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2" r:id="rId1"/>
  </p:sldMasterIdLst>
  <p:notesMasterIdLst>
    <p:notesMasterId r:id="rId59"/>
  </p:notesMasterIdLst>
  <p:handoutMasterIdLst>
    <p:handoutMasterId r:id="rId60"/>
  </p:handoutMasterIdLst>
  <p:sldIdLst>
    <p:sldId id="501" r:id="rId2"/>
    <p:sldId id="407" r:id="rId3"/>
    <p:sldId id="377" r:id="rId4"/>
    <p:sldId id="408" r:id="rId5"/>
    <p:sldId id="409" r:id="rId6"/>
    <p:sldId id="410" r:id="rId7"/>
    <p:sldId id="411" r:id="rId8"/>
    <p:sldId id="412" r:id="rId9"/>
    <p:sldId id="413" r:id="rId10"/>
    <p:sldId id="414" r:id="rId11"/>
    <p:sldId id="415" r:id="rId12"/>
    <p:sldId id="416" r:id="rId13"/>
    <p:sldId id="417" r:id="rId14"/>
    <p:sldId id="419" r:id="rId15"/>
    <p:sldId id="420" r:id="rId16"/>
    <p:sldId id="489" r:id="rId17"/>
    <p:sldId id="496" r:id="rId18"/>
    <p:sldId id="497"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98" r:id="rId37"/>
    <p:sldId id="499" r:id="rId38"/>
    <p:sldId id="500" r:id="rId39"/>
    <p:sldId id="444"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0" r:id="rId56"/>
    <p:sldId id="378" r:id="rId57"/>
    <p:sldId id="40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72">
          <p15:clr>
            <a:srgbClr val="A4A3A4"/>
          </p15:clr>
        </p15:guide>
        <p15:guide id="2" pos="496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Marburger" initials="DM" lastIdx="6" clrIdx="0">
    <p:extLst/>
  </p:cmAuthor>
  <p:cmAuthor id="2" name="kitty wilson" initials="kw" lastIdx="4" clrIdx="1">
    <p:extLst>
      <p:ext uri="{19B8F6BF-5375-455C-9EA6-DF929625EA0E}">
        <p15:presenceInfo xmlns:p15="http://schemas.microsoft.com/office/powerpoint/2012/main" xmlns="" userId="9f215fe52c276b11" providerId="Windows Live"/>
      </p:ext>
    </p:extLst>
  </p:cmAuthor>
  <p:cmAuthor id="3" name="kim welsh" initials="kw" lastIdx="7" clrIdx="2">
    <p:extLst>
      <p:ext uri="{19B8F6BF-5375-455C-9EA6-DF929625EA0E}">
        <p15:presenceInfo xmlns:p15="http://schemas.microsoft.com/office/powerpoint/2012/main" xmlns="" userId="kim wel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3F15"/>
    <a:srgbClr val="043333"/>
    <a:srgbClr val="FFCC66"/>
    <a:srgbClr val="4F81BD"/>
    <a:srgbClr val="C9D6E5"/>
    <a:srgbClr val="0E5229"/>
    <a:srgbClr val="198A46"/>
    <a:srgbClr val="22B35B"/>
    <a:srgbClr val="00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501" autoAdjust="0"/>
  </p:normalViewPr>
  <p:slideViewPr>
    <p:cSldViewPr snapToGrid="0">
      <p:cViewPr varScale="1">
        <p:scale>
          <a:sx n="59" d="100"/>
          <a:sy n="59" d="100"/>
        </p:scale>
        <p:origin x="-168" y="-90"/>
      </p:cViewPr>
      <p:guideLst>
        <p:guide orient="horz" pos="3172"/>
        <p:guide pos="4969"/>
      </p:guideLst>
    </p:cSldViewPr>
  </p:slideViewPr>
  <p:outlineViewPr>
    <p:cViewPr>
      <p:scale>
        <a:sx n="33" d="100"/>
        <a:sy n="33" d="100"/>
      </p:scale>
      <p:origin x="0" y="3315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50" d="100"/>
          <a:sy n="150" d="100"/>
        </p:scale>
        <p:origin x="-80" y="1784"/>
      </p:cViewPr>
      <p:guideLst>
        <p:guide orient="horz" pos="2880"/>
        <p:guide pos="2160"/>
      </p:guideLst>
    </p:cSldViewPr>
  </p:notesViewPr>
  <p:gridSpacing cx="45720" cy="4572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viewProps" Target="viewProps.xml" Id="rId63"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presProps" Target="presProps.xml" Id="rId6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commentAuthors" Target="commentAuthors.xml" Id="rId61"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handoutMaster" Target="handoutMasters/handoutMaster1.xml" Id="rId60" /><Relationship Type="http://schemas.openxmlformats.org/officeDocument/2006/relationships/tableStyles" Target="tableStyles.xml" Id="rId65"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theme" Target="theme/theme1.xml" Id="rId64"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notesMaster" Target="notesMasters/notesMaster1.xml" Id="rId59" /><Relationship Type="http://schemas.openxmlformats.org/officeDocument/2006/relationships/customXml" Target="/customXML/item.xml" Id="Rcab92fedeec54fa0"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3E1D9D-1E84-E84A-907D-4A3A720FDBD2}" type="datetimeFigureOut">
              <a:rPr lang="en-US" smtClean="0"/>
              <a:t>10/19/2018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549959-354F-144F-BDD8-AD68563AD67D}" type="slidenum">
              <a:rPr lang="en-US" smtClean="0"/>
              <a:t>‹#›</a:t>
            </a:fld>
            <a:endParaRPr lang="en-US" dirty="0"/>
          </a:p>
        </p:txBody>
      </p:sp>
    </p:spTree>
    <p:extLst>
      <p:ext uri="{BB962C8B-B14F-4D97-AF65-F5344CB8AC3E}">
        <p14:creationId xmlns:p14="http://schemas.microsoft.com/office/powerpoint/2010/main" val="96887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dirty="0" smtClean="0"/>
              <a:t>This is a very substantial chapter, and it’s among the most challenging in the text. I encourage you to go over this chapter a little more slowly than average or at least recommend to your students that they study it extra carefully.  </a:t>
            </a:r>
          </a:p>
          <a:p>
            <a:pPr>
              <a:spcBef>
                <a:spcPts val="1200"/>
              </a:spcBef>
            </a:pPr>
            <a:endParaRPr lang="en-US" sz="1200" dirty="0" smtClean="0"/>
          </a:p>
          <a:p>
            <a:pPr>
              <a:spcBef>
                <a:spcPts val="1200"/>
              </a:spcBef>
            </a:pPr>
            <a:r>
              <a:rPr lang="en-US" sz="1200" dirty="0" smtClean="0"/>
              <a:t>I have included a number of in-class exercises to give students immediate reinforcement of concepts as they are covered and also to break up the lecture. If you need to get through the material more quickly, you can omit some or all of these exercises (perhaps assigning them as homework instead).  </a:t>
            </a:r>
          </a:p>
          <a:p>
            <a:pPr>
              <a:spcBef>
                <a:spcPts val="1200"/>
              </a:spcBef>
            </a:pPr>
            <a:endParaRPr lang="en-US" sz="1200" dirty="0" smtClean="0"/>
          </a:p>
          <a:p>
            <a:pPr>
              <a:spcBef>
                <a:spcPts val="1200"/>
              </a:spcBef>
            </a:pPr>
            <a:r>
              <a:rPr lang="en-US" sz="1200" dirty="0" smtClean="0"/>
              <a:t>To complement the book’s case study on the 2008–2009 financial crisis and recession, these slides include lots of data for you to show and discuss with your students.  Your students will need to read the Case Study in their textbooks, preferably before you present this data.  My hope is that the data will help bring the theory to life and convey to students the excitement of studying macroeconomics in the current era.</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398730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2C2462-D509-4D80-9942-543898FB796C}" type="slidenum">
              <a:rPr lang="en-US"/>
              <a:pPr>
                <a:defRPr/>
              </a:pPr>
              <a:t>9</a:t>
            </a:fld>
            <a:endParaRPr lang="en-US" dirty="0"/>
          </a:p>
        </p:txBody>
      </p:sp>
      <p:sp>
        <p:nvSpPr>
          <p:cNvPr id="86019" name="Rectangle 2"/>
          <p:cNvSpPr>
            <a:spLocks noGrp="1" noRot="1" noChangeAspect="1" noChangeArrowheads="1" noTextEdit="1"/>
          </p:cNvSpPr>
          <p:nvPr>
            <p:ph type="sldImg"/>
          </p:nvPr>
        </p:nvSpPr>
        <p:spPr>
          <a:xfrm>
            <a:off x="1558925" y="650875"/>
            <a:ext cx="3748088" cy="2811463"/>
          </a:xfrm>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3329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B74CAE-CC06-423D-9CF6-30A295A72554}" type="slidenum">
              <a:rPr lang="en-US"/>
              <a:pPr>
                <a:defRPr/>
              </a:pPr>
              <a:t>10</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3772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8D8C32-6429-4BD4-B626-39E161A3841C}" type="slidenum">
              <a:rPr lang="en-US"/>
              <a:pPr>
                <a:defRPr/>
              </a:pPr>
              <a:t>11</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6189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046BDA-A793-4823-9CEE-A7AD81BE1066}" type="slidenum">
              <a:rPr lang="en-US"/>
              <a:pPr>
                <a:defRPr/>
              </a:pPr>
              <a:t>12</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2077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F4E78D-956B-41A9-A648-E2F25B3C08ED}" type="slidenum">
              <a:rPr lang="en-US"/>
              <a:pPr>
                <a:defRPr/>
              </a:pPr>
              <a:t>13</a:t>
            </a:fld>
            <a:endParaRPr lang="en-US" dirty="0"/>
          </a:p>
        </p:txBody>
      </p:sp>
      <p:sp>
        <p:nvSpPr>
          <p:cNvPr id="91139" name="Rectangle 2"/>
          <p:cNvSpPr>
            <a:spLocks noGrp="1" noRot="1" noChangeAspect="1" noChangeArrowheads="1" noTextEdit="1"/>
          </p:cNvSpPr>
          <p:nvPr>
            <p:ph type="sldImg"/>
          </p:nvPr>
        </p:nvSpPr>
        <p:spPr>
          <a:xfrm>
            <a:off x="1558925" y="650875"/>
            <a:ext cx="3748088" cy="2811463"/>
          </a:xfrm>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434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25266E-B219-4A38-AC77-BC323DC56178}" type="slidenum">
              <a:rPr lang="en-US"/>
              <a:pPr>
                <a:defRPr/>
              </a:pPr>
              <a:t>14</a:t>
            </a:fld>
            <a:endParaRPr lang="en-US" dirty="0"/>
          </a:p>
        </p:txBody>
      </p:sp>
      <p:sp>
        <p:nvSpPr>
          <p:cNvPr id="92163" name="Rectangle 2"/>
          <p:cNvSpPr>
            <a:spLocks noGrp="1" noRot="1" noChangeAspect="1" noChangeArrowheads="1" noTextEdit="1"/>
          </p:cNvSpPr>
          <p:nvPr>
            <p:ph type="sldImg"/>
          </p:nvPr>
        </p:nvSpPr>
        <p:spPr>
          <a:xfrm>
            <a:off x="1558925" y="650875"/>
            <a:ext cx="3748088" cy="2811463"/>
          </a:xfrm>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627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563"/>
              </a:spcBef>
            </a:pPr>
            <a:r>
              <a:rPr lang="en-US" dirty="0"/>
              <a:t>Earlier slides showed how to use the </a:t>
            </a:r>
            <a:r>
              <a:rPr lang="en-US" i="1" dirty="0"/>
              <a:t>IS–LM </a:t>
            </a:r>
            <a:r>
              <a:rPr lang="en-US" dirty="0"/>
              <a:t>model to analyze fiscal and monetary policy.  Now is a good time for students to get some hands-on practice with the model.  Also, note that part (b) helps students learn that shocks and policies can potentially affect </a:t>
            </a:r>
            <a:r>
              <a:rPr lang="en-US" u="sng" dirty="0"/>
              <a:t>all</a:t>
            </a:r>
            <a:r>
              <a:rPr lang="en-US" dirty="0"/>
              <a:t> of the model’s endogenous variables, not just the ones that are measured on the axes.  </a:t>
            </a:r>
          </a:p>
          <a:p>
            <a:pPr>
              <a:lnSpc>
                <a:spcPct val="110000"/>
              </a:lnSpc>
              <a:spcBef>
                <a:spcPts val="563"/>
              </a:spcBef>
            </a:pPr>
            <a:endParaRPr lang="en-US" i="1" dirty="0"/>
          </a:p>
          <a:p>
            <a:pPr>
              <a:lnSpc>
                <a:spcPct val="110000"/>
              </a:lnSpc>
              <a:spcBef>
                <a:spcPts val="563"/>
              </a:spcBef>
            </a:pPr>
            <a:r>
              <a:rPr lang="en-US" i="0" dirty="0"/>
              <a:t>Suggestion:  </a:t>
            </a:r>
            <a:r>
              <a:rPr lang="en-US" dirty="0"/>
              <a:t>Instead of having students work on these exercises individually, get them into pairs.  Have one student of each pair works on the first shock and the other student work on the second shock.  Give them 5 minutes to work individually on the analysis of the shock.  Then allow 10 minutes (5 for each student) for students to present their results to their partners.   This activity gives students immediate application and reinforcement of the concepts, so students learn them better and will then better understand and appreciate the remainder of this chapter.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15</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  The </a:t>
            </a:r>
            <a:r>
              <a:rPr lang="en-US" i="1" dirty="0"/>
              <a:t>IS</a:t>
            </a:r>
            <a:r>
              <a:rPr lang="en-US" dirty="0"/>
              <a:t> curve shifts to the left because consumers cut back on spending in response to the decrease in their wealth. This causes </a:t>
            </a:r>
            <a:r>
              <a:rPr lang="en-US" b="1" i="1" dirty="0"/>
              <a:t>Y</a:t>
            </a:r>
            <a:r>
              <a:rPr lang="en-US" dirty="0"/>
              <a:t> and </a:t>
            </a:r>
            <a:r>
              <a:rPr lang="en-US" b="1" i="1" dirty="0"/>
              <a:t>r</a:t>
            </a:r>
            <a:r>
              <a:rPr lang="en-US" dirty="0"/>
              <a:t>  to fall.  </a:t>
            </a:r>
          </a:p>
          <a:p>
            <a:endParaRPr lang="en-US" dirty="0"/>
          </a:p>
          <a:p>
            <a:r>
              <a:rPr lang="en-US" dirty="0"/>
              <a:t>1b.  </a:t>
            </a:r>
            <a:r>
              <a:rPr lang="en-US" b="1" i="1" dirty="0"/>
              <a:t>C</a:t>
            </a:r>
            <a:r>
              <a:rPr lang="en-US" dirty="0"/>
              <a:t>  falls for two reasons:  the housing market crash and the fall in income.  In this simple model, </a:t>
            </a:r>
            <a:r>
              <a:rPr lang="en-US" b="1" i="1" dirty="0"/>
              <a:t>I</a:t>
            </a:r>
            <a:r>
              <a:rPr lang="en-US" dirty="0"/>
              <a:t>  depends only on the interest rate, which falls, causing </a:t>
            </a:r>
            <a:r>
              <a:rPr lang="en-US" b="1" i="1" dirty="0"/>
              <a:t>I</a:t>
            </a:r>
            <a:r>
              <a:rPr lang="en-US" dirty="0"/>
              <a:t> to rise. </a:t>
            </a:r>
            <a:r>
              <a:rPr lang="en-US" b="1" i="1" dirty="0"/>
              <a:t>u</a:t>
            </a:r>
            <a:r>
              <a:rPr lang="en-US" dirty="0"/>
              <a:t>  rises because firms need less labor when they are producing less output (recall Okun’s law).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16</a:t>
            </a:fld>
            <a:endParaRPr lang="en-US"/>
          </a:p>
        </p:txBody>
      </p:sp>
    </p:spTree>
    <p:extLst>
      <p:ext uri="{BB962C8B-B14F-4D97-AF65-F5344CB8AC3E}">
        <p14:creationId xmlns:p14="http://schemas.microsoft.com/office/powerpoint/2010/main" val="419668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 (This is a continuation of the in-class exercise at the end of the Chapter 11 PowerPoint presentation.)  The increase in money demand shifts the </a:t>
            </a:r>
            <a:r>
              <a:rPr lang="en-US" i="1" dirty="0"/>
              <a:t>LM</a:t>
            </a:r>
            <a:r>
              <a:rPr lang="en-US" dirty="0"/>
              <a:t> curve to the left:  We are assuming that all other exogenous variables, including </a:t>
            </a:r>
            <a:r>
              <a:rPr lang="en-US" i="1" dirty="0"/>
              <a:t>M</a:t>
            </a:r>
            <a:r>
              <a:rPr lang="en-US" dirty="0"/>
              <a:t> and </a:t>
            </a:r>
            <a:r>
              <a:rPr lang="en-US" i="1" dirty="0"/>
              <a:t>P</a:t>
            </a:r>
            <a:r>
              <a:rPr lang="en-US" dirty="0"/>
              <a:t>, remain unchanged, so an increase in money demand causes an increase in the value of </a:t>
            </a:r>
            <a:r>
              <a:rPr lang="en-US" b="1" i="1" dirty="0"/>
              <a:t>r</a:t>
            </a:r>
            <a:r>
              <a:rPr lang="en-US" dirty="0"/>
              <a:t> associated with each value of </a:t>
            </a:r>
            <a:r>
              <a:rPr lang="en-US" b="1" i="1" dirty="0"/>
              <a:t>Y</a:t>
            </a:r>
            <a:r>
              <a:rPr lang="en-US" dirty="0"/>
              <a:t> (this can be seen easily using the liquidity preference diagram).  This translates to an upward (that is, leftward) shift in the </a:t>
            </a:r>
            <a:r>
              <a:rPr lang="en-US" i="1" dirty="0"/>
              <a:t>LM</a:t>
            </a:r>
            <a:r>
              <a:rPr lang="en-US" dirty="0"/>
              <a:t> curve. This shift causes </a:t>
            </a:r>
            <a:r>
              <a:rPr lang="en-US" b="1" i="1" dirty="0"/>
              <a:t>Y</a:t>
            </a:r>
            <a:r>
              <a:rPr lang="en-US" dirty="0"/>
              <a:t> to fall and </a:t>
            </a:r>
            <a:r>
              <a:rPr lang="en-US" b="1" i="1" dirty="0"/>
              <a:t>r</a:t>
            </a:r>
            <a:r>
              <a:rPr lang="en-US" dirty="0"/>
              <a:t> to rise.  </a:t>
            </a:r>
          </a:p>
          <a:p>
            <a:endParaRPr lang="en-US" dirty="0"/>
          </a:p>
          <a:p>
            <a:r>
              <a:rPr lang="en-US" dirty="0"/>
              <a:t>2b.  The fall in income causes a fall in </a:t>
            </a:r>
            <a:r>
              <a:rPr lang="en-US" b="1" i="1" dirty="0"/>
              <a:t>C</a:t>
            </a:r>
            <a:r>
              <a:rPr lang="en-US" dirty="0"/>
              <a:t>.  The increase in </a:t>
            </a:r>
            <a:r>
              <a:rPr lang="en-US" b="1" i="1" dirty="0"/>
              <a:t>r</a:t>
            </a:r>
            <a:r>
              <a:rPr lang="en-US" dirty="0"/>
              <a:t> causes a fall in </a:t>
            </a:r>
            <a:r>
              <a:rPr lang="en-US" b="1" i="1" dirty="0"/>
              <a:t>I</a:t>
            </a:r>
            <a:r>
              <a:rPr lang="en-US" dirty="0"/>
              <a:t>.  The fall in </a:t>
            </a:r>
            <a:r>
              <a:rPr lang="en-US" b="1" i="1" dirty="0"/>
              <a:t>Y</a:t>
            </a:r>
            <a:r>
              <a:rPr lang="en-US" dirty="0"/>
              <a:t> causes an increase in </a:t>
            </a:r>
            <a:r>
              <a:rPr lang="en-US" b="1" i="1" dirty="0"/>
              <a:t>u</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17</a:t>
            </a:fld>
            <a:endParaRPr lang="en-US"/>
          </a:p>
        </p:txBody>
      </p:sp>
    </p:spTree>
    <p:extLst>
      <p:ext uri="{BB962C8B-B14F-4D97-AF65-F5344CB8AC3E}">
        <p14:creationId xmlns:p14="http://schemas.microsoft.com/office/powerpoint/2010/main" val="67437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2082DF-FD65-47E9-BCC3-3DE714005A01}" type="slidenum">
              <a:rPr lang="en-US"/>
              <a:pPr>
                <a:defRPr/>
              </a:pPr>
              <a:t>18</a:t>
            </a:fld>
            <a:endParaRPr lang="en-US" dirty="0"/>
          </a:p>
        </p:txBody>
      </p:sp>
      <p:sp>
        <p:nvSpPr>
          <p:cNvPr id="97283" name="Rectangle 2"/>
          <p:cNvSpPr>
            <a:spLocks noGrp="1" noRot="1" noChangeAspect="1" noChangeArrowheads="1" noTextEdit="1"/>
          </p:cNvSpPr>
          <p:nvPr>
            <p:ph type="sldImg"/>
          </p:nvPr>
        </p:nvSpPr>
        <p:spPr>
          <a:xfrm>
            <a:off x="1558925" y="650875"/>
            <a:ext cx="3748088" cy="2811463"/>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5983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73A1D0-3CC6-4572-A48E-F4B8EE60EAC8}" type="slidenum">
              <a:rPr lang="en-US"/>
              <a:pPr>
                <a:defRPr/>
              </a:pPr>
              <a:t>1</a:t>
            </a:fld>
            <a:endParaRPr lang="en-US" dirty="0"/>
          </a:p>
        </p:txBody>
      </p:sp>
      <p:sp>
        <p:nvSpPr>
          <p:cNvPr id="77827" name="Rectangle 2"/>
          <p:cNvSpPr>
            <a:spLocks noGrp="1" noRot="1" noChangeAspect="1" noChangeArrowheads="1" noTextEdit="1"/>
          </p:cNvSpPr>
          <p:nvPr>
            <p:ph type="sldImg"/>
          </p:nvPr>
        </p:nvSpPr>
        <p:spPr>
          <a:xfrm>
            <a:off x="1558925" y="650875"/>
            <a:ext cx="3748088" cy="2811463"/>
          </a:xfrm>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If you wish,</a:t>
            </a:r>
            <a:r>
              <a:rPr lang="en-US" baseline="0" dirty="0"/>
              <a:t> delete this slide and give students this information orally.  </a:t>
            </a:r>
            <a:endParaRPr lang="en-US" dirty="0"/>
          </a:p>
        </p:txBody>
      </p:sp>
    </p:spTree>
    <p:extLst>
      <p:ext uri="{BB962C8B-B14F-4D97-AF65-F5344CB8AC3E}">
        <p14:creationId xmlns:p14="http://schemas.microsoft.com/office/powerpoint/2010/main" val="287229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DF7232-A50A-4AE7-A535-5AF2F7FF5ED8}" type="slidenum">
              <a:rPr lang="en-US"/>
              <a:pPr>
                <a:defRPr/>
              </a:pPr>
              <a:t>19</a:t>
            </a:fld>
            <a:endParaRPr lang="en-US" dirty="0"/>
          </a:p>
        </p:txBody>
      </p:sp>
      <p:sp>
        <p:nvSpPr>
          <p:cNvPr id="98307" name="Rectangle 2"/>
          <p:cNvSpPr>
            <a:spLocks noGrp="1" noRot="1" noChangeAspect="1" noChangeArrowheads="1" noTextEdit="1"/>
          </p:cNvSpPr>
          <p:nvPr>
            <p:ph type="sldImg"/>
          </p:nvPr>
        </p:nvSpPr>
        <p:spPr>
          <a:xfrm>
            <a:off x="1558925" y="650875"/>
            <a:ext cx="3748088" cy="2811463"/>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Starting in mid-2000, the S&amp;P 500 began a downward trend.  The fall in stock prices eroded the wealth of millions of U.S. consumers. They responded by reducing consumption.  </a:t>
            </a:r>
          </a:p>
        </p:txBody>
      </p:sp>
    </p:spTree>
    <p:extLst>
      <p:ext uri="{BB962C8B-B14F-4D97-AF65-F5344CB8AC3E}">
        <p14:creationId xmlns:p14="http://schemas.microsoft.com/office/powerpoint/2010/main" val="3029206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86792D-2260-44F0-8531-8E4BB13BECAF}" type="slidenum">
              <a:rPr lang="en-US"/>
              <a:pPr>
                <a:defRPr/>
              </a:pPr>
              <a:t>20</a:t>
            </a:fld>
            <a:endParaRPr lang="en-US" dirty="0"/>
          </a:p>
        </p:txBody>
      </p:sp>
      <p:sp>
        <p:nvSpPr>
          <p:cNvPr id="99331" name="Rectangle 2"/>
          <p:cNvSpPr>
            <a:spLocks noGrp="1" noRot="1" noChangeAspect="1" noChangeArrowheads="1" noTextEdit="1"/>
          </p:cNvSpPr>
          <p:nvPr>
            <p:ph type="sldImg"/>
          </p:nvPr>
        </p:nvSpPr>
        <p:spPr>
          <a:xfrm>
            <a:off x="1558925" y="650875"/>
            <a:ext cx="3748088" cy="2811463"/>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03802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0DE873-6125-4747-ADDC-ACAC07D17EF8}" type="slidenum">
              <a:rPr lang="en-US"/>
              <a:pPr>
                <a:defRPr/>
              </a:pPr>
              <a:t>21</a:t>
            </a:fld>
            <a:endParaRPr lang="en-US" dirty="0"/>
          </a:p>
        </p:txBody>
      </p:sp>
      <p:sp>
        <p:nvSpPr>
          <p:cNvPr id="100355" name="Rectangle 2"/>
          <p:cNvSpPr>
            <a:spLocks noGrp="1" noRot="1" noChangeAspect="1" noChangeArrowheads="1" noTextEdit="1"/>
          </p:cNvSpPr>
          <p:nvPr>
            <p:ph type="sldImg"/>
          </p:nvPr>
        </p:nvSpPr>
        <p:spPr>
          <a:xfrm>
            <a:off x="1558925" y="650875"/>
            <a:ext cx="3748088" cy="2811463"/>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war was a response to the 9/11 attacks, not to the recession. But wars involve significant fiscal policy expansion, which increases aggregate demand and alleviates or ends recessions. </a:t>
            </a:r>
          </a:p>
        </p:txBody>
      </p:sp>
    </p:spTree>
    <p:extLst>
      <p:ext uri="{BB962C8B-B14F-4D97-AF65-F5344CB8AC3E}">
        <p14:creationId xmlns:p14="http://schemas.microsoft.com/office/powerpoint/2010/main" val="2039431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D6E72B-9920-4990-A784-87D503D728FF}" type="slidenum">
              <a:rPr lang="en-US"/>
              <a:pPr>
                <a:defRPr/>
              </a:pPr>
              <a:t>22</a:t>
            </a:fld>
            <a:endParaRPr lang="en-US" dirty="0"/>
          </a:p>
        </p:txBody>
      </p:sp>
      <p:sp>
        <p:nvSpPr>
          <p:cNvPr id="101379" name="Rectangle 2"/>
          <p:cNvSpPr>
            <a:spLocks noGrp="1" noRot="1" noChangeAspect="1" noChangeArrowheads="1" noTextEdit="1"/>
          </p:cNvSpPr>
          <p:nvPr>
            <p:ph type="sldImg"/>
          </p:nvPr>
        </p:nvSpPr>
        <p:spPr>
          <a:xfrm>
            <a:off x="1558925" y="650875"/>
            <a:ext cx="3748088" cy="2811463"/>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Easier monetary policy shifted the </a:t>
            </a:r>
            <a:r>
              <a:rPr lang="en-US" i="1" dirty="0"/>
              <a:t>LM</a:t>
            </a:r>
            <a:r>
              <a:rPr lang="en-US" dirty="0"/>
              <a:t> curve to the right, causing interest rates to fall, as shown in this graph. </a:t>
            </a:r>
          </a:p>
        </p:txBody>
      </p:sp>
    </p:spTree>
    <p:extLst>
      <p:ext uri="{BB962C8B-B14F-4D97-AF65-F5344CB8AC3E}">
        <p14:creationId xmlns:p14="http://schemas.microsoft.com/office/powerpoint/2010/main" val="4180741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516A06-E865-49F2-AC06-6FC1B75E0F4B}" type="slidenum">
              <a:rPr lang="en-US"/>
              <a:pPr>
                <a:defRPr/>
              </a:pPr>
              <a:t>23</a:t>
            </a:fld>
            <a:endParaRPr lang="en-US" dirty="0"/>
          </a:p>
        </p:txBody>
      </p:sp>
      <p:sp>
        <p:nvSpPr>
          <p:cNvPr id="102403" name="Rectangle 2"/>
          <p:cNvSpPr>
            <a:spLocks noGrp="1" noRot="1" noChangeAspect="1" noChangeArrowheads="1" noTextEdit="1"/>
          </p:cNvSpPr>
          <p:nvPr>
            <p:ph type="sldImg"/>
          </p:nvPr>
        </p:nvSpPr>
        <p:spPr>
          <a:xfrm>
            <a:off x="1558925" y="650875"/>
            <a:ext cx="3748088" cy="2811463"/>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 may wish to highlight why </a:t>
            </a:r>
            <a:r>
              <a:rPr lang="en-US" b="1" dirty="0"/>
              <a:t>targets</a:t>
            </a:r>
            <a:r>
              <a:rPr lang="en-US" b="0" baseline="0" dirty="0"/>
              <a:t> is in red.  The Fed tries to keep the federal funds rate in a narrow band of interest rates.  You can bring up https://fred.stlouisfed.org/series/FEDFUNDS#0.</a:t>
            </a:r>
          </a:p>
          <a:p>
            <a:endParaRPr lang="en-US" b="0" baseline="0" dirty="0"/>
          </a:p>
          <a:p>
            <a:r>
              <a:rPr lang="en-US" b="0" baseline="0" dirty="0"/>
              <a:t>Even at flat portions of the graph, such as 2006</a:t>
            </a:r>
            <a:r>
              <a:rPr lang="en-US" dirty="0"/>
              <a:t>–</a:t>
            </a:r>
            <a:r>
              <a:rPr lang="en-US" b="0" baseline="0" dirty="0"/>
              <a:t>2007, the interest rate fluctuates between 5.24% and 5.26%.</a:t>
            </a:r>
            <a:endParaRPr lang="en-US" dirty="0"/>
          </a:p>
        </p:txBody>
      </p:sp>
    </p:spTree>
    <p:extLst>
      <p:ext uri="{BB962C8B-B14F-4D97-AF65-F5344CB8AC3E}">
        <p14:creationId xmlns:p14="http://schemas.microsoft.com/office/powerpoint/2010/main" val="2684298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48019C-FE7B-4C38-ABCA-4FFF3A7B2959}" type="slidenum">
              <a:rPr lang="en-US"/>
              <a:pPr>
                <a:defRPr/>
              </a:pPr>
              <a:t>24</a:t>
            </a:fld>
            <a:endParaRPr lang="en-US" dirty="0"/>
          </a:p>
        </p:txBody>
      </p:sp>
      <p:sp>
        <p:nvSpPr>
          <p:cNvPr id="103427" name="Rectangle 2"/>
          <p:cNvSpPr>
            <a:spLocks noGrp="1" noRot="1" noChangeAspect="1" noChangeArrowheads="1" noTextEdit="1"/>
          </p:cNvSpPr>
          <p:nvPr>
            <p:ph type="sldImg"/>
          </p:nvPr>
        </p:nvSpPr>
        <p:spPr>
          <a:xfrm>
            <a:off x="1558925" y="650875"/>
            <a:ext cx="3748088" cy="2811463"/>
          </a:xfrm>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5622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A68A48-D2E2-4F77-B88C-EC29F77D94D1}" type="slidenum">
              <a:rPr lang="en-US"/>
              <a:pPr>
                <a:defRPr/>
              </a:pPr>
              <a:t>25</a:t>
            </a:fld>
            <a:endParaRPr lang="en-US" dirty="0"/>
          </a:p>
        </p:txBody>
      </p:sp>
      <p:sp>
        <p:nvSpPr>
          <p:cNvPr id="104451" name="Rectangle 2"/>
          <p:cNvSpPr>
            <a:spLocks noGrp="1" noRot="1" noChangeAspect="1" noChangeArrowheads="1" noTextEdit="1"/>
          </p:cNvSpPr>
          <p:nvPr>
            <p:ph type="sldImg"/>
          </p:nvPr>
        </p:nvSpPr>
        <p:spPr>
          <a:xfrm>
            <a:off x="1558925" y="650875"/>
            <a:ext cx="3748088" cy="2811463"/>
          </a:xfrm>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94437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89E421F-5F60-4FC5-94C9-A838FC6D3D55}" type="slidenum">
              <a:rPr lang="en-US" smtClean="0"/>
              <a:pPr/>
              <a:t>26</a:t>
            </a:fld>
            <a:endParaRPr lang="en-US" dirty="0"/>
          </a:p>
        </p:txBody>
      </p:sp>
      <p:sp>
        <p:nvSpPr>
          <p:cNvPr id="105476" name="Rectangle 3"/>
          <p:cNvSpPr>
            <a:spLocks noGrp="1" noChangeArrowheads="1"/>
          </p:cNvSpPr>
          <p:nvPr>
            <p:ph type="body" idx="1"/>
          </p:nvPr>
        </p:nvSpPr>
        <p:spPr/>
        <p:txBody>
          <a:bodyPr/>
          <a:lstStyle/>
          <a:p>
            <a:r>
              <a:rPr lang="en-US" dirty="0"/>
              <a:t>It might be useful to explain to students the reason why we draw </a:t>
            </a:r>
            <a:r>
              <a:rPr lang="en-US" i="1" dirty="0"/>
              <a:t>P</a:t>
            </a:r>
            <a:r>
              <a:rPr lang="en-US" baseline="-25000" dirty="0"/>
              <a:t>1</a:t>
            </a:r>
            <a:r>
              <a:rPr lang="en-US" dirty="0"/>
              <a:t> before drawing the </a:t>
            </a:r>
            <a:r>
              <a:rPr lang="en-US" i="1" dirty="0"/>
              <a:t>LM</a:t>
            </a:r>
            <a:r>
              <a:rPr lang="en-US" dirty="0"/>
              <a:t> curve:</a:t>
            </a:r>
          </a:p>
          <a:p>
            <a:endParaRPr lang="en-US" dirty="0"/>
          </a:p>
          <a:p>
            <a:r>
              <a:rPr lang="en-US" dirty="0"/>
              <a:t>The position of the </a:t>
            </a:r>
            <a:r>
              <a:rPr lang="en-US" i="1" dirty="0"/>
              <a:t>LM</a:t>
            </a:r>
            <a:r>
              <a:rPr lang="en-US" dirty="0"/>
              <a:t> curve depends on the value of </a:t>
            </a:r>
            <a:r>
              <a:rPr lang="en-US" i="1" dirty="0"/>
              <a:t>M/P</a:t>
            </a:r>
            <a:r>
              <a:rPr lang="en-US" dirty="0"/>
              <a:t>.  </a:t>
            </a:r>
            <a:r>
              <a:rPr lang="en-US" i="1" dirty="0"/>
              <a:t>M</a:t>
            </a:r>
            <a:r>
              <a:rPr lang="en-US" dirty="0"/>
              <a:t> is an exogenous policy variable.  So, if </a:t>
            </a:r>
            <a:r>
              <a:rPr lang="en-US" i="1" dirty="0"/>
              <a:t>P</a:t>
            </a:r>
            <a:r>
              <a:rPr lang="en-US" dirty="0"/>
              <a:t> is low (like </a:t>
            </a:r>
            <a:r>
              <a:rPr lang="en-US" i="1" dirty="0"/>
              <a:t>P</a:t>
            </a:r>
            <a:r>
              <a:rPr lang="en-US" baseline="-25000" dirty="0"/>
              <a:t>1</a:t>
            </a:r>
            <a:r>
              <a:rPr lang="en-US" dirty="0"/>
              <a:t> in the lower panel of the diagram), then </a:t>
            </a:r>
            <a:r>
              <a:rPr lang="en-US" i="1" dirty="0"/>
              <a:t>M/P</a:t>
            </a:r>
            <a:r>
              <a:rPr lang="en-US" dirty="0"/>
              <a:t> is relatively high, so the </a:t>
            </a:r>
            <a:r>
              <a:rPr lang="en-US" i="1" dirty="0"/>
              <a:t>LM</a:t>
            </a:r>
            <a:r>
              <a:rPr lang="en-US" dirty="0"/>
              <a:t> curve is over toward the right in the upper diagram.  If </a:t>
            </a:r>
            <a:r>
              <a:rPr lang="en-US" i="1" dirty="0"/>
              <a:t>P</a:t>
            </a:r>
            <a:r>
              <a:rPr lang="en-US" dirty="0"/>
              <a:t> is high, like </a:t>
            </a:r>
            <a:r>
              <a:rPr lang="en-US" i="1" dirty="0"/>
              <a:t>P</a:t>
            </a:r>
            <a:r>
              <a:rPr lang="en-US" baseline="-25000" dirty="0"/>
              <a:t>2</a:t>
            </a:r>
            <a:r>
              <a:rPr lang="en-US" dirty="0"/>
              <a:t>, then </a:t>
            </a:r>
            <a:r>
              <a:rPr lang="en-US" i="1" dirty="0"/>
              <a:t>M/P </a:t>
            </a:r>
            <a:r>
              <a:rPr lang="en-US" dirty="0"/>
              <a:t>is relatively low, so the </a:t>
            </a:r>
            <a:r>
              <a:rPr lang="en-US" i="1" dirty="0"/>
              <a:t>LM</a:t>
            </a:r>
            <a:r>
              <a:rPr lang="en-US" dirty="0"/>
              <a:t> curve is more toward the left.  </a:t>
            </a:r>
          </a:p>
          <a:p>
            <a:endParaRPr lang="en-US" dirty="0"/>
          </a:p>
          <a:p>
            <a:r>
              <a:rPr lang="en-US" dirty="0"/>
              <a:t>Because the value of </a:t>
            </a:r>
            <a:r>
              <a:rPr lang="en-US" i="1" dirty="0"/>
              <a:t>P</a:t>
            </a:r>
            <a:r>
              <a:rPr lang="en-US" dirty="0"/>
              <a:t> affects the position of the </a:t>
            </a:r>
            <a:r>
              <a:rPr lang="en-US" i="1" dirty="0"/>
              <a:t>LM</a:t>
            </a:r>
            <a:r>
              <a:rPr lang="en-US" dirty="0"/>
              <a:t> curve, we label the </a:t>
            </a:r>
            <a:r>
              <a:rPr lang="en-US" i="1" dirty="0"/>
              <a:t>LM</a:t>
            </a:r>
            <a:r>
              <a:rPr lang="en-US" dirty="0"/>
              <a:t> curves in the upper panel as </a:t>
            </a:r>
            <a:r>
              <a:rPr lang="en-US" i="1" dirty="0"/>
              <a:t>LM</a:t>
            </a:r>
            <a:r>
              <a:rPr lang="en-US" dirty="0"/>
              <a:t>(</a:t>
            </a:r>
            <a:r>
              <a:rPr lang="en-US" i="1" dirty="0"/>
              <a:t>P</a:t>
            </a:r>
            <a:r>
              <a:rPr lang="en-US" baseline="-25000" dirty="0"/>
              <a:t>1</a:t>
            </a:r>
            <a:r>
              <a:rPr lang="en-US" dirty="0"/>
              <a:t>) and </a:t>
            </a:r>
            <a:r>
              <a:rPr lang="en-US" i="1" dirty="0"/>
              <a:t>LM</a:t>
            </a:r>
            <a:r>
              <a:rPr lang="en-US" dirty="0"/>
              <a:t>(</a:t>
            </a:r>
            <a:r>
              <a:rPr lang="en-US" i="1" dirty="0"/>
              <a:t>P</a:t>
            </a:r>
            <a:r>
              <a:rPr lang="en-US" baseline="-25000" dirty="0"/>
              <a:t>2</a:t>
            </a:r>
            <a:r>
              <a:rPr lang="en-US" dirty="0"/>
              <a:t>).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218332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5CF78D7-4463-451E-8276-E41D7C32BA23}" type="slidenum">
              <a:rPr lang="en-US" smtClean="0"/>
              <a:pPr/>
              <a:t>27</a:t>
            </a:fld>
            <a:endParaRPr lang="en-US" dirty="0"/>
          </a:p>
        </p:txBody>
      </p:sp>
      <p:sp>
        <p:nvSpPr>
          <p:cNvPr id="106500" name="Rectangle 3"/>
          <p:cNvSpPr>
            <a:spLocks noGrp="1" noChangeArrowheads="1"/>
          </p:cNvSpPr>
          <p:nvPr>
            <p:ph type="body" idx="1"/>
          </p:nvPr>
        </p:nvSpPr>
        <p:spPr/>
        <p:txBody>
          <a:bodyPr/>
          <a:lstStyle/>
          <a:p>
            <a:r>
              <a:rPr lang="en-US" dirty="0"/>
              <a:t>It’s worth taking a moment to explain why we are holding </a:t>
            </a:r>
            <a:r>
              <a:rPr lang="en-US" i="1" dirty="0"/>
              <a:t>P</a:t>
            </a:r>
            <a:r>
              <a:rPr lang="en-US" dirty="0"/>
              <a:t> fixed at </a:t>
            </a:r>
            <a:r>
              <a:rPr lang="en-US" i="1" dirty="0"/>
              <a:t>P</a:t>
            </a:r>
            <a:r>
              <a:rPr lang="en-US" baseline="-25000" dirty="0"/>
              <a:t>1</a:t>
            </a:r>
            <a:r>
              <a:rPr lang="en-US" dirty="0"/>
              <a:t>:</a:t>
            </a:r>
          </a:p>
          <a:p>
            <a:endParaRPr lang="en-US" dirty="0"/>
          </a:p>
          <a:p>
            <a:r>
              <a:rPr lang="en-US" dirty="0"/>
              <a:t>To find out whether the </a:t>
            </a:r>
            <a:r>
              <a:rPr lang="en-US" i="1" dirty="0"/>
              <a:t>AD</a:t>
            </a:r>
            <a:r>
              <a:rPr lang="en-US" dirty="0"/>
              <a:t> curve shifts to the left or right, we need to find out what happens to the value of </a:t>
            </a:r>
            <a:r>
              <a:rPr lang="en-US" i="1" dirty="0"/>
              <a:t>Y</a:t>
            </a:r>
            <a:r>
              <a:rPr lang="en-US" dirty="0"/>
              <a:t> associated with any given value of </a:t>
            </a:r>
            <a:r>
              <a:rPr lang="en-US" i="1" dirty="0"/>
              <a:t>P</a:t>
            </a:r>
            <a:r>
              <a:rPr lang="en-US" dirty="0"/>
              <a:t>.  This is not to say that the equilibrium value of </a:t>
            </a:r>
            <a:r>
              <a:rPr lang="en-US" i="1" dirty="0"/>
              <a:t>P</a:t>
            </a:r>
            <a:r>
              <a:rPr lang="en-US" dirty="0"/>
              <a:t> will remain fixed after the policy change (though, in fact, we are assuming that </a:t>
            </a:r>
            <a:r>
              <a:rPr lang="en-US" i="1" dirty="0"/>
              <a:t>P</a:t>
            </a:r>
            <a:r>
              <a:rPr lang="en-US" dirty="0"/>
              <a:t> is fixed in the short run).  We just want to see what happens to the </a:t>
            </a:r>
            <a:r>
              <a:rPr lang="en-US" i="1" dirty="0"/>
              <a:t>AD</a:t>
            </a:r>
            <a:r>
              <a:rPr lang="en-US" dirty="0"/>
              <a:t> curve.  </a:t>
            </a:r>
          </a:p>
          <a:p>
            <a:endParaRPr lang="en-US" dirty="0"/>
          </a:p>
          <a:p>
            <a:r>
              <a:rPr lang="en-US" dirty="0"/>
              <a:t>Once we know how the </a:t>
            </a:r>
            <a:r>
              <a:rPr lang="en-US" i="1" dirty="0"/>
              <a:t>AD</a:t>
            </a:r>
            <a:r>
              <a:rPr lang="en-US" dirty="0"/>
              <a:t> curve shifts, we can then add the </a:t>
            </a:r>
            <a:r>
              <a:rPr lang="en-US" i="1" dirty="0"/>
              <a:t>AS</a:t>
            </a:r>
            <a:r>
              <a:rPr lang="en-US" dirty="0"/>
              <a:t> curves (short or long</a:t>
            </a:r>
            <a:r>
              <a:rPr lang="en-US" baseline="0" dirty="0"/>
              <a:t> </a:t>
            </a:r>
            <a:r>
              <a:rPr lang="en-US" dirty="0"/>
              <a:t>run) to find out what, if anything, happens to </a:t>
            </a:r>
            <a:r>
              <a:rPr lang="en-US" i="1" dirty="0"/>
              <a:t>P</a:t>
            </a:r>
            <a:r>
              <a:rPr lang="en-US" dirty="0"/>
              <a:t> (in the short run or in the long run).</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995416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566ADE-7D9E-4712-87F1-16E7628CFC21}" type="slidenum">
              <a:rPr lang="en-US"/>
              <a:pPr>
                <a:defRPr/>
              </a:pPr>
              <a:t>28</a:t>
            </a:fld>
            <a:endParaRPr lang="en-US" dirty="0"/>
          </a:p>
        </p:txBody>
      </p:sp>
      <p:sp>
        <p:nvSpPr>
          <p:cNvPr id="107523" name="Rectangle 2"/>
          <p:cNvSpPr>
            <a:spLocks noGrp="1" noRot="1" noChangeAspect="1" noChangeArrowheads="1" noTextEdit="1"/>
          </p:cNvSpPr>
          <p:nvPr>
            <p:ph type="sldImg"/>
          </p:nvPr>
        </p:nvSpPr>
        <p:spPr>
          <a:xfrm>
            <a:off x="1558925" y="650875"/>
            <a:ext cx="3748088" cy="2811463"/>
          </a:xfrm>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with the previous graphs, this</a:t>
            </a:r>
            <a:r>
              <a:rPr lang="en-US" baseline="0" dirty="0"/>
              <a:t> graph is drawn the way it is for a reason: the top and bottom graphs have the same axis, and thus </a:t>
            </a:r>
            <a:r>
              <a:rPr lang="en-US" i="1" baseline="0" dirty="0"/>
              <a:t>Y</a:t>
            </a:r>
            <a:r>
              <a:rPr lang="en-US" baseline="-25000" dirty="0"/>
              <a:t>1</a:t>
            </a:r>
            <a:r>
              <a:rPr lang="en-US" baseline="0" dirty="0"/>
              <a:t> in the top graph corresponds to the same level of output on the bottom graph. You’ll want to make sure students draw the derivation correctly.</a:t>
            </a:r>
            <a:endParaRPr lang="en-US" dirty="0"/>
          </a:p>
        </p:txBody>
      </p:sp>
    </p:spTree>
    <p:extLst>
      <p:ext uri="{BB962C8B-B14F-4D97-AF65-F5344CB8AC3E}">
        <p14:creationId xmlns:p14="http://schemas.microsoft.com/office/powerpoint/2010/main" val="277179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a:t>
            </a:fld>
            <a:endParaRPr lang="en-US" dirty="0"/>
          </a:p>
        </p:txBody>
      </p:sp>
    </p:spTree>
    <p:extLst>
      <p:ext uri="{BB962C8B-B14F-4D97-AF65-F5344CB8AC3E}">
        <p14:creationId xmlns:p14="http://schemas.microsoft.com/office/powerpoint/2010/main" val="4252355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F4B430-1F45-428F-A958-CF738DDC029A}" type="slidenum">
              <a:rPr lang="en-US"/>
              <a:pPr>
                <a:defRPr/>
              </a:pPr>
              <a:t>29</a:t>
            </a:fld>
            <a:endParaRPr lang="en-US" dirty="0"/>
          </a:p>
        </p:txBody>
      </p:sp>
      <p:sp>
        <p:nvSpPr>
          <p:cNvPr id="108547" name="Rectangle 2"/>
          <p:cNvSpPr>
            <a:spLocks noGrp="1" noRot="1" noChangeAspect="1" noChangeArrowheads="1" noTextEdit="1"/>
          </p:cNvSpPr>
          <p:nvPr>
            <p:ph type="sldImg"/>
          </p:nvPr>
        </p:nvSpPr>
        <p:spPr>
          <a:xfrm>
            <a:off x="1558925" y="650875"/>
            <a:ext cx="3748088" cy="2811463"/>
          </a:xfrm>
          <a:ln/>
        </p:spPr>
      </p:sp>
      <p:sp>
        <p:nvSpPr>
          <p:cNvPr id="1085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next few slides put our </a:t>
            </a:r>
            <a:r>
              <a:rPr lang="en-US" i="1" dirty="0"/>
              <a:t>IS</a:t>
            </a:r>
            <a:r>
              <a:rPr lang="en-US" dirty="0"/>
              <a:t>–</a:t>
            </a:r>
            <a:r>
              <a:rPr lang="en-US" i="1" dirty="0"/>
              <a:t>LM</a:t>
            </a:r>
            <a:r>
              <a:rPr lang="en-US" dirty="0"/>
              <a:t>–</a:t>
            </a:r>
            <a:r>
              <a:rPr lang="en-US" i="1" dirty="0"/>
              <a:t>AD</a:t>
            </a:r>
            <a:r>
              <a:rPr lang="en-US" dirty="0"/>
              <a:t> in the context of the bigger picture</a:t>
            </a:r>
            <a:r>
              <a:rPr lang="en-US" dirty="0">
                <a:latin typeface="Arial"/>
                <a:cs typeface="Arial"/>
              </a:rPr>
              <a:t>—</a:t>
            </a:r>
            <a:r>
              <a:rPr lang="en-US" dirty="0"/>
              <a:t>the </a:t>
            </a:r>
            <a:r>
              <a:rPr lang="en-US" i="1" dirty="0"/>
              <a:t>AD</a:t>
            </a:r>
            <a:r>
              <a:rPr lang="en-US" dirty="0"/>
              <a:t>–</a:t>
            </a:r>
            <a:r>
              <a:rPr lang="en-US" i="1" dirty="0"/>
              <a:t>AS</a:t>
            </a:r>
            <a:r>
              <a:rPr lang="en-US" dirty="0"/>
              <a:t> model in the short</a:t>
            </a:r>
            <a:r>
              <a:rPr lang="en-US" baseline="0" dirty="0"/>
              <a:t> </a:t>
            </a:r>
            <a:r>
              <a:rPr lang="en-US" dirty="0"/>
              <a:t>run and long</a:t>
            </a:r>
            <a:r>
              <a:rPr lang="en-US" baseline="0" dirty="0"/>
              <a:t> </a:t>
            </a:r>
            <a:r>
              <a:rPr lang="en-US" dirty="0"/>
              <a:t>run, which was introduced in Chapter 10.  </a:t>
            </a:r>
          </a:p>
        </p:txBody>
      </p:sp>
    </p:spTree>
    <p:extLst>
      <p:ext uri="{BB962C8B-B14F-4D97-AF65-F5344CB8AC3E}">
        <p14:creationId xmlns:p14="http://schemas.microsoft.com/office/powerpoint/2010/main" val="2217566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54318-505B-44C6-BF30-D91798842FB0}" type="slidenum">
              <a:rPr lang="en-US"/>
              <a:pPr>
                <a:defRPr/>
              </a:pPr>
              <a:t>30</a:t>
            </a:fld>
            <a:endParaRPr lang="en-US" dirty="0"/>
          </a:p>
        </p:txBody>
      </p:sp>
      <p:sp>
        <p:nvSpPr>
          <p:cNvPr id="109571" name="Rectangle 2"/>
          <p:cNvSpPr>
            <a:spLocks noGrp="1" noRot="1" noChangeAspect="1" noChangeArrowheads="1" noTextEdit="1"/>
          </p:cNvSpPr>
          <p:nvPr>
            <p:ph type="sldImg"/>
          </p:nvPr>
        </p:nvSpPr>
        <p:spPr>
          <a:xfrm>
            <a:off x="1558925" y="650875"/>
            <a:ext cx="3748088" cy="2811463"/>
          </a:xfrm>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Abbreviations:</a:t>
            </a:r>
          </a:p>
          <a:p>
            <a:r>
              <a:rPr lang="en-US" dirty="0"/>
              <a:t>	SR = short run</a:t>
            </a:r>
          </a:p>
          <a:p>
            <a:r>
              <a:rPr lang="en-US" dirty="0"/>
              <a:t>	LR = long run</a:t>
            </a:r>
          </a:p>
          <a:p>
            <a:endParaRPr lang="en-US" dirty="0"/>
          </a:p>
          <a:p>
            <a:r>
              <a:rPr lang="en-US" dirty="0"/>
              <a:t>The analysis that begins on this slide continues on the following slides.  </a:t>
            </a:r>
          </a:p>
          <a:p>
            <a:endParaRPr lang="en-US" dirty="0"/>
          </a:p>
        </p:txBody>
      </p:sp>
    </p:spTree>
    <p:extLst>
      <p:ext uri="{BB962C8B-B14F-4D97-AF65-F5344CB8AC3E}">
        <p14:creationId xmlns:p14="http://schemas.microsoft.com/office/powerpoint/2010/main" val="3372053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AC0A6F-FE14-4D58-9211-CC98D4E1C078}" type="slidenum">
              <a:rPr lang="en-US"/>
              <a:pPr>
                <a:defRPr/>
              </a:pPr>
              <a:t>31</a:t>
            </a:fld>
            <a:endParaRPr lang="en-US" dirty="0"/>
          </a:p>
        </p:txBody>
      </p:sp>
      <p:sp>
        <p:nvSpPr>
          <p:cNvPr id="110595" name="Rectangle 2"/>
          <p:cNvSpPr>
            <a:spLocks noGrp="1" noRot="1" noChangeAspect="1" noChangeArrowheads="1" noTextEdit="1"/>
          </p:cNvSpPr>
          <p:nvPr>
            <p:ph type="sldImg"/>
          </p:nvPr>
        </p:nvSpPr>
        <p:spPr>
          <a:xfrm>
            <a:off x="1558925" y="650875"/>
            <a:ext cx="3748088" cy="2811463"/>
          </a:xfrm>
          <a:ln/>
        </p:spPr>
      </p:sp>
      <p:sp>
        <p:nvSpPr>
          <p:cNvPr id="1105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2316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8B0F91-690D-4B0D-B70C-4B9D75E0DFBE}" type="slidenum">
              <a:rPr lang="en-US"/>
              <a:pPr>
                <a:defRPr/>
              </a:pPr>
              <a:t>32</a:t>
            </a:fld>
            <a:endParaRPr lang="en-US" dirty="0"/>
          </a:p>
        </p:txBody>
      </p:sp>
      <p:sp>
        <p:nvSpPr>
          <p:cNvPr id="111619" name="Rectangle 2"/>
          <p:cNvSpPr>
            <a:spLocks noGrp="1" noRot="1" noChangeAspect="1" noChangeArrowheads="1" noTextEdit="1"/>
          </p:cNvSpPr>
          <p:nvPr>
            <p:ph type="sldImg"/>
          </p:nvPr>
        </p:nvSpPr>
        <p:spPr>
          <a:xfrm>
            <a:off x="1558925" y="650875"/>
            <a:ext cx="3748088" cy="2811463"/>
          </a:xfrm>
          <a:ln/>
        </p:spPr>
      </p:sp>
      <p:sp>
        <p:nvSpPr>
          <p:cNvPr id="111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40449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1F8690-1F41-466D-AE35-CDC8A86A4BF5}" type="slidenum">
              <a:rPr lang="en-US"/>
              <a:pPr>
                <a:defRPr/>
              </a:pPr>
              <a:t>33</a:t>
            </a:fld>
            <a:endParaRPr lang="en-US" dirty="0"/>
          </a:p>
        </p:txBody>
      </p:sp>
      <p:sp>
        <p:nvSpPr>
          <p:cNvPr id="112643" name="Rectangle 2"/>
          <p:cNvSpPr>
            <a:spLocks noGrp="1" noRot="1" noChangeAspect="1" noChangeArrowheads="1" noTextEdit="1"/>
          </p:cNvSpPr>
          <p:nvPr>
            <p:ph type="sldImg"/>
          </p:nvPr>
        </p:nvSpPr>
        <p:spPr>
          <a:xfrm>
            <a:off x="1558925" y="650875"/>
            <a:ext cx="3748088" cy="2811463"/>
          </a:xfrm>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03290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8C0E59-E124-48E9-B120-52D774156DC5}" type="slidenum">
              <a:rPr lang="en-US"/>
              <a:pPr>
                <a:defRPr/>
              </a:pPr>
              <a:t>34</a:t>
            </a:fld>
            <a:endParaRPr lang="en-US" dirty="0"/>
          </a:p>
        </p:txBody>
      </p:sp>
      <p:sp>
        <p:nvSpPr>
          <p:cNvPr id="113667" name="Rectangle 2"/>
          <p:cNvSpPr>
            <a:spLocks noGrp="1" noRot="1" noChangeAspect="1" noChangeArrowheads="1" noTextEdit="1"/>
          </p:cNvSpPr>
          <p:nvPr>
            <p:ph type="sldImg"/>
          </p:nvPr>
        </p:nvSpPr>
        <p:spPr>
          <a:xfrm>
            <a:off x="1558925" y="650875"/>
            <a:ext cx="3748088" cy="2811463"/>
          </a:xfrm>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good thing to do:  Go back through this experiment again and see if your students can figure out what is happening to the other endogenous variables (</a:t>
            </a:r>
            <a:r>
              <a:rPr lang="en-US" i="1" dirty="0"/>
              <a:t>C</a:t>
            </a:r>
            <a:r>
              <a:rPr lang="en-US" dirty="0"/>
              <a:t>, </a:t>
            </a:r>
            <a:r>
              <a:rPr lang="en-US" i="1" dirty="0"/>
              <a:t>I</a:t>
            </a:r>
            <a:r>
              <a:rPr lang="en-US" dirty="0"/>
              <a:t>, </a:t>
            </a:r>
            <a:r>
              <a:rPr lang="en-US" i="1" dirty="0"/>
              <a:t>u</a:t>
            </a:r>
            <a:r>
              <a:rPr lang="en-US" dirty="0"/>
              <a:t>) in the short run and in the long run. </a:t>
            </a:r>
          </a:p>
        </p:txBody>
      </p:sp>
    </p:spTree>
    <p:extLst>
      <p:ext uri="{BB962C8B-B14F-4D97-AF65-F5344CB8AC3E}">
        <p14:creationId xmlns:p14="http://schemas.microsoft.com/office/powerpoint/2010/main" val="1217233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has two objectives:</a:t>
            </a:r>
          </a:p>
          <a:p>
            <a:endParaRPr lang="en-US" dirty="0"/>
          </a:p>
          <a:p>
            <a:r>
              <a:rPr lang="en-US" dirty="0"/>
              <a:t>1.  To give students immediate reinforcement of the preceding concepts</a:t>
            </a:r>
          </a:p>
          <a:p>
            <a:r>
              <a:rPr lang="en-US" dirty="0"/>
              <a:t>2.  To show them that money is neutral in the long run, just like in Chapter 5</a:t>
            </a:r>
          </a:p>
          <a:p>
            <a:endParaRPr lang="en-US" dirty="0"/>
          </a:p>
          <a:p>
            <a:r>
              <a:rPr lang="en-US" dirty="0"/>
              <a:t>You might have your students try other exercises using this framework:</a:t>
            </a:r>
          </a:p>
          <a:p>
            <a:pPr marL="171450" indent="-171450">
              <a:buFont typeface="Arial" panose="020B0604020202020204" pitchFamily="34" charset="0"/>
              <a:buChar char="•"/>
            </a:pPr>
            <a:r>
              <a:rPr lang="en-US" dirty="0"/>
              <a:t>To illustrate the short-run and long-run effects of expansionary fiscal policy, have students compare the long-run results in this framework with the results they obtained when doing the same experiment in Chapter 3 (the loanable funds model).  </a:t>
            </a:r>
          </a:p>
          <a:p>
            <a:pPr marL="171450" indent="-171450">
              <a:buFont typeface="Arial" panose="020B0604020202020204" pitchFamily="34" charset="0"/>
              <a:buChar char="•"/>
            </a:pPr>
            <a:r>
              <a:rPr lang="en-US" dirty="0"/>
              <a:t>Immediately after a negative shock pushes output below its natural rate, show how monetary or fiscal policy can be used to restore full employment immediately (that is, without waiting for prices to adjust).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35</a:t>
            </a:fld>
            <a:endParaRPr lang="en-US"/>
          </a:p>
        </p:txBody>
      </p:sp>
    </p:spTree>
    <p:extLst>
      <p:ext uri="{BB962C8B-B14F-4D97-AF65-F5344CB8AC3E}">
        <p14:creationId xmlns:p14="http://schemas.microsoft.com/office/powerpoint/2010/main" val="1628617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36</a:t>
            </a:fld>
            <a:endParaRPr lang="en-US"/>
          </a:p>
        </p:txBody>
      </p:sp>
    </p:spTree>
    <p:extLst>
      <p:ext uri="{BB962C8B-B14F-4D97-AF65-F5344CB8AC3E}">
        <p14:creationId xmlns:p14="http://schemas.microsoft.com/office/powerpoint/2010/main" val="3402317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37</a:t>
            </a:fld>
            <a:endParaRPr lang="en-US"/>
          </a:p>
        </p:txBody>
      </p:sp>
    </p:spTree>
    <p:extLst>
      <p:ext uri="{BB962C8B-B14F-4D97-AF65-F5344CB8AC3E}">
        <p14:creationId xmlns:p14="http://schemas.microsoft.com/office/powerpoint/2010/main" val="3256303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AEE7E23-71F1-4429-813E-A185BD0F61B5}" type="slidenum">
              <a:rPr lang="en-US" smtClean="0"/>
              <a:pPr/>
              <a:t>38</a:t>
            </a:fld>
            <a:endParaRPr lang="en-US" dirty="0"/>
          </a:p>
        </p:txBody>
      </p:sp>
      <p:sp>
        <p:nvSpPr>
          <p:cNvPr id="117764" name="Rectangle 3"/>
          <p:cNvSpPr>
            <a:spLocks noGrp="1" noChangeArrowheads="1"/>
          </p:cNvSpPr>
          <p:nvPr>
            <p:ph type="body" idx="1"/>
          </p:nvPr>
        </p:nvSpPr>
        <p:spPr/>
        <p:txBody>
          <a:bodyPr/>
          <a:lstStyle/>
          <a:p>
            <a:r>
              <a:rPr lang="en-US" dirty="0"/>
              <a:t>This chart presents data from Table 12-1 on </a:t>
            </a:r>
            <a:r>
              <a:rPr lang="en-US" i="0" dirty="0"/>
              <a:t>pp. 348–349 </a:t>
            </a:r>
            <a:r>
              <a:rPr lang="en-US" dirty="0"/>
              <a:t>of the text.  For data sources, see the notes accompanying that table.  </a:t>
            </a:r>
          </a:p>
          <a:p>
            <a:endParaRPr lang="en-US" dirty="0"/>
          </a:p>
          <a:p>
            <a:r>
              <a:rPr lang="en-US" dirty="0"/>
              <a:t>Things to note: </a:t>
            </a:r>
          </a:p>
          <a:p>
            <a:pPr marL="228600" indent="-228600">
              <a:buFont typeface="+mj-lt"/>
              <a:buAutoNum type="arabicPeriod"/>
            </a:pPr>
            <a:r>
              <a:rPr lang="en-US" dirty="0"/>
              <a:t>Note the magnitude of the fall in output and increase in unemployment: in 1933, the unemployment rate is over 25%!!  </a:t>
            </a:r>
          </a:p>
          <a:p>
            <a:pPr marL="228600" indent="-228600">
              <a:buFont typeface="+mj-lt"/>
              <a:buAutoNum type="arabicPeriod"/>
            </a:pPr>
            <a:r>
              <a:rPr lang="en-US" dirty="0"/>
              <a:t>There’s a very strong negative correlation between output and unemployment.  </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04971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891EDF-3123-4288-A9AE-42F311431CA6}" type="slidenum">
              <a:rPr lang="en-US"/>
              <a:pPr>
                <a:defRPr/>
              </a:pPr>
              <a:t>3</a:t>
            </a:fld>
            <a:endParaRPr lang="en-US" dirty="0"/>
          </a:p>
        </p:txBody>
      </p:sp>
      <p:sp>
        <p:nvSpPr>
          <p:cNvPr id="79875" name="Rectangle 2"/>
          <p:cNvSpPr>
            <a:spLocks noGrp="1" noRot="1" noChangeAspect="1" noChangeArrowheads="1" noTextEdit="1"/>
          </p:cNvSpPr>
          <p:nvPr>
            <p:ph type="sldImg"/>
          </p:nvPr>
        </p:nvSpPr>
        <p:spPr>
          <a:xfrm>
            <a:off x="1558925" y="650875"/>
            <a:ext cx="3748088" cy="2811463"/>
          </a:xfrm>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Review/recap of the very end of Chapter 11. </a:t>
            </a:r>
          </a:p>
        </p:txBody>
      </p:sp>
    </p:spTree>
    <p:extLst>
      <p:ext uri="{BB962C8B-B14F-4D97-AF65-F5344CB8AC3E}">
        <p14:creationId xmlns:p14="http://schemas.microsoft.com/office/powerpoint/2010/main" val="372596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889BE3-0A0F-4DD1-9115-15240A123182}" type="slidenum">
              <a:rPr lang="en-US"/>
              <a:pPr>
                <a:defRPr/>
              </a:pPr>
              <a:t>39</a:t>
            </a:fld>
            <a:endParaRPr lang="en-US" dirty="0"/>
          </a:p>
        </p:txBody>
      </p:sp>
      <p:sp>
        <p:nvSpPr>
          <p:cNvPr id="118787" name="Rectangle 2"/>
          <p:cNvSpPr>
            <a:spLocks noGrp="1" noRot="1" noChangeAspect="1" noChangeArrowheads="1" noTextEdit="1"/>
          </p:cNvSpPr>
          <p:nvPr>
            <p:ph type="sldImg"/>
          </p:nvPr>
        </p:nvSpPr>
        <p:spPr>
          <a:xfrm>
            <a:off x="1558925" y="650875"/>
            <a:ext cx="3748088" cy="2811463"/>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15034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571C3B-4178-429B-B72F-451F78B76BD6}" type="slidenum">
              <a:rPr lang="en-US"/>
              <a:pPr>
                <a:defRPr/>
              </a:pPr>
              <a:t>40</a:t>
            </a:fld>
            <a:endParaRPr lang="en-US" dirty="0"/>
          </a:p>
        </p:txBody>
      </p:sp>
      <p:sp>
        <p:nvSpPr>
          <p:cNvPr id="119811" name="Rectangle 2"/>
          <p:cNvSpPr>
            <a:spLocks noGrp="1" noRot="1" noChangeAspect="1" noChangeArrowheads="1" noTextEdit="1"/>
          </p:cNvSpPr>
          <p:nvPr>
            <p:ph type="sldImg"/>
          </p:nvPr>
        </p:nvSpPr>
        <p:spPr>
          <a:xfrm>
            <a:off x="1558925" y="650875"/>
            <a:ext cx="3748088" cy="2811463"/>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item 2, I’m using the term </a:t>
            </a:r>
            <a:r>
              <a:rPr lang="en-US" i="1" dirty="0"/>
              <a:t>correction</a:t>
            </a:r>
            <a:r>
              <a:rPr lang="en-US" dirty="0"/>
              <a:t> in the stock market sense.</a:t>
            </a:r>
          </a:p>
          <a:p>
            <a:endParaRPr lang="en-US" dirty="0"/>
          </a:p>
        </p:txBody>
      </p:sp>
    </p:spTree>
    <p:extLst>
      <p:ext uri="{BB962C8B-B14F-4D97-AF65-F5344CB8AC3E}">
        <p14:creationId xmlns:p14="http://schemas.microsoft.com/office/powerpoint/2010/main" val="3104682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A707BF-E6E0-4D8E-951E-D88DB1E70B60}" type="slidenum">
              <a:rPr lang="en-US"/>
              <a:pPr>
                <a:defRPr/>
              </a:pPr>
              <a:t>41</a:t>
            </a:fld>
            <a:endParaRPr lang="en-US" dirty="0"/>
          </a:p>
        </p:txBody>
      </p:sp>
      <p:sp>
        <p:nvSpPr>
          <p:cNvPr id="120835" name="Rectangle 2"/>
          <p:cNvSpPr>
            <a:spLocks noGrp="1" noRot="1" noChangeAspect="1" noChangeArrowheads="1" noTextEdit="1"/>
          </p:cNvSpPr>
          <p:nvPr>
            <p:ph type="sldImg"/>
          </p:nvPr>
        </p:nvSpPr>
        <p:spPr>
          <a:xfrm>
            <a:off x="1558925" y="650875"/>
            <a:ext cx="3748088" cy="2811463"/>
          </a:xfrm>
          <a:ln/>
        </p:spPr>
      </p:sp>
      <p:sp>
        <p:nvSpPr>
          <p:cNvPr id="120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10192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2559F4-6D51-4607-A9D9-D29384BD2E2D}" type="slidenum">
              <a:rPr lang="en-US"/>
              <a:pPr>
                <a:defRPr/>
              </a:pPr>
              <a:t>42</a:t>
            </a:fld>
            <a:endParaRPr lang="en-US" dirty="0"/>
          </a:p>
        </p:txBody>
      </p:sp>
      <p:sp>
        <p:nvSpPr>
          <p:cNvPr id="121859" name="Rectangle 2"/>
          <p:cNvSpPr>
            <a:spLocks noGrp="1" noRot="1" noChangeAspect="1" noChangeArrowheads="1" noTextEdit="1"/>
          </p:cNvSpPr>
          <p:nvPr>
            <p:ph type="sldImg"/>
          </p:nvPr>
        </p:nvSpPr>
        <p:spPr>
          <a:xfrm>
            <a:off x="1558925" y="650875"/>
            <a:ext cx="3748088" cy="2811463"/>
          </a:xfrm>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21679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2A5A7C-E808-47C5-95E2-EF836270F53C}" type="slidenum">
              <a:rPr lang="en-US"/>
              <a:pPr>
                <a:defRPr/>
              </a:pPr>
              <a:t>43</a:t>
            </a:fld>
            <a:endParaRPr lang="en-US" dirty="0"/>
          </a:p>
        </p:txBody>
      </p:sp>
      <p:sp>
        <p:nvSpPr>
          <p:cNvPr id="122883" name="Rectangle 2"/>
          <p:cNvSpPr>
            <a:spLocks noGrp="1" noRot="1" noChangeAspect="1" noChangeArrowheads="1" noTextEdit="1"/>
          </p:cNvSpPr>
          <p:nvPr>
            <p:ph type="sldImg"/>
          </p:nvPr>
        </p:nvSpPr>
        <p:spPr>
          <a:xfrm>
            <a:off x="1558925" y="650875"/>
            <a:ext cx="3748088" cy="2811463"/>
          </a:xfrm>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02594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5E297E0-606F-4FF2-9839-07F45C62E281}" type="slidenum">
              <a:rPr lang="en-US" smtClean="0"/>
              <a:pPr/>
              <a:t>44</a:t>
            </a:fld>
            <a:endParaRPr lang="en-US" dirty="0"/>
          </a:p>
        </p:txBody>
      </p:sp>
      <p:sp>
        <p:nvSpPr>
          <p:cNvPr id="123908" name="Rectangle 3"/>
          <p:cNvSpPr>
            <a:spLocks noGrp="1" noChangeArrowheads="1"/>
          </p:cNvSpPr>
          <p:nvPr>
            <p:ph type="body" idx="1"/>
          </p:nvPr>
        </p:nvSpPr>
        <p:spPr/>
        <p:txBody>
          <a:bodyPr/>
          <a:lstStyle/>
          <a:p>
            <a:r>
              <a:rPr lang="en-US" dirty="0"/>
              <a:t>The textbook (starting on  p. 351) uses an “extended” </a:t>
            </a:r>
            <a:r>
              <a:rPr lang="en-US" i="1" dirty="0"/>
              <a:t>IS–LM </a:t>
            </a:r>
            <a:r>
              <a:rPr lang="en-US" dirty="0"/>
              <a:t>model, which includes both the nominal interest rate (measured on the vertical axis) and the real interest rate (which equals the nominal rate less expected inflation).  Because money demand depends on the nominal rate, which is measured on the vertical axis, the change in expected inflation doesn’t shift the </a:t>
            </a:r>
            <a:r>
              <a:rPr lang="en-US" i="1" dirty="0"/>
              <a:t>LM</a:t>
            </a:r>
            <a:r>
              <a:rPr lang="en-US" dirty="0"/>
              <a:t> curve.  However, investment depends on the real interest rate, so the fall in expected inflation shifts the </a:t>
            </a:r>
            <a:r>
              <a:rPr lang="en-US" i="1" dirty="0"/>
              <a:t>IS</a:t>
            </a:r>
            <a:r>
              <a:rPr lang="en-US" dirty="0"/>
              <a:t> curve: each value of</a:t>
            </a:r>
            <a:r>
              <a:rPr lang="en-US" i="1" dirty="0"/>
              <a:t> i </a:t>
            </a:r>
            <a:r>
              <a:rPr lang="en-US" dirty="0"/>
              <a:t>is now associated with a higher value of </a:t>
            </a:r>
            <a:r>
              <a:rPr lang="en-US" i="1" dirty="0"/>
              <a:t>r</a:t>
            </a:r>
            <a:r>
              <a:rPr lang="en-US" dirty="0"/>
              <a:t>, which reduces investment and shifts the </a:t>
            </a:r>
            <a:r>
              <a:rPr lang="en-US" i="1" dirty="0"/>
              <a:t>IS</a:t>
            </a:r>
            <a:r>
              <a:rPr lang="en-US" dirty="0"/>
              <a:t> curve to the left.  Results:  income falls, </a:t>
            </a:r>
            <a:r>
              <a:rPr lang="en-US" i="1" dirty="0"/>
              <a:t>i</a:t>
            </a:r>
            <a:r>
              <a:rPr lang="en-US" dirty="0"/>
              <a:t>  falls, and </a:t>
            </a:r>
            <a:r>
              <a:rPr lang="en-US" i="1" dirty="0"/>
              <a:t>r</a:t>
            </a:r>
            <a:r>
              <a:rPr lang="en-US" dirty="0"/>
              <a:t> rises</a:t>
            </a:r>
            <a:r>
              <a:rPr lang="en-US" dirty="0">
                <a:latin typeface="Arial"/>
                <a:cs typeface="Arial"/>
              </a:rPr>
              <a:t>—</a:t>
            </a:r>
            <a:r>
              <a:rPr lang="en-US" dirty="0"/>
              <a:t>which is exactly what happened from 1929 to 1931 (see Table 12-1).  </a:t>
            </a:r>
          </a:p>
          <a:p>
            <a:endParaRPr lang="en-US" dirty="0"/>
          </a:p>
          <a:p>
            <a:r>
              <a:rPr lang="en-US" dirty="0"/>
              <a:t>This slide gives the basic intuition, which students often can grasp more quickly and easily than the graphical analysis. After you cover this material in your lecture, it will be easier for your students to grasp the analysis on pp. 351–352.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1191890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E8D5C-BFC2-4712-9B84-DF0B4B6FD0E2}" type="slidenum">
              <a:rPr lang="en-US"/>
              <a:pPr>
                <a:defRPr/>
              </a:pPr>
              <a:t>45</a:t>
            </a:fld>
            <a:endParaRPr lang="en-US" dirty="0"/>
          </a:p>
        </p:txBody>
      </p:sp>
      <p:sp>
        <p:nvSpPr>
          <p:cNvPr id="124931" name="Rectangle 2"/>
          <p:cNvSpPr>
            <a:spLocks noGrp="1" noRot="1" noChangeAspect="1" noChangeArrowheads="1" noTextEdit="1"/>
          </p:cNvSpPr>
          <p:nvPr>
            <p:ph type="sldImg"/>
          </p:nvPr>
        </p:nvSpPr>
        <p:spPr>
          <a:xfrm>
            <a:off x="1558925" y="650875"/>
            <a:ext cx="3748088" cy="2811463"/>
          </a:xfrm>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99766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69A0EA-1C74-4262-B1EB-80D99912EF66}" type="slidenum">
              <a:rPr lang="en-US" smtClean="0"/>
              <a:pPr/>
              <a:t>46</a:t>
            </a:fld>
            <a:endParaRPr lang="en-US" dirty="0"/>
          </a:p>
        </p:txBody>
      </p:sp>
      <p:sp>
        <p:nvSpPr>
          <p:cNvPr id="125956" name="Rectangle 3"/>
          <p:cNvSpPr>
            <a:spLocks noGrp="1" noChangeArrowheads="1"/>
          </p:cNvSpPr>
          <p:nvPr>
            <p:ph type="body" idx="1"/>
          </p:nvPr>
        </p:nvSpPr>
        <p:spPr/>
        <p:txBody>
          <a:bodyPr/>
          <a:lstStyle/>
          <a:p>
            <a:r>
              <a:rPr lang="en-US" dirty="0"/>
              <a:t>Examples of automatic stabilizers:</a:t>
            </a:r>
          </a:p>
          <a:p>
            <a:pPr marL="171450" indent="-171450">
              <a:buFont typeface="Arial" panose="020B0604020202020204" pitchFamily="34" charset="0"/>
              <a:buChar char="•"/>
            </a:pPr>
            <a:r>
              <a:rPr lang="en-US" dirty="0"/>
              <a:t>The income tax:  people pay less taxes automatically if their income falls</a:t>
            </a:r>
          </a:p>
          <a:p>
            <a:pPr marL="171450" indent="-171450">
              <a:buFont typeface="Arial" panose="020B0604020202020204" pitchFamily="34" charset="0"/>
              <a:buChar char="•"/>
            </a:pPr>
            <a:r>
              <a:rPr lang="en-US" dirty="0"/>
              <a:t>Unemployment insurance:  prevents income</a:t>
            </a:r>
            <a:r>
              <a:rPr lang="en-US" dirty="0">
                <a:latin typeface="Arial"/>
                <a:cs typeface="Arial"/>
              </a:rPr>
              <a:t>—</a:t>
            </a:r>
            <a:r>
              <a:rPr lang="en-US" dirty="0"/>
              <a:t>and hence spending</a:t>
            </a:r>
            <a:r>
              <a:rPr lang="en-US" dirty="0">
                <a:latin typeface="Arial"/>
                <a:cs typeface="Arial"/>
              </a:rPr>
              <a:t>—</a:t>
            </a:r>
            <a:r>
              <a:rPr lang="en-US" dirty="0"/>
              <a:t>from falling as much during a downturn</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583714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558925" y="650875"/>
            <a:ext cx="3748088" cy="2811463"/>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following slides are meant to complement rather than substitute for the case study in the textbook (p. 353</a:t>
            </a:r>
            <a:r>
              <a:rPr lang="en-US" sz="1200" i="1" kern="0" dirty="0">
                <a:solidFill>
                  <a:schemeClr val="tx1"/>
                </a:solidFill>
                <a:latin typeface="Arial" charset="0"/>
                <a:ea typeface="+mn-ea"/>
                <a:cs typeface="+mn-cs"/>
              </a:rPr>
              <a:t>–</a:t>
            </a:r>
            <a:r>
              <a:rPr lang="en-US" dirty="0"/>
              <a:t>355). These slides contain a wealth of data on various aspects of the economic crisis.  My hope is that these slides will spark lively discussion in your class, as students develop a context for understanding key parts of the crisis and evaluate how the parts fit together (and fit with the textbook models).</a:t>
            </a:r>
          </a:p>
          <a:p>
            <a:endParaRPr lang="en-US" dirty="0"/>
          </a:p>
          <a:p>
            <a:r>
              <a:rPr lang="en-US" dirty="0"/>
              <a:t>As students are younger, they might not remember living through the worse days of the Great Recession. So these</a:t>
            </a:r>
            <a:r>
              <a:rPr lang="en-US" baseline="0" dirty="0"/>
              <a:t> slides should help set the stage for students. The Great Recession is the macroeconomic event of most people’s lives.</a:t>
            </a:r>
            <a:r>
              <a:rPr lang="en-US" dirty="0"/>
              <a:t>  </a:t>
            </a:r>
          </a:p>
          <a:p>
            <a:endParaRPr lang="en-US" dirty="0"/>
          </a:p>
          <a:p>
            <a:r>
              <a:rPr lang="en-US" dirty="0"/>
              <a:t>Of course, the crisis is more complicated than can be captured by a few slides or a two-page case study in a textbook. I encourage you to assign your students additional readings, writing projects, or class presentations on the crisis. This is an exciting time to be learning macroeconomics!</a:t>
            </a:r>
          </a:p>
        </p:txBody>
      </p:sp>
      <p:sp>
        <p:nvSpPr>
          <p:cNvPr id="4" name="Slide Number Placeholder 3"/>
          <p:cNvSpPr>
            <a:spLocks noGrp="1"/>
          </p:cNvSpPr>
          <p:nvPr>
            <p:ph type="sldNum" sz="quarter" idx="5"/>
          </p:nvPr>
        </p:nvSpPr>
        <p:spPr/>
        <p:txBody>
          <a:bodyPr/>
          <a:lstStyle/>
          <a:p>
            <a:pPr>
              <a:defRPr/>
            </a:pPr>
            <a:fld id="{958D4C99-992A-4BB1-9C57-D5EAD4EC408B}" type="slidenum">
              <a:rPr lang="en-US" smtClean="0"/>
              <a:pPr>
                <a:defRPr/>
              </a:pPr>
              <a:t>47</a:t>
            </a:fld>
            <a:endParaRPr lang="en-US" dirty="0"/>
          </a:p>
        </p:txBody>
      </p:sp>
    </p:spTree>
    <p:extLst>
      <p:ext uri="{BB962C8B-B14F-4D97-AF65-F5344CB8AC3E}">
        <p14:creationId xmlns:p14="http://schemas.microsoft.com/office/powerpoint/2010/main" val="1578917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558925" y="650875"/>
            <a:ext cx="3748088" cy="2811463"/>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Setting the stage for the 2008–2009 economic crisis:</a:t>
            </a:r>
          </a:p>
          <a:p>
            <a:endParaRPr lang="en-US" dirty="0"/>
          </a:p>
          <a:p>
            <a:r>
              <a:rPr lang="en-US" dirty="0"/>
              <a:t>The recession of 2001 prompted the Federal Reserve to cut the Fed funds rate steeply over the period 2001–2004.  This is one explanation for the drop in mortgage rates that occurred over the same period.  As these rates fell, housing prices rose, as shown here by the Case–Shiller 20-city composite index</a:t>
            </a:r>
            <a:r>
              <a:rPr lang="en-US" dirty="0">
                <a:latin typeface="Calibri" panose="020F0502020204030204" pitchFamily="34" charset="0"/>
                <a:cs typeface="Calibri" panose="020F0502020204030204" pitchFamily="34" charset="0"/>
              </a:rPr>
              <a:t>—</a:t>
            </a:r>
            <a:r>
              <a:rPr lang="en-US" dirty="0"/>
              <a:t>a measure of average housing prices in 20 major U.S. real estate markets.  </a:t>
            </a:r>
          </a:p>
          <a:p>
            <a:endParaRPr lang="en-US" dirty="0"/>
          </a:p>
          <a:p>
            <a:r>
              <a:rPr lang="en-US" dirty="0"/>
              <a:t>(Off-topic, possibly:  Another explanation for the behavior of rates and house prices:  a global savings glut from abroad flowed into the United States.)</a:t>
            </a:r>
          </a:p>
          <a:p>
            <a:endParaRPr lang="en-US" dirty="0"/>
          </a:p>
          <a:p>
            <a:r>
              <a:rPr lang="en-US" dirty="0"/>
              <a:t>Sources:</a:t>
            </a:r>
          </a:p>
          <a:p>
            <a:r>
              <a:rPr lang="en-US" dirty="0"/>
              <a:t>House price index is from</a:t>
            </a:r>
          </a:p>
          <a:p>
            <a:r>
              <a:rPr lang="en-US" dirty="0"/>
              <a:t>http://www2.standardandpoors.com/portal/site/sp/en/us/page.topic/indices_csmahp/0,0,0,0,0,0,0,0,0,1,1,0,0,0,0,0.html</a:t>
            </a:r>
          </a:p>
          <a:p>
            <a:r>
              <a:rPr lang="en-US" dirty="0"/>
              <a:t>or Google “Case Shiller Index”</a:t>
            </a:r>
          </a:p>
          <a:p>
            <a:r>
              <a:rPr lang="en-US" dirty="0"/>
              <a:t>Interest rate data is from FRED, the Federal Reserve Bank of St. Louis database, at http://research.stlouisfed.org/fred2/</a:t>
            </a:r>
          </a:p>
        </p:txBody>
      </p:sp>
      <p:sp>
        <p:nvSpPr>
          <p:cNvPr id="4" name="Slide Number Placeholder 3"/>
          <p:cNvSpPr>
            <a:spLocks noGrp="1"/>
          </p:cNvSpPr>
          <p:nvPr>
            <p:ph type="sldNum" sz="quarter" idx="5"/>
          </p:nvPr>
        </p:nvSpPr>
        <p:spPr/>
        <p:txBody>
          <a:bodyPr/>
          <a:lstStyle/>
          <a:p>
            <a:pPr>
              <a:defRPr/>
            </a:pPr>
            <a:fld id="{065A89EF-D5E8-4CFC-B2C2-C4407E179D1C}" type="slidenum">
              <a:rPr lang="en-US" smtClean="0"/>
              <a:pPr>
                <a:defRPr/>
              </a:pPr>
              <a:t>48</a:t>
            </a:fld>
            <a:endParaRPr lang="en-US" dirty="0"/>
          </a:p>
        </p:txBody>
      </p:sp>
    </p:spTree>
    <p:extLst>
      <p:ext uri="{BB962C8B-B14F-4D97-AF65-F5344CB8AC3E}">
        <p14:creationId xmlns:p14="http://schemas.microsoft.com/office/powerpoint/2010/main" val="424703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D1D03F-144A-436A-B802-4AFC01B52C1B}" type="slidenum">
              <a:rPr lang="en-US"/>
              <a:pPr>
                <a:defRPr/>
              </a:pPr>
              <a:t>4</a:t>
            </a:fld>
            <a:endParaRPr lang="en-US" dirty="0"/>
          </a:p>
        </p:txBody>
      </p:sp>
      <p:sp>
        <p:nvSpPr>
          <p:cNvPr id="80899" name="Rectangle 2"/>
          <p:cNvSpPr>
            <a:spLocks noGrp="1" noRot="1" noChangeAspect="1" noChangeArrowheads="1" noTextEdit="1"/>
          </p:cNvSpPr>
          <p:nvPr>
            <p:ph type="sldImg"/>
          </p:nvPr>
        </p:nvSpPr>
        <p:spPr>
          <a:xfrm>
            <a:off x="1558925" y="650875"/>
            <a:ext cx="3748088" cy="2811463"/>
          </a:xfrm>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 may wish to highlight that </a:t>
            </a:r>
            <a:r>
              <a:rPr lang="en-US" i="1" dirty="0"/>
              <a:t>G</a:t>
            </a:r>
            <a:r>
              <a:rPr lang="en-US" dirty="0"/>
              <a:t>, </a:t>
            </a:r>
            <a:r>
              <a:rPr lang="en-US" i="1" dirty="0"/>
              <a:t>T</a:t>
            </a:r>
            <a:r>
              <a:rPr lang="en-US" dirty="0"/>
              <a:t>, and </a:t>
            </a:r>
            <a:r>
              <a:rPr lang="en-US" i="1" dirty="0"/>
              <a:t>M</a:t>
            </a:r>
            <a:r>
              <a:rPr lang="en-US" dirty="0"/>
              <a:t> are exogenous (which is represented by the bar over the letter). The</a:t>
            </a:r>
            <a:r>
              <a:rPr lang="en-US" baseline="0" dirty="0"/>
              <a:t> fact that these are exogenous will be brought up again in a few slides.</a:t>
            </a:r>
            <a:endParaRPr lang="en-US" dirty="0"/>
          </a:p>
        </p:txBody>
      </p:sp>
    </p:spTree>
    <p:extLst>
      <p:ext uri="{BB962C8B-B14F-4D97-AF65-F5344CB8AC3E}">
        <p14:creationId xmlns:p14="http://schemas.microsoft.com/office/powerpoint/2010/main" val="786503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558925" y="650875"/>
            <a:ext cx="3748088" cy="2811463"/>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The housing bubble pops, driving up foreclosure rates:  </a:t>
            </a:r>
          </a:p>
          <a:p>
            <a:endParaRPr lang="en-US" dirty="0"/>
          </a:p>
          <a:p>
            <a:r>
              <a:rPr lang="en-US" dirty="0"/>
              <a:t>The data show rapid house price appreciation in the early to mid-2000s, which falls starting in 2005 and turns negative in 2007.   </a:t>
            </a:r>
          </a:p>
          <a:p>
            <a:endParaRPr lang="en-US" dirty="0"/>
          </a:p>
          <a:p>
            <a:r>
              <a:rPr lang="en-US" dirty="0"/>
              <a:t>Looking at the period 2005–2009, the rate of house price appreciation falls while the rate of new foreclosure starts rising. </a:t>
            </a:r>
          </a:p>
          <a:p>
            <a:endParaRPr lang="en-US" dirty="0"/>
          </a:p>
          <a:p>
            <a:r>
              <a:rPr lang="en-US" dirty="0"/>
              <a:t>How to interpret these data:</a:t>
            </a:r>
          </a:p>
          <a:p>
            <a:pPr marL="171450" indent="-171450">
              <a:buFont typeface="Arial" panose="020B0604020202020204" pitchFamily="34" charset="0"/>
              <a:buChar char="•"/>
            </a:pPr>
            <a:r>
              <a:rPr lang="en-US" dirty="0"/>
              <a:t>“New foreclosure starts” is the number of new foreclosures in the quarter as a percentage of the total number of mortgages.  </a:t>
            </a:r>
          </a:p>
          <a:p>
            <a:pPr marL="171450" indent="-171450">
              <a:buFont typeface="Arial" panose="020B0604020202020204" pitchFamily="34" charset="0"/>
              <a:buChar char="•"/>
            </a:pPr>
            <a:r>
              <a:rPr lang="en-US" dirty="0"/>
              <a:t>The house price data shown is the percentage change in the U.S. index from four quarters earlier. (Note: This is a different house price index than the one on the previous slide, though both tell the same story.) </a:t>
            </a:r>
          </a:p>
          <a:p>
            <a:endParaRPr lang="en-US" dirty="0"/>
          </a:p>
          <a:p>
            <a:r>
              <a:rPr lang="en-US" dirty="0"/>
              <a:t>Sources:  </a:t>
            </a:r>
          </a:p>
          <a:p>
            <a:r>
              <a:rPr lang="en-US" dirty="0"/>
              <a:t>Mortgage Banker’s Association (for foreclosure starts) and Federal Housing Finance Authority (for house price indexes).  </a:t>
            </a:r>
          </a:p>
        </p:txBody>
      </p:sp>
      <p:sp>
        <p:nvSpPr>
          <p:cNvPr id="4" name="Slide Number Placeholder 3"/>
          <p:cNvSpPr>
            <a:spLocks noGrp="1"/>
          </p:cNvSpPr>
          <p:nvPr>
            <p:ph type="sldNum" sz="quarter" idx="5"/>
          </p:nvPr>
        </p:nvSpPr>
        <p:spPr/>
        <p:txBody>
          <a:bodyPr/>
          <a:lstStyle/>
          <a:p>
            <a:pPr>
              <a:defRPr/>
            </a:pPr>
            <a:fld id="{8BCEF575-EDC4-47D1-AE95-EA973691647B}" type="slidenum">
              <a:rPr lang="en-US" smtClean="0"/>
              <a:pPr>
                <a:defRPr/>
              </a:pPr>
              <a:t>49</a:t>
            </a:fld>
            <a:endParaRPr lang="en-US" dirty="0"/>
          </a:p>
        </p:txBody>
      </p:sp>
    </p:spTree>
    <p:extLst>
      <p:ext uri="{BB962C8B-B14F-4D97-AF65-F5344CB8AC3E}">
        <p14:creationId xmlns:p14="http://schemas.microsoft.com/office/powerpoint/2010/main" val="2926589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558925" y="650875"/>
            <a:ext cx="3748088" cy="2811463"/>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States with the biggest price drops tended to have the most new foreclosures:</a:t>
            </a:r>
          </a:p>
          <a:p>
            <a:endParaRPr lang="en-US" dirty="0"/>
          </a:p>
          <a:p>
            <a:r>
              <a:rPr lang="en-US" dirty="0"/>
              <a:t>The horizontal axis measures the cumulative change in the state’s house price index during 2006:3–2009:1. The vertical axis measures the number of new foreclosure starts in the state as a percentage of all outstanding mortgages in the state, summed over the period 2006:3–2009:1.  </a:t>
            </a:r>
          </a:p>
          <a:p>
            <a:endParaRPr lang="en-US" dirty="0"/>
          </a:p>
          <a:p>
            <a:r>
              <a:rPr lang="en-US" dirty="0"/>
              <a:t>This graph shows that states with larger housing price crashes tended to have higher foreclosure rates.  </a:t>
            </a:r>
          </a:p>
          <a:p>
            <a:endParaRPr lang="en-US" dirty="0"/>
          </a:p>
          <a:p>
            <a:r>
              <a:rPr lang="en-US" dirty="0"/>
              <a:t>Sources:  </a:t>
            </a:r>
          </a:p>
          <a:p>
            <a:r>
              <a:rPr lang="en-US" dirty="0"/>
              <a:t>Mortgage Banker’s Association (for foreclosure starts) and Federal Housing Finance Authority (for house price indexes).  </a:t>
            </a:r>
          </a:p>
          <a:p>
            <a:endParaRPr lang="en-US" dirty="0"/>
          </a:p>
        </p:txBody>
      </p:sp>
      <p:sp>
        <p:nvSpPr>
          <p:cNvPr id="4" name="Slide Number Placeholder 3"/>
          <p:cNvSpPr>
            <a:spLocks noGrp="1"/>
          </p:cNvSpPr>
          <p:nvPr>
            <p:ph type="sldNum" sz="quarter" idx="5"/>
          </p:nvPr>
        </p:nvSpPr>
        <p:spPr/>
        <p:txBody>
          <a:bodyPr/>
          <a:lstStyle/>
          <a:p>
            <a:pPr>
              <a:defRPr/>
            </a:pPr>
            <a:fld id="{AD685E86-06D4-46CA-B786-FBE4AC0A7C25}" type="slidenum">
              <a:rPr lang="en-US" smtClean="0"/>
              <a:pPr>
                <a:defRPr/>
              </a:pPr>
              <a:t>50</a:t>
            </a:fld>
            <a:endParaRPr lang="en-US" dirty="0"/>
          </a:p>
        </p:txBody>
      </p:sp>
    </p:spTree>
    <p:extLst>
      <p:ext uri="{BB962C8B-B14F-4D97-AF65-F5344CB8AC3E}">
        <p14:creationId xmlns:p14="http://schemas.microsoft.com/office/powerpoint/2010/main" val="1988164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558925" y="650875"/>
            <a:ext cx="3748088" cy="2811463"/>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The housing market crisis led to rising bank failures.</a:t>
            </a:r>
          </a:p>
          <a:p>
            <a:endParaRPr lang="en-US" dirty="0"/>
          </a:p>
          <a:p>
            <a:r>
              <a:rPr lang="en-US" dirty="0"/>
              <a:t>The 2009 and 2010 values dwarf all previous years since 2000.  However, it’s worth noting that the 2008 value, 26, is much higher than the preceding years.  </a:t>
            </a:r>
          </a:p>
          <a:p>
            <a:endParaRPr lang="en-US" dirty="0"/>
          </a:p>
          <a:p>
            <a:r>
              <a:rPr lang="en-US" dirty="0"/>
              <a:t>In fact, prior to 2008, there’s only one year (2002) with more than 5 bank failures.  So, the 2008 value is extreme up to that point, but the 2009 value is so extreme as to make the 2008 value seem almost normal.  </a:t>
            </a:r>
          </a:p>
          <a:p>
            <a:endParaRPr lang="en-US" dirty="0"/>
          </a:p>
          <a:p>
            <a:r>
              <a:rPr lang="en-US" dirty="0"/>
              <a:t>Source:  FDIC.</a:t>
            </a:r>
          </a:p>
          <a:p>
            <a:endParaRPr lang="en-US" dirty="0"/>
          </a:p>
          <a:p>
            <a:r>
              <a:rPr lang="en-US" dirty="0"/>
              <a:t>This page lists all of the banks that have failed, by name:  </a:t>
            </a:r>
          </a:p>
          <a:p>
            <a:r>
              <a:rPr lang="en-US" dirty="0"/>
              <a:t>http://www.fdic.gov/bank/individual/failed/banklist.html</a:t>
            </a:r>
          </a:p>
          <a:p>
            <a:endParaRPr lang="en-US" dirty="0"/>
          </a:p>
        </p:txBody>
      </p:sp>
      <p:sp>
        <p:nvSpPr>
          <p:cNvPr id="4" name="Slide Number Placeholder 3"/>
          <p:cNvSpPr>
            <a:spLocks noGrp="1"/>
          </p:cNvSpPr>
          <p:nvPr>
            <p:ph type="sldNum" sz="quarter" idx="5"/>
          </p:nvPr>
        </p:nvSpPr>
        <p:spPr/>
        <p:txBody>
          <a:bodyPr/>
          <a:lstStyle/>
          <a:p>
            <a:pPr>
              <a:defRPr/>
            </a:pPr>
            <a:fld id="{062D2355-6E46-46C4-884C-FEAD61749E61}"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624395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558925" y="650875"/>
            <a:ext cx="3748088" cy="2811463"/>
          </a:xfrm>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Recent stock market behavior plays an important role:</a:t>
            </a:r>
          </a:p>
          <a:p>
            <a:endParaRPr lang="en-US" dirty="0"/>
          </a:p>
          <a:p>
            <a:r>
              <a:rPr lang="en-US" dirty="0"/>
              <a:t>This chart begins at the end of 1999, when the tech stock bubble was about to pop. In 2000–2001, you can see the fall in stock prices (especially in the Nasdaq composite, which heavily weights tech stocks). This drop in stock prices was a factor in the 2001 recession.  </a:t>
            </a:r>
          </a:p>
          <a:p>
            <a:endParaRPr lang="en-US" dirty="0"/>
          </a:p>
          <a:p>
            <a:r>
              <a:rPr lang="en-US" dirty="0"/>
              <a:t>All three indexes registered negative growth until about June 2003.  Growth was strong for a while, until moderating in about July 2004.  Stock price growth bounced around between about 0 and 20% through the end of 2007, then turned sharply negative in 2008.  </a:t>
            </a:r>
          </a:p>
          <a:p>
            <a:endParaRPr lang="en-US" dirty="0"/>
          </a:p>
          <a:p>
            <a:r>
              <a:rPr lang="en-US" dirty="0"/>
              <a:t>Source: finance.yahoo.com</a:t>
            </a:r>
          </a:p>
          <a:p>
            <a:r>
              <a:rPr lang="en-US" dirty="0"/>
              <a:t>Dow Jones Industrial Average symbol: ^DJI</a:t>
            </a:r>
          </a:p>
          <a:p>
            <a:r>
              <a:rPr lang="en-US" dirty="0"/>
              <a:t>S&amp;P500 symbol:  ^GSPC</a:t>
            </a:r>
          </a:p>
          <a:p>
            <a:r>
              <a:rPr lang="en-US" dirty="0"/>
              <a:t>Nasdaq Composite Index symbol:  ^IXIC</a:t>
            </a:r>
          </a:p>
          <a:p>
            <a:r>
              <a:rPr lang="en-US" dirty="0"/>
              <a:t>click on “historical prices”</a:t>
            </a:r>
          </a:p>
          <a:p>
            <a:r>
              <a:rPr lang="en-US" dirty="0"/>
              <a:t>specify frequency, date range</a:t>
            </a:r>
          </a:p>
        </p:txBody>
      </p:sp>
      <p:sp>
        <p:nvSpPr>
          <p:cNvPr id="4" name="Slide Number Placeholder 3"/>
          <p:cNvSpPr>
            <a:spLocks noGrp="1"/>
          </p:cNvSpPr>
          <p:nvPr>
            <p:ph type="sldNum" sz="quarter" idx="5"/>
          </p:nvPr>
        </p:nvSpPr>
        <p:spPr/>
        <p:txBody>
          <a:bodyPr/>
          <a:lstStyle/>
          <a:p>
            <a:pPr>
              <a:defRPr/>
            </a:pPr>
            <a:fld id="{7231EBEA-F8CD-4AD7-849D-4FF1C5584C76}" type="slidenum">
              <a:rPr lang="en-US" smtClean="0"/>
              <a:pPr>
                <a:defRPr/>
              </a:pPr>
              <a:t>52</a:t>
            </a:fld>
            <a:endParaRPr lang="en-US" dirty="0"/>
          </a:p>
        </p:txBody>
      </p:sp>
    </p:spTree>
    <p:extLst>
      <p:ext uri="{BB962C8B-B14F-4D97-AF65-F5344CB8AC3E}">
        <p14:creationId xmlns:p14="http://schemas.microsoft.com/office/powerpoint/2010/main" val="260100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558925" y="650875"/>
            <a:ext cx="3748088" cy="2811463"/>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i="1" dirty="0"/>
              <a:t>Consumer confidence crashes, bringing down durables and investment spending:</a:t>
            </a:r>
          </a:p>
          <a:p>
            <a:pPr>
              <a:spcBef>
                <a:spcPct val="0"/>
              </a:spcBef>
            </a:pPr>
            <a:endParaRPr lang="en-US" dirty="0"/>
          </a:p>
          <a:p>
            <a:pPr>
              <a:spcBef>
                <a:spcPct val="0"/>
              </a:spcBef>
            </a:pPr>
            <a:r>
              <a:rPr lang="en-US" dirty="0"/>
              <a:t>The University of Michigan Index of Consumer Sentiment is a measure of consumer confidence and is highly correlated with the more famous Consumer Confidence Index published by the Conference Board.  (I’m using the UM index because it’s free and in the public domain, while the Conference Board index is proprietary and not free.)  </a:t>
            </a:r>
          </a:p>
          <a:p>
            <a:pPr>
              <a:spcBef>
                <a:spcPct val="0"/>
              </a:spcBef>
            </a:pPr>
            <a:endParaRPr lang="en-US" dirty="0"/>
          </a:p>
          <a:p>
            <a:pPr>
              <a:spcBef>
                <a:spcPct val="0"/>
              </a:spcBef>
            </a:pPr>
            <a:r>
              <a:rPr lang="en-US" dirty="0"/>
              <a:t>The graph shows a strong relationship among the three series: as consumer confidence falls, consumer spending on durables slows down and turns negative, as does investment spending.  </a:t>
            </a:r>
          </a:p>
          <a:p>
            <a:pPr>
              <a:spcBef>
                <a:spcPct val="0"/>
              </a:spcBef>
            </a:pPr>
            <a:endParaRPr lang="en-US" dirty="0"/>
          </a:p>
          <a:p>
            <a:pPr>
              <a:spcBef>
                <a:spcPct val="0"/>
              </a:spcBef>
            </a:pPr>
            <a:r>
              <a:rPr lang="en-US" dirty="0"/>
              <a:t>Sources: Durables and investment from the Bureau of Economic Analysis, U.S. Department of Commerce</a:t>
            </a:r>
          </a:p>
          <a:p>
            <a:pPr>
              <a:spcBef>
                <a:spcPct val="0"/>
              </a:spcBef>
            </a:pPr>
            <a:r>
              <a:rPr lang="en-US" dirty="0"/>
              <a:t>Consumer Sentiment Index from the University of Michigan Survey Research Center</a:t>
            </a:r>
          </a:p>
          <a:p>
            <a:pPr>
              <a:spcBef>
                <a:spcPct val="0"/>
              </a:spcBef>
            </a:pPr>
            <a:r>
              <a:rPr lang="en-US" dirty="0"/>
              <a:t>All three series obtained from FRED, http://research.stlouisfed.org/fred2/</a:t>
            </a:r>
          </a:p>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2FB8FD26-1BC3-4AB1-B696-F7348BD7D493}" type="slidenum">
              <a:rPr lang="en-US" smtClean="0"/>
              <a:pPr>
                <a:defRPr/>
              </a:pPr>
              <a:t>53</a:t>
            </a:fld>
            <a:endParaRPr lang="en-US" dirty="0"/>
          </a:p>
        </p:txBody>
      </p:sp>
    </p:spTree>
    <p:extLst>
      <p:ext uri="{BB962C8B-B14F-4D97-AF65-F5344CB8AC3E}">
        <p14:creationId xmlns:p14="http://schemas.microsoft.com/office/powerpoint/2010/main" val="1937523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558925" y="650875"/>
            <a:ext cx="3748088" cy="2811463"/>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a:t>Result:  the strongest recession in decades</a:t>
            </a:r>
          </a:p>
          <a:p>
            <a:endParaRPr lang="en-US" dirty="0"/>
          </a:p>
          <a:p>
            <a:r>
              <a:rPr lang="en-US" dirty="0"/>
              <a:t>2001 recession:  GDP growth falls, unemployment rises</a:t>
            </a:r>
          </a:p>
          <a:p>
            <a:endParaRPr lang="en-US" dirty="0"/>
          </a:p>
          <a:p>
            <a:r>
              <a:rPr lang="en-US" dirty="0"/>
              <a:t>2002–2007 recovery:  GDP growth speeds up, then slows down but remains positive.  Unemployment, a lagging indicator, begins coming down in mid-2003. </a:t>
            </a:r>
          </a:p>
          <a:p>
            <a:endParaRPr lang="en-US" dirty="0"/>
          </a:p>
          <a:p>
            <a:r>
              <a:rPr lang="en-US" dirty="0"/>
              <a:t>2008–2009:  The housing crisis, rising foreclosure rates, failing financial institutions, falling consumer confidence, and falling consumer and business spending finally take their toll, sending the economy into the strongest recession in decades.  </a:t>
            </a:r>
          </a:p>
        </p:txBody>
      </p:sp>
      <p:sp>
        <p:nvSpPr>
          <p:cNvPr id="4" name="Slide Number Placeholder 3"/>
          <p:cNvSpPr>
            <a:spLocks noGrp="1"/>
          </p:cNvSpPr>
          <p:nvPr>
            <p:ph type="sldNum" sz="quarter" idx="5"/>
          </p:nvPr>
        </p:nvSpPr>
        <p:spPr/>
        <p:txBody>
          <a:bodyPr/>
          <a:lstStyle/>
          <a:p>
            <a:pPr>
              <a:defRPr/>
            </a:pPr>
            <a:fld id="{B9ED9293-C2B1-4123-89AE-CB81A6DF0542}" type="slidenum">
              <a:rPr lang="en-US" smtClean="0"/>
              <a:pPr>
                <a:defRPr/>
              </a:pPr>
              <a:t>54</a:t>
            </a:fld>
            <a:endParaRPr lang="en-US" dirty="0"/>
          </a:p>
        </p:txBody>
      </p:sp>
    </p:spTree>
    <p:extLst>
      <p:ext uri="{BB962C8B-B14F-4D97-AF65-F5344CB8AC3E}">
        <p14:creationId xmlns:p14="http://schemas.microsoft.com/office/powerpoint/2010/main" val="17363197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55</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56</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3A5D92-A7D3-4A33-AB75-AD17B6C0BD95}" type="slidenum">
              <a:rPr lang="en-US"/>
              <a:pPr>
                <a:defRPr/>
              </a:pPr>
              <a:t>5</a:t>
            </a:fld>
            <a:endParaRPr lang="en-US" dirty="0"/>
          </a:p>
        </p:txBody>
      </p:sp>
      <p:sp>
        <p:nvSpPr>
          <p:cNvPr id="81923" name="Rectangle 2"/>
          <p:cNvSpPr>
            <a:spLocks noGrp="1" noRot="1" noChangeAspect="1" noChangeArrowheads="1" noTextEdit="1"/>
          </p:cNvSpPr>
          <p:nvPr>
            <p:ph type="sldImg"/>
          </p:nvPr>
        </p:nvSpPr>
        <p:spPr>
          <a:xfrm>
            <a:off x="1558925" y="650875"/>
            <a:ext cx="3748088" cy="2811463"/>
          </a:xfrm>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Chapter 11 showed that an increase in </a:t>
            </a:r>
            <a:r>
              <a:rPr lang="en-US" i="1" dirty="0"/>
              <a:t>G</a:t>
            </a:r>
            <a:r>
              <a:rPr lang="en-US" dirty="0"/>
              <a:t> causes the </a:t>
            </a:r>
            <a:r>
              <a:rPr lang="en-US" i="1" dirty="0"/>
              <a:t>IS</a:t>
            </a:r>
            <a:r>
              <a:rPr lang="en-US" dirty="0"/>
              <a:t> curve to shift to the right by (</a:t>
            </a:r>
            <a:r>
              <a:rPr lang="en-US" dirty="0">
                <a:sym typeface="Symbol" pitchFamily="18" charset="2"/>
              </a:rPr>
              <a:t>Δ</a:t>
            </a:r>
            <a:r>
              <a:rPr lang="en-US" i="1" dirty="0">
                <a:sym typeface="Symbol" pitchFamily="18" charset="2"/>
              </a:rPr>
              <a:t>G</a:t>
            </a:r>
            <a:r>
              <a:rPr lang="en-US" dirty="0">
                <a:sym typeface="Symbol" pitchFamily="18" charset="2"/>
              </a:rPr>
              <a:t>)</a:t>
            </a:r>
            <a:r>
              <a:rPr lang="en-US" dirty="0"/>
              <a:t>/(1 </a:t>
            </a:r>
            <a:r>
              <a:rPr lang="en-US" baseline="0" dirty="0"/>
              <a:t>– </a:t>
            </a:r>
            <a:r>
              <a:rPr lang="en-US" i="1" dirty="0"/>
              <a:t>MPC</a:t>
            </a:r>
            <a:r>
              <a:rPr lang="en-US" dirty="0"/>
              <a:t>).  </a:t>
            </a:r>
          </a:p>
          <a:p>
            <a:endParaRPr lang="en-US" dirty="0"/>
          </a:p>
          <a:p>
            <a:r>
              <a:rPr lang="en-US" dirty="0"/>
              <a:t>This</a:t>
            </a:r>
            <a:r>
              <a:rPr lang="en-US" baseline="0" dirty="0"/>
              <a:t> differs from most intro economics course.  1/(1 – </a:t>
            </a:r>
            <a:r>
              <a:rPr lang="en-US" i="1" baseline="0" dirty="0"/>
              <a:t>MPC</a:t>
            </a:r>
            <a:r>
              <a:rPr lang="en-US" baseline="0" dirty="0"/>
              <a:t>) is no longer the increase in </a:t>
            </a:r>
            <a:r>
              <a:rPr lang="en-US" i="1" baseline="0" dirty="0"/>
              <a:t>Y</a:t>
            </a:r>
            <a:r>
              <a:rPr lang="en-US" baseline="0" dirty="0"/>
              <a:t> but rather how far out the </a:t>
            </a:r>
            <a:r>
              <a:rPr lang="en-US" i="1" baseline="0" dirty="0"/>
              <a:t>IS</a:t>
            </a:r>
            <a:r>
              <a:rPr lang="en-US" baseline="0" dirty="0"/>
              <a:t> curve shifts.  The reason </a:t>
            </a:r>
            <a:r>
              <a:rPr lang="en-US" i="1" baseline="0" dirty="0"/>
              <a:t>Y</a:t>
            </a:r>
            <a:r>
              <a:rPr lang="en-US" baseline="0" dirty="0"/>
              <a:t> goes up by a smaller amount than in an intro course is that there is crowding out (Point 3)</a:t>
            </a:r>
            <a:endParaRPr lang="en-US" dirty="0"/>
          </a:p>
          <a:p>
            <a:endParaRPr lang="en-US" dirty="0"/>
          </a:p>
        </p:txBody>
      </p:sp>
    </p:spTree>
    <p:extLst>
      <p:ext uri="{BB962C8B-B14F-4D97-AF65-F5344CB8AC3E}">
        <p14:creationId xmlns:p14="http://schemas.microsoft.com/office/powerpoint/2010/main" val="53671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E6BE47-8290-4998-BE0B-4F8AACC7B6A7}" type="slidenum">
              <a:rPr lang="en-US"/>
              <a:pPr>
                <a:defRPr/>
              </a:pPr>
              <a:t>6</a:t>
            </a:fld>
            <a:endParaRPr lang="en-US" dirty="0"/>
          </a:p>
        </p:txBody>
      </p:sp>
      <p:sp>
        <p:nvSpPr>
          <p:cNvPr id="82947" name="Rectangle 2"/>
          <p:cNvSpPr>
            <a:spLocks noGrp="1" noRot="1" noChangeAspect="1" noChangeArrowheads="1" noTextEdit="1"/>
          </p:cNvSpPr>
          <p:nvPr>
            <p:ph type="sldImg"/>
          </p:nvPr>
        </p:nvSpPr>
        <p:spPr>
          <a:xfrm>
            <a:off x="1558925" y="650875"/>
            <a:ext cx="3748088" cy="2811463"/>
          </a:xfrm>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Chapter 11 used the Keynesian cross to show that a decrease in </a:t>
            </a:r>
            <a:r>
              <a:rPr lang="en-US" i="1" dirty="0"/>
              <a:t>T</a:t>
            </a:r>
            <a:r>
              <a:rPr lang="en-US" dirty="0"/>
              <a:t> causes the </a:t>
            </a:r>
            <a:r>
              <a:rPr lang="en-US" i="1" dirty="0"/>
              <a:t>IS</a:t>
            </a:r>
            <a:r>
              <a:rPr lang="en-US" dirty="0"/>
              <a:t> curve to shift to the right by (</a:t>
            </a:r>
            <a:r>
              <a:rPr lang="en-US" sz="1200" dirty="0">
                <a:sym typeface="Symbol" pitchFamily="18" charset="2"/>
              </a:rPr>
              <a:t>−</a:t>
            </a:r>
            <a:r>
              <a:rPr lang="en-US" i="1" dirty="0"/>
              <a:t>MPC</a:t>
            </a:r>
            <a:r>
              <a:rPr lang="en-US" i="0" dirty="0">
                <a:sym typeface="Symbol" pitchFamily="18" charset="2"/>
              </a:rPr>
              <a:t>Δ</a:t>
            </a:r>
            <a:r>
              <a:rPr lang="en-US" i="1" dirty="0">
                <a:sym typeface="Symbol" pitchFamily="18" charset="2"/>
              </a:rPr>
              <a:t>T</a:t>
            </a:r>
            <a:r>
              <a:rPr lang="en-US" dirty="0">
                <a:sym typeface="Symbol" pitchFamily="18" charset="2"/>
              </a:rPr>
              <a:t>)</a:t>
            </a:r>
            <a:r>
              <a:rPr lang="en-US" dirty="0"/>
              <a:t>/(1 </a:t>
            </a:r>
            <a:r>
              <a:rPr lang="en-US" sz="1200" dirty="0">
                <a:sym typeface="Symbol" pitchFamily="18" charset="2"/>
              </a:rPr>
              <a:t>−</a:t>
            </a:r>
            <a:r>
              <a:rPr lang="en-US" dirty="0"/>
              <a:t> </a:t>
            </a:r>
            <a:r>
              <a:rPr lang="en-US" i="1" dirty="0"/>
              <a:t>MPC</a:t>
            </a:r>
            <a:r>
              <a:rPr lang="en-US" dirty="0"/>
              <a:t>).  </a:t>
            </a:r>
          </a:p>
          <a:p>
            <a:endParaRPr lang="en-US" dirty="0"/>
          </a:p>
          <a:p>
            <a:r>
              <a:rPr lang="en-US" dirty="0"/>
              <a:t>If your students ask why the </a:t>
            </a:r>
            <a:r>
              <a:rPr lang="en-US" i="1" dirty="0"/>
              <a:t>IS</a:t>
            </a:r>
            <a:r>
              <a:rPr lang="en-US" dirty="0"/>
              <a:t> curve shifts to the right when there’s a negative sign in the expression for the shift, remind them that </a:t>
            </a:r>
            <a:r>
              <a:rPr lang="en-US" dirty="0">
                <a:sym typeface="Symbol" pitchFamily="18" charset="2"/>
              </a:rPr>
              <a:t>Δ</a:t>
            </a:r>
            <a:r>
              <a:rPr lang="en-US" i="1" dirty="0">
                <a:sym typeface="Symbol" pitchFamily="18" charset="2"/>
              </a:rPr>
              <a:t>T</a:t>
            </a:r>
            <a:r>
              <a:rPr lang="en-US" dirty="0">
                <a:sym typeface="Symbol" pitchFamily="18" charset="2"/>
              </a:rPr>
              <a:t> &lt; 0 for a tax cut, so the expression actually is positive.  </a:t>
            </a:r>
            <a:endParaRPr lang="en-US" dirty="0"/>
          </a:p>
          <a:p>
            <a:endParaRPr lang="en-US" dirty="0"/>
          </a:p>
          <a:p>
            <a:r>
              <a:rPr lang="en-US" dirty="0"/>
              <a:t>The term showing the distance of the shift in the </a:t>
            </a:r>
            <a:r>
              <a:rPr lang="en-US" i="1" dirty="0"/>
              <a:t>IS</a:t>
            </a:r>
            <a:r>
              <a:rPr lang="en-US" dirty="0"/>
              <a:t> curve is almost the same as in the case of a government spending increase, where the numerator of the fraction equals (1) for government spending rather than (</a:t>
            </a:r>
            <a:r>
              <a:rPr lang="en-US" sz="1200" dirty="0">
                <a:sym typeface="Symbol" pitchFamily="18" charset="2"/>
              </a:rPr>
              <a:t>−</a:t>
            </a:r>
            <a:r>
              <a:rPr lang="en-US" i="1" dirty="0"/>
              <a:t>MPC</a:t>
            </a:r>
            <a:r>
              <a:rPr lang="en-US" dirty="0"/>
              <a:t>) for the tax cut.  Here’s the intuition:  Every dollar of a government spending increase adds to aggregate spending.  However, for tax cuts, the fraction (1 </a:t>
            </a:r>
            <a:r>
              <a:rPr lang="en-US" sz="1200" dirty="0">
                <a:sym typeface="Symbol" pitchFamily="18" charset="2"/>
              </a:rPr>
              <a:t>− </a:t>
            </a:r>
            <a:r>
              <a:rPr lang="en-US" i="1" dirty="0"/>
              <a:t>MPC</a:t>
            </a:r>
            <a:r>
              <a:rPr lang="en-US" dirty="0"/>
              <a:t>) of the tax cut leaks into saving, so aggregate spending only rises by </a:t>
            </a:r>
            <a:r>
              <a:rPr lang="en-US" i="1" dirty="0"/>
              <a:t>MPC</a:t>
            </a:r>
            <a:r>
              <a:rPr lang="en-US" dirty="0"/>
              <a:t> times the tax cut.  </a:t>
            </a:r>
          </a:p>
          <a:p>
            <a:endParaRPr lang="en-US" dirty="0"/>
          </a:p>
        </p:txBody>
      </p:sp>
    </p:spTree>
    <p:extLst>
      <p:ext uri="{BB962C8B-B14F-4D97-AF65-F5344CB8AC3E}">
        <p14:creationId xmlns:p14="http://schemas.microsoft.com/office/powerpoint/2010/main" val="393488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3B49D62-DA18-423F-86F3-5240C92FF74B}" type="slidenum">
              <a:rPr lang="en-US" smtClean="0"/>
              <a:pPr/>
              <a:t>7</a:t>
            </a:fld>
            <a:endParaRPr lang="en-US" dirty="0"/>
          </a:p>
        </p:txBody>
      </p:sp>
      <p:sp>
        <p:nvSpPr>
          <p:cNvPr id="83972" name="Rectangle 3"/>
          <p:cNvSpPr>
            <a:spLocks noGrp="1" noChangeArrowheads="1"/>
          </p:cNvSpPr>
          <p:nvPr>
            <p:ph type="body" idx="1"/>
          </p:nvPr>
        </p:nvSpPr>
        <p:spPr/>
        <p:txBody>
          <a:bodyPr/>
          <a:lstStyle/>
          <a:p>
            <a:r>
              <a:rPr lang="en-US" dirty="0"/>
              <a:t>Chapter 11 showed that an increase in </a:t>
            </a:r>
            <a:r>
              <a:rPr lang="en-US" i="1" dirty="0"/>
              <a:t>M</a:t>
            </a:r>
            <a:r>
              <a:rPr lang="en-US" dirty="0"/>
              <a:t> shifts the </a:t>
            </a:r>
            <a:r>
              <a:rPr lang="en-US" i="1" dirty="0"/>
              <a:t>LM</a:t>
            </a:r>
            <a:r>
              <a:rPr lang="en-US" dirty="0"/>
              <a:t> curve to the right.  </a:t>
            </a:r>
          </a:p>
          <a:p>
            <a:endParaRPr lang="en-US" dirty="0"/>
          </a:p>
          <a:p>
            <a:r>
              <a:rPr lang="en-US" dirty="0"/>
              <a:t>Here is a richer explanation for the </a:t>
            </a:r>
            <a:r>
              <a:rPr lang="en-US" i="1" dirty="0"/>
              <a:t>LM</a:t>
            </a:r>
            <a:r>
              <a:rPr lang="en-US" dirty="0"/>
              <a:t> shift:</a:t>
            </a:r>
          </a:p>
          <a:p>
            <a:endParaRPr lang="en-US" dirty="0"/>
          </a:p>
          <a:p>
            <a:r>
              <a:rPr lang="en-US" dirty="0"/>
              <a:t>The increase in </a:t>
            </a:r>
            <a:r>
              <a:rPr lang="en-US" i="1" dirty="0"/>
              <a:t>M</a:t>
            </a:r>
            <a:r>
              <a:rPr lang="en-US" dirty="0"/>
              <a:t> causes the interest rate to fall.  [People like to keep optimal proportions of money and bonds in their portfolios; if money is increased, then people try to re-attain their optimal proportions by “exchanging” some of the money for bonds:  they use some of the extra money to buy bonds.  This increase in the demand for bonds drives up the price of bonds</a:t>
            </a:r>
            <a:r>
              <a:rPr lang="en-US" dirty="0">
                <a:latin typeface="Calibri" panose="020F0502020204030204" pitchFamily="34" charset="0"/>
                <a:cs typeface="Calibri" panose="020F0502020204030204" pitchFamily="34" charset="0"/>
              </a:rPr>
              <a:t>—</a:t>
            </a:r>
            <a:r>
              <a:rPr lang="en-US" dirty="0"/>
              <a:t>and causes interest rates to fall (since interest rates are inversely related to bond prices).  </a:t>
            </a:r>
          </a:p>
          <a:p>
            <a:endParaRPr lang="en-US" dirty="0"/>
          </a:p>
          <a:p>
            <a:r>
              <a:rPr lang="en-US" dirty="0"/>
              <a:t>The fall in the interest rate induces an increase in investment demand, which causes output and income to increase.  </a:t>
            </a:r>
          </a:p>
          <a:p>
            <a:endParaRPr lang="en-US" dirty="0"/>
          </a:p>
          <a:p>
            <a:r>
              <a:rPr lang="en-US" dirty="0"/>
              <a:t>The increase in income causes money demand to increase, which increases the interest rate (though doesn’t increase it all the way back to its initial value; instead, this effect simply reduces the total decrease in the interest rate). </a:t>
            </a:r>
          </a:p>
          <a:p>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99711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30CAAF-7F53-4A07-8182-4881617720A5}" type="slidenum">
              <a:rPr lang="en-US"/>
              <a:pPr>
                <a:defRPr/>
              </a:pPr>
              <a:t>8</a:t>
            </a:fld>
            <a:endParaRPr lang="en-US" dirty="0"/>
          </a:p>
        </p:txBody>
      </p:sp>
      <p:sp>
        <p:nvSpPr>
          <p:cNvPr id="84995" name="Rectangle 2"/>
          <p:cNvSpPr>
            <a:spLocks noGrp="1" noRot="1" noChangeAspect="1" noChangeArrowheads="1" noTextEdit="1"/>
          </p:cNvSpPr>
          <p:nvPr>
            <p:ph type="sldImg"/>
          </p:nvPr>
        </p:nvSpPr>
        <p:spPr>
          <a:xfrm>
            <a:off x="1558925" y="650875"/>
            <a:ext cx="3748088" cy="2811463"/>
          </a:xfrm>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endParaRPr lang="en-US" dirty="0"/>
          </a:p>
        </p:txBody>
      </p:sp>
    </p:spTree>
    <p:extLst>
      <p:ext uri="{BB962C8B-B14F-4D97-AF65-F5344CB8AC3E}">
        <p14:creationId xmlns:p14="http://schemas.microsoft.com/office/powerpoint/2010/main" val="183744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a:extLst/>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52686116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1268413" y="2627313"/>
            <a:ext cx="2363787" cy="2117725"/>
          </a:xfrm>
        </p:spPr>
        <p:txBody>
          <a:bodyPr/>
          <a:lstStyle/>
          <a:p>
            <a:endParaRPr lang="en-US"/>
          </a:p>
        </p:txBody>
      </p:sp>
    </p:spTree>
    <p:extLst>
      <p:ext uri="{BB962C8B-B14F-4D97-AF65-F5344CB8AC3E}">
        <p14:creationId xmlns:p14="http://schemas.microsoft.com/office/powerpoint/2010/main" val="12745295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6955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36807"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451984" y="1219686"/>
            <a:ext cx="8326006" cy="1883999"/>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p:nvPr>
        </p:nvSpPr>
        <p:spPr>
          <a:xfrm>
            <a:off x="5881688" y="3667125"/>
            <a:ext cx="2559050" cy="2478088"/>
          </a:xfrm>
        </p:spPr>
        <p:txBody>
          <a:bodyPr/>
          <a:lstStyle/>
          <a:p>
            <a:endParaRPr lang="en-US"/>
          </a:p>
        </p:txBody>
      </p:sp>
      <p:sp>
        <p:nvSpPr>
          <p:cNvPr id="7" name="Content Placeholder 6"/>
          <p:cNvSpPr>
            <a:spLocks noGrp="1"/>
          </p:cNvSpPr>
          <p:nvPr>
            <p:ph sz="quarter" idx="13"/>
          </p:nvPr>
        </p:nvSpPr>
        <p:spPr>
          <a:xfrm>
            <a:off x="554038" y="3473450"/>
            <a:ext cx="4686300" cy="1468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4"/>
          </p:nvPr>
        </p:nvSpPr>
        <p:spPr>
          <a:xfrm>
            <a:off x="561975" y="5160963"/>
            <a:ext cx="4757738" cy="11604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69534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2191729"/>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Picture Placeholder 2"/>
          <p:cNvSpPr>
            <a:spLocks noGrp="1"/>
          </p:cNvSpPr>
          <p:nvPr>
            <p:ph type="pic" sz="quarter" idx="11"/>
          </p:nvPr>
        </p:nvSpPr>
        <p:spPr>
          <a:xfrm>
            <a:off x="4229100" y="3983038"/>
            <a:ext cx="2690813" cy="1819275"/>
          </a:xfrm>
        </p:spPr>
        <p:txBody>
          <a:bodyPr/>
          <a:lstStyle/>
          <a:p>
            <a:endParaRPr lang="en-US"/>
          </a:p>
        </p:txBody>
      </p:sp>
    </p:spTree>
    <p:extLst>
      <p:ext uri="{BB962C8B-B14F-4D97-AF65-F5344CB8AC3E}">
        <p14:creationId xmlns:p14="http://schemas.microsoft.com/office/powerpoint/2010/main" val="241753736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588963" y="1212850"/>
            <a:ext cx="7985125" cy="1212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icture Placeholder 6"/>
          <p:cNvSpPr>
            <a:spLocks noGrp="1"/>
          </p:cNvSpPr>
          <p:nvPr>
            <p:ph type="pic" sz="quarter" idx="11"/>
          </p:nvPr>
        </p:nvSpPr>
        <p:spPr>
          <a:xfrm>
            <a:off x="3902075" y="3549650"/>
            <a:ext cx="2117725" cy="1574800"/>
          </a:xfrm>
        </p:spPr>
        <p:txBody>
          <a:bodyPr/>
          <a:lstStyle/>
          <a:p>
            <a:endParaRPr lang="en-US"/>
          </a:p>
        </p:txBody>
      </p:sp>
    </p:spTree>
    <p:extLst>
      <p:ext uri="{BB962C8B-B14F-4D97-AF65-F5344CB8AC3E}">
        <p14:creationId xmlns:p14="http://schemas.microsoft.com/office/powerpoint/2010/main" val="375748037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251375060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285107"/>
      </p:ext>
    </p:extLst>
  </p:cSld>
  <p:clrMapOvr>
    <a:masterClrMapping/>
  </p:clrMapOvr>
  <p:transition>
    <p:wipe dir="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a:extLst/>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xmlns=""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xmlns=""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326541843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xmlns=""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xmlns=""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xmlns="" id="{87CBC355-17A8-4999-8E43-97039A2CE0A0}"/>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12</a:t>
            </a:r>
            <a:r>
              <a:rPr lang="en-US" sz="1700" dirty="0">
                <a:solidFill>
                  <a:srgbClr val="198A46"/>
                </a:solidFill>
                <a:cs typeface="+mn-cs"/>
              </a:rPr>
              <a:t>    </a:t>
            </a:r>
            <a:r>
              <a:rPr lang="en-US" sz="2100" dirty="0">
                <a:solidFill>
                  <a:srgbClr val="198A46"/>
                </a:solidFill>
                <a:cs typeface="+mn-cs"/>
              </a:rPr>
              <a:t>Aggregate Demand</a:t>
            </a:r>
            <a:r>
              <a:rPr lang="en-US" sz="2100" baseline="0" dirty="0">
                <a:solidFill>
                  <a:srgbClr val="198A46"/>
                </a:solidFill>
                <a:cs typeface="+mn-cs"/>
              </a:rPr>
              <a:t> II</a:t>
            </a:r>
            <a:endParaRPr lang="en-US" sz="2100" dirty="0">
              <a:solidFill>
                <a:srgbClr val="198A46"/>
              </a:solidFill>
              <a:cs typeface="+mn-cs"/>
            </a:endParaRPr>
          </a:p>
        </p:txBody>
      </p:sp>
    </p:spTree>
    <p:extLst>
      <p:ext uri="{BB962C8B-B14F-4D97-AF65-F5344CB8AC3E}">
        <p14:creationId xmlns:p14="http://schemas.microsoft.com/office/powerpoint/2010/main" val="399371491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5.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hapter 12">
            <a:extLst>
              <a:ext uri="{FF2B5EF4-FFF2-40B4-BE49-F238E27FC236}">
                <a16:creationId xmlns:a16="http://schemas.microsoft.com/office/drawing/2014/main" xmlns="" id="{AF80872A-DD57-4778-BE30-880BE12DC339}"/>
              </a:ext>
            </a:extLst>
          </p:cNvPr>
          <p:cNvPicPr>
            <a:picLocks noGrp="1" noChangeAspect="1"/>
          </p:cNvPicPr>
          <p:nvPr>
            <p:ph type="pic" sz="quarter" idx="12"/>
          </p:nvPr>
        </p:nvPicPr>
        <p:blipFill>
          <a:blip r:embed="rId3"/>
          <a:stretch>
            <a:fillRect/>
          </a:stretch>
        </p:blipFill>
        <p:spPr>
          <a:xfrm>
            <a:off x="462195" y="628164"/>
            <a:ext cx="2540913" cy="2439102"/>
          </a:xfrm>
          <a:prstGeom prst="rect">
            <a:avLst/>
          </a:prstGeom>
        </p:spPr>
      </p:pic>
      <p:sp>
        <p:nvSpPr>
          <p:cNvPr id="2" name="Title 1">
            <a:extLst>
              <a:ext uri="{FF2B5EF4-FFF2-40B4-BE49-F238E27FC236}">
                <a16:creationId xmlns:a16="http://schemas.microsoft.com/office/drawing/2014/main" xmlns="" id="{EBFA2C66-C197-49BC-BA39-6A63FF09A094}"/>
              </a:ext>
            </a:extLst>
          </p:cNvPr>
          <p:cNvSpPr>
            <a:spLocks noGrp="1"/>
          </p:cNvSpPr>
          <p:nvPr>
            <p:ph type="title"/>
          </p:nvPr>
        </p:nvSpPr>
        <p:spPr>
          <a:xfrm>
            <a:off x="308301" y="3261628"/>
            <a:ext cx="2878150" cy="1642462"/>
          </a:xfrm>
        </p:spPr>
        <p:txBody>
          <a:bodyPr/>
          <a:lstStyle/>
          <a:p>
            <a:r>
              <a:rPr lang="en-US" dirty="0"/>
              <a:t>Aggregate Demand II: Applying the </a:t>
            </a:r>
            <a:r>
              <a:rPr lang="en-US" i="1" dirty="0"/>
              <a:t>IS-LM</a:t>
            </a:r>
            <a:r>
              <a:rPr lang="en-US" dirty="0"/>
              <a:t> Model</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xmlns=""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2150551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C31D262-5E70-4631-99BE-C74939FCE90B}"/>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Fed’s response to </a:t>
            </a:r>
            <a:r>
              <a:rPr lang="en-US" dirty="0" smtClean="0">
                <a:solidFill>
                  <a:srgbClr val="A85232"/>
                </a:solidFill>
                <a:sym typeface="Symbol" pitchFamily="18" charset="2"/>
              </a:rPr>
              <a:t>Δ</a:t>
            </a:r>
            <a:r>
              <a:rPr lang="en-US" i="1" dirty="0" smtClean="0">
                <a:solidFill>
                  <a:srgbClr val="A85232"/>
                </a:solidFill>
                <a:sym typeface="Symbol" pitchFamily="18" charset="2"/>
              </a:rPr>
              <a:t>G</a:t>
            </a:r>
            <a:r>
              <a:rPr lang="en-US" dirty="0" smtClean="0">
                <a:solidFill>
                  <a:srgbClr val="A85232"/>
                </a:solidFill>
                <a:sym typeface="Symbol" pitchFamily="18" charset="2"/>
              </a:rPr>
              <a:t> </a:t>
            </a:r>
            <a:r>
              <a:rPr lang="en-US" dirty="0">
                <a:solidFill>
                  <a:srgbClr val="A85232"/>
                </a:solidFill>
                <a:sym typeface="Symbol" pitchFamily="18" charset="2"/>
              </a:rPr>
              <a:t>&gt; 0</a:t>
            </a:r>
            <a:endParaRPr lang="en-US" dirty="0">
              <a:solidFill>
                <a:srgbClr val="A85232"/>
              </a:solidFill>
            </a:endParaRPr>
          </a:p>
        </p:txBody>
      </p:sp>
      <p:sp>
        <p:nvSpPr>
          <p:cNvPr id="2" name="Content Placeholder 1"/>
          <p:cNvSpPr>
            <a:spLocks noGrp="1"/>
          </p:cNvSpPr>
          <p:nvPr>
            <p:ph type="body" sz="quarter" idx="10"/>
          </p:nvPr>
        </p:nvSpPr>
        <p:spPr>
          <a:xfrm>
            <a:off x="451984" y="1219686"/>
            <a:ext cx="8326006" cy="4787824"/>
          </a:xfrm>
        </p:spPr>
        <p:txBody>
          <a:bodyPr/>
          <a:lstStyle/>
          <a:p>
            <a:pPr marL="346075" indent="-346075">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Suppose Congress increases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a:t>
            </a:r>
          </a:p>
          <a:p>
            <a:pPr marL="346075" indent="-346075">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Possible Fed responses:</a:t>
            </a:r>
          </a:p>
          <a:p>
            <a:pPr marL="747712" lvl="1" indent="-457200">
              <a:spcBef>
                <a:spcPts val="600"/>
              </a:spcBef>
              <a:buClr>
                <a:schemeClr val="tx1"/>
              </a:buClr>
              <a:buFont typeface="+mj-lt"/>
              <a:buAutoNum type="arabicPeriod"/>
            </a:pPr>
            <a:r>
              <a:rPr lang="en-US" dirty="0" smtClean="0">
                <a:latin typeface="Arial" panose="020B0604020202020204" pitchFamily="34" charset="0"/>
                <a:cs typeface="Arial" panose="020B0604020202020204" pitchFamily="34" charset="0"/>
              </a:rPr>
              <a:t>Hold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constant</a:t>
            </a:r>
            <a:endParaRPr lang="en-US" dirty="0">
              <a:latin typeface="Arial" panose="020B0604020202020204" pitchFamily="34" charset="0"/>
              <a:cs typeface="Arial" panose="020B0604020202020204" pitchFamily="34" charset="0"/>
            </a:endParaRPr>
          </a:p>
          <a:p>
            <a:pPr marL="747712" lvl="1" indent="-457200">
              <a:spcBef>
                <a:spcPts val="600"/>
              </a:spcBef>
              <a:buClr>
                <a:schemeClr val="tx1"/>
              </a:buClr>
              <a:buFont typeface="+mj-lt"/>
              <a:buAutoNum type="arabicPeriod"/>
            </a:pPr>
            <a:r>
              <a:rPr lang="en-US" dirty="0" smtClean="0">
                <a:latin typeface="Arial" panose="020B0604020202020204" pitchFamily="34" charset="0"/>
                <a:cs typeface="Arial" panose="020B0604020202020204" pitchFamily="34" charset="0"/>
              </a:rPr>
              <a:t>Hold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constant</a:t>
            </a:r>
            <a:endParaRPr lang="en-US" dirty="0">
              <a:latin typeface="Arial" panose="020B0604020202020204" pitchFamily="34" charset="0"/>
              <a:cs typeface="Arial" panose="020B0604020202020204" pitchFamily="34" charset="0"/>
            </a:endParaRPr>
          </a:p>
          <a:p>
            <a:pPr marL="747712" lvl="1" indent="-457200">
              <a:spcBef>
                <a:spcPts val="600"/>
              </a:spcBef>
              <a:buClr>
                <a:schemeClr val="tx1"/>
              </a:buClr>
              <a:buFont typeface="+mj-lt"/>
              <a:buAutoNum type="arabicPeriod"/>
            </a:pPr>
            <a:r>
              <a:rPr lang="en-US" dirty="0" smtClean="0">
                <a:latin typeface="Arial" panose="020B0604020202020204" pitchFamily="34" charset="0"/>
                <a:cs typeface="Arial" panose="020B0604020202020204" pitchFamily="34" charset="0"/>
              </a:rPr>
              <a:t>Hold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constant</a:t>
            </a:r>
            <a:endParaRPr lang="en-US" dirty="0">
              <a:latin typeface="Arial" panose="020B0604020202020204" pitchFamily="34" charset="0"/>
              <a:cs typeface="Arial" panose="020B0604020202020204" pitchFamily="34" charset="0"/>
            </a:endParaRPr>
          </a:p>
          <a:p>
            <a:pPr marL="346075" indent="-346075">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 each case, the effects of </a:t>
            </a:r>
            <a:r>
              <a:rPr lang="en-US" dirty="0">
                <a:latin typeface="Arial" panose="020B0604020202020204" pitchFamily="34" charset="0"/>
                <a:cs typeface="Arial" panose="020B0604020202020204" pitchFamily="34" charset="0"/>
                <a:sym typeface="Symbol" pitchFamily="18" charset="2"/>
              </a:rPr>
              <a:t>Δ</a:t>
            </a:r>
            <a:r>
              <a:rPr lang="en-US" b="1" i="1" dirty="0">
                <a:latin typeface="Arial" panose="020B0604020202020204" pitchFamily="34" charset="0"/>
                <a:cs typeface="Arial" panose="020B0604020202020204" pitchFamily="34" charset="0"/>
                <a:sym typeface="Symbol" pitchFamily="18" charset="2"/>
              </a:rPr>
              <a:t>G</a:t>
            </a:r>
            <a:r>
              <a:rPr lang="en-US" dirty="0">
                <a:latin typeface="Arial" panose="020B0604020202020204" pitchFamily="34" charset="0"/>
                <a:cs typeface="Arial" panose="020B0604020202020204" pitchFamily="34" charset="0"/>
                <a:sym typeface="Symbol" pitchFamily="18" charset="2"/>
              </a:rPr>
              <a:t> are different . . </a:t>
            </a:r>
            <a:r>
              <a:rPr lang="en-US" dirty="0" smtClean="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44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CDBFC4-01F0-4EB5-B1F0-8368327F8C53}"/>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Response 1: Hold </a:t>
            </a:r>
            <a:r>
              <a:rPr lang="en-US" i="1" dirty="0">
                <a:solidFill>
                  <a:srgbClr val="A85232"/>
                </a:solidFill>
              </a:rPr>
              <a:t>M </a:t>
            </a:r>
            <a:r>
              <a:rPr lang="en-US" dirty="0">
                <a:solidFill>
                  <a:srgbClr val="A85232"/>
                </a:solidFill>
              </a:rPr>
              <a:t>constant</a:t>
            </a:r>
          </a:p>
        </p:txBody>
      </p:sp>
      <p:pic>
        <p:nvPicPr>
          <p:cNvPr id="9" name="Picture Placeholder 8" descr="This is a line graph to depict the impact of the economic response to a tax increase when the Fed holds the money supply constant. 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Straight line, with slight curves at either end. Runs diagonally from mid to low interest, low Y to mid-high interest, high Y. &#10;Row 2: Line Name, LM subscript 2; Position on Graph, Straight line, with slight curves at either end. Runs diagonally above and parallel to LM subscript 1. A left facing arrow between the lines indicates that to hold the interest rate constant, the Fed contracts the money supply.&#10;Row 3: Line Name, IS subscript 1; Position on Graph, Straight line, slight curve at ends. Runs diagonally downward from high interest and low Y to low interest, high Y&#10;Row 4: Line Name, IS subscript 2; Position on Graph, Straight line, slight curve at ends. Runs diagonally downwards to the left of IS subscript 1, at a lower interest point. A left pointing arrow notes that a tax increase shifts the IS curve left and down.&#10;The second table is the points on the graph and the corresponding equations/marks.&#10;Row1; Point, A; Location, Intersection of LM subscript 1 and IS subscript 1 &#10;Row2; Point, B; Location, Intersection of LM subscript 2 and IS subscript 2&#10;On the Y axis, a down arrow appears between Points A and B, while on the X axis, the arrow between the points faces left.&#10;This is a line graph to depict the impact of the economic response to a tax increase when the Fed holds the interest rate constant. 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Runs diagonally from mid to low interest, low Y to higher interest, high Y. Sharp incline.&#10;Row 2: Line Name, LM subscript 2; Position on Graph, Straight line. Runs diagonally below and right of LM subscript 1. A downward pointing arrow between the lines is used to indicate an increase in the money supply shifts the LM curve downward.&#10;Row 3: Line Name, IS; Position on Graph, Curved line. Runs diagonally downward from high interest and low Y to low interest, high Y&#10;The second table is the points on the graph and the corresponding equations/marks.&#10;Row1; Point, A; Location, Intersection of LM subscript 1 and IS&#10;Row2; Point, B; Location, Intersection of LM subscript 2 and IS&#10;The third table lists the arrows/key points on the graph, location, and significance.&#10;Row 1: Arrow Locations, Points A to B (down arrow) on the Y axis; Significance, Interest falls&#10;Row 2: Arrow Locations, Points A to B (right arrow) on the X axis; Significance, Income rises&#10;This is a line graph to depict the impact the economic response to a tax increase when the Fed holds the income constant.&#10;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with slight curves at either end. Runs diagonally from mid-to-low interest, low Y to high interest, high Y. &#10;Row 2: Line Name, LM subscript 2; Position on Graph, Straight line, with slight curves at either end. Runs diagonally below and parallel to LM subscript 1. A right facing arrow between the lines indicates that to hold the interest rate constant, the Fed expands the money supply.&#10;Row 3: Line Name, IS subscript 1; Position on Graph, Straight line, slight curve at ends. Runs diagonally downward from high interest and low Y to mid-to --low interest, high Y&#10;Row 4: Line Name, IS subscript 2; Position on Graph, Straight line, slight curve at ends. Runs diagonally downwards to the left of IS subscript 1, at a lower interest point. A left pointing arrow notes that a tax increase shifts the IS curve left and down.&#10;The second table is the points on the graph and the corresponding equations/marks.&#10;Row1; Point, A; Location,Intersection of LM subscript 1 and IS subscript 1&#10;Row2; Point, B; Location, Intersection of LM subscript 2 and IS subscript 2&#10;On the Y axis, the arrow between the Points A and B faces down."/>
          <p:cNvPicPr>
            <a:picLocks noGrp="1" noChangeAspect="1"/>
          </p:cNvPicPr>
          <p:nvPr>
            <p:ph type="pic" sz="quarter" idx="12"/>
          </p:nvPr>
        </p:nvPicPr>
        <p:blipFill>
          <a:blip r:embed="rId3"/>
          <a:stretch>
            <a:fillRect/>
          </a:stretch>
        </p:blipFill>
        <p:spPr>
          <a:xfrm>
            <a:off x="1030605" y="1283304"/>
            <a:ext cx="7082790" cy="5259705"/>
          </a:xfrm>
          <a:prstGeom prst="rect">
            <a:avLst/>
          </a:prstGeom>
        </p:spPr>
      </p:pic>
    </p:spTree>
    <p:extLst>
      <p:ext uri="{BB962C8B-B14F-4D97-AF65-F5344CB8AC3E}">
        <p14:creationId xmlns:p14="http://schemas.microsoft.com/office/powerpoint/2010/main" val="3928563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7DEF9A6-CD82-4A21-AAD7-779EBAC5DBC9}"/>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Response 2: Hold </a:t>
            </a:r>
            <a:r>
              <a:rPr lang="en-US" i="1" dirty="0">
                <a:solidFill>
                  <a:srgbClr val="A85232"/>
                </a:solidFill>
              </a:rPr>
              <a:t>r</a:t>
            </a:r>
            <a:r>
              <a:rPr lang="en-US" dirty="0">
                <a:solidFill>
                  <a:srgbClr val="A85232"/>
                </a:solidFill>
              </a:rPr>
              <a:t> constant</a:t>
            </a:r>
          </a:p>
        </p:txBody>
      </p:sp>
      <p:pic>
        <p:nvPicPr>
          <p:cNvPr id="9" name="Picture Placeholder 8" descr="This is a line graph to depict the impact of the economic response to a tax increase when the Fed holds the money supply constant. 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Straight line, with slight curves at either end. Runs diagonally from mid to low interest, low Y to mid-high interest, high Y. &#10;Row 2: Line Name, LM subscript 2; Position on Graph, Straight line, with slight curves at either end. Runs diagonally above and parallel to LM subscript 1. A left facing arrow between the lines indicates that to hold the interest rate constant, the Fed contracts the money supply.&#10;Row 3: Line Name, IS subscript 1; Position on Graph, Straight line, slight curve at ends. Runs diagonally downward from high interest and low Y to low interest, high Y&#10;Row 4: Line Name, IS subscript 2; Position on Graph, Straight line, slight curve at ends. Runs diagonally downwards to the left of IS subscript 1, at a lower interest point. A left pointing arrow notes that a tax increase shifts the IS curve left and down.&#10;The second table is the points on the graph and the corresponding equations/marks.&#10;Row1; Point, A; Location, Intersection of LM subscript 1 and IS subscript 1 &#10;Row2; Point, B; Location, Intersection of LM subscript 2 and IS subscript 2&#10;On the Y axis, a down arrow appears between Points A and B, while on the X axis, the arrow between the points faces left.&#10;This is a line graph to depict the impact of the economic response to a tax increase when the Fed holds the interest rate constant. 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Runs diagonally from mid to low interest, low Y to higher interest, high Y. Sharp incline.&#10;Row 2: Line Name, LM subscript 2; Position on Graph, Straight line. Runs diagonally below and right of LM subscript 1. A downward pointing arrow between the lines is used to indicate an increase in the money supply shifts the LM curve downward.&#10;Row 3: Line Name, IS; Position on Graph, Curved line. Runs diagonally downward from high interest and low Y to low interest, high Y&#10;The second table is the points on the graph and the corresponding equations/marks.&#10;Row1; Point, A; Location, Intersection of LM subscript 1 and IS&#10;Row2; Point, B; Location, Intersection of LM subscript 2 and IS&#10;The third table lists the arrows/key points on the graph, location, and significance.&#10;Row 1: Arrow Locations, Points A to B (down arrow) on the Y axis; Significance, Interest falls&#10;Row 2: Arrow Locations, Points A to B (right arrow) on the X axis; Significance, Income rises&#10;This is a line graph to depict the impact the economic response to a tax increase when the Fed holds the income constant.&#10;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with slight curves at either end. Runs diagonally from mid-to-low interest, low Y to high interest, high Y. &#10;Row 2: Line Name, LM subscript 2; Position on Graph, Straight line, with slight curves at either end. Runs diagonally below and parallel to LM subscript 1. A right facing arrow between the lines indicates that to hold the interest rate constant, the Fed expands the money supply.&#10;Row 3: Line Name, IS subscript 1; Position on Graph, Straight line, slight curve at ends. Runs diagonally downward from high interest and low Y to mid-to --low interest, high Y&#10;Row 4: Line Name, IS subscript 2; Position on Graph, Straight line, slight curve at ends. Runs diagonally downwards to the left of IS subscript 1, at a lower interest point. A left pointing arrow notes that a tax increase shifts the IS curve left and down.&#10;The second table is the points on the graph and the corresponding equations/marks.&#10;Row1; Point, A; Location,Intersection of LM subscript 1 and IS subscript 1&#10;Row2; Point, B; Location, Intersection of LM subscript 2 and IS subscript 2&#10;On the Y axis, the arrow between the Points A and B faces down."/>
          <p:cNvPicPr>
            <a:picLocks noGrp="1" noChangeAspect="1"/>
          </p:cNvPicPr>
          <p:nvPr>
            <p:ph type="pic" sz="quarter" idx="12"/>
          </p:nvPr>
        </p:nvPicPr>
        <p:blipFill>
          <a:blip r:embed="rId3"/>
          <a:stretch>
            <a:fillRect/>
          </a:stretch>
        </p:blipFill>
        <p:spPr>
          <a:xfrm>
            <a:off x="1014413" y="1612644"/>
            <a:ext cx="7115175" cy="4781550"/>
          </a:xfrm>
          <a:prstGeom prst="rect">
            <a:avLst/>
          </a:prstGeom>
        </p:spPr>
      </p:pic>
    </p:spTree>
    <p:extLst>
      <p:ext uri="{BB962C8B-B14F-4D97-AF65-F5344CB8AC3E}">
        <p14:creationId xmlns:p14="http://schemas.microsoft.com/office/powerpoint/2010/main" val="80618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8B2DB81-B474-44C4-B2C4-A212C419404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Response 3: Hold </a:t>
            </a:r>
            <a:r>
              <a:rPr lang="en-US" i="1" dirty="0">
                <a:solidFill>
                  <a:srgbClr val="A85232"/>
                </a:solidFill>
              </a:rPr>
              <a:t>Y</a:t>
            </a:r>
            <a:r>
              <a:rPr lang="en-US" dirty="0">
                <a:solidFill>
                  <a:srgbClr val="A85232"/>
                </a:solidFill>
              </a:rPr>
              <a:t> constant</a:t>
            </a:r>
          </a:p>
        </p:txBody>
      </p:sp>
      <p:pic>
        <p:nvPicPr>
          <p:cNvPr id="9" name="Picture Placeholder 8" descr="This is a line graph to depict the impact of the economic response to a tax increase when the Fed holds the money supply constant. 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Straight line, with slight curves at either end. Runs diagonally from mid to low interest, low Y to mid-high interest, high Y. &#10;Row 2: Line Name, LM subscript 2; Position on Graph, Straight line, with slight curves at either end. Runs diagonally above and parallel to LM subscript 1. A left facing arrow between the lines indicates that to hold the interest rate constant, the Fed contracts the money supply.&#10;Row 3: Line Name, IS subscript 1; Position on Graph, Straight line, slight curve at ends. Runs diagonally downward from high interest and low Y to low interest, high Y&#10;Row 4: Line Name, IS subscript 2; Position on Graph, Straight line, slight curve at ends. Runs diagonally downwards to the left of IS subscript 1, at a lower interest point. A left pointing arrow notes that a tax increase shifts the IS curve left and down.&#10;The second table is the points on the graph and the corresponding equations/marks.&#10;Row1; Point, A; Location, Intersection of LM subscript 1 and IS subscript 1 &#10;Row2; Point, B; Location, Intersection of LM subscript 2 and IS subscript 2&#10;On the Y axis, a down arrow appears between Points A and B, while on the X axis, the arrow between the points faces left.&#10;This is a line graph to depict the impact of the economic response to a tax increase when the Fed holds the interest rate constant. 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Runs diagonally from mid to low interest, low Y to higher interest, high Y. Sharp incline.&#10;Row 2: Line Name, LM subscript 2; Position on Graph, Straight line. Runs diagonally below and right of LM subscript 1. A downward pointing arrow between the lines is used to indicate an increase in the money supply shifts the LM curve downward.&#10;Row 3: Line Name, IS; Position on Graph, Curved line. Runs diagonally downward from high interest and low Y to low interest, high Y&#10;The second table is the points on the graph and the corresponding equations/marks.&#10;Row1; Point, A; Location, Intersection of LM subscript 1 and IS&#10;Row2; Point, B; Location, Intersection of LM subscript 2 and IS&#10;The third table lists the arrows/key points on the graph, location, and significance.&#10;Row 1: Arrow Locations, Points A to B (down arrow) on the Y axis; Significance, Interest falls&#10;Row 2: Arrow Locations, Points A to B (right arrow) on the X axis; Significance, Income rises&#10;This is a line graph to depict the impact the economic response to a tax increase when the Fed holds the income constant.&#10;This is a line graph to depict the impact the economic response to a tax increase when the Fed holds the money supply constant.&#10;The Y axis is interest rate (r). The X axis is the income, output (Y).The first table lists the lines on the graph.&#10;Row 1: Line Name, LM subscript 1; Position on Graph, Straight line, with slight curves at either end. Runs diagonally from mid-to-low interest, low Y to high interest, high Y. &#10;Row 2: Line Name, LM subscript 2; Position on Graph, Straight line, with slight curves at either end. Runs diagonally below and parallel to LM subscript 1. A right facing arrow between the lines indicates that to hold the interest rate constant, the Fed expands the money supply.&#10;Row 3: Line Name, IS subscript 1; Position on Graph, Straight line, slight curve at ends. Runs diagonally downward from high interest and low Y to mid-to --low interest, high Y&#10;Row 4: Line Name, IS subscript 2; Position on Graph, Straight line, slight curve at ends. Runs diagonally downwards to the left of IS subscript 1, at a lower interest point. A left pointing arrow notes that a tax increase shifts the IS curve left and down.&#10;The second table is the points on the graph and the corresponding equations/marks.&#10;Row1; Point, A; Location,Intersection of LM subscript 1 and IS subscript 1&#10;Row2; Point, B; Location, Intersection of LM subscript 2 and IS subscript 2&#10;On the Y axis, the arrow between the Points A and B faces down."/>
          <p:cNvPicPr>
            <a:picLocks noGrp="1" noChangeAspect="1"/>
          </p:cNvPicPr>
          <p:nvPr>
            <p:ph type="pic" sz="quarter" idx="12"/>
          </p:nvPr>
        </p:nvPicPr>
        <p:blipFill>
          <a:blip r:embed="rId3"/>
          <a:stretch>
            <a:fillRect/>
          </a:stretch>
        </p:blipFill>
        <p:spPr>
          <a:xfrm>
            <a:off x="1166813" y="1366839"/>
            <a:ext cx="6810375" cy="5124450"/>
          </a:xfrm>
          <a:prstGeom prst="rect">
            <a:avLst/>
          </a:prstGeom>
        </p:spPr>
      </p:pic>
    </p:spTree>
    <p:extLst>
      <p:ext uri="{BB962C8B-B14F-4D97-AF65-F5344CB8AC3E}">
        <p14:creationId xmlns:p14="http://schemas.microsoft.com/office/powerpoint/2010/main" val="47715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B53ACAE-D6DF-4B20-BED5-AB9CDA70DCD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Shocks in the </a:t>
            </a:r>
            <a:r>
              <a:rPr lang="en-US" i="1" dirty="0">
                <a:solidFill>
                  <a:srgbClr val="A85232"/>
                </a:solidFill>
              </a:rPr>
              <a:t>IS-LM</a:t>
            </a:r>
            <a:r>
              <a:rPr lang="en-US" dirty="0">
                <a:solidFill>
                  <a:srgbClr val="A85232"/>
                </a:solidFill>
              </a:rPr>
              <a:t> model, part 1</a:t>
            </a:r>
          </a:p>
        </p:txBody>
      </p:sp>
      <p:sp>
        <p:nvSpPr>
          <p:cNvPr id="2" name="Content Placeholder 1"/>
          <p:cNvSpPr>
            <a:spLocks noGrp="1"/>
          </p:cNvSpPr>
          <p:nvPr>
            <p:ph type="body" sz="quarter" idx="10"/>
          </p:nvPr>
        </p:nvSpPr>
        <p:spPr>
          <a:xfrm>
            <a:off x="451984" y="1219686"/>
            <a:ext cx="8326006" cy="4709166"/>
          </a:xfrm>
        </p:spPr>
        <p:txBody>
          <a:bodyPr/>
          <a:lstStyle/>
          <a:p>
            <a:pPr>
              <a:spcBef>
                <a:spcPts val="600"/>
              </a:spcBef>
            </a:pPr>
            <a:r>
              <a:rPr lang="en-US" b="1" i="1" dirty="0">
                <a:solidFill>
                  <a:srgbClr val="CC0000"/>
                </a:solidFill>
                <a:latin typeface="Arial" panose="020B0604020202020204" pitchFamily="34" charset="0"/>
                <a:cs typeface="Arial" panose="020B0604020202020204" pitchFamily="34" charset="0"/>
              </a:rPr>
              <a:t>IS</a:t>
            </a:r>
            <a:r>
              <a:rPr lang="en-US" b="1" dirty="0">
                <a:solidFill>
                  <a:srgbClr val="CC0000"/>
                </a:solidFill>
                <a:latin typeface="Arial" panose="020B0604020202020204" pitchFamily="34" charset="0"/>
                <a:cs typeface="Arial" panose="020B0604020202020204" pitchFamily="34" charset="0"/>
              </a:rPr>
              <a:t> </a:t>
            </a:r>
            <a:r>
              <a:rPr lang="en-US" b="1" dirty="0" smtClean="0">
                <a:solidFill>
                  <a:srgbClr val="CC0000"/>
                </a:solidFill>
                <a:latin typeface="Arial" panose="020B0604020202020204" pitchFamily="34" charset="0"/>
                <a:cs typeface="Arial" panose="020B0604020202020204" pitchFamily="34" charset="0"/>
              </a:rPr>
              <a:t>shocks</a:t>
            </a:r>
            <a:r>
              <a:rPr lang="en-US" dirty="0">
                <a:latin typeface="Arial" panose="020B0604020202020204" pitchFamily="34" charset="0"/>
                <a:cs typeface="Arial" panose="020B0604020202020204" pitchFamily="34" charset="0"/>
              </a:rPr>
              <a:t>: exogenous changes in the demand for goods and services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Examples:</a:t>
            </a:r>
          </a:p>
          <a:p>
            <a:pPr marL="571500" lvl="1" indent="-346075">
              <a:spcBef>
                <a:spcPts val="600"/>
              </a:spcBef>
              <a:buClrTx/>
              <a:buSzPct val="115000"/>
              <a:buFont typeface="Arial" panose="020B0604020202020204" pitchFamily="34" charset="0"/>
              <a:buChar char="•"/>
            </a:pPr>
            <a:r>
              <a:rPr lang="en-US" dirty="0">
                <a:latin typeface="Arial" panose="020B0604020202020204" pitchFamily="34" charset="0"/>
                <a:cs typeface="Arial" panose="020B0604020202020204" pitchFamily="34" charset="0"/>
              </a:rPr>
              <a:t>stock market boom or crash</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dirty="0" smtClean="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change in households’ wealth</a:t>
            </a:r>
            <a:br>
              <a:rPr lang="en-US" dirty="0">
                <a:latin typeface="Arial" panose="020B0604020202020204" pitchFamily="34" charset="0"/>
                <a:cs typeface="Arial" panose="020B0604020202020204" pitchFamily="34" charset="0"/>
                <a:sym typeface="Symbol" pitchFamily="18" charset="2"/>
              </a:rPr>
            </a:br>
            <a:r>
              <a:rPr lang="en-US" dirty="0" smtClean="0">
                <a:latin typeface="Arial" panose="020B0604020202020204" pitchFamily="34" charset="0"/>
                <a:cs typeface="Arial" panose="020B0604020202020204" pitchFamily="34" charset="0"/>
                <a:sym typeface="Wingdings 3"/>
              </a:rPr>
              <a:t></a:t>
            </a:r>
            <a:r>
              <a:rPr lang="en-US" dirty="0" smtClean="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Δ</a:t>
            </a:r>
            <a:r>
              <a:rPr lang="en-US" b="1" i="1" dirty="0" smtClean="0">
                <a:latin typeface="Arial" panose="020B0604020202020204" pitchFamily="34" charset="0"/>
                <a:cs typeface="Arial" panose="020B0604020202020204" pitchFamily="34" charset="0"/>
                <a:sym typeface="Symbol" pitchFamily="18" charset="2"/>
              </a:rPr>
              <a:t>C</a:t>
            </a:r>
            <a:endParaRPr lang="en-US" dirty="0">
              <a:latin typeface="Arial" panose="020B0604020202020204" pitchFamily="34" charset="0"/>
              <a:cs typeface="Arial" panose="020B0604020202020204" pitchFamily="34" charset="0"/>
              <a:sym typeface="Symbol" pitchFamily="18" charset="2"/>
            </a:endParaRPr>
          </a:p>
          <a:p>
            <a:pPr marL="571500" lvl="1" indent="-346075">
              <a:spcBef>
                <a:spcPts val="600"/>
              </a:spcBef>
              <a:buClrTx/>
              <a:buSzPct val="110000"/>
              <a:buFont typeface="Arial" panose="020B0604020202020204" pitchFamily="34" charset="0"/>
              <a:buChar char="•"/>
            </a:pPr>
            <a:r>
              <a:rPr lang="en-US" dirty="0">
                <a:latin typeface="Arial" panose="020B0604020202020204" pitchFamily="34" charset="0"/>
                <a:cs typeface="Arial" panose="020B0604020202020204" pitchFamily="34" charset="0"/>
              </a:rPr>
              <a:t>change in business or </a:t>
            </a:r>
            <a:r>
              <a:rPr lang="en-US" dirty="0" smtClean="0">
                <a:latin typeface="Arial" panose="020B0604020202020204" pitchFamily="34" charset="0"/>
                <a:cs typeface="Arial" panose="020B0604020202020204" pitchFamily="34" charset="0"/>
              </a:rPr>
              <a:t>consumer confidence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expectations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sym typeface="Wingdings 3" panose="05040102010807070707" pitchFamily="18" charset="2"/>
              </a:rPr>
              <a:t></a:t>
            </a:r>
            <a:r>
              <a:rPr lang="en-US" dirty="0" smtClean="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Δ</a:t>
            </a:r>
            <a:r>
              <a:rPr lang="en-US" b="1" i="1" dirty="0">
                <a:latin typeface="Arial" panose="020B0604020202020204" pitchFamily="34" charset="0"/>
                <a:cs typeface="Arial" panose="020B0604020202020204" pitchFamily="34" charset="0"/>
                <a:sym typeface="Symbol" pitchFamily="18" charset="2"/>
              </a:rPr>
              <a:t>I</a:t>
            </a:r>
            <a:r>
              <a:rPr lang="en-US" dirty="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and/or Δ</a:t>
            </a:r>
            <a:r>
              <a:rPr lang="en-US" b="1" i="1" dirty="0" smtClean="0">
                <a:latin typeface="Arial" panose="020B0604020202020204" pitchFamily="34" charset="0"/>
                <a:cs typeface="Arial" panose="020B0604020202020204" pitchFamily="34" charset="0"/>
                <a:sym typeface="Symbol" pitchFamily="18" charset="2"/>
              </a:rPr>
              <a:t>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80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0BF2AF2-4BB4-453E-AC50-BC85BFAFE006}"/>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Shocks in the </a:t>
            </a:r>
            <a:r>
              <a:rPr lang="en-US" i="1" dirty="0">
                <a:solidFill>
                  <a:srgbClr val="A85232"/>
                </a:solidFill>
              </a:rPr>
              <a:t>IS-LM</a:t>
            </a:r>
            <a:r>
              <a:rPr lang="en-US" dirty="0">
                <a:solidFill>
                  <a:srgbClr val="A85232"/>
                </a:solidFill>
              </a:rPr>
              <a:t> model, part 2</a:t>
            </a:r>
          </a:p>
        </p:txBody>
      </p:sp>
      <p:sp>
        <p:nvSpPr>
          <p:cNvPr id="2" name="Content Placeholder 1"/>
          <p:cNvSpPr>
            <a:spLocks noGrp="1"/>
          </p:cNvSpPr>
          <p:nvPr>
            <p:ph type="body" sz="quarter" idx="10"/>
          </p:nvPr>
        </p:nvSpPr>
        <p:spPr>
          <a:xfrm>
            <a:off x="451984" y="1219686"/>
            <a:ext cx="8326006" cy="4925475"/>
          </a:xfrm>
        </p:spPr>
        <p:txBody>
          <a:bodyPr/>
          <a:lstStyle/>
          <a:p>
            <a:pPr>
              <a:spcBef>
                <a:spcPct val="15000"/>
              </a:spcBef>
            </a:pPr>
            <a:r>
              <a:rPr lang="en-US" b="1" i="1" dirty="0">
                <a:solidFill>
                  <a:srgbClr val="CC0000"/>
                </a:solidFill>
                <a:latin typeface="Arial" panose="020B0604020202020204" pitchFamily="34" charset="0"/>
                <a:cs typeface="Arial" panose="020B0604020202020204" pitchFamily="34" charset="0"/>
              </a:rPr>
              <a:t>LM</a:t>
            </a:r>
            <a:r>
              <a:rPr lang="en-US" b="1" dirty="0">
                <a:solidFill>
                  <a:srgbClr val="CC0000"/>
                </a:solidFill>
                <a:latin typeface="Arial" panose="020B0604020202020204" pitchFamily="34" charset="0"/>
                <a:cs typeface="Arial" panose="020B0604020202020204" pitchFamily="34" charset="0"/>
              </a:rPr>
              <a:t> </a:t>
            </a:r>
            <a:r>
              <a:rPr lang="en-US" b="1" dirty="0" smtClean="0">
                <a:solidFill>
                  <a:srgbClr val="CC0000"/>
                </a:solidFill>
                <a:latin typeface="Arial" panose="020B0604020202020204" pitchFamily="34" charset="0"/>
                <a:cs typeface="Arial" panose="020B0604020202020204" pitchFamily="34" charset="0"/>
              </a:rPr>
              <a:t>shocks</a:t>
            </a:r>
            <a:r>
              <a:rPr lang="en-US" dirty="0">
                <a:latin typeface="Arial" panose="020B0604020202020204" pitchFamily="34" charset="0"/>
                <a:cs typeface="Arial" panose="020B0604020202020204" pitchFamily="34" charset="0"/>
              </a:rPr>
              <a:t>: exogenous changes in the demand for money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Bef>
                <a:spcPct val="50000"/>
              </a:spcBef>
            </a:pPr>
            <a:r>
              <a:rPr lang="en-US" dirty="0">
                <a:latin typeface="Arial" panose="020B0604020202020204" pitchFamily="34" charset="0"/>
                <a:cs typeface="Arial" panose="020B0604020202020204" pitchFamily="34" charset="0"/>
              </a:rPr>
              <a:t>Examples:</a:t>
            </a:r>
          </a:p>
          <a:p>
            <a:pPr marL="571500" lvl="1" indent="-346075">
              <a:spcBef>
                <a:spcPct val="15000"/>
              </a:spcBef>
              <a:buClrTx/>
              <a:buFont typeface="Arial" panose="020B0604020202020204" pitchFamily="34" charset="0"/>
              <a:buChar char="•"/>
            </a:pPr>
            <a:r>
              <a:rPr lang="en-US" dirty="0">
                <a:latin typeface="Arial" panose="020B0604020202020204" pitchFamily="34" charset="0"/>
                <a:cs typeface="Arial" panose="020B0604020202020204" pitchFamily="34" charset="0"/>
              </a:rPr>
              <a:t>A wave of credit card fraud increases demand for money.</a:t>
            </a:r>
          </a:p>
          <a:p>
            <a:pPr marL="571500" lvl="1" indent="-346075">
              <a:spcBef>
                <a:spcPct val="15000"/>
              </a:spcBef>
              <a:buClrTx/>
              <a:buFont typeface="Arial" panose="020B0604020202020204" pitchFamily="34" charset="0"/>
              <a:buChar char="•"/>
            </a:pPr>
            <a:r>
              <a:rPr lang="en-US" dirty="0">
                <a:latin typeface="Arial" panose="020B0604020202020204" pitchFamily="34" charset="0"/>
                <a:cs typeface="Arial" panose="020B0604020202020204" pitchFamily="34" charset="0"/>
              </a:rPr>
              <a:t>More ATMs or the Internet reduce money demand</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762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dirty="0"/>
              <a:t>Analyze shocks with the</a:t>
            </a:r>
            <a:r>
              <a:rPr lang="en-US" i="1" dirty="0"/>
              <a:t> IS-LM </a:t>
            </a:r>
            <a:r>
              <a:rPr lang="en-US" dirty="0"/>
              <a:t>model</a:t>
            </a:r>
          </a:p>
        </p:txBody>
      </p:sp>
      <p:sp>
        <p:nvSpPr>
          <p:cNvPr id="6" name="Content Placeholder 2"/>
          <p:cNvSpPr>
            <a:spLocks noGrp="1"/>
          </p:cNvSpPr>
          <p:nvPr>
            <p:ph type="body" sz="quarter" idx="10"/>
          </p:nvPr>
        </p:nvSpPr>
        <p:spPr>
          <a:xfrm>
            <a:off x="478361" y="1219686"/>
            <a:ext cx="8104516" cy="4763671"/>
          </a:xfrm>
        </p:spPr>
        <p:txBody>
          <a:bodyPr/>
          <a:lstStyle/>
          <a:p>
            <a:pPr>
              <a:spcBef>
                <a:spcPct val="10000"/>
              </a:spcBef>
            </a:pPr>
            <a:r>
              <a:rPr lang="en-US" dirty="0">
                <a:latin typeface="Arial" panose="020B0604020202020204" pitchFamily="34" charset="0"/>
                <a:cs typeface="Arial" panose="020B0604020202020204" pitchFamily="34" charset="0"/>
              </a:rPr>
              <a:t>Use the </a:t>
            </a:r>
            <a:r>
              <a:rPr lang="en-US" i="1" dirty="0">
                <a:latin typeface="Arial" panose="020B0604020202020204" pitchFamily="34" charset="0"/>
                <a:cs typeface="Arial" panose="020B0604020202020204" pitchFamily="34" charset="0"/>
              </a:rPr>
              <a:t>IS–LM</a:t>
            </a:r>
            <a:r>
              <a:rPr lang="en-US" dirty="0">
                <a:latin typeface="Arial" panose="020B0604020202020204" pitchFamily="34" charset="0"/>
                <a:cs typeface="Arial" panose="020B0604020202020204" pitchFamily="34" charset="0"/>
              </a:rPr>
              <a:t> model to analyze the effects of</a:t>
            </a:r>
          </a:p>
          <a:p>
            <a:pPr marL="715962" lvl="1" indent="-457200">
              <a:spcBef>
                <a:spcPct val="10000"/>
              </a:spcBef>
              <a:buClr>
                <a:srgbClr val="203F15"/>
              </a:buClr>
              <a:buFont typeface="+mj-lt"/>
              <a:buAutoNum type="arabicPeriod"/>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housing market crash that </a:t>
            </a:r>
            <a:r>
              <a:rPr lang="en-US" dirty="0" smtClean="0">
                <a:latin typeface="Arial" panose="020B0604020202020204" pitchFamily="34" charset="0"/>
                <a:cs typeface="Arial" panose="020B0604020202020204" pitchFamily="34" charset="0"/>
              </a:rPr>
              <a:t>reduces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consumers</a:t>
            </a:r>
            <a:r>
              <a:rPr lang="en-US" dirty="0">
                <a:latin typeface="Arial" panose="020B0604020202020204" pitchFamily="34" charset="0"/>
                <a:cs typeface="Arial" panose="020B0604020202020204" pitchFamily="34" charset="0"/>
              </a:rPr>
              <a:t>’ wealth</a:t>
            </a:r>
          </a:p>
          <a:p>
            <a:pPr marL="715962" lvl="1" indent="-457200">
              <a:spcBef>
                <a:spcPct val="10000"/>
              </a:spcBef>
              <a:buClr>
                <a:srgbClr val="203F15"/>
              </a:buClr>
              <a:buFont typeface="+mj-lt"/>
              <a:buAutoNum type="arabicPeriod"/>
            </a:pPr>
            <a:r>
              <a:rPr lang="en-US" dirty="0" smtClean="0">
                <a:latin typeface="Arial" panose="020B0604020202020204" pitchFamily="34" charset="0"/>
                <a:cs typeface="Arial" panose="020B0604020202020204" pitchFamily="34" charset="0"/>
              </a:rPr>
              <a:t>consumers </a:t>
            </a:r>
            <a:r>
              <a:rPr lang="en-US" dirty="0">
                <a:latin typeface="Arial" panose="020B0604020202020204" pitchFamily="34" charset="0"/>
                <a:cs typeface="Arial" panose="020B0604020202020204" pitchFamily="34" charset="0"/>
              </a:rPr>
              <a:t>using cash in transactions more frequently in response to an increase in identity theft</a:t>
            </a:r>
          </a:p>
          <a:p>
            <a:pPr>
              <a:spcBef>
                <a:spcPct val="60000"/>
              </a:spcBef>
            </a:pPr>
            <a:r>
              <a:rPr lang="en-US" dirty="0">
                <a:latin typeface="Arial" panose="020B0604020202020204" pitchFamily="34" charset="0"/>
                <a:cs typeface="Arial" panose="020B0604020202020204" pitchFamily="34" charset="0"/>
              </a:rPr>
              <a:t>For each shock</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715962" lvl="1" indent="-457200">
              <a:spcBef>
                <a:spcPct val="10000"/>
              </a:spcBef>
              <a:buClr>
                <a:srgbClr val="203F15"/>
              </a:buClr>
              <a:buFont typeface="+mj-lt"/>
              <a:buAutoNum type="alphaLcPeriod"/>
            </a:pPr>
            <a:r>
              <a:rPr lang="en-US" dirty="0" smtClean="0">
                <a:latin typeface="Arial" panose="020B0604020202020204" pitchFamily="34" charset="0"/>
                <a:cs typeface="Arial" panose="020B0604020202020204" pitchFamily="34" charset="0"/>
              </a:rPr>
              <a:t>use </a:t>
            </a: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IS–LM</a:t>
            </a:r>
            <a:r>
              <a:rPr lang="en-US" dirty="0">
                <a:latin typeface="Arial" panose="020B0604020202020204" pitchFamily="34" charset="0"/>
                <a:cs typeface="Arial" panose="020B0604020202020204" pitchFamily="34" charset="0"/>
              </a:rPr>
              <a:t> diagram to determine the effects </a:t>
            </a:r>
            <a:r>
              <a:rPr lang="en-US" dirty="0" smtClean="0">
                <a:latin typeface="Arial" panose="020B0604020202020204" pitchFamily="34" charset="0"/>
                <a:cs typeface="Arial" panose="020B0604020202020204" pitchFamily="34" charset="0"/>
              </a:rPr>
              <a:t>on </a:t>
            </a:r>
            <a:r>
              <a:rPr lang="en-US" b="1" i="1" dirty="0">
                <a:latin typeface="Arial" panose="020B0604020202020204" pitchFamily="34" charset="0"/>
                <a:cs typeface="Arial" panose="020B0604020202020204" pitchFamily="34" charset="0"/>
              </a:rPr>
              <a:t>Y </a:t>
            </a:r>
            <a:r>
              <a:rPr lang="en-US" dirty="0" smtClean="0">
                <a:latin typeface="Arial" panose="020B0604020202020204" pitchFamily="34" charset="0"/>
                <a:cs typeface="Arial" panose="020B0604020202020204" pitchFamily="34" charset="0"/>
              </a:rPr>
              <a:t>and </a:t>
            </a:r>
            <a:r>
              <a:rPr lang="en-US" b="1" i="1" dirty="0">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a:p>
            <a:pPr marL="715962" lvl="1" indent="-457200">
              <a:spcBef>
                <a:spcPct val="10000"/>
              </a:spcBef>
              <a:buClr>
                <a:srgbClr val="203F15"/>
              </a:buClr>
              <a:buFont typeface="+mj-lt"/>
              <a:buAutoNum type="alphaLcPeriod"/>
            </a:pPr>
            <a:r>
              <a:rPr lang="en-US" dirty="0" smtClean="0">
                <a:latin typeface="Arial" panose="020B0604020202020204" pitchFamily="34" charset="0"/>
                <a:cs typeface="Arial" panose="020B0604020202020204" pitchFamily="34" charset="0"/>
              </a:rPr>
              <a:t>figure </a:t>
            </a:r>
            <a:r>
              <a:rPr lang="en-US" dirty="0">
                <a:latin typeface="Arial" panose="020B0604020202020204" pitchFamily="34" charset="0"/>
                <a:cs typeface="Arial" panose="020B0604020202020204" pitchFamily="34" charset="0"/>
              </a:rPr>
              <a:t>out what happens to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and the unemployment rate.</a:t>
            </a:r>
          </a:p>
        </p:txBody>
      </p:sp>
    </p:spTree>
    <p:extLst>
      <p:ext uri="{BB962C8B-B14F-4D97-AF65-F5344CB8AC3E}">
        <p14:creationId xmlns:p14="http://schemas.microsoft.com/office/powerpoint/2010/main" val="414072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dirty="0"/>
              <a:t>Analyze shocks with the</a:t>
            </a:r>
            <a:r>
              <a:rPr lang="en-US" i="1" dirty="0"/>
              <a:t> IS-LM </a:t>
            </a:r>
            <a:r>
              <a:rPr lang="en-US" dirty="0"/>
              <a:t>model, answer, part 1</a:t>
            </a:r>
          </a:p>
        </p:txBody>
      </p:sp>
      <p:sp>
        <p:nvSpPr>
          <p:cNvPr id="6" name="Content Placeholder 2"/>
          <p:cNvSpPr>
            <a:spLocks noGrp="1"/>
          </p:cNvSpPr>
          <p:nvPr>
            <p:ph type="body" sz="quarter" idx="10"/>
          </p:nvPr>
        </p:nvSpPr>
        <p:spPr>
          <a:xfrm>
            <a:off x="478361" y="1918327"/>
            <a:ext cx="4251045" cy="3639990"/>
          </a:xfrm>
        </p:spPr>
        <p:txBody>
          <a:bodyPr/>
          <a:lstStyle/>
          <a:p>
            <a:pPr eaLnBrk="0" hangingPunct="0">
              <a:lnSpc>
                <a:spcPct val="105000"/>
              </a:lnSpc>
              <a:spcBef>
                <a:spcPct val="25000"/>
              </a:spcBef>
              <a:spcAft>
                <a:spcPts val="1200"/>
              </a:spcAft>
              <a:buClr>
                <a:srgbClr val="333399"/>
              </a:buClr>
              <a:buSzPct val="90000"/>
              <a:defRPr/>
            </a:pPr>
            <a:r>
              <a:rPr lang="en-US" i="1" dirty="0">
                <a:cs typeface="Arial"/>
              </a:rPr>
              <a:t>IS</a:t>
            </a:r>
            <a:r>
              <a:rPr lang="en-US" dirty="0">
                <a:cs typeface="Arial"/>
              </a:rPr>
              <a:t> shifts left, </a:t>
            </a:r>
            <a:r>
              <a:rPr lang="en-US" dirty="0" smtClean="0">
                <a:cs typeface="Arial"/>
              </a:rPr>
              <a:t>causing </a:t>
            </a:r>
            <a:r>
              <a:rPr lang="en-US" b="1" i="1" dirty="0" smtClean="0">
                <a:cs typeface="Arial"/>
              </a:rPr>
              <a:t>r</a:t>
            </a:r>
            <a:r>
              <a:rPr lang="en-US" dirty="0" smtClean="0">
                <a:cs typeface="Arial"/>
              </a:rPr>
              <a:t>  </a:t>
            </a:r>
            <a:r>
              <a:rPr lang="en-US" dirty="0">
                <a:cs typeface="Arial"/>
              </a:rPr>
              <a:t>and </a:t>
            </a:r>
            <a:r>
              <a:rPr lang="en-US" b="1" i="1" dirty="0">
                <a:cs typeface="Arial"/>
              </a:rPr>
              <a:t>Y</a:t>
            </a:r>
            <a:r>
              <a:rPr lang="en-US" dirty="0">
                <a:cs typeface="Arial"/>
              </a:rPr>
              <a:t>  to fall</a:t>
            </a:r>
            <a:r>
              <a:rPr lang="en-US" dirty="0" smtClean="0">
                <a:cs typeface="Arial"/>
              </a:rPr>
              <a:t>.</a:t>
            </a:r>
            <a:endParaRPr lang="en-US" dirty="0">
              <a:cs typeface="Arial"/>
            </a:endParaRPr>
          </a:p>
          <a:p>
            <a:pPr eaLnBrk="0" hangingPunct="0">
              <a:lnSpc>
                <a:spcPct val="105000"/>
              </a:lnSpc>
              <a:spcBef>
                <a:spcPct val="25000"/>
              </a:spcBef>
              <a:buClr>
                <a:srgbClr val="333399"/>
              </a:buClr>
              <a:buSzPct val="90000"/>
              <a:defRPr/>
            </a:pPr>
            <a:r>
              <a:rPr lang="en-US" b="1" i="1" dirty="0">
                <a:cs typeface="Arial"/>
              </a:rPr>
              <a:t>C</a:t>
            </a:r>
            <a:r>
              <a:rPr lang="en-US" dirty="0">
                <a:cs typeface="Arial"/>
              </a:rPr>
              <a:t> falls due to lower wealth and lower income</a:t>
            </a:r>
            <a:r>
              <a:rPr lang="en-US" dirty="0" smtClean="0">
                <a:cs typeface="Arial"/>
              </a:rPr>
              <a:t>,</a:t>
            </a:r>
            <a:endParaRPr lang="en-US" dirty="0">
              <a:cs typeface="Arial"/>
            </a:endParaRPr>
          </a:p>
          <a:p>
            <a:pPr eaLnBrk="0" hangingPunct="0">
              <a:lnSpc>
                <a:spcPct val="105000"/>
              </a:lnSpc>
              <a:spcBef>
                <a:spcPct val="25000"/>
              </a:spcBef>
              <a:buClr>
                <a:srgbClr val="333399"/>
              </a:buClr>
              <a:buSzPct val="90000"/>
              <a:defRPr/>
            </a:pPr>
            <a:r>
              <a:rPr lang="en-US" b="1" i="1" dirty="0">
                <a:cs typeface="Arial"/>
              </a:rPr>
              <a:t>I</a:t>
            </a:r>
            <a:r>
              <a:rPr lang="en-US" dirty="0">
                <a:cs typeface="Arial"/>
              </a:rPr>
              <a:t> </a:t>
            </a:r>
            <a:r>
              <a:rPr lang="en-US" dirty="0" smtClean="0">
                <a:cs typeface="Arial"/>
              </a:rPr>
              <a:t>rises </a:t>
            </a:r>
            <a:r>
              <a:rPr lang="en-US" dirty="0">
                <a:cs typeface="Arial"/>
              </a:rPr>
              <a:t>because </a:t>
            </a:r>
            <a:r>
              <a:rPr lang="en-US" b="1" i="1" dirty="0" smtClean="0">
                <a:cs typeface="Arial"/>
              </a:rPr>
              <a:t>r</a:t>
            </a:r>
            <a:r>
              <a:rPr lang="en-US" dirty="0" smtClean="0">
                <a:cs typeface="Arial"/>
              </a:rPr>
              <a:t> is </a:t>
            </a:r>
            <a:r>
              <a:rPr lang="en-US" dirty="0">
                <a:cs typeface="Arial"/>
              </a:rPr>
              <a:t>lower</a:t>
            </a:r>
          </a:p>
          <a:p>
            <a:pPr eaLnBrk="0" hangingPunct="0">
              <a:lnSpc>
                <a:spcPct val="105000"/>
              </a:lnSpc>
              <a:spcBef>
                <a:spcPct val="25000"/>
              </a:spcBef>
              <a:buClr>
                <a:srgbClr val="333399"/>
              </a:buClr>
              <a:buSzPct val="90000"/>
              <a:defRPr/>
            </a:pPr>
            <a:r>
              <a:rPr lang="en-US" b="1" i="1" dirty="0">
                <a:cs typeface="Arial"/>
              </a:rPr>
              <a:t>u</a:t>
            </a:r>
            <a:r>
              <a:rPr lang="en-US" dirty="0">
                <a:cs typeface="Arial"/>
              </a:rPr>
              <a:t> </a:t>
            </a:r>
            <a:r>
              <a:rPr lang="en-US" dirty="0" smtClean="0">
                <a:cs typeface="Arial"/>
              </a:rPr>
              <a:t>rises because </a:t>
            </a:r>
            <a:r>
              <a:rPr lang="en-US" b="1" i="1" dirty="0" smtClean="0">
                <a:cs typeface="Arial"/>
              </a:rPr>
              <a:t>Y</a:t>
            </a:r>
            <a:r>
              <a:rPr lang="en-US" dirty="0" smtClean="0">
                <a:cs typeface="Arial"/>
              </a:rPr>
              <a:t> </a:t>
            </a:r>
            <a:r>
              <a:rPr lang="en-US" dirty="0">
                <a:cs typeface="Arial"/>
              </a:rPr>
              <a:t>is </a:t>
            </a:r>
            <a:r>
              <a:rPr lang="en-US" dirty="0" smtClean="0">
                <a:cs typeface="Arial"/>
              </a:rPr>
              <a:t>lower</a:t>
            </a:r>
            <a:r>
              <a:rPr lang="en-US" dirty="0">
                <a:cs typeface="Arial"/>
              </a:rPr>
              <a:t/>
            </a:r>
            <a:br>
              <a:rPr lang="en-US" dirty="0">
                <a:cs typeface="Arial"/>
              </a:rPr>
            </a:br>
            <a:r>
              <a:rPr lang="en-US" dirty="0">
                <a:cs typeface="Arial"/>
              </a:rPr>
              <a:t>(Okun’s law)</a:t>
            </a:r>
          </a:p>
        </p:txBody>
      </p:sp>
      <p:pic>
        <p:nvPicPr>
          <p:cNvPr id="7" name="Picture Placeholder 6" descr="The Y axis is labeled r. The x axis is labeled Y. An increasing line is labeled LM1. A decreasing line is labeled IS1. Another decreasing line is labeled IS2. Dotted lines labeled r1, r2, Y1, and Y2 connect the axes to the intersections of the lines.">
            <a:extLst>
              <a:ext uri="{FF2B5EF4-FFF2-40B4-BE49-F238E27FC236}">
                <a16:creationId xmlns:a16="http://schemas.microsoft.com/office/drawing/2014/main" xmlns="" id="{509ACC66-6D86-4365-800F-AC07AA51089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857872" y="1868929"/>
            <a:ext cx="3797467" cy="3477904"/>
          </a:xfrm>
          <a:prstGeom prst="rect">
            <a:avLst/>
          </a:prstGeom>
        </p:spPr>
      </p:pic>
    </p:spTree>
    <p:extLst>
      <p:ext uri="{BB962C8B-B14F-4D97-AF65-F5344CB8AC3E}">
        <p14:creationId xmlns:p14="http://schemas.microsoft.com/office/powerpoint/2010/main" val="181650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dirty="0"/>
              <a:t>Analyze shocks with the</a:t>
            </a:r>
            <a:r>
              <a:rPr lang="en-US" i="1" dirty="0"/>
              <a:t> IS-LM </a:t>
            </a:r>
            <a:r>
              <a:rPr lang="en-US" dirty="0"/>
              <a:t>model, answer, part 2</a:t>
            </a:r>
          </a:p>
        </p:txBody>
      </p:sp>
      <p:sp>
        <p:nvSpPr>
          <p:cNvPr id="6" name="Content Placeholder 2"/>
          <p:cNvSpPr>
            <a:spLocks noGrp="1"/>
          </p:cNvSpPr>
          <p:nvPr>
            <p:ph type="body" sz="quarter" idx="10"/>
          </p:nvPr>
        </p:nvSpPr>
        <p:spPr>
          <a:xfrm>
            <a:off x="478361" y="2247102"/>
            <a:ext cx="4206655" cy="3013267"/>
          </a:xfrm>
        </p:spPr>
        <p:txBody>
          <a:bodyPr/>
          <a:lstStyle/>
          <a:p>
            <a:pPr eaLnBrk="0" hangingPunct="0">
              <a:lnSpc>
                <a:spcPct val="105000"/>
              </a:lnSpc>
              <a:spcBef>
                <a:spcPct val="25000"/>
              </a:spcBef>
              <a:buClr>
                <a:srgbClr val="333399"/>
              </a:buClr>
              <a:buSzPct val="90000"/>
              <a:defRPr/>
            </a:pPr>
            <a:r>
              <a:rPr lang="en-US" i="1" dirty="0">
                <a:cs typeface="Arial"/>
              </a:rPr>
              <a:t>LM</a:t>
            </a:r>
            <a:r>
              <a:rPr lang="en-US" dirty="0">
                <a:cs typeface="Arial"/>
              </a:rPr>
              <a:t> shifts left, </a:t>
            </a:r>
            <a:r>
              <a:rPr lang="en-US" dirty="0" smtClean="0">
                <a:cs typeface="Arial"/>
              </a:rPr>
              <a:t>causing </a:t>
            </a:r>
            <a:r>
              <a:rPr lang="en-US" b="1" i="1" dirty="0" smtClean="0">
                <a:cs typeface="Arial"/>
              </a:rPr>
              <a:t>r</a:t>
            </a:r>
            <a:r>
              <a:rPr lang="en-US" dirty="0" smtClean="0">
                <a:cs typeface="Arial"/>
              </a:rPr>
              <a:t> </a:t>
            </a:r>
            <a:r>
              <a:rPr lang="en-US" dirty="0">
                <a:cs typeface="Arial"/>
              </a:rPr>
              <a:t>to rise and </a:t>
            </a:r>
            <a:r>
              <a:rPr lang="en-US" b="1" i="1" dirty="0">
                <a:cs typeface="Arial"/>
              </a:rPr>
              <a:t>Y</a:t>
            </a:r>
            <a:r>
              <a:rPr lang="en-US" dirty="0">
                <a:cs typeface="Arial"/>
              </a:rPr>
              <a:t> to fall</a:t>
            </a:r>
            <a:r>
              <a:rPr lang="en-US" dirty="0" smtClean="0">
                <a:cs typeface="Arial"/>
              </a:rPr>
              <a:t>.</a:t>
            </a:r>
            <a:endParaRPr lang="en-US" dirty="0">
              <a:cs typeface="Arial"/>
            </a:endParaRPr>
          </a:p>
          <a:p>
            <a:pPr marL="339725" indent="-339725" eaLnBrk="0" hangingPunct="0">
              <a:lnSpc>
                <a:spcPct val="105000"/>
              </a:lnSpc>
              <a:spcBef>
                <a:spcPct val="25000"/>
              </a:spcBef>
              <a:buClr>
                <a:srgbClr val="333399"/>
              </a:buClr>
              <a:buSzPct val="90000"/>
              <a:defRPr/>
            </a:pPr>
            <a:r>
              <a:rPr lang="en-US" b="1" i="1" dirty="0">
                <a:cs typeface="Arial"/>
              </a:rPr>
              <a:t>C</a:t>
            </a:r>
            <a:r>
              <a:rPr lang="en-US" dirty="0">
                <a:cs typeface="Arial"/>
              </a:rPr>
              <a:t> falls due to lower income</a:t>
            </a:r>
            <a:r>
              <a:rPr lang="en-US" dirty="0" smtClean="0">
                <a:cs typeface="Arial"/>
              </a:rPr>
              <a:t>.</a:t>
            </a:r>
            <a:endParaRPr lang="en-US" dirty="0">
              <a:cs typeface="Arial"/>
            </a:endParaRPr>
          </a:p>
          <a:p>
            <a:pPr eaLnBrk="0" hangingPunct="0">
              <a:lnSpc>
                <a:spcPct val="105000"/>
              </a:lnSpc>
              <a:spcBef>
                <a:spcPct val="25000"/>
              </a:spcBef>
              <a:buClr>
                <a:srgbClr val="333399"/>
              </a:buClr>
              <a:buSzPct val="90000"/>
              <a:defRPr/>
            </a:pPr>
            <a:r>
              <a:rPr lang="en-US" b="1" i="1" dirty="0">
                <a:cs typeface="Arial"/>
              </a:rPr>
              <a:t>I</a:t>
            </a:r>
            <a:r>
              <a:rPr lang="en-US" dirty="0">
                <a:cs typeface="Arial"/>
              </a:rPr>
              <a:t> </a:t>
            </a:r>
            <a:r>
              <a:rPr lang="en-US" dirty="0" smtClean="0">
                <a:cs typeface="Arial"/>
              </a:rPr>
              <a:t>falls </a:t>
            </a:r>
            <a:r>
              <a:rPr lang="en-US" dirty="0">
                <a:cs typeface="Arial"/>
              </a:rPr>
              <a:t>because </a:t>
            </a:r>
            <a:r>
              <a:rPr lang="en-US" b="1" i="1" dirty="0" smtClean="0">
                <a:cs typeface="Arial"/>
              </a:rPr>
              <a:t>r</a:t>
            </a:r>
            <a:r>
              <a:rPr lang="en-US" sz="1050" dirty="0" smtClean="0">
                <a:cs typeface="Arial"/>
              </a:rPr>
              <a:t> </a:t>
            </a:r>
            <a:r>
              <a:rPr lang="en-US" dirty="0" smtClean="0">
                <a:cs typeface="Arial"/>
              </a:rPr>
              <a:t> </a:t>
            </a:r>
            <a:r>
              <a:rPr lang="en-US" dirty="0">
                <a:cs typeface="Arial"/>
              </a:rPr>
              <a:t>is higher.</a:t>
            </a:r>
          </a:p>
          <a:p>
            <a:pPr eaLnBrk="0" hangingPunct="0">
              <a:lnSpc>
                <a:spcPct val="105000"/>
              </a:lnSpc>
              <a:spcBef>
                <a:spcPct val="25000"/>
              </a:spcBef>
              <a:buClr>
                <a:srgbClr val="333399"/>
              </a:buClr>
              <a:buSzPct val="90000"/>
              <a:defRPr/>
            </a:pPr>
            <a:r>
              <a:rPr lang="en-US" b="1" i="1" dirty="0">
                <a:cs typeface="Arial"/>
              </a:rPr>
              <a:t>u</a:t>
            </a:r>
            <a:r>
              <a:rPr lang="en-US" dirty="0">
                <a:cs typeface="Arial"/>
              </a:rPr>
              <a:t> </a:t>
            </a:r>
            <a:r>
              <a:rPr lang="en-US" dirty="0" smtClean="0">
                <a:cs typeface="Arial"/>
              </a:rPr>
              <a:t>rises </a:t>
            </a:r>
            <a:r>
              <a:rPr lang="en-US" dirty="0">
                <a:cs typeface="Arial"/>
              </a:rPr>
              <a:t>because </a:t>
            </a:r>
            <a:r>
              <a:rPr lang="en-US" b="1" i="1" dirty="0" smtClean="0">
                <a:cs typeface="Arial"/>
              </a:rPr>
              <a:t>Y</a:t>
            </a:r>
            <a:r>
              <a:rPr lang="en-US" dirty="0" smtClean="0">
                <a:cs typeface="Arial"/>
              </a:rPr>
              <a:t> </a:t>
            </a:r>
            <a:r>
              <a:rPr lang="en-US" dirty="0">
                <a:cs typeface="Arial"/>
              </a:rPr>
              <a:t>is lower</a:t>
            </a:r>
            <a:r>
              <a:rPr lang="en-US" dirty="0" smtClean="0">
                <a:cs typeface="Arial"/>
              </a:rPr>
              <a:t>.</a:t>
            </a:r>
            <a:r>
              <a:rPr lang="en-US" dirty="0">
                <a:cs typeface="Arial"/>
              </a:rPr>
              <a:t/>
            </a:r>
            <a:br>
              <a:rPr lang="en-US" dirty="0">
                <a:cs typeface="Arial"/>
              </a:rPr>
            </a:br>
            <a:r>
              <a:rPr lang="en-US" dirty="0">
                <a:cs typeface="Arial"/>
              </a:rPr>
              <a:t>(Okun’s law)</a:t>
            </a:r>
          </a:p>
        </p:txBody>
      </p:sp>
      <p:pic>
        <p:nvPicPr>
          <p:cNvPr id="7" name="Picture Placeholder 6" descr="The Y axis is labeled r. The x axis is labeled Y. An increasing line is labeled LM1. Another increasing line is labeled LM2. A decreasing line is labeled IS1. Dotted lines labeled r1, r2, Y1, and Y2 connect the axes to the intersections of the lines.">
            <a:extLst>
              <a:ext uri="{FF2B5EF4-FFF2-40B4-BE49-F238E27FC236}">
                <a16:creationId xmlns:a16="http://schemas.microsoft.com/office/drawing/2014/main" xmlns="" id="{FE792C0C-BD80-44C2-895D-3B5BAC47C6A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659663" y="1922640"/>
            <a:ext cx="3951659" cy="3813102"/>
          </a:xfrm>
          <a:prstGeom prst="rect">
            <a:avLst/>
          </a:prstGeom>
        </p:spPr>
      </p:pic>
    </p:spTree>
    <p:extLst>
      <p:ext uri="{BB962C8B-B14F-4D97-AF65-F5344CB8AC3E}">
        <p14:creationId xmlns:p14="http://schemas.microsoft.com/office/powerpoint/2010/main" val="428691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746A8D8-7121-44DD-A1CE-3CD4FC3F91B0}"/>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CASE STUDY: The U.S. recession of 2001, part 1</a:t>
            </a:r>
          </a:p>
        </p:txBody>
      </p:sp>
      <p:sp>
        <p:nvSpPr>
          <p:cNvPr id="2" name="Content Placeholder 1"/>
          <p:cNvSpPr>
            <a:spLocks noGrp="1"/>
          </p:cNvSpPr>
          <p:nvPr>
            <p:ph type="body" sz="quarter" idx="10"/>
          </p:nvPr>
        </p:nvSpPr>
        <p:spPr>
          <a:xfrm>
            <a:off x="451984" y="1219685"/>
            <a:ext cx="8314329" cy="5310323"/>
          </a:xfrm>
        </p:spPr>
        <p:txBody>
          <a:bodyPr/>
          <a:lstStyle/>
          <a:p>
            <a:pPr marL="342900" indent="-342900">
              <a:spcBef>
                <a:spcPct val="3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During 2001:</a:t>
            </a:r>
          </a:p>
          <a:p>
            <a:pPr marL="800100" lvl="1">
              <a:spcBef>
                <a:spcPct val="30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2.1 million jobs lost, unemployment rose from 3.9% to 5.8%.</a:t>
            </a:r>
          </a:p>
          <a:p>
            <a:pPr marL="800100" lvl="1">
              <a:spcBef>
                <a:spcPct val="30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GDP growth slowed to 0.8% (compared to 3.9% average annual growth during 1994–2000</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75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 y="9939"/>
            <a:ext cx="9327794" cy="762000"/>
          </a:xfrm>
        </p:spPr>
        <p:txBody>
          <a:bodyPr/>
          <a:lstStyle/>
          <a:p>
            <a:r>
              <a:rPr lang="en-US" spc="200" dirty="0">
                <a:latin typeface="Tahoma" pitchFamily="34" charset="0"/>
                <a:ea typeface="Tahoma" pitchFamily="34" charset="0"/>
                <a:cs typeface="Tahoma" pitchFamily="34" charset="0"/>
              </a:rPr>
              <a:t>IN THIS CHAPTER, YOU WILL LEARN</a:t>
            </a:r>
            <a:r>
              <a:rPr lang="en-US" spc="200" dirty="0" smtClean="0">
                <a:latin typeface="Tahoma" pitchFamily="34" charset="0"/>
                <a:ea typeface="Tahoma" pitchFamily="34" charset="0"/>
                <a:cs typeface="Tahoma" pitchFamily="34" charset="0"/>
              </a:rPr>
              <a:t>: PART 1</a:t>
            </a:r>
            <a:endParaRPr lang="en-US" dirty="0"/>
          </a:p>
        </p:txBody>
      </p:sp>
      <p:pic>
        <p:nvPicPr>
          <p:cNvPr id="10" name="Picture Placeholder 9" descr="Chapter 12">
            <a:extLst>
              <a:ext uri="{FF2B5EF4-FFF2-40B4-BE49-F238E27FC236}">
                <a16:creationId xmlns:a16="http://schemas.microsoft.com/office/drawing/2014/main" xmlns="" id="{46E4D574-DA1A-4F40-B5B1-EA34EEEA7C6D}"/>
              </a:ext>
            </a:extLst>
          </p:cNvPr>
          <p:cNvPicPr>
            <a:picLocks noGrp="1" noChangeAspect="1"/>
          </p:cNvPicPr>
          <p:nvPr>
            <p:ph type="pic" sz="quarter" idx="12"/>
          </p:nvPr>
        </p:nvPicPr>
        <p:blipFill>
          <a:blip r:embed="rId3"/>
          <a:stretch>
            <a:fillRect/>
          </a:stretch>
        </p:blipFill>
        <p:spPr>
          <a:xfrm>
            <a:off x="569166" y="1854200"/>
            <a:ext cx="3757351" cy="3606800"/>
          </a:xfrm>
          <a:prstGeom prst="rect">
            <a:avLst/>
          </a:prstGeom>
        </p:spPr>
      </p:pic>
      <p:sp>
        <p:nvSpPr>
          <p:cNvPr id="4" name="Content Placeholder 3"/>
          <p:cNvSpPr>
            <a:spLocks noGrp="1"/>
          </p:cNvSpPr>
          <p:nvPr>
            <p:ph type="body" sz="quarter" idx="10"/>
          </p:nvPr>
        </p:nvSpPr>
        <p:spPr>
          <a:xfrm>
            <a:off x="4453665" y="1927123"/>
            <a:ext cx="4241601" cy="3401961"/>
          </a:xfrm>
        </p:spPr>
        <p:txBody>
          <a:bodyPr/>
          <a:lstStyle/>
          <a:p>
            <a:r>
              <a:rPr lang="en-US" sz="2700" dirty="0">
                <a:solidFill>
                  <a:schemeClr val="tx1"/>
                </a:solidFill>
                <a:latin typeface="Arial Narrow" panose="020B0606020202030204" pitchFamily="34" charset="0"/>
                <a:cs typeface="Arial" panose="020B0604020202020204" pitchFamily="34" charset="0"/>
              </a:rPr>
              <a:t>Chapter 10 introduced </a:t>
            </a:r>
            <a:r>
              <a:rPr lang="en-US" sz="2700" dirty="0" smtClean="0">
                <a:solidFill>
                  <a:schemeClr val="tx1"/>
                </a:solidFill>
                <a:latin typeface="Arial Narrow" panose="020B0606020202030204" pitchFamily="34" charset="0"/>
                <a:cs typeface="Arial" panose="020B0604020202020204" pitchFamily="34" charset="0"/>
              </a:rPr>
              <a:t>the model </a:t>
            </a:r>
            <a:r>
              <a:rPr lang="en-US" sz="2700" dirty="0">
                <a:solidFill>
                  <a:schemeClr val="tx1"/>
                </a:solidFill>
                <a:latin typeface="Arial Narrow" panose="020B0606020202030204" pitchFamily="34" charset="0"/>
                <a:cs typeface="Arial" panose="020B0604020202020204" pitchFamily="34" charset="0"/>
              </a:rPr>
              <a:t>of aggregate demand and supply</a:t>
            </a:r>
            <a:r>
              <a:rPr lang="en-US" sz="2700" dirty="0" smtClean="0">
                <a:solidFill>
                  <a:schemeClr val="tx1"/>
                </a:solidFill>
                <a:latin typeface="Arial Narrow" panose="020B0606020202030204" pitchFamily="34" charset="0"/>
                <a:cs typeface="Arial" panose="020B0604020202020204" pitchFamily="34" charset="0"/>
              </a:rPr>
              <a:t>.</a:t>
            </a:r>
            <a:endParaRPr lang="en-US" sz="2700" dirty="0">
              <a:solidFill>
                <a:schemeClr val="tx1"/>
              </a:solidFill>
              <a:latin typeface="Arial Narrow" panose="020B0606020202030204" pitchFamily="34" charset="0"/>
              <a:cs typeface="Arial" panose="020B0604020202020204" pitchFamily="34" charset="0"/>
            </a:endParaRPr>
          </a:p>
          <a:p>
            <a:r>
              <a:rPr lang="en-US" sz="2700" dirty="0">
                <a:solidFill>
                  <a:schemeClr val="tx1"/>
                </a:solidFill>
                <a:latin typeface="Arial Narrow" panose="020B0606020202030204" pitchFamily="34" charset="0"/>
                <a:cs typeface="Arial" panose="020B0604020202020204" pitchFamily="34" charset="0"/>
              </a:rPr>
              <a:t>Chapter 11 developed the </a:t>
            </a:r>
            <a:r>
              <a:rPr lang="en-US" sz="2700" i="1" dirty="0">
                <a:solidFill>
                  <a:schemeClr val="tx1"/>
                </a:solidFill>
                <a:latin typeface="Arial Narrow" panose="020B0606020202030204" pitchFamily="34" charset="0"/>
                <a:cs typeface="Arial" panose="020B0604020202020204" pitchFamily="34" charset="0"/>
              </a:rPr>
              <a:t>IS–LM </a:t>
            </a:r>
            <a:r>
              <a:rPr lang="en-US" sz="2700" dirty="0">
                <a:solidFill>
                  <a:schemeClr val="tx1"/>
                </a:solidFill>
                <a:latin typeface="Arial Narrow" panose="020B0606020202030204" pitchFamily="34" charset="0"/>
                <a:cs typeface="Arial" panose="020B0604020202020204" pitchFamily="34" charset="0"/>
              </a:rPr>
              <a:t>model, the basis of the aggregate demand curve</a:t>
            </a:r>
            <a:r>
              <a:rPr lang="en-US" sz="2700" dirty="0" smtClean="0">
                <a:solidFill>
                  <a:schemeClr val="tx1"/>
                </a:solidFill>
                <a:latin typeface="Arial Narrow" panose="020B0606020202030204" pitchFamily="34" charset="0"/>
                <a:cs typeface="Arial" panose="020B0604020202020204" pitchFamily="34" charset="0"/>
              </a:rPr>
              <a:t>.</a:t>
            </a:r>
            <a:endParaRPr lang="en-US" sz="2700"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21702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The U.S. recession of 2001, part </a:t>
            </a:r>
            <a:r>
              <a:rPr lang="en-US" dirty="0" smtClean="0"/>
              <a:t>2</a:t>
            </a:r>
            <a:endParaRPr lang="en-US" dirty="0"/>
          </a:p>
        </p:txBody>
      </p:sp>
      <p:sp>
        <p:nvSpPr>
          <p:cNvPr id="3" name="Content Placeholder 2"/>
          <p:cNvSpPr>
            <a:spLocks noGrp="1"/>
          </p:cNvSpPr>
          <p:nvPr>
            <p:ph sz="quarter" idx="10"/>
          </p:nvPr>
        </p:nvSpPr>
        <p:spPr>
          <a:xfrm>
            <a:off x="588963" y="1212850"/>
            <a:ext cx="7985125" cy="472112"/>
          </a:xfrm>
        </p:spPr>
        <p:txBody>
          <a:bodyPr/>
          <a:lstStyle/>
          <a:p>
            <a:r>
              <a:rPr lang="en-US" dirty="0">
                <a:latin typeface="Arial" panose="020B0604020202020204" pitchFamily="34" charset="0"/>
                <a:cs typeface="Arial" panose="020B0604020202020204" pitchFamily="34" charset="0"/>
              </a:rPr>
              <a:t>Causes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  Stock market </a:t>
            </a:r>
            <a:r>
              <a:rPr lang="en-US" dirty="0" smtClean="0">
                <a:latin typeface="Arial" panose="020B0604020202020204" pitchFamily="34" charset="0"/>
                <a:cs typeface="Arial" panose="020B0604020202020204" pitchFamily="34" charset="0"/>
              </a:rPr>
              <a:t>decline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err="1" smtClean="0">
                <a:latin typeface="Wingdings 3" charset="2"/>
                <a:cs typeface="Arial" panose="020B0604020202020204" pitchFamily="34" charset="0"/>
                <a:sym typeface="Symbol" pitchFamily="18" charset="2"/>
              </a:rPr>
              <a:t>i</a:t>
            </a:r>
            <a:r>
              <a:rPr lang="en-US" b="1" i="1" dirty="0" err="1" smtClean="0">
                <a:sym typeface="Symbol" pitchFamily="18" charset="2"/>
              </a:rPr>
              <a:t>C</a:t>
            </a:r>
            <a:endParaRPr lang="en-US" b="1" i="1" dirty="0">
              <a:sym typeface="Symbol" pitchFamily="18" charset="2"/>
            </a:endParaRPr>
          </a:p>
        </p:txBody>
      </p:sp>
      <p:pic>
        <p:nvPicPr>
          <p:cNvPr id="8" name="Picture Placeholder 7" descr="In this chart, the Y axis is labeled Index (1942 =100) and goes from 300 to 1,500 in increments of 300. The X axis goes from 1995 to 2003 in increments of 1. The chart is titled Standard &amp; Poor's 500. The line is generally increasing until the year 2000 and then starts to drop.">
            <a:extLst>
              <a:ext uri="{FF2B5EF4-FFF2-40B4-BE49-F238E27FC236}">
                <a16:creationId xmlns:a16="http://schemas.microsoft.com/office/drawing/2014/main" xmlns="" id="{D21EFA9B-E097-4C41-BC49-6B8A462AC17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828031" y="2038247"/>
            <a:ext cx="7487938" cy="3714566"/>
          </a:xfrm>
          <a:prstGeom prst="rect">
            <a:avLst/>
          </a:prstGeom>
        </p:spPr>
      </p:pic>
    </p:spTree>
    <p:extLst>
      <p:ext uri="{BB962C8B-B14F-4D97-AF65-F5344CB8AC3E}">
        <p14:creationId xmlns:p14="http://schemas.microsoft.com/office/powerpoint/2010/main" val="172597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786F42A-4862-4CAD-8827-C467E8D19BD1}"/>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CASE STUDY: The U.S. recession of 2001, part 3</a:t>
            </a:r>
          </a:p>
        </p:txBody>
      </p:sp>
      <p:sp>
        <p:nvSpPr>
          <p:cNvPr id="2" name="Content Placeholder 1"/>
          <p:cNvSpPr>
            <a:spLocks noGrp="1"/>
          </p:cNvSpPr>
          <p:nvPr>
            <p:ph type="body" sz="quarter" idx="10"/>
          </p:nvPr>
        </p:nvSpPr>
        <p:spPr>
          <a:xfrm>
            <a:off x="451984" y="1219686"/>
            <a:ext cx="8326006" cy="4492745"/>
          </a:xfrm>
        </p:spPr>
        <p:txBody>
          <a:bodyPr/>
          <a:lstStyle/>
          <a:p>
            <a:pPr>
              <a:spcBef>
                <a:spcPts val="600"/>
              </a:spcBef>
            </a:pPr>
            <a:r>
              <a:rPr lang="en-US" dirty="0">
                <a:latin typeface="Arial" panose="020B0604020202020204" pitchFamily="34" charset="0"/>
                <a:cs typeface="Arial" panose="020B0604020202020204" pitchFamily="34" charset="0"/>
              </a:rPr>
              <a:t>Causes: </a:t>
            </a:r>
            <a:r>
              <a:rPr lang="en-US" dirty="0" smtClean="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9/11</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increased uncertainty</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fall in consumer and business confidence</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result: </a:t>
            </a:r>
            <a:r>
              <a:rPr lang="en-US" dirty="0" smtClean="0">
                <a:latin typeface="Arial" panose="020B0604020202020204" pitchFamily="34" charset="0"/>
                <a:cs typeface="Arial" panose="020B0604020202020204" pitchFamily="34" charset="0"/>
              </a:rPr>
              <a:t>lower </a:t>
            </a:r>
            <a:r>
              <a:rPr lang="en-US" dirty="0">
                <a:latin typeface="Arial" panose="020B0604020202020204" pitchFamily="34" charset="0"/>
                <a:cs typeface="Arial" panose="020B0604020202020204" pitchFamily="34" charset="0"/>
              </a:rPr>
              <a:t>spending,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curve </a:t>
            </a:r>
            <a:r>
              <a:rPr lang="en-US" dirty="0">
                <a:latin typeface="Arial" panose="020B0604020202020204" pitchFamily="34" charset="0"/>
                <a:cs typeface="Arial" panose="020B0604020202020204" pitchFamily="34" charset="0"/>
              </a:rPr>
              <a:t>shifted left</a:t>
            </a:r>
          </a:p>
          <a:p>
            <a:pPr>
              <a:spcBef>
                <a:spcPts val="600"/>
              </a:spcBef>
            </a:pPr>
            <a:r>
              <a:rPr lang="en-US" dirty="0">
                <a:latin typeface="Arial" panose="020B0604020202020204" pitchFamily="34" charset="0"/>
                <a:cs typeface="Arial" panose="020B0604020202020204" pitchFamily="34" charset="0"/>
              </a:rPr>
              <a:t>Causes: </a:t>
            </a:r>
            <a:r>
              <a:rPr lang="en-US" dirty="0" smtClean="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Corporate accounting scandals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Enron, WorldCom, etc</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reduced stock prices, discouraged </a:t>
            </a:r>
            <a:r>
              <a:rPr lang="en-US" dirty="0" smtClean="0">
                <a:latin typeface="Arial" panose="020B0604020202020204" pitchFamily="34" charset="0"/>
                <a:cs typeface="Arial" panose="020B0604020202020204" pitchFamily="34" charset="0"/>
              </a:rPr>
              <a:t>investment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61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EC9B7F-D0C3-4B85-A584-3C47083D6459}"/>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CASE STUDY: The U.S. recession of 2001, part 4</a:t>
            </a:r>
          </a:p>
        </p:txBody>
      </p:sp>
      <p:sp>
        <p:nvSpPr>
          <p:cNvPr id="2" name="Content Placeholder 1"/>
          <p:cNvSpPr>
            <a:spLocks noGrp="1"/>
          </p:cNvSpPr>
          <p:nvPr>
            <p:ph type="body" sz="quarter" idx="10"/>
          </p:nvPr>
        </p:nvSpPr>
        <p:spPr>
          <a:xfrm>
            <a:off x="451984" y="1219686"/>
            <a:ext cx="8326006" cy="4461923"/>
          </a:xfrm>
        </p:spPr>
        <p:txBody>
          <a:bodyPr/>
          <a:lstStyle/>
          <a:p>
            <a:pPr>
              <a:spcBef>
                <a:spcPts val="600"/>
              </a:spcBef>
            </a:pPr>
            <a:r>
              <a:rPr lang="en-US" dirty="0">
                <a:latin typeface="Arial" panose="020B0604020202020204" pitchFamily="34" charset="0"/>
                <a:cs typeface="Arial" panose="020B0604020202020204" pitchFamily="34" charset="0"/>
              </a:rPr>
              <a:t>Fiscal policy response: shifted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curve </a:t>
            </a:r>
            <a:r>
              <a:rPr lang="en-US" dirty="0">
                <a:latin typeface="Arial" panose="020B0604020202020204" pitchFamily="34" charset="0"/>
                <a:cs typeface="Arial" panose="020B0604020202020204" pitchFamily="34" charset="0"/>
              </a:rPr>
              <a:t>right</a:t>
            </a:r>
          </a:p>
          <a:p>
            <a:pPr marL="800100" lvl="1">
              <a:spcBef>
                <a:spcPts val="600"/>
              </a:spcBef>
              <a:buClrTx/>
              <a:buFont typeface="Arial" panose="020B0604020202020204" pitchFamily="34" charset="0"/>
              <a:buChar char="•"/>
            </a:pPr>
            <a:r>
              <a:rPr lang="en-US" dirty="0">
                <a:latin typeface="Arial" panose="020B0604020202020204" pitchFamily="34" charset="0"/>
                <a:cs typeface="Arial" panose="020B0604020202020204" pitchFamily="34" charset="0"/>
              </a:rPr>
              <a:t>tax cuts in 2001 and 2003</a:t>
            </a:r>
          </a:p>
          <a:p>
            <a:pPr marL="800100" lvl="1">
              <a:spcBef>
                <a:spcPts val="600"/>
              </a:spcBef>
              <a:buClrTx/>
              <a:buFont typeface="Arial" panose="020B0604020202020204" pitchFamily="34" charset="0"/>
              <a:buChar char="•"/>
            </a:pPr>
            <a:r>
              <a:rPr lang="en-US" dirty="0">
                <a:latin typeface="Arial" panose="020B0604020202020204" pitchFamily="34" charset="0"/>
                <a:cs typeface="Arial" panose="020B0604020202020204" pitchFamily="34" charset="0"/>
              </a:rPr>
              <a:t>spending increases</a:t>
            </a:r>
          </a:p>
          <a:p>
            <a:pPr marL="1257300" lvl="2">
              <a:spcBef>
                <a:spcPts val="600"/>
              </a:spcBef>
              <a:buClr>
                <a:schemeClr val="tx1"/>
              </a:buClr>
            </a:pPr>
            <a:r>
              <a:rPr lang="en-US" sz="2400" dirty="0"/>
              <a:t>airline industry bailout</a:t>
            </a:r>
          </a:p>
          <a:p>
            <a:pPr marL="1257300" lvl="2">
              <a:spcBef>
                <a:spcPts val="600"/>
              </a:spcBef>
              <a:buClr>
                <a:schemeClr val="tx1"/>
              </a:buClr>
            </a:pPr>
            <a:r>
              <a:rPr lang="en-US" sz="2400" dirty="0"/>
              <a:t>NYC </a:t>
            </a:r>
            <a:r>
              <a:rPr lang="en-US" sz="2400" dirty="0" smtClean="0"/>
              <a:t>reconstruction</a:t>
            </a:r>
            <a:endParaRPr lang="en-US" sz="2400" dirty="0"/>
          </a:p>
          <a:p>
            <a:pPr marL="1257300" lvl="2">
              <a:spcBef>
                <a:spcPts val="600"/>
              </a:spcBef>
              <a:buClr>
                <a:schemeClr val="tx1"/>
              </a:buClr>
            </a:pPr>
            <a:r>
              <a:rPr lang="en-US" sz="2400" dirty="0"/>
              <a:t>Afghanistan </a:t>
            </a:r>
            <a:r>
              <a:rPr lang="en-US" sz="2400" dirty="0" smtClean="0"/>
              <a:t>war</a:t>
            </a:r>
            <a:endParaRPr lang="en-US" sz="2400" dirty="0"/>
          </a:p>
        </p:txBody>
      </p:sp>
    </p:spTree>
    <p:extLst>
      <p:ext uri="{BB962C8B-B14F-4D97-AF65-F5344CB8AC3E}">
        <p14:creationId xmlns:p14="http://schemas.microsoft.com/office/powerpoint/2010/main" val="74350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1B14155-EC48-4213-86F5-076ABC31F413}"/>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CASE STUDY: The U.S. recession of 2001, part 5</a:t>
            </a:r>
          </a:p>
        </p:txBody>
      </p:sp>
      <p:sp>
        <p:nvSpPr>
          <p:cNvPr id="2" name="Content Placeholder 1"/>
          <p:cNvSpPr>
            <a:spLocks noGrp="1"/>
          </p:cNvSpPr>
          <p:nvPr>
            <p:ph type="body" sz="quarter" idx="10"/>
          </p:nvPr>
        </p:nvSpPr>
        <p:spPr>
          <a:xfrm>
            <a:off x="451984" y="1219686"/>
            <a:ext cx="8326006" cy="537195"/>
          </a:xfrm>
        </p:spPr>
        <p:txBody>
          <a:bodyPr/>
          <a:lstStyle/>
          <a:p>
            <a:r>
              <a:rPr lang="en-US" dirty="0">
                <a:latin typeface="Arial" panose="020B0604020202020204" pitchFamily="34" charset="0"/>
                <a:cs typeface="Arial" panose="020B0604020202020204" pitchFamily="34" charset="0"/>
              </a:rPr>
              <a:t>Monetary policy </a:t>
            </a:r>
            <a:r>
              <a:rPr lang="en-US" dirty="0" smtClean="0">
                <a:latin typeface="Arial" panose="020B0604020202020204" pitchFamily="34" charset="0"/>
                <a:cs typeface="Arial" panose="020B0604020202020204" pitchFamily="34" charset="0"/>
              </a:rPr>
              <a:t>response: shifted </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  curve </a:t>
            </a:r>
            <a:r>
              <a:rPr lang="en-US" dirty="0" smtClean="0">
                <a:latin typeface="Arial" panose="020B0604020202020204" pitchFamily="34" charset="0"/>
                <a:cs typeface="Arial" panose="020B0604020202020204" pitchFamily="34" charset="0"/>
              </a:rPr>
              <a:t>right</a:t>
            </a:r>
            <a:endParaRPr lang="en-US" dirty="0">
              <a:latin typeface="Arial" panose="020B0604020202020204" pitchFamily="34" charset="0"/>
              <a:cs typeface="Arial" panose="020B0604020202020204" pitchFamily="34" charset="0"/>
            </a:endParaRPr>
          </a:p>
        </p:txBody>
      </p:sp>
      <p:pic>
        <p:nvPicPr>
          <p:cNvPr id="10" name="Picture Placeholder 9" descr="The Y axis goes from 0 to 7 in increments of 1. The X axis goes from 01/01/2000 to 04/11/2003 in approximately 3 month increments. A line labeled Three-month T-bill rate is level until 01/03/2001 and then starts to decrease, where it levels off at 10/06/2001.">
            <a:extLst>
              <a:ext uri="{FF2B5EF4-FFF2-40B4-BE49-F238E27FC236}">
                <a16:creationId xmlns:a16="http://schemas.microsoft.com/office/drawing/2014/main" xmlns="" id="{044977BE-1A25-40CF-947D-D394371319C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1206313" y="2105246"/>
            <a:ext cx="6731374" cy="4055955"/>
          </a:xfrm>
          <a:prstGeom prst="rect">
            <a:avLst/>
          </a:prstGeom>
        </p:spPr>
      </p:pic>
    </p:spTree>
    <p:extLst>
      <p:ext uri="{BB962C8B-B14F-4D97-AF65-F5344CB8AC3E}">
        <p14:creationId xmlns:p14="http://schemas.microsoft.com/office/powerpoint/2010/main" val="356380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6F2FE3-D202-46BC-B589-77CC5E800AE7}"/>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What is the Fed’s policy instrument? Part 1</a:t>
            </a:r>
          </a:p>
        </p:txBody>
      </p:sp>
      <p:sp>
        <p:nvSpPr>
          <p:cNvPr id="2" name="Content Placeholder 1"/>
          <p:cNvSpPr>
            <a:spLocks noGrp="1"/>
          </p:cNvSpPr>
          <p:nvPr>
            <p:ph type="body" sz="quarter" idx="10"/>
          </p:nvPr>
        </p:nvSpPr>
        <p:spPr>
          <a:xfrm>
            <a:off x="451984" y="1219686"/>
            <a:ext cx="8326006" cy="4883163"/>
          </a:xfrm>
        </p:spPr>
        <p:txBody>
          <a:bodyPr/>
          <a:lstStyle/>
          <a:p>
            <a:pPr marL="342900" indent="-342900">
              <a:spcBef>
                <a:spcPct val="4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news media commonly report the Fed’s policy changes as interest rate changes, as if the Fed has direct control over market interest rates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ct val="4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 fact, the Fed </a:t>
            </a:r>
            <a:r>
              <a:rPr lang="en-US" b="1" dirty="0">
                <a:solidFill>
                  <a:srgbClr val="CC0000"/>
                </a:solidFill>
                <a:latin typeface="Arial" panose="020B0604020202020204" pitchFamily="34" charset="0"/>
                <a:cs typeface="Arial" panose="020B0604020202020204" pitchFamily="34" charset="0"/>
              </a:rPr>
              <a:t>targets</a:t>
            </a:r>
            <a:r>
              <a:rPr lang="en-US" dirty="0">
                <a:latin typeface="Arial" panose="020B0604020202020204" pitchFamily="34" charset="0"/>
                <a:cs typeface="Arial" panose="020B0604020202020204" pitchFamily="34" charset="0"/>
              </a:rPr>
              <a:t> the </a:t>
            </a:r>
            <a:r>
              <a:rPr lang="en-US" i="1" dirty="0">
                <a:latin typeface="Arial" panose="020B0604020202020204" pitchFamily="34" charset="0"/>
                <a:cs typeface="Arial" panose="020B0604020202020204" pitchFamily="34" charset="0"/>
              </a:rPr>
              <a:t>federal funds rate—</a:t>
            </a:r>
            <a:r>
              <a:rPr lang="en-US" dirty="0">
                <a:latin typeface="Arial" panose="020B0604020202020204" pitchFamily="34" charset="0"/>
                <a:cs typeface="Arial" panose="020B0604020202020204" pitchFamily="34" charset="0"/>
              </a:rPr>
              <a:t>the interest rate banks charge one another on overnight loans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ct val="4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Fed changes the money supply and shifts the </a:t>
            </a:r>
            <a:r>
              <a:rPr lang="en-US" i="1" dirty="0">
                <a:latin typeface="Arial" panose="020B0604020202020204" pitchFamily="34" charset="0"/>
                <a:cs typeface="Arial" panose="020B0604020202020204" pitchFamily="34" charset="0"/>
              </a:rPr>
              <a:t>LM </a:t>
            </a:r>
            <a:r>
              <a:rPr lang="en-US" dirty="0">
                <a:latin typeface="Arial" panose="020B0604020202020204" pitchFamily="34" charset="0"/>
                <a:cs typeface="Arial" panose="020B0604020202020204" pitchFamily="34" charset="0"/>
              </a:rPr>
              <a:t>curve to achieve its target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ct val="4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Other short-term rates typically move with the federal funds rate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6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7777E81-1BBA-4495-AAC6-4DE8D5897C9F}"/>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What is the Fed’s policy instrument? Part 2</a:t>
            </a:r>
          </a:p>
        </p:txBody>
      </p:sp>
      <p:sp>
        <p:nvSpPr>
          <p:cNvPr id="2" name="Content Placeholder 1"/>
          <p:cNvSpPr>
            <a:spLocks noGrp="1"/>
          </p:cNvSpPr>
          <p:nvPr>
            <p:ph type="body" sz="quarter" idx="10"/>
          </p:nvPr>
        </p:nvSpPr>
        <p:spPr>
          <a:xfrm>
            <a:off x="451984" y="1219686"/>
            <a:ext cx="8326006" cy="5057824"/>
          </a:xfrm>
        </p:spPr>
        <p:txBody>
          <a:bodyPr/>
          <a:lstStyle/>
          <a:p>
            <a:pPr>
              <a:spcBef>
                <a:spcPts val="600"/>
              </a:spcBef>
            </a:pPr>
            <a:r>
              <a:rPr lang="en-US" dirty="0">
                <a:latin typeface="Arial" panose="020B0604020202020204" pitchFamily="34" charset="0"/>
                <a:cs typeface="Arial" panose="020B0604020202020204" pitchFamily="34" charset="0"/>
              </a:rPr>
              <a:t>Why does the Fed target interest rates instead of the money supply?</a:t>
            </a:r>
          </a:p>
          <a:p>
            <a:pPr marL="801688" lvl="1" indent="-514350">
              <a:lnSpc>
                <a:spcPct val="105000"/>
              </a:lnSpc>
              <a:spcBef>
                <a:spcPts val="600"/>
              </a:spcBef>
              <a:buClrTx/>
              <a:buFont typeface="+mj-lt"/>
              <a:buAutoNum type="arabicPeriod"/>
            </a:pPr>
            <a:r>
              <a:rPr lang="en-US" dirty="0">
                <a:latin typeface="Arial" panose="020B0604020202020204" pitchFamily="34" charset="0"/>
                <a:cs typeface="Arial" panose="020B0604020202020204" pitchFamily="34" charset="0"/>
              </a:rPr>
              <a:t>They are easier to measure than the money supply.</a:t>
            </a:r>
          </a:p>
          <a:p>
            <a:pPr marL="801688" lvl="1" indent="-514350">
              <a:lnSpc>
                <a:spcPct val="105000"/>
              </a:lnSpc>
              <a:spcBef>
                <a:spcPts val="600"/>
              </a:spcBef>
              <a:buClrTx/>
              <a:buFont typeface="+mj-lt"/>
              <a:buAutoNum type="arabicPeriod"/>
            </a:pPr>
            <a:r>
              <a:rPr lang="en-US" dirty="0">
                <a:latin typeface="Arial" panose="020B0604020202020204" pitchFamily="34" charset="0"/>
                <a:cs typeface="Arial" panose="020B0604020202020204" pitchFamily="34" charset="0"/>
              </a:rPr>
              <a:t>The Fed might believe that </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 shocks are more prevalent than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shocks. If so, targeting the interest rate stabilizes income better than targeting the money supply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48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842937E-BE97-433C-B5C3-5FA86C77B95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i="1" dirty="0">
                <a:solidFill>
                  <a:srgbClr val="A85232"/>
                </a:solidFill>
              </a:rPr>
              <a:t>IS-LM</a:t>
            </a:r>
            <a:r>
              <a:rPr lang="en-US" dirty="0">
                <a:solidFill>
                  <a:srgbClr val="A85232"/>
                </a:solidFill>
              </a:rPr>
              <a:t> and aggregate demand</a:t>
            </a:r>
          </a:p>
        </p:txBody>
      </p:sp>
      <p:sp>
        <p:nvSpPr>
          <p:cNvPr id="2" name="Content Placeholder 1"/>
          <p:cNvSpPr>
            <a:spLocks noGrp="1"/>
          </p:cNvSpPr>
          <p:nvPr>
            <p:ph type="body" sz="quarter" idx="10"/>
          </p:nvPr>
        </p:nvSpPr>
        <p:spPr>
          <a:xfrm>
            <a:off x="451984" y="1219686"/>
            <a:ext cx="8326006" cy="4996179"/>
          </a:xfrm>
        </p:spPr>
        <p:txBody>
          <a:bodyPr/>
          <a:lstStyle/>
          <a:p>
            <a:pPr marL="342900" indent="-342900">
              <a:spcBef>
                <a:spcPct val="6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So far, we’ve been using the </a:t>
            </a:r>
            <a:r>
              <a:rPr lang="en-US" i="1" dirty="0">
                <a:latin typeface="Arial" panose="020B0604020202020204" pitchFamily="34" charset="0"/>
                <a:cs typeface="Arial" panose="020B0604020202020204" pitchFamily="34" charset="0"/>
              </a:rPr>
              <a:t>IS–LM</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model </a:t>
            </a:r>
            <a:r>
              <a:rPr lang="en-US" dirty="0">
                <a:latin typeface="Arial" panose="020B0604020202020204" pitchFamily="34" charset="0"/>
                <a:cs typeface="Arial" panose="020B0604020202020204" pitchFamily="34" charset="0"/>
              </a:rPr>
              <a:t>to analyze the short run, when the price level is assumed to be fixed</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ct val="6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However, a change in </a:t>
            </a:r>
            <a:r>
              <a:rPr lang="en-US" b="1" i="1" dirty="0" smtClean="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would </a:t>
            </a:r>
            <a:r>
              <a:rPr lang="en-US" dirty="0">
                <a:latin typeface="Arial" panose="020B0604020202020204" pitchFamily="34" charset="0"/>
                <a:cs typeface="Arial" panose="020B0604020202020204" pitchFamily="34" charset="0"/>
              </a:rPr>
              <a:t>shift </a:t>
            </a:r>
            <a:r>
              <a:rPr lang="en-US" i="1" dirty="0">
                <a:latin typeface="Arial" panose="020B0604020202020204" pitchFamily="34" charset="0"/>
                <a:cs typeface="Arial" panose="020B0604020202020204" pitchFamily="34" charset="0"/>
              </a:rPr>
              <a:t>LM </a:t>
            </a:r>
            <a:r>
              <a:rPr lang="en-US" dirty="0">
                <a:latin typeface="Arial" panose="020B0604020202020204" pitchFamily="34" charset="0"/>
                <a:cs typeface="Arial" panose="020B0604020202020204" pitchFamily="34" charset="0"/>
              </a:rPr>
              <a:t>and would therefore affect </a:t>
            </a:r>
            <a:r>
              <a:rPr lang="en-US" b="1" i="1" dirty="0">
                <a:latin typeface="Arial" panose="020B0604020202020204" pitchFamily="34" charset="0"/>
                <a:cs typeface="Arial" panose="020B0604020202020204" pitchFamily="34" charset="0"/>
              </a:rPr>
              <a:t>Y</a:t>
            </a:r>
            <a:r>
              <a:rPr lang="en-US" b="1"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ct val="60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solidFill>
                  <a:srgbClr val="CC0000"/>
                </a:solidFill>
                <a:latin typeface="Arial" panose="020B0604020202020204" pitchFamily="34" charset="0"/>
                <a:cs typeface="Arial" panose="020B0604020202020204" pitchFamily="34" charset="0"/>
              </a:rPr>
              <a:t>aggregate demand curve</a:t>
            </a:r>
            <a:r>
              <a:rPr lang="en-US" dirty="0">
                <a:solidFill>
                  <a:srgbClr val="CC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introduced in Chapter 10</a:t>
            </a:r>
            <a:r>
              <a:rPr lang="en-US" dirty="0">
                <a:latin typeface="Arial" panose="020B0604020202020204" pitchFamily="34" charset="0"/>
                <a:cs typeface="Arial" panose="020B0604020202020204" pitchFamily="34" charset="0"/>
              </a:rPr>
              <a:t>) captures this relationship between </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b="1" i="1" dirty="0" smtClean="0">
                <a:latin typeface="Arial" panose="020B0604020202020204" pitchFamily="34" charset="0"/>
                <a:cs typeface="Arial" panose="020B0604020202020204" pitchFamily="34" charset="0"/>
              </a:rPr>
              <a:t>Y.</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731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the </a:t>
            </a:r>
            <a:r>
              <a:rPr lang="en-US" i="1" dirty="0"/>
              <a:t>AD</a:t>
            </a:r>
            <a:r>
              <a:rPr lang="en-US" dirty="0"/>
              <a:t> </a:t>
            </a:r>
            <a:r>
              <a:rPr lang="en-US" dirty="0" smtClean="0"/>
              <a:t>curve</a:t>
            </a:r>
            <a:endParaRPr lang="en-US" dirty="0"/>
          </a:p>
        </p:txBody>
      </p:sp>
      <p:pic>
        <p:nvPicPr>
          <p:cNvPr id="7" name="Picture 2" descr="This is a line graph to depict how the aggregate demand curve the IS-LM model. This is the IS-LM model. This is a line graph to depict the impact the economic response to a tax increase when the Fed holds the money supply constant.&#10;The Y axis is interest rate (r). The X axis is the income, output (Y).The first table lists the lines on the graph.&#10;Row 1: Line Name, LM (P subscript 1); Position on Graph, Straight line, with slight curves at either end. Runs diagonally from low interest, low-to-mid Y to mid-to-high interest, high Y. &#10;Row 2: Line Name, LM (P subscript 2); Position on Graph, Straight line, with slight curves at either end. Runs diagonally below and parallel to LM (P subscript 1). An up facing arrow between the lines indicates that a higher price level P shifts the LM curve upward.&#10;Row 3: Line Name, IS; Position on Graph, Straight line, Straight line, slight curve at ends. Runs diagonally downward from high interest and low Y to low interest, high Y&#10;The second table is the points on the graph and the corresponding equations/marks.&#10;Row1; Point, A; Location, Intersection of LM (P subscript 1) and IS.&#10;Noted on X axis.&#10;Row2; Point, B; Location, Intersection of LM (P subscript 2 and IS. Noted on X axis&#10;On the X axis, the arrow between the Ys faces left to suggest that income Y has been lowered. This is a line graph to depict how the aggregate demand curve the IS-LM model. This is the aggregate demand curve. This is a line graph to depict how the aggregate demand curve is derived on the IS-LM model. This graph depicts the aggregate demand curve. The Y axis is price level (P). The X axis is the income, output (Y).The first table lists the lines on the graph.&#10;Line Name, AD; Position on Graph, Straight line. Runs diagonally from high interest, low Y to low interest, high Y. &#10;The second table correlates the points on the first graph shown in Figure 12-5 a and the corresponding equations/marks on the aggregate demand curve shown in this graph.&#10;Location on the IS-LM model graph, Intersection of LM (P subscript 1) and IS; X axis, Y subscript 1; Y axis, P subscript 1. &#10;Location on the IS-LM model graph, Intersection of LM (P subscript 2 and IS; X axis, Y subscript 2; Y axis, P subscript 2.  &#10;On the X axis, the arrow between the Ys faces left. On the Y axis, the arrow between the two Ps points up."/>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515725" y="1671502"/>
            <a:ext cx="8112551" cy="365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Monetary policy and the </a:t>
            </a:r>
            <a:r>
              <a:rPr lang="en-US" i="1" dirty="0"/>
              <a:t>AD</a:t>
            </a:r>
            <a:r>
              <a:rPr lang="en-US" dirty="0"/>
              <a:t> </a:t>
            </a:r>
            <a:r>
              <a:rPr lang="en-US" dirty="0" smtClean="0"/>
              <a:t>curve</a:t>
            </a:r>
            <a:endParaRPr lang="en-US" dirty="0"/>
          </a:p>
        </p:txBody>
      </p:sp>
      <p:sp>
        <p:nvSpPr>
          <p:cNvPr id="6" name="Content Placeholder 5"/>
          <p:cNvSpPr>
            <a:spLocks noGrp="1"/>
          </p:cNvSpPr>
          <p:nvPr>
            <p:ph sz="quarter" idx="10"/>
          </p:nvPr>
        </p:nvSpPr>
        <p:spPr>
          <a:xfrm>
            <a:off x="588964" y="1584634"/>
            <a:ext cx="4187796" cy="4428540"/>
          </a:xfrm>
        </p:spPr>
        <p:txBody>
          <a:bodyPr/>
          <a:lstStyle/>
          <a:p>
            <a:pPr>
              <a:lnSpc>
                <a:spcPct val="110000"/>
              </a:lnSpc>
              <a:spcBef>
                <a:spcPct val="45000"/>
              </a:spcBef>
              <a:buClr>
                <a:srgbClr val="008080"/>
              </a:buClr>
              <a:buSzPct val="120000"/>
              <a:tabLst>
                <a:tab pos="635000" algn="l"/>
              </a:tabLst>
            </a:pPr>
            <a:r>
              <a:rPr lang="en-US" dirty="0">
                <a:latin typeface="Arial" panose="020B0604020202020204" pitchFamily="34" charset="0"/>
                <a:cs typeface="Arial" panose="020B0604020202020204" pitchFamily="34" charset="0"/>
                <a:sym typeface="Symbol" pitchFamily="18" charset="2"/>
              </a:rPr>
              <a:t>The Fed can </a:t>
            </a:r>
            <a:r>
              <a:rPr lang="en-US" dirty="0" smtClean="0">
                <a:latin typeface="Arial" panose="020B0604020202020204" pitchFamily="34" charset="0"/>
                <a:cs typeface="Arial" panose="020B0604020202020204" pitchFamily="34" charset="0"/>
                <a:sym typeface="Symbol" pitchFamily="18" charset="2"/>
              </a:rPr>
              <a:t>increase aggregate </a:t>
            </a:r>
            <a:r>
              <a:rPr lang="en-US" dirty="0">
                <a:latin typeface="Arial" panose="020B0604020202020204" pitchFamily="34" charset="0"/>
                <a:cs typeface="Arial" panose="020B0604020202020204" pitchFamily="34" charset="0"/>
                <a:sym typeface="Symbol" pitchFamily="18" charset="2"/>
              </a:rPr>
              <a:t>demand:</a:t>
            </a:r>
          </a:p>
          <a:p>
            <a:pPr>
              <a:lnSpc>
                <a:spcPct val="110000"/>
              </a:lnSpc>
              <a:spcBef>
                <a:spcPct val="45000"/>
              </a:spcBef>
              <a:buClr>
                <a:srgbClr val="008080"/>
              </a:buClr>
              <a:buSzPct val="120000"/>
              <a:tabLst>
                <a:tab pos="635000" algn="l"/>
              </a:tabLst>
            </a:pP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M</a:t>
            </a:r>
            <a:r>
              <a:rPr lang="en-US" dirty="0" smtClean="0">
                <a:sym typeface="Symbol" pitchFamily="18" charset="2"/>
              </a:rPr>
              <a:t>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i="1" dirty="0">
                <a:latin typeface="Arial" panose="020B0604020202020204" pitchFamily="34" charset="0"/>
                <a:cs typeface="Arial" panose="020B0604020202020204" pitchFamily="34" charset="0"/>
                <a:sym typeface="Symbol" pitchFamily="18" charset="2"/>
              </a:rPr>
              <a:t>LM</a:t>
            </a:r>
            <a:r>
              <a:rPr lang="en-US" dirty="0">
                <a:latin typeface="Arial" panose="020B0604020202020204" pitchFamily="34" charset="0"/>
                <a:cs typeface="Arial" panose="020B0604020202020204" pitchFamily="34" charset="0"/>
                <a:sym typeface="Symbol" pitchFamily="18" charset="2"/>
              </a:rPr>
              <a:t>  shifts </a:t>
            </a:r>
            <a:r>
              <a:rPr lang="en-US" dirty="0" smtClean="0">
                <a:latin typeface="Arial" panose="020B0604020202020204" pitchFamily="34" charset="0"/>
                <a:cs typeface="Arial" panose="020B0604020202020204" pitchFamily="34" charset="0"/>
                <a:sym typeface="Symbol" pitchFamily="18" charset="2"/>
              </a:rPr>
              <a:t>right</a:t>
            </a:r>
          </a:p>
          <a:p>
            <a:pPr>
              <a:lnSpc>
                <a:spcPct val="110000"/>
              </a:lnSpc>
              <a:spcBef>
                <a:spcPct val="45000"/>
              </a:spcBef>
              <a:buClr>
                <a:srgbClr val="008080"/>
              </a:buClr>
              <a:buSzPct val="120000"/>
              <a:tabLst>
                <a:tab pos="635000"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r</a:t>
            </a:r>
          </a:p>
          <a:p>
            <a:pPr>
              <a:lnSpc>
                <a:spcPct val="110000"/>
              </a:lnSpc>
              <a:spcBef>
                <a:spcPct val="45000"/>
              </a:spcBef>
              <a:buClr>
                <a:srgbClr val="008080"/>
              </a:buClr>
              <a:buSzPct val="120000"/>
              <a:tabLst>
                <a:tab pos="635000"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latin typeface="Tahoma" pitchFamily="34" charset="0"/>
                <a:sym typeface="Symbol" pitchFamily="18" charset="2"/>
              </a:rPr>
              <a:t>I</a:t>
            </a:r>
            <a:endParaRPr lang="en-US" b="1" i="1" dirty="0">
              <a:sym typeface="Symbol" pitchFamily="18" charset="2"/>
            </a:endParaRPr>
          </a:p>
          <a:p>
            <a:pPr>
              <a:lnSpc>
                <a:spcPct val="110000"/>
              </a:lnSpc>
              <a:spcBef>
                <a:spcPct val="45000"/>
              </a:spcBef>
              <a:buClr>
                <a:srgbClr val="008080"/>
              </a:buClr>
              <a:buSzPct val="120000"/>
              <a:tabLst>
                <a:tab pos="635000"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Y</a:t>
            </a:r>
            <a:r>
              <a:rPr lang="en-US" dirty="0" smtClean="0">
                <a:sym typeface="Symbol" pitchFamily="18" charset="2"/>
              </a:rPr>
              <a:t>  </a:t>
            </a:r>
            <a:r>
              <a:rPr lang="en-US" dirty="0">
                <a:latin typeface="Arial" panose="020B0604020202020204" pitchFamily="34" charset="0"/>
                <a:cs typeface="Arial" panose="020B0604020202020204" pitchFamily="34" charset="0"/>
                <a:sym typeface="Symbol" pitchFamily="18" charset="2"/>
              </a:rPr>
              <a:t>at each value of </a:t>
            </a:r>
            <a:r>
              <a:rPr lang="en-US" b="1" i="1" dirty="0" smtClean="0">
                <a:latin typeface="Arial" panose="020B0604020202020204" pitchFamily="34" charset="0"/>
                <a:cs typeface="Arial" panose="020B0604020202020204" pitchFamily="34" charset="0"/>
                <a:sym typeface="Symbol" pitchFamily="18" charset="2"/>
              </a:rPr>
              <a:t>P</a:t>
            </a:r>
            <a:endParaRPr lang="en-US" b="1" i="1" dirty="0">
              <a:latin typeface="Arial" panose="020B0604020202020204" pitchFamily="34" charset="0"/>
              <a:cs typeface="Arial" panose="020B0604020202020204" pitchFamily="34" charset="0"/>
              <a:sym typeface="Symbol" pitchFamily="18" charset="2"/>
            </a:endParaRPr>
          </a:p>
        </p:txBody>
      </p:sp>
      <p:pic>
        <p:nvPicPr>
          <p:cNvPr id="10" name="Picture Placeholder 9" descr="On the top chart: The Y axis is labeled r. The x axis is labeled Y. An increasing line is labeled LM(M1/P1) Another increasing line is labeled LM(M2IP1). A decreasing line is labeled IS. Dotted lines labeled r1, r2, Y1, and Y2 connect the axes to the intersections of the lines. On the bottom chart: The Y axis is labeled P. The x axis is labeled Y. A decreasing line is labeled AD1. Another decreasing line is labeled AD2. Dotted lines labeled P1, Y1, and Y2 connect the axes to the intersections of the lines.">
            <a:extLst>
              <a:ext uri="{FF2B5EF4-FFF2-40B4-BE49-F238E27FC236}">
                <a16:creationId xmlns:a16="http://schemas.microsoft.com/office/drawing/2014/main" xmlns="" id="{86F5F739-8B26-471F-AFB8-9A087F5980E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904777" y="1589987"/>
            <a:ext cx="3775321" cy="4206062"/>
          </a:xfrm>
          <a:prstGeom prst="rect">
            <a:avLst/>
          </a:prstGeom>
        </p:spPr>
      </p:pic>
    </p:spTree>
    <p:extLst>
      <p:ext uri="{BB962C8B-B14F-4D97-AF65-F5344CB8AC3E}">
        <p14:creationId xmlns:p14="http://schemas.microsoft.com/office/powerpoint/2010/main" val="3074353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 and the </a:t>
            </a:r>
            <a:r>
              <a:rPr lang="en-US" i="1" dirty="0"/>
              <a:t>AD</a:t>
            </a:r>
            <a:r>
              <a:rPr lang="en-US" dirty="0"/>
              <a:t> </a:t>
            </a:r>
            <a:r>
              <a:rPr lang="en-US" dirty="0" smtClean="0"/>
              <a:t>curve</a:t>
            </a:r>
            <a:endParaRPr lang="en-US" dirty="0"/>
          </a:p>
        </p:txBody>
      </p:sp>
      <p:sp>
        <p:nvSpPr>
          <p:cNvPr id="4" name="Content Placeholder 3"/>
          <p:cNvSpPr>
            <a:spLocks noGrp="1"/>
          </p:cNvSpPr>
          <p:nvPr>
            <p:ph sz="quarter" idx="10"/>
          </p:nvPr>
        </p:nvSpPr>
        <p:spPr>
          <a:xfrm>
            <a:off x="588964" y="1212850"/>
            <a:ext cx="4671406" cy="4561226"/>
          </a:xfrm>
        </p:spPr>
        <p:txBody>
          <a:bodyPr/>
          <a:lstStyle/>
          <a:p>
            <a:pPr>
              <a:lnSpc>
                <a:spcPct val="110000"/>
              </a:lnSpc>
              <a:spcBef>
                <a:spcPct val="45000"/>
              </a:spcBef>
              <a:buClr>
                <a:srgbClr val="008080"/>
              </a:buClr>
              <a:buSzPct val="120000"/>
              <a:tabLst>
                <a:tab pos="635000" algn="l"/>
              </a:tabLst>
            </a:pPr>
            <a:r>
              <a:rPr lang="en-US" dirty="0">
                <a:latin typeface="Arial" panose="020B0604020202020204" pitchFamily="34" charset="0"/>
                <a:cs typeface="Arial" panose="020B0604020202020204" pitchFamily="34" charset="0"/>
                <a:sym typeface="Symbol" pitchFamily="18" charset="2"/>
              </a:rPr>
              <a:t>Expansionary fiscal policy </a:t>
            </a:r>
            <a:r>
              <a:rPr lang="en-US" dirty="0">
                <a:sym typeface="Symbol" pitchFamily="18" charset="2"/>
              </a:rPr>
              <a:t>(</a:t>
            </a:r>
            <a:r>
              <a:rPr lang="en-US" dirty="0" err="1">
                <a:latin typeface="Wingdings 3" charset="2"/>
                <a:cs typeface="Wingdings 3" charset="2"/>
                <a:sym typeface="Symbol" pitchFamily="18" charset="2"/>
              </a:rPr>
              <a:t>h</a:t>
            </a:r>
            <a:r>
              <a:rPr lang="en-US" b="1" i="1" dirty="0" err="1">
                <a:sym typeface="Symbol" pitchFamily="18" charset="2"/>
              </a:rPr>
              <a:t>G</a:t>
            </a:r>
            <a:r>
              <a:rPr lang="en-US" dirty="0">
                <a:sym typeface="Symbol" pitchFamily="18" charset="2"/>
              </a:rPr>
              <a:t>  </a:t>
            </a:r>
            <a:r>
              <a:rPr lang="en-US" dirty="0">
                <a:latin typeface="Arial" panose="020B0604020202020204" pitchFamily="34" charset="0"/>
                <a:cs typeface="Arial" panose="020B0604020202020204" pitchFamily="34" charset="0"/>
                <a:sym typeface="Symbol" pitchFamily="18" charset="2"/>
              </a:rPr>
              <a:t>and/or </a:t>
            </a:r>
            <a:r>
              <a:rPr lang="en-US" dirty="0" err="1" smtClean="0">
                <a:latin typeface="Wingdings 3" charset="2"/>
                <a:cs typeface="Wingdings 3" charset="2"/>
                <a:sym typeface="Symbol" pitchFamily="18" charset="2"/>
              </a:rPr>
              <a:t>i</a:t>
            </a:r>
            <a:r>
              <a:rPr lang="en-US" b="1" i="1" dirty="0" err="1" smtClean="0">
                <a:sym typeface="Symbol" pitchFamily="18" charset="2"/>
              </a:rPr>
              <a:t>T</a:t>
            </a:r>
            <a:r>
              <a:rPr lang="en-US" dirty="0" smtClean="0">
                <a:sym typeface="Symbol" pitchFamily="18" charset="2"/>
              </a:rPr>
              <a:t>) </a:t>
            </a:r>
            <a:r>
              <a:rPr lang="en-US" dirty="0">
                <a:latin typeface="Arial" panose="020B0604020202020204" pitchFamily="34" charset="0"/>
                <a:cs typeface="Arial" panose="020B0604020202020204" pitchFamily="34" charset="0"/>
                <a:sym typeface="Symbol" pitchFamily="18" charset="2"/>
              </a:rPr>
              <a:t>increases </a:t>
            </a:r>
            <a:r>
              <a:rPr lang="en-US" dirty="0" err="1" smtClean="0">
                <a:latin typeface="Arial" panose="020B0604020202020204" pitchFamily="34" charset="0"/>
                <a:cs typeface="Arial" panose="020B0604020202020204" pitchFamily="34" charset="0"/>
                <a:sym typeface="Symbol" pitchFamily="18" charset="2"/>
              </a:rPr>
              <a:t>agg</a:t>
            </a:r>
            <a:r>
              <a:rPr lang="en-US" dirty="0" smtClean="0">
                <a:latin typeface="Arial" panose="020B0604020202020204" pitchFamily="34" charset="0"/>
                <a:cs typeface="Arial" panose="020B0604020202020204" pitchFamily="34" charset="0"/>
                <a:sym typeface="Symbol" pitchFamily="18" charset="2"/>
              </a:rPr>
              <a:t>. demand</a:t>
            </a:r>
            <a:r>
              <a:rPr lang="en-US" dirty="0">
                <a:latin typeface="Arial" panose="020B0604020202020204" pitchFamily="34" charset="0"/>
                <a:cs typeface="Arial" panose="020B0604020202020204" pitchFamily="34" charset="0"/>
                <a:sym typeface="Symbol" pitchFamily="18" charset="2"/>
              </a:rPr>
              <a:t>:</a:t>
            </a:r>
          </a:p>
          <a:p>
            <a:pPr>
              <a:lnSpc>
                <a:spcPct val="110000"/>
              </a:lnSpc>
              <a:spcBef>
                <a:spcPct val="45000"/>
              </a:spcBef>
              <a:buClr>
                <a:srgbClr val="008080"/>
              </a:buClr>
              <a:buSzPct val="120000"/>
              <a:tabLst>
                <a:tab pos="635000" algn="l"/>
              </a:tabLst>
            </a:pP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T</a:t>
            </a:r>
            <a:r>
              <a:rPr lang="en-US" dirty="0" smtClean="0">
                <a:sym typeface="Symbol" pitchFamily="18" charset="2"/>
              </a:rPr>
              <a:t>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C</a:t>
            </a:r>
            <a:endParaRPr lang="en-US" b="1" i="1" dirty="0">
              <a:sym typeface="Symbol" pitchFamily="18" charset="2"/>
            </a:endParaRPr>
          </a:p>
          <a:p>
            <a:pPr marL="514350">
              <a:lnSpc>
                <a:spcPct val="110000"/>
              </a:lnSpc>
              <a:spcBef>
                <a:spcPct val="45000"/>
              </a:spcBef>
              <a:buClr>
                <a:srgbClr val="008080"/>
              </a:buClr>
              <a:buSzPct val="120000"/>
              <a:tabLst>
                <a:tab pos="635000"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i="1" dirty="0">
                <a:sym typeface="Symbol" pitchFamily="18" charset="2"/>
              </a:rPr>
              <a:t>IS </a:t>
            </a:r>
            <a:r>
              <a:rPr lang="en-US" dirty="0" smtClean="0">
                <a:latin typeface="Arial" panose="020B0604020202020204" pitchFamily="34" charset="0"/>
                <a:cs typeface="Arial" panose="020B0604020202020204" pitchFamily="34" charset="0"/>
                <a:sym typeface="Symbol" pitchFamily="18" charset="2"/>
              </a:rPr>
              <a:t>shifts </a:t>
            </a:r>
            <a:r>
              <a:rPr lang="en-US" dirty="0">
                <a:latin typeface="Arial" panose="020B0604020202020204" pitchFamily="34" charset="0"/>
                <a:cs typeface="Arial" panose="020B0604020202020204" pitchFamily="34" charset="0"/>
                <a:sym typeface="Symbol" pitchFamily="18" charset="2"/>
              </a:rPr>
              <a:t>right</a:t>
            </a:r>
            <a:endParaRPr lang="en-US" b="1" i="1" dirty="0">
              <a:latin typeface="Arial" panose="020B0604020202020204" pitchFamily="34" charset="0"/>
              <a:cs typeface="Arial" panose="020B0604020202020204" pitchFamily="34" charset="0"/>
              <a:sym typeface="Symbol" pitchFamily="18" charset="2"/>
            </a:endParaRPr>
          </a:p>
          <a:p>
            <a:pPr marL="514350">
              <a:lnSpc>
                <a:spcPct val="110000"/>
              </a:lnSpc>
              <a:spcBef>
                <a:spcPct val="45000"/>
              </a:spcBef>
              <a:buClr>
                <a:srgbClr val="008080"/>
              </a:buClr>
              <a:buSzPct val="120000"/>
              <a:tabLst>
                <a:tab pos="635000"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Y</a:t>
            </a:r>
            <a:r>
              <a:rPr lang="en-US" dirty="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at </a:t>
            </a:r>
            <a:r>
              <a:rPr lang="en-US" dirty="0">
                <a:latin typeface="Arial" panose="020B0604020202020204" pitchFamily="34" charset="0"/>
                <a:cs typeface="Arial" panose="020B0604020202020204" pitchFamily="34" charset="0"/>
                <a:sym typeface="Symbol" pitchFamily="18" charset="2"/>
              </a:rPr>
              <a:t>each </a:t>
            </a:r>
            <a:r>
              <a:rPr lang="en-US" dirty="0" smtClean="0">
                <a:latin typeface="Arial" panose="020B0604020202020204" pitchFamily="34" charset="0"/>
                <a:cs typeface="Arial" panose="020B0604020202020204" pitchFamily="34" charset="0"/>
                <a:sym typeface="Symbol" pitchFamily="18" charset="2"/>
              </a:rPr>
              <a:t>value </a:t>
            </a:r>
            <a:r>
              <a:rPr lang="en-US" dirty="0">
                <a:latin typeface="Arial" panose="020B0604020202020204" pitchFamily="34" charset="0"/>
                <a:cs typeface="Arial" panose="020B0604020202020204" pitchFamily="34" charset="0"/>
                <a:sym typeface="Symbol" pitchFamily="18" charset="2"/>
              </a:rPr>
              <a:t>of </a:t>
            </a:r>
            <a:r>
              <a:rPr lang="en-US" b="1" i="1" dirty="0" smtClean="0">
                <a:latin typeface="Arial" panose="020B0604020202020204" pitchFamily="34" charset="0"/>
                <a:cs typeface="Arial" panose="020B0604020202020204" pitchFamily="34" charset="0"/>
                <a:sym typeface="Symbol" pitchFamily="18" charset="2"/>
              </a:rPr>
              <a:t>P</a:t>
            </a:r>
            <a:endParaRPr lang="en-US" b="1" i="1" dirty="0">
              <a:latin typeface="Arial" panose="020B0604020202020204" pitchFamily="34" charset="0"/>
              <a:cs typeface="Arial" panose="020B0604020202020204" pitchFamily="34" charset="0"/>
              <a:sym typeface="Symbol" pitchFamily="18" charset="2"/>
            </a:endParaRPr>
          </a:p>
        </p:txBody>
      </p:sp>
      <p:pic>
        <p:nvPicPr>
          <p:cNvPr id="8" name="Picture Placeholder 7" descr="On the top chart: The Y axis is labeled r. The x axis is labeled Y. An increasing line is labeled LM. A decreasing line is labeled IS1. Another decreasing line is labeled IS2. Dotted lines labeled r1, r2, Y1, and Y2 connect the axes to the intersections of the lines. On the bottom chart: The Y axis is labeled P. The x axis is labeled Y. A decreasing line is labeled AD1. Another decreasing line is labeled AD2. Dotted lines labeled P1, Y1, and Y2 connect the axes to the intersections of the lines.">
            <a:extLst>
              <a:ext uri="{FF2B5EF4-FFF2-40B4-BE49-F238E27FC236}">
                <a16:creationId xmlns:a16="http://schemas.microsoft.com/office/drawing/2014/main" xmlns="" id="{45810D83-819F-4E4F-A092-59A7A1A803C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409941" y="1483913"/>
            <a:ext cx="3233968" cy="4103316"/>
          </a:xfrm>
          <a:prstGeom prst="rect">
            <a:avLst/>
          </a:prstGeom>
        </p:spPr>
      </p:pic>
    </p:spTree>
    <p:extLst>
      <p:ext uri="{BB962C8B-B14F-4D97-AF65-F5344CB8AC3E}">
        <p14:creationId xmlns:p14="http://schemas.microsoft.com/office/powerpoint/2010/main" val="3004338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 y="0"/>
            <a:ext cx="9327794" cy="762000"/>
          </a:xfrm>
        </p:spPr>
        <p:txBody>
          <a:bodyPr/>
          <a:lstStyle/>
          <a:p>
            <a:pPr algn="ctr"/>
            <a:r>
              <a:rPr lang="en-US" sz="2800" spc="200" dirty="0">
                <a:latin typeface="Tahoma" pitchFamily="34" charset="0"/>
                <a:ea typeface="Tahoma" pitchFamily="34" charset="0"/>
                <a:cs typeface="Tahoma" pitchFamily="34" charset="0"/>
              </a:rPr>
              <a:t>IN THIS CHAPTER, YOU WILL LEARN</a:t>
            </a:r>
            <a:r>
              <a:rPr lang="en-US" sz="2800" spc="200" dirty="0" smtClean="0">
                <a:latin typeface="Tahoma" pitchFamily="34" charset="0"/>
                <a:ea typeface="Tahoma" pitchFamily="34" charset="0"/>
                <a:cs typeface="Tahoma" pitchFamily="34" charset="0"/>
              </a:rPr>
              <a:t>: PART 2</a:t>
            </a:r>
            <a:endParaRPr lang="en-US" sz="2800" spc="200" dirty="0">
              <a:latin typeface="Tahoma" pitchFamily="34" charset="0"/>
              <a:ea typeface="Tahoma" pitchFamily="34" charset="0"/>
              <a:cs typeface="Tahoma" pitchFamily="34" charset="0"/>
            </a:endParaRPr>
          </a:p>
        </p:txBody>
      </p:sp>
      <p:sp>
        <p:nvSpPr>
          <p:cNvPr id="4" name="Text Placeholder 3"/>
          <p:cNvSpPr>
            <a:spLocks noGrp="1"/>
          </p:cNvSpPr>
          <p:nvPr>
            <p:ph type="body" sz="quarter" idx="10"/>
          </p:nvPr>
        </p:nvSpPr>
        <p:spPr>
          <a:xfrm>
            <a:off x="4407490" y="1691149"/>
            <a:ext cx="4344125" cy="3893574"/>
          </a:xfrm>
        </p:spPr>
        <p:txBody>
          <a:bodyPr/>
          <a:lstStyle/>
          <a:p>
            <a:pPr>
              <a:buClr>
                <a:schemeClr val="tx1">
                  <a:lumMod val="50000"/>
                  <a:lumOff val="50000"/>
                </a:schemeClr>
              </a:buClr>
            </a:pPr>
            <a:r>
              <a:rPr lang="en-US" sz="2700" dirty="0">
                <a:solidFill>
                  <a:schemeClr val="tx1"/>
                </a:solidFill>
                <a:latin typeface="Arial Narrow" panose="020B0606020202030204" pitchFamily="34" charset="0"/>
              </a:rPr>
              <a:t>How to use the </a:t>
            </a:r>
            <a:r>
              <a:rPr lang="en-US" sz="2700" i="1" dirty="0">
                <a:solidFill>
                  <a:schemeClr val="tx1"/>
                </a:solidFill>
                <a:latin typeface="Arial Narrow" panose="020B0606020202030204" pitchFamily="34" charset="0"/>
              </a:rPr>
              <a:t>IS–LM </a:t>
            </a:r>
            <a:r>
              <a:rPr lang="en-US" sz="2700" dirty="0">
                <a:solidFill>
                  <a:schemeClr val="tx1"/>
                </a:solidFill>
                <a:latin typeface="Arial Narrow" panose="020B0606020202030204" pitchFamily="34" charset="0"/>
              </a:rPr>
              <a:t>model to analyze the effects of shocks, fiscal policy, and monetary policy</a:t>
            </a:r>
          </a:p>
          <a:p>
            <a:pPr>
              <a:buClr>
                <a:schemeClr val="tx1">
                  <a:lumMod val="50000"/>
                  <a:lumOff val="50000"/>
                </a:schemeClr>
              </a:buClr>
            </a:pPr>
            <a:r>
              <a:rPr lang="en-US" sz="2700" dirty="0">
                <a:solidFill>
                  <a:schemeClr val="tx1"/>
                </a:solidFill>
                <a:latin typeface="Arial Narrow" panose="020B0606020202030204" pitchFamily="34" charset="0"/>
              </a:rPr>
              <a:t>How to derive the aggregate demand curve from the </a:t>
            </a:r>
            <a:r>
              <a:rPr lang="en-US" sz="2700" i="1" dirty="0">
                <a:solidFill>
                  <a:schemeClr val="tx1"/>
                </a:solidFill>
                <a:latin typeface="Arial Narrow" panose="020B0606020202030204" pitchFamily="34" charset="0"/>
              </a:rPr>
              <a:t>IS–LM </a:t>
            </a:r>
            <a:r>
              <a:rPr lang="en-US" sz="2700" dirty="0">
                <a:solidFill>
                  <a:schemeClr val="tx1"/>
                </a:solidFill>
                <a:latin typeface="Arial Narrow" panose="020B0606020202030204" pitchFamily="34" charset="0"/>
              </a:rPr>
              <a:t>model</a:t>
            </a:r>
          </a:p>
          <a:p>
            <a:pPr>
              <a:buClr>
                <a:schemeClr val="tx1">
                  <a:lumMod val="50000"/>
                  <a:lumOff val="50000"/>
                </a:schemeClr>
              </a:buClr>
            </a:pPr>
            <a:r>
              <a:rPr lang="en-US" sz="2700" dirty="0">
                <a:solidFill>
                  <a:schemeClr val="tx1"/>
                </a:solidFill>
                <a:latin typeface="Arial Narrow" panose="020B0606020202030204" pitchFamily="34" charset="0"/>
              </a:rPr>
              <a:t>Several theories about what caused the Great </a:t>
            </a:r>
            <a:r>
              <a:rPr lang="en-US" sz="2700" dirty="0" smtClean="0">
                <a:solidFill>
                  <a:schemeClr val="tx1"/>
                </a:solidFill>
                <a:latin typeface="Arial Narrow" panose="020B0606020202030204" pitchFamily="34" charset="0"/>
              </a:rPr>
              <a:t>Depression</a:t>
            </a:r>
            <a:endParaRPr lang="en-US" sz="2700" dirty="0">
              <a:solidFill>
                <a:schemeClr val="tx1"/>
              </a:solidFill>
              <a:latin typeface="Arial Narrow" panose="020B0606020202030204" pitchFamily="34" charset="0"/>
            </a:endParaRPr>
          </a:p>
        </p:txBody>
      </p:sp>
      <p:pic>
        <p:nvPicPr>
          <p:cNvPr id="7" name="Picture Placeholder 6" descr="Chapter 12">
            <a:extLst>
              <a:ext uri="{FF2B5EF4-FFF2-40B4-BE49-F238E27FC236}">
                <a16:creationId xmlns:a16="http://schemas.microsoft.com/office/drawing/2014/main" xmlns="" id="{96DEF49E-D28F-4949-9E76-761065C764E2}"/>
              </a:ext>
            </a:extLst>
          </p:cNvPr>
          <p:cNvPicPr>
            <a:picLocks noGrp="1" noChangeAspect="1"/>
          </p:cNvPicPr>
          <p:nvPr>
            <p:ph type="pic" sz="quarter" idx="12"/>
          </p:nvPr>
        </p:nvPicPr>
        <p:blipFill>
          <a:blip r:embed="rId3"/>
          <a:stretch>
            <a:fillRect/>
          </a:stretch>
        </p:blipFill>
        <p:spPr>
          <a:xfrm>
            <a:off x="569265" y="1854200"/>
            <a:ext cx="3757351" cy="3606800"/>
          </a:xfrm>
          <a:prstGeom prst="rect">
            <a:avLst/>
          </a:prstGeom>
        </p:spPr>
      </p:pic>
    </p:spTree>
    <p:extLst>
      <p:ext uri="{BB962C8B-B14F-4D97-AF65-F5344CB8AC3E}">
        <p14:creationId xmlns:p14="http://schemas.microsoft.com/office/powerpoint/2010/main" val="209496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5B4B97-B341-4D06-BA00-61928B3A47F6}"/>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i="1" dirty="0">
                <a:solidFill>
                  <a:srgbClr val="A85232"/>
                </a:solidFill>
              </a:rPr>
              <a:t>IS-LM</a:t>
            </a:r>
            <a:r>
              <a:rPr lang="en-US" dirty="0">
                <a:solidFill>
                  <a:srgbClr val="A85232"/>
                </a:solidFill>
              </a:rPr>
              <a:t> and </a:t>
            </a:r>
            <a:r>
              <a:rPr lang="en-US" i="1" dirty="0">
                <a:solidFill>
                  <a:srgbClr val="A85232"/>
                </a:solidFill>
              </a:rPr>
              <a:t>AD-AS</a:t>
            </a:r>
            <a:r>
              <a:rPr lang="en-US" dirty="0">
                <a:solidFill>
                  <a:srgbClr val="A85232"/>
                </a:solidFill>
              </a:rPr>
              <a:t> in the short run and in the long run</a:t>
            </a:r>
          </a:p>
        </p:txBody>
      </p:sp>
      <p:sp>
        <p:nvSpPr>
          <p:cNvPr id="2" name="Content Placeholder 1"/>
          <p:cNvSpPr>
            <a:spLocks noGrp="1"/>
          </p:cNvSpPr>
          <p:nvPr>
            <p:ph type="body" sz="quarter" idx="10"/>
          </p:nvPr>
        </p:nvSpPr>
        <p:spPr>
          <a:xfrm>
            <a:off x="451984" y="1219686"/>
            <a:ext cx="8326006" cy="1307757"/>
          </a:xfrm>
        </p:spPr>
        <p:txBody>
          <a:bodyPr/>
          <a:lstStyle/>
          <a:p>
            <a:r>
              <a:rPr lang="en-US" i="1" u="sng" dirty="0">
                <a:solidFill>
                  <a:srgbClr val="C00000"/>
                </a:solidFill>
                <a:latin typeface="Arial" panose="020B0604020202020204" pitchFamily="34" charset="0"/>
                <a:cs typeface="Arial" panose="020B0604020202020204" pitchFamily="34" charset="0"/>
              </a:rPr>
              <a:t>Recall from Chapter 10</a:t>
            </a:r>
            <a:r>
              <a:rPr lang="en-US" i="1"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force that moves the economy from the short run to the long run is the gradual adjustment of prices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11" name="Object 10" descr="A table is shown. The data in the table are given below. In the short-run equilibrium, if Y is greater than Y bar, then over time, the price level will rise. In the short-run equilibrium, if Y is lesser than Y bar, then over time, the price level will fall. In the short-run equilibrium, if Y is equal to Y bar, then over time, the price level will remain constant. "/>
          <p:cNvGraphicFramePr>
            <a:graphicFrameLocks noChangeAspect="1"/>
          </p:cNvGraphicFramePr>
          <p:nvPr>
            <p:extLst>
              <p:ext uri="{D42A27DB-BD31-4B8C-83A1-F6EECF244321}">
                <p14:modId xmlns:p14="http://schemas.microsoft.com/office/powerpoint/2010/main" val="2855000158"/>
              </p:ext>
            </p:extLst>
          </p:nvPr>
        </p:nvGraphicFramePr>
        <p:xfrm>
          <a:off x="1049338" y="3254375"/>
          <a:ext cx="7046912" cy="1562100"/>
        </p:xfrm>
        <a:graphic>
          <a:graphicData uri="http://schemas.openxmlformats.org/presentationml/2006/ole">
            <mc:AlternateContent xmlns:mc="http://schemas.openxmlformats.org/markup-compatibility/2006">
              <mc:Choice xmlns:v="urn:schemas-microsoft-com:vml" Requires="v">
                <p:oleObj spid="_x0000_s8731" name="Equation" r:id="rId4" imgW="4813200" imgH="1066680" progId="Equation.DSMT4">
                  <p:embed/>
                </p:oleObj>
              </mc:Choice>
              <mc:Fallback>
                <p:oleObj name="Equation" r:id="rId4" imgW="4813200" imgH="1066680" progId="Equation.DSMT4">
                  <p:embed/>
                  <p:pic>
                    <p:nvPicPr>
                      <p:cNvPr id="0" name=""/>
                      <p:cNvPicPr/>
                      <p:nvPr/>
                    </p:nvPicPr>
                    <p:blipFill>
                      <a:blip r:embed="rId5"/>
                      <a:stretch>
                        <a:fillRect/>
                      </a:stretch>
                    </p:blipFill>
                    <p:spPr>
                      <a:xfrm>
                        <a:off x="1049338" y="3254375"/>
                        <a:ext cx="7046912" cy="1562100"/>
                      </a:xfrm>
                      <a:prstGeom prst="rect">
                        <a:avLst/>
                      </a:prstGeom>
                    </p:spPr>
                  </p:pic>
                </p:oleObj>
              </mc:Fallback>
            </mc:AlternateContent>
          </a:graphicData>
        </a:graphic>
      </p:graphicFrame>
    </p:spTree>
    <p:extLst>
      <p:ext uri="{BB962C8B-B14F-4D97-AF65-F5344CB8AC3E}">
        <p14:creationId xmlns:p14="http://schemas.microsoft.com/office/powerpoint/2010/main" val="1421137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A3127E3F-2092-4BBA-A039-235544FAF521}"/>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SR and LR effects of an </a:t>
            </a:r>
            <a:r>
              <a:rPr lang="en-US" i="1" dirty="0">
                <a:solidFill>
                  <a:srgbClr val="A85232"/>
                </a:solidFill>
              </a:rPr>
              <a:t>IS</a:t>
            </a:r>
            <a:r>
              <a:rPr lang="en-US" dirty="0">
                <a:solidFill>
                  <a:srgbClr val="A85232"/>
                </a:solidFill>
              </a:rPr>
              <a:t> shock, part 1</a:t>
            </a:r>
          </a:p>
        </p:txBody>
      </p:sp>
      <p:sp>
        <p:nvSpPr>
          <p:cNvPr id="2" name="Content Placeholder 1"/>
          <p:cNvSpPr>
            <a:spLocks noGrp="1"/>
          </p:cNvSpPr>
          <p:nvPr>
            <p:ph type="body" sz="quarter" idx="10"/>
          </p:nvPr>
        </p:nvSpPr>
        <p:spPr>
          <a:xfrm>
            <a:off x="451984" y="1462809"/>
            <a:ext cx="3702573" cy="1270459"/>
          </a:xfrm>
        </p:spPr>
        <p:txBody>
          <a:bodyPr/>
          <a:lstStyle/>
          <a:p>
            <a:r>
              <a:rPr lang="en-US" dirty="0">
                <a:latin typeface="Arial" panose="020B0604020202020204" pitchFamily="34" charset="0"/>
                <a:cs typeface="Arial" panose="020B0604020202020204" pitchFamily="34" charset="0"/>
              </a:rPr>
              <a:t>A negative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shock shifts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AD</a:t>
            </a:r>
            <a:r>
              <a:rPr lang="en-US" dirty="0">
                <a:latin typeface="Arial" panose="020B0604020202020204" pitchFamily="34" charset="0"/>
                <a:cs typeface="Arial" panose="020B0604020202020204" pitchFamily="34" charset="0"/>
              </a:rPr>
              <a:t> left, </a:t>
            </a:r>
            <a:r>
              <a:rPr lang="en-US" dirty="0" smtClean="0">
                <a:latin typeface="Arial" panose="020B0604020202020204" pitchFamily="34" charset="0"/>
                <a:cs typeface="Arial" panose="020B0604020202020204" pitchFamily="34" charset="0"/>
              </a:rPr>
              <a:t>causing </a:t>
            </a:r>
            <a:r>
              <a:rPr lang="en-US" b="1" i="1" dirty="0" smtClean="0">
                <a:latin typeface="Arial" panose="020B0604020202020204" pitchFamily="34" charset="0"/>
                <a:cs typeface="Arial" panose="020B0604020202020204" pitchFamily="34" charset="0"/>
              </a:rPr>
              <a:t>Y</a:t>
            </a:r>
            <a:r>
              <a:rPr lang="en-US" dirty="0" smtClean="0">
                <a:latin typeface="Arial" panose="020B0604020202020204" pitchFamily="34" charset="0"/>
                <a:cs typeface="Arial" panose="020B0604020202020204" pitchFamily="34" charset="0"/>
              </a:rPr>
              <a:t> to </a:t>
            </a:r>
            <a:r>
              <a:rPr lang="en-US" dirty="0">
                <a:latin typeface="Arial" panose="020B0604020202020204" pitchFamily="34" charset="0"/>
                <a:cs typeface="Arial" panose="020B0604020202020204" pitchFamily="34" charset="0"/>
              </a:rPr>
              <a:t>fall</a:t>
            </a:r>
            <a:r>
              <a:rPr lang="en-US" b="1"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10" name="Picture Placeholder 9" descr="On the top chart: The Y axis is labeled r. The x axis is labeled Y. An increasing line is labeled LM(P1). A decreasing line is labeled IS1. Another decreasing line is labeled IS2. A vertical line is labeled LRAS. On the bottom chart: The Y axis is labeled P. The x axis is labeled Y. A decreasing line is labeled AD1. Another decreasing line is labeled AD2. A vertical line is labeled LRAS. A horizontal line is labeled SRAS1.">
            <a:extLst>
              <a:ext uri="{FF2B5EF4-FFF2-40B4-BE49-F238E27FC236}">
                <a16:creationId xmlns:a16="http://schemas.microsoft.com/office/drawing/2014/main" xmlns="" id="{D375DA85-D883-448E-81D4-E9DB2FDC78D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4504563" y="1355299"/>
            <a:ext cx="4170025" cy="5291787"/>
          </a:xfrm>
          <a:prstGeom prst="rect">
            <a:avLst/>
          </a:prstGeom>
        </p:spPr>
      </p:pic>
    </p:spTree>
    <p:extLst>
      <p:ext uri="{BB962C8B-B14F-4D97-AF65-F5344CB8AC3E}">
        <p14:creationId xmlns:p14="http://schemas.microsoft.com/office/powerpoint/2010/main" val="217361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6B78512-9150-4E60-8B11-A1CC9A99C083}"/>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SR and LR effects of an </a:t>
            </a:r>
            <a:r>
              <a:rPr lang="en-US" i="1" dirty="0">
                <a:solidFill>
                  <a:srgbClr val="A85232"/>
                </a:solidFill>
              </a:rPr>
              <a:t>IS</a:t>
            </a:r>
            <a:r>
              <a:rPr lang="en-US" dirty="0">
                <a:solidFill>
                  <a:srgbClr val="A85232"/>
                </a:solidFill>
              </a:rPr>
              <a:t> shock, part 2</a:t>
            </a:r>
          </a:p>
        </p:txBody>
      </p:sp>
      <p:sp>
        <p:nvSpPr>
          <p:cNvPr id="2" name="Content Placeholder 1"/>
          <p:cNvSpPr>
            <a:spLocks noGrp="1"/>
          </p:cNvSpPr>
          <p:nvPr>
            <p:ph type="body" sz="quarter" idx="10"/>
          </p:nvPr>
        </p:nvSpPr>
        <p:spPr>
          <a:xfrm>
            <a:off x="551374" y="1547675"/>
            <a:ext cx="3452196" cy="896789"/>
          </a:xfrm>
        </p:spPr>
        <p:txBody>
          <a:bodyPr/>
          <a:lstStyle/>
          <a:p>
            <a:r>
              <a:rPr lang="en-US" dirty="0">
                <a:latin typeface="Arial" panose="020B0604020202020204" pitchFamily="34" charset="0"/>
                <a:cs typeface="Arial" panose="020B0604020202020204" pitchFamily="34" charset="0"/>
              </a:rPr>
              <a:t>In the new short-run equilibrium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49172" name="Object 3" descr="An expression reads, Y is lesser than Y bar."/>
          <p:cNvGraphicFramePr>
            <a:graphicFrameLocks noChangeAspect="1"/>
          </p:cNvGraphicFramePr>
          <p:nvPr>
            <p:extLst>
              <p:ext uri="{D42A27DB-BD31-4B8C-83A1-F6EECF244321}">
                <p14:modId xmlns:p14="http://schemas.microsoft.com/office/powerpoint/2010/main" val="1442008895"/>
              </p:ext>
            </p:extLst>
          </p:nvPr>
        </p:nvGraphicFramePr>
        <p:xfrm>
          <a:off x="2362161" y="1901539"/>
          <a:ext cx="923925" cy="542925"/>
        </p:xfrm>
        <a:graphic>
          <a:graphicData uri="http://schemas.openxmlformats.org/presentationml/2006/ole">
            <mc:AlternateContent xmlns:mc="http://schemas.openxmlformats.org/markup-compatibility/2006">
              <mc:Choice xmlns:v="urn:schemas-microsoft-com:vml" Requires="v">
                <p:oleObj spid="_x0000_s10684" name="Equation" r:id="rId4" imgW="431613" imgH="253890" progId="Equation.DSMT4">
                  <p:embed/>
                </p:oleObj>
              </mc:Choice>
              <mc:Fallback>
                <p:oleObj name="Equation" r:id="rId4" imgW="431613"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161" y="1901539"/>
                        <a:ext cx="923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Placeholder 10" descr="On the top chart: The Y axis is labeled r. The x axis is labeled Y. An increasing line is labeled LM(P1). A decreasing line is labeled IS1 and dimmed. Another decreasing line is labeled IS2. A vertical line is labeled LRAS. On the bottom chart: The Y axis is labeled P. The x axis is labeled Y. A decreasing line is labeled AD1 and is dimmed. Another decreasing line is labeled AD2. A vertical line is labeled LRAS. A horizontal line is labeled SRAS1.">
            <a:extLst>
              <a:ext uri="{FF2B5EF4-FFF2-40B4-BE49-F238E27FC236}">
                <a16:creationId xmlns:a16="http://schemas.microsoft.com/office/drawing/2014/main" xmlns="" id="{7D1C37FA-F7CD-4391-A588-80AB0B3374F7}"/>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4881037" y="1504147"/>
            <a:ext cx="3790932" cy="4810715"/>
          </a:xfrm>
          <a:prstGeom prst="rect">
            <a:avLst/>
          </a:prstGeom>
        </p:spPr>
      </p:pic>
    </p:spTree>
    <p:extLst>
      <p:ext uri="{BB962C8B-B14F-4D97-AF65-F5344CB8AC3E}">
        <p14:creationId xmlns:p14="http://schemas.microsoft.com/office/powerpoint/2010/main" val="60048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0D4FB53-7D10-4619-A1BA-B6C482AA29DC}"/>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SR and LR effects of an</a:t>
            </a:r>
            <a:r>
              <a:rPr lang="en-US" i="1" dirty="0">
                <a:solidFill>
                  <a:srgbClr val="A85232"/>
                </a:solidFill>
              </a:rPr>
              <a:t> IS </a:t>
            </a:r>
            <a:r>
              <a:rPr lang="en-US" dirty="0">
                <a:solidFill>
                  <a:srgbClr val="A85232"/>
                </a:solidFill>
              </a:rPr>
              <a:t>shock, part 3</a:t>
            </a:r>
          </a:p>
        </p:txBody>
      </p:sp>
      <p:sp>
        <p:nvSpPr>
          <p:cNvPr id="2" name="Content Placeholder 1"/>
          <p:cNvSpPr>
            <a:spLocks noGrp="1"/>
          </p:cNvSpPr>
          <p:nvPr>
            <p:ph type="body" sz="quarter" idx="10"/>
          </p:nvPr>
        </p:nvSpPr>
        <p:spPr>
          <a:xfrm>
            <a:off x="660705" y="1398591"/>
            <a:ext cx="3349454" cy="971308"/>
          </a:xfrm>
        </p:spPr>
        <p:txBody>
          <a:bodyPr/>
          <a:lstStyle/>
          <a:p>
            <a:r>
              <a:rPr lang="en-US" dirty="0">
                <a:latin typeface="Arial" panose="020B0604020202020204" pitchFamily="34" charset="0"/>
                <a:cs typeface="Arial" panose="020B0604020202020204" pitchFamily="34" charset="0"/>
              </a:rPr>
              <a:t>In the new short-run equilibrium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50" name="Object 3" descr="An expression reads, Y is lesser than Y bar.">
            <a:extLst>
              <a:ext uri="{FF2B5EF4-FFF2-40B4-BE49-F238E27FC236}">
                <a16:creationId xmlns:a16="http://schemas.microsoft.com/office/drawing/2014/main" xmlns="" id="{6C1ECB5F-1188-4395-8FEB-213C61979823}"/>
              </a:ext>
            </a:extLst>
          </p:cNvPr>
          <p:cNvGraphicFramePr>
            <a:graphicFrameLocks noChangeAspect="1"/>
          </p:cNvGraphicFramePr>
          <p:nvPr>
            <p:extLst>
              <p:ext uri="{D42A27DB-BD31-4B8C-83A1-F6EECF244321}">
                <p14:modId xmlns:p14="http://schemas.microsoft.com/office/powerpoint/2010/main" val="1150585468"/>
              </p:ext>
            </p:extLst>
          </p:nvPr>
        </p:nvGraphicFramePr>
        <p:xfrm>
          <a:off x="2439737" y="1740727"/>
          <a:ext cx="923925" cy="542925"/>
        </p:xfrm>
        <a:graphic>
          <a:graphicData uri="http://schemas.openxmlformats.org/presentationml/2006/ole">
            <mc:AlternateContent xmlns:mc="http://schemas.openxmlformats.org/markup-compatibility/2006">
              <mc:Choice xmlns:v="urn:schemas-microsoft-com:vml" Requires="v">
                <p:oleObj spid="_x0000_s11709" name="Equation" r:id="rId4" imgW="431613" imgH="253890" progId="Equation.DSMT4">
                  <p:embed/>
                </p:oleObj>
              </mc:Choice>
              <mc:Fallback>
                <p:oleObj name="Equation" r:id="rId4" imgW="431613" imgH="253890" progId="Equation.DSMT4">
                  <p:embed/>
                  <p:pic>
                    <p:nvPicPr>
                      <p:cNvPr id="4917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737" y="1740727"/>
                        <a:ext cx="923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sz="quarter" idx="13"/>
          </p:nvPr>
        </p:nvSpPr>
        <p:spPr>
          <a:xfrm>
            <a:off x="583856" y="2622582"/>
            <a:ext cx="3247400" cy="3230671"/>
          </a:xfrm>
        </p:spPr>
        <p:txBody>
          <a:bodyPr/>
          <a:lstStyle/>
          <a:p>
            <a:pPr>
              <a:lnSpc>
                <a:spcPct val="105000"/>
              </a:lnSpc>
              <a:spcBef>
                <a:spcPct val="45000"/>
              </a:spcBef>
              <a:buClr>
                <a:srgbClr val="008080"/>
              </a:buClr>
              <a:buSzPct val="120000"/>
            </a:pPr>
            <a:r>
              <a:rPr lang="en-US" dirty="0">
                <a:latin typeface="Arial" panose="020B0604020202020204" pitchFamily="34" charset="0"/>
                <a:cs typeface="Arial" panose="020B0604020202020204" pitchFamily="34" charset="0"/>
              </a:rPr>
              <a:t>Over time, </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gradually falls, causing:</a:t>
            </a:r>
          </a:p>
          <a:p>
            <a:pPr marL="346075" lvl="1" indent="-231775">
              <a:lnSpc>
                <a:spcPct val="105000"/>
              </a:lnSpc>
              <a:buClr>
                <a:schemeClr val="folHlink"/>
              </a:buClr>
              <a:buFontTx/>
              <a:buChar char="•"/>
            </a:pPr>
            <a:r>
              <a:rPr lang="en-US" i="1" dirty="0">
                <a:latin typeface="Arial" panose="020B0604020202020204" pitchFamily="34" charset="0"/>
                <a:cs typeface="Arial" panose="020B0604020202020204" pitchFamily="34" charset="0"/>
              </a:rPr>
              <a:t>SRAS</a:t>
            </a:r>
            <a:r>
              <a:rPr lang="en-US" dirty="0">
                <a:latin typeface="Arial" panose="020B0604020202020204" pitchFamily="34" charset="0"/>
                <a:cs typeface="Arial" panose="020B0604020202020204" pitchFamily="34" charset="0"/>
              </a:rPr>
              <a:t> to move down</a:t>
            </a:r>
          </a:p>
          <a:p>
            <a:pPr marL="346075" lvl="1" indent="-231775">
              <a:lnSpc>
                <a:spcPct val="105000"/>
              </a:lnSpc>
              <a:buClr>
                <a:schemeClr val="folHlink"/>
              </a:buClr>
              <a:buFontTx/>
              <a:buChar char="•"/>
            </a:pPr>
            <a:r>
              <a:rPr lang="en-US" b="1" i="1" dirty="0">
                <a:latin typeface="Arial" panose="020B0604020202020204" pitchFamily="34" charset="0"/>
                <a:cs typeface="Arial" panose="020B0604020202020204" pitchFamily="34" charset="0"/>
              </a:rPr>
              <a:t>M</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to increase, which causes </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move </a:t>
            </a:r>
            <a:r>
              <a:rPr lang="en-US" dirty="0" smtClean="0">
                <a:latin typeface="Arial" panose="020B0604020202020204" pitchFamily="34" charset="0"/>
                <a:cs typeface="Arial" panose="020B0604020202020204" pitchFamily="34" charset="0"/>
              </a:rPr>
              <a:t>down</a:t>
            </a:r>
            <a:endParaRPr lang="en-US" dirty="0">
              <a:latin typeface="Arial" panose="020B0604020202020204" pitchFamily="34" charset="0"/>
              <a:cs typeface="Arial" panose="020B0604020202020204" pitchFamily="34" charset="0"/>
            </a:endParaRPr>
          </a:p>
        </p:txBody>
      </p:sp>
      <p:pic>
        <p:nvPicPr>
          <p:cNvPr id="12" name="Picture Placeholder 11" descr="On the top chart: The Y axis is labeled r. The x axis is labeled Y. An increasing line is labeled LM(P1). A decreasing line is labeled IS2 and dimmed. Another decreasing line is labeled IS1. A vertical line is labeled LRAS. On the bottom chart: The Y axis is labeled P. The x axis is labeled Y. A decreasing line is labeled AD1 and is dimmed. Another decreasing line is labeled AD2. A vertical line is labeled LRAS. A horizontal line is labeled SRAS1.">
            <a:extLst>
              <a:ext uri="{FF2B5EF4-FFF2-40B4-BE49-F238E27FC236}">
                <a16:creationId xmlns:a16="http://schemas.microsoft.com/office/drawing/2014/main" xmlns="" id="{8CC8931C-C32E-4288-AC84-6C1BF0073BF9}"/>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4752676" y="1390425"/>
            <a:ext cx="3446302" cy="4373377"/>
          </a:xfrm>
          <a:prstGeom prst="rect">
            <a:avLst/>
          </a:prstGeom>
        </p:spPr>
      </p:pic>
    </p:spTree>
    <p:extLst>
      <p:ext uri="{BB962C8B-B14F-4D97-AF65-F5344CB8AC3E}">
        <p14:creationId xmlns:p14="http://schemas.microsoft.com/office/powerpoint/2010/main" val="3823095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3362FFC-651C-4464-AD1E-83DCDD81F505}"/>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SR and LR effects of an </a:t>
            </a:r>
            <a:r>
              <a:rPr lang="en-US" i="1" dirty="0">
                <a:solidFill>
                  <a:srgbClr val="A85232"/>
                </a:solidFill>
              </a:rPr>
              <a:t>IS</a:t>
            </a:r>
            <a:r>
              <a:rPr lang="en-US" dirty="0">
                <a:solidFill>
                  <a:srgbClr val="A85232"/>
                </a:solidFill>
              </a:rPr>
              <a:t> shock, part 4</a:t>
            </a:r>
          </a:p>
        </p:txBody>
      </p:sp>
      <p:sp>
        <p:nvSpPr>
          <p:cNvPr id="2" name="Content Placeholder 1"/>
          <p:cNvSpPr>
            <a:spLocks noGrp="1"/>
          </p:cNvSpPr>
          <p:nvPr>
            <p:ph type="body" sz="quarter" idx="10"/>
          </p:nvPr>
        </p:nvSpPr>
        <p:spPr>
          <a:xfrm>
            <a:off x="730281" y="2286634"/>
            <a:ext cx="3324886" cy="3229585"/>
          </a:xfrm>
        </p:spPr>
        <p:txBody>
          <a:bodyPr/>
          <a:lstStyle/>
          <a:p>
            <a:pPr>
              <a:lnSpc>
                <a:spcPct val="105000"/>
              </a:lnSpc>
              <a:spcBef>
                <a:spcPct val="45000"/>
              </a:spcBef>
              <a:buClr>
                <a:srgbClr val="008080"/>
              </a:buClr>
              <a:buSzPct val="120000"/>
            </a:pPr>
            <a:r>
              <a:rPr lang="en-US" dirty="0">
                <a:latin typeface="Arial" panose="020B0604020202020204" pitchFamily="34" charset="0"/>
                <a:cs typeface="Arial" panose="020B0604020202020204" pitchFamily="34" charset="0"/>
              </a:rPr>
              <a:t>Over time, </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gradually falls, causing:</a:t>
            </a:r>
          </a:p>
          <a:p>
            <a:pPr marL="346075" lvl="1" indent="-231775">
              <a:lnSpc>
                <a:spcPct val="105000"/>
              </a:lnSpc>
              <a:buClr>
                <a:schemeClr val="folHlink"/>
              </a:buClr>
              <a:buFontTx/>
              <a:buChar char="•"/>
            </a:pPr>
            <a:r>
              <a:rPr lang="en-US" i="1" dirty="0">
                <a:latin typeface="Arial" panose="020B0604020202020204" pitchFamily="34" charset="0"/>
                <a:cs typeface="Arial" panose="020B0604020202020204" pitchFamily="34" charset="0"/>
              </a:rPr>
              <a:t>SRAS</a:t>
            </a:r>
            <a:r>
              <a:rPr lang="en-US" dirty="0">
                <a:latin typeface="Arial" panose="020B0604020202020204" pitchFamily="34" charset="0"/>
                <a:cs typeface="Arial" panose="020B0604020202020204" pitchFamily="34" charset="0"/>
              </a:rPr>
              <a:t> to move down</a:t>
            </a:r>
          </a:p>
          <a:p>
            <a:pPr marL="346075" lvl="1" indent="-231775">
              <a:lnSpc>
                <a:spcPct val="105000"/>
              </a:lnSpc>
              <a:buClr>
                <a:schemeClr val="folHlink"/>
              </a:buClr>
              <a:buFontTx/>
              <a:buChar char="•"/>
            </a:pPr>
            <a:r>
              <a:rPr lang="en-US" b="1" i="1" dirty="0">
                <a:latin typeface="Arial" panose="020B0604020202020204" pitchFamily="34" charset="0"/>
                <a:cs typeface="Arial" panose="020B0604020202020204" pitchFamily="34" charset="0"/>
              </a:rPr>
              <a:t>M</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to increase, which causes </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move </a:t>
            </a:r>
            <a:r>
              <a:rPr lang="en-US" dirty="0" smtClean="0">
                <a:latin typeface="Arial" panose="020B0604020202020204" pitchFamily="34" charset="0"/>
                <a:cs typeface="Arial" panose="020B0604020202020204" pitchFamily="34" charset="0"/>
              </a:rPr>
              <a:t>down</a:t>
            </a:r>
            <a:endParaRPr lang="en-US" dirty="0">
              <a:latin typeface="Arial" panose="020B0604020202020204" pitchFamily="34" charset="0"/>
              <a:cs typeface="Arial" panose="020B0604020202020204" pitchFamily="34" charset="0"/>
            </a:endParaRPr>
          </a:p>
        </p:txBody>
      </p:sp>
      <p:pic>
        <p:nvPicPr>
          <p:cNvPr id="10" name="Picture Placeholder 9" descr="On the top chart: The Y axis is labeled r. The x axis is labeled Y. An increasing line is labeled LM(P1) and is dimmed. Another increasing line is labeled LM(P2). There are two other increasing lines between these lines that are not labeled. A decreasing line is labeled IS2. A vertical line is labeled LRAS. On the bottom chart: The Y axis is labeled P. The x axis is labeled Y. A decreasing line is labeled AD1 and is dimmed. Another decreasing line is labeled AD2. A vertical line is labeled LRAS. A horizontal line is labeled SRAS1 and is dimmed. Another horizontal line is labeled SRAS2. Two other lines are between these horizontal lines and are not labeled.">
            <a:extLst>
              <a:ext uri="{FF2B5EF4-FFF2-40B4-BE49-F238E27FC236}">
                <a16:creationId xmlns:a16="http://schemas.microsoft.com/office/drawing/2014/main" xmlns="" id="{E13C00D4-694F-48DB-9D89-14C007A1AEF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4885234" y="1566008"/>
            <a:ext cx="3879274" cy="4531912"/>
          </a:xfrm>
          <a:prstGeom prst="rect">
            <a:avLst/>
          </a:prstGeom>
        </p:spPr>
      </p:pic>
    </p:spTree>
    <p:extLst>
      <p:ext uri="{BB962C8B-B14F-4D97-AF65-F5344CB8AC3E}">
        <p14:creationId xmlns:p14="http://schemas.microsoft.com/office/powerpoint/2010/main" val="418240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2A152CB-22C4-4865-BE22-570917413A3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SR and LR effects of an </a:t>
            </a:r>
            <a:r>
              <a:rPr lang="en-US" i="1" dirty="0">
                <a:solidFill>
                  <a:srgbClr val="A85232"/>
                </a:solidFill>
              </a:rPr>
              <a:t>IS</a:t>
            </a:r>
            <a:r>
              <a:rPr lang="en-US" dirty="0">
                <a:solidFill>
                  <a:srgbClr val="A85232"/>
                </a:solidFill>
              </a:rPr>
              <a:t> shock, part 5</a:t>
            </a:r>
          </a:p>
        </p:txBody>
      </p:sp>
      <p:sp>
        <p:nvSpPr>
          <p:cNvPr id="2" name="Content Placeholder 1"/>
          <p:cNvSpPr>
            <a:spLocks noGrp="1"/>
          </p:cNvSpPr>
          <p:nvPr>
            <p:ph type="body" sz="quarter" idx="10"/>
          </p:nvPr>
        </p:nvSpPr>
        <p:spPr>
          <a:xfrm>
            <a:off x="571252" y="1455584"/>
            <a:ext cx="4060383" cy="1293162"/>
          </a:xfrm>
        </p:spPr>
        <p:txBody>
          <a:bodyPr/>
          <a:lstStyle/>
          <a:p>
            <a:r>
              <a:rPr lang="en-US" dirty="0">
                <a:latin typeface="Arial" panose="020B0604020202020204" pitchFamily="34" charset="0"/>
                <a:cs typeface="Arial" panose="020B0604020202020204" pitchFamily="34" charset="0"/>
              </a:rPr>
              <a:t>This process continues until the economy reaches a long-run equilibrium </a:t>
            </a:r>
            <a:r>
              <a:rPr lang="en-US" dirty="0" smtClean="0">
                <a:latin typeface="Arial" panose="020B0604020202020204" pitchFamily="34" charset="0"/>
                <a:cs typeface="Arial" panose="020B0604020202020204" pitchFamily="34" charset="0"/>
              </a:rPr>
              <a:t>with</a:t>
            </a:r>
            <a:endParaRPr lang="en-US" dirty="0">
              <a:latin typeface="Arial" panose="020B0604020202020204" pitchFamily="34" charset="0"/>
              <a:cs typeface="Arial" panose="020B0604020202020204" pitchFamily="34" charset="0"/>
            </a:endParaRPr>
          </a:p>
        </p:txBody>
      </p:sp>
      <p:graphicFrame>
        <p:nvGraphicFramePr>
          <p:cNvPr id="52246" name="Object 3" descr="An equation shows Y equals Y bar."/>
          <p:cNvGraphicFramePr>
            <a:graphicFrameLocks noChangeAspect="1"/>
          </p:cNvGraphicFramePr>
          <p:nvPr>
            <p:extLst>
              <p:ext uri="{D42A27DB-BD31-4B8C-83A1-F6EECF244321}">
                <p14:modId xmlns:p14="http://schemas.microsoft.com/office/powerpoint/2010/main" val="1175241795"/>
              </p:ext>
            </p:extLst>
          </p:nvPr>
        </p:nvGraphicFramePr>
        <p:xfrm>
          <a:off x="2216203" y="3358285"/>
          <a:ext cx="923925" cy="542925"/>
        </p:xfrm>
        <a:graphic>
          <a:graphicData uri="http://schemas.openxmlformats.org/presentationml/2006/ole">
            <mc:AlternateContent xmlns:mc="http://schemas.openxmlformats.org/markup-compatibility/2006">
              <mc:Choice xmlns:v="urn:schemas-microsoft-com:vml" Requires="v">
                <p:oleObj spid="_x0000_s13757" name="Equation" r:id="rId4" imgW="431613" imgH="253890" progId="Equation.DSMT4">
                  <p:embed/>
                </p:oleObj>
              </mc:Choice>
              <mc:Fallback>
                <p:oleObj name="Equation" r:id="rId4" imgW="431613" imgH="25389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203" y="3358285"/>
                        <a:ext cx="923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Placeholder 10" descr="On the top chart: The Y axis is labeled r. The x axis is labeled Y. An increasing line is labeled LM(P1) and is dimmed. Another increasing line is labeled LM(P2). A decreasing line is labeled IS2. A vertical line is labeled LRAS. On the bottom chart: The Y axis is labeled P. The x axis is labeled Y. A decreasing line is labeled AD1 and is dimmed. Another decreasing line is labeled AD2. A vertical line is labeled LRAS. A horizontal line is labeled SRAS2. Another horizontal line is labeled SRAS1.">
            <a:extLst>
              <a:ext uri="{FF2B5EF4-FFF2-40B4-BE49-F238E27FC236}">
                <a16:creationId xmlns:a16="http://schemas.microsoft.com/office/drawing/2014/main" xmlns="" id="{4E7FADFD-1EF7-4640-911C-CF94D40117C9}"/>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4976532" y="1492597"/>
            <a:ext cx="3743571" cy="4373377"/>
          </a:xfrm>
          <a:prstGeom prst="rect">
            <a:avLst/>
          </a:prstGeom>
        </p:spPr>
      </p:pic>
    </p:spTree>
    <p:extLst>
      <p:ext uri="{BB962C8B-B14F-4D97-AF65-F5344CB8AC3E}">
        <p14:creationId xmlns:p14="http://schemas.microsoft.com/office/powerpoint/2010/main" val="3969155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dirty="0"/>
              <a:t>Analyze SR and LR effects of Δ</a:t>
            </a:r>
            <a:r>
              <a:rPr lang="en-US" i="1" dirty="0"/>
              <a:t>M</a:t>
            </a:r>
          </a:p>
        </p:txBody>
      </p:sp>
      <p:sp>
        <p:nvSpPr>
          <p:cNvPr id="6" name="Content Placeholder 2"/>
          <p:cNvSpPr>
            <a:spLocks noGrp="1"/>
          </p:cNvSpPr>
          <p:nvPr>
            <p:ph type="body" sz="quarter" idx="10"/>
          </p:nvPr>
        </p:nvSpPr>
        <p:spPr>
          <a:xfrm>
            <a:off x="478360" y="1219686"/>
            <a:ext cx="4591117" cy="5290444"/>
          </a:xfrm>
        </p:spPr>
        <p:txBody>
          <a:bodyPr/>
          <a:lstStyle/>
          <a:p>
            <a:pPr marL="288925" indent="-288925" eaLnBrk="0" hangingPunct="0">
              <a:lnSpc>
                <a:spcPct val="105000"/>
              </a:lnSpc>
              <a:spcBef>
                <a:spcPct val="25000"/>
              </a:spcBef>
              <a:buClr>
                <a:schemeClr val="accent2"/>
              </a:buClr>
              <a:buSzPct val="100000"/>
              <a:buFont typeface="Wingdings" pitchFamily="2" charset="2"/>
              <a:buAutoNum type="alphaLcPeriod"/>
              <a:defRPr/>
            </a:pPr>
            <a:r>
              <a:rPr lang="en-US" dirty="0"/>
              <a:t>Draw the </a:t>
            </a:r>
            <a:r>
              <a:rPr lang="en-US" i="1" dirty="0"/>
              <a:t>IS–LM</a:t>
            </a:r>
            <a:r>
              <a:rPr lang="en-US" dirty="0"/>
              <a:t> and </a:t>
            </a:r>
            <a:r>
              <a:rPr lang="en-US" i="1" dirty="0"/>
              <a:t>AD–AS</a:t>
            </a:r>
            <a:r>
              <a:rPr lang="en-US" dirty="0"/>
              <a:t> diagrams as shown here</a:t>
            </a:r>
            <a:r>
              <a:rPr lang="en-US" dirty="0" smtClean="0"/>
              <a:t>.</a:t>
            </a:r>
            <a:endParaRPr lang="en-US" dirty="0"/>
          </a:p>
          <a:p>
            <a:pPr marL="288925" indent="-288925" eaLnBrk="0" hangingPunct="0">
              <a:lnSpc>
                <a:spcPct val="105000"/>
              </a:lnSpc>
              <a:spcBef>
                <a:spcPct val="25000"/>
              </a:spcBef>
              <a:buClr>
                <a:schemeClr val="accent2"/>
              </a:buClr>
              <a:buSzPct val="100000"/>
              <a:buFont typeface="Wingdings" pitchFamily="2" charset="2"/>
              <a:buAutoNum type="alphaLcPeriod"/>
              <a:defRPr/>
            </a:pPr>
            <a:r>
              <a:rPr lang="en-US" dirty="0"/>
              <a:t>Suppose the Fed increases </a:t>
            </a:r>
            <a:r>
              <a:rPr lang="en-US" b="1" i="1" dirty="0"/>
              <a:t>M</a:t>
            </a:r>
            <a:r>
              <a:rPr lang="en-US" dirty="0"/>
              <a:t>. Show the short-run effects on your graphs</a:t>
            </a:r>
            <a:r>
              <a:rPr lang="en-US" dirty="0" smtClean="0"/>
              <a:t>.</a:t>
            </a:r>
            <a:endParaRPr lang="en-US" dirty="0"/>
          </a:p>
          <a:p>
            <a:pPr marL="288925" indent="-288925" eaLnBrk="0" hangingPunct="0">
              <a:lnSpc>
                <a:spcPct val="105000"/>
              </a:lnSpc>
              <a:spcBef>
                <a:spcPct val="25000"/>
              </a:spcBef>
              <a:buClr>
                <a:schemeClr val="accent2"/>
              </a:buClr>
              <a:buSzPct val="100000"/>
              <a:buFont typeface="Wingdings" pitchFamily="2" charset="2"/>
              <a:buAutoNum type="alphaLcPeriod"/>
              <a:defRPr/>
            </a:pPr>
            <a:r>
              <a:rPr lang="en-US" dirty="0"/>
              <a:t>Show what happens in the transition from the short run to the long run</a:t>
            </a:r>
            <a:r>
              <a:rPr lang="en-US" dirty="0" smtClean="0"/>
              <a:t>.</a:t>
            </a:r>
            <a:endParaRPr lang="en-US" dirty="0"/>
          </a:p>
          <a:p>
            <a:pPr marL="288925" indent="-288925" eaLnBrk="0" hangingPunct="0">
              <a:lnSpc>
                <a:spcPct val="105000"/>
              </a:lnSpc>
              <a:spcBef>
                <a:spcPct val="25000"/>
              </a:spcBef>
              <a:buClr>
                <a:schemeClr val="accent2"/>
              </a:buClr>
              <a:buSzPct val="100000"/>
              <a:buFont typeface="Wingdings" pitchFamily="2" charset="2"/>
              <a:buAutoNum type="alphaLcPeriod"/>
              <a:defRPr/>
            </a:pPr>
            <a:r>
              <a:rPr lang="en-US" dirty="0"/>
              <a:t>How do the new long-run equilibrium values of the endogenous variables compare to their initial values</a:t>
            </a:r>
            <a:r>
              <a:rPr lang="en-US" dirty="0" smtClean="0"/>
              <a:t>?</a:t>
            </a:r>
            <a:endParaRPr lang="en-US" dirty="0"/>
          </a:p>
        </p:txBody>
      </p:sp>
      <p:pic>
        <p:nvPicPr>
          <p:cNvPr id="7" name="Picture Placeholder 6" descr="On the top chart: The Y axis is labeled r. The x axis is labeled Y. An increasing line is labeled LM(M1/P1) A decreasing line is labeled IS2. A vertical line is labeled LRAS. On the bottom chart: The Y axis is labeled P. The x axis is labeled Y. A decreasing line is labeled AD1. A vertical line is labeled LRAS. A horizontal line is labeled SRAS1. ">
            <a:extLst>
              <a:ext uri="{FF2B5EF4-FFF2-40B4-BE49-F238E27FC236}">
                <a16:creationId xmlns:a16="http://schemas.microsoft.com/office/drawing/2014/main" xmlns="" id="{07839F55-B82D-4A47-BE3F-0CB6F4841A8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069478" y="1674925"/>
            <a:ext cx="3698225" cy="4373377"/>
          </a:xfrm>
          <a:prstGeom prst="rect">
            <a:avLst/>
          </a:prstGeom>
        </p:spPr>
      </p:pic>
    </p:spTree>
    <p:extLst>
      <p:ext uri="{BB962C8B-B14F-4D97-AF65-F5344CB8AC3E}">
        <p14:creationId xmlns:p14="http://schemas.microsoft.com/office/powerpoint/2010/main" val="3012581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dirty="0"/>
              <a:t>Analyze SR and LR effects of Δ</a:t>
            </a:r>
            <a:r>
              <a:rPr lang="en-US" i="1" dirty="0"/>
              <a:t>M, </a:t>
            </a:r>
            <a:r>
              <a:rPr lang="en-US" dirty="0"/>
              <a:t>answer, part 1</a:t>
            </a:r>
          </a:p>
        </p:txBody>
      </p:sp>
      <p:sp>
        <p:nvSpPr>
          <p:cNvPr id="6" name="Content Placeholder 2"/>
          <p:cNvSpPr>
            <a:spLocks noGrp="1"/>
          </p:cNvSpPr>
          <p:nvPr>
            <p:ph type="body" sz="quarter" idx="10"/>
          </p:nvPr>
        </p:nvSpPr>
        <p:spPr>
          <a:xfrm>
            <a:off x="478362" y="2092988"/>
            <a:ext cx="3676195" cy="918569"/>
          </a:xfrm>
        </p:spPr>
        <p:txBody>
          <a:bodyPr/>
          <a:lstStyle/>
          <a:p>
            <a:pPr eaLnBrk="0" hangingPunct="0">
              <a:lnSpc>
                <a:spcPct val="105000"/>
              </a:lnSpc>
              <a:spcBef>
                <a:spcPct val="25000"/>
              </a:spcBef>
              <a:buClr>
                <a:srgbClr val="333399"/>
              </a:buClr>
              <a:buSzPct val="90000"/>
              <a:defRPr/>
            </a:pPr>
            <a:r>
              <a:rPr lang="en-US" i="1" dirty="0">
                <a:cs typeface="Arial"/>
              </a:rPr>
              <a:t>LM</a:t>
            </a:r>
            <a:r>
              <a:rPr lang="en-US" dirty="0">
                <a:cs typeface="Arial"/>
              </a:rPr>
              <a:t> and </a:t>
            </a:r>
            <a:r>
              <a:rPr lang="en-US" i="1" dirty="0">
                <a:cs typeface="Arial"/>
              </a:rPr>
              <a:t>AD</a:t>
            </a:r>
            <a:r>
              <a:rPr lang="en-US" dirty="0">
                <a:cs typeface="Arial"/>
              </a:rPr>
              <a:t> shift </a:t>
            </a:r>
            <a:r>
              <a:rPr lang="en-US" dirty="0" smtClean="0">
                <a:cs typeface="Arial"/>
              </a:rPr>
              <a:t>right</a:t>
            </a:r>
            <a:r>
              <a:rPr lang="en-US" dirty="0" smtClean="0">
                <a:cs typeface="Arial"/>
              </a:rPr>
              <a:t>.</a:t>
            </a:r>
            <a:br>
              <a:rPr lang="en-US" dirty="0" smtClean="0">
                <a:cs typeface="Arial"/>
              </a:rPr>
            </a:br>
            <a:r>
              <a:rPr lang="en-US" b="1" i="1" dirty="0" smtClean="0">
                <a:cs typeface="Arial"/>
              </a:rPr>
              <a:t>r</a:t>
            </a:r>
            <a:r>
              <a:rPr lang="en-US" dirty="0" smtClean="0">
                <a:cs typeface="Arial"/>
              </a:rPr>
              <a:t>  </a:t>
            </a:r>
            <a:r>
              <a:rPr lang="en-US" dirty="0" smtClean="0">
                <a:cs typeface="Arial"/>
              </a:rPr>
              <a:t>falls, </a:t>
            </a:r>
            <a:r>
              <a:rPr lang="en-US" b="1" i="1" dirty="0" smtClean="0">
                <a:cs typeface="Arial"/>
              </a:rPr>
              <a:t>Y</a:t>
            </a:r>
            <a:r>
              <a:rPr lang="en-US" dirty="0" smtClean="0">
                <a:cs typeface="Arial"/>
              </a:rPr>
              <a:t> rises </a:t>
            </a:r>
            <a:r>
              <a:rPr lang="en-US" dirty="0">
                <a:cs typeface="Arial"/>
              </a:rPr>
              <a:t>above</a:t>
            </a:r>
            <a:endParaRPr lang="en-US" dirty="0"/>
          </a:p>
        </p:txBody>
      </p:sp>
      <p:graphicFrame>
        <p:nvGraphicFramePr>
          <p:cNvPr id="5" name="Object 4" descr="Y bar.">
            <a:extLst>
              <a:ext uri="{FF2B5EF4-FFF2-40B4-BE49-F238E27FC236}">
                <a16:creationId xmlns:a16="http://schemas.microsoft.com/office/drawing/2014/main" xmlns="" id="{F026ED85-609B-475A-8462-B7DEC05C650F}"/>
              </a:ext>
            </a:extLst>
          </p:cNvPr>
          <p:cNvGraphicFramePr>
            <a:graphicFrameLocks noChangeAspect="1"/>
          </p:cNvGraphicFramePr>
          <p:nvPr>
            <p:extLst>
              <p:ext uri="{D42A27DB-BD31-4B8C-83A1-F6EECF244321}">
                <p14:modId xmlns:p14="http://schemas.microsoft.com/office/powerpoint/2010/main" val="2067269914"/>
              </p:ext>
            </p:extLst>
          </p:nvPr>
        </p:nvGraphicFramePr>
        <p:xfrm>
          <a:off x="3460123" y="2456902"/>
          <a:ext cx="344488" cy="452437"/>
        </p:xfrm>
        <a:graphic>
          <a:graphicData uri="http://schemas.openxmlformats.org/presentationml/2006/ole">
            <mc:AlternateContent xmlns:mc="http://schemas.openxmlformats.org/markup-compatibility/2006">
              <mc:Choice xmlns:v="urn:schemas-microsoft-com:vml" Requires="v">
                <p:oleObj spid="_x0000_s17561" name="Equation" r:id="rId4" imgW="164885" imgH="215619" progId="Equation.DSMT4">
                  <p:embed/>
                </p:oleObj>
              </mc:Choice>
              <mc:Fallback>
                <p:oleObj name="Equation" r:id="rId4" imgW="164885" imgH="215619" progId="Equation.DSMT4">
                  <p:embed/>
                  <p:pic>
                    <p:nvPicPr>
                      <p:cNvPr id="5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123" y="2456902"/>
                        <a:ext cx="3444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Placeholder 7" descr="On the top chart: The Y axis is labeled r. The x axis is labeled Y. An increasing line is labeled LM(M1/P1). Another increasing line is labeled LM(M2/P1). A decreasing line is labeled IS. A vertical line is labeled LRAS. On the bottom chart: The Y axis is labeled P. The x axis is labeled Y. A decreasing line is labeled AD1. Another decreasing line is labeled AD2. A vertical line is labeled LRAS. A horizontal line is labeled SRAS1. ">
            <a:extLst>
              <a:ext uri="{FF2B5EF4-FFF2-40B4-BE49-F238E27FC236}">
                <a16:creationId xmlns:a16="http://schemas.microsoft.com/office/drawing/2014/main" xmlns="" id="{C99D0886-E4BE-48E8-941F-78943C255970}"/>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4437882" y="1559168"/>
            <a:ext cx="4250943" cy="4860595"/>
          </a:xfrm>
          <a:prstGeom prst="rect">
            <a:avLst/>
          </a:prstGeom>
        </p:spPr>
      </p:pic>
    </p:spTree>
    <p:extLst>
      <p:ext uri="{BB962C8B-B14F-4D97-AF65-F5344CB8AC3E}">
        <p14:creationId xmlns:p14="http://schemas.microsoft.com/office/powerpoint/2010/main" val="287504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dirty="0"/>
              <a:t>Analyze SR and LR effects of Δ</a:t>
            </a:r>
            <a:r>
              <a:rPr lang="en-US" i="1" dirty="0"/>
              <a:t>M, </a:t>
            </a:r>
            <a:r>
              <a:rPr lang="en-US" dirty="0"/>
              <a:t>answer, part 2</a:t>
            </a:r>
          </a:p>
        </p:txBody>
      </p:sp>
      <p:sp>
        <p:nvSpPr>
          <p:cNvPr id="3" name="Content Placeholder 2"/>
          <p:cNvSpPr>
            <a:spLocks noGrp="1"/>
          </p:cNvSpPr>
          <p:nvPr>
            <p:ph type="body" sz="quarter" idx="10"/>
          </p:nvPr>
        </p:nvSpPr>
        <p:spPr>
          <a:xfrm>
            <a:off x="478361" y="1219686"/>
            <a:ext cx="4124461" cy="5301818"/>
          </a:xfrm>
        </p:spPr>
        <p:txBody>
          <a:bodyPr/>
          <a:lstStyle/>
          <a:p>
            <a:pPr marL="288925" indent="-288925" eaLnBrk="0" hangingPunct="0">
              <a:spcBef>
                <a:spcPts val="600"/>
              </a:spcBef>
              <a:buClr>
                <a:srgbClr val="333399"/>
              </a:buClr>
              <a:buSzPct val="90000"/>
              <a:defRPr/>
            </a:pPr>
            <a:r>
              <a:rPr lang="en-US" dirty="0">
                <a:cs typeface="Arial"/>
              </a:rPr>
              <a:t>Over time</a:t>
            </a:r>
            <a:r>
              <a:rPr lang="en-US" dirty="0" smtClean="0">
                <a:cs typeface="Arial"/>
              </a:rPr>
              <a:t>,</a:t>
            </a:r>
            <a:endParaRPr lang="en-US" dirty="0">
              <a:cs typeface="Arial"/>
            </a:endParaRPr>
          </a:p>
          <a:p>
            <a:pPr marL="398463" lvl="1" indent="-288925" eaLnBrk="0" hangingPunct="0">
              <a:spcBef>
                <a:spcPts val="600"/>
              </a:spcBef>
              <a:buClr>
                <a:srgbClr val="996633"/>
              </a:buClr>
              <a:buSzPct val="105000"/>
              <a:defRPr/>
            </a:pPr>
            <a:r>
              <a:rPr lang="en-US" b="1" i="1" dirty="0">
                <a:cs typeface="Arial"/>
              </a:rPr>
              <a:t>P</a:t>
            </a:r>
            <a:r>
              <a:rPr lang="en-US" dirty="0">
                <a:cs typeface="Arial"/>
              </a:rPr>
              <a:t> </a:t>
            </a:r>
            <a:r>
              <a:rPr lang="en-US" dirty="0" smtClean="0">
                <a:cs typeface="Arial"/>
              </a:rPr>
              <a:t>rises</a:t>
            </a:r>
            <a:endParaRPr lang="en-US" dirty="0">
              <a:cs typeface="Arial"/>
            </a:endParaRPr>
          </a:p>
          <a:p>
            <a:pPr marL="398463" lvl="1" indent="-288925" eaLnBrk="0" hangingPunct="0">
              <a:spcBef>
                <a:spcPts val="600"/>
              </a:spcBef>
              <a:buClr>
                <a:srgbClr val="996633"/>
              </a:buClr>
              <a:buSzPct val="105000"/>
              <a:defRPr/>
            </a:pPr>
            <a:r>
              <a:rPr lang="en-US" i="1" dirty="0">
                <a:cs typeface="Arial"/>
              </a:rPr>
              <a:t>SRAS</a:t>
            </a:r>
            <a:r>
              <a:rPr lang="en-US" dirty="0">
                <a:cs typeface="Arial"/>
              </a:rPr>
              <a:t> moves upward</a:t>
            </a:r>
          </a:p>
          <a:p>
            <a:pPr marL="398463" lvl="1" indent="-288925" eaLnBrk="0" hangingPunct="0">
              <a:spcBef>
                <a:spcPts val="600"/>
              </a:spcBef>
              <a:buClr>
                <a:srgbClr val="996633"/>
              </a:buClr>
              <a:buSzPct val="105000"/>
              <a:defRPr/>
            </a:pPr>
            <a:r>
              <a:rPr lang="en-US" b="1" i="1" dirty="0">
                <a:cs typeface="Arial"/>
              </a:rPr>
              <a:t>M</a:t>
            </a:r>
            <a:r>
              <a:rPr lang="en-US" dirty="0">
                <a:cs typeface="Arial"/>
              </a:rPr>
              <a:t>/</a:t>
            </a:r>
            <a:r>
              <a:rPr lang="en-US" b="1" i="1" dirty="0">
                <a:cs typeface="Arial"/>
              </a:rPr>
              <a:t>P</a:t>
            </a:r>
            <a:r>
              <a:rPr lang="en-US" dirty="0">
                <a:cs typeface="Arial"/>
              </a:rPr>
              <a:t> falls</a:t>
            </a:r>
          </a:p>
          <a:p>
            <a:pPr marL="398463" lvl="1" indent="-288925" eaLnBrk="0" hangingPunct="0">
              <a:spcBef>
                <a:spcPts val="600"/>
              </a:spcBef>
              <a:spcAft>
                <a:spcPts val="1200"/>
              </a:spcAft>
              <a:buClr>
                <a:srgbClr val="996633"/>
              </a:buClr>
              <a:buSzPct val="105000"/>
              <a:defRPr/>
            </a:pPr>
            <a:r>
              <a:rPr lang="en-US" i="1" dirty="0">
                <a:cs typeface="Arial"/>
              </a:rPr>
              <a:t>LM</a:t>
            </a:r>
            <a:r>
              <a:rPr lang="en-US" dirty="0">
                <a:cs typeface="Arial"/>
              </a:rPr>
              <a:t> moves </a:t>
            </a:r>
            <a:r>
              <a:rPr lang="en-US" dirty="0" smtClean="0">
                <a:cs typeface="Arial"/>
              </a:rPr>
              <a:t>leftward</a:t>
            </a:r>
            <a:endParaRPr lang="en-US" dirty="0">
              <a:cs typeface="Arial"/>
            </a:endParaRPr>
          </a:p>
          <a:p>
            <a:pPr marL="288925" indent="-288925" eaLnBrk="0" hangingPunct="0">
              <a:spcBef>
                <a:spcPts val="600"/>
              </a:spcBef>
              <a:buClr>
                <a:srgbClr val="333399"/>
              </a:buClr>
              <a:buSzPct val="90000"/>
              <a:defRPr/>
            </a:pPr>
            <a:r>
              <a:rPr lang="en-US" dirty="0">
                <a:cs typeface="Arial"/>
              </a:rPr>
              <a:t>New long-run </a:t>
            </a:r>
            <a:r>
              <a:rPr lang="en-US" dirty="0" err="1">
                <a:cs typeface="Arial"/>
              </a:rPr>
              <a:t>eq’m</a:t>
            </a:r>
            <a:endParaRPr lang="en-US" dirty="0">
              <a:cs typeface="Arial"/>
            </a:endParaRPr>
          </a:p>
          <a:p>
            <a:pPr marL="398463" lvl="1" indent="-288925" eaLnBrk="0" hangingPunct="0">
              <a:spcBef>
                <a:spcPts val="600"/>
              </a:spcBef>
              <a:buClr>
                <a:srgbClr val="996633"/>
              </a:buClr>
              <a:buSzPct val="105000"/>
              <a:defRPr/>
            </a:pPr>
            <a:r>
              <a:rPr lang="en-US" b="1" i="1" dirty="0">
                <a:cs typeface="Arial"/>
              </a:rPr>
              <a:t>P</a:t>
            </a:r>
            <a:r>
              <a:rPr lang="en-US" dirty="0">
                <a:cs typeface="Arial"/>
              </a:rPr>
              <a:t> higher</a:t>
            </a:r>
          </a:p>
          <a:p>
            <a:pPr marL="398463" lvl="1" indent="-288925" eaLnBrk="0" hangingPunct="0">
              <a:spcBef>
                <a:spcPts val="600"/>
              </a:spcBef>
              <a:buClr>
                <a:srgbClr val="996633"/>
              </a:buClr>
              <a:buSzPct val="105000"/>
              <a:defRPr/>
            </a:pPr>
            <a:r>
              <a:rPr lang="en-US" dirty="0">
                <a:cs typeface="Arial"/>
              </a:rPr>
              <a:t>all </a:t>
            </a:r>
            <a:r>
              <a:rPr lang="en-US" i="1" dirty="0">
                <a:cs typeface="Arial"/>
              </a:rPr>
              <a:t>real</a:t>
            </a:r>
            <a:r>
              <a:rPr lang="en-US" dirty="0">
                <a:cs typeface="Arial"/>
              </a:rPr>
              <a:t> variables back at </a:t>
            </a:r>
            <a:br>
              <a:rPr lang="en-US" dirty="0">
                <a:cs typeface="Arial"/>
              </a:rPr>
            </a:br>
            <a:r>
              <a:rPr lang="en-US" dirty="0">
                <a:cs typeface="Arial"/>
              </a:rPr>
              <a:t>their initial values</a:t>
            </a:r>
          </a:p>
          <a:p>
            <a:pPr eaLnBrk="0" hangingPunct="0">
              <a:spcBef>
                <a:spcPts val="600"/>
              </a:spcBef>
              <a:buClr>
                <a:srgbClr val="333399"/>
              </a:buClr>
              <a:buSzPct val="90000"/>
              <a:defRPr/>
            </a:pPr>
            <a:r>
              <a:rPr lang="en-US" b="1" i="1" dirty="0">
                <a:solidFill>
                  <a:srgbClr val="0000CC"/>
                </a:solidFill>
                <a:cs typeface="Arial"/>
              </a:rPr>
              <a:t>Money is neutral in the long run</a:t>
            </a:r>
            <a:r>
              <a:rPr lang="en-US" b="1" i="1" dirty="0" smtClean="0">
                <a:solidFill>
                  <a:srgbClr val="0000CC"/>
                </a:solidFill>
                <a:cs typeface="Arial"/>
              </a:rPr>
              <a:t>.</a:t>
            </a:r>
            <a:endParaRPr lang="en-US" dirty="0"/>
          </a:p>
        </p:txBody>
      </p:sp>
      <p:pic>
        <p:nvPicPr>
          <p:cNvPr id="7" name="Picture Placeholder 6" descr="On the top chart: The Y axis is labeled r. The x axis is labeled Y. An increasing line is labeled LM(M2/P1). Another increasing line is labeled LM(M2/P1). A decreasing line is labeled IS. A vertical line is labeled LRAS. Dotted lines labeled R1, R2, and Y2 connect the axes to the intersections. On the bottom chart: The Y axis is labeled P. The x axis is labeled Y. A decreasing line is labeled AD1. Another decreasing line is labeled AD2. A vertical line is labeled LRAS. A horizontal line is labeled SRAS, P1. Another horizontal line is labeled SRAS, P3. A vertical dotted line is labeled Y2.">
            <a:extLst>
              <a:ext uri="{FF2B5EF4-FFF2-40B4-BE49-F238E27FC236}">
                <a16:creationId xmlns:a16="http://schemas.microsoft.com/office/drawing/2014/main" xmlns="" id="{D06381C9-2C00-4ABF-AF2B-9847AAB7CC8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722696" y="1663589"/>
            <a:ext cx="4087137" cy="4221929"/>
          </a:xfrm>
          <a:prstGeom prst="rect">
            <a:avLst/>
          </a:prstGeom>
        </p:spPr>
      </p:pic>
    </p:spTree>
    <p:extLst>
      <p:ext uri="{BB962C8B-B14F-4D97-AF65-F5344CB8AC3E}">
        <p14:creationId xmlns:p14="http://schemas.microsoft.com/office/powerpoint/2010/main" val="4286498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0E914E-020C-4BC7-B112-A87511CD69E1}"/>
              </a:ext>
            </a:extLst>
          </p:cNvPr>
          <p:cNvSpPr>
            <a:spLocks noGrp="1"/>
          </p:cNvSpPr>
          <p:nvPr>
            <p:ph type="title"/>
          </p:nvPr>
        </p:nvSpPr>
        <p:spPr/>
        <p:txBody>
          <a:bodyPr/>
          <a:lstStyle/>
          <a:p>
            <a:r>
              <a:rPr lang="en-US" dirty="0"/>
              <a:t>The Great Depression</a:t>
            </a:r>
          </a:p>
        </p:txBody>
      </p:sp>
      <p:pic>
        <p:nvPicPr>
          <p:cNvPr id="6" name="Picture Placeholder 5" descr="The Y axis is labeled Billions of 1958 dollars and goes from 120 to 240 in increments of 10 billion. A second Y axis is labeled Percentage of labor force and goes from 0 to 30 in increments of 5. The X axis goes from 1929 to 1939 in increments of 2 years. One line is labeled Unemployment rate (right scale) and points are varied. Another line is labeled Real GNP (left scale) and points are varied.">
            <a:extLst>
              <a:ext uri="{FF2B5EF4-FFF2-40B4-BE49-F238E27FC236}">
                <a16:creationId xmlns:a16="http://schemas.microsoft.com/office/drawing/2014/main" xmlns="" id="{1478DEF7-B7B8-4AFC-9B77-5F3D73A75B5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4197" y="1482027"/>
            <a:ext cx="7875606" cy="4472635"/>
          </a:xfrm>
          <a:prstGeom prst="rect">
            <a:avLst/>
          </a:prstGeom>
        </p:spPr>
      </p:pic>
    </p:spTree>
    <p:extLst>
      <p:ext uri="{BB962C8B-B14F-4D97-AF65-F5344CB8AC3E}">
        <p14:creationId xmlns:p14="http://schemas.microsoft.com/office/powerpoint/2010/main" val="343768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57E1822-2CAA-4160-838C-9503063F4669}"/>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smtClean="0">
                <a:solidFill>
                  <a:srgbClr val="A85232"/>
                </a:solidFill>
              </a:rPr>
              <a:t>Equilibrium in the </a:t>
            </a:r>
            <a:r>
              <a:rPr lang="en-US" i="1" dirty="0" smtClean="0">
                <a:solidFill>
                  <a:srgbClr val="A85232"/>
                </a:solidFill>
              </a:rPr>
              <a:t>IS-LM</a:t>
            </a:r>
            <a:r>
              <a:rPr lang="en-US" dirty="0" smtClean="0">
                <a:solidFill>
                  <a:srgbClr val="A85232"/>
                </a:solidFill>
              </a:rPr>
              <a:t> model</a:t>
            </a:r>
            <a:endParaRPr lang="en-US" dirty="0">
              <a:solidFill>
                <a:srgbClr val="A85232"/>
              </a:solidFill>
            </a:endParaRPr>
          </a:p>
        </p:txBody>
      </p:sp>
      <p:sp>
        <p:nvSpPr>
          <p:cNvPr id="2" name="Content Placeholder 1"/>
          <p:cNvSpPr>
            <a:spLocks noGrp="1"/>
          </p:cNvSpPr>
          <p:nvPr>
            <p:ph type="body" sz="quarter" idx="10"/>
          </p:nvPr>
        </p:nvSpPr>
        <p:spPr>
          <a:xfrm>
            <a:off x="461816" y="1219686"/>
            <a:ext cx="3441590" cy="1228545"/>
          </a:xfrm>
        </p:spPr>
        <p:txBody>
          <a:bodyPr/>
          <a:lstStyle/>
          <a:p>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curve represents equilibrium in the goods market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33798" name="Object 2" descr="An equation reads, Y equals C (Y minus T bar) plus I (r) plus G bar."/>
          <p:cNvGraphicFramePr>
            <a:graphicFrameLocks noChangeAspect="1"/>
          </p:cNvGraphicFramePr>
          <p:nvPr>
            <p:extLst>
              <p:ext uri="{D42A27DB-BD31-4B8C-83A1-F6EECF244321}">
                <p14:modId xmlns:p14="http://schemas.microsoft.com/office/powerpoint/2010/main" val="2670613441"/>
              </p:ext>
            </p:extLst>
          </p:nvPr>
        </p:nvGraphicFramePr>
        <p:xfrm>
          <a:off x="889000" y="2681288"/>
          <a:ext cx="3098800" cy="482600"/>
        </p:xfrm>
        <a:graphic>
          <a:graphicData uri="http://schemas.openxmlformats.org/presentationml/2006/ole">
            <mc:AlternateContent xmlns:mc="http://schemas.openxmlformats.org/markup-compatibility/2006">
              <mc:Choice xmlns:v="urn:schemas-microsoft-com:vml" Requires="v">
                <p:oleObj spid="_x0000_s1521" name="Equation" r:id="rId4" imgW="1549080" imgH="241200" progId="Equation.DSMT4">
                  <p:embed/>
                </p:oleObj>
              </mc:Choice>
              <mc:Fallback>
                <p:oleObj name="Equation" r:id="rId4" imgW="1549080" imgH="241200" progId="Equation.DSMT4">
                  <p:embed/>
                  <p:pic>
                    <p:nvPicPr>
                      <p:cNvPr id="0" name=""/>
                      <p:cNvPicPr>
                        <a:picLocks noChangeAspect="1" noChangeArrowheads="1"/>
                      </p:cNvPicPr>
                      <p:nvPr/>
                    </p:nvPicPr>
                    <p:blipFill>
                      <a:blip r:embed="rId5"/>
                      <a:srcRect/>
                      <a:stretch>
                        <a:fillRect/>
                      </a:stretch>
                    </p:blipFill>
                    <p:spPr bwMode="auto">
                      <a:xfrm>
                        <a:off x="889000" y="2681288"/>
                        <a:ext cx="3098800" cy="482600"/>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Content Placeholder 21"/>
          <p:cNvSpPr>
            <a:spLocks noGrp="1"/>
          </p:cNvSpPr>
          <p:nvPr>
            <p:ph sz="quarter" idx="13"/>
          </p:nvPr>
        </p:nvSpPr>
        <p:spPr>
          <a:xfrm>
            <a:off x="455718" y="3375130"/>
            <a:ext cx="4686300" cy="830009"/>
          </a:xfrm>
        </p:spPr>
        <p:txBody>
          <a:bodyPr/>
          <a:lstStyle/>
          <a:p>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 curve represents money market equilibrium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33799" name="Object 3" descr="An equation reads, M bar over P bar equals L (r, Y)."/>
          <p:cNvGraphicFramePr>
            <a:graphicFrameLocks noChangeAspect="1"/>
          </p:cNvGraphicFramePr>
          <p:nvPr>
            <p:extLst>
              <p:ext uri="{D42A27DB-BD31-4B8C-83A1-F6EECF244321}">
                <p14:modId xmlns:p14="http://schemas.microsoft.com/office/powerpoint/2010/main" val="3509366409"/>
              </p:ext>
            </p:extLst>
          </p:nvPr>
        </p:nvGraphicFramePr>
        <p:xfrm>
          <a:off x="1103313" y="4295775"/>
          <a:ext cx="2097087" cy="498475"/>
        </p:xfrm>
        <a:graphic>
          <a:graphicData uri="http://schemas.openxmlformats.org/presentationml/2006/ole">
            <mc:AlternateContent xmlns:mc="http://schemas.openxmlformats.org/markup-compatibility/2006">
              <mc:Choice xmlns:v="urn:schemas-microsoft-com:vml" Requires="v">
                <p:oleObj spid="_x0000_s1522" name="Equation" r:id="rId6" imgW="965160" imgH="228600" progId="Equation.DSMT4">
                  <p:embed/>
                </p:oleObj>
              </mc:Choice>
              <mc:Fallback>
                <p:oleObj name="Equation" r:id="rId6" imgW="965160" imgH="228600" progId="Equation.DSMT4">
                  <p:embed/>
                  <p:pic>
                    <p:nvPicPr>
                      <p:cNvPr id="0" name=""/>
                      <p:cNvPicPr>
                        <a:picLocks noChangeAspect="1" noChangeArrowheads="1"/>
                      </p:cNvPicPr>
                      <p:nvPr/>
                    </p:nvPicPr>
                    <p:blipFill>
                      <a:blip r:embed="rId7"/>
                      <a:srcRect/>
                      <a:stretch>
                        <a:fillRect/>
                      </a:stretch>
                    </p:blipFill>
                    <p:spPr bwMode="auto">
                      <a:xfrm>
                        <a:off x="1103313" y="4295775"/>
                        <a:ext cx="2097087" cy="4984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Content Placeholder 22"/>
          <p:cNvSpPr>
            <a:spLocks noGrp="1"/>
          </p:cNvSpPr>
          <p:nvPr>
            <p:ph sz="quarter" idx="14"/>
          </p:nvPr>
        </p:nvSpPr>
        <p:spPr>
          <a:xfrm>
            <a:off x="436807" y="4956176"/>
            <a:ext cx="4786773" cy="1491186"/>
          </a:xfrm>
        </p:spPr>
        <p:txBody>
          <a:bodyPr/>
          <a:lstStyle/>
          <a:p>
            <a:r>
              <a:rPr lang="en-US" dirty="0">
                <a:latin typeface="Arial" panose="020B0604020202020204" pitchFamily="34" charset="0"/>
                <a:cs typeface="Arial" panose="020B0604020202020204" pitchFamily="34" charset="0"/>
              </a:rPr>
              <a:t>The intersection determines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unique combination of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that satisfies equilibrium in both markets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26" name="Picture Placeholder 25" descr="The Y axis is labeled r. The x axis is labeled Y. An increasing line is labeled LM. A decreasing line is labeled IS. A horizontal dotted line connects the Y axis to the intersection of the lines and is labeled r1. A vertical dotted line connects the X axis to the intersection and is labeled Y1.">
            <a:extLst>
              <a:ext uri="{FF2B5EF4-FFF2-40B4-BE49-F238E27FC236}">
                <a16:creationId xmlns:a16="http://schemas.microsoft.com/office/drawing/2014/main" xmlns="" id="{53E6DE24-DA08-4D91-9DD1-7E5C527E01A6}"/>
              </a:ext>
            </a:extLst>
          </p:cNvPr>
          <p:cNvPicPr>
            <a:picLocks noGrp="1" noChangeAspect="1"/>
          </p:cNvPicPr>
          <p:nvPr>
            <p:ph type="pic" sz="quarter" idx="12"/>
          </p:nvPr>
        </p:nvPicPr>
        <p:blipFill>
          <a:blip r:embed="rId8">
            <a:extLst>
              <a:ext uri="{28A0092B-C50C-407E-A947-70E740481C1C}">
                <a14:useLocalDpi xmlns:a14="http://schemas.microsoft.com/office/drawing/2010/main" val="0"/>
              </a:ext>
            </a:extLst>
          </a:blip>
          <a:stretch>
            <a:fillRect/>
          </a:stretch>
        </p:blipFill>
        <p:spPr>
          <a:xfrm>
            <a:off x="5281255" y="2207939"/>
            <a:ext cx="3481571" cy="3320341"/>
          </a:xfrm>
          <a:prstGeom prst="rect">
            <a:avLst/>
          </a:prstGeom>
        </p:spPr>
      </p:pic>
    </p:spTree>
    <p:extLst>
      <p:ext uri="{BB962C8B-B14F-4D97-AF65-F5344CB8AC3E}">
        <p14:creationId xmlns:p14="http://schemas.microsoft.com/office/powerpoint/2010/main" val="126922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38D547D-10F4-440B-986D-9B0893048CF6}"/>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SPENDING HYPOTHESIS: Shocks to the </a:t>
            </a:r>
            <a:r>
              <a:rPr lang="en-US" i="1" dirty="0">
                <a:solidFill>
                  <a:srgbClr val="A85232"/>
                </a:solidFill>
              </a:rPr>
              <a:t>IS</a:t>
            </a:r>
            <a:r>
              <a:rPr lang="en-US" dirty="0">
                <a:solidFill>
                  <a:srgbClr val="A85232"/>
                </a:solidFill>
              </a:rPr>
              <a:t> curve</a:t>
            </a:r>
          </a:p>
        </p:txBody>
      </p:sp>
      <p:sp>
        <p:nvSpPr>
          <p:cNvPr id="2" name="Content Placeholder 1"/>
          <p:cNvSpPr>
            <a:spLocks noGrp="1"/>
          </p:cNvSpPr>
          <p:nvPr>
            <p:ph type="body" sz="quarter" idx="10"/>
          </p:nvPr>
        </p:nvSpPr>
        <p:spPr>
          <a:xfrm>
            <a:off x="451984" y="1219687"/>
            <a:ext cx="8326006" cy="2859154"/>
          </a:xfrm>
        </p:spPr>
        <p:txBody>
          <a:bodyPr/>
          <a:lstStyle/>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Asserts the Depression was largely due to an exogenous fall in the demand for goods and services—a leftward shift of the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rPr>
              <a:t>curve.</a:t>
            </a: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Evidence</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output and interest rates both fell, which is what a leftward </a:t>
            </a:r>
            <a:r>
              <a:rPr lang="en-US" i="1" dirty="0">
                <a:latin typeface="Arial" panose="020B0604020202020204" pitchFamily="34" charset="0"/>
                <a:cs typeface="Arial" panose="020B0604020202020204" pitchFamily="34" charset="0"/>
              </a:rPr>
              <a:t>IS</a:t>
            </a:r>
            <a:r>
              <a:rPr lang="en-US" dirty="0">
                <a:latin typeface="Arial" panose="020B0604020202020204" pitchFamily="34" charset="0"/>
                <a:cs typeface="Arial" panose="020B0604020202020204" pitchFamily="34" charset="0"/>
              </a:rPr>
              <a:t>  shift would cause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73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46189D13-0371-47B6-B96C-CB2F28B235C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SPENDING HYPOTHESIS: Reasons for the </a:t>
            </a:r>
            <a:r>
              <a:rPr lang="en-US" i="1" dirty="0">
                <a:solidFill>
                  <a:srgbClr val="A85232"/>
                </a:solidFill>
              </a:rPr>
              <a:t>IS</a:t>
            </a:r>
            <a:r>
              <a:rPr lang="en-US" dirty="0">
                <a:solidFill>
                  <a:srgbClr val="A85232"/>
                </a:solidFill>
              </a:rPr>
              <a:t> shift</a:t>
            </a:r>
          </a:p>
        </p:txBody>
      </p:sp>
      <p:sp>
        <p:nvSpPr>
          <p:cNvPr id="2" name="Content Placeholder 1"/>
          <p:cNvSpPr>
            <a:spLocks noGrp="1"/>
          </p:cNvSpPr>
          <p:nvPr>
            <p:ph type="body" sz="quarter" idx="10"/>
          </p:nvPr>
        </p:nvSpPr>
        <p:spPr>
          <a:xfrm>
            <a:off x="451984" y="1219686"/>
            <a:ext cx="8326006" cy="5389836"/>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Stock market crash reduced consumption</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Oct 1929–Dec 1929:  S&amp;P 500 fell 17%</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Oct 1929–Dec 1933:  S&amp;P 500 fell 71%</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Drop in investment</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Correction after overbuilding in the 1920s.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Widespread bank failures made it harder to obtain financing for investment.</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Contractionary fiscal policy</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sym typeface="Symbol" pitchFamily="18" charset="2"/>
              </a:rPr>
              <a:t>Politicians raised tax rates and cut spending to combat increasing deficits</a:t>
            </a:r>
            <a:r>
              <a:rPr lang="en-US" dirty="0" smtClean="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358671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5763F9B-6166-4306-986A-193F6A0C7BF0}"/>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MONEY HYPOTHESIS: A shock to the </a:t>
            </a:r>
            <a:r>
              <a:rPr lang="en-US" i="1" dirty="0">
                <a:solidFill>
                  <a:srgbClr val="A85232"/>
                </a:solidFill>
              </a:rPr>
              <a:t>LM</a:t>
            </a:r>
            <a:r>
              <a:rPr lang="en-US" dirty="0">
                <a:solidFill>
                  <a:srgbClr val="A85232"/>
                </a:solidFill>
              </a:rPr>
              <a:t> curve</a:t>
            </a:r>
          </a:p>
        </p:txBody>
      </p:sp>
      <p:sp>
        <p:nvSpPr>
          <p:cNvPr id="2" name="Content Placeholder 1"/>
          <p:cNvSpPr>
            <a:spLocks noGrp="1"/>
          </p:cNvSpPr>
          <p:nvPr>
            <p:ph type="body" sz="quarter" idx="10"/>
          </p:nvPr>
        </p:nvSpPr>
        <p:spPr>
          <a:xfrm>
            <a:off x="451984" y="1219686"/>
            <a:ext cx="8326006" cy="5320262"/>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Asserts that the Depression was largely due to the huge fall in the money supply.</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Evidence: </a:t>
            </a:r>
            <a:r>
              <a:rPr lang="en-US" i="1" dirty="0" smtClean="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fell 25% during 1929–1933</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But, two problems with this hypothesis:</a:t>
            </a:r>
          </a:p>
          <a:p>
            <a:pPr marL="800100" lvl="1">
              <a:lnSpc>
                <a:spcPct val="105000"/>
              </a:lnSpc>
              <a:spcBef>
                <a:spcPts val="600"/>
              </a:spcBef>
              <a:buClr>
                <a:schemeClr val="tx1"/>
              </a:buClr>
              <a:buFont typeface="Arial" panose="020B0604020202020204" pitchFamily="34" charset="0"/>
              <a:buChar char="•"/>
            </a:pP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fell even more, so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actually </a:t>
            </a:r>
            <a:r>
              <a:rPr lang="en-US" dirty="0">
                <a:latin typeface="Arial" panose="020B0604020202020204" pitchFamily="34" charset="0"/>
                <a:cs typeface="Arial" panose="020B0604020202020204" pitchFamily="34" charset="0"/>
              </a:rPr>
              <a:t>rose slightly during 1929–1931.</a:t>
            </a:r>
          </a:p>
          <a:p>
            <a:pPr marL="800100" lvl="1">
              <a:lnSpc>
                <a:spcPct val="105000"/>
              </a:lnSpc>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Nominal interest rates fell, which is the opposite of what a leftward </a:t>
            </a:r>
            <a:r>
              <a:rPr lang="en-US" i="1" dirty="0">
                <a:latin typeface="Arial" panose="020B0604020202020204" pitchFamily="34" charset="0"/>
                <a:cs typeface="Arial" panose="020B0604020202020204" pitchFamily="34" charset="0"/>
              </a:rPr>
              <a:t>LM</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rPr>
              <a:t>shift would cause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78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4C40805-5C73-4CA8-80E2-2C29C4F626E4}"/>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MONEY HYPOTHESIS AGAIN: The effects of falling prices, part 1</a:t>
            </a:r>
          </a:p>
        </p:txBody>
      </p:sp>
      <p:sp>
        <p:nvSpPr>
          <p:cNvPr id="2" name="Content Placeholder 1"/>
          <p:cNvSpPr>
            <a:spLocks noGrp="1"/>
          </p:cNvSpPr>
          <p:nvPr>
            <p:ph type="body" sz="quarter" idx="10"/>
          </p:nvPr>
        </p:nvSpPr>
        <p:spPr>
          <a:xfrm>
            <a:off x="451984" y="1219685"/>
            <a:ext cx="8326006" cy="5369957"/>
          </a:xfrm>
        </p:spPr>
        <p:txBody>
          <a:bodyPr/>
          <a:lstStyle/>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Asserts that the severity of the Depression was due to a huge </a:t>
            </a:r>
            <a:r>
              <a:rPr lang="en-US" dirty="0" smtClean="0">
                <a:latin typeface="Arial" panose="020B0604020202020204" pitchFamily="34" charset="0"/>
                <a:cs typeface="Arial" panose="020B0604020202020204" pitchFamily="34" charset="0"/>
              </a:rPr>
              <a:t>deflation:</a:t>
            </a:r>
          </a:p>
          <a:p>
            <a:pPr marL="914400">
              <a:spcBef>
                <a:spcPts val="600"/>
              </a:spcBef>
            </a:pPr>
            <a:r>
              <a:rPr lang="en-US" b="1" i="1" dirty="0" smtClean="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fell 25% during 1929–1933</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This deflation was probably caused by the fall in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so perhaps money played an important role after all.</a:t>
            </a: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 what ways does a deflation affect the economy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81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DABCBFD8-71D5-4779-8F75-AAD71CC63C31}"/>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MONEY HYPOTHESIS AGAIN: The effects of falling prices, part 2</a:t>
            </a:r>
          </a:p>
        </p:txBody>
      </p:sp>
      <p:sp>
        <p:nvSpPr>
          <p:cNvPr id="2" name="Content Placeholder 1"/>
          <p:cNvSpPr>
            <a:spLocks noGrp="1"/>
          </p:cNvSpPr>
          <p:nvPr>
            <p:ph type="body" sz="quarter" idx="10"/>
          </p:nvPr>
        </p:nvSpPr>
        <p:spPr>
          <a:xfrm>
            <a:off x="451984" y="1219685"/>
            <a:ext cx="8326006" cy="5350079"/>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stabilizing effects of deflation:</a:t>
            </a:r>
          </a:p>
          <a:p>
            <a:pPr marL="342900" indent="-342900">
              <a:spcBef>
                <a:spcPts val="600"/>
              </a:spcBef>
              <a:buClr>
                <a:schemeClr val="tx1"/>
              </a:buClr>
              <a:buSzPct val="100000"/>
              <a:buFont typeface="Arial" panose="020B0604020202020204" pitchFamily="34" charset="0"/>
              <a:buChar char="•"/>
            </a:pP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P</a:t>
            </a:r>
            <a:r>
              <a:rPr lang="en-US" dirty="0" smtClean="0">
                <a:sym typeface="Symbol" pitchFamily="18" charset="2"/>
              </a:rPr>
              <a:t>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a:latin typeface="Wingdings 3" charset="2"/>
                <a:cs typeface="Wingdings 3" charset="2"/>
                <a:sym typeface="Wingdings 3" panose="05040102010807070707" pitchFamily="18" charset="2"/>
              </a:rPr>
              <a:t></a:t>
            </a:r>
            <a:r>
              <a:rPr lang="en-US" dirty="0" smtClean="0">
                <a:sym typeface="Symbol" pitchFamily="18" charset="2"/>
              </a:rPr>
              <a:t>(</a:t>
            </a:r>
            <a:r>
              <a:rPr lang="en-US" b="1" i="1" dirty="0">
                <a:sym typeface="Symbol" pitchFamily="18" charset="2"/>
              </a:rPr>
              <a:t>M</a:t>
            </a:r>
            <a:r>
              <a:rPr lang="en-US" i="1" dirty="0">
                <a:sym typeface="Symbol" pitchFamily="18" charset="2"/>
              </a:rPr>
              <a:t>/</a:t>
            </a:r>
            <a:r>
              <a:rPr lang="en-US" b="1" i="1" dirty="0">
                <a:sym typeface="Symbol" pitchFamily="18" charset="2"/>
              </a:rPr>
              <a:t>P</a:t>
            </a:r>
            <a:r>
              <a:rPr lang="en-US" dirty="0" smtClean="0">
                <a:sym typeface="Symbol" pitchFamily="18" charset="2"/>
              </a:rPr>
              <a:t>)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i="1" dirty="0">
                <a:sym typeface="Symbol" pitchFamily="18" charset="2"/>
              </a:rPr>
              <a:t>LM</a:t>
            </a:r>
            <a:r>
              <a:rPr lang="en-US" dirty="0">
                <a:sym typeface="Symbol" pitchFamily="18" charset="2"/>
              </a:rPr>
              <a:t> shifts </a:t>
            </a:r>
            <a:r>
              <a:rPr lang="en-US" dirty="0" smtClean="0">
                <a:sym typeface="Symbol" pitchFamily="18" charset="2"/>
              </a:rPr>
              <a:t>right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Y</a:t>
            </a:r>
            <a:endParaRPr lang="en-US" dirty="0">
              <a:sym typeface="Symbol" pitchFamily="18" charset="2"/>
            </a:endParaRPr>
          </a:p>
          <a:p>
            <a:pPr marL="342900" indent="-342900">
              <a:spcBef>
                <a:spcPts val="600"/>
              </a:spcBef>
              <a:buClr>
                <a:srgbClr val="CC0000"/>
              </a:buClr>
              <a:buSzPct val="100000"/>
              <a:buFont typeface="Arial" panose="020B0604020202020204" pitchFamily="34" charset="0"/>
              <a:buChar char="•"/>
            </a:pPr>
            <a:r>
              <a:rPr lang="en-US" b="1" dirty="0">
                <a:solidFill>
                  <a:srgbClr val="CC0000"/>
                </a:solidFill>
                <a:sym typeface="Symbol" pitchFamily="18" charset="2"/>
              </a:rPr>
              <a:t>Pigou effect</a:t>
            </a:r>
            <a:r>
              <a:rPr lang="en-US" dirty="0">
                <a:sym typeface="Symbol" pitchFamily="18" charset="2"/>
              </a:rPr>
              <a:t>:</a:t>
            </a:r>
          </a:p>
          <a:p>
            <a:pPr marL="342900" lvl="1" indent="0">
              <a:spcBef>
                <a:spcPts val="600"/>
              </a:spcBef>
              <a:buNone/>
            </a:pP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P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a:latin typeface="Wingdings 3" charset="2"/>
                <a:cs typeface="Wingdings 3" charset="2"/>
                <a:sym typeface="Wingdings 3" panose="05040102010807070707" pitchFamily="18" charset="2"/>
              </a:rPr>
              <a:t></a:t>
            </a:r>
            <a:r>
              <a:rPr lang="en-US" dirty="0" smtClean="0">
                <a:sym typeface="Symbol" pitchFamily="18" charset="2"/>
              </a:rPr>
              <a:t>(</a:t>
            </a:r>
            <a:r>
              <a:rPr lang="en-US" b="1" i="1" dirty="0">
                <a:sym typeface="Symbol" pitchFamily="18" charset="2"/>
              </a:rPr>
              <a:t>M</a:t>
            </a:r>
            <a:r>
              <a:rPr lang="en-US" i="1" dirty="0">
                <a:sym typeface="Symbol" pitchFamily="18" charset="2"/>
              </a:rPr>
              <a:t>/</a:t>
            </a:r>
            <a:r>
              <a:rPr lang="en-US" b="1" i="1" dirty="0">
                <a:sym typeface="Symbol" pitchFamily="18" charset="2"/>
              </a:rPr>
              <a:t>P </a:t>
            </a:r>
            <a:r>
              <a:rPr lang="en-US" dirty="0">
                <a:sym typeface="Symbol" pitchFamily="18" charset="2"/>
              </a:rPr>
              <a:t>)</a:t>
            </a:r>
          </a:p>
          <a:p>
            <a:pPr marL="801688" lvl="1" indent="0">
              <a:lnSpc>
                <a:spcPct val="110000"/>
              </a:lnSpc>
              <a:spcBef>
                <a:spcPts val="600"/>
              </a:spcBef>
              <a:buClr>
                <a:schemeClr val="accent2"/>
              </a:buClr>
              <a:buNone/>
              <a:tabLst>
                <a:tab pos="801688"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consumers</a:t>
            </a:r>
            <a:r>
              <a:rPr lang="en-US" dirty="0">
                <a:sym typeface="Symbol" pitchFamily="18" charset="2"/>
              </a:rPr>
              <a:t>’ wealth </a:t>
            </a:r>
            <a:r>
              <a:rPr lang="en-US" dirty="0">
                <a:latin typeface="Wingdings 3" charset="2"/>
                <a:cs typeface="Wingdings 3" charset="2"/>
                <a:sym typeface="Wingdings 3" panose="05040102010807070707" pitchFamily="18" charset="2"/>
              </a:rPr>
              <a:t></a:t>
            </a:r>
            <a:endParaRPr lang="en-US" dirty="0" smtClean="0">
              <a:sym typeface="Symbol" pitchFamily="18" charset="2"/>
            </a:endParaRPr>
          </a:p>
          <a:p>
            <a:pPr marL="801688" lvl="1" indent="0">
              <a:lnSpc>
                <a:spcPct val="110000"/>
              </a:lnSpc>
              <a:spcBef>
                <a:spcPts val="600"/>
              </a:spcBef>
              <a:buClr>
                <a:schemeClr val="accent2"/>
              </a:buClr>
              <a:buNone/>
              <a:tabLst>
                <a:tab pos="801688"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C</a:t>
            </a:r>
          </a:p>
          <a:p>
            <a:pPr marL="801688" lvl="1" indent="0">
              <a:lnSpc>
                <a:spcPct val="110000"/>
              </a:lnSpc>
              <a:spcBef>
                <a:spcPts val="600"/>
              </a:spcBef>
              <a:buClr>
                <a:schemeClr val="accent2"/>
              </a:buClr>
              <a:buNone/>
              <a:tabLst>
                <a:tab pos="801688"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i="1" dirty="0" smtClean="0">
                <a:sym typeface="Symbol" pitchFamily="18" charset="2"/>
              </a:rPr>
              <a:t>IS</a:t>
            </a:r>
            <a:r>
              <a:rPr lang="en-US" dirty="0" smtClean="0">
                <a:sym typeface="Symbol" pitchFamily="18" charset="2"/>
              </a:rPr>
              <a:t> </a:t>
            </a:r>
            <a:r>
              <a:rPr lang="en-US" dirty="0">
                <a:sym typeface="Symbol" pitchFamily="18" charset="2"/>
              </a:rPr>
              <a:t>shifts right</a:t>
            </a:r>
          </a:p>
          <a:p>
            <a:pPr marL="801688" lvl="1" indent="0">
              <a:lnSpc>
                <a:spcPct val="110000"/>
              </a:lnSpc>
              <a:spcBef>
                <a:spcPts val="600"/>
              </a:spcBef>
              <a:buClr>
                <a:schemeClr val="accent2"/>
              </a:buClr>
              <a:buNone/>
              <a:tabLst>
                <a:tab pos="801688" algn="l"/>
              </a:tabLst>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Y</a:t>
            </a:r>
            <a:endParaRPr lang="en-US" b="1" i="1" dirty="0">
              <a:sym typeface="Symbol" pitchFamily="18" charset="2"/>
            </a:endParaRPr>
          </a:p>
        </p:txBody>
      </p:sp>
    </p:spTree>
    <p:extLst>
      <p:ext uri="{BB962C8B-B14F-4D97-AF65-F5344CB8AC3E}">
        <p14:creationId xmlns:p14="http://schemas.microsoft.com/office/powerpoint/2010/main" val="792156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5C9DC9AE-D667-4C60-A8CB-9323A804E9D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MONEY HYPOTHESIS AGAIN: The effects of falling prices, part 3</a:t>
            </a:r>
          </a:p>
        </p:txBody>
      </p:sp>
      <p:sp>
        <p:nvSpPr>
          <p:cNvPr id="2" name="Content Placeholder 1"/>
          <p:cNvSpPr>
            <a:spLocks noGrp="1"/>
          </p:cNvSpPr>
          <p:nvPr>
            <p:ph type="body" sz="quarter" idx="10"/>
          </p:nvPr>
        </p:nvSpPr>
        <p:spPr>
          <a:xfrm>
            <a:off x="451984" y="1219686"/>
            <a:ext cx="8326006" cy="4729051"/>
          </a:xfrm>
        </p:spPr>
        <p:txBody>
          <a:bodyPr/>
          <a:lstStyle/>
          <a:p>
            <a:pPr>
              <a:spcBef>
                <a:spcPts val="600"/>
              </a:spcBef>
            </a:pPr>
            <a:r>
              <a:rPr lang="en-US" dirty="0">
                <a:latin typeface="Arial" panose="020B0604020202020204" pitchFamily="34" charset="0"/>
                <a:cs typeface="Arial" panose="020B0604020202020204" pitchFamily="34" charset="0"/>
              </a:rPr>
              <a:t>The destabilizing effects of </a:t>
            </a:r>
            <a:r>
              <a:rPr lang="en-US" u="sng" dirty="0">
                <a:latin typeface="Arial" panose="020B0604020202020204" pitchFamily="34" charset="0"/>
                <a:cs typeface="Arial" panose="020B0604020202020204" pitchFamily="34" charset="0"/>
              </a:rPr>
              <a:t>expected</a:t>
            </a:r>
            <a:r>
              <a:rPr lang="en-US" dirty="0">
                <a:latin typeface="Arial" panose="020B0604020202020204" pitchFamily="34" charset="0"/>
                <a:cs typeface="Arial" panose="020B0604020202020204" pitchFamily="34" charset="0"/>
              </a:rPr>
              <a:t> deflation:</a:t>
            </a:r>
          </a:p>
          <a:p>
            <a:pPr>
              <a:lnSpc>
                <a:spcPct val="110000"/>
              </a:lnSpc>
              <a:spcBef>
                <a:spcPts val="600"/>
              </a:spcBef>
              <a:buClr>
                <a:schemeClr val="accent2"/>
              </a:buClr>
            </a:pPr>
            <a:r>
              <a:rPr lang="en-US" dirty="0" smtClean="0">
                <a:latin typeface="Wingdings 3" charset="2"/>
                <a:cs typeface="Wingdings 3" charset="2"/>
                <a:sym typeface="Wingdings 3" panose="05040102010807070707" pitchFamily="18" charset="2"/>
              </a:rPr>
              <a:t></a:t>
            </a:r>
            <a:r>
              <a:rPr lang="en-US" i="1" dirty="0" smtClean="0">
                <a:sym typeface="Symbol" pitchFamily="18" charset="2"/>
              </a:rPr>
              <a:t>E </a:t>
            </a:r>
            <a:r>
              <a:rPr lang="en-US" i="1" dirty="0">
                <a:latin typeface="Arial" panose="020B0604020202020204" pitchFamily="34" charset="0"/>
                <a:cs typeface="Arial" panose="020B0604020202020204" pitchFamily="34" charset="0"/>
                <a:sym typeface="Symbol" pitchFamily="18" charset="2"/>
              </a:rPr>
              <a:t>π</a:t>
            </a:r>
            <a:endParaRPr lang="en-US" baseline="30000" dirty="0">
              <a:latin typeface="Arial" panose="020B0604020202020204" pitchFamily="34" charset="0"/>
              <a:cs typeface="Arial" panose="020B0604020202020204" pitchFamily="34" charset="0"/>
              <a:sym typeface="Symbol" pitchFamily="18" charset="2"/>
            </a:endParaRPr>
          </a:p>
          <a:p>
            <a:pPr lvl="1">
              <a:lnSpc>
                <a:spcPct val="110000"/>
              </a:lnSpc>
              <a:spcBef>
                <a:spcPts val="600"/>
              </a:spcBef>
              <a:buClr>
                <a:schemeClr val="accent2"/>
              </a:buClr>
              <a:buNone/>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b="1" i="1" dirty="0" smtClean="0">
                <a:sym typeface="Symbol" pitchFamily="18" charset="2"/>
              </a:rPr>
              <a:t>r</a:t>
            </a:r>
            <a:r>
              <a:rPr lang="en-US" dirty="0" smtClean="0">
                <a:sym typeface="Symbol" pitchFamily="18" charset="2"/>
              </a:rPr>
              <a:t> </a:t>
            </a:r>
            <a:r>
              <a:rPr lang="en-US" dirty="0" smtClean="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a:latin typeface="Arial" panose="020B0604020202020204" pitchFamily="34" charset="0"/>
                <a:cs typeface="Arial" panose="020B0604020202020204" pitchFamily="34" charset="0"/>
                <a:sym typeface="Symbol" pitchFamily="18" charset="2"/>
              </a:rPr>
              <a:t>for each value of </a:t>
            </a:r>
            <a:r>
              <a:rPr lang="en-US" b="1" i="1" dirty="0" err="1">
                <a:latin typeface="Arial" panose="020B0604020202020204" pitchFamily="34" charset="0"/>
                <a:cs typeface="Arial" panose="020B0604020202020204" pitchFamily="34" charset="0"/>
                <a:sym typeface="Symbol" pitchFamily="18" charset="2"/>
              </a:rPr>
              <a:t>i</a:t>
            </a:r>
            <a:endParaRPr lang="en-US" dirty="0">
              <a:latin typeface="Arial" panose="020B0604020202020204" pitchFamily="34" charset="0"/>
              <a:cs typeface="Arial" panose="020B0604020202020204" pitchFamily="34" charset="0"/>
              <a:sym typeface="Symbol" pitchFamily="18" charset="2"/>
            </a:endParaRPr>
          </a:p>
          <a:p>
            <a:pPr lvl="1">
              <a:lnSpc>
                <a:spcPct val="110000"/>
              </a:lnSpc>
              <a:spcBef>
                <a:spcPts val="600"/>
              </a:spcBef>
              <a:buClr>
                <a:schemeClr val="accent2"/>
              </a:buClr>
              <a:buNone/>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b="1" i="1" dirty="0" smtClean="0">
                <a:latin typeface="Tahoma" pitchFamily="34" charset="0"/>
                <a:sym typeface="Symbol" pitchFamily="18" charset="2"/>
              </a:rPr>
              <a:t>I</a:t>
            </a:r>
            <a:r>
              <a:rPr lang="en-US" dirty="0" smtClean="0">
                <a:sym typeface="Symbol" pitchFamily="18" charset="2"/>
              </a:rPr>
              <a:t> </a:t>
            </a:r>
            <a:r>
              <a:rPr lang="en-US" dirty="0">
                <a:latin typeface="Arial" panose="020B0604020202020204" pitchFamily="34" charset="0"/>
                <a:cs typeface="Arial" panose="020B0604020202020204" pitchFamily="34" charset="0"/>
                <a:sym typeface="Symbol" pitchFamily="18" charset="2"/>
              </a:rPr>
              <a:t>because </a:t>
            </a:r>
            <a:r>
              <a:rPr lang="en-US" b="1" i="1" dirty="0" smtClean="0">
                <a:latin typeface="Arial" panose="020B0604020202020204" pitchFamily="34" charset="0"/>
                <a:cs typeface="Arial" panose="020B0604020202020204" pitchFamily="34" charset="0"/>
                <a:sym typeface="Symbol" pitchFamily="18" charset="2"/>
              </a:rPr>
              <a:t>I </a:t>
            </a:r>
            <a:r>
              <a:rPr lang="en-US" dirty="0">
                <a:latin typeface="Arial" panose="020B0604020202020204" pitchFamily="34" charset="0"/>
                <a:cs typeface="Arial" panose="020B0604020202020204" pitchFamily="34" charset="0"/>
                <a:sym typeface="Symbol" pitchFamily="18" charset="2"/>
              </a:rPr>
              <a:t>= </a:t>
            </a:r>
            <a:r>
              <a:rPr lang="en-US" b="1" i="1" dirty="0">
                <a:latin typeface="Arial" panose="020B0604020202020204" pitchFamily="34" charset="0"/>
                <a:cs typeface="Arial" panose="020B0604020202020204" pitchFamily="34" charset="0"/>
                <a:sym typeface="Symbol" pitchFamily="18" charset="2"/>
              </a:rPr>
              <a:t>I </a:t>
            </a:r>
            <a:r>
              <a:rPr lang="en-US" dirty="0">
                <a:latin typeface="Arial" panose="020B0604020202020204" pitchFamily="34" charset="0"/>
                <a:cs typeface="Arial" panose="020B0604020202020204" pitchFamily="34" charset="0"/>
                <a:sym typeface="Symbol" pitchFamily="18" charset="2"/>
              </a:rPr>
              <a:t>(</a:t>
            </a:r>
            <a:r>
              <a:rPr lang="en-US" b="1" i="1" dirty="0" smtClean="0">
                <a:latin typeface="Arial" panose="020B0604020202020204" pitchFamily="34" charset="0"/>
                <a:cs typeface="Arial" panose="020B0604020202020204" pitchFamily="34" charset="0"/>
                <a:sym typeface="Symbol" pitchFamily="18" charset="2"/>
              </a:rPr>
              <a:t>r</a:t>
            </a:r>
            <a:r>
              <a:rPr lang="en-US" dirty="0" smtClean="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sym typeface="Symbol" pitchFamily="18" charset="2"/>
            </a:endParaRPr>
          </a:p>
          <a:p>
            <a:pPr lvl="1">
              <a:lnSpc>
                <a:spcPct val="110000"/>
              </a:lnSpc>
              <a:spcBef>
                <a:spcPts val="600"/>
              </a:spcBef>
              <a:buClr>
                <a:schemeClr val="accent2"/>
              </a:buClr>
              <a:buNone/>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planned </a:t>
            </a:r>
            <a:r>
              <a:rPr lang="en-US" dirty="0">
                <a:latin typeface="Arial" panose="020B0604020202020204" pitchFamily="34" charset="0"/>
                <a:cs typeface="Arial" panose="020B0604020202020204" pitchFamily="34" charset="0"/>
                <a:sym typeface="Symbol" pitchFamily="18" charset="2"/>
              </a:rPr>
              <a:t>expenditure and </a:t>
            </a:r>
            <a:r>
              <a:rPr lang="en-US" dirty="0" err="1">
                <a:latin typeface="Arial" panose="020B0604020202020204" pitchFamily="34" charset="0"/>
                <a:cs typeface="Arial" panose="020B0604020202020204" pitchFamily="34" charset="0"/>
                <a:sym typeface="Symbol" pitchFamily="18" charset="2"/>
              </a:rPr>
              <a:t>agg</a:t>
            </a:r>
            <a:r>
              <a:rPr lang="en-US" dirty="0">
                <a:latin typeface="Arial" panose="020B0604020202020204" pitchFamily="34" charset="0"/>
                <a:cs typeface="Arial" panose="020B0604020202020204" pitchFamily="34" charset="0"/>
                <a:sym typeface="Symbol" pitchFamily="18" charset="2"/>
              </a:rPr>
              <a:t>. demand </a:t>
            </a:r>
            <a:r>
              <a:rPr lang="en-US" dirty="0">
                <a:latin typeface="Wingdings 3" charset="2"/>
                <a:cs typeface="Wingdings 3" charset="2"/>
                <a:sym typeface="Wingdings 3" panose="05040102010807070707" pitchFamily="18" charset="2"/>
              </a:rPr>
              <a:t></a:t>
            </a:r>
            <a:endParaRPr lang="en-US" b="1" dirty="0">
              <a:sym typeface="Symbol" pitchFamily="18" charset="2"/>
            </a:endParaRPr>
          </a:p>
          <a:p>
            <a:pPr lvl="1">
              <a:lnSpc>
                <a:spcPct val="110000"/>
              </a:lnSpc>
              <a:spcBef>
                <a:spcPts val="600"/>
              </a:spcBef>
              <a:buClr>
                <a:schemeClr val="accent2"/>
              </a:buClr>
              <a:buNone/>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income </a:t>
            </a:r>
            <a:r>
              <a:rPr lang="en-US" dirty="0">
                <a:latin typeface="Arial" panose="020B0604020202020204" pitchFamily="34" charset="0"/>
                <a:cs typeface="Arial" panose="020B0604020202020204" pitchFamily="34" charset="0"/>
                <a:sym typeface="Symbol" pitchFamily="18" charset="2"/>
              </a:rPr>
              <a:t>and output </a:t>
            </a:r>
            <a:r>
              <a:rPr lang="en-US" dirty="0">
                <a:latin typeface="Wingdings 3" charset="2"/>
                <a:cs typeface="Wingdings 3" charset="2"/>
                <a:sym typeface="Wingdings 3" panose="05040102010807070707" pitchFamily="18" charset="2"/>
              </a:rPr>
              <a:t></a:t>
            </a:r>
            <a:endParaRPr lang="en-US" b="1" dirty="0">
              <a:sym typeface="Symbol" pitchFamily="18" charset="2"/>
            </a:endParaRPr>
          </a:p>
        </p:txBody>
      </p:sp>
    </p:spTree>
    <p:extLst>
      <p:ext uri="{BB962C8B-B14F-4D97-AF65-F5344CB8AC3E}">
        <p14:creationId xmlns:p14="http://schemas.microsoft.com/office/powerpoint/2010/main" val="111337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46F75CDC-F008-4963-84AB-D712080F1CDB}"/>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THE MONEY HYPOTHESIS AGAIN: The effects of falling prices, part 4</a:t>
            </a:r>
          </a:p>
        </p:txBody>
      </p:sp>
      <p:sp>
        <p:nvSpPr>
          <p:cNvPr id="2" name="Content Placeholder 1"/>
          <p:cNvSpPr>
            <a:spLocks noGrp="1"/>
          </p:cNvSpPr>
          <p:nvPr>
            <p:ph type="body" sz="quarter" idx="10"/>
          </p:nvPr>
        </p:nvSpPr>
        <p:spPr>
          <a:xfrm>
            <a:off x="451984" y="1219686"/>
            <a:ext cx="8326006" cy="5250688"/>
          </a:xfrm>
        </p:spPr>
        <p:txBody>
          <a:bodyPr/>
          <a:lstStyle/>
          <a:p>
            <a:r>
              <a:rPr lang="en-US" dirty="0">
                <a:latin typeface="Arial" panose="020B0604020202020204" pitchFamily="34" charset="0"/>
                <a:cs typeface="Arial" panose="020B0604020202020204" pitchFamily="34" charset="0"/>
              </a:rPr>
              <a:t>The destabilizing effects of </a:t>
            </a:r>
            <a:r>
              <a:rPr lang="en-US" u="sng" dirty="0">
                <a:latin typeface="Arial" panose="020B0604020202020204" pitchFamily="34" charset="0"/>
                <a:cs typeface="Arial" panose="020B0604020202020204" pitchFamily="34" charset="0"/>
              </a:rPr>
              <a:t>unexpected</a:t>
            </a:r>
            <a:r>
              <a:rPr lang="en-US" dirty="0">
                <a:latin typeface="Arial" panose="020B0604020202020204" pitchFamily="34" charset="0"/>
                <a:cs typeface="Arial" panose="020B0604020202020204" pitchFamily="34" charset="0"/>
              </a:rPr>
              <a:t> deflation:</a:t>
            </a:r>
            <a:br>
              <a:rPr lang="en-US" dirty="0">
                <a:latin typeface="Arial" panose="020B0604020202020204" pitchFamily="34" charset="0"/>
                <a:cs typeface="Arial" panose="020B0604020202020204" pitchFamily="34" charset="0"/>
              </a:rPr>
            </a:br>
            <a:r>
              <a:rPr lang="en-US" b="1" dirty="0">
                <a:solidFill>
                  <a:srgbClr val="CC0000"/>
                </a:solidFill>
                <a:latin typeface="Arial" panose="020B0604020202020204" pitchFamily="34" charset="0"/>
                <a:cs typeface="Arial" panose="020B0604020202020204" pitchFamily="34" charset="0"/>
              </a:rPr>
              <a:t>debt-deflation theory</a:t>
            </a:r>
          </a:p>
          <a:p>
            <a:pPr>
              <a:lnSpc>
                <a:spcPct val="110000"/>
              </a:lnSpc>
              <a:spcBef>
                <a:spcPct val="10000"/>
              </a:spcBef>
              <a:buClr>
                <a:schemeClr val="accent2"/>
              </a:buClr>
            </a:pP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P</a:t>
            </a:r>
            <a:r>
              <a:rPr lang="en-US" dirty="0" smtClean="0">
                <a:sym typeface="Symbol" pitchFamily="18" charset="2"/>
              </a:rPr>
              <a:t> </a:t>
            </a:r>
            <a:r>
              <a:rPr lang="en-US" dirty="0">
                <a:sym typeface="Symbol" pitchFamily="18" charset="2"/>
              </a:rPr>
              <a:t>(</a:t>
            </a:r>
            <a:r>
              <a:rPr lang="en-US" dirty="0">
                <a:latin typeface="Arial" panose="020B0604020202020204" pitchFamily="34" charset="0"/>
                <a:cs typeface="Arial" panose="020B0604020202020204" pitchFamily="34" charset="0"/>
                <a:sym typeface="Symbol" pitchFamily="18" charset="2"/>
              </a:rPr>
              <a:t>if unexpected</a:t>
            </a:r>
            <a:r>
              <a:rPr lang="en-US" dirty="0" smtClean="0">
                <a:latin typeface="Arial" panose="020B0604020202020204" pitchFamily="34" charset="0"/>
                <a:cs typeface="Arial" panose="020B0604020202020204" pitchFamily="34" charset="0"/>
                <a:sym typeface="Symbol" pitchFamily="18" charset="2"/>
              </a:rPr>
              <a:t>)</a:t>
            </a:r>
            <a:endParaRPr lang="en-US" dirty="0">
              <a:latin typeface="Arial" panose="020B0604020202020204" pitchFamily="34" charset="0"/>
              <a:cs typeface="Arial" panose="020B0604020202020204" pitchFamily="34" charset="0"/>
              <a:sym typeface="Symbol" pitchFamily="18" charset="2"/>
            </a:endParaRPr>
          </a:p>
          <a:p>
            <a:pPr marL="981075" lvl="1" indent="-466725">
              <a:lnSpc>
                <a:spcPct val="110000"/>
              </a:lnSpc>
              <a:spcBef>
                <a:spcPct val="10000"/>
              </a:spcBef>
              <a:buClr>
                <a:schemeClr val="accent2"/>
              </a:buClr>
              <a:buNone/>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transfers </a:t>
            </a:r>
            <a:r>
              <a:rPr lang="en-US" dirty="0">
                <a:latin typeface="Arial" panose="020B0604020202020204" pitchFamily="34" charset="0"/>
                <a:cs typeface="Arial" panose="020B0604020202020204" pitchFamily="34" charset="0"/>
                <a:sym typeface="Symbol" pitchFamily="18" charset="2"/>
              </a:rPr>
              <a:t>purchasing power from borrowers to lenders</a:t>
            </a:r>
          </a:p>
          <a:p>
            <a:pPr marL="971550" lvl="1" indent="-457200">
              <a:lnSpc>
                <a:spcPct val="110000"/>
              </a:lnSpc>
              <a:spcBef>
                <a:spcPct val="10000"/>
              </a:spcBef>
              <a:buClr>
                <a:schemeClr val="accent2"/>
              </a:buClr>
              <a:buNone/>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borrowers </a:t>
            </a:r>
            <a:r>
              <a:rPr lang="en-US" dirty="0">
                <a:latin typeface="Arial" panose="020B0604020202020204" pitchFamily="34" charset="0"/>
                <a:cs typeface="Arial" panose="020B0604020202020204" pitchFamily="34" charset="0"/>
                <a:sym typeface="Symbol" pitchFamily="18" charset="2"/>
              </a:rPr>
              <a:t>spend less, lenders spend more</a:t>
            </a:r>
          </a:p>
          <a:p>
            <a:pPr marL="852488" lvl="1" indent="-338138">
              <a:lnSpc>
                <a:spcPct val="110000"/>
              </a:lnSpc>
              <a:spcBef>
                <a:spcPct val="10000"/>
              </a:spcBef>
              <a:buClr>
                <a:schemeClr val="accent2"/>
              </a:buClr>
              <a:buNone/>
            </a:pP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if </a:t>
            </a:r>
            <a:r>
              <a:rPr lang="en-US" dirty="0">
                <a:latin typeface="Arial" panose="020B0604020202020204" pitchFamily="34" charset="0"/>
                <a:cs typeface="Arial" panose="020B0604020202020204" pitchFamily="34" charset="0"/>
                <a:sym typeface="Symbol" pitchFamily="18" charset="2"/>
              </a:rPr>
              <a:t>borrowers’ propensity to spend is larger </a:t>
            </a:r>
            <a:r>
              <a:rPr lang="en-US" dirty="0" smtClean="0">
                <a:latin typeface="Arial" panose="020B0604020202020204" pitchFamily="34" charset="0"/>
                <a:cs typeface="Arial" panose="020B0604020202020204" pitchFamily="34" charset="0"/>
                <a:sym typeface="Symbol" pitchFamily="18" charset="2"/>
              </a:rPr>
              <a:t>than lenders</a:t>
            </a:r>
            <a:r>
              <a:rPr lang="en-US" dirty="0">
                <a:latin typeface="Arial" panose="020B0604020202020204" pitchFamily="34" charset="0"/>
                <a:cs typeface="Arial" panose="020B0604020202020204" pitchFamily="34" charset="0"/>
                <a:sym typeface="Symbol" pitchFamily="18" charset="2"/>
              </a:rPr>
              <a:t>’, then aggregate spending falls, </a:t>
            </a:r>
            <a:r>
              <a:rPr lang="en-US" dirty="0" smtClean="0">
                <a:latin typeface="Arial" panose="020B0604020202020204" pitchFamily="34" charset="0"/>
                <a:cs typeface="Arial" panose="020B0604020202020204" pitchFamily="34" charset="0"/>
                <a:sym typeface="Symbol" pitchFamily="18" charset="2"/>
              </a:rPr>
              <a:t>the </a:t>
            </a:r>
            <a:r>
              <a:rPr lang="en-US" i="1" dirty="0">
                <a:latin typeface="Arial" panose="020B0604020202020204" pitchFamily="34" charset="0"/>
                <a:cs typeface="Arial" panose="020B0604020202020204" pitchFamily="34" charset="0"/>
                <a:sym typeface="Symbol" pitchFamily="18" charset="2"/>
              </a:rPr>
              <a:t>IS</a:t>
            </a:r>
            <a:r>
              <a:rPr lang="en-US" dirty="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curve shifts </a:t>
            </a:r>
            <a:r>
              <a:rPr lang="en-US" dirty="0">
                <a:latin typeface="Arial" panose="020B0604020202020204" pitchFamily="34" charset="0"/>
                <a:cs typeface="Arial" panose="020B0604020202020204" pitchFamily="34" charset="0"/>
                <a:sym typeface="Symbol" pitchFamily="18" charset="2"/>
              </a:rPr>
              <a:t>left, and </a:t>
            </a:r>
            <a:r>
              <a:rPr lang="en-US" b="1" i="1" dirty="0">
                <a:latin typeface="Arial" panose="020B0604020202020204" pitchFamily="34" charset="0"/>
                <a:cs typeface="Arial" panose="020B0604020202020204" pitchFamily="34" charset="0"/>
                <a:sym typeface="Symbol" pitchFamily="18" charset="2"/>
              </a:rPr>
              <a:t>Y</a:t>
            </a:r>
            <a:r>
              <a:rPr lang="en-US" dirty="0">
                <a:latin typeface="Arial" panose="020B0604020202020204" pitchFamily="34" charset="0"/>
                <a:cs typeface="Arial" panose="020B0604020202020204" pitchFamily="34" charset="0"/>
                <a:sym typeface="Symbol" pitchFamily="18" charset="2"/>
              </a:rPr>
              <a:t>  </a:t>
            </a:r>
            <a:r>
              <a:rPr lang="en-US" dirty="0" smtClean="0">
                <a:latin typeface="Arial" panose="020B0604020202020204" pitchFamily="34" charset="0"/>
                <a:cs typeface="Arial" panose="020B0604020202020204" pitchFamily="34" charset="0"/>
                <a:sym typeface="Symbol" pitchFamily="18" charset="2"/>
              </a:rPr>
              <a:t>falls</a:t>
            </a:r>
            <a:endParaRPr lang="en-US"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247099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BB295C-0202-492D-81C6-9DEAB483F416}"/>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Why another Depression is unlikely</a:t>
            </a:r>
          </a:p>
        </p:txBody>
      </p:sp>
      <p:sp>
        <p:nvSpPr>
          <p:cNvPr id="2" name="Content Placeholder 1"/>
          <p:cNvSpPr>
            <a:spLocks noGrp="1"/>
          </p:cNvSpPr>
          <p:nvPr>
            <p:ph type="body" sz="quarter" idx="10"/>
          </p:nvPr>
        </p:nvSpPr>
        <p:spPr>
          <a:xfrm>
            <a:off x="451984" y="1219685"/>
            <a:ext cx="8326006" cy="5119469"/>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Policymakers (or their advisers) now know much more about macroeconomics: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Fed knows better than to let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fall </a:t>
            </a:r>
            <a:r>
              <a:rPr lang="en-US" dirty="0">
                <a:latin typeface="Arial" panose="020B0604020202020204" pitchFamily="34" charset="0"/>
                <a:cs typeface="Arial" panose="020B0604020202020204" pitchFamily="34" charset="0"/>
              </a:rPr>
              <a:t>so much, especially during a contraction.</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Fiscal policymakers know better than to raise taxes or cut spending during a contraction.</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Federal deposit insurance makes widespread bank failures very unlikely.</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Automatic stabilizers make fiscal policy expansionary during an economic downturn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31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FF9016E2-16D4-4EF4-9708-C6004E95B847}"/>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CASE STUDY: The 2008-2009 financial crisis and recession</a:t>
            </a:r>
          </a:p>
        </p:txBody>
      </p:sp>
      <p:sp>
        <p:nvSpPr>
          <p:cNvPr id="2" name="Content Placeholder 1"/>
          <p:cNvSpPr>
            <a:spLocks noGrp="1"/>
          </p:cNvSpPr>
          <p:nvPr>
            <p:ph type="body" sz="quarter" idx="10"/>
          </p:nvPr>
        </p:nvSpPr>
        <p:spPr>
          <a:xfrm>
            <a:off x="451984" y="1219685"/>
            <a:ext cx="8326006" cy="5280505"/>
          </a:xfrm>
        </p:spPr>
        <p:txBody>
          <a:bodyPr/>
          <a:lstStyle/>
          <a:p>
            <a:pPr marL="457200" indent="-4572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2009: Real GDP fell, u-rate approached 10%</a:t>
            </a:r>
          </a:p>
          <a:p>
            <a:pPr marL="457200" indent="-4572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Important factors in the crisis:</a:t>
            </a:r>
          </a:p>
          <a:p>
            <a:pPr marL="914400" lvl="1" indent="-457200">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early 2000s Federal Reserve interest rate </a:t>
            </a:r>
            <a:r>
              <a:rPr lang="en-US" dirty="0" smtClean="0">
                <a:latin typeface="Arial" panose="020B0604020202020204" pitchFamily="34" charset="0"/>
                <a:cs typeface="Arial" panose="020B0604020202020204" pitchFamily="34" charset="0"/>
              </a:rPr>
              <a:t>policy</a:t>
            </a:r>
            <a:endParaRPr lang="en-US" dirty="0">
              <a:latin typeface="Arial" panose="020B0604020202020204" pitchFamily="34" charset="0"/>
              <a:cs typeface="Arial" panose="020B0604020202020204" pitchFamily="34" charset="0"/>
            </a:endParaRPr>
          </a:p>
          <a:p>
            <a:pPr marL="914400" lvl="1" indent="-457200">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subprime mortgage crisis</a:t>
            </a:r>
          </a:p>
          <a:p>
            <a:pPr marL="914400" lvl="1" indent="-457200">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bursting of house price bubble, </a:t>
            </a:r>
            <a:r>
              <a:rPr lang="en-US" dirty="0" smtClean="0">
                <a:latin typeface="Arial" panose="020B0604020202020204" pitchFamily="34" charset="0"/>
                <a:cs typeface="Arial" panose="020B0604020202020204" pitchFamily="34" charset="0"/>
              </a:rPr>
              <a:t>rising </a:t>
            </a:r>
            <a:r>
              <a:rPr lang="en-US" dirty="0">
                <a:latin typeface="Arial" panose="020B0604020202020204" pitchFamily="34" charset="0"/>
                <a:cs typeface="Arial" panose="020B0604020202020204" pitchFamily="34" charset="0"/>
              </a:rPr>
              <a:t>foreclosure rates</a:t>
            </a:r>
          </a:p>
          <a:p>
            <a:pPr marL="914400" lvl="1" indent="-457200">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falling stock prices</a:t>
            </a:r>
          </a:p>
          <a:p>
            <a:pPr marL="914400" lvl="1" indent="-457200">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failing financial institutions</a:t>
            </a:r>
          </a:p>
          <a:p>
            <a:pPr marL="914400" lvl="1" indent="-457200">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declining consumer confidence, drop in spending on consumer durables and investment </a:t>
            </a:r>
            <a:r>
              <a:rPr lang="en-US" dirty="0" smtClean="0">
                <a:latin typeface="Arial" panose="020B0604020202020204" pitchFamily="34" charset="0"/>
                <a:cs typeface="Arial" panose="020B0604020202020204" pitchFamily="34" charset="0"/>
              </a:rPr>
              <a:t>goods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451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Interest rates and house prices</a:t>
            </a:r>
          </a:p>
        </p:txBody>
      </p:sp>
      <p:pic>
        <p:nvPicPr>
          <p:cNvPr id="8" name="Picture Placeholder 7" descr="In this chart the Y axis is labeled interest rate (%). A second Y axis is labeled House price index, 2000 = 100. The X axis goes from 2000 to 2005 in increments of 1 year. Three lines are labeled Federal funds rate (mostly decreasing), 30-year mortgage rate (varied points but mostly decreasing), and Case-Shiller 20-city composite house price index (increasing)."/>
          <p:cNvPicPr>
            <a:picLocks noGrp="1" noChangeAspect="1"/>
          </p:cNvPicPr>
          <p:nvPr>
            <p:ph type="pic" sz="quarter" idx="11"/>
          </p:nvPr>
        </p:nvPicPr>
        <p:blipFill>
          <a:blip r:embed="rId3"/>
          <a:stretch>
            <a:fillRect/>
          </a:stretch>
        </p:blipFill>
        <p:spPr>
          <a:xfrm>
            <a:off x="793488" y="1123317"/>
            <a:ext cx="7557025" cy="5119885"/>
          </a:xfrm>
          <a:prstGeom prst="rect">
            <a:avLst/>
          </a:prstGeom>
        </p:spPr>
      </p:pic>
    </p:spTree>
    <p:extLst>
      <p:ext uri="{BB962C8B-B14F-4D97-AF65-F5344CB8AC3E}">
        <p14:creationId xmlns:p14="http://schemas.microsoft.com/office/powerpoint/2010/main" val="355696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26C3621-A6ED-4691-8584-644398D92D58}"/>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Policy analysis with the </a:t>
            </a:r>
            <a:r>
              <a:rPr lang="en-US" i="1" dirty="0">
                <a:solidFill>
                  <a:srgbClr val="A85232"/>
                </a:solidFill>
              </a:rPr>
              <a:t>IS-LM</a:t>
            </a:r>
            <a:r>
              <a:rPr lang="en-US" dirty="0">
                <a:solidFill>
                  <a:srgbClr val="A85232"/>
                </a:solidFill>
              </a:rPr>
              <a:t> model</a:t>
            </a:r>
          </a:p>
        </p:txBody>
      </p:sp>
      <p:graphicFrame>
        <p:nvGraphicFramePr>
          <p:cNvPr id="19460" name="Object 2" descr="An equation reads, Y equals C (Y minus T bar) plus I (r) plus G bar."/>
          <p:cNvGraphicFramePr>
            <a:graphicFrameLocks noChangeAspect="1"/>
          </p:cNvGraphicFramePr>
          <p:nvPr>
            <p:extLst>
              <p:ext uri="{D42A27DB-BD31-4B8C-83A1-F6EECF244321}">
                <p14:modId xmlns:p14="http://schemas.microsoft.com/office/powerpoint/2010/main" val="2372185227"/>
              </p:ext>
            </p:extLst>
          </p:nvPr>
        </p:nvGraphicFramePr>
        <p:xfrm>
          <a:off x="876300" y="1395413"/>
          <a:ext cx="2884488" cy="454025"/>
        </p:xfrm>
        <a:graphic>
          <a:graphicData uri="http://schemas.openxmlformats.org/presentationml/2006/ole">
            <mc:AlternateContent xmlns:mc="http://schemas.openxmlformats.org/markup-compatibility/2006">
              <mc:Choice xmlns:v="urn:schemas-microsoft-com:vml" Requires="v">
                <p:oleObj spid="_x0000_s2547" name="Equation" r:id="rId4" imgW="1536480" imgH="241200" progId="Equation.DSMT4">
                  <p:embed/>
                </p:oleObj>
              </mc:Choice>
              <mc:Fallback>
                <p:oleObj name="Equation" r:id="rId4" imgW="1536480" imgH="241200" progId="Equation.DSMT4">
                  <p:embed/>
                  <p:pic>
                    <p:nvPicPr>
                      <p:cNvPr id="0" name=""/>
                      <p:cNvPicPr>
                        <a:picLocks noChangeAspect="1" noChangeArrowheads="1"/>
                      </p:cNvPicPr>
                      <p:nvPr/>
                    </p:nvPicPr>
                    <p:blipFill>
                      <a:blip r:embed="rId5"/>
                      <a:srcRect/>
                      <a:stretch>
                        <a:fillRect/>
                      </a:stretch>
                    </p:blipFill>
                    <p:spPr bwMode="auto">
                      <a:xfrm>
                        <a:off x="876300" y="1395413"/>
                        <a:ext cx="2884488" cy="454025"/>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1" name="Object 3" descr="An equation reads, M bar over P bar equals L (r, Y)."/>
          <p:cNvGraphicFramePr>
            <a:graphicFrameLocks noChangeAspect="1"/>
          </p:cNvGraphicFramePr>
          <p:nvPr>
            <p:extLst>
              <p:ext uri="{D42A27DB-BD31-4B8C-83A1-F6EECF244321}">
                <p14:modId xmlns:p14="http://schemas.microsoft.com/office/powerpoint/2010/main" val="651428787"/>
              </p:ext>
            </p:extLst>
          </p:nvPr>
        </p:nvGraphicFramePr>
        <p:xfrm>
          <a:off x="1249363" y="1941513"/>
          <a:ext cx="1984375" cy="471487"/>
        </p:xfrm>
        <a:graphic>
          <a:graphicData uri="http://schemas.openxmlformats.org/presentationml/2006/ole">
            <mc:AlternateContent xmlns:mc="http://schemas.openxmlformats.org/markup-compatibility/2006">
              <mc:Choice xmlns:v="urn:schemas-microsoft-com:vml" Requires="v">
                <p:oleObj spid="_x0000_s2548" name="Equation" r:id="rId6" imgW="965160" imgH="228600" progId="Equation.DSMT4">
                  <p:embed/>
                </p:oleObj>
              </mc:Choice>
              <mc:Fallback>
                <p:oleObj name="Equation" r:id="rId6" imgW="965160" imgH="228600" progId="Equation.DSMT4">
                  <p:embed/>
                  <p:pic>
                    <p:nvPicPr>
                      <p:cNvPr id="0" name=""/>
                      <p:cNvPicPr>
                        <a:picLocks noChangeAspect="1" noChangeArrowheads="1"/>
                      </p:cNvPicPr>
                      <p:nvPr/>
                    </p:nvPicPr>
                    <p:blipFill>
                      <a:blip r:embed="rId7"/>
                      <a:srcRect/>
                      <a:stretch>
                        <a:fillRect/>
                      </a:stretch>
                    </p:blipFill>
                    <p:spPr bwMode="auto">
                      <a:xfrm>
                        <a:off x="1249363" y="1941513"/>
                        <a:ext cx="1984375" cy="47148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ontent Placeholder 1"/>
          <p:cNvSpPr>
            <a:spLocks noGrp="1"/>
          </p:cNvSpPr>
          <p:nvPr>
            <p:ph type="body" sz="quarter" idx="10"/>
          </p:nvPr>
        </p:nvSpPr>
        <p:spPr>
          <a:xfrm>
            <a:off x="600577" y="3353158"/>
            <a:ext cx="3805384" cy="2297838"/>
          </a:xfrm>
        </p:spPr>
        <p:txBody>
          <a:bodyPr/>
          <a:lstStyle/>
          <a:p>
            <a:pPr>
              <a:spcBef>
                <a:spcPct val="30000"/>
              </a:spcBef>
            </a:pPr>
            <a:r>
              <a:rPr lang="en-US" dirty="0">
                <a:latin typeface="Arial" panose="020B0604020202020204" pitchFamily="34" charset="0"/>
                <a:cs typeface="Arial" panose="020B0604020202020204" pitchFamily="34" charset="0"/>
              </a:rPr>
              <a:t>We can use the </a:t>
            </a:r>
            <a:r>
              <a:rPr lang="en-US" i="1" dirty="0">
                <a:latin typeface="Arial" panose="020B0604020202020204" pitchFamily="34" charset="0"/>
                <a:cs typeface="Arial" panose="020B0604020202020204" pitchFamily="34" charset="0"/>
              </a:rPr>
              <a:t>IS–LM</a:t>
            </a:r>
            <a:r>
              <a:rPr lang="en-US" dirty="0">
                <a:latin typeface="Arial" panose="020B0604020202020204" pitchFamily="34" charset="0"/>
                <a:cs typeface="Arial" panose="020B0604020202020204" pitchFamily="34" charset="0"/>
              </a:rPr>
              <a:t> model to analyze the effects of</a:t>
            </a:r>
          </a:p>
          <a:p>
            <a:pPr marL="336550" lvl="1" indent="-222250">
              <a:spcBef>
                <a:spcPct val="30000"/>
              </a:spcBef>
              <a:buClr>
                <a:schemeClr val="accent2"/>
              </a:buClr>
              <a:buSzTx/>
              <a:buFontTx/>
              <a:buChar char="•"/>
            </a:pPr>
            <a:r>
              <a:rPr lang="en-US" dirty="0">
                <a:latin typeface="Arial" panose="020B0604020202020204" pitchFamily="34" charset="0"/>
                <a:cs typeface="Arial" panose="020B0604020202020204" pitchFamily="34" charset="0"/>
              </a:rPr>
              <a:t>fiscal policy: </a:t>
            </a:r>
            <a:r>
              <a:rPr lang="en-US" b="1" i="1" dirty="0" smtClean="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and/or </a:t>
            </a:r>
            <a:r>
              <a:rPr lang="en-US" b="1" i="1" dirty="0">
                <a:latin typeface="Arial" panose="020B0604020202020204" pitchFamily="34" charset="0"/>
                <a:cs typeface="Arial" panose="020B0604020202020204" pitchFamily="34" charset="0"/>
              </a:rPr>
              <a:t>T</a:t>
            </a:r>
          </a:p>
          <a:p>
            <a:pPr marL="336550" lvl="1" indent="-222250">
              <a:spcBef>
                <a:spcPct val="30000"/>
              </a:spcBef>
              <a:buClr>
                <a:schemeClr val="accent2"/>
              </a:buClr>
              <a:buSzTx/>
              <a:buFontTx/>
              <a:buChar char="•"/>
            </a:pPr>
            <a:r>
              <a:rPr lang="en-US" dirty="0">
                <a:latin typeface="Arial" panose="020B0604020202020204" pitchFamily="34" charset="0"/>
                <a:cs typeface="Arial" panose="020B0604020202020204" pitchFamily="34" charset="0"/>
              </a:rPr>
              <a:t>monetary policy</a:t>
            </a:r>
            <a:r>
              <a:rPr lang="en-US" dirty="0" smtClean="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M</a:t>
            </a:r>
            <a:endParaRPr lang="en-US" dirty="0">
              <a:latin typeface="Arial" panose="020B0604020202020204" pitchFamily="34" charset="0"/>
              <a:cs typeface="Arial" panose="020B0604020202020204" pitchFamily="34" charset="0"/>
            </a:endParaRPr>
          </a:p>
        </p:txBody>
      </p:sp>
      <p:pic>
        <p:nvPicPr>
          <p:cNvPr id="12" name="Picture Placeholder 11" descr="The Y axis is labeled r. The x axis is labeled Y. An increasing line is labeled LM. A decreasing line is labeled IS. A horizontal dotted line connects the Y axis to the intersection of the lines and is labeled r1. A vertical dotted line connects the X axis to the intersection and is labeled Y1.">
            <a:extLst>
              <a:ext uri="{FF2B5EF4-FFF2-40B4-BE49-F238E27FC236}">
                <a16:creationId xmlns:a16="http://schemas.microsoft.com/office/drawing/2014/main" xmlns="" id="{6C6F6600-FBF5-4935-B635-556D5CA30592}"/>
              </a:ext>
            </a:extLst>
          </p:cNvPr>
          <p:cNvPicPr>
            <a:picLocks noGrp="1" noChangeAspect="1"/>
          </p:cNvPicPr>
          <p:nvPr>
            <p:ph type="pic" sz="quarter" idx="12"/>
          </p:nvPr>
        </p:nvPicPr>
        <p:blipFill>
          <a:blip r:embed="rId8">
            <a:extLst>
              <a:ext uri="{28A0092B-C50C-407E-A947-70E740481C1C}">
                <a14:useLocalDpi xmlns:a14="http://schemas.microsoft.com/office/drawing/2010/main" val="0"/>
              </a:ext>
            </a:extLst>
          </a:blip>
          <a:stretch>
            <a:fillRect/>
          </a:stretch>
        </p:blipFill>
        <p:spPr>
          <a:xfrm>
            <a:off x="4560011" y="1928813"/>
            <a:ext cx="4212701" cy="4017612"/>
          </a:xfrm>
          <a:prstGeom prst="rect">
            <a:avLst/>
          </a:prstGeom>
        </p:spPr>
      </p:pic>
    </p:spTree>
    <p:extLst>
      <p:ext uri="{BB962C8B-B14F-4D97-AF65-F5344CB8AC3E}">
        <p14:creationId xmlns:p14="http://schemas.microsoft.com/office/powerpoint/2010/main" val="189424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513804" y="148046"/>
            <a:ext cx="8133805" cy="1056640"/>
          </a:xfrm>
          <a:noFill/>
          <a:ln>
            <a:noFill/>
          </a:ln>
        </p:spPr>
        <p:txBody>
          <a:bodyPr vert="horz" wrap="square" lIns="91440" tIns="45720" rIns="91440" bIns="45720" numCol="1" anchor="t" anchorCtr="0" compatLnSpc="1">
            <a:prstTxWarp prst="textNoShape">
              <a:avLst/>
            </a:prstTxWarp>
          </a:bodyPr>
          <a:lstStyle/>
          <a:p>
            <a:r>
              <a:rPr lang="en-US" dirty="0"/>
              <a:t>Change in U.S. house price index </a:t>
            </a:r>
            <a:r>
              <a:rPr lang="en-US" dirty="0" smtClean="0"/>
              <a:t>and </a:t>
            </a:r>
            <a:r>
              <a:rPr lang="en-US" dirty="0"/>
              <a:t>rate of new foreclosures, 1999–2009</a:t>
            </a:r>
          </a:p>
        </p:txBody>
      </p:sp>
      <p:pic>
        <p:nvPicPr>
          <p:cNvPr id="7" name="Picture Placeholder 6" descr="In this chart, the Y axis is labeled Percent change in house prices (from 4 quarters earlier). A second Y axis is labeled New foreclosure starts (% of total mortgages). One line indicates the US house price index and increases in 2005 and then decreases dramatically until 2009. A second line indicates New foreclosures and increases dramatically from 2006 to 2009."/>
          <p:cNvPicPr>
            <a:picLocks noGrp="1" noChangeAspect="1"/>
          </p:cNvPicPr>
          <p:nvPr>
            <p:ph type="pic" sz="quarter" idx="11"/>
          </p:nvPr>
        </p:nvPicPr>
        <p:blipFill>
          <a:blip r:embed="rId3"/>
          <a:stretch>
            <a:fillRect/>
          </a:stretch>
        </p:blipFill>
        <p:spPr>
          <a:xfrm>
            <a:off x="793488" y="1587400"/>
            <a:ext cx="7557025" cy="4666463"/>
          </a:xfrm>
          <a:prstGeom prst="rect">
            <a:avLst/>
          </a:prstGeom>
        </p:spPr>
      </p:pic>
    </p:spTree>
    <p:extLst>
      <p:ext uri="{BB962C8B-B14F-4D97-AF65-F5344CB8AC3E}">
        <p14:creationId xmlns:p14="http://schemas.microsoft.com/office/powerpoint/2010/main" val="4257543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513804" y="148046"/>
            <a:ext cx="8133805" cy="1056640"/>
          </a:xfrm>
          <a:noFill/>
          <a:ln>
            <a:noFill/>
          </a:ln>
        </p:spPr>
        <p:txBody>
          <a:bodyPr vert="horz" wrap="square" lIns="91440" tIns="45720" rIns="91440" bIns="45720" numCol="1" anchor="t" anchorCtr="0" compatLnSpc="1">
            <a:prstTxWarp prst="textNoShape">
              <a:avLst/>
            </a:prstTxWarp>
          </a:bodyPr>
          <a:lstStyle/>
          <a:p>
            <a:r>
              <a:rPr lang="en-US" dirty="0"/>
              <a:t>House price change and new foreclosures, </a:t>
            </a:r>
            <a:r>
              <a:rPr lang="en-US" dirty="0" smtClean="0"/>
              <a:t>2006:Q3–2009:Q1</a:t>
            </a:r>
            <a:endParaRPr lang="en-US" dirty="0"/>
          </a:p>
        </p:txBody>
      </p:sp>
      <p:pic>
        <p:nvPicPr>
          <p:cNvPr id="6" name="Picture Placeholder 5" descr="This is a scatterplot with the Y axis labeled New foreclosures, % of all mortgages and goes from 0% to 20% in increments of 2%. The X axis is labeled Cumulative change in house price index and goes from -40% to 20% in increments of 10%. Several states' data are represented throughout the scatterplot.">
            <a:extLst>
              <a:ext uri="{FF2B5EF4-FFF2-40B4-BE49-F238E27FC236}">
                <a16:creationId xmlns:a16="http://schemas.microsoft.com/office/drawing/2014/main" xmlns="" id="{DF802C61-2E32-4A9F-BB74-3EC97AB6BEF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17731" y="1427221"/>
            <a:ext cx="7708538" cy="4873647"/>
          </a:xfrm>
          <a:prstGeom prst="rect">
            <a:avLst/>
          </a:prstGeom>
        </p:spPr>
      </p:pic>
    </p:spTree>
    <p:extLst>
      <p:ext uri="{BB962C8B-B14F-4D97-AF65-F5344CB8AC3E}">
        <p14:creationId xmlns:p14="http://schemas.microsoft.com/office/powerpoint/2010/main" val="117675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U.S. bank failures by year, 2000–2011</a:t>
            </a:r>
          </a:p>
        </p:txBody>
      </p:sp>
      <p:pic>
        <p:nvPicPr>
          <p:cNvPr id="7" name="Picture Placeholder 6" descr="A bar graph shows the U.S. bank failures by year, 2000 to 2011. The vertical axis represents Number of bank failures and the horizontal axis represents year. The approximate data are as follows. (2000, 2), (2001, 4), (2002, 10), (2003, 3), (2004, 4), (2005, 0), (2006, 0), (2007, 3), (2008, 28), (2009, 140), (2010, 158), and (2011, 92)."/>
          <p:cNvPicPr>
            <a:picLocks noGrp="1" noChangeAspect="1"/>
          </p:cNvPicPr>
          <p:nvPr>
            <p:ph type="pic" sz="quarter" idx="11"/>
          </p:nvPr>
        </p:nvPicPr>
        <p:blipFill>
          <a:blip r:embed="rId3"/>
          <a:stretch>
            <a:fillRect/>
          </a:stretch>
        </p:blipFill>
        <p:spPr>
          <a:xfrm>
            <a:off x="633846" y="1286796"/>
            <a:ext cx="7876309" cy="4966855"/>
          </a:xfrm>
          <a:prstGeom prst="rect">
            <a:avLst/>
          </a:prstGeom>
        </p:spPr>
      </p:pic>
    </p:spTree>
    <p:extLst>
      <p:ext uri="{BB962C8B-B14F-4D97-AF65-F5344CB8AC3E}">
        <p14:creationId xmlns:p14="http://schemas.microsoft.com/office/powerpoint/2010/main" val="137061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513804" y="148046"/>
            <a:ext cx="8133805" cy="975076"/>
          </a:xfrm>
          <a:noFill/>
          <a:ln>
            <a:noFill/>
          </a:ln>
        </p:spPr>
        <p:txBody>
          <a:bodyPr vert="horz" wrap="square" lIns="91440" tIns="45720" rIns="91440" bIns="45720" numCol="1" anchor="t" anchorCtr="0" compatLnSpc="1">
            <a:prstTxWarp prst="textNoShape">
              <a:avLst/>
            </a:prstTxWarp>
          </a:bodyPr>
          <a:lstStyle/>
          <a:p>
            <a:r>
              <a:rPr lang="en-US" dirty="0"/>
              <a:t>Major U.S. stock indexes </a:t>
            </a:r>
            <a:r>
              <a:rPr lang="en-US" dirty="0" smtClean="0"/>
              <a:t>(% </a:t>
            </a:r>
            <a:r>
              <a:rPr lang="en-US" dirty="0"/>
              <a:t>change from 52 weeks earlier)</a:t>
            </a:r>
          </a:p>
        </p:txBody>
      </p:sp>
      <p:pic>
        <p:nvPicPr>
          <p:cNvPr id="7" name="Picture Placeholder 6" descr="In this chart, the Y axis goes from -80% to 140% in increments of 20%. The X axis goes from 12/6/1999 to 7/20/2009 in approximately 8 month increments. The three lines show varying points and are labeled DJIA, S&amp;P 500, NASDAQ."/>
          <p:cNvPicPr>
            <a:picLocks noGrp="1" noChangeAspect="1"/>
          </p:cNvPicPr>
          <p:nvPr>
            <p:ph type="pic" sz="quarter" idx="11"/>
          </p:nvPr>
        </p:nvPicPr>
        <p:blipFill>
          <a:blip r:embed="rId3"/>
          <a:stretch>
            <a:fillRect/>
          </a:stretch>
        </p:blipFill>
        <p:spPr>
          <a:xfrm>
            <a:off x="1139111" y="1417912"/>
            <a:ext cx="6883190" cy="4975041"/>
          </a:xfrm>
          <a:prstGeom prst="rect">
            <a:avLst/>
          </a:prstGeom>
        </p:spPr>
      </p:pic>
    </p:spTree>
    <p:extLst>
      <p:ext uri="{BB962C8B-B14F-4D97-AF65-F5344CB8AC3E}">
        <p14:creationId xmlns:p14="http://schemas.microsoft.com/office/powerpoint/2010/main" val="388396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xfrm>
            <a:off x="513804" y="148045"/>
            <a:ext cx="8133805" cy="915441"/>
          </a:xfrm>
          <a:noFill/>
          <a:ln>
            <a:noFill/>
          </a:ln>
        </p:spPr>
        <p:txBody>
          <a:bodyPr vert="horz" wrap="square" lIns="91440" tIns="45720" rIns="91440" bIns="45720" numCol="1" anchor="t" anchorCtr="0" compatLnSpc="1">
            <a:prstTxWarp prst="textNoShape">
              <a:avLst/>
            </a:prstTxWarp>
          </a:bodyPr>
          <a:lstStyle/>
          <a:p>
            <a:r>
              <a:rPr lang="en-US" dirty="0"/>
              <a:t>Consumer sentiment and growth in consumer durables and investment spending</a:t>
            </a:r>
          </a:p>
        </p:txBody>
      </p:sp>
      <p:pic>
        <p:nvPicPr>
          <p:cNvPr id="7" name="Picture Placeholder 6" descr="This chart has a Y axis labeled % change from four quarters earlier and a second Y axis labeled Consumer sentiment index. The X axis goes from 1999 to 2009 in increments of 1 year. The three lines have varying points and are labeled Durables, Investment, and UM Consumer Sentiment Index."/>
          <p:cNvPicPr>
            <a:picLocks noGrp="1" noChangeAspect="1"/>
          </p:cNvPicPr>
          <p:nvPr>
            <p:ph type="pic" sz="quarter" idx="11"/>
          </p:nvPr>
        </p:nvPicPr>
        <p:blipFill>
          <a:blip r:embed="rId3"/>
          <a:stretch>
            <a:fillRect/>
          </a:stretch>
        </p:blipFill>
        <p:spPr>
          <a:xfrm>
            <a:off x="793488" y="1525000"/>
            <a:ext cx="7557025" cy="4616083"/>
          </a:xfrm>
          <a:prstGeom prst="rect">
            <a:avLst/>
          </a:prstGeom>
        </p:spPr>
      </p:pic>
    </p:spTree>
    <p:extLst>
      <p:ext uri="{BB962C8B-B14F-4D97-AF65-F5344CB8AC3E}">
        <p14:creationId xmlns:p14="http://schemas.microsoft.com/office/powerpoint/2010/main" val="157254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Real GDP growth and unemployment</a:t>
            </a:r>
          </a:p>
        </p:txBody>
      </p:sp>
      <p:pic>
        <p:nvPicPr>
          <p:cNvPr id="7" name="Picture Placeholder 6" descr="In this chart, the Y axis is labeled % change from 4 quarters earlier and a second Y axis labeled % of labor force. The X axis goes from 1995 to 2011 in increments of 2 years. The lines have varying points and are labeled Real GDP growth rate (left scale) and Unemployment rate (right scale)."/>
          <p:cNvPicPr>
            <a:picLocks noGrp="1" noChangeAspect="1"/>
          </p:cNvPicPr>
          <p:nvPr>
            <p:ph type="pic" sz="quarter" idx="11"/>
          </p:nvPr>
        </p:nvPicPr>
        <p:blipFill>
          <a:blip r:embed="rId3"/>
          <a:stretch>
            <a:fillRect/>
          </a:stretch>
        </p:blipFill>
        <p:spPr>
          <a:xfrm>
            <a:off x="717540" y="1222334"/>
            <a:ext cx="7708921" cy="4914438"/>
          </a:xfrm>
          <a:prstGeom prst="rect">
            <a:avLst/>
          </a:prstGeom>
        </p:spPr>
      </p:pic>
    </p:spTree>
    <p:extLst>
      <p:ext uri="{BB962C8B-B14F-4D97-AF65-F5344CB8AC3E}">
        <p14:creationId xmlns:p14="http://schemas.microsoft.com/office/powerpoint/2010/main" val="666996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1</a:t>
            </a:r>
          </a:p>
        </p:txBody>
      </p:sp>
      <p:sp>
        <p:nvSpPr>
          <p:cNvPr id="3" name="Content Placeholder 2"/>
          <p:cNvSpPr>
            <a:spLocks noGrp="1"/>
          </p:cNvSpPr>
          <p:nvPr>
            <p:ph type="body" sz="quarter" idx="10"/>
          </p:nvPr>
        </p:nvSpPr>
        <p:spPr/>
        <p:txBody>
          <a:bodyPr/>
          <a:lstStyle/>
          <a:p>
            <a:pPr marL="342900" indent="-342900">
              <a:lnSpc>
                <a:spcPct val="110000"/>
              </a:lnSpc>
              <a:spcBef>
                <a:spcPct val="30000"/>
              </a:spcBef>
              <a:buClr>
                <a:schemeClr val="tx1"/>
              </a:buClr>
              <a:buSzPct val="95000"/>
              <a:buFont typeface="Arial" panose="020B0604020202020204" pitchFamily="34" charset="0"/>
              <a:buChar char="•"/>
            </a:pPr>
            <a:r>
              <a:rPr lang="en-US" dirty="0">
                <a:solidFill>
                  <a:schemeClr val="accent2"/>
                </a:solidFill>
              </a:rPr>
              <a:t> </a:t>
            </a:r>
            <a:r>
              <a:rPr lang="en-US" i="1" dirty="0"/>
              <a:t>IS–LM</a:t>
            </a:r>
            <a:r>
              <a:rPr lang="en-US" dirty="0"/>
              <a:t> model</a:t>
            </a:r>
          </a:p>
          <a:p>
            <a:pPr lvl="1">
              <a:lnSpc>
                <a:spcPct val="110000"/>
              </a:lnSpc>
              <a:spcBef>
                <a:spcPct val="25000"/>
              </a:spcBef>
              <a:buClr>
                <a:schemeClr val="tx1"/>
              </a:buClr>
              <a:buSzPct val="80000"/>
            </a:pPr>
            <a:r>
              <a:rPr lang="en-US" dirty="0"/>
              <a:t>a theory of aggregate demand</a:t>
            </a:r>
          </a:p>
          <a:p>
            <a:pPr lvl="1">
              <a:lnSpc>
                <a:spcPct val="110000"/>
              </a:lnSpc>
              <a:spcBef>
                <a:spcPct val="25000"/>
              </a:spcBef>
              <a:buClr>
                <a:schemeClr val="tx1"/>
              </a:buClr>
              <a:buSzPct val="80000"/>
            </a:pPr>
            <a:r>
              <a:rPr lang="en-US" dirty="0"/>
              <a:t>exogenous</a:t>
            </a:r>
            <a:r>
              <a:rPr lang="en-US" dirty="0" smtClean="0"/>
              <a:t>: </a:t>
            </a:r>
            <a:r>
              <a:rPr lang="en-US" b="1" i="1" dirty="0" smtClean="0"/>
              <a:t>M</a:t>
            </a:r>
            <a:r>
              <a:rPr lang="en-US" dirty="0" smtClean="0"/>
              <a:t>, </a:t>
            </a:r>
            <a:r>
              <a:rPr lang="en-US" b="1" i="1" dirty="0" smtClean="0"/>
              <a:t>G</a:t>
            </a:r>
            <a:r>
              <a:rPr lang="en-US" dirty="0"/>
              <a:t>, </a:t>
            </a:r>
            <a:r>
              <a:rPr lang="en-US" b="1" i="1" dirty="0" smtClean="0"/>
              <a:t>T</a:t>
            </a:r>
            <a:r>
              <a:rPr lang="en-US" dirty="0" smtClean="0"/>
              <a:t>,</a:t>
            </a:r>
            <a:r>
              <a:rPr lang="en-US" b="1" baseline="0" dirty="0" smtClean="0"/>
              <a:t/>
            </a:r>
            <a:br>
              <a:rPr lang="en-US" b="1" baseline="0" dirty="0" smtClean="0"/>
            </a:br>
            <a:r>
              <a:rPr lang="en-US" b="1" i="1" dirty="0" smtClean="0"/>
              <a:t>P</a:t>
            </a:r>
            <a:r>
              <a:rPr lang="en-US" dirty="0" smtClean="0"/>
              <a:t> </a:t>
            </a:r>
            <a:r>
              <a:rPr lang="en-US" dirty="0" smtClean="0"/>
              <a:t>exogenous </a:t>
            </a:r>
            <a:r>
              <a:rPr lang="en-US" dirty="0"/>
              <a:t>in short </a:t>
            </a:r>
            <a:r>
              <a:rPr lang="en-US" dirty="0" smtClean="0"/>
              <a:t>run, </a:t>
            </a:r>
            <a:r>
              <a:rPr lang="en-US" b="1" i="1" dirty="0" smtClean="0"/>
              <a:t>Y</a:t>
            </a:r>
            <a:r>
              <a:rPr lang="en-US" dirty="0" smtClean="0"/>
              <a:t> in </a:t>
            </a:r>
            <a:r>
              <a:rPr lang="en-US" dirty="0"/>
              <a:t>long </a:t>
            </a:r>
            <a:r>
              <a:rPr lang="en-US" dirty="0" smtClean="0"/>
              <a:t>run</a:t>
            </a:r>
            <a:endParaRPr lang="en-US" dirty="0"/>
          </a:p>
          <a:p>
            <a:pPr lvl="1">
              <a:lnSpc>
                <a:spcPct val="110000"/>
              </a:lnSpc>
              <a:spcBef>
                <a:spcPct val="25000"/>
              </a:spcBef>
              <a:buClr>
                <a:schemeClr val="tx1"/>
              </a:buClr>
              <a:buSzPct val="80000"/>
            </a:pPr>
            <a:r>
              <a:rPr lang="en-US" dirty="0"/>
              <a:t>endogenous</a:t>
            </a:r>
            <a:r>
              <a:rPr lang="en-US" dirty="0" smtClean="0"/>
              <a:t>: </a:t>
            </a:r>
            <a:r>
              <a:rPr lang="en-US" b="1" i="1" dirty="0"/>
              <a:t>r</a:t>
            </a:r>
            <a:r>
              <a:rPr lang="en-US" i="1" dirty="0"/>
              <a:t>,</a:t>
            </a:r>
            <a:r>
              <a:rPr lang="en-US" dirty="0"/>
              <a:t/>
            </a:r>
            <a:br>
              <a:rPr lang="en-US" dirty="0"/>
            </a:br>
            <a:r>
              <a:rPr lang="en-US" b="1" i="1" dirty="0" smtClean="0"/>
              <a:t>Y</a:t>
            </a:r>
            <a:r>
              <a:rPr lang="en-US" dirty="0" smtClean="0"/>
              <a:t> </a:t>
            </a:r>
            <a:r>
              <a:rPr lang="en-US" dirty="0"/>
              <a:t>endogenous in short run, </a:t>
            </a:r>
            <a:r>
              <a:rPr lang="en-US" b="1" i="1" dirty="0"/>
              <a:t>P</a:t>
            </a:r>
            <a:r>
              <a:rPr lang="en-US" dirty="0"/>
              <a:t> </a:t>
            </a:r>
            <a:r>
              <a:rPr lang="en-US" dirty="0" smtClean="0"/>
              <a:t>in </a:t>
            </a:r>
            <a:r>
              <a:rPr lang="en-US" dirty="0"/>
              <a:t>long </a:t>
            </a:r>
            <a:r>
              <a:rPr lang="en-US" dirty="0" smtClean="0"/>
              <a:t>run</a:t>
            </a:r>
            <a:endParaRPr lang="en-US" dirty="0"/>
          </a:p>
          <a:p>
            <a:pPr lvl="1">
              <a:lnSpc>
                <a:spcPct val="110000"/>
              </a:lnSpc>
              <a:spcBef>
                <a:spcPct val="25000"/>
              </a:spcBef>
              <a:buClr>
                <a:schemeClr val="tx1"/>
              </a:buClr>
              <a:buSzPct val="80000"/>
            </a:pPr>
            <a:r>
              <a:rPr lang="en-US" i="1" dirty="0"/>
              <a:t>IS</a:t>
            </a:r>
            <a:r>
              <a:rPr lang="en-US" dirty="0"/>
              <a:t> curve</a:t>
            </a:r>
            <a:r>
              <a:rPr lang="en-US" dirty="0" smtClean="0"/>
              <a:t>: </a:t>
            </a:r>
            <a:r>
              <a:rPr lang="en-US" dirty="0"/>
              <a:t>goods market equilibrium</a:t>
            </a:r>
          </a:p>
          <a:p>
            <a:pPr lvl="1">
              <a:lnSpc>
                <a:spcPct val="110000"/>
              </a:lnSpc>
              <a:spcBef>
                <a:spcPct val="25000"/>
              </a:spcBef>
              <a:buClr>
                <a:schemeClr val="tx1"/>
              </a:buClr>
              <a:buSzPct val="80000"/>
            </a:pPr>
            <a:r>
              <a:rPr lang="en-US" i="1" dirty="0"/>
              <a:t>LM</a:t>
            </a:r>
            <a:r>
              <a:rPr lang="en-US" dirty="0">
                <a:sym typeface="Symbol" pitchFamily="18" charset="2"/>
              </a:rPr>
              <a:t> </a:t>
            </a:r>
            <a:r>
              <a:rPr lang="en-US" dirty="0"/>
              <a:t>curve</a:t>
            </a:r>
            <a:r>
              <a:rPr lang="en-US" dirty="0" smtClean="0"/>
              <a:t>: </a:t>
            </a:r>
            <a:r>
              <a:rPr lang="en-US" dirty="0"/>
              <a:t>money market equilibrium</a:t>
            </a:r>
          </a:p>
        </p:txBody>
      </p:sp>
    </p:spTree>
    <p:extLst>
      <p:ext uri="{BB962C8B-B14F-4D97-AF65-F5344CB8AC3E}">
        <p14:creationId xmlns:p14="http://schemas.microsoft.com/office/powerpoint/2010/main" val="134204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2</a:t>
            </a:r>
          </a:p>
        </p:txBody>
      </p:sp>
      <p:sp>
        <p:nvSpPr>
          <p:cNvPr id="3" name="Content Placeholder 2"/>
          <p:cNvSpPr>
            <a:spLocks noGrp="1"/>
          </p:cNvSpPr>
          <p:nvPr>
            <p:ph type="body" sz="quarter" idx="10"/>
          </p:nvPr>
        </p:nvSpPr>
        <p:spPr/>
        <p:txBody>
          <a:bodyPr/>
          <a:lstStyle/>
          <a:p>
            <a:pPr>
              <a:spcBef>
                <a:spcPts val="600"/>
              </a:spcBef>
              <a:buClr>
                <a:schemeClr val="accent2"/>
              </a:buClr>
              <a:buSzPct val="95000"/>
            </a:pPr>
            <a:r>
              <a:rPr lang="en-US" dirty="0">
                <a:solidFill>
                  <a:schemeClr val="accent2"/>
                </a:solidFill>
              </a:rPr>
              <a:t> </a:t>
            </a:r>
            <a:r>
              <a:rPr lang="en-US" i="1" dirty="0"/>
              <a:t>AD</a:t>
            </a:r>
            <a:r>
              <a:rPr lang="en-US" dirty="0"/>
              <a:t> curve</a:t>
            </a:r>
          </a:p>
          <a:p>
            <a:pPr lvl="1">
              <a:lnSpc>
                <a:spcPct val="110000"/>
              </a:lnSpc>
              <a:spcBef>
                <a:spcPts val="600"/>
              </a:spcBef>
              <a:buClr>
                <a:srgbClr val="5F5F5F"/>
              </a:buClr>
              <a:buSzPct val="105000"/>
              <a:buFont typeface="Arial" panose="020B0604020202020204" pitchFamily="34" charset="0"/>
              <a:buChar char="•"/>
            </a:pPr>
            <a:r>
              <a:rPr lang="en-US" dirty="0"/>
              <a:t>shows relationship between </a:t>
            </a:r>
            <a:r>
              <a:rPr lang="en-US" b="1" i="1" dirty="0"/>
              <a:t>P</a:t>
            </a:r>
            <a:r>
              <a:rPr lang="en-US" dirty="0"/>
              <a:t> </a:t>
            </a:r>
            <a:r>
              <a:rPr lang="en-US" dirty="0">
                <a:sym typeface="Symbol" pitchFamily="18" charset="2"/>
              </a:rPr>
              <a:t> </a:t>
            </a:r>
            <a:r>
              <a:rPr lang="en-US" dirty="0"/>
              <a:t>and the </a:t>
            </a:r>
            <a:r>
              <a:rPr lang="en-US" i="1" dirty="0"/>
              <a:t>IS–LM</a:t>
            </a:r>
            <a:r>
              <a:rPr lang="en-US" dirty="0"/>
              <a:t> </a:t>
            </a:r>
            <a:r>
              <a:rPr lang="en-US" dirty="0">
                <a:sym typeface="Symbol" pitchFamily="18" charset="2"/>
              </a:rPr>
              <a:t> </a:t>
            </a:r>
            <a:r>
              <a:rPr lang="en-US" dirty="0"/>
              <a:t>model’s </a:t>
            </a:r>
            <a:r>
              <a:rPr lang="en-US" dirty="0" smtClean="0"/>
              <a:t>equilibrium </a:t>
            </a:r>
            <a:r>
              <a:rPr lang="en-US" b="1" i="1" dirty="0" smtClean="0"/>
              <a:t>Y</a:t>
            </a:r>
            <a:r>
              <a:rPr lang="en-US" dirty="0" smtClean="0"/>
              <a:t>.</a:t>
            </a:r>
            <a:endParaRPr lang="en-US" dirty="0"/>
          </a:p>
          <a:p>
            <a:pPr lvl="1">
              <a:lnSpc>
                <a:spcPct val="110000"/>
              </a:lnSpc>
              <a:spcBef>
                <a:spcPts val="600"/>
              </a:spcBef>
              <a:buClr>
                <a:srgbClr val="5F5F5F"/>
              </a:buClr>
              <a:buSzPct val="105000"/>
              <a:buFont typeface="Arial" panose="020B0604020202020204" pitchFamily="34" charset="0"/>
              <a:buChar char="•"/>
            </a:pPr>
            <a:r>
              <a:rPr lang="en-US" dirty="0"/>
              <a:t>negative slope </a:t>
            </a:r>
            <a:r>
              <a:rPr lang="en-US" dirty="0" smtClean="0"/>
              <a:t>because</a:t>
            </a:r>
            <a:r>
              <a:rPr lang="en-US" dirty="0"/>
              <a:t/>
            </a:r>
            <a:br>
              <a:rPr lang="en-US" dirty="0"/>
            </a:br>
            <a:r>
              <a:rPr lang="en-US" dirty="0" smtClean="0">
                <a:solidFill>
                  <a:srgbClr val="000000"/>
                </a:solidFill>
                <a:latin typeface="Wingdings 3" charset="2"/>
                <a:cs typeface="Wingdings 3" charset="2"/>
                <a:sym typeface="Wingdings 3" panose="05040102010807070707" pitchFamily="18" charset="2"/>
              </a:rPr>
              <a:t></a:t>
            </a:r>
            <a:r>
              <a:rPr lang="en-US" b="1" i="1" dirty="0" smtClean="0">
                <a:sym typeface="Symbol" pitchFamily="18" charset="2"/>
              </a:rPr>
              <a:t>P</a:t>
            </a:r>
            <a:r>
              <a:rPr lang="en-US" dirty="0" smtClean="0">
                <a:sym typeface="Symbol" pitchFamily="18" charset="2"/>
              </a:rPr>
              <a:t>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solidFill>
                  <a:srgbClr val="000000"/>
                </a:solidFill>
                <a:latin typeface="Wingdings 3" charset="2"/>
                <a:cs typeface="Wingdings 3" charset="2"/>
                <a:sym typeface="Wingdings 3" panose="05040102010807070707" pitchFamily="18" charset="2"/>
              </a:rPr>
              <a:t></a:t>
            </a:r>
            <a:r>
              <a:rPr lang="en-US" dirty="0" smtClean="0">
                <a:sym typeface="Symbol" pitchFamily="18" charset="2"/>
              </a:rPr>
              <a:t>(</a:t>
            </a:r>
            <a:r>
              <a:rPr lang="en-US" b="1" i="1" dirty="0">
                <a:sym typeface="Symbol" pitchFamily="18" charset="2"/>
              </a:rPr>
              <a:t>M</a:t>
            </a:r>
            <a:r>
              <a:rPr lang="en-US" i="1" dirty="0">
                <a:sym typeface="Symbol" pitchFamily="18" charset="2"/>
              </a:rPr>
              <a:t>/</a:t>
            </a:r>
            <a:r>
              <a:rPr lang="en-US" b="1" i="1" dirty="0">
                <a:sym typeface="Symbol" pitchFamily="18" charset="2"/>
              </a:rPr>
              <a:t>P</a:t>
            </a:r>
            <a:r>
              <a:rPr lang="en-US" dirty="0">
                <a:sym typeface="Symbol" pitchFamily="18" charset="2"/>
              </a:rPr>
              <a:t>)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r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I </a:t>
            </a:r>
            <a:r>
              <a:rPr lang="en-US" dirty="0">
                <a:latin typeface="Wingdings 3" charset="2"/>
                <a:cs typeface="Arial" panose="020B0604020202020204" pitchFamily="34" charset="0"/>
                <a:sym typeface="Wingdings 3" panose="05040102010807070707" pitchFamily="18" charset="2"/>
              </a:rPr>
              <a:t></a:t>
            </a:r>
            <a:r>
              <a:rPr lang="en-US" dirty="0" smtClean="0">
                <a:sym typeface="Symbol" pitchFamily="18" charset="2"/>
              </a:rPr>
              <a:t> </a:t>
            </a:r>
            <a:r>
              <a:rPr lang="en-US" dirty="0" smtClean="0">
                <a:latin typeface="Wingdings 3" charset="2"/>
                <a:cs typeface="Wingdings 3" charset="2"/>
                <a:sym typeface="Wingdings 3" panose="05040102010807070707" pitchFamily="18" charset="2"/>
              </a:rPr>
              <a:t></a:t>
            </a:r>
            <a:r>
              <a:rPr lang="en-US" b="1" i="1" dirty="0" smtClean="0">
                <a:sym typeface="Symbol" pitchFamily="18" charset="2"/>
              </a:rPr>
              <a:t>Y</a:t>
            </a:r>
            <a:endParaRPr lang="en-US" dirty="0">
              <a:sym typeface="Symbol" pitchFamily="18" charset="2"/>
            </a:endParaRPr>
          </a:p>
          <a:p>
            <a:pPr lvl="1">
              <a:spcBef>
                <a:spcPts val="600"/>
              </a:spcBef>
              <a:buClr>
                <a:srgbClr val="5F5F5F"/>
              </a:buClr>
              <a:buSzPct val="105000"/>
              <a:buFont typeface="Arial" panose="020B0604020202020204" pitchFamily="34" charset="0"/>
              <a:buChar char="•"/>
            </a:pPr>
            <a:r>
              <a:rPr lang="en-US" dirty="0">
                <a:sym typeface="Symbol" pitchFamily="18" charset="2"/>
              </a:rPr>
              <a:t>expansionary fiscal policy shifts </a:t>
            </a:r>
            <a:r>
              <a:rPr lang="en-US" i="1" dirty="0">
                <a:sym typeface="Symbol" pitchFamily="18" charset="2"/>
              </a:rPr>
              <a:t>IS</a:t>
            </a:r>
            <a:r>
              <a:rPr lang="en-US" dirty="0">
                <a:sym typeface="Symbol" pitchFamily="18" charset="2"/>
              </a:rPr>
              <a:t> </a:t>
            </a:r>
            <a:r>
              <a:rPr lang="en-US" dirty="0" smtClean="0">
                <a:sym typeface="Symbol" pitchFamily="18" charset="2"/>
              </a:rPr>
              <a:t>curve </a:t>
            </a:r>
            <a:r>
              <a:rPr lang="en-US" dirty="0">
                <a:sym typeface="Symbol" pitchFamily="18" charset="2"/>
              </a:rPr>
              <a:t>right, raises income, and shifts </a:t>
            </a:r>
            <a:r>
              <a:rPr lang="en-US" i="1" dirty="0" smtClean="0">
                <a:sym typeface="Symbol" pitchFamily="18" charset="2"/>
              </a:rPr>
              <a:t>AD</a:t>
            </a:r>
            <a:r>
              <a:rPr lang="en-US" dirty="0" smtClean="0">
                <a:sym typeface="Symbol" pitchFamily="18" charset="2"/>
              </a:rPr>
              <a:t> </a:t>
            </a:r>
            <a:r>
              <a:rPr lang="en-US" dirty="0">
                <a:sym typeface="Symbol" pitchFamily="18" charset="2"/>
              </a:rPr>
              <a:t>curve right.</a:t>
            </a:r>
          </a:p>
          <a:p>
            <a:pPr lvl="1">
              <a:spcBef>
                <a:spcPts val="600"/>
              </a:spcBef>
              <a:buClr>
                <a:srgbClr val="5F5F5F"/>
              </a:buClr>
              <a:buSzPct val="105000"/>
              <a:buFont typeface="Arial" panose="020B0604020202020204" pitchFamily="34" charset="0"/>
              <a:buChar char="•"/>
            </a:pPr>
            <a:r>
              <a:rPr lang="en-US" dirty="0">
                <a:sym typeface="Symbol" pitchFamily="18" charset="2"/>
              </a:rPr>
              <a:t>expansionary monetary policy shifts </a:t>
            </a:r>
            <a:r>
              <a:rPr lang="en-US" i="1" dirty="0">
                <a:sym typeface="Symbol" pitchFamily="18" charset="2"/>
              </a:rPr>
              <a:t>LM</a:t>
            </a:r>
            <a:r>
              <a:rPr lang="en-US" dirty="0">
                <a:sym typeface="Symbol" pitchFamily="18" charset="2"/>
              </a:rPr>
              <a:t> </a:t>
            </a:r>
            <a:r>
              <a:rPr lang="en-US" dirty="0" smtClean="0">
                <a:sym typeface="Symbol" pitchFamily="18" charset="2"/>
              </a:rPr>
              <a:t>curve </a:t>
            </a:r>
            <a:r>
              <a:rPr lang="en-US" dirty="0">
                <a:sym typeface="Symbol" pitchFamily="18" charset="2"/>
              </a:rPr>
              <a:t>right, raises income, and shifts </a:t>
            </a:r>
            <a:r>
              <a:rPr lang="en-US" i="1" dirty="0">
                <a:sym typeface="Symbol" pitchFamily="18" charset="2"/>
              </a:rPr>
              <a:t>AD</a:t>
            </a:r>
            <a:r>
              <a:rPr lang="en-US" dirty="0">
                <a:sym typeface="Symbol" pitchFamily="18" charset="2"/>
              </a:rPr>
              <a:t> </a:t>
            </a:r>
            <a:r>
              <a:rPr lang="en-US" dirty="0" smtClean="0">
                <a:sym typeface="Symbol" pitchFamily="18" charset="2"/>
              </a:rPr>
              <a:t>curve </a:t>
            </a:r>
            <a:r>
              <a:rPr lang="en-US" dirty="0">
                <a:sym typeface="Symbol" pitchFamily="18" charset="2"/>
              </a:rPr>
              <a:t>right.</a:t>
            </a:r>
          </a:p>
          <a:p>
            <a:pPr lvl="1">
              <a:spcBef>
                <a:spcPts val="600"/>
              </a:spcBef>
              <a:buClr>
                <a:srgbClr val="5F5F5F"/>
              </a:buClr>
              <a:buSzPct val="105000"/>
              <a:buFont typeface="Arial" panose="020B0604020202020204" pitchFamily="34" charset="0"/>
              <a:buChar char="•"/>
            </a:pPr>
            <a:r>
              <a:rPr lang="en-US" i="1" dirty="0">
                <a:sym typeface="Symbol" pitchFamily="18" charset="2"/>
              </a:rPr>
              <a:t>IS</a:t>
            </a:r>
            <a:r>
              <a:rPr lang="en-US" dirty="0">
                <a:sym typeface="Symbol" pitchFamily="18" charset="2"/>
              </a:rPr>
              <a:t> </a:t>
            </a:r>
            <a:r>
              <a:rPr lang="en-US" dirty="0" smtClean="0">
                <a:sym typeface="Symbol" pitchFamily="18" charset="2"/>
              </a:rPr>
              <a:t>or </a:t>
            </a:r>
            <a:r>
              <a:rPr lang="en-US" i="1" dirty="0">
                <a:sym typeface="Symbol" pitchFamily="18" charset="2"/>
              </a:rPr>
              <a:t>LM</a:t>
            </a:r>
            <a:r>
              <a:rPr lang="en-US" dirty="0">
                <a:sym typeface="Symbol" pitchFamily="18" charset="2"/>
              </a:rPr>
              <a:t> </a:t>
            </a:r>
            <a:r>
              <a:rPr lang="en-US" dirty="0" smtClean="0">
                <a:sym typeface="Symbol" pitchFamily="18" charset="2"/>
              </a:rPr>
              <a:t>shocks </a:t>
            </a:r>
            <a:r>
              <a:rPr lang="en-US" dirty="0">
                <a:sym typeface="Symbol" pitchFamily="18" charset="2"/>
              </a:rPr>
              <a:t>shift the </a:t>
            </a:r>
            <a:r>
              <a:rPr lang="en-US" i="1" dirty="0">
                <a:sym typeface="Symbol" pitchFamily="18" charset="2"/>
              </a:rPr>
              <a:t>AD</a:t>
            </a:r>
            <a:r>
              <a:rPr lang="en-US" dirty="0">
                <a:sym typeface="Symbol" pitchFamily="18" charset="2"/>
              </a:rPr>
              <a:t> </a:t>
            </a:r>
            <a:r>
              <a:rPr lang="en-US" dirty="0" smtClean="0">
                <a:sym typeface="Symbol" pitchFamily="18" charset="2"/>
              </a:rPr>
              <a:t>curve</a:t>
            </a:r>
            <a:r>
              <a:rPr lang="en-US" dirty="0">
                <a:sym typeface="Symbol" pitchFamily="18" charset="2"/>
              </a:rPr>
              <a:t>.</a:t>
            </a:r>
            <a:endParaRPr lang="en-US" dirty="0"/>
          </a:p>
        </p:txBody>
      </p:sp>
    </p:spTree>
    <p:extLst>
      <p:ext uri="{BB962C8B-B14F-4D97-AF65-F5344CB8AC3E}">
        <p14:creationId xmlns:p14="http://schemas.microsoft.com/office/powerpoint/2010/main" val="412524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2D6463-645E-41D3-8A62-E3DB4D1DDF93}"/>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An increase in government purchases</a:t>
            </a:r>
          </a:p>
        </p:txBody>
      </p:sp>
      <p:pic>
        <p:nvPicPr>
          <p:cNvPr id="9" name="Picture 2" descr="This is a line graph to depict the impact of an increase in government purchases in the IS-LM model. This is a line graph to depict the impact of an increase in government purchases in the IS-LM model. The Y axis is interest rate (r). The X axis is the income, output (Y).The first table lists the lines on the graph. &#10;Row 1: Line Name, LM; Position on Graph, Straight line. Runs diagonally from low interest, low Y to high interest, high Y&#10;Row 2: Line Name, IS subscript 1; Position on Graph, Curved line. Runs diagonally downward from mid-high interest and low Y to low interest, high Y&#10;Row 3: Line Name, IS subscript 2; Position on Graph, Curved line. Runs diagonally downwards to the right of IS subscript 1, at a higher interest point. A right pointing arrow notes that the IS curve shifts to the right by the systemic difference of G divided by (1 – MPC)&#10;The second table is the points on the graph and the corresponding equations/marks. &#10;Row 1: Point, A; Location, Intersection of LM and IS subscript 1; Equation on Y axis, r subscript 1; Equation on X axis, Y subscript 1&#10;Row 2: Point, B; Location, Intersection of LM and IS subscript 2; Equation on Y axis, r subscript 2; Equation on X axis, Y subscript 2&#10;The third table lists the arrows/key points on the graph, location, and significance. &#10;Row 1: Arrow Locations, Points A to B (up arrow) on the Y axis; Significance, Interest rises&#10;Row 2: Arrow Locations, Points A to B (right arrow) on the X axis; Significance, Income rises"/>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884225" y="1708215"/>
            <a:ext cx="7375550" cy="459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70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5F48DC8-19F1-44F0-A668-1935D1FBE6FA}"/>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A tax cut</a:t>
            </a:r>
          </a:p>
        </p:txBody>
      </p:sp>
      <p:pic>
        <p:nvPicPr>
          <p:cNvPr id="9" name="Picture 2" descr="This is a line graph to depict the impact of a decrease in taxes in the IS-LM model. This is a line graph to depict the impact of a decrease in taxes in the IS-LM model.&#10;The Y axis is interest rate (r).&#10;The X axis is the income, output (Y).&#10;The first table lists the lines on the graph.&#10;Row 1: Line Name, LM; Position on Graph, Straight line. Runs diagonally from mid to low interest, low Y to higher interest, high Y. Flatter line than shown in Figure 12-1.&#10;Row 2: Line Name, IS subscript 1; Position on Graph, Curved line. Runs diagonally downward from mid-high interest and low Y to low interest, high Y&#10;Row 3: Line Name, IS subscript 2; Position on Graph, Curved line. Runs diagonally downwards to the right of IS subscript 1, at a higher interest point. A right pointing arrow notes that the IS curve shifts to the right by the systemic difference of T X MPC over 1 - MPC&#10;The second table is the points on the graph and the corresponding equations/marks.&#10;Row1; Point, A; Location, Intersection of LM and IS subscript 1; Equation on Y axis, r subscript 1; Equation on X axis, Y subscript 1&#10;Row2; Point, B; Location, Intersection of LM and IS subscript 2; Equation on Y axis, r subscript 2; Equation on X axis, Y subscript 2&#10;The third table lists the arrows/key points on the graph, location, and significance.&#10;Row 1: Arrow Locations, Points A to B (up arrow) on the Y axis; Significance, Interest rises&#10;Row 2: Arrow Locations, Points A to B (right arrow) on the X axis; Significance, Income rises"/>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515448" y="1666193"/>
            <a:ext cx="8113105" cy="469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08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E791842D-849F-4632-9AD5-908CD6A7DA3E}"/>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Monetary policy: An increase in </a:t>
            </a:r>
            <a:r>
              <a:rPr lang="en-US" i="1" dirty="0">
                <a:solidFill>
                  <a:srgbClr val="A85232"/>
                </a:solidFill>
              </a:rPr>
              <a:t>M</a:t>
            </a:r>
          </a:p>
        </p:txBody>
      </p:sp>
      <p:pic>
        <p:nvPicPr>
          <p:cNvPr id="9" name="Picture 2" descr="This is a line graph to depict the impact of an increase in the money supply in the IS-LM model. This is a line graph to depict the impact of a decrease in taxes in the IS-LM model.&#10;The Y axis is interest rate (r).&#10;The X axis is the income, output (Y).&#10;The first table lists the lines on the graph.&#10;Row 1: Line Name, LM subscript 1; Position on Graph, Straight line. Runs diagonally from mid to low interest, low Y to higher interest, high Y. Sharp incline.&#10;Row 2: Line Name, LM subscript 2; Position on Graph, Straight line. Runs diagonally below and right of LM subscript 1. A downward pointing arrow between the lines is used to indicate an increase in the money supply shifts the LM curve downward.&#10;Row 3: Line Name, IS; Position on Graph, Curved line. Runs diagonally downward from high interest and low Y to low interest, high Y&#10;The second table is the points on the graph and the corresponding equations/marks.&#10;Row1; Point, A; Location, Intersection of LM  subscript 1 and IS; Equation on Y axis, r subscript 1; Equation on X axis, Y subscript 1&#10;Row2; Point, B; Location, Intersection of LM subscript 2 and IS ; Equation on Y axis, r subscript 2; Equation on X axis, Y subscript 2&#10;The third table lists the arrows/key points on the graph, location, and significance.&#10;Row 1: Arrow Locations, Points A to B (down arrow) on the Y axis; Significance, Interest falls&#10;Row 2: Arrow Locations, Points A to B (right arrow) on the X axis; Significance, Income rises"/>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515448" y="1726488"/>
            <a:ext cx="8113105" cy="44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25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9C4A31C-E0ED-471D-B9FE-4D110D69583E}"/>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Interaction between monetary and fiscal policy</a:t>
            </a:r>
          </a:p>
        </p:txBody>
      </p:sp>
      <p:sp>
        <p:nvSpPr>
          <p:cNvPr id="2" name="Content Placeholder 1"/>
          <p:cNvSpPr>
            <a:spLocks noGrp="1"/>
          </p:cNvSpPr>
          <p:nvPr>
            <p:ph type="body" sz="quarter" idx="10"/>
          </p:nvPr>
        </p:nvSpPr>
        <p:spPr>
          <a:xfrm>
            <a:off x="451984" y="1219686"/>
            <a:ext cx="8326006" cy="4797656"/>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Model:</a:t>
            </a:r>
          </a:p>
          <a:p>
            <a:pPr marL="800100" lvl="1">
              <a:lnSpc>
                <a:spcPct val="105000"/>
              </a:lnSpc>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Monetary and fiscal policy </a:t>
            </a:r>
            <a:r>
              <a:rPr lang="en-US" dirty="0" smtClean="0">
                <a:latin typeface="Arial" panose="020B0604020202020204" pitchFamily="34" charset="0"/>
                <a:cs typeface="Arial" panose="020B0604020202020204" pitchFamily="34" charset="0"/>
              </a:rPr>
              <a:t>variables (</a:t>
            </a:r>
            <a:r>
              <a:rPr lang="en-US" b="1" i="1" dirty="0" smtClean="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G</a:t>
            </a:r>
            <a:r>
              <a:rPr lang="en-US" i="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exogenous.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Real world:</a:t>
            </a:r>
          </a:p>
          <a:p>
            <a:pPr marL="800100" lvl="1">
              <a:lnSpc>
                <a:spcPct val="105000"/>
              </a:lnSpc>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Monetary policymakers may adjust </a:t>
            </a:r>
            <a:r>
              <a:rPr lang="en-US" b="1" i="1" dirty="0" smtClean="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response to changes in fiscal policy </a:t>
            </a:r>
            <a:r>
              <a:rPr lang="en-US" dirty="0" smtClean="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vice versa.</a:t>
            </a:r>
          </a:p>
          <a:p>
            <a:pPr marL="800100" lvl="1">
              <a:lnSpc>
                <a:spcPct val="105000"/>
              </a:lnSpc>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Such interactions may alter the impact of the original policy change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mplate" id="{FA3B88C8-922C-4696-B2FB-A6EA8F51BB86}" vid="{137859DA-54B3-48D7-89F4-0E79908529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item.xml><?xml version="1.0" encoding="utf-8"?>
<w:document xmlns:w="http://schemas.openxmlformats.org/wordprocessingml/2006/main">
  <RequestId>e9c14cfc-fef6-49e8-83ba-40c02b01c4a1</RequestId>
  <RequestDate>2/10/2021 10:28:48 AM</RequestDate>
</w:document>
</file>

<file path=docProps/app.xml><?xml version="1.0" encoding="utf-8"?>
<Properties xmlns="http://schemas.openxmlformats.org/officeDocument/2006/extended-properties" xmlns:vt="http://schemas.openxmlformats.org/officeDocument/2006/docPropsVTypes">
  <Template>Template</Template>
  <TotalTime>4408</TotalTime>
  <Words>5000</Words>
  <Application>Microsoft Office PowerPoint</Application>
  <PresentationFormat>On-screen Show (4:3)</PresentationFormat>
  <Paragraphs>438</Paragraphs>
  <Slides>57</Slides>
  <Notes>57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Template</vt:lpstr>
      <vt:lpstr>Equation</vt:lpstr>
      <vt:lpstr>Aggregate Demand II: Applying the IS-LM Model</vt:lpstr>
      <vt:lpstr>IN THIS CHAPTER, YOU WILL LEARN: PART 1</vt:lpstr>
      <vt:lpstr>IN THIS CHAPTER, YOU WILL LEARN: PART 2</vt:lpstr>
      <vt:lpstr>Equilibrium in the IS-LM model</vt:lpstr>
      <vt:lpstr>Policy analysis with the IS-LM model</vt:lpstr>
      <vt:lpstr>An increase in government purchases</vt:lpstr>
      <vt:lpstr>A tax cut</vt:lpstr>
      <vt:lpstr>Monetary policy: An increase in M</vt:lpstr>
      <vt:lpstr>Interaction between monetary and fiscal policy</vt:lpstr>
      <vt:lpstr>The Fed’s response to ΔG &gt; 0</vt:lpstr>
      <vt:lpstr>Response 1: Hold M constant</vt:lpstr>
      <vt:lpstr>Response 2: Hold r constant</vt:lpstr>
      <vt:lpstr>Response 3: Hold Y constant</vt:lpstr>
      <vt:lpstr>Shocks in the IS-LM model, part 1</vt:lpstr>
      <vt:lpstr>Shocks in the IS-LM model, part 2</vt:lpstr>
      <vt:lpstr>NOW YOU TRY Analyze shocks with the IS-LM model</vt:lpstr>
      <vt:lpstr>NOW YOU TRY Analyze shocks with the IS-LM model, answer, part 1</vt:lpstr>
      <vt:lpstr>NOW YOU TRY Analyze shocks with the IS-LM model, answer, part 2</vt:lpstr>
      <vt:lpstr>CASE STUDY: The U.S. recession of 2001, part 1</vt:lpstr>
      <vt:lpstr>CASE STUDY: The U.S. recession of 2001, part 2</vt:lpstr>
      <vt:lpstr>CASE STUDY: The U.S. recession of 2001, part 3</vt:lpstr>
      <vt:lpstr>CASE STUDY: The U.S. recession of 2001, part 4</vt:lpstr>
      <vt:lpstr>CASE STUDY: The U.S. recession of 2001, part 5</vt:lpstr>
      <vt:lpstr>What is the Fed’s policy instrument? Part 1</vt:lpstr>
      <vt:lpstr>What is the Fed’s policy instrument? Part 2</vt:lpstr>
      <vt:lpstr>IS-LM and aggregate demand</vt:lpstr>
      <vt:lpstr>Deriving the AD curve</vt:lpstr>
      <vt:lpstr>Monetary policy and the AD curve</vt:lpstr>
      <vt:lpstr>Fiscal policy and the AD curve</vt:lpstr>
      <vt:lpstr>IS-LM and AD-AS in the short run and in the long run</vt:lpstr>
      <vt:lpstr>The SR and LR effects of an IS shock, part 1</vt:lpstr>
      <vt:lpstr>The SR and LR effects of an IS shock, part 2</vt:lpstr>
      <vt:lpstr>The SR and LR effects of an IS shock, part 3</vt:lpstr>
      <vt:lpstr>The SR and LR effects of an IS shock, part 4</vt:lpstr>
      <vt:lpstr>The SR and LR effects of an IS shock, part 5</vt:lpstr>
      <vt:lpstr>NOW YOU TRY Analyze SR and LR effects of ΔM</vt:lpstr>
      <vt:lpstr>NOW YOU TRY Analyze SR and LR effects of ΔM, answer, part 1</vt:lpstr>
      <vt:lpstr>NOW YOU TRY Analyze SR and LR effects of ΔM, answer, part 2</vt:lpstr>
      <vt:lpstr>The Great Depression</vt:lpstr>
      <vt:lpstr>THE SPENDING HYPOTHESIS: Shocks to the IS curve</vt:lpstr>
      <vt:lpstr>THE SPENDING HYPOTHESIS: Reasons for the IS shift</vt:lpstr>
      <vt:lpstr>THE MONEY HYPOTHESIS: A shock to the LM curve</vt:lpstr>
      <vt:lpstr>THE MONEY HYPOTHESIS AGAIN: The effects of falling prices, part 1</vt:lpstr>
      <vt:lpstr>THE MONEY HYPOTHESIS AGAIN: The effects of falling prices, part 2</vt:lpstr>
      <vt:lpstr>THE MONEY HYPOTHESIS AGAIN: The effects of falling prices, part 3</vt:lpstr>
      <vt:lpstr>THE MONEY HYPOTHESIS AGAIN: The effects of falling prices, part 4</vt:lpstr>
      <vt:lpstr>Why another Depression is unlikely</vt:lpstr>
      <vt:lpstr>CASE STUDY: The 2008-2009 financial crisis and recession</vt:lpstr>
      <vt:lpstr>Interest rates and house prices</vt:lpstr>
      <vt:lpstr>Change in U.S. house price index and rate of new foreclosures, 1999–2009</vt:lpstr>
      <vt:lpstr>House price change and new foreclosures, 2006:Q3–2009:Q1</vt:lpstr>
      <vt:lpstr>U.S. bank failures by year, 2000–2011</vt:lpstr>
      <vt:lpstr>Major U.S. stock indexes (% change from 52 weeks earlier)</vt:lpstr>
      <vt:lpstr>Consumer sentiment and growth in consumer durables and investment spending</vt:lpstr>
      <vt:lpstr>Real GDP growth and unemployment</vt:lpstr>
      <vt:lpstr>CHAPTER SUMMARY, PART 1</vt:lpstr>
      <vt:lpstr>CHAPTER SUMMARY, PART 2</vt:lpstr>
    </vt:vector>
  </TitlesOfParts>
  <Company>UNLV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Aggregate Demand II: Applying the IS-LM Model</dc:title>
  <dc:creator>Mankiw</dc:creator>
  <cp:lastModifiedBy>CD</cp:lastModifiedBy>
  <cp:revision>407</cp:revision>
  <cp:lastPrinted>2015-05-02T20:21:15Z</cp:lastPrinted>
  <dcterms:created xsi:type="dcterms:W3CDTF">2006-04-29T00:50:43Z</dcterms:created>
  <dcterms:modified xsi:type="dcterms:W3CDTF">2018-10-19T16:19:02Z</dcterms:modified>
</cp:coreProperties>
</file>