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13" r:id="rId1"/>
  </p:sldMasterIdLst>
  <p:notesMasterIdLst>
    <p:notesMasterId r:id="rId49"/>
  </p:notesMasterIdLst>
  <p:sldIdLst>
    <p:sldId id="496" r:id="rId2"/>
    <p:sldId id="49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47" r:id="rId18"/>
    <p:sldId id="422" r:id="rId19"/>
    <p:sldId id="448" r:id="rId20"/>
    <p:sldId id="423" r:id="rId21"/>
    <p:sldId id="449" r:id="rId22"/>
    <p:sldId id="424" r:id="rId23"/>
    <p:sldId id="425" r:id="rId24"/>
    <p:sldId id="426" r:id="rId25"/>
    <p:sldId id="427" r:id="rId26"/>
    <p:sldId id="428" r:id="rId27"/>
    <p:sldId id="429" r:id="rId28"/>
    <p:sldId id="430" r:id="rId29"/>
    <p:sldId id="431" r:id="rId30"/>
    <p:sldId id="432" r:id="rId31"/>
    <p:sldId id="433" r:id="rId32"/>
    <p:sldId id="434" r:id="rId33"/>
    <p:sldId id="435" r:id="rId34"/>
    <p:sldId id="436" r:id="rId35"/>
    <p:sldId id="437" r:id="rId36"/>
    <p:sldId id="438" r:id="rId37"/>
    <p:sldId id="439" r:id="rId38"/>
    <p:sldId id="440" r:id="rId39"/>
    <p:sldId id="441" r:id="rId40"/>
    <p:sldId id="442" r:id="rId41"/>
    <p:sldId id="443" r:id="rId42"/>
    <p:sldId id="444" r:id="rId43"/>
    <p:sldId id="445" r:id="rId44"/>
    <p:sldId id="446" r:id="rId45"/>
    <p:sldId id="378" r:id="rId46"/>
    <p:sldId id="406" r:id="rId47"/>
    <p:sldId id="407"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Marburger" initials="DM" lastIdx="1" clrIdx="0">
    <p:extLst/>
  </p:cmAuthor>
  <p:cmAuthor id="2" name="kitty wilson" initials="kw" lastIdx="3" clrIdx="1">
    <p:extLst>
      <p:ext uri="{19B8F6BF-5375-455C-9EA6-DF929625EA0E}">
        <p15:presenceInfo xmlns="" xmlns:p15="http://schemas.microsoft.com/office/powerpoint/2012/main" userId="9f215fe52c276b11" providerId="Windows Live"/>
      </p:ext>
    </p:extLst>
  </p:cmAuthor>
  <p:cmAuthor id="3" name="kim welsh" initials="kw" lastIdx="1" clrIdx="2">
    <p:extLst>
      <p:ext uri="{19B8F6BF-5375-455C-9EA6-DF929625EA0E}">
        <p15:presenceInfo xmlns="" xmlns:p15="http://schemas.microsoft.com/office/powerpoint/2012/main" userId="kim wel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333"/>
    <a:srgbClr val="0E5229"/>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9" autoAdjust="0"/>
    <p:restoredTop sz="86323" autoAdjust="0"/>
  </p:normalViewPr>
  <p:slideViewPr>
    <p:cSldViewPr snapToGrid="0">
      <p:cViewPr>
        <p:scale>
          <a:sx n="66" d="100"/>
          <a:sy n="66" d="100"/>
        </p:scale>
        <p:origin x="-252" y="-72"/>
      </p:cViewPr>
      <p:guideLst>
        <p:guide orient="horz" pos="3172"/>
        <p:guide pos="4969"/>
      </p:guideLst>
    </p:cSldViewPr>
  </p:slideViewPr>
  <p:outlineViewPr>
    <p:cViewPr>
      <p:scale>
        <a:sx n="33" d="100"/>
        <a:sy n="33" d="100"/>
      </p:scale>
      <p:origin x="0" y="33702"/>
    </p:cViewPr>
  </p:outlineViewPr>
  <p:notesTextViewPr>
    <p:cViewPr>
      <p:scale>
        <a:sx n="125" d="100"/>
        <a:sy n="125" d="100"/>
      </p:scale>
      <p:origin x="0" y="0"/>
    </p:cViewPr>
  </p:notesTextViewPr>
  <p:sorterViewPr>
    <p:cViewPr>
      <p:scale>
        <a:sx n="100" d="100"/>
        <a:sy n="100" d="100"/>
      </p:scale>
      <p:origin x="0" y="0"/>
    </p:cViewPr>
  </p:sorterViewPr>
  <p:notesViewPr>
    <p:cSldViewPr snapToGrid="0">
      <p:cViewPr>
        <p:scale>
          <a:sx n="122" d="100"/>
          <a:sy n="122" d="100"/>
        </p:scale>
        <p:origin x="-80" y="240"/>
      </p:cViewPr>
      <p:guideLst>
        <p:guide orient="horz" pos="2880"/>
        <p:guide pos="2160"/>
      </p:guideLst>
    </p:cSldViewPr>
  </p:notesViewPr>
  <p:gridSpacing cx="45720" cy="4572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xml" Id="rId3"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slide" Target="slides/slide41.xml" Id="rId42" /><Relationship Type="http://schemas.openxmlformats.org/officeDocument/2006/relationships/slide" Target="slides/slide46.xml" Id="rId47" /><Relationship Type="http://schemas.openxmlformats.org/officeDocument/2006/relationships/commentAuthors" Target="commentAuthors.xml" Id="rId50" /><Relationship Type="http://schemas.openxmlformats.org/officeDocument/2006/relationships/slide" Target="slides/slide6.xml" Id="rId7"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slide" Target="slides/slide45.xml" Id="rId46"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19.xml" Id="rId20" /><Relationship Type="http://schemas.openxmlformats.org/officeDocument/2006/relationships/slide" Target="slides/slide28.xml" Id="rId29" /><Relationship Type="http://schemas.openxmlformats.org/officeDocument/2006/relationships/slide" Target="slides/slide40.xml" Id="rId41" /><Relationship Type="http://schemas.openxmlformats.org/officeDocument/2006/relationships/tableStyles" Target="tableStyles.xml" Id="rId54"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slide" Target="slides/slide39.xml" Id="rId40" /><Relationship Type="http://schemas.openxmlformats.org/officeDocument/2006/relationships/slide" Target="slides/slide44.xml" Id="rId45" /><Relationship Type="http://schemas.openxmlformats.org/officeDocument/2006/relationships/theme" Target="theme/theme1.xml" Id="rId53"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notesMaster" Target="notesMasters/notesMaster1.xml" Id="rId49"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43.xml" Id="rId44" /><Relationship Type="http://schemas.openxmlformats.org/officeDocument/2006/relationships/viewProps" Target="viewProps.xml" Id="rId52"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slide" Target="slides/slide42.xml" Id="rId43" /><Relationship Type="http://schemas.openxmlformats.org/officeDocument/2006/relationships/slide" Target="slides/slide47.xml" Id="rId48" /><Relationship Type="http://schemas.openxmlformats.org/officeDocument/2006/relationships/slide" Target="slides/slide7.xml" Id="rId8" /><Relationship Type="http://schemas.openxmlformats.org/officeDocument/2006/relationships/presProps" Target="presProps.xml" Id="rId51" /><Relationship Type="http://schemas.openxmlformats.org/officeDocument/2006/relationships/customXml" Target="/customXML/item.xml" Id="Rcd15f667300946fe"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dirty="0"/>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Chapter</a:t>
            </a:r>
            <a:r>
              <a:rPr lang="en-US" baseline="0" dirty="0" smtClean="0"/>
              <a:t> 4 covers topics that many students will have seen in their introductory course, including the functions, types, and measures of money; fractional reserve banking and the money multiplier; the Fed’s tools for controlling the money supply; and bank runs. </a:t>
            </a:r>
          </a:p>
          <a:p>
            <a:pPr eaLnBrk="1" hangingPunct="1"/>
            <a:endParaRPr lang="en-US" baseline="0" dirty="0" smtClean="0"/>
          </a:p>
          <a:p>
            <a:pPr eaLnBrk="1" hangingPunct="1"/>
            <a:r>
              <a:rPr lang="en-US" baseline="0" dirty="0" smtClean="0"/>
              <a:t>As a result, you might consider assigning homework or administering a quiz to get students to review these basic concepts on their own so you can use class time for the more intermediate-level material. This material includes a more sophisticated model of the money multiplier and bank leverage and capital requirements. </a:t>
            </a:r>
          </a:p>
          <a:p>
            <a:pPr eaLnBrk="1" hangingPunct="1"/>
            <a:endParaRPr lang="en-US" baseline="0" dirty="0" smtClean="0"/>
          </a:p>
          <a:p>
            <a:pPr eaLnBrk="1" hangingPunct="1"/>
            <a:r>
              <a:rPr lang="en-US" baseline="0" dirty="0" smtClean="0"/>
              <a:t>The material in this chapter lends itself well to current events analysis; if you can free up class time by having students review the basics on their own, you might consider devoting class time to the discussion of current Federal Reserve policy, recent problems in the banking sector, or other topical issues.</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1117700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AD6420-2A9C-4555-830F-A67ECA7B76DB}" type="slidenum">
              <a:rPr lang="en-US" smtClean="0"/>
              <a:pPr/>
              <a:t>9</a:t>
            </a:fld>
            <a:endParaRPr lang="en-US" dirty="0"/>
          </a:p>
        </p:txBody>
      </p:sp>
      <p:sp>
        <p:nvSpPr>
          <p:cNvPr id="66564" name="Rectangle 3"/>
          <p:cNvSpPr>
            <a:spLocks noGrp="1" noChangeArrowheads="1"/>
          </p:cNvSpPr>
          <p:nvPr>
            <p:ph type="body" idx="1"/>
          </p:nvPr>
        </p:nvSpPr>
        <p:spPr>
          <a:xfrm>
            <a:off x="685799" y="3811979"/>
            <a:ext cx="5533845" cy="4702629"/>
          </a:xfrm>
        </p:spPr>
        <p:txBody>
          <a:bodyPr/>
          <a:lstStyle/>
          <a:p>
            <a:r>
              <a:rPr lang="en-US" dirty="0"/>
              <a:t>Suggestion: Treat this experiment as an in-class exercise. Display the graph with the initial equilibrium. Then give students 2 or 3 minutes to use the model to determine the effects of an increase in </a:t>
            </a:r>
            <a:r>
              <a:rPr lang="en-US" i="1" dirty="0"/>
              <a:t>M</a:t>
            </a:r>
            <a:r>
              <a:rPr lang="en-US" dirty="0"/>
              <a:t> on </a:t>
            </a:r>
            <a:r>
              <a:rPr lang="en-US" i="1" dirty="0"/>
              <a:t>e</a:t>
            </a:r>
            <a:r>
              <a:rPr lang="en-US" dirty="0"/>
              <a:t> and </a:t>
            </a:r>
            <a:r>
              <a:rPr lang="en-US" i="1" dirty="0"/>
              <a:t>Y</a:t>
            </a:r>
            <a:r>
              <a:rPr lang="en-US" dirty="0"/>
              <a:t>. </a:t>
            </a:r>
          </a:p>
          <a:p>
            <a:endParaRPr lang="en-US" dirty="0"/>
          </a:p>
          <a:p>
            <a:r>
              <a:rPr lang="en-US" dirty="0"/>
              <a:t>Intuition for the rightward </a:t>
            </a:r>
            <a:r>
              <a:rPr lang="en-US" i="1" dirty="0"/>
              <a:t>LM</a:t>
            </a:r>
            <a:r>
              <a:rPr lang="en-US" dirty="0"/>
              <a:t>* shift: </a:t>
            </a:r>
          </a:p>
          <a:p>
            <a:r>
              <a:rPr lang="en-US" dirty="0"/>
              <a:t>At the initial (</a:t>
            </a:r>
            <a:r>
              <a:rPr lang="en-US" i="1" dirty="0"/>
              <a:t>r</a:t>
            </a:r>
            <a:r>
              <a:rPr lang="en-US" dirty="0"/>
              <a:t>*,</a:t>
            </a:r>
            <a:r>
              <a:rPr lang="en-US" i="1" dirty="0"/>
              <a:t>Y</a:t>
            </a:r>
            <a:r>
              <a:rPr lang="en-US" dirty="0"/>
              <a:t>), an increase in </a:t>
            </a:r>
            <a:r>
              <a:rPr lang="en-US" i="1" dirty="0"/>
              <a:t>M</a:t>
            </a:r>
            <a:r>
              <a:rPr lang="en-US" dirty="0"/>
              <a:t> throws the money market out of equilibrium. To restore equilibrium, either </a:t>
            </a:r>
            <a:r>
              <a:rPr lang="en-US" i="1" dirty="0"/>
              <a:t>Y</a:t>
            </a:r>
            <a:r>
              <a:rPr lang="en-US" dirty="0"/>
              <a:t> must rise or the interest rate must fall or some combination of the two. In a small open economy, though, the interest rate cannot fall. So </a:t>
            </a:r>
            <a:r>
              <a:rPr lang="en-US" i="1" dirty="0"/>
              <a:t>Y</a:t>
            </a:r>
            <a:r>
              <a:rPr lang="en-US" dirty="0"/>
              <a:t> must rise to restore equilibrium in the money market. </a:t>
            </a:r>
          </a:p>
          <a:p>
            <a:endParaRPr lang="en-US" dirty="0"/>
          </a:p>
          <a:p>
            <a:r>
              <a:rPr lang="en-US" dirty="0"/>
              <a:t>Intuition for the results:</a:t>
            </a:r>
          </a:p>
          <a:p>
            <a:r>
              <a:rPr lang="en-US" dirty="0"/>
              <a:t>Initially, the increase in the money supply puts downward pressure on the interest rate. (In a closed economy, the interest rate would fall.) Because the economy is small and open, when the interest rate tries to fall below </a:t>
            </a:r>
            <a:r>
              <a:rPr lang="en-US" i="1" dirty="0"/>
              <a:t>r</a:t>
            </a:r>
            <a:r>
              <a:rPr lang="en-US" dirty="0"/>
              <a:t>*, savers send their loanable funds to the world financial market. This capital outflow causes the exchange rate to fall, which causes </a:t>
            </a:r>
            <a:r>
              <a:rPr lang="en-US" i="1" dirty="0"/>
              <a:t>NX</a:t>
            </a:r>
            <a:r>
              <a:rPr lang="en-US" dirty="0">
                <a:latin typeface="Arial"/>
                <a:cs typeface="Arial"/>
              </a:rPr>
              <a:t>—</a:t>
            </a:r>
            <a:r>
              <a:rPr lang="en-US" dirty="0"/>
              <a:t>and hence </a:t>
            </a:r>
            <a:r>
              <a:rPr lang="en-US" i="1" dirty="0"/>
              <a:t>Y</a:t>
            </a:r>
            <a:r>
              <a:rPr lang="en-US" dirty="0">
                <a:latin typeface="Arial"/>
                <a:cs typeface="Arial"/>
              </a:rPr>
              <a:t>—</a:t>
            </a:r>
            <a:r>
              <a:rPr lang="en-US" dirty="0"/>
              <a:t>to increase.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145368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31DAB25-5580-4632-865D-5683AD784370}" type="slidenum">
              <a:rPr lang="en-US" smtClean="0"/>
              <a:pPr/>
              <a:t>10</a:t>
            </a:fld>
            <a:endParaRPr lang="en-US" dirty="0"/>
          </a:p>
        </p:txBody>
      </p:sp>
      <p:sp>
        <p:nvSpPr>
          <p:cNvPr id="67588" name="Rectangle 3"/>
          <p:cNvSpPr>
            <a:spLocks noGrp="1" noChangeArrowheads="1"/>
          </p:cNvSpPr>
          <p:nvPr>
            <p:ph type="body" idx="1"/>
          </p:nvPr>
        </p:nvSpPr>
        <p:spPr/>
        <p:txBody>
          <a:bodyPr/>
          <a:lstStyle/>
          <a:p>
            <a:r>
              <a:rPr lang="en-US" dirty="0"/>
              <a:t>Suggestion: Before revealing the text on this slide, ask students to take out a piece of paper and contrast the way in which monetary policy affects output in the closed economy with the small open economy.</a:t>
            </a: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032460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B3C6C9F-79E3-4275-83A7-C9F9DE2D2F0C}" type="slidenum">
              <a:rPr lang="en-US" smtClean="0"/>
              <a:pPr/>
              <a:t>11</a:t>
            </a:fld>
            <a:endParaRPr lang="en-US" dirty="0"/>
          </a:p>
        </p:txBody>
      </p:sp>
      <p:sp>
        <p:nvSpPr>
          <p:cNvPr id="68612" name="Rectangle 3"/>
          <p:cNvSpPr>
            <a:spLocks noGrp="1" noChangeArrowheads="1"/>
          </p:cNvSpPr>
          <p:nvPr>
            <p:ph type="body" idx="1"/>
          </p:nvPr>
        </p:nvSpPr>
        <p:spPr/>
        <p:txBody>
          <a:bodyPr/>
          <a:lstStyle/>
          <a:p>
            <a:r>
              <a:rPr lang="en-US" dirty="0">
                <a:sym typeface="Symbol" pitchFamily="18" charset="2"/>
              </a:rPr>
              <a:t>Intuition for results:</a:t>
            </a:r>
          </a:p>
          <a:p>
            <a:r>
              <a:rPr lang="en-US" dirty="0">
                <a:sym typeface="Symbol" pitchFamily="18" charset="2"/>
              </a:rPr>
              <a:t>At the initial exchange rate, the tariff or quota shifts domestic residents’ demand from foreign to domestic goods. The reduction in their demand for foreign goods causes a corresponding reduction in the supply of the country’s currency in the foreign exchange market. This causes the exchange rate to rise. The appreciation reduces </a:t>
            </a:r>
            <a:r>
              <a:rPr lang="en-US" i="1" dirty="0">
                <a:sym typeface="Symbol" pitchFamily="18" charset="2"/>
              </a:rPr>
              <a:t>NX</a:t>
            </a:r>
            <a:r>
              <a:rPr lang="en-US" dirty="0">
                <a:sym typeface="Symbol" pitchFamily="18" charset="2"/>
              </a:rPr>
              <a:t>, offsetting the import restriction’s initial expansion of </a:t>
            </a:r>
            <a:r>
              <a:rPr lang="en-US" i="1" dirty="0">
                <a:sym typeface="Symbol" pitchFamily="18" charset="2"/>
              </a:rPr>
              <a:t>NX</a:t>
            </a:r>
            <a:r>
              <a:rPr lang="en-US" dirty="0">
                <a:sym typeface="Symbol" pitchFamily="18" charset="2"/>
              </a:rPr>
              <a:t>. </a:t>
            </a:r>
          </a:p>
          <a:p>
            <a:endParaRPr lang="en-US" dirty="0">
              <a:sym typeface="Symbol" pitchFamily="18" charset="2"/>
            </a:endParaRPr>
          </a:p>
          <a:p>
            <a:r>
              <a:rPr lang="en-US" dirty="0">
                <a:sym typeface="Symbol" pitchFamily="18" charset="2"/>
              </a:rPr>
              <a:t>How do we know that the effect of the appreciation on </a:t>
            </a:r>
            <a:r>
              <a:rPr lang="en-US" i="1" dirty="0">
                <a:sym typeface="Symbol" pitchFamily="18" charset="2"/>
              </a:rPr>
              <a:t>NX</a:t>
            </a:r>
            <a:r>
              <a:rPr lang="en-US" dirty="0">
                <a:sym typeface="Symbol" pitchFamily="18" charset="2"/>
              </a:rPr>
              <a:t> </a:t>
            </a:r>
            <a:r>
              <a:rPr lang="en-US" u="sng" dirty="0">
                <a:sym typeface="Symbol" pitchFamily="18" charset="2"/>
              </a:rPr>
              <a:t>exactly</a:t>
            </a:r>
            <a:r>
              <a:rPr lang="en-US" dirty="0">
                <a:sym typeface="Symbol" pitchFamily="18" charset="2"/>
              </a:rPr>
              <a:t> cancels out the effect of the import restriction on </a:t>
            </a:r>
            <a:r>
              <a:rPr lang="en-US" i="1" dirty="0">
                <a:sym typeface="Symbol" pitchFamily="18" charset="2"/>
              </a:rPr>
              <a:t>NX</a:t>
            </a:r>
            <a:r>
              <a:rPr lang="en-US" dirty="0">
                <a:sym typeface="Symbol" pitchFamily="18" charset="2"/>
              </a:rPr>
              <a:t>? There is only one value of </a:t>
            </a:r>
            <a:r>
              <a:rPr lang="en-US" i="1" dirty="0">
                <a:sym typeface="Symbol" pitchFamily="18" charset="2"/>
              </a:rPr>
              <a:t>Y</a:t>
            </a:r>
            <a:r>
              <a:rPr lang="en-US" dirty="0">
                <a:sym typeface="Symbol" pitchFamily="18" charset="2"/>
              </a:rPr>
              <a:t> that allows the money market to clear; since </a:t>
            </a:r>
            <a:r>
              <a:rPr lang="en-US" i="1" dirty="0">
                <a:sym typeface="Symbol" pitchFamily="18" charset="2"/>
              </a:rPr>
              <a:t>Y</a:t>
            </a:r>
            <a:r>
              <a:rPr lang="en-US" dirty="0">
                <a:sym typeface="Symbol" pitchFamily="18" charset="2"/>
              </a:rPr>
              <a:t>, </a:t>
            </a:r>
            <a:r>
              <a:rPr lang="en-US" i="1" dirty="0">
                <a:sym typeface="Symbol" pitchFamily="18" charset="2"/>
              </a:rPr>
              <a:t>C</a:t>
            </a:r>
            <a:r>
              <a:rPr lang="en-US" dirty="0">
                <a:sym typeface="Symbol" pitchFamily="18" charset="2"/>
              </a:rPr>
              <a:t>, </a:t>
            </a:r>
            <a:r>
              <a:rPr lang="en-US" i="1" dirty="0">
                <a:sym typeface="Symbol" pitchFamily="18" charset="2"/>
              </a:rPr>
              <a:t>I</a:t>
            </a:r>
            <a:r>
              <a:rPr lang="en-US" dirty="0">
                <a:sym typeface="Symbol" pitchFamily="18" charset="2"/>
              </a:rPr>
              <a:t>, and </a:t>
            </a:r>
            <a:r>
              <a:rPr lang="en-US" i="1" dirty="0">
                <a:sym typeface="Symbol" pitchFamily="18" charset="2"/>
              </a:rPr>
              <a:t>G</a:t>
            </a:r>
            <a:r>
              <a:rPr lang="en-US" dirty="0">
                <a:sym typeface="Symbol" pitchFamily="18" charset="2"/>
              </a:rPr>
              <a:t> are all unchanged, </a:t>
            </a:r>
            <a:r>
              <a:rPr lang="en-US" i="1" dirty="0">
                <a:sym typeface="Symbol" pitchFamily="18" charset="2"/>
              </a:rPr>
              <a:t>NX</a:t>
            </a:r>
            <a:r>
              <a:rPr lang="en-US" dirty="0">
                <a:sym typeface="Symbol" pitchFamily="18" charset="2"/>
              </a:rPr>
              <a:t> = </a:t>
            </a:r>
            <a:r>
              <a:rPr lang="en-US" i="1" dirty="0">
                <a:sym typeface="Symbol" pitchFamily="18" charset="2"/>
              </a:rPr>
              <a:t>Y</a:t>
            </a:r>
            <a:r>
              <a:rPr lang="en-US" dirty="0">
                <a:sym typeface="Symbol" pitchFamily="18" charset="2"/>
              </a:rPr>
              <a:t> − (</a:t>
            </a:r>
            <a:r>
              <a:rPr lang="en-US" i="1" dirty="0">
                <a:sym typeface="Symbol" pitchFamily="18" charset="2"/>
              </a:rPr>
              <a:t>C + I </a:t>
            </a:r>
            <a:r>
              <a:rPr lang="en-US" dirty="0">
                <a:sym typeface="Symbol" pitchFamily="18" charset="2"/>
              </a:rPr>
              <a:t>+ </a:t>
            </a:r>
            <a:r>
              <a:rPr lang="en-US" i="1" dirty="0">
                <a:sym typeface="Symbol" pitchFamily="18" charset="2"/>
              </a:rPr>
              <a:t>G</a:t>
            </a:r>
            <a:r>
              <a:rPr lang="en-US" dirty="0">
                <a:sym typeface="Symbol" pitchFamily="18" charset="2"/>
              </a:rPr>
              <a:t>) must also be unchanged. </a:t>
            </a:r>
          </a:p>
          <a:p>
            <a:endParaRPr lang="en-US" dirty="0">
              <a:sym typeface="Symbol" pitchFamily="18" charset="2"/>
            </a:endParaRPr>
          </a:p>
          <a:p>
            <a:r>
              <a:rPr lang="en-US" dirty="0">
                <a:sym typeface="Symbol" pitchFamily="18" charset="2"/>
              </a:rPr>
              <a:t>Or looking at it differently: As we learned in Chapter 6, the accounting identities say that </a:t>
            </a:r>
            <a:r>
              <a:rPr lang="en-US" i="1" dirty="0">
                <a:sym typeface="Symbol" pitchFamily="18" charset="2"/>
              </a:rPr>
              <a:t>NX</a:t>
            </a:r>
            <a:r>
              <a:rPr lang="en-US" dirty="0">
                <a:sym typeface="Symbol" pitchFamily="18" charset="2"/>
              </a:rPr>
              <a:t> = </a:t>
            </a:r>
            <a:r>
              <a:rPr lang="en-US" i="1" dirty="0">
                <a:sym typeface="Symbol" pitchFamily="18" charset="2"/>
              </a:rPr>
              <a:t>S</a:t>
            </a:r>
            <a:r>
              <a:rPr lang="en-US" dirty="0">
                <a:sym typeface="Symbol" pitchFamily="18" charset="2"/>
              </a:rPr>
              <a:t> − I. The import restriction does not affect </a:t>
            </a:r>
            <a:r>
              <a:rPr lang="en-US" i="1" dirty="0">
                <a:sym typeface="Symbol" pitchFamily="18" charset="2"/>
              </a:rPr>
              <a:t>S</a:t>
            </a:r>
            <a:r>
              <a:rPr lang="en-US" dirty="0">
                <a:sym typeface="Symbol" pitchFamily="18" charset="2"/>
              </a:rPr>
              <a:t> or </a:t>
            </a:r>
            <a:r>
              <a:rPr lang="en-US" i="1" dirty="0">
                <a:sym typeface="Symbol" pitchFamily="18" charset="2"/>
              </a:rPr>
              <a:t>I</a:t>
            </a:r>
            <a:r>
              <a:rPr lang="en-US" i="0" dirty="0">
                <a:sym typeface="Symbol" pitchFamily="18" charset="2"/>
              </a:rPr>
              <a:t>,</a:t>
            </a:r>
            <a:r>
              <a:rPr lang="en-US" dirty="0">
                <a:sym typeface="Symbol" pitchFamily="18" charset="2"/>
              </a:rPr>
              <a:t> so it cannot affect the equilibrium value of </a:t>
            </a:r>
            <a:r>
              <a:rPr lang="en-US" i="1" dirty="0">
                <a:sym typeface="Symbol" pitchFamily="18" charset="2"/>
              </a:rPr>
              <a:t>NX</a:t>
            </a:r>
            <a:r>
              <a:rPr lang="en-US" dirty="0">
                <a:sym typeface="Symbol" pitchFamily="18" charset="2"/>
              </a:rPr>
              <a:t>. </a:t>
            </a:r>
          </a:p>
          <a:p>
            <a:endParaRPr lang="en-US" dirty="0">
              <a:sym typeface="Symbol" pitchFamily="18" charset="2"/>
            </a:endParaRPr>
          </a:p>
          <a:p>
            <a:endParaRPr lang="en-US" dirty="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758968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988AF7-1849-420B-BEBF-1C654A4C8811}" type="slidenum">
              <a:rPr lang="en-US"/>
              <a:pPr>
                <a:defRPr/>
              </a:pPr>
              <a:t>12</a:t>
            </a:fld>
            <a:endParaRPr lang="en-US" dirty="0"/>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930491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F0093C-68EE-43CA-A5F3-CA9F2FFFBB18}" type="slidenum">
              <a:rPr lang="en-US" smtClean="0"/>
              <a:pPr/>
              <a:t>13</a:t>
            </a:fld>
            <a:endParaRPr lang="en-US" dirty="0"/>
          </a:p>
        </p:txBody>
      </p:sp>
      <p:sp>
        <p:nvSpPr>
          <p:cNvPr id="70660" name="Rectangle 3"/>
          <p:cNvSpPr>
            <a:spLocks noGrp="1" noChangeArrowheads="1"/>
          </p:cNvSpPr>
          <p:nvPr>
            <p:ph type="body" idx="1"/>
          </p:nvPr>
        </p:nvSpPr>
        <p:spPr/>
        <p:txBody>
          <a:bodyPr/>
          <a:lstStyle/>
          <a:p>
            <a:r>
              <a:rPr lang="en-US" dirty="0"/>
              <a:t>Import restrictions cause a sectoral shift, a shift in demand from export-producing sectors to import-competing sectors. As we learned in Chapter 7, sectoral shifts contribute to the natural rate of unemployment because it takes time to match displaced workers in declining sectors with appropriate jobs in other sectors.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63513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0DACA3B-3AF8-467D-B780-F6DD770FDBC1}" type="slidenum">
              <a:rPr lang="en-US"/>
              <a:pPr>
                <a:defRPr/>
              </a:pPr>
              <a:t>14</a:t>
            </a:fld>
            <a:endParaRPr lang="en-US" dirty="0"/>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5509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761469-39CC-4CD1-801F-462CD0C8A64F}" type="slidenum">
              <a:rPr lang="en-US"/>
              <a:pPr>
                <a:defRPr/>
              </a:pPr>
              <a:t>15</a:t>
            </a:fld>
            <a:endParaRPr lang="en-US" dirty="0"/>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dirty="0">
              <a:sym typeface="Symbol" pitchFamily="18" charset="2"/>
            </a:endParaRPr>
          </a:p>
        </p:txBody>
      </p:sp>
    </p:spTree>
    <p:extLst>
      <p:ext uri="{BB962C8B-B14F-4D97-AF65-F5344CB8AC3E}">
        <p14:creationId xmlns:p14="http://schemas.microsoft.com/office/powerpoint/2010/main" val="24996147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C54D5DC-44BB-4CCA-8C85-D9464EB804D2}" type="slidenum">
              <a:rPr lang="en-US" smtClean="0"/>
              <a:pPr/>
              <a:t>17</a:t>
            </a:fld>
            <a:endParaRPr lang="en-US" dirty="0"/>
          </a:p>
        </p:txBody>
      </p:sp>
      <p:sp>
        <p:nvSpPr>
          <p:cNvPr id="73732" name="Rectangle 3"/>
          <p:cNvSpPr>
            <a:spLocks noGrp="1" noChangeArrowheads="1"/>
          </p:cNvSpPr>
          <p:nvPr>
            <p:ph type="body" idx="1"/>
          </p:nvPr>
        </p:nvSpPr>
        <p:spPr/>
        <p:txBody>
          <a:bodyPr/>
          <a:lstStyle/>
          <a:p>
            <a:r>
              <a:rPr lang="en-US" dirty="0"/>
              <a:t>The monetary expansion puts downward pressure on the exchange rate. To prevent it from falling, the central bank starts buying domestic currency in greater quantities to “prop up” the value of the currency in foreign exchange markets. This buying removes domestic currency from circulation, causing the money supply to fall, which shifts the </a:t>
            </a:r>
            <a:r>
              <a:rPr lang="en-US" i="1" dirty="0"/>
              <a:t>LM</a:t>
            </a:r>
            <a:r>
              <a:rPr lang="en-US" dirty="0"/>
              <a:t>* curve back. </a:t>
            </a:r>
          </a:p>
          <a:p>
            <a:endParaRPr lang="en-US" dirty="0"/>
          </a:p>
          <a:p>
            <a:r>
              <a:rPr lang="en-US" dirty="0"/>
              <a:t>Another way of looking at it: to keep the exchange rate fixed, the central bank must use monetary policy to shift </a:t>
            </a:r>
            <a:r>
              <a:rPr lang="en-US" i="1" dirty="0"/>
              <a:t>LM</a:t>
            </a:r>
            <a:r>
              <a:rPr lang="en-US" dirty="0"/>
              <a:t>* as required so that the intersection of </a:t>
            </a:r>
            <a:r>
              <a:rPr lang="en-US" i="1" dirty="0"/>
              <a:t>LM</a:t>
            </a:r>
            <a:r>
              <a:rPr lang="en-US" dirty="0"/>
              <a:t>* and </a:t>
            </a:r>
            <a:r>
              <a:rPr lang="en-US" i="1" dirty="0"/>
              <a:t>IS</a:t>
            </a:r>
            <a:r>
              <a:rPr lang="en-US" dirty="0"/>
              <a:t>* always occurs at the desired exchange rate. Unless the </a:t>
            </a:r>
            <a:r>
              <a:rPr lang="en-US" i="1" dirty="0"/>
              <a:t>IS</a:t>
            </a:r>
            <a:r>
              <a:rPr lang="en-US" dirty="0"/>
              <a:t>* curve shifts right (an experiment we are not considering now), the central bank simply cannot increase the money supply.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594884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910CBD-6052-414A-B7C7-C5EEB3212476}" type="slidenum">
              <a:rPr lang="en-US" smtClean="0"/>
              <a:pPr/>
              <a:t>19</a:t>
            </a:fld>
            <a:endParaRPr lang="en-US" dirty="0"/>
          </a:p>
        </p:txBody>
      </p:sp>
      <p:sp>
        <p:nvSpPr>
          <p:cNvPr id="74756" name="Rectangle 3"/>
          <p:cNvSpPr>
            <a:spLocks noGrp="1" noChangeArrowheads="1"/>
          </p:cNvSpPr>
          <p:nvPr>
            <p:ph type="body" idx="1"/>
          </p:nvPr>
        </p:nvSpPr>
        <p:spPr/>
        <p:txBody>
          <a:bodyPr/>
          <a:lstStyle/>
          <a:p>
            <a:r>
              <a:rPr lang="en-US" dirty="0">
                <a:sym typeface="Symbol" pitchFamily="18" charset="2"/>
              </a:rPr>
              <a:t>Suggestion: Assign this experiment as an in-class exercise. Give students 3 minutes to work on it before displaying the answer on the screen.</a:t>
            </a:r>
          </a:p>
          <a:p>
            <a:endParaRPr lang="en-US" dirty="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854747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B30B93C-CE2E-4D89-8453-32540D761C5C}" type="slidenum">
              <a:rPr lang="en-US" smtClean="0"/>
              <a:pPr/>
              <a:t>21</a:t>
            </a:fld>
            <a:endParaRPr lang="en-US" dirty="0"/>
          </a:p>
        </p:txBody>
      </p:sp>
      <p:sp>
        <p:nvSpPr>
          <p:cNvPr id="75780" name="Rectangle 3"/>
          <p:cNvSpPr>
            <a:spLocks noGrp="1" noChangeArrowheads="1"/>
          </p:cNvSpPr>
          <p:nvPr>
            <p:ph type="body" idx="1"/>
          </p:nvPr>
        </p:nvSpPr>
        <p:spPr/>
        <p:txBody>
          <a:bodyPr/>
          <a:lstStyle/>
          <a:p>
            <a:r>
              <a:rPr lang="en-US" i="0" dirty="0"/>
              <a:t>Table 13-1 on p. 379</a:t>
            </a:r>
          </a:p>
          <a:p>
            <a:endParaRPr lang="en-US" i="0" dirty="0"/>
          </a:p>
          <a:p>
            <a:r>
              <a:rPr lang="en-US" dirty="0"/>
              <a:t>This table makes it easy to see that the effects of policies depend very much on whether exchange rates are fixed or flexible.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54118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dirty="0"/>
          </a:p>
        </p:txBody>
      </p:sp>
    </p:spTree>
    <p:extLst>
      <p:ext uri="{BB962C8B-B14F-4D97-AF65-F5344CB8AC3E}">
        <p14:creationId xmlns:p14="http://schemas.microsoft.com/office/powerpoint/2010/main" val="24054592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04DEE5-726E-408E-8B54-BF5FB5831981}" type="slidenum">
              <a:rPr lang="en-US"/>
              <a:pPr>
                <a:defRPr/>
              </a:pPr>
              <a:t>22</a:t>
            </a:fld>
            <a:endParaRPr lang="en-US" dirty="0"/>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4031522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4DE9B-513E-4425-AB15-FA4AC614A061}" type="slidenum">
              <a:rPr lang="en-US"/>
              <a:pPr>
                <a:defRPr/>
              </a:pPr>
              <a:t>23</a:t>
            </a:fld>
            <a:endParaRPr lang="en-US" dirty="0"/>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first equation says that a country’s interest rate equals the world interest rate plus an exogenous risk premium. </a:t>
            </a:r>
          </a:p>
          <a:p>
            <a:endParaRPr lang="en-US" dirty="0"/>
          </a:p>
          <a:p>
            <a:r>
              <a:rPr lang="en-US" dirty="0"/>
              <a:t>In the real world, the size of the risk premium depends on investors’ perceptions of the political and economic risks of holding that country’s assets and on the expected rate of depreciation or appreciation of the country’s currency. </a:t>
            </a:r>
          </a:p>
          <a:p>
            <a:endParaRPr lang="en-US" dirty="0"/>
          </a:p>
          <a:p>
            <a:r>
              <a:rPr lang="en-US" dirty="0"/>
              <a:t>We can now use the Mundell–Fleming model to analyze the effects of a change in the risk premium. The next few slides present this analysis and then discuss an important real-world example (the Mexican peso crisis). </a:t>
            </a:r>
          </a:p>
          <a:p>
            <a:endParaRPr lang="en-US" dirty="0"/>
          </a:p>
        </p:txBody>
      </p:sp>
    </p:spTree>
    <p:extLst>
      <p:ext uri="{BB962C8B-B14F-4D97-AF65-F5344CB8AC3E}">
        <p14:creationId xmlns:p14="http://schemas.microsoft.com/office/powerpoint/2010/main" val="3509285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260B3-38FC-4DC3-9333-126D1327E33A}" type="slidenum">
              <a:rPr lang="en-US" smtClean="0"/>
              <a:pPr/>
              <a:t>24</a:t>
            </a:fld>
            <a:endParaRPr lang="en-US" dirty="0"/>
          </a:p>
        </p:txBody>
      </p:sp>
      <p:sp>
        <p:nvSpPr>
          <p:cNvPr id="78852" name="Rectangle 3"/>
          <p:cNvSpPr>
            <a:spLocks noGrp="1" noChangeArrowheads="1"/>
          </p:cNvSpPr>
          <p:nvPr>
            <p:ph type="body" idx="1"/>
          </p:nvPr>
        </p:nvSpPr>
        <p:spPr/>
        <p:txBody>
          <a:bodyPr/>
          <a:lstStyle/>
          <a:p>
            <a:r>
              <a:rPr lang="en-US" dirty="0"/>
              <a:t>Intuition: </a:t>
            </a:r>
          </a:p>
          <a:p>
            <a:endParaRPr lang="en-US" dirty="0"/>
          </a:p>
          <a:p>
            <a:r>
              <a:rPr lang="en-US" dirty="0"/>
              <a:t>If prospective lenders expect the country’s currency to depreciate, or if they perceive that the country’s assets are especially risky, they will demand that borrowers in that country pay them a higher interest rate (over and above </a:t>
            </a:r>
            <a:r>
              <a:rPr lang="en-US" i="1" dirty="0"/>
              <a:t>r</a:t>
            </a:r>
            <a:r>
              <a:rPr lang="en-US" dirty="0"/>
              <a:t>*). </a:t>
            </a:r>
          </a:p>
          <a:p>
            <a:endParaRPr lang="en-US" dirty="0"/>
          </a:p>
          <a:p>
            <a:r>
              <a:rPr lang="en-US" dirty="0"/>
              <a:t>The higher interest rate reduces investment and shifts the </a:t>
            </a:r>
            <a:r>
              <a:rPr lang="en-US" i="1" dirty="0"/>
              <a:t>IS</a:t>
            </a:r>
            <a:r>
              <a:rPr lang="en-US" dirty="0"/>
              <a:t>* curve to the left. But it also lowers money demand, so income must rise to restore money market equilibrium. </a:t>
            </a:r>
          </a:p>
          <a:p>
            <a:endParaRPr lang="en-US" dirty="0"/>
          </a:p>
          <a:p>
            <a:r>
              <a:rPr lang="en-US" dirty="0"/>
              <a:t>Why does the exchange rate fall? The increase in the risk premium causes foreign investors to sell some of their holdings of domestic assets and pull their ”loanable funds” out of the country. The capital outflow causes an increase in the supply of domestic currency in the foreign exchange market, which causes the fall in the exchange rate. Or, in simpler terms, an increase in country risk or an expected depreciation makes holding the country’s currency less desirable.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189531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B0626A-C6B9-4327-BB64-7529183255C5}" type="slidenum">
              <a:rPr lang="en-US"/>
              <a:pPr>
                <a:defRPr/>
              </a:pPr>
              <a:t>25</a:t>
            </a:fld>
            <a:endParaRPr lang="en-US" dirty="0"/>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35123328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B46345-A904-41C1-AB24-9534F3900953}" type="slidenum">
              <a:rPr lang="en-US" smtClean="0"/>
              <a:pPr/>
              <a:t>26</a:t>
            </a:fld>
            <a:endParaRPr lang="en-US" dirty="0"/>
          </a:p>
        </p:txBody>
      </p:sp>
      <p:sp>
        <p:nvSpPr>
          <p:cNvPr id="80900" name="Rectangle 3"/>
          <p:cNvSpPr>
            <a:spLocks noGrp="1" noChangeArrowheads="1"/>
          </p:cNvSpPr>
          <p:nvPr>
            <p:ph type="body" idx="1"/>
          </p:nvPr>
        </p:nvSpPr>
        <p:spPr/>
        <p:txBody>
          <a:bodyPr/>
          <a:lstStyle/>
          <a:p>
            <a:r>
              <a:rPr lang="en-US" dirty="0"/>
              <a:t>The result that income rises when the risk premium rises seems counterintuitive and inaccurate. This slide explains why the increase in the risk premium may cause other things to occur that prevent income from rising</a:t>
            </a:r>
            <a:r>
              <a:rPr lang="en-US" dirty="0">
                <a:latin typeface="Calibri" panose="020F0502020204030204" pitchFamily="34" charset="0"/>
                <a:cs typeface="Calibri" panose="020F0502020204030204" pitchFamily="34" charset="0"/>
              </a:rPr>
              <a:t>—</a:t>
            </a:r>
            <a:r>
              <a:rPr lang="en-US" dirty="0"/>
              <a:t>and may even cause income to fall.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643547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7D659EF-E47C-4399-AD1D-14BD13AE4EBB}" type="slidenum">
              <a:rPr lang="en-US"/>
              <a:pPr>
                <a:defRPr/>
              </a:pPr>
              <a:t>27</a:t>
            </a:fld>
            <a:endParaRPr lang="en-US" dirty="0"/>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Mexico’s central bank had maintained a fixed exchange rate with the U.S. dollar at about 29 cents per peso. </a:t>
            </a:r>
          </a:p>
          <a:p>
            <a:r>
              <a:rPr lang="en-US" dirty="0"/>
              <a:t> </a:t>
            </a:r>
          </a:p>
        </p:txBody>
      </p:sp>
    </p:spTree>
    <p:extLst>
      <p:ext uri="{BB962C8B-B14F-4D97-AF65-F5344CB8AC3E}">
        <p14:creationId xmlns:p14="http://schemas.microsoft.com/office/powerpoint/2010/main" val="2759394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C29F37-0B94-4EFD-B4BC-95B5987C12D1}" type="slidenum">
              <a:rPr lang="en-US"/>
              <a:pPr>
                <a:defRPr/>
              </a:pPr>
              <a:t>28</a:t>
            </a:fld>
            <a:endParaRPr lang="en-US" dirty="0"/>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In the week before Christmas 1994, the central bank abandoned the fixed exchange rate, allowing the peso’s value to float. In just one week, the peso lost nearly 40% of its value, and it fell further during the following months. </a:t>
            </a:r>
          </a:p>
          <a:p>
            <a:endParaRPr lang="en-US" dirty="0"/>
          </a:p>
        </p:txBody>
      </p:sp>
    </p:spTree>
    <p:extLst>
      <p:ext uri="{BB962C8B-B14F-4D97-AF65-F5344CB8AC3E}">
        <p14:creationId xmlns:p14="http://schemas.microsoft.com/office/powerpoint/2010/main" val="29266948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EEF179-56BE-4BE3-BF60-3A5C94FE174B}" type="slidenum">
              <a:rPr lang="en-US"/>
              <a:pPr>
                <a:defRPr/>
              </a:pPr>
              <a:t>29</a:t>
            </a:fld>
            <a:endParaRPr lang="en-US" dirty="0"/>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sym typeface="Symbol" pitchFamily="18" charset="2"/>
              </a:rPr>
              <a:t>The purpose of this slide is to motivate the topic. Even though this occurred in another country some years ago, it was very important for the United States. The parents of many of your students probably held Mexican assets (indirectly through mutual funds in their 401(k) accounts and pension funds, which viewed Mexico very favorably prior to the crisis) and took losses when the crisis occurred.  </a:t>
            </a:r>
          </a:p>
          <a:p>
            <a:endParaRPr lang="en-US" dirty="0">
              <a:sym typeface="Symbol" pitchFamily="18" charset="2"/>
            </a:endParaRPr>
          </a:p>
        </p:txBody>
      </p:sp>
    </p:spTree>
    <p:extLst>
      <p:ext uri="{BB962C8B-B14F-4D97-AF65-F5344CB8AC3E}">
        <p14:creationId xmlns:p14="http://schemas.microsoft.com/office/powerpoint/2010/main" val="2452951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95FCD6-0FD1-480C-8AC0-423BC9AF9B4F}" type="slidenum">
              <a:rPr lang="en-US"/>
              <a:pPr>
                <a:defRPr/>
              </a:pPr>
              <a:t>30</a:t>
            </a:fld>
            <a:endParaRPr lang="en-US" dirty="0"/>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When the last line displays, it might be helpful to note that, from Mexico’s viewpoint, the U.S. interest rate is </a:t>
            </a:r>
            <a:r>
              <a:rPr lang="en-US" i="1" dirty="0"/>
              <a:t>r</a:t>
            </a:r>
            <a:r>
              <a:rPr lang="en-US" dirty="0"/>
              <a:t>*. </a:t>
            </a:r>
          </a:p>
        </p:txBody>
      </p:sp>
    </p:spTree>
    <p:extLst>
      <p:ext uri="{BB962C8B-B14F-4D97-AF65-F5344CB8AC3E}">
        <p14:creationId xmlns:p14="http://schemas.microsoft.com/office/powerpoint/2010/main" val="2196614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39D86E-F33B-4557-962E-62CFB4410514}" type="slidenum">
              <a:rPr lang="en-US"/>
              <a:pPr>
                <a:defRPr/>
              </a:pPr>
              <a:t>31</a:t>
            </a:fld>
            <a:endParaRPr lang="en-US" dirty="0"/>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We have already seen why an increase in a country’s risk premium causes its exchange rate to fall. One could also use the Mundell–Fleming model to show that an increase in </a:t>
            </a:r>
            <a:r>
              <a:rPr lang="en-US" i="1" dirty="0"/>
              <a:t>r</a:t>
            </a:r>
            <a:r>
              <a:rPr lang="en-US" dirty="0"/>
              <a:t>* also causes the exchange rate to fall. The intuition is as follows: An increase in foreign interest rates causes capital outflows: investors shift some of their funds out of the country to take advantage of higher returns abroad. This capital outflow causes the exchange rate to fall as it implies an increase in the supply of the country’s currency in the foreign exchange market. </a:t>
            </a:r>
          </a:p>
          <a:p>
            <a:endParaRPr lang="en-US" dirty="0"/>
          </a:p>
        </p:txBody>
      </p:sp>
    </p:spTree>
    <p:extLst>
      <p:ext uri="{BB962C8B-B14F-4D97-AF65-F5344CB8AC3E}">
        <p14:creationId xmlns:p14="http://schemas.microsoft.com/office/powerpoint/2010/main" val="3957161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02DD442-1BF2-45C0-85B8-023C1C8F8D1C}" type="slidenum">
              <a:rPr lang="en-US" smtClean="0"/>
              <a:pPr/>
              <a:t>2</a:t>
            </a:fld>
            <a:endParaRPr lang="en-US" dirty="0"/>
          </a:p>
        </p:txBody>
      </p:sp>
      <p:sp>
        <p:nvSpPr>
          <p:cNvPr id="59396" name="Rectangle 3"/>
          <p:cNvSpPr>
            <a:spLocks noGrp="1" noChangeArrowheads="1"/>
          </p:cNvSpPr>
          <p:nvPr>
            <p:ph type="body" idx="1"/>
          </p:nvPr>
        </p:nvSpPr>
        <p:spPr/>
        <p:txBody>
          <a:bodyPr/>
          <a:lstStyle/>
          <a:p>
            <a:r>
              <a:rPr lang="en-US" dirty="0"/>
              <a:t>In this and the following sections (in which we analyze policies with the Mundell–Fleming model), we assume that the price level is fixed</a:t>
            </a:r>
            <a:r>
              <a:rPr lang="en-US" dirty="0">
                <a:latin typeface="Arial"/>
                <a:cs typeface="Arial"/>
              </a:rPr>
              <a:t>—</a:t>
            </a:r>
            <a:r>
              <a:rPr lang="en-US" dirty="0"/>
              <a:t>just as we did when we first used the closed-economy </a:t>
            </a:r>
            <a:r>
              <a:rPr lang="en-US" i="1" dirty="0"/>
              <a:t>IS–LM</a:t>
            </a:r>
            <a:r>
              <a:rPr lang="en-US" dirty="0"/>
              <a:t> model to do policy analysis in Chapter 12. </a:t>
            </a:r>
          </a:p>
          <a:p>
            <a:endParaRPr lang="en-US" dirty="0"/>
          </a:p>
          <a:p>
            <a:r>
              <a:rPr lang="en-US" dirty="0"/>
              <a:t>As we learned in Chapter 6, </a:t>
            </a:r>
            <a:r>
              <a:rPr lang="en-US" i="1" dirty="0"/>
              <a:t>NX</a:t>
            </a:r>
            <a:r>
              <a:rPr lang="en-US" dirty="0"/>
              <a:t> depends on the real exchange rate. However, with price levels fixed, the real and nominal exchange rates move together. </a:t>
            </a:r>
          </a:p>
          <a:p>
            <a:r>
              <a:rPr lang="en-US" dirty="0"/>
              <a:t/>
            </a:r>
            <a:br>
              <a:rPr lang="en-US" dirty="0"/>
            </a:br>
            <a:r>
              <a:rPr lang="en-US" dirty="0"/>
              <a:t>So, for simplicity, we write </a:t>
            </a:r>
            <a:r>
              <a:rPr lang="en-US" i="1" dirty="0"/>
              <a:t>NX</a:t>
            </a:r>
            <a:r>
              <a:rPr lang="en-US" dirty="0"/>
              <a:t> as a function of the nominal exchange rate here. (At the end of this chapter, when we use Mundell–Fleming model to derive the aggregate demand curve, we go back to writing </a:t>
            </a:r>
            <a:r>
              <a:rPr lang="en-US" i="1" dirty="0"/>
              <a:t>NX</a:t>
            </a:r>
            <a:r>
              <a:rPr lang="en-US" dirty="0"/>
              <a:t> as a function of the real exchange rate because the nominal and real exchange rates may behave differently when the price level is changing.)</a:t>
            </a:r>
          </a:p>
          <a:p>
            <a:endParaRPr lang="en-US" dirty="0"/>
          </a:p>
          <a:p>
            <a:r>
              <a:rPr lang="en-US" dirty="0"/>
              <a:t>Chapter 6 introduced the notation </a:t>
            </a:r>
            <a:r>
              <a:rPr lang="en-US" i="1" dirty="0"/>
              <a:t>r</a:t>
            </a:r>
            <a:r>
              <a:rPr lang="en-US" dirty="0"/>
              <a:t>* for the world interest rate and explained why </a:t>
            </a:r>
            <a:r>
              <a:rPr lang="en-US" i="1" dirty="0"/>
              <a:t>r </a:t>
            </a:r>
            <a:r>
              <a:rPr lang="en-US" dirty="0"/>
              <a:t>= </a:t>
            </a:r>
            <a:r>
              <a:rPr lang="en-US" i="1" dirty="0"/>
              <a:t>r</a:t>
            </a:r>
            <a:r>
              <a:rPr lang="en-US" dirty="0"/>
              <a:t>* in a small open economy with perfect capital mobility. Perfect capital mobility means there are no restrictions on the international flow of financial capital: the country’s residents can borrow or lend as much as they wish in the world financial markets; and because the country is small, the amount its residents borrow or lend in the world financial market has no impact on the world interest rate. </a:t>
            </a:r>
          </a:p>
          <a:p>
            <a:endParaRPr lang="en-US" dirty="0"/>
          </a:p>
          <a:p>
            <a:r>
              <a:rPr lang="en-US" dirty="0"/>
              <a:t>Chapter 6 also explained why net exports depend negatively on the exchange rate.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24748223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B6D2A8-DF28-439D-8165-84E3DED49C69}" type="slidenum">
              <a:rPr lang="en-US" smtClean="0"/>
              <a:pPr/>
              <a:t>32</a:t>
            </a:fld>
            <a:endParaRPr lang="en-US" dirty="0"/>
          </a:p>
        </p:txBody>
      </p:sp>
      <p:sp>
        <p:nvSpPr>
          <p:cNvPr id="87044" name="Rectangle 3"/>
          <p:cNvSpPr>
            <a:spLocks noGrp="1" noChangeArrowheads="1"/>
          </p:cNvSpPr>
          <p:nvPr>
            <p:ph type="body" idx="1"/>
          </p:nvPr>
        </p:nvSpPr>
        <p:spPr/>
        <p:txBody>
          <a:bodyPr/>
          <a:lstStyle/>
          <a:p>
            <a:r>
              <a:rPr lang="en-US" dirty="0"/>
              <a:t>Defending the peso in the face of large capital outflows was draining the reserves of Mexico’s central bank. </a:t>
            </a:r>
          </a:p>
          <a:p>
            <a:r>
              <a:rPr lang="en-US" dirty="0"/>
              <a:t>(August 17, 1994, was the date of the presidential election.) </a:t>
            </a:r>
          </a:p>
          <a:p>
            <a:endParaRPr lang="en-US" dirty="0"/>
          </a:p>
          <a:p>
            <a:r>
              <a:rPr lang="en-US" dirty="0"/>
              <a:t>Ask your students if they can figure out why Mexico’s central bank didn’t tell anybody it was running out of reserves. </a:t>
            </a:r>
          </a:p>
          <a:p>
            <a:endParaRPr lang="en-US" dirty="0"/>
          </a:p>
          <a:p>
            <a:r>
              <a:rPr lang="en-US" dirty="0"/>
              <a:t>The answer: </a:t>
            </a:r>
            <a:br>
              <a:rPr lang="en-US" dirty="0"/>
            </a:br>
            <a:r>
              <a:rPr lang="en-US" dirty="0"/>
              <a:t>If people had known that the reserves were dwindling, then they would also have known that the central bank would soon have to devalue or abandon the fixed exchange rate altogether. They would have expected the peso to fall, which would have caused a further increase in Mexico’s risk premium, which would have put even more downward pressure on Mexico’s exchange rate and made it even harder for the central bank to defend the peso. </a:t>
            </a:r>
          </a:p>
          <a:p>
            <a:endParaRPr lang="en-US" dirty="0"/>
          </a:p>
          <a:p>
            <a:r>
              <a:rPr lang="en-US" dirty="0"/>
              <a:t>Source (not only for the data on this slide but for some of the other information in this case study): </a:t>
            </a:r>
            <a:r>
              <a:rPr lang="en-US" i="1" dirty="0"/>
              <a:t>Washington Post National Weekly Edition</a:t>
            </a:r>
            <a:r>
              <a:rPr lang="en-US" dirty="0"/>
              <a:t>, pp. 8–9, February 20–26, 1995, and various issues of </a:t>
            </a:r>
            <a:r>
              <a:rPr lang="en-US" i="1" dirty="0"/>
              <a:t>The Economist</a:t>
            </a:r>
            <a:r>
              <a:rPr lang="en-US" dirty="0"/>
              <a:t> in January and February 1995. </a:t>
            </a:r>
          </a:p>
          <a:p>
            <a:endParaRPr lang="en-US" dirty="0"/>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40618136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1ADBF7-5A4A-4183-8524-7CB837B491FF}" type="slidenum">
              <a:rPr lang="en-US"/>
              <a:pPr>
                <a:defRPr/>
              </a:pPr>
              <a:t>33</a:t>
            </a:fld>
            <a:endParaRPr lang="en-US" dirty="0"/>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9049972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11A40F3-7CEF-41D6-A6DA-5F21453B5B5C}" type="slidenum">
              <a:rPr lang="en-US"/>
              <a:pPr>
                <a:defRPr/>
              </a:pPr>
              <a:t>34</a:t>
            </a:fld>
            <a:endParaRPr lang="en-US" dirty="0"/>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case study on </a:t>
            </a:r>
            <a:r>
              <a:rPr lang="en-US" i="0" dirty="0"/>
              <a:t>pp. 382</a:t>
            </a:r>
            <a:r>
              <a:rPr lang="en-US" dirty="0"/>
              <a:t>–</a:t>
            </a:r>
            <a:r>
              <a:rPr lang="en-US" i="0" dirty="0"/>
              <a:t>383 </a:t>
            </a:r>
            <a:r>
              <a:rPr lang="en-US" dirty="0"/>
              <a:t>gives more details on the peso crisis. </a:t>
            </a:r>
          </a:p>
        </p:txBody>
      </p:sp>
    </p:spTree>
    <p:extLst>
      <p:ext uri="{BB962C8B-B14F-4D97-AF65-F5344CB8AC3E}">
        <p14:creationId xmlns:p14="http://schemas.microsoft.com/office/powerpoint/2010/main" val="42938102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033ADB-FA70-4D3B-9D7D-060EFEEE34DB}" type="slidenum">
              <a:rPr lang="en-US"/>
              <a:pPr>
                <a:defRPr/>
              </a:pPr>
              <a:t>35</a:t>
            </a:fld>
            <a:endParaRPr lang="en-US" dirty="0"/>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and the following slide correspond to the case study on </a:t>
            </a:r>
            <a:r>
              <a:rPr lang="en-US" i="0" dirty="0"/>
              <a:t>pp. 384–385. </a:t>
            </a:r>
          </a:p>
        </p:txBody>
      </p:sp>
    </p:spTree>
    <p:extLst>
      <p:ext uri="{BB962C8B-B14F-4D97-AF65-F5344CB8AC3E}">
        <p14:creationId xmlns:p14="http://schemas.microsoft.com/office/powerpoint/2010/main" val="7099589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63F785-7BF8-4070-BC11-373ABB0793C1}" type="slidenum">
              <a:rPr lang="en-US"/>
              <a:pPr>
                <a:defRPr/>
              </a:pPr>
              <a:t>36</a:t>
            </a:fld>
            <a:endParaRPr lang="en-US" dirty="0"/>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20751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A96E4B-C553-4C56-9340-CE4E8041865F}" type="slidenum">
              <a:rPr lang="en-US"/>
              <a:pPr>
                <a:defRPr/>
              </a:pPr>
              <a:t>37</a:t>
            </a:fld>
            <a:endParaRPr lang="en-US" dirty="0"/>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Refer your students to the excellent case study titled</a:t>
            </a:r>
            <a:r>
              <a:rPr lang="en-US" baseline="0" dirty="0"/>
              <a:t> “The Debate over the Euro” on </a:t>
            </a:r>
            <a:r>
              <a:rPr lang="en-US" i="0" baseline="0" dirty="0"/>
              <a:t>pp. 386–388. </a:t>
            </a:r>
            <a:endParaRPr lang="en-US" i="0" dirty="0"/>
          </a:p>
        </p:txBody>
      </p:sp>
    </p:spTree>
    <p:extLst>
      <p:ext uri="{BB962C8B-B14F-4D97-AF65-F5344CB8AC3E}">
        <p14:creationId xmlns:p14="http://schemas.microsoft.com/office/powerpoint/2010/main" val="500931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06A5D1-DBC4-4A9C-8661-DCC86CA5A3FA}" type="slidenum">
              <a:rPr lang="en-US"/>
              <a:pPr>
                <a:defRPr/>
              </a:pPr>
              <a:t>38</a:t>
            </a:fld>
            <a:endParaRPr lang="en-US" dirty="0"/>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The impossible trinity is also known as the </a:t>
            </a:r>
            <a:r>
              <a:rPr lang="en-US" b="0" i="1" dirty="0"/>
              <a:t>trilemma</a:t>
            </a:r>
            <a:r>
              <a:rPr lang="en-US" dirty="0"/>
              <a:t>. </a:t>
            </a:r>
          </a:p>
          <a:p>
            <a:endParaRPr lang="en-US" dirty="0"/>
          </a:p>
          <a:p>
            <a:r>
              <a:rPr lang="en-US" dirty="0"/>
              <a:t>Option 1 involves allowing free capital flows and maintaining independent monetary policy but giving up a fixed exchange rate. An example of a country that chooses this option is the United States. </a:t>
            </a:r>
          </a:p>
          <a:p>
            <a:endParaRPr lang="en-US" dirty="0"/>
          </a:p>
          <a:p>
            <a:r>
              <a:rPr lang="en-US" dirty="0"/>
              <a:t>Option 2 entails allowing free capital flows and keeping a fixed exchange rate but giving up independent monetary policy. A country that chooses this option is Hong Kong. </a:t>
            </a:r>
          </a:p>
          <a:p>
            <a:endParaRPr lang="en-US" dirty="0"/>
          </a:p>
          <a:p>
            <a:r>
              <a:rPr lang="en-US" dirty="0"/>
              <a:t>Option 3 is keeping monetary policy independent and fixing the exchange rate. Doing this requires limiting capital flows. An example of a country that practices this option is China. </a:t>
            </a:r>
          </a:p>
          <a:p>
            <a:endParaRPr lang="en-US" dirty="0"/>
          </a:p>
        </p:txBody>
      </p:sp>
    </p:spTree>
    <p:extLst>
      <p:ext uri="{BB962C8B-B14F-4D97-AF65-F5344CB8AC3E}">
        <p14:creationId xmlns:p14="http://schemas.microsoft.com/office/powerpoint/2010/main" val="41058174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8F334E-FCB3-430B-8F42-404A4C57F7F0}" type="slidenum">
              <a:rPr lang="en-US"/>
              <a:pPr>
                <a:defRPr/>
              </a:pPr>
              <a:t>39</a:t>
            </a:fld>
            <a:endParaRPr lang="en-US" dirty="0"/>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0" dirty="0"/>
              <a:t>From p. 390 </a:t>
            </a:r>
          </a:p>
          <a:p>
            <a:endParaRPr lang="en-US" dirty="0"/>
          </a:p>
          <a:p>
            <a:r>
              <a:rPr lang="en-US" dirty="0"/>
              <a:t>For</a:t>
            </a:r>
            <a:r>
              <a:rPr lang="en-US" baseline="0" dirty="0"/>
              <a:t> updated data on the yuan/dollar exchange rate, see FRED:</a:t>
            </a:r>
          </a:p>
          <a:p>
            <a:r>
              <a:rPr lang="en-US" dirty="0"/>
              <a:t>http://research.stlouisfed.org/fred2/series/EXCHUS</a:t>
            </a:r>
          </a:p>
          <a:p>
            <a:endParaRPr lang="en-US" dirty="0"/>
          </a:p>
          <a:p>
            <a:endParaRPr lang="en-US" dirty="0"/>
          </a:p>
        </p:txBody>
      </p:sp>
    </p:spTree>
    <p:extLst>
      <p:ext uri="{BB962C8B-B14F-4D97-AF65-F5344CB8AC3E}">
        <p14:creationId xmlns:p14="http://schemas.microsoft.com/office/powerpoint/2010/main" val="23408245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4E2BDD9-7A35-4A5E-B04D-0841A1BBCE3E}" type="slidenum">
              <a:rPr lang="en-US"/>
              <a:pPr>
                <a:defRPr/>
              </a:pPr>
              <a:t>40</a:t>
            </a:fld>
            <a:endParaRPr lang="en-US" dirty="0"/>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Remind students that </a:t>
            </a:r>
            <a:r>
              <a:rPr lang="en-US" sz="1200" b="1" i="1" dirty="0">
                <a:latin typeface="Times New Roman"/>
                <a:cs typeface="Times New Roman"/>
                <a:sym typeface="Symbol" pitchFamily="18" charset="2"/>
              </a:rPr>
              <a:t>ε </a:t>
            </a:r>
            <a:r>
              <a:rPr lang="en-US" sz="1200" b="0" i="0" dirty="0">
                <a:latin typeface="Times New Roman"/>
                <a:cs typeface="Times New Roman"/>
                <a:sym typeface="Symbol" pitchFamily="18" charset="2"/>
              </a:rPr>
              <a:t>represents</a:t>
            </a:r>
            <a:r>
              <a:rPr lang="en-US" sz="1200" b="0" i="0" baseline="0" dirty="0">
                <a:latin typeface="Times New Roman"/>
                <a:cs typeface="Times New Roman"/>
                <a:sym typeface="Symbol" pitchFamily="18" charset="2"/>
              </a:rPr>
              <a:t> the </a:t>
            </a:r>
            <a:r>
              <a:rPr lang="en-US" sz="1200" b="0" i="1" baseline="0" dirty="0">
                <a:latin typeface="Times New Roman"/>
                <a:cs typeface="Times New Roman"/>
                <a:sym typeface="Symbol" pitchFamily="18" charset="2"/>
              </a:rPr>
              <a:t>real exchange rate: </a:t>
            </a:r>
            <a:r>
              <a:rPr lang="en-US" sz="1200" b="1" i="1" dirty="0">
                <a:latin typeface="Times New Roman"/>
                <a:cs typeface="Times New Roman"/>
                <a:sym typeface="Symbol" pitchFamily="18" charset="2"/>
              </a:rPr>
              <a:t>ε = eP / P*</a:t>
            </a:r>
            <a:endParaRPr lang="en-US" dirty="0"/>
          </a:p>
          <a:p>
            <a:endParaRPr lang="en-US" dirty="0"/>
          </a:p>
          <a:p>
            <a:r>
              <a:rPr lang="en-US" dirty="0"/>
              <a:t>Net exports really depend on the real exchange rate, not the nominal exchange rate. Earlier in the chapter, we wrote </a:t>
            </a:r>
            <a:r>
              <a:rPr lang="en-US" i="1" dirty="0"/>
              <a:t>NX</a:t>
            </a:r>
            <a:r>
              <a:rPr lang="en-US" dirty="0"/>
              <a:t> as a function of the nominal rate because the price level was assumed fixed, so the nominal and real rates always moved together. But now, with the price level changing also, we need to write </a:t>
            </a:r>
            <a:r>
              <a:rPr lang="en-US" i="1" dirty="0"/>
              <a:t>NX</a:t>
            </a:r>
            <a:r>
              <a:rPr lang="en-US" dirty="0"/>
              <a:t> as a function of the real exchange rate. </a:t>
            </a:r>
          </a:p>
          <a:p>
            <a:endParaRPr lang="en-US" dirty="0"/>
          </a:p>
        </p:txBody>
      </p:sp>
    </p:spTree>
    <p:extLst>
      <p:ext uri="{BB962C8B-B14F-4D97-AF65-F5344CB8AC3E}">
        <p14:creationId xmlns:p14="http://schemas.microsoft.com/office/powerpoint/2010/main" val="26718815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641757-28CB-48A5-9EC9-A434E4DE2B91}" type="slidenum">
              <a:rPr lang="en-US"/>
              <a:pPr>
                <a:defRPr/>
              </a:pPr>
              <a:t>41</a:t>
            </a:fld>
            <a:endParaRPr lang="en-US" dirty="0"/>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This slide is like Figure 13-13 on </a:t>
            </a:r>
            <a:r>
              <a:rPr lang="en-US" i="0" dirty="0"/>
              <a:t>p. 391, </a:t>
            </a:r>
            <a:r>
              <a:rPr lang="en-US" dirty="0"/>
              <a:t>except here we are showing what happens to </a:t>
            </a:r>
            <a:r>
              <a:rPr lang="en-US" i="1" dirty="0"/>
              <a:t>Y </a:t>
            </a:r>
            <a:r>
              <a:rPr lang="en-US" dirty="0"/>
              <a:t>when </a:t>
            </a:r>
            <a:r>
              <a:rPr lang="en-US" i="1" dirty="0"/>
              <a:t>P</a:t>
            </a:r>
            <a:r>
              <a:rPr lang="en-US" dirty="0"/>
              <a:t> increases (not falls). </a:t>
            </a:r>
          </a:p>
          <a:p>
            <a:endParaRPr lang="en-US" dirty="0"/>
          </a:p>
          <a:p>
            <a:r>
              <a:rPr lang="en-US" dirty="0"/>
              <a:t>The derivation of the open-economy </a:t>
            </a:r>
            <a:r>
              <a:rPr lang="en-US" i="1" dirty="0"/>
              <a:t>AD</a:t>
            </a:r>
            <a:r>
              <a:rPr lang="en-US" dirty="0"/>
              <a:t> curve is very similar to that of the closed-economy </a:t>
            </a:r>
            <a:r>
              <a:rPr lang="en-US" i="1" dirty="0"/>
              <a:t>AD</a:t>
            </a:r>
            <a:r>
              <a:rPr lang="en-US" dirty="0"/>
              <a:t> curve (covered in Chapter 12). </a:t>
            </a:r>
          </a:p>
        </p:txBody>
      </p:sp>
    </p:spTree>
    <p:extLst>
      <p:ext uri="{BB962C8B-B14F-4D97-AF65-F5344CB8AC3E}">
        <p14:creationId xmlns:p14="http://schemas.microsoft.com/office/powerpoint/2010/main" val="2698393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516B526-358C-4BF5-9ECC-D1F90C233A95}" type="slidenum">
              <a:rPr lang="en-US" smtClean="0"/>
              <a:pPr/>
              <a:t>3</a:t>
            </a:fld>
            <a:endParaRPr lang="en-US" dirty="0"/>
          </a:p>
        </p:txBody>
      </p:sp>
      <p:sp>
        <p:nvSpPr>
          <p:cNvPr id="60420" name="Rectangle 3"/>
          <p:cNvSpPr>
            <a:spLocks noGrp="1" noChangeArrowheads="1"/>
          </p:cNvSpPr>
          <p:nvPr>
            <p:ph type="body" idx="1"/>
          </p:nvPr>
        </p:nvSpPr>
        <p:spPr/>
        <p:txBody>
          <a:bodyPr/>
          <a:lstStyle/>
          <a:p>
            <a:r>
              <a:rPr lang="en-US" dirty="0"/>
              <a:t>Be careful about saying </a:t>
            </a:r>
            <a:r>
              <a:rPr lang="en-US" i="1" dirty="0"/>
              <a:t>e</a:t>
            </a:r>
            <a:r>
              <a:rPr lang="en-US" dirty="0"/>
              <a:t> goes down.</a:t>
            </a:r>
            <a:r>
              <a:rPr lang="en-US" baseline="0" dirty="0"/>
              <a:t> The home currency </a:t>
            </a:r>
            <a:r>
              <a:rPr lang="en-US" i="1" baseline="0" dirty="0"/>
              <a:t>depreciates </a:t>
            </a:r>
            <a:r>
              <a:rPr lang="en-US" i="0" baseline="0" dirty="0"/>
              <a:t>against the foreign currency. </a:t>
            </a:r>
            <a:endParaRPr lang="en-US" dirty="0"/>
          </a:p>
          <a:p>
            <a:endParaRPr lang="en-US" dirty="0"/>
          </a:p>
          <a:p>
            <a:r>
              <a:rPr lang="en-US" dirty="0"/>
              <a:t>The text (</a:t>
            </a:r>
            <a:r>
              <a:rPr lang="en-US" i="0" dirty="0"/>
              <a:t>pp. 367–368</a:t>
            </a:r>
            <a:r>
              <a:rPr lang="en-US" dirty="0"/>
              <a:t>) shows how the Keynesian cross can be used to derive the </a:t>
            </a:r>
            <a:r>
              <a:rPr lang="en-US" i="1" dirty="0"/>
              <a:t>IS</a:t>
            </a:r>
            <a:r>
              <a:rPr lang="en-US" dirty="0"/>
              <a:t>* curve. </a:t>
            </a:r>
          </a:p>
          <a:p>
            <a:endParaRPr lang="en-US" dirty="0"/>
          </a:p>
          <a:p>
            <a:r>
              <a:rPr lang="en-US" dirty="0"/>
              <a:t>Suggestion: Before continuing, ask your students to figure out what happens to this </a:t>
            </a:r>
            <a:r>
              <a:rPr lang="en-US" i="1" dirty="0"/>
              <a:t>IS</a:t>
            </a:r>
            <a:r>
              <a:rPr lang="en-US" dirty="0"/>
              <a:t>* curve if taxes are reduced. </a:t>
            </a:r>
          </a:p>
          <a:p>
            <a:endParaRPr lang="en-US" dirty="0"/>
          </a:p>
          <a:p>
            <a:r>
              <a:rPr lang="en-US" dirty="0"/>
              <a:t>Answer: The </a:t>
            </a:r>
            <a:r>
              <a:rPr lang="en-US" i="1" dirty="0"/>
              <a:t>IS</a:t>
            </a:r>
            <a:r>
              <a:rPr lang="en-US" dirty="0"/>
              <a:t>* curve shifts rightward (i.e., upward). </a:t>
            </a:r>
          </a:p>
          <a:p>
            <a:endParaRPr lang="en-US" dirty="0"/>
          </a:p>
          <a:p>
            <a:r>
              <a:rPr lang="en-US" dirty="0"/>
              <a:t>Explanation:  Start at any point on the initial </a:t>
            </a:r>
            <a:r>
              <a:rPr lang="en-US" i="1" dirty="0"/>
              <a:t>IS</a:t>
            </a:r>
            <a:r>
              <a:rPr lang="en-US" dirty="0"/>
              <a:t>* curve. At this point, initially, </a:t>
            </a:r>
            <a:r>
              <a:rPr lang="en-US" i="1" dirty="0"/>
              <a:t>Y</a:t>
            </a:r>
            <a:r>
              <a:rPr lang="en-US" dirty="0"/>
              <a:t> = </a:t>
            </a:r>
            <a:r>
              <a:rPr lang="en-US" i="1" dirty="0"/>
              <a:t>C</a:t>
            </a:r>
            <a:r>
              <a:rPr lang="en-US" dirty="0"/>
              <a:t> </a:t>
            </a:r>
            <a:r>
              <a:rPr lang="en-US" i="1" dirty="0"/>
              <a:t>+ I</a:t>
            </a:r>
            <a:r>
              <a:rPr lang="en-US" dirty="0"/>
              <a:t> + </a:t>
            </a:r>
            <a:r>
              <a:rPr lang="en-US" i="1" dirty="0"/>
              <a:t>G + NX</a:t>
            </a:r>
            <a:r>
              <a:rPr lang="en-US" dirty="0"/>
              <a:t>. Now cut taxes. At the initial value of </a:t>
            </a:r>
            <a:r>
              <a:rPr lang="en-US" i="1" dirty="0"/>
              <a:t>Y</a:t>
            </a:r>
            <a:r>
              <a:rPr lang="en-US" dirty="0"/>
              <a:t>, disposable income is higher, causing consumption to be higher. Other things equal, the goods market is out of equilibrium: </a:t>
            </a:r>
            <a:r>
              <a:rPr lang="en-US" i="1" dirty="0"/>
              <a:t>C + I + G + NX </a:t>
            </a:r>
            <a:r>
              <a:rPr lang="en-US" dirty="0"/>
              <a:t>&gt; </a:t>
            </a:r>
            <a:r>
              <a:rPr lang="en-US" i="1" dirty="0"/>
              <a:t>Y</a:t>
            </a:r>
            <a:r>
              <a:rPr lang="en-US" dirty="0"/>
              <a:t>. An increase in </a:t>
            </a:r>
            <a:r>
              <a:rPr lang="en-US" i="1" dirty="0"/>
              <a:t>Y</a:t>
            </a:r>
            <a:r>
              <a:rPr lang="en-US" dirty="0"/>
              <a:t> (of just the right amount) would restore equilibrium. Hence, each value of </a:t>
            </a:r>
            <a:r>
              <a:rPr lang="en-US" i="1" dirty="0"/>
              <a:t>e</a:t>
            </a:r>
            <a:r>
              <a:rPr lang="en-US" dirty="0"/>
              <a:t> is associated with a larger value of </a:t>
            </a:r>
            <a:r>
              <a:rPr lang="en-US" i="1" dirty="0"/>
              <a:t>Y</a:t>
            </a:r>
            <a:r>
              <a:rPr lang="en-US" dirty="0"/>
              <a:t>. OR, a decrease in </a:t>
            </a:r>
            <a:r>
              <a:rPr lang="en-US" i="1" dirty="0"/>
              <a:t>NX</a:t>
            </a:r>
            <a:r>
              <a:rPr lang="en-US" dirty="0"/>
              <a:t> of just the right amount would restore equilibrium at the initial value of </a:t>
            </a:r>
            <a:r>
              <a:rPr lang="en-US" i="1" dirty="0"/>
              <a:t>Y</a:t>
            </a:r>
            <a:r>
              <a:rPr lang="en-US" dirty="0"/>
              <a:t>. But the decrease in </a:t>
            </a:r>
            <a:r>
              <a:rPr lang="en-US" i="1" dirty="0"/>
              <a:t>NX</a:t>
            </a:r>
            <a:r>
              <a:rPr lang="en-US" dirty="0"/>
              <a:t> requires an increase in </a:t>
            </a:r>
            <a:r>
              <a:rPr lang="en-US" i="1" dirty="0"/>
              <a:t>e</a:t>
            </a:r>
            <a:r>
              <a:rPr lang="en-US" dirty="0"/>
              <a:t>. Hence, each value of </a:t>
            </a:r>
            <a:r>
              <a:rPr lang="en-US" i="1" dirty="0"/>
              <a:t>Y</a:t>
            </a:r>
            <a:r>
              <a:rPr lang="en-US" dirty="0"/>
              <a:t> is associated with a higher value of </a:t>
            </a:r>
            <a:r>
              <a:rPr lang="en-US" i="1" dirty="0"/>
              <a:t>e</a:t>
            </a:r>
            <a:r>
              <a:rPr lang="en-US" dirty="0"/>
              <a:t>. </a:t>
            </a:r>
          </a:p>
          <a:p>
            <a:endParaRPr lang="en-US" dirty="0"/>
          </a:p>
          <a:p>
            <a:r>
              <a:rPr lang="en-US" dirty="0"/>
              <a:t>Rationale: Doing this exercise now will break up your lecture and will prepare students for the fiscal policy experiment that is coming up in just a few slides. </a:t>
            </a:r>
          </a:p>
        </p:txBody>
      </p:sp>
      <p:sp>
        <p:nvSpPr>
          <p:cNvPr id="4" name="Slide Image Placeholder 3"/>
          <p:cNvSpPr>
            <a:spLocks noGrp="1" noRot="1" noChangeAspect="1"/>
          </p:cNvSpPr>
          <p:nvPr>
            <p:ph type="sldImg"/>
          </p:nvPr>
        </p:nvSpPr>
        <p:spPr/>
      </p:sp>
    </p:spTree>
    <p:extLst>
      <p:ext uri="{BB962C8B-B14F-4D97-AF65-F5344CB8AC3E}">
        <p14:creationId xmlns:p14="http://schemas.microsoft.com/office/powerpoint/2010/main" val="1395316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9C0DBAB-F736-43CA-95EC-A557A61F8993}" type="slidenum">
              <a:rPr lang="en-US" smtClean="0"/>
              <a:pPr/>
              <a:t>42</a:t>
            </a:fld>
            <a:endParaRPr lang="en-US" dirty="0"/>
          </a:p>
        </p:txBody>
      </p:sp>
      <p:sp>
        <p:nvSpPr>
          <p:cNvPr id="98308" name="Rectangle 3"/>
          <p:cNvSpPr>
            <a:spLocks noGrp="1" noChangeArrowheads="1"/>
          </p:cNvSpPr>
          <p:nvPr>
            <p:ph type="body" idx="1"/>
          </p:nvPr>
        </p:nvSpPr>
        <p:spPr/>
        <p:txBody>
          <a:bodyPr/>
          <a:lstStyle/>
          <a:p>
            <a:r>
              <a:rPr lang="en-US" dirty="0"/>
              <a:t>Figure 13-14 on</a:t>
            </a:r>
            <a:r>
              <a:rPr lang="en-US" i="1" dirty="0"/>
              <a:t> </a:t>
            </a:r>
            <a:r>
              <a:rPr lang="en-US" i="0" dirty="0"/>
              <a:t>p. 392</a:t>
            </a:r>
          </a:p>
          <a:p>
            <a:endParaRPr lang="en-US" dirty="0"/>
          </a:p>
          <a:p>
            <a:r>
              <a:rPr lang="en-US" dirty="0"/>
              <a:t>The transition from </a:t>
            </a:r>
            <a:r>
              <a:rPr lang="en-US" i="1" dirty="0"/>
              <a:t>LM</a:t>
            </a:r>
            <a:r>
              <a:rPr lang="en-US" dirty="0"/>
              <a:t>*(</a:t>
            </a:r>
            <a:r>
              <a:rPr lang="en-US" i="1" dirty="0"/>
              <a:t>P</a:t>
            </a:r>
            <a:r>
              <a:rPr lang="en-US" baseline="-25000" dirty="0"/>
              <a:t>1</a:t>
            </a:r>
            <a:r>
              <a:rPr lang="en-US" dirty="0"/>
              <a:t>) to </a:t>
            </a:r>
            <a:r>
              <a:rPr lang="en-US" i="1" dirty="0"/>
              <a:t>LM</a:t>
            </a:r>
            <a:r>
              <a:rPr lang="en-US" dirty="0"/>
              <a:t>*(</a:t>
            </a:r>
            <a:r>
              <a:rPr lang="en-US" i="1" dirty="0"/>
              <a:t>P</a:t>
            </a:r>
            <a:r>
              <a:rPr lang="en-US" baseline="-25000" dirty="0"/>
              <a:t>2</a:t>
            </a:r>
            <a:r>
              <a:rPr lang="en-US" dirty="0"/>
              <a:t>) is gradual as prices slowly adjust. When the prices slowly adjust, </a:t>
            </a:r>
            <a:r>
              <a:rPr lang="en-US" i="1" dirty="0"/>
              <a:t>SRAS</a:t>
            </a:r>
            <a:r>
              <a:rPr lang="en-US" baseline="-25000" dirty="0"/>
              <a:t>1</a:t>
            </a:r>
            <a:r>
              <a:rPr lang="en-US" dirty="0"/>
              <a:t> slowly</a:t>
            </a:r>
            <a:r>
              <a:rPr lang="en-US" baseline="0" dirty="0"/>
              <a:t> shifts back to </a:t>
            </a:r>
            <a:r>
              <a:rPr lang="en-US" i="1" baseline="0" dirty="0"/>
              <a:t>SRAS</a:t>
            </a:r>
            <a:r>
              <a:rPr lang="en-US" baseline="-25000" dirty="0"/>
              <a:t>2</a:t>
            </a:r>
            <a:r>
              <a:rPr lang="en-US" baseline="0" dirty="0"/>
              <a:t>.</a:t>
            </a:r>
            <a:endParaRPr lang="en-US" dirty="0"/>
          </a:p>
          <a:p>
            <a:endParaRPr lang="en-US" dirty="0"/>
          </a:p>
          <a:p>
            <a:r>
              <a:rPr lang="en-US" dirty="0"/>
              <a:t>Suggestion: </a:t>
            </a:r>
          </a:p>
          <a:p>
            <a:r>
              <a:rPr lang="en-US" dirty="0"/>
              <a:t>Have your students draw the two panels of the diagram on this screen, with the economy in an initial equilibrium with output equal to its natural rate. Then have them use their diagrams to analyze the short-run and long-run effects of a negative </a:t>
            </a:r>
            <a:r>
              <a:rPr lang="en-US" i="1" dirty="0"/>
              <a:t>IS</a:t>
            </a:r>
            <a:r>
              <a:rPr lang="en-US" dirty="0"/>
              <a:t>* shock.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0044737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2EF578C-FFF3-4208-A4EA-20F074564741}" type="slidenum">
              <a:rPr lang="en-US" smtClean="0"/>
              <a:pPr/>
              <a:t>43</a:t>
            </a:fld>
            <a:endParaRPr lang="en-US" dirty="0"/>
          </a:p>
        </p:txBody>
      </p:sp>
      <p:sp>
        <p:nvSpPr>
          <p:cNvPr id="99332" name="Rectangle 3"/>
          <p:cNvSpPr>
            <a:spLocks noGrp="1" noChangeArrowheads="1"/>
          </p:cNvSpPr>
          <p:nvPr>
            <p:ph type="body" idx="1"/>
          </p:nvPr>
        </p:nvSpPr>
        <p:spPr/>
        <p:txBody>
          <a:bodyPr/>
          <a:lstStyle/>
          <a:p>
            <a:r>
              <a:rPr lang="en-US" dirty="0"/>
              <a:t>For more details, see the Appendix to Chapter 13 (not included in this PowerPoint presentation).</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16131242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44</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45</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46</a:t>
            </a:fld>
            <a:endParaRPr lang="en-US" dirty="0"/>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03FA9F7-BCFC-4019-94F9-EBD552E38450}" type="slidenum">
              <a:rPr lang="en-US" smtClean="0"/>
              <a:pPr/>
              <a:t>4</a:t>
            </a:fld>
            <a:endParaRPr lang="en-US" dirty="0"/>
          </a:p>
        </p:txBody>
      </p:sp>
      <p:sp>
        <p:nvSpPr>
          <p:cNvPr id="61444" name="Rectangle 3"/>
          <p:cNvSpPr>
            <a:spLocks noGrp="1" noChangeArrowheads="1"/>
          </p:cNvSpPr>
          <p:nvPr>
            <p:ph type="body" idx="1"/>
          </p:nvPr>
        </p:nvSpPr>
        <p:spPr/>
        <p:txBody>
          <a:bodyPr/>
          <a:lstStyle/>
          <a:p>
            <a:r>
              <a:rPr lang="en-US" dirty="0"/>
              <a:t>The text (Figure 13-2 on</a:t>
            </a:r>
            <a:r>
              <a:rPr lang="en-US" i="1" dirty="0"/>
              <a:t> </a:t>
            </a:r>
            <a:r>
              <a:rPr lang="en-US" i="0" dirty="0"/>
              <a:t>p. 368</a:t>
            </a:r>
            <a:r>
              <a:rPr lang="en-US" dirty="0"/>
              <a:t>) shows how the </a:t>
            </a:r>
            <a:r>
              <a:rPr lang="en-US" i="1" dirty="0"/>
              <a:t>LM</a:t>
            </a:r>
            <a:r>
              <a:rPr lang="en-US" dirty="0"/>
              <a:t> curve in (</a:t>
            </a:r>
            <a:r>
              <a:rPr lang="en-US" i="1" dirty="0"/>
              <a:t>Y</a:t>
            </a:r>
            <a:r>
              <a:rPr lang="en-US" i="0" dirty="0"/>
              <a:t>,</a:t>
            </a:r>
            <a:r>
              <a:rPr lang="en-US" i="1" dirty="0"/>
              <a:t>r</a:t>
            </a:r>
            <a:r>
              <a:rPr lang="en-US" dirty="0"/>
              <a:t>) space, together with the fixed </a:t>
            </a:r>
            <a:r>
              <a:rPr lang="en-US" i="1" dirty="0"/>
              <a:t>r</a:t>
            </a:r>
            <a:r>
              <a:rPr lang="en-US" dirty="0"/>
              <a:t>*, determines the value of </a:t>
            </a:r>
            <a:r>
              <a:rPr lang="en-US" i="1" dirty="0"/>
              <a:t>Y</a:t>
            </a:r>
            <a:r>
              <a:rPr lang="en-US" dirty="0"/>
              <a:t> at which the </a:t>
            </a:r>
            <a:r>
              <a:rPr lang="en-US" i="1" dirty="0"/>
              <a:t>LM</a:t>
            </a:r>
            <a:r>
              <a:rPr lang="en-US" dirty="0"/>
              <a:t>* curve here is vertical. </a:t>
            </a:r>
          </a:p>
          <a:p>
            <a:endParaRPr lang="en-US" dirty="0"/>
          </a:p>
          <a:p>
            <a:r>
              <a:rPr lang="en-US" dirty="0"/>
              <a:t>Suggestion: Before continuing, ask your students to figure out what happens to this </a:t>
            </a:r>
            <a:r>
              <a:rPr lang="en-US" i="1" dirty="0"/>
              <a:t>LM</a:t>
            </a:r>
            <a:r>
              <a:rPr lang="en-US" dirty="0"/>
              <a:t>* curve if the money supply is increased. </a:t>
            </a:r>
          </a:p>
          <a:p>
            <a:endParaRPr lang="en-US" dirty="0"/>
          </a:p>
          <a:p>
            <a:r>
              <a:rPr lang="en-US" dirty="0"/>
              <a:t>Answer: </a:t>
            </a:r>
            <a:r>
              <a:rPr lang="en-US" i="1" dirty="0"/>
              <a:t>LM</a:t>
            </a:r>
            <a:r>
              <a:rPr lang="en-US" dirty="0"/>
              <a:t>* shifts to the right. </a:t>
            </a:r>
          </a:p>
          <a:p>
            <a:endParaRPr lang="en-US" dirty="0"/>
          </a:p>
          <a:p>
            <a:r>
              <a:rPr lang="en-US" dirty="0"/>
              <a:t>Explanation: The equation for the </a:t>
            </a:r>
            <a:r>
              <a:rPr lang="en-US" i="1" dirty="0"/>
              <a:t>LM</a:t>
            </a:r>
            <a:r>
              <a:rPr lang="en-US" dirty="0"/>
              <a:t>* curve is:</a:t>
            </a:r>
          </a:p>
          <a:p>
            <a:endParaRPr lang="en-US" dirty="0"/>
          </a:p>
          <a:p>
            <a:r>
              <a:rPr lang="en-US" dirty="0"/>
              <a:t>  </a:t>
            </a:r>
            <a:r>
              <a:rPr lang="en-US" i="1" dirty="0"/>
              <a:t>M</a:t>
            </a:r>
            <a:r>
              <a:rPr lang="en-US" dirty="0"/>
              <a:t>/</a:t>
            </a:r>
            <a:r>
              <a:rPr lang="en-US" i="1" dirty="0"/>
              <a:t>P</a:t>
            </a:r>
            <a:r>
              <a:rPr lang="en-US" dirty="0"/>
              <a:t> = </a:t>
            </a:r>
            <a:r>
              <a:rPr lang="en-US" i="1" dirty="0"/>
              <a:t>L</a:t>
            </a:r>
            <a:r>
              <a:rPr lang="en-US" dirty="0"/>
              <a:t>(</a:t>
            </a:r>
            <a:r>
              <a:rPr lang="en-US" i="1" dirty="0"/>
              <a:t>r</a:t>
            </a:r>
            <a:r>
              <a:rPr lang="en-US" dirty="0"/>
              <a:t>*, </a:t>
            </a:r>
            <a:r>
              <a:rPr lang="en-US" i="1" dirty="0"/>
              <a:t>Y</a:t>
            </a:r>
            <a:r>
              <a:rPr lang="en-US" dirty="0"/>
              <a:t>)</a:t>
            </a:r>
          </a:p>
          <a:p>
            <a:endParaRPr lang="en-US" dirty="0"/>
          </a:p>
          <a:p>
            <a:r>
              <a:rPr lang="en-US" i="1" dirty="0"/>
              <a:t>P</a:t>
            </a:r>
            <a:r>
              <a:rPr lang="en-US" dirty="0"/>
              <a:t> is fixed, </a:t>
            </a:r>
            <a:r>
              <a:rPr lang="en-US" i="1" dirty="0"/>
              <a:t>r</a:t>
            </a:r>
            <a:r>
              <a:rPr lang="en-US" dirty="0"/>
              <a:t>* is exogenous, the central bank sets </a:t>
            </a:r>
            <a:r>
              <a:rPr lang="en-US" i="1" dirty="0"/>
              <a:t>M</a:t>
            </a:r>
            <a:r>
              <a:rPr lang="en-US" dirty="0"/>
              <a:t>, and </a:t>
            </a:r>
            <a:r>
              <a:rPr lang="en-US" i="1" dirty="0"/>
              <a:t>Y</a:t>
            </a:r>
            <a:r>
              <a:rPr lang="en-US" dirty="0"/>
              <a:t> must adjust to equate money demand (</a:t>
            </a:r>
            <a:r>
              <a:rPr lang="en-US" i="1" dirty="0"/>
              <a:t>L</a:t>
            </a:r>
            <a:r>
              <a:rPr lang="en-US" dirty="0"/>
              <a:t>) with money supply (</a:t>
            </a:r>
            <a:r>
              <a:rPr lang="en-US" i="1" dirty="0"/>
              <a:t>M</a:t>
            </a:r>
            <a:r>
              <a:rPr lang="en-US" dirty="0"/>
              <a:t>/</a:t>
            </a:r>
            <a:r>
              <a:rPr lang="en-US" i="1" dirty="0"/>
              <a:t>P</a:t>
            </a:r>
            <a:r>
              <a:rPr lang="en-US" dirty="0"/>
              <a:t>). </a:t>
            </a:r>
            <a:br>
              <a:rPr lang="en-US" dirty="0"/>
            </a:br>
            <a:r>
              <a:rPr lang="en-US" dirty="0"/>
              <a:t>Now, if </a:t>
            </a:r>
            <a:r>
              <a:rPr lang="en-US" i="1" dirty="0"/>
              <a:t>M</a:t>
            </a:r>
            <a:r>
              <a:rPr lang="en-US" dirty="0"/>
              <a:t> is raised, then money demand must rise to restore equilibrium (remember: </a:t>
            </a:r>
            <a:r>
              <a:rPr lang="en-US" i="1" dirty="0"/>
              <a:t>P</a:t>
            </a:r>
            <a:r>
              <a:rPr lang="en-US" dirty="0"/>
              <a:t> is fixed). A fall in </a:t>
            </a:r>
            <a:r>
              <a:rPr lang="en-US" i="1" dirty="0"/>
              <a:t>r</a:t>
            </a:r>
            <a:r>
              <a:rPr lang="en-US" dirty="0"/>
              <a:t> would cause money demand to rise, but in a small open economy, </a:t>
            </a:r>
            <a:r>
              <a:rPr lang="en-US" i="1" dirty="0"/>
              <a:t>r</a:t>
            </a:r>
            <a:r>
              <a:rPr lang="en-US" dirty="0"/>
              <a:t> = </a:t>
            </a:r>
            <a:r>
              <a:rPr lang="en-US" i="1" dirty="0"/>
              <a:t>r</a:t>
            </a:r>
            <a:r>
              <a:rPr lang="en-US" dirty="0"/>
              <a:t>* is exogenous. Hence, the only way to restore equilibrium is for </a:t>
            </a:r>
            <a:r>
              <a:rPr lang="en-US" i="1" dirty="0"/>
              <a:t>Y </a:t>
            </a:r>
            <a:r>
              <a:rPr lang="en-US" dirty="0"/>
              <a:t>to rise. </a:t>
            </a:r>
          </a:p>
          <a:p>
            <a:endParaRPr lang="en-US" dirty="0"/>
          </a:p>
          <a:p>
            <a:r>
              <a:rPr lang="en-US" dirty="0"/>
              <a:t>Rationale: Doing this exercise now will break up your lecture and will prepare students for the monetary policy experiment that is coming up in just a few slides. </a:t>
            </a:r>
          </a:p>
          <a:p>
            <a:endParaRPr lang="en-US" dirty="0"/>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2157977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354331-CF66-47CD-8B3E-F3E1CE49C678}" type="slidenum">
              <a:rPr lang="en-US"/>
              <a:pPr>
                <a:defRPr/>
              </a:pPr>
              <a:t>5</a:t>
            </a:fld>
            <a:endParaRPr lang="en-US" dirty="0"/>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t> </a:t>
            </a:r>
          </a:p>
          <a:p>
            <a:endParaRPr lang="en-US" dirty="0"/>
          </a:p>
          <a:p>
            <a:endParaRPr lang="en-US" dirty="0"/>
          </a:p>
        </p:txBody>
      </p:sp>
    </p:spTree>
    <p:extLst>
      <p:ext uri="{BB962C8B-B14F-4D97-AF65-F5344CB8AC3E}">
        <p14:creationId xmlns:p14="http://schemas.microsoft.com/office/powerpoint/2010/main" val="1818373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67939E-FB56-4A05-9767-4CFE1DE0ACEA}" type="slidenum">
              <a:rPr lang="en-US"/>
              <a:pPr>
                <a:defRPr/>
              </a:pPr>
              <a:t>6</a:t>
            </a:fld>
            <a:endParaRPr lang="en-US" dirty="0"/>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792343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FF5A20-6377-49B5-A929-9DA9266951D5}" type="slidenum">
              <a:rPr lang="en-US" smtClean="0"/>
              <a:pPr/>
              <a:t>7</a:t>
            </a:fld>
            <a:endParaRPr lang="en-US" dirty="0"/>
          </a:p>
        </p:txBody>
      </p:sp>
      <p:sp>
        <p:nvSpPr>
          <p:cNvPr id="64516" name="Rectangle 3"/>
          <p:cNvSpPr>
            <a:spLocks noGrp="1" noChangeArrowheads="1"/>
          </p:cNvSpPr>
          <p:nvPr>
            <p:ph type="body" idx="1"/>
          </p:nvPr>
        </p:nvSpPr>
        <p:spPr/>
        <p:txBody>
          <a:bodyPr/>
          <a:lstStyle/>
          <a:p>
            <a:r>
              <a:rPr lang="en-US" dirty="0"/>
              <a:t>Intuition for the shift in </a:t>
            </a:r>
            <a:r>
              <a:rPr lang="en-US" i="1" dirty="0"/>
              <a:t>IS</a:t>
            </a:r>
            <a:r>
              <a:rPr lang="en-US" dirty="0"/>
              <a:t>*:</a:t>
            </a:r>
          </a:p>
          <a:p>
            <a:r>
              <a:rPr lang="en-US" dirty="0"/>
              <a:t>At a given value of </a:t>
            </a:r>
            <a:r>
              <a:rPr lang="en-US" i="1" dirty="0"/>
              <a:t>e</a:t>
            </a:r>
            <a:r>
              <a:rPr lang="en-US" dirty="0"/>
              <a:t> (and hence </a:t>
            </a:r>
            <a:r>
              <a:rPr lang="en-US" i="1" dirty="0"/>
              <a:t>NX</a:t>
            </a:r>
            <a:r>
              <a:rPr lang="en-US" dirty="0"/>
              <a:t>), an increase in </a:t>
            </a:r>
            <a:r>
              <a:rPr lang="en-US" i="1" dirty="0"/>
              <a:t>G</a:t>
            </a:r>
            <a:r>
              <a:rPr lang="en-US" dirty="0"/>
              <a:t> causes an increase in the value of </a:t>
            </a:r>
            <a:r>
              <a:rPr lang="en-US" i="1" dirty="0"/>
              <a:t>Y</a:t>
            </a:r>
            <a:r>
              <a:rPr lang="en-US" dirty="0"/>
              <a:t> that equates planned expenditure with actual expenditure. </a:t>
            </a:r>
          </a:p>
          <a:p>
            <a:endParaRPr lang="en-US" dirty="0"/>
          </a:p>
          <a:p>
            <a:r>
              <a:rPr lang="en-US" dirty="0"/>
              <a:t>Intuition for the results:</a:t>
            </a:r>
          </a:p>
          <a:p>
            <a:r>
              <a:rPr lang="en-US" dirty="0"/>
              <a:t>As we learned in earlier chapters, a fiscal expansion puts upward pressure on the country’s interest rate. In a small open economy with perfect capital mobility, as soon as the domestic interest rate rises even the tiniest bit about the world rate, tons of foreign (financial) capital will flow in to take advantage of the rate difference. But in order for foreigners to buy these U.S. bonds, they must first acquire U.S. dollars. Hence, the capital inflows cause an increase in foreign demand for dollars in the foreign exchange market, causing the dollar to appreciate. This appreciation makes exports more expensive to foreigners and imports cheaper to people at home, and it thus causes </a:t>
            </a:r>
            <a:r>
              <a:rPr lang="en-US" i="1" dirty="0"/>
              <a:t>NX</a:t>
            </a:r>
            <a:r>
              <a:rPr lang="en-US" dirty="0"/>
              <a:t> to fall. The fall in </a:t>
            </a:r>
            <a:r>
              <a:rPr lang="en-US" i="1" dirty="0"/>
              <a:t>NX</a:t>
            </a:r>
            <a:r>
              <a:rPr lang="en-US" dirty="0"/>
              <a:t> offsets the effect of the fiscal expansion.</a:t>
            </a:r>
          </a:p>
          <a:p>
            <a:endParaRPr lang="en-US" dirty="0"/>
          </a:p>
          <a:p>
            <a:r>
              <a:rPr lang="en-US" dirty="0"/>
              <a:t>How do we know that </a:t>
            </a:r>
            <a:r>
              <a:rPr lang="en-US" dirty="0">
                <a:sym typeface="Symbol" pitchFamily="18" charset="2"/>
              </a:rPr>
              <a:t>Δ</a:t>
            </a:r>
            <a:r>
              <a:rPr lang="en-US" i="1" dirty="0">
                <a:sym typeface="Symbol" pitchFamily="18" charset="2"/>
              </a:rPr>
              <a:t>Y</a:t>
            </a:r>
            <a:r>
              <a:rPr lang="en-US" dirty="0">
                <a:sym typeface="Symbol" pitchFamily="18" charset="2"/>
              </a:rPr>
              <a:t> = 0? Because maintaining equilibrium in the money market requires that </a:t>
            </a:r>
            <a:r>
              <a:rPr lang="en-US" i="1" dirty="0">
                <a:sym typeface="Symbol" pitchFamily="18" charset="2"/>
              </a:rPr>
              <a:t>Y</a:t>
            </a:r>
            <a:r>
              <a:rPr lang="en-US" dirty="0">
                <a:sym typeface="Symbol" pitchFamily="18" charset="2"/>
              </a:rPr>
              <a:t> be unchanged: the fiscal expansion does not affect either the real money supply (</a:t>
            </a:r>
            <a:r>
              <a:rPr lang="en-US" i="1" dirty="0">
                <a:sym typeface="Symbol" pitchFamily="18" charset="2"/>
              </a:rPr>
              <a:t>M</a:t>
            </a:r>
            <a:r>
              <a:rPr lang="en-US" dirty="0">
                <a:sym typeface="Symbol" pitchFamily="18" charset="2"/>
              </a:rPr>
              <a:t>/</a:t>
            </a:r>
            <a:r>
              <a:rPr lang="en-US" i="1" dirty="0">
                <a:sym typeface="Symbol" pitchFamily="18" charset="2"/>
              </a:rPr>
              <a:t>P</a:t>
            </a:r>
            <a:r>
              <a:rPr lang="en-US" dirty="0">
                <a:sym typeface="Symbol" pitchFamily="18" charset="2"/>
              </a:rPr>
              <a:t>) or the world interest rate (because this economy is “small”). Hence, any change in income would throw the money market out of whack. So, the exchange rate has to rise until </a:t>
            </a:r>
            <a:r>
              <a:rPr lang="en-US" i="1" dirty="0">
                <a:sym typeface="Symbol" pitchFamily="18" charset="2"/>
              </a:rPr>
              <a:t>NX</a:t>
            </a:r>
            <a:r>
              <a:rPr lang="en-US" dirty="0">
                <a:sym typeface="Symbol" pitchFamily="18" charset="2"/>
              </a:rPr>
              <a:t> has fallen enough to perfectly offset the expansionary impact of the fiscal policy on output. </a:t>
            </a:r>
          </a:p>
          <a:p>
            <a:endParaRPr lang="en-US" dirty="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extLst>
      <p:ext uri="{BB962C8B-B14F-4D97-AF65-F5344CB8AC3E}">
        <p14:creationId xmlns:p14="http://schemas.microsoft.com/office/powerpoint/2010/main" val="3669314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B38D10-D5F0-4966-A275-11B29EFC2C82}" type="slidenum">
              <a:rPr lang="en-US"/>
              <a:pPr>
                <a:defRPr/>
              </a:pPr>
              <a:t>8</a:t>
            </a:fld>
            <a:endParaRPr lang="en-US" dirty="0"/>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782416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a:t>Click to edit Master title style</a:t>
            </a:r>
            <a:endParaRPr lang="en-US" dirty="0"/>
          </a:p>
        </p:txBody>
      </p:sp>
    </p:spTree>
    <p:extLst>
      <p:ext uri="{BB962C8B-B14F-4D97-AF65-F5344CB8AC3E}">
        <p14:creationId xmlns:p14="http://schemas.microsoft.com/office/powerpoint/2010/main" val="55856669"/>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Cover">
    <p:bg>
      <p:bgPr>
        <a:gradFill>
          <a:gsLst>
            <a:gs pos="100000">
              <a:srgbClr val="AD302A"/>
            </a:gs>
            <a:gs pos="0">
              <a:srgbClr val="A85232"/>
            </a:gs>
          </a:gsLst>
          <a:lin ang="5400000" scaled="1"/>
        </a:gradFill>
        <a:effectLst/>
      </p:bgPr>
    </p:bg>
    <p:spTree>
      <p:nvGrpSpPr>
        <p:cNvPr id="1" name=""/>
        <p:cNvGrpSpPr/>
        <p:nvPr/>
      </p:nvGrpSpPr>
      <p:grpSpPr>
        <a:xfrm>
          <a:off x="0" y="0"/>
          <a:ext cx="0" cy="0"/>
          <a:chOff x="0" y="0"/>
          <a:chExt cx="0" cy="0"/>
        </a:xfrm>
      </p:grpSpPr>
      <p:sp>
        <p:nvSpPr>
          <p:cNvPr id="9" name="Rectangle 8"/>
          <p:cNvSpPr/>
          <p:nvPr/>
        </p:nvSpPr>
        <p:spPr>
          <a:xfrm>
            <a:off x="228600" y="381000"/>
            <a:ext cx="3020080" cy="6096000"/>
          </a:xfrm>
          <a:prstGeom prst="rect">
            <a:avLst/>
          </a:prstGeom>
          <a:solidFill>
            <a:schemeClr val="bg1"/>
          </a:solidFill>
          <a:ln w="57150">
            <a:solidFill>
              <a:srgbClr val="2D552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28600" y="5105400"/>
            <a:ext cx="3020080" cy="685279"/>
          </a:xfrm>
          <a:prstGeom prst="rect">
            <a:avLst/>
          </a:prstGeom>
          <a:noFill/>
        </p:spPr>
        <p:txBody>
          <a:bodyPr wrap="square" rtlCol="0" anchor="ctr">
            <a:noAutofit/>
          </a:bodyPr>
          <a:lstStyle/>
          <a:p>
            <a:pPr algn="ctr"/>
            <a:r>
              <a:rPr lang="en-US" sz="2400" dirty="0">
                <a:solidFill>
                  <a:srgbClr val="AD302A"/>
                </a:solidFill>
                <a:latin typeface="Arial Narrow" panose="020B0606020202030204" pitchFamily="34" charset="0"/>
                <a:cs typeface="Arial" panose="020B0604020202020204" pitchFamily="34" charset="0"/>
              </a:rPr>
              <a:t>Presentation Slides</a:t>
            </a:r>
          </a:p>
        </p:txBody>
      </p:sp>
      <p:sp>
        <p:nvSpPr>
          <p:cNvPr id="28" name="Title 27"/>
          <p:cNvSpPr>
            <a:spLocks noGrp="1"/>
          </p:cNvSpPr>
          <p:nvPr>
            <p:ph type="title"/>
          </p:nvPr>
        </p:nvSpPr>
        <p:spPr>
          <a:xfrm>
            <a:off x="228600" y="2438400"/>
            <a:ext cx="2965361" cy="1765745"/>
          </a:xfrm>
          <a:noFill/>
          <a:ln>
            <a:noFill/>
          </a:ln>
          <a:extLst/>
        </p:spPr>
        <p:txBody>
          <a:bodyPr vert="horz" wrap="square" lIns="0" tIns="45720" rIns="0" bIns="45720" numCol="1" anchor="ctr" anchorCtr="0" compatLnSpc="1">
            <a:prstTxWarp prst="textNoShape">
              <a:avLst/>
            </a:prstTxWarp>
          </a:bodyPr>
          <a:lstStyle>
            <a:lvl1pPr marL="0" indent="0" algn="ctr">
              <a:defRPr lang="en-US" sz="2800" kern="0" spc="100" baseline="0" dirty="0">
                <a:solidFill>
                  <a:srgbClr val="131B1A"/>
                </a:solidFill>
                <a:latin typeface="Arial Narrow" panose="020B0606020202030204" pitchFamily="34" charset="0"/>
                <a:ea typeface="+mn-ea"/>
                <a:cs typeface="+mn-cs"/>
              </a:defRPr>
            </a:lvl1pPr>
          </a:lstStyle>
          <a:p>
            <a:pPr marL="342900" lvl="0" indent="-342900">
              <a:spcBef>
                <a:spcPct val="20000"/>
              </a:spcBef>
              <a:buClr>
                <a:srgbClr val="330066"/>
              </a:buClr>
              <a:buSzPct val="150000"/>
            </a:pPr>
            <a:r>
              <a:rPr lang="en-US" dirty="0"/>
              <a:t>Click to edit Master title style</a:t>
            </a:r>
          </a:p>
        </p:txBody>
      </p:sp>
      <p:sp>
        <p:nvSpPr>
          <p:cNvPr id="3" name="Content Placeholder 2"/>
          <p:cNvSpPr>
            <a:spLocks noGrp="1"/>
          </p:cNvSpPr>
          <p:nvPr>
            <p:ph sz="quarter" idx="10"/>
          </p:nvPr>
        </p:nvSpPr>
        <p:spPr>
          <a:xfrm>
            <a:off x="4813300" y="381000"/>
            <a:ext cx="3981076" cy="909918"/>
          </a:xfrm>
        </p:spPr>
        <p:txBody>
          <a:bodyPr/>
          <a:lstStyle/>
          <a:p>
            <a:pPr lvl="0"/>
            <a:endParaRPr lang="en-US" dirty="0"/>
          </a:p>
        </p:txBody>
      </p:sp>
      <p:sp>
        <p:nvSpPr>
          <p:cNvPr id="6" name="Content Placeholder 5"/>
          <p:cNvSpPr>
            <a:spLocks noGrp="1"/>
          </p:cNvSpPr>
          <p:nvPr>
            <p:ph sz="quarter" idx="11"/>
          </p:nvPr>
        </p:nvSpPr>
        <p:spPr>
          <a:xfrm>
            <a:off x="5810250" y="6477000"/>
            <a:ext cx="3333750" cy="338554"/>
          </a:xfrm>
          <a:noFill/>
          <a:ln w="9525">
            <a:noFill/>
            <a:miter lim="800000"/>
            <a:headEnd/>
            <a:tailEnd/>
          </a:ln>
          <a:effectLst/>
        </p:spPr>
        <p:txBody>
          <a:bodyPr wrap="square">
            <a:spAutoFit/>
          </a:bodyPr>
          <a:lstStyle>
            <a:lvl1pPr>
              <a:defRPr lang="en-US" sz="1600" i="1" kern="1200" smtClean="0">
                <a:solidFill>
                  <a:srgbClr val="FFEAD5"/>
                </a:solidFill>
                <a:latin typeface="Arial" panose="020B0604020202020204" pitchFamily="34" charset="0"/>
                <a:cs typeface="Arial" panose="020B0604020202020204" pitchFamily="34" charset="0"/>
              </a:defRPr>
            </a:lvl1pPr>
            <a:lvl2pPr>
              <a:defRPr lang="en-US" sz="1800" kern="1200" smtClean="0">
                <a:solidFill>
                  <a:schemeClr val="tx1"/>
                </a:solidFill>
                <a:latin typeface="+mn-lt"/>
              </a:defRPr>
            </a:lvl2pPr>
            <a:lvl3pPr>
              <a:defRPr lang="en-US" sz="1800" smtClean="0">
                <a:latin typeface="+mn-lt"/>
                <a:cs typeface="+mn-cs"/>
              </a:defRPr>
            </a:lvl3pPr>
            <a:lvl4pPr>
              <a:defRPr lang="en-US" sz="1800" smtClean="0">
                <a:latin typeface="+mn-lt"/>
                <a:cs typeface="+mn-cs"/>
              </a:defRPr>
            </a:lvl4pPr>
            <a:lvl5pPr>
              <a:defRPr lang="en-US" sz="1800">
                <a:latin typeface="+mn-lt"/>
                <a:cs typeface="+mn-cs"/>
              </a:defRPr>
            </a:lvl5pPr>
          </a:lstStyle>
          <a:p>
            <a:pPr lvl="0" algn="ctr" defTabSz="914400" latinLnBrk="0">
              <a:spcBef>
                <a:spcPct val="50000"/>
              </a:spcBef>
            </a:pPr>
            <a:endParaRPr lang="en-US" dirty="0"/>
          </a:p>
        </p:txBody>
      </p:sp>
      <p:sp>
        <p:nvSpPr>
          <p:cNvPr id="5" name="Picture Placeholder 4">
            <a:extLst>
              <a:ext uri="{FF2B5EF4-FFF2-40B4-BE49-F238E27FC236}">
                <a16:creationId xmlns="" xmlns:a16="http://schemas.microsoft.com/office/drawing/2014/main" id="{862D5B62-23AA-43D6-8872-87AF168CFF10}"/>
              </a:ext>
            </a:extLst>
          </p:cNvPr>
          <p:cNvSpPr>
            <a:spLocks noGrp="1"/>
          </p:cNvSpPr>
          <p:nvPr>
            <p:ph type="pic" sz="quarter" idx="12"/>
          </p:nvPr>
        </p:nvSpPr>
        <p:spPr>
          <a:xfrm>
            <a:off x="684213" y="1033463"/>
            <a:ext cx="2033587" cy="1204912"/>
          </a:xfrm>
        </p:spPr>
        <p:txBody>
          <a:bodyPr/>
          <a:lstStyle/>
          <a:p>
            <a:endParaRPr lang="en-US"/>
          </a:p>
        </p:txBody>
      </p:sp>
      <p:sp>
        <p:nvSpPr>
          <p:cNvPr id="8" name="Picture Placeholder 7">
            <a:extLst>
              <a:ext uri="{FF2B5EF4-FFF2-40B4-BE49-F238E27FC236}">
                <a16:creationId xmlns="" xmlns:a16="http://schemas.microsoft.com/office/drawing/2014/main" id="{F217C94C-8F20-4F70-A40A-A05F0B55BBF6}"/>
              </a:ext>
            </a:extLst>
          </p:cNvPr>
          <p:cNvSpPr>
            <a:spLocks noGrp="1"/>
          </p:cNvSpPr>
          <p:nvPr>
            <p:ph type="pic" sz="quarter" idx="13"/>
          </p:nvPr>
        </p:nvSpPr>
        <p:spPr>
          <a:xfrm>
            <a:off x="4813300" y="2538413"/>
            <a:ext cx="3527425" cy="2930525"/>
          </a:xfrm>
        </p:spPr>
        <p:txBody>
          <a:bodyPr/>
          <a:lstStyle/>
          <a:p>
            <a:endParaRPr lang="en-US"/>
          </a:p>
        </p:txBody>
      </p:sp>
    </p:spTree>
    <p:extLst>
      <p:ext uri="{BB962C8B-B14F-4D97-AF65-F5344CB8AC3E}">
        <p14:creationId xmlns:p14="http://schemas.microsoft.com/office/powerpoint/2010/main" val="357459078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
        <p:nvSpPr>
          <p:cNvPr id="5" name="Picture Placeholder 4"/>
          <p:cNvSpPr>
            <a:spLocks noGrp="1"/>
          </p:cNvSpPr>
          <p:nvPr>
            <p:ph type="pic" sz="quarter" idx="12"/>
          </p:nvPr>
        </p:nvSpPr>
        <p:spPr>
          <a:xfrm>
            <a:off x="592138" y="1990725"/>
            <a:ext cx="1504950" cy="2097088"/>
          </a:xfrm>
        </p:spPr>
        <p:txBody>
          <a:bodyPr/>
          <a:lstStyle/>
          <a:p>
            <a:endParaRPr lang="en-US"/>
          </a:p>
        </p:txBody>
      </p:sp>
    </p:spTree>
    <p:extLst>
      <p:ext uri="{BB962C8B-B14F-4D97-AF65-F5344CB8AC3E}">
        <p14:creationId xmlns:p14="http://schemas.microsoft.com/office/powerpoint/2010/main" val="3268524262"/>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utline">
    <p:bg>
      <p:bgPr>
        <a:gradFill flip="none" rotWithShape="1">
          <a:gsLst>
            <a:gs pos="0">
              <a:srgbClr val="2D5B30"/>
            </a:gs>
            <a:gs pos="100000">
              <a:srgbClr val="3D6667"/>
            </a:gs>
            <a:gs pos="100000">
              <a:srgbClr val="9EC8E0"/>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bg1"/>
                </a:solidFill>
              </a:defRPr>
            </a:lvl1pPr>
          </a:lstStyle>
          <a:p>
            <a:r>
              <a:rPr lang="en-US" dirty="0"/>
              <a:t>Chapter Outline</a:t>
            </a:r>
          </a:p>
        </p:txBody>
      </p:sp>
      <p:sp>
        <p:nvSpPr>
          <p:cNvPr id="6" name="Text Placeholder 5"/>
          <p:cNvSpPr>
            <a:spLocks noGrp="1"/>
          </p:cNvSpPr>
          <p:nvPr>
            <p:ph type="body" sz="quarter" idx="10"/>
          </p:nvPr>
        </p:nvSpPr>
        <p:spPr>
          <a:xfrm>
            <a:off x="533401" y="1219200"/>
            <a:ext cx="8161866" cy="4876800"/>
          </a:xfrm>
        </p:spPr>
        <p:txBody>
          <a:bodyPr/>
          <a:lstStyle>
            <a:lvl1pPr marL="0" indent="0" algn="ctr">
              <a:spcBef>
                <a:spcPts val="600"/>
              </a:spcBef>
              <a:spcAft>
                <a:spcPts val="1200"/>
              </a:spcAft>
              <a:defRPr sz="2800">
                <a:solidFill>
                  <a:srgbClr val="0067B3"/>
                </a:solidFill>
              </a:defRPr>
            </a:lvl1pPr>
          </a:lstStyle>
          <a:p>
            <a:pPr lvl="0"/>
            <a:r>
              <a:rPr lang="en-US"/>
              <a:t>Edit Master text styles</a:t>
            </a:r>
          </a:p>
        </p:txBody>
      </p:sp>
      <p:sp>
        <p:nvSpPr>
          <p:cNvPr id="4" name="Round Diagonal Corner Rectangle 3"/>
          <p:cNvSpPr/>
          <p:nvPr/>
        </p:nvSpPr>
        <p:spPr>
          <a:xfrm>
            <a:off x="266700" y="786245"/>
            <a:ext cx="8610600" cy="5715000"/>
          </a:xfrm>
          <a:prstGeom prst="round2DiagRect">
            <a:avLst/>
          </a:prstGeom>
          <a:solidFill>
            <a:schemeClr val="bg1"/>
          </a:solidFill>
          <a:ln>
            <a:solidFill>
              <a:srgbClr val="E4EDD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10"/>
          <p:cNvSpPr>
            <a:spLocks noGrp="1"/>
          </p:cNvSpPr>
          <p:nvPr>
            <p:ph sz="quarter" idx="11" hasCustomPrompt="1"/>
          </p:nvPr>
        </p:nvSpPr>
        <p:spPr>
          <a:xfrm>
            <a:off x="4493726" y="1000897"/>
            <a:ext cx="3995366" cy="5265432"/>
          </a:xfrm>
          <a:prstGeom prst="rect">
            <a:avLst/>
          </a:prstGeom>
          <a:noFill/>
        </p:spPr>
        <p:txBody>
          <a:bodyPr anchor="ctr"/>
          <a:lstStyle>
            <a:lvl1pPr marL="0" indent="0" algn="ctr">
              <a:lnSpc>
                <a:spcPts val="2400"/>
              </a:lnSpc>
              <a:spcBef>
                <a:spcPts val="0"/>
              </a:spcBef>
              <a:spcAft>
                <a:spcPts val="600"/>
              </a:spcAft>
              <a:buFont typeface="Arial" panose="020B0604020202020204" pitchFamily="34" charset="0"/>
              <a:buNone/>
              <a:defRPr sz="2400">
                <a:solidFill>
                  <a:srgbClr val="2E3639"/>
                </a:solidFill>
                <a:latin typeface="Arial Narrow" panose="020B0606020202030204" pitchFamily="34" charset="0"/>
              </a:defRPr>
            </a:lvl1pPr>
            <a:lvl2pPr marL="342900" indent="0" algn="ctr">
              <a:buNone/>
              <a:defRPr sz="2400"/>
            </a:lvl2pPr>
            <a:lvl3pPr marL="692150" indent="0" algn="ctr">
              <a:buFont typeface="Arial" panose="020B0604020202020204" pitchFamily="34" charset="0"/>
              <a:buNone/>
              <a:defRPr sz="2400"/>
            </a:lvl3pPr>
            <a:lvl4pPr marL="688975" indent="0" algn="ctr">
              <a:buNone/>
              <a:defRPr sz="2400"/>
            </a:lvl4pPr>
            <a:lvl5pPr marL="1027113" indent="0" algn="ctr">
              <a:buNone/>
              <a:defRPr sz="2400"/>
            </a:lvl5pPr>
          </a:lstStyle>
          <a:p>
            <a:pPr lvl="0"/>
            <a:r>
              <a:rPr lang="en-US" dirty="0"/>
              <a:t>Click to edit Master text styles</a:t>
            </a:r>
          </a:p>
        </p:txBody>
      </p:sp>
    </p:spTree>
    <p:extLst>
      <p:ext uri="{BB962C8B-B14F-4D97-AF65-F5344CB8AC3E}">
        <p14:creationId xmlns:p14="http://schemas.microsoft.com/office/powerpoint/2010/main" val="3353743754"/>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p:bg>
      <p:bgPr>
        <a:gradFill>
          <a:gsLst>
            <a:gs pos="100000">
              <a:srgbClr val="FCC425"/>
            </a:gs>
            <a:gs pos="0">
              <a:srgbClr val="FCC425"/>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2880" y="230776"/>
            <a:ext cx="8760823" cy="840377"/>
          </a:xfrm>
          <a:prstGeom prst="rect">
            <a:avLst/>
          </a:prstGeom>
          <a:noFill/>
          <a:ln>
            <a:noFill/>
          </a:ln>
          <a:effectLst>
            <a:outerShdw blurRad="63500" sx="102000" sy="102000" algn="ctr" rotWithShape="0">
              <a:prstClr val="black">
                <a:alpha val="40000"/>
              </a:prstClr>
            </a:outerShdw>
          </a:effectLst>
        </p:spPr>
        <p:txBody>
          <a:bodyPr/>
          <a:lstStyle>
            <a:lvl1pPr>
              <a:defRPr b="1">
                <a:solidFill>
                  <a:srgbClr val="006AA9"/>
                </a:solidFill>
                <a:latin typeface="Arial Narrow" panose="020B0606020202030204" pitchFamily="34" charset="0"/>
              </a:defRPr>
            </a:lvl1pPr>
          </a:lstStyle>
          <a:p>
            <a:r>
              <a:rPr lang="en-US"/>
              <a:t>Click to edit Master title style</a:t>
            </a:r>
            <a:endParaRPr lang="en-US" dirty="0"/>
          </a:p>
        </p:txBody>
      </p:sp>
      <p:sp>
        <p:nvSpPr>
          <p:cNvPr id="3" name="Round Same Side Corner Rectangle 2"/>
          <p:cNvSpPr/>
          <p:nvPr/>
        </p:nvSpPr>
        <p:spPr>
          <a:xfrm>
            <a:off x="182880" y="230270"/>
            <a:ext cx="8760823" cy="6475330"/>
          </a:xfrm>
          <a:prstGeom prst="round2Same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6"/>
          <p:cNvSpPr>
            <a:spLocks noGrp="1"/>
          </p:cNvSpPr>
          <p:nvPr>
            <p:ph type="body" sz="quarter" idx="10"/>
          </p:nvPr>
        </p:nvSpPr>
        <p:spPr>
          <a:xfrm>
            <a:off x="346785" y="1178729"/>
            <a:ext cx="8542002" cy="5290070"/>
          </a:xfrm>
          <a:prstGeom prst="rect">
            <a:avLst/>
          </a:prstGeom>
          <a:noFill/>
          <a:ln>
            <a:noFill/>
          </a:ln>
          <a:effectLst>
            <a:outerShdw blurRad="63500" sx="102000" sy="102000" algn="ctr" rotWithShape="0">
              <a:prstClr val="black">
                <a:alpha val="40000"/>
              </a:prstClr>
            </a:outerShdw>
          </a:effectLst>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9" name="Straight Connector 8"/>
          <p:cNvCxnSpPr/>
          <p:nvPr/>
        </p:nvCxnSpPr>
        <p:spPr>
          <a:xfrm>
            <a:off x="182880" y="1124940"/>
            <a:ext cx="8733364" cy="1111"/>
          </a:xfrm>
          <a:prstGeom prst="line">
            <a:avLst/>
          </a:prstGeom>
          <a:ln w="57150">
            <a:solidFill>
              <a:srgbClr val="AF5636"/>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754442"/>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gradFill>
          <a:gsLst>
            <a:gs pos="100000">
              <a:srgbClr val="D1AD63"/>
            </a:gs>
            <a:gs pos="0">
              <a:srgbClr val="DFD3AB"/>
            </a:gs>
          </a:gsLst>
          <a:lin ang="5400000" scaled="1"/>
        </a:gradFill>
        <a:effectLst/>
      </p:bgPr>
    </p:bg>
    <p:spTree>
      <p:nvGrpSpPr>
        <p:cNvPr id="1" name=""/>
        <p:cNvGrpSpPr/>
        <p:nvPr/>
      </p:nvGrpSpPr>
      <p:grpSpPr>
        <a:xfrm>
          <a:off x="0" y="0"/>
          <a:ext cx="0" cy="0"/>
          <a:chOff x="0" y="0"/>
          <a:chExt cx="0" cy="0"/>
        </a:xfrm>
      </p:grpSpPr>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006AA9"/>
                </a:solidFill>
                <a:latin typeface="Arial Narrow" panose="020B0606020202030204" pitchFamily="34" charset="0"/>
              </a:defRPr>
            </a:lvl1pPr>
          </a:lstStyle>
          <a:p>
            <a:r>
              <a:rPr lang="en-US"/>
              <a:t>Click to edit Master title style</a:t>
            </a:r>
            <a:endParaRPr lang="en-US" dirty="0"/>
          </a:p>
        </p:txBody>
      </p:sp>
      <p:sp>
        <p:nvSpPr>
          <p:cNvPr id="18" name="Rectangle 2"/>
          <p:cNvSpPr/>
          <p:nvPr/>
        </p:nvSpPr>
        <p:spPr>
          <a:xfrm>
            <a:off x="80660" y="57663"/>
            <a:ext cx="8890317" cy="1046663"/>
          </a:xfrm>
          <a:custGeom>
            <a:avLst/>
            <a:gdLst>
              <a:gd name="connsiteX0" fmla="*/ 0 w 8890317"/>
              <a:gd name="connsiteY0" fmla="*/ 0 h 972522"/>
              <a:gd name="connsiteX1" fmla="*/ 8890317 w 8890317"/>
              <a:gd name="connsiteY1" fmla="*/ 0 h 972522"/>
              <a:gd name="connsiteX2" fmla="*/ 8890317 w 8890317"/>
              <a:gd name="connsiteY2" fmla="*/ 972522 h 972522"/>
              <a:gd name="connsiteX3" fmla="*/ 0 w 8890317"/>
              <a:gd name="connsiteY3" fmla="*/ 972522 h 972522"/>
              <a:gd name="connsiteX4" fmla="*/ 0 w 8890317"/>
              <a:gd name="connsiteY4" fmla="*/ 0 h 972522"/>
              <a:gd name="connsiteX0" fmla="*/ 0 w 8964458"/>
              <a:gd name="connsiteY0" fmla="*/ 0 h 984879"/>
              <a:gd name="connsiteX1" fmla="*/ 8964458 w 8964458"/>
              <a:gd name="connsiteY1" fmla="*/ 12357 h 984879"/>
              <a:gd name="connsiteX2" fmla="*/ 8964458 w 8964458"/>
              <a:gd name="connsiteY2" fmla="*/ 984879 h 984879"/>
              <a:gd name="connsiteX3" fmla="*/ 74141 w 8964458"/>
              <a:gd name="connsiteY3" fmla="*/ 984879 h 984879"/>
              <a:gd name="connsiteX4" fmla="*/ 0 w 8964458"/>
              <a:gd name="connsiteY4" fmla="*/ 0 h 984879"/>
              <a:gd name="connsiteX0" fmla="*/ 0 w 8964458"/>
              <a:gd name="connsiteY0" fmla="*/ 0 h 997236"/>
              <a:gd name="connsiteX1" fmla="*/ 8964458 w 8964458"/>
              <a:gd name="connsiteY1" fmla="*/ 12357 h 997236"/>
              <a:gd name="connsiteX2" fmla="*/ 8964458 w 8964458"/>
              <a:gd name="connsiteY2" fmla="*/ 984879 h 997236"/>
              <a:gd name="connsiteX3" fmla="*/ 160638 w 8964458"/>
              <a:gd name="connsiteY3" fmla="*/ 997236 h 997236"/>
              <a:gd name="connsiteX4" fmla="*/ 0 w 8964458"/>
              <a:gd name="connsiteY4" fmla="*/ 0 h 997236"/>
              <a:gd name="connsiteX0" fmla="*/ 0 w 8964458"/>
              <a:gd name="connsiteY0" fmla="*/ 49427 h 1046663"/>
              <a:gd name="connsiteX1" fmla="*/ 8655539 w 8964458"/>
              <a:gd name="connsiteY1" fmla="*/ 0 h 1046663"/>
              <a:gd name="connsiteX2" fmla="*/ 8964458 w 8964458"/>
              <a:gd name="connsiteY2" fmla="*/ 1034306 h 1046663"/>
              <a:gd name="connsiteX3" fmla="*/ 160638 w 8964458"/>
              <a:gd name="connsiteY3" fmla="*/ 1046663 h 1046663"/>
              <a:gd name="connsiteX4" fmla="*/ 0 w 8964458"/>
              <a:gd name="connsiteY4" fmla="*/ 49427 h 1046663"/>
              <a:gd name="connsiteX0" fmla="*/ 0 w 8890317"/>
              <a:gd name="connsiteY0" fmla="*/ 49427 h 1046663"/>
              <a:gd name="connsiteX1" fmla="*/ 8655539 w 8890317"/>
              <a:gd name="connsiteY1" fmla="*/ 0 h 1046663"/>
              <a:gd name="connsiteX2" fmla="*/ 8890317 w 8890317"/>
              <a:gd name="connsiteY2" fmla="*/ 1046663 h 1046663"/>
              <a:gd name="connsiteX3" fmla="*/ 160638 w 8890317"/>
              <a:gd name="connsiteY3" fmla="*/ 1046663 h 1046663"/>
              <a:gd name="connsiteX4" fmla="*/ 0 w 8890317"/>
              <a:gd name="connsiteY4" fmla="*/ 49427 h 10466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90317" h="1046663">
                <a:moveTo>
                  <a:pt x="0" y="49427"/>
                </a:moveTo>
                <a:lnTo>
                  <a:pt x="8655539" y="0"/>
                </a:lnTo>
                <a:lnTo>
                  <a:pt x="8890317" y="1046663"/>
                </a:lnTo>
                <a:lnTo>
                  <a:pt x="160638" y="1046663"/>
                </a:lnTo>
                <a:lnTo>
                  <a:pt x="0" y="4942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flipH="1">
            <a:off x="0" y="119448"/>
            <a:ext cx="8734679" cy="0"/>
          </a:xfrm>
          <a:prstGeom prst="line">
            <a:avLst/>
          </a:prstGeom>
          <a:ln w="57150">
            <a:solidFill>
              <a:srgbClr val="E4EDD7"/>
            </a:solidFill>
          </a:ln>
          <a:effectLst>
            <a:outerShdw blurRad="50800" dist="38100" dir="16200000"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9637" y="1112108"/>
            <a:ext cx="8624103" cy="560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H="1">
            <a:off x="204281" y="6712695"/>
            <a:ext cx="8709459" cy="0"/>
          </a:xfrm>
          <a:prstGeom prst="line">
            <a:avLst/>
          </a:prstGeom>
          <a:ln w="57150">
            <a:solidFill>
              <a:srgbClr val="E4EDD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8913740" y="1104327"/>
            <a:ext cx="1660" cy="5608368"/>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8" idx="0"/>
          </p:cNvCxnSpPr>
          <p:nvPr/>
        </p:nvCxnSpPr>
        <p:spPr>
          <a:xfrm>
            <a:off x="80660" y="107090"/>
            <a:ext cx="207318" cy="1005018"/>
          </a:xfrm>
          <a:prstGeom prst="line">
            <a:avLst/>
          </a:prstGeom>
          <a:ln w="57150">
            <a:solidFill>
              <a:srgbClr val="E4EDD7"/>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8" idx="1"/>
          </p:cNvCxnSpPr>
          <p:nvPr/>
        </p:nvCxnSpPr>
        <p:spPr>
          <a:xfrm>
            <a:off x="8736199" y="57663"/>
            <a:ext cx="177541" cy="1054445"/>
          </a:xfrm>
          <a:prstGeom prst="line">
            <a:avLst/>
          </a:prstGeom>
          <a:ln w="57150">
            <a:solidFill>
              <a:srgbClr val="E4EDD7"/>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cxnSp>
        <p:nvCxnSpPr>
          <p:cNvPr id="4" name="Straight Connector 3"/>
          <p:cNvCxnSpPr/>
          <p:nvPr/>
        </p:nvCxnSpPr>
        <p:spPr>
          <a:xfrm flipH="1">
            <a:off x="287978" y="1091970"/>
            <a:ext cx="1660" cy="5620725"/>
          </a:xfrm>
          <a:prstGeom prst="line">
            <a:avLst/>
          </a:prstGeom>
          <a:ln w="57150">
            <a:solidFill>
              <a:srgbClr val="E4EDD7"/>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18" idx="3"/>
            <a:endCxn id="18" idx="2"/>
          </p:cNvCxnSpPr>
          <p:nvPr/>
        </p:nvCxnSpPr>
        <p:spPr>
          <a:xfrm>
            <a:off x="241298" y="1104326"/>
            <a:ext cx="8729679" cy="0"/>
          </a:xfrm>
          <a:prstGeom prst="line">
            <a:avLst/>
          </a:prstGeom>
          <a:ln w="57150">
            <a:solidFill>
              <a:srgbClr val="3D6667"/>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xmlns="" id="{A63BD288-F21D-463B-9901-79FCB97DFFB6}"/>
              </a:ext>
            </a:extLst>
          </p:cNvPr>
          <p:cNvSpPr>
            <a:spLocks noGrp="1"/>
          </p:cNvSpPr>
          <p:nvPr>
            <p:ph type="body" sz="quarter" idx="11"/>
          </p:nvPr>
        </p:nvSpPr>
        <p:spPr>
          <a:xfrm>
            <a:off x="489397" y="154547"/>
            <a:ext cx="8229153" cy="837642"/>
          </a:xfrm>
        </p:spPr>
        <p:txBody>
          <a:bodyPr anchor="ctr"/>
          <a:lstStyle>
            <a:lvl1pPr>
              <a:defRPr sz="2800" b="1">
                <a:solidFill>
                  <a:srgbClr val="A85232"/>
                </a:solidFill>
                <a:latin typeface="Arial Narrow" panose="020B0606020202030204" pitchFamily="34" charset="0"/>
              </a:defRPr>
            </a:lvl1pPr>
          </a:lstStyle>
          <a:p>
            <a:pPr lvl="0"/>
            <a:r>
              <a:rPr lang="en-US"/>
              <a:t>Edit Master text styles</a:t>
            </a:r>
          </a:p>
        </p:txBody>
      </p:sp>
      <p:sp>
        <p:nvSpPr>
          <p:cNvPr id="3" name="Content Placeholder 2"/>
          <p:cNvSpPr>
            <a:spLocks noGrp="1"/>
          </p:cNvSpPr>
          <p:nvPr>
            <p:ph sz="quarter" idx="12"/>
          </p:nvPr>
        </p:nvSpPr>
        <p:spPr>
          <a:xfrm>
            <a:off x="550863" y="3913188"/>
            <a:ext cx="8183562" cy="2352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icture Placeholder 6"/>
          <p:cNvSpPr>
            <a:spLocks noGrp="1"/>
          </p:cNvSpPr>
          <p:nvPr>
            <p:ph type="pic" sz="quarter" idx="13"/>
          </p:nvPr>
        </p:nvSpPr>
        <p:spPr>
          <a:xfrm>
            <a:off x="5068888" y="2165350"/>
            <a:ext cx="1936750" cy="644525"/>
          </a:xfrm>
        </p:spPr>
        <p:txBody>
          <a:bodyPr/>
          <a:lstStyle/>
          <a:p>
            <a:endParaRPr lang="en-US"/>
          </a:p>
        </p:txBody>
      </p:sp>
      <p:sp>
        <p:nvSpPr>
          <p:cNvPr id="11" name="Table Placeholder 10"/>
          <p:cNvSpPr>
            <a:spLocks noGrp="1"/>
          </p:cNvSpPr>
          <p:nvPr>
            <p:ph type="tbl" sz="quarter" idx="14"/>
          </p:nvPr>
        </p:nvSpPr>
        <p:spPr>
          <a:xfrm>
            <a:off x="6307138" y="3106738"/>
            <a:ext cx="2124075" cy="484187"/>
          </a:xfrm>
        </p:spPr>
        <p:txBody>
          <a:bodyPr/>
          <a:lstStyle/>
          <a:p>
            <a:endParaRPr lang="en-US"/>
          </a:p>
        </p:txBody>
      </p:sp>
    </p:spTree>
    <p:extLst>
      <p:ext uri="{BB962C8B-B14F-4D97-AF65-F5344CB8AC3E}">
        <p14:creationId xmlns:p14="http://schemas.microsoft.com/office/powerpoint/2010/main" val="875035953"/>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licker Question">
    <p:bg>
      <p:bgPr>
        <a:gradFill>
          <a:gsLst>
            <a:gs pos="100000">
              <a:srgbClr val="2D552D"/>
            </a:gs>
            <a:gs pos="0">
              <a:srgbClr val="AF5636"/>
            </a:gs>
          </a:gsLst>
          <a:lin ang="5400000" scaled="1"/>
        </a:gradFill>
        <a:effectLst/>
      </p:bgPr>
    </p:bg>
    <p:spTree>
      <p:nvGrpSpPr>
        <p:cNvPr id="1" name=""/>
        <p:cNvGrpSpPr/>
        <p:nvPr/>
      </p:nvGrpSpPr>
      <p:grpSpPr>
        <a:xfrm>
          <a:off x="0" y="0"/>
          <a:ext cx="0" cy="0"/>
          <a:chOff x="0" y="0"/>
          <a:chExt cx="0" cy="0"/>
        </a:xfrm>
      </p:grpSpPr>
      <p:sp>
        <p:nvSpPr>
          <p:cNvPr id="19" name="Rectangle 18"/>
          <p:cNvSpPr/>
          <p:nvPr/>
        </p:nvSpPr>
        <p:spPr>
          <a:xfrm>
            <a:off x="289637" y="152400"/>
            <a:ext cx="8624103" cy="656029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bwMode="auto">
          <a:xfrm>
            <a:off x="480769" y="177112"/>
            <a:ext cx="8102108" cy="8590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rIns="457200" anchor="ctr"/>
          <a:lstStyle>
            <a:lvl1pPr marL="0" algn="l">
              <a:defRPr>
                <a:solidFill>
                  <a:srgbClr val="A85232"/>
                </a:solidFill>
                <a:latin typeface="Arial Narrow" panose="020B0606020202030204" pitchFamily="34" charset="0"/>
              </a:defRPr>
            </a:lvl1pPr>
          </a:lstStyle>
          <a:p>
            <a:r>
              <a:rPr lang="en-US"/>
              <a:t>Click to edit Master title style</a:t>
            </a:r>
            <a:endParaRPr lang="en-US" dirty="0"/>
          </a:p>
        </p:txBody>
      </p:sp>
      <p:sp>
        <p:nvSpPr>
          <p:cNvPr id="34" name="Text Placeholder 6"/>
          <p:cNvSpPr>
            <a:spLocks noGrp="1"/>
          </p:cNvSpPr>
          <p:nvPr>
            <p:ph type="body" sz="quarter" idx="10"/>
          </p:nvPr>
        </p:nvSpPr>
        <p:spPr>
          <a:xfrm>
            <a:off x="478361" y="1219686"/>
            <a:ext cx="8326006" cy="5358824"/>
          </a:xfrm>
          <a:noFill/>
        </p:spPr>
        <p:txBody>
          <a:bodyPr/>
          <a:lstStyle>
            <a:lvl1pPr>
              <a:spcBef>
                <a:spcPts val="0"/>
              </a:spcBef>
              <a:defRPr/>
            </a:lvl1pPr>
            <a:lvl2pPr>
              <a:buClr>
                <a:srgbClr val="7C634D"/>
              </a:buClr>
              <a:defRPr/>
            </a:lvl2pPr>
            <a:lvl3pPr marL="1035050" indent="-342900">
              <a:buClr>
                <a:srgbClr val="7C634D"/>
              </a:buClr>
              <a:buSzPct val="100000"/>
              <a:buFont typeface="Arial" panose="020B0604020202020204" pitchFamily="34" charset="0"/>
              <a:buChar char="•"/>
              <a:defRPr/>
            </a:lvl3pPr>
            <a:lvl4pPr marL="1031875" indent="-342900">
              <a:buSzPct val="75000"/>
              <a:buFont typeface="Wingdings" panose="05000000000000000000" pitchFamily="2" charset="2"/>
              <a:buChar char="§"/>
              <a:defRPr/>
            </a:lvl4pPr>
            <a:lvl5pPr>
              <a:buClr>
                <a:srgbClr val="7C634D"/>
              </a:buClr>
              <a:defRPr/>
            </a:lvl5p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971737240"/>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gradFill>
          <a:gsLst>
            <a:gs pos="100000">
              <a:srgbClr val="2D552D"/>
            </a:gs>
            <a:gs pos="0">
              <a:srgbClr val="131B1A"/>
            </a:gs>
          </a:gsLst>
          <a:lin ang="5400000" scaled="1"/>
        </a:gradFill>
        <a:effectLst/>
      </p:bgPr>
    </p:bg>
    <p:spTree>
      <p:nvGrpSpPr>
        <p:cNvPr id="1" name=""/>
        <p:cNvGrpSpPr/>
        <p:nvPr/>
      </p:nvGrpSpPr>
      <p:grpSpPr>
        <a:xfrm>
          <a:off x="0" y="0"/>
          <a:ext cx="0" cy="0"/>
          <a:chOff x="0" y="0"/>
          <a:chExt cx="0" cy="0"/>
        </a:xfrm>
      </p:grpSpPr>
      <p:sp>
        <p:nvSpPr>
          <p:cNvPr id="3" name="Rounded Rectangle 2"/>
          <p:cNvSpPr/>
          <p:nvPr/>
        </p:nvSpPr>
        <p:spPr>
          <a:xfrm>
            <a:off x="198531" y="148046"/>
            <a:ext cx="8764353" cy="6583680"/>
          </a:xfrm>
          <a:prstGeom prst="roundRect">
            <a:avLst/>
          </a:prstGeom>
          <a:solidFill>
            <a:schemeClr val="bg1"/>
          </a:solidFill>
          <a:ln w="57150">
            <a:solidFill>
              <a:srgbClr val="A852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6AA9"/>
              </a:solidFill>
            </a:endParaRPr>
          </a:p>
        </p:txBody>
      </p:sp>
      <p:sp>
        <p:nvSpPr>
          <p:cNvPr id="2" name="Title 1"/>
          <p:cNvSpPr>
            <a:spLocks noGrp="1"/>
          </p:cNvSpPr>
          <p:nvPr>
            <p:ph type="title"/>
          </p:nvPr>
        </p:nvSpPr>
        <p:spPr>
          <a:xfrm>
            <a:off x="513804" y="148046"/>
            <a:ext cx="8133805" cy="762000"/>
          </a:xfrm>
          <a:noFill/>
        </p:spPr>
        <p:txBody>
          <a:bodyPr anchor="t"/>
          <a:lstStyle>
            <a:lvl1pPr algn="ctr">
              <a:defRPr sz="2800">
                <a:solidFill>
                  <a:srgbClr val="A85232"/>
                </a:solidFill>
                <a:latin typeface="Arial Narrow" panose="020B0606020202030204" pitchFamily="34" charset="0"/>
              </a:defRPr>
            </a:lvl1pPr>
          </a:lstStyle>
          <a:p>
            <a:r>
              <a:rPr lang="en-US"/>
              <a:t>Click to edit Master title style</a:t>
            </a:r>
            <a:endParaRPr lang="en-US" dirty="0"/>
          </a:p>
        </p:txBody>
      </p:sp>
      <p:sp>
        <p:nvSpPr>
          <p:cNvPr id="5" name="Content Placeholder 4"/>
          <p:cNvSpPr>
            <a:spLocks noGrp="1"/>
          </p:cNvSpPr>
          <p:nvPr>
            <p:ph sz="quarter" idx="10"/>
          </p:nvPr>
        </p:nvSpPr>
        <p:spPr>
          <a:xfrm>
            <a:off x="523875" y="1116013"/>
            <a:ext cx="8108950" cy="14922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6"/>
          <p:cNvSpPr>
            <a:spLocks noGrp="1"/>
          </p:cNvSpPr>
          <p:nvPr>
            <p:ph sz="quarter" idx="11"/>
          </p:nvPr>
        </p:nvSpPr>
        <p:spPr>
          <a:xfrm>
            <a:off x="658813" y="4894729"/>
            <a:ext cx="7893050" cy="12504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Picture Placeholder 8"/>
          <p:cNvSpPr>
            <a:spLocks noGrp="1"/>
          </p:cNvSpPr>
          <p:nvPr>
            <p:ph type="pic" sz="quarter" idx="12"/>
          </p:nvPr>
        </p:nvSpPr>
        <p:spPr>
          <a:xfrm>
            <a:off x="4033838" y="2836863"/>
            <a:ext cx="3348037" cy="914400"/>
          </a:xfrm>
        </p:spPr>
        <p:txBody>
          <a:bodyPr/>
          <a:lstStyle/>
          <a:p>
            <a:endParaRPr lang="en-US"/>
          </a:p>
        </p:txBody>
      </p:sp>
      <p:sp>
        <p:nvSpPr>
          <p:cNvPr id="11" name="Table Placeholder 10"/>
          <p:cNvSpPr>
            <a:spLocks noGrp="1"/>
          </p:cNvSpPr>
          <p:nvPr>
            <p:ph type="tbl" sz="quarter" idx="13"/>
          </p:nvPr>
        </p:nvSpPr>
        <p:spPr>
          <a:xfrm>
            <a:off x="6091238" y="3967443"/>
            <a:ext cx="2582862" cy="752475"/>
          </a:xfrm>
        </p:spPr>
        <p:txBody>
          <a:bodyPr/>
          <a:lstStyle/>
          <a:p>
            <a:endParaRPr lang="en-US"/>
          </a:p>
        </p:txBody>
      </p:sp>
    </p:spTree>
    <p:extLst>
      <p:ext uri="{BB962C8B-B14F-4D97-AF65-F5344CB8AC3E}">
        <p14:creationId xmlns:p14="http://schemas.microsoft.com/office/powerpoint/2010/main" val="221767666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estions">
    <p:bg>
      <p:bgPr>
        <a:gradFill>
          <a:gsLst>
            <a:gs pos="100000">
              <a:srgbClr val="006AA9"/>
            </a:gs>
            <a:gs pos="0">
              <a:srgbClr val="3D6667"/>
            </a:gs>
          </a:gsLst>
          <a:lin ang="5400000" scaled="1"/>
        </a:gradFill>
        <a:effectLst/>
      </p:bgPr>
    </p:bg>
    <p:spTree>
      <p:nvGrpSpPr>
        <p:cNvPr id="1" name=""/>
        <p:cNvGrpSpPr/>
        <p:nvPr/>
      </p:nvGrpSpPr>
      <p:grpSpPr>
        <a:xfrm>
          <a:off x="0" y="0"/>
          <a:ext cx="0" cy="0"/>
          <a:chOff x="0" y="0"/>
          <a:chExt cx="0" cy="0"/>
        </a:xfrm>
      </p:grpSpPr>
      <p:sp>
        <p:nvSpPr>
          <p:cNvPr id="9" name="Bevel 8"/>
          <p:cNvSpPr/>
          <p:nvPr/>
        </p:nvSpPr>
        <p:spPr>
          <a:xfrm>
            <a:off x="0" y="0"/>
            <a:ext cx="9144000" cy="6858000"/>
          </a:xfrm>
          <a:prstGeom prst="bevel">
            <a:avLst/>
          </a:prstGeom>
          <a:gradFill>
            <a:gsLst>
              <a:gs pos="100000">
                <a:srgbClr val="7C634D"/>
              </a:gs>
              <a:gs pos="0">
                <a:srgbClr val="9E263D"/>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5" name="Straight Connector 4"/>
          <p:cNvCxnSpPr/>
          <p:nvPr/>
        </p:nvCxnSpPr>
        <p:spPr>
          <a:xfrm>
            <a:off x="2347784" y="2260933"/>
            <a:ext cx="5074992" cy="0"/>
          </a:xfrm>
          <a:prstGeom prst="line">
            <a:avLst/>
          </a:prstGeom>
          <a:ln w="57150">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8200" y="838200"/>
            <a:ext cx="7467600" cy="518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13"/>
          <p:cNvSpPr>
            <a:spLocks noGrp="1"/>
          </p:cNvSpPr>
          <p:nvPr>
            <p:ph type="body" sz="quarter" idx="10"/>
          </p:nvPr>
        </p:nvSpPr>
        <p:spPr>
          <a:xfrm>
            <a:off x="1646704" y="2640071"/>
            <a:ext cx="5776071" cy="2752200"/>
          </a:xfrm>
          <a:noFill/>
          <a:ln>
            <a:noFill/>
          </a:ln>
        </p:spPr>
        <p:txBody>
          <a:bodyPr vert="horz" wrap="square" lIns="91440" tIns="45720" rIns="91440" bIns="45720" numCol="1" anchor="ctr" anchorCtr="0" compatLnSpc="1">
            <a:prstTxWarp prst="textNoShape">
              <a:avLst/>
            </a:prstTxWarp>
          </a:bodyPr>
          <a:lstStyle>
            <a:lvl1pPr>
              <a:lnSpc>
                <a:spcPts val="2800"/>
              </a:lnSpc>
              <a:spcAft>
                <a:spcPts val="1800"/>
              </a:spcAft>
              <a:defRPr lang="en-US" sz="2800" b="1" smtClean="0">
                <a:solidFill>
                  <a:srgbClr val="0067B3"/>
                </a:solidFill>
                <a:latin typeface="Arial Narrow" panose="020B0606020202030204" pitchFamily="34" charset="0"/>
              </a:defRPr>
            </a:lvl1pPr>
            <a:lvl2pPr>
              <a:defRPr lang="en-US" smtClean="0">
                <a:solidFill>
                  <a:schemeClr val="bg1"/>
                </a:solidFill>
              </a:defRPr>
            </a:lvl2pPr>
            <a:lvl3pPr>
              <a:defRPr lang="en-US" sz="2400" smtClean="0">
                <a:solidFill>
                  <a:schemeClr val="bg1"/>
                </a:solidFill>
              </a:defRPr>
            </a:lvl3pPr>
            <a:lvl4pPr>
              <a:defRPr lang="en-US" smtClean="0">
                <a:solidFill>
                  <a:schemeClr val="bg1"/>
                </a:solidFill>
              </a:defRPr>
            </a:lvl4pPr>
            <a:lvl5pPr>
              <a:defRPr lang="en-US">
                <a:solidFill>
                  <a:schemeClr val="bg1"/>
                </a:solidFill>
              </a:defRPr>
            </a:lvl5pPr>
          </a:lstStyle>
          <a:p>
            <a:pPr lvl="0" algn="ctr">
              <a:lnSpc>
                <a:spcPts val="2400"/>
              </a:lnSpc>
              <a:spcBef>
                <a:spcPts val="0"/>
              </a:spcBef>
              <a:spcAft>
                <a:spcPts val="600"/>
              </a:spcAft>
              <a:buFont typeface="Arial" panose="020B0604020202020204" pitchFamily="34" charset="0"/>
            </a:pPr>
            <a:r>
              <a:rPr lang="en-US"/>
              <a:t>Edit Master text styles</a:t>
            </a:r>
          </a:p>
        </p:txBody>
      </p:sp>
      <p:sp>
        <p:nvSpPr>
          <p:cNvPr id="6" name="Title 5"/>
          <p:cNvSpPr>
            <a:spLocks noGrp="1"/>
          </p:cNvSpPr>
          <p:nvPr>
            <p:ph type="title"/>
          </p:nvPr>
        </p:nvSpPr>
        <p:spPr>
          <a:xfrm>
            <a:off x="2557474" y="1774219"/>
            <a:ext cx="5174586" cy="486714"/>
          </a:xfrm>
        </p:spPr>
        <p:txBody>
          <a:bodyPr/>
          <a:lstStyle>
            <a:lvl1pPr algn="l">
              <a:defRPr>
                <a:solidFill>
                  <a:srgbClr val="0067B3"/>
                </a:solidFill>
                <a:latin typeface="Arial Narrow" panose="020B0606020202030204" pitchFamily="34" charset="0"/>
              </a:defRPr>
            </a:lvl1pPr>
          </a:lstStyle>
          <a:p>
            <a:r>
              <a:rPr lang="en-US"/>
              <a:t>Click to edit Master 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8835" y="1605556"/>
            <a:ext cx="1164437" cy="1310754"/>
          </a:xfrm>
          <a:prstGeom prst="rect">
            <a:avLst/>
          </a:prstGeom>
        </p:spPr>
      </p:pic>
    </p:spTree>
    <p:extLst>
      <p:ext uri="{BB962C8B-B14F-4D97-AF65-F5344CB8AC3E}">
        <p14:creationId xmlns:p14="http://schemas.microsoft.com/office/powerpoint/2010/main" val="1000509225"/>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8147376"/>
      </p:ext>
    </p:extLst>
  </p:cSld>
  <p:clrMapOvr>
    <a:masterClrMapping/>
  </p:clrMapOvr>
  <p:transition>
    <p:wipe dir="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atin typeface="Arial" charset="0"/>
                <a:cs typeface="Arial" charset="0"/>
              </a:defRPr>
            </a:lvl1pPr>
          </a:lstStyle>
          <a:p>
            <a:pPr>
              <a:defRPr/>
            </a:pPr>
            <a:r>
              <a:rPr lang="en-US" dirty="0"/>
              <a:t>CHAPTER 12</a:t>
            </a:r>
            <a:r>
              <a:rPr lang="en-US" sz="2200" dirty="0"/>
              <a:t>  The Open Economy Revisited</a:t>
            </a:r>
          </a:p>
        </p:txBody>
      </p:sp>
    </p:spTree>
    <p:extLst>
      <p:ext uri="{BB962C8B-B14F-4D97-AF65-F5344CB8AC3E}">
        <p14:creationId xmlns:p14="http://schemas.microsoft.com/office/powerpoint/2010/main" val="36911664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p:spPr>
        <p:txBody>
          <a:bodyPr vert="horz" wrap="square" lIns="91440" tIns="45720" rIns="91440" bIns="45720" numCol="1" anchor="t" anchorCtr="0" compatLnSpc="1">
            <a:prstTxWarp prst="textNoShape">
              <a:avLst/>
            </a:prstTxWarp>
          </a:bodyPr>
          <a:lstStyle/>
          <a:p>
            <a:pPr lvl="0">
              <a:spcBef>
                <a:spcPts val="0"/>
              </a:spcBef>
            </a:pPr>
            <a:r>
              <a:rPr lang="en-US" dirty="0"/>
              <a:t>Click to edit Master text style</a:t>
            </a:r>
          </a:p>
          <a:p>
            <a:pPr lvl="1">
              <a:buClr>
                <a:srgbClr val="7C634D"/>
              </a:buClr>
            </a:pPr>
            <a:r>
              <a:rPr lang="en-US" dirty="0"/>
              <a:t>Second level</a:t>
            </a:r>
          </a:p>
          <a:p>
            <a:pPr lvl="2">
              <a:buSzPct val="75000"/>
              <a:buFont typeface="Wingdings" panose="05000000000000000000" pitchFamily="2" charset="2"/>
              <a:buChar char="§"/>
            </a:pPr>
            <a:r>
              <a:rPr lang="en-US" dirty="0"/>
              <a:t>Third level</a:t>
            </a:r>
          </a:p>
          <a:p>
            <a:pPr lvl="4">
              <a:buClr>
                <a:srgbClr val="7C634D"/>
              </a:buClr>
            </a:pPr>
            <a:r>
              <a:rPr lang="en-US" dirty="0"/>
              <a:t>Fourth Level</a:t>
            </a:r>
          </a:p>
        </p:txBody>
      </p:sp>
      <p:sp>
        <p:nvSpPr>
          <p:cNvPr id="1026" name="Title Placeholder 1"/>
          <p:cNvSpPr>
            <a:spLocks noGrp="1"/>
          </p:cNvSpPr>
          <p:nvPr>
            <p:ph type="title"/>
          </p:nvPr>
        </p:nvSpPr>
        <p:spPr bwMode="auto">
          <a:xfrm>
            <a:off x="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4" name="Rectangle 10">
            <a:extLst>
              <a:ext uri="{FF2B5EF4-FFF2-40B4-BE49-F238E27FC236}">
                <a16:creationId xmlns:a16="http://schemas.microsoft.com/office/drawing/2014/main" xmlns="" id="{CA7BE932-3FA3-4689-9B4F-7AF646CC8596}"/>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3</a:t>
            </a:r>
            <a:r>
              <a:rPr lang="en-US" sz="1700" dirty="0">
                <a:solidFill>
                  <a:srgbClr val="198A46"/>
                </a:solidFill>
                <a:cs typeface="+mn-cs"/>
              </a:rPr>
              <a:t>  </a:t>
            </a:r>
            <a:r>
              <a:rPr lang="en-US" sz="2100" dirty="0">
                <a:solidFill>
                  <a:srgbClr val="198A46"/>
                </a:solidFill>
                <a:cs typeface="+mn-cs"/>
              </a:rPr>
              <a:t>National Income</a:t>
            </a:r>
          </a:p>
        </p:txBody>
      </p:sp>
      <p:sp>
        <p:nvSpPr>
          <p:cNvPr id="5" name="Rectangle 10">
            <a:extLst>
              <a:ext uri="{FF2B5EF4-FFF2-40B4-BE49-F238E27FC236}">
                <a16:creationId xmlns:a16="http://schemas.microsoft.com/office/drawing/2014/main" xmlns="" id="{20290441-3196-447C-9BF3-1C87E3CF2A73}"/>
              </a:ext>
            </a:extLst>
          </p:cNvPr>
          <p:cNvSpPr>
            <a:spLocks noChangeArrowheads="1"/>
          </p:cNvSpPr>
          <p:nvPr/>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a:t>
            </a:r>
            <a:r>
              <a:rPr lang="en-US" sz="1700" dirty="0">
                <a:solidFill>
                  <a:srgbClr val="198A46"/>
                </a:solidFill>
                <a:cs typeface="+mn-cs"/>
              </a:rPr>
              <a:t> </a:t>
            </a:r>
            <a:r>
              <a:rPr lang="en-US" sz="2100" dirty="0">
                <a:solidFill>
                  <a:srgbClr val="198A46"/>
                </a:solidFill>
                <a:cs typeface="+mn-cs"/>
              </a:rPr>
              <a:t>The Science of Macroeconomics</a:t>
            </a:r>
          </a:p>
        </p:txBody>
      </p:sp>
      <p:sp>
        <p:nvSpPr>
          <p:cNvPr id="6" name="Rectangle 10">
            <a:extLst>
              <a:ext uri="{FF2B5EF4-FFF2-40B4-BE49-F238E27FC236}">
                <a16:creationId xmlns:a16="http://schemas.microsoft.com/office/drawing/2014/main" xmlns="" id="{358C10E8-2F4C-4D63-AA7D-CEF19ECEC70C}"/>
              </a:ext>
            </a:extLst>
          </p:cNvPr>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13</a:t>
            </a:r>
            <a:r>
              <a:rPr lang="en-US" sz="1700" dirty="0">
                <a:solidFill>
                  <a:srgbClr val="198A46"/>
                </a:solidFill>
                <a:cs typeface="+mn-cs"/>
              </a:rPr>
              <a:t>  </a:t>
            </a:r>
            <a:r>
              <a:rPr lang="en-US" sz="2100" dirty="0">
                <a:solidFill>
                  <a:srgbClr val="198A46"/>
                </a:solidFill>
                <a:cs typeface="+mn-cs"/>
              </a:rPr>
              <a:t>The Open Economy Revisited</a:t>
            </a:r>
          </a:p>
        </p:txBody>
      </p:sp>
    </p:spTree>
    <p:extLst>
      <p:ext uri="{BB962C8B-B14F-4D97-AF65-F5344CB8AC3E}">
        <p14:creationId xmlns:p14="http://schemas.microsoft.com/office/powerpoint/2010/main" val="2246684486"/>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ransition>
    <p:wipe dir="r"/>
  </p:transition>
  <p:hf sldNum="0" hdr="0" dt="0"/>
  <p:txStyles>
    <p:titleStyle>
      <a:lvl1pPr algn="ctr" rtl="0" eaLnBrk="1" fontAlgn="base" hangingPunct="1">
        <a:spcBef>
          <a:spcPct val="0"/>
        </a:spcBef>
        <a:spcAft>
          <a:spcPct val="0"/>
        </a:spcAft>
        <a:defRPr lang="en-US" sz="2800" b="1" kern="1200">
          <a:solidFill>
            <a:srgbClr val="0067B3"/>
          </a:solidFill>
          <a:latin typeface="Arial Narrow" panose="020B0606020202030204" pitchFamily="34" charset="0"/>
          <a:ea typeface="+mj-ea"/>
          <a:cs typeface="Arial" pitchFamily="34" charset="0"/>
        </a:defRPr>
      </a:lvl1pPr>
      <a:lvl2pPr algn="ctr" rtl="0" eaLnBrk="1" fontAlgn="base" hangingPunct="1">
        <a:spcBef>
          <a:spcPct val="0"/>
        </a:spcBef>
        <a:spcAft>
          <a:spcPct val="0"/>
        </a:spcAft>
        <a:defRPr sz="3200" b="1">
          <a:solidFill>
            <a:srgbClr val="330066"/>
          </a:solidFill>
          <a:latin typeface="Arial" pitchFamily="34" charset="0"/>
          <a:cs typeface="Arial" pitchFamily="34" charset="0"/>
        </a:defRPr>
      </a:lvl2pPr>
      <a:lvl3pPr algn="ctr" rtl="0" eaLnBrk="1" fontAlgn="base" hangingPunct="1">
        <a:spcBef>
          <a:spcPct val="0"/>
        </a:spcBef>
        <a:spcAft>
          <a:spcPct val="0"/>
        </a:spcAft>
        <a:defRPr sz="3200" b="1">
          <a:solidFill>
            <a:srgbClr val="330066"/>
          </a:solidFill>
          <a:latin typeface="Arial" pitchFamily="34" charset="0"/>
          <a:cs typeface="Arial" pitchFamily="34" charset="0"/>
        </a:defRPr>
      </a:lvl3pPr>
      <a:lvl4pPr algn="ctr" rtl="0" eaLnBrk="1" fontAlgn="base" hangingPunct="1">
        <a:spcBef>
          <a:spcPct val="0"/>
        </a:spcBef>
        <a:spcAft>
          <a:spcPct val="0"/>
        </a:spcAft>
        <a:defRPr sz="3200" b="1">
          <a:solidFill>
            <a:srgbClr val="330066"/>
          </a:solidFill>
          <a:latin typeface="Arial" pitchFamily="34" charset="0"/>
          <a:cs typeface="Arial" pitchFamily="34" charset="0"/>
        </a:defRPr>
      </a:lvl4pPr>
      <a:lvl5pPr algn="ctr" rtl="0" eaLnBrk="1" fontAlgn="base" hangingPunct="1">
        <a:spcBef>
          <a:spcPct val="0"/>
        </a:spcBef>
        <a:spcAft>
          <a:spcPct val="0"/>
        </a:spcAft>
        <a:defRPr sz="3200" b="1">
          <a:solidFill>
            <a:srgbClr val="330066"/>
          </a:solidFill>
          <a:latin typeface="Arial" pitchFamily="34" charset="0"/>
          <a:cs typeface="Arial" pitchFamily="34" charset="0"/>
        </a:defRPr>
      </a:lvl5pPr>
      <a:lvl6pPr marL="457200" algn="ctr" rtl="0" eaLnBrk="1" fontAlgn="base" hangingPunct="1">
        <a:spcBef>
          <a:spcPct val="0"/>
        </a:spcBef>
        <a:spcAft>
          <a:spcPct val="0"/>
        </a:spcAft>
        <a:defRPr sz="3200" b="1">
          <a:solidFill>
            <a:srgbClr val="330066"/>
          </a:solidFill>
          <a:latin typeface="Arial" pitchFamily="34" charset="0"/>
          <a:cs typeface="Arial" pitchFamily="34" charset="0"/>
        </a:defRPr>
      </a:lvl6pPr>
      <a:lvl7pPr marL="914400" algn="ctr" rtl="0" eaLnBrk="1" fontAlgn="base" hangingPunct="1">
        <a:spcBef>
          <a:spcPct val="0"/>
        </a:spcBef>
        <a:spcAft>
          <a:spcPct val="0"/>
        </a:spcAft>
        <a:defRPr sz="3200" b="1">
          <a:solidFill>
            <a:srgbClr val="330066"/>
          </a:solidFill>
          <a:latin typeface="Arial" pitchFamily="34" charset="0"/>
          <a:cs typeface="Arial" pitchFamily="34" charset="0"/>
        </a:defRPr>
      </a:lvl7pPr>
      <a:lvl8pPr marL="1371600" algn="ctr" rtl="0" eaLnBrk="1" fontAlgn="base" hangingPunct="1">
        <a:spcBef>
          <a:spcPct val="0"/>
        </a:spcBef>
        <a:spcAft>
          <a:spcPct val="0"/>
        </a:spcAft>
        <a:defRPr sz="3200" b="1">
          <a:solidFill>
            <a:srgbClr val="330066"/>
          </a:solidFill>
          <a:latin typeface="Arial" pitchFamily="34" charset="0"/>
          <a:cs typeface="Arial" pitchFamily="34" charset="0"/>
        </a:defRPr>
      </a:lvl8pPr>
      <a:lvl9pPr marL="1828800" algn="ctr" rtl="0" eaLnBrk="1" fontAlgn="base" hangingPunct="1">
        <a:spcBef>
          <a:spcPct val="0"/>
        </a:spcBef>
        <a:spcAft>
          <a:spcPct val="0"/>
        </a:spcAft>
        <a:defRPr sz="3200" b="1">
          <a:solidFill>
            <a:srgbClr val="330066"/>
          </a:solidFill>
          <a:latin typeface="Arial" pitchFamily="34" charset="0"/>
          <a:cs typeface="Arial" pitchFamily="34" charset="0"/>
        </a:defRPr>
      </a:lvl9pPr>
    </p:titleStyle>
    <p:bodyStyle>
      <a:lvl1pPr marL="0" indent="0" algn="l" rtl="0" eaLnBrk="1" fontAlgn="base" hangingPunct="1">
        <a:spcBef>
          <a:spcPct val="20000"/>
        </a:spcBef>
        <a:spcAft>
          <a:spcPct val="0"/>
        </a:spcAft>
        <a:buClr>
          <a:srgbClr val="330066"/>
        </a:buClr>
        <a:buSzPct val="150000"/>
        <a:buNone/>
        <a:defRPr lang="en-US" sz="2400" dirty="0" smtClean="0">
          <a:solidFill>
            <a:srgbClr val="000000"/>
          </a:solidFill>
          <a:latin typeface="Arial"/>
          <a:ea typeface="+mn-ea"/>
          <a:cs typeface="+mn-cs"/>
        </a:defRPr>
      </a:lvl1pPr>
      <a:lvl2pPr marL="685800" indent="-342900" algn="l" rtl="0" eaLnBrk="1" fontAlgn="base" hangingPunct="1">
        <a:spcBef>
          <a:spcPct val="20000"/>
        </a:spcBef>
        <a:spcAft>
          <a:spcPct val="0"/>
        </a:spcAft>
        <a:buClr>
          <a:srgbClr val="0067B3"/>
        </a:buClr>
        <a:buSzPct val="100000"/>
        <a:buFont typeface="Wingdings" panose="05000000000000000000" pitchFamily="2" charset="2"/>
        <a:buChar char="§"/>
        <a:defRPr lang="en-US" sz="2400" dirty="0" smtClean="0">
          <a:solidFill>
            <a:srgbClr val="000000"/>
          </a:solidFill>
          <a:latin typeface="Arial"/>
          <a:ea typeface="+mn-ea"/>
          <a:cs typeface="+mn-cs"/>
        </a:defRPr>
      </a:lvl2pPr>
      <a:lvl3pPr marL="1035050" indent="-342900" algn="l" rtl="0" eaLnBrk="1" fontAlgn="base" hangingPunct="1">
        <a:spcBef>
          <a:spcPct val="20000"/>
        </a:spcBef>
        <a:spcAft>
          <a:spcPct val="0"/>
        </a:spcAft>
        <a:buClr>
          <a:srgbClr val="7C634D"/>
        </a:buClr>
        <a:buSzPct val="150000"/>
        <a:buFont typeface="Arial" panose="020B0604020202020204" pitchFamily="34" charset="0"/>
        <a:buChar char="•"/>
        <a:defRPr lang="en-US" sz="2300" kern="1200" dirty="0">
          <a:solidFill>
            <a:schemeClr val="tx1"/>
          </a:solidFill>
          <a:latin typeface="Arial" pitchFamily="34" charset="0"/>
          <a:ea typeface="+mn-ea"/>
          <a:cs typeface="Arial" pitchFamily="34" charset="0"/>
        </a:defRPr>
      </a:lvl3pPr>
      <a:lvl4pPr marL="1031875" indent="-342900" algn="l" rtl="0" eaLnBrk="1" fontAlgn="base" hangingPunct="1">
        <a:spcBef>
          <a:spcPct val="20000"/>
        </a:spcBef>
        <a:spcAft>
          <a:spcPct val="0"/>
        </a:spcAft>
        <a:buClr>
          <a:srgbClr val="7C634D"/>
        </a:buClr>
        <a:buSzPct val="100000"/>
        <a:buFont typeface="Arial" panose="020B0604020202020204" pitchFamily="34" charset="0"/>
        <a:buChar char="•"/>
        <a:defRPr lang="en-US" sz="2400" kern="1200" dirty="0" smtClean="0">
          <a:solidFill>
            <a:schemeClr val="tx1"/>
          </a:solidFill>
          <a:latin typeface="Arial" pitchFamily="34" charset="0"/>
          <a:ea typeface="+mn-ea"/>
          <a:cs typeface="Arial" pitchFamily="34" charset="0"/>
        </a:defRPr>
      </a:lvl4pPr>
      <a:lvl5pPr marL="1370013" indent="-342900" algn="l" rtl="0" eaLnBrk="1" fontAlgn="base" hangingPunct="1">
        <a:spcBef>
          <a:spcPct val="20000"/>
        </a:spcBef>
        <a:spcAft>
          <a:spcPct val="0"/>
        </a:spcAft>
        <a:buClr>
          <a:srgbClr val="0067B3"/>
        </a:buClr>
        <a:buSzPct val="75000"/>
        <a:buFont typeface="Wingdings" panose="05000000000000000000" pitchFamily="2" charset="2"/>
        <a:buChar char="§"/>
        <a:defRPr lang="en-US" sz="24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0.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4.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notesSlide" Target="../notesSlides/notesSlide12.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4.w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21.xml"/><Relationship Id="rId7" Type="http://schemas.openxmlformats.org/officeDocument/2006/relationships/image" Target="../media/image19.wmf"/><Relationship Id="rId2" Type="http://schemas.openxmlformats.org/officeDocument/2006/relationships/slideLayout" Target="../slideLayouts/slideLayout4.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18.wmf"/><Relationship Id="rId4" Type="http://schemas.openxmlformats.org/officeDocument/2006/relationships/oleObject" Target="../embeddings/oleObject13.bin"/><Relationship Id="rId9" Type="http://schemas.openxmlformats.org/officeDocument/2006/relationships/image" Target="../media/image20.wmf"/></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26.w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image" Target="../media/image25.wmf"/><Relationship Id="rId4" Type="http://schemas.openxmlformats.org/officeDocument/2006/relationships/oleObject" Target="../embeddings/oleObject16.bin"/></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29.png"/><Relationship Id="rId5" Type="http://schemas.openxmlformats.org/officeDocument/2006/relationships/image" Target="../media/image28.wmf"/><Relationship Id="rId4" Type="http://schemas.openxmlformats.org/officeDocument/2006/relationships/oleObject" Target="../embeddings/oleObject18.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4.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4.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Chapter 13">
            <a:extLst>
              <a:ext uri="{FF2B5EF4-FFF2-40B4-BE49-F238E27FC236}">
                <a16:creationId xmlns:a16="http://schemas.microsoft.com/office/drawing/2014/main" xmlns="" id="{639B10CD-CE4F-4CA9-BAA0-0E5697681F29}"/>
              </a:ext>
            </a:extLst>
          </p:cNvPr>
          <p:cNvPicPr>
            <a:picLocks noGrp="1" noChangeAspect="1"/>
          </p:cNvPicPr>
          <p:nvPr>
            <p:ph type="pic" sz="quarter" idx="12"/>
          </p:nvPr>
        </p:nvPicPr>
        <p:blipFill>
          <a:blip r:embed="rId3"/>
          <a:stretch>
            <a:fillRect/>
          </a:stretch>
        </p:blipFill>
        <p:spPr>
          <a:xfrm>
            <a:off x="659943" y="619372"/>
            <a:ext cx="2187893" cy="1956475"/>
          </a:xfrm>
          <a:prstGeom prst="rect">
            <a:avLst/>
          </a:prstGeom>
          <a:noFill/>
          <a:ln>
            <a:noFill/>
          </a:ln>
        </p:spPr>
      </p:pic>
      <p:sp>
        <p:nvSpPr>
          <p:cNvPr id="2" name="Title 1">
            <a:extLst>
              <a:ext uri="{FF2B5EF4-FFF2-40B4-BE49-F238E27FC236}">
                <a16:creationId xmlns="" xmlns:a16="http://schemas.microsoft.com/office/drawing/2014/main" id="{EBFA2C66-C197-49BC-BA39-6A63FF09A094}"/>
              </a:ext>
            </a:extLst>
          </p:cNvPr>
          <p:cNvSpPr>
            <a:spLocks noGrp="1"/>
          </p:cNvSpPr>
          <p:nvPr>
            <p:ph type="title"/>
          </p:nvPr>
        </p:nvSpPr>
        <p:spPr>
          <a:xfrm>
            <a:off x="405125" y="2794000"/>
            <a:ext cx="2684503" cy="2336800"/>
          </a:xfrm>
        </p:spPr>
        <p:txBody>
          <a:bodyPr/>
          <a:lstStyle/>
          <a:p>
            <a:r>
              <a:rPr lang="en-US" sz="2400" dirty="0"/>
              <a:t>The Open Economy Revisited: The </a:t>
            </a:r>
            <a:r>
              <a:rPr lang="en-US" sz="2400" dirty="0" err="1"/>
              <a:t>Mundell</a:t>
            </a:r>
            <a:r>
              <a:rPr lang="en-US" sz="2400" dirty="0"/>
              <a:t>-Fleming Model and the Exchange-Rate Regime</a:t>
            </a:r>
          </a:p>
        </p:txBody>
      </p:sp>
      <p:sp>
        <p:nvSpPr>
          <p:cNvPr id="7" name="Content Placeholder 6"/>
          <p:cNvSpPr>
            <a:spLocks noGrp="1"/>
          </p:cNvSpPr>
          <p:nvPr>
            <p:ph sz="quarter" idx="10"/>
          </p:nvPr>
        </p:nvSpPr>
        <p:spPr>
          <a:xfrm>
            <a:off x="3621505" y="380999"/>
            <a:ext cx="5172871" cy="1101840"/>
          </a:xfrm>
          <a:noFill/>
        </p:spPr>
        <p:txBody>
          <a:bodyPr wrap="square" rtlCol="0">
            <a:spAutoFit/>
          </a:bodyPr>
          <a:lstStyle/>
          <a:p>
            <a:r>
              <a:rPr lang="en-US" sz="4400" kern="1200" dirty="0">
                <a:solidFill>
                  <a:schemeClr val="bg1"/>
                </a:solidFill>
                <a:latin typeface="Arial" panose="020B0604020202020204" pitchFamily="34" charset="0"/>
                <a:cs typeface="Arial" panose="020B0604020202020204" pitchFamily="34" charset="0"/>
              </a:rPr>
              <a:t>Macroeconomics</a:t>
            </a:r>
          </a:p>
          <a:p>
            <a:r>
              <a:rPr lang="en-US" sz="1800" i="1" kern="1200" dirty="0">
                <a:solidFill>
                  <a:schemeClr val="bg1"/>
                </a:solidFill>
                <a:latin typeface="Arial" panose="020B0604020202020204" pitchFamily="34" charset="0"/>
                <a:cs typeface="Arial" panose="020B0604020202020204" pitchFamily="34" charset="0"/>
              </a:rPr>
              <a:t>N. Gregory Mankiw</a:t>
            </a:r>
          </a:p>
        </p:txBody>
      </p:sp>
      <p:pic>
        <p:nvPicPr>
          <p:cNvPr id="11" name="Picture Placeholder 10" descr="The text cover image is an abstract, multi-colored design.">
            <a:extLst>
              <a:ext uri="{FF2B5EF4-FFF2-40B4-BE49-F238E27FC236}">
                <a16:creationId xmlns="" xmlns:a16="http://schemas.microsoft.com/office/drawing/2014/main" id="{DD560A3A-DBA7-425B-9864-7CBF64A3A916}"/>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3655024" y="1535944"/>
            <a:ext cx="4590032" cy="4590032"/>
          </a:xfrm>
          <a:prstGeom prst="rect">
            <a:avLst/>
          </a:prstGeom>
        </p:spPr>
      </p:pic>
      <p:sp>
        <p:nvSpPr>
          <p:cNvPr id="8" name="Content Placeholder 7"/>
          <p:cNvSpPr>
            <a:spLocks noGrp="1"/>
          </p:cNvSpPr>
          <p:nvPr>
            <p:ph sz="quarter" idx="11"/>
          </p:nvPr>
        </p:nvSpPr>
        <p:spPr>
          <a:xfrm>
            <a:off x="4969041" y="6477000"/>
            <a:ext cx="4174959" cy="338554"/>
          </a:xfrm>
        </p:spPr>
        <p:txBody>
          <a:bodyPr/>
          <a:lstStyle/>
          <a:p>
            <a:r>
              <a:rPr lang="en-US" dirty="0"/>
              <a:t>© 2019 Worth Publishers, all rights reserved</a:t>
            </a:r>
          </a:p>
        </p:txBody>
      </p:sp>
    </p:spTree>
    <p:extLst>
      <p:ext uri="{BB962C8B-B14F-4D97-AF65-F5344CB8AC3E}">
        <p14:creationId xmlns:p14="http://schemas.microsoft.com/office/powerpoint/2010/main" val="997570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Monetary policy under floating exchange rates</a:t>
            </a:r>
            <a:endParaRPr lang="en-US" dirty="0"/>
          </a:p>
        </p:txBody>
      </p:sp>
      <p:graphicFrame>
        <p:nvGraphicFramePr>
          <p:cNvPr id="6147" name="Object 3" descr="An equation reads, Y equals C (Y minus T) plus I (r asterisk) plus G plus NX (e). "/>
          <p:cNvGraphicFramePr>
            <a:graphicFrameLocks noChangeAspect="1"/>
          </p:cNvGraphicFramePr>
          <p:nvPr>
            <p:extLst>
              <p:ext uri="{D42A27DB-BD31-4B8C-83A1-F6EECF244321}">
                <p14:modId xmlns:p14="http://schemas.microsoft.com/office/powerpoint/2010/main" val="2089226210"/>
              </p:ext>
            </p:extLst>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6826"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6" name="Object 2" descr="An equation reads, M over P equals L (r asterisk, Y)."/>
          <p:cNvGraphicFramePr>
            <a:graphicFrameLocks noChangeAspect="1"/>
          </p:cNvGraphicFramePr>
          <p:nvPr>
            <p:extLst>
              <p:ext uri="{D42A27DB-BD31-4B8C-83A1-F6EECF244321}">
                <p14:modId xmlns:p14="http://schemas.microsoft.com/office/powerpoint/2010/main" val="2612773854"/>
              </p:ext>
            </p:extLst>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6827" name="Equation" r:id="rId6" imgW="1257120" imgH="215640" progId="Equation.DSMT4">
                  <p:embed/>
                </p:oleObj>
              </mc:Choice>
              <mc:Fallback>
                <p:oleObj name="Equation" r:id="rId6" imgW="12571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Content Placeholder 2"/>
          <p:cNvSpPr>
            <a:spLocks noGrp="1"/>
          </p:cNvSpPr>
          <p:nvPr>
            <p:ph type="body" sz="quarter" idx="10"/>
          </p:nvPr>
        </p:nvSpPr>
        <p:spPr>
          <a:xfrm>
            <a:off x="632020" y="2913594"/>
            <a:ext cx="4024647" cy="3385606"/>
          </a:xfrm>
        </p:spPr>
        <p:txBody>
          <a:bodyPr/>
          <a:lstStyle/>
          <a:p>
            <a:pPr>
              <a:spcBef>
                <a:spcPts val="624"/>
              </a:spcBef>
              <a:spcAft>
                <a:spcPts val="1800"/>
              </a:spcAft>
            </a:pPr>
            <a:r>
              <a:rPr lang="en-US" dirty="0">
                <a:latin typeface="Arial" pitchFamily="34" charset="0"/>
                <a:cs typeface="Arial" panose="020B0604020202020204" pitchFamily="34" charset="0"/>
              </a:rPr>
              <a:t>An increase in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shifts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right because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must rise </a:t>
            </a:r>
            <a:r>
              <a:rPr lang="en-US" dirty="0" smtClean="0">
                <a:latin typeface="Arial" panose="020B0604020202020204" pitchFamily="34" charset="0"/>
                <a:cs typeface="Arial" panose="020B0604020202020204" pitchFamily="34" charset="0"/>
              </a:rPr>
              <a:t> to </a:t>
            </a:r>
            <a:r>
              <a:rPr lang="en-US" dirty="0">
                <a:latin typeface="Arial" panose="020B0604020202020204" pitchFamily="34" charset="0"/>
                <a:cs typeface="Arial" panose="020B0604020202020204" pitchFamily="34" charset="0"/>
              </a:rPr>
              <a:t>restore equilibrium in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money market</a:t>
            </a:r>
            <a:r>
              <a:rPr lang="en-US" dirty="0" smtClean="0">
                <a:latin typeface="Arial" panose="020B0604020202020204" pitchFamily="34" charset="0"/>
                <a:cs typeface="Arial" panose="020B0604020202020204" pitchFamily="34" charset="0"/>
              </a:rPr>
              <a:t>.</a:t>
            </a:r>
          </a:p>
          <a:p>
            <a:pPr>
              <a:lnSpc>
                <a:spcPct val="115000"/>
              </a:lnSpc>
              <a:spcBef>
                <a:spcPct val="15000"/>
              </a:spcBef>
              <a:buClr>
                <a:srgbClr val="008080"/>
              </a:buClr>
              <a:buSzPct val="120000"/>
              <a:tabLst>
                <a:tab pos="461963" algn="l"/>
              </a:tabLst>
            </a:pPr>
            <a:r>
              <a:rPr lang="en-US" dirty="0">
                <a:latin typeface="Arial" panose="020B0604020202020204" pitchFamily="34" charset="0"/>
                <a:cs typeface="Arial" panose="020B0604020202020204" pitchFamily="34" charset="0"/>
              </a:rPr>
              <a:t>Results: </a:t>
            </a:r>
          </a:p>
          <a:p>
            <a:pPr indent="508000">
              <a:lnSpc>
                <a:spcPct val="115000"/>
              </a:lnSpc>
              <a:spcBef>
                <a:spcPct val="15000"/>
              </a:spcBef>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&lt;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&gt; </a:t>
            </a:r>
            <a:r>
              <a:rPr lang="en-US" dirty="0" smtClean="0">
                <a:latin typeface="Arial" pitchFamily="34" charset="0"/>
                <a:cs typeface="Arial" pitchFamily="34" charset="0"/>
                <a:sym typeface="Symbol" pitchFamily="18" charset="2"/>
              </a:rPr>
              <a:t>0</a:t>
            </a:r>
            <a:endParaRPr lang="en-US" dirty="0">
              <a:latin typeface="Arial" panose="020B0604020202020204" pitchFamily="34" charset="0"/>
              <a:cs typeface="Arial" panose="020B0604020202020204" pitchFamily="34" charset="0"/>
            </a:endParaRPr>
          </a:p>
        </p:txBody>
      </p:sp>
      <p:pic>
        <p:nvPicPr>
          <p:cNvPr id="14" name="Picture Placeholder 13" descr="The Y axis is labeled e and the X axis is labeled Y. A vertical line is labeled LM*1. Another vertical line is labeled LM*2. A decreasing line is labeled IS*1. Two horizontal dotted lines connect the Y axis to the intersections of the lines.">
            <a:extLst>
              <a:ext uri="{FF2B5EF4-FFF2-40B4-BE49-F238E27FC236}">
                <a16:creationId xmlns:a16="http://schemas.microsoft.com/office/drawing/2014/main" xmlns="" id="{75EDEF1A-AD61-40AD-A448-4E90829601AE}"/>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tretch>
            <a:fillRect/>
          </a:stretch>
        </p:blipFill>
        <p:spPr>
          <a:xfrm>
            <a:off x="4645554" y="2344654"/>
            <a:ext cx="4054191" cy="3767655"/>
          </a:xfrm>
          <a:prstGeom prst="rect">
            <a:avLst/>
          </a:prstGeom>
          <a:noFill/>
          <a:ln>
            <a:noFill/>
          </a:ln>
        </p:spPr>
      </p:pic>
    </p:spTree>
    <p:extLst>
      <p:ext uri="{BB962C8B-B14F-4D97-AF65-F5344CB8AC3E}">
        <p14:creationId xmlns:p14="http://schemas.microsoft.com/office/powerpoint/2010/main" val="404581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Lessons about monetary policy</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tabLst>
                <a:tab pos="635000" algn="l"/>
              </a:tabLst>
            </a:pPr>
            <a:r>
              <a:rPr lang="en-US" dirty="0">
                <a:latin typeface="Arial" panose="020B0604020202020204" pitchFamily="34" charset="0"/>
                <a:cs typeface="Arial" panose="020B0604020202020204" pitchFamily="34" charset="0"/>
              </a:rPr>
              <a:t>Monetary policy affects output by affecting the components of aggregate demand:</a:t>
            </a:r>
          </a:p>
          <a:p>
            <a:pPr marL="744537" lvl="1">
              <a:spcBef>
                <a:spcPts val="600"/>
              </a:spcBef>
              <a:buClrTx/>
              <a:buFont typeface="Arial" panose="020B0604020202020204" pitchFamily="34" charset="0"/>
              <a:buChar char="•"/>
              <a:tabLst>
                <a:tab pos="635000" algn="l"/>
              </a:tabLst>
            </a:pPr>
            <a:r>
              <a:rPr lang="en-US" dirty="0">
                <a:latin typeface="Arial" panose="020B0604020202020204" pitchFamily="34" charset="0"/>
                <a:cs typeface="Arial" panose="020B0604020202020204" pitchFamily="34" charset="0"/>
              </a:rPr>
              <a:t>closed economy: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M</a:t>
            </a:r>
            <a:r>
              <a:rPr lang="en-US" dirty="0" smtClean="0">
                <a:latin typeface="Arial" pitchFamily="34" charset="0"/>
                <a:cs typeface="Arial" pitchFamily="34" charset="0"/>
              </a:rPr>
              <a:t> </a:t>
            </a:r>
            <a:r>
              <a:rPr lang="en-US" b="1" dirty="0" smtClean="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r</a:t>
            </a:r>
            <a:r>
              <a:rPr lang="en-US" b="1" dirty="0" smtClean="0">
                <a:latin typeface="Arial" pitchFamily="34" charset="0"/>
                <a:cs typeface="Arial" pitchFamily="34" charset="0"/>
              </a:rPr>
              <a:t> </a:t>
            </a:r>
            <a:r>
              <a:rPr lang="en-US" b="1" dirty="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I </a:t>
            </a:r>
            <a:r>
              <a:rPr lang="en-US" b="1" dirty="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Y</a:t>
            </a:r>
            <a:endParaRPr lang="en-US" b="1" i="1" dirty="0">
              <a:latin typeface="Arial" pitchFamily="34" charset="0"/>
              <a:cs typeface="Arial" pitchFamily="34" charset="0"/>
            </a:endParaRPr>
          </a:p>
          <a:p>
            <a:pPr marL="744537" lvl="1">
              <a:spcBef>
                <a:spcPts val="600"/>
              </a:spcBef>
              <a:spcAft>
                <a:spcPts val="1800"/>
              </a:spcAft>
              <a:buClrTx/>
              <a:buFont typeface="Arial" panose="020B0604020202020204" pitchFamily="34" charset="0"/>
              <a:buChar char="•"/>
              <a:tabLst>
                <a:tab pos="635000" algn="l"/>
              </a:tabLst>
            </a:pPr>
            <a:r>
              <a:rPr lang="en-US" dirty="0">
                <a:latin typeface="Arial" panose="020B0604020202020204" pitchFamily="34" charset="0"/>
                <a:cs typeface="Arial" panose="020B0604020202020204" pitchFamily="34" charset="0"/>
              </a:rPr>
              <a:t>small open economy: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M</a:t>
            </a:r>
            <a:r>
              <a:rPr lang="en-US" dirty="0" smtClean="0">
                <a:latin typeface="Arial" pitchFamily="34" charset="0"/>
                <a:cs typeface="Arial" pitchFamily="34" charset="0"/>
              </a:rPr>
              <a:t> </a:t>
            </a:r>
            <a:r>
              <a:rPr lang="en-US" b="1" dirty="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e</a:t>
            </a:r>
            <a:r>
              <a:rPr lang="en-US" b="1" dirty="0" smtClean="0">
                <a:latin typeface="Arial" pitchFamily="34" charset="0"/>
                <a:cs typeface="Arial" pitchFamily="34" charset="0"/>
              </a:rPr>
              <a:t> </a:t>
            </a:r>
            <a:r>
              <a:rPr lang="en-US" b="1" dirty="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NX</a:t>
            </a:r>
            <a:r>
              <a:rPr lang="en-US" b="1" dirty="0" smtClean="0">
                <a:latin typeface="Arial" pitchFamily="34" charset="0"/>
                <a:cs typeface="Arial" pitchFamily="34" charset="0"/>
              </a:rPr>
              <a:t> </a:t>
            </a:r>
            <a:r>
              <a:rPr lang="en-US" b="1" dirty="0">
                <a:ea typeface="Wingdings"/>
                <a:cs typeface="Arial"/>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Y</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tabLst>
                <a:tab pos="635000" algn="l"/>
              </a:tabLst>
            </a:pPr>
            <a:r>
              <a:rPr lang="en-US" dirty="0">
                <a:latin typeface="Arial" panose="020B0604020202020204" pitchFamily="34" charset="0"/>
                <a:cs typeface="Arial" panose="020B0604020202020204" pitchFamily="34" charset="0"/>
              </a:rPr>
              <a:t>Expansionary monetary policy does not raise world aggregate demand; it merely shifts demand from foreign to domestic products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tabLst>
                <a:tab pos="635000" algn="l"/>
              </a:tabLst>
            </a:pPr>
            <a:r>
              <a:rPr lang="en-US" dirty="0">
                <a:latin typeface="Arial" panose="020B0604020202020204" pitchFamily="34" charset="0"/>
                <a:cs typeface="Arial" panose="020B0604020202020204" pitchFamily="34" charset="0"/>
              </a:rPr>
              <a:t>So, the increases in domestic income and employment are at the expense of losses abroad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800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Trade policy under floating exchange rates</a:t>
            </a:r>
            <a:endParaRPr lang="en-US" dirty="0"/>
          </a:p>
        </p:txBody>
      </p:sp>
      <p:graphicFrame>
        <p:nvGraphicFramePr>
          <p:cNvPr id="7171" name="Object 3" descr="An equation reads, Y equals C (Y minus T) plus I (r asterisk) plus G plus NX (e)."/>
          <p:cNvGraphicFramePr>
            <a:graphicFrameLocks noChangeAspect="1"/>
          </p:cNvGraphicFramePr>
          <p:nvPr>
            <p:extLst>
              <p:ext uri="{D42A27DB-BD31-4B8C-83A1-F6EECF244321}">
                <p14:modId xmlns:p14="http://schemas.microsoft.com/office/powerpoint/2010/main" val="2518153172"/>
              </p:ext>
            </p:extLst>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7850"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0" name="Object 2" descr="An equation reads, M over P equals L (r asterisk, Y)."/>
          <p:cNvGraphicFramePr>
            <a:graphicFrameLocks noChangeAspect="1"/>
          </p:cNvGraphicFramePr>
          <p:nvPr>
            <p:extLst>
              <p:ext uri="{D42A27DB-BD31-4B8C-83A1-F6EECF244321}">
                <p14:modId xmlns:p14="http://schemas.microsoft.com/office/powerpoint/2010/main" val="2670585694"/>
              </p:ext>
            </p:extLst>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7851" name="Equation" r:id="rId6" imgW="1257120" imgH="215640" progId="Equation.DSMT4">
                  <p:embed/>
                </p:oleObj>
              </mc:Choice>
              <mc:Fallback>
                <p:oleObj name="Equation" r:id="rId6" imgW="12571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Content Placeholder 2"/>
          <p:cNvSpPr>
            <a:spLocks noGrp="1"/>
          </p:cNvSpPr>
          <p:nvPr>
            <p:ph type="body" sz="quarter" idx="10"/>
          </p:nvPr>
        </p:nvSpPr>
        <p:spPr>
          <a:xfrm>
            <a:off x="478361" y="2641604"/>
            <a:ext cx="4025906" cy="3733709"/>
          </a:xfrm>
        </p:spPr>
        <p:txBody>
          <a:bodyPr/>
          <a:lstStyle/>
          <a:p>
            <a:pPr>
              <a:spcBef>
                <a:spcPts val="624"/>
              </a:spcBef>
              <a:spcAft>
                <a:spcPts val="1800"/>
              </a:spcAft>
            </a:pPr>
            <a:r>
              <a:rPr lang="en-US" dirty="0">
                <a:latin typeface="Arial" pitchFamily="34" charset="0"/>
                <a:cs typeface="Arial" panose="020B0604020202020204" pitchFamily="34" charset="0"/>
              </a:rPr>
              <a:t>At any given value of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tariff or quota reduces imports, increases </a:t>
            </a:r>
            <a:r>
              <a:rPr lang="en-US" b="1" i="1" dirty="0" smtClean="0">
                <a:latin typeface="Arial" panose="020B0604020202020204" pitchFamily="34" charset="0"/>
                <a:cs typeface="Arial" panose="020B0604020202020204" pitchFamily="34" charset="0"/>
              </a:rPr>
              <a:t>NX</a:t>
            </a:r>
            <a:r>
              <a:rPr lang="en-US" dirty="0" smtClean="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shifts </a:t>
            </a:r>
            <a:r>
              <a:rPr lang="en-US" i="1" dirty="0">
                <a:latin typeface="Arial" panose="020B0604020202020204" pitchFamily="34" charset="0"/>
                <a:cs typeface="Arial" panose="020B0604020202020204" pitchFamily="34" charset="0"/>
              </a:rPr>
              <a:t>IS*</a:t>
            </a:r>
            <a:r>
              <a:rPr lang="en-US" dirty="0">
                <a:latin typeface="Arial" panose="020B0604020202020204" pitchFamily="34" charset="0"/>
                <a:cs typeface="Arial" panose="020B0604020202020204" pitchFamily="34" charset="0"/>
              </a:rPr>
              <a:t> to the right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nSpc>
                <a:spcPct val="115000"/>
              </a:lnSpc>
              <a:spcBef>
                <a:spcPct val="15000"/>
              </a:spcBef>
              <a:buClr>
                <a:srgbClr val="008080"/>
              </a:buClr>
              <a:buSzPct val="120000"/>
              <a:tabLst>
                <a:tab pos="461963" algn="l"/>
              </a:tabLst>
            </a:pPr>
            <a:r>
              <a:rPr lang="en-US" dirty="0">
                <a:latin typeface="Arial" panose="020B0604020202020204" pitchFamily="34" charset="0"/>
                <a:cs typeface="Arial" panose="020B0604020202020204" pitchFamily="34" charset="0"/>
              </a:rPr>
              <a:t>Results: </a:t>
            </a:r>
            <a:endParaRPr lang="en-US" dirty="0" smtClean="0">
              <a:latin typeface="Arial" panose="020B0604020202020204" pitchFamily="34" charset="0"/>
              <a:cs typeface="Arial" panose="020B0604020202020204" pitchFamily="34" charset="0"/>
            </a:endParaRPr>
          </a:p>
          <a:p>
            <a:pPr indent="457200">
              <a:lnSpc>
                <a:spcPct val="115000"/>
              </a:lnSpc>
              <a:spcBef>
                <a:spcPct val="15000"/>
              </a:spcBef>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&gt;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 </a:t>
            </a:r>
            <a:r>
              <a:rPr lang="en-US" dirty="0" smtClean="0">
                <a:latin typeface="Arial" pitchFamily="34" charset="0"/>
                <a:cs typeface="Arial" pitchFamily="34" charset="0"/>
                <a:sym typeface="Symbol" pitchFamily="18" charset="2"/>
              </a:rPr>
              <a:t>0</a:t>
            </a:r>
            <a:endParaRPr lang="en-US" dirty="0">
              <a:latin typeface="Arial" panose="020B0604020202020204" pitchFamily="34" charset="0"/>
              <a:cs typeface="Arial" panose="020B0604020202020204" pitchFamily="34" charset="0"/>
            </a:endParaRPr>
          </a:p>
        </p:txBody>
      </p:sp>
      <p:pic>
        <p:nvPicPr>
          <p:cNvPr id="14" name="Picture Placeholder 13" descr="The Y axis is labeled e and the X axis is labeled Y. A vertical line is labeled LM*1. A decreasing line is labeled IS*1. Another decreasing line is labeled IS*2.Two horizontal dotted lines connect the Y axis to the intersections of the lines.">
            <a:extLst>
              <a:ext uri="{FF2B5EF4-FFF2-40B4-BE49-F238E27FC236}">
                <a16:creationId xmlns:a16="http://schemas.microsoft.com/office/drawing/2014/main" xmlns="" id="{BC4D2AA6-0725-4952-BC28-5D935C87B0C8}"/>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tretch>
            <a:fillRect/>
          </a:stretch>
        </p:blipFill>
        <p:spPr>
          <a:xfrm>
            <a:off x="4581819" y="2564787"/>
            <a:ext cx="4054191" cy="3767655"/>
          </a:xfrm>
          <a:prstGeom prst="rect">
            <a:avLst/>
          </a:prstGeom>
          <a:noFill/>
          <a:ln>
            <a:noFill/>
          </a:ln>
        </p:spPr>
      </p:pic>
    </p:spTree>
    <p:extLst>
      <p:ext uri="{BB962C8B-B14F-4D97-AF65-F5344CB8AC3E}">
        <p14:creationId xmlns:p14="http://schemas.microsoft.com/office/powerpoint/2010/main" val="2839552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Lessons about trade policy,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sym typeface="Symbol" pitchFamily="18" charset="2"/>
              </a:rPr>
              <a:t>Import restrictions cannot reduce a trade deficit. </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sym typeface="Symbol" pitchFamily="18" charset="2"/>
              </a:rPr>
              <a:t>Even though </a:t>
            </a:r>
            <a:r>
              <a:rPr lang="en-US" b="1" i="1" dirty="0">
                <a:latin typeface="Arial" panose="020B0604020202020204" pitchFamily="34" charset="0"/>
                <a:cs typeface="Arial" panose="020B0604020202020204" pitchFamily="34" charset="0"/>
                <a:sym typeface="Symbol" pitchFamily="18" charset="2"/>
              </a:rPr>
              <a:t>NX</a:t>
            </a:r>
            <a:r>
              <a:rPr lang="en-US" dirty="0">
                <a:latin typeface="Arial" panose="020B0604020202020204" pitchFamily="34" charset="0"/>
                <a:cs typeface="Arial" panose="020B0604020202020204" pitchFamily="34" charset="0"/>
                <a:sym typeface="Symbol" pitchFamily="18" charset="2"/>
              </a:rPr>
              <a:t> is unchanged, there is less trade: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The trade restriction reduces imports. </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The exchange rate appreciation reduces exports.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sym typeface="Symbol" pitchFamily="18" charset="2"/>
              </a:rPr>
              <a:t>Less trade means fewer “gains from trade</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p:txBody>
      </p:sp>
    </p:spTree>
    <p:extLst>
      <p:ext uri="{BB962C8B-B14F-4D97-AF65-F5344CB8AC3E}">
        <p14:creationId xmlns:p14="http://schemas.microsoft.com/office/powerpoint/2010/main" val="3436946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Lessons about trade policy,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Import restrictions on specific products save jobs in the domestic industries that produce those products but destroy jobs in export-producing sectors</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Hence, import restrictions fail to increase total employment</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Also, import restrictions create </a:t>
            </a:r>
            <a:r>
              <a:rPr lang="en-US" dirty="0" err="1">
                <a:latin typeface="Arial" panose="020B0604020202020204" pitchFamily="34" charset="0"/>
                <a:cs typeface="Arial" panose="020B0604020202020204" pitchFamily="34" charset="0"/>
                <a:sym typeface="Symbol" pitchFamily="18" charset="2"/>
              </a:rPr>
              <a:t>sectoral</a:t>
            </a:r>
            <a:r>
              <a:rPr lang="en-US" dirty="0">
                <a:latin typeface="Arial" panose="020B0604020202020204" pitchFamily="34" charset="0"/>
                <a:cs typeface="Arial" panose="020B0604020202020204" pitchFamily="34" charset="0"/>
                <a:sym typeface="Symbol" pitchFamily="18" charset="2"/>
              </a:rPr>
              <a:t> shifts, which cause frictional unemployment</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p:txBody>
      </p:sp>
    </p:spTree>
    <p:extLst>
      <p:ext uri="{BB962C8B-B14F-4D97-AF65-F5344CB8AC3E}">
        <p14:creationId xmlns:p14="http://schemas.microsoft.com/office/powerpoint/2010/main" val="29757867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Fixed exchange rates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Under fixed exchange rates, the central bank stands ready to buy or sell the domestic currency for foreign currency at a predetermined rate. </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a:t>
            </a:r>
            <a:r>
              <a:rPr lang="en-US" dirty="0" err="1">
                <a:latin typeface="Arial" panose="020B0604020202020204" pitchFamily="34" charset="0"/>
                <a:cs typeface="Arial" panose="020B0604020202020204" pitchFamily="34" charset="0"/>
              </a:rPr>
              <a:t>Mundell</a:t>
            </a:r>
            <a:r>
              <a:rPr lang="en-US" dirty="0">
                <a:latin typeface="Arial" panose="020B0604020202020204" pitchFamily="34" charset="0"/>
                <a:cs typeface="Arial" panose="020B0604020202020204" pitchFamily="34" charset="0"/>
              </a:rPr>
              <a:t>–Fleming model, the central bank shifts the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curve as required to keep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at its preannounced rate. </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This system fixes the nominal exchange rate.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 the long run, when prices are </a:t>
            </a:r>
            <a:r>
              <a:rPr lang="en-US" dirty="0" smtClean="0">
                <a:latin typeface="Arial" panose="020B0604020202020204" pitchFamily="34" charset="0"/>
                <a:cs typeface="Arial" panose="020B0604020202020204" pitchFamily="34" charset="0"/>
              </a:rPr>
              <a:t>flexible,</a:t>
            </a:r>
            <a:r>
              <a:rPr lang="en-US" baseline="0"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real exchange rate can move even if the nominal rate is fixed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79247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Fiscal policy under fixed exchange rates, part 1</a:t>
            </a:r>
            <a:endParaRPr lang="en-US" dirty="0"/>
          </a:p>
        </p:txBody>
      </p:sp>
      <p:sp>
        <p:nvSpPr>
          <p:cNvPr id="3" name="Content Placeholder 2"/>
          <p:cNvSpPr>
            <a:spLocks noGrp="1"/>
          </p:cNvSpPr>
          <p:nvPr>
            <p:ph type="body" sz="quarter" idx="10"/>
          </p:nvPr>
        </p:nvSpPr>
        <p:spPr>
          <a:xfrm>
            <a:off x="478362" y="1219686"/>
            <a:ext cx="3771905" cy="5358824"/>
          </a:xfrm>
        </p:spPr>
        <p:txBody>
          <a:bodyPr/>
          <a:lstStyle/>
          <a:p>
            <a:pPr>
              <a:spcBef>
                <a:spcPts val="600"/>
              </a:spcBef>
              <a:spcAft>
                <a:spcPts val="2400"/>
              </a:spcAft>
            </a:pPr>
            <a:r>
              <a:rPr lang="en-US" dirty="0">
                <a:latin typeface="Arial" pitchFamily="34" charset="0"/>
                <a:cs typeface="Arial" panose="020B0604020202020204" pitchFamily="34" charset="0"/>
              </a:rPr>
              <a:t>Under floating </a:t>
            </a:r>
            <a:r>
              <a:rPr lang="en-US" dirty="0" smtClean="0">
                <a:latin typeface="Arial" panose="020B0604020202020204" pitchFamily="34" charset="0"/>
                <a:cs typeface="Arial" panose="020B0604020202020204" pitchFamily="34" charset="0"/>
              </a:rPr>
              <a:t>rates, a </a:t>
            </a:r>
            <a:r>
              <a:rPr lang="en-US" dirty="0">
                <a:latin typeface="Arial" panose="020B0604020202020204" pitchFamily="34" charset="0"/>
                <a:cs typeface="Arial" panose="020B0604020202020204" pitchFamily="34" charset="0"/>
              </a:rPr>
              <a:t>fiscal expansion </a:t>
            </a:r>
            <a:r>
              <a:rPr lang="en-US" dirty="0" smtClean="0">
                <a:latin typeface="Arial" panose="020B0604020202020204" pitchFamily="34" charset="0"/>
                <a:cs typeface="Arial" panose="020B0604020202020204" pitchFamily="34" charset="0"/>
              </a:rPr>
              <a:t>would </a:t>
            </a:r>
            <a:r>
              <a:rPr lang="en-US" dirty="0">
                <a:latin typeface="Arial" panose="020B0604020202020204" pitchFamily="34" charset="0"/>
                <a:cs typeface="Arial" panose="020B0604020202020204" pitchFamily="34" charset="0"/>
              </a:rPr>
              <a:t>raise </a:t>
            </a:r>
            <a:r>
              <a:rPr lang="en-US" b="1" i="1"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600"/>
              </a:spcBef>
              <a:spcAft>
                <a:spcPts val="2400"/>
              </a:spcAft>
            </a:pPr>
            <a:r>
              <a:rPr lang="en-US" dirty="0">
                <a:latin typeface="Arial" panose="020B0604020202020204" pitchFamily="34" charset="0"/>
                <a:cs typeface="Arial" panose="020B0604020202020204" pitchFamily="34" charset="0"/>
              </a:rPr>
              <a:t>To keep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from rising,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central bank must </a:t>
            </a:r>
            <a:r>
              <a:rPr lang="en-US" dirty="0" smtClean="0">
                <a:latin typeface="Arial" panose="020B0604020202020204" pitchFamily="34" charset="0"/>
                <a:cs typeface="Arial" panose="020B0604020202020204" pitchFamily="34" charset="0"/>
              </a:rPr>
              <a:t>sell </a:t>
            </a:r>
            <a:r>
              <a:rPr lang="en-US" dirty="0">
                <a:latin typeface="Arial" panose="020B0604020202020204" pitchFamily="34" charset="0"/>
                <a:cs typeface="Arial" panose="020B0604020202020204" pitchFamily="34" charset="0"/>
              </a:rPr>
              <a:t>domestic currency, </a:t>
            </a:r>
            <a:r>
              <a:rPr lang="en-US" dirty="0" smtClean="0">
                <a:latin typeface="Arial" panose="020B0604020202020204" pitchFamily="34" charset="0"/>
                <a:cs typeface="Arial" panose="020B0604020202020204" pitchFamily="34" charset="0"/>
              </a:rPr>
              <a:t>which </a:t>
            </a:r>
            <a:r>
              <a:rPr lang="en-US" dirty="0">
                <a:latin typeface="Arial" panose="020B0604020202020204" pitchFamily="34" charset="0"/>
                <a:cs typeface="Arial" panose="020B0604020202020204" pitchFamily="34" charset="0"/>
              </a:rPr>
              <a:t>increases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shifts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to the right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lnSpc>
                <a:spcPct val="115000"/>
              </a:lnSpc>
              <a:spcBef>
                <a:spcPct val="15000"/>
              </a:spcBef>
              <a:buClr>
                <a:srgbClr val="008080"/>
              </a:buClr>
              <a:buSzPct val="120000"/>
              <a:tabLst>
                <a:tab pos="461963" algn="l"/>
              </a:tabLst>
            </a:pPr>
            <a:r>
              <a:rPr lang="en-US" dirty="0">
                <a:latin typeface="Arial" panose="020B0604020202020204" pitchFamily="34" charset="0"/>
                <a:cs typeface="Arial" panose="020B0604020202020204" pitchFamily="34" charset="0"/>
              </a:rPr>
              <a:t>Results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indent="457200">
              <a:lnSpc>
                <a:spcPct val="115000"/>
              </a:lnSpc>
              <a:spcBef>
                <a:spcPct val="15000"/>
              </a:spcBef>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&gt; </a:t>
            </a:r>
            <a:r>
              <a:rPr lang="en-US" dirty="0" smtClean="0">
                <a:latin typeface="Arial" pitchFamily="34" charset="0"/>
                <a:cs typeface="Arial" pitchFamily="34" charset="0"/>
                <a:sym typeface="Symbol" pitchFamily="18" charset="2"/>
              </a:rPr>
              <a:t>0</a:t>
            </a:r>
            <a:endParaRPr lang="en-US" dirty="0">
              <a:latin typeface="Arial" pitchFamily="34" charset="0"/>
              <a:cs typeface="Arial" pitchFamily="34" charset="0"/>
              <a:sym typeface="Symbol" pitchFamily="18" charset="2"/>
            </a:endParaRPr>
          </a:p>
        </p:txBody>
      </p:sp>
      <p:pic>
        <p:nvPicPr>
          <p:cNvPr id="14" name="Picture Placeholder 13" descr="The Y axis is labeled e and the X axis is labeled Y. A vertical line is labeled LM*1. Another vertical line is labeled LM*2. A decreasing line is labeled IS*1. Another decreasing line is labeled IS*2. A horizontal dotted line connects the Y axis to the intersections of the lines.">
            <a:extLst>
              <a:ext uri="{FF2B5EF4-FFF2-40B4-BE49-F238E27FC236}">
                <a16:creationId xmlns:a16="http://schemas.microsoft.com/office/drawing/2014/main" xmlns="" id="{5C0D3AD0-9B02-49BF-A1D4-28F1093C9DC5}"/>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4662488" y="1764773"/>
            <a:ext cx="4054191" cy="3767655"/>
          </a:xfrm>
          <a:prstGeom prst="rect">
            <a:avLst/>
          </a:prstGeom>
          <a:noFill/>
          <a:ln>
            <a:noFill/>
          </a:ln>
        </p:spPr>
      </p:pic>
    </p:spTree>
    <p:extLst>
      <p:ext uri="{BB962C8B-B14F-4D97-AF65-F5344CB8AC3E}">
        <p14:creationId xmlns:p14="http://schemas.microsoft.com/office/powerpoint/2010/main" val="1601743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Fiscal policy under fixed exchange rates, part 2</a:t>
            </a:r>
            <a:endParaRPr lang="en-US" dirty="0"/>
          </a:p>
        </p:txBody>
      </p:sp>
      <p:sp>
        <p:nvSpPr>
          <p:cNvPr id="13" name="Content Placeholder 12">
            <a:extLst>
              <a:ext uri="{FF2B5EF4-FFF2-40B4-BE49-F238E27FC236}">
                <a16:creationId xmlns:a16="http://schemas.microsoft.com/office/drawing/2014/main" xmlns="" id="{B636302C-4383-481A-BBBD-FF4586B82689}"/>
              </a:ext>
            </a:extLst>
          </p:cNvPr>
          <p:cNvSpPr txBox="1">
            <a:spLocks noGrp="1"/>
          </p:cNvSpPr>
          <p:nvPr>
            <p:ph type="body" sz="quarter" idx="10"/>
          </p:nvPr>
        </p:nvSpPr>
        <p:spPr>
          <a:xfrm>
            <a:off x="478361" y="1321284"/>
            <a:ext cx="4008972" cy="2616101"/>
          </a:xfrm>
          <a:prstGeom prst="rect">
            <a:avLst/>
          </a:prstGeom>
          <a:solidFill>
            <a:schemeClr val="bg1">
              <a:lumMod val="95000"/>
            </a:schemeClr>
          </a:solidFill>
        </p:spPr>
        <p:txBody>
          <a:bodyPr wrap="square" rtlCol="0">
            <a:spAutoFit/>
          </a:bodyPr>
          <a:lstStyle/>
          <a:p>
            <a:pPr>
              <a:spcBef>
                <a:spcPts val="624"/>
              </a:spcBef>
              <a:spcAft>
                <a:spcPts val="1800"/>
              </a:spcAft>
              <a:buClr>
                <a:srgbClr val="008080"/>
              </a:buClr>
              <a:buSzPct val="120000"/>
              <a:buFont typeface="Wingdings" pitchFamily="2" charset="2"/>
              <a:buNone/>
              <a:tabLst>
                <a:tab pos="461963" algn="l"/>
              </a:tabLst>
              <a:defRPr/>
            </a:pPr>
            <a:r>
              <a:rPr lang="en-US" sz="2400" dirty="0" smtClean="0">
                <a:latin typeface="Arial" panose="020B0604020202020204" pitchFamily="34" charset="0"/>
                <a:cs typeface="Arial" panose="020B0604020202020204" pitchFamily="34" charset="0"/>
              </a:rPr>
              <a:t>Under floating rates, </a:t>
            </a:r>
            <a:r>
              <a:rPr lang="en-US" sz="2400" u="sng" dirty="0" smtClean="0">
                <a:latin typeface="Arial" panose="020B0604020202020204" pitchFamily="34" charset="0"/>
                <a:cs typeface="Arial" panose="020B0604020202020204" pitchFamily="34" charset="0"/>
              </a:rPr>
              <a:t>fiscal policy is ineffective</a:t>
            </a:r>
            <a:r>
              <a:rPr lang="en-US" sz="2400" dirty="0" smtClean="0">
                <a:latin typeface="Arial" panose="020B0604020202020204" pitchFamily="34" charset="0"/>
                <a:cs typeface="Arial" panose="020B0604020202020204" pitchFamily="34" charset="0"/>
              </a:rPr>
              <a:t> at changing output.</a:t>
            </a:r>
          </a:p>
          <a:p>
            <a:pPr>
              <a:spcBef>
                <a:spcPts val="624"/>
              </a:spcBef>
              <a:spcAft>
                <a:spcPts val="1800"/>
              </a:spcAft>
              <a:buClr>
                <a:srgbClr val="008080"/>
              </a:buClr>
              <a:buSzPct val="120000"/>
              <a:buFont typeface="Wingdings" pitchFamily="2" charset="2"/>
              <a:buNone/>
              <a:tabLst>
                <a:tab pos="461963" algn="l"/>
              </a:tabLst>
              <a:defRPr/>
            </a:pPr>
            <a:r>
              <a:rPr lang="en-US" sz="2400" dirty="0" smtClean="0">
                <a:latin typeface="Arial" panose="020B0604020202020204" pitchFamily="34" charset="0"/>
                <a:cs typeface="Arial" panose="020B0604020202020204" pitchFamily="34" charset="0"/>
              </a:rPr>
              <a:t>Under fixed rates, </a:t>
            </a:r>
            <a:r>
              <a:rPr lang="en-US" sz="2400" u="sng" dirty="0" smtClean="0">
                <a:latin typeface="Arial" panose="020B0604020202020204" pitchFamily="34" charset="0"/>
                <a:cs typeface="Arial" panose="020B0604020202020204" pitchFamily="34" charset="0"/>
              </a:rPr>
              <a:t>fiscal policy is very effective</a:t>
            </a:r>
            <a:r>
              <a:rPr lang="en-US" sz="2400" dirty="0" smtClean="0">
                <a:latin typeface="Arial" panose="020B0604020202020204" pitchFamily="34" charset="0"/>
                <a:cs typeface="Arial" panose="020B0604020202020204" pitchFamily="34" charset="0"/>
              </a:rPr>
              <a:t> at changing output</a:t>
            </a:r>
            <a:r>
              <a:rPr lang="en-US"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p:txBody>
      </p:sp>
      <p:sp>
        <p:nvSpPr>
          <p:cNvPr id="5" name="Content Placeholder 4"/>
          <p:cNvSpPr>
            <a:spLocks noGrp="1"/>
          </p:cNvSpPr>
          <p:nvPr>
            <p:ph sz="quarter" idx="12"/>
          </p:nvPr>
        </p:nvSpPr>
        <p:spPr>
          <a:xfrm>
            <a:off x="550863" y="4758267"/>
            <a:ext cx="3851804" cy="1507596"/>
          </a:xfrm>
        </p:spPr>
        <p:txBody>
          <a:bodyPr/>
          <a:lstStyle/>
          <a:p>
            <a:pPr>
              <a:lnSpc>
                <a:spcPct val="115000"/>
              </a:lnSpc>
              <a:spcBef>
                <a:spcPct val="15000"/>
              </a:spcBef>
              <a:buClr>
                <a:srgbClr val="008080"/>
              </a:buClr>
              <a:buSzPct val="120000"/>
              <a:tabLst>
                <a:tab pos="461963" algn="l"/>
              </a:tabLst>
            </a:pPr>
            <a:r>
              <a:rPr lang="en-US" dirty="0">
                <a:latin typeface="Arial" pitchFamily="34" charset="0"/>
                <a:cs typeface="Arial" panose="020B0604020202020204" pitchFamily="34" charset="0"/>
              </a:rPr>
              <a:t>Results</a:t>
            </a:r>
            <a:r>
              <a:rPr lang="en-US" dirty="0" smtClean="0">
                <a:latin typeface="Arial" pitchFamily="34" charset="0"/>
                <a:cs typeface="Arial" panose="020B0604020202020204" pitchFamily="34" charset="0"/>
              </a:rPr>
              <a:t>:</a:t>
            </a:r>
            <a:endParaRPr lang="en-US" dirty="0">
              <a:latin typeface="Arial" pitchFamily="34" charset="0"/>
              <a:cs typeface="Arial" panose="020B0604020202020204" pitchFamily="34" charset="0"/>
            </a:endParaRPr>
          </a:p>
          <a:p>
            <a:pPr indent="457200">
              <a:lnSpc>
                <a:spcPct val="115000"/>
              </a:lnSpc>
              <a:spcBef>
                <a:spcPct val="15000"/>
              </a:spcBef>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&gt; </a:t>
            </a:r>
            <a:r>
              <a:rPr lang="en-US" dirty="0" smtClean="0">
                <a:latin typeface="Arial" pitchFamily="34" charset="0"/>
                <a:cs typeface="Arial" pitchFamily="34" charset="0"/>
                <a:sym typeface="Symbol" pitchFamily="18" charset="2"/>
              </a:rPr>
              <a:t>0</a:t>
            </a:r>
            <a:endParaRPr lang="en-US" dirty="0">
              <a:latin typeface="Arial" pitchFamily="34" charset="0"/>
              <a:cs typeface="Arial" pitchFamily="34" charset="0"/>
              <a:sym typeface="Symbol" pitchFamily="18" charset="2"/>
            </a:endParaRPr>
          </a:p>
        </p:txBody>
      </p:sp>
      <p:pic>
        <p:nvPicPr>
          <p:cNvPr id="12" name="Picture Placeholder 11" descr="The Y axis is labeled e and the X axis is labeled Y. A vertical line is labeled LM*1. Another vertical line is labeled LM*2. A decreasing line is labeled IS*1. Another decreasing line is labeled IS*2. A horizontal dotted line connects the Y axis to the intersections of the lines.">
            <a:extLst>
              <a:ext uri="{FF2B5EF4-FFF2-40B4-BE49-F238E27FC236}">
                <a16:creationId xmlns:a16="http://schemas.microsoft.com/office/drawing/2014/main" xmlns="" id="{DC753A7A-A56A-45F7-8F43-0922A140B10A}"/>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tretch>
            <a:fillRect/>
          </a:stretch>
        </p:blipFill>
        <p:spPr>
          <a:xfrm>
            <a:off x="4696355" y="1887454"/>
            <a:ext cx="4054191" cy="3767655"/>
          </a:xfrm>
          <a:prstGeom prst="rect">
            <a:avLst/>
          </a:prstGeom>
          <a:noFill/>
          <a:ln>
            <a:noFill/>
          </a:ln>
        </p:spPr>
      </p:pic>
    </p:spTree>
    <p:extLst>
      <p:ext uri="{BB962C8B-B14F-4D97-AF65-F5344CB8AC3E}">
        <p14:creationId xmlns:p14="http://schemas.microsoft.com/office/powerpoint/2010/main" val="37852607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Monetary policy under fixed exchange rates, part 1</a:t>
            </a:r>
            <a:endParaRPr lang="en-US" dirty="0"/>
          </a:p>
        </p:txBody>
      </p:sp>
      <p:sp>
        <p:nvSpPr>
          <p:cNvPr id="3" name="Content Placeholder 2"/>
          <p:cNvSpPr>
            <a:spLocks noGrp="1"/>
          </p:cNvSpPr>
          <p:nvPr>
            <p:ph type="body" sz="quarter" idx="10"/>
          </p:nvPr>
        </p:nvSpPr>
        <p:spPr>
          <a:xfrm>
            <a:off x="478361" y="1219686"/>
            <a:ext cx="4195239" cy="5358824"/>
          </a:xfrm>
        </p:spPr>
        <p:txBody>
          <a:bodyPr/>
          <a:lstStyle/>
          <a:p>
            <a:pPr>
              <a:spcBef>
                <a:spcPts val="624"/>
              </a:spcBef>
              <a:spcAft>
                <a:spcPts val="1800"/>
              </a:spcAft>
            </a:pPr>
            <a:r>
              <a:rPr lang="en-US" dirty="0">
                <a:latin typeface="Arial" pitchFamily="34" charset="0"/>
                <a:cs typeface="Arial" panose="020B0604020202020204" pitchFamily="34" charset="0"/>
              </a:rPr>
              <a:t>An increase in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would </a:t>
            </a:r>
            <a:r>
              <a:rPr lang="en-US" dirty="0" smtClean="0">
                <a:latin typeface="Arial" panose="020B0604020202020204" pitchFamily="34" charset="0"/>
                <a:cs typeface="Arial" panose="020B0604020202020204" pitchFamily="34" charset="0"/>
              </a:rPr>
              <a:t>shift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right </a:t>
            </a:r>
            <a:r>
              <a:rPr lang="en-US" dirty="0">
                <a:latin typeface="Arial" panose="020B0604020202020204" pitchFamily="34" charset="0"/>
                <a:cs typeface="Arial" panose="020B0604020202020204" pitchFamily="34" charset="0"/>
              </a:rPr>
              <a:t>and reduce </a:t>
            </a:r>
            <a:r>
              <a:rPr lang="en-US" b="1" i="1"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624"/>
              </a:spcBef>
              <a:spcAft>
                <a:spcPts val="1800"/>
              </a:spcAft>
            </a:pPr>
            <a:r>
              <a:rPr lang="en-US" dirty="0">
                <a:latin typeface="Arial" panose="020B0604020202020204" pitchFamily="34" charset="0"/>
                <a:cs typeface="Arial" panose="020B0604020202020204" pitchFamily="34" charset="0"/>
              </a:rPr>
              <a:t>To prevent the fall in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the central bank must buy domestic currency, which reduces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and shifts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back left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spcBef>
                <a:spcPts val="624"/>
              </a:spcBef>
              <a:spcAft>
                <a:spcPts val="1800"/>
              </a:spcAft>
              <a:buClr>
                <a:srgbClr val="008080"/>
              </a:buClr>
              <a:buSzPct val="120000"/>
              <a:tabLst>
                <a:tab pos="461963" algn="l"/>
              </a:tabLst>
            </a:pPr>
            <a:r>
              <a:rPr lang="en-US" dirty="0">
                <a:latin typeface="Arial" panose="020B0604020202020204" pitchFamily="34" charset="0"/>
                <a:cs typeface="Arial" panose="020B0604020202020204" pitchFamily="34" charset="0"/>
              </a:rPr>
              <a:t>Results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indent="457200">
              <a:spcBef>
                <a:spcPts val="624"/>
              </a:spcBef>
              <a:spcAft>
                <a:spcPts val="1800"/>
              </a:spcAft>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 </a:t>
            </a:r>
            <a:r>
              <a:rPr lang="en-US" dirty="0" smtClean="0">
                <a:latin typeface="Arial" pitchFamily="34" charset="0"/>
                <a:cs typeface="Arial" pitchFamily="34" charset="0"/>
                <a:sym typeface="Symbol" pitchFamily="18" charset="2"/>
              </a:rPr>
              <a:t>0</a:t>
            </a:r>
            <a:endParaRPr lang="en-US" dirty="0">
              <a:latin typeface="Arial" panose="020B0604020202020204" pitchFamily="34" charset="0"/>
              <a:cs typeface="Arial" panose="020B0604020202020204" pitchFamily="34" charset="0"/>
            </a:endParaRPr>
          </a:p>
        </p:txBody>
      </p:sp>
      <p:pic>
        <p:nvPicPr>
          <p:cNvPr id="13" name="Picture Placeholder 12" descr="The Y axis is labeled e and the X axis is labeled Y. A vertical line is labeled LM*1. Another vertical line is labeled LM*2. A decreasing line is labeled IS*1.  A horizontal dotted line connects the Y axis to the intersections of the lines.">
            <a:extLst>
              <a:ext uri="{FF2B5EF4-FFF2-40B4-BE49-F238E27FC236}">
                <a16:creationId xmlns:a16="http://schemas.microsoft.com/office/drawing/2014/main" xmlns="" id="{B376B543-7632-4828-8158-BB18F6BA4226}"/>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4830336" y="1828800"/>
            <a:ext cx="3799338" cy="3522133"/>
          </a:xfrm>
          <a:prstGeom prst="rect">
            <a:avLst/>
          </a:prstGeom>
          <a:noFill/>
          <a:ln>
            <a:noFill/>
          </a:ln>
        </p:spPr>
      </p:pic>
    </p:spTree>
    <p:extLst>
      <p:ext uri="{BB962C8B-B14F-4D97-AF65-F5344CB8AC3E}">
        <p14:creationId xmlns:p14="http://schemas.microsoft.com/office/powerpoint/2010/main" val="19721629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Monetary policy under fixed exchange rates, part 2</a:t>
            </a:r>
            <a:endParaRPr lang="en-US" dirty="0"/>
          </a:p>
        </p:txBody>
      </p:sp>
      <p:sp>
        <p:nvSpPr>
          <p:cNvPr id="13" name="Content Placeholder 12">
            <a:extLst>
              <a:ext uri="{FF2B5EF4-FFF2-40B4-BE49-F238E27FC236}">
                <a16:creationId xmlns:a16="http://schemas.microsoft.com/office/drawing/2014/main" xmlns="" id="{36461664-83EC-4DD0-8224-843D639EF5B6}"/>
              </a:ext>
            </a:extLst>
          </p:cNvPr>
          <p:cNvSpPr txBox="1">
            <a:spLocks noGrp="1"/>
          </p:cNvSpPr>
          <p:nvPr>
            <p:ph type="body" sz="quarter" idx="10"/>
          </p:nvPr>
        </p:nvSpPr>
        <p:spPr>
          <a:xfrm>
            <a:off x="478362" y="1338217"/>
            <a:ext cx="4025906" cy="2831544"/>
          </a:xfrm>
          <a:prstGeom prst="rect">
            <a:avLst/>
          </a:prstGeom>
          <a:solidFill>
            <a:schemeClr val="bg1">
              <a:lumMod val="95000"/>
            </a:schemeClr>
          </a:solidFill>
        </p:spPr>
        <p:txBody>
          <a:bodyPr wrap="square" rtlCol="0">
            <a:spAutoFit/>
          </a:bodyPr>
          <a:lstStyle/>
          <a:p>
            <a:pPr marL="63500">
              <a:spcBef>
                <a:spcPts val="624"/>
              </a:spcBef>
              <a:spcAft>
                <a:spcPts val="600"/>
              </a:spcAft>
              <a:buClr>
                <a:srgbClr val="008080"/>
              </a:buClr>
              <a:buSzPct val="120000"/>
              <a:buFont typeface="Wingdings" pitchFamily="2" charset="2"/>
              <a:buNone/>
              <a:defRPr/>
            </a:pPr>
            <a:r>
              <a:rPr lang="en-US" sz="2400" dirty="0">
                <a:latin typeface="Arial" panose="020B0604020202020204" pitchFamily="34" charset="0"/>
                <a:cs typeface="Arial" panose="020B0604020202020204" pitchFamily="34" charset="0"/>
              </a:rPr>
              <a:t>Under floating </a:t>
            </a:r>
            <a:r>
              <a:rPr lang="en-US" sz="2400" dirty="0" smtClean="0">
                <a:latin typeface="Arial" panose="020B0604020202020204" pitchFamily="34" charset="0"/>
                <a:cs typeface="Arial" panose="020B0604020202020204" pitchFamily="34" charset="0"/>
              </a:rPr>
              <a:t>rates, monetary </a:t>
            </a:r>
            <a:r>
              <a:rPr lang="en-US" sz="2400" dirty="0">
                <a:latin typeface="Arial" panose="020B0604020202020204" pitchFamily="34" charset="0"/>
                <a:cs typeface="Arial" panose="020B0604020202020204" pitchFamily="34" charset="0"/>
              </a:rPr>
              <a:t>policy is </a:t>
            </a:r>
            <a:r>
              <a:rPr lang="en-US" sz="2400" u="sng" dirty="0" smtClean="0">
                <a:latin typeface="Arial" panose="020B0604020202020204" pitchFamily="34" charset="0"/>
                <a:cs typeface="Arial" panose="020B0604020202020204" pitchFamily="34" charset="0"/>
              </a:rPr>
              <a:t>very </a:t>
            </a:r>
            <a:r>
              <a:rPr lang="en-US" sz="2400" u="sng" dirty="0">
                <a:latin typeface="Arial" panose="020B0604020202020204" pitchFamily="34" charset="0"/>
                <a:cs typeface="Arial" panose="020B0604020202020204" pitchFamily="34" charset="0"/>
              </a:rPr>
              <a:t>effective</a:t>
            </a:r>
            <a:r>
              <a:rPr lang="en-US" sz="2400" dirty="0">
                <a:latin typeface="Arial" panose="020B0604020202020204" pitchFamily="34" charset="0"/>
                <a:cs typeface="Arial" panose="020B0604020202020204" pitchFamily="34" charset="0"/>
              </a:rPr>
              <a:t> at changing output.</a:t>
            </a:r>
          </a:p>
          <a:p>
            <a:pPr marL="63500">
              <a:spcBef>
                <a:spcPts val="624"/>
              </a:spcBef>
              <a:spcAft>
                <a:spcPts val="600"/>
              </a:spcAft>
              <a:buClr>
                <a:srgbClr val="008080"/>
              </a:buClr>
              <a:buSzPct val="120000"/>
              <a:buFont typeface="Wingdings" pitchFamily="2" charset="2"/>
              <a:buNone/>
              <a:defRPr/>
            </a:pPr>
            <a:r>
              <a:rPr lang="en-US" sz="2400" dirty="0">
                <a:latin typeface="Arial" panose="020B0604020202020204" pitchFamily="34" charset="0"/>
                <a:cs typeface="Arial" panose="020B0604020202020204" pitchFamily="34" charset="0"/>
              </a:rPr>
              <a:t>Under fixed </a:t>
            </a:r>
            <a:r>
              <a:rPr lang="en-US" sz="2400" dirty="0" smtClean="0">
                <a:latin typeface="Arial" panose="020B0604020202020204" pitchFamily="34" charset="0"/>
                <a:cs typeface="Arial" panose="020B0604020202020204" pitchFamily="34" charset="0"/>
              </a:rPr>
              <a:t>rates, monetary </a:t>
            </a:r>
            <a:r>
              <a:rPr lang="en-US" sz="2400" dirty="0">
                <a:latin typeface="Arial" panose="020B0604020202020204" pitchFamily="34" charset="0"/>
                <a:cs typeface="Arial" panose="020B0604020202020204" pitchFamily="34" charset="0"/>
              </a:rPr>
              <a:t>policy </a:t>
            </a:r>
            <a:r>
              <a:rPr lang="en-US" sz="2400" u="sng" dirty="0">
                <a:latin typeface="Arial" panose="020B0604020202020204" pitchFamily="34" charset="0"/>
                <a:cs typeface="Arial" panose="020B0604020202020204" pitchFamily="34" charset="0"/>
              </a:rPr>
              <a:t>cannot be used to affect output</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5" name="Content Placeholder 4"/>
          <p:cNvSpPr>
            <a:spLocks noGrp="1"/>
          </p:cNvSpPr>
          <p:nvPr>
            <p:ph sz="quarter" idx="12"/>
          </p:nvPr>
        </p:nvSpPr>
        <p:spPr>
          <a:xfrm>
            <a:off x="550863" y="4521200"/>
            <a:ext cx="3902604" cy="1744663"/>
          </a:xfrm>
        </p:spPr>
        <p:txBody>
          <a:bodyPr/>
          <a:lstStyle/>
          <a:p>
            <a:pPr>
              <a:spcBef>
                <a:spcPts val="624"/>
              </a:spcBef>
              <a:buClr>
                <a:srgbClr val="008080"/>
              </a:buClr>
              <a:buSzPct val="120000"/>
              <a:tabLst>
                <a:tab pos="461963" algn="l"/>
              </a:tabLst>
            </a:pPr>
            <a:r>
              <a:rPr lang="en-US" dirty="0">
                <a:latin typeface="Arial" pitchFamily="34" charset="0"/>
                <a:cs typeface="Arial" panose="020B0604020202020204" pitchFamily="34" charset="0"/>
              </a:rPr>
              <a:t>Results</a:t>
            </a:r>
            <a:r>
              <a:rPr lang="en-US" dirty="0" smtClean="0">
                <a:latin typeface="Arial" pitchFamily="34" charset="0"/>
                <a:cs typeface="Arial" panose="020B0604020202020204" pitchFamily="34" charset="0"/>
              </a:rPr>
              <a:t>:</a:t>
            </a:r>
            <a:endParaRPr lang="en-US" dirty="0">
              <a:latin typeface="Arial" pitchFamily="34" charset="0"/>
              <a:cs typeface="Arial" panose="020B0604020202020204" pitchFamily="34" charset="0"/>
            </a:endParaRPr>
          </a:p>
          <a:p>
            <a:pPr indent="457200">
              <a:spcBef>
                <a:spcPts val="624"/>
              </a:spcBef>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 </a:t>
            </a:r>
            <a:r>
              <a:rPr lang="en-US" dirty="0" smtClean="0">
                <a:latin typeface="Arial" pitchFamily="34" charset="0"/>
                <a:cs typeface="Arial" pitchFamily="34" charset="0"/>
                <a:sym typeface="Symbol" pitchFamily="18" charset="2"/>
              </a:rPr>
              <a:t>0</a:t>
            </a:r>
            <a:endParaRPr lang="en-US" dirty="0">
              <a:latin typeface="Arial" pitchFamily="34" charset="0"/>
              <a:cs typeface="Arial" pitchFamily="34" charset="0"/>
              <a:sym typeface="Symbol" pitchFamily="18" charset="2"/>
            </a:endParaRPr>
          </a:p>
        </p:txBody>
      </p:sp>
      <p:pic>
        <p:nvPicPr>
          <p:cNvPr id="12" name="Picture Placeholder 11" descr="The Y axis is labeled e and the X axis is labeled Y. A vertical line is labeled LM*1. Another vertical line is labeled LM*2. A decreasing line is labeled IS*1.  A horizontal dotted line connects the Y axis to the intersections of the lines.">
            <a:extLst>
              <a:ext uri="{FF2B5EF4-FFF2-40B4-BE49-F238E27FC236}">
                <a16:creationId xmlns:a16="http://schemas.microsoft.com/office/drawing/2014/main" xmlns="" id="{A1264234-10D7-4898-BDF4-B9E152036F1D}"/>
              </a:ext>
            </a:extLst>
          </p:cNvPr>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tretch>
            <a:fillRect/>
          </a:stretch>
        </p:blipFill>
        <p:spPr>
          <a:xfrm>
            <a:off x="4814888" y="1843039"/>
            <a:ext cx="3783977" cy="3507893"/>
          </a:xfrm>
          <a:prstGeom prst="rect">
            <a:avLst/>
          </a:prstGeom>
          <a:noFill/>
          <a:ln>
            <a:noFill/>
          </a:ln>
        </p:spPr>
      </p:pic>
    </p:spTree>
    <p:extLst>
      <p:ext uri="{BB962C8B-B14F-4D97-AF65-F5344CB8AC3E}">
        <p14:creationId xmlns:p14="http://schemas.microsoft.com/office/powerpoint/2010/main" val="2462750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spc="200" dirty="0">
                <a:latin typeface="Tahoma" pitchFamily="34" charset="0"/>
                <a:ea typeface="Tahoma" pitchFamily="34" charset="0"/>
                <a:cs typeface="Tahoma" pitchFamily="34" charset="0"/>
              </a:rPr>
              <a:t>IN THIS CHAPTER, YOU WILL LEARN:</a:t>
            </a:r>
          </a:p>
        </p:txBody>
      </p:sp>
      <p:pic>
        <p:nvPicPr>
          <p:cNvPr id="6" name="Picture Placeholder 5" descr="Chapter 13">
            <a:extLst>
              <a:ext uri="{FF2B5EF4-FFF2-40B4-BE49-F238E27FC236}">
                <a16:creationId xmlns:a16="http://schemas.microsoft.com/office/drawing/2014/main" xmlns="" id="{0B587C53-6B62-403A-A946-00DEB19F30B7}"/>
              </a:ext>
            </a:extLst>
          </p:cNvPr>
          <p:cNvPicPr>
            <a:picLocks noGrp="1" noChangeAspect="1"/>
          </p:cNvPicPr>
          <p:nvPr>
            <p:ph type="pic" sz="quarter" idx="12"/>
          </p:nvPr>
        </p:nvPicPr>
        <p:blipFill>
          <a:blip r:embed="rId3"/>
          <a:stretch>
            <a:fillRect/>
          </a:stretch>
        </p:blipFill>
        <p:spPr>
          <a:xfrm>
            <a:off x="594180" y="1835996"/>
            <a:ext cx="3523623" cy="3150921"/>
          </a:xfrm>
          <a:prstGeom prst="rect">
            <a:avLst/>
          </a:prstGeom>
          <a:noFill/>
          <a:ln>
            <a:noFill/>
          </a:ln>
        </p:spPr>
      </p:pic>
      <p:sp>
        <p:nvSpPr>
          <p:cNvPr id="3" name="Content Placeholder 2"/>
          <p:cNvSpPr>
            <a:spLocks noGrp="1"/>
          </p:cNvSpPr>
          <p:nvPr>
            <p:ph sz="quarter" idx="11"/>
          </p:nvPr>
        </p:nvSpPr>
        <p:spPr>
          <a:xfrm>
            <a:off x="4441357" y="1412252"/>
            <a:ext cx="4009162" cy="4409086"/>
          </a:xfrm>
          <a:noFill/>
          <a:ln>
            <a:noFill/>
          </a:ln>
        </p:spPr>
        <p:txBody>
          <a:bodyPr vert="horz" wrap="square" lIns="91440" tIns="45720" rIns="91440" bIns="45720" numCol="1" anchor="ctr" anchorCtr="0" compatLnSpc="1">
            <a:prstTxWarp prst="textNoShape">
              <a:avLst/>
            </a:prstTxWarp>
          </a:bodyPr>
          <a:lstStyle/>
          <a:p>
            <a:pPr>
              <a:spcAft>
                <a:spcPts val="1200"/>
              </a:spcAft>
              <a:buClr>
                <a:schemeClr val="tx1">
                  <a:lumMod val="50000"/>
                  <a:lumOff val="50000"/>
                </a:schemeClr>
              </a:buClr>
            </a:pPr>
            <a:r>
              <a:rPr lang="en-US" sz="2700" dirty="0"/>
              <a:t>About the </a:t>
            </a:r>
            <a:r>
              <a:rPr lang="en-US" sz="2700" dirty="0" err="1"/>
              <a:t>Mundell</a:t>
            </a:r>
            <a:r>
              <a:rPr lang="en-US" sz="2700" dirty="0"/>
              <a:t>–Fleming model </a:t>
            </a:r>
            <a:br>
              <a:rPr lang="en-US" sz="2700" dirty="0"/>
            </a:br>
            <a:r>
              <a:rPr lang="en-US" sz="2700" i="1" dirty="0"/>
              <a:t>(IS–LM </a:t>
            </a:r>
            <a:r>
              <a:rPr lang="en-US" sz="2700" dirty="0"/>
              <a:t>for the small open economy)</a:t>
            </a:r>
          </a:p>
          <a:p>
            <a:pPr>
              <a:spcAft>
                <a:spcPts val="1200"/>
              </a:spcAft>
              <a:buClr>
                <a:schemeClr val="tx1">
                  <a:lumMod val="50000"/>
                  <a:lumOff val="50000"/>
                </a:schemeClr>
              </a:buClr>
            </a:pPr>
            <a:r>
              <a:rPr lang="en-US" sz="2700" dirty="0"/>
              <a:t>About causes and effects of interest rate differentials</a:t>
            </a:r>
          </a:p>
          <a:p>
            <a:pPr>
              <a:spcAft>
                <a:spcPts val="1200"/>
              </a:spcAft>
              <a:buClr>
                <a:schemeClr val="tx1">
                  <a:lumMod val="50000"/>
                  <a:lumOff val="50000"/>
                </a:schemeClr>
              </a:buClr>
            </a:pPr>
            <a:r>
              <a:rPr lang="en-US" sz="2700" dirty="0"/>
              <a:t>Arguments for fixed versus floating exchange rates</a:t>
            </a:r>
          </a:p>
          <a:p>
            <a:pPr>
              <a:spcAft>
                <a:spcPts val="1200"/>
              </a:spcAft>
              <a:buClr>
                <a:schemeClr val="tx1">
                  <a:lumMod val="50000"/>
                  <a:lumOff val="50000"/>
                </a:schemeClr>
              </a:buClr>
            </a:pPr>
            <a:r>
              <a:rPr lang="en-US" sz="2700" dirty="0"/>
              <a:t>How to derive the aggregate demand curve for a small open economy</a:t>
            </a:r>
          </a:p>
        </p:txBody>
      </p:sp>
    </p:spTree>
    <p:extLst>
      <p:ext uri="{BB962C8B-B14F-4D97-AF65-F5344CB8AC3E}">
        <p14:creationId xmlns:p14="http://schemas.microsoft.com/office/powerpoint/2010/main" val="1736062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Trade policy under fixed exchange rates, part 1</a:t>
            </a:r>
            <a:endParaRPr lang="en-US" dirty="0"/>
          </a:p>
        </p:txBody>
      </p:sp>
      <p:sp>
        <p:nvSpPr>
          <p:cNvPr id="3" name="Content  Placeholder 2"/>
          <p:cNvSpPr>
            <a:spLocks noGrp="1"/>
          </p:cNvSpPr>
          <p:nvPr>
            <p:ph type="body" sz="quarter" idx="10"/>
          </p:nvPr>
        </p:nvSpPr>
        <p:spPr>
          <a:xfrm>
            <a:off x="478362" y="1219686"/>
            <a:ext cx="4381506" cy="5358824"/>
          </a:xfrm>
        </p:spPr>
        <p:txBody>
          <a:bodyPr/>
          <a:lstStyle/>
          <a:p>
            <a:pPr>
              <a:spcBef>
                <a:spcPts val="600"/>
              </a:spcBef>
              <a:spcAft>
                <a:spcPts val="2400"/>
              </a:spcAft>
            </a:pPr>
            <a:r>
              <a:rPr lang="en-US" dirty="0">
                <a:latin typeface="Arial" pitchFamily="34" charset="0"/>
                <a:cs typeface="Arial" panose="020B0604020202020204" pitchFamily="34" charset="0"/>
              </a:rPr>
              <a:t>A restriction on imports puts upward pressure on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a:t>
            </a:r>
          </a:p>
          <a:p>
            <a:pPr>
              <a:spcBef>
                <a:spcPts val="600"/>
              </a:spcBef>
              <a:spcAft>
                <a:spcPts val="2400"/>
              </a:spcAft>
            </a:pPr>
            <a:r>
              <a:rPr lang="en-US" dirty="0">
                <a:latin typeface="Arial" panose="020B0604020202020204" pitchFamily="34" charset="0"/>
                <a:cs typeface="Arial" panose="020B0604020202020204" pitchFamily="34" charset="0"/>
              </a:rPr>
              <a:t>To keep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from rising,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central bank must </a:t>
            </a:r>
            <a:r>
              <a:rPr lang="en-US" dirty="0" smtClean="0">
                <a:latin typeface="Arial" panose="020B0604020202020204" pitchFamily="34" charset="0"/>
                <a:cs typeface="Arial" panose="020B0604020202020204" pitchFamily="34" charset="0"/>
              </a:rPr>
              <a:t>sell </a:t>
            </a:r>
            <a:r>
              <a:rPr lang="en-US" dirty="0">
                <a:latin typeface="Arial" panose="020B0604020202020204" pitchFamily="34" charset="0"/>
                <a:cs typeface="Arial" panose="020B0604020202020204" pitchFamily="34" charset="0"/>
              </a:rPr>
              <a:t>domestic currency, </a:t>
            </a:r>
            <a:r>
              <a:rPr lang="en-US" dirty="0" smtClean="0">
                <a:latin typeface="Arial" panose="020B0604020202020204" pitchFamily="34" charset="0"/>
                <a:cs typeface="Arial" panose="020B0604020202020204" pitchFamily="34" charset="0"/>
              </a:rPr>
              <a:t>which </a:t>
            </a:r>
            <a:r>
              <a:rPr lang="en-US" dirty="0">
                <a:latin typeface="Arial" panose="020B0604020202020204" pitchFamily="34" charset="0"/>
                <a:cs typeface="Arial" panose="020B0604020202020204" pitchFamily="34" charset="0"/>
              </a:rPr>
              <a:t>increases </a:t>
            </a:r>
            <a:r>
              <a:rPr lang="en-US" b="1" i="1" dirty="0">
                <a:latin typeface="Arial" panose="020B0604020202020204" pitchFamily="34" charset="0"/>
                <a:cs typeface="Arial" panose="020B0604020202020204" pitchFamily="34" charset="0"/>
              </a:rPr>
              <a:t>M</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and </a:t>
            </a:r>
            <a:r>
              <a:rPr lang="en-US" dirty="0">
                <a:latin typeface="Arial" panose="020B0604020202020204" pitchFamily="34" charset="0"/>
                <a:cs typeface="Arial" panose="020B0604020202020204" pitchFamily="34" charset="0"/>
              </a:rPr>
              <a:t>shifts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to the right. </a:t>
            </a:r>
          </a:p>
          <a:p>
            <a:pPr>
              <a:spcBef>
                <a:spcPts val="600"/>
              </a:spcBef>
              <a:spcAft>
                <a:spcPts val="0"/>
              </a:spcAft>
              <a:buClr>
                <a:srgbClr val="008080"/>
              </a:buClr>
              <a:buSzPct val="120000"/>
              <a:tabLst>
                <a:tab pos="461963" algn="l"/>
              </a:tabLst>
            </a:pPr>
            <a:r>
              <a:rPr lang="en-US" dirty="0">
                <a:latin typeface="Arial" panose="020B0604020202020204" pitchFamily="34" charset="0"/>
                <a:cs typeface="Arial" panose="020B0604020202020204" pitchFamily="34" charset="0"/>
              </a:rPr>
              <a:t>Results: </a:t>
            </a:r>
            <a:endParaRPr lang="en-US" dirty="0" smtClean="0">
              <a:latin typeface="Arial" panose="020B0604020202020204" pitchFamily="34" charset="0"/>
              <a:cs typeface="Arial" panose="020B0604020202020204" pitchFamily="34" charset="0"/>
            </a:endParaRPr>
          </a:p>
          <a:p>
            <a:pPr indent="508000">
              <a:spcBef>
                <a:spcPts val="600"/>
              </a:spcBef>
              <a:spcAft>
                <a:spcPts val="2400"/>
              </a:spcAft>
              <a:buClr>
                <a:srgbClr val="008080"/>
              </a:buClr>
              <a:buSzPct val="120000"/>
              <a:tabLst>
                <a:tab pos="461963" algn="l"/>
              </a:tabLst>
            </a:pPr>
            <a:r>
              <a:rPr lang="en-US" dirty="0" err="1" smtClean="0">
                <a:latin typeface="Arial" pitchFamily="34" charset="0"/>
                <a:cs typeface="Arial" pitchFamily="34" charset="0"/>
                <a:sym typeface="Symbol" pitchFamily="18" charset="2"/>
              </a:rPr>
              <a:t>Δ</a:t>
            </a:r>
            <a:r>
              <a:rPr lang="en-US" b="1" i="1" dirty="0" err="1" smtClean="0">
                <a:latin typeface="Arial" pitchFamily="34" charset="0"/>
                <a:cs typeface="Arial" pitchFamily="34" charset="0"/>
                <a:sym typeface="Symbol" pitchFamily="18" charset="2"/>
              </a:rPr>
              <a:t>e</a:t>
            </a:r>
            <a:r>
              <a:rPr lang="en-US" dirty="0" smtClean="0">
                <a:latin typeface="Arial" pitchFamily="34" charset="0"/>
                <a:cs typeface="Arial" pitchFamily="34" charset="0"/>
                <a:sym typeface="Symbol" pitchFamily="18" charset="2"/>
              </a:rPr>
              <a:t> </a:t>
            </a:r>
            <a:r>
              <a:rPr lang="en-US" dirty="0">
                <a:latin typeface="Arial" pitchFamily="34" charset="0"/>
                <a:cs typeface="Arial" pitchFamily="34" charset="0"/>
                <a:sym typeface="Symbol" pitchFamily="18" charset="2"/>
              </a:rPr>
              <a: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&gt; </a:t>
            </a:r>
            <a:r>
              <a:rPr lang="en-US" dirty="0" smtClean="0">
                <a:latin typeface="Arial" pitchFamily="34" charset="0"/>
                <a:cs typeface="Arial" pitchFamily="34" charset="0"/>
                <a:sym typeface="Symbol" pitchFamily="18" charset="2"/>
              </a:rPr>
              <a:t>0</a:t>
            </a:r>
            <a:endParaRPr lang="en-US" dirty="0">
              <a:latin typeface="Arial" panose="020B0604020202020204" pitchFamily="34" charset="0"/>
              <a:cs typeface="Arial" panose="020B0604020202020204" pitchFamily="34" charset="0"/>
            </a:endParaRPr>
          </a:p>
        </p:txBody>
      </p:sp>
      <p:pic>
        <p:nvPicPr>
          <p:cNvPr id="13" name="Picture Placeholder 12" descr="The Y axis is labeled e and the X axis is labeled Y. A vertical line is labeled LM*1. Another vertical line is labeled LM*2. A decreasing line is labeled IS*1.  Another decreasing line is labeled IS*2. A vertical line is labeled Y1. Another vertical line is labeled Y2. A horizontal dotted line connects the Y axis to the intersections of the lines.">
            <a:extLst>
              <a:ext uri="{FF2B5EF4-FFF2-40B4-BE49-F238E27FC236}">
                <a16:creationId xmlns:a16="http://schemas.microsoft.com/office/drawing/2014/main" xmlns="" id="{2FDA9BFF-E184-4478-804E-A1C5B8B71AFB}"/>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4628621" y="1531854"/>
            <a:ext cx="4054191" cy="3767655"/>
          </a:xfrm>
          <a:prstGeom prst="rect">
            <a:avLst/>
          </a:prstGeom>
          <a:noFill/>
          <a:ln>
            <a:noFill/>
          </a:ln>
        </p:spPr>
      </p:pic>
    </p:spTree>
    <p:extLst>
      <p:ext uri="{BB962C8B-B14F-4D97-AF65-F5344CB8AC3E}">
        <p14:creationId xmlns:p14="http://schemas.microsoft.com/office/powerpoint/2010/main" val="1084855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Trade policy under fixed exchange rates, part 2</a:t>
            </a:r>
            <a:endParaRPr lang="en-US" dirty="0"/>
          </a:p>
        </p:txBody>
      </p:sp>
      <p:sp>
        <p:nvSpPr>
          <p:cNvPr id="11" name="Content Placeholder 10">
            <a:extLst>
              <a:ext uri="{FF2B5EF4-FFF2-40B4-BE49-F238E27FC236}">
                <a16:creationId xmlns:a16="http://schemas.microsoft.com/office/drawing/2014/main" xmlns="" id="{FD7E01F4-3C9E-413C-90D7-DFC775BF9ECA}"/>
              </a:ext>
            </a:extLst>
          </p:cNvPr>
          <p:cNvSpPr txBox="1">
            <a:spLocks noGrp="1"/>
          </p:cNvSpPr>
          <p:nvPr>
            <p:ph type="body" sz="quarter" idx="10"/>
          </p:nvPr>
        </p:nvSpPr>
        <p:spPr>
          <a:xfrm>
            <a:off x="478361" y="1473681"/>
            <a:ext cx="4161372" cy="4308872"/>
          </a:xfrm>
          <a:prstGeom prst="rect">
            <a:avLst/>
          </a:prstGeom>
          <a:solidFill>
            <a:schemeClr val="bg1">
              <a:lumMod val="95000"/>
            </a:schemeClr>
          </a:solidFill>
        </p:spPr>
        <p:txBody>
          <a:bodyPr wrap="square" rtlCol="0">
            <a:spAutoFit/>
          </a:bodyPr>
          <a:lstStyle/>
          <a:p>
            <a:pPr>
              <a:spcBef>
                <a:spcPts val="624"/>
              </a:spcBef>
              <a:buClr>
                <a:srgbClr val="008080"/>
              </a:buClr>
              <a:buSzPct val="120000"/>
              <a:buFont typeface="Wingdings" pitchFamily="2" charset="2"/>
              <a:buNone/>
              <a:tabLst>
                <a:tab pos="461963" algn="l"/>
              </a:tabLst>
              <a:defRPr/>
            </a:pPr>
            <a:r>
              <a:rPr lang="en-US" sz="2400" dirty="0">
                <a:latin typeface="Arial" panose="020B0604020202020204" pitchFamily="34" charset="0"/>
                <a:cs typeface="Arial" panose="020B0604020202020204" pitchFamily="34" charset="0"/>
              </a:rPr>
              <a:t>Under floating rates, import restrictions do not affect </a:t>
            </a:r>
            <a:r>
              <a:rPr lang="en-US" sz="2400" b="1" i="1" dirty="0">
                <a:latin typeface="Arial" panose="020B0604020202020204" pitchFamily="34" charset="0"/>
                <a:cs typeface="Arial" panose="020B0604020202020204" pitchFamily="34" charset="0"/>
              </a:rPr>
              <a:t>Y</a:t>
            </a:r>
            <a:r>
              <a:rPr lang="en-US" sz="2400" dirty="0">
                <a:latin typeface="Arial" panose="020B0604020202020204" pitchFamily="34" charset="0"/>
                <a:cs typeface="Arial" panose="020B0604020202020204" pitchFamily="34" charset="0"/>
              </a:rPr>
              <a:t> or </a:t>
            </a:r>
            <a:r>
              <a:rPr lang="en-US" sz="2400" b="1" i="1" dirty="0">
                <a:latin typeface="Arial" panose="020B0604020202020204" pitchFamily="34" charset="0"/>
                <a:cs typeface="Arial" panose="020B0604020202020204" pitchFamily="34" charset="0"/>
              </a:rPr>
              <a:t>NX</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spcBef>
                <a:spcPts val="624"/>
              </a:spcBef>
              <a:buClr>
                <a:srgbClr val="008080"/>
              </a:buClr>
              <a:buSzPct val="120000"/>
              <a:buFont typeface="Wingdings" pitchFamily="2" charset="2"/>
              <a:buNone/>
              <a:tabLst>
                <a:tab pos="461963" algn="l"/>
              </a:tabLst>
              <a:defRPr/>
            </a:pPr>
            <a:r>
              <a:rPr lang="en-US" sz="2400" dirty="0">
                <a:latin typeface="Arial" panose="020B0604020202020204" pitchFamily="34" charset="0"/>
                <a:cs typeface="Arial" panose="020B0604020202020204" pitchFamily="34" charset="0"/>
              </a:rPr>
              <a:t>Under fixed rates, import restrictions increase </a:t>
            </a:r>
            <a:r>
              <a:rPr lang="en-US" sz="2400" b="1" i="1" dirty="0">
                <a:latin typeface="Arial" panose="020B0604020202020204" pitchFamily="34" charset="0"/>
                <a:cs typeface="Arial" panose="020B0604020202020204" pitchFamily="34" charset="0"/>
              </a:rPr>
              <a:t>Y</a:t>
            </a:r>
            <a:r>
              <a:rPr lang="en-US" sz="2400" dirty="0">
                <a:latin typeface="Arial" panose="020B0604020202020204" pitchFamily="34" charset="0"/>
                <a:cs typeface="Arial" panose="020B0604020202020204" pitchFamily="34" charset="0"/>
              </a:rPr>
              <a:t> and </a:t>
            </a:r>
            <a:r>
              <a:rPr lang="en-US" sz="2400" b="1" i="1" dirty="0">
                <a:latin typeface="Arial" panose="020B0604020202020204" pitchFamily="34" charset="0"/>
                <a:cs typeface="Arial" panose="020B0604020202020204" pitchFamily="34" charset="0"/>
              </a:rPr>
              <a:t>NX</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pPr>
              <a:spcBef>
                <a:spcPts val="624"/>
              </a:spcBef>
              <a:buClr>
                <a:srgbClr val="008080"/>
              </a:buClr>
              <a:buSzPct val="120000"/>
              <a:buFont typeface="Wingdings" pitchFamily="2" charset="2"/>
              <a:buNone/>
              <a:tabLst>
                <a:tab pos="461963" algn="l"/>
              </a:tabLst>
              <a:defRPr/>
            </a:pPr>
            <a:r>
              <a:rPr lang="en-US" sz="2400" dirty="0">
                <a:latin typeface="Arial" panose="020B0604020202020204" pitchFamily="34" charset="0"/>
                <a:cs typeface="Arial" panose="020B0604020202020204" pitchFamily="34" charset="0"/>
              </a:rPr>
              <a:t>But these gains come at the expense of other countries: the policy merely shifts demand from foreign goods to domestic goods</a:t>
            </a: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pic>
        <p:nvPicPr>
          <p:cNvPr id="12" name="Picture Placeholder 11" descr="The Y axis is labeled e and the X axis is labeled Y. A vertical line is labeled LM*1. Another vertical line is labeled LM*2. A decreasing line is labeled IS*1.  Another decreasing line is labeled IS*2. A vertical line is labeled Y1. A horizontal dotted line connects the Y axis to the intersections of the lines.">
            <a:extLst>
              <a:ext uri="{FF2B5EF4-FFF2-40B4-BE49-F238E27FC236}">
                <a16:creationId xmlns:a16="http://schemas.microsoft.com/office/drawing/2014/main" xmlns="" id="{BC9A9CC5-17ED-4625-93FE-72097FCD6158}"/>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4696357" y="1853588"/>
            <a:ext cx="4054191" cy="3767655"/>
          </a:xfrm>
          <a:prstGeom prst="rect">
            <a:avLst/>
          </a:prstGeom>
          <a:noFill/>
          <a:ln>
            <a:noFill/>
          </a:ln>
        </p:spPr>
      </p:pic>
    </p:spTree>
    <p:extLst>
      <p:ext uri="{BB962C8B-B14F-4D97-AF65-F5344CB8AC3E}">
        <p14:creationId xmlns:p14="http://schemas.microsoft.com/office/powerpoint/2010/main" val="3664630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Summary of policy effects in the </a:t>
            </a:r>
            <a:r>
              <a:rPr lang="en-US" dirty="0" err="1"/>
              <a:t>Mendell</a:t>
            </a:r>
            <a:r>
              <a:rPr lang="en-US" dirty="0"/>
              <a:t>-Fleming model</a:t>
            </a:r>
          </a:p>
        </p:txBody>
      </p:sp>
      <p:sp>
        <p:nvSpPr>
          <p:cNvPr id="2" name="Content Placeholder 1"/>
          <p:cNvSpPr>
            <a:spLocks noGrp="1"/>
          </p:cNvSpPr>
          <p:nvPr>
            <p:ph type="body" sz="quarter" idx="10"/>
          </p:nvPr>
        </p:nvSpPr>
        <p:spPr>
          <a:xfrm>
            <a:off x="478361" y="1219686"/>
            <a:ext cx="8326006" cy="626047"/>
          </a:xfrm>
        </p:spPr>
        <p:txBody>
          <a:bodyPr/>
          <a:lstStyle/>
          <a:p>
            <a:pPr lvl="0"/>
            <a:r>
              <a:rPr lang="en-US" b="1" i="1" dirty="0">
                <a:solidFill>
                  <a:schemeClr val="tx1"/>
                </a:solidFill>
                <a:latin typeface="Arial" charset="0"/>
              </a:rPr>
              <a:t>Type of exchange-rate regime</a:t>
            </a:r>
            <a:r>
              <a:rPr lang="en-US" b="1" i="1" dirty="0" smtClean="0">
                <a:solidFill>
                  <a:schemeClr val="tx1"/>
                </a:solidFill>
                <a:latin typeface="Arial" charset="0"/>
              </a:rPr>
              <a:t>:</a:t>
            </a:r>
            <a:endParaRPr lang="en-US" b="1" i="1" dirty="0">
              <a:solidFill>
                <a:schemeClr val="tx1"/>
              </a:solidFill>
              <a:latin typeface="Arial" charset="0"/>
            </a:endParaRPr>
          </a:p>
        </p:txBody>
      </p:sp>
      <p:graphicFrame>
        <p:nvGraphicFramePr>
          <p:cNvPr id="14" name="Table 3" descr="FLOATING exchange-rate regime&#10;Fiscal expansion policy, impact on:&#10;Y: 0&#10;e: increase&#10;NX: decreasse&#10;&#10;Monetary expansion policy, impact on Y: increase&#10;e: decrease&#10;NX: increase&#10;&#10;Import restriction policy impact on:&#10;Y: 0&#10;e: increase&#10;NX: 0&#10;&#10;FIXED exchange-rate regime&#10;Fiscal expansion policy impact on:&#10;Y: increase&#10;e: 0&#10;NX: 0&#10;&#10;Monetary expansion policy impact on:&#10;Y:0&#10;e: 0&#10;NX: 0&#10;&#10;Import restriction impact on:&#10;Y: increase&#10;e: 0&#10;NX: increase"/>
          <p:cNvGraphicFramePr>
            <a:graphicFrameLocks noGrp="1"/>
          </p:cNvGraphicFramePr>
          <p:nvPr>
            <p:ph type="tbl" sz="quarter" idx="14"/>
            <p:extLst>
              <p:ext uri="{D42A27DB-BD31-4B8C-83A1-F6EECF244321}">
                <p14:modId xmlns:p14="http://schemas.microsoft.com/office/powerpoint/2010/main" val="863953782"/>
              </p:ext>
            </p:extLst>
          </p:nvPr>
        </p:nvGraphicFramePr>
        <p:xfrm>
          <a:off x="350325" y="2463070"/>
          <a:ext cx="8524630" cy="2947861"/>
        </p:xfrm>
        <a:graphic>
          <a:graphicData uri="http://schemas.openxmlformats.org/drawingml/2006/table">
            <a:tbl>
              <a:tblPr firstRow="1"/>
              <a:tblGrid>
                <a:gridCol w="1779822">
                  <a:extLst>
                    <a:ext uri="{9D8B030D-6E8A-4147-A177-3AD203B41FA5}">
                      <a16:colId xmlns:a16="http://schemas.microsoft.com/office/drawing/2014/main" xmlns="" val="20000"/>
                    </a:ext>
                  </a:extLst>
                </a:gridCol>
                <a:gridCol w="1177128">
                  <a:extLst>
                    <a:ext uri="{9D8B030D-6E8A-4147-A177-3AD203B41FA5}">
                      <a16:colId xmlns:a16="http://schemas.microsoft.com/office/drawing/2014/main" xmlns="" val="20001"/>
                    </a:ext>
                  </a:extLst>
                </a:gridCol>
                <a:gridCol w="1239520">
                  <a:extLst>
                    <a:ext uri="{9D8B030D-6E8A-4147-A177-3AD203B41FA5}">
                      <a16:colId xmlns:a16="http://schemas.microsoft.com/office/drawing/2014/main" xmlns="" val="20002"/>
                    </a:ext>
                  </a:extLst>
                </a:gridCol>
                <a:gridCol w="1198880"/>
                <a:gridCol w="1137920"/>
                <a:gridCol w="1036320">
                  <a:extLst>
                    <a:ext uri="{9D8B030D-6E8A-4147-A177-3AD203B41FA5}">
                      <a16:colId xmlns:a16="http://schemas.microsoft.com/office/drawing/2014/main" xmlns="" val="20005"/>
                    </a:ext>
                  </a:extLst>
                </a:gridCol>
                <a:gridCol w="955040">
                  <a:extLst>
                    <a:ext uri="{9D8B030D-6E8A-4147-A177-3AD203B41FA5}">
                      <a16:colId xmlns:a16="http://schemas.microsoft.com/office/drawing/2014/main" xmlns="" val="20006"/>
                    </a:ext>
                  </a:extLst>
                </a:gridCol>
              </a:tblGrid>
              <a:tr h="0">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1" i="1" u="none" strike="noStrike" cap="none" normalizeH="0" baseline="0" dirty="0">
                          <a:ln>
                            <a:noFill/>
                          </a:ln>
                          <a:solidFill>
                            <a:schemeClr val="tx1"/>
                          </a:solidFill>
                          <a:effectLst/>
                          <a:latin typeface="Arial" pitchFamily="34" charset="0"/>
                          <a:cs typeface="Arial" pitchFamily="34" charset="0"/>
                        </a:rPr>
                        <a:t>Policy</a:t>
                      </a:r>
                    </a:p>
                  </a:txBody>
                  <a:tcPr marL="7261" marR="726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defRPr/>
                      </a:pPr>
                      <a:r>
                        <a:rPr kumimoji="0" lang="en-US" sz="1800" b="1" i="1" u="none" strike="noStrike" cap="none" normalizeH="0" baseline="0" dirty="0" smtClean="0">
                          <a:ln>
                            <a:noFill/>
                          </a:ln>
                          <a:solidFill>
                            <a:schemeClr val="tx1"/>
                          </a:solidFill>
                          <a:effectLst/>
                          <a:latin typeface="Arial" pitchFamily="34" charset="0"/>
                          <a:cs typeface="Arial" pitchFamily="34" charset="0"/>
                        </a:rPr>
                        <a:t>Floating: Impact on: Y</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defRPr/>
                      </a:pPr>
                      <a:r>
                        <a:rPr kumimoji="0" lang="en-US" sz="1800" b="1" i="1" u="none" strike="noStrike" cap="none" normalizeH="0" baseline="0" dirty="0" smtClean="0">
                          <a:ln>
                            <a:noFill/>
                          </a:ln>
                          <a:solidFill>
                            <a:schemeClr val="tx1"/>
                          </a:solidFill>
                          <a:effectLst/>
                          <a:latin typeface="Arial" pitchFamily="34" charset="0"/>
                          <a:cs typeface="Arial" pitchFamily="34" charset="0"/>
                        </a:rPr>
                        <a:t>Floating: Impact on: e</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defRPr/>
                      </a:pPr>
                      <a:r>
                        <a:rPr kumimoji="0" lang="en-US" sz="1800" b="1" i="1" u="none" strike="noStrike" cap="none" normalizeH="0" baseline="0" dirty="0" smtClean="0">
                          <a:ln>
                            <a:noFill/>
                          </a:ln>
                          <a:solidFill>
                            <a:schemeClr val="tx1"/>
                          </a:solidFill>
                          <a:effectLst/>
                          <a:latin typeface="Arial" pitchFamily="34" charset="0"/>
                          <a:cs typeface="Arial" pitchFamily="34" charset="0"/>
                        </a:rPr>
                        <a:t>Floating: Impact on: NX</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1" i="1" u="none" strike="noStrike" cap="none" normalizeH="0" baseline="0" dirty="0" smtClean="0">
                          <a:ln>
                            <a:noFill/>
                          </a:ln>
                          <a:solidFill>
                            <a:schemeClr val="tx1"/>
                          </a:solidFill>
                          <a:effectLst/>
                          <a:latin typeface="Arial" pitchFamily="34" charset="0"/>
                          <a:cs typeface="Arial" pitchFamily="34" charset="0"/>
                        </a:rPr>
                        <a:t>Fixed: Impact on: Y</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1" i="1" u="none" strike="noStrike" cap="none" normalizeH="0" baseline="0" dirty="0" smtClean="0">
                          <a:ln>
                            <a:noFill/>
                          </a:ln>
                          <a:solidFill>
                            <a:schemeClr val="tx1"/>
                          </a:solidFill>
                          <a:effectLst/>
                          <a:latin typeface="Arial" pitchFamily="34" charset="0"/>
                          <a:cs typeface="Arial" pitchFamily="34" charset="0"/>
                        </a:rPr>
                        <a:t>Fixed: Impact on: e</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1" i="1" u="none" strike="noStrike" cap="none" normalizeH="0" baseline="0" dirty="0" smtClean="0">
                          <a:ln>
                            <a:noFill/>
                          </a:ln>
                          <a:solidFill>
                            <a:schemeClr val="tx1"/>
                          </a:solidFill>
                          <a:effectLst/>
                          <a:latin typeface="Arial" pitchFamily="34" charset="0"/>
                          <a:cs typeface="Arial" pitchFamily="34" charset="0"/>
                        </a:rPr>
                        <a:t>Fixed: Impact on: NX</a:t>
                      </a:r>
                      <a:endParaRPr kumimoji="0" lang="en-US" sz="1800" b="1" i="1"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xmlns="" val="10003"/>
                  </a:ext>
                </a:extLst>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Fiscal expansion</a:t>
                      </a:r>
                    </a:p>
                  </a:txBody>
                  <a:tcPr marL="7261" marR="726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xmlns="" val="10004"/>
                  </a:ext>
                </a:extLst>
              </a:tr>
              <a:tr h="66516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Mon. expansion</a:t>
                      </a:r>
                    </a:p>
                  </a:txBody>
                  <a:tcPr marL="7261" marR="726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xmlns="" val="10005"/>
                  </a:ext>
                </a:extLst>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Import restriction</a:t>
                      </a:r>
                    </a:p>
                  </a:txBody>
                  <a:tcPr marL="7261" marR="7261"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1800" b="0" i="0" u="none" strike="noStrike" cap="none" normalizeH="0" baseline="0" dirty="0">
                          <a:ln>
                            <a:noFill/>
                          </a:ln>
                          <a:solidFill>
                            <a:schemeClr val="tx1"/>
                          </a:solidFill>
                          <a:effectLst/>
                          <a:latin typeface="Arial" pitchFamily="34" charset="0"/>
                          <a:cs typeface="Arial" pitchFamily="34"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1800" dirty="0" smtClean="0">
                          <a:latin typeface="Arial" pitchFamily="34" charset="0"/>
                          <a:cs typeface="Arial" pitchFamily="34" charset="0"/>
                        </a:rPr>
                        <a:t>↑</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047864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Interest rate differentials</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Two reasons why </a:t>
            </a:r>
            <a:r>
              <a:rPr lang="en-US" b="1"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may differ from </a:t>
            </a:r>
            <a:r>
              <a:rPr lang="en-US" b="1" i="1" dirty="0">
                <a:latin typeface="Arial" panose="020B0604020202020204" pitchFamily="34" charset="0"/>
                <a:cs typeface="Arial" panose="020B0604020202020204" pitchFamily="34" charset="0"/>
              </a:rPr>
              <a:t>r*</a:t>
            </a:r>
          </a:p>
          <a:p>
            <a:pPr marL="804863" lvl="1">
              <a:spcBef>
                <a:spcPts val="600"/>
              </a:spcBef>
              <a:buClrTx/>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country risk</a:t>
            </a: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There is a risk that the country’s borrowers will default on their loan repayments because of political or economic </a:t>
            </a:r>
            <a:r>
              <a:rPr lang="en-US" dirty="0" smtClean="0">
                <a:latin typeface="Arial" panose="020B0604020202020204" pitchFamily="34" charset="0"/>
                <a:cs typeface="Arial" panose="020B0604020202020204" pitchFamily="34" charset="0"/>
              </a:rPr>
              <a:t>turmoil.</a:t>
            </a:r>
            <a:br>
              <a:rPr lang="en-US" dirty="0" smtClean="0">
                <a:latin typeface="Arial" panose="020B0604020202020204" pitchFamily="34" charset="0"/>
                <a:cs typeface="Arial" panose="020B0604020202020204" pitchFamily="34" charset="0"/>
              </a:rPr>
            </a:br>
            <a:r>
              <a:rPr lang="en-US" sz="2400" dirty="0" smtClean="0"/>
              <a:t>Lenders </a:t>
            </a:r>
            <a:r>
              <a:rPr lang="en-US" sz="2400" dirty="0"/>
              <a:t>require a higher interest rate to compensate them for this risk</a:t>
            </a:r>
            <a:r>
              <a:rPr lang="en-US" sz="2400" dirty="0" smtClean="0"/>
              <a:t>.</a:t>
            </a:r>
            <a:endParaRPr lang="en-US" sz="2400" dirty="0"/>
          </a:p>
          <a:p>
            <a:pPr marL="804863" lvl="1">
              <a:spcBef>
                <a:spcPts val="600"/>
              </a:spcBef>
              <a:buClrTx/>
              <a:buFont typeface="Arial" panose="020B0604020202020204" pitchFamily="34" charset="0"/>
              <a:buChar char="•"/>
            </a:pPr>
            <a:r>
              <a:rPr lang="en-US" b="1" dirty="0">
                <a:solidFill>
                  <a:srgbClr val="CC0000"/>
                </a:solidFill>
                <a:latin typeface="Arial" panose="020B0604020202020204" pitchFamily="34" charset="0"/>
                <a:cs typeface="Arial" panose="020B0604020202020204" pitchFamily="34" charset="0"/>
              </a:rPr>
              <a:t>expected exchange rate changes</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If a country’s exchange rate is expected to fall, </a:t>
            </a:r>
            <a:r>
              <a:rPr lang="en-US" dirty="0" smtClean="0">
                <a:latin typeface="Arial" panose="020B0604020202020204" pitchFamily="34" charset="0"/>
                <a:cs typeface="Arial" panose="020B0604020202020204" pitchFamily="34" charset="0"/>
              </a:rPr>
              <a:t>then </a:t>
            </a:r>
            <a:r>
              <a:rPr lang="en-US" dirty="0">
                <a:latin typeface="Arial" panose="020B0604020202020204" pitchFamily="34" charset="0"/>
                <a:cs typeface="Arial" panose="020B0604020202020204" pitchFamily="34" charset="0"/>
              </a:rPr>
              <a:t>its borrowers must pay a higher interest rate to compensate lenders for the expected currency depreciation</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687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rgbClr val="A85232"/>
                </a:solidFill>
              </a:rPr>
              <a:t>Differentials in the </a:t>
            </a:r>
            <a:r>
              <a:rPr lang="en-US" dirty="0" err="1">
                <a:solidFill>
                  <a:srgbClr val="A85232"/>
                </a:solidFill>
              </a:rPr>
              <a:t>Mundell</a:t>
            </a:r>
            <a:r>
              <a:rPr lang="en-US" dirty="0">
                <a:solidFill>
                  <a:srgbClr val="A85232"/>
                </a:solidFill>
              </a:rPr>
              <a:t>-Fleming model</a:t>
            </a:r>
            <a:endParaRPr lang="en-US" dirty="0"/>
          </a:p>
        </p:txBody>
      </p:sp>
      <p:graphicFrame>
        <p:nvGraphicFramePr>
          <p:cNvPr id="69638" name="Object 4" descr="An equation reads, equals r asterisk plus theta."/>
          <p:cNvGraphicFramePr>
            <a:graphicFrameLocks noChangeAspect="1"/>
          </p:cNvGraphicFramePr>
          <p:nvPr>
            <p:extLst>
              <p:ext uri="{D42A27DB-BD31-4B8C-83A1-F6EECF244321}">
                <p14:modId xmlns:p14="http://schemas.microsoft.com/office/powerpoint/2010/main" val="1920043186"/>
              </p:ext>
            </p:extLst>
          </p:nvPr>
        </p:nvGraphicFramePr>
        <p:xfrm>
          <a:off x="3224213" y="1370013"/>
          <a:ext cx="2176462" cy="514350"/>
        </p:xfrm>
        <a:graphic>
          <a:graphicData uri="http://schemas.openxmlformats.org/presentationml/2006/ole">
            <mc:AlternateContent xmlns:mc="http://schemas.openxmlformats.org/markup-compatibility/2006">
              <mc:Choice xmlns:v="urn:schemas-microsoft-com:vml" Requires="v">
                <p:oleObj spid="_x0000_s11872" name="Equation" r:id="rId4" imgW="914400" imgH="215640" progId="Equation.DSMT4">
                  <p:embed/>
                </p:oleObj>
              </mc:Choice>
              <mc:Fallback>
                <p:oleObj name="Equation" r:id="rId4" imgW="91440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4213" y="1370013"/>
                        <a:ext cx="217646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Content Placeholder 9"/>
          <p:cNvSpPr>
            <a:spLocks noGrp="1"/>
          </p:cNvSpPr>
          <p:nvPr>
            <p:ph type="body" sz="quarter" idx="10"/>
          </p:nvPr>
        </p:nvSpPr>
        <p:spPr>
          <a:xfrm>
            <a:off x="789082" y="2133607"/>
            <a:ext cx="7569098" cy="1913467"/>
          </a:xfrm>
        </p:spPr>
        <p:txBody>
          <a:bodyPr/>
          <a:lstStyle/>
          <a:p>
            <a:pPr>
              <a:spcBef>
                <a:spcPct val="35000"/>
              </a:spcBef>
            </a:pPr>
            <a:r>
              <a:rPr lang="en-US" dirty="0">
                <a:latin typeface="Arial" panose="020B0604020202020204" pitchFamily="34" charset="0"/>
                <a:cs typeface="Arial" panose="020B0604020202020204" pitchFamily="34" charset="0"/>
              </a:rPr>
              <a:t>where</a:t>
            </a:r>
            <a:r>
              <a:rPr lang="en-US" dirty="0"/>
              <a:t> </a:t>
            </a:r>
            <a:r>
              <a:rPr lang="en-US" b="1" i="1" dirty="0">
                <a:latin typeface="Times New Roman"/>
                <a:cs typeface="Times New Roman"/>
                <a:sym typeface="Symbol" pitchFamily="18" charset="2"/>
              </a:rPr>
              <a:t>θ</a:t>
            </a:r>
            <a:r>
              <a:rPr lang="en-US" dirty="0">
                <a:sym typeface="Symbol" pitchFamily="18" charset="2"/>
              </a:rPr>
              <a:t> </a:t>
            </a:r>
            <a:r>
              <a:rPr lang="en-US" dirty="0">
                <a:latin typeface="Arial" panose="020B0604020202020204" pitchFamily="34" charset="0"/>
                <a:cs typeface="Arial" panose="020B0604020202020204" pitchFamily="34" charset="0"/>
                <a:sym typeface="Symbol" pitchFamily="18" charset="2"/>
              </a:rPr>
              <a:t>(Greek letter theta) is a risk premium, assumed to be exogenous. </a:t>
            </a:r>
          </a:p>
          <a:p>
            <a:pPr>
              <a:spcBef>
                <a:spcPct val="35000"/>
              </a:spcBef>
            </a:pPr>
            <a:r>
              <a:rPr lang="en-US" dirty="0">
                <a:latin typeface="Arial" panose="020B0604020202020204" pitchFamily="34" charset="0"/>
                <a:cs typeface="Arial" panose="020B0604020202020204" pitchFamily="34" charset="0"/>
                <a:sym typeface="Symbol" pitchFamily="18" charset="2"/>
              </a:rPr>
              <a:t>Substitute the expression for </a:t>
            </a:r>
            <a:r>
              <a:rPr lang="en-US" b="1" i="1" dirty="0">
                <a:latin typeface="Arial" panose="020B0604020202020204" pitchFamily="34" charset="0"/>
                <a:cs typeface="Arial" panose="020B0604020202020204" pitchFamily="34" charset="0"/>
                <a:sym typeface="Symbol" pitchFamily="18" charset="2"/>
              </a:rPr>
              <a:t>r</a:t>
            </a:r>
            <a:r>
              <a:rPr lang="en-US" dirty="0">
                <a:latin typeface="Arial" panose="020B0604020202020204" pitchFamily="34" charset="0"/>
                <a:cs typeface="Arial" panose="020B0604020202020204" pitchFamily="34" charset="0"/>
                <a:sym typeface="Symbol" pitchFamily="18" charset="2"/>
              </a:rPr>
              <a:t> into the </a:t>
            </a:r>
            <a:r>
              <a:rPr lang="en-US" i="1" dirty="0" smtClean="0">
                <a:latin typeface="Arial" panose="020B0604020202020204" pitchFamily="34" charset="0"/>
                <a:cs typeface="Arial" panose="020B0604020202020204" pitchFamily="34" charset="0"/>
                <a:sym typeface="Symbol" pitchFamily="18" charset="2"/>
              </a:rPr>
              <a:t>IS</a:t>
            </a:r>
            <a:r>
              <a:rPr lang="en-US" i="1" dirty="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sym typeface="Symbol" pitchFamily="18" charset="2"/>
              </a:rPr>
              <a:t> and </a:t>
            </a:r>
            <a:r>
              <a:rPr lang="en-US" i="1" dirty="0">
                <a:latin typeface="Arial" panose="020B0604020202020204" pitchFamily="34" charset="0"/>
                <a:cs typeface="Arial" panose="020B0604020202020204" pitchFamily="34" charset="0"/>
                <a:sym typeface="Symbol" pitchFamily="18" charset="2"/>
              </a:rPr>
              <a:t>LM*</a:t>
            </a:r>
            <a:r>
              <a:rPr lang="en-US" dirty="0">
                <a:latin typeface="Arial" panose="020B0604020202020204" pitchFamily="34" charset="0"/>
                <a:cs typeface="Arial" panose="020B0604020202020204" pitchFamily="34" charset="0"/>
                <a:sym typeface="Symbol" pitchFamily="18" charset="2"/>
              </a:rPr>
              <a:t>  equations</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p:txBody>
      </p:sp>
      <p:graphicFrame>
        <p:nvGraphicFramePr>
          <p:cNvPr id="69637" name="Object 3" descr="An equation reads, Y equals C (Y minus T) plus I (r asterisk plus theta) plus G plus NX (e)."/>
          <p:cNvGraphicFramePr>
            <a:graphicFrameLocks noChangeAspect="1"/>
          </p:cNvGraphicFramePr>
          <p:nvPr>
            <p:extLst>
              <p:ext uri="{D42A27DB-BD31-4B8C-83A1-F6EECF244321}">
                <p14:modId xmlns:p14="http://schemas.microsoft.com/office/powerpoint/2010/main" val="3560811316"/>
              </p:ext>
            </p:extLst>
          </p:nvPr>
        </p:nvGraphicFramePr>
        <p:xfrm>
          <a:off x="1614488" y="4267200"/>
          <a:ext cx="6307137" cy="465138"/>
        </p:xfrm>
        <a:graphic>
          <a:graphicData uri="http://schemas.openxmlformats.org/presentationml/2006/ole">
            <mc:AlternateContent xmlns:mc="http://schemas.openxmlformats.org/markup-compatibility/2006">
              <mc:Choice xmlns:v="urn:schemas-microsoft-com:vml" Requires="v">
                <p:oleObj spid="_x0000_s11873" name="Equation" r:id="rId6" imgW="2908080" imgH="215640" progId="Equation.DSMT4">
                  <p:embed/>
                </p:oleObj>
              </mc:Choice>
              <mc:Fallback>
                <p:oleObj name="Equation" r:id="rId6" imgW="29080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4488" y="4267200"/>
                        <a:ext cx="6307137" cy="465138"/>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6" name="Object 2" descr="An equation reads, M over P equals L (r asterisk plus theta, Y)."/>
          <p:cNvGraphicFramePr>
            <a:graphicFrameLocks noChangeAspect="1"/>
          </p:cNvGraphicFramePr>
          <p:nvPr>
            <p:extLst>
              <p:ext uri="{D42A27DB-BD31-4B8C-83A1-F6EECF244321}">
                <p14:modId xmlns:p14="http://schemas.microsoft.com/office/powerpoint/2010/main" val="3177635308"/>
              </p:ext>
            </p:extLst>
          </p:nvPr>
        </p:nvGraphicFramePr>
        <p:xfrm>
          <a:off x="2986088" y="4935538"/>
          <a:ext cx="3433762" cy="484187"/>
        </p:xfrm>
        <a:graphic>
          <a:graphicData uri="http://schemas.openxmlformats.org/presentationml/2006/ole">
            <mc:AlternateContent xmlns:mc="http://schemas.openxmlformats.org/markup-compatibility/2006">
              <mc:Choice xmlns:v="urn:schemas-microsoft-com:vml" Requires="v">
                <p:oleObj spid="_x0000_s11874" name="Equation" r:id="rId8" imgW="1536480" imgH="215640" progId="Equation.DSMT4">
                  <p:embed/>
                </p:oleObj>
              </mc:Choice>
              <mc:Fallback>
                <p:oleObj name="Equation" r:id="rId8" imgW="1536480" imgH="2156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86088" y="4935538"/>
                        <a:ext cx="3433762" cy="484187"/>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45678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effects of an increase in </a:t>
            </a:r>
            <a:r>
              <a:rPr lang="en-US" i="1" dirty="0">
                <a:solidFill>
                  <a:srgbClr val="A85232"/>
                </a:solidFill>
                <a:sym typeface="Symbol" pitchFamily="18" charset="2"/>
              </a:rPr>
              <a:t>θ, </a:t>
            </a:r>
            <a:r>
              <a:rPr lang="en-US" dirty="0">
                <a:solidFill>
                  <a:srgbClr val="A85232"/>
                </a:solidFill>
                <a:sym typeface="Symbol" pitchFamily="18" charset="2"/>
              </a:rPr>
              <a:t>part 1</a:t>
            </a:r>
            <a:endParaRPr lang="en-US" dirty="0"/>
          </a:p>
        </p:txBody>
      </p:sp>
      <p:sp>
        <p:nvSpPr>
          <p:cNvPr id="3" name="Content Placeholder 2"/>
          <p:cNvSpPr>
            <a:spLocks noGrp="1"/>
          </p:cNvSpPr>
          <p:nvPr>
            <p:ph type="body" sz="quarter" idx="10"/>
          </p:nvPr>
        </p:nvSpPr>
        <p:spPr>
          <a:xfrm>
            <a:off x="478361" y="1219686"/>
            <a:ext cx="4347639" cy="5358824"/>
          </a:xfrm>
        </p:spPr>
        <p:txBody>
          <a:bodyPr/>
          <a:lstStyle/>
          <a:p>
            <a:pPr>
              <a:spcBef>
                <a:spcPts val="624"/>
              </a:spcBef>
              <a:tabLst>
                <a:tab pos="461963" algn="l"/>
              </a:tabLst>
            </a:pPr>
            <a:r>
              <a:rPr lang="en-US" i="1" dirty="0">
                <a:latin typeface="Arial" pitchFamily="34" charset="0"/>
                <a:cs typeface="Arial" panose="020B0604020202020204" pitchFamily="34" charset="0"/>
              </a:rPr>
              <a:t>IS*</a:t>
            </a:r>
            <a:r>
              <a:rPr lang="en-US" dirty="0">
                <a:latin typeface="Arial" panose="020B0604020202020204" pitchFamily="34" charset="0"/>
                <a:cs typeface="Arial" panose="020B0604020202020204" pitchFamily="34" charset="0"/>
              </a:rPr>
              <a:t>  shifts left because </a:t>
            </a:r>
          </a:p>
          <a:p>
            <a:pPr>
              <a:spcBef>
                <a:spcPts val="624"/>
              </a:spcBef>
              <a:tabLst>
                <a:tab pos="461963" algn="l"/>
              </a:tabLst>
            </a:pP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θ</a:t>
            </a:r>
            <a:r>
              <a:rPr lang="en-US" i="1"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rPr>
              <a:t> </a:t>
            </a:r>
            <a:r>
              <a:rPr lang="en-US" b="1" dirty="0" smtClean="0">
                <a:latin typeface="Arial" pitchFamily="34" charset="0"/>
                <a:ea typeface="Wingdings"/>
                <a:cs typeface="Arial" pitchFamily="34" charset="0"/>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r </a:t>
            </a:r>
            <a:r>
              <a:rPr lang="en-US" b="1" dirty="0">
                <a:latin typeface="Arial" pitchFamily="34" charset="0"/>
                <a:ea typeface="Wingdings"/>
                <a:cs typeface="Arial" pitchFamily="34" charset="0"/>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I</a:t>
            </a:r>
            <a:endParaRPr lang="en-US" dirty="0">
              <a:latin typeface="Arial" pitchFamily="34" charset="0"/>
              <a:cs typeface="Arial" pitchFamily="34" charset="0"/>
            </a:endParaRPr>
          </a:p>
          <a:p>
            <a:pPr>
              <a:spcBef>
                <a:spcPts val="624"/>
              </a:spcBef>
              <a:buClr>
                <a:srgbClr val="008080"/>
              </a:buClr>
              <a:buSzPct val="120000"/>
              <a:tabLst>
                <a:tab pos="461963" algn="l"/>
              </a:tabLst>
            </a:pP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shifts right because </a:t>
            </a:r>
          </a:p>
          <a:p>
            <a:pPr>
              <a:spcBef>
                <a:spcPts val="624"/>
              </a:spcBef>
              <a:buClr>
                <a:srgbClr val="008080"/>
              </a:buClr>
              <a:buSzPct val="120000"/>
              <a:tabLst>
                <a:tab pos="461963" algn="l"/>
              </a:tabLst>
            </a:pP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θ</a:t>
            </a:r>
            <a:r>
              <a:rPr lang="en-US" i="1" dirty="0" smtClean="0">
                <a:latin typeface="Arial" pitchFamily="34" charset="0"/>
                <a:cs typeface="Arial" pitchFamily="34" charset="0"/>
                <a:sym typeface="Symbol" pitchFamily="18" charset="2"/>
              </a:rPr>
              <a:t> </a:t>
            </a:r>
            <a:r>
              <a:rPr lang="en-US" b="1" dirty="0">
                <a:latin typeface="Arial" pitchFamily="34" charset="0"/>
                <a:ea typeface="Wingdings"/>
                <a:cs typeface="Arial" pitchFamily="34" charset="0"/>
                <a:sym typeface="Wingdings"/>
              </a:rPr>
              <a:t>→</a:t>
            </a:r>
            <a:r>
              <a:rPr lang="en-US" dirty="0" smtClean="0">
                <a:latin typeface="Arial" pitchFamily="34" charset="0"/>
                <a:cs typeface="Arial" pitchFamily="34" charset="0"/>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rPr>
              <a:t>r </a:t>
            </a:r>
            <a:r>
              <a:rPr lang="en-US" b="1" dirty="0">
                <a:latin typeface="Arial" pitchFamily="34" charset="0"/>
                <a:ea typeface="Wingdings"/>
                <a:cs typeface="Arial" pitchFamily="34" charset="0"/>
                <a:sym typeface="Wingdings"/>
              </a:rPr>
              <a:t>→</a:t>
            </a:r>
            <a:r>
              <a:rPr lang="en-US" dirty="0" smtClean="0">
                <a:latin typeface="Arial" pitchFamily="34" charset="0"/>
                <a:cs typeface="Arial" pitchFamily="34" charset="0"/>
              </a:rPr>
              <a:t> </a:t>
            </a:r>
            <a:r>
              <a:rPr lang="en-US" dirty="0">
                <a:latin typeface="Arial" pitchFamily="34" charset="0"/>
                <a:cs typeface="Arial" pitchFamily="34" charset="0"/>
                <a:sym typeface="Wingdings 3"/>
              </a:rPr>
              <a:t></a:t>
            </a:r>
            <a:r>
              <a:rPr lang="en-US" dirty="0" smtClean="0">
                <a:latin typeface="Arial" pitchFamily="34" charset="0"/>
                <a:cs typeface="Arial" pitchFamily="34" charset="0"/>
              </a:rPr>
              <a:t>(</a:t>
            </a:r>
            <a:r>
              <a:rPr lang="en-US" b="1" i="1" dirty="0">
                <a:latin typeface="Arial" pitchFamily="34" charset="0"/>
                <a:cs typeface="Arial" pitchFamily="34" charset="0"/>
              </a:rPr>
              <a:t>M</a:t>
            </a:r>
            <a:r>
              <a:rPr lang="en-US" i="1" dirty="0">
                <a:latin typeface="Arial" pitchFamily="34" charset="0"/>
                <a:cs typeface="Arial" pitchFamily="34" charset="0"/>
              </a:rPr>
              <a:t>/</a:t>
            </a:r>
            <a:r>
              <a:rPr lang="en-US" b="1" i="1" dirty="0">
                <a:latin typeface="Arial" pitchFamily="34" charset="0"/>
                <a:cs typeface="Arial" pitchFamily="34" charset="0"/>
              </a:rPr>
              <a:t>P</a:t>
            </a:r>
            <a:r>
              <a:rPr lang="en-US" dirty="0">
                <a:latin typeface="Arial" pitchFamily="34" charset="0"/>
                <a:cs typeface="Arial" pitchFamily="34" charset="0"/>
              </a:rPr>
              <a:t>)</a:t>
            </a:r>
            <a:r>
              <a:rPr lang="en-US" baseline="30000" dirty="0">
                <a:latin typeface="Arial" pitchFamily="34" charset="0"/>
                <a:cs typeface="Arial" pitchFamily="34" charset="0"/>
              </a:rPr>
              <a:t>d</a:t>
            </a:r>
            <a:r>
              <a:rPr lang="en-US" dirty="0">
                <a:latin typeface="Arial" pitchFamily="34" charset="0"/>
                <a:cs typeface="Arial" pitchFamily="34" charset="0"/>
              </a:rPr>
              <a:t>,</a:t>
            </a:r>
          </a:p>
          <a:p>
            <a:pPr>
              <a:spcBef>
                <a:spcPts val="624"/>
              </a:spcBef>
              <a:spcAft>
                <a:spcPts val="1800"/>
              </a:spcAft>
              <a:buClr>
                <a:srgbClr val="008080"/>
              </a:buClr>
              <a:buSzPct val="120000"/>
              <a:tabLst>
                <a:tab pos="461963" algn="l"/>
              </a:tabLst>
            </a:pPr>
            <a:r>
              <a:rPr lang="en-US" dirty="0">
                <a:latin typeface="Arial" pitchFamily="34" charset="0"/>
                <a:cs typeface="Arial" pitchFamily="34" charset="0"/>
              </a:rPr>
              <a:t>so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must rise to restore money market </a:t>
            </a:r>
            <a:r>
              <a:rPr lang="en-US" dirty="0" err="1">
                <a:latin typeface="Arial" panose="020B0604020202020204" pitchFamily="34" charset="0"/>
                <a:cs typeface="Arial" panose="020B0604020202020204" pitchFamily="34" charset="0"/>
              </a:rPr>
              <a:t>eq’m</a:t>
            </a:r>
            <a:r>
              <a:rPr lang="en-US" dirty="0" smtClean="0">
                <a:latin typeface="Arial" panose="020B0604020202020204" pitchFamily="34" charset="0"/>
                <a:cs typeface="Arial" panose="020B0604020202020204" pitchFamily="34" charset="0"/>
              </a:rPr>
              <a:t>.</a:t>
            </a:r>
            <a:endParaRPr lang="en-US" dirty="0">
              <a:latin typeface="Arial" pitchFamily="34" charset="0"/>
              <a:cs typeface="Arial" pitchFamily="34" charset="0"/>
            </a:endParaRPr>
          </a:p>
          <a:p>
            <a:pPr>
              <a:spcBef>
                <a:spcPts val="624"/>
              </a:spcBef>
            </a:pPr>
            <a:r>
              <a:rPr lang="en-US" dirty="0">
                <a:latin typeface="Arial" pitchFamily="34" charset="0"/>
                <a:cs typeface="Arial" pitchFamily="34" charset="0"/>
              </a:rPr>
              <a:t>Results: </a:t>
            </a:r>
            <a:br>
              <a:rPr lang="en-US" dirty="0">
                <a:latin typeface="Arial" pitchFamily="34" charset="0"/>
                <a:cs typeface="Arial" pitchFamily="34" charset="0"/>
              </a:rPr>
            </a:br>
            <a:r>
              <a:rPr lang="en-US" dirty="0" err="1">
                <a:latin typeface="Arial" pitchFamily="34" charset="0"/>
                <a:cs typeface="Arial" pitchFamily="34" charset="0"/>
                <a:sym typeface="Symbol" pitchFamily="18" charset="2"/>
              </a:rPr>
              <a:t>Δ</a:t>
            </a:r>
            <a:r>
              <a:rPr lang="en-US" b="1" i="1" dirty="0" err="1">
                <a:latin typeface="Arial" pitchFamily="34" charset="0"/>
                <a:cs typeface="Arial" pitchFamily="34" charset="0"/>
                <a:sym typeface="Symbol" pitchFamily="18" charset="2"/>
              </a:rPr>
              <a:t>e</a:t>
            </a:r>
            <a:r>
              <a:rPr lang="en-US" dirty="0">
                <a:latin typeface="Arial" pitchFamily="34" charset="0"/>
                <a:cs typeface="Arial" pitchFamily="34" charset="0"/>
                <a:sym typeface="Symbol" pitchFamily="18" charset="2"/>
              </a:rPr>
              <a:t> &lt;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&gt; </a:t>
            </a:r>
            <a:r>
              <a:rPr lang="en-US" dirty="0" smtClean="0">
                <a:latin typeface="Arial" pitchFamily="34" charset="0"/>
                <a:cs typeface="Arial" pitchFamily="34" charset="0"/>
                <a:sym typeface="Symbol" pitchFamily="18" charset="2"/>
              </a:rPr>
              <a:t>0</a:t>
            </a:r>
            <a:endParaRPr lang="en-US" dirty="0">
              <a:latin typeface="Arial" pitchFamily="34" charset="0"/>
              <a:cs typeface="Arial" pitchFamily="34" charset="0"/>
              <a:sym typeface="Symbol" pitchFamily="18" charset="2"/>
            </a:endParaRPr>
          </a:p>
        </p:txBody>
      </p:sp>
      <p:pic>
        <p:nvPicPr>
          <p:cNvPr id="13" name="Picture Placeholder 12" descr="The Y axis is labeled e and the X axis is labeled Y. A vertical line is labeled LM*1. Another vertical line is labeled LM*2. A decreasing line is labeled IS*1.  Another decreasing line is labeled IS*2. A vertical line is labeled Y1. Another vertical line is labeled Y2. Two horizontal dotted lines labeled e1 and e2 connet the Y axis to the intersections of the lines.">
            <a:extLst>
              <a:ext uri="{FF2B5EF4-FFF2-40B4-BE49-F238E27FC236}">
                <a16:creationId xmlns:a16="http://schemas.microsoft.com/office/drawing/2014/main" xmlns="" id="{A7375466-4599-4262-85D6-8890F465BCEA}"/>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4679422" y="1815649"/>
            <a:ext cx="4029805" cy="3767655"/>
          </a:xfrm>
          <a:prstGeom prst="rect">
            <a:avLst/>
          </a:prstGeom>
          <a:noFill/>
          <a:ln>
            <a:noFill/>
          </a:ln>
        </p:spPr>
      </p:pic>
    </p:spTree>
    <p:extLst>
      <p:ext uri="{BB962C8B-B14F-4D97-AF65-F5344CB8AC3E}">
        <p14:creationId xmlns:p14="http://schemas.microsoft.com/office/powerpoint/2010/main" val="984914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effects of an increase in </a:t>
            </a:r>
            <a:r>
              <a:rPr lang="en-US" i="1" dirty="0">
                <a:solidFill>
                  <a:srgbClr val="A85232"/>
                </a:solidFill>
                <a:sym typeface="Symbol" pitchFamily="18" charset="2"/>
              </a:rPr>
              <a:t>θ, </a:t>
            </a:r>
            <a:r>
              <a:rPr lang="en-US" dirty="0">
                <a:solidFill>
                  <a:srgbClr val="A85232"/>
                </a:solidFill>
                <a:sym typeface="Symbol" pitchFamily="18" charset="2"/>
              </a:rPr>
              <a:t>part 2</a:t>
            </a:r>
            <a:endParaRPr lang="en-US" dirty="0"/>
          </a:p>
        </p:txBody>
      </p:sp>
      <p:sp>
        <p:nvSpPr>
          <p:cNvPr id="3" name="Content Placeholder 2"/>
          <p:cNvSpPr>
            <a:spLocks noGrp="1"/>
          </p:cNvSpPr>
          <p:nvPr>
            <p:ph type="body" sz="quarter" idx="10"/>
          </p:nvPr>
        </p:nvSpPr>
        <p:spPr/>
        <p:txBody>
          <a:bodyPr/>
          <a:lstStyle/>
          <a:p>
            <a:pPr marL="457200" indent="-457200">
              <a:spcBef>
                <a:spcPct val="1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fall in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is intuitive: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 increase in country risk or an expected depreciation makes holding the country’s currency less attractive. </a:t>
            </a:r>
          </a:p>
          <a:p>
            <a:pPr marL="863600">
              <a:spcBef>
                <a:spcPct val="15000"/>
              </a:spcBef>
            </a:pPr>
            <a:r>
              <a:rPr lang="en-US" i="1" dirty="0" smtClean="0">
                <a:latin typeface="Arial" panose="020B0604020202020204" pitchFamily="34" charset="0"/>
                <a:cs typeface="Arial" panose="020B0604020202020204" pitchFamily="34" charset="0"/>
              </a:rPr>
              <a:t>Note</a:t>
            </a:r>
            <a:r>
              <a:rPr lang="en-US" i="1" dirty="0">
                <a:latin typeface="Arial" panose="020B0604020202020204" pitchFamily="34" charset="0"/>
                <a:cs typeface="Arial" panose="020B0604020202020204" pitchFamily="34" charset="0"/>
              </a:rPr>
              <a:t>: An expected depreciation is a </a:t>
            </a:r>
            <a:r>
              <a:rPr lang="en-US" i="1" dirty="0" smtClean="0">
                <a:latin typeface="Arial" panose="020B0604020202020204" pitchFamily="34" charset="0"/>
                <a:cs typeface="Arial" panose="020B0604020202020204" pitchFamily="34" charset="0"/>
              </a:rPr>
              <a:t>self-fulfilling </a:t>
            </a:r>
            <a:r>
              <a:rPr lang="en-US" i="1" dirty="0">
                <a:latin typeface="Arial" panose="020B0604020202020204" pitchFamily="34" charset="0"/>
                <a:cs typeface="Arial" panose="020B0604020202020204" pitchFamily="34" charset="0"/>
              </a:rPr>
              <a:t>prophecy</a:t>
            </a:r>
            <a:r>
              <a:rPr lang="en-US" i="1" dirty="0" smtClean="0">
                <a:latin typeface="Arial" panose="020B0604020202020204" pitchFamily="34" charset="0"/>
                <a:cs typeface="Arial" panose="020B0604020202020204" pitchFamily="34" charset="0"/>
              </a:rPr>
              <a:t>.</a:t>
            </a:r>
            <a:endParaRPr lang="en-US" i="1" dirty="0">
              <a:latin typeface="Arial" panose="020B0604020202020204" pitchFamily="34" charset="0"/>
              <a:cs typeface="Arial" panose="020B0604020202020204" pitchFamily="34" charset="0"/>
            </a:endParaRPr>
          </a:p>
          <a:p>
            <a:pPr marL="457200" indent="-457200">
              <a:spcBef>
                <a:spcPct val="550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increase in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occurs </a:t>
            </a:r>
            <a:r>
              <a:rPr lang="en-US" dirty="0" smtClean="0">
                <a:latin typeface="Arial" panose="020B0604020202020204" pitchFamily="34" charset="0"/>
                <a:cs typeface="Arial" panose="020B0604020202020204" pitchFamily="34" charset="0"/>
              </a:rPr>
              <a:t>because</a:t>
            </a:r>
            <a:endParaRPr lang="en-US" dirty="0">
              <a:latin typeface="Arial" panose="020B0604020202020204" pitchFamily="34" charset="0"/>
              <a:cs typeface="Arial" panose="020B0604020202020204" pitchFamily="34" charset="0"/>
            </a:endParaRPr>
          </a:p>
          <a:p>
            <a:pPr marL="1028700" lvl="1" indent="-457200">
              <a:spcBef>
                <a:spcPct val="25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the boost in </a:t>
            </a:r>
            <a:r>
              <a:rPr lang="en-US" b="1" i="1" dirty="0">
                <a:latin typeface="Arial" panose="020B0604020202020204" pitchFamily="34" charset="0"/>
                <a:cs typeface="Arial" panose="020B0604020202020204" pitchFamily="34" charset="0"/>
              </a:rPr>
              <a:t>NX</a:t>
            </a:r>
            <a:r>
              <a:rPr lang="en-US" dirty="0">
                <a:latin typeface="Arial" panose="020B0604020202020204" pitchFamily="34" charset="0"/>
                <a:cs typeface="Arial" panose="020B0604020202020204" pitchFamily="34" charset="0"/>
              </a:rPr>
              <a:t>  (from the depreciation)</a:t>
            </a:r>
          </a:p>
          <a:p>
            <a:pPr marL="1028700" lvl="1" indent="-457200">
              <a:spcBef>
                <a:spcPct val="250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is greater than the fall in </a:t>
            </a:r>
            <a:r>
              <a:rPr lang="en-US" b="1" i="1" dirty="0">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(from the rise in </a:t>
            </a:r>
            <a:r>
              <a:rPr lang="en-US" b="1" i="1" dirty="0">
                <a:latin typeface="Arial" panose="020B0604020202020204" pitchFamily="34" charset="0"/>
                <a:cs typeface="Arial" panose="020B0604020202020204" pitchFamily="34" charset="0"/>
              </a:rPr>
              <a:t>r </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857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Why income may not rise</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central bank may try to prevent the depreciation by reducing the money supply.</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 depreciation might boost the price of imports enough to increase the price level (which would reduce the real money supply).</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Consumers might respond to the increased risk by holding more money.</a:t>
            </a:r>
          </a:p>
          <a:p>
            <a:pPr>
              <a:spcBef>
                <a:spcPts val="600"/>
              </a:spcBef>
            </a:pPr>
            <a:r>
              <a:rPr lang="en-US" dirty="0">
                <a:latin typeface="Arial" panose="020B0604020202020204" pitchFamily="34" charset="0"/>
                <a:cs typeface="Arial" panose="020B0604020202020204" pitchFamily="34" charset="0"/>
              </a:rPr>
              <a:t>Each of the above would shift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leftward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13911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3B1516CC-1360-4C4B-8427-3280FA572F33}"/>
              </a:ext>
            </a:extLst>
          </p:cNvPr>
          <p:cNvSpPr>
            <a:spLocks noGrp="1"/>
          </p:cNvSpPr>
          <p:nvPr>
            <p:ph type="title"/>
          </p:nvPr>
        </p:nvSpPr>
        <p:spPr/>
        <p:txBody>
          <a:bodyPr/>
          <a:lstStyle/>
          <a:p>
            <a:r>
              <a:rPr lang="en-US" dirty="0"/>
              <a:t>CASE STUDY: The Mexican peso crisis, part 1</a:t>
            </a:r>
          </a:p>
        </p:txBody>
      </p:sp>
      <p:pic>
        <p:nvPicPr>
          <p:cNvPr id="8" name="Picture 3" descr="This chart has a Y axis labeled U.S. Cents per Mexican Peso. The X axis goes from 7/10/94 to 5/6/95 in 1 to 2 month increments. The data shows that the peso was about 29 cents per peso until 12/7/94."/>
          <p:cNvPicPr>
            <a:picLocks noGrp="1" noChangeAspect="1" noChangeArrowheads="1"/>
          </p:cNvPicPr>
          <p:nvPr>
            <p:ph type="pic" sz="quarter" idx="12"/>
          </p:nvPr>
        </p:nvPicPr>
        <p:blipFill>
          <a:blip r:embed="rId3" cstate="print">
            <a:extLst>
              <a:ext uri="{28A0092B-C50C-407E-A947-70E740481C1C}">
                <a14:useLocalDpi xmlns:a14="http://schemas.microsoft.com/office/drawing/2010/main" val="0"/>
              </a:ext>
            </a:extLst>
          </a:blip>
          <a:stretch>
            <a:fillRect/>
          </a:stretch>
        </p:blipFill>
        <p:spPr bwMode="auto">
          <a:xfrm>
            <a:off x="571500" y="1081351"/>
            <a:ext cx="80010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782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xmlns="" id="{15826FA0-92C0-4787-A682-EB13D4410CC2}"/>
              </a:ext>
            </a:extLst>
          </p:cNvPr>
          <p:cNvSpPr>
            <a:spLocks noGrp="1"/>
          </p:cNvSpPr>
          <p:nvPr>
            <p:ph type="title"/>
          </p:nvPr>
        </p:nvSpPr>
        <p:spPr/>
        <p:txBody>
          <a:bodyPr/>
          <a:lstStyle/>
          <a:p>
            <a:r>
              <a:rPr lang="en-US" dirty="0"/>
              <a:t>CASE STUDY: The Mexican peso crisis, part 2</a:t>
            </a:r>
          </a:p>
        </p:txBody>
      </p:sp>
      <p:pic>
        <p:nvPicPr>
          <p:cNvPr id="8" name="Picture 2" descr="This chart has a Y axis labeled U.S. Cents per Mexican Peso. The X axis goes from 7/10/94 to 5/6/95 in 1 to 2 month increments. The data shows that the peso was about 29 cents per peso until 12/7/94. Then the peso lost nearly 40 percent of its value and fell further during the following months."/>
          <p:cNvPicPr>
            <a:picLocks noGrp="1" noChangeAspect="1" noChangeArrowheads="1"/>
          </p:cNvPicPr>
          <p:nvPr>
            <p:ph type="pic" sz="quarter" idx="12"/>
          </p:nvPr>
        </p:nvPicPr>
        <p:blipFill>
          <a:blip r:embed="rId3" cstate="print">
            <a:extLst>
              <a:ext uri="{28A0092B-C50C-407E-A947-70E740481C1C}">
                <a14:useLocalDpi xmlns:a14="http://schemas.microsoft.com/office/drawing/2010/main" val="0"/>
              </a:ext>
            </a:extLst>
          </a:blip>
          <a:stretch>
            <a:fillRect/>
          </a:stretch>
        </p:blipFill>
        <p:spPr bwMode="auto">
          <a:xfrm>
            <a:off x="571500" y="1209303"/>
            <a:ext cx="80010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843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The </a:t>
            </a:r>
            <a:r>
              <a:rPr lang="en-US" dirty="0" err="1">
                <a:solidFill>
                  <a:srgbClr val="A85232"/>
                </a:solidFill>
              </a:rPr>
              <a:t>Mundell</a:t>
            </a:r>
            <a:r>
              <a:rPr lang="en-US" dirty="0">
                <a:solidFill>
                  <a:srgbClr val="A85232"/>
                </a:solidFill>
              </a:rPr>
              <a:t>-Fleming model</a:t>
            </a:r>
            <a:endParaRPr lang="en-US" dirty="0"/>
          </a:p>
        </p:txBody>
      </p:sp>
      <p:sp>
        <p:nvSpPr>
          <p:cNvPr id="11" name="Content Placeholder 10"/>
          <p:cNvSpPr>
            <a:spLocks noGrp="1"/>
          </p:cNvSpPr>
          <p:nvPr>
            <p:ph type="body" sz="quarter" idx="10"/>
          </p:nvPr>
        </p:nvSpPr>
        <p:spPr>
          <a:xfrm>
            <a:off x="478361" y="1205172"/>
            <a:ext cx="8326006" cy="1811381"/>
          </a:xfrm>
        </p:spPr>
        <p:txBody>
          <a:bodyPr/>
          <a:lstStyle/>
          <a:p>
            <a:pPr>
              <a:spcBef>
                <a:spcPts val="600"/>
              </a:spcBef>
            </a:pPr>
            <a:r>
              <a:rPr lang="en-US" i="1" dirty="0">
                <a:latin typeface="Arial" panose="020B0604020202020204" pitchFamily="34" charset="0"/>
                <a:cs typeface="Arial" panose="020B0604020202020204" pitchFamily="34" charset="0"/>
              </a:rPr>
              <a:t>Key assumption: </a:t>
            </a:r>
            <a:br>
              <a:rPr lang="en-US" i="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Small open economy with perfect capital mobility. </a:t>
            </a:r>
          </a:p>
          <a:p>
            <a:pPr indent="2286000">
              <a:spcBef>
                <a:spcPts val="600"/>
              </a:spcBef>
            </a:pPr>
            <a:r>
              <a:rPr lang="en-US" b="1" i="1" dirty="0" smtClean="0">
                <a:latin typeface="Arial" panose="020B0604020202020204" pitchFamily="34" charset="0"/>
                <a:cs typeface="Arial" panose="020B0604020202020204" pitchFamily="34" charset="0"/>
              </a:rPr>
              <a:t>r</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r*</a:t>
            </a:r>
          </a:p>
          <a:p>
            <a:pPr>
              <a:spcBef>
                <a:spcPts val="600"/>
              </a:spcBef>
            </a:pPr>
            <a:r>
              <a:rPr lang="en-US" dirty="0">
                <a:latin typeface="Arial" panose="020B0604020202020204" pitchFamily="34" charset="0"/>
                <a:cs typeface="Arial" panose="020B0604020202020204" pitchFamily="34" charset="0"/>
              </a:rPr>
              <a:t>Goods market equilibrium—the </a:t>
            </a:r>
            <a:r>
              <a:rPr lang="en-US" i="1" dirty="0">
                <a:latin typeface="Arial" panose="020B0604020202020204" pitchFamily="34" charset="0"/>
                <a:cs typeface="Arial" panose="020B0604020202020204" pitchFamily="34" charset="0"/>
              </a:rPr>
              <a:t>IS*</a:t>
            </a:r>
            <a:r>
              <a:rPr lang="en-US" dirty="0">
                <a:latin typeface="Arial" panose="020B0604020202020204" pitchFamily="34" charset="0"/>
                <a:cs typeface="Arial" panose="020B0604020202020204" pitchFamily="34" charset="0"/>
              </a:rPr>
              <a:t> curve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34820" name="Object 2" descr="An equation reads, Y equals C (Y minus T) plus I (r asterisk) plus G plus NX (e)."/>
          <p:cNvGraphicFramePr>
            <a:graphicFrameLocks noChangeAspect="1"/>
          </p:cNvGraphicFramePr>
          <p:nvPr>
            <p:extLst>
              <p:ext uri="{D42A27DB-BD31-4B8C-83A1-F6EECF244321}">
                <p14:modId xmlns:p14="http://schemas.microsoft.com/office/powerpoint/2010/main" val="1339316286"/>
              </p:ext>
            </p:extLst>
          </p:nvPr>
        </p:nvGraphicFramePr>
        <p:xfrm>
          <a:off x="1461511" y="3210175"/>
          <a:ext cx="6146800" cy="503238"/>
        </p:xfrm>
        <a:graphic>
          <a:graphicData uri="http://schemas.openxmlformats.org/presentationml/2006/ole">
            <mc:AlternateContent xmlns:mc="http://schemas.openxmlformats.org/markup-compatibility/2006">
              <mc:Choice xmlns:v="urn:schemas-microsoft-com:vml" Requires="v">
                <p:oleObj spid="_x0000_s1228"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1511" y="3210175"/>
                        <a:ext cx="6146800" cy="503238"/>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Content Placeholder 12"/>
          <p:cNvSpPr>
            <a:spLocks noGrp="1"/>
          </p:cNvSpPr>
          <p:nvPr>
            <p:ph sz="quarter" idx="12"/>
          </p:nvPr>
        </p:nvSpPr>
        <p:spPr/>
        <p:txBody>
          <a:bodyPr/>
          <a:lstStyle/>
          <a:p>
            <a:pPr marL="396875" indent="-396875">
              <a:lnSpc>
                <a:spcPct val="105000"/>
              </a:lnSpc>
              <a:buClr>
                <a:srgbClr val="008080"/>
              </a:buClr>
              <a:buSzPct val="120000"/>
            </a:pPr>
            <a:r>
              <a:rPr lang="en-US" dirty="0" smtClean="0">
                <a:latin typeface="Arial" panose="020B0604020202020204" pitchFamily="34" charset="0"/>
                <a:cs typeface="Arial" panose="020B0604020202020204" pitchFamily="34" charset="0"/>
              </a:rPr>
              <a:t>where</a:t>
            </a:r>
            <a:endParaRPr lang="en-US" dirty="0">
              <a:latin typeface="Arial" panose="020B0604020202020204" pitchFamily="34" charset="0"/>
              <a:cs typeface="Arial" panose="020B0604020202020204" pitchFamily="34" charset="0"/>
            </a:endParaRPr>
          </a:p>
          <a:p>
            <a:pPr marL="396875" indent="-396875">
              <a:lnSpc>
                <a:spcPct val="105000"/>
              </a:lnSpc>
              <a:buClr>
                <a:srgbClr val="008080"/>
              </a:buClr>
              <a:buSzPct val="120000"/>
            </a:pP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 nominal exchange </a:t>
            </a:r>
            <a:r>
              <a:rPr lang="en-US" dirty="0" smtClean="0">
                <a:latin typeface="Arial" panose="020B0604020202020204" pitchFamily="34" charset="0"/>
                <a:cs typeface="Arial" panose="020B0604020202020204" pitchFamily="34" charset="0"/>
              </a:rPr>
              <a:t>rate</a:t>
            </a:r>
          </a:p>
          <a:p>
            <a:pPr marL="396875" indent="9525">
              <a:lnSpc>
                <a:spcPct val="105000"/>
              </a:lnSpc>
              <a:buClr>
                <a:srgbClr val="008080"/>
              </a:buClr>
              <a:buSzPct val="120000"/>
            </a:pPr>
            <a:r>
              <a:rPr lang="en-US" dirty="0" smtClean="0">
                <a:latin typeface="Arial" panose="020B0604020202020204" pitchFamily="34" charset="0"/>
                <a:cs typeface="Arial" panose="020B0604020202020204" pitchFamily="34" charset="0"/>
              </a:rPr>
              <a:t>= foreign currency per unit domestic currency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7546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Peso crisis didn’t hurt just Mexico</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U.S. goods became expensive to Mexicans, so:</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U.S. firms lost revenue</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Hundreds of bankruptcies occurred along the U.S.–Mexico border</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Mexican assets lost value (measured in dollars)</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Reduced wealth of millions of U.S. </a:t>
            </a:r>
            <a:r>
              <a:rPr lang="en-US" dirty="0" smtClean="0">
                <a:latin typeface="Arial" panose="020B0604020202020204" pitchFamily="34" charset="0"/>
                <a:cs typeface="Arial" panose="020B0604020202020204" pitchFamily="34" charset="0"/>
              </a:rPr>
              <a:t>citizens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584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Understanding the crisis, part 1</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the early 1990s, Mexico was an attractive place for foreign investment. </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During 1994, </a:t>
            </a:r>
            <a:r>
              <a:rPr lang="en-US" dirty="0">
                <a:latin typeface="Arial" panose="020B0604020202020204" pitchFamily="34" charset="0"/>
                <a:cs typeface="Arial" panose="020B0604020202020204" pitchFamily="34" charset="0"/>
                <a:sym typeface="Symbol" pitchFamily="18" charset="2"/>
              </a:rPr>
              <a:t>political developments</a:t>
            </a:r>
            <a:r>
              <a:rPr lang="en-US" dirty="0">
                <a:latin typeface="Arial" panose="020B0604020202020204" pitchFamily="34" charset="0"/>
                <a:cs typeface="Arial" panose="020B0604020202020204" pitchFamily="34" charset="0"/>
              </a:rPr>
              <a:t> caused an increase in Mexico’s risk premium (</a:t>
            </a:r>
            <a:r>
              <a:rPr lang="en-US" b="1" i="1" dirty="0">
                <a:latin typeface="Arial" pitchFamily="34" charset="0"/>
                <a:cs typeface="Arial" pitchFamily="34" charset="0"/>
                <a:sym typeface="Symbol" pitchFamily="18" charset="2"/>
              </a:rPr>
              <a:t>θ</a:t>
            </a:r>
            <a:r>
              <a:rPr lang="en-US" dirty="0">
                <a:latin typeface="Arial" pitchFamily="34" charset="0"/>
                <a:cs typeface="Arial" pitchFamily="34" charset="0"/>
                <a:sym typeface="Symbol" pitchFamily="18" charset="2"/>
              </a:rPr>
              <a:t>):</a:t>
            </a:r>
          </a:p>
          <a:p>
            <a:pPr marL="800100" lvl="1">
              <a:spcBef>
                <a:spcPts val="600"/>
              </a:spcBef>
              <a:buClrTx/>
              <a:buFont typeface="Arial" panose="020B0604020202020204" pitchFamily="34" charset="0"/>
              <a:buChar char="•"/>
            </a:pPr>
            <a:r>
              <a:rPr lang="en-US" dirty="0">
                <a:latin typeface="Arial" pitchFamily="34" charset="0"/>
                <a:cs typeface="Arial" pitchFamily="34" charset="0"/>
                <a:sym typeface="Symbol" pitchFamily="18" charset="2"/>
              </a:rPr>
              <a:t>peasant uprising in Chiapas </a:t>
            </a:r>
          </a:p>
          <a:p>
            <a:pPr marL="800100" lvl="1">
              <a:spcBef>
                <a:spcPts val="600"/>
              </a:spcBef>
              <a:buClrTx/>
              <a:buFont typeface="Arial" panose="020B0604020202020204" pitchFamily="34" charset="0"/>
              <a:buChar char="•"/>
            </a:pPr>
            <a:r>
              <a:rPr lang="en-US" dirty="0">
                <a:latin typeface="Arial" pitchFamily="34" charset="0"/>
                <a:cs typeface="Arial" pitchFamily="34" charset="0"/>
                <a:sym typeface="Symbol" pitchFamily="18" charset="2"/>
              </a:rPr>
              <a:t>assassination of leading presidential candidate</a:t>
            </a:r>
          </a:p>
          <a:p>
            <a:pPr marL="342900" indent="-342900">
              <a:spcBef>
                <a:spcPts val="600"/>
              </a:spcBef>
              <a:buClrTx/>
              <a:buSzPct val="100000"/>
              <a:buFont typeface="Arial" pitchFamily="34" charset="0"/>
              <a:buChar char="•"/>
            </a:pPr>
            <a:r>
              <a:rPr lang="en-US" dirty="0">
                <a:latin typeface="Arial" pitchFamily="34" charset="0"/>
                <a:cs typeface="Arial" pitchFamily="34" charset="0"/>
                <a:sym typeface="Symbol" pitchFamily="18" charset="2"/>
              </a:rPr>
              <a:t>Another factor: </a:t>
            </a:r>
            <a:br>
              <a:rPr lang="en-US" dirty="0">
                <a:latin typeface="Arial" pitchFamily="34" charset="0"/>
                <a:cs typeface="Arial" pitchFamily="34" charset="0"/>
                <a:sym typeface="Symbol" pitchFamily="18" charset="2"/>
              </a:rPr>
            </a:br>
            <a:r>
              <a:rPr lang="en-US" dirty="0">
                <a:latin typeface="Arial" pitchFamily="34" charset="0"/>
                <a:cs typeface="Arial" pitchFamily="34" charset="0"/>
                <a:sym typeface="Symbol" pitchFamily="18" charset="2"/>
              </a:rPr>
              <a:t>The Federal Reserve raised U.S. interest rates several times during 1994 to prevent U.S. inflation.  (</a:t>
            </a:r>
            <a:r>
              <a:rPr lang="en-US" dirty="0" err="1">
                <a:latin typeface="Arial" pitchFamily="34" charset="0"/>
                <a:cs typeface="Arial" pitchFamily="34" charset="0"/>
                <a:sym typeface="Symbol" pitchFamily="18" charset="2"/>
              </a:rPr>
              <a:t>Δ</a:t>
            </a:r>
            <a:r>
              <a:rPr lang="en-US" b="1" i="1" dirty="0" err="1">
                <a:latin typeface="Arial" pitchFamily="34" charset="0"/>
                <a:cs typeface="Arial" pitchFamily="34" charset="0"/>
                <a:sym typeface="Symbol" pitchFamily="18" charset="2"/>
              </a:rPr>
              <a:t>r</a:t>
            </a:r>
            <a:r>
              <a:rPr lang="en-US" i="1" dirty="0">
                <a:latin typeface="Arial" pitchFamily="34" charset="0"/>
                <a:cs typeface="Arial" pitchFamily="34" charset="0"/>
                <a:sym typeface="Symbol" pitchFamily="18" charset="2"/>
              </a:rPr>
              <a:t>*</a:t>
            </a:r>
            <a:r>
              <a:rPr lang="en-US" dirty="0">
                <a:latin typeface="Arial" pitchFamily="34" charset="0"/>
                <a:cs typeface="Arial" pitchFamily="34" charset="0"/>
                <a:sym typeface="Symbol" pitchFamily="18" charset="2"/>
              </a:rPr>
              <a:t> &gt; 0) </a:t>
            </a:r>
          </a:p>
        </p:txBody>
      </p:sp>
    </p:spTree>
    <p:extLst>
      <p:ext uri="{BB962C8B-B14F-4D97-AF65-F5344CB8AC3E}">
        <p14:creationId xmlns:p14="http://schemas.microsoft.com/office/powerpoint/2010/main" val="9914726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Understanding the crisis, part 2</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These events put downward pressure on the peso. </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Mexico’s central bank had repeatedly promised foreign investors it would not allow the peso’s value to fall, so it bought pesos and sold dollars to </a:t>
            </a:r>
            <a:r>
              <a:rPr lang="en-US" dirty="0" smtClean="0">
                <a:latin typeface="Arial" panose="020B0604020202020204" pitchFamily="34" charset="0"/>
                <a:cs typeface="Arial" panose="020B0604020202020204" pitchFamily="34" charset="0"/>
              </a:rPr>
              <a:t>prop </a:t>
            </a:r>
            <a:r>
              <a:rPr lang="en-US" dirty="0">
                <a:latin typeface="Arial" panose="020B0604020202020204" pitchFamily="34" charset="0"/>
                <a:cs typeface="Arial" panose="020B0604020202020204" pitchFamily="34" charset="0"/>
              </a:rPr>
              <a:t>up the peso exchange rate. </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Such a move requires that the central bank have adequate reserves of the foreign currency.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Did Mexico’s central bank have these adequate reserves of dollars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710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Dollar reserves of Mexico’s central bank</a:t>
            </a:r>
          </a:p>
        </p:txBody>
      </p:sp>
      <p:sp>
        <p:nvSpPr>
          <p:cNvPr id="14" name="Content Placeholder 9">
            <a:extLst>
              <a:ext uri="{FF2B5EF4-FFF2-40B4-BE49-F238E27FC236}">
                <a16:creationId xmlns:a16="http://schemas.microsoft.com/office/drawing/2014/main" xmlns="" id="{5308542C-76AA-40D9-9D07-9ACE1DD01741}"/>
              </a:ext>
            </a:extLst>
          </p:cNvPr>
          <p:cNvSpPr txBox="1">
            <a:spLocks noGrp="1"/>
          </p:cNvSpPr>
          <p:nvPr>
            <p:ph sz="quarter" idx="10"/>
          </p:nvPr>
        </p:nvSpPr>
        <p:spPr>
          <a:xfrm>
            <a:off x="523875" y="1116013"/>
            <a:ext cx="8108950" cy="2524125"/>
          </a:xfrm>
          <a:prstGeom prst="rect">
            <a:avLst/>
          </a:prstGeom>
          <a:noFill/>
          <a:ln>
            <a:solidFill>
              <a:srgbClr val="043333"/>
            </a:solidFill>
          </a:ln>
        </p:spPr>
        <p:txBody>
          <a:bodyPr wrap="square" rtlCol="0">
            <a:spAutoFit/>
          </a:bodyPr>
          <a:lstStyle/>
          <a:p>
            <a:pPr>
              <a:spcBef>
                <a:spcPct val="50000"/>
              </a:spcBef>
              <a:defRPr/>
            </a:pPr>
            <a:r>
              <a:rPr lang="en-US" sz="2400" dirty="0">
                <a:solidFill>
                  <a:srgbClr val="000099"/>
                </a:solidFill>
                <a:latin typeface="Arial" panose="020B0604020202020204" pitchFamily="34" charset="0"/>
                <a:cs typeface="Arial" panose="020B0604020202020204" pitchFamily="34" charset="0"/>
              </a:rPr>
              <a:t>December 1993 ………………	$28 billion</a:t>
            </a:r>
          </a:p>
          <a:p>
            <a:pPr>
              <a:spcBef>
                <a:spcPct val="50000"/>
              </a:spcBef>
              <a:defRPr/>
            </a:pPr>
            <a:r>
              <a:rPr lang="en-US" sz="2400" dirty="0">
                <a:solidFill>
                  <a:srgbClr val="339966"/>
                </a:solidFill>
                <a:latin typeface="Arial" panose="020B0604020202020204" pitchFamily="34" charset="0"/>
                <a:cs typeface="Arial" panose="020B0604020202020204" pitchFamily="34" charset="0"/>
              </a:rPr>
              <a:t>August 17, 1994 ………………	$17 billion</a:t>
            </a:r>
          </a:p>
          <a:p>
            <a:pPr>
              <a:spcBef>
                <a:spcPct val="50000"/>
              </a:spcBef>
              <a:defRPr/>
            </a:pPr>
            <a:r>
              <a:rPr lang="en-US" sz="2400" dirty="0">
                <a:solidFill>
                  <a:srgbClr val="800000"/>
                </a:solidFill>
                <a:latin typeface="Arial" panose="020B0604020202020204" pitchFamily="34" charset="0"/>
                <a:cs typeface="Arial" panose="020B0604020202020204" pitchFamily="34" charset="0"/>
              </a:rPr>
              <a:t>December 1, 1994 ……………	$ 9 billion</a:t>
            </a:r>
          </a:p>
          <a:p>
            <a:pPr>
              <a:spcBef>
                <a:spcPct val="50000"/>
              </a:spcBef>
              <a:defRPr/>
            </a:pPr>
            <a:r>
              <a:rPr lang="en-US" sz="2400" dirty="0">
                <a:solidFill>
                  <a:srgbClr val="CC0000"/>
                </a:solidFill>
                <a:latin typeface="Arial" panose="020B0604020202020204" pitchFamily="34" charset="0"/>
                <a:cs typeface="Arial" panose="020B0604020202020204" pitchFamily="34" charset="0"/>
              </a:rPr>
              <a:t>December 15, 1994 …………	$ 7 billion</a:t>
            </a:r>
          </a:p>
        </p:txBody>
      </p:sp>
      <p:sp>
        <p:nvSpPr>
          <p:cNvPr id="6" name="Content Placeholder 5"/>
          <p:cNvSpPr>
            <a:spLocks noGrp="1"/>
          </p:cNvSpPr>
          <p:nvPr>
            <p:ph sz="quarter" idx="11"/>
          </p:nvPr>
        </p:nvSpPr>
        <p:spPr/>
        <p:txBody>
          <a:bodyPr/>
          <a:lstStyle/>
          <a:p>
            <a:pPr algn="ctr">
              <a:spcBef>
                <a:spcPts val="624"/>
              </a:spcBef>
            </a:pPr>
            <a:r>
              <a:rPr lang="en-US" i="1" dirty="0"/>
              <a:t>During 1994, Mexico’s central bank hid the fact that its reserves were being depleted</a:t>
            </a:r>
            <a:r>
              <a:rPr lang="en-US" i="1" dirty="0" smtClean="0"/>
              <a:t>.</a:t>
            </a:r>
            <a:endParaRPr lang="en-US" b="1" i="1" dirty="0"/>
          </a:p>
        </p:txBody>
      </p:sp>
    </p:spTree>
    <p:extLst>
      <p:ext uri="{BB962C8B-B14F-4D97-AF65-F5344CB8AC3E}">
        <p14:creationId xmlns:p14="http://schemas.microsoft.com/office/powerpoint/2010/main" val="35624346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disaster</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defRPr/>
            </a:pPr>
            <a:r>
              <a:rPr lang="en-US" dirty="0">
                <a:latin typeface="Arial" pitchFamily="34" charset="0"/>
                <a:cs typeface="Arial" panose="020B0604020202020204" pitchFamily="34" charset="0"/>
              </a:rPr>
              <a:t>Dec. 20: Mexico devalues the peso by 13%</a:t>
            </a:r>
          </a:p>
          <a:p>
            <a:pPr marL="342900" lvl="1" indent="741363">
              <a:spcBef>
                <a:spcPts val="600"/>
              </a:spcBef>
              <a:buNone/>
              <a:defRPr/>
            </a:pP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fixes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at 25 cents instead of 29 cents)</a:t>
            </a:r>
          </a:p>
          <a:p>
            <a:pPr marL="342900" indent="-342900">
              <a:spcBef>
                <a:spcPts val="600"/>
              </a:spcBef>
              <a:buClrTx/>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Investors are </a:t>
            </a:r>
            <a:r>
              <a:rPr lang="en-US" i="1" dirty="0">
                <a:solidFill>
                  <a:srgbClr val="FF0000"/>
                </a:solidFill>
                <a:effectLst>
                  <a:outerShdw blurRad="38100" dist="38100" dir="2700000" algn="tl">
                    <a:srgbClr val="C0C0C0"/>
                  </a:outerShdw>
                </a:effectLst>
                <a:latin typeface="Arial" panose="020B0604020202020204" pitchFamily="34" charset="0"/>
                <a:cs typeface="Arial" panose="020B0604020202020204" pitchFamily="34" charset="0"/>
              </a:rPr>
              <a:t>SHOCKED!</a:t>
            </a:r>
            <a:r>
              <a:rPr lang="en-US" dirty="0">
                <a:latin typeface="Arial" panose="020B0604020202020204" pitchFamily="34" charset="0"/>
                <a:cs typeface="Arial" panose="020B0604020202020204" pitchFamily="34" charset="0"/>
              </a:rPr>
              <a:t> They had no idea Mexico was running out of reserves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defRPr/>
            </a:pP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θ</a:t>
            </a:r>
            <a:r>
              <a:rPr lang="en-US" dirty="0">
                <a:latin typeface="Arial" panose="020B0604020202020204" pitchFamily="34" charset="0"/>
                <a:cs typeface="Arial" panose="020B0604020202020204" pitchFamily="34" charset="0"/>
                <a:sym typeface="Symbol" pitchFamily="18" charset="2"/>
              </a:rPr>
              <a:t>, i</a:t>
            </a:r>
            <a:r>
              <a:rPr lang="en-US" dirty="0">
                <a:latin typeface="Arial" panose="020B0604020202020204" pitchFamily="34" charset="0"/>
                <a:cs typeface="Arial" panose="020B0604020202020204" pitchFamily="34" charset="0"/>
              </a:rPr>
              <a:t>nvestors dump their Mexican assets and pull their capital out of Mexico</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Dec. 22: The central bank’s reserves are nearly gone. It abandons the fixed rate and lets </a:t>
            </a:r>
            <a:r>
              <a:rPr lang="en-US" b="1" i="1" dirty="0">
                <a:latin typeface="Arial" panose="020B0604020202020204" pitchFamily="34" charset="0"/>
                <a:cs typeface="Arial" panose="020B0604020202020204" pitchFamily="34" charset="0"/>
              </a:rPr>
              <a:t>e </a:t>
            </a:r>
            <a:r>
              <a:rPr lang="en-US" dirty="0">
                <a:latin typeface="Arial" panose="020B0604020202020204" pitchFamily="34" charset="0"/>
                <a:cs typeface="Arial" panose="020B0604020202020204" pitchFamily="34" charset="0"/>
              </a:rPr>
              <a:t> float.</a:t>
            </a:r>
          </a:p>
          <a:p>
            <a:pPr marL="342900" indent="-342900">
              <a:spcBef>
                <a:spcPts val="600"/>
              </a:spcBef>
              <a:buClrTx/>
              <a:buSzPct val="100000"/>
              <a:buFont typeface="Arial" panose="020B0604020202020204" pitchFamily="34" charset="0"/>
              <a:buChar char="•"/>
              <a:defRPr/>
            </a:pPr>
            <a:r>
              <a:rPr lang="en-US" dirty="0">
                <a:latin typeface="Arial" panose="020B0604020202020204" pitchFamily="34" charset="0"/>
                <a:cs typeface="Arial" panose="020B0604020202020204" pitchFamily="34" charset="0"/>
              </a:rPr>
              <a:t>In a week, </a:t>
            </a:r>
            <a:r>
              <a:rPr lang="en-US" b="1" i="1" dirty="0">
                <a:latin typeface="Arial" panose="020B0604020202020204" pitchFamily="34" charset="0"/>
                <a:cs typeface="Arial" panose="020B0604020202020204" pitchFamily="34" charset="0"/>
              </a:rPr>
              <a:t>e </a:t>
            </a:r>
            <a:r>
              <a:rPr lang="en-US" dirty="0">
                <a:latin typeface="Arial" panose="020B0604020202020204" pitchFamily="34" charset="0"/>
                <a:cs typeface="Arial" panose="020B0604020202020204" pitchFamily="34" charset="0"/>
              </a:rPr>
              <a:t> falls another 30</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0756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rescue package</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1995: The United States and the IMF set up a $50 billion line of credit to provide loan guarantees to Mexico’s government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This helped restore confidence in Mexico and reduced the risk premium</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After a hard recession in 1995, Mexico began a strong recovery from the crisis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661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The Southeast Asian crisis, 1997-1998</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Problems in the banking system eroded international confidence in SE Asian economies.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Risk premiums and interest rates rose.</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Stock prices fell as foreign investors sold assets and pulled out their capital</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Falling stock prices reduced the value of collateral used for bank loans, increasing default rates, which exacerbated the crisis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Capital outflows depressed exchange rates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9596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2D5B30"/>
            </a:gs>
            <a:gs pos="100000">
              <a:srgbClr val="3D6667"/>
            </a:gs>
            <a:gs pos="100000">
              <a:srgbClr val="9EC8E0"/>
            </a:gs>
          </a:gsLst>
          <a:lin ang="27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 on the SE Asian crisis</a:t>
            </a:r>
          </a:p>
        </p:txBody>
      </p:sp>
      <p:graphicFrame>
        <p:nvGraphicFramePr>
          <p:cNvPr id="9" name="Table Placeholder 8">
            <a:extLst>
              <a:ext uri="{FF2B5EF4-FFF2-40B4-BE49-F238E27FC236}">
                <a16:creationId xmlns:a16="http://schemas.microsoft.com/office/drawing/2014/main" xmlns="" id="{0940E0E9-3F44-4D13-8496-7F5B4A342CD1}"/>
              </a:ext>
            </a:extLst>
          </p:cNvPr>
          <p:cNvGraphicFramePr>
            <a:graphicFrameLocks noGrp="1"/>
          </p:cNvGraphicFramePr>
          <p:nvPr>
            <p:ph type="tbl" sz="quarter" idx="13"/>
            <p:extLst>
              <p:ext uri="{D42A27DB-BD31-4B8C-83A1-F6EECF244321}">
                <p14:modId xmlns:p14="http://schemas.microsoft.com/office/powerpoint/2010/main" val="4200013700"/>
              </p:ext>
            </p:extLst>
          </p:nvPr>
        </p:nvGraphicFramePr>
        <p:xfrm>
          <a:off x="332508" y="907625"/>
          <a:ext cx="8478984" cy="5212080"/>
        </p:xfrm>
        <a:graphic>
          <a:graphicData uri="http://schemas.openxmlformats.org/drawingml/2006/table">
            <a:tbl>
              <a:tblPr firstRow="1" bandRow="1">
                <a:tableStyleId>{073A0DAA-6AF3-43AB-8588-CEC1D06C72B9}</a:tableStyleId>
              </a:tblPr>
              <a:tblGrid>
                <a:gridCol w="2119746">
                  <a:extLst>
                    <a:ext uri="{9D8B030D-6E8A-4147-A177-3AD203B41FA5}">
                      <a16:colId xmlns:a16="http://schemas.microsoft.com/office/drawing/2014/main" xmlns="" val="2337338062"/>
                    </a:ext>
                  </a:extLst>
                </a:gridCol>
                <a:gridCol w="2119746">
                  <a:extLst>
                    <a:ext uri="{9D8B030D-6E8A-4147-A177-3AD203B41FA5}">
                      <a16:colId xmlns:a16="http://schemas.microsoft.com/office/drawing/2014/main" xmlns="" val="1105211217"/>
                    </a:ext>
                  </a:extLst>
                </a:gridCol>
                <a:gridCol w="2119746">
                  <a:extLst>
                    <a:ext uri="{9D8B030D-6E8A-4147-A177-3AD203B41FA5}">
                      <a16:colId xmlns:a16="http://schemas.microsoft.com/office/drawing/2014/main" xmlns="" val="2325873367"/>
                    </a:ext>
                  </a:extLst>
                </a:gridCol>
                <a:gridCol w="2119746">
                  <a:extLst>
                    <a:ext uri="{9D8B030D-6E8A-4147-A177-3AD203B41FA5}">
                      <a16:colId xmlns:a16="http://schemas.microsoft.com/office/drawing/2014/main" xmlns="" val="3581895367"/>
                    </a:ext>
                  </a:extLst>
                </a:gridCol>
              </a:tblGrid>
              <a:tr h="370840">
                <a:tc>
                  <a:txBody>
                    <a:bodyPr/>
                    <a:lstStyle/>
                    <a:p>
                      <a:pPr algn="l"/>
                      <a:endParaRPr lang="en-US" sz="2400" dirty="0">
                        <a:latin typeface="Arial" panose="020B0604020202020204" pitchFamily="34" charset="0"/>
                        <a:cs typeface="Arial" panose="020B0604020202020204" pitchFamily="34" charset="0"/>
                      </a:endParaRPr>
                    </a:p>
                  </a:txBody>
                  <a:tcPr/>
                </a:tc>
                <a:tc>
                  <a:txBody>
                    <a:bodyPr/>
                    <a:lstStyle/>
                    <a:p>
                      <a:pPr algn="l"/>
                      <a:r>
                        <a:rPr lang="en-US" sz="2400" dirty="0">
                          <a:latin typeface="Arial" panose="020B0604020202020204" pitchFamily="34" charset="0"/>
                          <a:cs typeface="Arial" panose="020B0604020202020204" pitchFamily="34" charset="0"/>
                        </a:rPr>
                        <a:t>Exchange rate % change from 7/97 – 1/98</a:t>
                      </a:r>
                    </a:p>
                  </a:txBody>
                  <a:tcPr/>
                </a:tc>
                <a:tc>
                  <a:txBody>
                    <a:bodyPr/>
                    <a:lstStyle/>
                    <a:p>
                      <a:pPr algn="l"/>
                      <a:r>
                        <a:rPr lang="en-US" sz="2400" dirty="0">
                          <a:latin typeface="Arial" panose="020B0604020202020204" pitchFamily="34" charset="0"/>
                          <a:cs typeface="Arial" panose="020B0604020202020204" pitchFamily="34" charset="0"/>
                        </a:rPr>
                        <a:t>Stock market % change from 7/97 – 1/98</a:t>
                      </a:r>
                    </a:p>
                  </a:txBody>
                  <a:tcPr/>
                </a:tc>
                <a:tc>
                  <a:txBody>
                    <a:bodyPr/>
                    <a:lstStyle/>
                    <a:p>
                      <a:pPr algn="l"/>
                      <a:r>
                        <a:rPr lang="en-US" sz="2400" dirty="0">
                          <a:latin typeface="Arial" panose="020B0604020202020204" pitchFamily="34" charset="0"/>
                          <a:cs typeface="Arial" panose="020B0604020202020204" pitchFamily="34" charset="0"/>
                        </a:rPr>
                        <a:t>Nominal GDP % change 1997-1998</a:t>
                      </a:r>
                    </a:p>
                  </a:txBody>
                  <a:tcPr/>
                </a:tc>
                <a:extLst>
                  <a:ext uri="{0D108BD9-81ED-4DB2-BD59-A6C34878D82A}">
                    <a16:rowId xmlns:a16="http://schemas.microsoft.com/office/drawing/2014/main" xmlns="" val="1438484457"/>
                  </a:ext>
                </a:extLst>
              </a:tr>
              <a:tr h="370840">
                <a:tc>
                  <a:txBody>
                    <a:bodyPr/>
                    <a:lstStyle/>
                    <a:p>
                      <a:r>
                        <a:rPr lang="en-US" sz="2400" dirty="0">
                          <a:latin typeface="Arial" panose="020B0604020202020204" pitchFamily="34" charset="0"/>
                          <a:cs typeface="Arial" panose="020B0604020202020204" pitchFamily="34" charset="0"/>
                        </a:rPr>
                        <a:t>Indonesia</a:t>
                      </a:r>
                    </a:p>
                  </a:txBody>
                  <a:tcPr/>
                </a:tc>
                <a:tc>
                  <a:txBody>
                    <a:bodyPr/>
                    <a:lstStyle/>
                    <a:p>
                      <a:r>
                        <a:rPr lang="en-US" sz="2400" dirty="0" smtClean="0">
                          <a:latin typeface="Arial" panose="020B0604020202020204" pitchFamily="34" charset="0"/>
                          <a:cs typeface="Arial" panose="020B0604020202020204" pitchFamily="34" charset="0"/>
                        </a:rPr>
                        <a:t>−59.4</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−32.6</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−16.2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81821282"/>
                  </a:ext>
                </a:extLst>
              </a:tr>
              <a:tr h="370840">
                <a:tc>
                  <a:txBody>
                    <a:bodyPr/>
                    <a:lstStyle/>
                    <a:p>
                      <a:r>
                        <a:rPr lang="en-US" sz="2400" dirty="0">
                          <a:latin typeface="Arial" panose="020B0604020202020204" pitchFamily="34" charset="0"/>
                          <a:cs typeface="Arial" panose="020B0604020202020204" pitchFamily="34" charset="0"/>
                        </a:rPr>
                        <a:t>Japan</a:t>
                      </a:r>
                    </a:p>
                  </a:txBody>
                  <a:tcPr/>
                </a:tc>
                <a:tc>
                  <a:txBody>
                    <a:bodyPr/>
                    <a:lstStyle/>
                    <a:p>
                      <a:r>
                        <a:rPr lang="en-US" sz="2400" dirty="0" smtClean="0">
                          <a:latin typeface="Arial" panose="020B0604020202020204" pitchFamily="34" charset="0"/>
                          <a:cs typeface="Arial" panose="020B0604020202020204" pitchFamily="34" charset="0"/>
                        </a:rPr>
                        <a:t>−12.0</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−18.2</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−4.3</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677047105"/>
                  </a:ext>
                </a:extLst>
              </a:tr>
              <a:tr h="370840">
                <a:tc>
                  <a:txBody>
                    <a:bodyPr/>
                    <a:lstStyle/>
                    <a:p>
                      <a:r>
                        <a:rPr lang="en-US" sz="2400" dirty="0">
                          <a:latin typeface="Arial" panose="020B0604020202020204" pitchFamily="34" charset="0"/>
                          <a:cs typeface="Arial" panose="020B0604020202020204" pitchFamily="34" charset="0"/>
                        </a:rPr>
                        <a:t>Malaysia</a:t>
                      </a:r>
                    </a:p>
                  </a:txBody>
                  <a:tcPr/>
                </a:tc>
                <a:tc>
                  <a:txBody>
                    <a:bodyPr/>
                    <a:lstStyle/>
                    <a:p>
                      <a:r>
                        <a:rPr lang="en-US" sz="2400" dirty="0" smtClean="0">
                          <a:latin typeface="Arial" panose="020B0604020202020204" pitchFamily="34" charset="0"/>
                          <a:cs typeface="Arial" panose="020B0604020202020204" pitchFamily="34" charset="0"/>
                        </a:rPr>
                        <a:t>−36.4</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−43.8</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−6.8</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51810381"/>
                  </a:ext>
                </a:extLst>
              </a:tr>
              <a:tr h="370840">
                <a:tc>
                  <a:txBody>
                    <a:bodyPr/>
                    <a:lstStyle/>
                    <a:p>
                      <a:r>
                        <a:rPr lang="en-US" sz="2400" dirty="0">
                          <a:latin typeface="Arial" panose="020B0604020202020204" pitchFamily="34" charset="0"/>
                          <a:cs typeface="Arial" panose="020B0604020202020204" pitchFamily="34" charset="0"/>
                        </a:rPr>
                        <a:t>Singapore</a:t>
                      </a:r>
                    </a:p>
                  </a:txBody>
                  <a:tcPr/>
                </a:tc>
                <a:tc>
                  <a:txBody>
                    <a:bodyPr/>
                    <a:lstStyle/>
                    <a:p>
                      <a:r>
                        <a:rPr lang="en-US" sz="2400" dirty="0" smtClean="0">
                          <a:latin typeface="Arial" panose="020B0604020202020204" pitchFamily="34" charset="0"/>
                          <a:cs typeface="Arial" panose="020B0604020202020204" pitchFamily="34" charset="0"/>
                        </a:rPr>
                        <a:t>−15.6</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−36.0</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−0.1</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74240768"/>
                  </a:ext>
                </a:extLst>
              </a:tr>
              <a:tr h="370840">
                <a:tc>
                  <a:txBody>
                    <a:bodyPr/>
                    <a:lstStyle/>
                    <a:p>
                      <a:r>
                        <a:rPr lang="en-US" sz="2400" dirty="0">
                          <a:latin typeface="Arial" panose="020B0604020202020204" pitchFamily="34" charset="0"/>
                          <a:cs typeface="Arial" panose="020B0604020202020204" pitchFamily="34" charset="0"/>
                        </a:rPr>
                        <a:t>S. Korea</a:t>
                      </a:r>
                    </a:p>
                  </a:txBody>
                  <a:tcPr/>
                </a:tc>
                <a:tc>
                  <a:txBody>
                    <a:bodyPr/>
                    <a:lstStyle/>
                    <a:p>
                      <a:r>
                        <a:rPr lang="en-US" sz="2400" dirty="0" smtClean="0">
                          <a:latin typeface="Arial" panose="020B0604020202020204" pitchFamily="34" charset="0"/>
                          <a:cs typeface="Arial" panose="020B0604020202020204" pitchFamily="34" charset="0"/>
                        </a:rPr>
                        <a:t>−47.5</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−21.9</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−7.3</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247936247"/>
                  </a:ext>
                </a:extLst>
              </a:tr>
              <a:tr h="370840">
                <a:tc>
                  <a:txBody>
                    <a:bodyPr/>
                    <a:lstStyle/>
                    <a:p>
                      <a:r>
                        <a:rPr lang="en-US" sz="2400" dirty="0">
                          <a:latin typeface="Arial" panose="020B0604020202020204" pitchFamily="34" charset="0"/>
                          <a:cs typeface="Arial" panose="020B0604020202020204" pitchFamily="34" charset="0"/>
                        </a:rPr>
                        <a:t>Taiwan</a:t>
                      </a:r>
                    </a:p>
                  </a:txBody>
                  <a:tcPr/>
                </a:tc>
                <a:tc>
                  <a:txBody>
                    <a:bodyPr/>
                    <a:lstStyle/>
                    <a:p>
                      <a:r>
                        <a:rPr lang="en-US" sz="2400" dirty="0" smtClean="0">
                          <a:latin typeface="Arial" panose="020B0604020202020204" pitchFamily="34" charset="0"/>
                          <a:cs typeface="Arial" panose="020B0604020202020204" pitchFamily="34" charset="0"/>
                        </a:rPr>
                        <a:t>−14.6</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−19.7</a:t>
                      </a:r>
                      <a:endParaRPr lang="en-US" sz="2400" dirty="0">
                        <a:latin typeface="Arial" panose="020B0604020202020204" pitchFamily="34" charset="0"/>
                        <a:cs typeface="Arial" panose="020B0604020202020204" pitchFamily="34" charset="0"/>
                      </a:endParaRPr>
                    </a:p>
                  </a:txBody>
                  <a:tcPr/>
                </a:tc>
                <a:tc>
                  <a:txBody>
                    <a:bodyPr/>
                    <a:lstStyle/>
                    <a:p>
                      <a:r>
                        <a:rPr lang="en-US" sz="2400" dirty="0" err="1">
                          <a:latin typeface="Arial" panose="020B0604020202020204" pitchFamily="34" charset="0"/>
                          <a:cs typeface="Arial" panose="020B0604020202020204" pitchFamily="34" charset="0"/>
                        </a:rPr>
                        <a:t>n.a.</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45593690"/>
                  </a:ext>
                </a:extLst>
              </a:tr>
              <a:tr h="370840">
                <a:tc>
                  <a:txBody>
                    <a:bodyPr/>
                    <a:lstStyle/>
                    <a:p>
                      <a:r>
                        <a:rPr lang="en-US" sz="2400" dirty="0">
                          <a:latin typeface="Arial" panose="020B0604020202020204" pitchFamily="34" charset="0"/>
                          <a:cs typeface="Arial" panose="020B0604020202020204" pitchFamily="34" charset="0"/>
                        </a:rPr>
                        <a:t>Thailand</a:t>
                      </a:r>
                    </a:p>
                  </a:txBody>
                  <a:tcPr/>
                </a:tc>
                <a:tc>
                  <a:txBody>
                    <a:bodyPr/>
                    <a:lstStyle/>
                    <a:p>
                      <a:r>
                        <a:rPr lang="en-US" sz="2400" dirty="0" smtClean="0">
                          <a:latin typeface="Arial" panose="020B0604020202020204" pitchFamily="34" charset="0"/>
                          <a:cs typeface="Arial" panose="020B0604020202020204" pitchFamily="34" charset="0"/>
                        </a:rPr>
                        <a:t>−48.3</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−25.6</a:t>
                      </a:r>
                      <a:endParaRPr lang="en-US" sz="2400" dirty="0">
                        <a:latin typeface="Arial" panose="020B0604020202020204" pitchFamily="34" charset="0"/>
                        <a:cs typeface="Arial" panose="020B0604020202020204" pitchFamily="34" charset="0"/>
                      </a:endParaRPr>
                    </a:p>
                  </a:txBody>
                  <a:tcPr/>
                </a:tc>
                <a:tc>
                  <a:txBody>
                    <a:bodyPr/>
                    <a:lstStyle/>
                    <a:p>
                      <a:r>
                        <a:rPr lang="en-US" sz="2400" dirty="0" smtClean="0">
                          <a:latin typeface="Arial" panose="020B0604020202020204" pitchFamily="34" charset="0"/>
                          <a:cs typeface="Arial" panose="020B0604020202020204" pitchFamily="34" charset="0"/>
                        </a:rPr>
                        <a:t>−1.2</a:t>
                      </a: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627413550"/>
                  </a:ext>
                </a:extLst>
              </a:tr>
              <a:tr h="370840">
                <a:tc>
                  <a:txBody>
                    <a:bodyPr/>
                    <a:lstStyle/>
                    <a:p>
                      <a:r>
                        <a:rPr lang="en-US" sz="2400" dirty="0">
                          <a:latin typeface="Arial" panose="020B0604020202020204" pitchFamily="34" charset="0"/>
                          <a:cs typeface="Arial" panose="020B0604020202020204" pitchFamily="34" charset="0"/>
                        </a:rPr>
                        <a:t>U.S.</a:t>
                      </a:r>
                    </a:p>
                  </a:txBody>
                  <a:tcPr/>
                </a:tc>
                <a:tc>
                  <a:txBody>
                    <a:bodyPr/>
                    <a:lstStyle/>
                    <a:p>
                      <a:r>
                        <a:rPr lang="en-US" sz="2400" dirty="0" err="1">
                          <a:latin typeface="Arial" panose="020B0604020202020204" pitchFamily="34" charset="0"/>
                          <a:cs typeface="Arial" panose="020B0604020202020204" pitchFamily="34" charset="0"/>
                        </a:rPr>
                        <a:t>n.a.</a:t>
                      </a:r>
                      <a:endParaRPr lang="en-US" sz="2400" dirty="0">
                        <a:latin typeface="Arial" panose="020B0604020202020204" pitchFamily="34" charset="0"/>
                        <a:cs typeface="Arial" panose="020B0604020202020204" pitchFamily="34" charset="0"/>
                      </a:endParaRPr>
                    </a:p>
                  </a:txBody>
                  <a:tcPr/>
                </a:tc>
                <a:tc>
                  <a:txBody>
                    <a:bodyPr/>
                    <a:lstStyle/>
                    <a:p>
                      <a:r>
                        <a:rPr lang="en-US" sz="2400" dirty="0">
                          <a:latin typeface="Arial" panose="020B0604020202020204" pitchFamily="34" charset="0"/>
                          <a:cs typeface="Arial" panose="020B0604020202020204" pitchFamily="34" charset="0"/>
                        </a:rPr>
                        <a:t>2.7</a:t>
                      </a:r>
                    </a:p>
                  </a:txBody>
                  <a:tcPr/>
                </a:tc>
                <a:tc>
                  <a:txBody>
                    <a:bodyPr/>
                    <a:lstStyle/>
                    <a:p>
                      <a:r>
                        <a:rPr lang="en-US" sz="2400" dirty="0">
                          <a:latin typeface="Arial" panose="020B0604020202020204" pitchFamily="34" charset="0"/>
                          <a:cs typeface="Arial" panose="020B0604020202020204" pitchFamily="34" charset="0"/>
                        </a:rPr>
                        <a:t>2.3</a:t>
                      </a:r>
                    </a:p>
                  </a:txBody>
                  <a:tcPr/>
                </a:tc>
                <a:extLst>
                  <a:ext uri="{0D108BD9-81ED-4DB2-BD59-A6C34878D82A}">
                    <a16:rowId xmlns:a16="http://schemas.microsoft.com/office/drawing/2014/main" xmlns="" val="2491094711"/>
                  </a:ext>
                </a:extLst>
              </a:tr>
            </a:tbl>
          </a:graphicData>
        </a:graphic>
      </p:graphicFrame>
    </p:spTree>
    <p:extLst>
      <p:ext uri="{BB962C8B-B14F-4D97-AF65-F5344CB8AC3E}">
        <p14:creationId xmlns:p14="http://schemas.microsoft.com/office/powerpoint/2010/main" val="1498437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Floating versus fixed exchange rates</a:t>
            </a:r>
            <a:endParaRPr lang="en-US" dirty="0"/>
          </a:p>
        </p:txBody>
      </p:sp>
      <p:sp>
        <p:nvSpPr>
          <p:cNvPr id="3" name="Content Placeholder 2"/>
          <p:cNvSpPr>
            <a:spLocks noGrp="1"/>
          </p:cNvSpPr>
          <p:nvPr>
            <p:ph type="body" sz="quarter" idx="10"/>
          </p:nvPr>
        </p:nvSpPr>
        <p:spPr/>
        <p:txBody>
          <a:bodyPr/>
          <a:lstStyle/>
          <a:p>
            <a:pPr>
              <a:spcBef>
                <a:spcPts val="600"/>
              </a:spcBef>
            </a:pPr>
            <a:r>
              <a:rPr lang="en-US" dirty="0">
                <a:latin typeface="Arial" panose="020B0604020202020204" pitchFamily="34" charset="0"/>
                <a:cs typeface="Arial" panose="020B0604020202020204" pitchFamily="34" charset="0"/>
              </a:rPr>
              <a:t>Argument for floating rates:</a:t>
            </a:r>
          </a:p>
          <a:p>
            <a:pPr marL="811213"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allow monetary policy to be used to pursue other goals (stable growth, low inflation)</a:t>
            </a:r>
          </a:p>
          <a:p>
            <a:pPr>
              <a:spcBef>
                <a:spcPts val="600"/>
              </a:spcBef>
            </a:pPr>
            <a:r>
              <a:rPr lang="en-US" dirty="0">
                <a:latin typeface="Arial" panose="020B0604020202020204" pitchFamily="34" charset="0"/>
                <a:cs typeface="Arial" panose="020B0604020202020204" pitchFamily="34" charset="0"/>
              </a:rPr>
              <a:t>Arguments for fixed rates:</a:t>
            </a:r>
          </a:p>
          <a:p>
            <a:pPr marL="811213"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avoid uncertainty and volatility, making international transactions easier</a:t>
            </a:r>
          </a:p>
          <a:p>
            <a:pPr marL="811213"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discipline monetary policy to prevent excessive money growth and </a:t>
            </a:r>
            <a:r>
              <a:rPr lang="en-US" dirty="0" smtClean="0">
                <a:latin typeface="Arial" panose="020B0604020202020204" pitchFamily="34" charset="0"/>
                <a:cs typeface="Arial" panose="020B0604020202020204" pitchFamily="34" charset="0"/>
              </a:rPr>
              <a:t>hyperinflation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8310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The impossible trinity</a:t>
            </a:r>
            <a:endParaRPr lang="en-US" dirty="0"/>
          </a:p>
        </p:txBody>
      </p:sp>
      <p:pic>
        <p:nvPicPr>
          <p:cNvPr id="10" name="Picture 2" descr="This is a triangle to represent the impossible trinity. The top of the triangle peak is free capital flows. The lower left corner is independent monetary policy. The lower right corner is fixed exchange rate. Option 1 is the left side of the triangle. This represents the U.S. Option 2 is the right side of the triangle. This represents the Hong Kong. Option 3 is the bottom of the triangle. This represents the China."/>
          <p:cNvPicPr>
            <a:picLocks noGrp="1" noChangeAspect="1" noChangeArrowheads="1"/>
          </p:cNvPicPr>
          <p:nvPr>
            <p:ph type="pic" sz="quarter" idx="13"/>
          </p:nvPr>
        </p:nvPicPr>
        <p:blipFill>
          <a:blip r:embed="rId3">
            <a:extLst>
              <a:ext uri="{28A0092B-C50C-407E-A947-70E740481C1C}">
                <a14:useLocalDpi xmlns:a14="http://schemas.microsoft.com/office/drawing/2010/main" val="0"/>
              </a:ext>
            </a:extLst>
          </a:blip>
          <a:stretch>
            <a:fillRect/>
          </a:stretch>
        </p:blipFill>
        <p:spPr bwMode="auto">
          <a:xfrm>
            <a:off x="884225" y="1514709"/>
            <a:ext cx="7375551" cy="382858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4990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solidFill>
                  <a:srgbClr val="A85232"/>
                </a:solidFill>
              </a:rPr>
              <a:t>The </a:t>
            </a:r>
            <a:r>
              <a:rPr lang="en-US" i="1" dirty="0">
                <a:solidFill>
                  <a:srgbClr val="A85232"/>
                </a:solidFill>
              </a:rPr>
              <a:t>IS*</a:t>
            </a:r>
            <a:r>
              <a:rPr lang="en-US" dirty="0">
                <a:solidFill>
                  <a:srgbClr val="A85232"/>
                </a:solidFill>
              </a:rPr>
              <a:t> curve: Goods market equilibrium</a:t>
            </a:r>
            <a:endParaRPr lang="en-US" dirty="0"/>
          </a:p>
        </p:txBody>
      </p:sp>
      <p:graphicFrame>
        <p:nvGraphicFramePr>
          <p:cNvPr id="36877" name="Object 2" descr="An equation reads, Y equals C (Y minus T) plus I (r asterisk) plus G plus NX (e)."/>
          <p:cNvGraphicFramePr>
            <a:graphicFrameLocks noChangeAspect="1"/>
          </p:cNvGraphicFramePr>
          <p:nvPr>
            <p:extLst>
              <p:ext uri="{D42A27DB-BD31-4B8C-83A1-F6EECF244321}">
                <p14:modId xmlns:p14="http://schemas.microsoft.com/office/powerpoint/2010/main" val="2887764359"/>
              </p:ext>
            </p:extLst>
          </p:nvPr>
        </p:nvGraphicFramePr>
        <p:xfrm>
          <a:off x="1830099" y="1638734"/>
          <a:ext cx="5665787" cy="463550"/>
        </p:xfrm>
        <a:graphic>
          <a:graphicData uri="http://schemas.openxmlformats.org/presentationml/2006/ole">
            <mc:AlternateContent xmlns:mc="http://schemas.openxmlformats.org/markup-compatibility/2006">
              <mc:Choice xmlns:v="urn:schemas-microsoft-com:vml" Requires="v">
                <p:oleObj spid="_x0000_s2454"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0099" y="1638734"/>
                        <a:ext cx="5665787" cy="4635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Content Placeholder 11"/>
          <p:cNvSpPr>
            <a:spLocks noGrp="1"/>
          </p:cNvSpPr>
          <p:nvPr>
            <p:ph type="body" sz="quarter" idx="10"/>
          </p:nvPr>
        </p:nvSpPr>
        <p:spPr>
          <a:xfrm>
            <a:off x="478361" y="2263929"/>
            <a:ext cx="4330706" cy="1500862"/>
          </a:xfrm>
        </p:spPr>
        <p:txBody>
          <a:bodyPr/>
          <a:lstStyle/>
          <a:p>
            <a:pPr>
              <a:lnSpc>
                <a:spcPct val="110000"/>
              </a:lnSpc>
              <a:spcBef>
                <a:spcPct val="50000"/>
              </a:spcBef>
            </a:pP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IS*</a:t>
            </a:r>
            <a:r>
              <a:rPr lang="en-US" dirty="0">
                <a:latin typeface="Arial" panose="020B0604020202020204" pitchFamily="34" charset="0"/>
                <a:cs typeface="Arial" panose="020B0604020202020204" pitchFamily="34" charset="0"/>
              </a:rPr>
              <a:t> curve is drawn for a given value of </a:t>
            </a:r>
            <a:r>
              <a:rPr lang="en-US" b="1" i="1" dirty="0">
                <a:latin typeface="Arial" panose="020B0604020202020204" pitchFamily="34" charset="0"/>
                <a:cs typeface="Arial" panose="020B0604020202020204" pitchFamily="34" charset="0"/>
              </a:rPr>
              <a:t>r</a:t>
            </a:r>
            <a:r>
              <a:rPr lang="en-US" i="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p>
          <a:p>
            <a:pPr>
              <a:lnSpc>
                <a:spcPct val="110000"/>
              </a:lnSpc>
              <a:spcBef>
                <a:spcPct val="50000"/>
              </a:spcBef>
            </a:pPr>
            <a:r>
              <a:rPr lang="en-US" dirty="0">
                <a:latin typeface="Arial" panose="020B0604020202020204" pitchFamily="34" charset="0"/>
                <a:cs typeface="Arial" panose="020B0604020202020204" pitchFamily="34" charset="0"/>
              </a:rPr>
              <a:t>Intuition for the slope</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36878" name="Object 3" descr="A decrease in e leads to the increase in NX which leads to the increase in Y."/>
          <p:cNvGraphicFramePr>
            <a:graphicFrameLocks noChangeAspect="1"/>
          </p:cNvGraphicFramePr>
          <p:nvPr>
            <p:extLst>
              <p:ext uri="{D42A27DB-BD31-4B8C-83A1-F6EECF244321}">
                <p14:modId xmlns:p14="http://schemas.microsoft.com/office/powerpoint/2010/main" val="2327343412"/>
              </p:ext>
            </p:extLst>
          </p:nvPr>
        </p:nvGraphicFramePr>
        <p:xfrm>
          <a:off x="505114" y="4001943"/>
          <a:ext cx="3484563" cy="509588"/>
        </p:xfrm>
        <a:graphic>
          <a:graphicData uri="http://schemas.openxmlformats.org/presentationml/2006/ole">
            <mc:AlternateContent xmlns:mc="http://schemas.openxmlformats.org/markup-compatibility/2006">
              <mc:Choice xmlns:v="urn:schemas-microsoft-com:vml" Requires="v">
                <p:oleObj spid="_x0000_s2455" name="Equation" r:id="rId6" imgW="1562040" imgH="228600" progId="Equation.DSMT4">
                  <p:embed/>
                </p:oleObj>
              </mc:Choice>
              <mc:Fallback>
                <p:oleObj name="Equation" r:id="rId6" imgW="15620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5114" y="4001943"/>
                        <a:ext cx="3484563"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 name="Picture Placeholder 19" descr="The Y axis is labeled e and the X axis is labeled Y. A decreasing line is labeled IS*">
            <a:extLst>
              <a:ext uri="{FF2B5EF4-FFF2-40B4-BE49-F238E27FC236}">
                <a16:creationId xmlns:a16="http://schemas.microsoft.com/office/drawing/2014/main" xmlns="" id="{D72E1850-85F4-49BA-A66E-A668D8973C0E}"/>
              </a:ext>
            </a:extLst>
          </p:cNvPr>
          <p:cNvPicPr>
            <a:picLocks noGrp="1" noChangeAspect="1"/>
          </p:cNvPicPr>
          <p:nvPr>
            <p:ph type="pic" sz="quarter" idx="13"/>
          </p:nvPr>
        </p:nvPicPr>
        <p:blipFill>
          <a:blip r:embed="rId8">
            <a:extLst>
              <a:ext uri="{28A0092B-C50C-407E-A947-70E740481C1C}">
                <a14:useLocalDpi xmlns:a14="http://schemas.microsoft.com/office/drawing/2010/main" val="0"/>
              </a:ext>
            </a:extLst>
          </a:blip>
          <a:stretch>
            <a:fillRect/>
          </a:stretch>
        </p:blipFill>
        <p:spPr>
          <a:xfrm>
            <a:off x="4882620" y="2511356"/>
            <a:ext cx="3767655" cy="3542083"/>
          </a:xfrm>
          <a:prstGeom prst="rect">
            <a:avLst/>
          </a:prstGeom>
          <a:noFill/>
          <a:ln>
            <a:noFill/>
          </a:ln>
        </p:spPr>
      </p:pic>
    </p:spTree>
    <p:extLst>
      <p:ext uri="{BB962C8B-B14F-4D97-AF65-F5344CB8AC3E}">
        <p14:creationId xmlns:p14="http://schemas.microsoft.com/office/powerpoint/2010/main" val="3961186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CASE STUDY: The Chinese currency controversy</a:t>
            </a:r>
            <a:endParaRPr lang="en-US" dirty="0"/>
          </a:p>
        </p:txBody>
      </p:sp>
      <p:sp>
        <p:nvSpPr>
          <p:cNvPr id="3" name="Content Placeholder 2"/>
          <p:cNvSpPr>
            <a:spLocks noGrp="1"/>
          </p:cNvSpPr>
          <p:nvPr>
            <p:ph type="body" sz="quarter" idx="10"/>
          </p:nvPr>
        </p:nvSpPr>
        <p:spPr/>
        <p:txBody>
          <a:bodyPr/>
          <a:lstStyle/>
          <a:p>
            <a:pPr marL="342900" indent="-342900">
              <a:spcBef>
                <a:spcPts val="1200"/>
              </a:spcBef>
              <a:buClrTx/>
              <a:buSzPct val="100000"/>
              <a:buFont typeface="Arial" pitchFamily="34" charset="0"/>
              <a:buChar char="•"/>
            </a:pPr>
            <a:r>
              <a:rPr lang="en-US" dirty="0">
                <a:latin typeface="Arial" panose="020B0604020202020204" pitchFamily="34" charset="0"/>
                <a:cs typeface="Arial" panose="020B0604020202020204" pitchFamily="34" charset="0"/>
              </a:rPr>
              <a:t>1995–2005: China fixed its exchange rate at </a:t>
            </a:r>
            <a:r>
              <a:rPr lang="en-US" dirty="0" smtClean="0">
                <a:latin typeface="Arial" panose="020B0604020202020204" pitchFamily="34" charset="0"/>
                <a:cs typeface="Arial" panose="020B0604020202020204" pitchFamily="34" charset="0"/>
              </a:rPr>
              <a:t>8.28 </a:t>
            </a:r>
            <a:r>
              <a:rPr lang="en-US" dirty="0" err="1">
                <a:latin typeface="Arial" panose="020B0604020202020204" pitchFamily="34" charset="0"/>
                <a:cs typeface="Arial" panose="020B0604020202020204" pitchFamily="34" charset="0"/>
              </a:rPr>
              <a:t>yuan</a:t>
            </a:r>
            <a:r>
              <a:rPr lang="en-US" dirty="0">
                <a:latin typeface="Arial" panose="020B0604020202020204" pitchFamily="34" charset="0"/>
                <a:cs typeface="Arial" panose="020B0604020202020204" pitchFamily="34" charset="0"/>
              </a:rPr>
              <a:t> per dollar and restricted capital flows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1200"/>
              </a:spcBef>
              <a:buClrTx/>
              <a:buSzPct val="100000"/>
              <a:buFont typeface="Arial" pitchFamily="34" charset="0"/>
              <a:buChar char="•"/>
            </a:pPr>
            <a:r>
              <a:rPr lang="en-US" dirty="0">
                <a:latin typeface="Arial" panose="020B0604020202020204" pitchFamily="34" charset="0"/>
                <a:cs typeface="Arial" panose="020B0604020202020204" pitchFamily="34" charset="0"/>
              </a:rPr>
              <a:t>Many observers believed the </a:t>
            </a:r>
            <a:r>
              <a:rPr lang="en-US" dirty="0" err="1">
                <a:latin typeface="Arial" panose="020B0604020202020204" pitchFamily="34" charset="0"/>
                <a:cs typeface="Arial" panose="020B0604020202020204" pitchFamily="34" charset="0"/>
              </a:rPr>
              <a:t>yuan</a:t>
            </a:r>
            <a:r>
              <a:rPr lang="en-US" dirty="0">
                <a:latin typeface="Arial" panose="020B0604020202020204" pitchFamily="34" charset="0"/>
                <a:cs typeface="Arial" panose="020B0604020202020204" pitchFamily="34" charset="0"/>
              </a:rPr>
              <a:t> was significantly undervalued. U.S. producers complained the cheap </a:t>
            </a:r>
            <a:r>
              <a:rPr lang="en-US" dirty="0" err="1">
                <a:latin typeface="Arial" panose="020B0604020202020204" pitchFamily="34" charset="0"/>
                <a:cs typeface="Arial" panose="020B0604020202020204" pitchFamily="34" charset="0"/>
              </a:rPr>
              <a:t>yuan</a:t>
            </a:r>
            <a:r>
              <a:rPr lang="en-US" dirty="0">
                <a:latin typeface="Arial" panose="020B0604020202020204" pitchFamily="34" charset="0"/>
                <a:cs typeface="Arial" panose="020B0604020202020204" pitchFamily="34" charset="0"/>
              </a:rPr>
              <a:t> gave Chinese producers an unfair advantage.</a:t>
            </a:r>
          </a:p>
          <a:p>
            <a:pPr marL="342900" indent="-342900">
              <a:spcBef>
                <a:spcPts val="1200"/>
              </a:spcBef>
              <a:buClrTx/>
              <a:buSzPct val="100000"/>
              <a:buFont typeface="Arial" pitchFamily="34" charset="0"/>
              <a:buChar char="•"/>
            </a:pPr>
            <a:r>
              <a:rPr lang="en-US" dirty="0">
                <a:latin typeface="Arial" panose="020B0604020202020204" pitchFamily="34" charset="0"/>
                <a:cs typeface="Arial" panose="020B0604020202020204" pitchFamily="34" charset="0"/>
              </a:rPr>
              <a:t>President Bush called on China to let its currency float; others wanted tariffs on Chinese goods.</a:t>
            </a:r>
          </a:p>
          <a:p>
            <a:pPr marL="342900" indent="-342900">
              <a:spcBef>
                <a:spcPts val="1200"/>
              </a:spcBef>
              <a:buClrTx/>
              <a:buSzPct val="100000"/>
              <a:buFont typeface="Arial" pitchFamily="34" charset="0"/>
              <a:buChar char="•"/>
            </a:pPr>
            <a:r>
              <a:rPr lang="en-US" dirty="0">
                <a:latin typeface="Arial" panose="020B0604020202020204" pitchFamily="34" charset="0"/>
                <a:cs typeface="Arial" panose="020B0604020202020204" pitchFamily="34" charset="0"/>
              </a:rPr>
              <a:t>July 2005: China began to allow gradual changes in the </a:t>
            </a:r>
            <a:r>
              <a:rPr lang="en-US" dirty="0" err="1">
                <a:latin typeface="Arial" panose="020B0604020202020204" pitchFamily="34" charset="0"/>
                <a:cs typeface="Arial" panose="020B0604020202020204" pitchFamily="34" charset="0"/>
              </a:rPr>
              <a:t>yuan</a:t>
            </a:r>
            <a:r>
              <a:rPr lang="en-US" dirty="0">
                <a:latin typeface="Arial" panose="020B0604020202020204" pitchFamily="34" charset="0"/>
                <a:cs typeface="Arial" panose="020B0604020202020204" pitchFamily="34" charset="0"/>
              </a:rPr>
              <a:t>/dollar rate. By June 2013, the </a:t>
            </a:r>
            <a:r>
              <a:rPr lang="en-US" dirty="0" err="1">
                <a:latin typeface="Arial" panose="020B0604020202020204" pitchFamily="34" charset="0"/>
                <a:cs typeface="Arial" panose="020B0604020202020204" pitchFamily="34" charset="0"/>
              </a:rPr>
              <a:t>yuan</a:t>
            </a:r>
            <a:r>
              <a:rPr lang="en-US" dirty="0">
                <a:latin typeface="Arial" panose="020B0604020202020204" pitchFamily="34" charset="0"/>
                <a:cs typeface="Arial" panose="020B0604020202020204" pitchFamily="34" charset="0"/>
              </a:rPr>
              <a:t> had appreciated 35</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4448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A85232"/>
                </a:solidFill>
              </a:rPr>
              <a:t>Mundell</a:t>
            </a:r>
            <a:r>
              <a:rPr lang="en-US" dirty="0">
                <a:solidFill>
                  <a:srgbClr val="A85232"/>
                </a:solidFill>
              </a:rPr>
              <a:t>-Fleming and the </a:t>
            </a:r>
            <a:r>
              <a:rPr lang="en-US" i="1" dirty="0">
                <a:solidFill>
                  <a:srgbClr val="A85232"/>
                </a:solidFill>
              </a:rPr>
              <a:t>AD</a:t>
            </a:r>
            <a:r>
              <a:rPr lang="en-US" dirty="0">
                <a:solidFill>
                  <a:srgbClr val="A85232"/>
                </a:solidFill>
              </a:rPr>
              <a:t> curve</a:t>
            </a:r>
            <a:endParaRPr lang="en-US" dirty="0"/>
          </a:p>
        </p:txBody>
      </p:sp>
      <p:sp>
        <p:nvSpPr>
          <p:cNvPr id="3" name="Content Placeholder 2"/>
          <p:cNvSpPr>
            <a:spLocks noGrp="1"/>
          </p:cNvSpPr>
          <p:nvPr>
            <p:ph type="body" sz="quarter" idx="10"/>
          </p:nvPr>
        </p:nvSpPr>
        <p:spPr>
          <a:xfrm>
            <a:off x="478361" y="1219686"/>
            <a:ext cx="8326006" cy="1760581"/>
          </a:xfrm>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So far in </a:t>
            </a:r>
            <a:r>
              <a:rPr lang="en-US" dirty="0" err="1">
                <a:latin typeface="Arial" panose="020B0604020202020204" pitchFamily="34" charset="0"/>
                <a:cs typeface="Arial" panose="020B0604020202020204" pitchFamily="34" charset="0"/>
              </a:rPr>
              <a:t>Mundell</a:t>
            </a:r>
            <a:r>
              <a:rPr lang="en-US" dirty="0">
                <a:latin typeface="Arial" panose="020B0604020202020204" pitchFamily="34" charset="0"/>
                <a:cs typeface="Arial" panose="020B0604020202020204" pitchFamily="34" charset="0"/>
              </a:rPr>
              <a:t>–Fleming model, </a:t>
            </a:r>
            <a:r>
              <a:rPr lang="en-US" b="1"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has been fixed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Next, to derive the </a:t>
            </a:r>
            <a:r>
              <a:rPr lang="en-US" i="1" dirty="0">
                <a:latin typeface="Arial" panose="020B0604020202020204" pitchFamily="34" charset="0"/>
                <a:cs typeface="Arial" panose="020B0604020202020204" pitchFamily="34" charset="0"/>
              </a:rPr>
              <a:t>AD</a:t>
            </a:r>
            <a:r>
              <a:rPr lang="en-US" dirty="0">
                <a:latin typeface="Arial" panose="020B0604020202020204" pitchFamily="34" charset="0"/>
                <a:cs typeface="Arial" panose="020B0604020202020204" pitchFamily="34" charset="0"/>
              </a:rPr>
              <a:t> curve, consider the impact of a change in </a:t>
            </a:r>
            <a:r>
              <a:rPr lang="en-US" b="1" i="1" dirty="0">
                <a:latin typeface="Arial" panose="020B0604020202020204" pitchFamily="34" charset="0"/>
                <a:cs typeface="Arial" panose="020B0604020202020204" pitchFamily="34" charset="0"/>
              </a:rPr>
              <a:t>P</a:t>
            </a:r>
            <a:r>
              <a:rPr lang="en-US" dirty="0">
                <a:latin typeface="Arial" panose="020B0604020202020204" pitchFamily="34" charset="0"/>
                <a:cs typeface="Arial" panose="020B0604020202020204" pitchFamily="34" charset="0"/>
              </a:rPr>
              <a:t> in the </a:t>
            </a:r>
            <a:r>
              <a:rPr lang="en-US" dirty="0" err="1">
                <a:latin typeface="Arial" panose="020B0604020202020204" pitchFamily="34" charset="0"/>
                <a:cs typeface="Arial" panose="020B0604020202020204" pitchFamily="34" charset="0"/>
              </a:rPr>
              <a:t>Mundell</a:t>
            </a:r>
            <a:r>
              <a:rPr lang="en-US" dirty="0">
                <a:latin typeface="Arial" panose="020B0604020202020204" pitchFamily="34" charset="0"/>
                <a:cs typeface="Arial" panose="020B0604020202020204" pitchFamily="34" charset="0"/>
              </a:rPr>
              <a:t>–Fleming model.</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We now write the </a:t>
            </a:r>
            <a:r>
              <a:rPr lang="en-US" dirty="0" err="1">
                <a:latin typeface="Arial" panose="020B0604020202020204" pitchFamily="34" charset="0"/>
                <a:cs typeface="Arial" panose="020B0604020202020204" pitchFamily="34" charset="0"/>
              </a:rPr>
              <a:t>Mundell</a:t>
            </a:r>
            <a:r>
              <a:rPr lang="en-US" dirty="0">
                <a:latin typeface="Arial" panose="020B0604020202020204" pitchFamily="34" charset="0"/>
                <a:cs typeface="Arial" panose="020B0604020202020204" pitchFamily="34" charset="0"/>
              </a:rPr>
              <a:t>–Fleming equations as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98310" name="Object 3" descr="An equation labeled IS asterisk reads, Y equals C (Y minus T) plus I (r asterisk) plus G plus NX (epsilon)."/>
          <p:cNvGraphicFramePr>
            <a:graphicFrameLocks noChangeAspect="1"/>
          </p:cNvGraphicFramePr>
          <p:nvPr>
            <p:extLst>
              <p:ext uri="{D42A27DB-BD31-4B8C-83A1-F6EECF244321}">
                <p14:modId xmlns:p14="http://schemas.microsoft.com/office/powerpoint/2010/main" val="2936142082"/>
              </p:ext>
            </p:extLst>
          </p:nvPr>
        </p:nvGraphicFramePr>
        <p:xfrm>
          <a:off x="1223963" y="3657588"/>
          <a:ext cx="6840537" cy="455612"/>
        </p:xfrm>
        <a:graphic>
          <a:graphicData uri="http://schemas.openxmlformats.org/presentationml/2006/ole">
            <mc:AlternateContent xmlns:mc="http://schemas.openxmlformats.org/markup-compatibility/2006">
              <mc:Choice xmlns:v="urn:schemas-microsoft-com:vml" Requires="v">
                <p:oleObj spid="_x0000_s13720" name="Equation" r:id="rId4" imgW="3225600" imgH="215640" progId="Equation.DSMT4">
                  <p:embed/>
                </p:oleObj>
              </mc:Choice>
              <mc:Fallback>
                <p:oleObj name="Equation" r:id="rId4" imgW="322560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23963" y="3657588"/>
                        <a:ext cx="6840537" cy="4556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09" name="Object 2" descr="An equation labeled LM asterisk reads, M over P equals L (r asterisk, Y)."/>
          <p:cNvGraphicFramePr>
            <a:graphicFrameLocks noChangeAspect="1"/>
          </p:cNvGraphicFramePr>
          <p:nvPr>
            <p:extLst>
              <p:ext uri="{D42A27DB-BD31-4B8C-83A1-F6EECF244321}">
                <p14:modId xmlns:p14="http://schemas.microsoft.com/office/powerpoint/2010/main" val="1885599814"/>
              </p:ext>
            </p:extLst>
          </p:nvPr>
        </p:nvGraphicFramePr>
        <p:xfrm>
          <a:off x="1149350" y="4341800"/>
          <a:ext cx="4129088" cy="473075"/>
        </p:xfrm>
        <a:graphic>
          <a:graphicData uri="http://schemas.openxmlformats.org/presentationml/2006/ole">
            <mc:AlternateContent xmlns:mc="http://schemas.openxmlformats.org/markup-compatibility/2006">
              <mc:Choice xmlns:v="urn:schemas-microsoft-com:vml" Requires="v">
                <p:oleObj spid="_x0000_s13721" name="Equation" r:id="rId6" imgW="1892160" imgH="215640" progId="Equation.DSMT4">
                  <p:embed/>
                </p:oleObj>
              </mc:Choice>
              <mc:Fallback>
                <p:oleObj name="Equation" r:id="rId6" imgW="189216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350" y="4341800"/>
                        <a:ext cx="4129088" cy="47307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Content Placeholder 12">
            <a:extLst>
              <a:ext uri="{FF2B5EF4-FFF2-40B4-BE49-F238E27FC236}">
                <a16:creationId xmlns:a16="http://schemas.microsoft.com/office/drawing/2014/main" xmlns="" id="{304E9948-9824-49CB-9969-FBB7309B907C}"/>
              </a:ext>
            </a:extLst>
          </p:cNvPr>
          <p:cNvSpPr txBox="1">
            <a:spLocks noGrp="1"/>
          </p:cNvSpPr>
          <p:nvPr>
            <p:ph sz="quarter" idx="12"/>
          </p:nvPr>
        </p:nvSpPr>
        <p:spPr>
          <a:xfrm>
            <a:off x="1291432" y="5250922"/>
            <a:ext cx="6561137" cy="830997"/>
          </a:xfrm>
          <a:prstGeom prst="rect">
            <a:avLst/>
          </a:prstGeom>
          <a:solidFill>
            <a:schemeClr val="bg1">
              <a:lumMod val="95000"/>
            </a:schemeClr>
          </a:solidFill>
        </p:spPr>
        <p:txBody>
          <a:bodyPr wrap="square" rtlCol="0">
            <a:spAutoFit/>
          </a:bodyPr>
          <a:lstStyle/>
          <a:p>
            <a:r>
              <a:rPr lang="en-US" sz="2400" i="1" dirty="0">
                <a:latin typeface="Arial" panose="020B0604020202020204" pitchFamily="34" charset="0"/>
                <a:cs typeface="Arial" panose="020B0604020202020204" pitchFamily="34" charset="0"/>
              </a:rPr>
              <a:t>(Earlier in this chapter, </a:t>
            </a:r>
            <a:r>
              <a:rPr lang="en-US" sz="2400" b="1" i="1" dirty="0">
                <a:latin typeface="Arial" panose="020B0604020202020204" pitchFamily="34" charset="0"/>
                <a:cs typeface="Arial" panose="020B0604020202020204" pitchFamily="34" charset="0"/>
              </a:rPr>
              <a:t>P</a:t>
            </a:r>
            <a:r>
              <a:rPr lang="en-US" sz="2400" i="1" dirty="0">
                <a:latin typeface="Arial" panose="020B0604020202020204" pitchFamily="34" charset="0"/>
                <a:cs typeface="Arial" panose="020B0604020202020204" pitchFamily="34" charset="0"/>
              </a:rPr>
              <a:t> was fixed, so we </a:t>
            </a:r>
            <a:r>
              <a:rPr lang="en-US" sz="2400" i="1" dirty="0" smtClean="0">
                <a:latin typeface="Arial" panose="020B0604020202020204" pitchFamily="34" charset="0"/>
                <a:cs typeface="Arial" panose="020B0604020202020204" pitchFamily="34" charset="0"/>
              </a:rPr>
              <a:t>could </a:t>
            </a:r>
            <a:r>
              <a:rPr lang="en-US" sz="2400" i="1" dirty="0">
                <a:latin typeface="Arial" panose="020B0604020202020204" pitchFamily="34" charset="0"/>
                <a:cs typeface="Arial" panose="020B0604020202020204" pitchFamily="34" charset="0"/>
              </a:rPr>
              <a:t>write </a:t>
            </a:r>
            <a:r>
              <a:rPr lang="en-US" sz="2400" b="1" i="1" dirty="0">
                <a:latin typeface="Arial" panose="020B0604020202020204" pitchFamily="34" charset="0"/>
                <a:cs typeface="Arial" panose="020B0604020202020204" pitchFamily="34" charset="0"/>
              </a:rPr>
              <a:t>NX </a:t>
            </a:r>
            <a:r>
              <a:rPr lang="en-US" sz="2400" i="1" dirty="0">
                <a:latin typeface="Arial" panose="020B0604020202020204" pitchFamily="34" charset="0"/>
                <a:cs typeface="Arial" panose="020B0604020202020204" pitchFamily="34" charset="0"/>
              </a:rPr>
              <a:t>as a function of </a:t>
            </a:r>
            <a:r>
              <a:rPr lang="en-US" sz="2400" b="1" i="1" dirty="0">
                <a:latin typeface="Arial" panose="020B0604020202020204" pitchFamily="34" charset="0"/>
                <a:cs typeface="Arial" panose="020B0604020202020204" pitchFamily="34" charset="0"/>
              </a:rPr>
              <a:t>e</a:t>
            </a:r>
            <a:r>
              <a:rPr lang="en-US" sz="2400" i="1" dirty="0">
                <a:latin typeface="Arial" panose="020B0604020202020204" pitchFamily="34" charset="0"/>
                <a:cs typeface="Arial" panose="020B0604020202020204" pitchFamily="34" charset="0"/>
              </a:rPr>
              <a:t> instead of </a:t>
            </a:r>
            <a:r>
              <a:rPr lang="en-US" sz="2400" b="1" i="1" dirty="0">
                <a:latin typeface="Times New Roman"/>
                <a:cs typeface="Times New Roman"/>
                <a:sym typeface="Symbol" pitchFamily="18" charset="2"/>
              </a:rPr>
              <a:t>ε</a:t>
            </a:r>
            <a:r>
              <a:rPr lang="en-US" sz="2400" i="1" dirty="0"/>
              <a:t>.)</a:t>
            </a:r>
          </a:p>
        </p:txBody>
      </p:sp>
    </p:spTree>
    <p:extLst>
      <p:ext uri="{BB962C8B-B14F-4D97-AF65-F5344CB8AC3E}">
        <p14:creationId xmlns:p14="http://schemas.microsoft.com/office/powerpoint/2010/main" val="20633724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FE4FFEE6-1EC2-4CDC-92BA-F388C79C4EA6}"/>
              </a:ext>
            </a:extLst>
          </p:cNvPr>
          <p:cNvSpPr>
            <a:spLocks noGrp="1"/>
          </p:cNvSpPr>
          <p:nvPr>
            <p:ph type="title"/>
          </p:nvPr>
        </p:nvSpPr>
        <p:spPr/>
        <p:txBody>
          <a:bodyPr/>
          <a:lstStyle/>
          <a:p>
            <a:r>
              <a:rPr lang="en-US" dirty="0"/>
              <a:t>Deriving the AD curve</a:t>
            </a:r>
          </a:p>
        </p:txBody>
      </p:sp>
      <p:sp>
        <p:nvSpPr>
          <p:cNvPr id="2" name="Content Placeholder 1"/>
          <p:cNvSpPr>
            <a:spLocks noGrp="1"/>
          </p:cNvSpPr>
          <p:nvPr>
            <p:ph sz="quarter" idx="10"/>
          </p:nvPr>
        </p:nvSpPr>
        <p:spPr>
          <a:xfrm>
            <a:off x="523875" y="1116012"/>
            <a:ext cx="4086225" cy="4751387"/>
          </a:xfrm>
        </p:spPr>
        <p:txBody>
          <a:bodyPr/>
          <a:lstStyle/>
          <a:p>
            <a:r>
              <a:rPr lang="en-US" dirty="0">
                <a:latin typeface="Arial" pitchFamily="34" charset="0"/>
                <a:cs typeface="Arial" panose="020B0604020202020204" pitchFamily="34" charset="0"/>
                <a:sym typeface="Symbol" pitchFamily="18" charset="2"/>
              </a:rPr>
              <a:t>Why the </a:t>
            </a:r>
            <a:r>
              <a:rPr lang="en-US" i="1" dirty="0">
                <a:latin typeface="Arial" panose="020B0604020202020204" pitchFamily="34" charset="0"/>
                <a:cs typeface="Arial" panose="020B0604020202020204" pitchFamily="34" charset="0"/>
                <a:sym typeface="Symbol" pitchFamily="18" charset="2"/>
              </a:rPr>
              <a:t>AD</a:t>
            </a:r>
            <a:r>
              <a:rPr lang="en-US" dirty="0">
                <a:latin typeface="Arial" panose="020B0604020202020204" pitchFamily="34" charset="0"/>
                <a:cs typeface="Arial" panose="020B0604020202020204" pitchFamily="34" charset="0"/>
                <a:sym typeface="Symbol" pitchFamily="18" charset="2"/>
              </a:rPr>
              <a:t> curve has a negative slope</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P →</a:t>
            </a:r>
            <a:r>
              <a:rPr lang="en-US" dirty="0" smtClean="0">
                <a:latin typeface="Arial" pitchFamily="34" charset="0"/>
                <a:cs typeface="Arial" pitchFamily="34" charset="0"/>
                <a:sym typeface="Wingdings 3"/>
              </a:rPr>
              <a:t></a:t>
            </a:r>
            <a:r>
              <a:rPr lang="en-US" dirty="0" smtClean="0">
                <a:latin typeface="Arial" pitchFamily="34" charset="0"/>
                <a:cs typeface="Arial" pitchFamily="34" charset="0"/>
                <a:sym typeface="Symbol" pitchFamily="18" charset="2"/>
              </a:rPr>
              <a:t>(</a:t>
            </a:r>
            <a:r>
              <a:rPr lang="en-US" b="1" i="1" dirty="0">
                <a:latin typeface="Arial" pitchFamily="34" charset="0"/>
                <a:cs typeface="Arial" pitchFamily="34" charset="0"/>
                <a:sym typeface="Symbol" pitchFamily="18" charset="2"/>
              </a:rPr>
              <a:t>M</a:t>
            </a:r>
            <a:r>
              <a:rPr lang="en-US" i="1" dirty="0">
                <a:latin typeface="Arial" pitchFamily="34" charset="0"/>
                <a:cs typeface="Arial" pitchFamily="34" charset="0"/>
                <a:sym typeface="Symbol" pitchFamily="18" charset="2"/>
              </a:rPr>
              <a:t>/</a:t>
            </a:r>
            <a:r>
              <a:rPr lang="en-US" b="1" i="1" dirty="0">
                <a:latin typeface="Arial" pitchFamily="34" charset="0"/>
                <a:cs typeface="Arial" pitchFamily="34" charset="0"/>
                <a:sym typeface="Symbol" pitchFamily="18" charset="2"/>
              </a:rPr>
              <a:t>P</a:t>
            </a:r>
            <a:r>
              <a:rPr lang="en-US" dirty="0" smtClean="0">
                <a:latin typeface="Arial" pitchFamily="34" charset="0"/>
                <a:cs typeface="Arial" pitchFamily="34" charset="0"/>
                <a:sym typeface="Symbol" pitchFamily="18" charset="2"/>
              </a:rPr>
              <a:t>)</a:t>
            </a:r>
            <a:endParaRPr lang="en-US" dirty="0">
              <a:latin typeface="Arial" pitchFamily="34" charset="0"/>
              <a:cs typeface="Arial" pitchFamily="34" charset="0"/>
              <a:sym typeface="Symbol" pitchFamily="18" charset="2"/>
            </a:endParaRPr>
          </a:p>
          <a:p>
            <a:pPr marL="342900" lvl="1" indent="0">
              <a:buNone/>
            </a:pPr>
            <a:r>
              <a:rPr lang="en-US" b="1" i="1" dirty="0">
                <a:latin typeface="Arial" pitchFamily="34" charset="0"/>
                <a:cs typeface="Arial" pitchFamily="34" charset="0"/>
                <a:sym typeface="Symbol" pitchFamily="18" charset="2"/>
              </a:rPr>
              <a:t>→</a:t>
            </a:r>
            <a:r>
              <a:rPr lang="en-US" dirty="0" smtClean="0">
                <a:latin typeface="Arial" pitchFamily="34" charset="0"/>
                <a:cs typeface="Arial" pitchFamily="34" charset="0"/>
                <a:sym typeface="Symbol" pitchFamily="18" charset="2"/>
              </a:rPr>
              <a:t> </a:t>
            </a:r>
            <a:r>
              <a:rPr lang="en-US" i="1" dirty="0">
                <a:latin typeface="Arial" pitchFamily="34" charset="0"/>
                <a:cs typeface="Arial" pitchFamily="34" charset="0"/>
                <a:sym typeface="Symbol" pitchFamily="18" charset="2"/>
              </a:rPr>
              <a:t>LM</a:t>
            </a:r>
            <a:r>
              <a:rPr lang="en-US" dirty="0">
                <a:latin typeface="Arial" pitchFamily="34" charset="0"/>
                <a:cs typeface="Arial" pitchFamily="34" charset="0"/>
                <a:sym typeface="Symbol" pitchFamily="18" charset="2"/>
              </a:rPr>
              <a:t> shifts </a:t>
            </a:r>
            <a:r>
              <a:rPr lang="en-US" dirty="0" smtClean="0">
                <a:latin typeface="Arial" pitchFamily="34" charset="0"/>
                <a:cs typeface="Arial" pitchFamily="34" charset="0"/>
                <a:sym typeface="Symbol" pitchFamily="18" charset="2"/>
              </a:rPr>
              <a:t>left</a:t>
            </a:r>
            <a:endParaRPr lang="en-US" b="1" i="1" dirty="0">
              <a:latin typeface="Arial" pitchFamily="34" charset="0"/>
              <a:cs typeface="Arial" pitchFamily="34" charset="0"/>
              <a:sym typeface="Symbol" pitchFamily="18" charset="2"/>
            </a:endParaRPr>
          </a:p>
          <a:p>
            <a:pPr marL="342900" lvl="1" indent="0">
              <a:buNone/>
            </a:pPr>
            <a:r>
              <a:rPr lang="en-US" b="1" i="1" dirty="0">
                <a:latin typeface="Arial" pitchFamily="34" charset="0"/>
                <a:cs typeface="Arial" pitchFamily="34" charset="0"/>
                <a:sym typeface="Symbol" pitchFamily="18" charset="2"/>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ε</a:t>
            </a:r>
            <a:endParaRPr lang="en-US" b="1" i="1" dirty="0">
              <a:latin typeface="Arial" pitchFamily="34" charset="0"/>
              <a:cs typeface="Arial" pitchFamily="34" charset="0"/>
              <a:sym typeface="Symbol" pitchFamily="18" charset="2"/>
            </a:endParaRPr>
          </a:p>
          <a:p>
            <a:pPr marL="342900" lvl="1" indent="0">
              <a:buNone/>
            </a:pPr>
            <a:r>
              <a:rPr lang="en-US" b="1" i="1" dirty="0">
                <a:latin typeface="Arial" pitchFamily="34" charset="0"/>
                <a:cs typeface="Arial" pitchFamily="34" charset="0"/>
                <a:sym typeface="Symbol" pitchFamily="18" charset="2"/>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NX</a:t>
            </a:r>
            <a:endParaRPr lang="en-US" b="1" i="1" dirty="0">
              <a:latin typeface="Arial" pitchFamily="34" charset="0"/>
              <a:cs typeface="Arial" pitchFamily="34" charset="0"/>
              <a:sym typeface="Symbol" pitchFamily="18" charset="2"/>
            </a:endParaRPr>
          </a:p>
          <a:p>
            <a:pPr marL="342900" lvl="1" indent="0">
              <a:buNone/>
            </a:pPr>
            <a:r>
              <a:rPr lang="en-US" b="1" i="1" dirty="0">
                <a:latin typeface="Arial" pitchFamily="34" charset="0"/>
                <a:cs typeface="Arial" pitchFamily="34" charset="0"/>
                <a:sym typeface="Symbol" pitchFamily="18" charset="2"/>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Y</a:t>
            </a:r>
            <a:endParaRPr lang="en-US" dirty="0">
              <a:latin typeface="Arial" pitchFamily="34" charset="0"/>
              <a:cs typeface="Arial" pitchFamily="34" charset="0"/>
              <a:sym typeface="Symbol" pitchFamily="18" charset="2"/>
            </a:endParaRPr>
          </a:p>
        </p:txBody>
      </p:sp>
      <p:pic>
        <p:nvPicPr>
          <p:cNvPr id="9" name="Picture Placeholder 8" descr="The top chart has a Y axis labeled ε&#10; and an X axis labeled Y. A decreasing line is labeled IS*. A vertical line is labeled Y2/LM*(P2). Another vertical line is  labeled Y1/LM*(P1). Two dotted lines labeled ε1 and ε2 connect the Y axes to the intersections of the lines. The bottom chart has a Y axis labeled P and an X axis labeled Y. A decreasing line is labeled AD. Two vertical dotted lines are labeled Y2 and Y1. Two horizontal lines are labeled P1 and P2.">
            <a:extLst>
              <a:ext uri="{FF2B5EF4-FFF2-40B4-BE49-F238E27FC236}">
                <a16:creationId xmlns:a16="http://schemas.microsoft.com/office/drawing/2014/main" xmlns="" id="{E08BAC9F-A658-44A3-8B6F-02C204C05907}"/>
              </a:ext>
            </a:extLst>
          </p:cNvPr>
          <p:cNvPicPr>
            <a:picLocks noGrp="1" noChangeAspect="1"/>
          </p:cNvPicPr>
          <p:nvPr>
            <p:ph type="pic" sz="quarter" idx="12"/>
          </p:nvPr>
        </p:nvPicPr>
        <p:blipFill>
          <a:blip r:embed="rId3">
            <a:extLst>
              <a:ext uri="{28A0092B-C50C-407E-A947-70E740481C1C}">
                <a14:useLocalDpi xmlns:a14="http://schemas.microsoft.com/office/drawing/2010/main" val="0"/>
              </a:ext>
            </a:extLst>
          </a:blip>
          <a:stretch>
            <a:fillRect/>
          </a:stretch>
        </p:blipFill>
        <p:spPr>
          <a:xfrm>
            <a:off x="4643438" y="1100748"/>
            <a:ext cx="3816427" cy="5047926"/>
          </a:xfrm>
          <a:prstGeom prst="rect">
            <a:avLst/>
          </a:prstGeom>
          <a:noFill/>
          <a:ln>
            <a:noFill/>
          </a:ln>
        </p:spPr>
      </p:pic>
    </p:spTree>
    <p:extLst>
      <p:ext uri="{BB962C8B-B14F-4D97-AF65-F5344CB8AC3E}">
        <p14:creationId xmlns:p14="http://schemas.microsoft.com/office/powerpoint/2010/main" val="924814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the short run to the long run</a:t>
            </a:r>
          </a:p>
        </p:txBody>
      </p:sp>
      <p:graphicFrame>
        <p:nvGraphicFramePr>
          <p:cNvPr id="102452" name="Object 2" descr="If Y subscript 1 is lesser than Y bar,"/>
          <p:cNvGraphicFramePr>
            <a:graphicFrameLocks noChangeAspect="1"/>
          </p:cNvGraphicFramePr>
          <p:nvPr>
            <p:extLst>
              <p:ext uri="{D42A27DB-BD31-4B8C-83A1-F6EECF244321}">
                <p14:modId xmlns:p14="http://schemas.microsoft.com/office/powerpoint/2010/main" val="4013869383"/>
              </p:ext>
            </p:extLst>
          </p:nvPr>
        </p:nvGraphicFramePr>
        <p:xfrm>
          <a:off x="685800" y="1451100"/>
          <a:ext cx="1346200" cy="527050"/>
        </p:xfrm>
        <a:graphic>
          <a:graphicData uri="http://schemas.openxmlformats.org/presentationml/2006/ole">
            <mc:AlternateContent xmlns:mc="http://schemas.openxmlformats.org/markup-compatibility/2006">
              <mc:Choice xmlns:v="urn:schemas-microsoft-com:vml" Requires="v">
                <p:oleObj spid="_x0000_s14916" name="Equation" r:id="rId4" imgW="647640" imgH="253800" progId="Equation.DSMT4">
                  <p:embed/>
                </p:oleObj>
              </mc:Choice>
              <mc:Fallback>
                <p:oleObj name="Equation" r:id="rId4" imgW="647640" imgH="253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451100"/>
                        <a:ext cx="1346200"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Content Placeholder 2"/>
          <p:cNvSpPr>
            <a:spLocks noGrp="1"/>
          </p:cNvSpPr>
          <p:nvPr>
            <p:ph sz="quarter" idx="10"/>
          </p:nvPr>
        </p:nvSpPr>
        <p:spPr>
          <a:xfrm>
            <a:off x="523875" y="2163762"/>
            <a:ext cx="3590925" cy="3951287"/>
          </a:xfrm>
        </p:spPr>
        <p:txBody>
          <a:bodyPr/>
          <a:lstStyle/>
          <a:p>
            <a:pPr>
              <a:spcBef>
                <a:spcPts val="600"/>
              </a:spcBef>
            </a:pPr>
            <a:r>
              <a:rPr lang="en-US" dirty="0">
                <a:latin typeface="Arial" panose="020B0604020202020204" pitchFamily="34" charset="0"/>
                <a:cs typeface="Arial" panose="020B0604020202020204" pitchFamily="34" charset="0"/>
                <a:sym typeface="Symbol" pitchFamily="18" charset="2"/>
              </a:rPr>
              <a:t>then there is downward pressure on prices. </a:t>
            </a:r>
          </a:p>
          <a:p>
            <a:pPr>
              <a:spcBef>
                <a:spcPts val="600"/>
              </a:spcBef>
              <a:buClr>
                <a:srgbClr val="008080"/>
              </a:buClr>
              <a:buSzPct val="120000"/>
              <a:tabLst>
                <a:tab pos="339725" algn="l"/>
              </a:tabLst>
            </a:pPr>
            <a:r>
              <a:rPr lang="en-US" dirty="0">
                <a:latin typeface="Arial" panose="020B0604020202020204" pitchFamily="34" charset="0"/>
                <a:cs typeface="Arial" panose="020B0604020202020204" pitchFamily="34" charset="0"/>
                <a:sym typeface="Symbol" pitchFamily="18" charset="2"/>
              </a:rPr>
              <a:t>Over time, </a:t>
            </a:r>
            <a:r>
              <a:rPr lang="en-US" b="1" i="1" dirty="0">
                <a:latin typeface="Arial" panose="020B0604020202020204" pitchFamily="34" charset="0"/>
                <a:cs typeface="Arial" panose="020B0604020202020204" pitchFamily="34" charset="0"/>
                <a:sym typeface="Symbol" pitchFamily="18" charset="2"/>
              </a:rPr>
              <a:t>P</a:t>
            </a:r>
            <a:r>
              <a:rPr lang="en-US" dirty="0">
                <a:latin typeface="Arial" panose="020B0604020202020204" pitchFamily="34" charset="0"/>
                <a:cs typeface="Arial" panose="020B0604020202020204" pitchFamily="34" charset="0"/>
                <a:sym typeface="Symbol" pitchFamily="18" charset="2"/>
              </a:rPr>
              <a:t>  will move down, causing</a:t>
            </a:r>
          </a:p>
          <a:p>
            <a:pPr indent="400050">
              <a:spcBef>
                <a:spcPts val="600"/>
              </a:spcBef>
              <a:buClr>
                <a:srgbClr val="008080"/>
              </a:buClr>
              <a:buSzPct val="120000"/>
              <a:tabLst>
                <a:tab pos="339725" algn="l"/>
              </a:tabLst>
            </a:pPr>
            <a:r>
              <a:rPr lang="en-US" sz="2800" dirty="0" smtClean="0">
                <a:latin typeface="Arial" pitchFamily="34" charset="0"/>
                <a:cs typeface="Arial" pitchFamily="34" charset="0"/>
                <a:sym typeface="Symbol" pitchFamily="18" charset="2"/>
              </a:rPr>
              <a:t>(</a:t>
            </a:r>
            <a:r>
              <a:rPr lang="en-US" sz="2800" b="1" i="1" dirty="0">
                <a:latin typeface="Arial" pitchFamily="34" charset="0"/>
                <a:cs typeface="Arial" pitchFamily="34" charset="0"/>
                <a:sym typeface="Symbol" pitchFamily="18" charset="2"/>
              </a:rPr>
              <a:t>M</a:t>
            </a:r>
            <a:r>
              <a:rPr lang="en-US" sz="2800" i="1" dirty="0">
                <a:latin typeface="Arial" pitchFamily="34" charset="0"/>
                <a:cs typeface="Arial" pitchFamily="34" charset="0"/>
                <a:sym typeface="Symbol" pitchFamily="18" charset="2"/>
              </a:rPr>
              <a:t>/</a:t>
            </a:r>
            <a:r>
              <a:rPr lang="en-US" sz="2800" b="1" i="1" dirty="0">
                <a:latin typeface="Arial" pitchFamily="34" charset="0"/>
                <a:cs typeface="Arial" pitchFamily="34" charset="0"/>
                <a:sym typeface="Symbol" pitchFamily="18" charset="2"/>
              </a:rPr>
              <a:t>P</a:t>
            </a:r>
            <a:r>
              <a:rPr lang="en-US" sz="2800" dirty="0">
                <a:latin typeface="Arial" pitchFamily="34" charset="0"/>
                <a:cs typeface="Arial" pitchFamily="34" charset="0"/>
                <a:sym typeface="Symbol" pitchFamily="18" charset="2"/>
              </a:rPr>
              <a:t>) </a:t>
            </a:r>
            <a:r>
              <a:rPr lang="en-US" sz="2800" dirty="0" smtClean="0">
                <a:latin typeface="Arial" pitchFamily="34" charset="0"/>
                <a:cs typeface="Arial" pitchFamily="34" charset="0"/>
                <a:sym typeface="Wingdings 3"/>
              </a:rPr>
              <a:t></a:t>
            </a:r>
            <a:r>
              <a:rPr lang="en-US" sz="2800" dirty="0" smtClean="0">
                <a:latin typeface="Arial" pitchFamily="34" charset="0"/>
                <a:cs typeface="Arial" pitchFamily="34" charset="0"/>
                <a:sym typeface="Symbol" pitchFamily="18" charset="2"/>
              </a:rPr>
              <a:t> </a:t>
            </a:r>
            <a:endParaRPr lang="en-US" sz="2800" dirty="0">
              <a:latin typeface="Arial" pitchFamily="34" charset="0"/>
              <a:cs typeface="Arial" pitchFamily="34" charset="0"/>
              <a:sym typeface="Symbol" pitchFamily="18" charset="2"/>
            </a:endParaRPr>
          </a:p>
          <a:p>
            <a:pPr indent="400050">
              <a:spcBef>
                <a:spcPts val="600"/>
              </a:spcBef>
              <a:buClr>
                <a:srgbClr val="008080"/>
              </a:buClr>
              <a:buSzPct val="120000"/>
              <a:tabLst>
                <a:tab pos="339725" algn="l"/>
              </a:tabLst>
            </a:pPr>
            <a:r>
              <a:rPr lang="en-US" sz="2800" b="1" i="1" dirty="0" smtClean="0">
                <a:latin typeface="Arial" pitchFamily="34" charset="0"/>
                <a:cs typeface="Arial" pitchFamily="34" charset="0"/>
                <a:sym typeface="Symbol" pitchFamily="18" charset="2"/>
              </a:rPr>
              <a:t>ε </a:t>
            </a:r>
            <a:r>
              <a:rPr lang="en-US" sz="2800" dirty="0" smtClean="0">
                <a:latin typeface="Arial" pitchFamily="34" charset="0"/>
                <a:cs typeface="Arial" pitchFamily="34" charset="0"/>
                <a:sym typeface="Wingdings 3"/>
              </a:rPr>
              <a:t></a:t>
            </a:r>
            <a:endParaRPr lang="en-US" sz="2800" b="1" i="1" dirty="0">
              <a:latin typeface="Arial" pitchFamily="34" charset="0"/>
              <a:cs typeface="Arial" pitchFamily="34" charset="0"/>
              <a:sym typeface="Symbol" pitchFamily="18" charset="2"/>
            </a:endParaRPr>
          </a:p>
          <a:p>
            <a:pPr indent="400050">
              <a:spcBef>
                <a:spcPts val="600"/>
              </a:spcBef>
              <a:buClr>
                <a:srgbClr val="008080"/>
              </a:buClr>
              <a:buSzPct val="120000"/>
              <a:tabLst>
                <a:tab pos="339725" algn="l"/>
              </a:tabLst>
            </a:pPr>
            <a:r>
              <a:rPr lang="en-US" sz="2800" b="1" i="1" dirty="0" smtClean="0">
                <a:latin typeface="Arial" pitchFamily="34" charset="0"/>
                <a:cs typeface="Arial" pitchFamily="34" charset="0"/>
                <a:sym typeface="Symbol" pitchFamily="18" charset="2"/>
              </a:rPr>
              <a:t>NX </a:t>
            </a:r>
            <a:r>
              <a:rPr lang="en-US" sz="2800" dirty="0" smtClean="0">
                <a:latin typeface="Arial" pitchFamily="34" charset="0"/>
                <a:cs typeface="Arial" pitchFamily="34" charset="0"/>
                <a:sym typeface="Wingdings 3"/>
              </a:rPr>
              <a:t></a:t>
            </a:r>
            <a:endParaRPr lang="en-US" sz="2800" b="1" i="1" dirty="0">
              <a:latin typeface="Arial" pitchFamily="34" charset="0"/>
              <a:cs typeface="Arial" pitchFamily="34" charset="0"/>
              <a:sym typeface="Symbol" pitchFamily="18" charset="2"/>
            </a:endParaRPr>
          </a:p>
          <a:p>
            <a:pPr indent="400050">
              <a:spcBef>
                <a:spcPts val="600"/>
              </a:spcBef>
              <a:buClr>
                <a:srgbClr val="008080"/>
              </a:buClr>
              <a:buSzPct val="120000"/>
              <a:tabLst>
                <a:tab pos="339725" algn="l"/>
              </a:tabLst>
            </a:pPr>
            <a:r>
              <a:rPr lang="en-US" sz="2800" b="1" i="1" dirty="0" smtClean="0">
                <a:latin typeface="Arial" pitchFamily="34" charset="0"/>
                <a:cs typeface="Arial" pitchFamily="34" charset="0"/>
                <a:sym typeface="Symbol" pitchFamily="18" charset="2"/>
              </a:rPr>
              <a:t>Y</a:t>
            </a:r>
            <a:r>
              <a:rPr lang="en-US" sz="2800" dirty="0" smtClean="0">
                <a:latin typeface="Arial" pitchFamily="34" charset="0"/>
                <a:cs typeface="Arial" pitchFamily="34" charset="0"/>
                <a:sym typeface="Symbol" pitchFamily="18" charset="2"/>
              </a:rPr>
              <a:t> </a:t>
            </a:r>
            <a:r>
              <a:rPr lang="en-US" sz="2800" dirty="0" smtClean="0">
                <a:latin typeface="Arial" pitchFamily="34" charset="0"/>
                <a:cs typeface="Arial" pitchFamily="34" charset="0"/>
                <a:sym typeface="Wingdings 3"/>
              </a:rPr>
              <a:t></a:t>
            </a:r>
            <a:endParaRPr lang="en-US" sz="2800" dirty="0">
              <a:latin typeface="Arial" pitchFamily="34" charset="0"/>
              <a:cs typeface="Arial" pitchFamily="34" charset="0"/>
              <a:sym typeface="Symbol" pitchFamily="18" charset="2"/>
            </a:endParaRPr>
          </a:p>
        </p:txBody>
      </p:sp>
      <p:pic>
        <p:nvPicPr>
          <p:cNvPr id="12" name="Picture Placeholder 11" descr="The top chart has a Y axis labeled ε&#10; and an X axis labeled Y. A decreasing line is labeled IS*. A vertical line is labeled Y1/LM*(P1). Another vertical line is  labeled Y/LM*(P2). There are three additional vertical lines in between that are not labeled. Two dotted lines labeled ε1 and ε2 connect the Y axes to the intersections of the lines. The bottom chart has a Y axis labeled P and an X axis labeled Y. A decreasing line is labeled AD. Two vertical dotted lines are labeled Y2 and Y/LRAS. Two horizontal lines are labeled P1/SRAS1 and P2/SRAS2. There are three additional horizontal lines in between that are not labeled.">
            <a:extLst>
              <a:ext uri="{FF2B5EF4-FFF2-40B4-BE49-F238E27FC236}">
                <a16:creationId xmlns:a16="http://schemas.microsoft.com/office/drawing/2014/main" xmlns="" id="{EE0ACEDC-54F1-4A6A-8ED0-046EFD97F237}"/>
              </a:ext>
            </a:extLst>
          </p:cNvPr>
          <p:cNvPicPr>
            <a:picLocks noGrp="1" noChangeAspect="1"/>
          </p:cNvPicPr>
          <p:nvPr>
            <p:ph type="pic" sz="quarter" idx="12"/>
          </p:nvPr>
        </p:nvPicPr>
        <p:blipFill>
          <a:blip r:embed="rId6">
            <a:extLst>
              <a:ext uri="{28A0092B-C50C-407E-A947-70E740481C1C}">
                <a14:useLocalDpi xmlns:a14="http://schemas.microsoft.com/office/drawing/2010/main" val="0"/>
              </a:ext>
            </a:extLst>
          </a:blip>
          <a:stretch>
            <a:fillRect/>
          </a:stretch>
        </p:blipFill>
        <p:spPr>
          <a:xfrm>
            <a:off x="4281488" y="1002546"/>
            <a:ext cx="4151736" cy="4993057"/>
          </a:xfrm>
          <a:prstGeom prst="rect">
            <a:avLst/>
          </a:prstGeom>
          <a:noFill/>
          <a:ln>
            <a:noFill/>
          </a:ln>
        </p:spPr>
      </p:pic>
    </p:spTree>
    <p:extLst>
      <p:ext uri="{BB962C8B-B14F-4D97-AF65-F5344CB8AC3E}">
        <p14:creationId xmlns:p14="http://schemas.microsoft.com/office/powerpoint/2010/main" val="40124253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Large: Between small and closed</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Many countries—including the United States—are neither closed nor small open economies. </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A large open economy is between the polar cases of closed and small open. </a:t>
            </a:r>
          </a:p>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rPr>
              <a:t>Consider a monetary expansion:</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As in a closed economy, </a:t>
            </a:r>
            <a:br>
              <a:rPr lang="en-US" dirty="0">
                <a:latin typeface="Arial" panose="020B0604020202020204" pitchFamily="34" charset="0"/>
                <a:cs typeface="Arial" panose="020B0604020202020204" pitchFamily="34" charset="0"/>
              </a:rPr>
            </a:b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M</a:t>
            </a:r>
            <a:r>
              <a:rPr lang="en-US" dirty="0" smtClean="0">
                <a:latin typeface="Arial" pitchFamily="34" charset="0"/>
                <a:cs typeface="Arial" pitchFamily="34" charset="0"/>
                <a:sym typeface="Symbol" pitchFamily="18" charset="2"/>
              </a:rPr>
              <a:t> </a:t>
            </a:r>
            <a:r>
              <a:rPr lang="en-US" dirty="0">
                <a:cs typeface="Arial"/>
                <a:sym typeface="Wingdings 3"/>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r</a:t>
            </a:r>
            <a:r>
              <a:rPr lang="en-US" dirty="0" smtClean="0">
                <a:latin typeface="Arial" pitchFamily="34" charset="0"/>
                <a:cs typeface="Arial" pitchFamily="34" charset="0"/>
                <a:sym typeface="Symbol" pitchFamily="18" charset="2"/>
              </a:rPr>
              <a:t> </a:t>
            </a:r>
            <a:r>
              <a:rPr lang="en-US" dirty="0" smtClean="0">
                <a:cs typeface="Arial"/>
                <a:sym typeface="Wingdings 3"/>
              </a:rPr>
              <a:t>→</a:t>
            </a:r>
            <a:r>
              <a:rPr lang="en-US" b="1" i="1" dirty="0" smtClean="0">
                <a:latin typeface="Arial" pitchFamily="34" charset="0"/>
                <a:cs typeface="Arial" pitchFamily="34" charset="0"/>
                <a:sym typeface="Symbol" pitchFamily="18" charset="2"/>
              </a:rPr>
              <a:t>I</a:t>
            </a:r>
            <a:r>
              <a:rPr lang="en-US" dirty="0" smtClean="0">
                <a:latin typeface="Arial" pitchFamily="34" charset="0"/>
                <a:cs typeface="Arial" pitchFamily="34" charset="0"/>
                <a:sym typeface="Symbol" pitchFamily="18" charset="2"/>
              </a:rPr>
              <a:t>  </a:t>
            </a:r>
            <a:r>
              <a:rPr lang="en-US" dirty="0">
                <a:latin typeface="Arial" panose="020B0604020202020204" pitchFamily="34" charset="0"/>
                <a:cs typeface="Arial" panose="020B0604020202020204" pitchFamily="34" charset="0"/>
                <a:sym typeface="Symbol" pitchFamily="18" charset="2"/>
              </a:rPr>
              <a:t>(though not as much)</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As in a small open economy, </a:t>
            </a:r>
            <a:br>
              <a:rPr lang="en-US" dirty="0">
                <a:latin typeface="Arial" panose="020B0604020202020204" pitchFamily="34" charset="0"/>
                <a:cs typeface="Arial" panose="020B0604020202020204" pitchFamily="34" charset="0"/>
                <a:sym typeface="Symbol" pitchFamily="18" charset="2"/>
              </a:rPr>
            </a:b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M</a:t>
            </a:r>
            <a:r>
              <a:rPr lang="en-US" dirty="0" smtClean="0">
                <a:latin typeface="Arial" pitchFamily="34" charset="0"/>
                <a:cs typeface="Arial" pitchFamily="34" charset="0"/>
                <a:sym typeface="Symbol" pitchFamily="18" charset="2"/>
              </a:rPr>
              <a:t> </a:t>
            </a:r>
            <a:r>
              <a:rPr lang="en-US" dirty="0">
                <a:cs typeface="Arial"/>
                <a:sym typeface="Wingdings 3"/>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ε</a:t>
            </a:r>
            <a:r>
              <a:rPr lang="en-US" dirty="0" smtClean="0">
                <a:latin typeface="Arial" pitchFamily="34" charset="0"/>
                <a:cs typeface="Arial" pitchFamily="34" charset="0"/>
                <a:sym typeface="Symbol" pitchFamily="18" charset="2"/>
              </a:rPr>
              <a:t> </a:t>
            </a:r>
            <a:r>
              <a:rPr lang="en-US" dirty="0">
                <a:cs typeface="Arial"/>
                <a:sym typeface="Wingdings 3"/>
              </a:rPr>
              <a:t>→</a:t>
            </a:r>
            <a:r>
              <a:rPr lang="en-US" dirty="0" smtClean="0">
                <a:latin typeface="Arial" pitchFamily="34" charset="0"/>
                <a:cs typeface="Arial" pitchFamily="34" charset="0"/>
                <a:sym typeface="Symbol" pitchFamily="18" charset="2"/>
              </a:rPr>
              <a:t> </a:t>
            </a:r>
            <a:r>
              <a:rPr lang="en-US" dirty="0" smtClean="0">
                <a:latin typeface="Arial" pitchFamily="34" charset="0"/>
                <a:cs typeface="Arial" pitchFamily="34" charset="0"/>
                <a:sym typeface="Wingdings 3"/>
              </a:rPr>
              <a:t></a:t>
            </a:r>
            <a:r>
              <a:rPr lang="en-US" b="1" i="1" dirty="0" smtClean="0">
                <a:latin typeface="Arial" pitchFamily="34" charset="0"/>
                <a:cs typeface="Arial" pitchFamily="34" charset="0"/>
                <a:sym typeface="Symbol" pitchFamily="18" charset="2"/>
              </a:rPr>
              <a:t>NX</a:t>
            </a:r>
            <a:r>
              <a:rPr lang="en-US" dirty="0" smtClean="0">
                <a:latin typeface="Arial" pitchFamily="34" charset="0"/>
                <a:cs typeface="Arial" pitchFamily="34" charset="0"/>
                <a:sym typeface="Symbol" pitchFamily="18" charset="2"/>
              </a:rPr>
              <a:t>  </a:t>
            </a:r>
            <a:r>
              <a:rPr lang="en-US" dirty="0">
                <a:latin typeface="Arial" panose="020B0604020202020204" pitchFamily="34" charset="0"/>
                <a:cs typeface="Arial" panose="020B0604020202020204" pitchFamily="34" charset="0"/>
                <a:sym typeface="Symbol" pitchFamily="18" charset="2"/>
              </a:rPr>
              <a:t>(though not as much</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p:txBody>
      </p:sp>
    </p:spTree>
    <p:extLst>
      <p:ext uri="{BB962C8B-B14F-4D97-AF65-F5344CB8AC3E}">
        <p14:creationId xmlns:p14="http://schemas.microsoft.com/office/powerpoint/2010/main" val="1879120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1</a:t>
            </a:r>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95000"/>
              <a:buFont typeface="Arial" panose="020B0604020202020204" pitchFamily="34" charset="0"/>
              <a:buChar char="•"/>
            </a:pPr>
            <a:r>
              <a:rPr lang="en-US" dirty="0"/>
              <a:t>Mundell–Fleming model:</a:t>
            </a:r>
          </a:p>
          <a:p>
            <a:pPr lvl="1">
              <a:spcBef>
                <a:spcPts val="600"/>
              </a:spcBef>
              <a:buClr>
                <a:schemeClr val="tx1"/>
              </a:buClr>
              <a:buSzPct val="95000"/>
            </a:pPr>
            <a:r>
              <a:rPr lang="en-US" dirty="0"/>
              <a:t>the </a:t>
            </a:r>
            <a:r>
              <a:rPr lang="en-US" i="1" dirty="0"/>
              <a:t>IS–LM</a:t>
            </a:r>
            <a:r>
              <a:rPr lang="en-US" dirty="0"/>
              <a:t> model for a small open economy.</a:t>
            </a:r>
          </a:p>
          <a:p>
            <a:pPr lvl="1">
              <a:spcBef>
                <a:spcPts val="600"/>
              </a:spcBef>
              <a:buClr>
                <a:schemeClr val="tx1"/>
              </a:buClr>
              <a:buSzPct val="95000"/>
            </a:pPr>
            <a:r>
              <a:rPr lang="en-US" dirty="0"/>
              <a:t>takes </a:t>
            </a:r>
            <a:r>
              <a:rPr lang="en-US" b="1" i="1" dirty="0"/>
              <a:t>P</a:t>
            </a:r>
            <a:r>
              <a:rPr lang="en-US" dirty="0"/>
              <a:t> as given.</a:t>
            </a:r>
          </a:p>
          <a:p>
            <a:pPr lvl="1">
              <a:spcBef>
                <a:spcPts val="600"/>
              </a:spcBef>
              <a:buClr>
                <a:schemeClr val="tx1"/>
              </a:buClr>
              <a:buSzPct val="95000"/>
            </a:pPr>
            <a:r>
              <a:rPr lang="en-US" dirty="0"/>
              <a:t>can show how policies and shocks affect income and the exchange rate.</a:t>
            </a:r>
          </a:p>
          <a:p>
            <a:pPr marL="342900" indent="-342900">
              <a:spcBef>
                <a:spcPts val="600"/>
              </a:spcBef>
              <a:buClr>
                <a:schemeClr val="tx1"/>
              </a:buClr>
              <a:buSzPct val="95000"/>
              <a:buFont typeface="Arial" panose="020B0604020202020204" pitchFamily="34" charset="0"/>
              <a:buChar char="•"/>
            </a:pPr>
            <a:r>
              <a:rPr lang="en-US" dirty="0"/>
              <a:t>Fiscal policy:</a:t>
            </a:r>
          </a:p>
          <a:p>
            <a:pPr lvl="1">
              <a:spcBef>
                <a:spcPts val="600"/>
              </a:spcBef>
              <a:buClr>
                <a:schemeClr val="tx1"/>
              </a:buClr>
              <a:buSzPct val="95000"/>
            </a:pPr>
            <a:r>
              <a:rPr lang="en-US" dirty="0"/>
              <a:t>affects income under fixed exchange rates but not under floating exchange rates.</a:t>
            </a:r>
          </a:p>
        </p:txBody>
      </p:sp>
    </p:spTree>
    <p:extLst>
      <p:ext uri="{BB962C8B-B14F-4D97-AF65-F5344CB8AC3E}">
        <p14:creationId xmlns:p14="http://schemas.microsoft.com/office/powerpoint/2010/main" val="1342044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2</a:t>
            </a:r>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95000"/>
              <a:buFont typeface="Arial" panose="020B0604020202020204" pitchFamily="34" charset="0"/>
              <a:buChar char="•"/>
            </a:pPr>
            <a:r>
              <a:rPr lang="en-US" dirty="0"/>
              <a:t>Monetary policy:</a:t>
            </a:r>
          </a:p>
          <a:p>
            <a:pPr lvl="1">
              <a:spcBef>
                <a:spcPts val="600"/>
              </a:spcBef>
              <a:buClr>
                <a:schemeClr val="tx1"/>
              </a:buClr>
              <a:buSzPct val="95000"/>
            </a:pPr>
            <a:r>
              <a:rPr lang="en-US" dirty="0"/>
              <a:t>affects income under floating exchange rates. </a:t>
            </a:r>
          </a:p>
          <a:p>
            <a:pPr lvl="1">
              <a:spcBef>
                <a:spcPts val="600"/>
              </a:spcBef>
              <a:buClr>
                <a:schemeClr val="tx1"/>
              </a:buClr>
              <a:buSzPct val="95000"/>
            </a:pPr>
            <a:r>
              <a:rPr lang="en-US" dirty="0"/>
              <a:t>Under fixed exchange rates, monetary policy is not available to affect output.</a:t>
            </a:r>
          </a:p>
          <a:p>
            <a:pPr marL="342900" indent="-342900">
              <a:spcBef>
                <a:spcPts val="600"/>
              </a:spcBef>
              <a:buClr>
                <a:schemeClr val="tx1"/>
              </a:buClr>
              <a:buSzPct val="95000"/>
              <a:buFont typeface="Arial" panose="020B0604020202020204" pitchFamily="34" charset="0"/>
              <a:buChar char="•"/>
            </a:pPr>
            <a:r>
              <a:rPr lang="en-US" dirty="0"/>
              <a:t>Interest rate differentials:</a:t>
            </a:r>
          </a:p>
          <a:p>
            <a:pPr lvl="1">
              <a:spcBef>
                <a:spcPts val="600"/>
              </a:spcBef>
              <a:buClr>
                <a:schemeClr val="tx1"/>
              </a:buClr>
              <a:buSzPct val="95000"/>
            </a:pPr>
            <a:r>
              <a:rPr lang="en-US" dirty="0"/>
              <a:t>exist if investors require a risk premium to hold a country’s assets.</a:t>
            </a:r>
          </a:p>
          <a:p>
            <a:pPr lvl="1">
              <a:spcBef>
                <a:spcPts val="600"/>
              </a:spcBef>
              <a:buClr>
                <a:schemeClr val="tx1"/>
              </a:buClr>
              <a:buSzPct val="95000"/>
            </a:pPr>
            <a:r>
              <a:rPr lang="en-US" dirty="0"/>
              <a:t>An increase in this risk premium raises domestic interest rates and causes the country’s exchange rate to depreciate.</a:t>
            </a:r>
          </a:p>
        </p:txBody>
      </p:sp>
    </p:spTree>
    <p:extLst>
      <p:ext uri="{BB962C8B-B14F-4D97-AF65-F5344CB8AC3E}">
        <p14:creationId xmlns:p14="http://schemas.microsoft.com/office/powerpoint/2010/main" val="3830827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000" spc="800" dirty="0">
                <a:solidFill>
                  <a:srgbClr val="0E5229"/>
                </a:solidFill>
                <a:latin typeface="Tahoma" pitchFamily="34" charset="0"/>
                <a:ea typeface="Tahoma" pitchFamily="34" charset="0"/>
                <a:cs typeface="Tahoma" pitchFamily="34" charset="0"/>
              </a:rPr>
              <a:t>CHAPTER SUMMARY, PART 3</a:t>
            </a:r>
          </a:p>
        </p:txBody>
      </p:sp>
      <p:sp>
        <p:nvSpPr>
          <p:cNvPr id="3" name="Content Placeholder 2"/>
          <p:cNvSpPr>
            <a:spLocks noGrp="1"/>
          </p:cNvSpPr>
          <p:nvPr>
            <p:ph type="body" sz="quarter" idx="10"/>
          </p:nvPr>
        </p:nvSpPr>
        <p:spPr/>
        <p:txBody>
          <a:bodyPr/>
          <a:lstStyle/>
          <a:p>
            <a:pPr marL="342900" indent="-342900">
              <a:spcBef>
                <a:spcPts val="600"/>
              </a:spcBef>
              <a:buClr>
                <a:schemeClr val="tx1"/>
              </a:buClr>
              <a:buSzPct val="95000"/>
              <a:buFont typeface="Arial" panose="020B0604020202020204" pitchFamily="34" charset="0"/>
              <a:buChar char="•"/>
            </a:pPr>
            <a:r>
              <a:rPr lang="en-US" dirty="0"/>
              <a:t>Fixed versus floating exchange rates</a:t>
            </a:r>
          </a:p>
          <a:p>
            <a:pPr lvl="1">
              <a:spcBef>
                <a:spcPts val="600"/>
              </a:spcBef>
              <a:buClr>
                <a:schemeClr val="tx1"/>
              </a:buClr>
              <a:buSzPct val="95000"/>
            </a:pPr>
            <a:r>
              <a:rPr lang="en-US" dirty="0"/>
              <a:t>Under floating rates, monetary policy is available for purposes other than maintaining exchange rate stability.</a:t>
            </a:r>
          </a:p>
          <a:p>
            <a:pPr lvl="1">
              <a:spcBef>
                <a:spcPts val="600"/>
              </a:spcBef>
              <a:buClr>
                <a:schemeClr val="tx1"/>
              </a:buClr>
              <a:buSzPct val="95000"/>
            </a:pPr>
            <a:r>
              <a:rPr lang="en-US" dirty="0"/>
              <a:t>Fixed exchange rates reduce some of the uncertainty in international transactions.</a:t>
            </a:r>
          </a:p>
        </p:txBody>
      </p:sp>
    </p:spTree>
    <p:extLst>
      <p:ext uri="{BB962C8B-B14F-4D97-AF65-F5344CB8AC3E}">
        <p14:creationId xmlns:p14="http://schemas.microsoft.com/office/powerpoint/2010/main" val="3535757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solidFill>
                  <a:srgbClr val="A85232"/>
                </a:solidFill>
              </a:rPr>
              <a:t>The </a:t>
            </a:r>
            <a:r>
              <a:rPr lang="en-US" i="1" dirty="0">
                <a:solidFill>
                  <a:srgbClr val="A85232"/>
                </a:solidFill>
              </a:rPr>
              <a:t>LM*</a:t>
            </a:r>
            <a:r>
              <a:rPr lang="en-US" dirty="0">
                <a:solidFill>
                  <a:srgbClr val="A85232"/>
                </a:solidFill>
              </a:rPr>
              <a:t> curve: Money market equilibrium</a:t>
            </a:r>
            <a:endParaRPr lang="en-US" dirty="0"/>
          </a:p>
        </p:txBody>
      </p:sp>
      <p:graphicFrame>
        <p:nvGraphicFramePr>
          <p:cNvPr id="38925" name="Object 2" descr="An equation reads, M over P equals L (r asterisk, Y)."/>
          <p:cNvGraphicFramePr>
            <a:graphicFrameLocks noChangeAspect="1"/>
          </p:cNvGraphicFramePr>
          <p:nvPr>
            <p:extLst>
              <p:ext uri="{D42A27DB-BD31-4B8C-83A1-F6EECF244321}">
                <p14:modId xmlns:p14="http://schemas.microsoft.com/office/powerpoint/2010/main" val="2045372895"/>
              </p:ext>
            </p:extLst>
          </p:nvPr>
        </p:nvGraphicFramePr>
        <p:xfrm>
          <a:off x="3200400" y="1322388"/>
          <a:ext cx="2940050" cy="506412"/>
        </p:xfrm>
        <a:graphic>
          <a:graphicData uri="http://schemas.openxmlformats.org/presentationml/2006/ole">
            <mc:AlternateContent xmlns:mc="http://schemas.openxmlformats.org/markup-compatibility/2006">
              <mc:Choice xmlns:v="urn:schemas-microsoft-com:vml" Requires="v">
                <p:oleObj spid="_x0000_s3276" name="Equation" r:id="rId4" imgW="1257120" imgH="215640" progId="Equation.DSMT4">
                  <p:embed/>
                </p:oleObj>
              </mc:Choice>
              <mc:Fallback>
                <p:oleObj name="Equation" r:id="rId4" imgW="12571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322388"/>
                        <a:ext cx="2940050" cy="5064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Content Placeholder 11"/>
          <p:cNvSpPr>
            <a:spLocks noGrp="1"/>
          </p:cNvSpPr>
          <p:nvPr>
            <p:ph type="body" sz="quarter" idx="10"/>
          </p:nvPr>
        </p:nvSpPr>
        <p:spPr>
          <a:xfrm>
            <a:off x="478361" y="2235209"/>
            <a:ext cx="4195239" cy="3886109"/>
          </a:xfrm>
        </p:spPr>
        <p:txBody>
          <a:bodyPr/>
          <a:lstStyle/>
          <a:p>
            <a:pPr marL="282575" indent="-282575">
              <a:spcBef>
                <a:spcPts val="624"/>
              </a:spcBef>
            </a:pP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LM*</a:t>
            </a:r>
            <a:r>
              <a:rPr lang="en-US" dirty="0">
                <a:latin typeface="Arial" panose="020B0604020202020204" pitchFamily="34" charset="0"/>
                <a:cs typeface="Arial" panose="020B0604020202020204" pitchFamily="34" charset="0"/>
              </a:rPr>
              <a:t> curve:</a:t>
            </a:r>
          </a:p>
          <a:p>
            <a:pPr marL="342900" indent="-342900">
              <a:spcBef>
                <a:spcPts val="624"/>
              </a:spcBef>
              <a:buClrTx/>
              <a:buSzPct val="100000"/>
              <a:buFont typeface="Arial" pitchFamily="34" charset="0"/>
              <a:buChar char="•"/>
            </a:pPr>
            <a:r>
              <a:rPr lang="en-US" dirty="0">
                <a:latin typeface="Arial" panose="020B0604020202020204" pitchFamily="34" charset="0"/>
                <a:cs typeface="Arial" panose="020B0604020202020204" pitchFamily="34" charset="0"/>
              </a:rPr>
              <a:t>is drawn for a </a:t>
            </a:r>
            <a:r>
              <a:rPr lang="en-US" dirty="0" smtClean="0">
                <a:latin typeface="Arial" panose="020B0604020202020204" pitchFamily="34" charset="0"/>
                <a:cs typeface="Arial" panose="020B0604020202020204" pitchFamily="34" charset="0"/>
              </a:rPr>
              <a:t>given value </a:t>
            </a:r>
            <a:r>
              <a:rPr lang="en-US" dirty="0">
                <a:latin typeface="Arial" panose="020B0604020202020204" pitchFamily="34" charset="0"/>
                <a:cs typeface="Arial" panose="020B0604020202020204" pitchFamily="34" charset="0"/>
              </a:rPr>
              <a:t>of </a:t>
            </a:r>
            <a:r>
              <a:rPr lang="en-US" b="1" i="1" dirty="0">
                <a:latin typeface="Arial" panose="020B0604020202020204" pitchFamily="34" charset="0"/>
                <a:cs typeface="Arial" panose="020B0604020202020204" pitchFamily="34" charset="0"/>
              </a:rPr>
              <a:t>r*</a:t>
            </a:r>
            <a:r>
              <a:rPr lang="en-US" i="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342900" indent="-342900">
              <a:spcBef>
                <a:spcPts val="624"/>
              </a:spcBef>
              <a:buClrTx/>
              <a:buSzPct val="100000"/>
              <a:buFont typeface="Arial" pitchFamily="34" charset="0"/>
              <a:buChar char="•"/>
            </a:pPr>
            <a:r>
              <a:rPr lang="en-US" dirty="0">
                <a:latin typeface="Arial" panose="020B0604020202020204" pitchFamily="34" charset="0"/>
                <a:cs typeface="Arial" panose="020B0604020202020204" pitchFamily="34" charset="0"/>
              </a:rPr>
              <a:t>is vertical </a:t>
            </a:r>
            <a:r>
              <a:rPr lang="en-US" dirty="0" smtClean="0">
                <a:latin typeface="Arial" panose="020B0604020202020204" pitchFamily="34" charset="0"/>
                <a:cs typeface="Arial" panose="020B0604020202020204" pitchFamily="34" charset="0"/>
              </a:rPr>
              <a:t>because, given </a:t>
            </a:r>
            <a:r>
              <a:rPr lang="en-US" b="1" i="1" dirty="0">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there is </a:t>
            </a:r>
            <a:r>
              <a:rPr lang="en-US" dirty="0" smtClean="0">
                <a:latin typeface="Arial" panose="020B0604020202020204" pitchFamily="34" charset="0"/>
                <a:cs typeface="Arial" panose="020B0604020202020204" pitchFamily="34" charset="0"/>
              </a:rPr>
              <a:t>only </a:t>
            </a:r>
            <a:r>
              <a:rPr lang="en-US" dirty="0">
                <a:latin typeface="Arial" panose="020B0604020202020204" pitchFamily="34" charset="0"/>
                <a:cs typeface="Arial" panose="020B0604020202020204" pitchFamily="34" charset="0"/>
              </a:rPr>
              <a:t>one value of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that </a:t>
            </a:r>
            <a:r>
              <a:rPr lang="en-US" dirty="0">
                <a:latin typeface="Arial" panose="020B0604020202020204" pitchFamily="34" charset="0"/>
                <a:cs typeface="Arial" panose="020B0604020202020204" pitchFamily="34" charset="0"/>
              </a:rPr>
              <a:t>equates money demand with supply, </a:t>
            </a:r>
            <a:r>
              <a:rPr lang="en-US" dirty="0" smtClean="0">
                <a:latin typeface="Arial" panose="020B0604020202020204" pitchFamily="34" charset="0"/>
                <a:cs typeface="Arial" panose="020B0604020202020204" pitchFamily="34" charset="0"/>
              </a:rPr>
              <a:t>regardless </a:t>
            </a:r>
            <a:r>
              <a:rPr lang="en-US" dirty="0">
                <a:latin typeface="Arial" panose="020B0604020202020204" pitchFamily="34" charset="0"/>
                <a:cs typeface="Arial" panose="020B0604020202020204" pitchFamily="34" charset="0"/>
              </a:rPr>
              <a:t>of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 </a:t>
            </a:r>
          </a:p>
        </p:txBody>
      </p:sp>
      <p:pic>
        <p:nvPicPr>
          <p:cNvPr id="11" name="Picture Placeholder 10" descr="The Y axis is labeled e and the X axis is labeled Y. A vertical line is labeled LM*">
            <a:extLst>
              <a:ext uri="{FF2B5EF4-FFF2-40B4-BE49-F238E27FC236}">
                <a16:creationId xmlns:a16="http://schemas.microsoft.com/office/drawing/2014/main" xmlns="" id="{37E37DBF-6E66-45C0-944A-DBBD5F8DE2CA}"/>
              </a:ext>
            </a:extLst>
          </p:cNvPr>
          <p:cNvPicPr>
            <a:picLocks noGrp="1" noChangeAspect="1"/>
          </p:cNvPicPr>
          <p:nvPr>
            <p:ph type="pic" sz="quarter" idx="13"/>
          </p:nvPr>
        </p:nvPicPr>
        <p:blipFill>
          <a:blip r:embed="rId6" cstate="print">
            <a:extLst>
              <a:ext uri="{28A0092B-C50C-407E-A947-70E740481C1C}">
                <a14:useLocalDpi xmlns:a14="http://schemas.microsoft.com/office/drawing/2010/main" val="0"/>
              </a:ext>
            </a:extLst>
          </a:blip>
          <a:stretch>
            <a:fillRect/>
          </a:stretch>
        </p:blipFill>
        <p:spPr>
          <a:xfrm>
            <a:off x="4933421" y="2257364"/>
            <a:ext cx="3767655" cy="3542083"/>
          </a:xfrm>
          <a:prstGeom prst="rect">
            <a:avLst/>
          </a:prstGeom>
          <a:noFill/>
          <a:ln>
            <a:noFill/>
          </a:ln>
        </p:spPr>
      </p:pic>
    </p:spTree>
    <p:extLst>
      <p:ext uri="{BB962C8B-B14F-4D97-AF65-F5344CB8AC3E}">
        <p14:creationId xmlns:p14="http://schemas.microsoft.com/office/powerpoint/2010/main" val="523111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Equilibrium in the </a:t>
            </a:r>
            <a:r>
              <a:rPr lang="en-US" dirty="0" err="1"/>
              <a:t>Mundell</a:t>
            </a:r>
            <a:r>
              <a:rPr lang="en-US" dirty="0"/>
              <a:t>-Fleming model</a:t>
            </a:r>
          </a:p>
        </p:txBody>
      </p:sp>
      <p:graphicFrame>
        <p:nvGraphicFramePr>
          <p:cNvPr id="4099" name="Object 3" descr="An equation reads, Y equals C (Y minus T) plus I (r asterisk) plus G plus NX (e)."/>
          <p:cNvGraphicFramePr>
            <a:graphicFrameLocks noChangeAspect="1"/>
          </p:cNvGraphicFramePr>
          <p:nvPr>
            <p:extLst>
              <p:ext uri="{D42A27DB-BD31-4B8C-83A1-F6EECF244321}">
                <p14:modId xmlns:p14="http://schemas.microsoft.com/office/powerpoint/2010/main" val="4248227564"/>
              </p:ext>
            </p:extLst>
          </p:nvPr>
        </p:nvGraphicFramePr>
        <p:xfrm>
          <a:off x="990600" y="1446463"/>
          <a:ext cx="5337175" cy="436562"/>
        </p:xfrm>
        <a:graphic>
          <a:graphicData uri="http://schemas.openxmlformats.org/presentationml/2006/ole">
            <mc:AlternateContent xmlns:mc="http://schemas.openxmlformats.org/markup-compatibility/2006">
              <mc:Choice xmlns:v="urn:schemas-microsoft-com:vml" Requires="v">
                <p:oleObj spid="_x0000_s4502"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6463"/>
                        <a:ext cx="5337175" cy="43656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8" name="Object 2" descr="An equation reads, M over P equals L (r asterisk, Y)."/>
          <p:cNvGraphicFramePr>
            <a:graphicFrameLocks noChangeAspect="1"/>
          </p:cNvGraphicFramePr>
          <p:nvPr>
            <p:extLst>
              <p:ext uri="{D42A27DB-BD31-4B8C-83A1-F6EECF244321}">
                <p14:modId xmlns:p14="http://schemas.microsoft.com/office/powerpoint/2010/main" val="3767523454"/>
              </p:ext>
            </p:extLst>
          </p:nvPr>
        </p:nvGraphicFramePr>
        <p:xfrm>
          <a:off x="914400" y="2082800"/>
          <a:ext cx="2627313" cy="454025"/>
        </p:xfrm>
        <a:graphic>
          <a:graphicData uri="http://schemas.openxmlformats.org/presentationml/2006/ole">
            <mc:AlternateContent xmlns:mc="http://schemas.openxmlformats.org/markup-compatibility/2006">
              <mc:Choice xmlns:v="urn:schemas-microsoft-com:vml" Requires="v">
                <p:oleObj spid="_x0000_s4503" name="Equation" r:id="rId6" imgW="1257120" imgH="215640" progId="Equation.DSMT4">
                  <p:embed/>
                </p:oleObj>
              </mc:Choice>
              <mc:Fallback>
                <p:oleObj name="Equation" r:id="rId6" imgW="12571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4400" y="2082800"/>
                        <a:ext cx="2627313" cy="4540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 name="Picture Placeholder 10" descr="The Y axis is labeled e and the X axis is labeled Y. A vertical line is labeled LM*. The equilibrium exchange rate and equilibrium income are noted.">
            <a:extLst>
              <a:ext uri="{FF2B5EF4-FFF2-40B4-BE49-F238E27FC236}">
                <a16:creationId xmlns:a16="http://schemas.microsoft.com/office/drawing/2014/main" xmlns="" id="{EFCFF719-53B8-4CC0-A389-27EE40556513}"/>
              </a:ext>
            </a:extLst>
          </p:cNvPr>
          <p:cNvPicPr>
            <a:picLocks noGrp="1" noChangeAspect="1"/>
          </p:cNvPicPr>
          <p:nvPr>
            <p:ph type="pic" sz="quarter" idx="12"/>
          </p:nvPr>
        </p:nvPicPr>
        <p:blipFill>
          <a:blip r:embed="rId8">
            <a:extLst>
              <a:ext uri="{28A0092B-C50C-407E-A947-70E740481C1C}">
                <a14:useLocalDpi xmlns:a14="http://schemas.microsoft.com/office/drawing/2010/main" val="0"/>
              </a:ext>
            </a:extLst>
          </a:blip>
          <a:stretch>
            <a:fillRect/>
          </a:stretch>
        </p:blipFill>
        <p:spPr>
          <a:xfrm>
            <a:off x="3585513" y="2621690"/>
            <a:ext cx="5083799" cy="3431186"/>
          </a:xfrm>
          <a:prstGeom prst="rect">
            <a:avLst/>
          </a:prstGeom>
          <a:noFill/>
          <a:ln>
            <a:noFill/>
          </a:ln>
        </p:spPr>
      </p:pic>
    </p:spTree>
    <p:extLst>
      <p:ext uri="{BB962C8B-B14F-4D97-AF65-F5344CB8AC3E}">
        <p14:creationId xmlns:p14="http://schemas.microsoft.com/office/powerpoint/2010/main" val="3561219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Floating and fixed exchange rates</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a system of </a:t>
            </a:r>
            <a:r>
              <a:rPr lang="en-US" b="1" dirty="0">
                <a:solidFill>
                  <a:srgbClr val="CC0000"/>
                </a:solidFill>
                <a:latin typeface="Arial" panose="020B0604020202020204" pitchFamily="34" charset="0"/>
                <a:cs typeface="Arial" panose="020B0604020202020204" pitchFamily="34" charset="0"/>
              </a:rPr>
              <a:t>floating exchange rates</a:t>
            </a:r>
            <a:r>
              <a:rPr lang="en-US" dirty="0">
                <a:latin typeface="Arial" panose="020B0604020202020204" pitchFamily="34" charset="0"/>
                <a:cs typeface="Arial" panose="020B0604020202020204" pitchFamily="34" charset="0"/>
              </a:rPr>
              <a:t>, </a:t>
            </a:r>
            <a:r>
              <a:rPr lang="en-US" b="1" i="1" dirty="0" smtClean="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allowed to fluctuate in response to changing economic conditions.</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In contrast, under </a:t>
            </a:r>
            <a:r>
              <a:rPr lang="en-US" b="1" dirty="0">
                <a:solidFill>
                  <a:srgbClr val="CC0000"/>
                </a:solidFill>
                <a:latin typeface="Arial" panose="020B0604020202020204" pitchFamily="34" charset="0"/>
                <a:cs typeface="Arial" panose="020B0604020202020204" pitchFamily="34" charset="0"/>
              </a:rPr>
              <a:t>fixed exchange rates</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central bank trades domestic for foreign currency at a predetermined price.</a:t>
            </a:r>
          </a:p>
          <a:p>
            <a:pPr marL="342900" indent="-342900">
              <a:spcBef>
                <a:spcPts val="600"/>
              </a:spcBef>
              <a:buClrTx/>
              <a:buSzPct val="100000"/>
              <a:buFont typeface="Arial" pitchFamily="34" charset="0"/>
              <a:buChar char="•"/>
            </a:pPr>
            <a:r>
              <a:rPr lang="en-US" dirty="0">
                <a:latin typeface="Arial" panose="020B0604020202020204" pitchFamily="34" charset="0"/>
                <a:cs typeface="Arial" panose="020B0604020202020204" pitchFamily="34" charset="0"/>
              </a:rPr>
              <a:t>Next, policy analysis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a floating exchange rate system</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rPr>
              <a:t>in a fixed exchange rate </a:t>
            </a:r>
            <a:r>
              <a:rPr lang="en-US" dirty="0" smtClean="0">
                <a:latin typeface="Arial" panose="020B0604020202020204" pitchFamily="34" charset="0"/>
                <a:cs typeface="Arial" panose="020B0604020202020204" pitchFamily="34" charset="0"/>
              </a:rPr>
              <a:t>system</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452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solidFill>
                  <a:srgbClr val="A85232"/>
                </a:solidFill>
              </a:rPr>
              <a:t>Fiscal policy under floating exchange rates</a:t>
            </a:r>
            <a:endParaRPr lang="en-US" dirty="0"/>
          </a:p>
        </p:txBody>
      </p:sp>
      <p:graphicFrame>
        <p:nvGraphicFramePr>
          <p:cNvPr id="5123" name="Object 3" descr="An equation reads, Y equals C (Y minus T) plus I (r asterisk) plus G plus NX (e)."/>
          <p:cNvGraphicFramePr>
            <a:graphicFrameLocks noChangeAspect="1"/>
          </p:cNvGraphicFramePr>
          <p:nvPr>
            <p:extLst>
              <p:ext uri="{D42A27DB-BD31-4B8C-83A1-F6EECF244321}">
                <p14:modId xmlns:p14="http://schemas.microsoft.com/office/powerpoint/2010/main" val="1390094308"/>
              </p:ext>
            </p:extLst>
          </p:nvPr>
        </p:nvGraphicFramePr>
        <p:xfrm>
          <a:off x="875290" y="1294245"/>
          <a:ext cx="5210175" cy="425450"/>
        </p:xfrm>
        <a:graphic>
          <a:graphicData uri="http://schemas.openxmlformats.org/presentationml/2006/ole">
            <mc:AlternateContent xmlns:mc="http://schemas.openxmlformats.org/markup-compatibility/2006">
              <mc:Choice xmlns:v="urn:schemas-microsoft-com:vml" Requires="v">
                <p:oleObj spid="_x0000_s5804"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5290" y="1294245"/>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2" name="Object 2" descr="An equation reads, M over P equals L (r asterisk, Y)."/>
          <p:cNvGraphicFramePr>
            <a:graphicFrameLocks noChangeAspect="1"/>
          </p:cNvGraphicFramePr>
          <p:nvPr>
            <p:extLst>
              <p:ext uri="{D42A27DB-BD31-4B8C-83A1-F6EECF244321}">
                <p14:modId xmlns:p14="http://schemas.microsoft.com/office/powerpoint/2010/main" val="616350581"/>
              </p:ext>
            </p:extLst>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5805" name="Equation" r:id="rId6" imgW="1257120" imgH="215640" progId="Equation.DSMT4">
                  <p:embed/>
                </p:oleObj>
              </mc:Choice>
              <mc:Fallback>
                <p:oleObj name="Equation" r:id="rId6" imgW="12571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Content Placeholder 7"/>
          <p:cNvSpPr>
            <a:spLocks noGrp="1"/>
          </p:cNvSpPr>
          <p:nvPr>
            <p:ph type="body" sz="quarter" idx="10"/>
          </p:nvPr>
        </p:nvSpPr>
        <p:spPr>
          <a:xfrm>
            <a:off x="478360" y="2861732"/>
            <a:ext cx="4052075" cy="3716777"/>
          </a:xfrm>
        </p:spPr>
        <p:txBody>
          <a:bodyPr/>
          <a:lstStyle/>
          <a:p>
            <a:pPr>
              <a:spcBef>
                <a:spcPts val="600"/>
              </a:spcBef>
              <a:spcAft>
                <a:spcPts val="2400"/>
              </a:spcAft>
            </a:pPr>
            <a:r>
              <a:rPr lang="en-US" dirty="0">
                <a:latin typeface="Arial" panose="020B0604020202020204" pitchFamily="34" charset="0"/>
                <a:cs typeface="Arial" panose="020B0604020202020204" pitchFamily="34" charset="0"/>
              </a:rPr>
              <a:t>At any given value of </a:t>
            </a:r>
            <a:r>
              <a:rPr lang="en-US" b="1" i="1" dirty="0">
                <a:latin typeface="Arial" panose="020B0604020202020204" pitchFamily="34" charset="0"/>
                <a:cs typeface="Arial" panose="020B0604020202020204" pitchFamily="34" charset="0"/>
              </a:rPr>
              <a:t>e</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 </a:t>
            </a:r>
            <a:r>
              <a:rPr lang="en-US" dirty="0">
                <a:latin typeface="Arial" panose="020B0604020202020204" pitchFamily="34" charset="0"/>
                <a:cs typeface="Arial" panose="020B0604020202020204" pitchFamily="34" charset="0"/>
              </a:rPr>
              <a:t>fiscal expansion increases </a:t>
            </a:r>
            <a:r>
              <a:rPr lang="en-US" b="1" i="1" dirty="0">
                <a:latin typeface="Arial" panose="020B0604020202020204" pitchFamily="34" charset="0"/>
                <a:cs typeface="Arial" panose="020B0604020202020204" pitchFamily="34" charset="0"/>
              </a:rPr>
              <a:t>Y</a:t>
            </a:r>
            <a:r>
              <a:rPr lang="en-US"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shifting </a:t>
            </a:r>
            <a:r>
              <a:rPr lang="en-US" i="1" dirty="0">
                <a:latin typeface="Arial" panose="020B0604020202020204" pitchFamily="34" charset="0"/>
                <a:cs typeface="Arial" panose="020B0604020202020204" pitchFamily="34" charset="0"/>
              </a:rPr>
              <a:t>IS*</a:t>
            </a:r>
            <a:r>
              <a:rPr lang="en-US" dirty="0">
                <a:latin typeface="Arial" panose="020B0604020202020204" pitchFamily="34" charset="0"/>
                <a:cs typeface="Arial" panose="020B0604020202020204" pitchFamily="34" charset="0"/>
              </a:rPr>
              <a:t> to the right. </a:t>
            </a:r>
            <a:endParaRPr lang="en-US" dirty="0" smtClean="0">
              <a:latin typeface="Arial" panose="020B0604020202020204" pitchFamily="34" charset="0"/>
              <a:cs typeface="Arial" panose="020B0604020202020204" pitchFamily="34" charset="0"/>
            </a:endParaRPr>
          </a:p>
          <a:p>
            <a:pPr>
              <a:spcBef>
                <a:spcPts val="600"/>
              </a:spcBef>
              <a:buClr>
                <a:srgbClr val="008080"/>
              </a:buClr>
              <a:buSzPct val="120000"/>
              <a:tabLst>
                <a:tab pos="461963" algn="l"/>
              </a:tabLst>
            </a:pPr>
            <a:r>
              <a:rPr lang="en-US" dirty="0">
                <a:latin typeface="Arial" pitchFamily="34" charset="0"/>
                <a:cs typeface="Arial" panose="020B0604020202020204" pitchFamily="34" charset="0"/>
              </a:rPr>
              <a:t>Results: </a:t>
            </a:r>
          </a:p>
          <a:p>
            <a:pPr indent="457200">
              <a:spcBef>
                <a:spcPts val="600"/>
              </a:spcBef>
              <a:buClr>
                <a:srgbClr val="008080"/>
              </a:buClr>
              <a:buSzPct val="120000"/>
              <a:tabLst>
                <a:tab pos="461963" algn="l"/>
              </a:tabLst>
            </a:pPr>
            <a:r>
              <a:rPr lang="en-US" dirty="0" err="1">
                <a:latin typeface="Arial" pitchFamily="34" charset="0"/>
                <a:cs typeface="Arial" pitchFamily="34" charset="0"/>
                <a:sym typeface="Symbol" pitchFamily="18" charset="2"/>
              </a:rPr>
              <a:t>Δ</a:t>
            </a:r>
            <a:r>
              <a:rPr lang="en-US" b="1" i="1" dirty="0" err="1">
                <a:latin typeface="Arial" pitchFamily="34" charset="0"/>
                <a:cs typeface="Arial" pitchFamily="34" charset="0"/>
                <a:sym typeface="Symbol" pitchFamily="18" charset="2"/>
              </a:rPr>
              <a:t>e</a:t>
            </a:r>
            <a:r>
              <a:rPr lang="en-US" dirty="0">
                <a:latin typeface="Arial" pitchFamily="34" charset="0"/>
                <a:cs typeface="Arial" pitchFamily="34" charset="0"/>
                <a:sym typeface="Symbol" pitchFamily="18" charset="2"/>
              </a:rPr>
              <a:t> &gt; 0, Δ</a:t>
            </a:r>
            <a:r>
              <a:rPr lang="en-US" b="1" i="1" dirty="0">
                <a:latin typeface="Arial" pitchFamily="34" charset="0"/>
                <a:cs typeface="Arial" pitchFamily="34" charset="0"/>
                <a:sym typeface="Symbol" pitchFamily="18" charset="2"/>
              </a:rPr>
              <a:t>Y</a:t>
            </a:r>
            <a:r>
              <a:rPr lang="en-US" dirty="0">
                <a:latin typeface="Arial" pitchFamily="34" charset="0"/>
                <a:cs typeface="Arial" pitchFamily="34" charset="0"/>
                <a:sym typeface="Symbol" pitchFamily="18" charset="2"/>
              </a:rPr>
              <a:t> = </a:t>
            </a:r>
            <a:r>
              <a:rPr lang="en-US" dirty="0" smtClean="0">
                <a:latin typeface="Arial" pitchFamily="34" charset="0"/>
                <a:cs typeface="Arial" pitchFamily="34" charset="0"/>
                <a:sym typeface="Symbol" pitchFamily="18" charset="2"/>
              </a:rPr>
              <a:t>0</a:t>
            </a:r>
            <a:endParaRPr lang="en-US" dirty="0">
              <a:latin typeface="Arial" pitchFamily="34" charset="0"/>
              <a:cs typeface="Arial" pitchFamily="34" charset="0"/>
              <a:sym typeface="Symbol" pitchFamily="18" charset="2"/>
            </a:endParaRPr>
          </a:p>
        </p:txBody>
      </p:sp>
      <p:pic>
        <p:nvPicPr>
          <p:cNvPr id="19" name="Picture Placeholder 18" descr="The Y axis is labeled e and the Y axis is labeled Y. A decreasing line is labeled IS*2 and another decreasing line is labeled IS*1. A vertical line is labeled LM*1. Two horizontal dotted lines connect the Y axis to the intersections of the lines.">
            <a:extLst>
              <a:ext uri="{FF2B5EF4-FFF2-40B4-BE49-F238E27FC236}">
                <a16:creationId xmlns:a16="http://schemas.microsoft.com/office/drawing/2014/main" xmlns="" id="{D7DF742C-67B5-4773-9B0B-5EEB4F464CA8}"/>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tretch>
            <a:fillRect/>
          </a:stretch>
        </p:blipFill>
        <p:spPr>
          <a:xfrm>
            <a:off x="4895146" y="2904710"/>
            <a:ext cx="3774585" cy="3499187"/>
          </a:xfrm>
          <a:prstGeom prst="rect">
            <a:avLst/>
          </a:prstGeom>
          <a:noFill/>
          <a:ln>
            <a:noFill/>
          </a:ln>
        </p:spPr>
      </p:pic>
    </p:spTree>
    <p:extLst>
      <p:ext uri="{BB962C8B-B14F-4D97-AF65-F5344CB8AC3E}">
        <p14:creationId xmlns:p14="http://schemas.microsoft.com/office/powerpoint/2010/main" val="22894556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A85232"/>
                </a:solidFill>
              </a:rPr>
              <a:t>Lessons about fiscal policy</a:t>
            </a:r>
            <a:endParaRPr lang="en-US" dirty="0"/>
          </a:p>
        </p:txBody>
      </p:sp>
      <p:sp>
        <p:nvSpPr>
          <p:cNvPr id="3" name="Content Placeholder 2"/>
          <p:cNvSpPr>
            <a:spLocks noGrp="1"/>
          </p:cNvSpPr>
          <p:nvPr>
            <p:ph type="body" sz="quarter" idx="10"/>
          </p:nvPr>
        </p:nvSpPr>
        <p:spPr/>
        <p:txBody>
          <a:bodyPr/>
          <a:lstStyle/>
          <a:p>
            <a:pPr marL="342900" indent="-342900">
              <a:spcBef>
                <a:spcPts val="600"/>
              </a:spcBef>
              <a:buClrTx/>
              <a:buSzPct val="100000"/>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In a small open economy with perfect capital mobility, fiscal policy cannot affect real GDP. </a:t>
            </a:r>
            <a:endParaRPr lang="en-US" dirty="0">
              <a:latin typeface="Arial" panose="020B0604020202020204" pitchFamily="34" charset="0"/>
              <a:cs typeface="Arial" panose="020B0604020202020204" pitchFamily="34" charset="0"/>
            </a:endParaRPr>
          </a:p>
          <a:p>
            <a:pPr marL="342900" indent="-342900">
              <a:spcBef>
                <a:spcPts val="600"/>
              </a:spcBef>
              <a:buClrTx/>
              <a:buSzPct val="100000"/>
              <a:buFont typeface="Arial" panose="020B0604020202020204" pitchFamily="34" charset="0"/>
              <a:buChar char="•"/>
            </a:pPr>
            <a:r>
              <a:rPr lang="en-US" b="1" dirty="0">
                <a:solidFill>
                  <a:srgbClr val="993366"/>
                </a:solidFill>
                <a:latin typeface="Arial" panose="020B0604020202020204" pitchFamily="34" charset="0"/>
                <a:cs typeface="Arial" panose="020B0604020202020204" pitchFamily="34" charset="0"/>
                <a:sym typeface="Symbol" pitchFamily="18" charset="2"/>
              </a:rPr>
              <a:t>Crowding out</a:t>
            </a: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closed economy</a:t>
            </a:r>
            <a:r>
              <a:rPr lang="en-US" dirty="0" smtClean="0">
                <a:latin typeface="Arial" panose="020B0604020202020204" pitchFamily="34" charset="0"/>
                <a:cs typeface="Arial" panose="020B0604020202020204" pitchFamily="34" charset="0"/>
                <a:sym typeface="Symbol" pitchFamily="18" charset="2"/>
              </a:rPr>
              <a:t>:</a:t>
            </a:r>
            <a:r>
              <a:rPr lang="en-US" dirty="0">
                <a:latin typeface="Arial" panose="020B0604020202020204" pitchFamily="34" charset="0"/>
                <a:cs typeface="Arial" panose="020B0604020202020204" pitchFamily="34" charset="0"/>
                <a:sym typeface="Symbol" pitchFamily="18" charset="2"/>
              </a:rPr>
              <a:t/>
            </a:r>
            <a:br>
              <a:rPr lang="en-US" dirty="0">
                <a:latin typeface="Arial" panose="020B0604020202020204" pitchFamily="34" charset="0"/>
                <a:cs typeface="Arial" panose="020B0604020202020204" pitchFamily="34" charset="0"/>
                <a:sym typeface="Symbol" pitchFamily="18" charset="2"/>
              </a:rPr>
            </a:br>
            <a:r>
              <a:rPr lang="en-US" dirty="0">
                <a:latin typeface="Arial" panose="020B0604020202020204" pitchFamily="34" charset="0"/>
                <a:cs typeface="Arial" panose="020B0604020202020204" pitchFamily="34" charset="0"/>
                <a:sym typeface="Symbol" pitchFamily="18" charset="2"/>
              </a:rPr>
              <a:t>Fiscal policy crowds out investment by causing the interest rate to rise</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a:p>
            <a:pPr marL="800100" lvl="1">
              <a:spcBef>
                <a:spcPts val="600"/>
              </a:spcBef>
              <a:buClrTx/>
              <a:buFont typeface="Arial" panose="020B0604020202020204" pitchFamily="34" charset="0"/>
              <a:buChar char="•"/>
            </a:pPr>
            <a:r>
              <a:rPr lang="en-US" dirty="0">
                <a:latin typeface="Arial" panose="020B0604020202020204" pitchFamily="34" charset="0"/>
                <a:cs typeface="Arial" panose="020B0604020202020204" pitchFamily="34" charset="0"/>
                <a:sym typeface="Symbol" pitchFamily="18" charset="2"/>
              </a:rPr>
              <a:t>small open economy</a:t>
            </a:r>
            <a:r>
              <a:rPr lang="en-US" dirty="0" smtClean="0">
                <a:latin typeface="Arial" panose="020B0604020202020204" pitchFamily="34" charset="0"/>
                <a:cs typeface="Arial" panose="020B0604020202020204" pitchFamily="34" charset="0"/>
                <a:sym typeface="Symbol" pitchFamily="18" charset="2"/>
              </a:rPr>
              <a:t>:</a:t>
            </a:r>
            <a:r>
              <a:rPr lang="en-US" i="1" dirty="0">
                <a:latin typeface="Arial" panose="020B0604020202020204" pitchFamily="34" charset="0"/>
                <a:cs typeface="Arial" panose="020B0604020202020204" pitchFamily="34" charset="0"/>
                <a:sym typeface="Symbol" pitchFamily="18" charset="2"/>
              </a:rPr>
              <a:t/>
            </a:r>
            <a:br>
              <a:rPr lang="en-US" i="1" dirty="0">
                <a:latin typeface="Arial" panose="020B0604020202020204" pitchFamily="34" charset="0"/>
                <a:cs typeface="Arial" panose="020B0604020202020204" pitchFamily="34" charset="0"/>
                <a:sym typeface="Symbol" pitchFamily="18" charset="2"/>
              </a:rPr>
            </a:br>
            <a:r>
              <a:rPr lang="en-US" dirty="0">
                <a:latin typeface="Arial" panose="020B0604020202020204" pitchFamily="34" charset="0"/>
                <a:cs typeface="Arial" panose="020B0604020202020204" pitchFamily="34" charset="0"/>
                <a:sym typeface="Symbol" pitchFamily="18" charset="2"/>
              </a:rPr>
              <a:t>Fiscal policy crowds out net exports by causing the exchange rate to appreciate</a:t>
            </a:r>
            <a:r>
              <a:rPr lang="en-US" dirty="0" smtClean="0">
                <a:latin typeface="Arial" panose="020B0604020202020204" pitchFamily="34" charset="0"/>
                <a:cs typeface="Arial" panose="020B0604020202020204" pitchFamily="34" charset="0"/>
                <a:sym typeface="Symbol" pitchFamily="18" charset="2"/>
              </a:rPr>
              <a:t>.</a:t>
            </a:r>
            <a:endParaRPr lang="en-US" dirty="0">
              <a:latin typeface="Arial" panose="020B0604020202020204" pitchFamily="34" charset="0"/>
              <a:cs typeface="Arial" panose="020B0604020202020204" pitchFamily="34" charset="0"/>
              <a:sym typeface="Symbol" pitchFamily="18" charset="2"/>
            </a:endParaRPr>
          </a:p>
        </p:txBody>
      </p:sp>
    </p:spTree>
    <p:extLst>
      <p:ext uri="{BB962C8B-B14F-4D97-AF65-F5344CB8AC3E}">
        <p14:creationId xmlns:p14="http://schemas.microsoft.com/office/powerpoint/2010/main" val="1696674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plate">
  <a:themeElements>
    <a:clrScheme name="Siegle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emplate" id="{FA3B88C8-922C-4696-B2FB-A6EA8F51BB86}" vid="{137859DA-54B3-48D7-89F4-0E799085298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8"?>
<w:document xmlns:w="http://schemas.openxmlformats.org/wordprocessingml/2006/main">
  <RequestId>e9c14cfc-fef6-49e8-83ba-40c02b01c4a1</RequestId>
  <RequestDate>2/10/2021 10:28:48 AM</RequestDate>
</w:document>
</file>

<file path=docProps/app.xml><?xml version="1.0" encoding="utf-8"?>
<Properties xmlns="http://schemas.openxmlformats.org/officeDocument/2006/extended-properties" xmlns:vt="http://schemas.openxmlformats.org/officeDocument/2006/docPropsVTypes">
  <Template>Template</Template>
  <TotalTime>3172</TotalTime>
  <Words>4766</Words>
  <Application>Microsoft Office PowerPoint</Application>
  <PresentationFormat>On-screen Show (4:3)</PresentationFormat>
  <Paragraphs>448</Paragraphs>
  <Slides>47</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Template</vt:lpstr>
      <vt:lpstr>Equation</vt:lpstr>
      <vt:lpstr>The Open Economy Revisited: The Mundell-Fleming Model and the Exchange-Rate Regime</vt:lpstr>
      <vt:lpstr>IN THIS CHAPTER, YOU WILL LEARN:</vt:lpstr>
      <vt:lpstr>The Mundell-Fleming model</vt:lpstr>
      <vt:lpstr>The IS* curve: Goods market equilibrium</vt:lpstr>
      <vt:lpstr>The LM* curve: Money market equilibrium</vt:lpstr>
      <vt:lpstr>Equilibrium in the Mundell-Fleming model</vt:lpstr>
      <vt:lpstr>Floating and fixed exchange rates</vt:lpstr>
      <vt:lpstr>Fiscal policy under floating exchange rates</vt:lpstr>
      <vt:lpstr>Lessons about fiscal policy</vt:lpstr>
      <vt:lpstr>Monetary policy under floating exchange rates</vt:lpstr>
      <vt:lpstr>Lessons about monetary policy</vt:lpstr>
      <vt:lpstr>Trade policy under floating exchange rates</vt:lpstr>
      <vt:lpstr>Lessons about trade policy, part 1</vt:lpstr>
      <vt:lpstr>Lessons about trade policy, part 2</vt:lpstr>
      <vt:lpstr>Fixed exchange rates</vt:lpstr>
      <vt:lpstr>Fiscal policy under fixed exchange rates, part 1</vt:lpstr>
      <vt:lpstr>Fiscal policy under fixed exchange rates, part 2</vt:lpstr>
      <vt:lpstr>Monetary policy under fixed exchange rates, part 1</vt:lpstr>
      <vt:lpstr>Monetary policy under fixed exchange rates, part 2</vt:lpstr>
      <vt:lpstr>Trade policy under fixed exchange rates, part 1</vt:lpstr>
      <vt:lpstr>Trade policy under fixed exchange rates, part 2</vt:lpstr>
      <vt:lpstr>Summary of policy effects in the Mendell-Fleming model</vt:lpstr>
      <vt:lpstr>Interest rate differentials</vt:lpstr>
      <vt:lpstr>Differentials in the Mundell-Fleming model</vt:lpstr>
      <vt:lpstr>The effects of an increase in θ, part 1</vt:lpstr>
      <vt:lpstr>The effects of an increase in θ, part 2</vt:lpstr>
      <vt:lpstr>Why income may not rise</vt:lpstr>
      <vt:lpstr>CASE STUDY: The Mexican peso crisis, part 1</vt:lpstr>
      <vt:lpstr>CASE STUDY: The Mexican peso crisis, part 2</vt:lpstr>
      <vt:lpstr>The Peso crisis didn’t hurt just Mexico</vt:lpstr>
      <vt:lpstr>Understanding the crisis, part 1</vt:lpstr>
      <vt:lpstr>Understanding the crisis, part 2</vt:lpstr>
      <vt:lpstr>Dollar reserves of Mexico’s central bank</vt:lpstr>
      <vt:lpstr>The disaster</vt:lpstr>
      <vt:lpstr>The rescue package</vt:lpstr>
      <vt:lpstr>CASE STUDY: The Southeast Asian crisis, 1997-1998</vt:lpstr>
      <vt:lpstr>Data on the SE Asian crisis</vt:lpstr>
      <vt:lpstr>Floating versus fixed exchange rates</vt:lpstr>
      <vt:lpstr>The impossible trinity</vt:lpstr>
      <vt:lpstr>CASE STUDY: The Chinese currency controversy</vt:lpstr>
      <vt:lpstr>Mundell-Fleming and the AD curve</vt:lpstr>
      <vt:lpstr>Deriving the AD curve</vt:lpstr>
      <vt:lpstr>From the short run to the long run</vt:lpstr>
      <vt:lpstr>Large: Between small and closed</vt:lpstr>
      <vt:lpstr>CHAPTER SUMMARY, PART 1</vt:lpstr>
      <vt:lpstr>CHAPTER SUMMARY PART 2</vt:lpstr>
      <vt:lpstr>CHAPTER SUMMARY, PART 3</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The Open Economy Revisited: The Mundell-Fleming Model and the Exchange-Rate Regime</dc:title>
  <dc:creator>Mankiw</dc:creator>
  <cp:lastModifiedBy>CD</cp:lastModifiedBy>
  <cp:revision>402</cp:revision>
  <dcterms:created xsi:type="dcterms:W3CDTF">2006-04-29T00:50:43Z</dcterms:created>
  <dcterms:modified xsi:type="dcterms:W3CDTF">2018-10-19T16:24:34Z</dcterms:modified>
</cp:coreProperties>
</file>