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811" r:id="rId1"/>
  </p:sldMasterIdLst>
  <p:notesMasterIdLst>
    <p:notesMasterId r:id="rId36"/>
  </p:notesMasterIdLst>
  <p:sldIdLst>
    <p:sldId id="496" r:id="rId2"/>
    <p:sldId id="377" r:id="rId3"/>
    <p:sldId id="409" r:id="rId4"/>
    <p:sldId id="410" r:id="rId5"/>
    <p:sldId id="411" r:id="rId6"/>
    <p:sldId id="412" r:id="rId7"/>
    <p:sldId id="413" r:id="rId8"/>
    <p:sldId id="414" r:id="rId9"/>
    <p:sldId id="415" r:id="rId10"/>
    <p:sldId id="416" r:id="rId11"/>
    <p:sldId id="417" r:id="rId12"/>
    <p:sldId id="497" r:id="rId13"/>
    <p:sldId id="419" r:id="rId14"/>
    <p:sldId id="420" r:id="rId15"/>
    <p:sldId id="421" r:id="rId16"/>
    <p:sldId id="422" r:id="rId17"/>
    <p:sldId id="423" r:id="rId18"/>
    <p:sldId id="424" r:id="rId19"/>
    <p:sldId id="425" r:id="rId20"/>
    <p:sldId id="498" r:id="rId21"/>
    <p:sldId id="428" r:id="rId22"/>
    <p:sldId id="429" r:id="rId23"/>
    <p:sldId id="499" r:id="rId24"/>
    <p:sldId id="500" r:id="rId25"/>
    <p:sldId id="501" r:id="rId26"/>
    <p:sldId id="433" r:id="rId27"/>
    <p:sldId id="434" r:id="rId28"/>
    <p:sldId id="435" r:id="rId29"/>
    <p:sldId id="436" r:id="rId30"/>
    <p:sldId id="437" r:id="rId31"/>
    <p:sldId id="378" r:id="rId32"/>
    <p:sldId id="406" r:id="rId33"/>
    <p:sldId id="407" r:id="rId34"/>
    <p:sldId id="408"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72">
          <p15:clr>
            <a:srgbClr val="A4A3A4"/>
          </p15:clr>
        </p15:guide>
        <p15:guide id="2" pos="4969">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Marburger" initials="DM" lastIdx="5" clrIdx="0">
    <p:extLst>
      <p:ext uri="{19B8F6BF-5375-455C-9EA6-DF929625EA0E}">
        <p15:presenceInfo xmlns:p15="http://schemas.microsoft.com/office/powerpoint/2012/main" xmlns="" userId="be00cc290d319fc1" providerId="Windows Live"/>
      </p:ext>
    </p:extLst>
  </p:cmAuthor>
  <p:cmAuthor id="2" name="kitty wilson" initials="kw" lastIdx="7" clrIdx="1">
    <p:extLst>
      <p:ext uri="{19B8F6BF-5375-455C-9EA6-DF929625EA0E}">
        <p15:presenceInfo xmlns:p15="http://schemas.microsoft.com/office/powerpoint/2012/main" xmlns="" userId="9f215fe52c276b11" providerId="Windows Live"/>
      </p:ext>
    </p:extLst>
  </p:cmAuthor>
  <p:cmAuthor id="3" name="kim welsh" initials="kw" lastIdx="2" clrIdx="2">
    <p:extLst>
      <p:ext uri="{19B8F6BF-5375-455C-9EA6-DF929625EA0E}">
        <p15:presenceInfo xmlns:p15="http://schemas.microsoft.com/office/powerpoint/2012/main" xmlns="" userId="kim wels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5229"/>
    <a:srgbClr val="043333"/>
    <a:srgbClr val="198A46"/>
    <a:srgbClr val="22B35B"/>
    <a:srgbClr val="00006E"/>
    <a:srgbClr val="FFEAD5"/>
    <a:srgbClr val="E41F07"/>
    <a:srgbClr val="CCCCCC"/>
    <a:srgbClr val="13545B"/>
    <a:srgbClr val="2393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69" autoAdjust="0"/>
    <p:restoredTop sz="86323" autoAdjust="0"/>
  </p:normalViewPr>
  <p:slideViewPr>
    <p:cSldViewPr snapToGrid="0">
      <p:cViewPr>
        <p:scale>
          <a:sx n="66" d="100"/>
          <a:sy n="66" d="100"/>
        </p:scale>
        <p:origin x="-252" y="-72"/>
      </p:cViewPr>
      <p:guideLst>
        <p:guide orient="horz" pos="3172"/>
        <p:guide pos="4969"/>
      </p:guideLst>
    </p:cSldViewPr>
  </p:slideViewPr>
  <p:outlineViewPr>
    <p:cViewPr>
      <p:scale>
        <a:sx n="33" d="100"/>
        <a:sy n="33" d="100"/>
      </p:scale>
      <p:origin x="0" y="20448"/>
    </p:cViewPr>
  </p:outlineViewPr>
  <p:notesTextViewPr>
    <p:cViewPr>
      <p:scale>
        <a:sx n="125" d="100"/>
        <a:sy n="125" d="100"/>
      </p:scale>
      <p:origin x="0" y="0"/>
    </p:cViewPr>
  </p:notesTextViewPr>
  <p:sorterViewPr>
    <p:cViewPr>
      <p:scale>
        <a:sx n="100" d="100"/>
        <a:sy n="100" d="100"/>
      </p:scale>
      <p:origin x="0" y="0"/>
    </p:cViewPr>
  </p:sorterViewPr>
  <p:notesViewPr>
    <p:cSldViewPr snapToGrid="0">
      <p:cViewPr>
        <p:scale>
          <a:sx n="100" d="100"/>
          <a:sy n="100" d="100"/>
        </p:scale>
        <p:origin x="-2152" y="312"/>
      </p:cViewPr>
      <p:guideLst>
        <p:guide orient="horz" pos="2880"/>
        <p:guide pos="2160"/>
      </p:guideLst>
    </p:cSldViewPr>
  </p:notesViewPr>
  <p:gridSpacing cx="45720" cy="45720"/>
</p:viewPr>
</file>

<file path=ppt/_rels/presentation.xml.rels>&#65279;<?xml version="1.0" encoding="utf-8"?><Relationships xmlns="http://schemas.openxmlformats.org/package/2006/relationships"><Relationship Type="http://schemas.openxmlformats.org/officeDocument/2006/relationships/slide" Target="slides/slide7.xml" Id="rId8" /><Relationship Type="http://schemas.openxmlformats.org/officeDocument/2006/relationships/slide" Target="slides/slide12.xml" Id="rId13" /><Relationship Type="http://schemas.openxmlformats.org/officeDocument/2006/relationships/slide" Target="slides/slide17.xml" Id="rId18" /><Relationship Type="http://schemas.openxmlformats.org/officeDocument/2006/relationships/slide" Target="slides/slide25.xml" Id="rId26" /><Relationship Type="http://schemas.openxmlformats.org/officeDocument/2006/relationships/viewProps" Target="viewProps.xml" Id="rId39" /><Relationship Type="http://schemas.openxmlformats.org/officeDocument/2006/relationships/slide" Target="slides/slide2.xml" Id="rId3" /><Relationship Type="http://schemas.openxmlformats.org/officeDocument/2006/relationships/slide" Target="slides/slide20.xml" Id="rId21" /><Relationship Type="http://schemas.openxmlformats.org/officeDocument/2006/relationships/slide" Target="slides/slide33.xml" Id="rId34" /><Relationship Type="http://schemas.openxmlformats.org/officeDocument/2006/relationships/slide" Target="slides/slide6.xml" Id="rId7" /><Relationship Type="http://schemas.openxmlformats.org/officeDocument/2006/relationships/slide" Target="slides/slide11.xml" Id="rId12" /><Relationship Type="http://schemas.openxmlformats.org/officeDocument/2006/relationships/slide" Target="slides/slide16.xml" Id="rId17" /><Relationship Type="http://schemas.openxmlformats.org/officeDocument/2006/relationships/slide" Target="slides/slide24.xml" Id="rId25" /><Relationship Type="http://schemas.openxmlformats.org/officeDocument/2006/relationships/slide" Target="slides/slide32.xml" Id="rId33" /><Relationship Type="http://schemas.openxmlformats.org/officeDocument/2006/relationships/presProps" Target="presProps.xml" Id="rId38" /><Relationship Type="http://schemas.openxmlformats.org/officeDocument/2006/relationships/slide" Target="slides/slide1.xml" Id="rId2" /><Relationship Type="http://schemas.openxmlformats.org/officeDocument/2006/relationships/slide" Target="slides/slide15.xml" Id="rId16" /><Relationship Type="http://schemas.openxmlformats.org/officeDocument/2006/relationships/slide" Target="slides/slide19.xml" Id="rId20" /><Relationship Type="http://schemas.openxmlformats.org/officeDocument/2006/relationships/slide" Target="slides/slide28.xml" Id="rId29" /><Relationship Type="http://schemas.openxmlformats.org/officeDocument/2006/relationships/tableStyles" Target="tableStyles.xml" Id="rId41"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slide" Target="slides/slide10.xml" Id="rId11" /><Relationship Type="http://schemas.openxmlformats.org/officeDocument/2006/relationships/slide" Target="slides/slide23.xml" Id="rId24" /><Relationship Type="http://schemas.openxmlformats.org/officeDocument/2006/relationships/slide" Target="slides/slide31.xml" Id="rId32" /><Relationship Type="http://schemas.openxmlformats.org/officeDocument/2006/relationships/commentAuthors" Target="commentAuthors.xml" Id="rId37" /><Relationship Type="http://schemas.openxmlformats.org/officeDocument/2006/relationships/theme" Target="theme/theme1.xml" Id="rId40" /><Relationship Type="http://schemas.openxmlformats.org/officeDocument/2006/relationships/slide" Target="slides/slide4.xml" Id="rId5" /><Relationship Type="http://schemas.openxmlformats.org/officeDocument/2006/relationships/slide" Target="slides/slide14.xml" Id="rId15" /><Relationship Type="http://schemas.openxmlformats.org/officeDocument/2006/relationships/slide" Target="slides/slide22.xml" Id="rId23" /><Relationship Type="http://schemas.openxmlformats.org/officeDocument/2006/relationships/slide" Target="slides/slide27.xml" Id="rId28" /><Relationship Type="http://schemas.openxmlformats.org/officeDocument/2006/relationships/notesMaster" Target="notesMasters/notesMaster1.xml" Id="rId36" /><Relationship Type="http://schemas.openxmlformats.org/officeDocument/2006/relationships/slide" Target="slides/slide9.xml" Id="rId10" /><Relationship Type="http://schemas.openxmlformats.org/officeDocument/2006/relationships/slide" Target="slides/slide18.xml" Id="rId19" /><Relationship Type="http://schemas.openxmlformats.org/officeDocument/2006/relationships/slide" Target="slides/slide30.xml" Id="rId31" /><Relationship Type="http://schemas.openxmlformats.org/officeDocument/2006/relationships/slide" Target="slides/slide3.xml" Id="rId4" /><Relationship Type="http://schemas.openxmlformats.org/officeDocument/2006/relationships/slide" Target="slides/slide8.xml" Id="rId9" /><Relationship Type="http://schemas.openxmlformats.org/officeDocument/2006/relationships/slide" Target="slides/slide13.xml" Id="rId14" /><Relationship Type="http://schemas.openxmlformats.org/officeDocument/2006/relationships/slide" Target="slides/slide21.xml" Id="rId22" /><Relationship Type="http://schemas.openxmlformats.org/officeDocument/2006/relationships/slide" Target="slides/slide26.xml" Id="rId27" /><Relationship Type="http://schemas.openxmlformats.org/officeDocument/2006/relationships/slide" Target="slides/slide29.xml" Id="rId30" /><Relationship Type="http://schemas.openxmlformats.org/officeDocument/2006/relationships/slide" Target="slides/slide34.xml" Id="rId35" /><Relationship Type="http://schemas.openxmlformats.org/officeDocument/2006/relationships/customXml" Target="/customXML/item.xml" Id="R1703597471424e3d" /></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1.wmf"/><Relationship Id="rId7" Type="http://schemas.openxmlformats.org/officeDocument/2006/relationships/image" Target="../media/image25.wmf"/><Relationship Id="rId2" Type="http://schemas.openxmlformats.org/officeDocument/2006/relationships/image" Target="../media/image20.wmf"/><Relationship Id="rId1" Type="http://schemas.openxmlformats.org/officeDocument/2006/relationships/image" Target="../media/image19.wmf"/><Relationship Id="rId6" Type="http://schemas.openxmlformats.org/officeDocument/2006/relationships/image" Target="../media/image24.wmf"/><Relationship Id="rId5" Type="http://schemas.openxmlformats.org/officeDocument/2006/relationships/image" Target="../media/image23.wmf"/><Relationship Id="rId4" Type="http://schemas.openxmlformats.org/officeDocument/2006/relationships/image" Target="../media/image22.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dirty="0"/>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dirty="0"/>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dirty="0"/>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F67D070-B369-4BEA-91A4-C0F09C415F4C}" type="slidenum">
              <a:rPr lang="en-US"/>
              <a:pPr>
                <a:defRPr/>
              </a:pPr>
              <a:t>‹#›</a:t>
            </a:fld>
            <a:endParaRPr lang="en-US" dirty="0"/>
          </a:p>
        </p:txBody>
      </p:sp>
    </p:spTree>
    <p:extLst>
      <p:ext uri="{BB962C8B-B14F-4D97-AF65-F5344CB8AC3E}">
        <p14:creationId xmlns:p14="http://schemas.microsoft.com/office/powerpoint/2010/main" val="3164917625"/>
      </p:ext>
    </p:extLst>
  </p:cSld>
  <p:clrMap bg1="lt1" tx1="dk1" bg2="lt2" tx2="dk2" accent1="accent1" accent2="accent2" accent3="accent3" accent4="accent4" accent5="accent5" accent6="accent6" hlink="hlink" folHlink="folHlink"/>
  <p:notesStyle>
    <a:lvl1pPr algn="l" rtl="0" eaLnBrk="0" fontAlgn="base" hangingPunct="0">
      <a:spcBef>
        <a:spcPts val="0"/>
      </a:spcBef>
      <a:spcAft>
        <a:spcPct val="0"/>
      </a:spcAft>
      <a:defRPr sz="1200" kern="1200">
        <a:solidFill>
          <a:schemeClr val="tx1"/>
        </a:solidFill>
        <a:latin typeface="Arial" charset="0"/>
        <a:ea typeface="+mn-ea"/>
        <a:cs typeface="+mn-cs"/>
      </a:defRPr>
    </a:lvl1pPr>
    <a:lvl2pPr marL="457200" algn="l" rtl="0" eaLnBrk="0" fontAlgn="base" hangingPunct="0">
      <a:spcBef>
        <a:spcPts val="0"/>
      </a:spcBef>
      <a:spcAft>
        <a:spcPct val="0"/>
      </a:spcAft>
      <a:defRPr sz="1200" kern="1200">
        <a:solidFill>
          <a:schemeClr val="tx1"/>
        </a:solidFill>
        <a:latin typeface="Arial" charset="0"/>
        <a:ea typeface="+mn-ea"/>
        <a:cs typeface="+mn-cs"/>
      </a:defRPr>
    </a:lvl2pPr>
    <a:lvl3pPr marL="914400" algn="l" rtl="0" eaLnBrk="0" fontAlgn="base" hangingPunct="0">
      <a:spcBef>
        <a:spcPts val="0"/>
      </a:spcBef>
      <a:spcAft>
        <a:spcPct val="0"/>
      </a:spcAft>
      <a:defRPr sz="1200" kern="1200">
        <a:solidFill>
          <a:schemeClr val="tx1"/>
        </a:solidFill>
        <a:latin typeface="Arial" charset="0"/>
        <a:ea typeface="+mn-ea"/>
        <a:cs typeface="+mn-cs"/>
      </a:defRPr>
    </a:lvl3pPr>
    <a:lvl4pPr marL="1371600" algn="l" rtl="0" eaLnBrk="0" fontAlgn="base" hangingPunct="0">
      <a:spcBef>
        <a:spcPts val="0"/>
      </a:spcBef>
      <a:spcAft>
        <a:spcPct val="0"/>
      </a:spcAft>
      <a:defRPr sz="1200" kern="1200">
        <a:solidFill>
          <a:schemeClr val="tx1"/>
        </a:solidFill>
        <a:latin typeface="Arial" charset="0"/>
        <a:ea typeface="+mn-ea"/>
        <a:cs typeface="+mn-cs"/>
      </a:defRPr>
    </a:lvl4pPr>
    <a:lvl5pPr marL="1828800" algn="l" rtl="0" eaLnBrk="0" fontAlgn="base" hangingPunct="0">
      <a:spcBef>
        <a:spcPts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Chapter 14 has two parts.  The first part concerns aggregate supply.  In the preceding chapters, we made the simple and extreme assumption that all prices were “stuck” in the short run.  This assumption implied a horizontal short-run aggregate supply curve.  More realistic models of aggregate supply imply an upward-sloping </a:t>
            </a:r>
            <a:r>
              <a:rPr lang="en-US" sz="1200" i="1" dirty="0" smtClean="0"/>
              <a:t>SRAS</a:t>
            </a:r>
            <a:r>
              <a:rPr lang="en-US" sz="1200" dirty="0" smtClean="0"/>
              <a:t> curve.  This chapter presents two of the most prominent models.  </a:t>
            </a:r>
          </a:p>
          <a:p>
            <a:endParaRPr lang="en-US" sz="1200" dirty="0" smtClean="0"/>
          </a:p>
          <a:p>
            <a:r>
              <a:rPr lang="en-US" sz="1200" dirty="0" smtClean="0"/>
              <a:t>The second half of the chapter is devoted to the Phillips curve and related issues.  The section uses a few lines of algebra to derive an expression for the Phillips curve from the </a:t>
            </a:r>
            <a:r>
              <a:rPr lang="en-US" sz="1200" i="1" dirty="0" smtClean="0"/>
              <a:t>SRAS</a:t>
            </a:r>
            <a:r>
              <a:rPr lang="en-US" sz="1200" dirty="0" smtClean="0"/>
              <a:t> equation.  This is followed by a discussion of adaptive and rational expectations, as well as the sacrifice ratio.  The chapter concludes by contrasting the notion of hysteresis with the natural rate hypothesis.  </a:t>
            </a:r>
          </a:p>
          <a:p>
            <a:endParaRPr lang="en-US" sz="1200" dirty="0" smtClean="0"/>
          </a:p>
          <a:p>
            <a:r>
              <a:rPr lang="en-US" sz="1200" dirty="0" smtClean="0"/>
              <a:t>To help your students master the material, it would be helpful to assign homework or in-class exercises in which students use the models to analyze the effects of policies and shocks.  Right before the introduction of the Phillips curve would be a good time to have students work an exercise using the </a:t>
            </a:r>
            <a:r>
              <a:rPr lang="en-US" sz="1200" i="1" dirty="0" smtClean="0"/>
              <a:t>IS–LM–AD–AS </a:t>
            </a:r>
            <a:r>
              <a:rPr lang="en-US" sz="1200" dirty="0" smtClean="0"/>
              <a:t>model with a positively sloped </a:t>
            </a:r>
            <a:r>
              <a:rPr lang="en-US" sz="1200" i="1" dirty="0" smtClean="0"/>
              <a:t>SRAS</a:t>
            </a:r>
            <a:r>
              <a:rPr lang="en-US" sz="1200" dirty="0" smtClean="0"/>
              <a:t> curve.  The key difference is that, in the short run, a shift in </a:t>
            </a:r>
            <a:r>
              <a:rPr lang="en-US" sz="1200" i="1" dirty="0" smtClean="0"/>
              <a:t>AD</a:t>
            </a:r>
            <a:r>
              <a:rPr lang="en-US" sz="1200" dirty="0" smtClean="0"/>
              <a:t> causes </a:t>
            </a:r>
            <a:r>
              <a:rPr lang="en-US" sz="1200" i="1" dirty="0" smtClean="0"/>
              <a:t>P</a:t>
            </a:r>
            <a:r>
              <a:rPr lang="en-US" sz="1200" dirty="0" smtClean="0"/>
              <a:t> to change, which changes </a:t>
            </a:r>
            <a:r>
              <a:rPr lang="en-US" sz="1200" i="1" dirty="0" smtClean="0"/>
              <a:t>M</a:t>
            </a:r>
            <a:r>
              <a:rPr lang="en-US" sz="1200" dirty="0" smtClean="0"/>
              <a:t>/</a:t>
            </a:r>
            <a:r>
              <a:rPr lang="en-US" sz="1200" i="1" dirty="0" smtClean="0"/>
              <a:t>P</a:t>
            </a:r>
            <a:r>
              <a:rPr lang="en-US" sz="1200" dirty="0" smtClean="0"/>
              <a:t>, which shifts </a:t>
            </a:r>
            <a:r>
              <a:rPr lang="en-US" sz="1200" i="1" dirty="0" smtClean="0"/>
              <a:t>LM</a:t>
            </a:r>
            <a:r>
              <a:rPr lang="en-US" sz="1200" dirty="0" smtClean="0"/>
              <a:t> a bit, which explains why the short-run change in output is smaller when </a:t>
            </a:r>
            <a:r>
              <a:rPr lang="en-US" sz="1200" i="1" dirty="0" smtClean="0"/>
              <a:t>SRAS</a:t>
            </a:r>
            <a:r>
              <a:rPr lang="en-US" sz="1200" dirty="0" smtClean="0"/>
              <a:t> is upward-sloping than when it is horizontal.</a:t>
            </a:r>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0</a:t>
            </a:fld>
            <a:endParaRPr lang="en-US"/>
          </a:p>
        </p:txBody>
      </p:sp>
    </p:spTree>
    <p:extLst>
      <p:ext uri="{BB962C8B-B14F-4D97-AF65-F5344CB8AC3E}">
        <p14:creationId xmlns:p14="http://schemas.microsoft.com/office/powerpoint/2010/main" val="16355886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FF0EED0-9119-4C85-B318-2A3F2254C9E0}" type="slidenum">
              <a:rPr lang="en-US"/>
              <a:pPr>
                <a:defRPr/>
              </a:pPr>
              <a:t>9</a:t>
            </a:fld>
            <a:endParaRPr lang="en-US" dirty="0"/>
          </a:p>
        </p:txBody>
      </p:sp>
      <p:sp>
        <p:nvSpPr>
          <p:cNvPr id="55299" name="Rectangle 2"/>
          <p:cNvSpPr>
            <a:spLocks noGrp="1" noRot="1" noChangeAspect="1" noChangeArrowheads="1" noTextEdit="1"/>
          </p:cNvSpPr>
          <p:nvPr>
            <p:ph type="sldImg"/>
          </p:nvPr>
        </p:nvSpPr>
        <p:spPr>
          <a:xfrm>
            <a:off x="1558925" y="650875"/>
            <a:ext cx="3748088" cy="2811463"/>
          </a:xfrm>
          <a:ln/>
        </p:spPr>
      </p:sp>
      <p:sp>
        <p:nvSpPr>
          <p:cNvPr id="553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i="1" dirty="0"/>
              <a:t>a </a:t>
            </a:r>
            <a:r>
              <a:rPr lang="en-US" dirty="0"/>
              <a:t>&gt; 0</a:t>
            </a:r>
            <a:r>
              <a:rPr lang="en-US" baseline="0" dirty="0"/>
              <a:t> from the earlier slides. </a:t>
            </a:r>
            <a:r>
              <a:rPr lang="en-US" i="1" baseline="0" dirty="0"/>
              <a:t>s </a:t>
            </a:r>
            <a:r>
              <a:rPr lang="en-US" baseline="0" dirty="0"/>
              <a:t>&gt; 0 as it is a share of firms.  Thus alpha is positive.</a:t>
            </a:r>
            <a:endParaRPr lang="en-US" dirty="0"/>
          </a:p>
        </p:txBody>
      </p:sp>
    </p:spTree>
    <p:extLst>
      <p:ext uri="{BB962C8B-B14F-4D97-AF65-F5344CB8AC3E}">
        <p14:creationId xmlns:p14="http://schemas.microsoft.com/office/powerpoint/2010/main" val="19370429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8C186B1-369B-4169-8FA4-D4BF28850ED0}" type="slidenum">
              <a:rPr lang="en-US"/>
              <a:pPr>
                <a:defRPr/>
              </a:pPr>
              <a:t>10</a:t>
            </a:fld>
            <a:endParaRPr lang="en-US" dirty="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5053006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8C186B1-369B-4169-8FA4-D4BF28850ED0}" type="slidenum">
              <a:rPr lang="en-US"/>
              <a:pPr>
                <a:defRPr/>
              </a:pPr>
              <a:t>11</a:t>
            </a:fld>
            <a:endParaRPr lang="en-US" dirty="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5053006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noChangeArrowheads="1"/>
          </p:cNvSpPr>
          <p:nvPr>
            <p:ph type="sldNum" sz="quarter" idx="5"/>
          </p:nvPr>
        </p:nvSpPr>
        <p:spPr/>
        <p:txBody>
          <a:bodyPr/>
          <a:lstStyle/>
          <a:p>
            <a:pPr>
              <a:defRPr/>
            </a:pPr>
            <a:fld id="{6FD4C47F-0A7B-4174-AF08-63D10DE74C09}" type="slidenum">
              <a:rPr lang="en-US"/>
              <a:pPr>
                <a:defRPr/>
              </a:pPr>
              <a:t>12</a:t>
            </a:fld>
            <a:endParaRPr lang="en-US" dirty="0"/>
          </a:p>
        </p:txBody>
      </p:sp>
      <p:sp>
        <p:nvSpPr>
          <p:cNvPr id="58371" name="Rectangle 2"/>
          <p:cNvSpPr>
            <a:spLocks noGrp="1" noRot="1" noChangeAspect="1" noChangeArrowheads="1" noTextEdit="1"/>
          </p:cNvSpPr>
          <p:nvPr>
            <p:ph type="sldImg"/>
          </p:nvPr>
        </p:nvSpPr>
        <p:spPr>
          <a:xfrm>
            <a:off x="800100" y="609600"/>
            <a:ext cx="3352800" cy="2514600"/>
          </a:xfrm>
          <a:ln/>
        </p:spPr>
      </p:sp>
      <p:sp>
        <p:nvSpPr>
          <p:cNvPr id="58372" name="Rectangle 3"/>
          <p:cNvSpPr>
            <a:spLocks noGrp="1" noChangeArrowheads="1"/>
          </p:cNvSpPr>
          <p:nvPr>
            <p:ph type="body" idx="1"/>
          </p:nvPr>
        </p:nvSpPr>
        <p:spPr>
          <a:xfrm>
            <a:off x="609600" y="3200400"/>
            <a:ext cx="5715000" cy="5410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sym typeface="Symbol" pitchFamily="18" charset="2"/>
              </a:rPr>
              <a:t>The following is not in the text, but you and your students may find it worthwhile:</a:t>
            </a:r>
          </a:p>
          <a:p>
            <a:r>
              <a:rPr lang="en-US" dirty="0">
                <a:sym typeface="Symbol" pitchFamily="18" charset="2"/>
              </a:rPr>
              <a:t>There are good reasons to believe that the </a:t>
            </a:r>
            <a:r>
              <a:rPr lang="en-US" i="1" dirty="0">
                <a:sym typeface="Symbol" pitchFamily="18" charset="2"/>
              </a:rPr>
              <a:t>SRAS</a:t>
            </a:r>
            <a:r>
              <a:rPr lang="en-US" dirty="0">
                <a:sym typeface="Symbol" pitchFamily="18" charset="2"/>
              </a:rPr>
              <a:t> curve is bow-shaped in the real world (that is, the curve is steeper at high levels of output than at low levels of output).  And there are good reasons why we should care about this.  </a:t>
            </a:r>
          </a:p>
          <a:p>
            <a:endParaRPr lang="en-US" dirty="0">
              <a:sym typeface="Symbol" pitchFamily="18" charset="2"/>
            </a:endParaRPr>
          </a:p>
          <a:p>
            <a:pPr>
              <a:spcBef>
                <a:spcPct val="0"/>
              </a:spcBef>
            </a:pPr>
            <a:r>
              <a:rPr lang="en-US" u="sng" dirty="0">
                <a:sym typeface="Symbol" pitchFamily="18" charset="2"/>
              </a:rPr>
              <a:t>Why the SRAS curve is bow-shaped:</a:t>
            </a:r>
          </a:p>
          <a:p>
            <a:r>
              <a:rPr lang="en-US" dirty="0">
                <a:sym typeface="Symbol" pitchFamily="18" charset="2"/>
              </a:rPr>
              <a:t>At low levels of output, there are lots of unutilized and underutilized resources available, so it is not terribly costly for firms to increase output, and therefore firms do not require a big increase in prices to make them willing to increase output by a given amount.  In contrast, at very high levels of output, when unemployment is below the natural rate and capital is being used at higher-than-normal intensity levels, it is relatively costly for firms to increase output further.  Hence, a larger increase in prices is required to make firms willing to increase their output.  </a:t>
            </a:r>
          </a:p>
          <a:p>
            <a:endParaRPr lang="en-US" u="sng" dirty="0">
              <a:sym typeface="Symbol" pitchFamily="18" charset="2"/>
            </a:endParaRPr>
          </a:p>
          <a:p>
            <a:pPr>
              <a:spcBef>
                <a:spcPct val="0"/>
              </a:spcBef>
            </a:pPr>
            <a:r>
              <a:rPr lang="en-US" u="sng" dirty="0">
                <a:sym typeface="Symbol" pitchFamily="18" charset="2"/>
              </a:rPr>
              <a:t>Why the curvature matters:</a:t>
            </a:r>
          </a:p>
          <a:p>
            <a:r>
              <a:rPr lang="en-US" dirty="0"/>
              <a:t>When policymakers increase aggregate demand, output rises (good) and prices rise (not good).  An important question arises:  How much of the bad thing (higher prices) must we tolerate to get some of the good thing (higher output)? The answer depends on how steep the </a:t>
            </a:r>
            <a:r>
              <a:rPr lang="en-US" i="1" dirty="0"/>
              <a:t>SRAS</a:t>
            </a:r>
            <a:r>
              <a:rPr lang="en-US" dirty="0"/>
              <a:t> curve is.  </a:t>
            </a:r>
          </a:p>
          <a:p>
            <a:endParaRPr lang="en-US" dirty="0"/>
          </a:p>
          <a:p>
            <a:r>
              <a:rPr lang="en-US" dirty="0"/>
              <a:t>When President Reagan cut taxes in the early 1980s, the economy was just coming out of a severe recession and was on the flatter part of the </a:t>
            </a:r>
            <a:r>
              <a:rPr lang="en-US" i="1" dirty="0"/>
              <a:t>SRAS</a:t>
            </a:r>
            <a:r>
              <a:rPr lang="en-US" dirty="0"/>
              <a:t> curve; hence, the tax cuts affected output a lot and inflation very little. In contrast, when taxes are cut during normal or boom times, when we’re on the steeper part of the </a:t>
            </a:r>
            <a:r>
              <a:rPr lang="en-US" i="1" dirty="0"/>
              <a:t>SRAS</a:t>
            </a:r>
            <a:r>
              <a:rPr lang="en-US" dirty="0"/>
              <a:t> curve, tax cuts would likely be inflationary. </a:t>
            </a:r>
          </a:p>
        </p:txBody>
      </p:sp>
      <p:sp>
        <p:nvSpPr>
          <p:cNvPr id="58373" name="Text Box 4"/>
          <p:cNvSpPr txBox="1">
            <a:spLocks noChangeArrowheads="1"/>
          </p:cNvSpPr>
          <p:nvPr/>
        </p:nvSpPr>
        <p:spPr bwMode="auto">
          <a:xfrm>
            <a:off x="4419600" y="914400"/>
            <a:ext cx="1752600" cy="2234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30000"/>
              </a:spcBef>
            </a:pPr>
            <a:r>
              <a:rPr lang="en-US" sz="1200" dirty="0">
                <a:latin typeface="Arial" pitchFamily="34" charset="0"/>
                <a:cs typeface="Arial" pitchFamily="34" charset="0"/>
              </a:rPr>
              <a:t>Figure 14-1, p.416</a:t>
            </a:r>
          </a:p>
          <a:p>
            <a:pPr>
              <a:spcBef>
                <a:spcPct val="30000"/>
              </a:spcBef>
            </a:pPr>
            <a:r>
              <a:rPr lang="en-US" sz="1200" dirty="0">
                <a:latin typeface="Arial" pitchFamily="34" charset="0"/>
                <a:cs typeface="Arial" pitchFamily="34" charset="0"/>
              </a:rPr>
              <a:t>Idiosyncrasy alert:</a:t>
            </a:r>
          </a:p>
          <a:p>
            <a:pPr>
              <a:spcBef>
                <a:spcPct val="30000"/>
              </a:spcBef>
            </a:pPr>
            <a:r>
              <a:rPr lang="en-US" sz="1200" dirty="0">
                <a:latin typeface="Arial" pitchFamily="34" charset="0"/>
                <a:cs typeface="Arial" pitchFamily="34" charset="0"/>
              </a:rPr>
              <a:t>If α</a:t>
            </a:r>
            <a:r>
              <a:rPr lang="en-US" sz="1200" dirty="0">
                <a:latin typeface="Arial" pitchFamily="34" charset="0"/>
                <a:cs typeface="Arial" pitchFamily="34" charset="0"/>
                <a:sym typeface="Symbol" pitchFamily="18" charset="2"/>
              </a:rPr>
              <a:t> is constant, then the SRAS curve should be linear, strictly speaking.  However, in the text, </a:t>
            </a:r>
            <a:br>
              <a:rPr lang="en-US" sz="1200" dirty="0">
                <a:latin typeface="Arial" pitchFamily="34" charset="0"/>
                <a:cs typeface="Arial" pitchFamily="34" charset="0"/>
                <a:sym typeface="Symbol" pitchFamily="18" charset="2"/>
              </a:rPr>
            </a:br>
            <a:r>
              <a:rPr lang="en-US" sz="1200" dirty="0">
                <a:latin typeface="Arial" pitchFamily="34" charset="0"/>
                <a:cs typeface="Arial" pitchFamily="34" charset="0"/>
                <a:sym typeface="Symbol" pitchFamily="18" charset="2"/>
              </a:rPr>
              <a:t>it is drawn with a bit of curvature (which I have reproduced here).  </a:t>
            </a:r>
          </a:p>
        </p:txBody>
      </p:sp>
    </p:spTree>
    <p:extLst>
      <p:ext uri="{BB962C8B-B14F-4D97-AF65-F5344CB8AC3E}">
        <p14:creationId xmlns:p14="http://schemas.microsoft.com/office/powerpoint/2010/main" val="1112743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573BF83-040A-41DE-B9FC-0BDAC260060D}" type="slidenum">
              <a:rPr lang="en-US"/>
              <a:pPr>
                <a:defRPr/>
              </a:pPr>
              <a:t>13</a:t>
            </a:fld>
            <a:endParaRPr lang="en-US" dirty="0"/>
          </a:p>
        </p:txBody>
      </p:sp>
      <p:sp>
        <p:nvSpPr>
          <p:cNvPr id="59395" name="Rectangle 2"/>
          <p:cNvSpPr>
            <a:spLocks noGrp="1" noRot="1" noChangeAspect="1" noChangeArrowheads="1" noTextEdit="1"/>
          </p:cNvSpPr>
          <p:nvPr>
            <p:ph type="sldImg"/>
          </p:nvPr>
        </p:nvSpPr>
        <p:spPr>
          <a:xfrm>
            <a:off x="1447800" y="914400"/>
            <a:ext cx="3860800" cy="2895600"/>
          </a:xfrm>
          <a:ln/>
        </p:spPr>
      </p:sp>
      <p:sp>
        <p:nvSpPr>
          <p:cNvPr id="59396" name="Rectangle 3"/>
          <p:cNvSpPr>
            <a:spLocks noGrp="1" noChangeArrowheads="1"/>
          </p:cNvSpPr>
          <p:nvPr>
            <p:ph type="body" idx="1"/>
          </p:nvPr>
        </p:nvSpPr>
        <p:spPr>
          <a:xfrm>
            <a:off x="990600" y="4038600"/>
            <a:ext cx="4953000" cy="426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Follow along:</a:t>
            </a:r>
          </a:p>
          <a:p>
            <a:pPr marL="228600" indent="-228600">
              <a:buAutoNum type="arabicPeriod"/>
            </a:pPr>
            <a:r>
              <a:rPr lang="en-US" dirty="0"/>
              <a:t>Start at </a:t>
            </a:r>
            <a:r>
              <a:rPr lang="en-US" i="1" dirty="0"/>
              <a:t>Y</a:t>
            </a:r>
            <a:r>
              <a:rPr lang="en-US" dirty="0"/>
              <a:t>bar = </a:t>
            </a:r>
            <a:r>
              <a:rPr lang="en-US" i="1" dirty="0"/>
              <a:t>Y</a:t>
            </a:r>
            <a:r>
              <a:rPr lang="en-US" baseline="-25000" dirty="0"/>
              <a:t>1</a:t>
            </a:r>
            <a:r>
              <a:rPr lang="en-US" dirty="0"/>
              <a:t> and </a:t>
            </a:r>
            <a:r>
              <a:rPr lang="en-US" i="1" dirty="0"/>
              <a:t>P</a:t>
            </a:r>
            <a:r>
              <a:rPr lang="en-US" baseline="-25000" dirty="0"/>
              <a:t>1</a:t>
            </a:r>
            <a:r>
              <a:rPr lang="en-US" dirty="0"/>
              <a:t>.</a:t>
            </a:r>
          </a:p>
          <a:p>
            <a:pPr marL="228600" indent="-228600">
              <a:buAutoNum type="arabicPeriod"/>
            </a:pPr>
            <a:r>
              <a:rPr lang="en-US" dirty="0"/>
              <a:t>Then</a:t>
            </a:r>
            <a:r>
              <a:rPr lang="en-US" baseline="0" dirty="0"/>
              <a:t> there is a positive </a:t>
            </a:r>
            <a:r>
              <a:rPr lang="en-US" i="1" baseline="0" dirty="0"/>
              <a:t>AD</a:t>
            </a:r>
            <a:r>
              <a:rPr lang="en-US" baseline="0" dirty="0"/>
              <a:t> shift, which shifts </a:t>
            </a:r>
            <a:r>
              <a:rPr lang="en-US" i="1" baseline="0" dirty="0"/>
              <a:t>AD</a:t>
            </a:r>
            <a:r>
              <a:rPr lang="en-US" baseline="-25000" dirty="0"/>
              <a:t>1</a:t>
            </a:r>
            <a:r>
              <a:rPr lang="en-US" baseline="0" dirty="0"/>
              <a:t> to </a:t>
            </a:r>
            <a:r>
              <a:rPr lang="en-US" i="1" baseline="0" dirty="0"/>
              <a:t>AD</a:t>
            </a:r>
            <a:r>
              <a:rPr lang="en-US" baseline="-25000" dirty="0"/>
              <a:t>2</a:t>
            </a:r>
            <a:r>
              <a:rPr lang="en-US" dirty="0"/>
              <a:t>.</a:t>
            </a:r>
            <a:endParaRPr lang="en-US" baseline="-25000" dirty="0"/>
          </a:p>
          <a:p>
            <a:pPr marL="228600" indent="-228600">
              <a:buAutoNum type="arabicPeriod"/>
            </a:pPr>
            <a:r>
              <a:rPr lang="en-US" baseline="0" dirty="0"/>
              <a:t>The shift then results in a new short-run equilibrium at </a:t>
            </a:r>
            <a:r>
              <a:rPr lang="en-US" i="1" baseline="0" dirty="0"/>
              <a:t>Y</a:t>
            </a:r>
            <a:r>
              <a:rPr lang="en-US" baseline="-25000" dirty="0"/>
              <a:t>2</a:t>
            </a:r>
            <a:r>
              <a:rPr lang="en-US" baseline="0" dirty="0"/>
              <a:t> and </a:t>
            </a:r>
            <a:r>
              <a:rPr lang="en-US" i="1" baseline="0" dirty="0"/>
              <a:t>P</a:t>
            </a:r>
            <a:r>
              <a:rPr lang="en-US" baseline="-25000" dirty="0"/>
              <a:t>2</a:t>
            </a:r>
            <a:r>
              <a:rPr lang="en-US" baseline="0" dirty="0"/>
              <a:t>, the intersection of </a:t>
            </a:r>
            <a:r>
              <a:rPr lang="en-US" i="1" baseline="0" dirty="0"/>
              <a:t>AD</a:t>
            </a:r>
            <a:r>
              <a:rPr lang="en-US" baseline="-25000" dirty="0"/>
              <a:t>2</a:t>
            </a:r>
            <a:r>
              <a:rPr lang="en-US" baseline="0" dirty="0"/>
              <a:t> and </a:t>
            </a:r>
            <a:r>
              <a:rPr lang="en-US" i="1" baseline="0" dirty="0"/>
              <a:t>SRAS</a:t>
            </a:r>
            <a:r>
              <a:rPr lang="en-US" baseline="-25000" dirty="0"/>
              <a:t>1</a:t>
            </a:r>
            <a:r>
              <a:rPr lang="en-US" dirty="0"/>
              <a:t>.</a:t>
            </a:r>
            <a:endParaRPr lang="en-US" baseline="-25000" dirty="0"/>
          </a:p>
          <a:p>
            <a:pPr marL="228600" indent="-228600">
              <a:buAutoNum type="arabicPeriod"/>
            </a:pPr>
            <a:r>
              <a:rPr lang="en-US" baseline="0" dirty="0"/>
              <a:t>The price level adjusts.</a:t>
            </a:r>
          </a:p>
          <a:p>
            <a:pPr marL="228600" indent="-228600">
              <a:buAutoNum type="arabicPeriod"/>
            </a:pPr>
            <a:r>
              <a:rPr lang="en-US" baseline="0" dirty="0"/>
              <a:t>The price level adjustment shifts </a:t>
            </a:r>
            <a:r>
              <a:rPr lang="en-US" i="1" baseline="0" dirty="0"/>
              <a:t>SRAS</a:t>
            </a:r>
            <a:r>
              <a:rPr lang="en-US" baseline="-25000" dirty="0"/>
              <a:t>1</a:t>
            </a:r>
            <a:r>
              <a:rPr lang="en-US" baseline="0" dirty="0"/>
              <a:t> back to </a:t>
            </a:r>
            <a:r>
              <a:rPr lang="en-US" i="1" baseline="0" dirty="0"/>
              <a:t>SRAS</a:t>
            </a:r>
            <a:r>
              <a:rPr lang="en-US" baseline="-25000" dirty="0"/>
              <a:t>2</a:t>
            </a:r>
            <a:r>
              <a:rPr lang="en-US" baseline="0" dirty="0"/>
              <a:t>.  The new long-run equilibrium is at </a:t>
            </a:r>
            <a:r>
              <a:rPr lang="en-US" i="1" baseline="0" dirty="0"/>
              <a:t>Y</a:t>
            </a:r>
            <a:r>
              <a:rPr lang="en-US" baseline="0" dirty="0"/>
              <a:t>bar=</a:t>
            </a:r>
            <a:r>
              <a:rPr lang="en-US" i="1" baseline="0" dirty="0"/>
              <a:t>Y</a:t>
            </a:r>
            <a:r>
              <a:rPr lang="en-US" baseline="-25000" dirty="0"/>
              <a:t>3</a:t>
            </a:r>
            <a:r>
              <a:rPr lang="en-US" baseline="0" dirty="0"/>
              <a:t> and </a:t>
            </a:r>
            <a:r>
              <a:rPr lang="en-US" i="1" baseline="0" dirty="0"/>
              <a:t>P</a:t>
            </a:r>
            <a:r>
              <a:rPr lang="en-US" baseline="-25000" dirty="0"/>
              <a:t>3</a:t>
            </a:r>
            <a:r>
              <a:rPr lang="en-US" baseline="0" dirty="0"/>
              <a:t>. Here </a:t>
            </a:r>
            <a:r>
              <a:rPr lang="en-US" i="1" baseline="0" dirty="0"/>
              <a:t>LRAS</a:t>
            </a:r>
            <a:r>
              <a:rPr lang="en-US" baseline="0" dirty="0"/>
              <a:t>, </a:t>
            </a:r>
            <a:r>
              <a:rPr lang="en-US" i="1" baseline="0" dirty="0"/>
              <a:t>SRAS</a:t>
            </a:r>
            <a:r>
              <a:rPr lang="en-US" baseline="-25000" dirty="0"/>
              <a:t>2</a:t>
            </a:r>
            <a:r>
              <a:rPr lang="en-US" baseline="0" dirty="0"/>
              <a:t>, and </a:t>
            </a:r>
            <a:r>
              <a:rPr lang="en-US" i="1" baseline="0" dirty="0"/>
              <a:t>AD</a:t>
            </a:r>
            <a:r>
              <a:rPr lang="en-US" i="0" baseline="-25000" dirty="0"/>
              <a:t>2</a:t>
            </a:r>
            <a:r>
              <a:rPr lang="en-US" baseline="0" dirty="0"/>
              <a:t> all intersect. </a:t>
            </a:r>
            <a:endParaRPr lang="en-US" dirty="0"/>
          </a:p>
          <a:p>
            <a:endParaRPr lang="en-US" dirty="0"/>
          </a:p>
          <a:p>
            <a:r>
              <a:rPr lang="en-US" dirty="0"/>
              <a:t>This graph has two lessons for students:</a:t>
            </a:r>
          </a:p>
          <a:p>
            <a:pPr marL="171450" indent="-171450">
              <a:buFont typeface="Arial" panose="020B0604020202020204" pitchFamily="34" charset="0"/>
              <a:buChar char="•"/>
            </a:pPr>
            <a:r>
              <a:rPr lang="en-US" dirty="0"/>
              <a:t>First, changes in the expected price level shift the </a:t>
            </a:r>
            <a:r>
              <a:rPr lang="en-US" i="1" dirty="0"/>
              <a:t>SRAS</a:t>
            </a:r>
            <a:r>
              <a:rPr lang="en-US" dirty="0"/>
              <a:t> curve (this should be clear from the equation, as should be the fact that a change in the natural rate of output will shift the </a:t>
            </a:r>
            <a:r>
              <a:rPr lang="en-US" i="1" dirty="0"/>
              <a:t>SRAS</a:t>
            </a:r>
            <a:r>
              <a:rPr lang="en-US" dirty="0"/>
              <a:t> curve).  </a:t>
            </a:r>
          </a:p>
          <a:p>
            <a:pPr marL="171450" indent="-171450">
              <a:buFont typeface="Arial" panose="020B0604020202020204" pitchFamily="34" charset="0"/>
              <a:buChar char="•"/>
            </a:pPr>
            <a:r>
              <a:rPr lang="en-US" dirty="0"/>
              <a:t>The second lesson concerns the adjustment of the economy back to full-employment output.  </a:t>
            </a:r>
          </a:p>
          <a:p>
            <a:endParaRPr lang="en-US" dirty="0"/>
          </a:p>
        </p:txBody>
      </p:sp>
    </p:spTree>
    <p:extLst>
      <p:ext uri="{BB962C8B-B14F-4D97-AF65-F5344CB8AC3E}">
        <p14:creationId xmlns:p14="http://schemas.microsoft.com/office/powerpoint/2010/main" val="12370323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B141CAB2-4248-4B18-BB70-C2B3E934BB2C}" type="slidenum">
              <a:rPr lang="en-US" smtClean="0"/>
              <a:pPr/>
              <a:t>14</a:t>
            </a:fld>
            <a:endParaRPr lang="en-US" dirty="0"/>
          </a:p>
        </p:txBody>
      </p:sp>
      <p:sp>
        <p:nvSpPr>
          <p:cNvPr id="60420" name="Rectangle 3"/>
          <p:cNvSpPr>
            <a:spLocks noGrp="1" noChangeArrowheads="1"/>
          </p:cNvSpPr>
          <p:nvPr>
            <p:ph type="body" idx="1"/>
          </p:nvPr>
        </p:nvSpPr>
        <p:spPr/>
        <p:txBody>
          <a:bodyPr/>
          <a:lstStyle/>
          <a:p>
            <a:r>
              <a:rPr lang="en-US" dirty="0"/>
              <a:t> β</a:t>
            </a:r>
            <a:r>
              <a:rPr lang="en-US" dirty="0">
                <a:sym typeface="Symbol" pitchFamily="18" charset="2"/>
              </a:rPr>
              <a:t> measures the responsiveness of inflation to cyclical unemployment.  </a:t>
            </a: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37986532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38B46C6-DB00-48DD-9DEE-B074E5C64984}" type="slidenum">
              <a:rPr lang="en-US"/>
              <a:pPr>
                <a:defRPr/>
              </a:pPr>
              <a:t>15</a:t>
            </a:fld>
            <a:endParaRPr lang="en-US" dirty="0"/>
          </a:p>
        </p:txBody>
      </p:sp>
      <p:sp>
        <p:nvSpPr>
          <p:cNvPr id="61443" name="Rectangle 2"/>
          <p:cNvSpPr>
            <a:spLocks noGrp="1" noRot="1" noChangeAspect="1" noChangeArrowheads="1" noTextEdit="1"/>
          </p:cNvSpPr>
          <p:nvPr>
            <p:ph type="sldImg"/>
          </p:nvPr>
        </p:nvSpPr>
        <p:spPr>
          <a:xfrm>
            <a:off x="1558925" y="650875"/>
            <a:ext cx="3748088" cy="2811463"/>
          </a:xfrm>
          <a:ln/>
        </p:spPr>
      </p:sp>
      <p:sp>
        <p:nvSpPr>
          <p:cNvPr id="61444" name="Rectangle 3"/>
          <p:cNvSpPr>
            <a:spLocks noGrp="1" noChangeArrowheads="1"/>
          </p:cNvSpPr>
          <p:nvPr>
            <p:ph type="body" idx="1"/>
          </p:nvPr>
        </p:nvSpPr>
        <p:spPr>
          <a:xfrm>
            <a:off x="914400" y="3838575"/>
            <a:ext cx="5029200" cy="4619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Here are the explanations:</a:t>
            </a:r>
          </a:p>
          <a:p>
            <a:pPr marL="280988" lvl="1" indent="-166688">
              <a:spcBef>
                <a:spcPts val="400"/>
              </a:spcBef>
              <a:buFont typeface="Wingdings" pitchFamily="2" charset="2"/>
              <a:buChar char="§"/>
            </a:pPr>
            <a:r>
              <a:rPr lang="en-US" dirty="0"/>
              <a:t>Equation (1) is the </a:t>
            </a:r>
            <a:r>
              <a:rPr lang="en-US" i="1" dirty="0"/>
              <a:t>SRAS</a:t>
            </a:r>
            <a:r>
              <a:rPr lang="en-US" dirty="0"/>
              <a:t> equation.</a:t>
            </a:r>
          </a:p>
          <a:p>
            <a:pPr marL="280988" lvl="1" indent="-166688">
              <a:spcBef>
                <a:spcPts val="400"/>
              </a:spcBef>
              <a:buFont typeface="Wingdings" pitchFamily="2" charset="2"/>
              <a:buChar char="§"/>
            </a:pPr>
            <a:r>
              <a:rPr lang="en-US" dirty="0"/>
              <a:t>Solve (1) for </a:t>
            </a:r>
            <a:r>
              <a:rPr lang="en-US" i="1" dirty="0"/>
              <a:t>P</a:t>
            </a:r>
            <a:r>
              <a:rPr lang="en-US" dirty="0"/>
              <a:t> to get (2).</a:t>
            </a:r>
          </a:p>
          <a:p>
            <a:pPr marL="280988" lvl="1" indent="-166688">
              <a:spcBef>
                <a:spcPts val="400"/>
              </a:spcBef>
              <a:buFont typeface="Wingdings" pitchFamily="2" charset="2"/>
              <a:buChar char="§"/>
            </a:pPr>
            <a:r>
              <a:rPr lang="en-US" dirty="0"/>
              <a:t>To get (3), add the supply shock term to (2). </a:t>
            </a:r>
          </a:p>
          <a:p>
            <a:pPr marL="280988" lvl="1" indent="-166688">
              <a:spcBef>
                <a:spcPts val="400"/>
              </a:spcBef>
              <a:buFont typeface="Wingdings" pitchFamily="2" charset="2"/>
              <a:buChar char="§"/>
            </a:pPr>
            <a:r>
              <a:rPr lang="en-US" dirty="0"/>
              <a:t>To get (4), subtract last year’s price level (</a:t>
            </a:r>
            <a:r>
              <a:rPr lang="en-US" i="1" dirty="0"/>
              <a:t>P</a:t>
            </a:r>
            <a:r>
              <a:rPr lang="en-US" baseline="-25000" dirty="0"/>
              <a:t>-1</a:t>
            </a:r>
            <a:r>
              <a:rPr lang="en-US" dirty="0"/>
              <a:t>) from both sides.</a:t>
            </a:r>
          </a:p>
          <a:p>
            <a:pPr marL="280988" lvl="1" indent="-166688">
              <a:spcBef>
                <a:spcPts val="400"/>
              </a:spcBef>
              <a:buFont typeface="Wingdings" pitchFamily="2" charset="2"/>
              <a:buChar char="§"/>
            </a:pPr>
            <a:r>
              <a:rPr lang="en-US" dirty="0"/>
              <a:t>To get (5), write </a:t>
            </a:r>
            <a:r>
              <a:rPr lang="en-US" b="1" dirty="0">
                <a:sym typeface="Symbol" pitchFamily="18" charset="2"/>
              </a:rPr>
              <a:t>π</a:t>
            </a:r>
            <a:r>
              <a:rPr lang="en-US" dirty="0">
                <a:sym typeface="Symbol" pitchFamily="18" charset="2"/>
              </a:rPr>
              <a:t> in place of (</a:t>
            </a:r>
            <a:r>
              <a:rPr lang="en-US" i="1" dirty="0">
                <a:sym typeface="Symbol" pitchFamily="18" charset="2"/>
              </a:rPr>
              <a:t>P</a:t>
            </a:r>
            <a:r>
              <a:rPr lang="en-US" dirty="0">
                <a:sym typeface="Symbol" pitchFamily="18" charset="2"/>
              </a:rPr>
              <a:t> – </a:t>
            </a:r>
            <a:r>
              <a:rPr lang="en-US" i="1" dirty="0"/>
              <a:t>P</a:t>
            </a:r>
            <a:r>
              <a:rPr lang="en-US" baseline="-25000" dirty="0"/>
              <a:t>-1</a:t>
            </a:r>
            <a:r>
              <a:rPr lang="en-US" dirty="0"/>
              <a:t>) and </a:t>
            </a:r>
            <a:r>
              <a:rPr lang="en-US" i="1" dirty="0"/>
              <a:t>E</a:t>
            </a:r>
            <a:r>
              <a:rPr lang="en-US" b="1" dirty="0">
                <a:sym typeface="Symbol" pitchFamily="18" charset="2"/>
              </a:rPr>
              <a:t>π</a:t>
            </a:r>
            <a:r>
              <a:rPr lang="en-US" dirty="0">
                <a:sym typeface="Symbol" pitchFamily="18" charset="2"/>
              </a:rPr>
              <a:t> in place of (</a:t>
            </a:r>
            <a:r>
              <a:rPr lang="en-US" i="1" dirty="0">
                <a:sym typeface="Symbol" pitchFamily="18" charset="2"/>
              </a:rPr>
              <a:t>EP</a:t>
            </a:r>
            <a:r>
              <a:rPr lang="en-US" dirty="0">
                <a:sym typeface="Symbol" pitchFamily="18" charset="2"/>
              </a:rPr>
              <a:t> – </a:t>
            </a:r>
            <a:r>
              <a:rPr lang="en-US" i="1" dirty="0"/>
              <a:t>P</a:t>
            </a:r>
            <a:r>
              <a:rPr lang="en-US" baseline="-25000" dirty="0"/>
              <a:t>-1</a:t>
            </a:r>
            <a:r>
              <a:rPr lang="en-US" dirty="0"/>
              <a:t>).  Note that the change in the price level is not exactly the inflation rate, unless we interpret </a:t>
            </a:r>
            <a:r>
              <a:rPr lang="en-US" i="1" dirty="0"/>
              <a:t>P</a:t>
            </a:r>
            <a:r>
              <a:rPr lang="en-US" dirty="0"/>
              <a:t> as the natural log of the price level. </a:t>
            </a:r>
          </a:p>
          <a:p>
            <a:pPr marL="280988" lvl="1" indent="-166688">
              <a:spcBef>
                <a:spcPts val="400"/>
              </a:spcBef>
              <a:buFont typeface="Wingdings" pitchFamily="2" charset="2"/>
              <a:buChar char="§"/>
            </a:pPr>
            <a:r>
              <a:rPr lang="en-US" dirty="0"/>
              <a:t>Equation (6) captures the relationship between output and unemployment from Okun’s law: the deviation of output from its natural rate is inversely related to cyclical unemployment.  </a:t>
            </a:r>
          </a:p>
          <a:p>
            <a:pPr marL="280988" lvl="1" indent="-166688">
              <a:spcBef>
                <a:spcPts val="400"/>
              </a:spcBef>
              <a:buFont typeface="Wingdings" pitchFamily="2" charset="2"/>
              <a:buChar char="§"/>
            </a:pPr>
            <a:r>
              <a:rPr lang="en-US" dirty="0"/>
              <a:t>Substituting (6) into (5) gives (7), the Phillips curve equation introduced on the preceding slide. </a:t>
            </a:r>
          </a:p>
          <a:p>
            <a:endParaRPr lang="en-US" dirty="0"/>
          </a:p>
        </p:txBody>
      </p:sp>
    </p:spTree>
    <p:extLst>
      <p:ext uri="{BB962C8B-B14F-4D97-AF65-F5344CB8AC3E}">
        <p14:creationId xmlns:p14="http://schemas.microsoft.com/office/powerpoint/2010/main" val="42206294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0008C23-288C-4B1E-B00E-7BC025FA80D9}" type="slidenum">
              <a:rPr lang="en-US"/>
              <a:pPr>
                <a:defRPr/>
              </a:pPr>
              <a:t>16</a:t>
            </a:fld>
            <a:endParaRPr lang="en-US" dirty="0"/>
          </a:p>
        </p:txBody>
      </p:sp>
      <p:sp>
        <p:nvSpPr>
          <p:cNvPr id="62467" name="Rectangle 2"/>
          <p:cNvSpPr>
            <a:spLocks noGrp="1" noRot="1" noChangeAspect="1" noChangeArrowheads="1" noTextEdit="1"/>
          </p:cNvSpPr>
          <p:nvPr>
            <p:ph type="sldImg"/>
          </p:nvPr>
        </p:nvSpPr>
        <p:spPr>
          <a:xfrm>
            <a:off x="1558925" y="650875"/>
            <a:ext cx="3748088" cy="2811463"/>
          </a:xfrm>
          <a:ln/>
        </p:spPr>
      </p:sp>
      <p:sp>
        <p:nvSpPr>
          <p:cNvPr id="624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40503382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4A11466-0724-4794-82B0-0E026ACD6A70}" type="slidenum">
              <a:rPr lang="en-US"/>
              <a:pPr>
                <a:defRPr/>
              </a:pPr>
              <a:t>17</a:t>
            </a:fld>
            <a:endParaRPr lang="en-US" dirty="0"/>
          </a:p>
        </p:txBody>
      </p:sp>
      <p:sp>
        <p:nvSpPr>
          <p:cNvPr id="63491" name="Rectangle 2"/>
          <p:cNvSpPr>
            <a:spLocks noGrp="1" noRot="1" noChangeAspect="1" noChangeArrowheads="1" noTextEdit="1"/>
          </p:cNvSpPr>
          <p:nvPr>
            <p:ph type="sldImg"/>
          </p:nvPr>
        </p:nvSpPr>
        <p:spPr>
          <a:xfrm>
            <a:off x="1558925" y="650875"/>
            <a:ext cx="3748088" cy="2811463"/>
          </a:xfrm>
          <a:ln/>
        </p:spPr>
      </p:sp>
      <p:sp>
        <p:nvSpPr>
          <p:cNvPr id="634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252292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C125AD7-81F8-4A6E-A03D-E2B08AED8EE3}" type="slidenum">
              <a:rPr lang="en-US"/>
              <a:pPr>
                <a:defRPr/>
              </a:pPr>
              <a:t>18</a:t>
            </a:fld>
            <a:endParaRPr lang="en-US" dirty="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787206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a:t>
            </a:fld>
            <a:endParaRPr lang="en-US" dirty="0"/>
          </a:p>
        </p:txBody>
      </p:sp>
    </p:spTree>
    <p:extLst>
      <p:ext uri="{BB962C8B-B14F-4D97-AF65-F5344CB8AC3E}">
        <p14:creationId xmlns:p14="http://schemas.microsoft.com/office/powerpoint/2010/main" val="42523556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C125AD7-81F8-4A6E-A03D-E2B08AED8EE3}" type="slidenum">
              <a:rPr lang="en-US"/>
              <a:pPr>
                <a:defRPr/>
              </a:pPr>
              <a:t>19</a:t>
            </a:fld>
            <a:endParaRPr lang="en-US" dirty="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Of course, a favorable supply shock that lowers production costs will</a:t>
            </a:r>
            <a:r>
              <a:rPr lang="en-US" i="0" dirty="0" smtClean="0"/>
              <a:t> push </a:t>
            </a:r>
            <a:r>
              <a:rPr lang="en-US" dirty="0" smtClean="0"/>
              <a:t>inflation down, and a negative demand shock that raises cyclical unemployment will pull inflation down.</a:t>
            </a:r>
          </a:p>
        </p:txBody>
      </p:sp>
    </p:spTree>
    <p:extLst>
      <p:ext uri="{BB962C8B-B14F-4D97-AF65-F5344CB8AC3E}">
        <p14:creationId xmlns:p14="http://schemas.microsoft.com/office/powerpoint/2010/main" val="27872069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10FF7DE8-259E-423E-BE6D-DA57B96EF6C7}" type="slidenum">
              <a:rPr lang="en-US" smtClean="0"/>
              <a:pPr/>
              <a:t>20</a:t>
            </a:fld>
            <a:endParaRPr lang="en-US" dirty="0"/>
          </a:p>
        </p:txBody>
      </p:sp>
      <p:sp>
        <p:nvSpPr>
          <p:cNvPr id="67588" name="Rectangle 3"/>
          <p:cNvSpPr>
            <a:spLocks noGrp="1" noChangeArrowheads="1"/>
          </p:cNvSpPr>
          <p:nvPr>
            <p:ph type="body" idx="1"/>
          </p:nvPr>
        </p:nvSpPr>
        <p:spPr/>
        <p:txBody>
          <a:bodyPr/>
          <a:lstStyle/>
          <a:p>
            <a:r>
              <a:rPr lang="en-US" dirty="0"/>
              <a:t>After displaying this slide, you might consider giving your students an exercise using the Phillips curve.  One possibility would be to ask them to draw a graph of the Phillips curve and then show what happens to it in the face of an adverse supply shock or an increase in the natural rate of unemployment, giving intuition for each. </a:t>
            </a:r>
          </a:p>
          <a:p>
            <a:endParaRPr lang="en-US" dirty="0"/>
          </a:p>
          <a:p>
            <a:r>
              <a:rPr lang="en-US" dirty="0"/>
              <a:t>The intuition for why an increase in the natural rate shifts the Phillips curve upward (or rightward) is as follows:</a:t>
            </a:r>
          </a:p>
          <a:p>
            <a:endParaRPr lang="en-US" dirty="0"/>
          </a:p>
          <a:p>
            <a:r>
              <a:rPr lang="en-US" dirty="0"/>
              <a:t>At any given value of actual unemployment, an increase in the natural rate implies a decrease in cyclical unemployment, which increases inflation by increasing pressures for wages to rise. Thus, each value of unemployment has a higher value of inflation than before.  </a:t>
            </a: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14947756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67C7E29-3001-48B2-A96D-67AA0D3E4D14}" type="slidenum">
              <a:rPr lang="en-US"/>
              <a:pPr>
                <a:defRPr/>
              </a:pPr>
              <a:t>21</a:t>
            </a:fld>
            <a:endParaRPr lang="en-US" dirty="0"/>
          </a:p>
        </p:txBody>
      </p:sp>
      <p:sp>
        <p:nvSpPr>
          <p:cNvPr id="68611" name="Rectangle 2"/>
          <p:cNvSpPr>
            <a:spLocks noGrp="1" noRot="1" noChangeAspect="1" noChangeArrowheads="1" noTextEdit="1"/>
          </p:cNvSpPr>
          <p:nvPr>
            <p:ph type="sldImg"/>
          </p:nvPr>
        </p:nvSpPr>
        <p:spPr>
          <a:xfrm>
            <a:off x="1558925" y="650875"/>
            <a:ext cx="3748088" cy="2811463"/>
          </a:xfrm>
          <a:ln/>
        </p:spPr>
      </p:sp>
      <p:sp>
        <p:nvSpPr>
          <p:cNvPr id="6861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6474628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67C7E29-3001-48B2-A96D-67AA0D3E4D14}" type="slidenum">
              <a:rPr lang="en-US"/>
              <a:pPr>
                <a:defRPr/>
              </a:pPr>
              <a:t>22</a:t>
            </a:fld>
            <a:endParaRPr lang="en-US" dirty="0"/>
          </a:p>
        </p:txBody>
      </p:sp>
      <p:sp>
        <p:nvSpPr>
          <p:cNvPr id="68611" name="Rectangle 2"/>
          <p:cNvSpPr>
            <a:spLocks noGrp="1" noRot="1" noChangeAspect="1" noChangeArrowheads="1" noTextEdit="1"/>
          </p:cNvSpPr>
          <p:nvPr>
            <p:ph type="sldImg"/>
          </p:nvPr>
        </p:nvSpPr>
        <p:spPr>
          <a:xfrm>
            <a:off x="1558925" y="650875"/>
            <a:ext cx="3748088" cy="2811463"/>
          </a:xfrm>
          <a:ln/>
        </p:spPr>
      </p:sp>
      <p:sp>
        <p:nvSpPr>
          <p:cNvPr id="6861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6474628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67C7E29-3001-48B2-A96D-67AA0D3E4D14}" type="slidenum">
              <a:rPr lang="en-US"/>
              <a:pPr>
                <a:defRPr/>
              </a:pPr>
              <a:t>23</a:t>
            </a:fld>
            <a:endParaRPr lang="en-US" dirty="0"/>
          </a:p>
        </p:txBody>
      </p:sp>
      <p:sp>
        <p:nvSpPr>
          <p:cNvPr id="68611" name="Rectangle 2"/>
          <p:cNvSpPr>
            <a:spLocks noGrp="1" noRot="1" noChangeAspect="1" noChangeArrowheads="1" noTextEdit="1"/>
          </p:cNvSpPr>
          <p:nvPr>
            <p:ph type="sldImg"/>
          </p:nvPr>
        </p:nvSpPr>
        <p:spPr>
          <a:xfrm>
            <a:off x="1558925" y="650875"/>
            <a:ext cx="3748088" cy="2811463"/>
          </a:xfrm>
          <a:ln/>
        </p:spPr>
      </p:sp>
      <p:sp>
        <p:nvSpPr>
          <p:cNvPr id="6861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Here’s a good example to illustrate the difference between adaptive and rational expectations.  </a:t>
            </a:r>
          </a:p>
          <a:p>
            <a:endParaRPr lang="en-US" dirty="0" smtClean="0"/>
          </a:p>
          <a:p>
            <a:r>
              <a:rPr lang="en-US" dirty="0" smtClean="0"/>
              <a:t>Suppose the Fed announces a shift in priorities, from maintaining low inflation to maintaining low unemployment without regard for inflation; this shift will start affecting policy next week.  </a:t>
            </a:r>
          </a:p>
          <a:p>
            <a:endParaRPr lang="en-US" dirty="0" smtClean="0"/>
          </a:p>
          <a:p>
            <a:r>
              <a:rPr lang="en-US" dirty="0" smtClean="0"/>
              <a:t>If expectations are adaptive, then expected inflation will not change because it is based on past inflation. The Fed’s announcement pertains to the future and has no impact on past inflation.  </a:t>
            </a:r>
          </a:p>
          <a:p>
            <a:endParaRPr lang="en-US" dirty="0" smtClean="0"/>
          </a:p>
          <a:p>
            <a:r>
              <a:rPr lang="en-US" dirty="0" smtClean="0"/>
              <a:t>If expectations are rational, then expected inflation will increase right away, as people factor this announcement into their forecasts.</a:t>
            </a:r>
          </a:p>
        </p:txBody>
      </p:sp>
    </p:spTree>
    <p:extLst>
      <p:ext uri="{BB962C8B-B14F-4D97-AF65-F5344CB8AC3E}">
        <p14:creationId xmlns:p14="http://schemas.microsoft.com/office/powerpoint/2010/main" val="26474628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67C7E29-3001-48B2-A96D-67AA0D3E4D14}" type="slidenum">
              <a:rPr lang="en-US"/>
              <a:pPr>
                <a:defRPr/>
              </a:pPr>
              <a:t>24</a:t>
            </a:fld>
            <a:endParaRPr lang="en-US" dirty="0"/>
          </a:p>
        </p:txBody>
      </p:sp>
      <p:sp>
        <p:nvSpPr>
          <p:cNvPr id="68611" name="Rectangle 2"/>
          <p:cNvSpPr>
            <a:spLocks noGrp="1" noRot="1" noChangeAspect="1" noChangeArrowheads="1" noTextEdit="1"/>
          </p:cNvSpPr>
          <p:nvPr>
            <p:ph type="sldImg"/>
          </p:nvPr>
        </p:nvSpPr>
        <p:spPr>
          <a:xfrm>
            <a:off x="1558925" y="650875"/>
            <a:ext cx="3748088" cy="2811463"/>
          </a:xfrm>
          <a:ln/>
        </p:spPr>
      </p:sp>
      <p:sp>
        <p:nvSpPr>
          <p:cNvPr id="6861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Here’s an interesting and important implication:  </a:t>
            </a:r>
          </a:p>
          <a:p>
            <a:endParaRPr lang="en-US" dirty="0" smtClean="0"/>
          </a:p>
          <a:p>
            <a:r>
              <a:rPr lang="en-US" dirty="0" smtClean="0"/>
              <a:t>Central banks that are politically independent are typically more credible than those that are puppets of elected officials.  Hence, in countries with central banks that are NOT politically independent, it is usually far costlier to reduce inflation.  A very worthwhile reform, therefore, would be for governments to give their central banks independence.</a:t>
            </a:r>
          </a:p>
        </p:txBody>
      </p:sp>
    </p:spTree>
    <p:extLst>
      <p:ext uri="{BB962C8B-B14F-4D97-AF65-F5344CB8AC3E}">
        <p14:creationId xmlns:p14="http://schemas.microsoft.com/office/powerpoint/2010/main" val="26474628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11A819D-60F9-4F38-A602-3BF307653DFC}" type="slidenum">
              <a:rPr lang="en-US"/>
              <a:pPr>
                <a:defRPr/>
              </a:pPr>
              <a:t>25</a:t>
            </a:fld>
            <a:endParaRPr lang="en-US" dirty="0"/>
          </a:p>
        </p:txBody>
      </p:sp>
      <p:sp>
        <p:nvSpPr>
          <p:cNvPr id="72707" name="Rectangle 2"/>
          <p:cNvSpPr>
            <a:spLocks noGrp="1" noRot="1" noChangeAspect="1" noChangeArrowheads="1" noTextEdit="1"/>
          </p:cNvSpPr>
          <p:nvPr>
            <p:ph type="sldImg"/>
          </p:nvPr>
        </p:nvSpPr>
        <p:spPr>
          <a:xfrm>
            <a:off x="1558925" y="650875"/>
            <a:ext cx="3748088" cy="2811463"/>
          </a:xfrm>
          <a:ln/>
        </p:spPr>
      </p:sp>
      <p:sp>
        <p:nvSpPr>
          <p:cNvPr id="7270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The natural rate of unemployment is assumed to be 6.0% during the early 1980s.  </a:t>
            </a:r>
          </a:p>
        </p:txBody>
      </p:sp>
    </p:spTree>
    <p:extLst>
      <p:ext uri="{BB962C8B-B14F-4D97-AF65-F5344CB8AC3E}">
        <p14:creationId xmlns:p14="http://schemas.microsoft.com/office/powerpoint/2010/main" val="40079050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284525C-A97F-4EC2-87CA-6A80A56E3D84}" type="slidenum">
              <a:rPr lang="en-US"/>
              <a:pPr>
                <a:defRPr/>
              </a:pPr>
              <a:t>26</a:t>
            </a:fld>
            <a:endParaRPr lang="en-US" dirty="0"/>
          </a:p>
        </p:txBody>
      </p:sp>
      <p:sp>
        <p:nvSpPr>
          <p:cNvPr id="73731" name="Rectangle 2"/>
          <p:cNvSpPr>
            <a:spLocks noGrp="1" noRot="1" noChangeAspect="1" noChangeArrowheads="1" noTextEdit="1"/>
          </p:cNvSpPr>
          <p:nvPr>
            <p:ph type="sldImg"/>
          </p:nvPr>
        </p:nvSpPr>
        <p:spPr>
          <a:xfrm>
            <a:off x="1558925" y="650875"/>
            <a:ext cx="3748088" cy="2811463"/>
          </a:xfrm>
          <a:ln/>
        </p:spPr>
      </p:sp>
      <p:sp>
        <p:nvSpPr>
          <p:cNvPr id="7373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14338589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539A990-88D1-4BE4-8B62-6E2CE7A751F4}" type="slidenum">
              <a:rPr lang="en-US"/>
              <a:pPr>
                <a:defRPr/>
              </a:pPr>
              <a:t>27</a:t>
            </a:fld>
            <a:endParaRPr lang="en-US" dirty="0"/>
          </a:p>
        </p:txBody>
      </p:sp>
      <p:sp>
        <p:nvSpPr>
          <p:cNvPr id="74755" name="Rectangle 2"/>
          <p:cNvSpPr>
            <a:spLocks noGrp="1" noRot="1" noChangeAspect="1" noChangeArrowheads="1" noTextEdit="1"/>
          </p:cNvSpPr>
          <p:nvPr>
            <p:ph type="sldImg"/>
          </p:nvPr>
        </p:nvSpPr>
        <p:spPr>
          <a:xfrm>
            <a:off x="1558925" y="650875"/>
            <a:ext cx="3748088" cy="2811463"/>
          </a:xfrm>
          <a:ln/>
        </p:spPr>
      </p:sp>
      <p:sp>
        <p:nvSpPr>
          <p:cNvPr id="7475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The natural rate hypothesis allows us to study the long run separately from the short run.  </a:t>
            </a:r>
          </a:p>
        </p:txBody>
      </p:sp>
    </p:spTree>
    <p:extLst>
      <p:ext uri="{BB962C8B-B14F-4D97-AF65-F5344CB8AC3E}">
        <p14:creationId xmlns:p14="http://schemas.microsoft.com/office/powerpoint/2010/main" val="33558315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506B9F8-9568-42BE-BA6F-261A2B19CD04}" type="slidenum">
              <a:rPr lang="en-US"/>
              <a:pPr>
                <a:defRPr/>
              </a:pPr>
              <a:t>28</a:t>
            </a:fld>
            <a:endParaRPr lang="en-US" dirty="0"/>
          </a:p>
        </p:txBody>
      </p:sp>
      <p:sp>
        <p:nvSpPr>
          <p:cNvPr id="75779" name="Rectangle 2"/>
          <p:cNvSpPr>
            <a:spLocks noGrp="1" noRot="1" noChangeAspect="1" noChangeArrowheads="1" noTextEdit="1"/>
          </p:cNvSpPr>
          <p:nvPr>
            <p:ph type="sldImg"/>
          </p:nvPr>
        </p:nvSpPr>
        <p:spPr>
          <a:xfrm>
            <a:off x="1558925" y="650875"/>
            <a:ext cx="3748088" cy="2811463"/>
          </a:xfrm>
          <a:ln/>
        </p:spPr>
      </p:sp>
      <p:sp>
        <p:nvSpPr>
          <p:cNvPr id="7578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4222309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xfrm>
            <a:off x="1558925" y="650875"/>
            <a:ext cx="3748088" cy="2811463"/>
          </a:xfrm>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4" name="Slide Number Placeholder 3"/>
          <p:cNvSpPr>
            <a:spLocks noGrp="1"/>
          </p:cNvSpPr>
          <p:nvPr>
            <p:ph type="sldNum" sz="quarter" idx="5"/>
          </p:nvPr>
        </p:nvSpPr>
        <p:spPr/>
        <p:txBody>
          <a:bodyPr/>
          <a:lstStyle/>
          <a:p>
            <a:pPr>
              <a:defRPr/>
            </a:pPr>
            <a:fld id="{205224BA-FDE7-4EB9-9EA3-5D60F3A2503D}" type="slidenum">
              <a:rPr lang="en-US" smtClean="0"/>
              <a:pPr>
                <a:defRPr/>
              </a:pPr>
              <a:t>2</a:t>
            </a:fld>
            <a:endParaRPr lang="en-US" dirty="0"/>
          </a:p>
        </p:txBody>
      </p:sp>
    </p:spTree>
    <p:extLst>
      <p:ext uri="{BB962C8B-B14F-4D97-AF65-F5344CB8AC3E}">
        <p14:creationId xmlns:p14="http://schemas.microsoft.com/office/powerpoint/2010/main" val="269302845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7AC59BF-0458-4CDB-B040-9D81D27C97AE}" type="slidenum">
              <a:rPr lang="en-US"/>
              <a:pPr>
                <a:defRPr/>
              </a:pPr>
              <a:t>29</a:t>
            </a:fld>
            <a:endParaRPr lang="en-US" dirty="0"/>
          </a:p>
        </p:txBody>
      </p:sp>
      <p:sp>
        <p:nvSpPr>
          <p:cNvPr id="76803" name="Rectangle 2"/>
          <p:cNvSpPr>
            <a:spLocks noGrp="1" noRot="1" noChangeAspect="1" noChangeArrowheads="1" noTextEdit="1"/>
          </p:cNvSpPr>
          <p:nvPr>
            <p:ph type="sldImg"/>
          </p:nvPr>
        </p:nvSpPr>
        <p:spPr>
          <a:xfrm>
            <a:off x="1558925" y="650875"/>
            <a:ext cx="3748088" cy="2811463"/>
          </a:xfrm>
          <a:ln/>
        </p:spPr>
      </p:sp>
      <p:sp>
        <p:nvSpPr>
          <p:cNvPr id="768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7083292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30</a:t>
            </a:fld>
            <a:endParaRPr lang="en-US" dirty="0"/>
          </a:p>
        </p:txBody>
      </p:sp>
    </p:spTree>
    <p:extLst>
      <p:ext uri="{BB962C8B-B14F-4D97-AF65-F5344CB8AC3E}">
        <p14:creationId xmlns:p14="http://schemas.microsoft.com/office/powerpoint/2010/main" val="126202542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31</a:t>
            </a:fld>
            <a:endParaRPr lang="en-US" dirty="0"/>
          </a:p>
        </p:txBody>
      </p:sp>
    </p:spTree>
    <p:extLst>
      <p:ext uri="{BB962C8B-B14F-4D97-AF65-F5344CB8AC3E}">
        <p14:creationId xmlns:p14="http://schemas.microsoft.com/office/powerpoint/2010/main" val="126202542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32</a:t>
            </a:fld>
            <a:endParaRPr lang="en-US" dirty="0"/>
          </a:p>
        </p:txBody>
      </p:sp>
    </p:spTree>
    <p:extLst>
      <p:ext uri="{BB962C8B-B14F-4D97-AF65-F5344CB8AC3E}">
        <p14:creationId xmlns:p14="http://schemas.microsoft.com/office/powerpoint/2010/main" val="126202542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33</a:t>
            </a:fld>
            <a:endParaRPr lang="en-US" dirty="0"/>
          </a:p>
        </p:txBody>
      </p:sp>
    </p:spTree>
    <p:extLst>
      <p:ext uri="{BB962C8B-B14F-4D97-AF65-F5344CB8AC3E}">
        <p14:creationId xmlns:p14="http://schemas.microsoft.com/office/powerpoint/2010/main" val="1262025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xfrm>
            <a:off x="1558925" y="650875"/>
            <a:ext cx="3748088" cy="2811463"/>
          </a:xfrm>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4" name="Slide Number Placeholder 3"/>
          <p:cNvSpPr>
            <a:spLocks noGrp="1"/>
          </p:cNvSpPr>
          <p:nvPr>
            <p:ph type="sldNum" sz="quarter" idx="5"/>
          </p:nvPr>
        </p:nvSpPr>
        <p:spPr/>
        <p:txBody>
          <a:bodyPr/>
          <a:lstStyle/>
          <a:p>
            <a:pPr>
              <a:defRPr/>
            </a:pPr>
            <a:fld id="{6A9F8BFB-DA5A-4DBE-8E38-23004BB49E9E}" type="slidenum">
              <a:rPr lang="en-US" smtClean="0"/>
              <a:pPr>
                <a:defRPr/>
              </a:pPr>
              <a:t>3</a:t>
            </a:fld>
            <a:endParaRPr lang="en-US" dirty="0"/>
          </a:p>
        </p:txBody>
      </p:sp>
    </p:spTree>
    <p:extLst>
      <p:ext uri="{BB962C8B-B14F-4D97-AF65-F5344CB8AC3E}">
        <p14:creationId xmlns:p14="http://schemas.microsoft.com/office/powerpoint/2010/main" val="4320792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D62E23C-162A-4065-A158-DC52F5A9E56A}" type="slidenum">
              <a:rPr lang="en-US"/>
              <a:pPr>
                <a:defRPr/>
              </a:pPr>
              <a:t>4</a:t>
            </a:fld>
            <a:endParaRPr lang="en-US" dirty="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If you don’t like the appearance of the term “monopolistic competition” in this slide, just change the parenthetical comment to “(that is, firms have some market power)” or something to that effect. </a:t>
            </a:r>
          </a:p>
          <a:p>
            <a:endParaRPr lang="en-US" dirty="0"/>
          </a:p>
        </p:txBody>
      </p:sp>
    </p:spTree>
    <p:extLst>
      <p:ext uri="{BB962C8B-B14F-4D97-AF65-F5344CB8AC3E}">
        <p14:creationId xmlns:p14="http://schemas.microsoft.com/office/powerpoint/2010/main" val="4095881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5CA33A6-4BAF-4F66-8F13-E6DC07B63384}" type="slidenum">
              <a:rPr lang="en-US"/>
              <a:pPr>
                <a:defRPr/>
              </a:pPr>
              <a:t>5</a:t>
            </a:fld>
            <a:endParaRPr lang="en-US" dirty="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Interpretation of the first equation:</a:t>
            </a:r>
          </a:p>
          <a:p>
            <a:endParaRPr lang="en-US" dirty="0"/>
          </a:p>
          <a:p>
            <a:r>
              <a:rPr lang="en-US" dirty="0"/>
              <a:t>If output is at its natural rate, then each firm’s optimal price is the same as the overall price level.  When the economy is weak (output is below its natural rate), firms set their prices lower, and in a boom, when demand is high, firms set their prices higher.  </a:t>
            </a:r>
          </a:p>
          <a:p>
            <a:endParaRPr lang="en-US" dirty="0"/>
          </a:p>
          <a:p>
            <a:r>
              <a:rPr lang="en-US" dirty="0"/>
              <a:t>Remind your students that </a:t>
            </a:r>
            <a:r>
              <a:rPr lang="en-US" b="1" i="1" dirty="0"/>
              <a:t>E</a:t>
            </a:r>
            <a:r>
              <a:rPr lang="en-US" dirty="0"/>
              <a:t> is the expectation operator introduced in Chapter 5. </a:t>
            </a:r>
          </a:p>
          <a:p>
            <a:endParaRPr lang="en-US" dirty="0"/>
          </a:p>
          <a:p>
            <a:r>
              <a:rPr lang="en-US" dirty="0"/>
              <a:t>Hence, </a:t>
            </a:r>
            <a:r>
              <a:rPr lang="en-US" b="1" i="1" dirty="0">
                <a:latin typeface="Times New Roman" pitchFamily="18" charset="0"/>
                <a:cs typeface="Times New Roman" pitchFamily="18" charset="0"/>
              </a:rPr>
              <a:t>EP</a:t>
            </a:r>
            <a:r>
              <a:rPr lang="en-US" dirty="0"/>
              <a:t> is the expected price level, and (</a:t>
            </a:r>
            <a:r>
              <a:rPr lang="en-US" b="1" i="1" dirty="0">
                <a:latin typeface="Times New Roman" pitchFamily="18" charset="0"/>
                <a:cs typeface="Times New Roman" pitchFamily="18" charset="0"/>
              </a:rPr>
              <a:t>EY – EY</a:t>
            </a:r>
            <a:r>
              <a:rPr lang="en-US" b="1" i="0" dirty="0">
                <a:latin typeface="Times New Roman" pitchFamily="18" charset="0"/>
                <a:cs typeface="Times New Roman" pitchFamily="18" charset="0"/>
              </a:rPr>
              <a:t>bar</a:t>
            </a:r>
            <a:r>
              <a:rPr lang="en-US" dirty="0"/>
              <a:t>) is the expected deviation of output from its natural, full-employment level.  </a:t>
            </a:r>
          </a:p>
          <a:p>
            <a:endParaRPr lang="en-US" dirty="0"/>
          </a:p>
        </p:txBody>
      </p:sp>
    </p:spTree>
    <p:extLst>
      <p:ext uri="{BB962C8B-B14F-4D97-AF65-F5344CB8AC3E}">
        <p14:creationId xmlns:p14="http://schemas.microsoft.com/office/powerpoint/2010/main" val="30867806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8E9563E-3C22-4EC8-9E83-C1BA92902DDB}" type="slidenum">
              <a:rPr lang="en-US"/>
              <a:pPr>
                <a:defRPr/>
              </a:pPr>
              <a:t>6</a:t>
            </a:fld>
            <a:endParaRPr lang="en-US" dirty="0"/>
          </a:p>
        </p:txBody>
      </p:sp>
      <p:sp>
        <p:nvSpPr>
          <p:cNvPr id="52227" name="Rectangle 2"/>
          <p:cNvSpPr>
            <a:spLocks noGrp="1" noRot="1" noChangeAspect="1" noChangeArrowheads="1" noTextEdit="1"/>
          </p:cNvSpPr>
          <p:nvPr>
            <p:ph type="sldImg"/>
          </p:nvPr>
        </p:nvSpPr>
        <p:spPr>
          <a:xfrm>
            <a:off x="1558925" y="650875"/>
            <a:ext cx="3748088" cy="2811463"/>
          </a:xfrm>
          <a:ln/>
        </p:spPr>
      </p:sp>
      <p:sp>
        <p:nvSpPr>
          <p:cNvPr id="5222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0" fontAlgn="base" latinLnBrk="0" hangingPunct="0">
              <a:lnSpc>
                <a:spcPct val="100000"/>
              </a:lnSpc>
              <a:spcBef>
                <a:spcPts val="0"/>
              </a:spcBef>
              <a:spcAft>
                <a:spcPct val="0"/>
              </a:spcAft>
              <a:buClrTx/>
              <a:buSzTx/>
              <a:buFontTx/>
              <a:buNone/>
              <a:tabLst/>
              <a:defRPr/>
            </a:pPr>
            <a:r>
              <a:rPr lang="en-US" dirty="0"/>
              <a:t>Remind your students that the </a:t>
            </a:r>
            <a:r>
              <a:rPr lang="en-US" i="1" dirty="0"/>
              <a:t>firm’s </a:t>
            </a:r>
            <a:r>
              <a:rPr lang="en-US" i="0" dirty="0"/>
              <a:t>desired</a:t>
            </a:r>
            <a:r>
              <a:rPr lang="en-US" i="0" baseline="0" dirty="0"/>
              <a:t> price is </a:t>
            </a:r>
            <a:r>
              <a:rPr lang="en-US" i="1" baseline="0" dirty="0"/>
              <a:t>lowercase</a:t>
            </a:r>
            <a:r>
              <a:rPr lang="en-US" i="0" baseline="0" dirty="0"/>
              <a:t> </a:t>
            </a:r>
            <a:r>
              <a:rPr lang="en-US" b="1" i="1" baseline="0" dirty="0"/>
              <a:t>p</a:t>
            </a:r>
            <a:r>
              <a:rPr lang="en-US" b="0" i="0" baseline="0" dirty="0"/>
              <a:t>, while the price level in the economy is </a:t>
            </a:r>
            <a:r>
              <a:rPr lang="en-US" b="0" i="1" baseline="0" dirty="0"/>
              <a:t>uppercase</a:t>
            </a:r>
            <a:r>
              <a:rPr lang="en-US" b="0" i="0" baseline="0" dirty="0"/>
              <a:t> </a:t>
            </a:r>
            <a:r>
              <a:rPr lang="en-US" b="1" i="1" baseline="0" dirty="0"/>
              <a:t>P</a:t>
            </a:r>
            <a:r>
              <a:rPr lang="en-US" b="0" i="0" baseline="0" dirty="0"/>
              <a:t>.</a:t>
            </a:r>
            <a:r>
              <a:rPr lang="en-US" b="1" i="1" baseline="0" dirty="0"/>
              <a:t> </a:t>
            </a:r>
            <a:r>
              <a:rPr lang="en-US" b="0" i="0" baseline="0" dirty="0"/>
              <a:t>Although in the previous slide this is easy to see, students often forget or make a mistake in their notes when writing down the equation.</a:t>
            </a:r>
            <a:endParaRPr lang="en-US" dirty="0"/>
          </a:p>
          <a:p>
            <a:endParaRPr lang="en-US" dirty="0"/>
          </a:p>
        </p:txBody>
      </p:sp>
    </p:spTree>
    <p:extLst>
      <p:ext uri="{BB962C8B-B14F-4D97-AF65-F5344CB8AC3E}">
        <p14:creationId xmlns:p14="http://schemas.microsoft.com/office/powerpoint/2010/main" val="31015888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0251147-0350-4A6C-BD9F-61AE836D716B}" type="slidenum">
              <a:rPr lang="en-US"/>
              <a:pPr>
                <a:defRPr/>
              </a:pPr>
              <a:t>7</a:t>
            </a:fld>
            <a:endParaRPr lang="en-US" dirty="0"/>
          </a:p>
        </p:txBody>
      </p:sp>
      <p:sp>
        <p:nvSpPr>
          <p:cNvPr id="53251" name="Rectangle 2"/>
          <p:cNvSpPr>
            <a:spLocks noGrp="1" noRot="1" noChangeAspect="1" noChangeArrowheads="1" noTextEdit="1"/>
          </p:cNvSpPr>
          <p:nvPr>
            <p:ph type="sldImg"/>
          </p:nvPr>
        </p:nvSpPr>
        <p:spPr>
          <a:xfrm>
            <a:off x="1558925" y="650875"/>
            <a:ext cx="3748088" cy="2811463"/>
          </a:xfrm>
          <a:ln/>
        </p:spPr>
      </p:sp>
      <p:sp>
        <p:nvSpPr>
          <p:cNvPr id="5325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You might want to show, or at least remind, your students the intermediate step of distributing the (1 – </a:t>
            </a:r>
            <a:r>
              <a:rPr lang="en-US" i="1" dirty="0"/>
              <a:t>s</a:t>
            </a:r>
            <a:r>
              <a:rPr lang="en-US" dirty="0"/>
              <a:t>)</a:t>
            </a:r>
            <a:r>
              <a:rPr lang="en-US" baseline="0" dirty="0"/>
              <a:t> through </a:t>
            </a:r>
            <a:r>
              <a:rPr lang="en-US" b="1" baseline="0" dirty="0"/>
              <a:t>[</a:t>
            </a:r>
            <a:r>
              <a:rPr lang="en-US" b="1" i="1" baseline="0" dirty="0"/>
              <a:t>P</a:t>
            </a:r>
            <a:r>
              <a:rPr lang="en-US" b="1" baseline="0" dirty="0"/>
              <a:t> + </a:t>
            </a:r>
            <a:r>
              <a:rPr lang="en-US" b="1" i="1" baseline="0" dirty="0"/>
              <a:t>a</a:t>
            </a:r>
            <a:r>
              <a:rPr lang="en-US" b="1" baseline="0" dirty="0"/>
              <a:t>(</a:t>
            </a:r>
            <a:r>
              <a:rPr lang="en-US" b="1" i="1" baseline="0" dirty="0"/>
              <a:t>Y</a:t>
            </a:r>
            <a:r>
              <a:rPr lang="en-US" b="1" baseline="0" dirty="0"/>
              <a:t> </a:t>
            </a:r>
            <a:r>
              <a:rPr lang="en-US" b="1" dirty="0"/>
              <a:t>– </a:t>
            </a:r>
            <a:r>
              <a:rPr lang="en-US" b="1" i="1" baseline="0" dirty="0"/>
              <a:t>Y</a:t>
            </a:r>
            <a:r>
              <a:rPr lang="en-US" b="1" baseline="0" dirty="0"/>
              <a:t>bar)] </a:t>
            </a:r>
            <a:r>
              <a:rPr lang="en-US" b="0" baseline="0" dirty="0"/>
              <a:t>before the (1 </a:t>
            </a:r>
            <a:r>
              <a:rPr lang="en-US" dirty="0"/>
              <a:t>– </a:t>
            </a:r>
            <a:r>
              <a:rPr lang="en-US" b="0" i="1" baseline="0" dirty="0"/>
              <a:t>s</a:t>
            </a:r>
            <a:r>
              <a:rPr lang="en-US" b="0" baseline="0" dirty="0"/>
              <a:t>)</a:t>
            </a:r>
            <a:r>
              <a:rPr lang="en-US" b="0" i="1" baseline="0" dirty="0"/>
              <a:t>P</a:t>
            </a:r>
            <a:r>
              <a:rPr lang="en-US" b="0" baseline="0" dirty="0"/>
              <a:t> can be subtracted from both sides.</a:t>
            </a:r>
            <a:endParaRPr lang="en-US" dirty="0"/>
          </a:p>
        </p:txBody>
      </p:sp>
    </p:spTree>
    <p:extLst>
      <p:ext uri="{BB962C8B-B14F-4D97-AF65-F5344CB8AC3E}">
        <p14:creationId xmlns:p14="http://schemas.microsoft.com/office/powerpoint/2010/main" val="40568815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F14D11B-60F0-48C2-BA22-A1CEB11DF3DC}" type="slidenum">
              <a:rPr lang="en-US"/>
              <a:pPr>
                <a:defRPr/>
              </a:pPr>
              <a:t>8</a:t>
            </a:fld>
            <a:endParaRPr lang="en-US" dirty="0"/>
          </a:p>
        </p:txBody>
      </p:sp>
      <p:sp>
        <p:nvSpPr>
          <p:cNvPr id="54275" name="Rectangle 2"/>
          <p:cNvSpPr>
            <a:spLocks noGrp="1" noRot="1" noChangeAspect="1" noChangeArrowheads="1" noTextEdit="1"/>
          </p:cNvSpPr>
          <p:nvPr>
            <p:ph type="sldImg"/>
          </p:nvPr>
        </p:nvSpPr>
        <p:spPr>
          <a:xfrm>
            <a:off x="1558925" y="650875"/>
            <a:ext cx="3748088" cy="2811463"/>
          </a:xfrm>
          <a:ln/>
        </p:spPr>
      </p:sp>
      <p:sp>
        <p:nvSpPr>
          <p:cNvPr id="542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344214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ver">
    <p:bg>
      <p:bgPr>
        <a:gradFill>
          <a:gsLst>
            <a:gs pos="100000">
              <a:srgbClr val="AD302A"/>
            </a:gs>
            <a:gs pos="0">
              <a:srgbClr val="A85232"/>
            </a:gs>
          </a:gsLst>
          <a:lin ang="5400000" scaled="1"/>
        </a:gradFill>
        <a:effectLst/>
      </p:bgPr>
    </p:bg>
    <p:spTree>
      <p:nvGrpSpPr>
        <p:cNvPr id="1" name=""/>
        <p:cNvGrpSpPr/>
        <p:nvPr/>
      </p:nvGrpSpPr>
      <p:grpSpPr>
        <a:xfrm>
          <a:off x="0" y="0"/>
          <a:ext cx="0" cy="0"/>
          <a:chOff x="0" y="0"/>
          <a:chExt cx="0" cy="0"/>
        </a:xfrm>
      </p:grpSpPr>
      <p:sp>
        <p:nvSpPr>
          <p:cNvPr id="9" name="Rectangle 8"/>
          <p:cNvSpPr/>
          <p:nvPr/>
        </p:nvSpPr>
        <p:spPr>
          <a:xfrm>
            <a:off x="228600" y="381000"/>
            <a:ext cx="3020080" cy="6096000"/>
          </a:xfrm>
          <a:prstGeom prst="rect">
            <a:avLst/>
          </a:prstGeom>
          <a:solidFill>
            <a:schemeClr val="bg1"/>
          </a:solidFill>
          <a:ln w="57150">
            <a:solidFill>
              <a:srgbClr val="2D552D"/>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28600" y="5105400"/>
            <a:ext cx="3020080" cy="685279"/>
          </a:xfrm>
          <a:prstGeom prst="rect">
            <a:avLst/>
          </a:prstGeom>
          <a:noFill/>
        </p:spPr>
        <p:txBody>
          <a:bodyPr wrap="square" rtlCol="0" anchor="ctr">
            <a:noAutofit/>
          </a:bodyPr>
          <a:lstStyle/>
          <a:p>
            <a:pPr algn="ctr"/>
            <a:r>
              <a:rPr lang="en-US" sz="2400" dirty="0">
                <a:solidFill>
                  <a:srgbClr val="AD302A"/>
                </a:solidFill>
                <a:latin typeface="Arial Narrow" panose="020B0606020202030204" pitchFamily="34" charset="0"/>
                <a:cs typeface="Arial" panose="020B0604020202020204" pitchFamily="34" charset="0"/>
              </a:rPr>
              <a:t>Presentation Slides</a:t>
            </a:r>
          </a:p>
        </p:txBody>
      </p:sp>
      <p:sp>
        <p:nvSpPr>
          <p:cNvPr id="28" name="Title 27"/>
          <p:cNvSpPr>
            <a:spLocks noGrp="1"/>
          </p:cNvSpPr>
          <p:nvPr>
            <p:ph type="title"/>
          </p:nvPr>
        </p:nvSpPr>
        <p:spPr>
          <a:xfrm>
            <a:off x="228600" y="2438400"/>
            <a:ext cx="2965361" cy="1765745"/>
          </a:xfrm>
          <a:noFill/>
          <a:ln>
            <a:noFill/>
          </a:ln>
          <a:extLst/>
        </p:spPr>
        <p:txBody>
          <a:bodyPr vert="horz" wrap="square" lIns="0" tIns="45720" rIns="0" bIns="45720" numCol="1" anchor="ctr" anchorCtr="0" compatLnSpc="1">
            <a:prstTxWarp prst="textNoShape">
              <a:avLst/>
            </a:prstTxWarp>
          </a:bodyPr>
          <a:lstStyle>
            <a:lvl1pPr marL="0" indent="0" algn="ctr">
              <a:defRPr lang="en-US" sz="2800" kern="0" spc="100" baseline="0" dirty="0">
                <a:solidFill>
                  <a:srgbClr val="131B1A"/>
                </a:solidFill>
                <a:latin typeface="Arial Narrow" panose="020B0606020202030204" pitchFamily="34" charset="0"/>
                <a:ea typeface="+mn-ea"/>
                <a:cs typeface="+mn-cs"/>
              </a:defRPr>
            </a:lvl1pPr>
          </a:lstStyle>
          <a:p>
            <a:pPr marL="342900" lvl="0" indent="-342900">
              <a:spcBef>
                <a:spcPct val="20000"/>
              </a:spcBef>
              <a:buClr>
                <a:srgbClr val="330066"/>
              </a:buClr>
              <a:buSzPct val="150000"/>
            </a:pPr>
            <a:r>
              <a:rPr lang="en-US"/>
              <a:t>Click to edit Master title style</a:t>
            </a:r>
            <a:endParaRPr lang="en-US" dirty="0"/>
          </a:p>
        </p:txBody>
      </p:sp>
    </p:spTree>
    <p:extLst>
      <p:ext uri="{BB962C8B-B14F-4D97-AF65-F5344CB8AC3E}">
        <p14:creationId xmlns:p14="http://schemas.microsoft.com/office/powerpoint/2010/main" val="2529566151"/>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utline">
    <p:bg>
      <p:bgPr>
        <a:gradFill flip="none" rotWithShape="1">
          <a:gsLst>
            <a:gs pos="0">
              <a:srgbClr val="2D5B30"/>
            </a:gs>
            <a:gs pos="100000">
              <a:srgbClr val="3D6667"/>
            </a:gs>
            <a:gs pos="100000">
              <a:srgbClr val="9EC8E0"/>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bg1"/>
                </a:solidFill>
              </a:defRPr>
            </a:lvl1pPr>
          </a:lstStyle>
          <a:p>
            <a:r>
              <a:rPr lang="en-US" dirty="0"/>
              <a:t>Chapter Outline</a:t>
            </a:r>
          </a:p>
        </p:txBody>
      </p:sp>
      <p:sp>
        <p:nvSpPr>
          <p:cNvPr id="6" name="Text Placeholder 5"/>
          <p:cNvSpPr>
            <a:spLocks noGrp="1"/>
          </p:cNvSpPr>
          <p:nvPr>
            <p:ph type="body" sz="quarter" idx="10"/>
          </p:nvPr>
        </p:nvSpPr>
        <p:spPr>
          <a:xfrm>
            <a:off x="533401" y="1219200"/>
            <a:ext cx="8161866" cy="4876800"/>
          </a:xfrm>
        </p:spPr>
        <p:txBody>
          <a:bodyPr/>
          <a:lstStyle>
            <a:lvl1pPr marL="0" indent="0" algn="ctr">
              <a:spcBef>
                <a:spcPts val="600"/>
              </a:spcBef>
              <a:spcAft>
                <a:spcPts val="1200"/>
              </a:spcAft>
              <a:defRPr sz="2800">
                <a:solidFill>
                  <a:srgbClr val="0067B3"/>
                </a:solidFill>
              </a:defRPr>
            </a:lvl1pPr>
          </a:lstStyle>
          <a:p>
            <a:pPr lvl="0"/>
            <a:r>
              <a:rPr lang="en-US"/>
              <a:t>Edit Master text styles</a:t>
            </a:r>
          </a:p>
        </p:txBody>
      </p:sp>
      <p:sp>
        <p:nvSpPr>
          <p:cNvPr id="4" name="Round Diagonal Corner Rectangle 3"/>
          <p:cNvSpPr/>
          <p:nvPr/>
        </p:nvSpPr>
        <p:spPr>
          <a:xfrm>
            <a:off x="266700" y="786245"/>
            <a:ext cx="8610600" cy="5715000"/>
          </a:xfrm>
          <a:prstGeom prst="round2DiagRect">
            <a:avLst/>
          </a:prstGeom>
          <a:solidFill>
            <a:schemeClr val="bg1"/>
          </a:solidFill>
          <a:ln>
            <a:solidFill>
              <a:srgbClr val="E4EDD7"/>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10"/>
          <p:cNvSpPr>
            <a:spLocks noGrp="1"/>
          </p:cNvSpPr>
          <p:nvPr>
            <p:ph sz="quarter" idx="11" hasCustomPrompt="1"/>
          </p:nvPr>
        </p:nvSpPr>
        <p:spPr>
          <a:xfrm>
            <a:off x="4493726" y="1000897"/>
            <a:ext cx="3995366" cy="5265432"/>
          </a:xfrm>
          <a:prstGeom prst="rect">
            <a:avLst/>
          </a:prstGeom>
          <a:noFill/>
        </p:spPr>
        <p:txBody>
          <a:bodyPr anchor="ctr"/>
          <a:lstStyle>
            <a:lvl1pPr marL="0" indent="0" algn="ctr">
              <a:lnSpc>
                <a:spcPts val="2400"/>
              </a:lnSpc>
              <a:spcBef>
                <a:spcPts val="0"/>
              </a:spcBef>
              <a:spcAft>
                <a:spcPts val="600"/>
              </a:spcAft>
              <a:buFont typeface="Arial" panose="020B0604020202020204" pitchFamily="34" charset="0"/>
              <a:buNone/>
              <a:defRPr sz="2400">
                <a:solidFill>
                  <a:srgbClr val="2E3639"/>
                </a:solidFill>
                <a:latin typeface="Arial Narrow" panose="020B0606020202030204" pitchFamily="34" charset="0"/>
              </a:defRPr>
            </a:lvl1pPr>
            <a:lvl2pPr marL="342900" indent="0" algn="ctr">
              <a:buNone/>
              <a:defRPr sz="2400"/>
            </a:lvl2pPr>
            <a:lvl3pPr marL="692150" indent="0" algn="ctr">
              <a:buFont typeface="Arial" panose="020B0604020202020204" pitchFamily="34" charset="0"/>
              <a:buNone/>
              <a:defRPr sz="2400"/>
            </a:lvl3pPr>
            <a:lvl4pPr marL="688975" indent="0" algn="ctr">
              <a:buNone/>
              <a:defRPr sz="2400"/>
            </a:lvl4pPr>
            <a:lvl5pPr marL="1027113" indent="0" algn="ctr">
              <a:buNone/>
              <a:defRPr sz="2400"/>
            </a:lvl5pPr>
          </a:lstStyle>
          <a:p>
            <a:pPr lvl="0"/>
            <a:r>
              <a:rPr lang="en-US" dirty="0"/>
              <a:t>Click to edit Master text styles</a:t>
            </a:r>
          </a:p>
        </p:txBody>
      </p:sp>
      <p:sp>
        <p:nvSpPr>
          <p:cNvPr id="5" name="Picture Placeholder 4"/>
          <p:cNvSpPr>
            <a:spLocks noGrp="1"/>
          </p:cNvSpPr>
          <p:nvPr>
            <p:ph type="pic" sz="quarter" idx="12"/>
          </p:nvPr>
        </p:nvSpPr>
        <p:spPr>
          <a:xfrm>
            <a:off x="1143000" y="2371725"/>
            <a:ext cx="1028700" cy="1600200"/>
          </a:xfrm>
        </p:spPr>
        <p:txBody>
          <a:bodyPr/>
          <a:lstStyle/>
          <a:p>
            <a:endParaRPr lang="en-US"/>
          </a:p>
        </p:txBody>
      </p:sp>
    </p:spTree>
    <p:extLst>
      <p:ext uri="{BB962C8B-B14F-4D97-AF65-F5344CB8AC3E}">
        <p14:creationId xmlns:p14="http://schemas.microsoft.com/office/powerpoint/2010/main" val="2372128627"/>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p:bg>
      <p:bgPr>
        <a:gradFill>
          <a:gsLst>
            <a:gs pos="100000">
              <a:srgbClr val="FCC425"/>
            </a:gs>
            <a:gs pos="0">
              <a:srgbClr val="FCC425"/>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2880" y="230776"/>
            <a:ext cx="8760823" cy="840377"/>
          </a:xfrm>
          <a:prstGeom prst="rect">
            <a:avLst/>
          </a:prstGeom>
          <a:noFill/>
          <a:ln>
            <a:noFill/>
          </a:ln>
          <a:effectLst>
            <a:outerShdw blurRad="63500" sx="102000" sy="102000" algn="ctr" rotWithShape="0">
              <a:prstClr val="black">
                <a:alpha val="40000"/>
              </a:prstClr>
            </a:outerShdw>
          </a:effectLst>
        </p:spPr>
        <p:txBody>
          <a:bodyPr/>
          <a:lstStyle>
            <a:lvl1pPr>
              <a:defRPr b="1">
                <a:solidFill>
                  <a:srgbClr val="006AA9"/>
                </a:solidFill>
                <a:latin typeface="Arial Narrow" panose="020B0606020202030204" pitchFamily="34" charset="0"/>
              </a:defRPr>
            </a:lvl1pPr>
          </a:lstStyle>
          <a:p>
            <a:r>
              <a:rPr lang="en-US"/>
              <a:t>Click to edit Master title style</a:t>
            </a:r>
            <a:endParaRPr lang="en-US" dirty="0"/>
          </a:p>
        </p:txBody>
      </p:sp>
      <p:sp>
        <p:nvSpPr>
          <p:cNvPr id="3" name="Round Same Side Corner Rectangle 2"/>
          <p:cNvSpPr/>
          <p:nvPr/>
        </p:nvSpPr>
        <p:spPr>
          <a:xfrm>
            <a:off x="182880" y="230270"/>
            <a:ext cx="8760823" cy="6475330"/>
          </a:xfrm>
          <a:prstGeom prst="round2Same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6"/>
          <p:cNvSpPr>
            <a:spLocks noGrp="1"/>
          </p:cNvSpPr>
          <p:nvPr>
            <p:ph type="body" sz="quarter" idx="10"/>
          </p:nvPr>
        </p:nvSpPr>
        <p:spPr>
          <a:xfrm>
            <a:off x="346785" y="1178729"/>
            <a:ext cx="8542002" cy="5290070"/>
          </a:xfrm>
          <a:prstGeom prst="rect">
            <a:avLst/>
          </a:prstGeom>
          <a:noFill/>
          <a:ln>
            <a:noFill/>
          </a:ln>
          <a:effectLst>
            <a:outerShdw blurRad="63500" sx="102000" sy="102000" algn="ctr" rotWithShape="0">
              <a:prstClr val="black">
                <a:alpha val="40000"/>
              </a:prstClr>
            </a:outerShdw>
          </a:effectLst>
        </p:spPr>
        <p:txBody>
          <a:bodyPr/>
          <a:lstStyle>
            <a:lvl1pPr>
              <a:spcBef>
                <a:spcPts val="0"/>
              </a:spcBef>
              <a:defRPr/>
            </a:lvl1pPr>
            <a:lvl2pPr>
              <a:buClr>
                <a:srgbClr val="7C634D"/>
              </a:buClr>
              <a:defRPr/>
            </a:lvl2pPr>
            <a:lvl3pPr marL="1035050" indent="-342900">
              <a:buClr>
                <a:srgbClr val="7C634D"/>
              </a:buClr>
              <a:buSzPct val="100000"/>
              <a:buFont typeface="Arial" panose="020B0604020202020204" pitchFamily="34" charset="0"/>
              <a:buChar char="•"/>
              <a:defRPr/>
            </a:lvl3pPr>
            <a:lvl4pPr marL="1031875" indent="-342900">
              <a:buSzPct val="75000"/>
              <a:buFont typeface="Wingdings" panose="05000000000000000000" pitchFamily="2" charset="2"/>
              <a:buChar char="§"/>
              <a:defRPr/>
            </a:lvl4pPr>
            <a:lvl5pPr>
              <a:buClr>
                <a:srgbClr val="7C634D"/>
              </a:buClr>
              <a:defRPr/>
            </a:lvl5pPr>
          </a:lstStyle>
          <a:p>
            <a:pPr lvl="0"/>
            <a:r>
              <a:rPr lang="en-US"/>
              <a:t>Edit Master text styles</a:t>
            </a:r>
          </a:p>
          <a:p>
            <a:pPr lvl="1"/>
            <a:r>
              <a:rPr lang="en-US"/>
              <a:t>Second level</a:t>
            </a:r>
          </a:p>
          <a:p>
            <a:pPr lvl="2"/>
            <a:r>
              <a:rPr lang="en-US"/>
              <a:t>Third level</a:t>
            </a:r>
          </a:p>
          <a:p>
            <a:pPr lvl="3"/>
            <a:r>
              <a:rPr lang="en-US"/>
              <a:t>Fourth level</a:t>
            </a:r>
          </a:p>
        </p:txBody>
      </p:sp>
      <p:cxnSp>
        <p:nvCxnSpPr>
          <p:cNvPr id="9" name="Straight Connector 8"/>
          <p:cNvCxnSpPr/>
          <p:nvPr/>
        </p:nvCxnSpPr>
        <p:spPr>
          <a:xfrm>
            <a:off x="182880" y="1124940"/>
            <a:ext cx="8733364" cy="1111"/>
          </a:xfrm>
          <a:prstGeom prst="line">
            <a:avLst/>
          </a:prstGeom>
          <a:ln w="57150">
            <a:solidFill>
              <a:srgbClr val="AF5636"/>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3471410"/>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bg>
      <p:bgPr>
        <a:gradFill>
          <a:gsLst>
            <a:gs pos="100000">
              <a:srgbClr val="D1AD63"/>
            </a:gs>
            <a:gs pos="0">
              <a:srgbClr val="DFD3AB"/>
            </a:gs>
          </a:gsLst>
          <a:lin ang="5400000" scaled="1"/>
        </a:gradFill>
        <a:effectLst/>
      </p:bgPr>
    </p:bg>
    <p:spTree>
      <p:nvGrpSpPr>
        <p:cNvPr id="1" name=""/>
        <p:cNvGrpSpPr/>
        <p:nvPr/>
      </p:nvGrpSpPr>
      <p:grpSpPr>
        <a:xfrm>
          <a:off x="0" y="0"/>
          <a:ext cx="0" cy="0"/>
          <a:chOff x="0" y="0"/>
          <a:chExt cx="0" cy="0"/>
        </a:xfrm>
      </p:grpSpPr>
      <p:sp>
        <p:nvSpPr>
          <p:cNvPr id="17" name="Title 1"/>
          <p:cNvSpPr>
            <a:spLocks noGrp="1"/>
          </p:cNvSpPr>
          <p:nvPr>
            <p:ph type="title"/>
          </p:nvPr>
        </p:nvSpPr>
        <p:spPr bwMode="auto">
          <a:xfrm>
            <a:off x="480769" y="177112"/>
            <a:ext cx="8102108" cy="85900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rIns="457200" anchor="ctr"/>
          <a:lstStyle>
            <a:lvl1pPr marL="0" algn="l">
              <a:defRPr>
                <a:solidFill>
                  <a:srgbClr val="006AA9"/>
                </a:solidFill>
                <a:latin typeface="Arial Narrow" panose="020B0606020202030204" pitchFamily="34" charset="0"/>
              </a:defRPr>
            </a:lvl1pPr>
          </a:lstStyle>
          <a:p>
            <a:r>
              <a:rPr lang="en-US"/>
              <a:t>Click to edit Master title style</a:t>
            </a:r>
            <a:endParaRPr lang="en-US" dirty="0"/>
          </a:p>
        </p:txBody>
      </p:sp>
      <p:sp>
        <p:nvSpPr>
          <p:cNvPr id="34" name="Text Placeholder 6"/>
          <p:cNvSpPr>
            <a:spLocks noGrp="1"/>
          </p:cNvSpPr>
          <p:nvPr>
            <p:ph type="body" sz="quarter" idx="10"/>
          </p:nvPr>
        </p:nvSpPr>
        <p:spPr>
          <a:xfrm>
            <a:off x="478361" y="1219686"/>
            <a:ext cx="8326006" cy="5358824"/>
          </a:xfrm>
          <a:noFill/>
        </p:spPr>
        <p:txBody>
          <a:bodyPr/>
          <a:lstStyle>
            <a:lvl1pPr>
              <a:spcBef>
                <a:spcPts val="0"/>
              </a:spcBef>
              <a:defRPr/>
            </a:lvl1pPr>
            <a:lvl2pPr>
              <a:buClr>
                <a:srgbClr val="7C634D"/>
              </a:buClr>
              <a:defRPr/>
            </a:lvl2pPr>
            <a:lvl3pPr marL="1035050" indent="-342900">
              <a:buClr>
                <a:srgbClr val="7C634D"/>
              </a:buClr>
              <a:buSzPct val="100000"/>
              <a:buFont typeface="Arial" panose="020B0604020202020204" pitchFamily="34" charset="0"/>
              <a:buChar char="•"/>
              <a:defRPr/>
            </a:lvl3pPr>
            <a:lvl4pPr marL="1031875" indent="-342900">
              <a:buSzPct val="75000"/>
              <a:buFont typeface="Wingdings" panose="05000000000000000000" pitchFamily="2" charset="2"/>
              <a:buChar char="§"/>
              <a:defRPr/>
            </a:lvl4pPr>
            <a:lvl5pPr>
              <a:buClr>
                <a:srgbClr val="7C634D"/>
              </a:buClr>
              <a:defRPr/>
            </a:lvl5pPr>
          </a:lstStyle>
          <a:p>
            <a:pPr lvl="0"/>
            <a:r>
              <a:rPr lang="en-US"/>
              <a:t>Edit Master text styles</a:t>
            </a:r>
          </a:p>
          <a:p>
            <a:pPr lvl="1"/>
            <a:r>
              <a:rPr lang="en-US"/>
              <a:t>Second level</a:t>
            </a:r>
          </a:p>
          <a:p>
            <a:pPr lvl="2"/>
            <a:r>
              <a:rPr lang="en-US"/>
              <a:t>Third level</a:t>
            </a:r>
          </a:p>
          <a:p>
            <a:pPr lvl="3"/>
            <a:r>
              <a:rPr lang="en-US"/>
              <a:t>Fourth level</a:t>
            </a:r>
          </a:p>
        </p:txBody>
      </p:sp>
      <p:sp>
        <p:nvSpPr>
          <p:cNvPr id="3" name="Picture Placeholder 2"/>
          <p:cNvSpPr>
            <a:spLocks noGrp="1"/>
          </p:cNvSpPr>
          <p:nvPr>
            <p:ph type="pic" sz="quarter" idx="11"/>
          </p:nvPr>
        </p:nvSpPr>
        <p:spPr>
          <a:xfrm>
            <a:off x="941388" y="2501900"/>
            <a:ext cx="2312987" cy="939800"/>
          </a:xfrm>
        </p:spPr>
        <p:txBody>
          <a:bodyPr/>
          <a:lstStyle/>
          <a:p>
            <a:endParaRPr lang="en-US"/>
          </a:p>
        </p:txBody>
      </p:sp>
      <p:sp>
        <p:nvSpPr>
          <p:cNvPr id="7" name="Text Placeholder 6"/>
          <p:cNvSpPr>
            <a:spLocks noGrp="1"/>
          </p:cNvSpPr>
          <p:nvPr>
            <p:ph type="body" sz="quarter" idx="12"/>
          </p:nvPr>
        </p:nvSpPr>
        <p:spPr>
          <a:xfrm>
            <a:off x="941388" y="4048125"/>
            <a:ext cx="4638675" cy="1330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Text Placeholder 10"/>
          <p:cNvSpPr>
            <a:spLocks noGrp="1"/>
          </p:cNvSpPr>
          <p:nvPr>
            <p:ph type="body" sz="quarter" idx="13"/>
          </p:nvPr>
        </p:nvSpPr>
        <p:spPr>
          <a:xfrm>
            <a:off x="2527300" y="6051550"/>
            <a:ext cx="982663" cy="3762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8" name="Rectangle 2"/>
          <p:cNvSpPr/>
          <p:nvPr/>
        </p:nvSpPr>
        <p:spPr>
          <a:xfrm>
            <a:off x="80660" y="57663"/>
            <a:ext cx="8890317" cy="1046663"/>
          </a:xfrm>
          <a:custGeom>
            <a:avLst/>
            <a:gdLst>
              <a:gd name="connsiteX0" fmla="*/ 0 w 8890317"/>
              <a:gd name="connsiteY0" fmla="*/ 0 h 972522"/>
              <a:gd name="connsiteX1" fmla="*/ 8890317 w 8890317"/>
              <a:gd name="connsiteY1" fmla="*/ 0 h 972522"/>
              <a:gd name="connsiteX2" fmla="*/ 8890317 w 8890317"/>
              <a:gd name="connsiteY2" fmla="*/ 972522 h 972522"/>
              <a:gd name="connsiteX3" fmla="*/ 0 w 8890317"/>
              <a:gd name="connsiteY3" fmla="*/ 972522 h 972522"/>
              <a:gd name="connsiteX4" fmla="*/ 0 w 8890317"/>
              <a:gd name="connsiteY4" fmla="*/ 0 h 972522"/>
              <a:gd name="connsiteX0" fmla="*/ 0 w 8964458"/>
              <a:gd name="connsiteY0" fmla="*/ 0 h 984879"/>
              <a:gd name="connsiteX1" fmla="*/ 8964458 w 8964458"/>
              <a:gd name="connsiteY1" fmla="*/ 12357 h 984879"/>
              <a:gd name="connsiteX2" fmla="*/ 8964458 w 8964458"/>
              <a:gd name="connsiteY2" fmla="*/ 984879 h 984879"/>
              <a:gd name="connsiteX3" fmla="*/ 74141 w 8964458"/>
              <a:gd name="connsiteY3" fmla="*/ 984879 h 984879"/>
              <a:gd name="connsiteX4" fmla="*/ 0 w 8964458"/>
              <a:gd name="connsiteY4" fmla="*/ 0 h 984879"/>
              <a:gd name="connsiteX0" fmla="*/ 0 w 8964458"/>
              <a:gd name="connsiteY0" fmla="*/ 0 h 997236"/>
              <a:gd name="connsiteX1" fmla="*/ 8964458 w 8964458"/>
              <a:gd name="connsiteY1" fmla="*/ 12357 h 997236"/>
              <a:gd name="connsiteX2" fmla="*/ 8964458 w 8964458"/>
              <a:gd name="connsiteY2" fmla="*/ 984879 h 997236"/>
              <a:gd name="connsiteX3" fmla="*/ 160638 w 8964458"/>
              <a:gd name="connsiteY3" fmla="*/ 997236 h 997236"/>
              <a:gd name="connsiteX4" fmla="*/ 0 w 8964458"/>
              <a:gd name="connsiteY4" fmla="*/ 0 h 997236"/>
              <a:gd name="connsiteX0" fmla="*/ 0 w 8964458"/>
              <a:gd name="connsiteY0" fmla="*/ 49427 h 1046663"/>
              <a:gd name="connsiteX1" fmla="*/ 8655539 w 8964458"/>
              <a:gd name="connsiteY1" fmla="*/ 0 h 1046663"/>
              <a:gd name="connsiteX2" fmla="*/ 8964458 w 8964458"/>
              <a:gd name="connsiteY2" fmla="*/ 1034306 h 1046663"/>
              <a:gd name="connsiteX3" fmla="*/ 160638 w 8964458"/>
              <a:gd name="connsiteY3" fmla="*/ 1046663 h 1046663"/>
              <a:gd name="connsiteX4" fmla="*/ 0 w 8964458"/>
              <a:gd name="connsiteY4" fmla="*/ 49427 h 1046663"/>
              <a:gd name="connsiteX0" fmla="*/ 0 w 8890317"/>
              <a:gd name="connsiteY0" fmla="*/ 49427 h 1046663"/>
              <a:gd name="connsiteX1" fmla="*/ 8655539 w 8890317"/>
              <a:gd name="connsiteY1" fmla="*/ 0 h 1046663"/>
              <a:gd name="connsiteX2" fmla="*/ 8890317 w 8890317"/>
              <a:gd name="connsiteY2" fmla="*/ 1046663 h 1046663"/>
              <a:gd name="connsiteX3" fmla="*/ 160638 w 8890317"/>
              <a:gd name="connsiteY3" fmla="*/ 1046663 h 1046663"/>
              <a:gd name="connsiteX4" fmla="*/ 0 w 8890317"/>
              <a:gd name="connsiteY4" fmla="*/ 49427 h 10466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90317" h="1046663">
                <a:moveTo>
                  <a:pt x="0" y="49427"/>
                </a:moveTo>
                <a:lnTo>
                  <a:pt x="8655539" y="0"/>
                </a:lnTo>
                <a:lnTo>
                  <a:pt x="8890317" y="1046663"/>
                </a:lnTo>
                <a:lnTo>
                  <a:pt x="160638" y="1046663"/>
                </a:lnTo>
                <a:lnTo>
                  <a:pt x="0" y="4942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p:cNvCxnSpPr/>
          <p:nvPr/>
        </p:nvCxnSpPr>
        <p:spPr>
          <a:xfrm flipH="1">
            <a:off x="0" y="119448"/>
            <a:ext cx="8734679" cy="0"/>
          </a:xfrm>
          <a:prstGeom prst="line">
            <a:avLst/>
          </a:prstGeom>
          <a:ln w="57150">
            <a:solidFill>
              <a:srgbClr val="E4EDD7"/>
            </a:solidFill>
          </a:ln>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289637" y="1112108"/>
            <a:ext cx="8624103" cy="56005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flipH="1">
            <a:off x="204281" y="6712695"/>
            <a:ext cx="8709459" cy="0"/>
          </a:xfrm>
          <a:prstGeom prst="line">
            <a:avLst/>
          </a:prstGeom>
          <a:ln w="57150">
            <a:solidFill>
              <a:srgbClr val="E4EDD7"/>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8913740" y="1104327"/>
            <a:ext cx="1660" cy="5608368"/>
          </a:xfrm>
          <a:prstGeom prst="line">
            <a:avLst/>
          </a:prstGeom>
          <a:ln w="57150">
            <a:solidFill>
              <a:srgbClr val="E4EDD7"/>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18" idx="0"/>
          </p:cNvCxnSpPr>
          <p:nvPr/>
        </p:nvCxnSpPr>
        <p:spPr>
          <a:xfrm>
            <a:off x="80660" y="107090"/>
            <a:ext cx="207318" cy="1005018"/>
          </a:xfrm>
          <a:prstGeom prst="line">
            <a:avLst/>
          </a:prstGeom>
          <a:ln w="57150">
            <a:solidFill>
              <a:srgbClr val="E4EDD7"/>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8" idx="1"/>
          </p:cNvCxnSpPr>
          <p:nvPr/>
        </p:nvCxnSpPr>
        <p:spPr>
          <a:xfrm>
            <a:off x="8736199" y="57663"/>
            <a:ext cx="177541" cy="1054445"/>
          </a:xfrm>
          <a:prstGeom prst="line">
            <a:avLst/>
          </a:prstGeom>
          <a:ln w="57150">
            <a:solidFill>
              <a:srgbClr val="E4EDD7"/>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flipH="1">
            <a:off x="287978" y="1091970"/>
            <a:ext cx="1660" cy="5620725"/>
          </a:xfrm>
          <a:prstGeom prst="line">
            <a:avLst/>
          </a:prstGeom>
          <a:ln w="57150">
            <a:solidFill>
              <a:srgbClr val="E4EDD7"/>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18" idx="3"/>
            <a:endCxn id="18" idx="2"/>
          </p:cNvCxnSpPr>
          <p:nvPr/>
        </p:nvCxnSpPr>
        <p:spPr>
          <a:xfrm>
            <a:off x="241298" y="1104326"/>
            <a:ext cx="8729679" cy="0"/>
          </a:xfrm>
          <a:prstGeom prst="line">
            <a:avLst/>
          </a:prstGeom>
          <a:ln w="57150">
            <a:solidFill>
              <a:srgbClr val="3D6667"/>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7222566"/>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Clicker Question">
    <p:bg>
      <p:bgPr>
        <a:gradFill>
          <a:gsLst>
            <a:gs pos="100000">
              <a:srgbClr val="2D552D"/>
            </a:gs>
            <a:gs pos="0">
              <a:srgbClr val="AF5636"/>
            </a:gs>
          </a:gsLst>
          <a:lin ang="5400000" scaled="1"/>
        </a:gradFill>
        <a:effectLst/>
      </p:bgPr>
    </p:bg>
    <p:spTree>
      <p:nvGrpSpPr>
        <p:cNvPr id="1" name=""/>
        <p:cNvGrpSpPr/>
        <p:nvPr/>
      </p:nvGrpSpPr>
      <p:grpSpPr>
        <a:xfrm>
          <a:off x="0" y="0"/>
          <a:ext cx="0" cy="0"/>
          <a:chOff x="0" y="0"/>
          <a:chExt cx="0" cy="0"/>
        </a:xfrm>
      </p:grpSpPr>
      <p:sp>
        <p:nvSpPr>
          <p:cNvPr id="19" name="Rectangle 18"/>
          <p:cNvSpPr/>
          <p:nvPr/>
        </p:nvSpPr>
        <p:spPr>
          <a:xfrm>
            <a:off x="289637" y="152400"/>
            <a:ext cx="8624103" cy="6560295"/>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itle 1"/>
          <p:cNvSpPr>
            <a:spLocks noGrp="1"/>
          </p:cNvSpPr>
          <p:nvPr>
            <p:ph type="title"/>
          </p:nvPr>
        </p:nvSpPr>
        <p:spPr bwMode="auto">
          <a:xfrm>
            <a:off x="480769" y="177112"/>
            <a:ext cx="8102108" cy="85900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rIns="457200" anchor="ctr"/>
          <a:lstStyle>
            <a:lvl1pPr marL="0" algn="l">
              <a:defRPr>
                <a:solidFill>
                  <a:srgbClr val="A85232"/>
                </a:solidFill>
                <a:latin typeface="Arial Narrow" panose="020B0606020202030204" pitchFamily="34" charset="0"/>
              </a:defRPr>
            </a:lvl1pPr>
          </a:lstStyle>
          <a:p>
            <a:r>
              <a:rPr lang="en-US"/>
              <a:t>Click to edit Master title style</a:t>
            </a:r>
            <a:endParaRPr lang="en-US" dirty="0"/>
          </a:p>
        </p:txBody>
      </p:sp>
      <p:sp>
        <p:nvSpPr>
          <p:cNvPr id="34" name="Text Placeholder 6"/>
          <p:cNvSpPr>
            <a:spLocks noGrp="1"/>
          </p:cNvSpPr>
          <p:nvPr>
            <p:ph type="body" sz="quarter" idx="10"/>
          </p:nvPr>
        </p:nvSpPr>
        <p:spPr>
          <a:xfrm>
            <a:off x="478361" y="1219686"/>
            <a:ext cx="8326006" cy="5358824"/>
          </a:xfrm>
          <a:noFill/>
        </p:spPr>
        <p:txBody>
          <a:bodyPr/>
          <a:lstStyle>
            <a:lvl1pPr>
              <a:spcBef>
                <a:spcPts val="0"/>
              </a:spcBef>
              <a:defRPr/>
            </a:lvl1pPr>
            <a:lvl2pPr>
              <a:buClr>
                <a:srgbClr val="7C634D"/>
              </a:buClr>
              <a:defRPr/>
            </a:lvl2pPr>
            <a:lvl3pPr marL="1035050" indent="-342900">
              <a:buClr>
                <a:srgbClr val="7C634D"/>
              </a:buClr>
              <a:buSzPct val="100000"/>
              <a:buFont typeface="Arial" panose="020B0604020202020204" pitchFamily="34" charset="0"/>
              <a:buChar char="•"/>
              <a:defRPr/>
            </a:lvl3pPr>
            <a:lvl4pPr marL="1031875" indent="-342900">
              <a:buSzPct val="75000"/>
              <a:buFont typeface="Wingdings" panose="05000000000000000000" pitchFamily="2" charset="2"/>
              <a:buChar char="§"/>
              <a:defRPr/>
            </a:lvl4pPr>
            <a:lvl5pPr>
              <a:buClr>
                <a:srgbClr val="7C634D"/>
              </a:buClr>
              <a:defRPr/>
            </a:lvl5pPr>
          </a:lstStyle>
          <a:p>
            <a:pPr lvl="0"/>
            <a:r>
              <a:rPr lang="en-US"/>
              <a:t>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077348504"/>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gradFill>
          <a:gsLst>
            <a:gs pos="100000">
              <a:srgbClr val="2D552D"/>
            </a:gs>
            <a:gs pos="0">
              <a:srgbClr val="131B1A"/>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13804" y="148046"/>
            <a:ext cx="8133805" cy="762000"/>
          </a:xfrm>
          <a:noFill/>
        </p:spPr>
        <p:txBody>
          <a:bodyPr anchor="t"/>
          <a:lstStyle>
            <a:lvl1pPr algn="ctr">
              <a:defRPr sz="2800">
                <a:solidFill>
                  <a:srgbClr val="A85232"/>
                </a:solidFill>
                <a:latin typeface="Arial Narrow" panose="020B0606020202030204" pitchFamily="34" charset="0"/>
              </a:defRPr>
            </a:lvl1pPr>
          </a:lstStyle>
          <a:p>
            <a:r>
              <a:rPr lang="en-US"/>
              <a:t>Click to edit Master title style</a:t>
            </a:r>
            <a:endParaRPr lang="en-US" dirty="0"/>
          </a:p>
        </p:txBody>
      </p:sp>
      <p:sp>
        <p:nvSpPr>
          <p:cNvPr id="7" name="Text Placeholder 6"/>
          <p:cNvSpPr>
            <a:spLocks noGrp="1"/>
          </p:cNvSpPr>
          <p:nvPr>
            <p:ph type="body" sz="quarter" idx="11"/>
          </p:nvPr>
        </p:nvSpPr>
        <p:spPr>
          <a:xfrm>
            <a:off x="723900" y="1314450"/>
            <a:ext cx="5619750" cy="21256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12"/>
          </p:nvPr>
        </p:nvSpPr>
        <p:spPr>
          <a:xfrm>
            <a:off x="628650" y="3905250"/>
            <a:ext cx="379095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ounded Rectangle 2"/>
          <p:cNvSpPr/>
          <p:nvPr/>
        </p:nvSpPr>
        <p:spPr>
          <a:xfrm>
            <a:off x="198531" y="148046"/>
            <a:ext cx="8764353" cy="6583680"/>
          </a:xfrm>
          <a:prstGeom prst="roundRect">
            <a:avLst/>
          </a:prstGeom>
          <a:solidFill>
            <a:schemeClr val="bg1"/>
          </a:solidFill>
          <a:ln w="57150">
            <a:solidFill>
              <a:srgbClr val="A8523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6AA9"/>
              </a:solidFill>
            </a:endParaRPr>
          </a:p>
        </p:txBody>
      </p:sp>
      <p:sp>
        <p:nvSpPr>
          <p:cNvPr id="5" name="Picture Placeholder 4"/>
          <p:cNvSpPr>
            <a:spLocks noGrp="1"/>
          </p:cNvSpPr>
          <p:nvPr>
            <p:ph type="pic" sz="quarter" idx="10"/>
          </p:nvPr>
        </p:nvSpPr>
        <p:spPr>
          <a:xfrm>
            <a:off x="723900" y="1924050"/>
            <a:ext cx="1943100" cy="2095500"/>
          </a:xfrm>
        </p:spPr>
        <p:txBody>
          <a:bodyPr/>
          <a:lstStyle/>
          <a:p>
            <a:endParaRPr lang="en-US"/>
          </a:p>
        </p:txBody>
      </p:sp>
      <p:sp>
        <p:nvSpPr>
          <p:cNvPr id="9" name="Table Placeholder 8"/>
          <p:cNvSpPr>
            <a:spLocks noGrp="1"/>
          </p:cNvSpPr>
          <p:nvPr>
            <p:ph type="tbl" sz="quarter" idx="13"/>
          </p:nvPr>
        </p:nvSpPr>
        <p:spPr>
          <a:xfrm>
            <a:off x="5829300" y="3600450"/>
            <a:ext cx="1828800" cy="1638300"/>
          </a:xfrm>
        </p:spPr>
        <p:txBody>
          <a:bodyPr/>
          <a:lstStyle/>
          <a:p>
            <a:endParaRPr lang="en-US"/>
          </a:p>
        </p:txBody>
      </p:sp>
    </p:spTree>
    <p:extLst>
      <p:ext uri="{BB962C8B-B14F-4D97-AF65-F5344CB8AC3E}">
        <p14:creationId xmlns:p14="http://schemas.microsoft.com/office/powerpoint/2010/main" val="2233394594"/>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Questions">
    <p:bg>
      <p:bgPr>
        <a:gradFill>
          <a:gsLst>
            <a:gs pos="100000">
              <a:srgbClr val="006AA9"/>
            </a:gs>
            <a:gs pos="0">
              <a:srgbClr val="3D6667"/>
            </a:gs>
          </a:gsLst>
          <a:lin ang="5400000" scaled="1"/>
        </a:gradFill>
        <a:effectLst/>
      </p:bgPr>
    </p:bg>
    <p:spTree>
      <p:nvGrpSpPr>
        <p:cNvPr id="1" name=""/>
        <p:cNvGrpSpPr/>
        <p:nvPr/>
      </p:nvGrpSpPr>
      <p:grpSpPr>
        <a:xfrm>
          <a:off x="0" y="0"/>
          <a:ext cx="0" cy="0"/>
          <a:chOff x="0" y="0"/>
          <a:chExt cx="0" cy="0"/>
        </a:xfrm>
      </p:grpSpPr>
      <p:sp>
        <p:nvSpPr>
          <p:cNvPr id="9" name="Bevel 8"/>
          <p:cNvSpPr/>
          <p:nvPr/>
        </p:nvSpPr>
        <p:spPr>
          <a:xfrm>
            <a:off x="0" y="0"/>
            <a:ext cx="9144000" cy="6858000"/>
          </a:xfrm>
          <a:prstGeom prst="bevel">
            <a:avLst/>
          </a:prstGeom>
          <a:gradFill>
            <a:gsLst>
              <a:gs pos="100000">
                <a:srgbClr val="7C634D"/>
              </a:gs>
              <a:gs pos="0">
                <a:srgbClr val="9E263D"/>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5" name="Straight Connector 4"/>
          <p:cNvCxnSpPr/>
          <p:nvPr/>
        </p:nvCxnSpPr>
        <p:spPr>
          <a:xfrm>
            <a:off x="2347784" y="2260933"/>
            <a:ext cx="5074992" cy="0"/>
          </a:xfrm>
          <a:prstGeom prst="line">
            <a:avLst/>
          </a:prstGeom>
          <a:ln w="57150">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838200" y="838200"/>
            <a:ext cx="7467600" cy="518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13"/>
          <p:cNvSpPr>
            <a:spLocks noGrp="1"/>
          </p:cNvSpPr>
          <p:nvPr>
            <p:ph type="body" sz="quarter" idx="10"/>
          </p:nvPr>
        </p:nvSpPr>
        <p:spPr>
          <a:xfrm>
            <a:off x="1646704" y="2640071"/>
            <a:ext cx="5776071" cy="2752200"/>
          </a:xfrm>
          <a:noFill/>
          <a:ln>
            <a:noFill/>
          </a:ln>
        </p:spPr>
        <p:txBody>
          <a:bodyPr vert="horz" wrap="square" lIns="91440" tIns="45720" rIns="91440" bIns="45720" numCol="1" anchor="ctr" anchorCtr="0" compatLnSpc="1">
            <a:prstTxWarp prst="textNoShape">
              <a:avLst/>
            </a:prstTxWarp>
          </a:bodyPr>
          <a:lstStyle>
            <a:lvl1pPr>
              <a:lnSpc>
                <a:spcPts val="2800"/>
              </a:lnSpc>
              <a:spcAft>
                <a:spcPts val="1800"/>
              </a:spcAft>
              <a:defRPr lang="en-US" sz="2800" b="1" smtClean="0">
                <a:solidFill>
                  <a:srgbClr val="0067B3"/>
                </a:solidFill>
                <a:latin typeface="Arial Narrow" panose="020B0606020202030204" pitchFamily="34" charset="0"/>
              </a:defRPr>
            </a:lvl1pPr>
            <a:lvl2pPr>
              <a:defRPr lang="en-US" smtClean="0">
                <a:solidFill>
                  <a:schemeClr val="bg1"/>
                </a:solidFill>
              </a:defRPr>
            </a:lvl2pPr>
            <a:lvl3pPr>
              <a:defRPr lang="en-US" sz="2400" smtClean="0">
                <a:solidFill>
                  <a:schemeClr val="bg1"/>
                </a:solidFill>
              </a:defRPr>
            </a:lvl3pPr>
            <a:lvl4pPr>
              <a:defRPr lang="en-US" smtClean="0">
                <a:solidFill>
                  <a:schemeClr val="bg1"/>
                </a:solidFill>
              </a:defRPr>
            </a:lvl4pPr>
            <a:lvl5pPr>
              <a:defRPr lang="en-US">
                <a:solidFill>
                  <a:schemeClr val="bg1"/>
                </a:solidFill>
              </a:defRPr>
            </a:lvl5pPr>
          </a:lstStyle>
          <a:p>
            <a:pPr lvl="0" algn="ctr">
              <a:lnSpc>
                <a:spcPts val="2400"/>
              </a:lnSpc>
              <a:spcBef>
                <a:spcPts val="0"/>
              </a:spcBef>
              <a:spcAft>
                <a:spcPts val="600"/>
              </a:spcAft>
              <a:buFont typeface="Arial" panose="020B0604020202020204" pitchFamily="34" charset="0"/>
            </a:pPr>
            <a:r>
              <a:rPr lang="en-US"/>
              <a:t>Edit Master text styles</a:t>
            </a:r>
          </a:p>
        </p:txBody>
      </p:sp>
      <p:sp>
        <p:nvSpPr>
          <p:cNvPr id="6" name="Title 5"/>
          <p:cNvSpPr>
            <a:spLocks noGrp="1"/>
          </p:cNvSpPr>
          <p:nvPr>
            <p:ph type="title"/>
          </p:nvPr>
        </p:nvSpPr>
        <p:spPr>
          <a:xfrm>
            <a:off x="2557474" y="1774219"/>
            <a:ext cx="5174586" cy="486714"/>
          </a:xfrm>
        </p:spPr>
        <p:txBody>
          <a:bodyPr/>
          <a:lstStyle>
            <a:lvl1pPr algn="l">
              <a:defRPr>
                <a:solidFill>
                  <a:srgbClr val="0067B3"/>
                </a:solidFill>
                <a:latin typeface="Arial Narrow" panose="020B0606020202030204" pitchFamily="34" charset="0"/>
              </a:defRPr>
            </a:lvl1pPr>
          </a:lstStyle>
          <a:p>
            <a:r>
              <a:rPr lang="en-US"/>
              <a:t>Click to edit Master title style</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8835" y="1605556"/>
            <a:ext cx="1164437" cy="1310754"/>
          </a:xfrm>
          <a:prstGeom prst="rect">
            <a:avLst/>
          </a:prstGeom>
        </p:spPr>
      </p:pic>
    </p:spTree>
    <p:extLst>
      <p:ext uri="{BB962C8B-B14F-4D97-AF65-F5344CB8AC3E}">
        <p14:creationId xmlns:p14="http://schemas.microsoft.com/office/powerpoint/2010/main" val="3570535076"/>
      </p:ext>
    </p:extLst>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solidFill>
                  <a:srgbClr val="00006E"/>
                </a:solidFill>
                <a:latin typeface="+mj-lt"/>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51949859"/>
      </p:ext>
    </p:extLst>
  </p:cSld>
  <p:clrMapOvr>
    <a:masterClrMapping/>
  </p:clrMapOvr>
  <p:transition>
    <p:wipe dir="r"/>
  </p:transition>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1_Cover">
    <p:bg>
      <p:bgPr>
        <a:gradFill>
          <a:gsLst>
            <a:gs pos="100000">
              <a:srgbClr val="AD302A"/>
            </a:gs>
            <a:gs pos="0">
              <a:srgbClr val="A85232"/>
            </a:gs>
          </a:gsLst>
          <a:lin ang="5400000" scaled="1"/>
        </a:gradFill>
        <a:effectLst/>
      </p:bgPr>
    </p:bg>
    <p:spTree>
      <p:nvGrpSpPr>
        <p:cNvPr id="1" name=""/>
        <p:cNvGrpSpPr/>
        <p:nvPr/>
      </p:nvGrpSpPr>
      <p:grpSpPr>
        <a:xfrm>
          <a:off x="0" y="0"/>
          <a:ext cx="0" cy="0"/>
          <a:chOff x="0" y="0"/>
          <a:chExt cx="0" cy="0"/>
        </a:xfrm>
      </p:grpSpPr>
      <p:sp>
        <p:nvSpPr>
          <p:cNvPr id="9" name="Rectangle 8"/>
          <p:cNvSpPr/>
          <p:nvPr/>
        </p:nvSpPr>
        <p:spPr>
          <a:xfrm>
            <a:off x="228600" y="381000"/>
            <a:ext cx="3020080" cy="6096000"/>
          </a:xfrm>
          <a:prstGeom prst="rect">
            <a:avLst/>
          </a:prstGeom>
          <a:solidFill>
            <a:schemeClr val="bg1"/>
          </a:solidFill>
          <a:ln w="57150">
            <a:solidFill>
              <a:srgbClr val="2D552D"/>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28600" y="5105400"/>
            <a:ext cx="3020080" cy="685279"/>
          </a:xfrm>
          <a:prstGeom prst="rect">
            <a:avLst/>
          </a:prstGeom>
          <a:noFill/>
        </p:spPr>
        <p:txBody>
          <a:bodyPr wrap="square" rtlCol="0" anchor="ctr">
            <a:noAutofit/>
          </a:bodyPr>
          <a:lstStyle/>
          <a:p>
            <a:pPr algn="ctr"/>
            <a:r>
              <a:rPr lang="en-US" sz="2400" dirty="0">
                <a:solidFill>
                  <a:srgbClr val="AD302A"/>
                </a:solidFill>
                <a:latin typeface="Arial Narrow" panose="020B0606020202030204" pitchFamily="34" charset="0"/>
                <a:cs typeface="Arial" panose="020B0604020202020204" pitchFamily="34" charset="0"/>
              </a:rPr>
              <a:t>Presentation Slides</a:t>
            </a:r>
          </a:p>
        </p:txBody>
      </p:sp>
      <p:sp>
        <p:nvSpPr>
          <p:cNvPr id="28" name="Title 27"/>
          <p:cNvSpPr>
            <a:spLocks noGrp="1"/>
          </p:cNvSpPr>
          <p:nvPr>
            <p:ph type="title"/>
          </p:nvPr>
        </p:nvSpPr>
        <p:spPr>
          <a:xfrm>
            <a:off x="228600" y="2438400"/>
            <a:ext cx="2965361" cy="1765745"/>
          </a:xfrm>
          <a:noFill/>
          <a:ln>
            <a:noFill/>
          </a:ln>
          <a:extLst/>
        </p:spPr>
        <p:txBody>
          <a:bodyPr vert="horz" wrap="square" lIns="0" tIns="45720" rIns="0" bIns="45720" numCol="1" anchor="ctr" anchorCtr="0" compatLnSpc="1">
            <a:prstTxWarp prst="textNoShape">
              <a:avLst/>
            </a:prstTxWarp>
          </a:bodyPr>
          <a:lstStyle>
            <a:lvl1pPr marL="0" indent="0" algn="ctr">
              <a:defRPr lang="en-US" sz="2800" kern="0" spc="100" baseline="0" dirty="0">
                <a:solidFill>
                  <a:srgbClr val="131B1A"/>
                </a:solidFill>
                <a:latin typeface="Arial Narrow" panose="020B0606020202030204" pitchFamily="34" charset="0"/>
                <a:ea typeface="+mn-ea"/>
                <a:cs typeface="+mn-cs"/>
              </a:defRPr>
            </a:lvl1pPr>
          </a:lstStyle>
          <a:p>
            <a:pPr marL="342900" lvl="0" indent="-342900">
              <a:spcBef>
                <a:spcPct val="20000"/>
              </a:spcBef>
              <a:buClr>
                <a:srgbClr val="330066"/>
              </a:buClr>
              <a:buSzPct val="150000"/>
            </a:pPr>
            <a:r>
              <a:rPr lang="en-US" dirty="0"/>
              <a:t>Click to edit Master title style</a:t>
            </a:r>
          </a:p>
        </p:txBody>
      </p:sp>
      <p:sp>
        <p:nvSpPr>
          <p:cNvPr id="3" name="Content Placeholder 2"/>
          <p:cNvSpPr>
            <a:spLocks noGrp="1"/>
          </p:cNvSpPr>
          <p:nvPr>
            <p:ph sz="quarter" idx="10"/>
          </p:nvPr>
        </p:nvSpPr>
        <p:spPr>
          <a:xfrm>
            <a:off x="4813300" y="381000"/>
            <a:ext cx="3981076" cy="909918"/>
          </a:xfrm>
        </p:spPr>
        <p:txBody>
          <a:bodyPr/>
          <a:lstStyle/>
          <a:p>
            <a:pPr lvl="0"/>
            <a:endParaRPr lang="en-US" dirty="0"/>
          </a:p>
        </p:txBody>
      </p:sp>
      <p:sp>
        <p:nvSpPr>
          <p:cNvPr id="6" name="Content Placeholder 5"/>
          <p:cNvSpPr>
            <a:spLocks noGrp="1"/>
          </p:cNvSpPr>
          <p:nvPr>
            <p:ph sz="quarter" idx="11"/>
          </p:nvPr>
        </p:nvSpPr>
        <p:spPr>
          <a:xfrm>
            <a:off x="5810250" y="6477000"/>
            <a:ext cx="3333750" cy="338554"/>
          </a:xfrm>
          <a:noFill/>
          <a:ln w="9525">
            <a:noFill/>
            <a:miter lim="800000"/>
            <a:headEnd/>
            <a:tailEnd/>
          </a:ln>
          <a:effectLst/>
        </p:spPr>
        <p:txBody>
          <a:bodyPr wrap="square">
            <a:spAutoFit/>
          </a:bodyPr>
          <a:lstStyle>
            <a:lvl1pPr>
              <a:defRPr lang="en-US" sz="1600" i="1" kern="1200" smtClean="0">
                <a:solidFill>
                  <a:srgbClr val="FFEAD5"/>
                </a:solidFill>
                <a:latin typeface="Arial" panose="020B0604020202020204" pitchFamily="34" charset="0"/>
                <a:cs typeface="Arial" panose="020B0604020202020204" pitchFamily="34" charset="0"/>
              </a:defRPr>
            </a:lvl1pPr>
            <a:lvl2pPr>
              <a:defRPr lang="en-US" sz="1800" kern="1200" smtClean="0">
                <a:solidFill>
                  <a:schemeClr val="tx1"/>
                </a:solidFill>
                <a:latin typeface="+mn-lt"/>
              </a:defRPr>
            </a:lvl2pPr>
            <a:lvl3pPr>
              <a:defRPr lang="en-US" sz="1800" smtClean="0">
                <a:latin typeface="+mn-lt"/>
                <a:cs typeface="+mn-cs"/>
              </a:defRPr>
            </a:lvl3pPr>
            <a:lvl4pPr>
              <a:defRPr lang="en-US" sz="1800" smtClean="0">
                <a:latin typeface="+mn-lt"/>
                <a:cs typeface="+mn-cs"/>
              </a:defRPr>
            </a:lvl4pPr>
            <a:lvl5pPr>
              <a:defRPr lang="en-US" sz="1800">
                <a:latin typeface="+mn-lt"/>
                <a:cs typeface="+mn-cs"/>
              </a:defRPr>
            </a:lvl5pPr>
          </a:lstStyle>
          <a:p>
            <a:pPr lvl="0" algn="ctr" defTabSz="914400" latinLnBrk="0">
              <a:spcBef>
                <a:spcPct val="50000"/>
              </a:spcBef>
            </a:pPr>
            <a:endParaRPr lang="en-US" dirty="0"/>
          </a:p>
        </p:txBody>
      </p:sp>
      <p:sp>
        <p:nvSpPr>
          <p:cNvPr id="5" name="Picture Placeholder 4">
            <a:extLst>
              <a:ext uri="{FF2B5EF4-FFF2-40B4-BE49-F238E27FC236}">
                <a16:creationId xmlns:a16="http://schemas.microsoft.com/office/drawing/2014/main" xmlns="" id="{862D5B62-23AA-43D6-8872-87AF168CFF10}"/>
              </a:ext>
            </a:extLst>
          </p:cNvPr>
          <p:cNvSpPr>
            <a:spLocks noGrp="1"/>
          </p:cNvSpPr>
          <p:nvPr>
            <p:ph type="pic" sz="quarter" idx="12"/>
          </p:nvPr>
        </p:nvSpPr>
        <p:spPr>
          <a:xfrm>
            <a:off x="684213" y="1033463"/>
            <a:ext cx="2033587" cy="1204912"/>
          </a:xfrm>
        </p:spPr>
        <p:txBody>
          <a:bodyPr/>
          <a:lstStyle/>
          <a:p>
            <a:endParaRPr lang="en-US"/>
          </a:p>
        </p:txBody>
      </p:sp>
      <p:sp>
        <p:nvSpPr>
          <p:cNvPr id="8" name="Picture Placeholder 7">
            <a:extLst>
              <a:ext uri="{FF2B5EF4-FFF2-40B4-BE49-F238E27FC236}">
                <a16:creationId xmlns:a16="http://schemas.microsoft.com/office/drawing/2014/main" xmlns="" id="{F217C94C-8F20-4F70-A40A-A05F0B55BBF6}"/>
              </a:ext>
            </a:extLst>
          </p:cNvPr>
          <p:cNvSpPr>
            <a:spLocks noGrp="1"/>
          </p:cNvSpPr>
          <p:nvPr>
            <p:ph type="pic" sz="quarter" idx="13"/>
          </p:nvPr>
        </p:nvSpPr>
        <p:spPr>
          <a:xfrm>
            <a:off x="4813300" y="2538413"/>
            <a:ext cx="3527425" cy="2930525"/>
          </a:xfrm>
        </p:spPr>
        <p:txBody>
          <a:bodyPr/>
          <a:lstStyle/>
          <a:p>
            <a:endParaRPr lang="en-US"/>
          </a:p>
        </p:txBody>
      </p:sp>
    </p:spTree>
    <p:extLst>
      <p:ext uri="{BB962C8B-B14F-4D97-AF65-F5344CB8AC3E}">
        <p14:creationId xmlns:p14="http://schemas.microsoft.com/office/powerpoint/2010/main" val="831875663"/>
      </p:ext>
    </p:extLst>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p:spPr>
        <p:txBody>
          <a:bodyPr vert="horz" wrap="square" lIns="91440" tIns="45720" rIns="91440" bIns="45720" numCol="1" anchor="t" anchorCtr="0" compatLnSpc="1">
            <a:prstTxWarp prst="textNoShape">
              <a:avLst/>
            </a:prstTxWarp>
          </a:bodyPr>
          <a:lstStyle/>
          <a:p>
            <a:pPr lvl="0">
              <a:spcBef>
                <a:spcPts val="0"/>
              </a:spcBef>
            </a:pPr>
            <a:r>
              <a:rPr lang="en-US" dirty="0"/>
              <a:t>Click to edit Master text style</a:t>
            </a:r>
          </a:p>
          <a:p>
            <a:pPr lvl="1">
              <a:buClr>
                <a:srgbClr val="7C634D"/>
              </a:buClr>
            </a:pPr>
            <a:r>
              <a:rPr lang="en-US" dirty="0"/>
              <a:t>Second level</a:t>
            </a:r>
          </a:p>
          <a:p>
            <a:pPr lvl="2">
              <a:buSzPct val="75000"/>
              <a:buFont typeface="Wingdings" panose="05000000000000000000" pitchFamily="2" charset="2"/>
              <a:buChar char="§"/>
            </a:pPr>
            <a:r>
              <a:rPr lang="en-US" dirty="0"/>
              <a:t>Third level</a:t>
            </a:r>
          </a:p>
          <a:p>
            <a:pPr lvl="4">
              <a:buClr>
                <a:srgbClr val="7C634D"/>
              </a:buClr>
            </a:pPr>
            <a:r>
              <a:rPr lang="en-US" dirty="0"/>
              <a:t>Fourth Level</a:t>
            </a:r>
          </a:p>
        </p:txBody>
      </p:sp>
      <p:sp>
        <p:nvSpPr>
          <p:cNvPr id="1026" name="Title Placeholder 1"/>
          <p:cNvSpPr>
            <a:spLocks noGrp="1"/>
          </p:cNvSpPr>
          <p:nvPr>
            <p:ph type="title"/>
          </p:nvPr>
        </p:nvSpPr>
        <p:spPr bwMode="auto">
          <a:xfrm>
            <a:off x="0" y="0"/>
            <a:ext cx="9144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t>Click to edit Master title style</a:t>
            </a:r>
            <a:endParaRPr lang="en-US" dirty="0"/>
          </a:p>
        </p:txBody>
      </p:sp>
      <p:sp>
        <p:nvSpPr>
          <p:cNvPr id="4" name="Rectangle 10">
            <a:extLst>
              <a:ext uri="{FF2B5EF4-FFF2-40B4-BE49-F238E27FC236}">
                <a16:creationId xmlns:a16="http://schemas.microsoft.com/office/drawing/2014/main" xmlns="" id="{CA7BE932-3FA3-4689-9B4F-7AF646CC8596}"/>
              </a:ext>
            </a:extLst>
          </p:cNvPr>
          <p:cNvSpPr>
            <a:spLocks noChangeArrowheads="1"/>
          </p:cNvSpPr>
          <p:nvPr/>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198A46"/>
                </a:solidFill>
                <a:cs typeface="+mn-cs"/>
              </a:rPr>
              <a:t>CHAPTER 3</a:t>
            </a:r>
            <a:r>
              <a:rPr lang="en-US" sz="1700" dirty="0">
                <a:solidFill>
                  <a:srgbClr val="198A46"/>
                </a:solidFill>
                <a:cs typeface="+mn-cs"/>
              </a:rPr>
              <a:t>  </a:t>
            </a:r>
            <a:r>
              <a:rPr lang="en-US" sz="2100" dirty="0">
                <a:solidFill>
                  <a:srgbClr val="198A46"/>
                </a:solidFill>
                <a:cs typeface="+mn-cs"/>
              </a:rPr>
              <a:t>National Income</a:t>
            </a:r>
          </a:p>
        </p:txBody>
      </p:sp>
      <p:sp>
        <p:nvSpPr>
          <p:cNvPr id="5" name="Rectangle 10">
            <a:extLst>
              <a:ext uri="{FF2B5EF4-FFF2-40B4-BE49-F238E27FC236}">
                <a16:creationId xmlns:a16="http://schemas.microsoft.com/office/drawing/2014/main" xmlns="" id="{20290441-3196-447C-9BF3-1C87E3CF2A73}"/>
              </a:ext>
            </a:extLst>
          </p:cNvPr>
          <p:cNvSpPr>
            <a:spLocks noChangeArrowheads="1"/>
          </p:cNvSpPr>
          <p:nvPr/>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198A46"/>
                </a:solidFill>
                <a:cs typeface="+mn-cs"/>
              </a:rPr>
              <a:t>CHAPTER 1</a:t>
            </a:r>
            <a:r>
              <a:rPr lang="en-US" sz="1700" dirty="0">
                <a:solidFill>
                  <a:srgbClr val="198A46"/>
                </a:solidFill>
                <a:cs typeface="+mn-cs"/>
              </a:rPr>
              <a:t> </a:t>
            </a:r>
            <a:r>
              <a:rPr lang="en-US" sz="2100" dirty="0">
                <a:solidFill>
                  <a:srgbClr val="198A46"/>
                </a:solidFill>
                <a:cs typeface="+mn-cs"/>
              </a:rPr>
              <a:t>The Science of Macroeconomics</a:t>
            </a:r>
          </a:p>
        </p:txBody>
      </p:sp>
      <p:sp>
        <p:nvSpPr>
          <p:cNvPr id="6" name="Rectangle 10">
            <a:extLst>
              <a:ext uri="{FF2B5EF4-FFF2-40B4-BE49-F238E27FC236}">
                <a16:creationId xmlns:a16="http://schemas.microsoft.com/office/drawing/2014/main" xmlns="" id="{FBFE2D0A-8071-4A4A-9827-3CFBBA3EC851}"/>
              </a:ext>
            </a:extLst>
          </p:cNvPr>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198A46"/>
                </a:solidFill>
                <a:cs typeface="+mn-cs"/>
              </a:rPr>
              <a:t>CHAPTER 14</a:t>
            </a:r>
            <a:r>
              <a:rPr lang="en-US" sz="1700" dirty="0">
                <a:solidFill>
                  <a:srgbClr val="198A46"/>
                </a:solidFill>
                <a:cs typeface="+mn-cs"/>
              </a:rPr>
              <a:t>  </a:t>
            </a:r>
            <a:r>
              <a:rPr lang="en-US" sz="2100" dirty="0">
                <a:solidFill>
                  <a:srgbClr val="198A46"/>
                </a:solidFill>
                <a:cs typeface="+mn-cs"/>
              </a:rPr>
              <a:t>Aggregate Supply</a:t>
            </a:r>
          </a:p>
        </p:txBody>
      </p:sp>
    </p:spTree>
    <p:extLst>
      <p:ext uri="{BB962C8B-B14F-4D97-AF65-F5344CB8AC3E}">
        <p14:creationId xmlns:p14="http://schemas.microsoft.com/office/powerpoint/2010/main" val="2767072881"/>
      </p:ext>
    </p:extLst>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Lst>
  <p:transition>
    <p:wipe dir="r"/>
  </p:transition>
  <p:hf sldNum="0" hdr="0" dt="0"/>
  <p:txStyles>
    <p:titleStyle>
      <a:lvl1pPr algn="ctr" rtl="0" eaLnBrk="1" fontAlgn="base" hangingPunct="1">
        <a:spcBef>
          <a:spcPct val="0"/>
        </a:spcBef>
        <a:spcAft>
          <a:spcPct val="0"/>
        </a:spcAft>
        <a:defRPr lang="en-US" sz="2800" b="1" kern="1200">
          <a:solidFill>
            <a:srgbClr val="0067B3"/>
          </a:solidFill>
          <a:latin typeface="Arial Narrow" panose="020B0606020202030204" pitchFamily="34" charset="0"/>
          <a:ea typeface="+mj-ea"/>
          <a:cs typeface="Arial" pitchFamily="34" charset="0"/>
        </a:defRPr>
      </a:lvl1pPr>
      <a:lvl2pPr algn="ctr" rtl="0" eaLnBrk="1" fontAlgn="base" hangingPunct="1">
        <a:spcBef>
          <a:spcPct val="0"/>
        </a:spcBef>
        <a:spcAft>
          <a:spcPct val="0"/>
        </a:spcAft>
        <a:defRPr sz="3200" b="1">
          <a:solidFill>
            <a:srgbClr val="330066"/>
          </a:solidFill>
          <a:latin typeface="Arial" pitchFamily="34" charset="0"/>
          <a:cs typeface="Arial" pitchFamily="34" charset="0"/>
        </a:defRPr>
      </a:lvl2pPr>
      <a:lvl3pPr algn="ctr" rtl="0" eaLnBrk="1" fontAlgn="base" hangingPunct="1">
        <a:spcBef>
          <a:spcPct val="0"/>
        </a:spcBef>
        <a:spcAft>
          <a:spcPct val="0"/>
        </a:spcAft>
        <a:defRPr sz="3200" b="1">
          <a:solidFill>
            <a:srgbClr val="330066"/>
          </a:solidFill>
          <a:latin typeface="Arial" pitchFamily="34" charset="0"/>
          <a:cs typeface="Arial" pitchFamily="34" charset="0"/>
        </a:defRPr>
      </a:lvl3pPr>
      <a:lvl4pPr algn="ctr" rtl="0" eaLnBrk="1" fontAlgn="base" hangingPunct="1">
        <a:spcBef>
          <a:spcPct val="0"/>
        </a:spcBef>
        <a:spcAft>
          <a:spcPct val="0"/>
        </a:spcAft>
        <a:defRPr sz="3200" b="1">
          <a:solidFill>
            <a:srgbClr val="330066"/>
          </a:solidFill>
          <a:latin typeface="Arial" pitchFamily="34" charset="0"/>
          <a:cs typeface="Arial" pitchFamily="34" charset="0"/>
        </a:defRPr>
      </a:lvl4pPr>
      <a:lvl5pPr algn="ctr" rtl="0" eaLnBrk="1" fontAlgn="base" hangingPunct="1">
        <a:spcBef>
          <a:spcPct val="0"/>
        </a:spcBef>
        <a:spcAft>
          <a:spcPct val="0"/>
        </a:spcAft>
        <a:defRPr sz="3200" b="1">
          <a:solidFill>
            <a:srgbClr val="330066"/>
          </a:solidFill>
          <a:latin typeface="Arial" pitchFamily="34" charset="0"/>
          <a:cs typeface="Arial" pitchFamily="34" charset="0"/>
        </a:defRPr>
      </a:lvl5pPr>
      <a:lvl6pPr marL="457200" algn="ctr" rtl="0" eaLnBrk="1" fontAlgn="base" hangingPunct="1">
        <a:spcBef>
          <a:spcPct val="0"/>
        </a:spcBef>
        <a:spcAft>
          <a:spcPct val="0"/>
        </a:spcAft>
        <a:defRPr sz="3200" b="1">
          <a:solidFill>
            <a:srgbClr val="330066"/>
          </a:solidFill>
          <a:latin typeface="Arial" pitchFamily="34" charset="0"/>
          <a:cs typeface="Arial" pitchFamily="34" charset="0"/>
        </a:defRPr>
      </a:lvl6pPr>
      <a:lvl7pPr marL="914400" algn="ctr" rtl="0" eaLnBrk="1" fontAlgn="base" hangingPunct="1">
        <a:spcBef>
          <a:spcPct val="0"/>
        </a:spcBef>
        <a:spcAft>
          <a:spcPct val="0"/>
        </a:spcAft>
        <a:defRPr sz="3200" b="1">
          <a:solidFill>
            <a:srgbClr val="330066"/>
          </a:solidFill>
          <a:latin typeface="Arial" pitchFamily="34" charset="0"/>
          <a:cs typeface="Arial" pitchFamily="34" charset="0"/>
        </a:defRPr>
      </a:lvl7pPr>
      <a:lvl8pPr marL="1371600" algn="ctr" rtl="0" eaLnBrk="1" fontAlgn="base" hangingPunct="1">
        <a:spcBef>
          <a:spcPct val="0"/>
        </a:spcBef>
        <a:spcAft>
          <a:spcPct val="0"/>
        </a:spcAft>
        <a:defRPr sz="3200" b="1">
          <a:solidFill>
            <a:srgbClr val="330066"/>
          </a:solidFill>
          <a:latin typeface="Arial" pitchFamily="34" charset="0"/>
          <a:cs typeface="Arial" pitchFamily="34" charset="0"/>
        </a:defRPr>
      </a:lvl8pPr>
      <a:lvl9pPr marL="1828800" algn="ctr" rtl="0" eaLnBrk="1" fontAlgn="base" hangingPunct="1">
        <a:spcBef>
          <a:spcPct val="0"/>
        </a:spcBef>
        <a:spcAft>
          <a:spcPct val="0"/>
        </a:spcAft>
        <a:defRPr sz="3200" b="1">
          <a:solidFill>
            <a:srgbClr val="330066"/>
          </a:solidFill>
          <a:latin typeface="Arial" pitchFamily="34" charset="0"/>
          <a:cs typeface="Arial" pitchFamily="34" charset="0"/>
        </a:defRPr>
      </a:lvl9pPr>
    </p:titleStyle>
    <p:bodyStyle>
      <a:lvl1pPr marL="0" indent="0" algn="l" rtl="0" eaLnBrk="1" fontAlgn="base" hangingPunct="1">
        <a:spcBef>
          <a:spcPct val="20000"/>
        </a:spcBef>
        <a:spcAft>
          <a:spcPct val="0"/>
        </a:spcAft>
        <a:buClr>
          <a:srgbClr val="330066"/>
        </a:buClr>
        <a:buSzPct val="150000"/>
        <a:buNone/>
        <a:defRPr lang="en-US" sz="2400" dirty="0" smtClean="0">
          <a:solidFill>
            <a:srgbClr val="000000"/>
          </a:solidFill>
          <a:latin typeface="Arial"/>
          <a:ea typeface="+mn-ea"/>
          <a:cs typeface="+mn-cs"/>
        </a:defRPr>
      </a:lvl1pPr>
      <a:lvl2pPr marL="685800" indent="-342900" algn="l" rtl="0" eaLnBrk="1" fontAlgn="base" hangingPunct="1">
        <a:spcBef>
          <a:spcPct val="20000"/>
        </a:spcBef>
        <a:spcAft>
          <a:spcPct val="0"/>
        </a:spcAft>
        <a:buClr>
          <a:srgbClr val="0067B3"/>
        </a:buClr>
        <a:buSzPct val="100000"/>
        <a:buFont typeface="Wingdings" panose="05000000000000000000" pitchFamily="2" charset="2"/>
        <a:buChar char="§"/>
        <a:defRPr lang="en-US" sz="2400" dirty="0" smtClean="0">
          <a:solidFill>
            <a:srgbClr val="000000"/>
          </a:solidFill>
          <a:latin typeface="Arial"/>
          <a:ea typeface="+mn-ea"/>
          <a:cs typeface="+mn-cs"/>
        </a:defRPr>
      </a:lvl2pPr>
      <a:lvl3pPr marL="1035050" indent="-342900" algn="l" rtl="0" eaLnBrk="1" fontAlgn="base" hangingPunct="1">
        <a:spcBef>
          <a:spcPct val="20000"/>
        </a:spcBef>
        <a:spcAft>
          <a:spcPct val="0"/>
        </a:spcAft>
        <a:buClr>
          <a:srgbClr val="7C634D"/>
        </a:buClr>
        <a:buSzPct val="150000"/>
        <a:buFont typeface="Arial" panose="020B0604020202020204" pitchFamily="34" charset="0"/>
        <a:buChar char="•"/>
        <a:defRPr lang="en-US" sz="2300" kern="1200" dirty="0">
          <a:solidFill>
            <a:schemeClr val="tx1"/>
          </a:solidFill>
          <a:latin typeface="Arial" pitchFamily="34" charset="0"/>
          <a:ea typeface="+mn-ea"/>
          <a:cs typeface="Arial" pitchFamily="34" charset="0"/>
        </a:defRPr>
      </a:lvl3pPr>
      <a:lvl4pPr marL="1031875" indent="-342900" algn="l" rtl="0" eaLnBrk="1" fontAlgn="base" hangingPunct="1">
        <a:spcBef>
          <a:spcPct val="20000"/>
        </a:spcBef>
        <a:spcAft>
          <a:spcPct val="0"/>
        </a:spcAft>
        <a:buClr>
          <a:srgbClr val="7C634D"/>
        </a:buClr>
        <a:buSzPct val="100000"/>
        <a:buFont typeface="Arial" panose="020B0604020202020204" pitchFamily="34" charset="0"/>
        <a:buChar char="•"/>
        <a:defRPr lang="en-US" sz="2400" kern="1200" dirty="0" smtClean="0">
          <a:solidFill>
            <a:schemeClr val="tx1"/>
          </a:solidFill>
          <a:latin typeface="Arial" pitchFamily="34" charset="0"/>
          <a:ea typeface="+mn-ea"/>
          <a:cs typeface="Arial" pitchFamily="34" charset="0"/>
        </a:defRPr>
      </a:lvl4pPr>
      <a:lvl5pPr marL="1370013" indent="-342900" algn="l" rtl="0" eaLnBrk="1" fontAlgn="base" hangingPunct="1">
        <a:spcBef>
          <a:spcPct val="20000"/>
        </a:spcBef>
        <a:spcAft>
          <a:spcPct val="0"/>
        </a:spcAft>
        <a:buClr>
          <a:srgbClr val="0067B3"/>
        </a:buClr>
        <a:buSzPct val="75000"/>
        <a:buFont typeface="Wingdings" panose="05000000000000000000" pitchFamily="2" charset="2"/>
        <a:buChar char="§"/>
        <a:defRPr lang="en-US" sz="2400" kern="1200" dirty="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10.xml"/><Relationship Id="rId7" Type="http://schemas.openxmlformats.org/officeDocument/2006/relationships/image" Target="../media/image13.wmf"/><Relationship Id="rId2" Type="http://schemas.openxmlformats.org/officeDocument/2006/relationships/slideLayout" Target="../slideLayouts/slideLayout4.xml"/><Relationship Id="rId1" Type="http://schemas.openxmlformats.org/officeDocument/2006/relationships/vmlDrawing" Target="../drawings/vmlDrawing5.vml"/><Relationship Id="rId6" Type="http://schemas.openxmlformats.org/officeDocument/2006/relationships/oleObject" Target="../embeddings/oleObject9.bin"/><Relationship Id="rId5" Type="http://schemas.openxmlformats.org/officeDocument/2006/relationships/image" Target="../media/image12.wmf"/><Relationship Id="rId4" Type="http://schemas.openxmlformats.org/officeDocument/2006/relationships/oleObject" Target="../embeddings/oleObject8.bin"/><Relationship Id="rId9" Type="http://schemas.openxmlformats.org/officeDocument/2006/relationships/image" Target="../media/image14.w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image" Target="../media/image17.png"/><Relationship Id="rId5" Type="http://schemas.openxmlformats.org/officeDocument/2006/relationships/image" Target="../media/image16.wmf"/><Relationship Id="rId4" Type="http://schemas.openxmlformats.org/officeDocument/2006/relationships/oleObject" Target="../embeddings/oleObject11.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4.xml"/><Relationship Id="rId1" Type="http://schemas.openxmlformats.org/officeDocument/2006/relationships/vmlDrawing" Target="../drawings/vmlDrawing7.vml"/><Relationship Id="rId5" Type="http://schemas.openxmlformats.org/officeDocument/2006/relationships/image" Target="../media/image18.wmf"/><Relationship Id="rId4" Type="http://schemas.openxmlformats.org/officeDocument/2006/relationships/oleObject" Target="../embeddings/oleObject12.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15.bin"/><Relationship Id="rId13" Type="http://schemas.openxmlformats.org/officeDocument/2006/relationships/image" Target="../media/image23.wmf"/><Relationship Id="rId3" Type="http://schemas.openxmlformats.org/officeDocument/2006/relationships/notesSlide" Target="../notesSlides/notesSlide16.xml"/><Relationship Id="rId7" Type="http://schemas.openxmlformats.org/officeDocument/2006/relationships/image" Target="../media/image20.wmf"/><Relationship Id="rId12" Type="http://schemas.openxmlformats.org/officeDocument/2006/relationships/oleObject" Target="../embeddings/oleObject17.bin"/><Relationship Id="rId17" Type="http://schemas.openxmlformats.org/officeDocument/2006/relationships/image" Target="../media/image25.wmf"/><Relationship Id="rId2" Type="http://schemas.openxmlformats.org/officeDocument/2006/relationships/slideLayout" Target="../slideLayouts/slideLayout6.xml"/><Relationship Id="rId16" Type="http://schemas.openxmlformats.org/officeDocument/2006/relationships/oleObject" Target="../embeddings/oleObject19.bin"/><Relationship Id="rId1" Type="http://schemas.openxmlformats.org/officeDocument/2006/relationships/vmlDrawing" Target="../drawings/vmlDrawing8.vml"/><Relationship Id="rId6" Type="http://schemas.openxmlformats.org/officeDocument/2006/relationships/oleObject" Target="../embeddings/oleObject14.bin"/><Relationship Id="rId11" Type="http://schemas.openxmlformats.org/officeDocument/2006/relationships/image" Target="../media/image22.wmf"/><Relationship Id="rId5" Type="http://schemas.openxmlformats.org/officeDocument/2006/relationships/image" Target="../media/image19.wmf"/><Relationship Id="rId15" Type="http://schemas.openxmlformats.org/officeDocument/2006/relationships/image" Target="../media/image24.wmf"/><Relationship Id="rId10" Type="http://schemas.openxmlformats.org/officeDocument/2006/relationships/oleObject" Target="../embeddings/oleObject16.bin"/><Relationship Id="rId4" Type="http://schemas.openxmlformats.org/officeDocument/2006/relationships/oleObject" Target="../embeddings/oleObject13.bin"/><Relationship Id="rId9" Type="http://schemas.openxmlformats.org/officeDocument/2006/relationships/image" Target="../media/image21.wmf"/><Relationship Id="rId14" Type="http://schemas.openxmlformats.org/officeDocument/2006/relationships/oleObject" Target="../embeddings/oleObject18.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image" Target="../media/image27.wmf"/><Relationship Id="rId2" Type="http://schemas.openxmlformats.org/officeDocument/2006/relationships/slideLayout" Target="../slideLayouts/slideLayout4.xml"/><Relationship Id="rId1" Type="http://schemas.openxmlformats.org/officeDocument/2006/relationships/vmlDrawing" Target="../drawings/vmlDrawing9.vml"/><Relationship Id="rId6" Type="http://schemas.openxmlformats.org/officeDocument/2006/relationships/oleObject" Target="../embeddings/oleObject21.bin"/><Relationship Id="rId5" Type="http://schemas.openxmlformats.org/officeDocument/2006/relationships/image" Target="../media/image26.wmf"/><Relationship Id="rId4" Type="http://schemas.openxmlformats.org/officeDocument/2006/relationships/oleObject" Target="../embeddings/oleObject20.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29.wmf"/><Relationship Id="rId2" Type="http://schemas.openxmlformats.org/officeDocument/2006/relationships/slideLayout" Target="../slideLayouts/slideLayout4.xml"/><Relationship Id="rId1" Type="http://schemas.openxmlformats.org/officeDocument/2006/relationships/vmlDrawing" Target="../drawings/vmlDrawing10.vml"/><Relationship Id="rId6" Type="http://schemas.openxmlformats.org/officeDocument/2006/relationships/oleObject" Target="../embeddings/oleObject23.bin"/><Relationship Id="rId5" Type="http://schemas.openxmlformats.org/officeDocument/2006/relationships/image" Target="../media/image28.wmf"/><Relationship Id="rId4" Type="http://schemas.openxmlformats.org/officeDocument/2006/relationships/oleObject" Target="../embeddings/oleObject22.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4.xml"/><Relationship Id="rId1" Type="http://schemas.openxmlformats.org/officeDocument/2006/relationships/vmlDrawing" Target="../drawings/vmlDrawing11.vml"/><Relationship Id="rId5" Type="http://schemas.openxmlformats.org/officeDocument/2006/relationships/image" Target="../media/image29.wmf"/><Relationship Id="rId4" Type="http://schemas.openxmlformats.org/officeDocument/2006/relationships/oleObject" Target="../embeddings/oleObject24.bin"/></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4.xml"/><Relationship Id="rId1" Type="http://schemas.openxmlformats.org/officeDocument/2006/relationships/vmlDrawing" Target="../drawings/vmlDrawing12.vml"/><Relationship Id="rId5" Type="http://schemas.openxmlformats.org/officeDocument/2006/relationships/image" Target="../media/image29.wmf"/><Relationship Id="rId4" Type="http://schemas.openxmlformats.org/officeDocument/2006/relationships/oleObject" Target="../embeddings/oleObject25.bin"/></Relationships>
</file>

<file path=ppt/slides/_rels/slide21.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6.wmf"/><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5.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8.wmf"/><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7.wmf"/><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notesSlide" Target="../notesSlides/notesSlide8.xml"/><Relationship Id="rId7" Type="http://schemas.openxmlformats.org/officeDocument/2006/relationships/oleObject" Target="../embeddings/oleObject6.bin"/><Relationship Id="rId2" Type="http://schemas.openxmlformats.org/officeDocument/2006/relationships/slideLayout" Target="../slideLayouts/slideLayout4.xml"/><Relationship Id="rId1" Type="http://schemas.openxmlformats.org/officeDocument/2006/relationships/vmlDrawing" Target="../drawings/vmlDrawing3.vml"/><Relationship Id="rId6" Type="http://schemas.openxmlformats.org/officeDocument/2006/relationships/image" Target="../media/image9.wmf"/><Relationship Id="rId5" Type="http://schemas.openxmlformats.org/officeDocument/2006/relationships/oleObject" Target="../embeddings/oleObject5.bin"/><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vmlDrawing" Target="../drawings/vmlDrawing4.vml"/><Relationship Id="rId5" Type="http://schemas.openxmlformats.org/officeDocument/2006/relationships/image" Target="../media/image12.wmf"/><Relationship Id="rId4" Type="http://schemas.openxmlformats.org/officeDocument/2006/relationships/oleObject" Target="../embeddings/oleObject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descr="Chapter 14">
            <a:extLst>
              <a:ext uri="{FF2B5EF4-FFF2-40B4-BE49-F238E27FC236}">
                <a16:creationId xmlns:a16="http://schemas.microsoft.com/office/drawing/2014/main" xmlns="" id="{C191D38B-6AE0-45B9-A12C-1AC9A63EAF3C}"/>
              </a:ext>
            </a:extLst>
          </p:cNvPr>
          <p:cNvPicPr>
            <a:picLocks noGrp="1" noChangeAspect="1"/>
          </p:cNvPicPr>
          <p:nvPr>
            <p:ph type="pic" sz="quarter" idx="12"/>
          </p:nvPr>
        </p:nvPicPr>
        <p:blipFill>
          <a:blip r:embed="rId3"/>
          <a:stretch>
            <a:fillRect/>
          </a:stretch>
        </p:blipFill>
        <p:spPr>
          <a:xfrm>
            <a:off x="427038" y="567991"/>
            <a:ext cx="2647350" cy="2385200"/>
          </a:xfrm>
          <a:prstGeom prst="rect">
            <a:avLst/>
          </a:prstGeom>
          <a:noFill/>
          <a:ln>
            <a:noFill/>
          </a:ln>
        </p:spPr>
      </p:pic>
      <p:sp>
        <p:nvSpPr>
          <p:cNvPr id="2" name="Title 1">
            <a:extLst>
              <a:ext uri="{FF2B5EF4-FFF2-40B4-BE49-F238E27FC236}">
                <a16:creationId xmlns:a16="http://schemas.microsoft.com/office/drawing/2014/main" xmlns="" id="{EBFA2C66-C197-49BC-BA39-6A63FF09A094}"/>
              </a:ext>
            </a:extLst>
          </p:cNvPr>
          <p:cNvSpPr>
            <a:spLocks noGrp="1"/>
          </p:cNvSpPr>
          <p:nvPr>
            <p:ph type="title"/>
          </p:nvPr>
        </p:nvSpPr>
        <p:spPr>
          <a:xfrm>
            <a:off x="271417" y="3042266"/>
            <a:ext cx="2894768" cy="2230059"/>
          </a:xfrm>
        </p:spPr>
        <p:txBody>
          <a:bodyPr/>
          <a:lstStyle/>
          <a:p>
            <a:r>
              <a:rPr lang="en-US" dirty="0"/>
              <a:t>Aggregate Supply and the Short-Run Tradeoff Between Inflation and Unemployment</a:t>
            </a:r>
            <a:endParaRPr lang="en-US" dirty="0">
              <a:latin typeface="Arial" pitchFamily="34" charset="0"/>
              <a:cs typeface="Arial" pitchFamily="34" charset="0"/>
            </a:endParaRPr>
          </a:p>
        </p:txBody>
      </p:sp>
      <p:sp>
        <p:nvSpPr>
          <p:cNvPr id="7" name="Content Placeholder 6"/>
          <p:cNvSpPr>
            <a:spLocks noGrp="1"/>
          </p:cNvSpPr>
          <p:nvPr>
            <p:ph sz="quarter" idx="10"/>
          </p:nvPr>
        </p:nvSpPr>
        <p:spPr>
          <a:xfrm>
            <a:off x="3621505" y="380999"/>
            <a:ext cx="5172871" cy="1101840"/>
          </a:xfrm>
          <a:noFill/>
        </p:spPr>
        <p:txBody>
          <a:bodyPr wrap="square" rtlCol="0">
            <a:spAutoFit/>
          </a:bodyPr>
          <a:lstStyle/>
          <a:p>
            <a:r>
              <a:rPr lang="en-US" sz="4400" kern="1200" dirty="0">
                <a:solidFill>
                  <a:schemeClr val="bg1"/>
                </a:solidFill>
                <a:latin typeface="Arial" panose="020B0604020202020204" pitchFamily="34" charset="0"/>
                <a:cs typeface="Arial" panose="020B0604020202020204" pitchFamily="34" charset="0"/>
              </a:rPr>
              <a:t>Macroeconomics</a:t>
            </a:r>
          </a:p>
          <a:p>
            <a:r>
              <a:rPr lang="en-US" sz="1800" i="1" kern="1200" dirty="0">
                <a:solidFill>
                  <a:schemeClr val="bg1"/>
                </a:solidFill>
                <a:latin typeface="Arial" panose="020B0604020202020204" pitchFamily="34" charset="0"/>
                <a:cs typeface="Arial" panose="020B0604020202020204" pitchFamily="34" charset="0"/>
              </a:rPr>
              <a:t>N. Gregory Mankiw</a:t>
            </a:r>
          </a:p>
        </p:txBody>
      </p:sp>
      <p:pic>
        <p:nvPicPr>
          <p:cNvPr id="11" name="Picture Placeholder 10" descr="The text cover image is an abstract, multi-colored design.">
            <a:extLst>
              <a:ext uri="{FF2B5EF4-FFF2-40B4-BE49-F238E27FC236}">
                <a16:creationId xmlns:a16="http://schemas.microsoft.com/office/drawing/2014/main" xmlns="" id="{DD560A3A-DBA7-425B-9864-7CBF64A3A916}"/>
              </a:ext>
            </a:extLst>
          </p:cNvPr>
          <p:cNvPicPr>
            <a:picLocks noGrp="1" noChangeAspect="1"/>
          </p:cNvPicPr>
          <p:nvPr>
            <p:ph type="pic" sz="quarter" idx="13"/>
          </p:nvPr>
        </p:nvPicPr>
        <p:blipFill>
          <a:blip r:embed="rId4" cstate="print">
            <a:extLst>
              <a:ext uri="{28A0092B-C50C-407E-A947-70E740481C1C}">
                <a14:useLocalDpi xmlns:a14="http://schemas.microsoft.com/office/drawing/2010/main" val="0"/>
              </a:ext>
            </a:extLst>
          </a:blip>
          <a:stretch>
            <a:fillRect/>
          </a:stretch>
        </p:blipFill>
        <p:spPr>
          <a:xfrm>
            <a:off x="3655024" y="1535944"/>
            <a:ext cx="4590032" cy="4590032"/>
          </a:xfrm>
          <a:prstGeom prst="rect">
            <a:avLst/>
          </a:prstGeom>
        </p:spPr>
      </p:pic>
      <p:sp>
        <p:nvSpPr>
          <p:cNvPr id="8" name="Content Placeholder 7"/>
          <p:cNvSpPr>
            <a:spLocks noGrp="1"/>
          </p:cNvSpPr>
          <p:nvPr>
            <p:ph sz="quarter" idx="11"/>
          </p:nvPr>
        </p:nvSpPr>
        <p:spPr>
          <a:xfrm>
            <a:off x="4969041" y="6477000"/>
            <a:ext cx="4174959" cy="338554"/>
          </a:xfrm>
        </p:spPr>
        <p:txBody>
          <a:bodyPr/>
          <a:lstStyle/>
          <a:p>
            <a:r>
              <a:rPr lang="en-US" dirty="0">
                <a:latin typeface="Arial" pitchFamily="34" charset="0"/>
                <a:cs typeface="Arial" pitchFamily="34" charset="0"/>
              </a:rPr>
              <a:t>© 2019 Worth Publishers, all rights reserved</a:t>
            </a:r>
          </a:p>
        </p:txBody>
      </p:sp>
    </p:spTree>
    <p:extLst>
      <p:ext uri="{BB962C8B-B14F-4D97-AF65-F5344CB8AC3E}">
        <p14:creationId xmlns:p14="http://schemas.microsoft.com/office/powerpoint/2010/main" val="27897183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A02E1E6B-DAD0-4436-904D-EBF5E857AF1D}"/>
              </a:ext>
            </a:extLst>
          </p:cNvPr>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The sticky-price model, part 6</a:t>
            </a:r>
          </a:p>
        </p:txBody>
      </p:sp>
      <p:graphicFrame>
        <p:nvGraphicFramePr>
          <p:cNvPr id="7" name="Object 6" descr="An equation reads, P equals EP plus ((1 minus s)a over s) times (Y minus Y bar)."/>
          <p:cNvGraphicFramePr>
            <a:graphicFrameLocks noChangeAspect="1"/>
          </p:cNvGraphicFramePr>
          <p:nvPr>
            <p:extLst>
              <p:ext uri="{D42A27DB-BD31-4B8C-83A1-F6EECF244321}">
                <p14:modId xmlns:p14="http://schemas.microsoft.com/office/powerpoint/2010/main" val="3787792146"/>
              </p:ext>
            </p:extLst>
          </p:nvPr>
        </p:nvGraphicFramePr>
        <p:xfrm>
          <a:off x="2468594" y="1596436"/>
          <a:ext cx="3444950" cy="854204"/>
        </p:xfrm>
        <a:graphic>
          <a:graphicData uri="http://schemas.openxmlformats.org/presentationml/2006/ole">
            <mc:AlternateContent xmlns:mc="http://schemas.openxmlformats.org/markup-compatibility/2006">
              <mc:Choice xmlns:v="urn:schemas-microsoft-com:vml" Requires="v">
                <p:oleObj spid="_x0000_s6617" name="Equation" r:id="rId4" imgW="1587240" imgH="393480" progId="Equation.DSMT4">
                  <p:embed/>
                </p:oleObj>
              </mc:Choice>
              <mc:Fallback>
                <p:oleObj name="Equation" r:id="rId4" imgW="1587240" imgH="393480" progId="Equation.DSMT4">
                  <p:embed/>
                  <p:pic>
                    <p:nvPicPr>
                      <p:cNvPr id="8" name="Object 7" descr="An equation reads, P equals EP plus ((1 minus s)a over s) times (Y minus Y bar)."/>
                      <p:cNvPicPr>
                        <a:picLocks noChangeAspect="1" noChangeArrowheads="1"/>
                      </p:cNvPicPr>
                      <p:nvPr/>
                    </p:nvPicPr>
                    <p:blipFill>
                      <a:blip r:embed="rId5"/>
                      <a:srcRect/>
                      <a:stretch>
                        <a:fillRect/>
                      </a:stretch>
                    </p:blipFill>
                    <p:spPr bwMode="auto">
                      <a:xfrm>
                        <a:off x="2468594" y="1596436"/>
                        <a:ext cx="3444950" cy="8542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Content Placeholder 5"/>
          <p:cNvSpPr>
            <a:spLocks noGrp="1"/>
          </p:cNvSpPr>
          <p:nvPr>
            <p:ph type="body" sz="quarter" idx="10"/>
          </p:nvPr>
        </p:nvSpPr>
        <p:spPr>
          <a:xfrm>
            <a:off x="402161" y="2762736"/>
            <a:ext cx="8326006" cy="532914"/>
          </a:xfrm>
        </p:spPr>
        <p:txBody>
          <a:bodyPr/>
          <a:lstStyle/>
          <a:p>
            <a:pPr marL="342900" indent="-342900">
              <a:buClr>
                <a:schemeClr val="tx1"/>
              </a:buClr>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Finally, derive the </a:t>
            </a:r>
            <a:r>
              <a:rPr lang="en-US" i="1" dirty="0">
                <a:latin typeface="Arial" panose="020B0604020202020204" pitchFamily="34" charset="0"/>
                <a:cs typeface="Arial" panose="020B0604020202020204" pitchFamily="34" charset="0"/>
              </a:rPr>
              <a:t>AS</a:t>
            </a:r>
            <a:r>
              <a:rPr lang="en-US" dirty="0">
                <a:latin typeface="Arial" panose="020B0604020202020204" pitchFamily="34" charset="0"/>
                <a:cs typeface="Arial" panose="020B0604020202020204" pitchFamily="34" charset="0"/>
              </a:rPr>
              <a:t> equation by solving for </a:t>
            </a:r>
            <a:r>
              <a:rPr lang="en-US" b="1" i="1" dirty="0">
                <a:latin typeface="Arial" panose="020B0604020202020204" pitchFamily="34" charset="0"/>
                <a:cs typeface="Arial" panose="020B0604020202020204" pitchFamily="34" charset="0"/>
              </a:rPr>
              <a:t>Y </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graphicFrame>
        <p:nvGraphicFramePr>
          <p:cNvPr id="55301" name="Object 2" descr="An equation reads, Y equals Y bar plus alpha (P minus EP)."/>
          <p:cNvGraphicFramePr>
            <a:graphicFrameLocks noChangeAspect="1"/>
          </p:cNvGraphicFramePr>
          <p:nvPr>
            <p:extLst>
              <p:ext uri="{D42A27DB-BD31-4B8C-83A1-F6EECF244321}">
                <p14:modId xmlns:p14="http://schemas.microsoft.com/office/powerpoint/2010/main" val="2607893718"/>
              </p:ext>
            </p:extLst>
          </p:nvPr>
        </p:nvGraphicFramePr>
        <p:xfrm>
          <a:off x="2781300" y="3638550"/>
          <a:ext cx="2819400" cy="512763"/>
        </p:xfrm>
        <a:graphic>
          <a:graphicData uri="http://schemas.openxmlformats.org/presentationml/2006/ole">
            <mc:AlternateContent xmlns:mc="http://schemas.openxmlformats.org/markup-compatibility/2006">
              <mc:Choice xmlns:v="urn:schemas-microsoft-com:vml" Requires="v">
                <p:oleObj spid="_x0000_s6618" name="Equation" r:id="rId6" imgW="1257120" imgH="228600" progId="Equation.DSMT4">
                  <p:embed/>
                </p:oleObj>
              </mc:Choice>
              <mc:Fallback>
                <p:oleObj name="Equation" r:id="rId6" imgW="1257120" imgH="228600" progId="Equation.DSMT4">
                  <p:embed/>
                  <p:pic>
                    <p:nvPicPr>
                      <p:cNvPr id="0" name=""/>
                      <p:cNvPicPr>
                        <a:picLocks noChangeAspect="1" noChangeArrowheads="1"/>
                      </p:cNvPicPr>
                      <p:nvPr/>
                    </p:nvPicPr>
                    <p:blipFill>
                      <a:blip r:embed="rId7"/>
                      <a:srcRect/>
                      <a:stretch>
                        <a:fillRect/>
                      </a:stretch>
                    </p:blipFill>
                    <p:spPr bwMode="auto">
                      <a:xfrm>
                        <a:off x="2781300" y="3638550"/>
                        <a:ext cx="2819400" cy="512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5302" name="Object 3" descr="An equation reads, alpha equals s over (1 minus s) a is greater than 0."/>
          <p:cNvGraphicFramePr>
            <a:graphicFrameLocks noChangeAspect="1"/>
          </p:cNvGraphicFramePr>
          <p:nvPr>
            <p:extLst>
              <p:ext uri="{D42A27DB-BD31-4B8C-83A1-F6EECF244321}">
                <p14:modId xmlns:p14="http://schemas.microsoft.com/office/powerpoint/2010/main" val="3209171774"/>
              </p:ext>
            </p:extLst>
          </p:nvPr>
        </p:nvGraphicFramePr>
        <p:xfrm>
          <a:off x="2522538" y="4595813"/>
          <a:ext cx="3340100" cy="971550"/>
        </p:xfrm>
        <a:graphic>
          <a:graphicData uri="http://schemas.openxmlformats.org/presentationml/2006/ole">
            <mc:AlternateContent xmlns:mc="http://schemas.openxmlformats.org/markup-compatibility/2006">
              <mc:Choice xmlns:v="urn:schemas-microsoft-com:vml" Requires="v">
                <p:oleObj spid="_x0000_s6619" name="Equation" r:id="rId8" imgW="1447560" imgH="419040" progId="Equation.DSMT4">
                  <p:embed/>
                </p:oleObj>
              </mc:Choice>
              <mc:Fallback>
                <p:oleObj name="Equation" r:id="rId8" imgW="1447560" imgH="419040" progId="Equation.DSMT4">
                  <p:embed/>
                  <p:pic>
                    <p:nvPicPr>
                      <p:cNvPr id="0" name=""/>
                      <p:cNvPicPr>
                        <a:picLocks noChangeAspect="1" noChangeArrowheads="1"/>
                      </p:cNvPicPr>
                      <p:nvPr/>
                    </p:nvPicPr>
                    <p:blipFill>
                      <a:blip r:embed="rId9"/>
                      <a:srcRect/>
                      <a:stretch>
                        <a:fillRect/>
                      </a:stretch>
                    </p:blipFill>
                    <p:spPr bwMode="auto">
                      <a:xfrm>
                        <a:off x="2522538" y="4595813"/>
                        <a:ext cx="3340100" cy="971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839074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rgbClr val="A85232"/>
                </a:solidFill>
              </a:rPr>
              <a:t>The imperfect-information model, part 1</a:t>
            </a:r>
            <a:endParaRPr lang="en-US" dirty="0"/>
          </a:p>
        </p:txBody>
      </p:sp>
      <p:sp>
        <p:nvSpPr>
          <p:cNvPr id="6" name="Content Placeholder 5"/>
          <p:cNvSpPr>
            <a:spLocks noGrp="1"/>
          </p:cNvSpPr>
          <p:nvPr>
            <p:ph type="body" sz="quarter" idx="10"/>
          </p:nvPr>
        </p:nvSpPr>
        <p:spPr/>
        <p:txBody>
          <a:bodyPr/>
          <a:lstStyle/>
          <a:p>
            <a:pPr>
              <a:spcBef>
                <a:spcPts val="600"/>
              </a:spcBef>
            </a:pPr>
            <a:r>
              <a:rPr lang="en-US" dirty="0">
                <a:latin typeface="Arial" panose="020B0604020202020204" pitchFamily="34" charset="0"/>
                <a:cs typeface="Arial" panose="020B0604020202020204" pitchFamily="34" charset="0"/>
              </a:rPr>
              <a:t>Assumptions:</a:t>
            </a:r>
          </a:p>
          <a:p>
            <a:pPr marL="800100" lvl="1">
              <a:spcBef>
                <a:spcPts val="600"/>
              </a:spcBef>
              <a:buClr>
                <a:schemeClr val="tx1"/>
              </a:buClr>
              <a:buFont typeface="Arial" panose="020B0604020202020204" pitchFamily="34" charset="0"/>
              <a:buChar char="•"/>
            </a:pPr>
            <a:r>
              <a:rPr lang="en-US" dirty="0">
                <a:latin typeface="Arial" panose="020B0604020202020204" pitchFamily="34" charset="0"/>
                <a:cs typeface="Arial" panose="020B0604020202020204" pitchFamily="34" charset="0"/>
              </a:rPr>
              <a:t>All wages and prices are perfectly flexible, and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all markets are clear.</a:t>
            </a:r>
          </a:p>
          <a:p>
            <a:pPr marL="800100" lvl="1">
              <a:spcBef>
                <a:spcPts val="600"/>
              </a:spcBef>
              <a:buClr>
                <a:schemeClr val="tx1"/>
              </a:buClr>
              <a:buFont typeface="Arial" panose="020B0604020202020204" pitchFamily="34" charset="0"/>
              <a:buChar char="•"/>
            </a:pPr>
            <a:r>
              <a:rPr lang="en-US" dirty="0">
                <a:latin typeface="Arial" panose="020B0604020202020204" pitchFamily="34" charset="0"/>
                <a:cs typeface="Arial" panose="020B0604020202020204" pitchFamily="34" charset="0"/>
              </a:rPr>
              <a:t>Each supplier produces one good and consumes many goods.</a:t>
            </a:r>
          </a:p>
          <a:p>
            <a:pPr marL="800100" lvl="1">
              <a:spcBef>
                <a:spcPts val="600"/>
              </a:spcBef>
              <a:buClr>
                <a:schemeClr val="tx1"/>
              </a:buClr>
              <a:buFont typeface="Arial" panose="020B0604020202020204" pitchFamily="34" charset="0"/>
              <a:buChar char="•"/>
            </a:pPr>
            <a:r>
              <a:rPr lang="en-US" dirty="0">
                <a:latin typeface="Arial" panose="020B0604020202020204" pitchFamily="34" charset="0"/>
                <a:cs typeface="Arial" panose="020B0604020202020204" pitchFamily="34" charset="0"/>
              </a:rPr>
              <a:t>Each supplier knows the nominal price of the good she produces but does not know the overall price </a:t>
            </a:r>
            <a:r>
              <a:rPr lang="en-US" dirty="0" smtClean="0">
                <a:latin typeface="Arial" panose="020B0604020202020204" pitchFamily="34" charset="0"/>
                <a:cs typeface="Arial" panose="020B0604020202020204" pitchFamily="34" charset="0"/>
              </a:rPr>
              <a:t>level.</a:t>
            </a:r>
          </a:p>
        </p:txBody>
      </p:sp>
    </p:spTree>
    <p:extLst>
      <p:ext uri="{BB962C8B-B14F-4D97-AF65-F5344CB8AC3E}">
        <p14:creationId xmlns:p14="http://schemas.microsoft.com/office/powerpoint/2010/main" val="1558221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rgbClr val="A85232"/>
                </a:solidFill>
              </a:rPr>
              <a:t>The imperfect-information model, part 2</a:t>
            </a:r>
            <a:endParaRPr lang="en-US" dirty="0"/>
          </a:p>
        </p:txBody>
      </p:sp>
      <p:sp>
        <p:nvSpPr>
          <p:cNvPr id="6" name="Content Placeholder 5"/>
          <p:cNvSpPr>
            <a:spLocks noGrp="1"/>
          </p:cNvSpPr>
          <p:nvPr>
            <p:ph type="body" sz="quarter" idx="10"/>
          </p:nvPr>
        </p:nvSpPr>
        <p:spPr/>
        <p:txBody>
          <a:bodyPr/>
          <a:lstStyle/>
          <a:p>
            <a:pPr marL="342900" indent="-342900">
              <a:spcBef>
                <a:spcPts val="600"/>
              </a:spcBef>
              <a:buClr>
                <a:schemeClr val="tx1"/>
              </a:buClr>
              <a:buSzPct val="100000"/>
              <a:buFont typeface="Arial" panose="020B0604020202020204" pitchFamily="34" charset="0"/>
              <a:buChar char="•"/>
              <a:defRPr/>
            </a:pPr>
            <a:r>
              <a:rPr lang="en-US" dirty="0">
                <a:latin typeface="Arial" panose="020B0604020202020204" pitchFamily="34" charset="0"/>
                <a:cs typeface="Arial" panose="020B0604020202020204" pitchFamily="34" charset="0"/>
              </a:rPr>
              <a:t>The supply of each good depends on its relative price: the nominal price of the good divided by the overall price level.</a:t>
            </a:r>
          </a:p>
          <a:p>
            <a:pPr marL="342900" indent="-342900">
              <a:spcBef>
                <a:spcPts val="600"/>
              </a:spcBef>
              <a:buClr>
                <a:schemeClr val="tx1"/>
              </a:buClr>
              <a:buSzPct val="100000"/>
              <a:buFont typeface="Arial" panose="020B0604020202020204" pitchFamily="34" charset="0"/>
              <a:buChar char="•"/>
              <a:defRPr/>
            </a:pPr>
            <a:r>
              <a:rPr lang="en-US" dirty="0">
                <a:latin typeface="Arial" panose="020B0604020202020204" pitchFamily="34" charset="0"/>
                <a:cs typeface="Arial" panose="020B0604020202020204" pitchFamily="34" charset="0"/>
              </a:rPr>
              <a:t>The supplier doesn’t know price level at the time </a:t>
            </a:r>
            <a:r>
              <a:rPr lang="en-US" dirty="0" smtClean="0">
                <a:latin typeface="Arial" panose="020B0604020202020204" pitchFamily="34" charset="0"/>
                <a:cs typeface="Arial" panose="020B0604020202020204" pitchFamily="34" charset="0"/>
              </a:rPr>
              <a:t>she makes </a:t>
            </a:r>
            <a:r>
              <a:rPr lang="en-US" dirty="0">
                <a:latin typeface="Arial" panose="020B0604020202020204" pitchFamily="34" charset="0"/>
                <a:cs typeface="Arial" panose="020B0604020202020204" pitchFamily="34" charset="0"/>
              </a:rPr>
              <a:t>her production decision so uses </a:t>
            </a:r>
            <a:r>
              <a:rPr lang="en-US" b="1" i="1" dirty="0">
                <a:latin typeface="Arial" panose="020B0604020202020204" pitchFamily="34" charset="0"/>
                <a:cs typeface="Arial" panose="020B0604020202020204" pitchFamily="34" charset="0"/>
              </a:rPr>
              <a:t>EP</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342900" indent="-342900">
              <a:spcBef>
                <a:spcPts val="600"/>
              </a:spcBef>
              <a:buClr>
                <a:schemeClr val="tx1"/>
              </a:buClr>
              <a:buSzPct val="100000"/>
              <a:buFont typeface="Arial" panose="020B0604020202020204" pitchFamily="34" charset="0"/>
              <a:buChar char="•"/>
              <a:defRPr/>
            </a:pPr>
            <a:r>
              <a:rPr lang="en-US" dirty="0">
                <a:latin typeface="Arial" panose="020B0604020202020204" pitchFamily="34" charset="0"/>
                <a:cs typeface="Arial" panose="020B0604020202020204" pitchFamily="34" charset="0"/>
              </a:rPr>
              <a:t>Suppose </a:t>
            </a:r>
            <a:r>
              <a:rPr lang="en-US" b="1" i="1" dirty="0">
                <a:latin typeface="Arial" panose="020B0604020202020204" pitchFamily="34" charset="0"/>
                <a:cs typeface="Arial" panose="020B0604020202020204" pitchFamily="34" charset="0"/>
              </a:rPr>
              <a:t>P</a:t>
            </a:r>
            <a:r>
              <a:rPr lang="en-US" dirty="0">
                <a:latin typeface="Arial" panose="020B0604020202020204" pitchFamily="34" charset="0"/>
                <a:cs typeface="Arial" panose="020B0604020202020204" pitchFamily="34" charset="0"/>
              </a:rPr>
              <a:t> rises but </a:t>
            </a:r>
            <a:r>
              <a:rPr lang="en-US" b="1" i="1" dirty="0">
                <a:latin typeface="Arial" panose="020B0604020202020204" pitchFamily="34" charset="0"/>
                <a:cs typeface="Arial" panose="020B0604020202020204" pitchFamily="34" charset="0"/>
              </a:rPr>
              <a:t>EP</a:t>
            </a:r>
            <a:r>
              <a:rPr lang="en-US" dirty="0">
                <a:latin typeface="Arial" panose="020B0604020202020204" pitchFamily="34" charset="0"/>
                <a:cs typeface="Arial" panose="020B0604020202020204" pitchFamily="34" charset="0"/>
              </a:rPr>
              <a:t> does not</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800100" lvl="1">
              <a:spcBef>
                <a:spcPts val="600"/>
              </a:spcBef>
              <a:buClr>
                <a:schemeClr val="tx1"/>
              </a:buClr>
              <a:buFont typeface="Arial" panose="020B0604020202020204" pitchFamily="34" charset="0"/>
              <a:buChar char="•"/>
              <a:defRPr/>
            </a:pPr>
            <a:r>
              <a:rPr lang="en-US" dirty="0">
                <a:latin typeface="Arial" panose="020B0604020202020204" pitchFamily="34" charset="0"/>
                <a:cs typeface="Arial" panose="020B0604020202020204" pitchFamily="34" charset="0"/>
              </a:rPr>
              <a:t>Supplier thinks her relative price has </a:t>
            </a:r>
            <a:r>
              <a:rPr lang="en-US" dirty="0" smtClean="0">
                <a:latin typeface="Arial" panose="020B0604020202020204" pitchFamily="34" charset="0"/>
                <a:cs typeface="Arial" panose="020B0604020202020204" pitchFamily="34" charset="0"/>
              </a:rPr>
              <a:t>risen, so she produces </a:t>
            </a:r>
            <a:r>
              <a:rPr lang="en-US" dirty="0">
                <a:latin typeface="Arial" panose="020B0604020202020204" pitchFamily="34" charset="0"/>
                <a:cs typeface="Arial" panose="020B0604020202020204" pitchFamily="34" charset="0"/>
              </a:rPr>
              <a:t>more</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800100" lvl="1">
              <a:spcBef>
                <a:spcPts val="600"/>
              </a:spcBef>
              <a:buClr>
                <a:schemeClr val="tx1"/>
              </a:buClr>
              <a:buFont typeface="Arial" panose="020B0604020202020204" pitchFamily="34" charset="0"/>
              <a:buChar char="•"/>
              <a:defRPr/>
            </a:pPr>
            <a:r>
              <a:rPr lang="en-US" dirty="0">
                <a:latin typeface="Arial" panose="020B0604020202020204" pitchFamily="34" charset="0"/>
                <a:cs typeface="Arial" panose="020B0604020202020204" pitchFamily="34" charset="0"/>
              </a:rPr>
              <a:t>With many producers thinking this </a:t>
            </a:r>
            <a:r>
              <a:rPr lang="en-US" dirty="0" smtClean="0">
                <a:latin typeface="Arial" panose="020B0604020202020204" pitchFamily="34" charset="0"/>
                <a:cs typeface="Arial" panose="020B0604020202020204" pitchFamily="34" charset="0"/>
              </a:rPr>
              <a:t>way, </a:t>
            </a:r>
            <a:r>
              <a:rPr lang="en-US" b="1" i="1" dirty="0" smtClean="0">
                <a:latin typeface="Arial" panose="020B0604020202020204" pitchFamily="34" charset="0"/>
                <a:cs typeface="Arial" panose="020B0604020202020204" pitchFamily="34" charset="0"/>
              </a:rPr>
              <a:t>Y</a:t>
            </a:r>
            <a:r>
              <a:rPr lang="en-US" dirty="0" smtClean="0">
                <a:latin typeface="Arial" panose="020B0604020202020204" pitchFamily="34" charset="0"/>
                <a:cs typeface="Arial" panose="020B0604020202020204" pitchFamily="34" charset="0"/>
              </a:rPr>
              <a:t> will rise whenever </a:t>
            </a:r>
            <a:r>
              <a:rPr lang="en-US" b="1" i="1" dirty="0">
                <a:latin typeface="Arial" panose="020B0604020202020204" pitchFamily="34" charset="0"/>
                <a:cs typeface="Arial" panose="020B0604020202020204" pitchFamily="34" charset="0"/>
              </a:rPr>
              <a:t>P </a:t>
            </a:r>
            <a:r>
              <a:rPr lang="en-US" dirty="0">
                <a:latin typeface="Arial" panose="020B0604020202020204" pitchFamily="34" charset="0"/>
                <a:cs typeface="Arial" panose="020B0604020202020204" pitchFamily="34" charset="0"/>
              </a:rPr>
              <a:t>rises above </a:t>
            </a:r>
            <a:r>
              <a:rPr lang="en-US" b="1" i="1" dirty="0">
                <a:latin typeface="Arial" panose="020B0604020202020204" pitchFamily="34" charset="0"/>
                <a:cs typeface="Arial" panose="020B0604020202020204" pitchFamily="34" charset="0"/>
              </a:rPr>
              <a:t>EP</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5613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xmlns="" id="{A0D5D712-090B-465E-86E7-C866257DF441}"/>
              </a:ext>
            </a:extLst>
          </p:cNvPr>
          <p:cNvSpPr>
            <a:spLocks noGrp="1"/>
          </p:cNvSpPr>
          <p:nvPr>
            <p:ph type="title"/>
          </p:nvPr>
        </p:nvSpPr>
        <p:spPr/>
        <p:txBody>
          <a:bodyPr/>
          <a:lstStyle/>
          <a:p>
            <a:r>
              <a:rPr lang="en-US" dirty="0"/>
              <a:t>Summary and implications, part 1</a:t>
            </a:r>
          </a:p>
        </p:txBody>
      </p:sp>
      <p:pic>
        <p:nvPicPr>
          <p:cNvPr id="5" name="Picture 2" descr="This is a line graph to depict the short-run aggregate supply curve. The Y axis is the price level (P). The X axis is income, output (Y). A straight, vertical line in the center is the long-run aggregate supply, labeled as fixed Y. A curved line runs from the low price and Y to high price and Y sections of the graph. This is the short-run aggregate supply: Y equals fixed Y plus alpha(P - EP). The intersection of the two lines is marked on the Y axis as P equals EP. The section below is P lesser than EP, while the section above is P is greater than EP."/>
          <p:cNvPicPr>
            <a:picLocks noGrp="1" noChangeAspect="1" noChangeArrowheads="1"/>
          </p:cNvPicPr>
          <p:nvPr>
            <p:ph type="pic" sz="quarter" idx="10"/>
          </p:nvPr>
        </p:nvPicPr>
        <p:blipFill>
          <a:blip r:embed="rId3">
            <a:extLst>
              <a:ext uri="{28A0092B-C50C-407E-A947-70E740481C1C}">
                <a14:useLocalDpi xmlns:a14="http://schemas.microsoft.com/office/drawing/2010/main" val="0"/>
              </a:ext>
            </a:extLst>
          </a:blip>
          <a:stretch>
            <a:fillRect/>
          </a:stretch>
        </p:blipFill>
        <p:spPr bwMode="auto">
          <a:xfrm>
            <a:off x="491725" y="1644875"/>
            <a:ext cx="8194237" cy="3910887"/>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56677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7E11AD9C-FB01-4EA8-83E6-F7B48B4266F2}"/>
              </a:ext>
            </a:extLst>
          </p:cNvPr>
          <p:cNvSpPr>
            <a:spLocks noGrp="1"/>
          </p:cNvSpPr>
          <p:nvPr>
            <p:ph type="title"/>
          </p:nvPr>
        </p:nvSpPr>
        <p:spPr/>
        <p:txBody>
          <a:bodyPr/>
          <a:lstStyle/>
          <a:p>
            <a:r>
              <a:rPr lang="en-US" dirty="0"/>
              <a:t>Summary and implications, part 2</a:t>
            </a:r>
          </a:p>
        </p:txBody>
      </p:sp>
      <p:sp>
        <p:nvSpPr>
          <p:cNvPr id="4" name="Content Placeholder 5"/>
          <p:cNvSpPr>
            <a:spLocks noGrp="1"/>
          </p:cNvSpPr>
          <p:nvPr>
            <p:ph type="body" sz="quarter" idx="11"/>
          </p:nvPr>
        </p:nvSpPr>
        <p:spPr>
          <a:xfrm>
            <a:off x="1580114" y="1078817"/>
            <a:ext cx="2383323" cy="461665"/>
          </a:xfrm>
          <a:solidFill>
            <a:schemeClr val="bg1">
              <a:lumMod val="95000"/>
            </a:schemeClr>
          </a:solidFill>
        </p:spPr>
        <p:txBody>
          <a:bodyPr wrap="square" rtlCol="0">
            <a:spAutoFit/>
          </a:bodyPr>
          <a:lstStyle/>
          <a:p>
            <a:r>
              <a:rPr lang="en-US" i="1" kern="1200" dirty="0">
                <a:solidFill>
                  <a:schemeClr val="tx1"/>
                </a:solidFill>
                <a:latin typeface="Arial" panose="020B0604020202020204" pitchFamily="34" charset="0"/>
                <a:cs typeface="Arial" panose="020B0604020202020204" pitchFamily="34" charset="0"/>
              </a:rPr>
              <a:t>SRAS</a:t>
            </a:r>
            <a:r>
              <a:rPr lang="en-US" kern="1200" dirty="0">
                <a:solidFill>
                  <a:schemeClr val="tx1"/>
                </a:solidFill>
                <a:latin typeface="Arial" panose="020B0604020202020204" pitchFamily="34" charset="0"/>
                <a:cs typeface="Arial" panose="020B0604020202020204" pitchFamily="34" charset="0"/>
              </a:rPr>
              <a:t> equation:</a:t>
            </a:r>
          </a:p>
        </p:txBody>
      </p:sp>
      <p:graphicFrame>
        <p:nvGraphicFramePr>
          <p:cNvPr id="8201" name="Object 9" descr="An equation reads, Y equals Y bar plus alpha (P minus EP)."/>
          <p:cNvGraphicFramePr>
            <a:graphicFrameLocks noChangeAspect="1"/>
          </p:cNvGraphicFramePr>
          <p:nvPr>
            <p:extLst>
              <p:ext uri="{D42A27DB-BD31-4B8C-83A1-F6EECF244321}">
                <p14:modId xmlns:p14="http://schemas.microsoft.com/office/powerpoint/2010/main" val="39165564"/>
              </p:ext>
            </p:extLst>
          </p:nvPr>
        </p:nvGraphicFramePr>
        <p:xfrm>
          <a:off x="4243388" y="1041400"/>
          <a:ext cx="2835275" cy="512763"/>
        </p:xfrm>
        <a:graphic>
          <a:graphicData uri="http://schemas.openxmlformats.org/presentationml/2006/ole">
            <mc:AlternateContent xmlns:mc="http://schemas.openxmlformats.org/markup-compatibility/2006">
              <mc:Choice xmlns:v="urn:schemas-microsoft-com:vml" Requires="v">
                <p:oleObj spid="_x0000_s8708" name="Equation" r:id="rId4" imgW="1193760" imgH="228600" progId="Equation.DSMT4">
                  <p:embed/>
                </p:oleObj>
              </mc:Choice>
              <mc:Fallback>
                <p:oleObj name="Equation" r:id="rId4" imgW="1193760" imgH="228600" progId="Equation.DSMT4">
                  <p:embed/>
                  <p:pic>
                    <p:nvPicPr>
                      <p:cNvPr id="0" name=""/>
                      <p:cNvPicPr>
                        <a:picLocks noChangeAspect="1" noChangeArrowheads="1"/>
                      </p:cNvPicPr>
                      <p:nvPr/>
                    </p:nvPicPr>
                    <p:blipFill>
                      <a:blip r:embed="rId5"/>
                      <a:srcRect/>
                      <a:stretch>
                        <a:fillRect/>
                      </a:stretch>
                    </p:blipFill>
                    <p:spPr bwMode="auto">
                      <a:xfrm>
                        <a:off x="4243388" y="1041400"/>
                        <a:ext cx="2835275" cy="512763"/>
                      </a:xfrm>
                      <a:prstGeom prst="rect">
                        <a:avLst/>
                      </a:prstGeom>
                      <a:noFill/>
                      <a:ln>
                        <a:noFill/>
                      </a:ln>
                      <a:effectLst/>
                      <a:extLst>
                        <a:ext uri="{909E8E84-426E-40DD-AFC4-6F175D3DCCD1}">
                          <a14:hiddenFill xmlns:a14="http://schemas.microsoft.com/office/drawing/2010/main">
                            <a:solidFill>
                              <a:srgbClr val="99FF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53882" dir="2700000" algn="ctr" rotWithShape="0">
                                <a:srgbClr val="808080"/>
                              </a:outerShdw>
                            </a:effectLst>
                          </a14:hiddenEffects>
                        </a:ext>
                      </a:extLst>
                    </p:spPr>
                  </p:pic>
                </p:oleObj>
              </mc:Fallback>
            </mc:AlternateContent>
          </a:graphicData>
        </a:graphic>
      </p:graphicFrame>
      <p:pic>
        <p:nvPicPr>
          <p:cNvPr id="10" name="Picture 2" descr="This is a line graph to demonstrate how shifts in aggregate demand lead to short-run fluctuations. This is a line graph to demonstrate how shifts in the aggregate demand lead to short-run fluctuations. The Y axis is the price level (P). The X axis is the income, output (Y). The first table lists the lines on the graph.&#10;Row 1: Line Name, Long Run Aggregate supply line; Position on Graph, Vertical, straight line, center graph&#10;Row 2: Line Name, AS subscript 1; Position on Graph, Curved upward line, from low P and Y to high P and Y&#10;Row 3: Line Name, AS subscript 2; Position on Graph, Curved upward line, from low P and Y to high P and Y, positioned higher than AS subscript 1 to show a shift toward higher price, lower income/output (arrow pointing left).&#10;Row 4: Line Name, AD subscript 1; Position on Graph, Curved downward line, from high P and low Y to low P and high Y.&#10;Row 5: Line Name, AD subscript 2; Position on Graph, Curved downward line, from high P and low Y to low P and high Y. Positioned to the right of AD subscript 1 to show a shift toward higher price and income/output (arrow pointing right)&#10;The second table is the points on the graph and the corresponding equations/marks.&#10;Row 1: Point, A; Location, Intersection of AD subscript 1 and supply line; Equation on Y axis, P subscript 1 equals EP subscript 1 equals EP subscript 2; Equation on X axis, Y subscript 1 equals Y subscript 3 equals fixed Y&#10;Row 2: Point, B; Location, Intersection of AS subscript 1 and AD subscript 2; Equation on Y axis, P subscript 2; Equation on X axis, Y subscript 2&#10;Row 3: Point, C; Location, Intersection of AS subscript 2 and supply line; Equation on Y axis, P subscript 3 equals EP subscript 3; Equation on X axis, Y subscript 1 equals Y subscript 3 equals fixed Y&#10;The third table lists the arrows on the graph, location, and significance.&#10;Row 1: Arrow Locations, between points A and B on the Y axis; Significance, Short-run increase in price level&#10;Row 2: Arrow Locations, between points A and C on the Y axis; Significance, Short-run increase in price level&#10;Row 3: Arrow Locations, Point of supply line and Y subscript 2 on X axis; Significance, Short-run fluctuation in output"/>
          <p:cNvPicPr>
            <a:picLocks noGrp="1" noChangeAspect="1" noChangeArrowheads="1"/>
          </p:cNvPicPr>
          <p:nvPr>
            <p:ph type="pic" sz="quarter" idx="10"/>
          </p:nvPr>
        </p:nvPicPr>
        <p:blipFill>
          <a:blip r:embed="rId6">
            <a:extLst>
              <a:ext uri="{28A0092B-C50C-407E-A947-70E740481C1C}">
                <a14:useLocalDpi xmlns:a14="http://schemas.microsoft.com/office/drawing/2010/main" val="0"/>
              </a:ext>
            </a:extLst>
          </a:blip>
          <a:stretch>
            <a:fillRect/>
          </a:stretch>
        </p:blipFill>
        <p:spPr bwMode="auto">
          <a:xfrm>
            <a:off x="1308808" y="1853168"/>
            <a:ext cx="7047070" cy="4490906"/>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12524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rgbClr val="A85232"/>
                </a:solidFill>
              </a:rPr>
              <a:t>Inflation, unemployment, and the Phillips curve</a:t>
            </a:r>
            <a:endParaRPr lang="en-US" dirty="0"/>
          </a:p>
        </p:txBody>
      </p:sp>
      <p:sp>
        <p:nvSpPr>
          <p:cNvPr id="6" name="Content Placeholder 5"/>
          <p:cNvSpPr>
            <a:spLocks noGrp="1"/>
          </p:cNvSpPr>
          <p:nvPr>
            <p:ph type="body" sz="quarter" idx="10"/>
          </p:nvPr>
        </p:nvSpPr>
        <p:spPr>
          <a:xfrm>
            <a:off x="478361" y="1410186"/>
            <a:ext cx="8326006" cy="2495064"/>
          </a:xfrm>
        </p:spPr>
        <p:txBody>
          <a:bodyPr/>
          <a:lstStyle/>
          <a:p>
            <a:pPr>
              <a:spcBef>
                <a:spcPts val="600"/>
              </a:spcBef>
              <a:buClr>
                <a:schemeClr val="tx1"/>
              </a:buClr>
              <a:buSzPct val="100000"/>
            </a:pPr>
            <a:r>
              <a:rPr lang="en-US" dirty="0">
                <a:latin typeface="Arial" panose="020B0604020202020204" pitchFamily="34" charset="0"/>
                <a:cs typeface="Arial" panose="020B0604020202020204" pitchFamily="34" charset="0"/>
              </a:rPr>
              <a:t>The </a:t>
            </a:r>
            <a:r>
              <a:rPr lang="en-US" b="1" dirty="0">
                <a:solidFill>
                  <a:srgbClr val="CC0000"/>
                </a:solidFill>
                <a:latin typeface="Arial" panose="020B0604020202020204" pitchFamily="34" charset="0"/>
                <a:cs typeface="Arial" panose="020B0604020202020204" pitchFamily="34" charset="0"/>
              </a:rPr>
              <a:t>Phillips curve</a:t>
            </a:r>
            <a:r>
              <a:rPr lang="en-US" dirty="0">
                <a:solidFill>
                  <a:srgbClr val="CC0000"/>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states </a:t>
            </a:r>
            <a:r>
              <a:rPr lang="en-US" dirty="0" smtClean="0">
                <a:latin typeface="Arial" panose="020B0604020202020204" pitchFamily="34" charset="0"/>
                <a:cs typeface="Arial" panose="020B0604020202020204" pitchFamily="34" charset="0"/>
              </a:rPr>
              <a:t>that </a:t>
            </a:r>
            <a:r>
              <a:rPr lang="en-US" i="1" dirty="0" smtClean="0">
                <a:latin typeface="Arial" panose="020B0604020202020204" pitchFamily="34" charset="0"/>
                <a:cs typeface="Arial" panose="020B0604020202020204" pitchFamily="34" charset="0"/>
                <a:sym typeface="Symbol" pitchFamily="18" charset="2"/>
              </a:rPr>
              <a:t>π</a:t>
            </a:r>
            <a:r>
              <a:rPr lang="en-US" dirty="0">
                <a:latin typeface="Arial" panose="020B0604020202020204" pitchFamily="34" charset="0"/>
                <a:cs typeface="Arial" panose="020B0604020202020204" pitchFamily="34" charset="0"/>
                <a:sym typeface="Symbol" pitchFamily="18" charset="2"/>
              </a:rPr>
              <a:t> </a:t>
            </a:r>
            <a:r>
              <a:rPr lang="en-US" dirty="0" smtClean="0">
                <a:latin typeface="Arial" panose="020B0604020202020204" pitchFamily="34" charset="0"/>
                <a:cs typeface="Arial" panose="020B0604020202020204" pitchFamily="34" charset="0"/>
              </a:rPr>
              <a:t>depends </a:t>
            </a:r>
            <a:r>
              <a:rPr lang="en-US" dirty="0">
                <a:latin typeface="Arial" panose="020B0604020202020204" pitchFamily="34" charset="0"/>
                <a:cs typeface="Arial" panose="020B0604020202020204" pitchFamily="34" charset="0"/>
              </a:rPr>
              <a:t>on:</a:t>
            </a:r>
          </a:p>
          <a:p>
            <a:pPr marL="742950" lvl="1">
              <a:spcBef>
                <a:spcPts val="600"/>
              </a:spcBef>
              <a:buClr>
                <a:schemeClr val="tx1"/>
              </a:buClr>
              <a:buFont typeface="Arial" pitchFamily="34" charset="0"/>
              <a:buChar char="•"/>
            </a:pPr>
            <a:r>
              <a:rPr lang="en-US" dirty="0">
                <a:latin typeface="Arial" panose="020B0604020202020204" pitchFamily="34" charset="0"/>
                <a:cs typeface="Arial" panose="020B0604020202020204" pitchFamily="34" charset="0"/>
              </a:rPr>
              <a:t>expected inflation, </a:t>
            </a:r>
            <a:r>
              <a:rPr lang="en-US" b="1" i="1" dirty="0">
                <a:latin typeface="Arial" panose="020B0604020202020204" pitchFamily="34" charset="0"/>
                <a:cs typeface="Arial" panose="020B0604020202020204" pitchFamily="34" charset="0"/>
              </a:rPr>
              <a:t>E</a:t>
            </a:r>
            <a:r>
              <a:rPr lang="en-US" i="1" dirty="0">
                <a:latin typeface="Arial" panose="020B0604020202020204" pitchFamily="34" charset="0"/>
                <a:cs typeface="Arial" panose="020B0604020202020204" pitchFamily="34" charset="0"/>
                <a:sym typeface="Symbol" pitchFamily="18" charset="2"/>
              </a:rPr>
              <a:t>π</a:t>
            </a:r>
            <a:endParaRPr lang="en-US" baseline="30000" dirty="0">
              <a:latin typeface="Arial" panose="020B0604020202020204" pitchFamily="34" charset="0"/>
              <a:cs typeface="Arial" panose="020B0604020202020204" pitchFamily="34" charset="0"/>
              <a:sym typeface="Symbol" pitchFamily="18" charset="2"/>
            </a:endParaRPr>
          </a:p>
          <a:p>
            <a:pPr marL="742950" lvl="1">
              <a:spcBef>
                <a:spcPts val="600"/>
              </a:spcBef>
              <a:buClr>
                <a:srgbClr val="FF0000"/>
              </a:buClr>
              <a:buFont typeface="Arial" pitchFamily="34" charset="0"/>
              <a:buChar char="•"/>
            </a:pPr>
            <a:r>
              <a:rPr lang="en-US" b="1" dirty="0">
                <a:solidFill>
                  <a:srgbClr val="CC0000"/>
                </a:solidFill>
                <a:latin typeface="Arial" panose="020B0604020202020204" pitchFamily="34" charset="0"/>
                <a:cs typeface="Arial" panose="020B0604020202020204" pitchFamily="34" charset="0"/>
                <a:sym typeface="Symbol" pitchFamily="18" charset="2"/>
              </a:rPr>
              <a:t>cyclical unemployment</a:t>
            </a:r>
            <a:r>
              <a:rPr lang="en-US" dirty="0">
                <a:latin typeface="Arial" panose="020B0604020202020204" pitchFamily="34" charset="0"/>
                <a:cs typeface="Arial" panose="020B0604020202020204" pitchFamily="34" charset="0"/>
                <a:sym typeface="Symbol" pitchFamily="18" charset="2"/>
              </a:rPr>
              <a:t>: the deviation of the actual rate of unemployment (</a:t>
            </a:r>
            <a:r>
              <a:rPr lang="en-US" b="1" i="1" dirty="0">
                <a:latin typeface="Arial" panose="020B0604020202020204" pitchFamily="34" charset="0"/>
                <a:cs typeface="Arial" panose="020B0604020202020204" pitchFamily="34" charset="0"/>
                <a:sym typeface="Symbol" pitchFamily="18" charset="2"/>
              </a:rPr>
              <a:t>u</a:t>
            </a:r>
            <a:r>
              <a:rPr lang="en-US" dirty="0">
                <a:latin typeface="Arial" panose="020B0604020202020204" pitchFamily="34" charset="0"/>
                <a:cs typeface="Arial" panose="020B0604020202020204" pitchFamily="34" charset="0"/>
                <a:sym typeface="Symbol" pitchFamily="18" charset="2"/>
              </a:rPr>
              <a:t>) from the natural rate (</a:t>
            </a:r>
            <a:r>
              <a:rPr lang="en-US" b="1" i="1" dirty="0">
                <a:latin typeface="Arial" panose="020B0604020202020204" pitchFamily="34" charset="0"/>
                <a:cs typeface="Arial" panose="020B0604020202020204" pitchFamily="34" charset="0"/>
              </a:rPr>
              <a:t>u</a:t>
            </a:r>
            <a:r>
              <a:rPr lang="en-US" b="1" i="1" baseline="30000" dirty="0">
                <a:latin typeface="Arial" panose="020B0604020202020204" pitchFamily="34" charset="0"/>
                <a:cs typeface="Arial" panose="020B0604020202020204" pitchFamily="34" charset="0"/>
              </a:rPr>
              <a:t>n</a:t>
            </a:r>
            <a:r>
              <a:rPr lang="en-US" dirty="0">
                <a:latin typeface="Arial" panose="020B0604020202020204" pitchFamily="34" charset="0"/>
                <a:cs typeface="Arial" panose="020B0604020202020204" pitchFamily="34" charset="0"/>
                <a:sym typeface="Symbol" pitchFamily="18" charset="2"/>
              </a:rPr>
              <a:t>)</a:t>
            </a:r>
          </a:p>
          <a:p>
            <a:pPr marL="742950" lvl="1">
              <a:spcBef>
                <a:spcPts val="600"/>
              </a:spcBef>
              <a:buClr>
                <a:schemeClr val="tx1"/>
              </a:buClr>
              <a:buFont typeface="Arial" pitchFamily="34" charset="0"/>
              <a:buChar char="•"/>
            </a:pPr>
            <a:r>
              <a:rPr lang="en-US" dirty="0">
                <a:latin typeface="Arial" panose="020B0604020202020204" pitchFamily="34" charset="0"/>
                <a:cs typeface="Arial" panose="020B0604020202020204" pitchFamily="34" charset="0"/>
                <a:sym typeface="Symbol" pitchFamily="18" charset="2"/>
              </a:rPr>
              <a:t>supply shocks, </a:t>
            </a:r>
            <a:r>
              <a:rPr lang="en-US" b="1" i="1" dirty="0">
                <a:latin typeface="Arial" panose="020B0604020202020204" pitchFamily="34" charset="0"/>
                <a:cs typeface="Arial" panose="020B0604020202020204" pitchFamily="34" charset="0"/>
              </a:rPr>
              <a:t>ν</a:t>
            </a:r>
            <a:r>
              <a:rPr lang="en-US" dirty="0">
                <a:latin typeface="Arial" panose="020B0604020202020204" pitchFamily="34" charset="0"/>
                <a:cs typeface="Arial" panose="020B0604020202020204" pitchFamily="34" charset="0"/>
                <a:sym typeface="Symbol" pitchFamily="18" charset="2"/>
              </a:rPr>
              <a:t> (Greek letter nu).</a:t>
            </a:r>
            <a:endParaRPr lang="en-US" dirty="0"/>
          </a:p>
        </p:txBody>
      </p:sp>
      <p:graphicFrame>
        <p:nvGraphicFramePr>
          <p:cNvPr id="10" name="Object 9" descr="An equation reads pi equals E pi minus beta (u minus u asterisk) plus v."/>
          <p:cNvGraphicFramePr>
            <a:graphicFrameLocks noChangeAspect="1"/>
          </p:cNvGraphicFramePr>
          <p:nvPr>
            <p:extLst>
              <p:ext uri="{D42A27DB-BD31-4B8C-83A1-F6EECF244321}">
                <p14:modId xmlns:p14="http://schemas.microsoft.com/office/powerpoint/2010/main" val="296329995"/>
              </p:ext>
            </p:extLst>
          </p:nvPr>
        </p:nvGraphicFramePr>
        <p:xfrm>
          <a:off x="1606550" y="4087813"/>
          <a:ext cx="4570413" cy="892175"/>
        </p:xfrm>
        <a:graphic>
          <a:graphicData uri="http://schemas.openxmlformats.org/presentationml/2006/ole">
            <mc:AlternateContent xmlns:mc="http://schemas.openxmlformats.org/markup-compatibility/2006">
              <mc:Choice xmlns:v="urn:schemas-microsoft-com:vml" Requires="v">
                <p:oleObj spid="_x0000_s9377" name="Equation" r:id="rId4" imgW="1562040" imgH="241200" progId="Equation.DSMT4">
                  <p:embed/>
                </p:oleObj>
              </mc:Choice>
              <mc:Fallback>
                <p:oleObj name="Equation" r:id="rId4" imgW="1562040" imgH="241200" progId="Equation.DSMT4">
                  <p:embed/>
                  <p:pic>
                    <p:nvPicPr>
                      <p:cNvPr id="0" name="Object 2"/>
                      <p:cNvPicPr>
                        <a:picLocks noChangeAspect="1" noChangeArrowheads="1"/>
                      </p:cNvPicPr>
                      <p:nvPr/>
                    </p:nvPicPr>
                    <p:blipFill>
                      <a:blip r:embed="rId5"/>
                      <a:srcRect l="-5374" t="-20000" r="-5374" b="-20000"/>
                      <a:stretch>
                        <a:fillRect/>
                      </a:stretch>
                    </p:blipFill>
                    <p:spPr bwMode="auto">
                      <a:xfrm>
                        <a:off x="1606550" y="4087813"/>
                        <a:ext cx="4570413" cy="892175"/>
                      </a:xfrm>
                      <a:prstGeom prst="rect">
                        <a:avLst/>
                      </a:prstGeom>
                      <a:solidFill>
                        <a:srgbClr val="FFFFCC"/>
                      </a:solidFill>
                      <a:ln>
                        <a:noFill/>
                      </a:ln>
                      <a:effectLst>
                        <a:outerShdw dist="63500" dir="2212194" algn="ctr" rotWithShape="0">
                          <a:srgbClr val="808080"/>
                        </a:outerShdw>
                      </a:effectLst>
                      <a:extLst>
                        <a:ext uri="{91240B29-F687-4F45-9708-019B960494DF}">
                          <a14:hiddenLine xmlns:a14="http://schemas.microsoft.com/office/drawing/2010/main" w="38100" cmpd="dbl">
                            <a:solidFill>
                              <a:srgbClr val="000000"/>
                            </a:solidFill>
                            <a:miter lim="800000"/>
                            <a:headEnd/>
                            <a:tailEnd/>
                          </a14:hiddenLine>
                        </a:ext>
                      </a:extLst>
                    </p:spPr>
                  </p:pic>
                </p:oleObj>
              </mc:Fallback>
            </mc:AlternateContent>
          </a:graphicData>
        </a:graphic>
      </p:graphicFrame>
      <p:sp>
        <p:nvSpPr>
          <p:cNvPr id="8" name="Content Placeholder 5"/>
          <p:cNvSpPr>
            <a:spLocks noGrp="1"/>
          </p:cNvSpPr>
          <p:nvPr>
            <p:ph type="body" sz="quarter" idx="12"/>
          </p:nvPr>
        </p:nvSpPr>
        <p:spPr>
          <a:xfrm>
            <a:off x="1055688" y="5518920"/>
            <a:ext cx="5842417" cy="593122"/>
          </a:xfrm>
        </p:spPr>
        <p:txBody>
          <a:bodyPr/>
          <a:lstStyle/>
          <a:p>
            <a:r>
              <a:rPr lang="en-US" dirty="0">
                <a:latin typeface="Arial" panose="020B0604020202020204" pitchFamily="34" charset="0"/>
                <a:cs typeface="Arial" panose="020B0604020202020204" pitchFamily="34" charset="0"/>
              </a:rPr>
              <a:t>where </a:t>
            </a:r>
            <a:r>
              <a:rPr lang="en-US" sz="2800" b="1" i="1" dirty="0" smtClean="0">
                <a:latin typeface="Arial" panose="020B0604020202020204" pitchFamily="34" charset="0"/>
                <a:cs typeface="Arial" panose="020B0604020202020204" pitchFamily="34" charset="0"/>
                <a:sym typeface="Symbol" pitchFamily="18" charset="2"/>
              </a:rPr>
              <a:t>β</a:t>
            </a:r>
            <a:r>
              <a:rPr lang="en-US" dirty="0" smtClean="0">
                <a:latin typeface="Arial" panose="020B0604020202020204" pitchFamily="34" charset="0"/>
                <a:cs typeface="Arial" panose="020B0604020202020204" pitchFamily="34" charset="0"/>
                <a:sym typeface="Symbol" pitchFamily="18" charset="2"/>
              </a:rPr>
              <a:t> </a:t>
            </a:r>
            <a:r>
              <a:rPr lang="en-US" dirty="0">
                <a:latin typeface="Arial" panose="020B0604020202020204" pitchFamily="34" charset="0"/>
                <a:cs typeface="Arial" panose="020B0604020202020204" pitchFamily="34" charset="0"/>
                <a:sym typeface="Symbol" pitchFamily="18" charset="2"/>
              </a:rPr>
              <a:t>&gt; 0 </a:t>
            </a:r>
            <a:r>
              <a:rPr lang="en-US" dirty="0" smtClean="0">
                <a:latin typeface="Arial" panose="020B0604020202020204" pitchFamily="34" charset="0"/>
                <a:cs typeface="Arial" panose="020B0604020202020204" pitchFamily="34" charset="0"/>
                <a:sym typeface="Symbol" pitchFamily="18" charset="2"/>
              </a:rPr>
              <a:t>is </a:t>
            </a:r>
            <a:r>
              <a:rPr lang="en-US" dirty="0">
                <a:latin typeface="Arial" panose="020B0604020202020204" pitchFamily="34" charset="0"/>
                <a:cs typeface="Arial" panose="020B0604020202020204" pitchFamily="34" charset="0"/>
                <a:sym typeface="Symbol" pitchFamily="18" charset="2"/>
              </a:rPr>
              <a:t>an </a:t>
            </a:r>
            <a:r>
              <a:rPr lang="en-US" dirty="0">
                <a:latin typeface="Arial" panose="020B0604020202020204" pitchFamily="34" charset="0"/>
                <a:cs typeface="Arial" panose="020B0604020202020204" pitchFamily="34" charset="0"/>
              </a:rPr>
              <a:t>exogenous constant</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43107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8865FCD3-8CB9-4A7E-BB55-D5B672932749}"/>
              </a:ext>
            </a:extLst>
          </p:cNvPr>
          <p:cNvSpPr>
            <a:spLocks noGrp="1"/>
          </p:cNvSpPr>
          <p:nvPr>
            <p:ph type="title"/>
          </p:nvPr>
        </p:nvSpPr>
        <p:spPr/>
        <p:txBody>
          <a:bodyPr/>
          <a:lstStyle/>
          <a:p>
            <a:r>
              <a:rPr lang="en-US" dirty="0"/>
              <a:t>Deriving the Phillips curve from </a:t>
            </a:r>
            <a:r>
              <a:rPr lang="en-US" i="1" dirty="0"/>
              <a:t>SRAS</a:t>
            </a:r>
          </a:p>
        </p:txBody>
      </p:sp>
      <p:graphicFrame>
        <p:nvGraphicFramePr>
          <p:cNvPr id="65539" name="Object 2" descr="An equation reads, Y equals Y bar plus alpha (P minus EP)."/>
          <p:cNvGraphicFramePr>
            <a:graphicFrameLocks noChangeAspect="1"/>
          </p:cNvGraphicFramePr>
          <p:nvPr>
            <p:extLst>
              <p:ext uri="{D42A27DB-BD31-4B8C-83A1-F6EECF244321}">
                <p14:modId xmlns:p14="http://schemas.microsoft.com/office/powerpoint/2010/main" val="2344235541"/>
              </p:ext>
            </p:extLst>
          </p:nvPr>
        </p:nvGraphicFramePr>
        <p:xfrm>
          <a:off x="1004888" y="1225550"/>
          <a:ext cx="3154362" cy="508000"/>
        </p:xfrm>
        <a:graphic>
          <a:graphicData uri="http://schemas.openxmlformats.org/presentationml/2006/ole">
            <mc:AlternateContent xmlns:mc="http://schemas.openxmlformats.org/markup-compatibility/2006">
              <mc:Choice xmlns:v="urn:schemas-microsoft-com:vml" Requires="v">
                <p:oleObj spid="_x0000_s16461" name="Equation" r:id="rId4" imgW="1422360" imgH="228600" progId="Equation.DSMT4">
                  <p:embed/>
                </p:oleObj>
              </mc:Choice>
              <mc:Fallback>
                <p:oleObj name="Equation" r:id="rId4" imgW="1422360" imgH="228600" progId="Equation.DSMT4">
                  <p:embed/>
                  <p:pic>
                    <p:nvPicPr>
                      <p:cNvPr id="0" name=""/>
                      <p:cNvPicPr>
                        <a:picLocks noChangeAspect="1" noChangeArrowheads="1"/>
                      </p:cNvPicPr>
                      <p:nvPr/>
                    </p:nvPicPr>
                    <p:blipFill>
                      <a:blip r:embed="rId5"/>
                      <a:srcRect/>
                      <a:stretch>
                        <a:fillRect/>
                      </a:stretch>
                    </p:blipFill>
                    <p:spPr bwMode="auto">
                      <a:xfrm>
                        <a:off x="1004888" y="1225550"/>
                        <a:ext cx="3154362"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540" name="Object 3" descr="An equation reads, P equals E P plus (1 over alpha) (Y minus Y bar)."/>
          <p:cNvGraphicFramePr>
            <a:graphicFrameLocks noChangeAspect="1"/>
          </p:cNvGraphicFramePr>
          <p:nvPr>
            <p:extLst>
              <p:ext uri="{D42A27DB-BD31-4B8C-83A1-F6EECF244321}">
                <p14:modId xmlns:p14="http://schemas.microsoft.com/office/powerpoint/2010/main" val="2203765604"/>
              </p:ext>
            </p:extLst>
          </p:nvPr>
        </p:nvGraphicFramePr>
        <p:xfrm>
          <a:off x="1004888" y="1854200"/>
          <a:ext cx="3633787" cy="508000"/>
        </p:xfrm>
        <a:graphic>
          <a:graphicData uri="http://schemas.openxmlformats.org/presentationml/2006/ole">
            <mc:AlternateContent xmlns:mc="http://schemas.openxmlformats.org/markup-compatibility/2006">
              <mc:Choice xmlns:v="urn:schemas-microsoft-com:vml" Requires="v">
                <p:oleObj spid="_x0000_s16462" name="Equation" r:id="rId6" imgW="1638000" imgH="228600" progId="Equation.DSMT4">
                  <p:embed/>
                </p:oleObj>
              </mc:Choice>
              <mc:Fallback>
                <p:oleObj name="Equation" r:id="rId6" imgW="1638000" imgH="228600" progId="Equation.DSMT4">
                  <p:embed/>
                  <p:pic>
                    <p:nvPicPr>
                      <p:cNvPr id="0" name=""/>
                      <p:cNvPicPr>
                        <a:picLocks noChangeAspect="1" noChangeArrowheads="1"/>
                      </p:cNvPicPr>
                      <p:nvPr/>
                    </p:nvPicPr>
                    <p:blipFill>
                      <a:blip r:embed="rId7"/>
                      <a:srcRect/>
                      <a:stretch>
                        <a:fillRect/>
                      </a:stretch>
                    </p:blipFill>
                    <p:spPr bwMode="auto">
                      <a:xfrm>
                        <a:off x="1004888" y="1854200"/>
                        <a:ext cx="3633787"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545" name="Object 8" descr="An equation reads, P equals E P plus (1 over alpha) (Y minus Y bar) plus v."/>
          <p:cNvGraphicFramePr>
            <a:graphicFrameLocks noChangeAspect="1"/>
          </p:cNvGraphicFramePr>
          <p:nvPr>
            <p:extLst>
              <p:ext uri="{D42A27DB-BD31-4B8C-83A1-F6EECF244321}">
                <p14:modId xmlns:p14="http://schemas.microsoft.com/office/powerpoint/2010/main" val="3458825207"/>
              </p:ext>
            </p:extLst>
          </p:nvPr>
        </p:nvGraphicFramePr>
        <p:xfrm>
          <a:off x="1004888" y="2716213"/>
          <a:ext cx="4111625" cy="508000"/>
        </p:xfrm>
        <a:graphic>
          <a:graphicData uri="http://schemas.openxmlformats.org/presentationml/2006/ole">
            <mc:AlternateContent xmlns:mc="http://schemas.openxmlformats.org/markup-compatibility/2006">
              <mc:Choice xmlns:v="urn:schemas-microsoft-com:vml" Requires="v">
                <p:oleObj spid="_x0000_s16463" name="Equation" r:id="rId8" imgW="1854000" imgH="228600" progId="Equation.DSMT4">
                  <p:embed/>
                </p:oleObj>
              </mc:Choice>
              <mc:Fallback>
                <p:oleObj name="Equation" r:id="rId8" imgW="1854000" imgH="228600" progId="Equation.DSMT4">
                  <p:embed/>
                  <p:pic>
                    <p:nvPicPr>
                      <p:cNvPr id="0" name=""/>
                      <p:cNvPicPr>
                        <a:picLocks noChangeAspect="1" noChangeArrowheads="1"/>
                      </p:cNvPicPr>
                      <p:nvPr/>
                    </p:nvPicPr>
                    <p:blipFill>
                      <a:blip r:embed="rId9"/>
                      <a:srcRect/>
                      <a:stretch>
                        <a:fillRect/>
                      </a:stretch>
                    </p:blipFill>
                    <p:spPr bwMode="auto">
                      <a:xfrm>
                        <a:off x="1004888" y="2716213"/>
                        <a:ext cx="4111625"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541" name="Object 4" descr="An equation reads, (P minus P subscript minus 1) equals (EP minus P subscript 1) plus (1 over alpha) (Y minus Y bar) plus v."/>
          <p:cNvGraphicFramePr>
            <a:graphicFrameLocks noChangeAspect="1"/>
          </p:cNvGraphicFramePr>
          <p:nvPr>
            <p:extLst>
              <p:ext uri="{D42A27DB-BD31-4B8C-83A1-F6EECF244321}">
                <p14:modId xmlns:p14="http://schemas.microsoft.com/office/powerpoint/2010/main" val="1259244183"/>
              </p:ext>
            </p:extLst>
          </p:nvPr>
        </p:nvGraphicFramePr>
        <p:xfrm>
          <a:off x="1019175" y="3451225"/>
          <a:ext cx="6080125" cy="538163"/>
        </p:xfrm>
        <a:graphic>
          <a:graphicData uri="http://schemas.openxmlformats.org/presentationml/2006/ole">
            <mc:AlternateContent xmlns:mc="http://schemas.openxmlformats.org/markup-compatibility/2006">
              <mc:Choice xmlns:v="urn:schemas-microsoft-com:vml" Requires="v">
                <p:oleObj spid="_x0000_s16464" name="Equation" r:id="rId10" imgW="2743200" imgH="241200" progId="Equation.DSMT4">
                  <p:embed/>
                </p:oleObj>
              </mc:Choice>
              <mc:Fallback>
                <p:oleObj name="Equation" r:id="rId10" imgW="2743200" imgH="241200" progId="Equation.DSMT4">
                  <p:embed/>
                  <p:pic>
                    <p:nvPicPr>
                      <p:cNvPr id="0" name=""/>
                      <p:cNvPicPr>
                        <a:picLocks noChangeAspect="1" noChangeArrowheads="1"/>
                      </p:cNvPicPr>
                      <p:nvPr/>
                    </p:nvPicPr>
                    <p:blipFill>
                      <a:blip r:embed="rId11"/>
                      <a:srcRect/>
                      <a:stretch>
                        <a:fillRect/>
                      </a:stretch>
                    </p:blipFill>
                    <p:spPr bwMode="auto">
                      <a:xfrm>
                        <a:off x="1019175" y="3451225"/>
                        <a:ext cx="6080125" cy="538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542" name="Object 5" descr="An equation reads, pi equals E pi plus (a over alpha) (Y minus Y bar) plus v."/>
          <p:cNvGraphicFramePr>
            <a:graphicFrameLocks noChangeAspect="1"/>
          </p:cNvGraphicFramePr>
          <p:nvPr>
            <p:extLst>
              <p:ext uri="{D42A27DB-BD31-4B8C-83A1-F6EECF244321}">
                <p14:modId xmlns:p14="http://schemas.microsoft.com/office/powerpoint/2010/main" val="1221992048"/>
              </p:ext>
            </p:extLst>
          </p:nvPr>
        </p:nvGraphicFramePr>
        <p:xfrm>
          <a:off x="1004888" y="4189413"/>
          <a:ext cx="4211637" cy="525462"/>
        </p:xfrm>
        <a:graphic>
          <a:graphicData uri="http://schemas.openxmlformats.org/presentationml/2006/ole">
            <mc:AlternateContent xmlns:mc="http://schemas.openxmlformats.org/markup-compatibility/2006">
              <mc:Choice xmlns:v="urn:schemas-microsoft-com:vml" Requires="v">
                <p:oleObj spid="_x0000_s16465" name="Equation" r:id="rId12" imgW="1841400" imgH="228600" progId="Equation.DSMT4">
                  <p:embed/>
                </p:oleObj>
              </mc:Choice>
              <mc:Fallback>
                <p:oleObj name="Equation" r:id="rId12" imgW="1841400" imgH="228600" progId="Equation.DSMT4">
                  <p:embed/>
                  <p:pic>
                    <p:nvPicPr>
                      <p:cNvPr id="0" name=""/>
                      <p:cNvPicPr>
                        <a:picLocks noChangeAspect="1" noChangeArrowheads="1"/>
                      </p:cNvPicPr>
                      <p:nvPr/>
                    </p:nvPicPr>
                    <p:blipFill>
                      <a:blip r:embed="rId13"/>
                      <a:srcRect/>
                      <a:stretch>
                        <a:fillRect/>
                      </a:stretch>
                    </p:blipFill>
                    <p:spPr bwMode="auto">
                      <a:xfrm>
                        <a:off x="1004888" y="4189413"/>
                        <a:ext cx="4211637" cy="525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543" name="Object 6" descr="An equation reads, (1 minus alpha) (Y minus Y bar) equals minus beta (u minus u superscript n)."/>
          <p:cNvGraphicFramePr>
            <a:graphicFrameLocks noChangeAspect="1"/>
          </p:cNvGraphicFramePr>
          <p:nvPr>
            <p:extLst>
              <p:ext uri="{D42A27DB-BD31-4B8C-83A1-F6EECF244321}">
                <p14:modId xmlns:p14="http://schemas.microsoft.com/office/powerpoint/2010/main" val="2696018775"/>
              </p:ext>
            </p:extLst>
          </p:nvPr>
        </p:nvGraphicFramePr>
        <p:xfrm>
          <a:off x="1020763" y="4948238"/>
          <a:ext cx="4305300" cy="508000"/>
        </p:xfrm>
        <a:graphic>
          <a:graphicData uri="http://schemas.openxmlformats.org/presentationml/2006/ole">
            <mc:AlternateContent xmlns:mc="http://schemas.openxmlformats.org/markup-compatibility/2006">
              <mc:Choice xmlns:v="urn:schemas-microsoft-com:vml" Requires="v">
                <p:oleObj spid="_x0000_s16466" name="Equation" r:id="rId14" imgW="1942920" imgH="228600" progId="Equation.DSMT4">
                  <p:embed/>
                </p:oleObj>
              </mc:Choice>
              <mc:Fallback>
                <p:oleObj name="Equation" r:id="rId14" imgW="1942920" imgH="228600" progId="Equation.DSMT4">
                  <p:embed/>
                  <p:pic>
                    <p:nvPicPr>
                      <p:cNvPr id="0" name=""/>
                      <p:cNvPicPr>
                        <a:picLocks noChangeAspect="1" noChangeArrowheads="1"/>
                      </p:cNvPicPr>
                      <p:nvPr/>
                    </p:nvPicPr>
                    <p:blipFill>
                      <a:blip r:embed="rId15"/>
                      <a:srcRect/>
                      <a:stretch>
                        <a:fillRect/>
                      </a:stretch>
                    </p:blipFill>
                    <p:spPr bwMode="auto">
                      <a:xfrm>
                        <a:off x="1020763" y="4948238"/>
                        <a:ext cx="43053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544" name="Object 7" descr="An equation reads, pi equals E pi minus beta (u minus u superscript n) plus v."/>
          <p:cNvGraphicFramePr>
            <a:graphicFrameLocks noChangeAspect="1"/>
          </p:cNvGraphicFramePr>
          <p:nvPr>
            <p:extLst>
              <p:ext uri="{D42A27DB-BD31-4B8C-83A1-F6EECF244321}">
                <p14:modId xmlns:p14="http://schemas.microsoft.com/office/powerpoint/2010/main" val="3268630998"/>
              </p:ext>
            </p:extLst>
          </p:nvPr>
        </p:nvGraphicFramePr>
        <p:xfrm>
          <a:off x="1019175" y="5684838"/>
          <a:ext cx="3919538" cy="544512"/>
        </p:xfrm>
        <a:graphic>
          <a:graphicData uri="http://schemas.openxmlformats.org/presentationml/2006/ole">
            <mc:AlternateContent xmlns:mc="http://schemas.openxmlformats.org/markup-compatibility/2006">
              <mc:Choice xmlns:v="urn:schemas-microsoft-com:vml" Requires="v">
                <p:oleObj spid="_x0000_s16467" name="Equation" r:id="rId16" imgW="1739880" imgH="241200" progId="Equation.DSMT4">
                  <p:embed/>
                </p:oleObj>
              </mc:Choice>
              <mc:Fallback>
                <p:oleObj name="Equation" r:id="rId16" imgW="1739880" imgH="241200" progId="Equation.DSMT4">
                  <p:embed/>
                  <p:pic>
                    <p:nvPicPr>
                      <p:cNvPr id="0" name=""/>
                      <p:cNvPicPr>
                        <a:picLocks noChangeAspect="1" noChangeArrowheads="1"/>
                      </p:cNvPicPr>
                      <p:nvPr/>
                    </p:nvPicPr>
                    <p:blipFill>
                      <a:blip r:embed="rId17"/>
                      <a:srcRect/>
                      <a:stretch>
                        <a:fillRect/>
                      </a:stretch>
                    </p:blipFill>
                    <p:spPr bwMode="auto">
                      <a:xfrm>
                        <a:off x="1019175" y="5684838"/>
                        <a:ext cx="3919538" cy="544512"/>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38100" cmpd="dbl">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7910593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0631FB90-205F-459C-8B84-B33D486DB4ED}"/>
              </a:ext>
            </a:extLst>
          </p:cNvPr>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Comparing </a:t>
            </a:r>
            <a:r>
              <a:rPr lang="en-US" i="1" dirty="0">
                <a:solidFill>
                  <a:srgbClr val="A85232"/>
                </a:solidFill>
              </a:rPr>
              <a:t>SRAS</a:t>
            </a:r>
            <a:r>
              <a:rPr lang="en-US" dirty="0">
                <a:solidFill>
                  <a:srgbClr val="A85232"/>
                </a:solidFill>
              </a:rPr>
              <a:t> and the Phillips curves</a:t>
            </a:r>
          </a:p>
        </p:txBody>
      </p:sp>
      <p:graphicFrame>
        <p:nvGraphicFramePr>
          <p:cNvPr id="11266" name="Object 2" descr="An equation labeled SRAS reads, Y equals Y bar plus alpha (P minus EP)."/>
          <p:cNvGraphicFramePr>
            <a:graphicFrameLocks noChangeAspect="1"/>
          </p:cNvGraphicFramePr>
          <p:nvPr>
            <p:extLst>
              <p:ext uri="{D42A27DB-BD31-4B8C-83A1-F6EECF244321}">
                <p14:modId xmlns:p14="http://schemas.microsoft.com/office/powerpoint/2010/main" val="308423125"/>
              </p:ext>
            </p:extLst>
          </p:nvPr>
        </p:nvGraphicFramePr>
        <p:xfrm>
          <a:off x="2627313" y="1735138"/>
          <a:ext cx="4154487" cy="552450"/>
        </p:xfrm>
        <a:graphic>
          <a:graphicData uri="http://schemas.openxmlformats.org/presentationml/2006/ole">
            <mc:AlternateContent xmlns:mc="http://schemas.openxmlformats.org/markup-compatibility/2006">
              <mc:Choice xmlns:v="urn:schemas-microsoft-com:vml" Requires="v">
                <p:oleObj spid="_x0000_s11580" name="Equation" r:id="rId4" imgW="1726920" imgH="228600" progId="Equation.DSMT4">
                  <p:embed/>
                </p:oleObj>
              </mc:Choice>
              <mc:Fallback>
                <p:oleObj name="Equation" r:id="rId4" imgW="1726920" imgH="228600" progId="Equation.DSMT4">
                  <p:embed/>
                  <p:pic>
                    <p:nvPicPr>
                      <p:cNvPr id="0" name=""/>
                      <p:cNvPicPr>
                        <a:picLocks noChangeAspect="1" noChangeArrowheads="1"/>
                      </p:cNvPicPr>
                      <p:nvPr/>
                    </p:nvPicPr>
                    <p:blipFill>
                      <a:blip r:embed="rId5"/>
                      <a:srcRect/>
                      <a:stretch>
                        <a:fillRect/>
                      </a:stretch>
                    </p:blipFill>
                    <p:spPr bwMode="auto">
                      <a:xfrm>
                        <a:off x="2627313" y="1735138"/>
                        <a:ext cx="4154487" cy="552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267" name="Object 3" descr="An equation labeled Phillips curve reads, pi equals E pi minus beta (u minus u superscript n) plus v."/>
          <p:cNvGraphicFramePr>
            <a:graphicFrameLocks noChangeAspect="1"/>
          </p:cNvGraphicFramePr>
          <p:nvPr>
            <p:extLst>
              <p:ext uri="{D42A27DB-BD31-4B8C-83A1-F6EECF244321}">
                <p14:modId xmlns:p14="http://schemas.microsoft.com/office/powerpoint/2010/main" val="2811392655"/>
              </p:ext>
            </p:extLst>
          </p:nvPr>
        </p:nvGraphicFramePr>
        <p:xfrm>
          <a:off x="1473200" y="2603500"/>
          <a:ext cx="6200775" cy="590550"/>
        </p:xfrm>
        <a:graphic>
          <a:graphicData uri="http://schemas.openxmlformats.org/presentationml/2006/ole">
            <mc:AlternateContent xmlns:mc="http://schemas.openxmlformats.org/markup-compatibility/2006">
              <mc:Choice xmlns:v="urn:schemas-microsoft-com:vml" Requires="v">
                <p:oleObj spid="_x0000_s11581" name="Equation" r:id="rId6" imgW="2539800" imgH="241200" progId="Equation.DSMT4">
                  <p:embed/>
                </p:oleObj>
              </mc:Choice>
              <mc:Fallback>
                <p:oleObj name="Equation" r:id="rId6" imgW="2539800" imgH="241200" progId="Equation.DSMT4">
                  <p:embed/>
                  <p:pic>
                    <p:nvPicPr>
                      <p:cNvPr id="0" name=""/>
                      <p:cNvPicPr>
                        <a:picLocks noChangeAspect="1" noChangeArrowheads="1"/>
                      </p:cNvPicPr>
                      <p:nvPr/>
                    </p:nvPicPr>
                    <p:blipFill>
                      <a:blip r:embed="rId7"/>
                      <a:srcRect/>
                      <a:stretch>
                        <a:fillRect/>
                      </a:stretch>
                    </p:blipFill>
                    <p:spPr bwMode="auto">
                      <a:xfrm>
                        <a:off x="1473200" y="2603500"/>
                        <a:ext cx="6200775" cy="590550"/>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38100" cmpd="dbl">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Content Placeholder 5"/>
          <p:cNvSpPr>
            <a:spLocks noGrp="1"/>
          </p:cNvSpPr>
          <p:nvPr>
            <p:ph type="body" sz="quarter" idx="10"/>
          </p:nvPr>
        </p:nvSpPr>
        <p:spPr>
          <a:xfrm>
            <a:off x="478361" y="3441078"/>
            <a:ext cx="8326006" cy="2662381"/>
          </a:xfrm>
        </p:spPr>
        <p:txBody>
          <a:bodyPr/>
          <a:lstStyle/>
          <a:p>
            <a:pPr marL="342900" indent="-342900">
              <a:spcBef>
                <a:spcPct val="50000"/>
              </a:spcBef>
              <a:buClr>
                <a:schemeClr val="tx1"/>
              </a:buClr>
              <a:buSzPct val="100000"/>
              <a:buFont typeface="Arial" panose="020B0604020202020204" pitchFamily="34" charset="0"/>
              <a:buChar char="•"/>
            </a:pPr>
            <a:r>
              <a:rPr lang="en-US" i="1" dirty="0">
                <a:latin typeface="Arial" panose="020B0604020202020204" pitchFamily="34" charset="0"/>
                <a:cs typeface="Arial" panose="020B0604020202020204" pitchFamily="34" charset="0"/>
              </a:rPr>
              <a:t>SRAS</a:t>
            </a:r>
            <a:r>
              <a:rPr lang="en-US" dirty="0">
                <a:latin typeface="Arial" panose="020B0604020202020204" pitchFamily="34" charset="0"/>
                <a:cs typeface="Arial" panose="020B0604020202020204" pitchFamily="34" charset="0"/>
              </a:rPr>
              <a:t>  curve</a:t>
            </a:r>
            <a:r>
              <a:rPr lang="en-US" dirty="0" smtClean="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Output is related to unexpected movements in the price level.</a:t>
            </a:r>
          </a:p>
          <a:p>
            <a:pPr marL="342900" indent="-342900">
              <a:spcBef>
                <a:spcPct val="50000"/>
              </a:spcBef>
              <a:buClr>
                <a:schemeClr val="tx1"/>
              </a:buClr>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Phillips curve</a:t>
            </a:r>
            <a:r>
              <a:rPr lang="en-US" dirty="0" smtClean="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Unemployment is related to unexpected movements in the inflation rate</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04706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C7EEDC97-E47D-40A4-9DAB-9EBD94CD0EAD}"/>
              </a:ext>
            </a:extLst>
          </p:cNvPr>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Adaptive expectations</a:t>
            </a:r>
          </a:p>
        </p:txBody>
      </p:sp>
      <p:sp>
        <p:nvSpPr>
          <p:cNvPr id="3" name="Content Placeholder 5"/>
          <p:cNvSpPr>
            <a:spLocks noGrp="1"/>
          </p:cNvSpPr>
          <p:nvPr>
            <p:ph type="body" sz="quarter" idx="10"/>
          </p:nvPr>
        </p:nvSpPr>
        <p:spPr>
          <a:xfrm>
            <a:off x="478361" y="1219686"/>
            <a:ext cx="8326006" cy="2095014"/>
          </a:xfrm>
        </p:spPr>
        <p:txBody>
          <a:bodyPr/>
          <a:lstStyle/>
          <a:p>
            <a:pPr marL="342900" indent="-342900">
              <a:spcBef>
                <a:spcPts val="600"/>
              </a:spcBef>
              <a:buClr>
                <a:schemeClr val="tx1"/>
              </a:buClr>
              <a:buSzPct val="100000"/>
              <a:buFont typeface="Arial" pitchFamily="34" charset="0"/>
              <a:buChar char="•"/>
            </a:pPr>
            <a:r>
              <a:rPr lang="en-US" b="1" dirty="0">
                <a:solidFill>
                  <a:srgbClr val="CC0000"/>
                </a:solidFill>
                <a:latin typeface="Arial" panose="020B0604020202020204" pitchFamily="34" charset="0"/>
                <a:cs typeface="Arial" panose="020B0604020202020204" pitchFamily="34" charset="0"/>
              </a:rPr>
              <a:t>Adaptive expectations</a:t>
            </a:r>
            <a:r>
              <a:rPr lang="en-US" dirty="0">
                <a:latin typeface="Arial" panose="020B0604020202020204" pitchFamily="34" charset="0"/>
                <a:cs typeface="Arial" panose="020B0604020202020204" pitchFamily="34" charset="0"/>
              </a:rPr>
              <a:t>: an approach that assumes people form their expectations of future inflation based on recently observed inflation</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342900" indent="-342900">
              <a:spcBef>
                <a:spcPts val="600"/>
              </a:spcBef>
              <a:buClr>
                <a:schemeClr val="tx1"/>
              </a:buClr>
              <a:buSzPct val="100000"/>
              <a:buFont typeface="Arial" pitchFamily="34" charset="0"/>
              <a:buChar char="•"/>
            </a:pPr>
            <a:r>
              <a:rPr lang="en-US" dirty="0">
                <a:latin typeface="Arial" panose="020B0604020202020204" pitchFamily="34" charset="0"/>
                <a:cs typeface="Arial" panose="020B0604020202020204" pitchFamily="34" charset="0"/>
              </a:rPr>
              <a:t>A simple version</a:t>
            </a:r>
            <a:r>
              <a:rPr lang="en-US" dirty="0" smtClean="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expected inflation = last year’s actual </a:t>
            </a:r>
            <a:r>
              <a:rPr lang="en-US" dirty="0" smtClean="0">
                <a:latin typeface="Arial" panose="020B0604020202020204" pitchFamily="34" charset="0"/>
                <a:cs typeface="Arial" panose="020B0604020202020204" pitchFamily="34" charset="0"/>
              </a:rPr>
              <a:t>inflation</a:t>
            </a:r>
            <a:endParaRPr lang="en-US" dirty="0">
              <a:latin typeface="Arial" panose="020B0604020202020204" pitchFamily="34" charset="0"/>
              <a:cs typeface="Arial" panose="020B0604020202020204" pitchFamily="34" charset="0"/>
            </a:endParaRPr>
          </a:p>
        </p:txBody>
      </p:sp>
      <p:graphicFrame>
        <p:nvGraphicFramePr>
          <p:cNvPr id="69637" name="Object 3" descr="An equation reads, E pi equals pi subscript minus 1."/>
          <p:cNvGraphicFramePr>
            <a:graphicFrameLocks noChangeAspect="1"/>
          </p:cNvGraphicFramePr>
          <p:nvPr>
            <p:extLst>
              <p:ext uri="{D42A27DB-BD31-4B8C-83A1-F6EECF244321}">
                <p14:modId xmlns:p14="http://schemas.microsoft.com/office/powerpoint/2010/main" val="4140242873"/>
              </p:ext>
            </p:extLst>
          </p:nvPr>
        </p:nvGraphicFramePr>
        <p:xfrm>
          <a:off x="3733800" y="3632200"/>
          <a:ext cx="1411288" cy="541338"/>
        </p:xfrm>
        <a:graphic>
          <a:graphicData uri="http://schemas.openxmlformats.org/presentationml/2006/ole">
            <mc:AlternateContent xmlns:mc="http://schemas.openxmlformats.org/markup-compatibility/2006">
              <mc:Choice xmlns:v="urn:schemas-microsoft-com:vml" Requires="v">
                <p:oleObj spid="_x0000_s12606" name="Equation" r:id="rId4" imgW="596880" imgH="228600" progId="Equation.DSMT4">
                  <p:embed/>
                </p:oleObj>
              </mc:Choice>
              <mc:Fallback>
                <p:oleObj name="Equation" r:id="rId4" imgW="596880" imgH="228600" progId="Equation.DSMT4">
                  <p:embed/>
                  <p:pic>
                    <p:nvPicPr>
                      <p:cNvPr id="0" name=""/>
                      <p:cNvPicPr>
                        <a:picLocks noChangeAspect="1" noChangeArrowheads="1"/>
                      </p:cNvPicPr>
                      <p:nvPr/>
                    </p:nvPicPr>
                    <p:blipFill>
                      <a:blip r:embed="rId5"/>
                      <a:srcRect/>
                      <a:stretch>
                        <a:fillRect/>
                      </a:stretch>
                    </p:blipFill>
                    <p:spPr bwMode="auto">
                      <a:xfrm>
                        <a:off x="3733800" y="3632200"/>
                        <a:ext cx="1411288" cy="541338"/>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38100" cmpd="dbl">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 name="Content Placeholder 5"/>
          <p:cNvSpPr>
            <a:spLocks noGrp="1"/>
          </p:cNvSpPr>
          <p:nvPr>
            <p:ph type="body" sz="quarter" idx="12"/>
          </p:nvPr>
        </p:nvSpPr>
        <p:spPr>
          <a:xfrm>
            <a:off x="478361" y="4448154"/>
            <a:ext cx="7326312" cy="524899"/>
          </a:xfrm>
        </p:spPr>
        <p:txBody>
          <a:bodyPr/>
          <a:lstStyle/>
          <a:p>
            <a:pPr marL="342900" indent="-342900">
              <a:buClr>
                <a:schemeClr val="tx1"/>
              </a:buClr>
              <a:buSzPct val="100000"/>
              <a:buFont typeface="Arial" pitchFamily="34" charset="0"/>
              <a:buChar char="•"/>
            </a:pPr>
            <a:r>
              <a:rPr lang="en-US" dirty="0">
                <a:latin typeface="Arial" panose="020B0604020202020204" pitchFamily="34" charset="0"/>
                <a:cs typeface="Arial" panose="020B0604020202020204" pitchFamily="34" charset="0"/>
              </a:rPr>
              <a:t>Then, Phillips curve equation </a:t>
            </a:r>
            <a:r>
              <a:rPr lang="en-US" dirty="0" smtClean="0">
                <a:latin typeface="Arial" panose="020B0604020202020204" pitchFamily="34" charset="0"/>
                <a:cs typeface="Arial" panose="020B0604020202020204" pitchFamily="34" charset="0"/>
              </a:rPr>
              <a:t>becomes</a:t>
            </a:r>
            <a:endParaRPr lang="en-US" dirty="0">
              <a:latin typeface="Arial" panose="020B0604020202020204" pitchFamily="34" charset="0"/>
              <a:cs typeface="Arial" panose="020B0604020202020204" pitchFamily="34" charset="0"/>
            </a:endParaRPr>
          </a:p>
        </p:txBody>
      </p:sp>
      <p:graphicFrame>
        <p:nvGraphicFramePr>
          <p:cNvPr id="69636" name="Object 2" descr="An equation reads, pi equals pi subscript minus 1 minus beta (u minus u superscript n) plus v."/>
          <p:cNvGraphicFramePr>
            <a:graphicFrameLocks noChangeAspect="1"/>
          </p:cNvGraphicFramePr>
          <p:nvPr>
            <p:extLst>
              <p:ext uri="{D42A27DB-BD31-4B8C-83A1-F6EECF244321}">
                <p14:modId xmlns:p14="http://schemas.microsoft.com/office/powerpoint/2010/main" val="283883870"/>
              </p:ext>
            </p:extLst>
          </p:nvPr>
        </p:nvGraphicFramePr>
        <p:xfrm>
          <a:off x="2838450" y="5243513"/>
          <a:ext cx="3833813" cy="625475"/>
        </p:xfrm>
        <a:graphic>
          <a:graphicData uri="http://schemas.openxmlformats.org/presentationml/2006/ole">
            <mc:AlternateContent xmlns:mc="http://schemas.openxmlformats.org/markup-compatibility/2006">
              <mc:Choice xmlns:v="urn:schemas-microsoft-com:vml" Requires="v">
                <p:oleObj spid="_x0000_s12607" name="Equation" r:id="rId6" imgW="1562040" imgH="253800" progId="Equation.DSMT4">
                  <p:embed/>
                </p:oleObj>
              </mc:Choice>
              <mc:Fallback>
                <p:oleObj name="Equation" r:id="rId6" imgW="1562040" imgH="253800" progId="Equation.DSMT4">
                  <p:embed/>
                  <p:pic>
                    <p:nvPicPr>
                      <p:cNvPr id="0" name=""/>
                      <p:cNvPicPr>
                        <a:picLocks noChangeAspect="1" noChangeArrowheads="1"/>
                      </p:cNvPicPr>
                      <p:nvPr/>
                    </p:nvPicPr>
                    <p:blipFill>
                      <a:blip r:embed="rId7"/>
                      <a:srcRect/>
                      <a:stretch>
                        <a:fillRect/>
                      </a:stretch>
                    </p:blipFill>
                    <p:spPr bwMode="auto">
                      <a:xfrm>
                        <a:off x="2838450" y="5243513"/>
                        <a:ext cx="3833813" cy="625475"/>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38100" cmpd="dbl">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7648363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CFE93CDD-8586-4F20-A34F-2F13064B4D2E}"/>
              </a:ext>
            </a:extLst>
          </p:cNvPr>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Inflation inertia</a:t>
            </a:r>
          </a:p>
        </p:txBody>
      </p:sp>
      <p:graphicFrame>
        <p:nvGraphicFramePr>
          <p:cNvPr id="5" name="Object 2" descr="An equation reads, pi equals pi subscript minus 1 minus beta (u minus u superscript n) plus v."/>
          <p:cNvGraphicFramePr>
            <a:graphicFrameLocks noChangeAspect="1"/>
          </p:cNvGraphicFramePr>
          <p:nvPr>
            <p:extLst>
              <p:ext uri="{D42A27DB-BD31-4B8C-83A1-F6EECF244321}">
                <p14:modId xmlns:p14="http://schemas.microsoft.com/office/powerpoint/2010/main" val="2025051542"/>
              </p:ext>
            </p:extLst>
          </p:nvPr>
        </p:nvGraphicFramePr>
        <p:xfrm>
          <a:off x="2366134" y="1348562"/>
          <a:ext cx="3833813" cy="625475"/>
        </p:xfrm>
        <a:graphic>
          <a:graphicData uri="http://schemas.openxmlformats.org/presentationml/2006/ole">
            <mc:AlternateContent xmlns:mc="http://schemas.openxmlformats.org/markup-compatibility/2006">
              <mc:Choice xmlns:v="urn:schemas-microsoft-com:vml" Requires="v">
                <p:oleObj spid="_x0000_s13471" name="Equation" r:id="rId4" imgW="1562040" imgH="253800" progId="Equation.DSMT4">
                  <p:embed/>
                </p:oleObj>
              </mc:Choice>
              <mc:Fallback>
                <p:oleObj name="Equation" r:id="rId4" imgW="1562040" imgH="253800" progId="Equation.DSMT4">
                  <p:embed/>
                  <p:pic>
                    <p:nvPicPr>
                      <p:cNvPr id="69636" name="Object 2" descr="An equation reads, pi equals pi subscript minus 1 minus beta (u minus u superscript n) plus v."/>
                      <p:cNvPicPr>
                        <a:picLocks noChangeAspect="1" noChangeArrowheads="1"/>
                      </p:cNvPicPr>
                      <p:nvPr/>
                    </p:nvPicPr>
                    <p:blipFill>
                      <a:blip r:embed="rId5"/>
                      <a:srcRect/>
                      <a:stretch>
                        <a:fillRect/>
                      </a:stretch>
                    </p:blipFill>
                    <p:spPr bwMode="auto">
                      <a:xfrm>
                        <a:off x="2366134" y="1348562"/>
                        <a:ext cx="3833813" cy="625475"/>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38100" cmpd="dbl">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Content Placeholder 5"/>
          <p:cNvSpPr>
            <a:spLocks noGrp="1"/>
          </p:cNvSpPr>
          <p:nvPr>
            <p:ph type="body" sz="quarter" idx="10"/>
          </p:nvPr>
        </p:nvSpPr>
        <p:spPr>
          <a:xfrm>
            <a:off x="478361" y="2286486"/>
            <a:ext cx="8326006" cy="3333264"/>
          </a:xfrm>
        </p:spPr>
        <p:txBody>
          <a:bodyPr/>
          <a:lstStyle/>
          <a:p>
            <a:pPr>
              <a:spcBef>
                <a:spcPct val="30000"/>
              </a:spcBef>
              <a:buClr>
                <a:srgbClr val="339966"/>
              </a:buClr>
            </a:pPr>
            <a:r>
              <a:rPr lang="en-US" dirty="0" smtClean="0">
                <a:latin typeface="Arial" panose="020B0604020202020204" pitchFamily="34" charset="0"/>
                <a:cs typeface="Arial" panose="020B0604020202020204" pitchFamily="34" charset="0"/>
              </a:rPr>
              <a:t>In this form, the Phillips curve implies that inflation has inertia:</a:t>
            </a:r>
          </a:p>
          <a:p>
            <a:pPr marL="801688" lvl="1">
              <a:spcBef>
                <a:spcPct val="30000"/>
              </a:spcBef>
              <a:buClr>
                <a:schemeClr val="tx1"/>
              </a:buClr>
              <a:buFont typeface="Arial" panose="020B0604020202020204" pitchFamily="34" charset="0"/>
              <a:buChar char="•"/>
            </a:pPr>
            <a:r>
              <a:rPr lang="en-US" dirty="0" smtClean="0">
                <a:latin typeface="Arial" panose="020B0604020202020204" pitchFamily="34" charset="0"/>
                <a:cs typeface="Arial" panose="020B0604020202020204" pitchFamily="34" charset="0"/>
              </a:rPr>
              <a:t>In the absence of supply shocks or cyclical unemployment, inflation will continue indefinitely at its current rate.</a:t>
            </a:r>
          </a:p>
          <a:p>
            <a:pPr marL="801688" lvl="1">
              <a:spcBef>
                <a:spcPct val="30000"/>
              </a:spcBef>
              <a:buClr>
                <a:schemeClr val="tx1"/>
              </a:buClr>
              <a:buFont typeface="Arial" panose="020B0604020202020204" pitchFamily="34" charset="0"/>
              <a:buChar char="•"/>
            </a:pPr>
            <a:r>
              <a:rPr lang="en-US" dirty="0" smtClean="0">
                <a:latin typeface="Arial" panose="020B0604020202020204" pitchFamily="34" charset="0"/>
                <a:cs typeface="Arial" panose="020B0604020202020204" pitchFamily="34" charset="0"/>
              </a:rPr>
              <a:t>Past inflation influences expectations of current inflation, which in turn influences the wages and prices that people set.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1760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spc="200" dirty="0">
                <a:latin typeface="Tahoma" pitchFamily="34" charset="0"/>
                <a:ea typeface="Tahoma" pitchFamily="34" charset="0"/>
                <a:cs typeface="Tahoma" pitchFamily="34" charset="0"/>
              </a:rPr>
              <a:t>IN THIS CHAPTER, YOU WILL LEARN:</a:t>
            </a:r>
          </a:p>
        </p:txBody>
      </p:sp>
      <p:pic>
        <p:nvPicPr>
          <p:cNvPr id="8" name="Picture Placeholder 7" descr="Chapter 14">
            <a:extLst>
              <a:ext uri="{FF2B5EF4-FFF2-40B4-BE49-F238E27FC236}">
                <a16:creationId xmlns:a16="http://schemas.microsoft.com/office/drawing/2014/main" xmlns="" id="{FE00A0A3-7F3C-42D3-9A08-0822FA888201}"/>
              </a:ext>
            </a:extLst>
          </p:cNvPr>
          <p:cNvPicPr>
            <a:picLocks noGrp="1" noChangeAspect="1"/>
          </p:cNvPicPr>
          <p:nvPr>
            <p:ph type="pic" sz="quarter" idx="12"/>
          </p:nvPr>
        </p:nvPicPr>
        <p:blipFill>
          <a:blip r:embed="rId3"/>
          <a:stretch>
            <a:fillRect/>
          </a:stretch>
        </p:blipFill>
        <p:spPr>
          <a:xfrm>
            <a:off x="650926" y="2121279"/>
            <a:ext cx="3203294" cy="2886092"/>
          </a:xfrm>
          <a:prstGeom prst="rect">
            <a:avLst/>
          </a:prstGeom>
          <a:noFill/>
          <a:ln>
            <a:noFill/>
          </a:ln>
        </p:spPr>
      </p:pic>
      <p:sp>
        <p:nvSpPr>
          <p:cNvPr id="3" name="Content Placeholder 2"/>
          <p:cNvSpPr>
            <a:spLocks noGrp="1"/>
          </p:cNvSpPr>
          <p:nvPr>
            <p:ph sz="quarter" idx="11"/>
          </p:nvPr>
        </p:nvSpPr>
        <p:spPr>
          <a:noFill/>
          <a:ln>
            <a:noFill/>
          </a:ln>
        </p:spPr>
        <p:txBody>
          <a:bodyPr vert="horz" wrap="square" lIns="91440" tIns="45720" rIns="91440" bIns="45720" numCol="1" anchor="ctr" anchorCtr="0" compatLnSpc="1">
            <a:prstTxWarp prst="textNoShape">
              <a:avLst/>
            </a:prstTxWarp>
          </a:bodyPr>
          <a:lstStyle/>
          <a:p>
            <a:pPr>
              <a:spcAft>
                <a:spcPts val="1800"/>
              </a:spcAft>
              <a:buClr>
                <a:schemeClr val="tx1">
                  <a:lumMod val="50000"/>
                  <a:lumOff val="50000"/>
                </a:schemeClr>
              </a:buClr>
            </a:pPr>
            <a:r>
              <a:rPr lang="en-US" sz="2700" dirty="0"/>
              <a:t>About two models of aggregate supply in which output depends positively on the price level in the short run</a:t>
            </a:r>
          </a:p>
          <a:p>
            <a:pPr>
              <a:spcAft>
                <a:spcPts val="1800"/>
              </a:spcAft>
              <a:buClr>
                <a:schemeClr val="tx1">
                  <a:lumMod val="50000"/>
                  <a:lumOff val="50000"/>
                </a:schemeClr>
              </a:buClr>
            </a:pPr>
            <a:r>
              <a:rPr lang="en-US" sz="2700" dirty="0"/>
              <a:t>About the short-run tradeoff between inflation and unemployment, known as the Phillips curve</a:t>
            </a:r>
          </a:p>
        </p:txBody>
      </p:sp>
    </p:spTree>
    <p:extLst>
      <p:ext uri="{BB962C8B-B14F-4D97-AF65-F5344CB8AC3E}">
        <p14:creationId xmlns:p14="http://schemas.microsoft.com/office/powerpoint/2010/main" val="20949672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CFE93CDD-8586-4F20-A34F-2F13064B4D2E}"/>
              </a:ext>
            </a:extLst>
          </p:cNvPr>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Two causes of rising and falling inflation</a:t>
            </a:r>
          </a:p>
        </p:txBody>
      </p:sp>
      <p:graphicFrame>
        <p:nvGraphicFramePr>
          <p:cNvPr id="6" name="Object 2" descr="An equation reads, pi equals pi subscript minus 1 minus beta (u minus u superscript n) plus v."/>
          <p:cNvGraphicFramePr>
            <a:graphicFrameLocks noChangeAspect="1"/>
          </p:cNvGraphicFramePr>
          <p:nvPr>
            <p:extLst>
              <p:ext uri="{D42A27DB-BD31-4B8C-83A1-F6EECF244321}">
                <p14:modId xmlns:p14="http://schemas.microsoft.com/office/powerpoint/2010/main" val="969897929"/>
              </p:ext>
            </p:extLst>
          </p:nvPr>
        </p:nvGraphicFramePr>
        <p:xfrm>
          <a:off x="2367912" y="1348562"/>
          <a:ext cx="3833813" cy="625475"/>
        </p:xfrm>
        <a:graphic>
          <a:graphicData uri="http://schemas.openxmlformats.org/presentationml/2006/ole">
            <mc:AlternateContent xmlns:mc="http://schemas.openxmlformats.org/markup-compatibility/2006">
              <mc:Choice xmlns:v="urn:schemas-microsoft-com:vml" Requires="v">
                <p:oleObj spid="_x0000_s15436" name="Equation" r:id="rId4" imgW="1562040" imgH="253800" progId="Equation.DSMT4">
                  <p:embed/>
                </p:oleObj>
              </mc:Choice>
              <mc:Fallback>
                <p:oleObj name="Equation" r:id="rId4" imgW="1562040" imgH="253800" progId="Equation.DSMT4">
                  <p:embed/>
                  <p:pic>
                    <p:nvPicPr>
                      <p:cNvPr id="5" name="Object 2" descr="An equation reads, pi equals pi subscript minus 1 minus beta (u minus u superscript n) plus v."/>
                      <p:cNvPicPr>
                        <a:picLocks noChangeAspect="1" noChangeArrowheads="1"/>
                      </p:cNvPicPr>
                      <p:nvPr/>
                    </p:nvPicPr>
                    <p:blipFill>
                      <a:blip r:embed="rId5"/>
                      <a:srcRect/>
                      <a:stretch>
                        <a:fillRect/>
                      </a:stretch>
                    </p:blipFill>
                    <p:spPr bwMode="auto">
                      <a:xfrm>
                        <a:off x="2367912" y="1348562"/>
                        <a:ext cx="3833813" cy="625475"/>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38100" cmpd="dbl">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Content Placeholder 5"/>
          <p:cNvSpPr>
            <a:spLocks noGrp="1"/>
          </p:cNvSpPr>
          <p:nvPr>
            <p:ph type="body" sz="quarter" idx="10"/>
          </p:nvPr>
        </p:nvSpPr>
        <p:spPr>
          <a:xfrm>
            <a:off x="478361" y="2286486"/>
            <a:ext cx="8326006" cy="3980964"/>
          </a:xfrm>
        </p:spPr>
        <p:txBody>
          <a:bodyPr/>
          <a:lstStyle/>
          <a:p>
            <a:pPr marL="342900" indent="-342900">
              <a:buClr>
                <a:srgbClr val="CC0000"/>
              </a:buClr>
              <a:buSzPct val="100000"/>
              <a:buFont typeface="Arial" pitchFamily="34" charset="0"/>
              <a:buChar char="•"/>
            </a:pPr>
            <a:r>
              <a:rPr lang="en-US" b="1" dirty="0">
                <a:solidFill>
                  <a:srgbClr val="CC0000"/>
                </a:solidFill>
                <a:latin typeface="Arial" panose="020B0604020202020204" pitchFamily="34" charset="0"/>
                <a:cs typeface="Arial" panose="020B0604020202020204" pitchFamily="34" charset="0"/>
              </a:rPr>
              <a:t>cost-push inflation</a:t>
            </a:r>
            <a:r>
              <a:rPr lang="en-US" dirty="0" smtClean="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inflation resulting from supply shocks</a:t>
            </a:r>
          </a:p>
          <a:p>
            <a:pPr marL="342900" lvl="1" indent="0">
              <a:spcBef>
                <a:spcPct val="10000"/>
              </a:spcBef>
              <a:buClr>
                <a:schemeClr val="tx1"/>
              </a:buClr>
              <a:buNone/>
            </a:pPr>
            <a:r>
              <a:rPr lang="en-US" dirty="0">
                <a:latin typeface="Arial" panose="020B0604020202020204" pitchFamily="34" charset="0"/>
                <a:cs typeface="Arial" panose="020B0604020202020204" pitchFamily="34" charset="0"/>
              </a:rPr>
              <a:t>Adverse supply shocks typically raise production </a:t>
            </a:r>
            <a:r>
              <a:rPr lang="en-US" dirty="0" smtClean="0">
                <a:latin typeface="Arial" panose="020B0604020202020204" pitchFamily="34" charset="0"/>
                <a:cs typeface="Arial" panose="020B0604020202020204" pitchFamily="34" charset="0"/>
              </a:rPr>
              <a:t>costs and </a:t>
            </a:r>
            <a:r>
              <a:rPr lang="en-US" dirty="0">
                <a:latin typeface="Arial" panose="020B0604020202020204" pitchFamily="34" charset="0"/>
                <a:cs typeface="Arial" panose="020B0604020202020204" pitchFamily="34" charset="0"/>
              </a:rPr>
              <a:t>induce firms to raise prices, </a:t>
            </a:r>
            <a:r>
              <a:rPr lang="en-US" i="1" dirty="0">
                <a:latin typeface="Arial" panose="020B0604020202020204" pitchFamily="34" charset="0"/>
                <a:cs typeface="Arial" panose="020B0604020202020204" pitchFamily="34" charset="0"/>
              </a:rPr>
              <a:t>pushing</a:t>
            </a:r>
            <a:r>
              <a:rPr lang="en-US" dirty="0">
                <a:latin typeface="Arial" panose="020B0604020202020204" pitchFamily="34" charset="0"/>
                <a:cs typeface="Arial" panose="020B0604020202020204" pitchFamily="34" charset="0"/>
              </a:rPr>
              <a:t> inflation up.</a:t>
            </a:r>
          </a:p>
          <a:p>
            <a:pPr marL="342900" indent="-342900">
              <a:spcBef>
                <a:spcPct val="40000"/>
              </a:spcBef>
              <a:buClr>
                <a:srgbClr val="CC0000"/>
              </a:buClr>
              <a:buSzPct val="100000"/>
              <a:buFont typeface="Arial" pitchFamily="34" charset="0"/>
              <a:buChar char="•"/>
            </a:pPr>
            <a:r>
              <a:rPr lang="en-US" b="1" dirty="0">
                <a:solidFill>
                  <a:srgbClr val="CC0000"/>
                </a:solidFill>
                <a:latin typeface="Arial" panose="020B0604020202020204" pitchFamily="34" charset="0"/>
                <a:cs typeface="Arial" panose="020B0604020202020204" pitchFamily="34" charset="0"/>
              </a:rPr>
              <a:t>demand-pull inflation</a:t>
            </a:r>
            <a:r>
              <a:rPr lang="en-US" dirty="0" smtClean="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inflation resulting from demand shocks</a:t>
            </a:r>
          </a:p>
          <a:p>
            <a:pPr marL="346075">
              <a:spcBef>
                <a:spcPct val="10000"/>
              </a:spcBef>
              <a:buClr>
                <a:schemeClr val="tx1"/>
              </a:buClr>
              <a:buSzPct val="100000"/>
            </a:pPr>
            <a:r>
              <a:rPr lang="en-US" dirty="0">
                <a:latin typeface="Arial" panose="020B0604020202020204" pitchFamily="34" charset="0"/>
                <a:cs typeface="Arial" panose="020B0604020202020204" pitchFamily="34" charset="0"/>
              </a:rPr>
              <a:t>Positive shocks to aggregate demand </a:t>
            </a:r>
            <a:r>
              <a:rPr lang="en-US" dirty="0" smtClean="0">
                <a:latin typeface="Arial" panose="020B0604020202020204" pitchFamily="34" charset="0"/>
                <a:cs typeface="Arial" panose="020B0604020202020204" pitchFamily="34" charset="0"/>
              </a:rPr>
              <a:t>cause unemployment </a:t>
            </a:r>
            <a:r>
              <a:rPr lang="en-US" dirty="0">
                <a:latin typeface="Arial" panose="020B0604020202020204" pitchFamily="34" charset="0"/>
                <a:cs typeface="Arial" panose="020B0604020202020204" pitchFamily="34" charset="0"/>
              </a:rPr>
              <a:t>to fall below its natural rate, </a:t>
            </a:r>
            <a:r>
              <a:rPr lang="en-US" dirty="0" smtClean="0">
                <a:latin typeface="Arial" panose="020B0604020202020204" pitchFamily="34" charset="0"/>
                <a:cs typeface="Arial" panose="020B0604020202020204" pitchFamily="34" charset="0"/>
              </a:rPr>
              <a:t>which </a:t>
            </a:r>
            <a:r>
              <a:rPr lang="en-US" i="1" dirty="0">
                <a:latin typeface="Arial" panose="020B0604020202020204" pitchFamily="34" charset="0"/>
                <a:cs typeface="Arial" panose="020B0604020202020204" pitchFamily="34" charset="0"/>
              </a:rPr>
              <a:t>pulls</a:t>
            </a:r>
            <a:r>
              <a:rPr lang="en-US" dirty="0">
                <a:latin typeface="Arial" panose="020B0604020202020204" pitchFamily="34" charset="0"/>
                <a:cs typeface="Arial" panose="020B0604020202020204" pitchFamily="34" charset="0"/>
              </a:rPr>
              <a:t> the inflation rate up</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83316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xmlns="" id="{AFD37FEE-A0AB-4E58-9BA8-381A9EC992CB}"/>
              </a:ext>
            </a:extLst>
          </p:cNvPr>
          <p:cNvSpPr>
            <a:spLocks noGrp="1"/>
          </p:cNvSpPr>
          <p:nvPr>
            <p:ph type="title"/>
          </p:nvPr>
        </p:nvSpPr>
        <p:spPr/>
        <p:txBody>
          <a:bodyPr/>
          <a:lstStyle/>
          <a:p>
            <a:r>
              <a:rPr lang="en-US" dirty="0"/>
              <a:t>Shifting the Phillips curve</a:t>
            </a:r>
          </a:p>
        </p:txBody>
      </p:sp>
      <p:sp>
        <p:nvSpPr>
          <p:cNvPr id="2" name="Content Placeholder 5"/>
          <p:cNvSpPr>
            <a:spLocks noGrp="1"/>
          </p:cNvSpPr>
          <p:nvPr>
            <p:ph type="body" sz="quarter" idx="11"/>
          </p:nvPr>
        </p:nvSpPr>
        <p:spPr>
          <a:xfrm>
            <a:off x="638173" y="1145803"/>
            <a:ext cx="2681090" cy="2238187"/>
          </a:xfrm>
          <a:solidFill>
            <a:schemeClr val="bg1">
              <a:lumMod val="95000"/>
            </a:schemeClr>
          </a:solidFill>
        </p:spPr>
        <p:txBody>
          <a:bodyPr wrap="square" rtlCol="0">
            <a:spAutoFit/>
          </a:bodyPr>
          <a:lstStyle/>
          <a:p>
            <a:pPr algn="l"/>
            <a:r>
              <a:rPr lang="en-US" sz="2400" kern="1200" dirty="0">
                <a:solidFill>
                  <a:schemeClr val="tx1"/>
                </a:solidFill>
                <a:latin typeface="Arial" panose="020B0604020202020204" pitchFamily="34" charset="0"/>
                <a:cs typeface="Arial" panose="020B0604020202020204" pitchFamily="34" charset="0"/>
              </a:rPr>
              <a:t>People adjust </a:t>
            </a:r>
            <a:r>
              <a:rPr lang="en-US" sz="2400" kern="1200" dirty="0" smtClean="0">
                <a:solidFill>
                  <a:schemeClr val="tx1"/>
                </a:solidFill>
                <a:latin typeface="Arial" panose="020B0604020202020204" pitchFamily="34" charset="0"/>
                <a:cs typeface="Arial" panose="020B0604020202020204" pitchFamily="34" charset="0"/>
              </a:rPr>
              <a:t>their expectations </a:t>
            </a:r>
            <a:r>
              <a:rPr lang="en-US" sz="2400" kern="1200" dirty="0">
                <a:solidFill>
                  <a:schemeClr val="tx1"/>
                </a:solidFill>
                <a:latin typeface="Arial" panose="020B0604020202020204" pitchFamily="34" charset="0"/>
                <a:cs typeface="Arial" panose="020B0604020202020204" pitchFamily="34" charset="0"/>
              </a:rPr>
              <a:t>over </a:t>
            </a:r>
            <a:r>
              <a:rPr lang="en-US" sz="2400" kern="1200" dirty="0" smtClean="0">
                <a:solidFill>
                  <a:schemeClr val="tx1"/>
                </a:solidFill>
                <a:latin typeface="Arial" panose="020B0604020202020204" pitchFamily="34" charset="0"/>
                <a:cs typeface="Arial" panose="020B0604020202020204" pitchFamily="34" charset="0"/>
              </a:rPr>
              <a:t>time, so </a:t>
            </a:r>
            <a:r>
              <a:rPr lang="en-US" sz="2400" kern="1200" dirty="0">
                <a:solidFill>
                  <a:schemeClr val="tx1"/>
                </a:solidFill>
                <a:latin typeface="Arial" panose="020B0604020202020204" pitchFamily="34" charset="0"/>
                <a:cs typeface="Arial" panose="020B0604020202020204" pitchFamily="34" charset="0"/>
              </a:rPr>
              <a:t>the tradeoff only holds in the short run.</a:t>
            </a:r>
          </a:p>
        </p:txBody>
      </p:sp>
      <p:sp>
        <p:nvSpPr>
          <p:cNvPr id="5" name="Content Placeholder 4"/>
          <p:cNvSpPr>
            <a:spLocks noGrp="1"/>
          </p:cNvSpPr>
          <p:nvPr>
            <p:ph sz="quarter" idx="12"/>
          </p:nvPr>
        </p:nvSpPr>
        <p:spPr>
          <a:xfrm>
            <a:off x="647700" y="3695700"/>
            <a:ext cx="2286000" cy="2000250"/>
          </a:xfrm>
          <a:solidFill>
            <a:schemeClr val="bg1">
              <a:lumMod val="95000"/>
            </a:schemeClr>
          </a:solidFill>
          <a:ln>
            <a:noFill/>
          </a:ln>
        </p:spPr>
        <p:txBody>
          <a:bodyPr vert="horz" wrap="square" lIns="91440" tIns="45720" rIns="91440" bIns="45720" numCol="1" rtlCol="0" anchor="t" anchorCtr="0" compatLnSpc="1">
            <a:prstTxWarp prst="textNoShape">
              <a:avLst/>
            </a:prstTxWarp>
            <a:spAutoFit/>
          </a:bodyPr>
          <a:lstStyle/>
          <a:p>
            <a:pPr algn="l">
              <a:spcBef>
                <a:spcPts val="600"/>
              </a:spcBef>
              <a:spcAft>
                <a:spcPts val="1200"/>
              </a:spcAft>
            </a:pPr>
            <a:r>
              <a:rPr lang="en-US" kern="1200" dirty="0">
                <a:solidFill>
                  <a:schemeClr val="tx1"/>
                </a:solidFill>
                <a:latin typeface="Arial" panose="020B0604020202020204" pitchFamily="34" charset="0"/>
                <a:cs typeface="Arial" panose="020B0604020202020204" pitchFamily="34" charset="0"/>
              </a:rPr>
              <a:t>Example: an increase in </a:t>
            </a:r>
            <a:r>
              <a:rPr lang="en-US" b="1" i="1" kern="1200" dirty="0">
                <a:solidFill>
                  <a:schemeClr val="tx1"/>
                </a:solidFill>
                <a:latin typeface="Arial" panose="020B0604020202020204" pitchFamily="34" charset="0"/>
                <a:cs typeface="Arial" panose="020B0604020202020204" pitchFamily="34" charset="0"/>
              </a:rPr>
              <a:t>E</a:t>
            </a:r>
            <a:r>
              <a:rPr lang="en-US" kern="1200" dirty="0">
                <a:solidFill>
                  <a:schemeClr val="tx1"/>
                </a:solidFill>
                <a:latin typeface="Arial" panose="020B0604020202020204" pitchFamily="34" charset="0"/>
                <a:cs typeface="Arial" panose="020B0604020202020204" pitchFamily="34" charset="0"/>
              </a:rPr>
              <a:t>π</a:t>
            </a:r>
            <a:r>
              <a:rPr lang="en-US" kern="1200" dirty="0">
                <a:solidFill>
                  <a:schemeClr val="tx1"/>
                </a:solidFill>
                <a:latin typeface="Arial" panose="020B0604020202020204" pitchFamily="34" charset="0"/>
                <a:cs typeface="Arial" panose="020B0604020202020204" pitchFamily="34" charset="0"/>
                <a:sym typeface="Symbol" pitchFamily="18" charset="2"/>
              </a:rPr>
              <a:t> </a:t>
            </a:r>
            <a:r>
              <a:rPr lang="en-US" kern="1200" dirty="0">
                <a:solidFill>
                  <a:schemeClr val="tx1"/>
                </a:solidFill>
                <a:latin typeface="Arial" panose="020B0604020202020204" pitchFamily="34" charset="0"/>
                <a:cs typeface="Arial" panose="020B0604020202020204" pitchFamily="34" charset="0"/>
              </a:rPr>
              <a:t> shifts the short-run Phillips curve upward.</a:t>
            </a:r>
          </a:p>
        </p:txBody>
      </p:sp>
      <p:pic>
        <p:nvPicPr>
          <p:cNvPr id="10" name="Picture Placeholder 9" descr="The Y axis is labeled Pi. The X axis is labeled u. There are two decreasing lines.">
            <a:extLst>
              <a:ext uri="{FF2B5EF4-FFF2-40B4-BE49-F238E27FC236}">
                <a16:creationId xmlns:a16="http://schemas.microsoft.com/office/drawing/2014/main" xmlns="" id="{1578F308-E071-4698-87B2-D992E021D156}"/>
              </a:ext>
            </a:extLst>
          </p:cNvPr>
          <p:cNvPicPr>
            <a:picLocks noGrp="1" noChangeAspect="1"/>
          </p:cNvPicPr>
          <p:nvPr>
            <p:ph type="pic" sz="quarter" idx="10"/>
          </p:nvPr>
        </p:nvPicPr>
        <p:blipFill>
          <a:blip r:embed="rId3">
            <a:extLst>
              <a:ext uri="{28A0092B-C50C-407E-A947-70E740481C1C}">
                <a14:useLocalDpi xmlns:a14="http://schemas.microsoft.com/office/drawing/2010/main" val="0"/>
              </a:ext>
            </a:extLst>
          </a:blip>
          <a:stretch>
            <a:fillRect/>
          </a:stretch>
        </p:blipFill>
        <p:spPr>
          <a:xfrm>
            <a:off x="3498532" y="1596546"/>
            <a:ext cx="5204218" cy="4117928"/>
          </a:xfrm>
          <a:prstGeom prst="rect">
            <a:avLst/>
          </a:prstGeom>
          <a:noFill/>
          <a:ln>
            <a:noFill/>
          </a:ln>
        </p:spPr>
      </p:pic>
    </p:spTree>
    <p:extLst>
      <p:ext uri="{BB962C8B-B14F-4D97-AF65-F5344CB8AC3E}">
        <p14:creationId xmlns:p14="http://schemas.microsoft.com/office/powerpoint/2010/main" val="28140856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solidFill>
                  <a:srgbClr val="A85232"/>
                </a:solidFill>
              </a:rPr>
              <a:t>The sacrifice ratio, part 1</a:t>
            </a:r>
            <a:endParaRPr lang="en-US" dirty="0"/>
          </a:p>
        </p:txBody>
      </p:sp>
      <p:sp>
        <p:nvSpPr>
          <p:cNvPr id="6" name="Content Placeholder 5"/>
          <p:cNvSpPr>
            <a:spLocks noGrp="1"/>
          </p:cNvSpPr>
          <p:nvPr>
            <p:ph type="body" sz="quarter" idx="10"/>
          </p:nvPr>
        </p:nvSpPr>
        <p:spPr/>
        <p:txBody>
          <a:bodyPr/>
          <a:lstStyle/>
          <a:p>
            <a:pPr marL="342900" indent="-342900">
              <a:spcBef>
                <a:spcPts val="600"/>
              </a:spcBef>
              <a:buClr>
                <a:schemeClr val="tx1"/>
              </a:buClr>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To reduce inflation, policymakers can contract aggregate demand, causing unemployment to rise above the natural rate.</a:t>
            </a:r>
          </a:p>
          <a:p>
            <a:pPr marL="342900" indent="-342900">
              <a:spcBef>
                <a:spcPts val="600"/>
              </a:spcBef>
              <a:buClr>
                <a:schemeClr val="tx1"/>
              </a:buClr>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The </a:t>
            </a:r>
            <a:r>
              <a:rPr lang="en-US" b="1" dirty="0">
                <a:solidFill>
                  <a:srgbClr val="CC0000"/>
                </a:solidFill>
                <a:latin typeface="Arial" panose="020B0604020202020204" pitchFamily="34" charset="0"/>
                <a:cs typeface="Arial" panose="020B0604020202020204" pitchFamily="34" charset="0"/>
              </a:rPr>
              <a:t>sacrifice ratio </a:t>
            </a:r>
            <a:r>
              <a:rPr lang="en-US" dirty="0">
                <a:latin typeface="Arial" panose="020B0604020202020204" pitchFamily="34" charset="0"/>
                <a:cs typeface="Arial" panose="020B0604020202020204" pitchFamily="34" charset="0"/>
              </a:rPr>
              <a:t>measures the percentage of a year’s real GDP that must be forgone to reduce inflation by 1 percentage point</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342900" indent="-342900">
              <a:spcBef>
                <a:spcPts val="600"/>
              </a:spcBef>
              <a:buClr>
                <a:schemeClr val="tx1"/>
              </a:buClr>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A typical estimate of the ratio is 5</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0586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solidFill>
                  <a:srgbClr val="A85232"/>
                </a:solidFill>
              </a:rPr>
              <a:t>The sacrifice ratio, part 2</a:t>
            </a:r>
            <a:endParaRPr lang="en-US" dirty="0"/>
          </a:p>
        </p:txBody>
      </p:sp>
      <p:sp>
        <p:nvSpPr>
          <p:cNvPr id="6" name="Content Placeholder 5"/>
          <p:cNvSpPr>
            <a:spLocks noGrp="1"/>
          </p:cNvSpPr>
          <p:nvPr>
            <p:ph type="body" sz="quarter" idx="10"/>
          </p:nvPr>
        </p:nvSpPr>
        <p:spPr/>
        <p:txBody>
          <a:bodyPr/>
          <a:lstStyle/>
          <a:p>
            <a:pPr marL="342900" indent="-342900">
              <a:spcBef>
                <a:spcPts val="600"/>
              </a:spcBef>
              <a:buClr>
                <a:schemeClr val="tx1"/>
              </a:buClr>
              <a:buSzPct val="100000"/>
              <a:buFont typeface="Arial" pitchFamily="34" charset="0"/>
              <a:buChar char="•"/>
            </a:pPr>
            <a:r>
              <a:rPr lang="en-US" dirty="0">
                <a:latin typeface="Arial" panose="020B0604020202020204" pitchFamily="34" charset="0"/>
                <a:cs typeface="Arial" panose="020B0604020202020204" pitchFamily="34" charset="0"/>
              </a:rPr>
              <a:t>Example: To reduce inflation from 6% to 2%, </a:t>
            </a:r>
            <a:r>
              <a:rPr lang="en-US" dirty="0" smtClean="0">
                <a:latin typeface="Arial" panose="020B0604020202020204" pitchFamily="34" charset="0"/>
                <a:cs typeface="Arial" panose="020B0604020202020204" pitchFamily="34" charset="0"/>
              </a:rPr>
              <a:t>must sacrifice </a:t>
            </a:r>
            <a:r>
              <a:rPr lang="en-US" dirty="0">
                <a:latin typeface="Arial" panose="020B0604020202020204" pitchFamily="34" charset="0"/>
                <a:cs typeface="Arial" panose="020B0604020202020204" pitchFamily="34" charset="0"/>
              </a:rPr>
              <a:t>20% of one year’s GDP:</a:t>
            </a:r>
          </a:p>
          <a:p>
            <a:pPr marL="342900" lvl="1" indent="0">
              <a:spcBef>
                <a:spcPts val="600"/>
              </a:spcBef>
              <a:buNone/>
            </a:pPr>
            <a:r>
              <a:rPr lang="en-US" dirty="0">
                <a:latin typeface="Arial" panose="020B0604020202020204" pitchFamily="34" charset="0"/>
                <a:cs typeface="Arial" panose="020B0604020202020204" pitchFamily="34" charset="0"/>
              </a:rPr>
              <a:t>GDP loss </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(inflation reduction) × (sacrifice ratio</a:t>
            </a:r>
            <a:r>
              <a:rPr lang="en-US" dirty="0" smtClean="0">
                <a:latin typeface="Arial" panose="020B0604020202020204" pitchFamily="34" charset="0"/>
                <a:cs typeface="Arial" panose="020B0604020202020204" pitchFamily="34" charset="0"/>
              </a:rPr>
              <a:t>)</a:t>
            </a:r>
          </a:p>
          <a:p>
            <a:pPr marL="1714500" lvl="1" indent="0">
              <a:spcBef>
                <a:spcPts val="600"/>
              </a:spcBef>
              <a:buNone/>
            </a:pPr>
            <a:r>
              <a:rPr lang="en-US" dirty="0" smtClean="0">
                <a:latin typeface="Arial" panose="020B0604020202020204" pitchFamily="34" charset="0"/>
                <a:cs typeface="Arial" panose="020B0604020202020204" pitchFamily="34" charset="0"/>
              </a:rPr>
              <a:t>= 4 × </a:t>
            </a:r>
            <a:r>
              <a:rPr lang="en-US" dirty="0">
                <a:latin typeface="Arial" panose="020B0604020202020204" pitchFamily="34" charset="0"/>
                <a:cs typeface="Arial" panose="020B0604020202020204" pitchFamily="34" charset="0"/>
              </a:rPr>
              <a:t>5</a:t>
            </a:r>
            <a:endParaRPr lang="en-US" dirty="0">
              <a:latin typeface="Arial" panose="020B0604020202020204" pitchFamily="34" charset="0"/>
              <a:cs typeface="Arial" panose="020B0604020202020204" pitchFamily="34" charset="0"/>
              <a:sym typeface="Symbol" pitchFamily="18" charset="2"/>
            </a:endParaRPr>
          </a:p>
          <a:p>
            <a:pPr marL="342900" indent="-342900">
              <a:spcBef>
                <a:spcPts val="600"/>
              </a:spcBef>
              <a:buClr>
                <a:schemeClr val="tx1"/>
              </a:buClr>
              <a:buSzPct val="100000"/>
              <a:buFont typeface="Arial" pitchFamily="34" charset="0"/>
              <a:buChar char="•"/>
            </a:pPr>
            <a:r>
              <a:rPr lang="en-US" dirty="0">
                <a:latin typeface="Arial" panose="020B0604020202020204" pitchFamily="34" charset="0"/>
                <a:cs typeface="Arial" panose="020B0604020202020204" pitchFamily="34" charset="0"/>
                <a:sym typeface="Symbol" pitchFamily="18" charset="2"/>
              </a:rPr>
              <a:t>This loss could be incurred in 1 year or spread </a:t>
            </a:r>
            <a:r>
              <a:rPr lang="en-US" dirty="0" smtClean="0">
                <a:latin typeface="Arial" panose="020B0604020202020204" pitchFamily="34" charset="0"/>
                <a:cs typeface="Arial" panose="020B0604020202020204" pitchFamily="34" charset="0"/>
                <a:sym typeface="Symbol" pitchFamily="18" charset="2"/>
              </a:rPr>
              <a:t>over several </a:t>
            </a:r>
            <a:r>
              <a:rPr lang="en-US" dirty="0">
                <a:latin typeface="Arial" panose="020B0604020202020204" pitchFamily="34" charset="0"/>
                <a:cs typeface="Arial" panose="020B0604020202020204" pitchFamily="34" charset="0"/>
                <a:sym typeface="Symbol" pitchFamily="18" charset="2"/>
              </a:rPr>
              <a:t>(example: 5% loss for each of 4 years).</a:t>
            </a:r>
            <a:endParaRPr lang="en-US" dirty="0">
              <a:latin typeface="Arial" panose="020B0604020202020204" pitchFamily="34" charset="0"/>
              <a:cs typeface="Arial" panose="020B0604020202020204" pitchFamily="34" charset="0"/>
            </a:endParaRPr>
          </a:p>
          <a:p>
            <a:pPr marL="342900" indent="-342900">
              <a:spcBef>
                <a:spcPts val="600"/>
              </a:spcBef>
              <a:buClr>
                <a:schemeClr val="tx1"/>
              </a:buClr>
              <a:buSzPct val="100000"/>
              <a:buFont typeface="Arial" pitchFamily="34" charset="0"/>
              <a:buChar char="•"/>
            </a:pPr>
            <a:r>
              <a:rPr lang="en-US" dirty="0">
                <a:latin typeface="Arial" panose="020B0604020202020204" pitchFamily="34" charset="0"/>
                <a:cs typeface="Arial" panose="020B0604020202020204" pitchFamily="34" charset="0"/>
              </a:rPr>
              <a:t>The cost of disinflation is lost GDP</a:t>
            </a:r>
            <a:r>
              <a:rPr lang="en-US" dirty="0" smtClean="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One could use </a:t>
            </a:r>
            <a:r>
              <a:rPr lang="en-US" dirty="0" err="1">
                <a:latin typeface="Arial" panose="020B0604020202020204" pitchFamily="34" charset="0"/>
                <a:cs typeface="Arial" panose="020B0604020202020204" pitchFamily="34" charset="0"/>
              </a:rPr>
              <a:t>Okun’s</a:t>
            </a:r>
            <a:r>
              <a:rPr lang="en-US" dirty="0">
                <a:latin typeface="Arial" panose="020B0604020202020204" pitchFamily="34" charset="0"/>
                <a:cs typeface="Arial" panose="020B0604020202020204" pitchFamily="34" charset="0"/>
              </a:rPr>
              <a:t> law to translate this cost into unemployment</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10796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solidFill>
                  <a:srgbClr val="A85232"/>
                </a:solidFill>
              </a:rPr>
              <a:t>Rational expectations</a:t>
            </a:r>
            <a:endParaRPr lang="en-US" dirty="0"/>
          </a:p>
        </p:txBody>
      </p:sp>
      <p:sp>
        <p:nvSpPr>
          <p:cNvPr id="6" name="Content Placeholder 5"/>
          <p:cNvSpPr>
            <a:spLocks noGrp="1"/>
          </p:cNvSpPr>
          <p:nvPr>
            <p:ph type="body" sz="quarter" idx="10"/>
          </p:nvPr>
        </p:nvSpPr>
        <p:spPr/>
        <p:txBody>
          <a:bodyPr/>
          <a:lstStyle/>
          <a:p>
            <a:pPr>
              <a:spcBef>
                <a:spcPts val="600"/>
              </a:spcBef>
            </a:pPr>
            <a:r>
              <a:rPr lang="en-US" dirty="0">
                <a:latin typeface="Arial" panose="020B0604020202020204" pitchFamily="34" charset="0"/>
                <a:cs typeface="Arial" panose="020B0604020202020204" pitchFamily="34" charset="0"/>
              </a:rPr>
              <a:t>Ways of modeling the formation of expectations</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571500" lvl="1">
              <a:spcBef>
                <a:spcPts val="600"/>
              </a:spcBef>
              <a:buClr>
                <a:srgbClr val="CC0000"/>
              </a:buClr>
              <a:buFont typeface="Arial" panose="020B0604020202020204" pitchFamily="34" charset="0"/>
              <a:buChar char="•"/>
            </a:pPr>
            <a:r>
              <a:rPr lang="en-US" b="1" dirty="0">
                <a:solidFill>
                  <a:srgbClr val="C00000"/>
                </a:solidFill>
                <a:latin typeface="Arial" panose="020B0604020202020204" pitchFamily="34" charset="0"/>
                <a:cs typeface="Arial" panose="020B0604020202020204" pitchFamily="34" charset="0"/>
              </a:rPr>
              <a:t>adaptive expectations</a:t>
            </a:r>
            <a:r>
              <a:rPr lang="en-US" dirty="0" smtClean="0">
                <a:solidFill>
                  <a:srgbClr val="C00000"/>
                </a:solidFill>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People base their expectations of future inflation on recently observed inflation.</a:t>
            </a:r>
          </a:p>
          <a:p>
            <a:pPr marL="571500" lvl="1">
              <a:spcBef>
                <a:spcPts val="600"/>
              </a:spcBef>
              <a:buClr>
                <a:srgbClr val="CC0000"/>
              </a:buClr>
              <a:buFont typeface="Arial" panose="020B0604020202020204" pitchFamily="34" charset="0"/>
              <a:buChar char="•"/>
            </a:pPr>
            <a:r>
              <a:rPr lang="en-US" b="1" dirty="0">
                <a:solidFill>
                  <a:srgbClr val="CC0000"/>
                </a:solidFill>
                <a:latin typeface="Arial" panose="020B0604020202020204" pitchFamily="34" charset="0"/>
                <a:cs typeface="Arial" panose="020B0604020202020204" pitchFamily="34" charset="0"/>
              </a:rPr>
              <a:t>rational expectations</a:t>
            </a:r>
            <a:r>
              <a:rPr lang="en-US" dirty="0">
                <a:latin typeface="Arial" panose="020B0604020202020204" pitchFamily="34" charset="0"/>
                <a:cs typeface="Arial" panose="020B0604020202020204" pitchFamily="34" charset="0"/>
              </a:rPr>
              <a:t>:</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People base their expectations on all available information, including information about current and prospective future policies</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3192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i="1" dirty="0">
                <a:solidFill>
                  <a:srgbClr val="A85232"/>
                </a:solidFill>
              </a:rPr>
              <a:t>Painless disinflation?</a:t>
            </a:r>
            <a:endParaRPr lang="en-US" dirty="0"/>
          </a:p>
        </p:txBody>
      </p:sp>
      <p:sp>
        <p:nvSpPr>
          <p:cNvPr id="6" name="Content Placeholder 5"/>
          <p:cNvSpPr>
            <a:spLocks noGrp="1"/>
          </p:cNvSpPr>
          <p:nvPr>
            <p:ph type="body" sz="quarter" idx="10"/>
          </p:nvPr>
        </p:nvSpPr>
        <p:spPr/>
        <p:txBody>
          <a:bodyPr/>
          <a:lstStyle/>
          <a:p>
            <a:pPr marL="342900" indent="-342900">
              <a:spcBef>
                <a:spcPts val="600"/>
              </a:spcBef>
              <a:buClr>
                <a:schemeClr val="tx1"/>
              </a:buClr>
              <a:buSzPct val="100000"/>
              <a:buFont typeface="Arial" pitchFamily="34" charset="0"/>
              <a:buChar char="•"/>
            </a:pPr>
            <a:r>
              <a:rPr lang="en-US" dirty="0">
                <a:latin typeface="Arial" panose="020B0604020202020204" pitchFamily="34" charset="0"/>
                <a:cs typeface="Arial" panose="020B0604020202020204" pitchFamily="34" charset="0"/>
              </a:rPr>
              <a:t>Proponents of rational expectations believe that the sacrifice ratio may be very small:</a:t>
            </a:r>
          </a:p>
          <a:p>
            <a:pPr marL="342900" indent="-342900">
              <a:spcBef>
                <a:spcPts val="600"/>
              </a:spcBef>
              <a:buClr>
                <a:schemeClr val="tx1"/>
              </a:buClr>
              <a:buSzPct val="100000"/>
              <a:buFont typeface="Arial" pitchFamily="34" charset="0"/>
              <a:buChar char="•"/>
            </a:pPr>
            <a:r>
              <a:rPr lang="en-US" dirty="0" smtClean="0">
                <a:latin typeface="Arial" panose="020B0604020202020204" pitchFamily="34" charset="0"/>
                <a:cs typeface="Arial" panose="020B0604020202020204" pitchFamily="34" charset="0"/>
              </a:rPr>
              <a:t>Suppose </a:t>
            </a:r>
            <a:r>
              <a:rPr lang="en-US" b="1" i="1" dirty="0">
                <a:latin typeface="Arial" panose="020B0604020202020204" pitchFamily="34" charset="0"/>
                <a:cs typeface="Arial" panose="020B0604020202020204" pitchFamily="34" charset="0"/>
              </a:rPr>
              <a:t>u</a:t>
            </a:r>
            <a:r>
              <a:rPr lang="en-US" dirty="0">
                <a:latin typeface="Arial" panose="020B0604020202020204" pitchFamily="34" charset="0"/>
                <a:cs typeface="Arial" panose="020B0604020202020204" pitchFamily="34" charset="0"/>
              </a:rPr>
              <a:t> = </a:t>
            </a:r>
            <a:r>
              <a:rPr lang="en-US" b="1" i="1" dirty="0" smtClean="0">
                <a:latin typeface="Arial" panose="020B0604020202020204" pitchFamily="34" charset="0"/>
                <a:cs typeface="Arial" panose="020B0604020202020204" pitchFamily="34" charset="0"/>
              </a:rPr>
              <a:t>u</a:t>
            </a:r>
            <a:r>
              <a:rPr lang="en-US" b="1" i="1" baseline="30000" dirty="0" smtClean="0">
                <a:latin typeface="Arial" panose="020B0604020202020204" pitchFamily="34" charset="0"/>
                <a:cs typeface="Arial" panose="020B0604020202020204" pitchFamily="34" charset="0"/>
              </a:rPr>
              <a:t>n</a:t>
            </a:r>
            <a:r>
              <a:rPr lang="en-US" dirty="0" smtClean="0">
                <a:latin typeface="Arial" panose="020B0604020202020204" pitchFamily="34" charset="0"/>
                <a:cs typeface="Arial" panose="020B0604020202020204" pitchFamily="34" charset="0"/>
              </a:rPr>
              <a:t> and </a:t>
            </a:r>
            <a:r>
              <a:rPr lang="en-US" i="1" dirty="0">
                <a:latin typeface="Arial" panose="020B0604020202020204" pitchFamily="34" charset="0"/>
                <a:cs typeface="Arial" panose="020B0604020202020204" pitchFamily="34" charset="0"/>
              </a:rPr>
              <a:t>π</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a:t>
            </a:r>
            <a:r>
              <a:rPr lang="en-US" b="1" i="1" dirty="0" smtClean="0">
                <a:latin typeface="Arial" panose="020B0604020202020204" pitchFamily="34" charset="0"/>
                <a:cs typeface="Arial" panose="020B0604020202020204" pitchFamily="34" charset="0"/>
              </a:rPr>
              <a:t>E</a:t>
            </a:r>
            <a:r>
              <a:rPr lang="en-US" i="1" dirty="0" smtClean="0">
                <a:latin typeface="Arial" panose="020B0604020202020204" pitchFamily="34" charset="0"/>
                <a:cs typeface="Arial" panose="020B0604020202020204" pitchFamily="34" charset="0"/>
              </a:rPr>
              <a:t>π</a:t>
            </a:r>
            <a:r>
              <a:rPr lang="en-US" dirty="0" smtClean="0">
                <a:latin typeface="Arial" panose="020B0604020202020204" pitchFamily="34" charset="0"/>
                <a:cs typeface="Arial" panose="020B0604020202020204" pitchFamily="34" charset="0"/>
                <a:sym typeface="Symbol" pitchFamily="18" charset="2"/>
              </a:rPr>
              <a:t> </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6%, and </a:t>
            </a:r>
            <a:r>
              <a:rPr lang="en-US" dirty="0">
                <a:latin typeface="Arial" panose="020B0604020202020204" pitchFamily="34" charset="0"/>
                <a:cs typeface="Arial" panose="020B0604020202020204" pitchFamily="34" charset="0"/>
              </a:rPr>
              <a:t>suppose the Fed announces that it will do whatever is necessary to reduce inflation from 6% to 2% as </a:t>
            </a:r>
            <a:r>
              <a:rPr lang="en-US" dirty="0" smtClean="0">
                <a:latin typeface="Arial" panose="020B0604020202020204" pitchFamily="34" charset="0"/>
                <a:cs typeface="Arial" panose="020B0604020202020204" pitchFamily="34" charset="0"/>
              </a:rPr>
              <a:t>soon as </a:t>
            </a:r>
            <a:r>
              <a:rPr lang="en-US" dirty="0">
                <a:latin typeface="Arial" panose="020B0604020202020204" pitchFamily="34" charset="0"/>
                <a:cs typeface="Arial" panose="020B0604020202020204" pitchFamily="34" charset="0"/>
              </a:rPr>
              <a:t>possible.</a:t>
            </a:r>
          </a:p>
          <a:p>
            <a:pPr marL="342900" indent="-342900">
              <a:spcBef>
                <a:spcPts val="600"/>
              </a:spcBef>
              <a:buClr>
                <a:schemeClr val="tx1"/>
              </a:buClr>
              <a:buSzPct val="100000"/>
              <a:buFont typeface="Arial" pitchFamily="34" charset="0"/>
              <a:buChar char="•"/>
            </a:pPr>
            <a:r>
              <a:rPr lang="en-US" dirty="0">
                <a:latin typeface="Arial" panose="020B0604020202020204" pitchFamily="34" charset="0"/>
                <a:cs typeface="Arial" panose="020B0604020202020204" pitchFamily="34" charset="0"/>
              </a:rPr>
              <a:t>If the announcement is credible, then </a:t>
            </a:r>
            <a:r>
              <a:rPr lang="en-US" b="1" i="1" dirty="0">
                <a:latin typeface="Arial" panose="020B0604020202020204" pitchFamily="34" charset="0"/>
                <a:cs typeface="Arial" panose="020B0604020202020204" pitchFamily="34" charset="0"/>
              </a:rPr>
              <a:t>E</a:t>
            </a:r>
            <a:r>
              <a:rPr lang="en-US" i="1" dirty="0">
                <a:latin typeface="Arial" panose="020B0604020202020204" pitchFamily="34" charset="0"/>
                <a:cs typeface="Arial" panose="020B0604020202020204" pitchFamily="34" charset="0"/>
              </a:rPr>
              <a:t>π </a:t>
            </a:r>
            <a:r>
              <a:rPr lang="en-US" dirty="0">
                <a:latin typeface="Arial" panose="020B0604020202020204" pitchFamily="34" charset="0"/>
                <a:cs typeface="Arial" panose="020B0604020202020204" pitchFamily="34" charset="0"/>
                <a:sym typeface="Symbol" pitchFamily="18" charset="2"/>
              </a:rPr>
              <a:t>will fall, perhaps by the full 4 points</a:t>
            </a:r>
            <a:r>
              <a:rPr lang="en-US" dirty="0" smtClean="0">
                <a:latin typeface="Arial" panose="020B0604020202020204" pitchFamily="34" charset="0"/>
                <a:cs typeface="Arial" panose="020B0604020202020204" pitchFamily="34" charset="0"/>
                <a:sym typeface="Symbol" pitchFamily="18" charset="2"/>
              </a:rPr>
              <a:t>.</a:t>
            </a:r>
            <a:endParaRPr lang="en-US" dirty="0">
              <a:latin typeface="Arial" panose="020B0604020202020204" pitchFamily="34" charset="0"/>
              <a:cs typeface="Arial" panose="020B0604020202020204" pitchFamily="34" charset="0"/>
              <a:sym typeface="Symbol" pitchFamily="18" charset="2"/>
            </a:endParaRPr>
          </a:p>
          <a:p>
            <a:pPr marL="342900" indent="-342900">
              <a:spcBef>
                <a:spcPts val="600"/>
              </a:spcBef>
              <a:buClr>
                <a:schemeClr val="tx1"/>
              </a:buClr>
              <a:buSzPct val="100000"/>
              <a:buFont typeface="Arial" pitchFamily="34" charset="0"/>
              <a:buChar char="•"/>
            </a:pPr>
            <a:r>
              <a:rPr lang="en-US" dirty="0" smtClean="0">
                <a:latin typeface="Arial" panose="020B0604020202020204" pitchFamily="34" charset="0"/>
                <a:cs typeface="Arial" panose="020B0604020202020204" pitchFamily="34" charset="0"/>
                <a:sym typeface="Symbol" pitchFamily="18" charset="2"/>
              </a:rPr>
              <a:t>Then, </a:t>
            </a:r>
            <a:r>
              <a:rPr lang="en-US" i="1" dirty="0" smtClean="0">
                <a:latin typeface="Arial" panose="020B0604020202020204" pitchFamily="34" charset="0"/>
                <a:cs typeface="Arial" panose="020B0604020202020204" pitchFamily="34" charset="0"/>
              </a:rPr>
              <a:t>π</a:t>
            </a:r>
            <a:r>
              <a:rPr lang="en-US" dirty="0" smtClean="0">
                <a:latin typeface="Arial" panose="020B0604020202020204" pitchFamily="34" charset="0"/>
                <a:cs typeface="Arial" panose="020B0604020202020204" pitchFamily="34" charset="0"/>
                <a:sym typeface="Symbol" pitchFamily="18" charset="2"/>
              </a:rPr>
              <a:t> </a:t>
            </a:r>
            <a:r>
              <a:rPr lang="en-US" dirty="0">
                <a:latin typeface="Arial" panose="020B0604020202020204" pitchFamily="34" charset="0"/>
                <a:cs typeface="Arial" panose="020B0604020202020204" pitchFamily="34" charset="0"/>
                <a:sym typeface="Symbol" pitchFamily="18" charset="2"/>
              </a:rPr>
              <a:t>can fall without an increase in </a:t>
            </a:r>
            <a:r>
              <a:rPr lang="en-US" b="1" i="1" dirty="0">
                <a:latin typeface="Arial" panose="020B0604020202020204" pitchFamily="34" charset="0"/>
                <a:cs typeface="Arial" panose="020B0604020202020204" pitchFamily="34" charset="0"/>
                <a:sym typeface="Symbol" pitchFamily="18" charset="2"/>
              </a:rPr>
              <a:t>u</a:t>
            </a:r>
            <a:r>
              <a:rPr lang="en-US" dirty="0">
                <a:latin typeface="Arial" panose="020B0604020202020204" pitchFamily="34" charset="0"/>
                <a:cs typeface="Arial" panose="020B0604020202020204" pitchFamily="34" charset="0"/>
                <a:sym typeface="Symbol" pitchFamily="18" charset="2"/>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10688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587A20E6-F3C8-4F15-AD93-1C6698224B58}"/>
              </a:ext>
            </a:extLst>
          </p:cNvPr>
          <p:cNvSpPr>
            <a:spLocks noGrp="1"/>
          </p:cNvSpPr>
          <p:nvPr>
            <p:ph type="title"/>
          </p:nvPr>
        </p:nvSpPr>
        <p:spPr>
          <a:xfrm>
            <a:off x="513804" y="338546"/>
            <a:ext cx="8133805" cy="1071154"/>
          </a:xfrm>
        </p:spPr>
        <p:txBody>
          <a:bodyPr/>
          <a:lstStyle/>
          <a:p>
            <a:r>
              <a:rPr lang="en-US" dirty="0"/>
              <a:t>Calculating the sacrifice ratio for the Volcker disinflation, part 1</a:t>
            </a:r>
          </a:p>
        </p:txBody>
      </p:sp>
      <p:graphicFrame>
        <p:nvGraphicFramePr>
          <p:cNvPr id="12" name="Table Placeholder 2"/>
          <p:cNvGraphicFramePr>
            <a:graphicFrameLocks noGrp="1"/>
          </p:cNvGraphicFramePr>
          <p:nvPr>
            <p:ph type="tbl" sz="quarter" idx="13"/>
            <p:extLst>
              <p:ext uri="{D42A27DB-BD31-4B8C-83A1-F6EECF244321}">
                <p14:modId xmlns:p14="http://schemas.microsoft.com/office/powerpoint/2010/main" val="3889900932"/>
              </p:ext>
            </p:extLst>
          </p:nvPr>
        </p:nvGraphicFramePr>
        <p:xfrm>
          <a:off x="704850" y="2552700"/>
          <a:ext cx="7715505" cy="2494280"/>
        </p:xfrm>
        <a:graphic>
          <a:graphicData uri="http://schemas.openxmlformats.org/drawingml/2006/table">
            <a:tbl>
              <a:tblPr firstRow="1" bandRow="1">
                <a:tableStyleId>{5940675A-B579-460E-94D1-54222C63F5DA}</a:tableStyleId>
              </a:tblPr>
              <a:tblGrid>
                <a:gridCol w="754380">
                  <a:extLst>
                    <a:ext uri="{9D8B030D-6E8A-4147-A177-3AD203B41FA5}">
                      <a16:colId xmlns:a16="http://schemas.microsoft.com/office/drawing/2014/main" xmlns="" val="20000"/>
                    </a:ext>
                  </a:extLst>
                </a:gridCol>
                <a:gridCol w="2368487">
                  <a:extLst>
                    <a:ext uri="{9D8B030D-6E8A-4147-A177-3AD203B41FA5}">
                      <a16:colId xmlns:a16="http://schemas.microsoft.com/office/drawing/2014/main" xmlns="" val="20001"/>
                    </a:ext>
                  </a:extLst>
                </a:gridCol>
                <a:gridCol w="1661541">
                  <a:extLst>
                    <a:ext uri="{9D8B030D-6E8A-4147-A177-3AD203B41FA5}">
                      <a16:colId xmlns:a16="http://schemas.microsoft.com/office/drawing/2014/main" xmlns="" val="20002"/>
                    </a:ext>
                  </a:extLst>
                </a:gridCol>
                <a:gridCol w="2931097">
                  <a:extLst>
                    <a:ext uri="{9D8B030D-6E8A-4147-A177-3AD203B41FA5}">
                      <a16:colId xmlns:a16="http://schemas.microsoft.com/office/drawing/2014/main" xmlns="" val="20003"/>
                    </a:ext>
                  </a:extLst>
                </a:gridCol>
              </a:tblGrid>
              <a:tr h="370840">
                <a:tc>
                  <a:txBody>
                    <a:bodyPr/>
                    <a:lstStyle/>
                    <a:p>
                      <a:pPr algn="ctr"/>
                      <a:r>
                        <a:rPr lang="en-US" sz="1800" b="1" u="none" strike="noStrike" kern="1200" baseline="0" dirty="0" smtClean="0">
                          <a:latin typeface="Arial" pitchFamily="34" charset="0"/>
                          <a:cs typeface="Arial" pitchFamily="34" charset="0"/>
                        </a:rPr>
                        <a:t>Year</a:t>
                      </a:r>
                      <a:endParaRPr lang="en-US" b="1" dirty="0">
                        <a:latin typeface="Arial" pitchFamily="34" charset="0"/>
                        <a:cs typeface="Arial" pitchFamily="34" charset="0"/>
                      </a:endParaRPr>
                    </a:p>
                  </a:txBody>
                  <a:tcPr anchor="ctr"/>
                </a:tc>
                <a:tc>
                  <a:txBody>
                    <a:bodyPr/>
                    <a:lstStyle/>
                    <a:p>
                      <a:pPr algn="ctr"/>
                      <a:r>
                        <a:rPr lang="en-US" sz="1800" b="1" u="none" strike="noStrike" kern="1200" baseline="0" dirty="0" smtClean="0">
                          <a:latin typeface="Arial" pitchFamily="34" charset="0"/>
                          <a:cs typeface="Arial" pitchFamily="34" charset="0"/>
                        </a:rPr>
                        <a:t>Unemployment Rate </a:t>
                      </a:r>
                      <a:r>
                        <a:rPr lang="en-US" sz="1800" b="1" i="1" u="none" strike="noStrike" kern="1200" baseline="0" dirty="0" smtClean="0">
                          <a:latin typeface="Arial" pitchFamily="34" charset="0"/>
                          <a:cs typeface="Arial" pitchFamily="34" charset="0"/>
                        </a:rPr>
                        <a:t>u</a:t>
                      </a:r>
                      <a:endParaRPr lang="en-US" b="1" i="1" dirty="0">
                        <a:latin typeface="Arial" pitchFamily="34" charset="0"/>
                        <a:cs typeface="Arial" pitchFamily="34" charset="0"/>
                      </a:endParaRPr>
                    </a:p>
                  </a:txBody>
                  <a:tcPr anchor="ctr"/>
                </a:tc>
                <a:tc>
                  <a:txBody>
                    <a:bodyPr/>
                    <a:lstStyle/>
                    <a:p>
                      <a:pPr algn="ctr"/>
                      <a:r>
                        <a:rPr lang="en-US" sz="1800" b="1" u="none" strike="noStrike" kern="1200" baseline="0" dirty="0" smtClean="0">
                          <a:latin typeface="Arial" pitchFamily="34" charset="0"/>
                          <a:cs typeface="Arial" pitchFamily="34" charset="0"/>
                        </a:rPr>
                        <a:t>Natural Rate </a:t>
                      </a:r>
                      <a:r>
                        <a:rPr lang="en-US" sz="1800" b="1" i="1" u="none" strike="noStrike" kern="1200" baseline="0" dirty="0" smtClean="0">
                          <a:latin typeface="Arial" pitchFamily="34" charset="0"/>
                          <a:cs typeface="Arial" pitchFamily="34" charset="0"/>
                        </a:rPr>
                        <a:t>u</a:t>
                      </a:r>
                      <a:r>
                        <a:rPr lang="en-US" sz="1800" b="1" i="1" u="none" strike="noStrike" kern="1200" baseline="30000" dirty="0" smtClean="0">
                          <a:latin typeface="Arial" pitchFamily="34" charset="0"/>
                          <a:cs typeface="Arial" pitchFamily="34" charset="0"/>
                        </a:rPr>
                        <a:t>n</a:t>
                      </a:r>
                      <a:endParaRPr lang="en-US" b="1" i="1" baseline="30000" dirty="0">
                        <a:latin typeface="Arial" pitchFamily="34" charset="0"/>
                        <a:cs typeface="Arial" pitchFamily="34" charset="0"/>
                      </a:endParaRPr>
                    </a:p>
                  </a:txBody>
                  <a:tcPr anchor="ctr"/>
                </a:tc>
                <a:tc>
                  <a:txBody>
                    <a:bodyPr/>
                    <a:lstStyle/>
                    <a:p>
                      <a:pPr algn="ctr"/>
                      <a:r>
                        <a:rPr lang="en-US" sz="1800" b="1" u="none" strike="noStrike" kern="1200" baseline="0" dirty="0" smtClean="0">
                          <a:latin typeface="Arial" pitchFamily="34" charset="0"/>
                          <a:cs typeface="Arial" pitchFamily="34" charset="0"/>
                        </a:rPr>
                        <a:t>Cyclical Unemployment </a:t>
                      </a:r>
                      <a:r>
                        <a:rPr lang="en-US" sz="1800" b="1" i="1" u="none" strike="noStrike" kern="1200" baseline="0" dirty="0" smtClean="0">
                          <a:latin typeface="Arial" pitchFamily="34" charset="0"/>
                          <a:cs typeface="Arial" pitchFamily="34" charset="0"/>
                        </a:rPr>
                        <a:t>u − u</a:t>
                      </a:r>
                      <a:r>
                        <a:rPr lang="en-US" sz="1800" b="1" i="1" u="none" strike="noStrike" kern="1200" baseline="30000" dirty="0" smtClean="0">
                          <a:latin typeface="Arial" pitchFamily="34" charset="0"/>
                          <a:cs typeface="Arial" pitchFamily="34" charset="0"/>
                        </a:rPr>
                        <a:t>n</a:t>
                      </a:r>
                      <a:endParaRPr lang="en-US" b="1" i="1" baseline="30000" dirty="0">
                        <a:latin typeface="Arial" pitchFamily="34" charset="0"/>
                        <a:cs typeface="Arial" pitchFamily="34" charset="0"/>
                      </a:endParaRPr>
                    </a:p>
                  </a:txBody>
                  <a:tcPr anchor="ctr"/>
                </a:tc>
                <a:extLst>
                  <a:ext uri="{0D108BD9-81ED-4DB2-BD59-A6C34878D82A}">
                    <a16:rowId xmlns:a16="http://schemas.microsoft.com/office/drawing/2014/main" xmlns="" val="10000"/>
                  </a:ext>
                </a:extLst>
              </a:tr>
              <a:tr h="370840">
                <a:tc>
                  <a:txBody>
                    <a:bodyPr/>
                    <a:lstStyle/>
                    <a:p>
                      <a:r>
                        <a:rPr lang="en-US" sz="1800" u="none" strike="noStrike" kern="1200" baseline="0" dirty="0" smtClean="0">
                          <a:latin typeface="Arial" pitchFamily="34" charset="0"/>
                          <a:cs typeface="Arial" pitchFamily="34" charset="0"/>
                        </a:rPr>
                        <a:t>1982</a:t>
                      </a:r>
                      <a:endParaRPr lang="en-US" dirty="0">
                        <a:latin typeface="Arial" pitchFamily="34" charset="0"/>
                        <a:cs typeface="Arial" pitchFamily="34" charset="0"/>
                      </a:endParaRPr>
                    </a:p>
                  </a:txBody>
                  <a:tcPr/>
                </a:tc>
                <a:tc>
                  <a:txBody>
                    <a:bodyPr/>
                    <a:lstStyle/>
                    <a:p>
                      <a:pPr algn="ctr"/>
                      <a:r>
                        <a:rPr lang="en-US" sz="1800" u="none" strike="noStrike" kern="1200" baseline="0" dirty="0" smtClean="0">
                          <a:latin typeface="Arial" pitchFamily="34" charset="0"/>
                          <a:cs typeface="Arial" pitchFamily="34" charset="0"/>
                        </a:rPr>
                        <a:t>9.7%</a:t>
                      </a:r>
                      <a:endParaRPr lang="en-US" dirty="0">
                        <a:latin typeface="Arial" pitchFamily="34" charset="0"/>
                        <a:cs typeface="Arial" pitchFamily="34" charset="0"/>
                      </a:endParaRPr>
                    </a:p>
                  </a:txBody>
                  <a:tcPr/>
                </a:tc>
                <a:tc>
                  <a:txBody>
                    <a:bodyPr/>
                    <a:lstStyle/>
                    <a:p>
                      <a:pPr algn="ctr"/>
                      <a:r>
                        <a:rPr lang="en-US" sz="1800" u="none" strike="noStrike" kern="1200" baseline="0" dirty="0" smtClean="0">
                          <a:latin typeface="Arial" pitchFamily="34" charset="0"/>
                          <a:cs typeface="Arial" pitchFamily="34" charset="0"/>
                        </a:rPr>
                        <a:t>6.0%</a:t>
                      </a:r>
                      <a:endParaRPr lang="en-US" dirty="0">
                        <a:latin typeface="Arial" pitchFamily="34" charset="0"/>
                        <a:cs typeface="Arial" pitchFamily="34" charset="0"/>
                      </a:endParaRPr>
                    </a:p>
                  </a:txBody>
                  <a:tcPr/>
                </a:tc>
                <a:tc>
                  <a:txBody>
                    <a:bodyPr/>
                    <a:lstStyle/>
                    <a:p>
                      <a:pPr algn="r"/>
                      <a:r>
                        <a:rPr lang="en-US" sz="1800" u="none" strike="noStrike" kern="1200" baseline="0" dirty="0" smtClean="0">
                          <a:latin typeface="Arial" pitchFamily="34" charset="0"/>
                          <a:cs typeface="Arial" pitchFamily="34" charset="0"/>
                        </a:rPr>
                        <a:t>3.7%</a:t>
                      </a:r>
                      <a:endParaRPr lang="en-US" dirty="0">
                        <a:latin typeface="Arial" pitchFamily="34" charset="0"/>
                        <a:cs typeface="Arial" pitchFamily="34" charset="0"/>
                      </a:endParaRPr>
                    </a:p>
                  </a:txBody>
                  <a:tcPr/>
                </a:tc>
                <a:extLst>
                  <a:ext uri="{0D108BD9-81ED-4DB2-BD59-A6C34878D82A}">
                    <a16:rowId xmlns:a16="http://schemas.microsoft.com/office/drawing/2014/main" xmlns="" val="10001"/>
                  </a:ext>
                </a:extLst>
              </a:tr>
              <a:tr h="370840">
                <a:tc>
                  <a:txBody>
                    <a:bodyPr/>
                    <a:lstStyle/>
                    <a:p>
                      <a:r>
                        <a:rPr lang="en-US" sz="1800" u="none" strike="noStrike" kern="1200" baseline="0" dirty="0" smtClean="0">
                          <a:latin typeface="Arial" pitchFamily="34" charset="0"/>
                          <a:cs typeface="Arial" pitchFamily="34" charset="0"/>
                        </a:rPr>
                        <a:t>1983</a:t>
                      </a:r>
                      <a:endParaRPr lang="en-US" dirty="0">
                        <a:latin typeface="Arial" pitchFamily="34" charset="0"/>
                        <a:cs typeface="Arial" pitchFamily="34" charset="0"/>
                      </a:endParaRPr>
                    </a:p>
                  </a:txBody>
                  <a:tcPr/>
                </a:tc>
                <a:tc>
                  <a:txBody>
                    <a:bodyPr/>
                    <a:lstStyle/>
                    <a:p>
                      <a:pPr algn="ctr"/>
                      <a:r>
                        <a:rPr lang="en-US" sz="1800" u="none" strike="noStrike" kern="1200" baseline="0" dirty="0" smtClean="0">
                          <a:latin typeface="Arial" pitchFamily="34" charset="0"/>
                          <a:cs typeface="Arial" pitchFamily="34" charset="0"/>
                        </a:rPr>
                        <a:t>9.6</a:t>
                      </a:r>
                      <a:endParaRPr lang="en-US" dirty="0">
                        <a:latin typeface="Arial" pitchFamily="34" charset="0"/>
                        <a:cs typeface="Arial" pitchFamily="34" charset="0"/>
                      </a:endParaRPr>
                    </a:p>
                  </a:txBody>
                  <a:tcPr/>
                </a:tc>
                <a:tc>
                  <a:txBody>
                    <a:bodyPr/>
                    <a:lstStyle/>
                    <a:p>
                      <a:pPr algn="ctr"/>
                      <a:r>
                        <a:rPr lang="en-US" sz="1800" u="none" strike="noStrike" kern="1200" baseline="0" dirty="0" smtClean="0">
                          <a:latin typeface="Arial" pitchFamily="34" charset="0"/>
                          <a:cs typeface="Arial" pitchFamily="34" charset="0"/>
                        </a:rPr>
                        <a:t>6.0</a:t>
                      </a:r>
                      <a:endParaRPr lang="en-US" dirty="0">
                        <a:latin typeface="Arial" pitchFamily="34" charset="0"/>
                        <a:cs typeface="Arial" pitchFamily="34" charset="0"/>
                      </a:endParaRPr>
                    </a:p>
                  </a:txBody>
                  <a:tcPr/>
                </a:tc>
                <a:tc>
                  <a:txBody>
                    <a:bodyPr/>
                    <a:lstStyle/>
                    <a:p>
                      <a:pPr algn="r"/>
                      <a:r>
                        <a:rPr lang="en-US" sz="1800" u="none" strike="noStrike" kern="1200" baseline="0" dirty="0" smtClean="0">
                          <a:latin typeface="Arial" pitchFamily="34" charset="0"/>
                          <a:cs typeface="Arial" pitchFamily="34" charset="0"/>
                        </a:rPr>
                        <a:t>3.6</a:t>
                      </a:r>
                      <a:endParaRPr lang="en-US" dirty="0">
                        <a:latin typeface="Arial" pitchFamily="34" charset="0"/>
                        <a:cs typeface="Arial" pitchFamily="34" charset="0"/>
                      </a:endParaRPr>
                    </a:p>
                  </a:txBody>
                  <a:tcPr/>
                </a:tc>
                <a:extLst>
                  <a:ext uri="{0D108BD9-81ED-4DB2-BD59-A6C34878D82A}">
                    <a16:rowId xmlns:a16="http://schemas.microsoft.com/office/drawing/2014/main" xmlns="" val="10002"/>
                  </a:ext>
                </a:extLst>
              </a:tr>
              <a:tr h="370840">
                <a:tc>
                  <a:txBody>
                    <a:bodyPr/>
                    <a:lstStyle/>
                    <a:p>
                      <a:r>
                        <a:rPr lang="en-US" sz="1800" u="none" strike="noStrike" kern="1200" baseline="0" dirty="0" smtClean="0">
                          <a:latin typeface="Arial" pitchFamily="34" charset="0"/>
                          <a:cs typeface="Arial" pitchFamily="34" charset="0"/>
                        </a:rPr>
                        <a:t>1984</a:t>
                      </a:r>
                      <a:endParaRPr lang="en-US" dirty="0">
                        <a:latin typeface="Arial" pitchFamily="34" charset="0"/>
                        <a:cs typeface="Arial" pitchFamily="34" charset="0"/>
                      </a:endParaRPr>
                    </a:p>
                  </a:txBody>
                  <a:tcPr/>
                </a:tc>
                <a:tc>
                  <a:txBody>
                    <a:bodyPr/>
                    <a:lstStyle/>
                    <a:p>
                      <a:pPr algn="ctr"/>
                      <a:r>
                        <a:rPr lang="en-US" sz="1800" u="none" strike="noStrike" kern="1200" baseline="0" dirty="0" smtClean="0">
                          <a:latin typeface="Arial" pitchFamily="34" charset="0"/>
                          <a:cs typeface="Arial" pitchFamily="34" charset="0"/>
                        </a:rPr>
                        <a:t>7.5</a:t>
                      </a:r>
                      <a:endParaRPr lang="en-US" dirty="0">
                        <a:latin typeface="Arial" pitchFamily="34" charset="0"/>
                        <a:cs typeface="Arial" pitchFamily="34" charset="0"/>
                      </a:endParaRPr>
                    </a:p>
                  </a:txBody>
                  <a:tcPr/>
                </a:tc>
                <a:tc>
                  <a:txBody>
                    <a:bodyPr/>
                    <a:lstStyle/>
                    <a:p>
                      <a:pPr algn="ctr"/>
                      <a:r>
                        <a:rPr lang="en-US" sz="1800" u="none" strike="noStrike" kern="1200" baseline="0" dirty="0" smtClean="0">
                          <a:latin typeface="Arial" pitchFamily="34" charset="0"/>
                          <a:cs typeface="Arial" pitchFamily="34" charset="0"/>
                        </a:rPr>
                        <a:t>6.0</a:t>
                      </a:r>
                      <a:endParaRPr lang="en-US" dirty="0">
                        <a:latin typeface="Arial" pitchFamily="34" charset="0"/>
                        <a:cs typeface="Arial" pitchFamily="34" charset="0"/>
                      </a:endParaRPr>
                    </a:p>
                  </a:txBody>
                  <a:tcPr/>
                </a:tc>
                <a:tc>
                  <a:txBody>
                    <a:bodyPr/>
                    <a:lstStyle/>
                    <a:p>
                      <a:pPr algn="r"/>
                      <a:r>
                        <a:rPr lang="en-US" sz="1800" u="none" strike="noStrike" kern="1200" baseline="0" dirty="0" smtClean="0">
                          <a:latin typeface="Arial" pitchFamily="34" charset="0"/>
                          <a:cs typeface="Arial" pitchFamily="34" charset="0"/>
                        </a:rPr>
                        <a:t>1.5</a:t>
                      </a:r>
                      <a:endParaRPr lang="en-US" dirty="0">
                        <a:latin typeface="Arial" pitchFamily="34" charset="0"/>
                        <a:cs typeface="Arial" pitchFamily="34" charset="0"/>
                      </a:endParaRPr>
                    </a:p>
                  </a:txBody>
                  <a:tcPr/>
                </a:tc>
                <a:extLst>
                  <a:ext uri="{0D108BD9-81ED-4DB2-BD59-A6C34878D82A}">
                    <a16:rowId xmlns:a16="http://schemas.microsoft.com/office/drawing/2014/main" xmlns="" val="10003"/>
                  </a:ext>
                </a:extLst>
              </a:tr>
              <a:tr h="370840">
                <a:tc>
                  <a:txBody>
                    <a:bodyPr/>
                    <a:lstStyle/>
                    <a:p>
                      <a:r>
                        <a:rPr lang="en-US" sz="1800" u="none" strike="noStrike" kern="1200" baseline="0" dirty="0" smtClean="0">
                          <a:latin typeface="Arial" pitchFamily="34" charset="0"/>
                          <a:cs typeface="Arial" pitchFamily="34" charset="0"/>
                        </a:rPr>
                        <a:t>1985</a:t>
                      </a:r>
                      <a:endParaRPr lang="en-US" dirty="0">
                        <a:latin typeface="Arial" pitchFamily="34" charset="0"/>
                        <a:cs typeface="Arial" pitchFamily="34" charset="0"/>
                      </a:endParaRPr>
                    </a:p>
                  </a:txBody>
                  <a:tcPr/>
                </a:tc>
                <a:tc>
                  <a:txBody>
                    <a:bodyPr/>
                    <a:lstStyle/>
                    <a:p>
                      <a:pPr algn="ctr"/>
                      <a:r>
                        <a:rPr lang="en-US" sz="1800" u="none" strike="noStrike" kern="1200" baseline="0" dirty="0" smtClean="0">
                          <a:latin typeface="Arial" pitchFamily="34" charset="0"/>
                          <a:cs typeface="Arial" pitchFamily="34" charset="0"/>
                        </a:rPr>
                        <a:t>7.2</a:t>
                      </a:r>
                      <a:endParaRPr lang="en-US" dirty="0">
                        <a:latin typeface="Arial" pitchFamily="34" charset="0"/>
                        <a:cs typeface="Arial" pitchFamily="34" charset="0"/>
                      </a:endParaRPr>
                    </a:p>
                  </a:txBody>
                  <a:tcPr/>
                </a:tc>
                <a:tc>
                  <a:txBody>
                    <a:bodyPr/>
                    <a:lstStyle/>
                    <a:p>
                      <a:pPr algn="ctr"/>
                      <a:r>
                        <a:rPr lang="en-US" sz="1800" u="none" strike="noStrike" kern="1200" baseline="0" dirty="0" smtClean="0">
                          <a:latin typeface="Arial" pitchFamily="34" charset="0"/>
                          <a:cs typeface="Arial" pitchFamily="34" charset="0"/>
                        </a:rPr>
                        <a:t>6.0</a:t>
                      </a:r>
                      <a:endParaRPr lang="en-US" dirty="0">
                        <a:latin typeface="Arial" pitchFamily="34" charset="0"/>
                        <a:cs typeface="Arial" pitchFamily="34" charset="0"/>
                      </a:endParaRPr>
                    </a:p>
                  </a:txBody>
                  <a:tcPr/>
                </a:tc>
                <a:tc>
                  <a:txBody>
                    <a:bodyPr/>
                    <a:lstStyle/>
                    <a:p>
                      <a:pPr algn="r"/>
                      <a:r>
                        <a:rPr lang="en-US" sz="1800" u="sng" strike="noStrike" kern="1200" baseline="0" dirty="0" smtClean="0">
                          <a:latin typeface="Arial" pitchFamily="34" charset="0"/>
                          <a:cs typeface="Arial" pitchFamily="34" charset="0"/>
                        </a:rPr>
                        <a:t>1.2</a:t>
                      </a:r>
                      <a:endParaRPr lang="en-US" u="sng" dirty="0">
                        <a:latin typeface="Arial" pitchFamily="34" charset="0"/>
                        <a:cs typeface="Arial" pitchFamily="34" charset="0"/>
                      </a:endParaRPr>
                    </a:p>
                  </a:txBody>
                  <a:tcPr/>
                </a:tc>
                <a:extLst>
                  <a:ext uri="{0D108BD9-81ED-4DB2-BD59-A6C34878D82A}">
                    <a16:rowId xmlns:a16="http://schemas.microsoft.com/office/drawing/2014/main" xmlns="" val="10004"/>
                  </a:ext>
                </a:extLst>
              </a:tr>
              <a:tr h="370840">
                <a:tc>
                  <a:txBody>
                    <a:bodyPr/>
                    <a:lstStyle/>
                    <a:p>
                      <a:endParaRPr lang="en-US" dirty="0">
                        <a:latin typeface="Arial" pitchFamily="34" charset="0"/>
                        <a:cs typeface="Arial" pitchFamily="34" charset="0"/>
                      </a:endParaRPr>
                    </a:p>
                  </a:txBody>
                  <a:tcPr/>
                </a:tc>
                <a:tc>
                  <a:txBody>
                    <a:bodyPr/>
                    <a:lstStyle/>
                    <a:p>
                      <a:pPr algn="ctr"/>
                      <a:endParaRPr lang="en-US" dirty="0">
                        <a:latin typeface="Arial" pitchFamily="34" charset="0"/>
                        <a:cs typeface="Arial" pitchFamily="34" charset="0"/>
                      </a:endParaRPr>
                    </a:p>
                  </a:txBody>
                  <a:tcPr/>
                </a:tc>
                <a:tc>
                  <a:txBody>
                    <a:bodyPr/>
                    <a:lstStyle/>
                    <a:p>
                      <a:pPr algn="ctr"/>
                      <a:endParaRPr lang="en-US" dirty="0">
                        <a:latin typeface="Arial" pitchFamily="34" charset="0"/>
                        <a:cs typeface="Arial" pitchFamily="34" charset="0"/>
                      </a:endParaRPr>
                    </a:p>
                  </a:txBody>
                  <a:tcPr/>
                </a:tc>
                <a:tc>
                  <a:txBody>
                    <a:bodyPr/>
                    <a:lstStyle/>
                    <a:p>
                      <a:pPr algn="r"/>
                      <a:r>
                        <a:rPr lang="en-US" dirty="0" smtClean="0">
                          <a:latin typeface="Arial" pitchFamily="34" charset="0"/>
                          <a:cs typeface="Arial" pitchFamily="34" charset="0"/>
                        </a:rPr>
                        <a:t>Total</a:t>
                      </a:r>
                      <a:r>
                        <a:rPr lang="en-US" baseline="0" dirty="0" smtClean="0">
                          <a:latin typeface="Arial" pitchFamily="34" charset="0"/>
                          <a:cs typeface="Arial" pitchFamily="34" charset="0"/>
                        </a:rPr>
                        <a:t> 10.0%</a:t>
                      </a:r>
                      <a:endParaRPr lang="en-US" dirty="0">
                        <a:latin typeface="Arial" pitchFamily="34" charset="0"/>
                        <a:cs typeface="Arial" pitchFamily="34" charset="0"/>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18380751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006068E9-C88B-40A0-8A52-7DE17A8064AD}"/>
              </a:ext>
            </a:extLst>
          </p:cNvPr>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Calculating the sacrifice ratio for the Volcker disinflation, part 2</a:t>
            </a:r>
          </a:p>
        </p:txBody>
      </p:sp>
      <p:sp>
        <p:nvSpPr>
          <p:cNvPr id="2" name="Content Placeholder 1"/>
          <p:cNvSpPr>
            <a:spLocks noGrp="1"/>
          </p:cNvSpPr>
          <p:nvPr>
            <p:ph type="body" sz="quarter" idx="10"/>
          </p:nvPr>
        </p:nvSpPr>
        <p:spPr>
          <a:xfrm>
            <a:off x="516461" y="1323371"/>
            <a:ext cx="8326006" cy="5253234"/>
          </a:xfrm>
        </p:spPr>
        <p:txBody>
          <a:bodyPr/>
          <a:lstStyle/>
          <a:p>
            <a:pPr marL="342900" indent="-342900">
              <a:spcBef>
                <a:spcPts val="600"/>
              </a:spcBef>
              <a:buClr>
                <a:schemeClr val="tx1"/>
              </a:buClr>
              <a:buSzPct val="100000"/>
              <a:buFont typeface="Arial" pitchFamily="34" charset="0"/>
              <a:buChar char="•"/>
            </a:pPr>
            <a:r>
              <a:rPr lang="en-US" dirty="0">
                <a:latin typeface="Arial" panose="020B0604020202020204" pitchFamily="34" charset="0"/>
                <a:cs typeface="Arial" panose="020B0604020202020204" pitchFamily="34" charset="0"/>
              </a:rPr>
              <a:t>From previous slide: Inflation fell by 6.7%, and total cyclical unemployment was 9.5%.</a:t>
            </a:r>
          </a:p>
          <a:p>
            <a:pPr marL="342900" indent="-342900">
              <a:spcBef>
                <a:spcPts val="600"/>
              </a:spcBef>
              <a:buClr>
                <a:schemeClr val="tx1"/>
              </a:buClr>
              <a:buSzPct val="100000"/>
              <a:buFont typeface="Arial" pitchFamily="34" charset="0"/>
              <a:buChar char="•"/>
            </a:pPr>
            <a:r>
              <a:rPr lang="en-US" dirty="0" err="1">
                <a:latin typeface="Arial" panose="020B0604020202020204" pitchFamily="34" charset="0"/>
                <a:cs typeface="Arial" panose="020B0604020202020204" pitchFamily="34" charset="0"/>
              </a:rPr>
              <a:t>Okun’s</a:t>
            </a:r>
            <a:r>
              <a:rPr lang="en-US" dirty="0">
                <a:latin typeface="Arial" panose="020B0604020202020204" pitchFamily="34" charset="0"/>
                <a:cs typeface="Arial" panose="020B0604020202020204" pitchFamily="34" charset="0"/>
              </a:rPr>
              <a:t> law</a:t>
            </a:r>
            <a:r>
              <a:rPr lang="en-US" dirty="0" smtClean="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1% of unemployment = 2% of lost output</a:t>
            </a:r>
          </a:p>
          <a:p>
            <a:pPr marL="342900" indent="-342900">
              <a:spcBef>
                <a:spcPts val="600"/>
              </a:spcBef>
              <a:buClr>
                <a:schemeClr val="tx1"/>
              </a:buClr>
              <a:buSzPct val="100000"/>
              <a:buFont typeface="Arial" pitchFamily="34" charset="0"/>
              <a:buChar char="•"/>
            </a:pPr>
            <a:r>
              <a:rPr lang="en-US" dirty="0">
                <a:latin typeface="Arial" panose="020B0604020202020204" pitchFamily="34" charset="0"/>
                <a:cs typeface="Arial" panose="020B0604020202020204" pitchFamily="34" charset="0"/>
              </a:rPr>
              <a:t>Thus, 9.5% cyclical </a:t>
            </a:r>
            <a:r>
              <a:rPr lang="en-US" dirty="0" smtClean="0">
                <a:latin typeface="Arial" panose="020B0604020202020204" pitchFamily="34" charset="0"/>
                <a:cs typeface="Arial" panose="020B0604020202020204" pitchFamily="34" charset="0"/>
              </a:rPr>
              <a:t>unemployment</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19.0% of a year’s real GDP.</a:t>
            </a:r>
          </a:p>
          <a:p>
            <a:pPr marL="342900" indent="-342900">
              <a:spcBef>
                <a:spcPts val="600"/>
              </a:spcBef>
              <a:buClr>
                <a:schemeClr val="tx1"/>
              </a:buClr>
              <a:buSzPct val="100000"/>
              <a:buFont typeface="Arial" pitchFamily="34" charset="0"/>
              <a:buChar char="•"/>
            </a:pPr>
            <a:r>
              <a:rPr lang="en-US" b="1" dirty="0">
                <a:solidFill>
                  <a:srgbClr val="CC0000"/>
                </a:solidFill>
                <a:latin typeface="Arial" panose="020B0604020202020204" pitchFamily="34" charset="0"/>
                <a:cs typeface="Arial" panose="020B0604020202020204" pitchFamily="34" charset="0"/>
              </a:rPr>
              <a:t>Sacrifice ratio</a:t>
            </a:r>
            <a:r>
              <a:rPr lang="en-US" dirty="0">
                <a:solidFill>
                  <a:srgbClr val="CC0000"/>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(lost GDP) / (total disinflation</a:t>
            </a:r>
            <a:r>
              <a:rPr lang="en-US" dirty="0" smtClean="0">
                <a:latin typeface="Arial" panose="020B0604020202020204" pitchFamily="34" charset="0"/>
                <a:cs typeface="Arial" panose="020B0604020202020204" pitchFamily="34" charset="0"/>
              </a:rPr>
              <a:t>)</a:t>
            </a:r>
          </a:p>
          <a:p>
            <a:pPr marL="342900">
              <a:spcBef>
                <a:spcPts val="600"/>
              </a:spcBef>
              <a:buClr>
                <a:schemeClr val="tx1"/>
              </a:buClr>
              <a:buSzPct val="100000"/>
            </a:pP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19/6.7 = </a:t>
            </a:r>
            <a:r>
              <a:rPr lang="en-US" dirty="0">
                <a:solidFill>
                  <a:srgbClr val="FF0000"/>
                </a:solidFill>
                <a:latin typeface="Arial" panose="020B0604020202020204" pitchFamily="34" charset="0"/>
                <a:cs typeface="Arial" panose="020B0604020202020204" pitchFamily="34" charset="0"/>
              </a:rPr>
              <a:t>2.8</a:t>
            </a:r>
            <a:r>
              <a:rPr lang="en-US" dirty="0">
                <a:latin typeface="Arial" panose="020B0604020202020204" pitchFamily="34" charset="0"/>
                <a:cs typeface="Arial" panose="020B0604020202020204" pitchFamily="34" charset="0"/>
              </a:rPr>
              <a:t> percentage points of GDP were lost </a:t>
            </a:r>
            <a:r>
              <a:rPr lang="en-US" dirty="0" smtClean="0">
                <a:latin typeface="Arial" panose="020B0604020202020204" pitchFamily="34" charset="0"/>
                <a:cs typeface="Arial" panose="020B0604020202020204" pitchFamily="34" charset="0"/>
              </a:rPr>
              <a:t>for each </a:t>
            </a:r>
            <a:r>
              <a:rPr lang="en-US" dirty="0">
                <a:latin typeface="Arial" panose="020B0604020202020204" pitchFamily="34" charset="0"/>
                <a:cs typeface="Arial" panose="020B0604020202020204" pitchFamily="34" charset="0"/>
              </a:rPr>
              <a:t>1 percentage point reduction in inflation</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58311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rgbClr val="A85232"/>
                </a:solidFill>
              </a:rPr>
              <a:t>The natural-rate hypothesis</a:t>
            </a:r>
            <a:endParaRPr lang="en-US" dirty="0"/>
          </a:p>
        </p:txBody>
      </p:sp>
      <p:sp>
        <p:nvSpPr>
          <p:cNvPr id="6" name="Content Placeholder 5"/>
          <p:cNvSpPr>
            <a:spLocks noGrp="1"/>
          </p:cNvSpPr>
          <p:nvPr>
            <p:ph type="body" sz="quarter" idx="10"/>
          </p:nvPr>
        </p:nvSpPr>
        <p:spPr>
          <a:xfrm>
            <a:off x="478361" y="1314936"/>
            <a:ext cx="8326006" cy="1142514"/>
          </a:xfrm>
        </p:spPr>
        <p:txBody>
          <a:bodyPr/>
          <a:lstStyle/>
          <a:p>
            <a:r>
              <a:rPr lang="en-US" dirty="0">
                <a:latin typeface="Arial" panose="020B0604020202020204" pitchFamily="34" charset="0"/>
                <a:cs typeface="Arial" panose="020B0604020202020204" pitchFamily="34" charset="0"/>
              </a:rPr>
              <a:t>Our analysis of the costs of disinflation and of economic fluctuations in the preceding chapters is based on the </a:t>
            </a:r>
            <a:r>
              <a:rPr lang="en-US" b="1" dirty="0">
                <a:solidFill>
                  <a:srgbClr val="CC0000"/>
                </a:solidFill>
                <a:latin typeface="Arial" panose="020B0604020202020204" pitchFamily="34" charset="0"/>
                <a:cs typeface="Arial" panose="020B0604020202020204" pitchFamily="34" charset="0"/>
              </a:rPr>
              <a:t>natural-rate hypothesis</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8" name="Content Placeholder 5"/>
          <p:cNvSpPr>
            <a:spLocks noGrp="1"/>
          </p:cNvSpPr>
          <p:nvPr>
            <p:ph type="body" sz="quarter" idx="12"/>
          </p:nvPr>
        </p:nvSpPr>
        <p:spPr>
          <a:xfrm>
            <a:off x="1551366" y="2705491"/>
            <a:ext cx="6097664" cy="3291693"/>
          </a:xfrm>
          <a:noFill/>
          <a:ln w="9525">
            <a:solidFill>
              <a:srgbClr val="339933"/>
            </a:solidFill>
            <a:miter lim="800000"/>
            <a:headEnd/>
            <a:tailEnd/>
          </a:ln>
        </p:spPr>
        <p:txBody>
          <a:bodyPr/>
          <a:lstStyle/>
          <a:p>
            <a:pPr algn="ctr">
              <a:lnSpc>
                <a:spcPct val="110000"/>
              </a:lnSpc>
              <a:spcBef>
                <a:spcPct val="45000"/>
              </a:spcBef>
              <a:buClr>
                <a:schemeClr val="accent2"/>
              </a:buClr>
              <a:buSzPct val="110000"/>
              <a:buFont typeface="Wingdings" pitchFamily="2" charset="2"/>
            </a:pPr>
            <a:r>
              <a:rPr lang="en-US" kern="1200" dirty="0">
                <a:solidFill>
                  <a:schemeClr val="tx1"/>
                </a:solidFill>
                <a:latin typeface="Arial" charset="0"/>
                <a:cs typeface="Arial" charset="0"/>
              </a:rPr>
              <a:t>Changes in aggregate demand </a:t>
            </a:r>
            <a:r>
              <a:rPr lang="en-US" kern="1200" dirty="0" smtClean="0">
                <a:solidFill>
                  <a:schemeClr val="tx1"/>
                </a:solidFill>
                <a:latin typeface="Arial" charset="0"/>
                <a:cs typeface="Arial" charset="0"/>
              </a:rPr>
              <a:t>affect output </a:t>
            </a:r>
            <a:r>
              <a:rPr lang="en-US" kern="1200" dirty="0">
                <a:solidFill>
                  <a:schemeClr val="tx1"/>
                </a:solidFill>
                <a:latin typeface="Arial" charset="0"/>
                <a:cs typeface="Arial" charset="0"/>
              </a:rPr>
              <a:t>and employment </a:t>
            </a:r>
            <a:r>
              <a:rPr lang="en-US" kern="1200" dirty="0">
                <a:solidFill>
                  <a:schemeClr val="tx1"/>
                </a:solidFill>
                <a:latin typeface="Arial" charset="0"/>
                <a:cs typeface="Arial" charset="0"/>
              </a:rPr>
              <a:t>only in the short </a:t>
            </a:r>
            <a:r>
              <a:rPr lang="en-US" kern="1200" dirty="0">
                <a:solidFill>
                  <a:schemeClr val="tx1"/>
                </a:solidFill>
                <a:latin typeface="Arial" charset="0"/>
                <a:cs typeface="Arial" charset="0"/>
              </a:rPr>
              <a:t>run.</a:t>
            </a:r>
          </a:p>
          <a:p>
            <a:pPr algn="ctr">
              <a:lnSpc>
                <a:spcPct val="110000"/>
              </a:lnSpc>
              <a:spcBef>
                <a:spcPct val="45000"/>
              </a:spcBef>
              <a:buClr>
                <a:schemeClr val="accent2"/>
              </a:buClr>
              <a:buSzPct val="110000"/>
              <a:buFont typeface="Wingdings" pitchFamily="2" charset="2"/>
            </a:pPr>
            <a:r>
              <a:rPr lang="en-US" kern="1200" dirty="0">
                <a:solidFill>
                  <a:schemeClr val="tx1"/>
                </a:solidFill>
                <a:latin typeface="Arial" charset="0"/>
                <a:cs typeface="Arial" charset="0"/>
              </a:rPr>
              <a:t>In </a:t>
            </a:r>
            <a:r>
              <a:rPr lang="en-US" kern="1200" dirty="0">
                <a:solidFill>
                  <a:schemeClr val="tx1"/>
                </a:solidFill>
                <a:latin typeface="Arial" charset="0"/>
                <a:cs typeface="Arial" charset="0"/>
              </a:rPr>
              <a:t>the long run, the economy returns </a:t>
            </a:r>
            <a:r>
              <a:rPr lang="en-US" kern="1200" dirty="0">
                <a:solidFill>
                  <a:schemeClr val="tx1"/>
                </a:solidFill>
                <a:latin typeface="Arial" charset="0"/>
                <a:cs typeface="Arial" charset="0"/>
              </a:rPr>
              <a:t>to the </a:t>
            </a:r>
            <a:r>
              <a:rPr lang="en-US" kern="1200" dirty="0">
                <a:solidFill>
                  <a:schemeClr val="tx1"/>
                </a:solidFill>
                <a:latin typeface="Arial" charset="0"/>
                <a:cs typeface="Arial" charset="0"/>
              </a:rPr>
              <a:t>levels </a:t>
            </a:r>
            <a:r>
              <a:rPr lang="en-US" kern="1200" dirty="0">
                <a:solidFill>
                  <a:schemeClr val="tx1"/>
                </a:solidFill>
                <a:latin typeface="Arial" charset="0"/>
                <a:cs typeface="Arial" charset="0"/>
              </a:rPr>
              <a:t>of output</a:t>
            </a:r>
            <a:r>
              <a:rPr lang="en-US" kern="1200" dirty="0">
                <a:solidFill>
                  <a:schemeClr val="tx1"/>
                </a:solidFill>
                <a:latin typeface="Arial" charset="0"/>
                <a:cs typeface="Arial" charset="0"/>
              </a:rPr>
              <a:t>, </a:t>
            </a:r>
            <a:r>
              <a:rPr lang="en-US" kern="1200" dirty="0">
                <a:solidFill>
                  <a:schemeClr val="tx1"/>
                </a:solidFill>
                <a:latin typeface="Arial" charset="0"/>
                <a:cs typeface="Arial" charset="0"/>
              </a:rPr>
              <a:t>employment, and </a:t>
            </a:r>
            <a:r>
              <a:rPr lang="en-US" kern="1200" dirty="0">
                <a:solidFill>
                  <a:schemeClr val="tx1"/>
                </a:solidFill>
                <a:latin typeface="Arial" charset="0"/>
                <a:cs typeface="Arial" charset="0"/>
              </a:rPr>
              <a:t>unemployment described </a:t>
            </a:r>
            <a:r>
              <a:rPr lang="en-US" kern="1200" dirty="0">
                <a:solidFill>
                  <a:schemeClr val="tx1"/>
                </a:solidFill>
                <a:latin typeface="Arial" charset="0"/>
                <a:cs typeface="Arial" charset="0"/>
              </a:rPr>
              <a:t>by the </a:t>
            </a:r>
            <a:r>
              <a:rPr lang="en-US" kern="1200" dirty="0">
                <a:solidFill>
                  <a:schemeClr val="tx1"/>
                </a:solidFill>
                <a:latin typeface="Arial" charset="0"/>
                <a:cs typeface="Arial" charset="0"/>
              </a:rPr>
              <a:t>classical model (Chapters 3–9</a:t>
            </a:r>
            <a:r>
              <a:rPr lang="en-US" kern="1200" dirty="0">
                <a:solidFill>
                  <a:schemeClr val="tx1"/>
                </a:solidFill>
                <a:latin typeface="Arial" charset="0"/>
                <a:cs typeface="Arial" charset="0"/>
              </a:rPr>
              <a:t>).</a:t>
            </a:r>
            <a:endParaRPr lang="en-US" kern="1200" dirty="0">
              <a:solidFill>
                <a:schemeClr val="tx1"/>
              </a:solidFill>
              <a:latin typeface="Arial" charset="0"/>
              <a:cs typeface="Arial" charset="0"/>
            </a:endParaRPr>
          </a:p>
        </p:txBody>
      </p:sp>
    </p:spTree>
    <p:extLst>
      <p:ext uri="{BB962C8B-B14F-4D97-AF65-F5344CB8AC3E}">
        <p14:creationId xmlns:p14="http://schemas.microsoft.com/office/powerpoint/2010/main" val="37818585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rgbClr val="A85232"/>
                </a:solidFill>
              </a:rPr>
              <a:t>An alternative hypothesis: Hysteresis</a:t>
            </a:r>
            <a:endParaRPr lang="en-US" dirty="0"/>
          </a:p>
        </p:txBody>
      </p:sp>
      <p:sp>
        <p:nvSpPr>
          <p:cNvPr id="6" name="Content Placeholder 5"/>
          <p:cNvSpPr>
            <a:spLocks noGrp="1"/>
          </p:cNvSpPr>
          <p:nvPr>
            <p:ph type="body" sz="quarter" idx="10"/>
          </p:nvPr>
        </p:nvSpPr>
        <p:spPr/>
        <p:txBody>
          <a:bodyPr/>
          <a:lstStyle/>
          <a:p>
            <a:pPr marL="342900" indent="-342900">
              <a:spcBef>
                <a:spcPts val="600"/>
              </a:spcBef>
              <a:buClr>
                <a:srgbClr val="CC0000"/>
              </a:buClr>
              <a:buSzPct val="100000"/>
              <a:buFont typeface="Arial" panose="020B0604020202020204" pitchFamily="34" charset="0"/>
              <a:buChar char="•"/>
            </a:pPr>
            <a:r>
              <a:rPr lang="en-US" b="1" dirty="0">
                <a:solidFill>
                  <a:srgbClr val="CC0000"/>
                </a:solidFill>
                <a:latin typeface="Arial" panose="020B0604020202020204" pitchFamily="34" charset="0"/>
                <a:cs typeface="Arial" panose="020B0604020202020204" pitchFamily="34" charset="0"/>
              </a:rPr>
              <a:t>hysteresis</a:t>
            </a:r>
            <a:r>
              <a:rPr lang="en-US" dirty="0">
                <a:latin typeface="Arial" panose="020B0604020202020204" pitchFamily="34" charset="0"/>
                <a:cs typeface="Arial" panose="020B0604020202020204" pitchFamily="34" charset="0"/>
              </a:rPr>
              <a:t>: the long-lasting influence of history </a:t>
            </a:r>
            <a:r>
              <a:rPr lang="en-US" dirty="0" smtClean="0">
                <a:latin typeface="Arial" panose="020B0604020202020204" pitchFamily="34" charset="0"/>
                <a:cs typeface="Arial" panose="020B0604020202020204" pitchFamily="34" charset="0"/>
              </a:rPr>
              <a:t>on variables </a:t>
            </a:r>
            <a:r>
              <a:rPr lang="en-US" dirty="0">
                <a:latin typeface="Arial" panose="020B0604020202020204" pitchFamily="34" charset="0"/>
                <a:cs typeface="Arial" panose="020B0604020202020204" pitchFamily="34" charset="0"/>
              </a:rPr>
              <a:t>such as the natural rate of unemployment.</a:t>
            </a:r>
          </a:p>
          <a:p>
            <a:pPr marL="342900" indent="-342900">
              <a:spcBef>
                <a:spcPts val="600"/>
              </a:spcBef>
              <a:buClr>
                <a:schemeClr val="tx1"/>
              </a:buClr>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Negative shocks may increase </a:t>
            </a:r>
            <a:r>
              <a:rPr lang="en-US" b="1" i="1" dirty="0">
                <a:latin typeface="Arial" panose="020B0604020202020204" pitchFamily="34" charset="0"/>
                <a:cs typeface="Arial" panose="020B0604020202020204" pitchFamily="34" charset="0"/>
              </a:rPr>
              <a:t>u</a:t>
            </a:r>
            <a:r>
              <a:rPr lang="en-US" b="1" i="1" baseline="30000" dirty="0">
                <a:latin typeface="Arial" panose="020B0604020202020204" pitchFamily="34" charset="0"/>
                <a:cs typeface="Arial" panose="020B0604020202020204" pitchFamily="34" charset="0"/>
              </a:rPr>
              <a:t>n</a:t>
            </a:r>
            <a:r>
              <a:rPr lang="en-US" dirty="0">
                <a:latin typeface="Arial" panose="020B0604020202020204" pitchFamily="34" charset="0"/>
                <a:cs typeface="Arial" panose="020B0604020202020204" pitchFamily="34" charset="0"/>
              </a:rPr>
              <a:t>, so the economy may not fully recover</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393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A1AFB3D-ABFD-49DF-AB6D-188CF8CCF14F}"/>
              </a:ext>
            </a:extLst>
          </p:cNvPr>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Introduction, part 1</a:t>
            </a:r>
          </a:p>
        </p:txBody>
      </p:sp>
      <p:sp>
        <p:nvSpPr>
          <p:cNvPr id="27651" name="Content Placeholder 2"/>
          <p:cNvSpPr>
            <a:spLocks noGrp="1"/>
          </p:cNvSpPr>
          <p:nvPr>
            <p:ph type="body" sz="quarter" idx="10"/>
          </p:nvPr>
        </p:nvSpPr>
        <p:spPr/>
        <p:txBody>
          <a:bodyPr/>
          <a:lstStyle/>
          <a:p>
            <a:pPr marL="342900" indent="-342900">
              <a:buSzPct val="100000"/>
              <a:buFont typeface="Arial" panose="020B0604020202020204" pitchFamily="34" charset="0"/>
              <a:buChar char="•"/>
            </a:pPr>
            <a:r>
              <a:rPr lang="en-US" dirty="0"/>
              <a:t>In previous chapters, we assumed that the price level </a:t>
            </a:r>
            <a:r>
              <a:rPr lang="en-US" b="1" i="1" dirty="0"/>
              <a:t>P</a:t>
            </a:r>
            <a:r>
              <a:rPr lang="en-US" dirty="0"/>
              <a:t> was “stuck” in the short run</a:t>
            </a:r>
            <a:r>
              <a:rPr lang="en-US" dirty="0" smtClean="0"/>
              <a:t>.</a:t>
            </a:r>
            <a:endParaRPr lang="en-US" dirty="0"/>
          </a:p>
          <a:p>
            <a:pPr lvl="1"/>
            <a:r>
              <a:rPr lang="en-US" dirty="0"/>
              <a:t>This implies a horizontal </a:t>
            </a:r>
            <a:r>
              <a:rPr lang="en-US" i="1" dirty="0"/>
              <a:t>SRAS</a:t>
            </a:r>
            <a:r>
              <a:rPr lang="en-US" dirty="0"/>
              <a:t> curve</a:t>
            </a:r>
            <a:r>
              <a:rPr lang="en-US" dirty="0" smtClean="0"/>
              <a:t>.</a:t>
            </a:r>
            <a:endParaRPr lang="en-US" dirty="0"/>
          </a:p>
          <a:p>
            <a:pPr marL="342900" indent="-342900">
              <a:spcBef>
                <a:spcPts val="1800"/>
              </a:spcBef>
              <a:buSzPct val="100000"/>
              <a:buFont typeface="Arial" panose="020B0604020202020204" pitchFamily="34" charset="0"/>
              <a:buChar char="•"/>
            </a:pPr>
            <a:r>
              <a:rPr lang="en-US" dirty="0"/>
              <a:t>Now, we consider two prominent models of aggregate supply in the short run:</a:t>
            </a:r>
          </a:p>
          <a:p>
            <a:pPr lvl="1"/>
            <a:r>
              <a:rPr lang="en-US" dirty="0"/>
              <a:t>Sticky-price model</a:t>
            </a:r>
          </a:p>
          <a:p>
            <a:pPr lvl="1"/>
            <a:r>
              <a:rPr lang="en-US" dirty="0"/>
              <a:t>Imperfect-information model</a:t>
            </a:r>
          </a:p>
        </p:txBody>
      </p:sp>
    </p:spTree>
    <p:extLst>
      <p:ext uri="{BB962C8B-B14F-4D97-AF65-F5344CB8AC3E}">
        <p14:creationId xmlns:p14="http://schemas.microsoft.com/office/powerpoint/2010/main" val="39297860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rgbClr val="A85232"/>
                </a:solidFill>
              </a:rPr>
              <a:t>Hysteresis: Why negative shocks may increase the natural rate</a:t>
            </a:r>
            <a:endParaRPr lang="en-US" dirty="0"/>
          </a:p>
        </p:txBody>
      </p:sp>
      <p:sp>
        <p:nvSpPr>
          <p:cNvPr id="6" name="Content Placeholder 2"/>
          <p:cNvSpPr>
            <a:spLocks noGrp="1"/>
          </p:cNvSpPr>
          <p:nvPr>
            <p:ph type="body" sz="quarter" idx="10"/>
          </p:nvPr>
        </p:nvSpPr>
        <p:spPr/>
        <p:txBody>
          <a:bodyPr/>
          <a:lstStyle/>
          <a:p>
            <a:pPr marL="342900" indent="-342900">
              <a:buClr>
                <a:schemeClr val="tx1"/>
              </a:buClr>
              <a:buSzPct val="100000"/>
              <a:buFont typeface="Arial" pitchFamily="34" charset="0"/>
              <a:buChar char="•"/>
            </a:pPr>
            <a:r>
              <a:rPr lang="en-US" dirty="0">
                <a:latin typeface="Arial" panose="020B0604020202020204" pitchFamily="34" charset="0"/>
                <a:cs typeface="Arial" panose="020B0604020202020204" pitchFamily="34" charset="0"/>
              </a:rPr>
              <a:t>While worker are cyclically unemployed, their skills may deteriorate, and they may not find a job when the recession ends.</a:t>
            </a:r>
          </a:p>
          <a:p>
            <a:pPr marL="342900" indent="-342900">
              <a:buClr>
                <a:schemeClr val="tx1"/>
              </a:buClr>
              <a:buSzPct val="100000"/>
              <a:buFont typeface="Arial" pitchFamily="34" charset="0"/>
              <a:buChar char="•"/>
            </a:pPr>
            <a:r>
              <a:rPr lang="en-US" dirty="0">
                <a:latin typeface="Arial" panose="020B0604020202020204" pitchFamily="34" charset="0"/>
                <a:cs typeface="Arial" panose="020B0604020202020204" pitchFamily="34" charset="0"/>
              </a:rPr>
              <a:t>Cyclically unemployed workers may lose their influence on wage setting; then, insiders (employed workers)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may bargain for higher wages for themselves.</a:t>
            </a:r>
          </a:p>
          <a:p>
            <a:pPr marL="346075" lvl="1">
              <a:buClr>
                <a:schemeClr val="tx1"/>
              </a:buClr>
              <a:buFont typeface="Arial" pitchFamily="34" charset="0"/>
              <a:buChar char="•"/>
            </a:pPr>
            <a:r>
              <a:rPr lang="en-US" dirty="0">
                <a:latin typeface="Arial" panose="020B0604020202020204" pitchFamily="34" charset="0"/>
                <a:cs typeface="Arial" panose="020B0604020202020204" pitchFamily="34" charset="0"/>
              </a:rPr>
              <a:t>Result: The cyclically unemployed “outsiders</a:t>
            </a:r>
            <a:r>
              <a:rPr lang="en-US" dirty="0" smtClean="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may become structurally unemployed when the recession ends</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59673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000" spc="800" dirty="0">
                <a:solidFill>
                  <a:srgbClr val="0E5229"/>
                </a:solidFill>
                <a:latin typeface="Tahoma" pitchFamily="34" charset="0"/>
                <a:ea typeface="Tahoma" pitchFamily="34" charset="0"/>
                <a:cs typeface="Tahoma" pitchFamily="34" charset="0"/>
              </a:rPr>
              <a:t>CHAPTER SUMMARY, PART 1</a:t>
            </a:r>
          </a:p>
        </p:txBody>
      </p:sp>
      <p:sp>
        <p:nvSpPr>
          <p:cNvPr id="3" name="Content Placeholder 2"/>
          <p:cNvSpPr>
            <a:spLocks noGrp="1"/>
          </p:cNvSpPr>
          <p:nvPr>
            <p:ph type="body" sz="quarter" idx="10"/>
          </p:nvPr>
        </p:nvSpPr>
        <p:spPr/>
        <p:txBody>
          <a:bodyPr/>
          <a:lstStyle/>
          <a:p>
            <a:pPr marL="457200" indent="-457200">
              <a:spcBef>
                <a:spcPts val="600"/>
              </a:spcBef>
              <a:buClr>
                <a:schemeClr val="tx1"/>
              </a:buClr>
              <a:buSzPct val="95000"/>
              <a:buFont typeface="Arial" panose="020B0604020202020204" pitchFamily="34" charset="0"/>
              <a:buChar char="•"/>
            </a:pPr>
            <a:r>
              <a:rPr lang="en-US" dirty="0"/>
              <a:t>Two models of aggregate supply in the short run:</a:t>
            </a:r>
          </a:p>
          <a:p>
            <a:pPr lvl="1">
              <a:spcBef>
                <a:spcPts val="600"/>
              </a:spcBef>
              <a:buClr>
                <a:schemeClr val="tx1"/>
              </a:buClr>
              <a:buSzPct val="95000"/>
            </a:pPr>
            <a:r>
              <a:rPr lang="en-US" dirty="0"/>
              <a:t>sticky-price </a:t>
            </a:r>
            <a:r>
              <a:rPr lang="en-US" dirty="0" smtClean="0"/>
              <a:t>model</a:t>
            </a:r>
            <a:endParaRPr lang="en-US" dirty="0"/>
          </a:p>
          <a:p>
            <a:pPr lvl="1">
              <a:spcBef>
                <a:spcPts val="600"/>
              </a:spcBef>
              <a:buClr>
                <a:schemeClr val="tx1"/>
              </a:buClr>
              <a:buSzPct val="95000"/>
            </a:pPr>
            <a:r>
              <a:rPr lang="en-US" dirty="0"/>
              <a:t>imperfect-information </a:t>
            </a:r>
            <a:r>
              <a:rPr lang="en-US" dirty="0" smtClean="0"/>
              <a:t>model</a:t>
            </a:r>
            <a:endParaRPr lang="en-US" dirty="0"/>
          </a:p>
          <a:p>
            <a:pPr marL="284163">
              <a:spcBef>
                <a:spcPts val="600"/>
              </a:spcBef>
              <a:buClr>
                <a:schemeClr val="bg2"/>
              </a:buClr>
              <a:buSzPct val="95000"/>
            </a:pPr>
            <a:r>
              <a:rPr lang="en-US" dirty="0"/>
              <a:t>Both models imply that output rises above its natural </a:t>
            </a:r>
            <a:r>
              <a:rPr lang="en-US" dirty="0" smtClean="0"/>
              <a:t>rate when </a:t>
            </a:r>
            <a:r>
              <a:rPr lang="en-US" dirty="0"/>
              <a:t>the price level rises above the expected price level.</a:t>
            </a:r>
          </a:p>
        </p:txBody>
      </p:sp>
    </p:spTree>
    <p:extLst>
      <p:ext uri="{BB962C8B-B14F-4D97-AF65-F5344CB8AC3E}">
        <p14:creationId xmlns:p14="http://schemas.microsoft.com/office/powerpoint/2010/main" val="13420446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000" spc="800" dirty="0">
                <a:solidFill>
                  <a:srgbClr val="0E5229"/>
                </a:solidFill>
                <a:latin typeface="Tahoma" pitchFamily="34" charset="0"/>
                <a:ea typeface="Tahoma" pitchFamily="34" charset="0"/>
                <a:cs typeface="Tahoma" pitchFamily="34" charset="0"/>
              </a:rPr>
              <a:t>CHAPTER SUMMARY, PART 2</a:t>
            </a:r>
          </a:p>
        </p:txBody>
      </p:sp>
      <p:sp>
        <p:nvSpPr>
          <p:cNvPr id="3" name="Content Placeholder 2"/>
          <p:cNvSpPr>
            <a:spLocks noGrp="1"/>
          </p:cNvSpPr>
          <p:nvPr>
            <p:ph type="body" sz="quarter" idx="10"/>
          </p:nvPr>
        </p:nvSpPr>
        <p:spPr>
          <a:no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pPr marL="457200" indent="-457200">
              <a:spcBef>
                <a:spcPts val="600"/>
              </a:spcBef>
              <a:buClr>
                <a:schemeClr val="tx1"/>
              </a:buClr>
              <a:buSzPct val="95000"/>
              <a:buFont typeface="Arial" panose="020B0604020202020204" pitchFamily="34" charset="0"/>
              <a:buChar char="•"/>
            </a:pPr>
            <a:r>
              <a:rPr lang="en-US" dirty="0"/>
              <a:t>Phillips curve</a:t>
            </a:r>
          </a:p>
          <a:p>
            <a:pPr lvl="1">
              <a:spcBef>
                <a:spcPts val="600"/>
              </a:spcBef>
              <a:buClr>
                <a:schemeClr val="tx1"/>
              </a:buClr>
              <a:buSzPct val="95000"/>
            </a:pPr>
            <a:r>
              <a:rPr lang="en-US" dirty="0"/>
              <a:t>derived from the SRAS curve</a:t>
            </a:r>
          </a:p>
          <a:p>
            <a:pPr lvl="1">
              <a:spcBef>
                <a:spcPts val="600"/>
              </a:spcBef>
              <a:buClr>
                <a:schemeClr val="tx1"/>
              </a:buClr>
              <a:buSzPct val="95000"/>
            </a:pPr>
            <a:r>
              <a:rPr lang="en-US" dirty="0"/>
              <a:t>states that inflation depends on </a:t>
            </a:r>
          </a:p>
          <a:p>
            <a:pPr lvl="2">
              <a:buClr>
                <a:schemeClr val="tx1"/>
              </a:buClr>
            </a:pPr>
            <a:r>
              <a:rPr lang="en-US" sz="2400" dirty="0"/>
              <a:t>expected inflation</a:t>
            </a:r>
          </a:p>
          <a:p>
            <a:pPr lvl="2">
              <a:buClr>
                <a:schemeClr val="tx1"/>
              </a:buClr>
            </a:pPr>
            <a:r>
              <a:rPr lang="en-US" sz="2400" dirty="0"/>
              <a:t>cyclical </a:t>
            </a:r>
            <a:r>
              <a:rPr lang="en-US" sz="2400" dirty="0" smtClean="0"/>
              <a:t>unemployment</a:t>
            </a:r>
            <a:endParaRPr lang="en-US" sz="2400" dirty="0"/>
          </a:p>
          <a:p>
            <a:pPr lvl="2">
              <a:buClr>
                <a:schemeClr val="tx1"/>
              </a:buClr>
            </a:pPr>
            <a:r>
              <a:rPr lang="en-US" sz="2400" dirty="0"/>
              <a:t>supply shocks</a:t>
            </a:r>
          </a:p>
          <a:p>
            <a:pPr lvl="1">
              <a:spcBef>
                <a:spcPts val="600"/>
              </a:spcBef>
              <a:buClr>
                <a:schemeClr val="tx1"/>
              </a:buClr>
              <a:buSzPct val="95000"/>
            </a:pPr>
            <a:r>
              <a:rPr lang="en-US" dirty="0"/>
              <a:t>presents policymakers with a short-run tradeoff between inflation and unemployment</a:t>
            </a:r>
          </a:p>
        </p:txBody>
      </p:sp>
    </p:spTree>
    <p:extLst>
      <p:ext uri="{BB962C8B-B14F-4D97-AF65-F5344CB8AC3E}">
        <p14:creationId xmlns:p14="http://schemas.microsoft.com/office/powerpoint/2010/main" val="24803666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000" spc="800" dirty="0">
                <a:solidFill>
                  <a:srgbClr val="0E5229"/>
                </a:solidFill>
                <a:latin typeface="Tahoma" pitchFamily="34" charset="0"/>
                <a:ea typeface="Tahoma" pitchFamily="34" charset="0"/>
                <a:cs typeface="Tahoma" pitchFamily="34" charset="0"/>
              </a:rPr>
              <a:t>CHAPTER </a:t>
            </a:r>
            <a:r>
              <a:rPr lang="en-US" sz="3000" spc="800" dirty="0" smtClean="0">
                <a:solidFill>
                  <a:srgbClr val="0E5229"/>
                </a:solidFill>
                <a:latin typeface="Tahoma" pitchFamily="34" charset="0"/>
                <a:ea typeface="Tahoma" pitchFamily="34" charset="0"/>
                <a:cs typeface="Tahoma" pitchFamily="34" charset="0"/>
              </a:rPr>
              <a:t>SUMMARY, PART </a:t>
            </a:r>
            <a:r>
              <a:rPr lang="en-US" sz="3000" spc="800" dirty="0">
                <a:solidFill>
                  <a:srgbClr val="0E5229"/>
                </a:solidFill>
                <a:latin typeface="Tahoma" pitchFamily="34" charset="0"/>
                <a:ea typeface="Tahoma" pitchFamily="34" charset="0"/>
                <a:cs typeface="Tahoma" pitchFamily="34" charset="0"/>
              </a:rPr>
              <a:t>3</a:t>
            </a:r>
          </a:p>
        </p:txBody>
      </p:sp>
      <p:sp>
        <p:nvSpPr>
          <p:cNvPr id="3" name="Content Placeholder 2"/>
          <p:cNvSpPr>
            <a:spLocks noGrp="1"/>
          </p:cNvSpPr>
          <p:nvPr>
            <p:ph type="body" sz="quarter" idx="10"/>
          </p:nvPr>
        </p:nvSpPr>
        <p:spPr>
          <a:no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pPr marL="457200" indent="-457200">
              <a:spcBef>
                <a:spcPts val="600"/>
              </a:spcBef>
              <a:buClr>
                <a:schemeClr val="tx1"/>
              </a:buClr>
              <a:buSzPct val="95000"/>
              <a:buFont typeface="Arial" panose="020B0604020202020204" pitchFamily="34" charset="0"/>
              <a:buChar char="•"/>
            </a:pPr>
            <a:r>
              <a:rPr lang="en-US" dirty="0"/>
              <a:t>How people form expectations of inflation:</a:t>
            </a:r>
          </a:p>
          <a:p>
            <a:pPr lvl="1">
              <a:spcBef>
                <a:spcPts val="600"/>
              </a:spcBef>
              <a:buClr>
                <a:schemeClr val="tx1"/>
              </a:buClr>
              <a:buSzPct val="95000"/>
            </a:pPr>
            <a:r>
              <a:rPr lang="en-US" dirty="0"/>
              <a:t>adaptive expectations</a:t>
            </a:r>
          </a:p>
          <a:p>
            <a:pPr lvl="2">
              <a:buClr>
                <a:schemeClr val="tx1"/>
              </a:buClr>
            </a:pPr>
            <a:r>
              <a:rPr lang="en-US" sz="2400" dirty="0"/>
              <a:t>based on recently observed inflation</a:t>
            </a:r>
          </a:p>
          <a:p>
            <a:pPr lvl="2">
              <a:buClr>
                <a:schemeClr val="tx1"/>
              </a:buClr>
            </a:pPr>
            <a:r>
              <a:rPr lang="en-US" sz="2400" dirty="0"/>
              <a:t>implies “inertia”</a:t>
            </a:r>
          </a:p>
          <a:p>
            <a:pPr lvl="1">
              <a:spcBef>
                <a:spcPts val="600"/>
              </a:spcBef>
              <a:buClr>
                <a:schemeClr val="tx1"/>
              </a:buClr>
              <a:buSzPct val="95000"/>
            </a:pPr>
            <a:r>
              <a:rPr lang="en-US" dirty="0"/>
              <a:t>rational </a:t>
            </a:r>
            <a:r>
              <a:rPr lang="en-US" dirty="0" smtClean="0"/>
              <a:t>expectations</a:t>
            </a:r>
            <a:endParaRPr lang="en-US" dirty="0"/>
          </a:p>
          <a:p>
            <a:pPr lvl="2">
              <a:buClr>
                <a:schemeClr val="tx1"/>
              </a:buClr>
            </a:pPr>
            <a:r>
              <a:rPr lang="en-US" sz="2400" dirty="0"/>
              <a:t>based on all available information</a:t>
            </a:r>
          </a:p>
          <a:p>
            <a:pPr lvl="2">
              <a:buClr>
                <a:schemeClr val="tx1"/>
              </a:buClr>
            </a:pPr>
            <a:r>
              <a:rPr lang="en-US" sz="2400" dirty="0"/>
              <a:t>implies that disinflation may be painless</a:t>
            </a:r>
          </a:p>
        </p:txBody>
      </p:sp>
    </p:spTree>
    <p:extLst>
      <p:ext uri="{BB962C8B-B14F-4D97-AF65-F5344CB8AC3E}">
        <p14:creationId xmlns:p14="http://schemas.microsoft.com/office/powerpoint/2010/main" val="22790389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000" spc="800" dirty="0">
                <a:solidFill>
                  <a:srgbClr val="0E5229"/>
                </a:solidFill>
                <a:latin typeface="Tahoma" pitchFamily="34" charset="0"/>
                <a:ea typeface="Tahoma" pitchFamily="34" charset="0"/>
                <a:cs typeface="Tahoma" pitchFamily="34" charset="0"/>
              </a:rPr>
              <a:t>CHAPTER SUMMARY, PART 4</a:t>
            </a:r>
          </a:p>
        </p:txBody>
      </p:sp>
      <p:sp>
        <p:nvSpPr>
          <p:cNvPr id="3" name="Content Placeholder 2"/>
          <p:cNvSpPr>
            <a:spLocks noGrp="1"/>
          </p:cNvSpPr>
          <p:nvPr>
            <p:ph type="body" sz="quarter" idx="10"/>
          </p:nvPr>
        </p:nvSpPr>
        <p:spPr>
          <a:no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pPr marL="457200" indent="-457200">
              <a:spcBef>
                <a:spcPts val="600"/>
              </a:spcBef>
              <a:buClr>
                <a:schemeClr val="tx1"/>
              </a:buClr>
              <a:buSzPct val="95000"/>
              <a:buFont typeface="Arial" panose="020B0604020202020204" pitchFamily="34" charset="0"/>
              <a:buChar char="•"/>
            </a:pPr>
            <a:r>
              <a:rPr lang="en-US" dirty="0"/>
              <a:t>The natural rate hypothesis and hysteresis:</a:t>
            </a:r>
          </a:p>
          <a:p>
            <a:pPr lvl="1">
              <a:spcBef>
                <a:spcPts val="600"/>
              </a:spcBef>
              <a:buClr>
                <a:schemeClr val="tx1"/>
              </a:buClr>
              <a:buSzPct val="95000"/>
            </a:pPr>
            <a:r>
              <a:rPr lang="en-US" dirty="0"/>
              <a:t>the natural rate hypotheses</a:t>
            </a:r>
          </a:p>
          <a:p>
            <a:pPr lvl="2">
              <a:buClr>
                <a:schemeClr val="tx1"/>
              </a:buClr>
            </a:pPr>
            <a:r>
              <a:rPr lang="en-US" sz="2400" dirty="0"/>
              <a:t>changes in aggregate demand can affect output and employment only in the short run</a:t>
            </a:r>
          </a:p>
          <a:p>
            <a:pPr lvl="1">
              <a:spcBef>
                <a:spcPts val="600"/>
              </a:spcBef>
              <a:buClr>
                <a:schemeClr val="tx1"/>
              </a:buClr>
              <a:buSzPct val="95000"/>
            </a:pPr>
            <a:r>
              <a:rPr lang="en-US" dirty="0"/>
              <a:t>hysteresis</a:t>
            </a:r>
          </a:p>
          <a:p>
            <a:pPr lvl="2">
              <a:buClr>
                <a:schemeClr val="tx1"/>
              </a:buClr>
            </a:pPr>
            <a:r>
              <a:rPr lang="en-US" sz="2400" dirty="0"/>
              <a:t>aggregate demand can have permanent effects on output and employment</a:t>
            </a:r>
          </a:p>
        </p:txBody>
      </p:sp>
    </p:spTree>
    <p:extLst>
      <p:ext uri="{BB962C8B-B14F-4D97-AF65-F5344CB8AC3E}">
        <p14:creationId xmlns:p14="http://schemas.microsoft.com/office/powerpoint/2010/main" val="2698683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xmlns="" id="{037C8A86-F506-46C1-ADD5-E9D68C70A8A9}"/>
              </a:ext>
            </a:extLst>
          </p:cNvPr>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Introduction, part 2</a:t>
            </a:r>
          </a:p>
        </p:txBody>
      </p:sp>
      <p:sp>
        <p:nvSpPr>
          <p:cNvPr id="1028" name="Content Placeholder 2"/>
          <p:cNvSpPr>
            <a:spLocks noGrp="1"/>
          </p:cNvSpPr>
          <p:nvPr>
            <p:ph type="body" sz="quarter" idx="10"/>
          </p:nvPr>
        </p:nvSpPr>
        <p:spPr>
          <a:xfrm>
            <a:off x="478361" y="1219686"/>
            <a:ext cx="3052239" cy="555326"/>
          </a:xfrm>
        </p:spPr>
        <p:txBody>
          <a:bodyPr/>
          <a:lstStyle/>
          <a:p>
            <a:r>
              <a:rPr lang="en-US" dirty="0"/>
              <a:t>Both models imply:</a:t>
            </a:r>
          </a:p>
        </p:txBody>
      </p:sp>
      <p:pic>
        <p:nvPicPr>
          <p:cNvPr id="18" name="Picture 64" descr="An equation reads, Y equals Y bar plus alpha (P minus EP). A callout points toward Y and reads, aggregate output. A callout points toward Y bar and reads, natural rate of output. A callout points toward P and reads, actual price level and a callout points toward EP and reads, expected price level."/>
          <p:cNvPicPr>
            <a:picLocks noGrp="1" noChangeAspect="1" noChangeArrowheads="1"/>
          </p:cNvPicPr>
          <p:nvPr>
            <p:ph type="pic" sz="quarter" idx="11"/>
          </p:nvPr>
        </p:nvPicPr>
        <p:blipFill>
          <a:blip r:embed="rId3">
            <a:extLst>
              <a:ext uri="{28A0092B-C50C-407E-A947-70E740481C1C}">
                <a14:useLocalDpi xmlns:a14="http://schemas.microsoft.com/office/drawing/2010/main" val="0"/>
              </a:ext>
            </a:extLst>
          </a:blip>
          <a:stretch>
            <a:fillRect/>
          </a:stretch>
        </p:blipFill>
        <p:spPr bwMode="auto">
          <a:xfrm>
            <a:off x="762837" y="1968740"/>
            <a:ext cx="7837403" cy="31237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ontent Placeholder 4"/>
          <p:cNvSpPr>
            <a:spLocks noGrp="1"/>
          </p:cNvSpPr>
          <p:nvPr>
            <p:ph type="body" sz="quarter" idx="13"/>
          </p:nvPr>
        </p:nvSpPr>
        <p:spPr>
          <a:xfrm>
            <a:off x="698183" y="5546408"/>
            <a:ext cx="7690485" cy="845185"/>
          </a:xfrm>
        </p:spPr>
        <p:txBody>
          <a:bodyPr/>
          <a:lstStyle/>
          <a:p>
            <a:pPr marL="342900" indent="-342900" eaLnBrk="0" hangingPunct="0">
              <a:lnSpc>
                <a:spcPct val="105000"/>
              </a:lnSpc>
              <a:spcBef>
                <a:spcPct val="45000"/>
              </a:spcBef>
              <a:buClr>
                <a:srgbClr val="996633"/>
              </a:buClr>
              <a:buSzPct val="120000"/>
              <a:buFont typeface="Wingdings" pitchFamily="2" charset="2"/>
              <a:buChar char="§"/>
              <a:defRPr/>
            </a:pPr>
            <a:r>
              <a:rPr lang="en-US" dirty="0">
                <a:solidFill>
                  <a:schemeClr val="tx1"/>
                </a:solidFill>
                <a:latin typeface="Arial" panose="020B0604020202020204" pitchFamily="34" charset="0"/>
                <a:cs typeface="Arial" panose="020B0604020202020204" pitchFamily="34" charset="0"/>
              </a:rPr>
              <a:t>Other things equal, </a:t>
            </a:r>
            <a:r>
              <a:rPr lang="en-US" b="1" i="1" dirty="0">
                <a:solidFill>
                  <a:schemeClr val="tx1"/>
                </a:solidFill>
                <a:latin typeface="Arial" panose="020B0604020202020204" pitchFamily="34" charset="0"/>
                <a:cs typeface="Arial" panose="020B0604020202020204" pitchFamily="34" charset="0"/>
              </a:rPr>
              <a:t>Y</a:t>
            </a:r>
            <a:r>
              <a:rPr lang="en-US" dirty="0">
                <a:solidFill>
                  <a:schemeClr val="tx1"/>
                </a:solidFill>
                <a:latin typeface="Arial" panose="020B0604020202020204" pitchFamily="34" charset="0"/>
                <a:cs typeface="Arial" panose="020B0604020202020204" pitchFamily="34" charset="0"/>
              </a:rPr>
              <a:t> and </a:t>
            </a:r>
            <a:r>
              <a:rPr lang="en-US" b="1" i="1" dirty="0">
                <a:solidFill>
                  <a:schemeClr val="tx1"/>
                </a:solidFill>
                <a:latin typeface="Arial" panose="020B0604020202020204" pitchFamily="34" charset="0"/>
                <a:cs typeface="Arial" panose="020B0604020202020204" pitchFamily="34" charset="0"/>
              </a:rPr>
              <a:t>P</a:t>
            </a:r>
            <a:r>
              <a:rPr lang="en-US" dirty="0">
                <a:solidFill>
                  <a:schemeClr val="tx1"/>
                </a:solidFill>
                <a:latin typeface="Arial" panose="020B0604020202020204" pitchFamily="34" charset="0"/>
                <a:cs typeface="Arial" panose="020B0604020202020204" pitchFamily="34" charset="0"/>
              </a:rPr>
              <a:t> are positively related, so the SRAS curve is upward sloping.</a:t>
            </a:r>
          </a:p>
        </p:txBody>
      </p:sp>
    </p:spTree>
    <p:extLst>
      <p:ext uri="{BB962C8B-B14F-4D97-AF65-F5344CB8AC3E}">
        <p14:creationId xmlns:p14="http://schemas.microsoft.com/office/powerpoint/2010/main" val="2992174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rgbClr val="A85232"/>
                </a:solidFill>
              </a:rPr>
              <a:t>The sticky-price model, part 1</a:t>
            </a:r>
            <a:endParaRPr lang="en-US" dirty="0"/>
          </a:p>
        </p:txBody>
      </p:sp>
      <p:sp>
        <p:nvSpPr>
          <p:cNvPr id="6" name="Content Placeholder 5"/>
          <p:cNvSpPr>
            <a:spLocks noGrp="1"/>
          </p:cNvSpPr>
          <p:nvPr>
            <p:ph type="body" sz="quarter" idx="10"/>
          </p:nvPr>
        </p:nvSpPr>
        <p:spPr/>
        <p:txBody>
          <a:bodyPr/>
          <a:lstStyle/>
          <a:p>
            <a:pPr marL="342900" indent="-342900">
              <a:spcAft>
                <a:spcPts val="600"/>
              </a:spcAft>
              <a:buClr>
                <a:schemeClr val="tx1"/>
              </a:buClr>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Reasons for sticky prices:</a:t>
            </a:r>
          </a:p>
          <a:p>
            <a:pPr marL="800100" lvl="1">
              <a:spcAft>
                <a:spcPts val="600"/>
              </a:spcAft>
              <a:buClr>
                <a:schemeClr val="tx1"/>
              </a:buClr>
              <a:buFont typeface="Arial" panose="020B0604020202020204" pitchFamily="34" charset="0"/>
              <a:buChar char="•"/>
            </a:pPr>
            <a:r>
              <a:rPr lang="en-US" dirty="0">
                <a:latin typeface="Arial" panose="020B0604020202020204" pitchFamily="34" charset="0"/>
                <a:cs typeface="Arial" panose="020B0604020202020204" pitchFamily="34" charset="0"/>
              </a:rPr>
              <a:t>long-term contracts between firms and customers</a:t>
            </a:r>
          </a:p>
          <a:p>
            <a:pPr marL="800100" lvl="1">
              <a:spcAft>
                <a:spcPts val="600"/>
              </a:spcAft>
              <a:buClr>
                <a:schemeClr val="tx1"/>
              </a:buClr>
              <a:buFont typeface="Arial" panose="020B0604020202020204" pitchFamily="34" charset="0"/>
              <a:buChar char="•"/>
            </a:pPr>
            <a:r>
              <a:rPr lang="en-US" dirty="0">
                <a:latin typeface="Arial" panose="020B0604020202020204" pitchFamily="34" charset="0"/>
                <a:cs typeface="Arial" panose="020B0604020202020204" pitchFamily="34" charset="0"/>
              </a:rPr>
              <a:t>menu costs</a:t>
            </a:r>
          </a:p>
          <a:p>
            <a:pPr marL="800100" lvl="1">
              <a:spcAft>
                <a:spcPts val="600"/>
              </a:spcAft>
              <a:buClr>
                <a:schemeClr val="tx1"/>
              </a:buClr>
              <a:buFont typeface="Arial" panose="020B0604020202020204" pitchFamily="34" charset="0"/>
              <a:buChar char="•"/>
            </a:pPr>
            <a:r>
              <a:rPr lang="en-US" dirty="0">
                <a:latin typeface="Arial" panose="020B0604020202020204" pitchFamily="34" charset="0"/>
                <a:cs typeface="Arial" panose="020B0604020202020204" pitchFamily="34" charset="0"/>
              </a:rPr>
              <a:t>firms not wishing to annoy customers with </a:t>
            </a:r>
            <a:r>
              <a:rPr lang="en-US" dirty="0" smtClean="0">
                <a:latin typeface="Arial" panose="020B0604020202020204" pitchFamily="34" charset="0"/>
                <a:cs typeface="Arial" panose="020B0604020202020204" pitchFamily="34" charset="0"/>
              </a:rPr>
              <a:t>frequent price </a:t>
            </a:r>
            <a:r>
              <a:rPr lang="en-US" dirty="0">
                <a:latin typeface="Arial" panose="020B0604020202020204" pitchFamily="34" charset="0"/>
                <a:cs typeface="Arial" panose="020B0604020202020204" pitchFamily="34" charset="0"/>
              </a:rPr>
              <a:t>changes</a:t>
            </a:r>
          </a:p>
          <a:p>
            <a:pPr marL="342900" indent="-342900">
              <a:spcAft>
                <a:spcPts val="600"/>
              </a:spcAft>
              <a:buClr>
                <a:schemeClr val="tx1"/>
              </a:buClr>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Assumption:</a:t>
            </a:r>
          </a:p>
          <a:p>
            <a:pPr marL="800100" lvl="1">
              <a:spcAft>
                <a:spcPts val="600"/>
              </a:spcAft>
              <a:buClr>
                <a:schemeClr val="tx1"/>
              </a:buClr>
              <a:buFont typeface="Arial" panose="020B0604020202020204" pitchFamily="34" charset="0"/>
              <a:buChar char="•"/>
            </a:pPr>
            <a:r>
              <a:rPr lang="en-US" dirty="0">
                <a:latin typeface="Arial" panose="020B0604020202020204" pitchFamily="34" charset="0"/>
                <a:cs typeface="Arial" panose="020B0604020202020204" pitchFamily="34" charset="0"/>
              </a:rPr>
              <a:t>Firms set their own prices (as in monopolistic competition</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0424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rgbClr val="A85232"/>
                </a:solidFill>
              </a:rPr>
              <a:t>The sticky-price model, part 2</a:t>
            </a:r>
            <a:endParaRPr lang="en-US" dirty="0"/>
          </a:p>
        </p:txBody>
      </p:sp>
      <p:sp>
        <p:nvSpPr>
          <p:cNvPr id="7" name="Content Placeholder 5"/>
          <p:cNvSpPr>
            <a:spLocks noGrp="1"/>
          </p:cNvSpPr>
          <p:nvPr>
            <p:ph type="body" sz="quarter" idx="10"/>
          </p:nvPr>
        </p:nvSpPr>
        <p:spPr>
          <a:xfrm>
            <a:off x="478361" y="1219686"/>
            <a:ext cx="8326006" cy="532914"/>
          </a:xfrm>
        </p:spPr>
        <p:txBody>
          <a:bodyPr/>
          <a:lstStyle/>
          <a:p>
            <a:pPr marL="342900" indent="-342900">
              <a:buClr>
                <a:schemeClr val="tx1"/>
              </a:buClr>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An individual firm’s desired price is</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graphicFrame>
        <p:nvGraphicFramePr>
          <p:cNvPr id="11" name="Object 10" descr="An equation reads p (Lower case) equals P (Upper case) plus a (Y minus Y bar)."/>
          <p:cNvGraphicFramePr>
            <a:graphicFrameLocks noChangeAspect="1"/>
          </p:cNvGraphicFramePr>
          <p:nvPr>
            <p:extLst>
              <p:ext uri="{D42A27DB-BD31-4B8C-83A1-F6EECF244321}">
                <p14:modId xmlns:p14="http://schemas.microsoft.com/office/powerpoint/2010/main" val="1255239462"/>
              </p:ext>
            </p:extLst>
          </p:nvPr>
        </p:nvGraphicFramePr>
        <p:xfrm>
          <a:off x="3408391" y="1856534"/>
          <a:ext cx="2820931" cy="590714"/>
        </p:xfrm>
        <a:graphic>
          <a:graphicData uri="http://schemas.openxmlformats.org/presentationml/2006/ole">
            <mc:AlternateContent xmlns:mc="http://schemas.openxmlformats.org/markup-compatibility/2006">
              <mc:Choice xmlns:v="urn:schemas-microsoft-com:vml" Requires="v">
                <p:oleObj spid="_x0000_s2362" name="Equation" r:id="rId4" imgW="1091880" imgH="228600" progId="Equation.DSMT4">
                  <p:embed/>
                </p:oleObj>
              </mc:Choice>
              <mc:Fallback>
                <p:oleObj name="Equation" r:id="rId4" imgW="1091880" imgH="228600" progId="Equation.DSMT4">
                  <p:embed/>
                  <p:pic>
                    <p:nvPicPr>
                      <p:cNvPr id="0" name="Object 8"/>
                      <p:cNvPicPr>
                        <a:picLocks noChangeAspect="1" noChangeArrowheads="1"/>
                      </p:cNvPicPr>
                      <p:nvPr/>
                    </p:nvPicPr>
                    <p:blipFill>
                      <a:blip r:embed="rId5"/>
                      <a:srcRect/>
                      <a:stretch>
                        <a:fillRect/>
                      </a:stretch>
                    </p:blipFill>
                    <p:spPr bwMode="auto">
                      <a:xfrm>
                        <a:off x="3408391" y="1856534"/>
                        <a:ext cx="2820931" cy="5907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 name="Content Placeholder 5"/>
          <p:cNvSpPr>
            <a:spLocks noGrp="1"/>
          </p:cNvSpPr>
          <p:nvPr>
            <p:ph type="body" sz="quarter" idx="12"/>
          </p:nvPr>
        </p:nvSpPr>
        <p:spPr>
          <a:xfrm>
            <a:off x="623566" y="2715761"/>
            <a:ext cx="8009580" cy="2356752"/>
          </a:xfrm>
        </p:spPr>
        <p:txBody>
          <a:bodyPr/>
          <a:lstStyle/>
          <a:p>
            <a:pPr>
              <a:lnSpc>
                <a:spcPct val="105000"/>
              </a:lnSpc>
              <a:spcBef>
                <a:spcPct val="45000"/>
              </a:spcBef>
              <a:buClr>
                <a:srgbClr val="008080"/>
              </a:buClr>
              <a:buSzPct val="120000"/>
            </a:pPr>
            <a:r>
              <a:rPr lang="en-US" dirty="0">
                <a:latin typeface="Arial" panose="020B0604020202020204" pitchFamily="34" charset="0"/>
                <a:cs typeface="Arial" panose="020B0604020202020204" pitchFamily="34" charset="0"/>
              </a:rPr>
              <a:t>where </a:t>
            </a:r>
            <a:r>
              <a:rPr lang="en-US" b="1" i="1" dirty="0" smtClean="0">
                <a:latin typeface="Arial" panose="020B0604020202020204" pitchFamily="34" charset="0"/>
                <a:cs typeface="Arial" panose="020B0604020202020204" pitchFamily="34" charset="0"/>
              </a:rPr>
              <a:t>a</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&gt; 0</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a:lnSpc>
                <a:spcPct val="105000"/>
              </a:lnSpc>
              <a:spcBef>
                <a:spcPct val="45000"/>
              </a:spcBef>
              <a:buClr>
                <a:srgbClr val="008080"/>
              </a:buClr>
              <a:buSzPct val="120000"/>
            </a:pPr>
            <a:r>
              <a:rPr lang="en-US" dirty="0">
                <a:latin typeface="Arial" panose="020B0604020202020204" pitchFamily="34" charset="0"/>
                <a:cs typeface="Arial" panose="020B0604020202020204" pitchFamily="34" charset="0"/>
              </a:rPr>
              <a:t>Suppose there are two types of firms:</a:t>
            </a:r>
          </a:p>
          <a:p>
            <a:pPr marL="404813" lvl="1" indent="-290513">
              <a:lnSpc>
                <a:spcPct val="105000"/>
              </a:lnSpc>
              <a:buClr>
                <a:srgbClr val="FF9900"/>
              </a:buClr>
              <a:buSzPct val="120000"/>
              <a:buFontTx/>
              <a:buChar char="•"/>
            </a:pPr>
            <a:r>
              <a:rPr lang="en-US" dirty="0">
                <a:latin typeface="Arial" panose="020B0604020202020204" pitchFamily="34" charset="0"/>
                <a:cs typeface="Arial" panose="020B0604020202020204" pitchFamily="34" charset="0"/>
              </a:rPr>
              <a:t>firms with flexible prices—set prices as above</a:t>
            </a:r>
          </a:p>
          <a:p>
            <a:pPr marL="404813" lvl="1" indent="-290513">
              <a:lnSpc>
                <a:spcPct val="105000"/>
              </a:lnSpc>
              <a:buClr>
                <a:srgbClr val="FF9900"/>
              </a:buClr>
              <a:buSzPct val="120000"/>
              <a:buFontTx/>
              <a:buChar char="•"/>
            </a:pPr>
            <a:r>
              <a:rPr lang="en-US" dirty="0">
                <a:latin typeface="Arial" panose="020B0604020202020204" pitchFamily="34" charset="0"/>
                <a:cs typeface="Arial" panose="020B0604020202020204" pitchFamily="34" charset="0"/>
              </a:rPr>
              <a:t>firms with sticky prices—must set their prices </a:t>
            </a:r>
            <a:r>
              <a:rPr lang="en-US" dirty="0" smtClean="0">
                <a:latin typeface="Arial" panose="020B0604020202020204" pitchFamily="34" charset="0"/>
                <a:cs typeface="Arial" panose="020B0604020202020204" pitchFamily="34" charset="0"/>
              </a:rPr>
              <a:t>before they </a:t>
            </a:r>
            <a:r>
              <a:rPr lang="en-US" dirty="0">
                <a:latin typeface="Arial" panose="020B0604020202020204" pitchFamily="34" charset="0"/>
                <a:cs typeface="Arial" panose="020B0604020202020204" pitchFamily="34" charset="0"/>
              </a:rPr>
              <a:t>know how </a:t>
            </a:r>
            <a:r>
              <a:rPr lang="en-US" b="1" i="1" dirty="0">
                <a:latin typeface="Arial" panose="020B0604020202020204" pitchFamily="34" charset="0"/>
                <a:cs typeface="Arial" panose="020B0604020202020204" pitchFamily="34" charset="0"/>
              </a:rPr>
              <a:t>P</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and </a:t>
            </a:r>
            <a:r>
              <a:rPr lang="en-US" b="1" i="1" dirty="0" smtClean="0">
                <a:latin typeface="Arial" panose="020B0604020202020204" pitchFamily="34" charset="0"/>
                <a:cs typeface="Arial" panose="020B0604020202020204" pitchFamily="34" charset="0"/>
              </a:rPr>
              <a:t>Y</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will </a:t>
            </a:r>
            <a:r>
              <a:rPr lang="en-US" dirty="0">
                <a:latin typeface="Arial" panose="020B0604020202020204" pitchFamily="34" charset="0"/>
                <a:cs typeface="Arial" panose="020B0604020202020204" pitchFamily="34" charset="0"/>
              </a:rPr>
              <a:t>turn out</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graphicFrame>
        <p:nvGraphicFramePr>
          <p:cNvPr id="12" name="Object 11" descr="An equation reads, p (Lower case) equals EP plus a (EY minus EY bar)."/>
          <p:cNvGraphicFramePr>
            <a:graphicFrameLocks noChangeAspect="1"/>
          </p:cNvGraphicFramePr>
          <p:nvPr>
            <p:extLst>
              <p:ext uri="{D42A27DB-BD31-4B8C-83A1-F6EECF244321}">
                <p14:modId xmlns:p14="http://schemas.microsoft.com/office/powerpoint/2010/main" val="2381694837"/>
              </p:ext>
            </p:extLst>
          </p:nvPr>
        </p:nvGraphicFramePr>
        <p:xfrm>
          <a:off x="2571778" y="5508957"/>
          <a:ext cx="3748033" cy="602587"/>
        </p:xfrm>
        <a:graphic>
          <a:graphicData uri="http://schemas.openxmlformats.org/presentationml/2006/ole">
            <mc:AlternateContent xmlns:mc="http://schemas.openxmlformats.org/markup-compatibility/2006">
              <mc:Choice xmlns:v="urn:schemas-microsoft-com:vml" Requires="v">
                <p:oleObj spid="_x0000_s2363" name="Equation" r:id="rId6" imgW="1422360" imgH="228600" progId="Equation.DSMT4">
                  <p:embed/>
                </p:oleObj>
              </mc:Choice>
              <mc:Fallback>
                <p:oleObj name="Equation" r:id="rId6" imgW="1422360" imgH="228600" progId="Equation.DSMT4">
                  <p:embed/>
                  <p:pic>
                    <p:nvPicPr>
                      <p:cNvPr id="0" name="Object 9"/>
                      <p:cNvPicPr>
                        <a:picLocks noChangeAspect="1" noChangeArrowheads="1"/>
                      </p:cNvPicPr>
                      <p:nvPr/>
                    </p:nvPicPr>
                    <p:blipFill>
                      <a:blip r:embed="rId7"/>
                      <a:srcRect/>
                      <a:stretch>
                        <a:fillRect/>
                      </a:stretch>
                    </p:blipFill>
                    <p:spPr bwMode="auto">
                      <a:xfrm>
                        <a:off x="2571778" y="5508957"/>
                        <a:ext cx="3748033" cy="602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097874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BE397107-74BA-41AE-9C3F-2C641B59C723}"/>
              </a:ext>
            </a:extLst>
          </p:cNvPr>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The sticky-price model, part 3</a:t>
            </a:r>
          </a:p>
        </p:txBody>
      </p:sp>
      <p:graphicFrame>
        <p:nvGraphicFramePr>
          <p:cNvPr id="3074" name="Object 8" descr="An equation reads, p (Lower case) equals EP plus a (EY minus EY bar)."/>
          <p:cNvGraphicFramePr>
            <a:graphicFrameLocks noChangeAspect="1"/>
          </p:cNvGraphicFramePr>
          <p:nvPr>
            <p:extLst>
              <p:ext uri="{D42A27DB-BD31-4B8C-83A1-F6EECF244321}">
                <p14:modId xmlns:p14="http://schemas.microsoft.com/office/powerpoint/2010/main" val="3790837626"/>
              </p:ext>
            </p:extLst>
          </p:nvPr>
        </p:nvGraphicFramePr>
        <p:xfrm>
          <a:off x="2792288" y="1497787"/>
          <a:ext cx="3430837" cy="566777"/>
        </p:xfrm>
        <a:graphic>
          <a:graphicData uri="http://schemas.openxmlformats.org/presentationml/2006/ole">
            <mc:AlternateContent xmlns:mc="http://schemas.openxmlformats.org/markup-compatibility/2006">
              <mc:Choice xmlns:v="urn:schemas-microsoft-com:vml" Requires="v">
                <p:oleObj spid="_x0000_s3384" name="Equation" r:id="rId4" imgW="1384200" imgH="228600" progId="Equation.DSMT4">
                  <p:embed/>
                </p:oleObj>
              </mc:Choice>
              <mc:Fallback>
                <p:oleObj name="Equation" r:id="rId4" imgW="1384200" imgH="228600" progId="Equation.DSMT4">
                  <p:embed/>
                  <p:pic>
                    <p:nvPicPr>
                      <p:cNvPr id="0" name=""/>
                      <p:cNvPicPr>
                        <a:picLocks noChangeAspect="1" noChangeArrowheads="1"/>
                      </p:cNvPicPr>
                      <p:nvPr/>
                    </p:nvPicPr>
                    <p:blipFill>
                      <a:blip r:embed="rId5"/>
                      <a:srcRect/>
                      <a:stretch>
                        <a:fillRect/>
                      </a:stretch>
                    </p:blipFill>
                    <p:spPr bwMode="auto">
                      <a:xfrm>
                        <a:off x="2792288" y="1497787"/>
                        <a:ext cx="3430837" cy="566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Content Placeholder 5"/>
          <p:cNvSpPr>
            <a:spLocks noGrp="1"/>
          </p:cNvSpPr>
          <p:nvPr>
            <p:ph type="body" sz="quarter" idx="10"/>
          </p:nvPr>
        </p:nvSpPr>
        <p:spPr>
          <a:xfrm>
            <a:off x="478361" y="2343636"/>
            <a:ext cx="8326006" cy="875814"/>
          </a:xfrm>
        </p:spPr>
        <p:txBody>
          <a:bodyPr/>
          <a:lstStyle/>
          <a:p>
            <a:r>
              <a:rPr lang="en-US" dirty="0">
                <a:latin typeface="Arial" panose="020B0604020202020204" pitchFamily="34" charset="0"/>
                <a:cs typeface="Arial" panose="020B0604020202020204" pitchFamily="34" charset="0"/>
              </a:rPr>
              <a:t>Assume that sticky-price firms expect that output will equal its natural rate. Then</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graphicFrame>
        <p:nvGraphicFramePr>
          <p:cNvPr id="3075" name="Object 9" descr="An equation reads, p (lower case) equals EP."/>
          <p:cNvGraphicFramePr>
            <a:graphicFrameLocks noChangeAspect="1"/>
          </p:cNvGraphicFramePr>
          <p:nvPr>
            <p:extLst>
              <p:ext uri="{D42A27DB-BD31-4B8C-83A1-F6EECF244321}">
                <p14:modId xmlns:p14="http://schemas.microsoft.com/office/powerpoint/2010/main" val="2110411730"/>
              </p:ext>
            </p:extLst>
          </p:nvPr>
        </p:nvGraphicFramePr>
        <p:xfrm>
          <a:off x="3764711" y="3425651"/>
          <a:ext cx="1279616" cy="476599"/>
        </p:xfrm>
        <a:graphic>
          <a:graphicData uri="http://schemas.openxmlformats.org/presentationml/2006/ole">
            <mc:AlternateContent xmlns:mc="http://schemas.openxmlformats.org/markup-compatibility/2006">
              <mc:Choice xmlns:v="urn:schemas-microsoft-com:vml" Requires="v">
                <p:oleObj spid="_x0000_s3385" name="Equation" r:id="rId6" imgW="545760" imgH="203040" progId="Equation.DSMT4">
                  <p:embed/>
                </p:oleObj>
              </mc:Choice>
              <mc:Fallback>
                <p:oleObj name="Equation" r:id="rId6" imgW="545760" imgH="203040" progId="Equation.DSMT4">
                  <p:embed/>
                  <p:pic>
                    <p:nvPicPr>
                      <p:cNvPr id="0" name=""/>
                      <p:cNvPicPr>
                        <a:picLocks noChangeAspect="1" noChangeArrowheads="1"/>
                      </p:cNvPicPr>
                      <p:nvPr/>
                    </p:nvPicPr>
                    <p:blipFill>
                      <a:blip r:embed="rId7"/>
                      <a:srcRect/>
                      <a:stretch>
                        <a:fillRect/>
                      </a:stretch>
                    </p:blipFill>
                    <p:spPr bwMode="auto">
                      <a:xfrm>
                        <a:off x="3764711" y="3425651"/>
                        <a:ext cx="1279616" cy="4765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Content Placeholder 5"/>
          <p:cNvSpPr>
            <a:spLocks noGrp="1"/>
          </p:cNvSpPr>
          <p:nvPr>
            <p:ph type="body" sz="quarter" idx="12"/>
          </p:nvPr>
        </p:nvSpPr>
        <p:spPr>
          <a:xfrm>
            <a:off x="609600" y="4219575"/>
            <a:ext cx="7843520" cy="2238375"/>
          </a:xfrm>
        </p:spPr>
        <p:txBody>
          <a:bodyPr/>
          <a:lstStyle/>
          <a:p>
            <a:pPr marL="342900" indent="-342900">
              <a:lnSpc>
                <a:spcPct val="105000"/>
              </a:lnSpc>
              <a:spcBef>
                <a:spcPct val="45000"/>
              </a:spcBef>
              <a:buClr>
                <a:srgbClr val="996633"/>
              </a:buClr>
              <a:buSzPct val="120000"/>
              <a:buFont typeface="Wingdings" pitchFamily="2" charset="2"/>
              <a:buChar char="§"/>
            </a:pPr>
            <a:r>
              <a:rPr lang="en-US" dirty="0">
                <a:latin typeface="Arial" panose="020B0604020202020204" pitchFamily="34" charset="0"/>
                <a:cs typeface="Arial" panose="020B0604020202020204" pitchFamily="34" charset="0"/>
              </a:rPr>
              <a:t>To derive the aggregate supply </a:t>
            </a:r>
            <a:r>
              <a:rPr lang="en-US" dirty="0" smtClean="0">
                <a:latin typeface="Arial" panose="020B0604020202020204" pitchFamily="34" charset="0"/>
                <a:cs typeface="Arial" panose="020B0604020202020204" pitchFamily="34" charset="0"/>
              </a:rPr>
              <a:t>curve,</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first </a:t>
            </a:r>
            <a:r>
              <a:rPr lang="en-US" dirty="0">
                <a:latin typeface="Arial" panose="020B0604020202020204" pitchFamily="34" charset="0"/>
                <a:cs typeface="Arial" panose="020B0604020202020204" pitchFamily="34" charset="0"/>
              </a:rPr>
              <a:t>find an expression for the overall price level</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342900" indent="-342900">
              <a:lnSpc>
                <a:spcPct val="105000"/>
              </a:lnSpc>
              <a:spcBef>
                <a:spcPct val="45000"/>
              </a:spcBef>
              <a:buClr>
                <a:srgbClr val="996633"/>
              </a:buClr>
              <a:buSzPct val="120000"/>
              <a:buFont typeface="Wingdings" pitchFamily="2" charset="2"/>
              <a:buChar char="§"/>
            </a:pPr>
            <a:r>
              <a:rPr lang="en-US" b="1" i="1" dirty="0" smtClean="0">
                <a:latin typeface="Arial" panose="020B0604020202020204" pitchFamily="34" charset="0"/>
                <a:cs typeface="Arial" panose="020B0604020202020204" pitchFamily="34" charset="0"/>
              </a:rPr>
              <a:t>s</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fraction </a:t>
            </a:r>
            <a:r>
              <a:rPr lang="en-US" dirty="0">
                <a:latin typeface="Arial" panose="020B0604020202020204" pitchFamily="34" charset="0"/>
                <a:cs typeface="Arial" panose="020B0604020202020204" pitchFamily="34" charset="0"/>
              </a:rPr>
              <a:t>of firms with sticky prices</a:t>
            </a:r>
            <a:r>
              <a:rPr lang="en-US" dirty="0" smtClean="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Then, we can write the overall price level as . . </a:t>
            </a:r>
            <a:r>
              <a:rPr lang="en-US"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18806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A85232"/>
                </a:solidFill>
              </a:rPr>
              <a:t>The sticky-price model, part 4</a:t>
            </a:r>
            <a:endParaRPr lang="en-US" dirty="0"/>
          </a:p>
        </p:txBody>
      </p:sp>
      <p:pic>
        <p:nvPicPr>
          <p:cNvPr id="18" name="Picture 365" descr="An equation reads P equals s [EP] plus (1 minus s) [P plus a (Y minus Y bar)]."/>
          <p:cNvPicPr>
            <a:picLocks noGrp="1" noChangeAspect="1" noChangeArrowheads="1"/>
          </p:cNvPicPr>
          <p:nvPr>
            <p:ph type="pic" sz="quarter" idx="11"/>
          </p:nvPr>
        </p:nvPicPr>
        <p:blipFill>
          <a:blip r:embed="rId4">
            <a:extLst>
              <a:ext uri="{28A0092B-C50C-407E-A947-70E740481C1C}">
                <a14:useLocalDpi xmlns:a14="http://schemas.microsoft.com/office/drawing/2010/main" val="0"/>
              </a:ext>
            </a:extLst>
          </a:blip>
          <a:stretch>
            <a:fillRect/>
          </a:stretch>
        </p:blipFill>
        <p:spPr bwMode="auto">
          <a:xfrm>
            <a:off x="898033" y="1528915"/>
            <a:ext cx="7462235" cy="20793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ontent Placeholder 5"/>
          <p:cNvSpPr>
            <a:spLocks noGrp="1"/>
          </p:cNvSpPr>
          <p:nvPr>
            <p:ph type="body" sz="quarter" idx="10"/>
          </p:nvPr>
        </p:nvSpPr>
        <p:spPr>
          <a:xfrm>
            <a:off x="516461" y="3769074"/>
            <a:ext cx="5465239" cy="628164"/>
          </a:xfrm>
        </p:spPr>
        <p:txBody>
          <a:bodyPr/>
          <a:lstStyle/>
          <a:p>
            <a:pPr marL="342900" indent="-342900">
              <a:buClr>
                <a:schemeClr val="tx1"/>
              </a:buClr>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Subtract (1 </a:t>
            </a:r>
            <a:r>
              <a:rPr lang="en-US" dirty="0">
                <a:latin typeface="Arial" panose="020B0604020202020204" pitchFamily="34" charset="0"/>
                <a:cs typeface="Arial" panose="020B0604020202020204" pitchFamily="34" charset="0"/>
                <a:sym typeface="Symbol" pitchFamily="18" charset="2"/>
              </a:rPr>
              <a:t>− </a:t>
            </a:r>
            <a:r>
              <a:rPr lang="en-US" b="1" i="1" dirty="0">
                <a:latin typeface="Arial" panose="020B0604020202020204" pitchFamily="34" charset="0"/>
                <a:cs typeface="Arial" panose="020B0604020202020204" pitchFamily="34" charset="0"/>
              </a:rPr>
              <a:t>s</a:t>
            </a:r>
            <a:r>
              <a:rPr lang="en-US" dirty="0">
                <a:latin typeface="Arial" panose="020B0604020202020204" pitchFamily="34" charset="0"/>
                <a:cs typeface="Arial" panose="020B0604020202020204" pitchFamily="34" charset="0"/>
              </a:rPr>
              <a:t>)</a:t>
            </a:r>
            <a:r>
              <a:rPr lang="en-US" b="1" i="1" dirty="0">
                <a:latin typeface="Arial" panose="020B0604020202020204" pitchFamily="34" charset="0"/>
                <a:cs typeface="Arial" panose="020B0604020202020204" pitchFamily="34" charset="0"/>
              </a:rPr>
              <a:t>P </a:t>
            </a:r>
            <a:r>
              <a:rPr lang="en-US" dirty="0" smtClean="0">
                <a:latin typeface="Arial" panose="020B0604020202020204" pitchFamily="34" charset="0"/>
                <a:cs typeface="Arial" panose="020B0604020202020204" pitchFamily="34" charset="0"/>
              </a:rPr>
              <a:t>from </a:t>
            </a:r>
            <a:r>
              <a:rPr lang="en-US" dirty="0">
                <a:latin typeface="Arial" panose="020B0604020202020204" pitchFamily="34" charset="0"/>
                <a:cs typeface="Arial" panose="020B0604020202020204" pitchFamily="34" charset="0"/>
              </a:rPr>
              <a:t>both sides</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graphicFrame>
        <p:nvGraphicFramePr>
          <p:cNvPr id="12" name="Object 11" descr="An equation reads, sP equals s [EP] plus (1 minus s)[a (Y minus Y bar)]."/>
          <p:cNvGraphicFramePr>
            <a:graphicFrameLocks noChangeAspect="1"/>
          </p:cNvGraphicFramePr>
          <p:nvPr>
            <p:extLst>
              <p:ext uri="{D42A27DB-BD31-4B8C-83A1-F6EECF244321}">
                <p14:modId xmlns:p14="http://schemas.microsoft.com/office/powerpoint/2010/main" val="4112482297"/>
              </p:ext>
            </p:extLst>
          </p:nvPr>
        </p:nvGraphicFramePr>
        <p:xfrm>
          <a:off x="2144713" y="4442308"/>
          <a:ext cx="3927475" cy="469900"/>
        </p:xfrm>
        <a:graphic>
          <a:graphicData uri="http://schemas.openxmlformats.org/presentationml/2006/ole">
            <mc:AlternateContent xmlns:mc="http://schemas.openxmlformats.org/markup-compatibility/2006">
              <mc:Choice xmlns:v="urn:schemas-microsoft-com:vml" Requires="v">
                <p:oleObj spid="_x0000_s4532" name="Equation" r:id="rId5" imgW="1917360" imgH="228600" progId="Equation.DSMT4">
                  <p:embed/>
                </p:oleObj>
              </mc:Choice>
              <mc:Fallback>
                <p:oleObj name="Equation" r:id="rId5" imgW="1917360" imgH="228600" progId="Equation.DSMT4">
                  <p:embed/>
                  <p:pic>
                    <p:nvPicPr>
                      <p:cNvPr id="0" name="Object 24"/>
                      <p:cNvPicPr>
                        <a:picLocks noChangeAspect="1" noChangeArrowheads="1"/>
                      </p:cNvPicPr>
                      <p:nvPr/>
                    </p:nvPicPr>
                    <p:blipFill>
                      <a:blip r:embed="rId6"/>
                      <a:srcRect/>
                      <a:stretch>
                        <a:fillRect/>
                      </a:stretch>
                    </p:blipFill>
                    <p:spPr bwMode="auto">
                      <a:xfrm>
                        <a:off x="2144713" y="4442308"/>
                        <a:ext cx="3927475" cy="46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Content Placeholder 5"/>
          <p:cNvSpPr>
            <a:spLocks noGrp="1"/>
          </p:cNvSpPr>
          <p:nvPr>
            <p:ph type="body" sz="quarter" idx="12"/>
          </p:nvPr>
        </p:nvSpPr>
        <p:spPr>
          <a:xfrm>
            <a:off x="598488" y="5066439"/>
            <a:ext cx="4638675" cy="512897"/>
          </a:xfrm>
        </p:spPr>
        <p:txBody>
          <a:bodyPr/>
          <a:lstStyle/>
          <a:p>
            <a:pPr marL="342900" indent="-342900">
              <a:buClr>
                <a:schemeClr val="tx1"/>
              </a:buClr>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Divide both sides by </a:t>
            </a:r>
            <a:r>
              <a:rPr lang="en-US" b="1" i="1" dirty="0">
                <a:latin typeface="Arial" panose="020B0604020202020204" pitchFamily="34" charset="0"/>
                <a:cs typeface="Arial" panose="020B0604020202020204" pitchFamily="34" charset="0"/>
              </a:rPr>
              <a:t>s</a:t>
            </a:r>
            <a:r>
              <a:rPr lang="en-US" b="1" dirty="0" smtClean="0">
                <a:latin typeface="Arial" panose="020B0604020202020204" pitchFamily="34" charset="0"/>
                <a:cs typeface="Arial" panose="020B0604020202020204" pitchFamily="34" charset="0"/>
              </a:rPr>
              <a:t>:</a:t>
            </a:r>
            <a:endParaRPr lang="en-US" b="1" dirty="0">
              <a:latin typeface="Arial" panose="020B0604020202020204" pitchFamily="34" charset="0"/>
              <a:cs typeface="Arial" panose="020B0604020202020204" pitchFamily="34" charset="0"/>
            </a:endParaRPr>
          </a:p>
        </p:txBody>
      </p:sp>
      <p:graphicFrame>
        <p:nvGraphicFramePr>
          <p:cNvPr id="13" name="Object 12" descr="An equation reads, P equals EP plus ((1 minus s)a over s) times (Y minus Y bar)."/>
          <p:cNvGraphicFramePr>
            <a:graphicFrameLocks noChangeAspect="1"/>
          </p:cNvGraphicFramePr>
          <p:nvPr>
            <p:extLst>
              <p:ext uri="{D42A27DB-BD31-4B8C-83A1-F6EECF244321}">
                <p14:modId xmlns:p14="http://schemas.microsoft.com/office/powerpoint/2010/main" val="1009509893"/>
              </p:ext>
            </p:extLst>
          </p:nvPr>
        </p:nvGraphicFramePr>
        <p:xfrm>
          <a:off x="2540000" y="5665788"/>
          <a:ext cx="3094038" cy="768350"/>
        </p:xfrm>
        <a:graphic>
          <a:graphicData uri="http://schemas.openxmlformats.org/presentationml/2006/ole">
            <mc:AlternateContent xmlns:mc="http://schemas.openxmlformats.org/markup-compatibility/2006">
              <mc:Choice xmlns:v="urn:schemas-microsoft-com:vml" Requires="v">
                <p:oleObj spid="_x0000_s4533" name="Equation" r:id="rId7" imgW="1587240" imgH="393480" progId="Equation.DSMT4">
                  <p:embed/>
                </p:oleObj>
              </mc:Choice>
              <mc:Fallback>
                <p:oleObj name="Equation" r:id="rId7" imgW="1587240" imgH="393480" progId="Equation.DSMT4">
                  <p:embed/>
                  <p:pic>
                    <p:nvPicPr>
                      <p:cNvPr id="0" name="Object 25"/>
                      <p:cNvPicPr>
                        <a:picLocks noChangeAspect="1" noChangeArrowheads="1"/>
                      </p:cNvPicPr>
                      <p:nvPr/>
                    </p:nvPicPr>
                    <p:blipFill>
                      <a:blip r:embed="rId8"/>
                      <a:srcRect/>
                      <a:stretch>
                        <a:fillRect/>
                      </a:stretch>
                    </p:blipFill>
                    <p:spPr bwMode="auto">
                      <a:xfrm>
                        <a:off x="2540000" y="5665788"/>
                        <a:ext cx="3094038"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104908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40BE8C78-BB83-4F01-8854-C6E6A9D90809}"/>
              </a:ext>
            </a:extLst>
          </p:cNvPr>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The sticky-price model, part 5</a:t>
            </a:r>
          </a:p>
        </p:txBody>
      </p:sp>
      <p:graphicFrame>
        <p:nvGraphicFramePr>
          <p:cNvPr id="8" name="Object 7" descr="An equation reads, P equals EP plus ((1 minus s)a over s) times (Y minus Y bar)."/>
          <p:cNvGraphicFramePr>
            <a:graphicFrameLocks noChangeAspect="1"/>
          </p:cNvGraphicFramePr>
          <p:nvPr>
            <p:extLst>
              <p:ext uri="{D42A27DB-BD31-4B8C-83A1-F6EECF244321}">
                <p14:modId xmlns:p14="http://schemas.microsoft.com/office/powerpoint/2010/main" val="3768739091"/>
              </p:ext>
            </p:extLst>
          </p:nvPr>
        </p:nvGraphicFramePr>
        <p:xfrm>
          <a:off x="2578821" y="1483303"/>
          <a:ext cx="3887932" cy="964045"/>
        </p:xfrm>
        <a:graphic>
          <a:graphicData uri="http://schemas.openxmlformats.org/presentationml/2006/ole">
            <mc:AlternateContent xmlns:mc="http://schemas.openxmlformats.org/markup-compatibility/2006">
              <mc:Choice xmlns:v="urn:schemas-microsoft-com:vml" Requires="v">
                <p:oleObj spid="_x0000_s5280" name="Equation" r:id="rId4" imgW="1587240" imgH="393480" progId="Equation.DSMT4">
                  <p:embed/>
                </p:oleObj>
              </mc:Choice>
              <mc:Fallback>
                <p:oleObj name="Equation" r:id="rId4" imgW="1587240" imgH="393480" progId="Equation.DSMT4">
                  <p:embed/>
                  <p:pic>
                    <p:nvPicPr>
                      <p:cNvPr id="0" name="Object 6"/>
                      <p:cNvPicPr>
                        <a:picLocks noChangeAspect="1" noChangeArrowheads="1"/>
                      </p:cNvPicPr>
                      <p:nvPr/>
                    </p:nvPicPr>
                    <p:blipFill>
                      <a:blip r:embed="rId5"/>
                      <a:srcRect/>
                      <a:stretch>
                        <a:fillRect/>
                      </a:stretch>
                    </p:blipFill>
                    <p:spPr bwMode="auto">
                      <a:xfrm>
                        <a:off x="2578821" y="1483303"/>
                        <a:ext cx="3887932" cy="9640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Content Placeholder 5"/>
          <p:cNvSpPr>
            <a:spLocks noGrp="1"/>
          </p:cNvSpPr>
          <p:nvPr>
            <p:ph type="body" sz="quarter" idx="10"/>
          </p:nvPr>
        </p:nvSpPr>
        <p:spPr>
          <a:xfrm>
            <a:off x="478361" y="2724636"/>
            <a:ext cx="8326006" cy="3657114"/>
          </a:xfrm>
        </p:spPr>
        <p:txBody>
          <a:bodyPr/>
          <a:lstStyle/>
          <a:p>
            <a:pPr marL="342900" indent="-342900">
              <a:spcBef>
                <a:spcPct val="20000"/>
              </a:spcBef>
              <a:buClr>
                <a:schemeClr val="tx1"/>
              </a:buClr>
              <a:buSzPct val="100000"/>
              <a:buFont typeface="Arial" pitchFamily="34" charset="0"/>
              <a:buChar char="•"/>
            </a:pPr>
            <a:r>
              <a:rPr lang="en-US" dirty="0">
                <a:latin typeface="Arial" panose="020B0604020202020204" pitchFamily="34" charset="0"/>
                <a:cs typeface="Arial" panose="020B0604020202020204" pitchFamily="34" charset="0"/>
              </a:rPr>
              <a:t>High </a:t>
            </a:r>
            <a:r>
              <a:rPr lang="en-US" b="1" i="1" dirty="0" smtClean="0">
                <a:latin typeface="Arial" panose="020B0604020202020204" pitchFamily="34" charset="0"/>
                <a:cs typeface="Arial" panose="020B0604020202020204" pitchFamily="34" charset="0"/>
              </a:rPr>
              <a:t>EP </a:t>
            </a:r>
            <a:r>
              <a:rPr lang="en-US" dirty="0" smtClean="0">
                <a:latin typeface="Wingdings 3" charset="2"/>
                <a:cs typeface="Wingdings 3" charset="2"/>
              </a:rPr>
              <a:t>g</a:t>
            </a:r>
            <a:r>
              <a:rPr lang="en-US" dirty="0"/>
              <a:t> </a:t>
            </a:r>
            <a:r>
              <a:rPr lang="en-US" dirty="0" smtClean="0">
                <a:latin typeface="Arial" panose="020B0604020202020204" pitchFamily="34" charset="0"/>
                <a:cs typeface="Arial" panose="020B0604020202020204" pitchFamily="34" charset="0"/>
              </a:rPr>
              <a:t>high </a:t>
            </a:r>
            <a:r>
              <a:rPr lang="en-US" b="1" i="1" dirty="0">
                <a:latin typeface="Arial" panose="020B0604020202020204" pitchFamily="34" charset="0"/>
                <a:cs typeface="Arial" panose="020B0604020202020204" pitchFamily="34" charset="0"/>
              </a:rPr>
              <a:t>P</a:t>
            </a:r>
            <a:r>
              <a:rPr lang="en-US" dirty="0"/>
              <a:t/>
            </a:r>
            <a:br>
              <a:rPr lang="en-US" dirty="0"/>
            </a:br>
            <a:r>
              <a:rPr lang="en-US" dirty="0">
                <a:latin typeface="Arial" panose="020B0604020202020204" pitchFamily="34" charset="0"/>
                <a:cs typeface="Arial" panose="020B0604020202020204" pitchFamily="34" charset="0"/>
              </a:rPr>
              <a:t>If firms expect high prices, then firms that must set prices in advance will set them high.</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Other firms respond by setting prices high.</a:t>
            </a:r>
          </a:p>
          <a:p>
            <a:pPr marL="342900" indent="-342900">
              <a:spcBef>
                <a:spcPct val="30000"/>
              </a:spcBef>
              <a:buClr>
                <a:schemeClr val="tx1"/>
              </a:buClr>
              <a:buSzPct val="100000"/>
              <a:buFont typeface="Arial" pitchFamily="34" charset="0"/>
              <a:buChar char="•"/>
            </a:pPr>
            <a:r>
              <a:rPr lang="en-US" dirty="0">
                <a:latin typeface="Arial" panose="020B0604020202020204" pitchFamily="34" charset="0"/>
                <a:cs typeface="Arial" panose="020B0604020202020204" pitchFamily="34" charset="0"/>
              </a:rPr>
              <a:t>High </a:t>
            </a:r>
            <a:r>
              <a:rPr lang="en-US" b="1" i="1" dirty="0" smtClean="0">
                <a:latin typeface="Arial" panose="020B0604020202020204" pitchFamily="34" charset="0"/>
                <a:cs typeface="Arial" panose="020B0604020202020204" pitchFamily="34" charset="0"/>
              </a:rPr>
              <a:t>Y</a:t>
            </a:r>
            <a:r>
              <a:rPr lang="en-US" dirty="0" smtClean="0">
                <a:latin typeface="Arial" panose="020B0604020202020204" pitchFamily="34" charset="0"/>
                <a:cs typeface="Arial" panose="020B0604020202020204" pitchFamily="34" charset="0"/>
              </a:rPr>
              <a:t> </a:t>
            </a:r>
            <a:r>
              <a:rPr lang="en-US" dirty="0" smtClean="0">
                <a:latin typeface="Wingdings 3" charset="2"/>
                <a:cs typeface="Wingdings 3" charset="2"/>
              </a:rPr>
              <a:t>g</a:t>
            </a:r>
            <a:r>
              <a:rPr lang="en-US" dirty="0"/>
              <a:t> </a:t>
            </a:r>
            <a:r>
              <a:rPr lang="en-US" dirty="0" smtClean="0">
                <a:latin typeface="Arial" panose="020B0604020202020204" pitchFamily="34" charset="0"/>
                <a:cs typeface="Arial" panose="020B0604020202020204" pitchFamily="34" charset="0"/>
              </a:rPr>
              <a:t>high </a:t>
            </a:r>
            <a:r>
              <a:rPr lang="en-US" b="1" i="1" dirty="0" smtClean="0">
                <a:latin typeface="Arial" panose="020B0604020202020204" pitchFamily="34" charset="0"/>
                <a:cs typeface="Arial" panose="020B0604020202020204" pitchFamily="34" charset="0"/>
              </a:rPr>
              <a:t>P</a:t>
            </a:r>
            <a:r>
              <a:rPr lang="en-US" dirty="0"/>
              <a:t/>
            </a:r>
            <a:br>
              <a:rPr lang="en-US" dirty="0"/>
            </a:br>
            <a:r>
              <a:rPr lang="en-US" dirty="0">
                <a:latin typeface="Arial" panose="020B0604020202020204" pitchFamily="34" charset="0"/>
                <a:cs typeface="Arial" panose="020B0604020202020204" pitchFamily="34" charset="0"/>
              </a:rPr>
              <a:t>When income is high, the demand for goods is </a:t>
            </a:r>
            <a:r>
              <a:rPr lang="en-US" dirty="0" smtClean="0">
                <a:latin typeface="Arial" panose="020B0604020202020204" pitchFamily="34" charset="0"/>
                <a:cs typeface="Arial" panose="020B0604020202020204" pitchFamily="34" charset="0"/>
              </a:rPr>
              <a:t>high. Firms </a:t>
            </a:r>
            <a:r>
              <a:rPr lang="en-US" dirty="0">
                <a:latin typeface="Arial" panose="020B0604020202020204" pitchFamily="34" charset="0"/>
                <a:cs typeface="Arial" panose="020B0604020202020204" pitchFamily="34" charset="0"/>
              </a:rPr>
              <a:t>with flexible prices set prices high</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339725" lvl="1" indent="0">
              <a:spcBef>
                <a:spcPct val="10000"/>
              </a:spcBef>
              <a:buClr>
                <a:schemeClr val="tx1"/>
              </a:buClr>
              <a:buNone/>
            </a:pPr>
            <a:r>
              <a:rPr lang="en-US" dirty="0">
                <a:latin typeface="Arial" panose="020B0604020202020204" pitchFamily="34" charset="0"/>
                <a:cs typeface="Arial" panose="020B0604020202020204" pitchFamily="34" charset="0"/>
              </a:rPr>
              <a:t>The greater the fraction of flexible-price </a:t>
            </a:r>
            <a:r>
              <a:rPr lang="en-US" dirty="0" smtClean="0">
                <a:latin typeface="Arial" panose="020B0604020202020204" pitchFamily="34" charset="0"/>
                <a:cs typeface="Arial" panose="020B0604020202020204" pitchFamily="34" charset="0"/>
              </a:rPr>
              <a:t>firms, the </a:t>
            </a:r>
            <a:r>
              <a:rPr lang="en-US" dirty="0">
                <a:latin typeface="Arial" panose="020B0604020202020204" pitchFamily="34" charset="0"/>
                <a:cs typeface="Arial" panose="020B0604020202020204" pitchFamily="34" charset="0"/>
              </a:rPr>
              <a:t>smaller is </a:t>
            </a:r>
            <a:r>
              <a:rPr lang="en-US" b="1" i="1" dirty="0">
                <a:latin typeface="Arial" panose="020B0604020202020204" pitchFamily="34" charset="0"/>
                <a:cs typeface="Arial" panose="020B0604020202020204" pitchFamily="34" charset="0"/>
              </a:rPr>
              <a:t>s</a:t>
            </a:r>
            <a:r>
              <a:rPr lang="en-US" dirty="0">
                <a:latin typeface="Arial" panose="020B0604020202020204" pitchFamily="34" charset="0"/>
                <a:cs typeface="Arial" panose="020B0604020202020204" pitchFamily="34" charset="0"/>
              </a:rPr>
              <a:t> and the bigger the effect of Δ</a:t>
            </a:r>
            <a:r>
              <a:rPr lang="en-US" b="1" i="1" dirty="0">
                <a:latin typeface="Arial" panose="020B0604020202020204" pitchFamily="34" charset="0"/>
                <a:cs typeface="Arial" panose="020B0604020202020204" pitchFamily="34" charset="0"/>
              </a:rPr>
              <a:t>Y</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on </a:t>
            </a:r>
            <a:r>
              <a:rPr lang="en-US" b="1" i="1" dirty="0">
                <a:latin typeface="Arial" panose="020B0604020202020204" pitchFamily="34" charset="0"/>
                <a:cs typeface="Arial" panose="020B0604020202020204" pitchFamily="34" charset="0"/>
              </a:rPr>
              <a:t>P</a:t>
            </a:r>
            <a:r>
              <a:rPr lang="en-US" dirty="0" smtClean="0">
                <a:latin typeface="Arial" panose="020B0604020202020204" pitchFamily="34" charset="0"/>
                <a:cs typeface="Arial" panose="020B0604020202020204" pitchFamily="34" charset="0"/>
              </a:rPr>
              <a:t>.</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8893000"/>
      </p:ext>
    </p:extLst>
  </p:cSld>
  <p:clrMapOvr>
    <a:masterClrMapping/>
  </p:clrMapOvr>
</p:sld>
</file>

<file path=ppt/theme/theme1.xml><?xml version="1.0" encoding="utf-8"?>
<a:theme xmlns:a="http://schemas.openxmlformats.org/drawingml/2006/main" name="Template">
  <a:themeElements>
    <a:clrScheme name="Siegle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Template" id="{FA3B88C8-922C-4696-B2FB-A6EA8F51BB86}" vid="{137859DA-54B3-48D7-89F4-0E799085298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item.xml><?xml version="1.0" encoding="utf-8"?>
<w:document xmlns:w="http://schemas.openxmlformats.org/wordprocessingml/2006/main">
  <RequestId>e9c14cfc-fef6-49e8-83ba-40c02b01c4a1</RequestId>
  <RequestDate>2/10/2021 10:28:48 AM</RequestDate>
</w:document>
</file>

<file path=docProps/app.xml><?xml version="1.0" encoding="utf-8"?>
<Properties xmlns="http://schemas.openxmlformats.org/officeDocument/2006/extended-properties" xmlns:vt="http://schemas.openxmlformats.org/officeDocument/2006/docPropsVTypes">
  <Template>Template</Template>
  <TotalTime>2781</TotalTime>
  <Words>2834</Words>
  <Application>Microsoft Office PowerPoint</Application>
  <PresentationFormat>On-screen Show (4:3)</PresentationFormat>
  <Paragraphs>267</Paragraphs>
  <Slides>34</Slides>
  <Notes>34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6" baseType="lpstr">
      <vt:lpstr>Template</vt:lpstr>
      <vt:lpstr>Equation</vt:lpstr>
      <vt:lpstr>Aggregate Supply and the Short-Run Tradeoff Between Inflation and Unemployment</vt:lpstr>
      <vt:lpstr>IN THIS CHAPTER, YOU WILL LEARN:</vt:lpstr>
      <vt:lpstr>Introduction, part 1</vt:lpstr>
      <vt:lpstr>Introduction, part 2</vt:lpstr>
      <vt:lpstr>The sticky-price model, part 1</vt:lpstr>
      <vt:lpstr>The sticky-price model, part 2</vt:lpstr>
      <vt:lpstr>The sticky-price model, part 3</vt:lpstr>
      <vt:lpstr>The sticky-price model, part 4</vt:lpstr>
      <vt:lpstr>The sticky-price model, part 5</vt:lpstr>
      <vt:lpstr>The sticky-price model, part 6</vt:lpstr>
      <vt:lpstr>The imperfect-information model, part 1</vt:lpstr>
      <vt:lpstr>The imperfect-information model, part 2</vt:lpstr>
      <vt:lpstr>Summary and implications, part 1</vt:lpstr>
      <vt:lpstr>Summary and implications, part 2</vt:lpstr>
      <vt:lpstr>Inflation, unemployment, and the Phillips curve</vt:lpstr>
      <vt:lpstr>Deriving the Phillips curve from SRAS</vt:lpstr>
      <vt:lpstr>Comparing SRAS and the Phillips curves</vt:lpstr>
      <vt:lpstr>Adaptive expectations</vt:lpstr>
      <vt:lpstr>Inflation inertia</vt:lpstr>
      <vt:lpstr>Two causes of rising and falling inflation</vt:lpstr>
      <vt:lpstr>Shifting the Phillips curve</vt:lpstr>
      <vt:lpstr>The sacrifice ratio, part 1</vt:lpstr>
      <vt:lpstr>The sacrifice ratio, part 2</vt:lpstr>
      <vt:lpstr>Rational expectations</vt:lpstr>
      <vt:lpstr>Painless disinflation?</vt:lpstr>
      <vt:lpstr>Calculating the sacrifice ratio for the Volcker disinflation, part 1</vt:lpstr>
      <vt:lpstr>Calculating the sacrifice ratio for the Volcker disinflation, part 2</vt:lpstr>
      <vt:lpstr>The natural-rate hypothesis</vt:lpstr>
      <vt:lpstr>An alternative hypothesis: Hysteresis</vt:lpstr>
      <vt:lpstr>Hysteresis: Why negative shocks may increase the natural rate</vt:lpstr>
      <vt:lpstr>CHAPTER SUMMARY, PART 1</vt:lpstr>
      <vt:lpstr>CHAPTER SUMMARY, PART 2</vt:lpstr>
      <vt:lpstr>CHAPTER SUMMARY, PART 3</vt:lpstr>
      <vt:lpstr>CHAPTER SUMMARY, PART 4</vt:lpstr>
    </vt:vector>
  </TitlesOfParts>
  <Company>UNLV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14 Aggregate Supply and the Short-Run Tradeoff Between Inflation and Unemployment</dc:title>
  <dc:creator>Mankiw</dc:creator>
  <cp:lastModifiedBy>CD</cp:lastModifiedBy>
  <cp:revision>332</cp:revision>
  <dcterms:created xsi:type="dcterms:W3CDTF">2006-04-29T00:50:43Z</dcterms:created>
  <dcterms:modified xsi:type="dcterms:W3CDTF">2018-10-19T16:06:15Z</dcterms:modified>
</cp:coreProperties>
</file>