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2" r:id="rId1"/>
  </p:sldMasterIdLst>
  <p:notesMasterIdLst>
    <p:notesMasterId r:id="rId44"/>
  </p:notesMasterIdLst>
  <p:sldIdLst>
    <p:sldId id="498"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96" r:id="rId16"/>
    <p:sldId id="421" r:id="rId17"/>
    <p:sldId id="422" r:id="rId18"/>
    <p:sldId id="423" r:id="rId19"/>
    <p:sldId id="424" r:id="rId20"/>
    <p:sldId id="426" r:id="rId21"/>
    <p:sldId id="427" r:id="rId22"/>
    <p:sldId id="428" r:id="rId23"/>
    <p:sldId id="429" r:id="rId24"/>
    <p:sldId id="430" r:id="rId25"/>
    <p:sldId id="431" r:id="rId26"/>
    <p:sldId id="497" r:id="rId27"/>
    <p:sldId id="433" r:id="rId28"/>
    <p:sldId id="434" r:id="rId29"/>
    <p:sldId id="435" r:id="rId30"/>
    <p:sldId id="436" r:id="rId31"/>
    <p:sldId id="437" r:id="rId32"/>
    <p:sldId id="438" r:id="rId33"/>
    <p:sldId id="439" r:id="rId34"/>
    <p:sldId id="440" r:id="rId35"/>
    <p:sldId id="445" r:id="rId36"/>
    <p:sldId id="441" r:id="rId37"/>
    <p:sldId id="442" r:id="rId38"/>
    <p:sldId id="443" r:id="rId39"/>
    <p:sldId id="444" r:id="rId40"/>
    <p:sldId id="378" r:id="rId41"/>
    <p:sldId id="406" r:id="rId42"/>
    <p:sldId id="40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er, Nik" initials="TN" lastIdx="1" clrIdx="0">
    <p:extLst>
      <p:ext uri="{19B8F6BF-5375-455C-9EA6-DF929625EA0E}">
        <p15:presenceInfo xmlns:p15="http://schemas.microsoft.com/office/powerpoint/2012/main" xmlns="" userId="S-1-5-21-4250845945-3731851581-3800177176-41345" providerId="AD"/>
      </p:ext>
    </p:extLst>
  </p:cmAuthor>
  <p:cmAuthor id="2" name="kitty wilson" initials="kw" lastIdx="6" clrIdx="1">
    <p:extLst>
      <p:ext uri="{19B8F6BF-5375-455C-9EA6-DF929625EA0E}">
        <p15:presenceInfo xmlns:p15="http://schemas.microsoft.com/office/powerpoint/2012/main" xmlns="" userId="9f215fe52c276b11" providerId="Windows Live"/>
      </p:ext>
    </p:extLst>
  </p:cmAuthor>
  <p:cmAuthor id="3" name="Kimberly Welsh" initials="KW" lastIdx="3" clrIdx="2">
    <p:extLst>
      <p:ext uri="{19B8F6BF-5375-455C-9EA6-DF929625EA0E}">
        <p15:presenceInfo xmlns:p15="http://schemas.microsoft.com/office/powerpoint/2012/main" xmlns="" userId="425587efef6a84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C9D6E5"/>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43" autoAdjust="0"/>
  </p:normalViewPr>
  <p:slideViewPr>
    <p:cSldViewPr snapToGrid="0">
      <p:cViewPr varScale="1">
        <p:scale>
          <a:sx n="59" d="100"/>
          <a:sy n="59" d="100"/>
        </p:scale>
        <p:origin x="-768" y="-90"/>
      </p:cViewPr>
      <p:guideLst>
        <p:guide orient="horz" pos="3172"/>
        <p:guide pos="4969"/>
      </p:guideLst>
    </p:cSldViewPr>
  </p:slideViewPr>
  <p:outlineViewPr>
    <p:cViewPr>
      <p:scale>
        <a:sx n="33" d="100"/>
        <a:sy n="33" d="100"/>
      </p:scale>
      <p:origin x="0" y="-26460"/>
    </p:cViewPr>
  </p:outlineViewPr>
  <p:notesTextViewPr>
    <p:cViewPr>
      <p:scale>
        <a:sx n="125" d="100"/>
        <a:sy n="125" d="100"/>
      </p:scale>
      <p:origin x="0" y="0"/>
    </p:cViewPr>
  </p:notesTextViewPr>
  <p:sorterViewPr>
    <p:cViewPr>
      <p:scale>
        <a:sx n="100" d="100"/>
        <a:sy n="100" d="100"/>
      </p:scale>
      <p:origin x="0" y="5144"/>
    </p:cViewPr>
  </p:sorterViewPr>
  <p:notesViewPr>
    <p:cSldViewPr snapToGrid="0">
      <p:cViewPr>
        <p:scale>
          <a:sx n="139" d="100"/>
          <a:sy n="139" d="100"/>
        </p:scale>
        <p:origin x="-960" y="328"/>
      </p:cViewPr>
      <p:guideLst>
        <p:guide orient="horz" pos="2880"/>
        <p:guide pos="2160"/>
      </p:guideLst>
    </p:cSldViewPr>
  </p:notesViewPr>
  <p:gridSpacing cx="45720" cy="4572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viewProps" Target="viewProps.xml" Id="rId47"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presProps" Target="presProps.xml" Id="rId46"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slide" Target="slides/slide40.xml" Id="rId41"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commentAuthors" Target="commentAuthors.xml" Id="rId45"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tableStyles" Target="tableStyles.xml" Id="rId49"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notesMaster" Target="notesMasters/notesMaster1.xml" Id="rId44"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42.xml" Id="rId43" /><Relationship Type="http://schemas.openxmlformats.org/officeDocument/2006/relationships/theme" Target="theme/theme1.xml" Id="rId48" /><Relationship Type="http://schemas.openxmlformats.org/officeDocument/2006/relationships/slide" Target="slides/slide7.xml" Id="rId8" /><Relationship Type="http://schemas.openxmlformats.org/officeDocument/2006/relationships/customXml" Target="/customXML/item.xml" Id="R415ae79cf56649db"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dirty="0"/>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chapter </a:t>
            </a:r>
            <a:r>
              <a:rPr lang="en-US" baseline="0" dirty="0" smtClean="0"/>
              <a:t>begins with an excellent discussion of the functions performed by the financial system. Next, it explores the common features of financial crises, with emphasis on the U.S. financial crisis in 2008–2009. Finally, it discusses policy measures to respond to a current crisis and prevent future crises. The chapter ends with a brief case study on the European sovereign debt crisis. </a:t>
            </a:r>
          </a:p>
          <a:p>
            <a:endParaRPr lang="en-US" baseline="0" dirty="0" smtClean="0"/>
          </a:p>
          <a:p>
            <a:r>
              <a:rPr lang="en-US" baseline="0" dirty="0" smtClean="0"/>
              <a:t>These PowerPoint slides include the data provided in the chapter and additional data on the European crisis. </a:t>
            </a:r>
          </a:p>
          <a:p>
            <a:endParaRPr lang="en-US" baseline="0" dirty="0" smtClean="0"/>
          </a:p>
          <a:p>
            <a:r>
              <a:rPr lang="en-US" baseline="0" dirty="0" smtClean="0"/>
              <a:t>The slides also include three short active learning activities appearing before each of the three main sections of the chapter.</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635840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A</a:t>
            </a:r>
            <a:r>
              <a:rPr lang="en-US" baseline="0" dirty="0"/>
              <a:t> </a:t>
            </a:r>
            <a:r>
              <a:rPr lang="en-US" dirty="0"/>
              <a:t>common</a:t>
            </a:r>
            <a:r>
              <a:rPr lang="en-US" baseline="0" dirty="0"/>
              <a:t> example of asymmetric information is the used car market, where the car seller knows more about a car than does the buyer.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9</a:t>
            </a:fld>
            <a:endParaRPr lang="en-US" dirty="0"/>
          </a:p>
        </p:txBody>
      </p:sp>
    </p:spTree>
    <p:extLst>
      <p:ext uri="{BB962C8B-B14F-4D97-AF65-F5344CB8AC3E}">
        <p14:creationId xmlns:p14="http://schemas.microsoft.com/office/powerpoint/2010/main" val="1382233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10</a:t>
            </a:fld>
            <a:endParaRPr lang="en-US" dirty="0"/>
          </a:p>
        </p:txBody>
      </p:sp>
    </p:spTree>
    <p:extLst>
      <p:ext uri="{BB962C8B-B14F-4D97-AF65-F5344CB8AC3E}">
        <p14:creationId xmlns:p14="http://schemas.microsoft.com/office/powerpoint/2010/main" val="3899631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11</a:t>
            </a:fld>
            <a:endParaRPr lang="en-US" dirty="0"/>
          </a:p>
        </p:txBody>
      </p:sp>
    </p:spTree>
    <p:extLst>
      <p:ext uri="{BB962C8B-B14F-4D97-AF65-F5344CB8AC3E}">
        <p14:creationId xmlns:p14="http://schemas.microsoft.com/office/powerpoint/2010/main" val="406258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12</a:t>
            </a:fld>
            <a:endParaRPr lang="en-US" dirty="0"/>
          </a:p>
        </p:txBody>
      </p:sp>
    </p:spTree>
    <p:extLst>
      <p:ext uri="{BB962C8B-B14F-4D97-AF65-F5344CB8AC3E}">
        <p14:creationId xmlns:p14="http://schemas.microsoft.com/office/powerpoint/2010/main" val="791833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13</a:t>
            </a:fld>
            <a:endParaRPr lang="en-US" dirty="0"/>
          </a:p>
        </p:txBody>
      </p:sp>
    </p:spTree>
    <p:extLst>
      <p:ext uri="{BB962C8B-B14F-4D97-AF65-F5344CB8AC3E}">
        <p14:creationId xmlns:p14="http://schemas.microsoft.com/office/powerpoint/2010/main" val="3098902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a:xfrm>
            <a:off x="685800" y="3645722"/>
            <a:ext cx="5486400" cy="5183953"/>
          </a:xfrm>
        </p:spPr>
        <p:txBody>
          <a:bodyPr/>
          <a:lstStyle/>
          <a:p>
            <a:r>
              <a:rPr lang="en-US" dirty="0"/>
              <a:t>Use this </a:t>
            </a:r>
            <a:r>
              <a:rPr lang="en-US" baseline="0" dirty="0"/>
              <a:t>brief activity to break up your lecture and segue to the next part of the chapter. The activity asks students to anticipate specific effects of a credit crunch. </a:t>
            </a:r>
          </a:p>
          <a:p>
            <a:endParaRPr lang="en-US" baseline="0" dirty="0"/>
          </a:p>
          <a:p>
            <a:r>
              <a:rPr lang="en-US" baseline="0" dirty="0"/>
              <a:t>Variation: Have students brainstorm in pairs. </a:t>
            </a:r>
          </a:p>
          <a:p>
            <a:endParaRPr lang="en-US" baseline="0" dirty="0"/>
          </a:p>
          <a:p>
            <a:r>
              <a:rPr lang="en-US" baseline="0" dirty="0"/>
              <a:t>Suggested answers:</a:t>
            </a:r>
          </a:p>
          <a:p>
            <a:pPr marL="171450" indent="-171450">
              <a:buFont typeface="Arial" panose="020B0604020202020204" pitchFamily="34" charset="0"/>
              <a:buChar char="•"/>
            </a:pPr>
            <a:r>
              <a:rPr lang="en-US" baseline="0" dirty="0"/>
              <a:t>If firms cannot get short-term loans to bridge the gap between incurring production costs and receiving revenue from production, firms will cut back on production. The short-run aggregate supply curve will shift leftward/upward. </a:t>
            </a:r>
          </a:p>
          <a:p>
            <a:pPr marL="171450" indent="-171450">
              <a:buFont typeface="Arial" panose="020B0604020202020204" pitchFamily="34" charset="0"/>
              <a:buChar char="•"/>
            </a:pPr>
            <a:r>
              <a:rPr lang="en-US" baseline="0" dirty="0"/>
              <a:t>Consumers who cannot borrow will spend less on big-ticket consumption goods like cars, furniture, and appliances,</a:t>
            </a:r>
            <a:r>
              <a:rPr lang="en-US" dirty="0"/>
              <a:t> which are typically bought on credit</a:t>
            </a:r>
            <a:r>
              <a:rPr lang="en-US" baseline="0" dirty="0"/>
              <a:t>. Firms that cannot borrow will spend less on investment projects. As a result, the </a:t>
            </a:r>
            <a:r>
              <a:rPr lang="en-US" i="1" baseline="0" dirty="0"/>
              <a:t>IS</a:t>
            </a:r>
            <a:r>
              <a:rPr lang="en-US" baseline="0" dirty="0"/>
              <a:t> curve will shift to the left, aggregate demand will fall, output will fall, and unemployment will rise. </a:t>
            </a:r>
          </a:p>
          <a:p>
            <a:pPr marL="171450" indent="-171450">
              <a:buFont typeface="Arial" panose="020B0604020202020204" pitchFamily="34" charset="0"/>
              <a:buChar char="•"/>
            </a:pPr>
            <a:r>
              <a:rPr lang="en-US" baseline="0" dirty="0"/>
              <a:t>The decrease in investment will slow down the rates of capital accumulation and productivity growth, reducing living standards in the long run.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14</a:t>
            </a:fld>
            <a:endParaRPr lang="en-US" dirty="0"/>
          </a:p>
        </p:txBody>
      </p:sp>
    </p:spTree>
    <p:extLst>
      <p:ext uri="{BB962C8B-B14F-4D97-AF65-F5344CB8AC3E}">
        <p14:creationId xmlns:p14="http://schemas.microsoft.com/office/powerpoint/2010/main" val="252735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a:t>This and the following five slides provide a text-based summary of the subsection “The Anatomy of a Crisis” (pp. 525–531). </a:t>
            </a:r>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a:p>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a:t>Then, a single slide replicates (and animates) Figure 18-2 on </a:t>
            </a:r>
            <a:r>
              <a:rPr lang="en-US" i="0" baseline="0" dirty="0"/>
              <a:t>p. 531 </a:t>
            </a:r>
            <a:r>
              <a:rPr lang="en-US" baseline="0" dirty="0"/>
              <a:t>and provides a graphical summary</a:t>
            </a:r>
            <a:r>
              <a:rPr lang="en-US" dirty="0"/>
              <a:t> of the discussion. </a:t>
            </a:r>
            <a:r>
              <a:rPr lang="en-US" baseline="0" dirty="0"/>
              <a:t>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15</a:t>
            </a:fld>
            <a:endParaRPr lang="en-US" dirty="0"/>
          </a:p>
        </p:txBody>
      </p:sp>
    </p:spTree>
    <p:extLst>
      <p:ext uri="{BB962C8B-B14F-4D97-AF65-F5344CB8AC3E}">
        <p14:creationId xmlns:p14="http://schemas.microsoft.com/office/powerpoint/2010/main" val="51520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16</a:t>
            </a:fld>
            <a:endParaRPr lang="en-US" dirty="0"/>
          </a:p>
        </p:txBody>
      </p:sp>
    </p:spTree>
    <p:extLst>
      <p:ext uri="{BB962C8B-B14F-4D97-AF65-F5344CB8AC3E}">
        <p14:creationId xmlns:p14="http://schemas.microsoft.com/office/powerpoint/2010/main" val="335353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dirty="0"/>
          </a:p>
        </p:txBody>
      </p:sp>
    </p:spTree>
    <p:extLst>
      <p:ext uri="{BB962C8B-B14F-4D97-AF65-F5344CB8AC3E}">
        <p14:creationId xmlns:p14="http://schemas.microsoft.com/office/powerpoint/2010/main" val="2045184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This slide and the next one correspond to the FYI</a:t>
            </a:r>
            <a:r>
              <a:rPr lang="en-US" baseline="0" dirty="0"/>
              <a:t> box “The TED Spread” on </a:t>
            </a:r>
            <a:r>
              <a:rPr lang="en-US" i="0" baseline="0" dirty="0"/>
              <a:t>p. 529. </a:t>
            </a:r>
          </a:p>
          <a:p>
            <a:endParaRPr lang="en-US" baseline="0" dirty="0"/>
          </a:p>
          <a:p>
            <a:r>
              <a:rPr lang="en-US" baseline="0" dirty="0"/>
              <a:t>The TED spread is a good indicator of problems in the banking system. </a:t>
            </a:r>
          </a:p>
          <a:p>
            <a:endParaRPr lang="en-US" baseline="0" dirty="0"/>
          </a:p>
          <a:p>
            <a:r>
              <a:rPr lang="en-US" baseline="0" dirty="0"/>
              <a:t>It may be worth reminding students that a basis point is 1/100 of a percentage point.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dirty="0"/>
          </a:p>
        </p:txBody>
      </p:sp>
    </p:spTree>
    <p:extLst>
      <p:ext uri="{BB962C8B-B14F-4D97-AF65-F5344CB8AC3E}">
        <p14:creationId xmlns:p14="http://schemas.microsoft.com/office/powerpoint/2010/main" val="304026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dirty="0"/>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Source: FRED</a:t>
            </a:r>
          </a:p>
          <a:p>
            <a:r>
              <a:rPr lang="en-US" dirty="0"/>
              <a:t>The TED spread is constructed</a:t>
            </a:r>
            <a:r>
              <a:rPr lang="en-US" baseline="0" dirty="0"/>
              <a:t> as the difference between the 3-month Eurodollar deposit rate (series MED3 in FRED) and the 3-month secondary market Treasury bill rate (series TB3MS in FRED). The difference is multiplied by 100 to express it in basis points.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2256853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20</a:t>
            </a:fld>
            <a:endParaRPr lang="en-US" dirty="0"/>
          </a:p>
        </p:txBody>
      </p:sp>
    </p:spTree>
    <p:extLst>
      <p:ext uri="{BB962C8B-B14F-4D97-AF65-F5344CB8AC3E}">
        <p14:creationId xmlns:p14="http://schemas.microsoft.com/office/powerpoint/2010/main" val="1588866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21</a:t>
            </a:fld>
            <a:endParaRPr lang="en-US" dirty="0"/>
          </a:p>
        </p:txBody>
      </p:sp>
    </p:spTree>
    <p:extLst>
      <p:ext uri="{BB962C8B-B14F-4D97-AF65-F5344CB8AC3E}">
        <p14:creationId xmlns:p14="http://schemas.microsoft.com/office/powerpoint/2010/main" val="3655574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dirty="0"/>
          </a:p>
        </p:txBody>
      </p:sp>
    </p:spTree>
    <p:extLst>
      <p:ext uri="{BB962C8B-B14F-4D97-AF65-F5344CB8AC3E}">
        <p14:creationId xmlns:p14="http://schemas.microsoft.com/office/powerpoint/2010/main" val="307404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figure</a:t>
            </a:r>
            <a:r>
              <a:rPr lang="en-US" baseline="0" dirty="0"/>
              <a:t> on this slide replicates Figure 18-2 on </a:t>
            </a:r>
            <a:r>
              <a:rPr lang="en-US" i="0" baseline="0" dirty="0"/>
              <a:t>p. 531.</a:t>
            </a:r>
            <a:r>
              <a:rPr lang="en-US" baseline="0" dirty="0"/>
              <a:t> It summarizes the six common features of financial crises in flow chart form. </a:t>
            </a:r>
          </a:p>
          <a:p>
            <a:endParaRPr lang="en-US" baseline="0" dirty="0"/>
          </a:p>
          <a:p>
            <a:r>
              <a:rPr lang="en-US" baseline="0" dirty="0"/>
              <a:t>In presentation mode, each click of your mouse or pointer will cause an additional part of this figure to appear, so you can discuss each part before revealing the next one. </a:t>
            </a:r>
          </a:p>
          <a:p>
            <a:endParaRPr lang="en-US" baseline="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dirty="0"/>
          </a:p>
        </p:txBody>
      </p:sp>
    </p:spTree>
    <p:extLst>
      <p:ext uri="{BB962C8B-B14F-4D97-AF65-F5344CB8AC3E}">
        <p14:creationId xmlns:p14="http://schemas.microsoft.com/office/powerpoint/2010/main" val="1911028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2438" y="603250"/>
            <a:ext cx="3265487" cy="2449513"/>
          </a:xfrm>
        </p:spPr>
      </p:sp>
      <p:sp>
        <p:nvSpPr>
          <p:cNvPr id="3" name="Notes Placeholder 2"/>
          <p:cNvSpPr>
            <a:spLocks noGrp="1"/>
          </p:cNvSpPr>
          <p:nvPr>
            <p:ph type="body" idx="1"/>
          </p:nvPr>
        </p:nvSpPr>
        <p:spPr>
          <a:xfrm>
            <a:off x="380011" y="3253839"/>
            <a:ext cx="6127668" cy="5260770"/>
          </a:xfrm>
        </p:spPr>
        <p:txBody>
          <a:bodyPr/>
          <a:lstStyle/>
          <a:p>
            <a:r>
              <a:rPr lang="en-US" sz="1100" dirty="0"/>
              <a:t>This slide corresponds to the case study on pp. </a:t>
            </a:r>
            <a:r>
              <a:rPr lang="en-US" sz="1100" i="0" dirty="0"/>
              <a:t>531–532,</a:t>
            </a:r>
            <a:r>
              <a:rPr lang="en-US" sz="1100" i="0" baseline="0" dirty="0"/>
              <a:t> </a:t>
            </a:r>
            <a:r>
              <a:rPr lang="en-US" sz="1100" baseline="0" dirty="0"/>
              <a:t>which provides additional information about the role played by each of these “culprits.”</a:t>
            </a:r>
          </a:p>
          <a:p>
            <a:endParaRPr lang="en-US" sz="1100" baseline="0" dirty="0"/>
          </a:p>
          <a:p>
            <a:pPr marL="171450" indent="-171450">
              <a:buFont typeface="Arial" pitchFamily="34" charset="0"/>
              <a:buChar char="•"/>
            </a:pPr>
            <a:r>
              <a:rPr lang="en-US" sz="1100" baseline="0" dirty="0"/>
              <a:t>The Fed kept interest rates very low following the 2001 recession, and this contributed to a boom in debt-based real estate investment. </a:t>
            </a:r>
          </a:p>
          <a:p>
            <a:pPr marL="171450" indent="-171450">
              <a:buFont typeface="Arial" pitchFamily="34" charset="0"/>
              <a:buChar char="•"/>
            </a:pPr>
            <a:r>
              <a:rPr lang="en-US" sz="1100" baseline="0" dirty="0"/>
              <a:t>Many home buyers borrowed and spent more than they could afford on houses. Speculators purchased houses with borrowed funds, betting that prices would continue rising. When house prices began falling, many homeowners and speculators defaulted on their debts. </a:t>
            </a:r>
          </a:p>
          <a:p>
            <a:pPr marL="171450" indent="-171450">
              <a:buFont typeface="Arial" pitchFamily="34" charset="0"/>
              <a:buChar char="•"/>
            </a:pPr>
            <a:r>
              <a:rPr lang="en-US" sz="1100" baseline="0" dirty="0"/>
              <a:t>Mortgage brokers immediately sold the mortgage loans they made, so they bore no default risk and therefore had little incentive to verify the creditworthiness of borrowers. To expand their business to people who might not otherwise be able to afford to buy houses, they offered complex loans with low initial payments that exploded later. </a:t>
            </a:r>
          </a:p>
          <a:p>
            <a:pPr marL="171450" indent="-171450">
              <a:buFont typeface="Arial" pitchFamily="34" charset="0"/>
              <a:buChar char="•"/>
            </a:pPr>
            <a:r>
              <a:rPr lang="en-US" sz="1100" baseline="0" dirty="0"/>
              <a:t>Investment banks purchased mortgages and bundled them into mortgage-backed securities (MBS). They sold these MBS to institutions such as banks and pension funds that were not fully aware of the risks they were taking on.  </a:t>
            </a:r>
          </a:p>
          <a:p>
            <a:pPr marL="171450" indent="-171450">
              <a:buFont typeface="Arial" pitchFamily="34" charset="0"/>
              <a:buChar char="•"/>
            </a:pPr>
            <a:r>
              <a:rPr lang="en-US" sz="1100" baseline="0" dirty="0"/>
              <a:t>Rating agencies evaluate the riskiness of debt instruments to better inform prospective buyers. Prior to the financial crisis, they gave high ratings to mortgage-backed securities that later turned out to be very risky. The textbook states “the models these agencies used to evaluate the risks were based on dubious assumptions” (</a:t>
            </a:r>
            <a:r>
              <a:rPr lang="en-US" sz="1100" i="0" baseline="0" dirty="0"/>
              <a:t>p. 532</a:t>
            </a:r>
            <a:r>
              <a:rPr lang="en-US" sz="1100" baseline="0" dirty="0"/>
              <a:t>). Additionally, it is well known that the agencies earned their income, in part, from the companies whose assets they were evaluating, creating a clear conflict of interest. </a:t>
            </a:r>
          </a:p>
          <a:p>
            <a:pPr marL="171450" indent="-171450">
              <a:buFont typeface="Arial" pitchFamily="34" charset="0"/>
              <a:buChar char="•"/>
            </a:pPr>
            <a:r>
              <a:rPr lang="en-US" sz="1100" baseline="0" dirty="0"/>
              <a:t>The textbook (</a:t>
            </a:r>
            <a:r>
              <a:rPr lang="en-US" sz="1100" i="0" baseline="0" dirty="0"/>
              <a:t>p. 532</a:t>
            </a:r>
            <a:r>
              <a:rPr lang="en-US" sz="1100" baseline="0" dirty="0"/>
              <a:t>) notes that regulators did not consider the possibility of a substantial decline in housing prices or the systemic problems it would cause the financial system. Additionally, many observers believe the crisis was exacerbated in general by inadequate regulation of the financial system (for example, the lack of capital requirements for firms selling complex derivatives such as credit  default swaps). </a:t>
            </a:r>
          </a:p>
          <a:p>
            <a:pPr marL="171450" indent="-171450">
              <a:buFont typeface="Arial" pitchFamily="34" charset="0"/>
              <a:buChar char="•"/>
            </a:pPr>
            <a:r>
              <a:rPr lang="en-US" sz="1100" baseline="0" dirty="0"/>
              <a:t>Government policymakers have for years encouraged home buying with policies such as the mortgage interest tax deduction and the establishment of government-sponsored enterprises (Fannie Mae, Freddie Mac) promoting mortgage lending. These policies have led to increased borrowing and home buying, including by households that probably would have been better off renting.  </a:t>
            </a:r>
            <a:endParaRPr lang="en-US" sz="110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dirty="0"/>
          </a:p>
        </p:txBody>
      </p:sp>
    </p:spTree>
    <p:extLst>
      <p:ext uri="{BB962C8B-B14F-4D97-AF65-F5344CB8AC3E}">
        <p14:creationId xmlns:p14="http://schemas.microsoft.com/office/powerpoint/2010/main" val="3077615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a:xfrm>
            <a:off x="685800" y="3645722"/>
            <a:ext cx="5486400" cy="5183953"/>
          </a:xfrm>
        </p:spPr>
        <p:txBody>
          <a:bodyPr/>
          <a:lstStyle/>
          <a:p>
            <a:r>
              <a:rPr lang="en-US" dirty="0"/>
              <a:t>The final 2-minute brainstorming session takes</a:t>
            </a:r>
            <a:r>
              <a:rPr lang="en-US" baseline="0" dirty="0"/>
              <a:t> us into the last part of the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dirty="0"/>
          </a:p>
        </p:txBody>
      </p:sp>
    </p:spTree>
    <p:extLst>
      <p:ext uri="{BB962C8B-B14F-4D97-AF65-F5344CB8AC3E}">
        <p14:creationId xmlns:p14="http://schemas.microsoft.com/office/powerpoint/2010/main" val="1945161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dirty="0"/>
          </a:p>
        </p:txBody>
      </p:sp>
    </p:spTree>
    <p:extLst>
      <p:ext uri="{BB962C8B-B14F-4D97-AF65-F5344CB8AC3E}">
        <p14:creationId xmlns:p14="http://schemas.microsoft.com/office/powerpoint/2010/main" val="19779568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The</a:t>
            </a:r>
            <a:r>
              <a:rPr lang="en-US" baseline="0" dirty="0"/>
              <a:t> size of the government debt prompted a heated debate among policymakers and observers over the benefits of additional stimulus versus the costs of additional debt.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a:xfrm>
            <a:off x="685800" y="3645722"/>
            <a:ext cx="5486400" cy="5183953"/>
          </a:xfrm>
        </p:spPr>
        <p:txBody>
          <a:bodyPr/>
          <a:lstStyle/>
          <a:p>
            <a:r>
              <a:rPr lang="en-US" dirty="0"/>
              <a:t>Studies of learning behavior show that brainstorming is a powerful pedagogical technique. First,</a:t>
            </a:r>
            <a:r>
              <a:rPr lang="en-US" baseline="0" dirty="0"/>
              <a:t> different students will already know some of this stuff, so this exercise gets students to help create the knowledge rather than being passive receptors of it. Second, students who aren’t sure of the answers but try to anticipate them will listen more keenly to the following material to see if they were right. Third, this activity is a break from lecture and an opportunity for students to use their brains to try to come up with some answers. </a:t>
            </a:r>
          </a:p>
          <a:p>
            <a:endParaRPr lang="en-US" baseline="0" dirty="0"/>
          </a:p>
          <a:p>
            <a:r>
              <a:rPr lang="en-US" baseline="0" dirty="0"/>
              <a:t>I suggest allowing students 2 quiet minutes to think of some answers. Then, ask for volunteers to share what they came up with. </a:t>
            </a:r>
          </a:p>
          <a:p>
            <a:endParaRPr lang="en-US" baseline="0" dirty="0"/>
          </a:p>
          <a:p>
            <a:r>
              <a:rPr lang="en-US" baseline="0" dirty="0"/>
              <a:t>Note: Asking for volunteers after giving students 1 or 2 minutes to formulate their responses results in greater participation than asking for volunteers immediately after posing the question. Students who are sharp but not fast will appreciate the opportunity to think through their ideas. </a:t>
            </a:r>
          </a:p>
          <a:p>
            <a:endParaRPr lang="en-US" baseline="0" dirty="0"/>
          </a:p>
          <a:p>
            <a:r>
              <a:rPr lang="en-US" baseline="0" dirty="0"/>
              <a:t>Variation: During the 2 minutes, have students work in pairs. Sharing an idea with a partner is, in a sense, a low-risk way of auditioning it, which builds the confidence needed to share the idea in the larger group. Also, brainstorming often works better in small groups than individually because “two heads are better than one.” </a:t>
            </a:r>
          </a:p>
          <a:p>
            <a:endParaRPr lang="en-US" baseline="0" dirty="0"/>
          </a:p>
          <a:p>
            <a:r>
              <a:rPr lang="en-US" baseline="0" dirty="0"/>
              <a:t>One final suggestion: During the 2 minutes, insert a blank slide after this one. When you ask for volunteers, type (concise paraphrased versions of) their responses right on the slide.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a:t>
            </a:fld>
            <a:endParaRPr lang="en-US" dirty="0"/>
          </a:p>
        </p:txBody>
      </p:sp>
    </p:spTree>
    <p:extLst>
      <p:ext uri="{BB962C8B-B14F-4D97-AF65-F5344CB8AC3E}">
        <p14:creationId xmlns:p14="http://schemas.microsoft.com/office/powerpoint/2010/main" val="2146646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29</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Another proposal, not mentioned in the text, is taxing “bigness.” Then, institutions without economies of scale would remain limited in size, but</a:t>
            </a:r>
            <a:r>
              <a:rPr lang="en-US" baseline="0" dirty="0"/>
              <a:t> those with economies of scale could pay the tax to enjoy the gains from scale. </a:t>
            </a:r>
          </a:p>
          <a:p>
            <a:endParaRPr lang="en-US" baseline="0" dirty="0"/>
          </a:p>
          <a:p>
            <a:r>
              <a:rPr lang="en-US" baseline="0" dirty="0"/>
              <a:t>All of these proposals are controversial; their proponents argue that they’d reduce financial instability, but opponents contend they would reduce gains from economies of scale and increase costs. </a:t>
            </a:r>
          </a:p>
          <a:p>
            <a:endParaRPr lang="en-US" baseline="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baseline="0" dirty="0"/>
              <a:t>See</a:t>
            </a:r>
            <a:r>
              <a:rPr lang="en-US" i="0" baseline="0" dirty="0"/>
              <a:t> pp. 538</a:t>
            </a:r>
            <a:r>
              <a:rPr lang="en-US" sz="1200" i="0" dirty="0"/>
              <a:t>–539</a:t>
            </a:r>
            <a:r>
              <a:rPr lang="en-US" baseline="0" dirty="0"/>
              <a:t> for more information.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34</a:t>
            </a:fld>
            <a:endParaRPr lang="en-US" dirty="0"/>
          </a:p>
        </p:txBody>
      </p:sp>
    </p:spTree>
    <p:extLst>
      <p:ext uri="{BB962C8B-B14F-4D97-AF65-F5344CB8AC3E}">
        <p14:creationId xmlns:p14="http://schemas.microsoft.com/office/powerpoint/2010/main" val="12001499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slides correspond to the case</a:t>
            </a:r>
            <a:r>
              <a:rPr lang="en-US" baseline="0" dirty="0"/>
              <a:t> study on</a:t>
            </a:r>
            <a:r>
              <a:rPr lang="en-US" i="0" baseline="0" dirty="0"/>
              <a:t> pp. 539</a:t>
            </a:r>
            <a:r>
              <a:rPr lang="en-US" sz="1200" i="0" dirty="0"/>
              <a:t>–540</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35</a:t>
            </a:fld>
            <a:endParaRPr lang="en-US" dirty="0"/>
          </a:p>
        </p:txBody>
      </p:sp>
    </p:spTree>
    <p:extLst>
      <p:ext uri="{BB962C8B-B14F-4D97-AF65-F5344CB8AC3E}">
        <p14:creationId xmlns:p14="http://schemas.microsoft.com/office/powerpoint/2010/main" val="34459918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let students know that ECB stands for European</a:t>
            </a:r>
            <a:r>
              <a:rPr lang="en-US" baseline="0" dirty="0"/>
              <a:t> Central Bank, which is the central bank for the European Union. </a:t>
            </a:r>
          </a:p>
          <a:p>
            <a:endParaRPr lang="en-US" baseline="0" dirty="0"/>
          </a:p>
          <a:p>
            <a:r>
              <a:rPr lang="en-US" baseline="0" dirty="0"/>
              <a:t>Technically the ECB serves as the central bank for the euro area, but the distinction is most likely not worth discussing.</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36</a:t>
            </a:fld>
            <a:endParaRPr lang="en-US" dirty="0"/>
          </a:p>
        </p:txBody>
      </p:sp>
    </p:spTree>
    <p:extLst>
      <p:ext uri="{BB962C8B-B14F-4D97-AF65-F5344CB8AC3E}">
        <p14:creationId xmlns:p14="http://schemas.microsoft.com/office/powerpoint/2010/main" val="4026535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Government finances worsened dramatically in many European countries. </a:t>
            </a:r>
          </a:p>
          <a:p>
            <a:endParaRPr lang="en-US" dirty="0"/>
          </a:p>
          <a:p>
            <a:r>
              <a:rPr lang="en-US" dirty="0"/>
              <a:t>Source: European</a:t>
            </a:r>
            <a:r>
              <a:rPr lang="en-US" baseline="0" dirty="0"/>
              <a:t> Central Bank, Statistical Data Warehouse, http://sdw.ecb.europa.eu/reports.do?node=100000192</a:t>
            </a:r>
          </a:p>
          <a:p>
            <a:r>
              <a:rPr lang="en-US" baseline="0" dirty="0"/>
              <a:t> - Reports</a:t>
            </a:r>
          </a:p>
          <a:p>
            <a:r>
              <a:rPr lang="en-US" baseline="0" dirty="0"/>
              <a:t>   - Monthly Bulletin</a:t>
            </a:r>
          </a:p>
          <a:p>
            <a:r>
              <a:rPr lang="en-US" baseline="0" dirty="0"/>
              <a:t>     - 6 Government finance</a:t>
            </a:r>
          </a:p>
          <a:p>
            <a:r>
              <a:rPr lang="en-US" baseline="0" dirty="0"/>
              <a:t>       - 6.2 Government debt</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dirty="0"/>
          </a:p>
        </p:txBody>
      </p:sp>
    </p:spTree>
    <p:extLst>
      <p:ext uri="{BB962C8B-B14F-4D97-AF65-F5344CB8AC3E}">
        <p14:creationId xmlns:p14="http://schemas.microsoft.com/office/powerpoint/2010/main" val="22435942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a:t>Notice that the interest rates are virtually identical until mid-2008. </a:t>
            </a:r>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a:p>
          <a:p>
            <a:pPr marL="0" marR="0" indent="0" algn="l" defTabSz="914400" rtl="0" eaLnBrk="0" fontAlgn="base" latinLnBrk="0" hangingPunct="0">
              <a:lnSpc>
                <a:spcPct val="105000"/>
              </a:lnSpc>
              <a:spcBef>
                <a:spcPts val="0"/>
              </a:spcBef>
              <a:spcAft>
                <a:spcPct val="0"/>
              </a:spcAft>
              <a:buClrTx/>
              <a:buSzTx/>
              <a:buFontTx/>
              <a:buNone/>
              <a:tabLst/>
              <a:defRPr/>
            </a:pPr>
            <a:r>
              <a:rPr lang="en-US" dirty="0"/>
              <a:t>Greece’s government bonds were downgraded to junk bond status.</a:t>
            </a:r>
            <a:r>
              <a:rPr lang="en-US" baseline="0" dirty="0"/>
              <a:t> As a result, Greece’s government had to pay extraordinary interest rates to borrow additional funds. </a:t>
            </a:r>
          </a:p>
          <a:p>
            <a:pPr marL="0" marR="0" indent="0" algn="l" defTabSz="914400" rtl="0" eaLnBrk="0" fontAlgn="base" latinLnBrk="0" hangingPunct="0">
              <a:lnSpc>
                <a:spcPct val="105000"/>
              </a:lnSpc>
              <a:spcBef>
                <a:spcPts val="0"/>
              </a:spcBef>
              <a:spcAft>
                <a:spcPct val="0"/>
              </a:spcAft>
              <a:buClrTx/>
              <a:buSzTx/>
              <a:buFontTx/>
              <a:buNone/>
              <a:tabLst/>
              <a:defRPr/>
            </a:pPr>
            <a:endParaRPr lang="en-US" baseline="0" dirty="0"/>
          </a:p>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a:t>In other countries, the rise in rates was less dramatic but still painful: even a modest increase in borrowing costs diverts funds that could otherwise be used to provide essential public services. </a:t>
            </a:r>
            <a:endParaRPr lang="en-US" dirty="0"/>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a:p>
          <a:p>
            <a:pPr marL="0" marR="0" indent="0" algn="l" defTabSz="914400" rtl="0" eaLnBrk="0" fontAlgn="base" latinLnBrk="0" hangingPunct="0">
              <a:lnSpc>
                <a:spcPct val="105000"/>
              </a:lnSpc>
              <a:spcBef>
                <a:spcPts val="0"/>
              </a:spcBef>
              <a:spcAft>
                <a:spcPct val="0"/>
              </a:spcAft>
              <a:buClrTx/>
              <a:buSzTx/>
              <a:buFontTx/>
              <a:buNone/>
              <a:tabLst/>
              <a:defRPr/>
            </a:pPr>
            <a:r>
              <a:rPr lang="en-US" dirty="0"/>
              <a:t>Source: European</a:t>
            </a:r>
            <a:r>
              <a:rPr lang="en-US" baseline="0" dirty="0"/>
              <a:t> Central Bank, </a:t>
            </a:r>
            <a:r>
              <a:rPr lang="en-US" dirty="0"/>
              <a:t>https://www.ecb.europa.eu/stats/money/long/html/index.en.html</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srgbClr val="000000"/>
                </a:solidFill>
              </a:rPr>
              <a:pPr>
                <a:defRPr/>
              </a:pPr>
              <a:t>38</a:t>
            </a:fld>
            <a:endParaRPr lang="en-US" dirty="0">
              <a:solidFill>
                <a:srgbClr val="000000"/>
              </a:solidFill>
            </a:endParaRPr>
          </a:p>
        </p:txBody>
      </p:sp>
    </p:spTree>
    <p:extLst>
      <p:ext uri="{BB962C8B-B14F-4D97-AF65-F5344CB8AC3E}">
        <p14:creationId xmlns:p14="http://schemas.microsoft.com/office/powerpoint/2010/main" val="272234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The</a:t>
            </a:r>
            <a:r>
              <a:rPr lang="en-US" baseline="0" dirty="0"/>
              <a:t> first function of the financial system recalls the loanable funds model introduced in Chapter 3.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a:t>
            </a:fld>
            <a:endParaRPr lang="en-US" dirty="0"/>
          </a:p>
        </p:txBody>
      </p:sp>
    </p:spTree>
    <p:extLst>
      <p:ext uri="{BB962C8B-B14F-4D97-AF65-F5344CB8AC3E}">
        <p14:creationId xmlns:p14="http://schemas.microsoft.com/office/powerpoint/2010/main" val="32931138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a:t>
            </a:fld>
            <a:endParaRPr lang="en-US" dirty="0"/>
          </a:p>
        </p:txBody>
      </p:sp>
    </p:spTree>
    <p:extLst>
      <p:ext uri="{BB962C8B-B14F-4D97-AF65-F5344CB8AC3E}">
        <p14:creationId xmlns:p14="http://schemas.microsoft.com/office/powerpoint/2010/main" val="2938242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structure of your institution, business school students might have a</a:t>
            </a:r>
            <a:r>
              <a:rPr lang="en-US" baseline="0" dirty="0"/>
              <a:t> better grasp on these topics than econ students. You may wish to have the business school students explain debt versus equity financing.</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dirty="0"/>
          </a:p>
        </p:txBody>
      </p:sp>
    </p:spTree>
    <p:extLst>
      <p:ext uri="{BB962C8B-B14F-4D97-AF65-F5344CB8AC3E}">
        <p14:creationId xmlns:p14="http://schemas.microsoft.com/office/powerpoint/2010/main" val="3791166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a:t>
            </a:fld>
            <a:endParaRPr lang="en-US" dirty="0"/>
          </a:p>
        </p:txBody>
      </p:sp>
    </p:spTree>
    <p:extLst>
      <p:ext uri="{BB962C8B-B14F-4D97-AF65-F5344CB8AC3E}">
        <p14:creationId xmlns:p14="http://schemas.microsoft.com/office/powerpoint/2010/main" val="416368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a:t>
            </a:fld>
            <a:endParaRPr lang="en-US" dirty="0"/>
          </a:p>
        </p:txBody>
      </p:sp>
    </p:spTree>
    <p:extLst>
      <p:ext uri="{BB962C8B-B14F-4D97-AF65-F5344CB8AC3E}">
        <p14:creationId xmlns:p14="http://schemas.microsoft.com/office/powerpoint/2010/main" val="418572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Avoid</a:t>
            </a:r>
            <a:r>
              <a:rPr lang="en-US" baseline="0" dirty="0"/>
              <a:t>ing idiosyncratic risks is a fancy way of saying, “don’t put all your eggs in one basket.”</a:t>
            </a:r>
          </a:p>
          <a:p>
            <a:endParaRPr lang="en-US" baseline="0" dirty="0"/>
          </a:p>
          <a:p>
            <a:r>
              <a:rPr lang="en-US" baseline="0" dirty="0"/>
              <a:t>In contrast a systematic risk would be finding out all baskets have a design flaw.</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8</a:t>
            </a:fld>
            <a:endParaRPr lang="en-US" dirty="0"/>
          </a:p>
        </p:txBody>
      </p:sp>
    </p:spTree>
    <p:extLst>
      <p:ext uri="{BB962C8B-B14F-4D97-AF65-F5344CB8AC3E}">
        <p14:creationId xmlns:p14="http://schemas.microsoft.com/office/powerpoint/2010/main" val="335769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14088194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1308100" y="2476500"/>
            <a:ext cx="1892300" cy="2159000"/>
          </a:xfrm>
        </p:spPr>
        <p:txBody>
          <a:bodyPr/>
          <a:lstStyle/>
          <a:p>
            <a:endParaRPr lang="en-US"/>
          </a:p>
        </p:txBody>
      </p:sp>
    </p:spTree>
    <p:extLst>
      <p:ext uri="{BB962C8B-B14F-4D97-AF65-F5344CB8AC3E}">
        <p14:creationId xmlns:p14="http://schemas.microsoft.com/office/powerpoint/2010/main" val="2768585544"/>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274215"/>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 Placeholder 6"/>
          <p:cNvSpPr>
            <a:spLocks noGrp="1"/>
          </p:cNvSpPr>
          <p:nvPr>
            <p:ph type="body" sz="quarter" idx="10"/>
          </p:nvPr>
        </p:nvSpPr>
        <p:spPr>
          <a:xfrm>
            <a:off x="478361" y="1219686"/>
            <a:ext cx="8326006" cy="198071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4" name="Straight Connector 3"/>
          <p:cNvCxnSpPr/>
          <p:nvPr/>
        </p:nvCxnSpPr>
        <p:spPr>
          <a:xfrm flipH="1">
            <a:off x="287978" y="1091970"/>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xmlns="" id="{A63BD288-F21D-463B-9901-79FCB97DFFB6}"/>
              </a:ext>
            </a:extLst>
          </p:cNvPr>
          <p:cNvSpPr>
            <a:spLocks noGrp="1"/>
          </p:cNvSpPr>
          <p:nvPr>
            <p:ph type="body" sz="quarter" idx="11"/>
          </p:nvPr>
        </p:nvSpPr>
        <p:spPr>
          <a:xfrm>
            <a:off x="489397" y="154547"/>
            <a:ext cx="8229153" cy="837642"/>
          </a:xfrm>
        </p:spPr>
        <p:txBody>
          <a:bodyPr anchor="ctr"/>
          <a:lstStyle>
            <a:lvl1pPr>
              <a:defRPr sz="2800" b="1">
                <a:solidFill>
                  <a:srgbClr val="A85232"/>
                </a:solidFill>
                <a:latin typeface="Arial Narrow" panose="020B0606020202030204" pitchFamily="34" charset="0"/>
              </a:defRPr>
            </a:lvl1pPr>
          </a:lstStyle>
          <a:p>
            <a:pPr lvl="0"/>
            <a:r>
              <a:rPr lang="en-US"/>
              <a:t>Edit Master text styles</a:t>
            </a:r>
          </a:p>
        </p:txBody>
      </p:sp>
      <p:sp>
        <p:nvSpPr>
          <p:cNvPr id="3" name="Content Placeholder 2"/>
          <p:cNvSpPr>
            <a:spLocks noGrp="1"/>
          </p:cNvSpPr>
          <p:nvPr>
            <p:ph sz="quarter" idx="12"/>
          </p:nvPr>
        </p:nvSpPr>
        <p:spPr>
          <a:xfrm>
            <a:off x="939800" y="4165600"/>
            <a:ext cx="7048500" cy="1485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7629420"/>
      </p:ext>
    </p:extLst>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75021754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5" name="Picture Placeholder 4"/>
          <p:cNvSpPr>
            <a:spLocks noGrp="1"/>
          </p:cNvSpPr>
          <p:nvPr>
            <p:ph type="pic" sz="quarter" idx="10"/>
          </p:nvPr>
        </p:nvSpPr>
        <p:spPr>
          <a:xfrm>
            <a:off x="2717800" y="3440113"/>
            <a:ext cx="4152900" cy="2351087"/>
          </a:xfrm>
        </p:spPr>
        <p:txBody>
          <a:bodyPr/>
          <a:lstStyle/>
          <a:p>
            <a:endParaRPr lang="en-US"/>
          </a:p>
        </p:txBody>
      </p:sp>
      <p:sp>
        <p:nvSpPr>
          <p:cNvPr id="7" name="Content Placeholder 6"/>
          <p:cNvSpPr>
            <a:spLocks noGrp="1"/>
          </p:cNvSpPr>
          <p:nvPr>
            <p:ph sz="quarter" idx="11"/>
          </p:nvPr>
        </p:nvSpPr>
        <p:spPr>
          <a:xfrm>
            <a:off x="1066800" y="1244600"/>
            <a:ext cx="7239000" cy="146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5152080"/>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1669670237"/>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3893379"/>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a16="http://schemas.microsoft.com/office/drawing/2014/main" xmlns=""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a16="http://schemas.microsoft.com/office/drawing/2014/main" xmlns=""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86196003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xmlns=""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xmlns=""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xmlns="" id="{66567D73-1B84-44D8-B43C-A6CC6E524614}"/>
              </a:ext>
            </a:extLst>
          </p:cNvPr>
          <p:cNvSpPr>
            <a:spLocks noChangeArrowheads="1"/>
          </p:cNvSpPr>
          <p:nvPr userDrawn="1"/>
        </p:nvSpPr>
        <p:spPr bwMode="auto">
          <a:xfrm>
            <a:off x="122238" y="6305550"/>
            <a:ext cx="7878762" cy="415498"/>
          </a:xfrm>
          <a:prstGeom prst="rect">
            <a:avLst/>
          </a:prstGeom>
          <a:noFill/>
          <a:ln w="9525">
            <a:noFill/>
            <a:miter lim="800000"/>
            <a:headEnd/>
            <a:tailEnd/>
          </a:ln>
          <a:effectLst/>
        </p:spPr>
        <p:txBody>
          <a:bodyPr wrap="square">
            <a:spAutoFit/>
          </a:bodyPr>
          <a:lstStyle/>
          <a:p>
            <a:pPr>
              <a:defRPr/>
            </a:pPr>
            <a:r>
              <a:rPr lang="en-US" sz="1700" b="1" dirty="0">
                <a:solidFill>
                  <a:srgbClr val="198A46"/>
                </a:solidFill>
                <a:cs typeface="+mn-cs"/>
              </a:rPr>
              <a:t>CHAPTER 20</a:t>
            </a:r>
            <a:r>
              <a:rPr lang="en-US" sz="1700" dirty="0">
                <a:solidFill>
                  <a:srgbClr val="198A46"/>
                </a:solidFill>
                <a:cs typeface="+mn-cs"/>
              </a:rPr>
              <a:t>  </a:t>
            </a:r>
            <a:r>
              <a:rPr lang="en-US" sz="2100" dirty="0">
                <a:solidFill>
                  <a:srgbClr val="198A46"/>
                </a:solidFill>
                <a:cs typeface="+mn-cs"/>
              </a:rPr>
              <a:t>The Financial System</a:t>
            </a:r>
          </a:p>
        </p:txBody>
      </p:sp>
    </p:spTree>
    <p:extLst>
      <p:ext uri="{BB962C8B-B14F-4D97-AF65-F5344CB8AC3E}">
        <p14:creationId xmlns:p14="http://schemas.microsoft.com/office/powerpoint/2010/main" val="4218078000"/>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Chapter 18">
            <a:extLst>
              <a:ext uri="{FF2B5EF4-FFF2-40B4-BE49-F238E27FC236}">
                <a16:creationId xmlns:a16="http://schemas.microsoft.com/office/drawing/2014/main" xmlns="" id="{D6D09706-F467-4B7E-80E4-1D751E71CB3A}"/>
              </a:ext>
            </a:extLst>
          </p:cNvPr>
          <p:cNvPicPr>
            <a:picLocks noGrp="1" noChangeAspect="1"/>
          </p:cNvPicPr>
          <p:nvPr>
            <p:ph type="pic" sz="quarter" idx="12"/>
          </p:nvPr>
        </p:nvPicPr>
        <p:blipFill>
          <a:blip r:embed="rId3"/>
          <a:stretch>
            <a:fillRect/>
          </a:stretch>
        </p:blipFill>
        <p:spPr>
          <a:xfrm>
            <a:off x="379420" y="592757"/>
            <a:ext cx="2718900" cy="2492400"/>
          </a:xfrm>
          <a:prstGeom prst="rect">
            <a:avLst/>
          </a:prstGeom>
        </p:spPr>
      </p:pic>
      <p:sp>
        <p:nvSpPr>
          <p:cNvPr id="2" name="Title 1">
            <a:extLst>
              <a:ext uri="{FF2B5EF4-FFF2-40B4-BE49-F238E27FC236}">
                <a16:creationId xmlns:a16="http://schemas.microsoft.com/office/drawing/2014/main" xmlns="" id="{EBFA2C66-C197-49BC-BA39-6A63FF09A094}"/>
              </a:ext>
            </a:extLst>
          </p:cNvPr>
          <p:cNvSpPr>
            <a:spLocks noGrp="1"/>
          </p:cNvSpPr>
          <p:nvPr>
            <p:ph type="title"/>
          </p:nvPr>
        </p:nvSpPr>
        <p:spPr>
          <a:xfrm>
            <a:off x="350624" y="3261628"/>
            <a:ext cx="2793504" cy="1642462"/>
          </a:xfrm>
        </p:spPr>
        <p:txBody>
          <a:bodyPr/>
          <a:lstStyle/>
          <a:p>
            <a:r>
              <a:rPr lang="en-US" dirty="0"/>
              <a:t>The Financial System: Opportunities and Dangers</a:t>
            </a: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a16="http://schemas.microsoft.com/office/drawing/2014/main" xmlns=""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t>© 2019 Worth Publishers, all rights reserved</a:t>
            </a:r>
          </a:p>
        </p:txBody>
      </p:sp>
    </p:spTree>
    <p:extLst>
      <p:ext uri="{BB962C8B-B14F-4D97-AF65-F5344CB8AC3E}">
        <p14:creationId xmlns:p14="http://schemas.microsoft.com/office/powerpoint/2010/main" val="2625131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3. Dealing with asymmetric information, part 1</a:t>
            </a:r>
          </a:p>
        </p:txBody>
      </p:sp>
      <p:sp>
        <p:nvSpPr>
          <p:cNvPr id="3" name="Content Placeholder 2"/>
          <p:cNvSpPr>
            <a:spLocks noGrp="1"/>
          </p:cNvSpPr>
          <p:nvPr>
            <p:ph type="body" sz="quarter" idx="10"/>
          </p:nvPr>
        </p:nvSpPr>
        <p:spPr>
          <a:xfrm>
            <a:off x="478361" y="1219686"/>
            <a:ext cx="8259239" cy="5257314"/>
          </a:xfrm>
        </p:spPr>
        <p:txBody>
          <a:bodyPr/>
          <a:lstStyle/>
          <a:p>
            <a:pPr marL="342900" indent="-342900">
              <a:spcBef>
                <a:spcPts val="600"/>
              </a:spcBef>
              <a:buSzPct val="100000"/>
              <a:buFont typeface="Arial" panose="020B0604020202020204" pitchFamily="34" charset="0"/>
              <a:buChar char="•"/>
            </a:pPr>
            <a:r>
              <a:rPr lang="en-US" b="1" dirty="0">
                <a:solidFill>
                  <a:srgbClr val="CC0000"/>
                </a:solidFill>
              </a:rPr>
              <a:t>asymmetric information</a:t>
            </a:r>
            <a:r>
              <a:rPr lang="en-US" dirty="0"/>
              <a:t>: a situation in which one party to a transaction has more information about it than the other </a:t>
            </a:r>
            <a:r>
              <a:rPr lang="en-US" dirty="0" smtClean="0"/>
              <a:t>party</a:t>
            </a:r>
            <a:endParaRPr lang="en-US" dirty="0"/>
          </a:p>
          <a:p>
            <a:pPr marL="342900" indent="-342900">
              <a:spcBef>
                <a:spcPts val="600"/>
              </a:spcBef>
              <a:buSzPct val="100000"/>
              <a:buFont typeface="Arial" panose="020B0604020202020204" pitchFamily="34" charset="0"/>
              <a:buChar char="•"/>
            </a:pPr>
            <a:r>
              <a:rPr lang="en-US" b="1" dirty="0">
                <a:solidFill>
                  <a:srgbClr val="CC0000"/>
                </a:solidFill>
              </a:rPr>
              <a:t>adverse selection</a:t>
            </a:r>
            <a:r>
              <a:rPr lang="en-US" dirty="0"/>
              <a:t>: a situation in which people with </a:t>
            </a:r>
            <a:r>
              <a:rPr lang="en-US" i="1" dirty="0"/>
              <a:t>hidden knowledge about attributes</a:t>
            </a:r>
            <a:r>
              <a:rPr lang="en-US" dirty="0"/>
              <a:t> sort themselves in a way that disadvantages people with less information</a:t>
            </a:r>
          </a:p>
          <a:p>
            <a:pPr lvl="1">
              <a:spcBef>
                <a:spcPts val="600"/>
              </a:spcBef>
            </a:pPr>
            <a:r>
              <a:rPr lang="en-US" dirty="0"/>
              <a:t>Example: Investors who know their projects are less likely to succeed are more eager to finance the projects with other people’s funds.</a:t>
            </a:r>
          </a:p>
        </p:txBody>
      </p:sp>
    </p:spTree>
    <p:extLst>
      <p:ext uri="{BB962C8B-B14F-4D97-AF65-F5344CB8AC3E}">
        <p14:creationId xmlns:p14="http://schemas.microsoft.com/office/powerpoint/2010/main" val="1685644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3. Dealing with asymmetric information, part 2</a:t>
            </a:r>
          </a:p>
        </p:txBody>
      </p:sp>
      <p:sp>
        <p:nvSpPr>
          <p:cNvPr id="3" name="Content Placeholder 2"/>
          <p:cNvSpPr>
            <a:spLocks noGrp="1"/>
          </p:cNvSpPr>
          <p:nvPr>
            <p:ph type="body" sz="quarter" idx="10"/>
          </p:nvPr>
        </p:nvSpPr>
        <p:spPr>
          <a:xfrm>
            <a:off x="478361" y="1219686"/>
            <a:ext cx="8284639" cy="5295414"/>
          </a:xfrm>
        </p:spPr>
        <p:txBody>
          <a:bodyPr/>
          <a:lstStyle/>
          <a:p>
            <a:pPr marL="342900" indent="-342900">
              <a:spcBef>
                <a:spcPts val="600"/>
              </a:spcBef>
              <a:buSzPct val="100000"/>
              <a:buFont typeface="Arial" panose="020B0604020202020204" pitchFamily="34" charset="0"/>
              <a:buChar char="•"/>
            </a:pPr>
            <a:r>
              <a:rPr lang="en-US" b="1" dirty="0">
                <a:solidFill>
                  <a:srgbClr val="CC0000"/>
                </a:solidFill>
              </a:rPr>
              <a:t>moral hazard</a:t>
            </a:r>
            <a:r>
              <a:rPr lang="en-US" dirty="0"/>
              <a:t>: a situation that arises from </a:t>
            </a:r>
            <a:r>
              <a:rPr lang="en-US" i="1" dirty="0"/>
              <a:t>hidden knowledge about actions</a:t>
            </a:r>
            <a:r>
              <a:rPr lang="en-US" dirty="0"/>
              <a:t> and occurs when imperfectly monitored agents act in dishonest or inappropriate ways</a:t>
            </a:r>
          </a:p>
          <a:p>
            <a:pPr lvl="1">
              <a:spcBef>
                <a:spcPts val="600"/>
              </a:spcBef>
            </a:pPr>
            <a:r>
              <a:rPr lang="en-US" dirty="0"/>
              <a:t>Example: entrepreneurs investing other people’s money are not as careful as if they were investing their own funds</a:t>
            </a:r>
          </a:p>
        </p:txBody>
      </p:sp>
    </p:spTree>
    <p:extLst>
      <p:ext uri="{BB962C8B-B14F-4D97-AF65-F5344CB8AC3E}">
        <p14:creationId xmlns:p14="http://schemas.microsoft.com/office/powerpoint/2010/main" val="3618683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3. Dealing with asymmetric information, part 3</a:t>
            </a:r>
          </a:p>
        </p:txBody>
      </p:sp>
      <p:sp>
        <p:nvSpPr>
          <p:cNvPr id="3" name="Content Placeholder 2"/>
          <p:cNvSpPr>
            <a:spLocks noGrp="1"/>
          </p:cNvSpPr>
          <p:nvPr>
            <p:ph type="body" sz="quarter" idx="10"/>
          </p:nvPr>
        </p:nvSpPr>
        <p:spPr>
          <a:xfrm>
            <a:off x="478361" y="1219686"/>
            <a:ext cx="8259239" cy="5193814"/>
          </a:xfrm>
        </p:spPr>
        <p:txBody>
          <a:bodyPr/>
          <a:lstStyle/>
          <a:p>
            <a:pPr marL="342900" indent="-342900">
              <a:buSzPct val="100000"/>
              <a:buFont typeface="Arial" panose="020B0604020202020204" pitchFamily="34" charset="0"/>
              <a:buChar char="•"/>
            </a:pPr>
            <a:r>
              <a:rPr lang="en-US" dirty="0"/>
              <a:t>The financial system helps mitigate the effects of asymmetric information</a:t>
            </a:r>
            <a:r>
              <a:rPr lang="en-US" dirty="0" smtClean="0"/>
              <a:t>.</a:t>
            </a:r>
            <a:endParaRPr lang="en-US" dirty="0"/>
          </a:p>
          <a:p>
            <a:pPr marL="342900" indent="-342900">
              <a:buSzPct val="100000"/>
              <a:buFont typeface="Arial" panose="020B0604020202020204" pitchFamily="34" charset="0"/>
              <a:buChar char="•"/>
            </a:pPr>
            <a:r>
              <a:rPr lang="en-US" dirty="0"/>
              <a:t>Example: banks</a:t>
            </a:r>
          </a:p>
          <a:p>
            <a:pPr lvl="1"/>
            <a:r>
              <a:rPr lang="en-US" dirty="0"/>
              <a:t>Banks address adverse selection by screening borrowers for adverse hidden attributes that savers might not detect</a:t>
            </a:r>
            <a:r>
              <a:rPr lang="en-US" dirty="0" smtClean="0"/>
              <a:t>.</a:t>
            </a:r>
            <a:endParaRPr lang="en-US" dirty="0"/>
          </a:p>
          <a:p>
            <a:pPr lvl="1"/>
            <a:r>
              <a:rPr lang="en-US" dirty="0"/>
              <a:t>Banks address moral hazard by restricting how loan proceeds are spent or by monitoring the borrowers</a:t>
            </a:r>
            <a:r>
              <a:rPr lang="en-US" dirty="0" smtClean="0"/>
              <a:t>.</a:t>
            </a:r>
            <a:endParaRPr lang="en-US" dirty="0"/>
          </a:p>
        </p:txBody>
      </p:sp>
    </p:spTree>
    <p:extLst>
      <p:ext uri="{BB962C8B-B14F-4D97-AF65-F5344CB8AC3E}">
        <p14:creationId xmlns:p14="http://schemas.microsoft.com/office/powerpoint/2010/main" val="3663425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4. Fostering economic growth, part 1</a:t>
            </a:r>
          </a:p>
        </p:txBody>
      </p:sp>
      <p:sp>
        <p:nvSpPr>
          <p:cNvPr id="3" name="Content Placeholder 2"/>
          <p:cNvSpPr>
            <a:spLocks noGrp="1"/>
          </p:cNvSpPr>
          <p:nvPr>
            <p:ph type="body" sz="quarter" idx="10"/>
          </p:nvPr>
        </p:nvSpPr>
        <p:spPr>
          <a:xfrm>
            <a:off x="478361" y="1219686"/>
            <a:ext cx="8246539" cy="5371614"/>
          </a:xfrm>
        </p:spPr>
        <p:txBody>
          <a:bodyPr/>
          <a:lstStyle/>
          <a:p>
            <a:pPr marL="342900" indent="-342900">
              <a:spcBef>
                <a:spcPts val="600"/>
              </a:spcBef>
              <a:buSzPct val="100000"/>
              <a:buFont typeface="Arial" panose="020B0604020202020204" pitchFamily="34" charset="0"/>
              <a:buChar char="•"/>
            </a:pPr>
            <a:r>
              <a:rPr lang="en-US" dirty="0"/>
              <a:t>In the Solow model, there is one type of capital; in the real world, there are many types</a:t>
            </a:r>
            <a:r>
              <a:rPr lang="en-US" dirty="0" smtClean="0"/>
              <a:t>.</a:t>
            </a:r>
            <a:endParaRPr lang="en-US" dirty="0"/>
          </a:p>
          <a:p>
            <a:pPr marL="342900" indent="-342900">
              <a:spcBef>
                <a:spcPts val="600"/>
              </a:spcBef>
              <a:buSzPct val="100000"/>
              <a:buFont typeface="Arial" panose="020B0604020202020204" pitchFamily="34" charset="0"/>
              <a:buChar char="•"/>
            </a:pPr>
            <a:r>
              <a:rPr lang="en-US" dirty="0"/>
              <a:t>Firms with lucrative investment projects are willing to pay higher interest rates to attract funds than are firms with less desirable projects</a:t>
            </a:r>
            <a:r>
              <a:rPr lang="en-US" dirty="0" smtClean="0"/>
              <a:t>.</a:t>
            </a:r>
            <a:endParaRPr lang="en-US" dirty="0"/>
          </a:p>
          <a:p>
            <a:pPr marL="342900" indent="-342900">
              <a:spcBef>
                <a:spcPts val="600"/>
              </a:spcBef>
              <a:buSzPct val="100000"/>
              <a:buFont typeface="Arial" panose="020B0604020202020204" pitchFamily="34" charset="0"/>
              <a:buChar char="•"/>
            </a:pPr>
            <a:r>
              <a:rPr lang="en-US" dirty="0"/>
              <a:t>The financial system helps channel funds to projects with the highest expected returns relative to their risk</a:t>
            </a:r>
            <a:r>
              <a:rPr lang="en-US" dirty="0" smtClean="0"/>
              <a:t>.</a:t>
            </a:r>
            <a:endParaRPr lang="en-US" dirty="0"/>
          </a:p>
        </p:txBody>
      </p:sp>
    </p:spTree>
    <p:extLst>
      <p:ext uri="{BB962C8B-B14F-4D97-AF65-F5344CB8AC3E}">
        <p14:creationId xmlns:p14="http://schemas.microsoft.com/office/powerpoint/2010/main" val="28923218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4. Fostering economic growth</a:t>
            </a:r>
          </a:p>
        </p:txBody>
      </p:sp>
      <p:sp>
        <p:nvSpPr>
          <p:cNvPr id="3" name="Content Placeholder 2"/>
          <p:cNvSpPr>
            <a:spLocks noGrp="1"/>
          </p:cNvSpPr>
          <p:nvPr>
            <p:ph type="body" sz="quarter" idx="10"/>
          </p:nvPr>
        </p:nvSpPr>
        <p:spPr>
          <a:xfrm>
            <a:off x="478361" y="1219686"/>
            <a:ext cx="8233839" cy="5308114"/>
          </a:xfrm>
        </p:spPr>
        <p:txBody>
          <a:bodyPr/>
          <a:lstStyle/>
          <a:p>
            <a:pPr marL="342900" indent="-342900">
              <a:spcBef>
                <a:spcPts val="600"/>
              </a:spcBef>
              <a:buSzPct val="100000"/>
              <a:buFont typeface="Arial" panose="020B0604020202020204" pitchFamily="34" charset="0"/>
              <a:buChar char="•"/>
            </a:pPr>
            <a:r>
              <a:rPr lang="en-US" dirty="0"/>
              <a:t>Government helps facilitate this function by providing quality legal institutions, such as</a:t>
            </a:r>
            <a:r>
              <a:rPr lang="en-US" dirty="0" smtClean="0"/>
              <a:t>:</a:t>
            </a:r>
            <a:endParaRPr lang="en-US" dirty="0"/>
          </a:p>
          <a:p>
            <a:pPr lvl="1">
              <a:lnSpc>
                <a:spcPct val="105000"/>
              </a:lnSpc>
              <a:spcBef>
                <a:spcPts val="600"/>
              </a:spcBef>
            </a:pPr>
            <a:r>
              <a:rPr lang="en-US" dirty="0"/>
              <a:t>prosecuting fraud to reduce moral hazard</a:t>
            </a:r>
          </a:p>
          <a:p>
            <a:pPr lvl="1">
              <a:lnSpc>
                <a:spcPct val="105000"/>
              </a:lnSpc>
              <a:spcBef>
                <a:spcPts val="600"/>
              </a:spcBef>
            </a:pPr>
            <a:r>
              <a:rPr lang="en-US" dirty="0"/>
              <a:t>enforcing disclosure requirements to reduce adverse selection</a:t>
            </a:r>
          </a:p>
        </p:txBody>
      </p:sp>
    </p:spTree>
    <p:extLst>
      <p:ext uri="{BB962C8B-B14F-4D97-AF65-F5344CB8AC3E}">
        <p14:creationId xmlns:p14="http://schemas.microsoft.com/office/powerpoint/2010/main" val="4279303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9C2CBC26-EF95-458C-A9AA-120412FC58F2}"/>
              </a:ext>
            </a:extLst>
          </p:cNvPr>
          <p:cNvSpPr>
            <a:spLocks noGrp="1"/>
          </p:cNvSpPr>
          <p:nvPr>
            <p:ph type="title"/>
          </p:nvPr>
        </p:nvSpPr>
        <p:spPr/>
        <p:txBody>
          <a:bodyPr/>
          <a:lstStyle/>
          <a:p>
            <a:r>
              <a:rPr lang="en-US" dirty="0">
                <a:solidFill>
                  <a:srgbClr val="203F15"/>
                </a:solidFill>
              </a:rPr>
              <a:t>BRAINSTORM</a:t>
            </a:r>
            <a:r>
              <a:rPr lang="en-US" dirty="0">
                <a:solidFill>
                  <a:schemeClr val="bg1"/>
                </a:solidFill>
                <a:effectLst>
                  <a:outerShdw blurRad="38100" dist="38100" dir="2700000" algn="tl">
                    <a:srgbClr val="000000">
                      <a:alpha val="43137"/>
                    </a:srgbClr>
                  </a:outerShdw>
                </a:effectLst>
              </a:rPr>
              <a:t/>
            </a:r>
            <a:br>
              <a:rPr lang="en-US" dirty="0">
                <a:solidFill>
                  <a:schemeClr val="bg1"/>
                </a:solidFill>
                <a:effectLst>
                  <a:outerShdw blurRad="38100" dist="38100" dir="2700000" algn="tl">
                    <a:srgbClr val="000000">
                      <a:alpha val="43137"/>
                    </a:srgbClr>
                  </a:outerShdw>
                </a:effectLst>
              </a:rPr>
            </a:br>
            <a:r>
              <a:rPr lang="en-US" dirty="0">
                <a:solidFill>
                  <a:schemeClr val="accent6">
                    <a:lumMod val="50000"/>
                  </a:schemeClr>
                </a:solidFill>
              </a:rPr>
              <a:t>Financial system failure</a:t>
            </a:r>
          </a:p>
        </p:txBody>
      </p:sp>
      <p:sp>
        <p:nvSpPr>
          <p:cNvPr id="3" name="Content Placeholder 2"/>
          <p:cNvSpPr>
            <a:spLocks noGrp="1"/>
          </p:cNvSpPr>
          <p:nvPr>
            <p:ph type="body" sz="quarter" idx="10"/>
          </p:nvPr>
        </p:nvSpPr>
        <p:spPr/>
        <p:txBody>
          <a:bodyPr/>
          <a:lstStyle/>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Suppose the financial system becomes unable to perform the function of channeling funds from savers to borrowers</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Take 2 minutes to think of two or three specific consequences and write them down</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Then we’ll compare answers</a:t>
            </a:r>
            <a:r>
              <a:rPr lang="en-US" dirty="0" smtClean="0"/>
              <a:t>.</a:t>
            </a:r>
            <a:endParaRPr lang="en-US" dirty="0"/>
          </a:p>
        </p:txBody>
      </p:sp>
    </p:spTree>
    <p:extLst>
      <p:ext uri="{BB962C8B-B14F-4D97-AF65-F5344CB8AC3E}">
        <p14:creationId xmlns:p14="http://schemas.microsoft.com/office/powerpoint/2010/main" val="3364207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69" y="194365"/>
            <a:ext cx="8102108" cy="859002"/>
          </a:xfrm>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1. Asset-price booms and busts</a:t>
            </a:r>
          </a:p>
        </p:txBody>
      </p:sp>
      <p:sp>
        <p:nvSpPr>
          <p:cNvPr id="3" name="Content Placeholder 2"/>
          <p:cNvSpPr>
            <a:spLocks noGrp="1"/>
          </p:cNvSpPr>
          <p:nvPr>
            <p:ph type="body" sz="quarter" idx="10"/>
          </p:nvPr>
        </p:nvSpPr>
        <p:spPr>
          <a:xfrm>
            <a:off x="478361" y="1219686"/>
            <a:ext cx="8326006" cy="1706394"/>
          </a:xfrm>
        </p:spPr>
        <p:txBody>
          <a:bodyPr/>
          <a:lstStyle/>
          <a:p>
            <a:pPr marL="342900" indent="-342900">
              <a:spcBef>
                <a:spcPts val="600"/>
              </a:spcBef>
              <a:buSzPct val="100000"/>
              <a:buFont typeface="Arial" panose="020B0604020202020204" pitchFamily="34" charset="0"/>
              <a:buChar char="•"/>
            </a:pPr>
            <a:r>
              <a:rPr lang="en-US" dirty="0"/>
              <a:t>Financial crises often follow a period of optimism and a </a:t>
            </a:r>
            <a:r>
              <a:rPr lang="en-US" b="1" dirty="0">
                <a:solidFill>
                  <a:srgbClr val="CC0000"/>
                </a:solidFill>
              </a:rPr>
              <a:t>speculative asset-price bubble</a:t>
            </a:r>
            <a:r>
              <a:rPr lang="en-US" dirty="0" smtClean="0"/>
              <a:t>.</a:t>
            </a:r>
            <a:endParaRPr lang="en-US" dirty="0"/>
          </a:p>
          <a:p>
            <a:pPr marL="342900" indent="-342900">
              <a:spcBef>
                <a:spcPts val="600"/>
              </a:spcBef>
              <a:buSzPct val="100000"/>
              <a:buFont typeface="Arial" panose="020B0604020202020204" pitchFamily="34" charset="0"/>
              <a:buChar char="•"/>
            </a:pPr>
            <a:r>
              <a:rPr lang="en-US" dirty="0"/>
              <a:t>Eventually, optimism turns to pessimism, and the bubble bursts, causing asset prices to drop.</a:t>
            </a:r>
          </a:p>
        </p:txBody>
      </p:sp>
      <p:sp>
        <p:nvSpPr>
          <p:cNvPr id="8" name="Content Placeholder 7"/>
          <p:cNvSpPr>
            <a:spLocks noGrp="1"/>
          </p:cNvSpPr>
          <p:nvPr>
            <p:ph sz="quarter" idx="12"/>
          </p:nvPr>
        </p:nvSpPr>
        <p:spPr>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spcBef>
                <a:spcPts val="624"/>
              </a:spcBef>
            </a:pPr>
            <a:r>
              <a:rPr lang="en-US" sz="2800" i="1" kern="1200" dirty="0">
                <a:solidFill>
                  <a:schemeClr val="tx1"/>
                </a:solidFill>
                <a:latin typeface="Arial" panose="020B0604020202020204" pitchFamily="34" charset="0"/>
                <a:cs typeface="Arial" panose="020B0604020202020204" pitchFamily="34" charset="0"/>
              </a:rPr>
              <a:t>In the 2008–2009 crisis, the crucial asset was housing: house prices soared until 2006, then dropped 30% by 2009.</a:t>
            </a:r>
          </a:p>
        </p:txBody>
      </p:sp>
    </p:spTree>
    <p:extLst>
      <p:ext uri="{BB962C8B-B14F-4D97-AF65-F5344CB8AC3E}">
        <p14:creationId xmlns:p14="http://schemas.microsoft.com/office/powerpoint/2010/main" val="3237903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2. Insolvencies at financial institutions</a:t>
            </a:r>
          </a:p>
        </p:txBody>
      </p:sp>
      <p:sp>
        <p:nvSpPr>
          <p:cNvPr id="3" name="Content Placeholder 2"/>
          <p:cNvSpPr>
            <a:spLocks noGrp="1"/>
          </p:cNvSpPr>
          <p:nvPr>
            <p:ph type="body" sz="quarter" idx="10"/>
          </p:nvPr>
        </p:nvSpPr>
        <p:spPr>
          <a:xfrm>
            <a:off x="478361" y="1219686"/>
            <a:ext cx="8326006" cy="1373885"/>
          </a:xfrm>
        </p:spPr>
        <p:txBody>
          <a:bodyPr/>
          <a:lstStyle/>
          <a:p>
            <a:pPr marL="342900" indent="-342900">
              <a:spcBef>
                <a:spcPts val="600"/>
              </a:spcBef>
              <a:buSzPct val="100000"/>
              <a:buFont typeface="Arial" panose="020B0604020202020204" pitchFamily="34" charset="0"/>
              <a:buChar char="•"/>
            </a:pPr>
            <a:r>
              <a:rPr lang="en-US" dirty="0"/>
              <a:t>Falling asset prices cause defaults on bank loans</a:t>
            </a:r>
            <a:r>
              <a:rPr lang="en-US" dirty="0" smtClean="0"/>
              <a:t>.</a:t>
            </a:r>
            <a:endParaRPr lang="en-US" dirty="0"/>
          </a:p>
          <a:p>
            <a:pPr marL="342900" indent="-342900">
              <a:spcBef>
                <a:spcPts val="600"/>
              </a:spcBef>
              <a:buSzPct val="100000"/>
              <a:buFont typeface="Arial" panose="020B0604020202020204" pitchFamily="34" charset="0"/>
              <a:buChar char="•"/>
            </a:pPr>
            <a:r>
              <a:rPr lang="en-US" dirty="0"/>
              <a:t>Since banks are highly leveraged, defaults greatly reduce their capital, increasing the risk of insolvencies</a:t>
            </a:r>
            <a:r>
              <a:rPr lang="en-US" dirty="0" smtClean="0"/>
              <a:t>.</a:t>
            </a:r>
            <a:endParaRPr lang="en-US" dirty="0"/>
          </a:p>
        </p:txBody>
      </p:sp>
      <p:sp>
        <p:nvSpPr>
          <p:cNvPr id="6" name="Content Placeholder 5"/>
          <p:cNvSpPr>
            <a:spLocks noGrp="1"/>
          </p:cNvSpPr>
          <p:nvPr>
            <p:ph sz="quarter" idx="12"/>
          </p:nvPr>
        </p:nvSpPr>
        <p:spPr>
          <a:xfrm>
            <a:off x="508478" y="3527241"/>
            <a:ext cx="8273212" cy="1959155"/>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kern="1200" dirty="0">
                <a:solidFill>
                  <a:schemeClr val="tx1"/>
                </a:solidFill>
                <a:latin typeface="Arial" panose="020B0604020202020204" pitchFamily="34" charset="0"/>
                <a:cs typeface="Arial" panose="020B0604020202020204" pitchFamily="34" charset="0"/>
              </a:rPr>
              <a:t>In 2008–2009, many banks held mortgages and assets backed by mortgages. Falling house prices sharply increased mortgage defaults, pushing many financial institutions toward bankruptcy</a:t>
            </a:r>
            <a:r>
              <a:rPr lang="en-US" sz="2800" i="1" kern="1200" dirty="0" smtClean="0">
                <a:solidFill>
                  <a:schemeClr val="tx1"/>
                </a:solidFill>
                <a:latin typeface="Arial" panose="020B0604020202020204" pitchFamily="34" charset="0"/>
                <a:cs typeface="Arial" panose="020B0604020202020204" pitchFamily="34" charset="0"/>
              </a:rPr>
              <a:t>.</a:t>
            </a:r>
            <a:endParaRPr lang="en-US" sz="2800" i="1"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8850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3. Falling confidence</a:t>
            </a:r>
          </a:p>
        </p:txBody>
      </p:sp>
      <p:sp>
        <p:nvSpPr>
          <p:cNvPr id="3" name="Content Placeholder 2"/>
          <p:cNvSpPr>
            <a:spLocks noGrp="1"/>
          </p:cNvSpPr>
          <p:nvPr>
            <p:ph type="body" sz="quarter" idx="10"/>
          </p:nvPr>
        </p:nvSpPr>
        <p:spPr>
          <a:xfrm>
            <a:off x="478361" y="1219685"/>
            <a:ext cx="8326006" cy="2404663"/>
          </a:xfrm>
        </p:spPr>
        <p:txBody>
          <a:bodyPr/>
          <a:lstStyle/>
          <a:p>
            <a:pPr marL="342900" indent="-342900">
              <a:spcBef>
                <a:spcPts val="600"/>
              </a:spcBef>
              <a:buSzPct val="100000"/>
              <a:buFont typeface="Arial" panose="020B0604020202020204" pitchFamily="34" charset="0"/>
              <a:buChar char="•"/>
            </a:pPr>
            <a:r>
              <a:rPr lang="en-US" dirty="0"/>
              <a:t>Insolvencies at some banks reduce confidence in others, and individuals with uninsured deposits withdraw their funds</a:t>
            </a:r>
            <a:r>
              <a:rPr lang="en-US" dirty="0" smtClean="0"/>
              <a:t>.</a:t>
            </a:r>
            <a:endParaRPr lang="en-US" dirty="0"/>
          </a:p>
          <a:p>
            <a:pPr marL="342900" indent="-342900">
              <a:spcBef>
                <a:spcPts val="600"/>
              </a:spcBef>
              <a:buSzPct val="100000"/>
              <a:buFont typeface="Arial" panose="020B0604020202020204" pitchFamily="34" charset="0"/>
              <a:buChar char="•"/>
            </a:pPr>
            <a:r>
              <a:rPr lang="en-US" dirty="0"/>
              <a:t>To replace their shrinking reserves, banks must sell assets. Selling by many banks causes steep price declines—called a </a:t>
            </a:r>
            <a:r>
              <a:rPr lang="en-US" b="1" dirty="0">
                <a:solidFill>
                  <a:srgbClr val="CC0000"/>
                </a:solidFill>
              </a:rPr>
              <a:t>fire sale</a:t>
            </a:r>
            <a:r>
              <a:rPr lang="en-US" dirty="0" smtClean="0"/>
              <a:t>.</a:t>
            </a:r>
            <a:endParaRPr lang="en-US" dirty="0"/>
          </a:p>
        </p:txBody>
      </p:sp>
      <p:sp>
        <p:nvSpPr>
          <p:cNvPr id="6" name="Content Placeholder 5"/>
          <p:cNvSpPr>
            <a:spLocks noGrp="1"/>
          </p:cNvSpPr>
          <p:nvPr>
            <p:ph sz="quarter" idx="12"/>
          </p:nvPr>
        </p:nvSpPr>
        <p:spPr>
          <a:xfrm>
            <a:off x="939800" y="4165600"/>
            <a:ext cx="7376064" cy="1935942"/>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kern="1200" dirty="0">
                <a:solidFill>
                  <a:schemeClr val="tx1"/>
                </a:solidFill>
                <a:latin typeface="Arial" panose="020B0604020202020204" pitchFamily="34" charset="0"/>
                <a:cs typeface="Arial" panose="020B0604020202020204" pitchFamily="34" charset="0"/>
              </a:rPr>
              <a:t>In 2008–2009, the collapse of Bear Stearns and Lehman Brothers reduced confidence in other large institutions, many of which were interdependent</a:t>
            </a:r>
            <a:r>
              <a:rPr lang="en-US" sz="2800" i="1" kern="1200" dirty="0" smtClean="0">
                <a:solidFill>
                  <a:schemeClr val="tx1"/>
                </a:solidFill>
                <a:latin typeface="Arial" panose="020B0604020202020204" pitchFamily="34" charset="0"/>
                <a:cs typeface="Arial" panose="020B0604020202020204" pitchFamily="34" charset="0"/>
              </a:rPr>
              <a:t>.</a:t>
            </a:r>
            <a:endParaRPr lang="en-US" sz="2800" i="1"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945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FYI: The TED spread</a:t>
            </a:r>
          </a:p>
        </p:txBody>
      </p:sp>
      <p:sp>
        <p:nvSpPr>
          <p:cNvPr id="3" name="Content Placeholder 2"/>
          <p:cNvSpPr>
            <a:spLocks noGrp="1"/>
          </p:cNvSpPr>
          <p:nvPr>
            <p:ph type="body" sz="quarter" idx="10"/>
          </p:nvPr>
        </p:nvSpPr>
        <p:spPr>
          <a:xfrm>
            <a:off x="478361" y="1219686"/>
            <a:ext cx="8326006" cy="4881856"/>
          </a:xfrm>
        </p:spPr>
        <p:txBody>
          <a:bodyPr/>
          <a:lstStyle/>
          <a:p>
            <a:pPr marL="457200" indent="-457200">
              <a:spcBef>
                <a:spcPts val="600"/>
              </a:spcBef>
              <a:buSzPct val="100000"/>
              <a:buFont typeface="Arial" panose="020B0604020202020204" pitchFamily="34" charset="0"/>
              <a:buChar char="•"/>
            </a:pPr>
            <a:r>
              <a:rPr lang="en-US" sz="2700" dirty="0"/>
              <a:t>The TED spread measures the perceived credit risk of banks</a:t>
            </a:r>
            <a:r>
              <a:rPr lang="en-US" sz="2700" dirty="0" smtClean="0"/>
              <a:t>.</a:t>
            </a:r>
            <a:endParaRPr lang="en-US" sz="2700" dirty="0"/>
          </a:p>
          <a:p>
            <a:pPr marL="457200" indent="-457200">
              <a:spcBef>
                <a:spcPts val="600"/>
              </a:spcBef>
              <a:buSzPct val="100000"/>
              <a:buFont typeface="Arial" panose="020B0604020202020204" pitchFamily="34" charset="0"/>
              <a:buChar char="•"/>
            </a:pPr>
            <a:r>
              <a:rPr lang="en-US" sz="2700" dirty="0"/>
              <a:t>Definition</a:t>
            </a:r>
            <a:r>
              <a:rPr lang="en-US" sz="2700" dirty="0" smtClean="0"/>
              <a:t>: </a:t>
            </a:r>
            <a:r>
              <a:rPr lang="en-US" sz="2700" dirty="0"/>
              <a:t>TED spread = </a:t>
            </a:r>
            <a:r>
              <a:rPr lang="en-US" sz="2700" dirty="0" smtClean="0"/>
              <a:t>rate </a:t>
            </a:r>
            <a:r>
              <a:rPr lang="en-US" sz="2700" dirty="0"/>
              <a:t>on 3-month interbank loans </a:t>
            </a:r>
            <a:r>
              <a:rPr lang="en-US" sz="2700" dirty="0" smtClean="0"/>
              <a:t>– </a:t>
            </a:r>
            <a:r>
              <a:rPr lang="en-US" sz="2700" dirty="0"/>
              <a:t>rate on 3-month T-bills</a:t>
            </a:r>
            <a:br>
              <a:rPr lang="en-US" sz="2700" dirty="0"/>
            </a:br>
            <a:r>
              <a:rPr lang="en-US" sz="2700" i="1" dirty="0"/>
              <a:t>(expressed in basis points</a:t>
            </a:r>
            <a:r>
              <a:rPr lang="en-US" sz="2700" i="1" dirty="0" smtClean="0"/>
              <a:t>)</a:t>
            </a:r>
            <a:endParaRPr lang="en-US" sz="2700" dirty="0"/>
          </a:p>
          <a:p>
            <a:pPr marL="457200" indent="-457200">
              <a:spcBef>
                <a:spcPts val="600"/>
              </a:spcBef>
              <a:buSzPct val="100000"/>
              <a:buFont typeface="Arial" panose="020B0604020202020204" pitchFamily="34" charset="0"/>
              <a:buChar char="•"/>
            </a:pPr>
            <a:r>
              <a:rPr lang="en-US" sz="2700" dirty="0"/>
              <a:t>The TED spread is usually between 10 and 50 basis points</a:t>
            </a:r>
            <a:r>
              <a:rPr lang="en-US" sz="2700" dirty="0" smtClean="0"/>
              <a:t>.</a:t>
            </a:r>
            <a:endParaRPr lang="en-US" sz="2700" dirty="0"/>
          </a:p>
          <a:p>
            <a:pPr marL="457200" indent="-457200">
              <a:spcBef>
                <a:spcPts val="600"/>
              </a:spcBef>
              <a:buSzPct val="100000"/>
              <a:buFont typeface="Arial" panose="020B0604020202020204" pitchFamily="34" charset="0"/>
              <a:buChar char="•"/>
            </a:pPr>
            <a:r>
              <a:rPr lang="en-US" sz="2700" dirty="0"/>
              <a:t>In a financial crisis, falling confidence in banks causes the TED spread to rise . . </a:t>
            </a:r>
            <a:r>
              <a:rPr lang="en-US" sz="2700" dirty="0" smtClean="0"/>
              <a:t>.</a:t>
            </a:r>
            <a:endParaRPr lang="en-US" sz="2700" dirty="0"/>
          </a:p>
        </p:txBody>
      </p:sp>
    </p:spTree>
    <p:extLst>
      <p:ext uri="{BB962C8B-B14F-4D97-AF65-F5344CB8AC3E}">
        <p14:creationId xmlns:p14="http://schemas.microsoft.com/office/powerpoint/2010/main" val="427564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pc="200" dirty="0">
                <a:latin typeface="Tahoma" pitchFamily="34" charset="0"/>
                <a:ea typeface="Tahoma" pitchFamily="34" charset="0"/>
                <a:cs typeface="Tahoma" pitchFamily="34" charset="0"/>
              </a:rPr>
              <a:t>IN THIS CHAPTER, YOU WILL LEARN:</a:t>
            </a:r>
          </a:p>
        </p:txBody>
      </p:sp>
      <p:pic>
        <p:nvPicPr>
          <p:cNvPr id="8" name="Picture Placeholder 7" descr="Chapter 18">
            <a:extLst>
              <a:ext uri="{FF2B5EF4-FFF2-40B4-BE49-F238E27FC236}">
                <a16:creationId xmlns:a16="http://schemas.microsoft.com/office/drawing/2014/main" xmlns="" id="{A3C660CC-A1B1-46E2-BE00-7CDEA3538C4B}"/>
              </a:ext>
            </a:extLst>
          </p:cNvPr>
          <p:cNvPicPr>
            <a:picLocks noGrp="1" noChangeAspect="1"/>
          </p:cNvPicPr>
          <p:nvPr>
            <p:ph type="pic" sz="quarter" idx="12"/>
          </p:nvPr>
        </p:nvPicPr>
        <p:blipFill>
          <a:blip r:embed="rId3"/>
          <a:stretch>
            <a:fillRect/>
          </a:stretch>
        </p:blipFill>
        <p:spPr>
          <a:xfrm>
            <a:off x="594069" y="2214798"/>
            <a:ext cx="3289869" cy="3015804"/>
          </a:xfrm>
          <a:prstGeom prst="rect">
            <a:avLst/>
          </a:prstGeom>
        </p:spPr>
      </p:pic>
      <p:sp>
        <p:nvSpPr>
          <p:cNvPr id="3" name="Content Placeholder 2"/>
          <p:cNvSpPr>
            <a:spLocks noGrp="1"/>
          </p:cNvSpPr>
          <p:nvPr>
            <p:ph sz="quarter" idx="11"/>
          </p:nvPr>
        </p:nvSpPr>
        <p:spPr>
          <a:noFill/>
          <a:ln>
            <a:noFill/>
          </a:ln>
        </p:spPr>
        <p:txBody>
          <a:bodyPr vert="horz" wrap="square" lIns="91440" tIns="45720" rIns="91440" bIns="45720" numCol="1" anchor="ctr" anchorCtr="0" compatLnSpc="1">
            <a:prstTxWarp prst="textNoShape">
              <a:avLst/>
            </a:prstTxWarp>
          </a:bodyPr>
          <a:lstStyle/>
          <a:p>
            <a:pPr>
              <a:spcAft>
                <a:spcPts val="1200"/>
              </a:spcAft>
              <a:buClr>
                <a:schemeClr val="tx1">
                  <a:lumMod val="50000"/>
                  <a:lumOff val="50000"/>
                </a:schemeClr>
              </a:buClr>
            </a:pPr>
            <a:r>
              <a:rPr lang="en-US" sz="2700" dirty="0"/>
              <a:t>About the functions a healthy financial system performs</a:t>
            </a:r>
          </a:p>
          <a:p>
            <a:pPr>
              <a:spcAft>
                <a:spcPts val="1200"/>
              </a:spcAft>
              <a:buClr>
                <a:schemeClr val="tx1">
                  <a:lumMod val="50000"/>
                  <a:lumOff val="50000"/>
                </a:schemeClr>
              </a:buClr>
            </a:pPr>
            <a:r>
              <a:rPr lang="en-US" sz="2700" dirty="0"/>
              <a:t>About the common features of financial crises</a:t>
            </a:r>
          </a:p>
          <a:p>
            <a:pPr>
              <a:spcAft>
                <a:spcPts val="1200"/>
              </a:spcAft>
              <a:buClr>
                <a:schemeClr val="tx1">
                  <a:lumMod val="50000"/>
                  <a:lumOff val="50000"/>
                </a:schemeClr>
              </a:buClr>
            </a:pPr>
            <a:r>
              <a:rPr lang="en-US" sz="2700" dirty="0"/>
              <a:t>About government policies to alleviate or prevent crises</a:t>
            </a:r>
          </a:p>
        </p:txBody>
      </p:sp>
    </p:spTree>
    <p:extLst>
      <p:ext uri="{BB962C8B-B14F-4D97-AF65-F5344CB8AC3E}">
        <p14:creationId xmlns:p14="http://schemas.microsoft.com/office/powerpoint/2010/main" val="2094967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t" anchorCtr="0" compatLnSpc="1">
            <a:prstTxWarp prst="textNoShape">
              <a:avLst/>
            </a:prstTxWarp>
          </a:bodyPr>
          <a:lstStyle/>
          <a:p>
            <a:r>
              <a:rPr lang="en-US" dirty="0"/>
              <a:t>The TED spread, 2003–2015</a:t>
            </a:r>
          </a:p>
        </p:txBody>
      </p:sp>
      <p:pic>
        <p:nvPicPr>
          <p:cNvPr id="7" name="Picture 2" descr="A line graph plots year along the horizontal axis and TED spread (basis points) along the vertical axis. The horizontal axis ranges from 2004 to 2017 and the vertical axis ranges from 0 to 500 in increments of 100. The curve originates at 0 along the vertical axis in the month of January 2004. The curve slightly increases up to almost 100 in the month of June 2007. The curve exponentially increases to about 250 in the month of July 2007. The curve trends up and down and reaches 100 basis points in the month of June 2008. The curve shoots upward to about 470 basis points in the month of January 2009. The curve drastically decreases to 10 basis points in the month of January 2010. The curve continues to range between 10 and 40 between January 2010 and January 2017."/>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tretch>
            <a:fillRect/>
          </a:stretch>
        </p:blipFill>
        <p:spPr bwMode="auto">
          <a:xfrm>
            <a:off x="515724" y="1944638"/>
            <a:ext cx="8112552" cy="3673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681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4. Credit crunch</a:t>
            </a:r>
          </a:p>
        </p:txBody>
      </p:sp>
      <p:sp>
        <p:nvSpPr>
          <p:cNvPr id="3" name="Content Placeholder 2"/>
          <p:cNvSpPr>
            <a:spLocks noGrp="1"/>
          </p:cNvSpPr>
          <p:nvPr>
            <p:ph type="body" sz="quarter" idx="10"/>
          </p:nvPr>
        </p:nvSpPr>
        <p:spPr>
          <a:xfrm>
            <a:off x="478361" y="1219686"/>
            <a:ext cx="8326006" cy="1240881"/>
          </a:xfrm>
        </p:spPr>
        <p:txBody>
          <a:bodyPr/>
          <a:lstStyle/>
          <a:p>
            <a:pPr marL="342900" indent="-342900">
              <a:buSzPct val="100000"/>
              <a:buFont typeface="Arial" panose="020B0604020202020204" pitchFamily="34" charset="0"/>
              <a:buChar char="•"/>
            </a:pPr>
            <a:r>
              <a:rPr lang="en-US" dirty="0"/>
              <a:t>Frequent defaults and insolvencies make it hard for investors</a:t>
            </a:r>
            <a:r>
              <a:rPr lang="en-US" dirty="0">
                <a:latin typeface="Arial"/>
                <a:cs typeface="Arial"/>
              </a:rPr>
              <a:t>—</a:t>
            </a:r>
            <a:r>
              <a:rPr lang="en-US" dirty="0"/>
              <a:t>even those with good credit and lucrative projects—to get loans</a:t>
            </a:r>
            <a:r>
              <a:rPr lang="en-US" dirty="0" smtClean="0"/>
              <a:t>.</a:t>
            </a:r>
            <a:endParaRPr lang="en-US" dirty="0"/>
          </a:p>
        </p:txBody>
      </p:sp>
      <p:sp>
        <p:nvSpPr>
          <p:cNvPr id="6" name="Content Placeholder 5"/>
          <p:cNvSpPr>
            <a:spLocks noGrp="1"/>
          </p:cNvSpPr>
          <p:nvPr>
            <p:ph sz="quarter" idx="12"/>
          </p:nvPr>
        </p:nvSpPr>
        <p:spPr>
          <a:xfrm>
            <a:off x="939800" y="4165599"/>
            <a:ext cx="7048500" cy="1976409"/>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kern="1200" dirty="0">
                <a:solidFill>
                  <a:schemeClr val="tx1"/>
                </a:solidFill>
                <a:latin typeface="Arial" panose="020B0604020202020204" pitchFamily="34" charset="0"/>
                <a:cs typeface="Arial" panose="020B0604020202020204" pitchFamily="34" charset="0"/>
              </a:rPr>
              <a:t>In 2008–2009, banks sharply reduced lending to consumers for buying </a:t>
            </a:r>
            <a:r>
              <a:rPr lang="en-US" sz="2800" i="1" kern="1200" dirty="0" smtClean="0">
                <a:solidFill>
                  <a:schemeClr val="tx1"/>
                </a:solidFill>
                <a:latin typeface="Arial" panose="020B0604020202020204" pitchFamily="34" charset="0"/>
                <a:cs typeface="Arial" panose="020B0604020202020204" pitchFamily="34" charset="0"/>
              </a:rPr>
              <a:t>homes and </a:t>
            </a:r>
            <a:r>
              <a:rPr lang="en-US" sz="2800" i="1" kern="1200" dirty="0">
                <a:solidFill>
                  <a:schemeClr val="tx1"/>
                </a:solidFill>
                <a:latin typeface="Arial" panose="020B0604020202020204" pitchFamily="34" charset="0"/>
                <a:cs typeface="Arial" panose="020B0604020202020204" pitchFamily="34" charset="0"/>
              </a:rPr>
              <a:t>to businesses for expanding operations or buying inventories.</a:t>
            </a:r>
          </a:p>
        </p:txBody>
      </p:sp>
    </p:spTree>
    <p:extLst>
      <p:ext uri="{BB962C8B-B14F-4D97-AF65-F5344CB8AC3E}">
        <p14:creationId xmlns:p14="http://schemas.microsoft.com/office/powerpoint/2010/main" val="111349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5. Recession</a:t>
            </a:r>
          </a:p>
        </p:txBody>
      </p:sp>
      <p:sp>
        <p:nvSpPr>
          <p:cNvPr id="3" name="Content Placeholder 2"/>
          <p:cNvSpPr>
            <a:spLocks noGrp="1"/>
          </p:cNvSpPr>
          <p:nvPr>
            <p:ph type="body" sz="quarter" idx="10"/>
          </p:nvPr>
        </p:nvSpPr>
        <p:spPr>
          <a:xfrm>
            <a:off x="478361" y="1219686"/>
            <a:ext cx="8326006" cy="1357259"/>
          </a:xfrm>
        </p:spPr>
        <p:txBody>
          <a:bodyPr/>
          <a:lstStyle/>
          <a:p>
            <a:pPr marL="342900" indent="-342900">
              <a:spcBef>
                <a:spcPts val="600"/>
              </a:spcBef>
              <a:buSzPct val="100000"/>
              <a:buFont typeface="Arial" panose="020B0604020202020204" pitchFamily="34" charset="0"/>
              <a:buChar char="•"/>
            </a:pPr>
            <a:r>
              <a:rPr lang="en-US" dirty="0"/>
              <a:t>With less credit available, consumer and business spending declines, reducing aggregate demand</a:t>
            </a:r>
            <a:r>
              <a:rPr lang="en-US" dirty="0" smtClean="0"/>
              <a:t>.</a:t>
            </a:r>
            <a:endParaRPr lang="en-US" dirty="0"/>
          </a:p>
          <a:p>
            <a:pPr marL="342900" indent="-342900">
              <a:spcBef>
                <a:spcPts val="600"/>
              </a:spcBef>
              <a:buSzPct val="100000"/>
              <a:buFont typeface="Arial" panose="020B0604020202020204" pitchFamily="34" charset="0"/>
              <a:buChar char="•"/>
            </a:pPr>
            <a:r>
              <a:rPr lang="en-US" dirty="0"/>
              <a:t>Result: output falls, unemployment rises</a:t>
            </a:r>
            <a:r>
              <a:rPr lang="en-US" dirty="0" smtClean="0"/>
              <a:t>.</a:t>
            </a:r>
            <a:endParaRPr lang="en-US" dirty="0"/>
          </a:p>
        </p:txBody>
      </p:sp>
      <p:sp>
        <p:nvSpPr>
          <p:cNvPr id="6" name="Content Placeholder 5"/>
          <p:cNvSpPr>
            <a:spLocks noGrp="1"/>
          </p:cNvSpPr>
          <p:nvPr>
            <p:ph sz="quarter" idx="12"/>
          </p:nvPr>
        </p:nvSpPr>
        <p:spPr>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kern="1200" dirty="0">
                <a:solidFill>
                  <a:schemeClr val="tx1"/>
                </a:solidFill>
                <a:latin typeface="Arial" panose="020B0604020202020204" pitchFamily="34" charset="0"/>
                <a:cs typeface="Arial" panose="020B0604020202020204" pitchFamily="34" charset="0"/>
              </a:rPr>
              <a:t>In 2008–2009, unemployment rose above 10% and remained very high for many months after the financial crisis.</a:t>
            </a:r>
          </a:p>
        </p:txBody>
      </p:sp>
    </p:spTree>
    <p:extLst>
      <p:ext uri="{BB962C8B-B14F-4D97-AF65-F5344CB8AC3E}">
        <p14:creationId xmlns:p14="http://schemas.microsoft.com/office/powerpoint/2010/main" val="2424551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COMMON FEATURES OF FINANCIAL CRISES</a:t>
            </a:r>
            <a:br>
              <a:rPr lang="en-US" dirty="0">
                <a:solidFill>
                  <a:srgbClr val="A85232"/>
                </a:solidFill>
              </a:rPr>
            </a:br>
            <a:r>
              <a:rPr lang="en-US" dirty="0">
                <a:solidFill>
                  <a:srgbClr val="A85232"/>
                </a:solidFill>
              </a:rPr>
              <a:t>6. A vicious circle</a:t>
            </a:r>
          </a:p>
        </p:txBody>
      </p:sp>
      <p:sp>
        <p:nvSpPr>
          <p:cNvPr id="3" name="Content Placeholder 2"/>
          <p:cNvSpPr>
            <a:spLocks noGrp="1"/>
          </p:cNvSpPr>
          <p:nvPr>
            <p:ph type="body" sz="quarter" idx="10"/>
          </p:nvPr>
        </p:nvSpPr>
        <p:spPr>
          <a:xfrm>
            <a:off x="478361" y="1219685"/>
            <a:ext cx="8326006" cy="2221783"/>
          </a:xfrm>
        </p:spPr>
        <p:txBody>
          <a:bodyPr/>
          <a:lstStyle/>
          <a:p>
            <a:pPr marL="342900" indent="-342900">
              <a:buSzPct val="100000"/>
              <a:buFont typeface="Arial" panose="020B0604020202020204" pitchFamily="34" charset="0"/>
              <a:buChar char="•"/>
            </a:pPr>
            <a:r>
              <a:rPr lang="en-US" dirty="0"/>
              <a:t>The recession reduces profits, asset values, and household incomes, which increases defaults, bankruptcies, and stress on financial institutions</a:t>
            </a:r>
            <a:r>
              <a:rPr lang="en-US" dirty="0" smtClean="0"/>
              <a:t>.</a:t>
            </a:r>
            <a:endParaRPr lang="en-US" dirty="0"/>
          </a:p>
          <a:p>
            <a:pPr marL="342900" indent="-342900">
              <a:buSzPct val="100000"/>
              <a:buFont typeface="Arial" panose="020B0604020202020204" pitchFamily="34" charset="0"/>
              <a:buChar char="•"/>
            </a:pPr>
            <a:r>
              <a:rPr lang="en-US" dirty="0"/>
              <a:t>The financial system’s problems and the economy’s downturn reinforce each other</a:t>
            </a:r>
            <a:r>
              <a:rPr lang="en-US" dirty="0" smtClean="0"/>
              <a:t>.</a:t>
            </a:r>
            <a:endParaRPr lang="en-US" dirty="0"/>
          </a:p>
        </p:txBody>
      </p:sp>
      <p:sp>
        <p:nvSpPr>
          <p:cNvPr id="6" name="Content Placeholder 5"/>
          <p:cNvSpPr>
            <a:spLocks noGrp="1"/>
          </p:cNvSpPr>
          <p:nvPr>
            <p:ph sz="quarter" idx="12"/>
          </p:nvPr>
        </p:nvSpPr>
        <p:spPr>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kern="1200" dirty="0">
                <a:solidFill>
                  <a:schemeClr val="tx1"/>
                </a:solidFill>
                <a:latin typeface="Arial" panose="020B0604020202020204" pitchFamily="34" charset="0"/>
                <a:cs typeface="Arial" panose="020B0604020202020204" pitchFamily="34" charset="0"/>
              </a:rPr>
              <a:t>In 2008–2009, the vicious circle was apparent, creating fears the economy would spiral out of control.</a:t>
            </a:r>
          </a:p>
        </p:txBody>
      </p:sp>
    </p:spTree>
    <p:extLst>
      <p:ext uri="{BB962C8B-B14F-4D97-AF65-F5344CB8AC3E}">
        <p14:creationId xmlns:p14="http://schemas.microsoft.com/office/powerpoint/2010/main" val="1918564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Anatomy of a Financial Crisis</a:t>
            </a:r>
          </a:p>
        </p:txBody>
      </p:sp>
      <p:pic>
        <p:nvPicPr>
          <p:cNvPr id="6" name="Picture 2" descr="A flowchart depicts the anatomy of a financial crisis. A main textbox reading Vicious Circle (recession puts further pressure on asset prices and financial institutions) leads to two other text boxes; one text box reads Asset-Price Bust (often after a boom) and the second textbox reads Insolvencies at Some Financial Institutions. First text box points to the second text box. The second text box points to the third textbox that reads Falling Confidence in Many Financial Institutions. The third text box points to the fourth text box that reads Credit Crunch (banks reduce lending). The fourth textbox points to the fifth text box that reads Recession (from falling aggregate demand). The fifth and the main text box are connected."/>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tretch>
            <a:fillRect/>
          </a:stretch>
        </p:blipFill>
        <p:spPr bwMode="auto">
          <a:xfrm>
            <a:off x="515724" y="2097872"/>
            <a:ext cx="8112552" cy="3080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080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i="1" dirty="0">
                <a:solidFill>
                  <a:srgbClr val="A85232"/>
                </a:solidFill>
              </a:rPr>
              <a:t>Who should be blamed for the financial crisis of 2008–2009?</a:t>
            </a:r>
          </a:p>
        </p:txBody>
      </p:sp>
      <p:sp>
        <p:nvSpPr>
          <p:cNvPr id="3" name="Content Placeholder 2"/>
          <p:cNvSpPr>
            <a:spLocks noGrp="1"/>
          </p:cNvSpPr>
          <p:nvPr>
            <p:ph type="body" sz="quarter" idx="10"/>
          </p:nvPr>
        </p:nvSpPr>
        <p:spPr>
          <a:xfrm>
            <a:off x="478361" y="1219686"/>
            <a:ext cx="8326006" cy="4948358"/>
          </a:xfrm>
        </p:spPr>
        <p:txBody>
          <a:bodyPr/>
          <a:lstStyle/>
          <a:p>
            <a:pPr marL="0" indent="0">
              <a:spcBef>
                <a:spcPts val="900"/>
              </a:spcBef>
              <a:buNone/>
            </a:pPr>
            <a:r>
              <a:rPr lang="en-US" sz="2600" dirty="0"/>
              <a:t>Possible culprits include:</a:t>
            </a:r>
          </a:p>
          <a:p>
            <a:pPr marL="457200" indent="-457200">
              <a:spcBef>
                <a:spcPts val="900"/>
              </a:spcBef>
              <a:buSzPct val="100000"/>
              <a:buFont typeface="Arial" panose="020B0604020202020204" pitchFamily="34" charset="0"/>
              <a:buChar char="•"/>
            </a:pPr>
            <a:r>
              <a:rPr lang="en-US" sz="2600" dirty="0"/>
              <a:t>The Federal Reserve</a:t>
            </a:r>
          </a:p>
          <a:p>
            <a:pPr marL="457200" indent="-457200">
              <a:spcBef>
                <a:spcPts val="900"/>
              </a:spcBef>
              <a:buSzPct val="100000"/>
              <a:buFont typeface="Arial" panose="020B0604020202020204" pitchFamily="34" charset="0"/>
              <a:buChar char="•"/>
            </a:pPr>
            <a:r>
              <a:rPr lang="en-US" sz="2600" dirty="0"/>
              <a:t>Home buyers</a:t>
            </a:r>
          </a:p>
          <a:p>
            <a:pPr marL="457200" indent="-457200">
              <a:spcBef>
                <a:spcPts val="900"/>
              </a:spcBef>
              <a:buSzPct val="100000"/>
              <a:buFont typeface="Arial" panose="020B0604020202020204" pitchFamily="34" charset="0"/>
              <a:buChar char="•"/>
            </a:pPr>
            <a:r>
              <a:rPr lang="en-US" sz="2600" dirty="0"/>
              <a:t>Mortgage brokers</a:t>
            </a:r>
          </a:p>
          <a:p>
            <a:pPr marL="457200" indent="-457200">
              <a:spcBef>
                <a:spcPts val="900"/>
              </a:spcBef>
              <a:buSzPct val="100000"/>
              <a:buFont typeface="Arial" panose="020B0604020202020204" pitchFamily="34" charset="0"/>
              <a:buChar char="•"/>
            </a:pPr>
            <a:r>
              <a:rPr lang="en-US" sz="2600" dirty="0"/>
              <a:t>Investment banks</a:t>
            </a:r>
          </a:p>
          <a:p>
            <a:pPr marL="457200" indent="-457200">
              <a:spcBef>
                <a:spcPts val="900"/>
              </a:spcBef>
              <a:buSzPct val="100000"/>
              <a:buFont typeface="Arial" panose="020B0604020202020204" pitchFamily="34" charset="0"/>
              <a:buChar char="•"/>
            </a:pPr>
            <a:r>
              <a:rPr lang="en-US" sz="2600" dirty="0"/>
              <a:t>Rating agencies</a:t>
            </a:r>
          </a:p>
          <a:p>
            <a:pPr marL="457200" indent="-457200">
              <a:spcBef>
                <a:spcPts val="900"/>
              </a:spcBef>
              <a:buSzPct val="100000"/>
              <a:buFont typeface="Arial" panose="020B0604020202020204" pitchFamily="34" charset="0"/>
              <a:buChar char="•"/>
            </a:pPr>
            <a:r>
              <a:rPr lang="en-US" sz="2600" dirty="0"/>
              <a:t>Regulators</a:t>
            </a:r>
          </a:p>
          <a:p>
            <a:pPr marL="457200" indent="-457200">
              <a:spcBef>
                <a:spcPts val="900"/>
              </a:spcBef>
              <a:buSzPct val="100000"/>
              <a:buFont typeface="Arial" panose="020B0604020202020204" pitchFamily="34" charset="0"/>
              <a:buChar char="•"/>
            </a:pPr>
            <a:r>
              <a:rPr lang="en-US" sz="2600" dirty="0"/>
              <a:t>Government policymakers</a:t>
            </a:r>
          </a:p>
          <a:p>
            <a:pPr marL="0" indent="0">
              <a:spcBef>
                <a:spcPts val="900"/>
              </a:spcBef>
              <a:buNone/>
            </a:pPr>
            <a:r>
              <a:rPr lang="en-US" sz="2600" dirty="0"/>
              <a:t>All of them likely deserve a share of the blame.</a:t>
            </a:r>
          </a:p>
        </p:txBody>
      </p:sp>
    </p:spTree>
    <p:extLst>
      <p:ext uri="{BB962C8B-B14F-4D97-AF65-F5344CB8AC3E}">
        <p14:creationId xmlns:p14="http://schemas.microsoft.com/office/powerpoint/2010/main" val="2425875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9C2CBC26-EF95-458C-A9AA-120412FC58F2}"/>
              </a:ext>
            </a:extLst>
          </p:cNvPr>
          <p:cNvSpPr>
            <a:spLocks noGrp="1"/>
          </p:cNvSpPr>
          <p:nvPr>
            <p:ph type="title"/>
          </p:nvPr>
        </p:nvSpPr>
        <p:spPr/>
        <p:txBody>
          <a:bodyPr/>
          <a:lstStyle/>
          <a:p>
            <a:r>
              <a:rPr lang="en-US" dirty="0">
                <a:solidFill>
                  <a:srgbClr val="203F15"/>
                </a:solidFill>
              </a:rPr>
              <a:t>BRAINSTORM</a:t>
            </a:r>
            <a:r>
              <a:rPr lang="en-US" dirty="0">
                <a:solidFill>
                  <a:schemeClr val="bg1"/>
                </a:solidFill>
                <a:effectLst>
                  <a:outerShdw blurRad="38100" dist="38100" dir="2700000" algn="tl">
                    <a:srgbClr val="000000">
                      <a:alpha val="43137"/>
                    </a:srgbClr>
                  </a:outerShdw>
                </a:effectLst>
              </a:rPr>
              <a:t/>
            </a:r>
            <a:br>
              <a:rPr lang="en-US" dirty="0">
                <a:solidFill>
                  <a:schemeClr val="bg1"/>
                </a:solidFill>
                <a:effectLst>
                  <a:outerShdw blurRad="38100" dist="38100" dir="2700000" algn="tl">
                    <a:srgbClr val="000000">
                      <a:alpha val="43137"/>
                    </a:srgbClr>
                  </a:outerShdw>
                </a:effectLst>
              </a:rPr>
            </a:br>
            <a:r>
              <a:rPr lang="en-US" dirty="0">
                <a:solidFill>
                  <a:schemeClr val="accent6">
                    <a:lumMod val="50000"/>
                  </a:schemeClr>
                </a:solidFill>
              </a:rPr>
              <a:t>Government policies</a:t>
            </a:r>
          </a:p>
        </p:txBody>
      </p:sp>
      <p:sp>
        <p:nvSpPr>
          <p:cNvPr id="3" name="Content Placeholder 2"/>
          <p:cNvSpPr>
            <a:spLocks noGrp="1"/>
          </p:cNvSpPr>
          <p:nvPr>
            <p:ph type="body" sz="quarter" idx="10"/>
          </p:nvPr>
        </p:nvSpPr>
        <p:spPr/>
        <p:txBody>
          <a:bodyPr/>
          <a:lstStyle/>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What should the government do if a financial crisis occurs</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Can the government prevent financial crises</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Take 2 minutes to try to think of a specific policy to alleviate a financial crisis and another policy to prevent future crises</a:t>
            </a:r>
            <a:r>
              <a:rPr lang="en-US" dirty="0" smtClean="0"/>
              <a:t>.</a:t>
            </a:r>
            <a:endParaRPr lang="en-US" dirty="0"/>
          </a:p>
        </p:txBody>
      </p:sp>
    </p:spTree>
    <p:extLst>
      <p:ext uri="{BB962C8B-B14F-4D97-AF65-F5344CB8AC3E}">
        <p14:creationId xmlns:p14="http://schemas.microsoft.com/office/powerpoint/2010/main" val="2614024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POLICY RESPONSES TO A CRISIS</a:t>
            </a:r>
            <a:br>
              <a:rPr lang="en-US" dirty="0">
                <a:solidFill>
                  <a:srgbClr val="A85232"/>
                </a:solidFill>
              </a:rPr>
            </a:br>
            <a:r>
              <a:rPr lang="en-US" dirty="0">
                <a:solidFill>
                  <a:srgbClr val="A85232"/>
                </a:solidFill>
              </a:rPr>
              <a:t>1. Conventional monetary policy</a:t>
            </a:r>
          </a:p>
        </p:txBody>
      </p:sp>
      <p:sp>
        <p:nvSpPr>
          <p:cNvPr id="3" name="Content Placeholder 2"/>
          <p:cNvSpPr>
            <a:spLocks noGrp="1"/>
          </p:cNvSpPr>
          <p:nvPr>
            <p:ph type="body" sz="quarter" idx="10"/>
          </p:nvPr>
        </p:nvSpPr>
        <p:spPr>
          <a:xfrm>
            <a:off x="478361" y="1219686"/>
            <a:ext cx="8326006" cy="958249"/>
          </a:xfrm>
        </p:spPr>
        <p:txBody>
          <a:bodyPr/>
          <a:lstStyle/>
          <a:p>
            <a:pPr marL="342900" indent="-342900">
              <a:buSzPct val="100000"/>
              <a:buFont typeface="Arial" pitchFamily="34" charset="0"/>
              <a:buChar char="•"/>
            </a:pPr>
            <a:r>
              <a:rPr lang="en-US" dirty="0"/>
              <a:t>The central bank can expand the money supply to lower interest rates and encourage spending.</a:t>
            </a:r>
          </a:p>
        </p:txBody>
      </p:sp>
      <p:sp>
        <p:nvSpPr>
          <p:cNvPr id="6" name="Content Placeholder 5"/>
          <p:cNvSpPr>
            <a:spLocks noGrp="1"/>
          </p:cNvSpPr>
          <p:nvPr>
            <p:ph sz="quarter" idx="12"/>
          </p:nvPr>
        </p:nvSpPr>
        <p:spPr>
          <a:xfrm>
            <a:off x="1006300" y="3400849"/>
            <a:ext cx="7048500" cy="2850321"/>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spcAft>
                <a:spcPts val="1200"/>
              </a:spcAft>
            </a:pPr>
            <a:r>
              <a:rPr lang="en-US" sz="2800" i="1" kern="1200" dirty="0">
                <a:solidFill>
                  <a:schemeClr val="tx1"/>
                </a:solidFill>
                <a:latin typeface="Arial" panose="020B0604020202020204" pitchFamily="34" charset="0"/>
                <a:cs typeface="Arial" panose="020B0604020202020204" pitchFamily="34" charset="0"/>
              </a:rPr>
              <a:t>The Fed reduced the federal funds rate to nearly zero by 12/2008, but this was insufficient</a:t>
            </a:r>
            <a:r>
              <a:rPr lang="en-US" sz="2800" i="1" kern="1200" dirty="0" smtClean="0">
                <a:solidFill>
                  <a:schemeClr val="tx1"/>
                </a:solidFill>
                <a:latin typeface="Arial" panose="020B0604020202020204" pitchFamily="34" charset="0"/>
                <a:cs typeface="Arial" panose="020B0604020202020204" pitchFamily="34" charset="0"/>
              </a:rPr>
              <a:t>.</a:t>
            </a:r>
            <a:endParaRPr lang="en-US" sz="2800" i="1" kern="1200" dirty="0">
              <a:solidFill>
                <a:schemeClr val="tx1"/>
              </a:solidFill>
              <a:latin typeface="Arial" panose="020B0604020202020204" pitchFamily="34" charset="0"/>
              <a:cs typeface="Arial" panose="020B0604020202020204" pitchFamily="34" charset="0"/>
            </a:endParaRPr>
          </a:p>
          <a:p>
            <a:pPr algn="ctr">
              <a:lnSpc>
                <a:spcPct val="105000"/>
              </a:lnSpc>
            </a:pPr>
            <a:r>
              <a:rPr lang="en-US" sz="2800" i="1" kern="1200" dirty="0" smtClean="0">
                <a:solidFill>
                  <a:schemeClr val="tx1"/>
                </a:solidFill>
                <a:latin typeface="Arial" panose="020B0604020202020204" pitchFamily="34" charset="0"/>
                <a:cs typeface="Arial" panose="020B0604020202020204" pitchFamily="34" charset="0"/>
              </a:rPr>
              <a:t>(</a:t>
            </a:r>
            <a:r>
              <a:rPr lang="en-US" sz="2800" i="1" kern="1200" dirty="0">
                <a:solidFill>
                  <a:schemeClr val="tx1"/>
                </a:solidFill>
                <a:latin typeface="Arial" panose="020B0604020202020204" pitchFamily="34" charset="0"/>
                <a:cs typeface="Arial" panose="020B0604020202020204" pitchFamily="34" charset="0"/>
              </a:rPr>
              <a:t>Recall the liquidity </a:t>
            </a:r>
            <a:r>
              <a:rPr lang="en-US" sz="2800" i="1" kern="1200" dirty="0" smtClean="0">
                <a:solidFill>
                  <a:schemeClr val="tx1"/>
                </a:solidFill>
                <a:latin typeface="Arial" panose="020B0604020202020204" pitchFamily="34" charset="0"/>
                <a:cs typeface="Arial" panose="020B0604020202020204" pitchFamily="34" charset="0"/>
              </a:rPr>
              <a:t>trap</a:t>
            </a:r>
            <a:endParaRPr lang="en-US" sz="2800" i="1" kern="1200" dirty="0">
              <a:solidFill>
                <a:schemeClr val="tx1"/>
              </a:solidFill>
              <a:latin typeface="Arial" panose="020B0604020202020204" pitchFamily="34" charset="0"/>
              <a:cs typeface="Arial" panose="020B0604020202020204" pitchFamily="34" charset="0"/>
            </a:endParaRPr>
          </a:p>
          <a:p>
            <a:pPr algn="ctr">
              <a:lnSpc>
                <a:spcPct val="105000"/>
              </a:lnSpc>
            </a:pPr>
            <a:r>
              <a:rPr lang="en-US" sz="2800" i="1" kern="1200" dirty="0" smtClean="0">
                <a:solidFill>
                  <a:schemeClr val="tx1"/>
                </a:solidFill>
                <a:latin typeface="Arial" panose="020B0604020202020204" pitchFamily="34" charset="0"/>
                <a:cs typeface="Arial" panose="020B0604020202020204" pitchFamily="34" charset="0"/>
              </a:rPr>
              <a:t>from </a:t>
            </a:r>
            <a:r>
              <a:rPr lang="en-US" sz="2800" i="1" kern="1200" dirty="0">
                <a:solidFill>
                  <a:schemeClr val="tx1"/>
                </a:solidFill>
                <a:latin typeface="Arial" panose="020B0604020202020204" pitchFamily="34" charset="0"/>
                <a:cs typeface="Arial" panose="020B0604020202020204" pitchFamily="34" charset="0"/>
              </a:rPr>
              <a:t>Chapter 12.)</a:t>
            </a:r>
          </a:p>
        </p:txBody>
      </p:sp>
    </p:spTree>
    <p:extLst>
      <p:ext uri="{BB962C8B-B14F-4D97-AF65-F5344CB8AC3E}">
        <p14:creationId xmlns:p14="http://schemas.microsoft.com/office/powerpoint/2010/main" val="3208893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POLICY RESPONSES TO A CRISIS</a:t>
            </a:r>
            <a:br>
              <a:rPr lang="en-US" dirty="0">
                <a:solidFill>
                  <a:srgbClr val="A85232"/>
                </a:solidFill>
              </a:rPr>
            </a:br>
            <a:r>
              <a:rPr lang="en-US" dirty="0">
                <a:solidFill>
                  <a:srgbClr val="A85232"/>
                </a:solidFill>
              </a:rPr>
              <a:t>2. Conventional fiscal policy</a:t>
            </a:r>
          </a:p>
        </p:txBody>
      </p:sp>
      <p:sp>
        <p:nvSpPr>
          <p:cNvPr id="3" name="Content Placeholder 2"/>
          <p:cNvSpPr>
            <a:spLocks noGrp="1"/>
          </p:cNvSpPr>
          <p:nvPr>
            <p:ph type="body" sz="quarter" idx="10"/>
          </p:nvPr>
        </p:nvSpPr>
        <p:spPr>
          <a:xfrm>
            <a:off x="478361" y="1219686"/>
            <a:ext cx="8326006" cy="559238"/>
          </a:xfrm>
        </p:spPr>
        <p:txBody>
          <a:bodyPr/>
          <a:lstStyle/>
          <a:p>
            <a:pPr marL="342900" indent="-342900">
              <a:buSzPct val="100000"/>
              <a:buFont typeface="Arial" panose="020B0604020202020204" pitchFamily="34" charset="0"/>
              <a:buChar char="•"/>
            </a:pPr>
            <a:r>
              <a:rPr lang="en-US" dirty="0"/>
              <a:t>The government can increase spending and cut taxes</a:t>
            </a:r>
            <a:r>
              <a:rPr lang="en-US" dirty="0" smtClean="0"/>
              <a:t>.</a:t>
            </a:r>
            <a:endParaRPr lang="en-US" dirty="0"/>
          </a:p>
        </p:txBody>
      </p:sp>
      <p:sp>
        <p:nvSpPr>
          <p:cNvPr id="6" name="Content Placeholder 5"/>
          <p:cNvSpPr>
            <a:spLocks noGrp="1"/>
          </p:cNvSpPr>
          <p:nvPr>
            <p:ph sz="quarter" idx="12"/>
          </p:nvPr>
        </p:nvSpPr>
        <p:spPr>
          <a:xfrm>
            <a:off x="679558" y="3076876"/>
            <a:ext cx="7708840" cy="2940664"/>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10000"/>
              </a:lnSpc>
              <a:spcAft>
                <a:spcPts val="1200"/>
              </a:spcAft>
            </a:pPr>
            <a:r>
              <a:rPr lang="en-US" sz="2800" i="1" kern="1200" dirty="0">
                <a:solidFill>
                  <a:schemeClr val="tx1"/>
                </a:solidFill>
                <a:latin typeface="Arial" panose="020B0604020202020204" pitchFamily="34" charset="0"/>
                <a:cs typeface="Arial" panose="020B0604020202020204" pitchFamily="34" charset="0"/>
              </a:rPr>
              <a:t>Fiscal policymakers enacted a stimulus of $168 billion in 2008 and a stimulus of $787 billion in 2009</a:t>
            </a:r>
            <a:r>
              <a:rPr lang="en-US" sz="2800" i="1" kern="1200" dirty="0" smtClean="0">
                <a:solidFill>
                  <a:schemeClr val="tx1"/>
                </a:solidFill>
                <a:latin typeface="Arial" panose="020B0604020202020204" pitchFamily="34" charset="0"/>
                <a:cs typeface="Arial" panose="020B0604020202020204" pitchFamily="34" charset="0"/>
              </a:rPr>
              <a:t>.</a:t>
            </a:r>
            <a:endParaRPr lang="en-US" sz="2800" i="1" kern="1200" dirty="0">
              <a:solidFill>
                <a:schemeClr val="tx1"/>
              </a:solidFill>
              <a:latin typeface="Arial" panose="020B0604020202020204" pitchFamily="34" charset="0"/>
              <a:cs typeface="Arial" panose="020B0604020202020204" pitchFamily="34" charset="0"/>
            </a:endParaRPr>
          </a:p>
          <a:p>
            <a:pPr>
              <a:lnSpc>
                <a:spcPct val="110000"/>
              </a:lnSpc>
            </a:pPr>
            <a:r>
              <a:rPr lang="en-US" sz="2800" i="1" kern="1200" dirty="0">
                <a:solidFill>
                  <a:schemeClr val="tx1"/>
                </a:solidFill>
                <a:latin typeface="Arial" panose="020B0604020202020204" pitchFamily="34" charset="0"/>
                <a:cs typeface="Arial" panose="020B0604020202020204" pitchFamily="34" charset="0"/>
              </a:rPr>
              <a:t>But the large and growing government debt sharply limited further stimulus measures.</a:t>
            </a:r>
          </a:p>
        </p:txBody>
      </p:sp>
    </p:spTree>
    <p:extLst>
      <p:ext uri="{BB962C8B-B14F-4D97-AF65-F5344CB8AC3E}">
        <p14:creationId xmlns:p14="http://schemas.microsoft.com/office/powerpoint/2010/main" val="4177750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POLICY RESPONSES TO A CRISIS</a:t>
            </a:r>
            <a:br>
              <a:rPr lang="en-US" dirty="0">
                <a:solidFill>
                  <a:srgbClr val="A85232"/>
                </a:solidFill>
              </a:rPr>
            </a:br>
            <a:r>
              <a:rPr lang="en-US" dirty="0">
                <a:solidFill>
                  <a:srgbClr val="A85232"/>
                </a:solidFill>
              </a:rPr>
              <a:t>3. Lender of last resort</a:t>
            </a:r>
          </a:p>
        </p:txBody>
      </p:sp>
      <p:sp>
        <p:nvSpPr>
          <p:cNvPr id="3" name="Content Placeholder 2"/>
          <p:cNvSpPr>
            <a:spLocks noGrp="1"/>
          </p:cNvSpPr>
          <p:nvPr>
            <p:ph type="body" sz="quarter" idx="10"/>
          </p:nvPr>
        </p:nvSpPr>
        <p:spPr/>
        <p:txBody>
          <a:bodyPr/>
          <a:lstStyle/>
          <a:p>
            <a:pPr marL="342900" indent="-342900">
              <a:spcBef>
                <a:spcPts val="600"/>
              </a:spcBef>
              <a:buSzPct val="100000"/>
              <a:buFont typeface="Arial" panose="020B0604020202020204" pitchFamily="34" charset="0"/>
              <a:buChar char="•"/>
            </a:pPr>
            <a:r>
              <a:rPr lang="en-US" dirty="0"/>
              <a:t>Runs on banks can create a </a:t>
            </a:r>
            <a:r>
              <a:rPr lang="en-US" b="1" dirty="0">
                <a:solidFill>
                  <a:srgbClr val="CC0000"/>
                </a:solidFill>
              </a:rPr>
              <a:t>liquidity crisis</a:t>
            </a:r>
            <a:r>
              <a:rPr lang="en-US" dirty="0"/>
              <a:t>, </a:t>
            </a:r>
            <a:br>
              <a:rPr lang="en-US" dirty="0"/>
            </a:br>
            <a:r>
              <a:rPr lang="en-US" dirty="0"/>
              <a:t>in which solvent banks have insufficient funds </a:t>
            </a:r>
            <a:br>
              <a:rPr lang="en-US" dirty="0"/>
            </a:br>
            <a:r>
              <a:rPr lang="en-US" dirty="0"/>
              <a:t>to satisfy depositors’ withdrawals</a:t>
            </a:r>
            <a:r>
              <a:rPr lang="en-US" dirty="0" smtClean="0"/>
              <a:t>.</a:t>
            </a:r>
            <a:endParaRPr lang="en-US" dirty="0"/>
          </a:p>
          <a:p>
            <a:pPr marL="342900" indent="-342900">
              <a:spcBef>
                <a:spcPts val="600"/>
              </a:spcBef>
              <a:buSzPct val="100000"/>
              <a:buFont typeface="Arial" panose="020B0604020202020204" pitchFamily="34" charset="0"/>
              <a:buChar char="•"/>
            </a:pPr>
            <a:r>
              <a:rPr lang="en-US" dirty="0"/>
              <a:t>The central bank can make direct loans to these banks, acting as a </a:t>
            </a:r>
            <a:r>
              <a:rPr lang="en-US" b="1" dirty="0">
                <a:solidFill>
                  <a:srgbClr val="CC0000"/>
                </a:solidFill>
              </a:rPr>
              <a:t>lender of last resort</a:t>
            </a:r>
            <a:r>
              <a:rPr lang="en-US" dirty="0" smtClean="0"/>
              <a:t>.</a:t>
            </a:r>
            <a:endParaRPr lang="en-US" dirty="0"/>
          </a:p>
        </p:txBody>
      </p:sp>
      <p:sp>
        <p:nvSpPr>
          <p:cNvPr id="8" name="Content Placeholder 7"/>
          <p:cNvSpPr>
            <a:spLocks noGrp="1"/>
          </p:cNvSpPr>
          <p:nvPr>
            <p:ph sz="quarter" idx="12"/>
          </p:nvPr>
        </p:nvSpPr>
        <p:spPr>
          <a:xfrm>
            <a:off x="669405" y="4165599"/>
            <a:ext cx="7805190" cy="1952568"/>
          </a:xfrm>
          <a:solidFill>
            <a:schemeClr val="accent1">
              <a:lumMod val="20000"/>
              <a:lumOff val="80000"/>
            </a:schemeClr>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latin typeface="Arial" panose="020B0604020202020204" pitchFamily="34" charset="0"/>
                <a:cs typeface="Arial" panose="020B0604020202020204" pitchFamily="34" charset="0"/>
              </a:rPr>
              <a:t>In 2008–2009, the Fed acted as lender of last resort to many banks and to </a:t>
            </a:r>
            <a:r>
              <a:rPr lang="en-US" sz="2800" b="1" i="1" dirty="0">
                <a:solidFill>
                  <a:srgbClr val="CC0000"/>
                </a:solidFill>
                <a:latin typeface="Arial" panose="020B0604020202020204" pitchFamily="34" charset="0"/>
                <a:cs typeface="Arial" panose="020B0604020202020204" pitchFamily="34" charset="0"/>
              </a:rPr>
              <a:t>shadow banks</a:t>
            </a:r>
            <a:r>
              <a:rPr lang="en-US" sz="2800" i="1" dirty="0">
                <a:latin typeface="Arial" panose="020B0604020202020204" pitchFamily="34" charset="0"/>
                <a:cs typeface="Arial" panose="020B0604020202020204" pitchFamily="34" charset="0"/>
              </a:rPr>
              <a:t>, which perform many of the same functions as banks and were experiencing similar problems</a:t>
            </a:r>
            <a:r>
              <a:rPr lang="en-US" sz="2800" i="1" dirty="0" smtClean="0">
                <a:latin typeface="Arial" panose="020B0604020202020204" pitchFamily="34" charset="0"/>
                <a:cs typeface="Arial" panose="020B0604020202020204" pitchFamily="34" charset="0"/>
              </a:rPr>
              <a:t>.</a:t>
            </a:r>
            <a:endParaRPr lang="en-US"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677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6">
                <a:lumMod val="50000"/>
              </a:schemeClr>
            </a:gs>
            <a:gs pos="100000">
              <a:srgbClr val="3D6667"/>
            </a:gs>
            <a:gs pos="100000">
              <a:srgbClr val="0E5229"/>
            </a:gs>
          </a:gsLst>
          <a:lin ang="2700000" scaled="1"/>
        </a:gra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9C2CBC26-EF95-458C-A9AA-120412FC58F2}"/>
              </a:ext>
            </a:extLst>
          </p:cNvPr>
          <p:cNvSpPr>
            <a:spLocks noGrp="1"/>
          </p:cNvSpPr>
          <p:nvPr>
            <p:ph type="title"/>
          </p:nvPr>
        </p:nvSpPr>
        <p:spPr>
          <a:xfrm>
            <a:off x="480769" y="177112"/>
            <a:ext cx="8102108" cy="859002"/>
          </a:xfrm>
        </p:spPr>
        <p:txBody>
          <a:bodyPr/>
          <a:lstStyle/>
          <a:p>
            <a:r>
              <a:rPr lang="en-US" dirty="0">
                <a:solidFill>
                  <a:srgbClr val="203F15"/>
                </a:solidFill>
              </a:rPr>
              <a:t>BRAINSTORM</a:t>
            </a:r>
            <a:r>
              <a:rPr lang="en-US" dirty="0">
                <a:solidFill>
                  <a:schemeClr val="bg1"/>
                </a:solidFill>
                <a:effectLst>
                  <a:outerShdw blurRad="38100" dist="38100" dir="2700000" algn="tl">
                    <a:srgbClr val="000000">
                      <a:alpha val="43137"/>
                    </a:srgbClr>
                  </a:outerShdw>
                </a:effectLst>
              </a:rPr>
              <a:t/>
            </a:r>
            <a:br>
              <a:rPr lang="en-US" dirty="0">
                <a:solidFill>
                  <a:schemeClr val="bg1"/>
                </a:solidFill>
                <a:effectLst>
                  <a:outerShdw blurRad="38100" dist="38100" dir="2700000" algn="tl">
                    <a:srgbClr val="000000">
                      <a:alpha val="43137"/>
                    </a:srgbClr>
                  </a:outerShdw>
                </a:effectLst>
              </a:rPr>
            </a:br>
            <a:r>
              <a:rPr lang="en-US" dirty="0">
                <a:solidFill>
                  <a:schemeClr val="accent6">
                    <a:lumMod val="50000"/>
                  </a:schemeClr>
                </a:solidFill>
              </a:rPr>
              <a:t>What the financial system does</a:t>
            </a:r>
          </a:p>
        </p:txBody>
      </p:sp>
      <p:sp>
        <p:nvSpPr>
          <p:cNvPr id="3" name="Content Placeholder 2"/>
          <p:cNvSpPr>
            <a:spLocks noGrp="1"/>
          </p:cNvSpPr>
          <p:nvPr>
            <p:ph type="body" sz="quarter" idx="10"/>
          </p:nvPr>
        </p:nvSpPr>
        <p:spPr>
          <a:xfrm>
            <a:off x="478361" y="1219686"/>
            <a:ext cx="8297339" cy="5320814"/>
          </a:xfrm>
        </p:spPr>
        <p:txBody>
          <a:bodyPr/>
          <a:lstStyle/>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What functions does the financial system perform</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Take 2 minutes and try to think of two or three functions and write them down</a:t>
            </a:r>
            <a:r>
              <a:rPr lang="en-US" dirty="0" smtClean="0"/>
              <a:t>.</a:t>
            </a:r>
            <a:endParaRPr lang="en-US" dirty="0"/>
          </a:p>
          <a:p>
            <a:pPr marL="342900" indent="-342900">
              <a:spcBef>
                <a:spcPts val="600"/>
              </a:spcBef>
              <a:spcAft>
                <a:spcPts val="0"/>
              </a:spcAft>
              <a:buClr>
                <a:schemeClr val="tx1">
                  <a:lumMod val="50000"/>
                  <a:lumOff val="50000"/>
                </a:schemeClr>
              </a:buClr>
              <a:buSzPct val="100000"/>
              <a:buFont typeface="Arial" panose="020B0604020202020204" pitchFamily="34" charset="0"/>
              <a:buChar char="•"/>
            </a:pPr>
            <a:r>
              <a:rPr lang="en-US" dirty="0"/>
              <a:t>Then, we’ll compare answers</a:t>
            </a:r>
            <a:r>
              <a:rPr lang="en-US" dirty="0" smtClean="0"/>
              <a:t>.</a:t>
            </a:r>
            <a:endParaRPr lang="en-US" dirty="0"/>
          </a:p>
        </p:txBody>
      </p:sp>
    </p:spTree>
    <p:extLst>
      <p:ext uri="{BB962C8B-B14F-4D97-AF65-F5344CB8AC3E}">
        <p14:creationId xmlns:p14="http://schemas.microsoft.com/office/powerpoint/2010/main" val="3585969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POLICY RESPONSES TO A CRISIS</a:t>
            </a:r>
            <a:br>
              <a:rPr lang="en-US" dirty="0">
                <a:solidFill>
                  <a:srgbClr val="A85232"/>
                </a:solidFill>
              </a:rPr>
            </a:br>
            <a:r>
              <a:rPr lang="en-US" dirty="0">
                <a:solidFill>
                  <a:srgbClr val="A85232"/>
                </a:solidFill>
              </a:rPr>
              <a:t>4. Injections of government funds</a:t>
            </a:r>
          </a:p>
        </p:txBody>
      </p:sp>
      <p:sp>
        <p:nvSpPr>
          <p:cNvPr id="3" name="Content Placeholder 2"/>
          <p:cNvSpPr>
            <a:spLocks noGrp="1"/>
          </p:cNvSpPr>
          <p:nvPr>
            <p:ph type="body" sz="quarter" idx="10"/>
          </p:nvPr>
        </p:nvSpPr>
        <p:spPr>
          <a:xfrm>
            <a:off x="478361" y="1219685"/>
            <a:ext cx="8326006" cy="5346215"/>
          </a:xfrm>
        </p:spPr>
        <p:txBody>
          <a:bodyPr/>
          <a:lstStyle/>
          <a:p>
            <a:pPr marL="342900" indent="-342900">
              <a:spcBef>
                <a:spcPts val="600"/>
              </a:spcBef>
              <a:buSzPct val="100000"/>
              <a:buFont typeface="Arial" panose="020B0604020202020204" pitchFamily="34" charset="0"/>
              <a:buChar char="•"/>
            </a:pPr>
            <a:r>
              <a:rPr lang="en-US" dirty="0"/>
              <a:t>The government can use public funds to prop up the financial system:</a:t>
            </a:r>
          </a:p>
          <a:p>
            <a:pPr lvl="1">
              <a:lnSpc>
                <a:spcPct val="105000"/>
              </a:lnSpc>
              <a:spcBef>
                <a:spcPts val="600"/>
              </a:spcBef>
            </a:pPr>
            <a:r>
              <a:rPr lang="en-US" dirty="0"/>
              <a:t>Give funds to those who have experienced losses (example: federal deposit insurance)</a:t>
            </a:r>
          </a:p>
          <a:p>
            <a:pPr lvl="1">
              <a:lnSpc>
                <a:spcPct val="105000"/>
              </a:lnSpc>
              <a:spcBef>
                <a:spcPts val="600"/>
              </a:spcBef>
            </a:pPr>
            <a:r>
              <a:rPr lang="en-US" dirty="0"/>
              <a:t>Make risky loans (example: loans to AIG in 2008)</a:t>
            </a:r>
          </a:p>
          <a:p>
            <a:pPr lvl="1">
              <a:lnSpc>
                <a:spcPct val="105000"/>
              </a:lnSpc>
              <a:spcBef>
                <a:spcPts val="600"/>
              </a:spcBef>
            </a:pPr>
            <a:r>
              <a:rPr lang="en-US" dirty="0"/>
              <a:t>Inject capital into ailing institutions, taking an ownership stake (example: TARP)</a:t>
            </a:r>
          </a:p>
          <a:p>
            <a:pPr marL="342900" indent="-342900">
              <a:spcBef>
                <a:spcPts val="600"/>
              </a:spcBef>
              <a:buSzPct val="100000"/>
              <a:buFont typeface="Arial" panose="020B0604020202020204" pitchFamily="34" charset="0"/>
              <a:buChar char="•"/>
            </a:pPr>
            <a:r>
              <a:rPr lang="en-US" dirty="0"/>
              <a:t>Using public funds to prop up ailing institutions is controversial and may increase moral hazard</a:t>
            </a:r>
            <a:r>
              <a:rPr lang="en-US" dirty="0" smtClean="0"/>
              <a:t>.</a:t>
            </a:r>
            <a:endParaRPr lang="en-US" dirty="0"/>
          </a:p>
        </p:txBody>
      </p:sp>
    </p:spTree>
    <p:extLst>
      <p:ext uri="{BB962C8B-B14F-4D97-AF65-F5344CB8AC3E}">
        <p14:creationId xmlns:p14="http://schemas.microsoft.com/office/powerpoint/2010/main" val="720392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POLICIES TO PREVENT CRISES</a:t>
            </a:r>
            <a:br>
              <a:rPr lang="en-US" dirty="0">
                <a:solidFill>
                  <a:srgbClr val="A85232"/>
                </a:solidFill>
              </a:rPr>
            </a:br>
            <a:r>
              <a:rPr lang="en-US" dirty="0">
                <a:solidFill>
                  <a:srgbClr val="A85232"/>
                </a:solidFill>
              </a:rPr>
              <a:t>1. Focusing on shadow banks</a:t>
            </a:r>
          </a:p>
        </p:txBody>
      </p:sp>
      <p:sp>
        <p:nvSpPr>
          <p:cNvPr id="3" name="Content Placeholder 2"/>
          <p:cNvSpPr>
            <a:spLocks noGrp="1"/>
          </p:cNvSpPr>
          <p:nvPr>
            <p:ph type="body" sz="quarter" idx="10"/>
          </p:nvPr>
        </p:nvSpPr>
        <p:spPr>
          <a:xfrm>
            <a:off x="478361" y="1219686"/>
            <a:ext cx="8326006" cy="4948358"/>
          </a:xfrm>
        </p:spPr>
        <p:txBody>
          <a:bodyPr/>
          <a:lstStyle/>
          <a:p>
            <a:pPr marL="457200" indent="-457200">
              <a:spcBef>
                <a:spcPts val="600"/>
              </a:spcBef>
              <a:buSzPct val="100000"/>
              <a:buFont typeface="Arial" panose="020B0604020202020204" pitchFamily="34" charset="0"/>
              <a:buChar char="•"/>
            </a:pPr>
            <a:r>
              <a:rPr lang="en-US" sz="2600" dirty="0"/>
              <a:t>Shadow banks engage in financial intermediation and include investment banks, hedge funds, private equity firms, and insurance companies</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Their deposits are not federally insured, so they are not heavily regulated like traditional banks and can take on much more risk</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Their failures can hurt the broader economy, so many policymakers suggest limiting the risk they can take, increasing capital requirements for them, and allowing more government oversight</a:t>
            </a:r>
            <a:r>
              <a:rPr lang="en-US" sz="2600" dirty="0" smtClean="0"/>
              <a:t>.</a:t>
            </a:r>
            <a:endParaRPr lang="en-US" sz="2600" dirty="0"/>
          </a:p>
        </p:txBody>
      </p:sp>
    </p:spTree>
    <p:extLst>
      <p:ext uri="{BB962C8B-B14F-4D97-AF65-F5344CB8AC3E}">
        <p14:creationId xmlns:p14="http://schemas.microsoft.com/office/powerpoint/2010/main" val="3508489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POLICIES TO PREVENT CRISES</a:t>
            </a:r>
            <a:br>
              <a:rPr lang="en-US" dirty="0">
                <a:solidFill>
                  <a:srgbClr val="A85232"/>
                </a:solidFill>
              </a:rPr>
            </a:br>
            <a:r>
              <a:rPr lang="en-US" dirty="0">
                <a:solidFill>
                  <a:srgbClr val="A85232"/>
                </a:solidFill>
              </a:rPr>
              <a:t>2. Restricting size</a:t>
            </a:r>
          </a:p>
        </p:txBody>
      </p:sp>
      <p:sp>
        <p:nvSpPr>
          <p:cNvPr id="3" name="Content Placeholder 2"/>
          <p:cNvSpPr>
            <a:spLocks noGrp="1"/>
          </p:cNvSpPr>
          <p:nvPr>
            <p:ph type="body" sz="quarter" idx="10"/>
          </p:nvPr>
        </p:nvSpPr>
        <p:spPr>
          <a:xfrm>
            <a:off x="478361" y="1219686"/>
            <a:ext cx="8221139" cy="5308114"/>
          </a:xfrm>
        </p:spPr>
        <p:txBody>
          <a:bodyPr/>
          <a:lstStyle/>
          <a:p>
            <a:pPr marL="457200" indent="-457200">
              <a:spcBef>
                <a:spcPts val="600"/>
              </a:spcBef>
              <a:buSzPct val="100000"/>
              <a:buFont typeface="Arial" panose="020B0604020202020204" pitchFamily="34" charset="0"/>
              <a:buChar char="•"/>
            </a:pPr>
            <a:r>
              <a:rPr lang="en-US" sz="2600" dirty="0"/>
              <a:t>Institutions deemed “too big to fail” have a moral hazard problem</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Some proposals would limit the size of financial institutions to reduce the harm their failures would cause to the rest of the financial system</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Proposals include limiting mergers and increasing capital requirements for larger banks</a:t>
            </a:r>
            <a:r>
              <a:rPr lang="en-US" sz="2600" dirty="0" smtClean="0"/>
              <a:t>.</a:t>
            </a:r>
            <a:endParaRPr lang="en-US" sz="2600" dirty="0"/>
          </a:p>
        </p:txBody>
      </p:sp>
    </p:spTree>
    <p:extLst>
      <p:ext uri="{BB962C8B-B14F-4D97-AF65-F5344CB8AC3E}">
        <p14:creationId xmlns:p14="http://schemas.microsoft.com/office/powerpoint/2010/main" val="740042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POLICIES TO PREVENT CRISES</a:t>
            </a:r>
            <a:br>
              <a:rPr lang="en-US" dirty="0">
                <a:solidFill>
                  <a:srgbClr val="A85232"/>
                </a:solidFill>
              </a:rPr>
            </a:br>
            <a:r>
              <a:rPr lang="en-US" dirty="0">
                <a:solidFill>
                  <a:srgbClr val="A85232"/>
                </a:solidFill>
              </a:rPr>
              <a:t>3. Reducing excessive risk taking</a:t>
            </a:r>
          </a:p>
        </p:txBody>
      </p:sp>
      <p:sp>
        <p:nvSpPr>
          <p:cNvPr id="3" name="Content Placeholder 2"/>
          <p:cNvSpPr>
            <a:spLocks noGrp="1"/>
          </p:cNvSpPr>
          <p:nvPr>
            <p:ph type="body" sz="quarter" idx="10"/>
          </p:nvPr>
        </p:nvSpPr>
        <p:spPr>
          <a:xfrm>
            <a:off x="478361" y="1219686"/>
            <a:ext cx="8259239" cy="5358914"/>
          </a:xfrm>
        </p:spPr>
        <p:txBody>
          <a:bodyPr/>
          <a:lstStyle/>
          <a:p>
            <a:pPr marL="457200" indent="-457200">
              <a:spcBef>
                <a:spcPts val="600"/>
              </a:spcBef>
              <a:buSzPct val="100000"/>
              <a:buFont typeface="Arial" panose="020B0604020202020204" pitchFamily="34" charset="0"/>
              <a:buChar char="•"/>
            </a:pPr>
            <a:r>
              <a:rPr lang="en-US" sz="2600" dirty="0"/>
              <a:t>To prevent financial firms from failing, some propose limits on excessive risk taking</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Problem: defining “excessive</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The Dodd–Frank Act of 2010 includes the </a:t>
            </a:r>
            <a:br>
              <a:rPr lang="en-US" sz="2600" dirty="0"/>
            </a:br>
            <a:r>
              <a:rPr lang="en-US" sz="2600" i="1" dirty="0"/>
              <a:t>Volcker rule</a:t>
            </a:r>
            <a:r>
              <a:rPr lang="en-US" sz="2600" dirty="0"/>
              <a:t>, which prohibits commercial banks from making certain types of speculative investments</a:t>
            </a:r>
            <a:r>
              <a:rPr lang="en-US" sz="2600" dirty="0" smtClean="0"/>
              <a:t>.</a:t>
            </a:r>
            <a:endParaRPr lang="en-US" sz="2600" dirty="0"/>
          </a:p>
        </p:txBody>
      </p:sp>
    </p:spTree>
    <p:extLst>
      <p:ext uri="{BB962C8B-B14F-4D97-AF65-F5344CB8AC3E}">
        <p14:creationId xmlns:p14="http://schemas.microsoft.com/office/powerpoint/2010/main" val="876151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POLICIES TO PREVENT CRISES</a:t>
            </a:r>
            <a:br>
              <a:rPr lang="en-US" dirty="0">
                <a:solidFill>
                  <a:srgbClr val="A85232"/>
                </a:solidFill>
              </a:rPr>
            </a:br>
            <a:r>
              <a:rPr lang="en-US" dirty="0">
                <a:solidFill>
                  <a:srgbClr val="A85232"/>
                </a:solidFill>
              </a:rPr>
              <a:t>4. Making regulation work better</a:t>
            </a:r>
          </a:p>
        </p:txBody>
      </p:sp>
      <p:sp>
        <p:nvSpPr>
          <p:cNvPr id="3" name="Content Placeholder 2"/>
          <p:cNvSpPr>
            <a:spLocks noGrp="1"/>
          </p:cNvSpPr>
          <p:nvPr>
            <p:ph type="body" sz="quarter" idx="10"/>
          </p:nvPr>
        </p:nvSpPr>
        <p:spPr>
          <a:xfrm>
            <a:off x="478361" y="1219686"/>
            <a:ext cx="8310039" cy="5244614"/>
          </a:xfrm>
        </p:spPr>
        <p:txBody>
          <a:bodyPr/>
          <a:lstStyle/>
          <a:p>
            <a:pPr marL="457200" indent="-457200">
              <a:spcBef>
                <a:spcPts val="600"/>
              </a:spcBef>
              <a:buSzPct val="100000"/>
              <a:buFont typeface="Arial" panose="020B0604020202020204" pitchFamily="34" charset="0"/>
              <a:buChar char="•"/>
            </a:pPr>
            <a:r>
              <a:rPr lang="en-US" sz="2600" dirty="0"/>
              <a:t>The regulatory apparatus overseeing the financial system is highly fragmented</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Dodd–Frank and other measures seek to coordinate the various regulatory agencies and improve the effectiveness of financial industry oversight</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Even now, Congress is considering rolling back </a:t>
            </a:r>
            <a:r>
              <a:rPr lang="en-US" sz="2600" i="1" dirty="0"/>
              <a:t>some </a:t>
            </a:r>
            <a:r>
              <a:rPr lang="en-US" sz="2600" dirty="0"/>
              <a:t>features of </a:t>
            </a:r>
            <a:r>
              <a:rPr lang="en-US" sz="2600" dirty="0" smtClean="0"/>
              <a:t>Dodd–Frank</a:t>
            </a:r>
            <a:endParaRPr lang="en-US" sz="2600" dirty="0"/>
          </a:p>
        </p:txBody>
      </p:sp>
    </p:spTree>
    <p:extLst>
      <p:ext uri="{BB962C8B-B14F-4D97-AF65-F5344CB8AC3E}">
        <p14:creationId xmlns:p14="http://schemas.microsoft.com/office/powerpoint/2010/main" val="1170742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POLICIES TO PREVENT CRISES</a:t>
            </a:r>
            <a:br>
              <a:rPr lang="en-US" dirty="0">
                <a:solidFill>
                  <a:srgbClr val="A85232"/>
                </a:solidFill>
              </a:rPr>
            </a:br>
            <a:r>
              <a:rPr lang="en-US" dirty="0">
                <a:solidFill>
                  <a:srgbClr val="A85232"/>
                </a:solidFill>
              </a:rPr>
              <a:t>5. Taking a macro view of regulation</a:t>
            </a:r>
          </a:p>
        </p:txBody>
      </p:sp>
      <p:sp>
        <p:nvSpPr>
          <p:cNvPr id="3" name="Content Placeholder 2"/>
          <p:cNvSpPr>
            <a:spLocks noGrp="1"/>
          </p:cNvSpPr>
          <p:nvPr>
            <p:ph type="body" sz="quarter" idx="10"/>
          </p:nvPr>
        </p:nvSpPr>
        <p:spPr>
          <a:xfrm>
            <a:off x="478361" y="1219686"/>
            <a:ext cx="8284639" cy="5320814"/>
          </a:xfrm>
        </p:spPr>
        <p:txBody>
          <a:bodyPr/>
          <a:lstStyle/>
          <a:p>
            <a:pPr marL="457200" indent="-457200">
              <a:spcBef>
                <a:spcPts val="600"/>
              </a:spcBef>
              <a:buSzPct val="100000"/>
              <a:buFont typeface="Arial" panose="020B0604020202020204" pitchFamily="34" charset="0"/>
              <a:buChar char="•"/>
            </a:pPr>
            <a:r>
              <a:rPr lang="en-US" sz="2600" dirty="0"/>
              <a:t>Traditionally, financial regulation has been </a:t>
            </a:r>
            <a:r>
              <a:rPr lang="en-US" sz="2600" i="1" dirty="0"/>
              <a:t>microprudential</a:t>
            </a:r>
            <a:r>
              <a:rPr lang="en-US" sz="2600" dirty="0"/>
              <a:t>, aiming to reduce the risk of distress in individual financial institutions</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Today, financial regulation is also </a:t>
            </a:r>
            <a:r>
              <a:rPr lang="en-US" sz="2600" i="1" dirty="0"/>
              <a:t>macroprudential</a:t>
            </a:r>
            <a:r>
              <a:rPr lang="en-US" sz="2600" dirty="0"/>
              <a:t>, aiming to reduce system-wide distress to protect against declines in production and employment</a:t>
            </a:r>
            <a:r>
              <a:rPr lang="en-US" sz="2600" dirty="0" smtClean="0"/>
              <a:t>.</a:t>
            </a:r>
            <a:endParaRPr lang="en-US" sz="2600" dirty="0"/>
          </a:p>
        </p:txBody>
      </p:sp>
    </p:spTree>
    <p:extLst>
      <p:ext uri="{BB962C8B-B14F-4D97-AF65-F5344CB8AC3E}">
        <p14:creationId xmlns:p14="http://schemas.microsoft.com/office/powerpoint/2010/main" val="1516741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European sovereign debt crisis, part 1</a:t>
            </a:r>
          </a:p>
        </p:txBody>
      </p:sp>
      <p:sp>
        <p:nvSpPr>
          <p:cNvPr id="3" name="Content Placeholder 2"/>
          <p:cNvSpPr>
            <a:spLocks noGrp="1"/>
          </p:cNvSpPr>
          <p:nvPr>
            <p:ph type="body" sz="quarter" idx="10"/>
          </p:nvPr>
        </p:nvSpPr>
        <p:spPr>
          <a:xfrm>
            <a:off x="478361" y="1219686"/>
            <a:ext cx="8326006" cy="5143792"/>
          </a:xfrm>
        </p:spPr>
        <p:txBody>
          <a:bodyPr/>
          <a:lstStyle/>
          <a:p>
            <a:pPr marL="457200" indent="-457200">
              <a:spcBef>
                <a:spcPts val="600"/>
              </a:spcBef>
              <a:buSzPct val="100000"/>
              <a:buFont typeface="Arial" panose="020B0604020202020204" pitchFamily="34" charset="0"/>
              <a:buChar char="•"/>
            </a:pPr>
            <a:r>
              <a:rPr lang="en-US" sz="2600" dirty="0"/>
              <a:t>Debt problems in Greece</a:t>
            </a:r>
            <a:r>
              <a:rPr lang="en-US" sz="2600" dirty="0" smtClean="0"/>
              <a:t>:</a:t>
            </a:r>
            <a:endParaRPr lang="en-US" sz="2600" dirty="0"/>
          </a:p>
          <a:p>
            <a:pPr lvl="1">
              <a:lnSpc>
                <a:spcPct val="105000"/>
              </a:lnSpc>
              <a:spcBef>
                <a:spcPts val="600"/>
              </a:spcBef>
            </a:pPr>
            <a:r>
              <a:rPr lang="en-US" sz="2600" dirty="0"/>
              <a:t>Rising government debt, revelations that Greece may have misreported its finances in earlier years</a:t>
            </a:r>
          </a:p>
          <a:p>
            <a:pPr lvl="1">
              <a:lnSpc>
                <a:spcPct val="105000"/>
              </a:lnSpc>
              <a:spcBef>
                <a:spcPts val="600"/>
              </a:spcBef>
            </a:pPr>
            <a:r>
              <a:rPr lang="en-US" sz="2600" dirty="0"/>
              <a:t>Greek bonds downgraded, prices fell, interest rates shot up as markets worried that Greece might default</a:t>
            </a:r>
          </a:p>
          <a:p>
            <a:pPr marL="457200" indent="-457200">
              <a:spcBef>
                <a:spcPts val="600"/>
              </a:spcBef>
              <a:buSzPct val="100000"/>
              <a:buFont typeface="Arial" panose="020B0604020202020204" pitchFamily="34" charset="0"/>
              <a:buChar char="•"/>
            </a:pPr>
            <a:r>
              <a:rPr lang="en-US" sz="2600" dirty="0"/>
              <a:t>Repercussions throughout Europe:</a:t>
            </a:r>
          </a:p>
          <a:p>
            <a:pPr lvl="1">
              <a:lnSpc>
                <a:spcPct val="105000"/>
              </a:lnSpc>
              <a:spcBef>
                <a:spcPts val="600"/>
              </a:spcBef>
            </a:pPr>
            <a:r>
              <a:rPr lang="en-US" sz="2600" dirty="0"/>
              <a:t>Many European banks held Greek bonds, whose falling values pushed them toward bankruptcy</a:t>
            </a:r>
            <a:r>
              <a:rPr lang="en-US" sz="2600" dirty="0" smtClean="0"/>
              <a:t>.</a:t>
            </a:r>
            <a:endParaRPr lang="en-US" sz="2600" dirty="0"/>
          </a:p>
          <a:p>
            <a:pPr lvl="1">
              <a:lnSpc>
                <a:spcPct val="105000"/>
              </a:lnSpc>
              <a:spcBef>
                <a:spcPts val="600"/>
              </a:spcBef>
            </a:pPr>
            <a:r>
              <a:rPr lang="en-US" sz="2600" dirty="0"/>
              <a:t>Policymakers worried that banks would fail, causing a credit crunch and economic downturn.</a:t>
            </a:r>
          </a:p>
        </p:txBody>
      </p:sp>
    </p:spTree>
    <p:extLst>
      <p:ext uri="{BB962C8B-B14F-4D97-AF65-F5344CB8AC3E}">
        <p14:creationId xmlns:p14="http://schemas.microsoft.com/office/powerpoint/2010/main" val="1290236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European sovereign debt crisis, part 2</a:t>
            </a:r>
          </a:p>
        </p:txBody>
      </p:sp>
      <p:sp>
        <p:nvSpPr>
          <p:cNvPr id="3" name="Content Placeholder 2"/>
          <p:cNvSpPr>
            <a:spLocks noGrp="1"/>
          </p:cNvSpPr>
          <p:nvPr>
            <p:ph type="body" sz="quarter" idx="10"/>
          </p:nvPr>
        </p:nvSpPr>
        <p:spPr>
          <a:xfrm>
            <a:off x="478361" y="1219685"/>
            <a:ext cx="8233839" cy="5143015"/>
          </a:xfrm>
        </p:spPr>
        <p:txBody>
          <a:bodyPr/>
          <a:lstStyle/>
          <a:p>
            <a:pPr marL="457200" indent="-457200">
              <a:spcBef>
                <a:spcPts val="600"/>
              </a:spcBef>
              <a:buSzPct val="100000"/>
              <a:buFont typeface="Arial" panose="020B0604020202020204" pitchFamily="34" charset="0"/>
              <a:buChar char="•"/>
            </a:pPr>
            <a:r>
              <a:rPr lang="en-US" sz="2600" dirty="0"/>
              <a:t>Bailing out Greece</a:t>
            </a:r>
            <a:r>
              <a:rPr lang="en-US" sz="2600" dirty="0" smtClean="0"/>
              <a:t>:</a:t>
            </a:r>
            <a:endParaRPr lang="en-US" sz="2600" dirty="0"/>
          </a:p>
          <a:p>
            <a:pPr lvl="1">
              <a:spcBef>
                <a:spcPts val="600"/>
              </a:spcBef>
            </a:pPr>
            <a:r>
              <a:rPr lang="en-US" sz="2600" dirty="0"/>
              <a:t>The ECB and healthier countries in Europe made loans to Greece to prevent an immediate default. The loans came with conditions that Greece enact austerity measures to improve its finances</a:t>
            </a:r>
            <a:r>
              <a:rPr lang="en-US" sz="2600" dirty="0" smtClean="0"/>
              <a:t>.</a:t>
            </a:r>
            <a:endParaRPr lang="en-US" sz="2600" dirty="0"/>
          </a:p>
          <a:p>
            <a:pPr lvl="1">
              <a:spcBef>
                <a:spcPts val="600"/>
              </a:spcBef>
            </a:pPr>
            <a:r>
              <a:rPr lang="en-US" sz="2600" dirty="0"/>
              <a:t>Taxpayers in countries providing the funds resented the bailouts. Greek citizens resented the austerity measures, and rioting ensued</a:t>
            </a:r>
            <a:r>
              <a:rPr lang="en-US" sz="2600" dirty="0" smtClean="0"/>
              <a:t>.</a:t>
            </a:r>
            <a:endParaRPr lang="en-US" sz="2600" dirty="0"/>
          </a:p>
          <a:p>
            <a:pPr marL="457200" indent="-457200">
              <a:spcBef>
                <a:spcPts val="600"/>
              </a:spcBef>
              <a:buSzPct val="100000"/>
              <a:buFont typeface="Arial" panose="020B0604020202020204" pitchFamily="34" charset="0"/>
              <a:buChar char="•"/>
            </a:pPr>
            <a:r>
              <a:rPr lang="en-US" sz="2600" dirty="0"/>
              <a:t>Other countries with problems:</a:t>
            </a:r>
          </a:p>
          <a:p>
            <a:pPr lvl="1">
              <a:spcBef>
                <a:spcPts val="600"/>
              </a:spcBef>
            </a:pPr>
            <a:r>
              <a:rPr lang="en-US" sz="2600" dirty="0"/>
              <a:t>Many feared a Greek default would lead to a run on bonds from Spain, Portugal, Ireland, and Italy</a:t>
            </a:r>
            <a:r>
              <a:rPr lang="en-US" sz="2600" dirty="0" smtClean="0"/>
              <a:t>.</a:t>
            </a:r>
            <a:endParaRPr lang="en-US" sz="2600" dirty="0"/>
          </a:p>
        </p:txBody>
      </p:sp>
    </p:spTree>
    <p:extLst>
      <p:ext uri="{BB962C8B-B14F-4D97-AF65-F5344CB8AC3E}">
        <p14:creationId xmlns:p14="http://schemas.microsoft.com/office/powerpoint/2010/main" val="20743056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p:spPr>
        <p:txBody>
          <a:bodyPr vert="horz" wrap="square" lIns="91440" tIns="45720" rIns="91440" bIns="45720" numCol="1" anchor="t" anchorCtr="0" compatLnSpc="1">
            <a:prstTxWarp prst="textNoShape">
              <a:avLst/>
            </a:prstTxWarp>
          </a:bodyPr>
          <a:lstStyle/>
          <a:p>
            <a:r>
              <a:rPr lang="en-US" dirty="0"/>
              <a:t>Government debt in 2006 and 2011</a:t>
            </a:r>
          </a:p>
        </p:txBody>
      </p:sp>
      <p:pic>
        <p:nvPicPr>
          <p:cNvPr id="8" name="Picture 2" descr="This bar graph has a Y axis labeled Percentage of GDP and goes from 0 to 180 in increments of 20. Percentage of GDP for 6 European countries is represented for 2006 and 2011."/>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tretch>
            <a:fillRect/>
          </a:stretch>
        </p:blipFill>
        <p:spPr bwMode="auto">
          <a:xfrm>
            <a:off x="685800" y="1225884"/>
            <a:ext cx="7772400" cy="5001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690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p:spPr>
        <p:txBody>
          <a:bodyPr vert="horz" wrap="square" lIns="91440" tIns="45720" rIns="91440" bIns="45720" numCol="1" anchor="t" anchorCtr="0" compatLnSpc="1">
            <a:prstTxWarp prst="textNoShape">
              <a:avLst/>
            </a:prstTxWarp>
          </a:bodyPr>
          <a:lstStyle/>
          <a:p>
            <a:r>
              <a:rPr lang="en-US" dirty="0"/>
              <a:t>Interest rates on 10-year bonds</a:t>
            </a:r>
          </a:p>
        </p:txBody>
      </p:sp>
      <p:pic>
        <p:nvPicPr>
          <p:cNvPr id="9" name="Picture 2" descr="This graph has a Y axis labeled Percent and goes from 0 to 30 in increments of 5. The X axis goes from January 2006 to January 2015 in six month increments. Interest rates for six European countries are represented by lines with varying points."/>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tretch>
            <a:fillRect/>
          </a:stretch>
        </p:blipFill>
        <p:spPr bwMode="auto">
          <a:xfrm>
            <a:off x="782908" y="1451390"/>
            <a:ext cx="7456265" cy="4823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971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1. Financing investment, part 1</a:t>
            </a:r>
          </a:p>
        </p:txBody>
      </p:sp>
      <p:sp>
        <p:nvSpPr>
          <p:cNvPr id="3" name="Content Placeholder 2"/>
          <p:cNvSpPr>
            <a:spLocks noGrp="1"/>
          </p:cNvSpPr>
          <p:nvPr>
            <p:ph type="body" sz="quarter" idx="10"/>
          </p:nvPr>
        </p:nvSpPr>
        <p:spPr>
          <a:xfrm>
            <a:off x="478361" y="1219686"/>
            <a:ext cx="8284639" cy="5371614"/>
          </a:xfrm>
        </p:spPr>
        <p:txBody>
          <a:bodyPr/>
          <a:lstStyle/>
          <a:p>
            <a:pPr marL="342900" indent="-342900">
              <a:spcBef>
                <a:spcPts val="600"/>
              </a:spcBef>
              <a:buSzPct val="100000"/>
              <a:buFont typeface="Arial" panose="020B0604020202020204" pitchFamily="34" charset="0"/>
              <a:buChar char="•"/>
            </a:pPr>
            <a:r>
              <a:rPr lang="en-US" dirty="0"/>
              <a:t>The financial system helps channel funds from </a:t>
            </a:r>
            <a:r>
              <a:rPr lang="en-US" b="1" i="1" dirty="0">
                <a:solidFill>
                  <a:srgbClr val="71254B"/>
                </a:solidFill>
              </a:rPr>
              <a:t>savers</a:t>
            </a:r>
            <a:r>
              <a:rPr lang="en-US" dirty="0"/>
              <a:t>—households with income they do not need to spend immediately . . </a:t>
            </a:r>
            <a:r>
              <a:rPr lang="en-US" dirty="0" smtClean="0"/>
              <a:t>.</a:t>
            </a:r>
            <a:endParaRPr lang="en-US" dirty="0"/>
          </a:p>
          <a:p>
            <a:pPr marL="341313">
              <a:spcBef>
                <a:spcPts val="600"/>
              </a:spcBef>
            </a:pPr>
            <a:r>
              <a:rPr lang="en-US" dirty="0"/>
              <a:t>. . . to </a:t>
            </a:r>
            <a:r>
              <a:rPr lang="en-US" b="1" i="1" dirty="0">
                <a:solidFill>
                  <a:srgbClr val="71254B"/>
                </a:solidFill>
              </a:rPr>
              <a:t>investors</a:t>
            </a:r>
            <a:r>
              <a:rPr lang="en-US" dirty="0"/>
              <a:t>—firms that need funds to finance investment </a:t>
            </a:r>
            <a:r>
              <a:rPr lang="en-US" dirty="0" smtClean="0"/>
              <a:t>projects</a:t>
            </a:r>
            <a:endParaRPr lang="en-US" dirty="0"/>
          </a:p>
        </p:txBody>
      </p:sp>
    </p:spTree>
    <p:extLst>
      <p:ext uri="{BB962C8B-B14F-4D97-AF65-F5344CB8AC3E}">
        <p14:creationId xmlns:p14="http://schemas.microsoft.com/office/powerpoint/2010/main" val="340195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1</a:t>
            </a:r>
          </a:p>
        </p:txBody>
      </p:sp>
      <p:sp>
        <p:nvSpPr>
          <p:cNvPr id="3" name="Content Placeholder 2"/>
          <p:cNvSpPr>
            <a:spLocks noGrp="1"/>
          </p:cNvSpPr>
          <p:nvPr>
            <p:ph type="body" sz="quarter" idx="10"/>
          </p:nvPr>
        </p:nvSpPr>
        <p:spPr/>
        <p:txBody>
          <a:bodyPr/>
          <a:lstStyle/>
          <a:p>
            <a:pPr marL="457200" indent="-457200">
              <a:buClr>
                <a:schemeClr val="tx1">
                  <a:lumMod val="50000"/>
                  <a:lumOff val="50000"/>
                </a:schemeClr>
              </a:buClr>
              <a:buSzPct val="100000"/>
              <a:buFont typeface="Arial" panose="020B0604020202020204" pitchFamily="34" charset="0"/>
              <a:buChar char="•"/>
            </a:pPr>
            <a:r>
              <a:rPr lang="en-US" sz="2600" dirty="0"/>
              <a:t>A healthy financial system serves several purposes, including:</a:t>
            </a:r>
          </a:p>
          <a:p>
            <a:pPr lvl="1">
              <a:lnSpc>
                <a:spcPct val="105000"/>
              </a:lnSpc>
              <a:spcBef>
                <a:spcPts val="800"/>
              </a:spcBef>
              <a:buClr>
                <a:schemeClr val="tx1">
                  <a:lumMod val="50000"/>
                  <a:lumOff val="50000"/>
                </a:schemeClr>
              </a:buClr>
            </a:pPr>
            <a:r>
              <a:rPr lang="en-US" sz="2600" dirty="0"/>
              <a:t>channeling funds from saving to investment</a:t>
            </a:r>
          </a:p>
          <a:p>
            <a:pPr lvl="1">
              <a:lnSpc>
                <a:spcPct val="105000"/>
              </a:lnSpc>
              <a:spcBef>
                <a:spcPts val="800"/>
              </a:spcBef>
              <a:buClr>
                <a:schemeClr val="tx1">
                  <a:lumMod val="50000"/>
                  <a:lumOff val="50000"/>
                </a:schemeClr>
              </a:buClr>
            </a:pPr>
            <a:r>
              <a:rPr lang="en-US" sz="2600" dirty="0"/>
              <a:t>allocating risk</a:t>
            </a:r>
          </a:p>
          <a:p>
            <a:pPr lvl="1">
              <a:lnSpc>
                <a:spcPct val="105000"/>
              </a:lnSpc>
              <a:spcBef>
                <a:spcPts val="800"/>
              </a:spcBef>
              <a:buClr>
                <a:schemeClr val="tx1">
                  <a:lumMod val="50000"/>
                  <a:lumOff val="50000"/>
                </a:schemeClr>
              </a:buClr>
            </a:pPr>
            <a:r>
              <a:rPr lang="en-US" sz="2600" dirty="0"/>
              <a:t>mitigating problems arising from </a:t>
            </a:r>
            <a:r>
              <a:rPr lang="en-US" sz="2600" dirty="0" smtClean="0"/>
              <a:t>asymmetric information</a:t>
            </a:r>
            <a:endParaRPr lang="en-US" sz="2600" dirty="0"/>
          </a:p>
          <a:p>
            <a:pPr lvl="1">
              <a:lnSpc>
                <a:spcPct val="105000"/>
              </a:lnSpc>
              <a:spcBef>
                <a:spcPts val="800"/>
              </a:spcBef>
              <a:buClr>
                <a:schemeClr val="tx1">
                  <a:lumMod val="50000"/>
                  <a:lumOff val="50000"/>
                </a:schemeClr>
              </a:buClr>
            </a:pPr>
            <a:r>
              <a:rPr lang="en-US" sz="2600" dirty="0"/>
              <a:t>fostering economic growth</a:t>
            </a:r>
          </a:p>
        </p:txBody>
      </p:sp>
    </p:spTree>
    <p:extLst>
      <p:ext uri="{BB962C8B-B14F-4D97-AF65-F5344CB8AC3E}">
        <p14:creationId xmlns:p14="http://schemas.microsoft.com/office/powerpoint/2010/main" val="134204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2</a:t>
            </a:r>
          </a:p>
        </p:txBody>
      </p:sp>
      <p:sp>
        <p:nvSpPr>
          <p:cNvPr id="3" name="Content Placeholder 2"/>
          <p:cNvSpPr>
            <a:spLocks noGrp="1"/>
          </p:cNvSpPr>
          <p:nvPr>
            <p:ph type="body" sz="quarter" idx="10"/>
          </p:nvPr>
        </p:nvSpPr>
        <p:spPr/>
        <p:txBody>
          <a:bodyPr/>
          <a:lstStyle/>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A financial crisis begins with a sharp decline in asset prices, often after a speculative bubble</a:t>
            </a:r>
            <a:r>
              <a:rPr lang="en-US" sz="2600" dirty="0" smtClean="0"/>
              <a:t>.</a:t>
            </a:r>
            <a:endParaRPr lang="en-US" sz="2600" dirty="0"/>
          </a:p>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The fall in asset prices leads to insolvencies, which reduce confidence in the financial system and spur depositors to withdraw their funds</a:t>
            </a:r>
            <a:r>
              <a:rPr lang="en-US" sz="2600" dirty="0" smtClean="0"/>
              <a:t>.</a:t>
            </a:r>
            <a:endParaRPr lang="en-US" sz="2600" dirty="0"/>
          </a:p>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As a result, banks reduce lending, causing a credit crunch. Business and consumer spending fall, causing an economic downturn</a:t>
            </a:r>
            <a:r>
              <a:rPr lang="en-US" sz="2600" dirty="0" smtClean="0"/>
              <a:t>.</a:t>
            </a:r>
            <a:endParaRPr lang="en-US" sz="2600" dirty="0"/>
          </a:p>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In a vicious circle, the downturn puts further pressure on asset prices and financial institutions.</a:t>
            </a:r>
          </a:p>
        </p:txBody>
      </p:sp>
    </p:spTree>
    <p:extLst>
      <p:ext uri="{BB962C8B-B14F-4D97-AF65-F5344CB8AC3E}">
        <p14:creationId xmlns:p14="http://schemas.microsoft.com/office/powerpoint/2010/main" val="3114620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3</a:t>
            </a:r>
          </a:p>
        </p:txBody>
      </p:sp>
      <p:sp>
        <p:nvSpPr>
          <p:cNvPr id="3" name="Content Placeholder 2"/>
          <p:cNvSpPr>
            <a:spLocks noGrp="1"/>
          </p:cNvSpPr>
          <p:nvPr>
            <p:ph type="body" sz="quarter" idx="10"/>
          </p:nvPr>
        </p:nvSpPr>
        <p:spPr/>
        <p:txBody>
          <a:bodyPr/>
          <a:lstStyle/>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Policymakers can respond to a crisis in several ways: by using conventional monetary and fiscal policy to expand aggregate demand, the central bank can provide liquidity by acting as a lender of last resort and the government can use public funds to prop up the financial system</a:t>
            </a:r>
            <a:r>
              <a:rPr lang="en-US" sz="2600" dirty="0" smtClean="0"/>
              <a:t>.</a:t>
            </a:r>
            <a:endParaRPr lang="en-US" sz="2600" dirty="0"/>
          </a:p>
          <a:p>
            <a:pPr marL="457200" indent="-457200">
              <a:spcBef>
                <a:spcPts val="600"/>
              </a:spcBef>
              <a:buClr>
                <a:schemeClr val="tx1">
                  <a:lumMod val="50000"/>
                  <a:lumOff val="50000"/>
                </a:schemeClr>
              </a:buClr>
              <a:buSzPct val="100000"/>
              <a:buFont typeface="Arial" panose="020B0604020202020204" pitchFamily="34" charset="0"/>
              <a:buChar char="•"/>
            </a:pPr>
            <a:r>
              <a:rPr lang="en-US" sz="2600" dirty="0"/>
              <a:t>Policies that aim to prevent future crises include focusing more on regulating shadow banks, restricting the size of financial firms, limiting excessive risk taking, and reforming the regulatory agencies that oversee the financial system</a:t>
            </a:r>
            <a:r>
              <a:rPr lang="en-US" sz="2600" dirty="0" smtClean="0"/>
              <a:t>.</a:t>
            </a:r>
            <a:endParaRPr lang="en-US" sz="2600" dirty="0"/>
          </a:p>
        </p:txBody>
      </p:sp>
    </p:spTree>
    <p:extLst>
      <p:ext uri="{BB962C8B-B14F-4D97-AF65-F5344CB8AC3E}">
        <p14:creationId xmlns:p14="http://schemas.microsoft.com/office/powerpoint/2010/main" val="38027616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1. Financing investment, part 2</a:t>
            </a:r>
          </a:p>
        </p:txBody>
      </p:sp>
      <p:sp>
        <p:nvSpPr>
          <p:cNvPr id="3" name="Content Placeholder 2"/>
          <p:cNvSpPr>
            <a:spLocks noGrp="1"/>
          </p:cNvSpPr>
          <p:nvPr>
            <p:ph type="body" sz="quarter" idx="10"/>
          </p:nvPr>
        </p:nvSpPr>
        <p:spPr>
          <a:xfrm>
            <a:off x="478361" y="1219686"/>
            <a:ext cx="8259239" cy="5384314"/>
          </a:xfrm>
        </p:spPr>
        <p:txBody>
          <a:bodyPr/>
          <a:lstStyle/>
          <a:p>
            <a:pPr marL="342900" indent="-342900">
              <a:spcBef>
                <a:spcPts val="600"/>
              </a:spcBef>
              <a:buSzPct val="100000"/>
              <a:buFont typeface="Arial" panose="020B0604020202020204" pitchFamily="34" charset="0"/>
              <a:buChar char="•"/>
            </a:pPr>
            <a:r>
              <a:rPr lang="en-US" b="1" dirty="0">
                <a:solidFill>
                  <a:srgbClr val="CC0000"/>
                </a:solidFill>
              </a:rPr>
              <a:t>financial system</a:t>
            </a:r>
            <a:r>
              <a:rPr lang="en-US" dirty="0"/>
              <a:t>: the institutions in the economy that facilitate the flow of funds between savers and </a:t>
            </a:r>
            <a:r>
              <a:rPr lang="en-US" dirty="0" smtClean="0"/>
              <a:t>investors</a:t>
            </a:r>
            <a:endParaRPr lang="en-US" dirty="0"/>
          </a:p>
          <a:p>
            <a:pPr marL="342900" indent="-342900">
              <a:spcBef>
                <a:spcPts val="600"/>
              </a:spcBef>
              <a:buSzPct val="100000"/>
              <a:buFont typeface="Arial" panose="020B0604020202020204" pitchFamily="34" charset="0"/>
              <a:buChar char="•"/>
            </a:pPr>
            <a:r>
              <a:rPr lang="en-US" dirty="0"/>
              <a:t>The financial system includes</a:t>
            </a:r>
          </a:p>
          <a:p>
            <a:pPr lvl="1">
              <a:spcBef>
                <a:spcPts val="600"/>
              </a:spcBef>
            </a:pPr>
            <a:r>
              <a:rPr lang="en-US" b="1" dirty="0">
                <a:solidFill>
                  <a:srgbClr val="CC0000"/>
                </a:solidFill>
              </a:rPr>
              <a:t>financial markets</a:t>
            </a:r>
            <a:r>
              <a:rPr lang="en-US" dirty="0"/>
              <a:t>, like the stock market, through which households </a:t>
            </a:r>
            <a:r>
              <a:rPr lang="en-US" i="1" dirty="0"/>
              <a:t>directly</a:t>
            </a:r>
            <a:r>
              <a:rPr lang="en-US" dirty="0"/>
              <a:t> provide funds for investment</a:t>
            </a:r>
          </a:p>
          <a:p>
            <a:pPr lvl="1">
              <a:spcBef>
                <a:spcPts val="600"/>
              </a:spcBef>
            </a:pPr>
            <a:r>
              <a:rPr lang="en-US" b="1" dirty="0">
                <a:solidFill>
                  <a:srgbClr val="CC0000"/>
                </a:solidFill>
              </a:rPr>
              <a:t>financial intermediaries</a:t>
            </a:r>
            <a:r>
              <a:rPr lang="en-US" dirty="0"/>
              <a:t>, like banks or mutual funds, through which households </a:t>
            </a:r>
            <a:r>
              <a:rPr lang="en-US" i="1" dirty="0"/>
              <a:t>indirectly</a:t>
            </a:r>
            <a:r>
              <a:rPr lang="en-US" dirty="0"/>
              <a:t> provide funds for investment</a:t>
            </a:r>
          </a:p>
        </p:txBody>
      </p:sp>
    </p:spTree>
    <p:extLst>
      <p:ext uri="{BB962C8B-B14F-4D97-AF65-F5344CB8AC3E}">
        <p14:creationId xmlns:p14="http://schemas.microsoft.com/office/powerpoint/2010/main" val="983401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1. Financing investment, part 3</a:t>
            </a:r>
          </a:p>
        </p:txBody>
      </p:sp>
      <p:sp>
        <p:nvSpPr>
          <p:cNvPr id="3" name="Content Placeholder 2"/>
          <p:cNvSpPr>
            <a:spLocks noGrp="1"/>
          </p:cNvSpPr>
          <p:nvPr>
            <p:ph type="body" sz="quarter" idx="10"/>
          </p:nvPr>
        </p:nvSpPr>
        <p:spPr>
          <a:xfrm>
            <a:off x="478360" y="1219686"/>
            <a:ext cx="8360839" cy="5320814"/>
          </a:xfrm>
        </p:spPr>
        <p:txBody>
          <a:bodyPr/>
          <a:lstStyle/>
          <a:p>
            <a:pPr marL="342900" indent="-342900">
              <a:spcBef>
                <a:spcPts val="600"/>
              </a:spcBef>
              <a:buSzPct val="100000"/>
              <a:buFont typeface="Arial" panose="020B0604020202020204" pitchFamily="34" charset="0"/>
              <a:buChar char="•"/>
            </a:pPr>
            <a:r>
              <a:rPr lang="en-US" b="1" dirty="0">
                <a:solidFill>
                  <a:srgbClr val="CC0000"/>
                </a:solidFill>
              </a:rPr>
              <a:t>debt finance</a:t>
            </a:r>
            <a:r>
              <a:rPr lang="en-US" dirty="0"/>
              <a:t>: selling bonds to raise funds for </a:t>
            </a:r>
            <a:r>
              <a:rPr lang="en-US" dirty="0" smtClean="0"/>
              <a:t>investment</a:t>
            </a:r>
            <a:endParaRPr lang="en-US" dirty="0"/>
          </a:p>
          <a:p>
            <a:pPr lvl="1">
              <a:spcBef>
                <a:spcPts val="600"/>
              </a:spcBef>
            </a:pPr>
            <a:r>
              <a:rPr lang="en-US" dirty="0"/>
              <a:t>A </a:t>
            </a:r>
            <a:r>
              <a:rPr lang="en-US" b="1" dirty="0">
                <a:solidFill>
                  <a:srgbClr val="CC0000"/>
                </a:solidFill>
              </a:rPr>
              <a:t>bond</a:t>
            </a:r>
            <a:r>
              <a:rPr lang="en-US" dirty="0"/>
              <a:t> represents a loan from the bondholder to the firm.</a:t>
            </a:r>
          </a:p>
          <a:p>
            <a:pPr marL="342900" indent="-342900">
              <a:spcBef>
                <a:spcPts val="600"/>
              </a:spcBef>
              <a:buSzPct val="100000"/>
              <a:buFont typeface="Arial" panose="020B0604020202020204" pitchFamily="34" charset="0"/>
              <a:buChar char="•"/>
            </a:pPr>
            <a:r>
              <a:rPr lang="en-US" b="1" dirty="0">
                <a:solidFill>
                  <a:srgbClr val="CC0000"/>
                </a:solidFill>
              </a:rPr>
              <a:t>equity finance</a:t>
            </a:r>
            <a:r>
              <a:rPr lang="en-US" dirty="0"/>
              <a:t>: selling stock to raise funds for investment</a:t>
            </a:r>
          </a:p>
          <a:p>
            <a:pPr lvl="1">
              <a:spcBef>
                <a:spcPts val="600"/>
              </a:spcBef>
            </a:pPr>
            <a:r>
              <a:rPr lang="en-US" dirty="0"/>
              <a:t>A share of </a:t>
            </a:r>
            <a:r>
              <a:rPr lang="en-US" b="1" dirty="0">
                <a:solidFill>
                  <a:srgbClr val="CC0000"/>
                </a:solidFill>
              </a:rPr>
              <a:t>stock</a:t>
            </a:r>
            <a:r>
              <a:rPr lang="en-US" dirty="0"/>
              <a:t> represents an ownership claim by the shareholder in the firm</a:t>
            </a:r>
            <a:r>
              <a:rPr lang="en-US" dirty="0" smtClean="0"/>
              <a:t>.</a:t>
            </a:r>
            <a:endParaRPr lang="en-US" dirty="0"/>
          </a:p>
        </p:txBody>
      </p:sp>
    </p:spTree>
    <p:extLst>
      <p:ext uri="{BB962C8B-B14F-4D97-AF65-F5344CB8AC3E}">
        <p14:creationId xmlns:p14="http://schemas.microsoft.com/office/powerpoint/2010/main" val="2334831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1. Financing investment, part 4</a:t>
            </a:r>
          </a:p>
        </p:txBody>
      </p:sp>
      <p:sp>
        <p:nvSpPr>
          <p:cNvPr id="3" name="Content Placeholder 2"/>
          <p:cNvSpPr>
            <a:spLocks noGrp="1"/>
          </p:cNvSpPr>
          <p:nvPr>
            <p:ph type="body" sz="quarter" idx="10"/>
          </p:nvPr>
        </p:nvSpPr>
        <p:spPr>
          <a:xfrm>
            <a:off x="478361" y="1219686"/>
            <a:ext cx="8104516" cy="5320814"/>
          </a:xfrm>
        </p:spPr>
        <p:txBody>
          <a:bodyPr/>
          <a:lstStyle/>
          <a:p>
            <a:pPr marL="342900" indent="-342900">
              <a:spcBef>
                <a:spcPts val="600"/>
              </a:spcBef>
              <a:buSzPct val="100000"/>
              <a:buFont typeface="Arial" panose="020B0604020202020204" pitchFamily="34" charset="0"/>
              <a:buChar char="•"/>
            </a:pPr>
            <a:r>
              <a:rPr lang="en-US" dirty="0"/>
              <a:t>Financial intermediaries accept funds from savers and direct them to investors</a:t>
            </a:r>
            <a:r>
              <a:rPr lang="en-US" dirty="0" smtClean="0"/>
              <a:t>.</a:t>
            </a:r>
            <a:endParaRPr lang="en-US" dirty="0"/>
          </a:p>
          <a:p>
            <a:pPr lvl="1">
              <a:lnSpc>
                <a:spcPct val="105000"/>
              </a:lnSpc>
              <a:spcBef>
                <a:spcPts val="600"/>
              </a:spcBef>
            </a:pPr>
            <a:r>
              <a:rPr lang="en-US" dirty="0"/>
              <a:t>For example, banks accept deposits from households and make loans to firms.</a:t>
            </a:r>
          </a:p>
          <a:p>
            <a:pPr lvl="1">
              <a:lnSpc>
                <a:spcPct val="105000"/>
              </a:lnSpc>
              <a:spcBef>
                <a:spcPts val="600"/>
              </a:spcBef>
            </a:pPr>
            <a:r>
              <a:rPr lang="en-US" dirty="0"/>
              <a:t>Other examples: mutual funds, pension funds, and insurance </a:t>
            </a:r>
            <a:r>
              <a:rPr lang="en-US" dirty="0" smtClean="0"/>
              <a:t>companies</a:t>
            </a:r>
            <a:endParaRPr lang="en-US" dirty="0"/>
          </a:p>
        </p:txBody>
      </p:sp>
    </p:spTree>
    <p:extLst>
      <p:ext uri="{BB962C8B-B14F-4D97-AF65-F5344CB8AC3E}">
        <p14:creationId xmlns:p14="http://schemas.microsoft.com/office/powerpoint/2010/main" val="3860850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2. Sharing risk, part 1</a:t>
            </a:r>
          </a:p>
        </p:txBody>
      </p:sp>
      <p:sp>
        <p:nvSpPr>
          <p:cNvPr id="3" name="Content Placeholder 2"/>
          <p:cNvSpPr>
            <a:spLocks noGrp="1"/>
          </p:cNvSpPr>
          <p:nvPr>
            <p:ph type="body" sz="quarter" idx="10"/>
          </p:nvPr>
        </p:nvSpPr>
        <p:spPr>
          <a:xfrm>
            <a:off x="478361" y="1219686"/>
            <a:ext cx="8297339" cy="5358914"/>
          </a:xfrm>
        </p:spPr>
        <p:txBody>
          <a:bodyPr/>
          <a:lstStyle/>
          <a:p>
            <a:pPr marL="342900" indent="-342900">
              <a:spcBef>
                <a:spcPts val="600"/>
              </a:spcBef>
              <a:buSzPct val="100000"/>
              <a:buFont typeface="Arial" panose="020B0604020202020204" pitchFamily="34" charset="0"/>
              <a:buChar char="•"/>
            </a:pPr>
            <a:r>
              <a:rPr lang="en-US" dirty="0"/>
              <a:t>Many people are </a:t>
            </a:r>
            <a:r>
              <a:rPr lang="en-US" b="1" dirty="0">
                <a:solidFill>
                  <a:srgbClr val="CC0000"/>
                </a:solidFill>
              </a:rPr>
              <a:t>risk averse</a:t>
            </a:r>
            <a:r>
              <a:rPr lang="en-US" dirty="0"/>
              <a:t>: </a:t>
            </a:r>
            <a:r>
              <a:rPr lang="en-US" dirty="0" smtClean="0"/>
              <a:t>other </a:t>
            </a:r>
            <a:r>
              <a:rPr lang="en-US" dirty="0"/>
              <a:t>things equal, they dislike uncertainty.</a:t>
            </a:r>
          </a:p>
          <a:p>
            <a:pPr marL="342900" indent="-342900">
              <a:spcBef>
                <a:spcPts val="600"/>
              </a:spcBef>
              <a:buSzPct val="100000"/>
              <a:buFont typeface="Arial" panose="020B0604020202020204" pitchFamily="34" charset="0"/>
              <a:buChar char="•"/>
            </a:pPr>
            <a:r>
              <a:rPr lang="en-US" dirty="0"/>
              <a:t>The financial system allows people to </a:t>
            </a:r>
            <a:r>
              <a:rPr lang="en-US" i="1" dirty="0"/>
              <a:t>share risks</a:t>
            </a:r>
            <a:r>
              <a:rPr lang="en-US" dirty="0"/>
              <a:t>:</a:t>
            </a:r>
          </a:p>
          <a:p>
            <a:pPr lvl="1">
              <a:spcBef>
                <a:spcPts val="600"/>
              </a:spcBef>
            </a:pPr>
            <a:r>
              <a:rPr lang="en-US" dirty="0"/>
              <a:t>Investors can share the risk that their projects will fail with the savers who provide the funds.</a:t>
            </a:r>
          </a:p>
          <a:p>
            <a:pPr lvl="1">
              <a:spcBef>
                <a:spcPts val="600"/>
              </a:spcBef>
            </a:pPr>
            <a:r>
              <a:rPr lang="en-US" dirty="0"/>
              <a:t>Savers may be willing to accept these risks for the prospect of a higher return than they could earn otherwise.</a:t>
            </a:r>
          </a:p>
        </p:txBody>
      </p:sp>
    </p:spTree>
    <p:extLst>
      <p:ext uri="{BB962C8B-B14F-4D97-AF65-F5344CB8AC3E}">
        <p14:creationId xmlns:p14="http://schemas.microsoft.com/office/powerpoint/2010/main" val="4077806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WHAT THE FINANCIAL SYSTEM DOES</a:t>
            </a:r>
            <a:br>
              <a:rPr lang="en-US" dirty="0">
                <a:solidFill>
                  <a:srgbClr val="A85232"/>
                </a:solidFill>
              </a:rPr>
            </a:br>
            <a:r>
              <a:rPr lang="en-US" dirty="0">
                <a:solidFill>
                  <a:srgbClr val="A85232"/>
                </a:solidFill>
              </a:rPr>
              <a:t>2. Sharing risk, part 2</a:t>
            </a:r>
          </a:p>
        </p:txBody>
      </p:sp>
      <p:sp>
        <p:nvSpPr>
          <p:cNvPr id="3" name="Content Placeholder 2"/>
          <p:cNvSpPr>
            <a:spLocks noGrp="1"/>
          </p:cNvSpPr>
          <p:nvPr>
            <p:ph type="body" sz="quarter" idx="10"/>
          </p:nvPr>
        </p:nvSpPr>
        <p:spPr>
          <a:xfrm>
            <a:off x="478361" y="1219686"/>
            <a:ext cx="8221139" cy="5308114"/>
          </a:xfrm>
        </p:spPr>
        <p:txBody>
          <a:bodyPr/>
          <a:lstStyle/>
          <a:p>
            <a:pPr marL="342900" indent="-342900">
              <a:spcBef>
                <a:spcPts val="600"/>
              </a:spcBef>
              <a:buSzPct val="100000"/>
              <a:buFont typeface="Arial" panose="020B0604020202020204" pitchFamily="34" charset="0"/>
              <a:buChar char="•"/>
            </a:pPr>
            <a:r>
              <a:rPr lang="en-US" dirty="0"/>
              <a:t>Many people are </a:t>
            </a:r>
            <a:r>
              <a:rPr lang="en-US" b="1" dirty="0">
                <a:solidFill>
                  <a:srgbClr val="CC0000"/>
                </a:solidFill>
              </a:rPr>
              <a:t>risk averse</a:t>
            </a:r>
            <a:r>
              <a:rPr lang="en-US" dirty="0"/>
              <a:t>: </a:t>
            </a:r>
            <a:r>
              <a:rPr lang="en-US" dirty="0" smtClean="0"/>
              <a:t>other </a:t>
            </a:r>
            <a:r>
              <a:rPr lang="en-US" dirty="0"/>
              <a:t>things equal, they dislike uncertainty.</a:t>
            </a:r>
          </a:p>
          <a:p>
            <a:pPr marL="342900" indent="-342900">
              <a:spcBef>
                <a:spcPts val="600"/>
              </a:spcBef>
              <a:buSzPct val="100000"/>
              <a:buFont typeface="Arial" panose="020B0604020202020204" pitchFamily="34" charset="0"/>
              <a:buChar char="•"/>
            </a:pPr>
            <a:r>
              <a:rPr lang="en-US" dirty="0"/>
              <a:t>The financial system allows people to </a:t>
            </a:r>
            <a:r>
              <a:rPr lang="en-US" i="1" dirty="0"/>
              <a:t>share risks</a:t>
            </a:r>
            <a:r>
              <a:rPr lang="en-US" dirty="0"/>
              <a:t>:</a:t>
            </a:r>
          </a:p>
          <a:p>
            <a:pPr lvl="1">
              <a:spcBef>
                <a:spcPts val="600"/>
              </a:spcBef>
            </a:pPr>
            <a:r>
              <a:rPr lang="en-US" dirty="0"/>
              <a:t>Savers can reduce risk through </a:t>
            </a:r>
            <a:r>
              <a:rPr lang="en-US" b="1" dirty="0">
                <a:solidFill>
                  <a:srgbClr val="CC0000"/>
                </a:solidFill>
              </a:rPr>
              <a:t>diversification</a:t>
            </a:r>
            <a:r>
              <a:rPr lang="en-US" dirty="0"/>
              <a:t>: providing funds to many different investors with uncorrelated assets</a:t>
            </a:r>
            <a:r>
              <a:rPr lang="en-US" dirty="0" smtClean="0"/>
              <a:t>.</a:t>
            </a:r>
            <a:endParaRPr lang="en-US" dirty="0"/>
          </a:p>
          <a:p>
            <a:pPr marL="342900" indent="-342900">
              <a:spcBef>
                <a:spcPts val="600"/>
              </a:spcBef>
              <a:buSzPct val="100000"/>
              <a:buFont typeface="Arial" panose="020B0604020202020204" pitchFamily="34" charset="0"/>
              <a:buChar char="•"/>
            </a:pPr>
            <a:r>
              <a:rPr lang="en-US" dirty="0"/>
              <a:t>Diversification can reduce </a:t>
            </a:r>
            <a:r>
              <a:rPr lang="en-US" b="1" i="1" dirty="0">
                <a:solidFill>
                  <a:srgbClr val="71254B"/>
                </a:solidFill>
              </a:rPr>
              <a:t>idiosyncratic risks</a:t>
            </a:r>
            <a:r>
              <a:rPr lang="en-US" dirty="0"/>
              <a:t>, risks that differ across individual businesses.</a:t>
            </a:r>
          </a:p>
          <a:p>
            <a:pPr marL="342900" indent="-342900">
              <a:spcBef>
                <a:spcPts val="600"/>
              </a:spcBef>
              <a:buSzPct val="100000"/>
              <a:buFont typeface="Arial" panose="020B0604020202020204" pitchFamily="34" charset="0"/>
              <a:buChar char="•"/>
            </a:pPr>
            <a:r>
              <a:rPr lang="en-US" dirty="0"/>
              <a:t>Diversification </a:t>
            </a:r>
            <a:r>
              <a:rPr lang="en-US" i="1" dirty="0"/>
              <a:t>cannot</a:t>
            </a:r>
            <a:r>
              <a:rPr lang="en-US" dirty="0"/>
              <a:t> reduce </a:t>
            </a:r>
            <a:r>
              <a:rPr lang="en-US" b="1" i="1" dirty="0">
                <a:solidFill>
                  <a:srgbClr val="71254B"/>
                </a:solidFill>
              </a:rPr>
              <a:t>systematic</a:t>
            </a:r>
            <a:r>
              <a:rPr lang="en-US" dirty="0"/>
              <a:t> risks, which affect most/all businesses.</a:t>
            </a:r>
          </a:p>
        </p:txBody>
      </p:sp>
    </p:spTree>
    <p:extLst>
      <p:ext uri="{BB962C8B-B14F-4D97-AF65-F5344CB8AC3E}">
        <p14:creationId xmlns:p14="http://schemas.microsoft.com/office/powerpoint/2010/main" val="2474040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w:document xmlns:w="http://schemas.openxmlformats.org/wordprocessingml/2006/main">
  <RequestId>e9c14cfc-fef6-49e8-83ba-40c02b01c4a1</RequestId>
  <RequestDate>2/10/2021 10:28:48 AM</RequestDate>
</w:document>
</file>

<file path=docProps/app.xml><?xml version="1.0" encoding="utf-8"?>
<Properties xmlns="http://schemas.openxmlformats.org/officeDocument/2006/extended-properties" xmlns:vt="http://schemas.openxmlformats.org/officeDocument/2006/docPropsVTypes">
  <Template>Template</Template>
  <TotalTime>2685</TotalTime>
  <Words>3712</Words>
  <Application>Microsoft Office PowerPoint</Application>
  <PresentationFormat>On-screen Show (4:3)</PresentationFormat>
  <Paragraphs>291</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Template</vt:lpstr>
      <vt:lpstr>The Financial System: Opportunities and Dangers</vt:lpstr>
      <vt:lpstr>IN THIS CHAPTER, YOU WILL LEARN:</vt:lpstr>
      <vt:lpstr>BRAINSTORM What the financial system does</vt:lpstr>
      <vt:lpstr>WHAT THE FINANCIAL SYSTEM DOES 1. Financing investment, part 1</vt:lpstr>
      <vt:lpstr>WHAT THE FINANCIAL SYSTEM DOES 1. Financing investment, part 2</vt:lpstr>
      <vt:lpstr>WHAT THE FINANCIAL SYSTEM DOES 1. Financing investment, part 3</vt:lpstr>
      <vt:lpstr>WHAT THE FINANCIAL SYSTEM DOES 1. Financing investment, part 4</vt:lpstr>
      <vt:lpstr>WHAT THE FINANCIAL SYSTEM DOES 2. Sharing risk, part 1</vt:lpstr>
      <vt:lpstr>WHAT THE FINANCIAL SYSTEM DOES 2. Sharing risk, part 2</vt:lpstr>
      <vt:lpstr>WHAT THE FINANCIAL SYSTEM DOES 3. Dealing with asymmetric information, part 1</vt:lpstr>
      <vt:lpstr>WHAT THE FINANCIAL SYSTEM DOES 3. Dealing with asymmetric information, part 2</vt:lpstr>
      <vt:lpstr>WHAT THE FINANCIAL SYSTEM DOES 3. Dealing with asymmetric information, part 3</vt:lpstr>
      <vt:lpstr>WHAT THE FINANCIAL SYSTEM DOES 4. Fostering economic growth, part 1</vt:lpstr>
      <vt:lpstr>WHAT THE FINANCIAL SYSTEM DOES 4. Fostering economic growth</vt:lpstr>
      <vt:lpstr>BRAINSTORM Financial system failure</vt:lpstr>
      <vt:lpstr>COMMON FEATURES OF FINANCIAL CRISES 1. Asset-price booms and busts</vt:lpstr>
      <vt:lpstr>COMMON FEATURES OF FINANCIAL CRISES 2. Insolvencies at financial institutions</vt:lpstr>
      <vt:lpstr>COMMON FEATURES OF FINANCIAL CRISES 3. Falling confidence</vt:lpstr>
      <vt:lpstr>FYI: The TED spread</vt:lpstr>
      <vt:lpstr>The TED spread, 2003–2015</vt:lpstr>
      <vt:lpstr>COMMON FEATURES OF FINANCIAL CRISES 4. Credit crunch</vt:lpstr>
      <vt:lpstr>COMMON FEATURES OF FINANCIAL CRISES 5. Recession</vt:lpstr>
      <vt:lpstr>COMMON FEATURES OF FINANCIAL CRISES 6. A vicious circle</vt:lpstr>
      <vt:lpstr>The Anatomy of a Financial Crisis</vt:lpstr>
      <vt:lpstr>Who should be blamed for the financial crisis of 2008–2009?</vt:lpstr>
      <vt:lpstr>BRAINSTORM Government policies</vt:lpstr>
      <vt:lpstr>POLICY RESPONSES TO A CRISIS 1. Conventional monetary policy</vt:lpstr>
      <vt:lpstr>POLICY RESPONSES TO A CRISIS 2. Conventional fiscal policy</vt:lpstr>
      <vt:lpstr>POLICY RESPONSES TO A CRISIS 3. Lender of last resort</vt:lpstr>
      <vt:lpstr>POLICY RESPONSES TO A CRISIS 4. Injections of government funds</vt:lpstr>
      <vt:lpstr>POLICIES TO PREVENT CRISES 1. Focusing on shadow banks</vt:lpstr>
      <vt:lpstr>POLICIES TO PREVENT CRISES 2. Restricting size</vt:lpstr>
      <vt:lpstr>POLICIES TO PREVENT CRISES 3. Reducing excessive risk taking</vt:lpstr>
      <vt:lpstr>POLICIES TO PREVENT CRISES 4. Making regulation work better</vt:lpstr>
      <vt:lpstr>POLICIES TO PREVENT CRISES 5. Taking a macro view of regulation</vt:lpstr>
      <vt:lpstr>The European sovereign debt crisis, part 1</vt:lpstr>
      <vt:lpstr>The European sovereign debt crisis, part 2</vt:lpstr>
      <vt:lpstr>Government debt in 2006 and 2011</vt:lpstr>
      <vt:lpstr>Interest rates on 10-year bonds</vt:lpstr>
      <vt:lpstr>CHAPTER SUMMARY, PART 1</vt:lpstr>
      <vt:lpstr>CHAPTER SUMMARY, PART 2</vt:lpstr>
      <vt:lpstr>CHAPTER SUMMARY, PART 3</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The Financial System: Opportunities and Dangers</dc:title>
  <dc:creator>Mankiw</dc:creator>
  <cp:lastModifiedBy>CD</cp:lastModifiedBy>
  <cp:revision>289</cp:revision>
  <dcterms:created xsi:type="dcterms:W3CDTF">2006-04-29T00:50:43Z</dcterms:created>
  <dcterms:modified xsi:type="dcterms:W3CDTF">2018-10-19T15:54:03Z</dcterms:modified>
</cp:coreProperties>
</file>