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1" r:id="rId1"/>
  </p:sldMasterIdLst>
  <p:notesMasterIdLst>
    <p:notesMasterId r:id="rId57"/>
  </p:notesMasterIdLst>
  <p:sldIdLst>
    <p:sldId id="496" r:id="rId2"/>
    <p:sldId id="377" r:id="rId3"/>
    <p:sldId id="451" r:id="rId4"/>
    <p:sldId id="411" r:id="rId5"/>
    <p:sldId id="412" r:id="rId6"/>
    <p:sldId id="413" r:id="rId7"/>
    <p:sldId id="414" r:id="rId8"/>
    <p:sldId id="415" r:id="rId9"/>
    <p:sldId id="416" r:id="rId10"/>
    <p:sldId id="435" r:id="rId11"/>
    <p:sldId id="436"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0" r:id="rId26"/>
    <p:sldId id="472" r:id="rId27"/>
    <p:sldId id="473" r:id="rId28"/>
    <p:sldId id="474" r:id="rId29"/>
    <p:sldId id="452" r:id="rId30"/>
    <p:sldId id="453" r:id="rId31"/>
    <p:sldId id="454" r:id="rId32"/>
    <p:sldId id="455" r:id="rId33"/>
    <p:sldId id="456" r:id="rId34"/>
    <p:sldId id="457" r:id="rId35"/>
    <p:sldId id="458" r:id="rId36"/>
    <p:sldId id="459" r:id="rId37"/>
    <p:sldId id="460" r:id="rId38"/>
    <p:sldId id="461" r:id="rId39"/>
    <p:sldId id="462" r:id="rId40"/>
    <p:sldId id="463" r:id="rId41"/>
    <p:sldId id="464" r:id="rId42"/>
    <p:sldId id="465" r:id="rId43"/>
    <p:sldId id="466" r:id="rId44"/>
    <p:sldId id="467" r:id="rId45"/>
    <p:sldId id="468" r:id="rId46"/>
    <p:sldId id="469" r:id="rId47"/>
    <p:sldId id="470" r:id="rId48"/>
    <p:sldId id="471" r:id="rId49"/>
    <p:sldId id="378" r:id="rId50"/>
    <p:sldId id="407" r:id="rId51"/>
    <p:sldId id="408" r:id="rId52"/>
    <p:sldId id="409" r:id="rId53"/>
    <p:sldId id="410" r:id="rId54"/>
    <p:sldId id="475" r:id="rId55"/>
    <p:sldId id="47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Marburger" initials="DM" lastIdx="7" clrIdx="0">
    <p:extLst>
      <p:ext uri="{19B8F6BF-5375-455C-9EA6-DF929625EA0E}">
        <p15:presenceInfo xmlns:p15="http://schemas.microsoft.com/office/powerpoint/2012/main" xmlns="" userId="be00cc290d319fc1" providerId="Windows Live"/>
      </p:ext>
    </p:extLst>
  </p:cmAuthor>
  <p:cmAuthor id="2" name="Toner, Nik" initials="TN" lastIdx="1" clrIdx="1">
    <p:extLst>
      <p:ext uri="{19B8F6BF-5375-455C-9EA6-DF929625EA0E}">
        <p15:presenceInfo xmlns:p15="http://schemas.microsoft.com/office/powerpoint/2012/main" xmlns="" userId="S-1-5-21-4250845945-3731851581-3800177176-41345" providerId="AD"/>
      </p:ext>
    </p:extLst>
  </p:cmAuthor>
  <p:cmAuthor id="3" name="kitty wilson" initials="kw" lastIdx="1" clrIdx="2">
    <p:extLst>
      <p:ext uri="{19B8F6BF-5375-455C-9EA6-DF929625EA0E}">
        <p15:presenceInfo xmlns:p15="http://schemas.microsoft.com/office/powerpoint/2012/main" xmlns="" userId="9f215fe52c276b1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5232"/>
    <a:srgbClr val="0E5229"/>
    <a:srgbClr val="043333"/>
    <a:srgbClr val="198A46"/>
    <a:srgbClr val="22B35B"/>
    <a:srgbClr val="00006E"/>
    <a:srgbClr val="FFEAD5"/>
    <a:srgbClr val="E41F07"/>
    <a:srgbClr val="CCCCCC"/>
    <a:srgbClr val="135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55" autoAdjust="0"/>
    <p:restoredTop sz="93250" autoAdjust="0"/>
  </p:normalViewPr>
  <p:slideViewPr>
    <p:cSldViewPr snapToGrid="0">
      <p:cViewPr varScale="1">
        <p:scale>
          <a:sx n="65" d="100"/>
          <a:sy n="65" d="100"/>
        </p:scale>
        <p:origin x="-174" y="-96"/>
      </p:cViewPr>
      <p:guideLst>
        <p:guide orient="horz" pos="3172"/>
        <p:guide pos="4969"/>
      </p:guideLst>
    </p:cSldViewPr>
  </p:slideViewPr>
  <p:outlineViewPr>
    <p:cViewPr>
      <p:scale>
        <a:sx n="33" d="100"/>
        <a:sy n="33" d="100"/>
      </p:scale>
      <p:origin x="0" y="32268"/>
    </p:cViewPr>
  </p:outlineViewPr>
  <p:notesTextViewPr>
    <p:cViewPr>
      <p:scale>
        <a:sx n="125" d="100"/>
        <a:sy n="125" d="100"/>
      </p:scale>
      <p:origin x="0" y="0"/>
    </p:cViewPr>
  </p:notesTextViewPr>
  <p:sorterViewPr>
    <p:cViewPr>
      <p:scale>
        <a:sx n="100" d="100"/>
        <a:sy n="100" d="100"/>
      </p:scale>
      <p:origin x="0" y="8448"/>
    </p:cViewPr>
  </p:sorterViewPr>
  <p:notesViewPr>
    <p:cSldViewPr snapToGrid="0">
      <p:cViewPr>
        <p:scale>
          <a:sx n="150" d="100"/>
          <a:sy n="150" d="100"/>
        </p:scale>
        <p:origin x="-136" y="336"/>
      </p:cViewPr>
      <p:guideLst>
        <p:guide orient="horz" pos="2880"/>
        <p:guide pos="2160"/>
      </p:guideLst>
    </p:cSldViewPr>
  </p:notesViewPr>
  <p:gridSpacing cx="45720" cy="4572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slide" Target="slides/slide38.xml" Id="rId39"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slide" Target="slides/slide41.xml" Id="rId42" /><Relationship Type="http://schemas.openxmlformats.org/officeDocument/2006/relationships/slide" Target="slides/slide46.xml" Id="rId47" /><Relationship Type="http://schemas.openxmlformats.org/officeDocument/2006/relationships/slide" Target="slides/slide49.xml" Id="rId50" /><Relationship Type="http://schemas.openxmlformats.org/officeDocument/2006/relationships/slide" Target="slides/slide54.xml" Id="rId55"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 Target="slides/slide28.xml" Id="rId29" /><Relationship Type="http://schemas.openxmlformats.org/officeDocument/2006/relationships/slide" Target="slides/slide40.xml" Id="rId41" /><Relationship Type="http://schemas.openxmlformats.org/officeDocument/2006/relationships/slide" Target="slides/slide53.xml" Id="rId54" /><Relationship Type="http://schemas.openxmlformats.org/officeDocument/2006/relationships/tableStyles" Target="tableStyles.xml" Id="rId6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slide" Target="slides/slide36.xml" Id="rId37" /><Relationship Type="http://schemas.openxmlformats.org/officeDocument/2006/relationships/slide" Target="slides/slide39.xml" Id="rId40" /><Relationship Type="http://schemas.openxmlformats.org/officeDocument/2006/relationships/slide" Target="slides/slide44.xml" Id="rId45" /><Relationship Type="http://schemas.openxmlformats.org/officeDocument/2006/relationships/slide" Target="slides/slide52.xml" Id="rId53" /><Relationship Type="http://schemas.openxmlformats.org/officeDocument/2006/relationships/commentAuthors" Target="commentAuthors.xml" Id="rId58"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slide" Target="slides/slide35.xml" Id="rId36" /><Relationship Type="http://schemas.openxmlformats.org/officeDocument/2006/relationships/slide" Target="slides/slide48.xml" Id="rId49" /><Relationship Type="http://schemas.openxmlformats.org/officeDocument/2006/relationships/notesMaster" Target="notesMasters/notesMaster1.xml" Id="rId57" /><Relationship Type="http://schemas.openxmlformats.org/officeDocument/2006/relationships/theme" Target="theme/theme1.xml" Id="rId61"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slide" Target="slides/slide43.xml" Id="rId44" /><Relationship Type="http://schemas.openxmlformats.org/officeDocument/2006/relationships/slide" Target="slides/slide51.xml" Id="rId52" /><Relationship Type="http://schemas.openxmlformats.org/officeDocument/2006/relationships/viewProps" Target="viewProps.xml" Id="rId6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slide" Target="slides/slide42.xml" Id="rId43" /><Relationship Type="http://schemas.openxmlformats.org/officeDocument/2006/relationships/slide" Target="slides/slide47.xml" Id="rId48" /><Relationship Type="http://schemas.openxmlformats.org/officeDocument/2006/relationships/slide" Target="slides/slide55.xml" Id="rId56" /><Relationship Type="http://schemas.openxmlformats.org/officeDocument/2006/relationships/slide" Target="slides/slide7.xml" Id="rId8" /><Relationship Type="http://schemas.openxmlformats.org/officeDocument/2006/relationships/slide" Target="slides/slide50.xml" Id="rId51" /><Relationship Type="http://schemas.openxmlformats.org/officeDocument/2006/relationships/slide" Target="slides/slide2.xml" Id="rId3"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slide" Target="slides/slide37.xml" Id="rId38" /><Relationship Type="http://schemas.openxmlformats.org/officeDocument/2006/relationships/slide" Target="slides/slide45.xml" Id="rId46" /><Relationship Type="http://schemas.openxmlformats.org/officeDocument/2006/relationships/presProps" Target="presProps.xml" Id="rId59" /><Relationship Type="http://schemas.openxmlformats.org/officeDocument/2006/relationships/customXml" Target="/customXML/item.xml" Id="Ra9d81737cb544d6c"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10000"/>
              </a:spcBef>
            </a:pPr>
            <a:r>
              <a:rPr lang="en-US" sz="1200" dirty="0" smtClean="0"/>
              <a:t>This long chapter is a survey of the most prominent work on consumption since Keynes. It is particularly useful to students who expect to continue with graduate studies in economics. </a:t>
            </a:r>
          </a:p>
          <a:p>
            <a:pPr>
              <a:spcBef>
                <a:spcPct val="10000"/>
              </a:spcBef>
            </a:pPr>
            <a:endParaRPr lang="en-US" sz="1200" dirty="0" smtClean="0"/>
          </a:p>
          <a:p>
            <a:pPr>
              <a:spcBef>
                <a:spcPct val="10000"/>
              </a:spcBef>
            </a:pPr>
            <a:r>
              <a:rPr lang="en-US" sz="1200" dirty="0" smtClean="0"/>
              <a:t>After reviewing the Keynesian consumption function and its implications, the chapter presents Irving Fisher’s theory of </a:t>
            </a:r>
            <a:r>
              <a:rPr lang="en-US" sz="1200" dirty="0" err="1" smtClean="0"/>
              <a:t>intertemporal</a:t>
            </a:r>
            <a:r>
              <a:rPr lang="en-US" sz="1200" dirty="0" smtClean="0"/>
              <a:t> choice, the basis for much subsequent work on consumption. This section of the chapter uses indifference curves and budget constraints. The chapter and this PowerPoint presentation do not require or assume that students know these tools. But if they do not, this section of the chapter is the most difficult. </a:t>
            </a:r>
          </a:p>
          <a:p>
            <a:pPr>
              <a:spcBef>
                <a:spcPct val="10000"/>
              </a:spcBef>
            </a:pPr>
            <a:endParaRPr lang="en-US" sz="1200" dirty="0" smtClean="0"/>
          </a:p>
          <a:p>
            <a:pPr>
              <a:spcBef>
                <a:spcPct val="10000"/>
              </a:spcBef>
            </a:pPr>
            <a:r>
              <a:rPr lang="en-US" sz="1200" dirty="0" smtClean="0"/>
              <a:t>The chapter then presents the life-cycle and permanent income hypotheses and also discusses Hall’s Random Walk Hypothesis.</a:t>
            </a:r>
          </a:p>
          <a:p>
            <a:pPr>
              <a:spcBef>
                <a:spcPct val="10000"/>
              </a:spcBef>
            </a:pPr>
            <a:endParaRPr lang="en-US" sz="1200" dirty="0" smtClean="0"/>
          </a:p>
          <a:p>
            <a:pPr>
              <a:spcBef>
                <a:spcPct val="10000"/>
              </a:spcBef>
            </a:pPr>
            <a:r>
              <a:rPr lang="en-US" sz="1200" dirty="0" smtClean="0"/>
              <a:t>Finally, there is a brief discussion of some very recent work by </a:t>
            </a:r>
            <a:r>
              <a:rPr lang="en-US" sz="1200" dirty="0" err="1" smtClean="0"/>
              <a:t>Laibson</a:t>
            </a:r>
            <a:r>
              <a:rPr lang="en-US" sz="1200" dirty="0" smtClean="0"/>
              <a:t> and others on psychology and economics, in particular how the pull of instant gratification can cause consumers to deviate from perfect rationality.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635840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4B62FFA-0D01-496E-820D-1DFDC7BAF51E}" type="slidenum">
              <a:rPr lang="en-US"/>
              <a:pPr>
                <a:defRPr/>
              </a:pPr>
              <a:t>9</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270326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F26E86C-1328-4914-9BE3-7CDA38008B4C}" type="slidenum">
              <a:rPr lang="en-US" smtClean="0"/>
              <a:pPr/>
              <a:t>10</a:t>
            </a:fld>
            <a:endParaRPr lang="en-US"/>
          </a:p>
        </p:txBody>
      </p:sp>
      <p:sp>
        <p:nvSpPr>
          <p:cNvPr id="89092" name="Rectangle 3"/>
          <p:cNvSpPr>
            <a:spLocks noGrp="1" noChangeArrowheads="1"/>
          </p:cNvSpPr>
          <p:nvPr>
            <p:ph type="body" idx="1"/>
          </p:nvPr>
        </p:nvSpPr>
        <p:spPr/>
        <p:txBody>
          <a:bodyPr/>
          <a:lstStyle/>
          <a:p>
            <a:r>
              <a:rPr lang="en-US" dirty="0"/>
              <a:t>The consumer’s initial wealth could be zero, or could be a gift or inheritance from her parents.</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939508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43CD24-AD0E-4F6F-BBF4-E549AE73AA3D}" type="slidenum">
              <a:rPr lang="en-US"/>
              <a:pPr>
                <a:defRPr/>
              </a:pPr>
              <a:t>11</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760583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EC8328F-B06A-4FCF-84CF-DD681C9E2ADB}" type="slidenum">
              <a:rPr lang="en-US"/>
              <a:pPr>
                <a:defRPr/>
              </a:pPr>
              <a:t>12</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301871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1A3433F-C4DE-4751-A327-0621ADA4B28F}" type="slidenum">
              <a:rPr lang="en-US" smtClean="0"/>
              <a:pPr/>
              <a:t>13</a:t>
            </a:fld>
            <a:endParaRPr lang="en-US"/>
          </a:p>
        </p:txBody>
      </p:sp>
      <p:sp>
        <p:nvSpPr>
          <p:cNvPr id="92164" name="Rectangle 3"/>
          <p:cNvSpPr>
            <a:spLocks noGrp="1" noChangeArrowheads="1"/>
          </p:cNvSpPr>
          <p:nvPr>
            <p:ph type="body" idx="1"/>
          </p:nvPr>
        </p:nvSpPr>
        <p:spPr/>
        <p:txBody>
          <a:bodyPr/>
          <a:lstStyle/>
          <a:p>
            <a:r>
              <a:rPr lang="en-US" dirty="0"/>
              <a:t>Figure 19-5, </a:t>
            </a:r>
            <a:r>
              <a:rPr lang="en-US" i="1" dirty="0"/>
              <a:t>p.492</a:t>
            </a:r>
            <a:r>
              <a:rPr lang="en-US" dirty="0"/>
              <a:t>.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818797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4666CDF-1DAC-4831-8648-17C6580B4734}" type="slidenum">
              <a:rPr lang="en-US" smtClean="0"/>
              <a:pPr/>
              <a:t>14</a:t>
            </a:fld>
            <a:endParaRPr lang="en-US"/>
          </a:p>
        </p:txBody>
      </p:sp>
      <p:sp>
        <p:nvSpPr>
          <p:cNvPr id="93188" name="Rectangle 3"/>
          <p:cNvSpPr>
            <a:spLocks noGrp="1" noChangeArrowheads="1"/>
          </p:cNvSpPr>
          <p:nvPr>
            <p:ph type="body" idx="1"/>
          </p:nvPr>
        </p:nvSpPr>
        <p:spPr/>
        <p:txBody>
          <a:bodyPr/>
          <a:lstStyle/>
          <a:p>
            <a:r>
              <a:rPr lang="en-US" dirty="0"/>
              <a:t>Permanent</a:t>
            </a:r>
            <a:r>
              <a:rPr lang="en-US" baseline="0" dirty="0"/>
              <a:t> Income: </a:t>
            </a:r>
            <a:r>
              <a:rPr lang="en-US" sz="1200" kern="1200" dirty="0">
                <a:solidFill>
                  <a:schemeClr val="tx1"/>
                </a:solidFill>
                <a:effectLst/>
                <a:latin typeface="Arial" charset="0"/>
                <a:ea typeface="+mn-ea"/>
                <a:cs typeface="+mn-cs"/>
              </a:rPr>
              <a:t>Maria, who has a law degree, earned more this year than John, who is a high school dropout. Maria’s higher income resulted from higher permanent income because her education will continue to provide her a higher salary.</a:t>
            </a:r>
          </a:p>
          <a:p>
            <a:endParaRPr lang="en-US" sz="1200" kern="120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ts val="0"/>
              </a:spcBef>
              <a:spcAft>
                <a:spcPct val="0"/>
              </a:spcAft>
              <a:buClrTx/>
              <a:buSzTx/>
              <a:buFontTx/>
              <a:buNone/>
              <a:tabLst/>
              <a:defRPr/>
            </a:pPr>
            <a:r>
              <a:rPr lang="en-US" sz="1200" kern="1200" dirty="0">
                <a:solidFill>
                  <a:schemeClr val="tx1"/>
                </a:solidFill>
                <a:effectLst/>
                <a:latin typeface="Arial" charset="0"/>
                <a:ea typeface="+mn-ea"/>
                <a:cs typeface="+mn-cs"/>
              </a:rPr>
              <a:t>Transitory Income: Sue, a Florida orange grower, earned less than usual this year because a freeze destroyed her crop. Julio, a California orange grower, earned more than usual because the freeze in Florida drove up the price of oranges. Julio’s higher income resulted from higher transitory income because he is no more likely than Sue to have good weather next year.</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862336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4DFA88-91A3-4F6F-BC1B-90C7F9C93217}" type="slidenum">
              <a:rPr lang="en-US"/>
              <a:pPr>
                <a:defRPr/>
              </a:pPr>
              <a:t>15</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090723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F31F8D-1D12-448F-8081-F707F8C11105}" type="slidenum">
              <a:rPr lang="en-US"/>
              <a:pPr>
                <a:defRPr/>
              </a:pPr>
              <a:t>16</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706818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3D7308B-2056-40DD-942F-8A33AB3C8EBE}" type="slidenum">
              <a:rPr lang="en-US"/>
              <a:pPr>
                <a:defRPr/>
              </a:pPr>
              <a:t>17</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034178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C678C8-2C02-4FF3-8503-0CFE8BAC4AD1}" type="slidenum">
              <a:rPr lang="en-US"/>
              <a:pPr>
                <a:defRPr/>
              </a:pPr>
              <a:t>18</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879006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7E8EE3-F308-441F-B21A-DCDD2696917C}" type="slidenum">
              <a:rPr lang="en-US"/>
              <a:pPr>
                <a:defRPr/>
              </a:pPr>
              <a:t>19</a:t>
            </a:fld>
            <a:endParaRPr lang="en-US"/>
          </a:p>
        </p:txBody>
      </p:sp>
      <p:sp>
        <p:nvSpPr>
          <p:cNvPr id="98307" name="Rectangle 2"/>
          <p:cNvSpPr>
            <a:spLocks noGrp="1" noRot="1" noChangeAspect="1" noChangeArrowheads="1" noTextEdit="1"/>
          </p:cNvSpPr>
          <p:nvPr>
            <p:ph type="sldImg"/>
          </p:nvPr>
        </p:nvSpPr>
        <p:spPr>
          <a:xfrm>
            <a:off x="1558925" y="650875"/>
            <a:ext cx="3748088" cy="2811463"/>
          </a:xfrm>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127834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FD1EEE5-3FB8-4926-84CE-3F8C1564EE38}" type="slidenum">
              <a:rPr lang="en-US" smtClean="0"/>
              <a:pPr/>
              <a:t>20</a:t>
            </a:fld>
            <a:endParaRPr lang="en-US"/>
          </a:p>
        </p:txBody>
      </p:sp>
      <p:sp>
        <p:nvSpPr>
          <p:cNvPr id="99332" name="Rectangle 3"/>
          <p:cNvSpPr>
            <a:spLocks noGrp="1" noChangeArrowheads="1"/>
          </p:cNvSpPr>
          <p:nvPr>
            <p:ph type="body" idx="1"/>
          </p:nvPr>
        </p:nvSpPr>
        <p:spPr/>
        <p:txBody>
          <a:bodyPr/>
          <a:lstStyle/>
          <a:p>
            <a:r>
              <a:rPr lang="en-US" dirty="0"/>
              <a:t>This result is important because many policies affect the economy by influencing consumption and saving. For example, a tax cut to stimulate aggregate demand only works if consumers respond to the tax cut by increasing spending. The R-W Hypothesis implies that consumption will respond only if consumers had not anticipated the tax cut. </a:t>
            </a:r>
          </a:p>
          <a:p>
            <a:endParaRPr lang="en-US" dirty="0"/>
          </a:p>
          <a:p>
            <a:r>
              <a:rPr lang="en-US" dirty="0"/>
              <a:t>This result also implies that consumption will respond immediately to news about future changes in income. Students connect with the following example: Suppose a student is job-hunting in her senior year for a job that will begin after graduation. If the student secures a job with a higher salary than she had expected, she is likely to start spending more now in anticipation of the higher-than-expected permanent income. </a:t>
            </a:r>
          </a:p>
          <a:p>
            <a:r>
              <a:rPr lang="en-US" dirty="0"/>
              <a:t>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162689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A1F918-6883-462D-9158-E7E50A1E4B11}" type="slidenum">
              <a:rPr lang="en-US"/>
              <a:pPr>
                <a:defRPr/>
              </a:pPr>
              <a:t>21</a:t>
            </a:fld>
            <a:endParaRPr lang="en-US"/>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8171246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4BEDAA-934A-42F0-8DBE-A9ED6EEF9BF0}" type="slidenum">
              <a:rPr lang="en-US"/>
              <a:pPr>
                <a:defRPr/>
              </a:pPr>
              <a:t>22</a:t>
            </a:fld>
            <a:endParaRPr lang="en-US"/>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39842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35B577-FAA7-41BB-8BA3-EC315EDBE224}" type="slidenum">
              <a:rPr lang="en-US"/>
              <a:pPr>
                <a:defRPr/>
              </a:pPr>
              <a:t>23</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Simple definition:</a:t>
            </a:r>
            <a:r>
              <a:rPr lang="en-US" baseline="0" dirty="0"/>
              <a:t> </a:t>
            </a:r>
            <a:r>
              <a:rPr lang="en-US" dirty="0"/>
              <a:t>A person’s preferences are </a:t>
            </a:r>
            <a:r>
              <a:rPr lang="en-US" i="1" dirty="0"/>
              <a:t>time-inconsistent</a:t>
            </a:r>
            <a:r>
              <a:rPr lang="en-US" dirty="0"/>
              <a:t> if they alter their decisions simply because time passes. </a:t>
            </a:r>
          </a:p>
        </p:txBody>
      </p:sp>
    </p:spTree>
    <p:extLst>
      <p:ext uri="{BB962C8B-B14F-4D97-AF65-F5344CB8AC3E}">
        <p14:creationId xmlns:p14="http://schemas.microsoft.com/office/powerpoint/2010/main" val="5281079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62ADBB-9AB9-425B-B8B2-1A3855AC026B}" type="slidenum">
              <a:rPr lang="en-US"/>
              <a:pPr>
                <a:defRPr/>
              </a:pPr>
              <a:t>24</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46600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42CFF03-E6CD-4441-87AF-CC2F26E59E46}" type="slidenum">
              <a:rPr lang="en-US"/>
              <a:pPr>
                <a:defRPr/>
              </a:pPr>
              <a:t>25</a:t>
            </a:fld>
            <a:endParaRPr lang="en-US"/>
          </a:p>
        </p:txBody>
      </p:sp>
      <p:sp>
        <p:nvSpPr>
          <p:cNvPr id="53251" name="Rectangle 2"/>
          <p:cNvSpPr>
            <a:spLocks noGrp="1" noRot="1" noChangeAspect="1" noChangeArrowheads="1" noTextEdit="1"/>
          </p:cNvSpPr>
          <p:nvPr>
            <p:ph type="sldImg"/>
          </p:nvPr>
        </p:nvSpPr>
        <p:spPr>
          <a:xfrm>
            <a:off x="1558925" y="650875"/>
            <a:ext cx="3748088" cy="2811463"/>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a:t>
            </a:r>
            <a:r>
              <a:rPr lang="en-US" baseline="0" dirty="0"/>
              <a:t> chapter will focus on business fixed investment. Fixed investment accounts for ~3/4 of all investment</a:t>
            </a:r>
            <a:endParaRPr lang="en-US" dirty="0"/>
          </a:p>
        </p:txBody>
      </p:sp>
    </p:spTree>
    <p:extLst>
      <p:ext uri="{BB962C8B-B14F-4D97-AF65-F5344CB8AC3E}">
        <p14:creationId xmlns:p14="http://schemas.microsoft.com/office/powerpoint/2010/main" val="3175064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977BDE-A8AE-4F53-B888-A291916C7F55}" type="slidenum">
              <a:rPr lang="en-US"/>
              <a:pPr>
                <a:defRPr/>
              </a:pPr>
              <a:t>26</a:t>
            </a:fld>
            <a:endParaRPr lang="en-US"/>
          </a:p>
        </p:txBody>
      </p:sp>
      <p:sp>
        <p:nvSpPr>
          <p:cNvPr id="55299" name="Rectangle 2"/>
          <p:cNvSpPr>
            <a:spLocks noGrp="1" noRot="1" noChangeAspect="1" noChangeArrowheads="1" noTextEdit="1"/>
          </p:cNvSpPr>
          <p:nvPr>
            <p:ph type="sldImg"/>
          </p:nvPr>
        </p:nvSpPr>
        <p:spPr>
          <a:xfrm>
            <a:off x="1558925" y="650875"/>
            <a:ext cx="3748088" cy="2811463"/>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Remind</a:t>
            </a:r>
            <a:r>
              <a:rPr lang="en-US" baseline="0" dirty="0"/>
              <a:t> students that MPK is the Marginal Product of Capital. It ahs been a while since this was discussed so students may benefit from a refresher. You might wish to ask students if they remember what MPF stands for and try to explain the concept to the class.</a:t>
            </a:r>
            <a:endParaRPr lang="en-US" dirty="0"/>
          </a:p>
        </p:txBody>
      </p:sp>
    </p:spTree>
    <p:extLst>
      <p:ext uri="{BB962C8B-B14F-4D97-AF65-F5344CB8AC3E}">
        <p14:creationId xmlns:p14="http://schemas.microsoft.com/office/powerpoint/2010/main" val="23070497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06EF624-465B-4AD8-ABDE-2D1CAE3024A6}" type="slidenum">
              <a:rPr lang="en-US"/>
              <a:pPr>
                <a:defRPr/>
              </a:pPr>
              <a:t>27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Note:  Many students find it easier to learn the following material by separating the investment decision from the production decision. </a:t>
            </a:r>
          </a:p>
          <a:p>
            <a:r>
              <a:rPr lang="en-US" dirty="0"/>
              <a:t>Of course, the lessons apply to real-world firms that actually do both functions. </a:t>
            </a:r>
          </a:p>
        </p:txBody>
      </p:sp>
    </p:spTree>
    <p:extLst>
      <p:ext uri="{BB962C8B-B14F-4D97-AF65-F5344CB8AC3E}">
        <p14:creationId xmlns:p14="http://schemas.microsoft.com/office/powerpoint/2010/main" val="29077883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82424A-D340-48F6-A043-4BF4E8D64E33}" type="slidenum">
              <a:rPr lang="en-US"/>
              <a:pPr>
                <a:defRPr/>
              </a:pPr>
              <a:t>28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graph of the rental market for capital is review from Chapter 3. As you present it to your students, it might be worthwhile to briefly review each piece (why the supply curve is vertical, why demand = MPK). </a:t>
            </a:r>
          </a:p>
          <a:p>
            <a:endParaRPr lang="en-US" dirty="0"/>
          </a:p>
        </p:txBody>
      </p:sp>
    </p:spTree>
    <p:extLst>
      <p:ext uri="{BB962C8B-B14F-4D97-AF65-F5344CB8AC3E}">
        <p14:creationId xmlns:p14="http://schemas.microsoft.com/office/powerpoint/2010/main" val="3578372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322A8F4-FCAE-447A-9017-B573FD32FA33}" type="slidenum">
              <a:rPr lang="en-US"/>
              <a:pPr>
                <a:defRPr/>
              </a:pPr>
              <a:t>29</a:t>
            </a:fld>
            <a:endParaRPr lang="en-US"/>
          </a:p>
        </p:txBody>
      </p:sp>
      <p:sp>
        <p:nvSpPr>
          <p:cNvPr id="58371" name="Rectangle 2"/>
          <p:cNvSpPr>
            <a:spLocks noGrp="1" noRot="1" noChangeAspect="1" noChangeArrowheads="1" noTextEdit="1"/>
          </p:cNvSpPr>
          <p:nvPr>
            <p:ph type="sldImg"/>
          </p:nvPr>
        </p:nvSpPr>
        <p:spPr>
          <a:xfrm>
            <a:off x="1558925" y="650875"/>
            <a:ext cx="3748088" cy="2811463"/>
          </a:xfrm>
          <a:ln/>
        </p:spPr>
      </p:sp>
      <p:sp>
        <p:nvSpPr>
          <p:cNvPr id="58372" name="Rectangle 3"/>
          <p:cNvSpPr>
            <a:spLocks noGrp="1" noChangeArrowheads="1"/>
          </p:cNvSpPr>
          <p:nvPr>
            <p:ph type="body" idx="1"/>
          </p:nvPr>
        </p:nvSpPr>
        <p:spPr>
          <a:xfrm>
            <a:off x="914400" y="3678865"/>
            <a:ext cx="5029200" cy="477933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342900" algn="l"/>
              </a:tabLst>
            </a:pPr>
            <a:r>
              <a:rPr lang="en-US" dirty="0"/>
              <a:t>(It might be worth reminding students that </a:t>
            </a:r>
            <a:r>
              <a:rPr lang="en-US" b="1" i="1" dirty="0"/>
              <a:t>A</a:t>
            </a:r>
            <a:r>
              <a:rPr lang="en-US" dirty="0"/>
              <a:t> represents the level of technology, and </a:t>
            </a:r>
            <a:r>
              <a:rPr lang="en-US" b="1" i="1" dirty="0">
                <a:latin typeface="Times New Roman"/>
                <a:cs typeface="Times New Roman"/>
                <a:sym typeface="Symbol" pitchFamily="18" charset="2"/>
              </a:rPr>
              <a:t>α</a:t>
            </a:r>
            <a:r>
              <a:rPr lang="en-US" dirty="0">
                <a:sym typeface="Symbol" pitchFamily="18" charset="2"/>
              </a:rPr>
              <a:t> is a number between 0 and 1 that equals capital’s share of national income.)</a:t>
            </a:r>
          </a:p>
          <a:p>
            <a:pPr>
              <a:tabLst>
                <a:tab pos="342900" algn="l"/>
              </a:tabLst>
            </a:pPr>
            <a:endParaRPr lang="en-US" dirty="0">
              <a:sym typeface="Symbol" pitchFamily="18" charset="2"/>
            </a:endParaRPr>
          </a:p>
          <a:p>
            <a:pPr>
              <a:tabLst>
                <a:tab pos="342900" algn="l"/>
              </a:tabLst>
            </a:pPr>
            <a:r>
              <a:rPr lang="en-US" dirty="0"/>
              <a:t>We use the C-D function for two reasons: First, we can make the ideas here more concrete with a specific functional form, and second, because the C-D function will be familiar to most students from earlier chapters (Chapter 3 and the economic growth chapters). </a:t>
            </a:r>
          </a:p>
          <a:p>
            <a:pPr>
              <a:tabLst>
                <a:tab pos="342900" algn="l"/>
              </a:tabLst>
            </a:pPr>
            <a:endParaRPr lang="en-US" dirty="0"/>
          </a:p>
          <a:p>
            <a:pPr>
              <a:tabLst>
                <a:tab pos="342900" algn="l"/>
              </a:tabLst>
            </a:pPr>
            <a:r>
              <a:rPr lang="en-US" dirty="0"/>
              <a:t>If students are wondering where the MPK equation comes from, either refer them to Chapter 3, or, if they are acquainted with basic calculus, take the derivative of the C-D production function with respect to </a:t>
            </a:r>
            <a:r>
              <a:rPr lang="en-US" b="1" i="1" dirty="0"/>
              <a:t>K</a:t>
            </a:r>
            <a:r>
              <a:rPr lang="en-US" dirty="0"/>
              <a:t>. </a:t>
            </a:r>
          </a:p>
          <a:p>
            <a:pPr>
              <a:tabLst>
                <a:tab pos="342900" algn="l"/>
              </a:tabLst>
            </a:pPr>
            <a:endParaRPr lang="en-US" dirty="0"/>
          </a:p>
          <a:p>
            <a:pPr>
              <a:tabLst>
                <a:tab pos="342900" algn="l"/>
              </a:tabLst>
            </a:pPr>
            <a:r>
              <a:rPr lang="en-US" dirty="0"/>
              <a:t>Regarding the impact of an increase in </a:t>
            </a:r>
            <a:r>
              <a:rPr lang="en-US" b="1" i="1" dirty="0"/>
              <a:t>A</a:t>
            </a:r>
            <a:r>
              <a:rPr lang="en-US" dirty="0"/>
              <a:t> on </a:t>
            </a:r>
            <a:r>
              <a:rPr lang="en-US" b="1" i="1" dirty="0"/>
              <a:t>R</a:t>
            </a:r>
            <a:r>
              <a:rPr lang="en-US" i="1" dirty="0"/>
              <a:t>/</a:t>
            </a:r>
            <a:r>
              <a:rPr lang="en-US" b="1" i="1" dirty="0"/>
              <a:t>P</a:t>
            </a:r>
            <a:r>
              <a:rPr lang="en-US" dirty="0"/>
              <a:t>:</a:t>
            </a:r>
            <a:br>
              <a:rPr lang="en-US" dirty="0"/>
            </a:br>
            <a:r>
              <a:rPr lang="en-US" dirty="0"/>
              <a:t>We usually associate </a:t>
            </a:r>
            <a:r>
              <a:rPr lang="en-US" b="1" i="1" dirty="0"/>
              <a:t>A</a:t>
            </a:r>
            <a:r>
              <a:rPr lang="en-US" dirty="0"/>
              <a:t> with technology. However, </a:t>
            </a:r>
            <a:r>
              <a:rPr lang="en-US" b="1" i="1" dirty="0"/>
              <a:t>A</a:t>
            </a:r>
            <a:r>
              <a:rPr lang="en-US" dirty="0"/>
              <a:t> represents anything that affects the amount of output that can be produced from a given bundle of inputs. For example, firms use resources (in this context, </a:t>
            </a:r>
            <a:r>
              <a:rPr lang="en-US" b="1" i="1" dirty="0"/>
              <a:t>L</a:t>
            </a:r>
            <a:r>
              <a:rPr lang="en-US" dirty="0"/>
              <a:t> and/or </a:t>
            </a:r>
            <a:r>
              <a:rPr lang="en-US" b="1" i="1" dirty="0"/>
              <a:t>K</a:t>
            </a:r>
            <a:r>
              <a:rPr lang="en-US" dirty="0"/>
              <a:t>) to comply with regulations (some labor time is used to fill out forms; some capital is used to reduce emissions of nasty things into the air or rivers). A relaxation of regulations would allow firms to divert these resources from compliance with regulations to production, causing output to increase. Hence, a deregulation could cause </a:t>
            </a:r>
            <a:r>
              <a:rPr lang="en-US" b="1" i="1" dirty="0"/>
              <a:t>A</a:t>
            </a:r>
            <a:r>
              <a:rPr lang="en-US" dirty="0"/>
              <a:t> to rise. </a:t>
            </a:r>
          </a:p>
        </p:txBody>
      </p:sp>
    </p:spTree>
    <p:extLst>
      <p:ext uri="{BB962C8B-B14F-4D97-AF65-F5344CB8AC3E}">
        <p14:creationId xmlns:p14="http://schemas.microsoft.com/office/powerpoint/2010/main" val="472190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37F3527-3D70-4B73-877B-7C6E4CFDABC1}" type="slidenum">
              <a:rPr lang="en-US"/>
              <a:pPr>
                <a:defRPr/>
              </a:pPr>
              <a:t>30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82333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DF495E-D5B4-4C99-AD07-167640BA41FC}" type="slidenum">
              <a:rPr lang="en-US"/>
              <a:pPr>
                <a:defRPr/>
              </a:pPr>
              <a:t>31</a:t>
            </a:fld>
            <a:endParaRPr lang="en-US"/>
          </a:p>
        </p:txBody>
      </p:sp>
      <p:sp>
        <p:nvSpPr>
          <p:cNvPr id="60419" name="Rectangle 2"/>
          <p:cNvSpPr>
            <a:spLocks noGrp="1" noRot="1" noChangeAspect="1" noChangeArrowheads="1" noTextEdit="1"/>
          </p:cNvSpPr>
          <p:nvPr>
            <p:ph type="sldImg"/>
          </p:nvPr>
        </p:nvSpPr>
        <p:spPr>
          <a:xfrm>
            <a:off x="1558925" y="650875"/>
            <a:ext cx="3748088" cy="2811463"/>
          </a:xfrm>
          <a:ln/>
        </p:spPr>
      </p:sp>
      <p:sp>
        <p:nvSpPr>
          <p:cNvPr id="60420" name="Rectangle 3"/>
          <p:cNvSpPr>
            <a:spLocks noGrp="1" noChangeArrowheads="1"/>
          </p:cNvSpPr>
          <p:nvPr>
            <p:ph type="body" idx="1"/>
          </p:nvPr>
        </p:nvSpPr>
        <p:spPr>
          <a:xfrm>
            <a:off x="914400" y="3848986"/>
            <a:ext cx="5029200" cy="46092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Interest cost:</a:t>
            </a:r>
            <a:br>
              <a:rPr lang="en-US" dirty="0"/>
            </a:br>
            <a:r>
              <a:rPr lang="en-US" dirty="0"/>
              <a:t>If firms borrow in the loanable funds market (from chapter 3) to finance their purchases of capital, then they incur interest. But even if firms use their own funds, they incur an opportunity cost equal to the interest they could have earned had they purchased </a:t>
            </a:r>
            <a:r>
              <a:rPr lang="en-US" dirty="0" err="1"/>
              <a:t>Pk</a:t>
            </a:r>
            <a:r>
              <a:rPr lang="en-US" dirty="0"/>
              <a:t> worth of bonds instead of spending </a:t>
            </a:r>
            <a:r>
              <a:rPr lang="en-US" dirty="0" err="1"/>
              <a:t>Pk</a:t>
            </a:r>
            <a:r>
              <a:rPr lang="en-US" dirty="0"/>
              <a:t> to buy a piece of capital.</a:t>
            </a:r>
          </a:p>
          <a:p>
            <a:endParaRPr lang="en-US" dirty="0"/>
          </a:p>
          <a:p>
            <a:r>
              <a:rPr lang="en-US" dirty="0"/>
              <a:t>Depreciation cost:</a:t>
            </a:r>
          </a:p>
          <a:p>
            <a:r>
              <a:rPr lang="en-US" dirty="0"/>
              <a:t>Remind students of</a:t>
            </a:r>
            <a:r>
              <a:rPr lang="en-US" dirty="0">
                <a:sym typeface="Symbol" pitchFamily="18" charset="2"/>
              </a:rPr>
              <a:t> the depreciation rate, the percentage of capital that wears out each period. If the firm starts the period with $1000 worth of capital and the depreciation rate = 0.03, then at the end of the period, the value of the firm’s capital equals (1-0.03)$1000 = $970. </a:t>
            </a:r>
            <a:endParaRPr lang="en-US" dirty="0"/>
          </a:p>
        </p:txBody>
      </p:sp>
    </p:spTree>
    <p:extLst>
      <p:ext uri="{BB962C8B-B14F-4D97-AF65-F5344CB8AC3E}">
        <p14:creationId xmlns:p14="http://schemas.microsoft.com/office/powerpoint/2010/main" val="24648093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D1C7C6-6919-421A-BC56-FE8E2685A90C}" type="slidenum">
              <a:rPr lang="en-US"/>
              <a:pPr>
                <a:defRPr/>
              </a:pPr>
              <a:t>32</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xfrm>
            <a:off x="914400" y="3880884"/>
            <a:ext cx="5029200" cy="457731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If the price of capital, </a:t>
            </a:r>
            <a:r>
              <a:rPr lang="en-US" dirty="0" err="1"/>
              <a:t>Pk</a:t>
            </a:r>
            <a:r>
              <a:rPr lang="en-US" dirty="0"/>
              <a:t>, falls during the period, then firm incurs a capital loss, which increases its cost of capital.</a:t>
            </a:r>
          </a:p>
          <a:p>
            <a:endParaRPr lang="en-US" dirty="0"/>
          </a:p>
          <a:p>
            <a:r>
              <a:rPr lang="en-US" dirty="0"/>
              <a:t>In this example, the price of capital rises, so the “capital loss” is negative. (Or, there’s a capital gain which we subtract from the cost, because the increase in the price of new capital reduces the cost of capital.)</a:t>
            </a:r>
          </a:p>
        </p:txBody>
      </p:sp>
    </p:spTree>
    <p:extLst>
      <p:ext uri="{BB962C8B-B14F-4D97-AF65-F5344CB8AC3E}">
        <p14:creationId xmlns:p14="http://schemas.microsoft.com/office/powerpoint/2010/main" val="10946756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3AE02D9-59D3-4C5F-AD31-1497FBF39B28}" type="slidenum">
              <a:rPr lang="en-US"/>
              <a:pPr>
                <a:defRPr/>
              </a:pPr>
              <a:t>33</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a:t>
            </a:r>
            <a:r>
              <a:rPr lang="en-US" dirty="0">
                <a:sym typeface="Symbol" pitchFamily="18" charset="2"/>
              </a:rPr>
              <a:t>he assumption in the first line says that the price of capital rises as fast as the general price level. </a:t>
            </a:r>
          </a:p>
          <a:p>
            <a:endParaRPr lang="en-US" dirty="0">
              <a:sym typeface="Symbol" pitchFamily="18" charset="2"/>
            </a:endParaRPr>
          </a:p>
          <a:p>
            <a:r>
              <a:rPr lang="en-US" dirty="0">
                <a:sym typeface="Symbol" pitchFamily="18" charset="2"/>
              </a:rPr>
              <a:t>The real cost of capital equals the nominal cost divided by the price level, just as the real wage equals the nominal wage divided by P. </a:t>
            </a:r>
          </a:p>
          <a:p>
            <a:endParaRPr lang="en-US" dirty="0">
              <a:sym typeface="Symbol" pitchFamily="18" charset="2"/>
            </a:endParaRPr>
          </a:p>
        </p:txBody>
      </p:sp>
    </p:spTree>
    <p:extLst>
      <p:ext uri="{BB962C8B-B14F-4D97-AF65-F5344CB8AC3E}">
        <p14:creationId xmlns:p14="http://schemas.microsoft.com/office/powerpoint/2010/main" val="25696018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0CBD47-3536-4A58-905C-F7D032BD8F5F}" type="slidenum">
              <a:rPr lang="en-US"/>
              <a:pPr>
                <a:defRPr/>
              </a:pPr>
              <a:t>34</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470400"/>
            <a:ext cx="5029200" cy="398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457200" algn="l"/>
              </a:tabLst>
            </a:pPr>
            <a:r>
              <a:rPr lang="en-US" dirty="0"/>
              <a:t>In plain English, the profit rate equals</a:t>
            </a:r>
          </a:p>
          <a:p>
            <a:pPr>
              <a:tabLst>
                <a:tab pos="457200" algn="l"/>
              </a:tabLst>
            </a:pPr>
            <a:r>
              <a:rPr lang="en-US" dirty="0"/>
              <a:t>	(the rental price of capital) minus (the user cost of capital)</a:t>
            </a:r>
          </a:p>
        </p:txBody>
      </p:sp>
    </p:spTree>
    <p:extLst>
      <p:ext uri="{BB962C8B-B14F-4D97-AF65-F5344CB8AC3E}">
        <p14:creationId xmlns:p14="http://schemas.microsoft.com/office/powerpoint/2010/main" val="1288346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41B9BF-F57B-4579-926F-1FDA89116FB5}" type="slidenum">
              <a:rPr lang="en-US"/>
              <a:pPr>
                <a:defRPr/>
              </a:pPr>
              <a:t>35</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equation in the yellow box simply states “net investment depends on the profit rate.”  </a:t>
            </a:r>
          </a:p>
          <a:p>
            <a:endParaRPr lang="en-US" dirty="0"/>
          </a:p>
          <a:p>
            <a:r>
              <a:rPr lang="en-US" dirty="0"/>
              <a:t>It might be useful to remind students that gross investment is simply net investment plus depreciation.</a:t>
            </a:r>
          </a:p>
          <a:p>
            <a:endParaRPr lang="en-US" dirty="0"/>
          </a:p>
        </p:txBody>
      </p:sp>
    </p:spTree>
    <p:extLst>
      <p:ext uri="{BB962C8B-B14F-4D97-AF65-F5344CB8AC3E}">
        <p14:creationId xmlns:p14="http://schemas.microsoft.com/office/powerpoint/2010/main" val="21066173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85BE776-D93E-4D67-8270-8B89DA85B198}" type="slidenum">
              <a:rPr lang="en-US"/>
              <a:pPr>
                <a:defRPr/>
              </a:pPr>
              <a:t>36</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Finally, we see where our familiar investment function comes from. </a:t>
            </a:r>
          </a:p>
        </p:txBody>
      </p:sp>
    </p:spTree>
    <p:extLst>
      <p:ext uri="{BB962C8B-B14F-4D97-AF65-F5344CB8AC3E}">
        <p14:creationId xmlns:p14="http://schemas.microsoft.com/office/powerpoint/2010/main" val="28135711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68EE268-CCC2-4D95-8140-30A3B1858BD2}" type="slidenum">
              <a:rPr lang="en-US"/>
              <a:pPr>
                <a:defRPr/>
              </a:pPr>
              <a:t>37</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3848987"/>
            <a:ext cx="5029200" cy="46092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Here’s a challenge for particularly bright students:</a:t>
            </a:r>
          </a:p>
          <a:p>
            <a:endParaRPr lang="en-US" dirty="0"/>
          </a:p>
          <a:p>
            <a:r>
              <a:rPr lang="en-US" dirty="0"/>
              <a:t>Ask what happens to the investment curve given an increase in the depreciation rate. Tell them to justify their answer based on the investment equation we have derived. </a:t>
            </a:r>
          </a:p>
          <a:p>
            <a:endParaRPr lang="en-US" dirty="0"/>
          </a:p>
          <a:p>
            <a:r>
              <a:rPr lang="en-US" dirty="0"/>
              <a:t>Answer: The impact on the curve is ambiguous. </a:t>
            </a:r>
          </a:p>
          <a:p>
            <a:endParaRPr lang="en-US" dirty="0"/>
          </a:p>
          <a:p>
            <a:r>
              <a:rPr lang="en-US" dirty="0"/>
              <a:t>The depreciation rate appears in two different places in the equation. </a:t>
            </a:r>
          </a:p>
          <a:p>
            <a:r>
              <a:rPr lang="en-US" dirty="0"/>
              <a:t>First, it appears in the expression for the profit rate, which is the argument of the net investment function. An increase in the depreciation rate would raise the cost of capital and hence reduce the profit rate and the incentive to invest (*net* investment).  This would tend to shift the curve left. </a:t>
            </a:r>
          </a:p>
          <a:p>
            <a:r>
              <a:rPr lang="en-US" dirty="0"/>
              <a:t>Second, the depreciation rate appears as a coefficient on K. An increase in the depreciation rate means that more investment (*gross* investment) is needed to replace depreciating capital and keep the total capital stock at its optimal level. This effect would shift the curve right. </a:t>
            </a:r>
          </a:p>
          <a:p>
            <a:r>
              <a:rPr lang="en-US" dirty="0"/>
              <a:t>The net impact of the two opposing forces is ambiguous, without knowing the specific form of the </a:t>
            </a:r>
            <a:r>
              <a:rPr lang="en-US" b="1" i="1" dirty="0">
                <a:latin typeface="Tahoma" pitchFamily="34" charset="0"/>
                <a:cs typeface="Tahoma" pitchFamily="34" charset="0"/>
              </a:rPr>
              <a:t>I</a:t>
            </a:r>
            <a:r>
              <a:rPr lang="en-US" b="1" i="1" baseline="-25000" dirty="0">
                <a:latin typeface="Tahoma" pitchFamily="34" charset="0"/>
                <a:cs typeface="Tahoma" pitchFamily="34" charset="0"/>
              </a:rPr>
              <a:t>n</a:t>
            </a:r>
            <a:r>
              <a:rPr lang="en-US" dirty="0"/>
              <a:t>( ) function. </a:t>
            </a:r>
          </a:p>
          <a:p>
            <a:endParaRPr lang="en-US" dirty="0"/>
          </a:p>
          <a:p>
            <a:r>
              <a:rPr lang="en-US" dirty="0"/>
              <a:t>Note: This exercise is simply for practice, and does not correspond to a real-world policy example. </a:t>
            </a:r>
          </a:p>
        </p:txBody>
      </p:sp>
    </p:spTree>
    <p:extLst>
      <p:ext uri="{BB962C8B-B14F-4D97-AF65-F5344CB8AC3E}">
        <p14:creationId xmlns:p14="http://schemas.microsoft.com/office/powerpoint/2010/main" val="13841851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AF153D0-E133-4172-9C6F-9E0BE7533FD4}" type="slidenum">
              <a:rPr lang="en-US"/>
              <a:pPr>
                <a:defRPr/>
              </a:pPr>
              <a:t>38</a:t>
            </a:fld>
            <a:endParaRPr lang="en-US"/>
          </a:p>
        </p:txBody>
      </p:sp>
      <p:sp>
        <p:nvSpPr>
          <p:cNvPr id="67587" name="Rectangle 2"/>
          <p:cNvSpPr>
            <a:spLocks noGrp="1" noRot="1" noChangeAspect="1" noChangeArrowheads="1" noTextEdit="1"/>
          </p:cNvSpPr>
          <p:nvPr>
            <p:ph type="sldImg"/>
          </p:nvPr>
        </p:nvSpPr>
        <p:spPr>
          <a:xfrm>
            <a:off x="1558925" y="650875"/>
            <a:ext cx="3748088" cy="2811463"/>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Recently the United States made major changes to the corporate tax rate. There has been a lengthy discussion</a:t>
            </a:r>
            <a:r>
              <a:rPr lang="en-US" baseline="0" dirty="0"/>
              <a:t> on the effects of the corporate tax cut on the economy. Your students might have questions about the tax cut. </a:t>
            </a:r>
            <a:endParaRPr lang="en-US" dirty="0"/>
          </a:p>
        </p:txBody>
      </p:sp>
    </p:spTree>
    <p:extLst>
      <p:ext uri="{BB962C8B-B14F-4D97-AF65-F5344CB8AC3E}">
        <p14:creationId xmlns:p14="http://schemas.microsoft.com/office/powerpoint/2010/main" val="124585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EE53C58-9693-45AD-9BCE-B0BA0C863D3F}" type="slidenum">
              <a:rPr lang="en-US" smtClean="0"/>
              <a:pPr/>
              <a:t>3</a:t>
            </a:fld>
            <a:endParaRPr lang="en-US"/>
          </a:p>
        </p:txBody>
      </p:sp>
      <p:sp>
        <p:nvSpPr>
          <p:cNvPr id="63492" name="Rectangle 3"/>
          <p:cNvSpPr>
            <a:spLocks noGrp="1" noChangeArrowheads="1"/>
          </p:cNvSpPr>
          <p:nvPr>
            <p:ph type="body" idx="1"/>
          </p:nvPr>
        </p:nvSpPr>
        <p:spPr/>
        <p:txBody>
          <a:bodyPr/>
          <a:lstStyle/>
          <a:p>
            <a:r>
              <a:rPr lang="en-US" dirty="0"/>
              <a:t>The MPC was defined in Chapter 3 and used in various chapters since.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5911257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E45D4C-FBE4-420A-ABD7-EBF597E3FF37}" type="slidenum">
              <a:rPr lang="en-US"/>
              <a:pPr>
                <a:defRPr/>
              </a:pPr>
              <a:t>39</a:t>
            </a:fld>
            <a:endParaRPr lang="en-US"/>
          </a:p>
        </p:txBody>
      </p:sp>
      <p:sp>
        <p:nvSpPr>
          <p:cNvPr id="68611" name="Rectangle 2"/>
          <p:cNvSpPr>
            <a:spLocks noGrp="1" noRot="1" noChangeAspect="1" noChangeArrowheads="1" noTextEdit="1"/>
          </p:cNvSpPr>
          <p:nvPr>
            <p:ph type="sldImg"/>
          </p:nvPr>
        </p:nvSpPr>
        <p:spPr>
          <a:xfrm>
            <a:off x="1422400" y="609600"/>
            <a:ext cx="4165600" cy="3124200"/>
          </a:xfrm>
          <a:ln/>
        </p:spPr>
      </p:sp>
      <p:sp>
        <p:nvSpPr>
          <p:cNvPr id="68612" name="Rectangle 3"/>
          <p:cNvSpPr>
            <a:spLocks noGrp="1" noChangeArrowheads="1"/>
          </p:cNvSpPr>
          <p:nvPr>
            <p:ph type="body" idx="1"/>
          </p:nvPr>
        </p:nvSpPr>
        <p:spPr>
          <a:xfrm>
            <a:off x="914400" y="4040372"/>
            <a:ext cx="5029200" cy="456136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338138" algn="l"/>
              </a:tabLst>
            </a:pPr>
            <a:r>
              <a:rPr lang="en-US" dirty="0"/>
              <a:t>Why the corporate income tax doesn’t affect investment when profits are defined as in the textbook:</a:t>
            </a:r>
            <a:br>
              <a:rPr lang="en-US" dirty="0"/>
            </a:br>
            <a:endParaRPr lang="en-US" dirty="0"/>
          </a:p>
          <a:p>
            <a:pPr>
              <a:tabLst>
                <a:tab pos="338138" algn="l"/>
              </a:tabLst>
            </a:pPr>
            <a:r>
              <a:rPr lang="en-US" dirty="0"/>
              <a:t>Let </a:t>
            </a:r>
            <a:r>
              <a:rPr lang="en-US" dirty="0">
                <a:sym typeface="Symbol" pitchFamily="18" charset="2"/>
              </a:rPr>
              <a:t> be the tax rate and</a:t>
            </a:r>
            <a:r>
              <a:rPr lang="en-US" dirty="0">
                <a:latin typeface="Arial"/>
                <a:cs typeface="Arial"/>
                <a:sym typeface="Symbol" pitchFamily="18" charset="2"/>
              </a:rPr>
              <a:t>—</a:t>
            </a:r>
            <a:r>
              <a:rPr lang="en-US" dirty="0">
                <a:sym typeface="Symbol" pitchFamily="18" charset="2"/>
              </a:rPr>
              <a:t>for this note only</a:t>
            </a:r>
            <a:r>
              <a:rPr lang="en-US" dirty="0">
                <a:latin typeface="Arial"/>
                <a:cs typeface="Arial"/>
                <a:sym typeface="Symbol" pitchFamily="18" charset="2"/>
              </a:rPr>
              <a:t>—</a:t>
            </a:r>
            <a:r>
              <a:rPr lang="en-US" dirty="0">
                <a:sym typeface="Symbol" pitchFamily="18" charset="2"/>
              </a:rPr>
              <a:t>let  denote the profit rate as defined above. The after-tax profit rate equals (1). The firm’s investment decision depends on whether its profit rate is positive. As long as  &lt; 1, then the sign of (1) equals the sign of . I.e., if an investment project is profitable without the tax, it will be profitable (though less so) with the tax. </a:t>
            </a:r>
          </a:p>
          <a:p>
            <a:pPr>
              <a:tabLst>
                <a:tab pos="338138" algn="l"/>
              </a:tabLst>
            </a:pPr>
            <a:endParaRPr lang="en-US" dirty="0">
              <a:sym typeface="Symbol" pitchFamily="18" charset="2"/>
            </a:endParaRPr>
          </a:p>
          <a:p>
            <a:pPr>
              <a:tabLst>
                <a:tab pos="338138" algn="l"/>
              </a:tabLst>
            </a:pPr>
            <a:r>
              <a:rPr lang="en-US" dirty="0">
                <a:sym typeface="Symbol" pitchFamily="18" charset="2"/>
              </a:rPr>
              <a:t>Why using the historical price to compute depreciation understates the true cost of capital:</a:t>
            </a:r>
          </a:p>
          <a:p>
            <a:pPr>
              <a:tabLst>
                <a:tab pos="338138" algn="l"/>
              </a:tabLst>
            </a:pPr>
            <a:endParaRPr lang="en-US" dirty="0">
              <a:sym typeface="Symbol" pitchFamily="18" charset="2"/>
            </a:endParaRPr>
          </a:p>
          <a:p>
            <a:pPr>
              <a:tabLst>
                <a:tab pos="338138" algn="l"/>
              </a:tabLst>
            </a:pPr>
            <a:r>
              <a:rPr lang="en-US" dirty="0">
                <a:sym typeface="Symbol" pitchFamily="18" charset="2"/>
              </a:rPr>
              <a:t>Consider the car rental example from a few slides ago. Suppose that when the car was originally purchased, the price was only $8000. Then, according to the government, depreciation is only $1600 = 0.2 (the depreciation rate) times $8000 (the historical price of capital). So, according to the government, the total cost of capital is only $2000, which is $400 less than the true economic cost of capital. Thus, the government is taxing the car rental firm ( + 400) instead of . </a:t>
            </a:r>
          </a:p>
          <a:p>
            <a:pPr>
              <a:tabLst>
                <a:tab pos="338138" algn="l"/>
              </a:tabLst>
            </a:pPr>
            <a:endParaRPr lang="en-US" dirty="0">
              <a:sym typeface="Symbol" pitchFamily="18" charset="2"/>
            </a:endParaRPr>
          </a:p>
          <a:p>
            <a:pPr>
              <a:tabLst>
                <a:tab pos="338138" algn="l"/>
              </a:tabLst>
            </a:pPr>
            <a:r>
              <a:rPr lang="en-US" dirty="0">
                <a:sym typeface="Symbol" pitchFamily="18" charset="2"/>
              </a:rPr>
              <a:t>(Please forgive my use of  to represent profit in this note when everywhere else we are using it to represent inflation.)</a:t>
            </a:r>
          </a:p>
        </p:txBody>
      </p:sp>
    </p:spTree>
    <p:extLst>
      <p:ext uri="{BB962C8B-B14F-4D97-AF65-F5344CB8AC3E}">
        <p14:creationId xmlns:p14="http://schemas.microsoft.com/office/powerpoint/2010/main" val="22931440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B7CAC9-82AE-43F5-9A37-9BB41EE11A6B}" type="slidenum">
              <a:rPr lang="en-US"/>
              <a:pPr>
                <a:defRPr/>
              </a:pPr>
              <a:t>40</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4535096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A278E7-6D3F-40A6-AC3B-2D752648B404}" type="slidenum">
              <a:rPr lang="en-US"/>
              <a:pPr>
                <a:defRPr/>
              </a:pPr>
              <a:t>41</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6113399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6F072A-E47D-4E99-95E5-273353C23731}" type="slidenum">
              <a:rPr lang="en-US"/>
              <a:pPr>
                <a:defRPr/>
              </a:pPr>
              <a:t>42</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6519784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00535A-9CAB-410A-842D-D99AD61510E8}" type="slidenum">
              <a:rPr lang="en-US"/>
              <a:pPr>
                <a:defRPr/>
              </a:pPr>
              <a:t>43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9219555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D2A4BEF-69C5-4E69-8AD7-C366E6AFC32A}" type="slidenum">
              <a:rPr lang="en-US"/>
              <a:pPr>
                <a:defRPr/>
              </a:pPr>
              <a:t>44</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0787304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3CA4B9-CB49-463E-B7EA-4AFEB6F596E8}" type="slidenum">
              <a:rPr lang="en-US"/>
              <a:pPr>
                <a:defRPr/>
              </a:pPr>
              <a:t>45</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3627560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558925" y="650875"/>
            <a:ext cx="3748088" cy="2811463"/>
          </a:xfrm>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Similar to Figure 19-</a:t>
            </a:r>
          </a:p>
          <a:p>
            <a:endParaRPr lang="en-US" dirty="0"/>
          </a:p>
          <a:p>
            <a:r>
              <a:rPr lang="en-US" dirty="0"/>
              <a:t>The figure shows that the stock market and GDP </a:t>
            </a:r>
            <a:r>
              <a:rPr lang="en-US" i="1" dirty="0"/>
              <a:t>tend</a:t>
            </a:r>
            <a:r>
              <a:rPr lang="en-US" dirty="0"/>
              <a:t> to move together, but the association is far from precise. </a:t>
            </a:r>
          </a:p>
          <a:p>
            <a:endParaRPr lang="en-US" dirty="0"/>
          </a:p>
          <a:p>
            <a:r>
              <a:rPr lang="en-US" dirty="0"/>
              <a:t>Source: FRED. </a:t>
            </a:r>
          </a:p>
          <a:p>
            <a:r>
              <a:rPr lang="en-US" dirty="0"/>
              <a:t>  Stock market:</a:t>
            </a:r>
            <a:r>
              <a:rPr lang="en-US" baseline="0" dirty="0"/>
              <a:t> series DJIA, quarterly (end of period), percent change from year ago</a:t>
            </a:r>
          </a:p>
          <a:p>
            <a:r>
              <a:rPr lang="en-US" baseline="0" dirty="0"/>
              <a:t>  Real GDP: series GDPC1, quarterly, percent change from year ago</a:t>
            </a:r>
            <a:endParaRPr lang="en-US" dirty="0"/>
          </a:p>
        </p:txBody>
      </p:sp>
      <p:sp>
        <p:nvSpPr>
          <p:cNvPr id="4" name="Slide Number Placeholder 3"/>
          <p:cNvSpPr>
            <a:spLocks noGrp="1"/>
          </p:cNvSpPr>
          <p:nvPr>
            <p:ph type="sldNum" sz="quarter" idx="5"/>
          </p:nvPr>
        </p:nvSpPr>
        <p:spPr/>
        <p:txBody>
          <a:bodyPr/>
          <a:lstStyle/>
          <a:p>
            <a:pPr>
              <a:defRPr/>
            </a:pPr>
            <a:fld id="{8CFB849E-D686-4B51-B380-A541749943AB}" type="slidenum">
              <a:rPr lang="en-US">
                <a:solidFill>
                  <a:prstClr val="black"/>
                </a:solidFill>
              </a:rPr>
              <a:pPr>
                <a:defRPr/>
              </a:pPr>
              <a:t>46</a:t>
            </a:fld>
            <a:endParaRPr lang="en-US">
              <a:solidFill>
                <a:prstClr val="black"/>
              </a:solidFill>
            </a:endParaRPr>
          </a:p>
        </p:txBody>
      </p:sp>
    </p:spTree>
    <p:extLst>
      <p:ext uri="{BB962C8B-B14F-4D97-AF65-F5344CB8AC3E}">
        <p14:creationId xmlns:p14="http://schemas.microsoft.com/office/powerpoint/2010/main" val="8807551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95F78BB-60FF-4BDD-8927-8FB5C30FD542}" type="slidenum">
              <a:rPr lang="en-US"/>
              <a:pPr>
                <a:defRPr/>
              </a:pPr>
              <a:t>47</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3020354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48</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D4073C-9C12-4C2D-B2E6-DECAA6D7040A}" type="slidenum">
              <a:rPr lang="en-US" smtClean="0"/>
              <a:pPr/>
              <a:t>4</a:t>
            </a:fld>
            <a:endParaRPr lang="en-US"/>
          </a:p>
        </p:txBody>
      </p:sp>
      <p:sp>
        <p:nvSpPr>
          <p:cNvPr id="64516" name="Rectangle 3"/>
          <p:cNvSpPr>
            <a:spLocks noGrp="1" noChangeArrowheads="1"/>
          </p:cNvSpPr>
          <p:nvPr>
            <p:ph type="body" idx="1"/>
          </p:nvPr>
        </p:nvSpPr>
        <p:spPr/>
        <p:txBody>
          <a:bodyPr/>
          <a:lstStyle/>
          <a:p>
            <a:r>
              <a:rPr lang="en-US" dirty="0"/>
              <a:t>Interpretations of </a:t>
            </a:r>
            <a:r>
              <a:rPr lang="en-US" dirty="0" err="1"/>
              <a:t>Cbar</a:t>
            </a:r>
            <a:r>
              <a:rPr lang="en-US" dirty="0"/>
              <a:t>:</a:t>
            </a:r>
          </a:p>
          <a:p>
            <a:pPr lvl="1"/>
            <a:r>
              <a:rPr lang="en-US" dirty="0"/>
              <a:t>autonomous consumption: the portion of consumption that does not depend on income</a:t>
            </a:r>
          </a:p>
          <a:p>
            <a:pPr lvl="1"/>
            <a:r>
              <a:rPr lang="en-US" dirty="0"/>
              <a:t>the value of consumption if income were zero. </a:t>
            </a:r>
          </a:p>
          <a:p>
            <a:pPr lvl="1"/>
            <a:r>
              <a:rPr lang="en-US" dirty="0"/>
              <a:t>a shift parameter</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06733703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49</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50</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51</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54</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7A8B8BF-73A3-4AD5-A5AE-A64F5978B6FA}" type="slidenum">
              <a:rPr lang="en-US" smtClean="0"/>
              <a:pPr/>
              <a:t>5</a:t>
            </a:fld>
            <a:endParaRPr lang="en-US"/>
          </a:p>
        </p:txBody>
      </p:sp>
      <p:sp>
        <p:nvSpPr>
          <p:cNvPr id="65540" name="Rectangle 3"/>
          <p:cNvSpPr>
            <a:spLocks noGrp="1" noChangeArrowheads="1"/>
          </p:cNvSpPr>
          <p:nvPr>
            <p:ph type="body" idx="1"/>
          </p:nvPr>
        </p:nvSpPr>
        <p:spPr/>
        <p:txBody>
          <a:bodyPr/>
          <a:lstStyle/>
          <a:p>
            <a:r>
              <a:rPr lang="en-US" dirty="0"/>
              <a:t>Pick a point on the consumption function; that point represents a particular combination of consumption and income. </a:t>
            </a:r>
          </a:p>
          <a:p>
            <a:r>
              <a:rPr lang="en-US" dirty="0"/>
              <a:t>Now draw a ray from the origin to that point. The slope of that ray equals the average propensity to consume at that point. </a:t>
            </a:r>
          </a:p>
          <a:p>
            <a:r>
              <a:rPr lang="en-US" dirty="0"/>
              <a:t>(Why? The slope equals the rise over the run. The rise from zero to that point equals the value of C at that point. The run from zero to that point equals the value of Y at that point. Hence, the rise over the run equals C/Y, or the APC.)</a:t>
            </a:r>
          </a:p>
          <a:p>
            <a:r>
              <a:rPr lang="en-US" dirty="0"/>
              <a:t>At higher values of Y, the APC (or the slope of the ray from the origin) is smaller. This is what Keynes conjectured: at higher values of income, people spend a smaller fraction of their income.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995748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7F3D0D-77B1-4831-BE04-150CE0975D5B}" type="slidenum">
              <a:rPr lang="en-US"/>
              <a:pPr>
                <a:defRPr/>
              </a:pPr>
              <a:t>6</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025068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9E2CC0-E3AD-480B-BA7A-36812C347F97}" type="slidenum">
              <a:rPr lang="en-US"/>
              <a:pPr>
                <a:defRPr/>
              </a:pPr>
              <a:t>7</a:t>
            </a:fld>
            <a:endParaRPr lang="en-US"/>
          </a:p>
        </p:txBody>
      </p:sp>
      <p:sp>
        <p:nvSpPr>
          <p:cNvPr id="67587" name="Rectangle 2"/>
          <p:cNvSpPr>
            <a:spLocks noGrp="1" noRot="1" noChangeAspect="1" noChangeArrowheads="1" noTextEdit="1"/>
          </p:cNvSpPr>
          <p:nvPr>
            <p:ph type="sldImg"/>
          </p:nvPr>
        </p:nvSpPr>
        <p:spPr>
          <a:xfrm>
            <a:off x="1558925" y="650875"/>
            <a:ext cx="3748088" cy="2811463"/>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8380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D5C6AA-F214-4637-AB86-3A82D4E0417E}" type="slidenum">
              <a:rPr lang="en-US"/>
              <a:pPr>
                <a:defRPr/>
              </a:pPr>
              <a:t>8</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Figure 19-2, </a:t>
            </a:r>
            <a:r>
              <a:rPr lang="en-US" i="1" dirty="0"/>
              <a:t>p.479</a:t>
            </a:r>
            <a:r>
              <a:rPr lang="en-US" dirty="0"/>
              <a:t>. </a:t>
            </a:r>
          </a:p>
        </p:txBody>
      </p:sp>
    </p:spTree>
    <p:extLst>
      <p:ext uri="{BB962C8B-B14F-4D97-AF65-F5344CB8AC3E}">
        <p14:creationId xmlns:p14="http://schemas.microsoft.com/office/powerpoint/2010/main" val="3739536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a:extLst/>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a:t>Click to edit Master title style</a:t>
            </a:r>
            <a:endParaRPr lang="en-US" dirty="0"/>
          </a:p>
        </p:txBody>
      </p:sp>
    </p:spTree>
    <p:extLst>
      <p:ext uri="{BB962C8B-B14F-4D97-AF65-F5344CB8AC3E}">
        <p14:creationId xmlns:p14="http://schemas.microsoft.com/office/powerpoint/2010/main" val="1368934542"/>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
        <p:nvSpPr>
          <p:cNvPr id="5" name="Picture Placeholder 4"/>
          <p:cNvSpPr>
            <a:spLocks noGrp="1"/>
          </p:cNvSpPr>
          <p:nvPr>
            <p:ph type="pic" sz="quarter" idx="12"/>
          </p:nvPr>
        </p:nvSpPr>
        <p:spPr>
          <a:xfrm>
            <a:off x="1231900" y="2641600"/>
            <a:ext cx="2387600" cy="2209800"/>
          </a:xfrm>
        </p:spPr>
        <p:txBody>
          <a:bodyPr/>
          <a:lstStyle/>
          <a:p>
            <a:endParaRPr lang="en-US"/>
          </a:p>
        </p:txBody>
      </p:sp>
    </p:spTree>
    <p:extLst>
      <p:ext uri="{BB962C8B-B14F-4D97-AF65-F5344CB8AC3E}">
        <p14:creationId xmlns:p14="http://schemas.microsoft.com/office/powerpoint/2010/main" val="202941225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p:bg>
      <p:bgPr>
        <a:gradFill>
          <a:gsLst>
            <a:gs pos="100000">
              <a:srgbClr val="FCC425"/>
            </a:gs>
            <a:gs pos="0">
              <a:srgbClr val="FCC425"/>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 y="230776"/>
            <a:ext cx="8760823" cy="840377"/>
          </a:xfrm>
          <a:prstGeom prst="rect">
            <a:avLst/>
          </a:prstGeom>
          <a:noFill/>
          <a:ln>
            <a:noFill/>
          </a:ln>
          <a:effectLst>
            <a:outerShdw blurRad="63500" sx="102000" sy="102000" algn="ctr" rotWithShape="0">
              <a:prstClr val="black">
                <a:alpha val="40000"/>
              </a:prstClr>
            </a:outerShdw>
          </a:effectLst>
        </p:spPr>
        <p:txBody>
          <a:bodyPr/>
          <a:lstStyle>
            <a:lvl1pPr>
              <a:defRPr b="1">
                <a:solidFill>
                  <a:srgbClr val="006AA9"/>
                </a:solidFill>
                <a:latin typeface="Arial Narrow" panose="020B0606020202030204" pitchFamily="34" charset="0"/>
              </a:defRPr>
            </a:lvl1pPr>
          </a:lstStyle>
          <a:p>
            <a:r>
              <a:rPr lang="en-US"/>
              <a:t>Click to edit Master title style</a:t>
            </a:r>
            <a:endParaRPr lang="en-US" dirty="0"/>
          </a:p>
        </p:txBody>
      </p:sp>
      <p:sp>
        <p:nvSpPr>
          <p:cNvPr id="3" name="Round Same Side Corner Rectangle 2"/>
          <p:cNvSpPr/>
          <p:nvPr/>
        </p:nvSpPr>
        <p:spPr>
          <a:xfrm>
            <a:off x="182880" y="230270"/>
            <a:ext cx="8760823" cy="6475330"/>
          </a:xfrm>
          <a:prstGeom prst="round2Same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6"/>
          <p:cNvSpPr>
            <a:spLocks noGrp="1"/>
          </p:cNvSpPr>
          <p:nvPr>
            <p:ph type="body" sz="quarter" idx="10"/>
          </p:nvPr>
        </p:nvSpPr>
        <p:spPr>
          <a:xfrm>
            <a:off x="346785" y="1178729"/>
            <a:ext cx="8542002" cy="5290070"/>
          </a:xfrm>
          <a:prstGeom prst="rect">
            <a:avLst/>
          </a:prstGeom>
          <a:noFill/>
          <a:ln>
            <a:noFill/>
          </a:ln>
          <a:effectLst>
            <a:outerShdw blurRad="63500" sx="102000" sy="102000" algn="ctr" rotWithShape="0">
              <a:prstClr val="black">
                <a:alpha val="40000"/>
              </a:prstClr>
            </a:outerShdw>
          </a:effectLst>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9" name="Straight Connector 8"/>
          <p:cNvCxnSpPr/>
          <p:nvPr/>
        </p:nvCxnSpPr>
        <p:spPr>
          <a:xfrm>
            <a:off x="182880" y="1124940"/>
            <a:ext cx="8733364" cy="1111"/>
          </a:xfrm>
          <a:prstGeom prst="line">
            <a:avLst/>
          </a:prstGeom>
          <a:ln w="57150">
            <a:solidFill>
              <a:srgbClr val="AF5636"/>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25149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gradFill>
          <a:gsLst>
            <a:gs pos="100000">
              <a:srgbClr val="D1AD63"/>
            </a:gs>
            <a:gs pos="0">
              <a:srgbClr val="DFD3AB"/>
            </a:gs>
          </a:gsLst>
          <a:lin ang="5400000" scaled="1"/>
        </a:gradFill>
        <a:effectLst/>
      </p:bgPr>
    </p:bg>
    <p:spTree>
      <p:nvGrpSpPr>
        <p:cNvPr id="1" name=""/>
        <p:cNvGrpSpPr/>
        <p:nvPr/>
      </p:nvGrpSpPr>
      <p:grpSpPr>
        <a:xfrm>
          <a:off x="0" y="0"/>
          <a:ext cx="0" cy="0"/>
          <a:chOff x="0" y="0"/>
          <a:chExt cx="0" cy="0"/>
        </a:xfrm>
      </p:grpSpPr>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006AA9"/>
                </a:solidFill>
                <a:latin typeface="Arial Narrow" panose="020B0606020202030204" pitchFamily="34" charset="0"/>
              </a:defRPr>
            </a:lvl1pPr>
          </a:lstStyle>
          <a:p>
            <a:r>
              <a:rPr lang="en-US"/>
              <a:t>Click to edit Master title style</a:t>
            </a:r>
            <a:endParaRPr lang="en-US" dirty="0"/>
          </a:p>
        </p:txBody>
      </p:sp>
      <p:sp>
        <p:nvSpPr>
          <p:cNvPr id="18" name="Rectangle 2"/>
          <p:cNvSpPr/>
          <p:nvPr/>
        </p:nvSpPr>
        <p:spPr>
          <a:xfrm>
            <a:off x="80660" y="57663"/>
            <a:ext cx="8890317" cy="1046663"/>
          </a:xfrm>
          <a:custGeom>
            <a:avLst/>
            <a:gdLst>
              <a:gd name="connsiteX0" fmla="*/ 0 w 8890317"/>
              <a:gd name="connsiteY0" fmla="*/ 0 h 972522"/>
              <a:gd name="connsiteX1" fmla="*/ 8890317 w 8890317"/>
              <a:gd name="connsiteY1" fmla="*/ 0 h 972522"/>
              <a:gd name="connsiteX2" fmla="*/ 8890317 w 8890317"/>
              <a:gd name="connsiteY2" fmla="*/ 972522 h 972522"/>
              <a:gd name="connsiteX3" fmla="*/ 0 w 8890317"/>
              <a:gd name="connsiteY3" fmla="*/ 972522 h 972522"/>
              <a:gd name="connsiteX4" fmla="*/ 0 w 8890317"/>
              <a:gd name="connsiteY4" fmla="*/ 0 h 972522"/>
              <a:gd name="connsiteX0" fmla="*/ 0 w 8964458"/>
              <a:gd name="connsiteY0" fmla="*/ 0 h 984879"/>
              <a:gd name="connsiteX1" fmla="*/ 8964458 w 8964458"/>
              <a:gd name="connsiteY1" fmla="*/ 12357 h 984879"/>
              <a:gd name="connsiteX2" fmla="*/ 8964458 w 8964458"/>
              <a:gd name="connsiteY2" fmla="*/ 984879 h 984879"/>
              <a:gd name="connsiteX3" fmla="*/ 74141 w 8964458"/>
              <a:gd name="connsiteY3" fmla="*/ 984879 h 984879"/>
              <a:gd name="connsiteX4" fmla="*/ 0 w 8964458"/>
              <a:gd name="connsiteY4" fmla="*/ 0 h 984879"/>
              <a:gd name="connsiteX0" fmla="*/ 0 w 8964458"/>
              <a:gd name="connsiteY0" fmla="*/ 0 h 997236"/>
              <a:gd name="connsiteX1" fmla="*/ 8964458 w 8964458"/>
              <a:gd name="connsiteY1" fmla="*/ 12357 h 997236"/>
              <a:gd name="connsiteX2" fmla="*/ 8964458 w 8964458"/>
              <a:gd name="connsiteY2" fmla="*/ 984879 h 997236"/>
              <a:gd name="connsiteX3" fmla="*/ 160638 w 8964458"/>
              <a:gd name="connsiteY3" fmla="*/ 997236 h 997236"/>
              <a:gd name="connsiteX4" fmla="*/ 0 w 8964458"/>
              <a:gd name="connsiteY4" fmla="*/ 0 h 997236"/>
              <a:gd name="connsiteX0" fmla="*/ 0 w 8964458"/>
              <a:gd name="connsiteY0" fmla="*/ 49427 h 1046663"/>
              <a:gd name="connsiteX1" fmla="*/ 8655539 w 8964458"/>
              <a:gd name="connsiteY1" fmla="*/ 0 h 1046663"/>
              <a:gd name="connsiteX2" fmla="*/ 8964458 w 8964458"/>
              <a:gd name="connsiteY2" fmla="*/ 1034306 h 1046663"/>
              <a:gd name="connsiteX3" fmla="*/ 160638 w 8964458"/>
              <a:gd name="connsiteY3" fmla="*/ 1046663 h 1046663"/>
              <a:gd name="connsiteX4" fmla="*/ 0 w 8964458"/>
              <a:gd name="connsiteY4" fmla="*/ 49427 h 1046663"/>
              <a:gd name="connsiteX0" fmla="*/ 0 w 8890317"/>
              <a:gd name="connsiteY0" fmla="*/ 49427 h 1046663"/>
              <a:gd name="connsiteX1" fmla="*/ 8655539 w 8890317"/>
              <a:gd name="connsiteY1" fmla="*/ 0 h 1046663"/>
              <a:gd name="connsiteX2" fmla="*/ 8890317 w 8890317"/>
              <a:gd name="connsiteY2" fmla="*/ 1046663 h 1046663"/>
              <a:gd name="connsiteX3" fmla="*/ 160638 w 8890317"/>
              <a:gd name="connsiteY3" fmla="*/ 1046663 h 1046663"/>
              <a:gd name="connsiteX4" fmla="*/ 0 w 8890317"/>
              <a:gd name="connsiteY4" fmla="*/ 49427 h 1046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0317" h="1046663">
                <a:moveTo>
                  <a:pt x="0" y="49427"/>
                </a:moveTo>
                <a:lnTo>
                  <a:pt x="8655539" y="0"/>
                </a:lnTo>
                <a:lnTo>
                  <a:pt x="8890317" y="1046663"/>
                </a:lnTo>
                <a:lnTo>
                  <a:pt x="160638" y="1046663"/>
                </a:lnTo>
                <a:lnTo>
                  <a:pt x="0" y="494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flipH="1">
            <a:off x="0" y="119448"/>
            <a:ext cx="8734679" cy="0"/>
          </a:xfrm>
          <a:prstGeom prst="line">
            <a:avLst/>
          </a:prstGeom>
          <a:ln w="57150">
            <a:solidFill>
              <a:srgbClr val="E4EDD7"/>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9637" y="1112108"/>
            <a:ext cx="8624103" cy="560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204281" y="6712695"/>
            <a:ext cx="8709459" cy="0"/>
          </a:xfrm>
          <a:prstGeom prst="line">
            <a:avLst/>
          </a:prstGeom>
          <a:ln w="57150">
            <a:solidFill>
              <a:srgbClr val="E4EDD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913740" y="1104327"/>
            <a:ext cx="1660" cy="5608368"/>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8" idx="0"/>
          </p:cNvCxnSpPr>
          <p:nvPr/>
        </p:nvCxnSpPr>
        <p:spPr>
          <a:xfrm>
            <a:off x="80660" y="107090"/>
            <a:ext cx="207318" cy="1005018"/>
          </a:xfrm>
          <a:prstGeom prst="line">
            <a:avLst/>
          </a:prstGeom>
          <a:ln w="57150">
            <a:solidFill>
              <a:srgbClr val="E4EDD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8" idx="1"/>
          </p:cNvCxnSpPr>
          <p:nvPr/>
        </p:nvCxnSpPr>
        <p:spPr>
          <a:xfrm>
            <a:off x="8736199" y="57663"/>
            <a:ext cx="177541" cy="1054445"/>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Text Placeholder 6"/>
          <p:cNvSpPr>
            <a:spLocks noGrp="1"/>
          </p:cNvSpPr>
          <p:nvPr>
            <p:ph type="body" sz="quarter" idx="10"/>
          </p:nvPr>
        </p:nvSpPr>
        <p:spPr>
          <a:xfrm>
            <a:off x="478361" y="1219686"/>
            <a:ext cx="8326006" cy="1994161"/>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4" name="Straight Connector 3"/>
          <p:cNvCxnSpPr/>
          <p:nvPr/>
        </p:nvCxnSpPr>
        <p:spPr>
          <a:xfrm flipH="1">
            <a:off x="287978" y="1091970"/>
            <a:ext cx="1660" cy="5620725"/>
          </a:xfrm>
          <a:prstGeom prst="line">
            <a:avLst/>
          </a:prstGeom>
          <a:ln w="57150">
            <a:solidFill>
              <a:srgbClr val="E4EDD7"/>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8" idx="3"/>
            <a:endCxn id="18" idx="2"/>
          </p:cNvCxnSpPr>
          <p:nvPr/>
        </p:nvCxnSpPr>
        <p:spPr>
          <a:xfrm>
            <a:off x="241298" y="1104326"/>
            <a:ext cx="8729679" cy="0"/>
          </a:xfrm>
          <a:prstGeom prst="line">
            <a:avLst/>
          </a:prstGeom>
          <a:ln w="57150">
            <a:solidFill>
              <a:srgbClr val="3D666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xmlns="" id="{A63BD288-F21D-463B-9901-79FCB97DFFB6}"/>
              </a:ext>
            </a:extLst>
          </p:cNvPr>
          <p:cNvSpPr>
            <a:spLocks noGrp="1"/>
          </p:cNvSpPr>
          <p:nvPr>
            <p:ph type="body" sz="quarter" idx="11"/>
          </p:nvPr>
        </p:nvSpPr>
        <p:spPr>
          <a:xfrm>
            <a:off x="489397" y="154547"/>
            <a:ext cx="8229153" cy="837642"/>
          </a:xfrm>
        </p:spPr>
        <p:txBody>
          <a:bodyPr anchor="ctr"/>
          <a:lstStyle>
            <a:lvl1pPr>
              <a:defRPr sz="2800" b="1">
                <a:solidFill>
                  <a:srgbClr val="A85232"/>
                </a:solidFill>
                <a:latin typeface="Arial Narrow" panose="020B0606020202030204" pitchFamily="34" charset="0"/>
              </a:defRPr>
            </a:lvl1pPr>
          </a:lstStyle>
          <a:p>
            <a:pPr lvl="0"/>
            <a:r>
              <a:rPr lang="en-US"/>
              <a:t>Edit Master text styles</a:t>
            </a:r>
          </a:p>
        </p:txBody>
      </p:sp>
      <p:sp>
        <p:nvSpPr>
          <p:cNvPr id="3" name="Content Placeholder 2"/>
          <p:cNvSpPr>
            <a:spLocks noGrp="1"/>
          </p:cNvSpPr>
          <p:nvPr>
            <p:ph sz="quarter" idx="12"/>
          </p:nvPr>
        </p:nvSpPr>
        <p:spPr>
          <a:xfrm>
            <a:off x="444500" y="3455988"/>
            <a:ext cx="8291513" cy="199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6"/>
          <p:cNvSpPr>
            <a:spLocks noGrp="1"/>
          </p:cNvSpPr>
          <p:nvPr>
            <p:ph sz="quarter" idx="13"/>
          </p:nvPr>
        </p:nvSpPr>
        <p:spPr>
          <a:xfrm>
            <a:off x="457200" y="5634038"/>
            <a:ext cx="8277225" cy="820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Picture Placeholder 4"/>
          <p:cNvSpPr>
            <a:spLocks noGrp="1"/>
          </p:cNvSpPr>
          <p:nvPr>
            <p:ph type="pic" sz="quarter" idx="14"/>
          </p:nvPr>
        </p:nvSpPr>
        <p:spPr>
          <a:xfrm>
            <a:off x="7119938" y="3051175"/>
            <a:ext cx="671512" cy="801688"/>
          </a:xfrm>
        </p:spPr>
        <p:txBody>
          <a:bodyPr/>
          <a:lstStyle/>
          <a:p>
            <a:endParaRPr lang="en-US"/>
          </a:p>
        </p:txBody>
      </p:sp>
    </p:spTree>
    <p:extLst>
      <p:ext uri="{BB962C8B-B14F-4D97-AF65-F5344CB8AC3E}">
        <p14:creationId xmlns:p14="http://schemas.microsoft.com/office/powerpoint/2010/main" val="256832037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licker Question">
    <p:bg>
      <p:bgPr>
        <a:gradFill>
          <a:gsLst>
            <a:gs pos="100000">
              <a:srgbClr val="2D552D"/>
            </a:gs>
            <a:gs pos="0">
              <a:srgbClr val="AF5636"/>
            </a:gs>
          </a:gsLst>
          <a:lin ang="5400000" scaled="1"/>
        </a:gradFill>
        <a:effectLst/>
      </p:bgPr>
    </p:bg>
    <p:spTree>
      <p:nvGrpSpPr>
        <p:cNvPr id="1" name=""/>
        <p:cNvGrpSpPr/>
        <p:nvPr/>
      </p:nvGrpSpPr>
      <p:grpSpPr>
        <a:xfrm>
          <a:off x="0" y="0"/>
          <a:ext cx="0" cy="0"/>
          <a:chOff x="0" y="0"/>
          <a:chExt cx="0" cy="0"/>
        </a:xfrm>
      </p:grpSpPr>
      <p:sp>
        <p:nvSpPr>
          <p:cNvPr id="19" name="Rectangle 18"/>
          <p:cNvSpPr/>
          <p:nvPr/>
        </p:nvSpPr>
        <p:spPr>
          <a:xfrm>
            <a:off x="289637" y="152400"/>
            <a:ext cx="8624103" cy="656029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A85232"/>
                </a:solidFill>
                <a:latin typeface="Arial Narrow" panose="020B0606020202030204" pitchFamily="34" charset="0"/>
              </a:defRPr>
            </a:lvl1pPr>
          </a:lstStyle>
          <a:p>
            <a:r>
              <a:rPr lang="en-US"/>
              <a:t>Click to edit Master title style</a:t>
            </a:r>
            <a:endParaRPr lang="en-US" dirty="0"/>
          </a:p>
        </p:txBody>
      </p: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851439545"/>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gradFill>
          <a:gsLst>
            <a:gs pos="100000">
              <a:srgbClr val="2D552D"/>
            </a:gs>
            <a:gs pos="0">
              <a:srgbClr val="131B1A"/>
            </a:gs>
          </a:gsLst>
          <a:lin ang="5400000" scaled="1"/>
        </a:gradFill>
        <a:effectLst/>
      </p:bgPr>
    </p:bg>
    <p:spTree>
      <p:nvGrpSpPr>
        <p:cNvPr id="1" name=""/>
        <p:cNvGrpSpPr/>
        <p:nvPr/>
      </p:nvGrpSpPr>
      <p:grpSpPr>
        <a:xfrm>
          <a:off x="0" y="0"/>
          <a:ext cx="0" cy="0"/>
          <a:chOff x="0" y="0"/>
          <a:chExt cx="0" cy="0"/>
        </a:xfrm>
      </p:grpSpPr>
      <p:sp>
        <p:nvSpPr>
          <p:cNvPr id="3" name="Rounded Rectangle 2"/>
          <p:cNvSpPr/>
          <p:nvPr/>
        </p:nvSpPr>
        <p:spPr>
          <a:xfrm>
            <a:off x="198531" y="148046"/>
            <a:ext cx="8764353" cy="6583680"/>
          </a:xfrm>
          <a:prstGeom prst="roundRect">
            <a:avLst/>
          </a:prstGeom>
          <a:solidFill>
            <a:schemeClr val="bg1"/>
          </a:solidFill>
          <a:ln w="57150">
            <a:solidFill>
              <a:srgbClr val="A852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AA9"/>
              </a:solidFill>
            </a:endParaRPr>
          </a:p>
        </p:txBody>
      </p:sp>
      <p:sp>
        <p:nvSpPr>
          <p:cNvPr id="2" name="Title 1"/>
          <p:cNvSpPr>
            <a:spLocks noGrp="1"/>
          </p:cNvSpPr>
          <p:nvPr>
            <p:ph type="title"/>
          </p:nvPr>
        </p:nvSpPr>
        <p:spPr>
          <a:xfrm>
            <a:off x="513804" y="148046"/>
            <a:ext cx="8133805" cy="762000"/>
          </a:xfrm>
          <a:noFill/>
        </p:spPr>
        <p:txBody>
          <a:bodyPr anchor="t"/>
          <a:lstStyle>
            <a:lvl1pPr algn="ctr">
              <a:defRPr sz="2800">
                <a:solidFill>
                  <a:srgbClr val="A85232"/>
                </a:solidFill>
                <a:latin typeface="Arial Narrow" panose="020B0606020202030204" pitchFamily="34" charset="0"/>
              </a:defRPr>
            </a:lvl1pPr>
          </a:lstStyle>
          <a:p>
            <a:r>
              <a:rPr lang="en-US"/>
              <a:t>Click to edit Master title style</a:t>
            </a:r>
            <a:endParaRPr lang="en-US" dirty="0"/>
          </a:p>
        </p:txBody>
      </p:sp>
      <p:sp>
        <p:nvSpPr>
          <p:cNvPr id="5" name="Content Placeholder 4"/>
          <p:cNvSpPr>
            <a:spLocks noGrp="1"/>
          </p:cNvSpPr>
          <p:nvPr>
            <p:ph sz="quarter" idx="10"/>
          </p:nvPr>
        </p:nvSpPr>
        <p:spPr>
          <a:xfrm>
            <a:off x="520700" y="1143000"/>
            <a:ext cx="8064500" cy="1155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Picture Placeholder 6"/>
          <p:cNvSpPr>
            <a:spLocks noGrp="1"/>
          </p:cNvSpPr>
          <p:nvPr>
            <p:ph type="pic" sz="quarter" idx="11"/>
          </p:nvPr>
        </p:nvSpPr>
        <p:spPr>
          <a:xfrm>
            <a:off x="3517900" y="3187700"/>
            <a:ext cx="2425700" cy="2070100"/>
          </a:xfrm>
        </p:spPr>
        <p:txBody>
          <a:bodyPr/>
          <a:lstStyle/>
          <a:p>
            <a:endParaRPr lang="en-US"/>
          </a:p>
        </p:txBody>
      </p:sp>
    </p:spTree>
    <p:extLst>
      <p:ext uri="{BB962C8B-B14F-4D97-AF65-F5344CB8AC3E}">
        <p14:creationId xmlns:p14="http://schemas.microsoft.com/office/powerpoint/2010/main" val="25267716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estions">
    <p:bg>
      <p:bgPr>
        <a:gradFill>
          <a:gsLst>
            <a:gs pos="100000">
              <a:srgbClr val="006AA9"/>
            </a:gs>
            <a:gs pos="0">
              <a:srgbClr val="3D6667"/>
            </a:gs>
          </a:gsLst>
          <a:lin ang="5400000" scaled="1"/>
        </a:gradFill>
        <a:effectLst/>
      </p:bgPr>
    </p:bg>
    <p:spTree>
      <p:nvGrpSpPr>
        <p:cNvPr id="1" name=""/>
        <p:cNvGrpSpPr/>
        <p:nvPr/>
      </p:nvGrpSpPr>
      <p:grpSpPr>
        <a:xfrm>
          <a:off x="0" y="0"/>
          <a:ext cx="0" cy="0"/>
          <a:chOff x="0" y="0"/>
          <a:chExt cx="0" cy="0"/>
        </a:xfrm>
      </p:grpSpPr>
      <p:sp>
        <p:nvSpPr>
          <p:cNvPr id="9" name="Bevel 8"/>
          <p:cNvSpPr/>
          <p:nvPr/>
        </p:nvSpPr>
        <p:spPr>
          <a:xfrm>
            <a:off x="0" y="0"/>
            <a:ext cx="9144000" cy="6858000"/>
          </a:xfrm>
          <a:prstGeom prst="bevel">
            <a:avLst/>
          </a:prstGeom>
          <a:gradFill>
            <a:gsLst>
              <a:gs pos="100000">
                <a:srgbClr val="7C634D"/>
              </a:gs>
              <a:gs pos="0">
                <a:srgbClr val="9E263D"/>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 name="Straight Connector 4"/>
          <p:cNvCxnSpPr/>
          <p:nvPr/>
        </p:nvCxnSpPr>
        <p:spPr>
          <a:xfrm>
            <a:off x="2347784" y="2260933"/>
            <a:ext cx="5074992" cy="0"/>
          </a:xfrm>
          <a:prstGeom prst="line">
            <a:avLst/>
          </a:prstGeom>
          <a:ln w="5715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38200" y="838200"/>
            <a:ext cx="74676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p:nvPr>
        </p:nvSpPr>
        <p:spPr>
          <a:xfrm>
            <a:off x="1646704" y="2640071"/>
            <a:ext cx="5776071" cy="2752200"/>
          </a:xfrm>
          <a:noFill/>
          <a:ln>
            <a:noFill/>
          </a:ln>
        </p:spPr>
        <p:txBody>
          <a:bodyPr vert="horz" wrap="square" lIns="91440" tIns="45720" rIns="91440" bIns="45720" numCol="1" anchor="ctr" anchorCtr="0" compatLnSpc="1">
            <a:prstTxWarp prst="textNoShape">
              <a:avLst/>
            </a:prstTxWarp>
          </a:bodyPr>
          <a:lstStyle>
            <a:lvl1pPr>
              <a:lnSpc>
                <a:spcPts val="2800"/>
              </a:lnSpc>
              <a:spcAft>
                <a:spcPts val="1800"/>
              </a:spcAft>
              <a:defRPr lang="en-US" sz="2800" b="1" smtClean="0">
                <a:solidFill>
                  <a:srgbClr val="0067B3"/>
                </a:solidFill>
                <a:latin typeface="Arial Narrow" panose="020B0606020202030204" pitchFamily="34" charset="0"/>
              </a:defRPr>
            </a:lvl1pPr>
            <a:lvl2pPr>
              <a:defRPr lang="en-US" smtClean="0">
                <a:solidFill>
                  <a:schemeClr val="bg1"/>
                </a:solidFill>
              </a:defRPr>
            </a:lvl2pPr>
            <a:lvl3pPr>
              <a:defRPr lang="en-US" sz="2400" smtClean="0">
                <a:solidFill>
                  <a:schemeClr val="bg1"/>
                </a:solidFill>
              </a:defRPr>
            </a:lvl3pPr>
            <a:lvl4pPr>
              <a:defRPr lang="en-US" smtClean="0">
                <a:solidFill>
                  <a:schemeClr val="bg1"/>
                </a:solidFill>
              </a:defRPr>
            </a:lvl4pPr>
            <a:lvl5pPr>
              <a:defRPr lang="en-US">
                <a:solidFill>
                  <a:schemeClr val="bg1"/>
                </a:solidFill>
              </a:defRPr>
            </a:lvl5pPr>
          </a:lstStyle>
          <a:p>
            <a:pPr lvl="0" algn="ctr">
              <a:lnSpc>
                <a:spcPts val="2400"/>
              </a:lnSpc>
              <a:spcBef>
                <a:spcPts val="0"/>
              </a:spcBef>
              <a:spcAft>
                <a:spcPts val="600"/>
              </a:spcAft>
              <a:buFont typeface="Arial" panose="020B0604020202020204" pitchFamily="34" charset="0"/>
            </a:pPr>
            <a:r>
              <a:rPr lang="en-US"/>
              <a:t>Edit Master text styles</a:t>
            </a:r>
          </a:p>
        </p:txBody>
      </p:sp>
      <p:sp>
        <p:nvSpPr>
          <p:cNvPr id="6" name="Title 5"/>
          <p:cNvSpPr>
            <a:spLocks noGrp="1"/>
          </p:cNvSpPr>
          <p:nvPr>
            <p:ph type="title"/>
          </p:nvPr>
        </p:nvSpPr>
        <p:spPr>
          <a:xfrm>
            <a:off x="2557474" y="1774219"/>
            <a:ext cx="5174586" cy="486714"/>
          </a:xfrm>
        </p:spPr>
        <p:txBody>
          <a:bodyPr/>
          <a:lstStyle>
            <a:lvl1pPr algn="l">
              <a:defRPr>
                <a:solidFill>
                  <a:srgbClr val="0067B3"/>
                </a:solidFill>
                <a:latin typeface="Arial Narrow" panose="020B0606020202030204" pitchFamily="34" charset="0"/>
              </a:defRPr>
            </a:lvl1pPr>
          </a:lstStyle>
          <a:p>
            <a:r>
              <a:rPr lang="en-US"/>
              <a:t>Click to edit Master 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835" y="1605556"/>
            <a:ext cx="1164437" cy="1310754"/>
          </a:xfrm>
          <a:prstGeom prst="rect">
            <a:avLst/>
          </a:prstGeom>
        </p:spPr>
      </p:pic>
    </p:spTree>
    <p:extLst>
      <p:ext uri="{BB962C8B-B14F-4D97-AF65-F5344CB8AC3E}">
        <p14:creationId xmlns:p14="http://schemas.microsoft.com/office/powerpoint/2010/main" val="279139463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296254"/>
      </p:ext>
    </p:extLst>
  </p:cSld>
  <p:clrMapOvr>
    <a:masterClrMapping/>
  </p:clrMapOvr>
  <p:transition>
    <p:wipe dir="r"/>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a:extLst/>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dirty="0"/>
              <a:t>Click to edit Master title style</a:t>
            </a:r>
          </a:p>
        </p:txBody>
      </p:sp>
      <p:sp>
        <p:nvSpPr>
          <p:cNvPr id="3" name="Content Placeholder 2"/>
          <p:cNvSpPr>
            <a:spLocks noGrp="1"/>
          </p:cNvSpPr>
          <p:nvPr>
            <p:ph sz="quarter" idx="10"/>
          </p:nvPr>
        </p:nvSpPr>
        <p:spPr>
          <a:xfrm>
            <a:off x="4813300" y="381000"/>
            <a:ext cx="3981076" cy="909918"/>
          </a:xfrm>
        </p:spPr>
        <p:txBody>
          <a:bodyPr/>
          <a:lstStyle/>
          <a:p>
            <a:pPr lvl="0"/>
            <a:endParaRPr lang="en-US" dirty="0"/>
          </a:p>
        </p:txBody>
      </p:sp>
      <p:sp>
        <p:nvSpPr>
          <p:cNvPr id="6" name="Content Placeholder 5"/>
          <p:cNvSpPr>
            <a:spLocks noGrp="1"/>
          </p:cNvSpPr>
          <p:nvPr>
            <p:ph sz="quarter" idx="11"/>
          </p:nvPr>
        </p:nvSpPr>
        <p:spPr>
          <a:xfrm>
            <a:off x="5810250" y="6477000"/>
            <a:ext cx="3333750" cy="338554"/>
          </a:xfrm>
          <a:noFill/>
          <a:ln w="9525">
            <a:noFill/>
            <a:miter lim="800000"/>
            <a:headEnd/>
            <a:tailEnd/>
          </a:ln>
          <a:effectLst/>
        </p:spPr>
        <p:txBody>
          <a:bodyPr wrap="square">
            <a:spAutoFit/>
          </a:bodyPr>
          <a:lstStyle>
            <a:lvl1pPr>
              <a:defRPr lang="en-US" sz="1600" i="1" kern="1200" smtClean="0">
                <a:solidFill>
                  <a:srgbClr val="FFEAD5"/>
                </a:solidFill>
                <a:latin typeface="Arial" panose="020B0604020202020204" pitchFamily="34" charset="0"/>
                <a:cs typeface="Arial" panose="020B0604020202020204" pitchFamily="34" charset="0"/>
              </a:defRPr>
            </a:lvl1pPr>
            <a:lvl2pPr>
              <a:defRPr lang="en-US" sz="1800" kern="1200" smtClean="0">
                <a:solidFill>
                  <a:schemeClr val="tx1"/>
                </a:solidFill>
                <a:latin typeface="+mn-lt"/>
              </a:defRPr>
            </a:lvl2pPr>
            <a:lvl3pPr>
              <a:defRPr lang="en-US" sz="1800" smtClean="0">
                <a:latin typeface="+mn-lt"/>
                <a:cs typeface="+mn-cs"/>
              </a:defRPr>
            </a:lvl3pPr>
            <a:lvl4pPr>
              <a:defRPr lang="en-US" sz="1800" smtClean="0">
                <a:latin typeface="+mn-lt"/>
                <a:cs typeface="+mn-cs"/>
              </a:defRPr>
            </a:lvl4pPr>
            <a:lvl5pPr>
              <a:defRPr lang="en-US" sz="1800">
                <a:latin typeface="+mn-lt"/>
                <a:cs typeface="+mn-cs"/>
              </a:defRPr>
            </a:lvl5pPr>
          </a:lstStyle>
          <a:p>
            <a:pPr lvl="0" algn="ctr" defTabSz="914400" latinLnBrk="0">
              <a:spcBef>
                <a:spcPct val="50000"/>
              </a:spcBef>
            </a:pPr>
            <a:endParaRPr lang="en-US" dirty="0"/>
          </a:p>
        </p:txBody>
      </p:sp>
      <p:sp>
        <p:nvSpPr>
          <p:cNvPr id="5" name="Picture Placeholder 4">
            <a:extLst>
              <a:ext uri="{FF2B5EF4-FFF2-40B4-BE49-F238E27FC236}">
                <a16:creationId xmlns:a16="http://schemas.microsoft.com/office/drawing/2014/main" xmlns="" id="{862D5B62-23AA-43D6-8872-87AF168CFF10}"/>
              </a:ext>
            </a:extLst>
          </p:cNvPr>
          <p:cNvSpPr>
            <a:spLocks noGrp="1"/>
          </p:cNvSpPr>
          <p:nvPr>
            <p:ph type="pic" sz="quarter" idx="12"/>
          </p:nvPr>
        </p:nvSpPr>
        <p:spPr>
          <a:xfrm>
            <a:off x="684213" y="1033463"/>
            <a:ext cx="2033587" cy="1204912"/>
          </a:xfrm>
        </p:spPr>
        <p:txBody>
          <a:bodyPr/>
          <a:lstStyle/>
          <a:p>
            <a:endParaRPr lang="en-US"/>
          </a:p>
        </p:txBody>
      </p:sp>
      <p:sp>
        <p:nvSpPr>
          <p:cNvPr id="8" name="Picture Placeholder 7">
            <a:extLst>
              <a:ext uri="{FF2B5EF4-FFF2-40B4-BE49-F238E27FC236}">
                <a16:creationId xmlns:a16="http://schemas.microsoft.com/office/drawing/2014/main" xmlns="" id="{F217C94C-8F20-4F70-A40A-A05F0B55BBF6}"/>
              </a:ext>
            </a:extLst>
          </p:cNvPr>
          <p:cNvSpPr>
            <a:spLocks noGrp="1"/>
          </p:cNvSpPr>
          <p:nvPr>
            <p:ph type="pic" sz="quarter" idx="13"/>
          </p:nvPr>
        </p:nvSpPr>
        <p:spPr>
          <a:xfrm>
            <a:off x="4813300" y="2538413"/>
            <a:ext cx="3527425" cy="2930525"/>
          </a:xfrm>
        </p:spPr>
        <p:txBody>
          <a:bodyPr/>
          <a:lstStyle/>
          <a:p>
            <a:endParaRPr lang="en-US"/>
          </a:p>
        </p:txBody>
      </p:sp>
    </p:spTree>
    <p:extLst>
      <p:ext uri="{BB962C8B-B14F-4D97-AF65-F5344CB8AC3E}">
        <p14:creationId xmlns:p14="http://schemas.microsoft.com/office/powerpoint/2010/main" val="2722795959"/>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p:spPr>
        <p:txBody>
          <a:bodyPr vert="horz" wrap="square" lIns="91440" tIns="45720" rIns="91440" bIns="45720" numCol="1" anchor="t" anchorCtr="0" compatLnSpc="1">
            <a:prstTxWarp prst="textNoShape">
              <a:avLst/>
            </a:prstTxWarp>
          </a:bodyPr>
          <a:lstStyle/>
          <a:p>
            <a:pPr lvl="0">
              <a:spcBef>
                <a:spcPts val="0"/>
              </a:spcBef>
            </a:pPr>
            <a:r>
              <a:rPr lang="en-US" dirty="0"/>
              <a:t>Click to edit Master text style</a:t>
            </a:r>
          </a:p>
          <a:p>
            <a:pPr lvl="1">
              <a:buClr>
                <a:srgbClr val="7C634D"/>
              </a:buClr>
            </a:pPr>
            <a:r>
              <a:rPr lang="en-US" dirty="0"/>
              <a:t>Second level</a:t>
            </a:r>
          </a:p>
          <a:p>
            <a:pPr lvl="2">
              <a:buSzPct val="75000"/>
              <a:buFont typeface="Wingdings" panose="05000000000000000000" pitchFamily="2" charset="2"/>
              <a:buChar char="§"/>
            </a:pPr>
            <a:r>
              <a:rPr lang="en-US" dirty="0"/>
              <a:t>Third level</a:t>
            </a:r>
          </a:p>
          <a:p>
            <a:pPr lvl="4">
              <a:buClr>
                <a:srgbClr val="7C634D"/>
              </a:buClr>
            </a:pPr>
            <a:r>
              <a:rPr lang="en-US" dirty="0"/>
              <a:t>Fourth Level</a:t>
            </a:r>
          </a:p>
        </p:txBody>
      </p:sp>
      <p:sp>
        <p:nvSpPr>
          <p:cNvPr id="1026" name="Title Placeholder 1"/>
          <p:cNvSpPr>
            <a:spLocks noGrp="1"/>
          </p:cNvSpPr>
          <p:nvPr>
            <p:ph type="title"/>
          </p:nvPr>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4" name="Rectangle 10">
            <a:extLst>
              <a:ext uri="{FF2B5EF4-FFF2-40B4-BE49-F238E27FC236}">
                <a16:creationId xmlns:a16="http://schemas.microsoft.com/office/drawing/2014/main" xmlns="" id="{CA7BE932-3FA3-4689-9B4F-7AF646CC8596}"/>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3</a:t>
            </a:r>
            <a:r>
              <a:rPr lang="en-US" sz="1700" dirty="0">
                <a:solidFill>
                  <a:srgbClr val="198A46"/>
                </a:solidFill>
                <a:cs typeface="+mn-cs"/>
              </a:rPr>
              <a:t>  </a:t>
            </a:r>
            <a:r>
              <a:rPr lang="en-US" sz="2100" dirty="0">
                <a:solidFill>
                  <a:srgbClr val="198A46"/>
                </a:solidFill>
                <a:cs typeface="+mn-cs"/>
              </a:rPr>
              <a:t>National Income</a:t>
            </a:r>
          </a:p>
        </p:txBody>
      </p:sp>
      <p:sp>
        <p:nvSpPr>
          <p:cNvPr id="5" name="Rectangle 10">
            <a:extLst>
              <a:ext uri="{FF2B5EF4-FFF2-40B4-BE49-F238E27FC236}">
                <a16:creationId xmlns:a16="http://schemas.microsoft.com/office/drawing/2014/main" xmlns="" id="{20290441-3196-447C-9BF3-1C87E3CF2A73}"/>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a:t>
            </a:r>
            <a:r>
              <a:rPr lang="en-US" sz="1700" dirty="0">
                <a:solidFill>
                  <a:srgbClr val="198A46"/>
                </a:solidFill>
                <a:cs typeface="+mn-cs"/>
              </a:rPr>
              <a:t> </a:t>
            </a:r>
            <a:r>
              <a:rPr lang="en-US" sz="2100" dirty="0">
                <a:solidFill>
                  <a:srgbClr val="198A46"/>
                </a:solidFill>
                <a:cs typeface="+mn-cs"/>
              </a:rPr>
              <a:t>The Science of Macroeconomics</a:t>
            </a:r>
          </a:p>
        </p:txBody>
      </p:sp>
      <p:sp>
        <p:nvSpPr>
          <p:cNvPr id="6" name="Rectangle 10">
            <a:extLst>
              <a:ext uri="{FF2B5EF4-FFF2-40B4-BE49-F238E27FC236}">
                <a16:creationId xmlns:a16="http://schemas.microsoft.com/office/drawing/2014/main" xmlns="" id="{0ADE81B1-41AE-40DC-979D-F52F0F6AED80}"/>
              </a:ext>
            </a:extLst>
          </p:cNvPr>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16</a:t>
            </a:r>
            <a:r>
              <a:rPr lang="en-US" sz="1700" dirty="0">
                <a:solidFill>
                  <a:srgbClr val="198A46"/>
                </a:solidFill>
                <a:cs typeface="+mn-cs"/>
              </a:rPr>
              <a:t>  </a:t>
            </a:r>
            <a:r>
              <a:rPr lang="en-US" sz="2100" dirty="0">
                <a:solidFill>
                  <a:srgbClr val="198A46"/>
                </a:solidFill>
                <a:cs typeface="+mn-cs"/>
              </a:rPr>
              <a:t>Understanding Consumer Behavior</a:t>
            </a:r>
          </a:p>
        </p:txBody>
      </p:sp>
    </p:spTree>
    <p:extLst>
      <p:ext uri="{BB962C8B-B14F-4D97-AF65-F5344CB8AC3E}">
        <p14:creationId xmlns:p14="http://schemas.microsoft.com/office/powerpoint/2010/main" val="3277607191"/>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Lst>
  <p:transition>
    <p:wipe dir="r"/>
  </p:transition>
  <p:hf sldNum="0" hdr="0" dt="0"/>
  <p:txStyles>
    <p:titleStyle>
      <a:lvl1pPr algn="ctr" rtl="0" eaLnBrk="1" fontAlgn="base" hangingPunct="1">
        <a:spcBef>
          <a:spcPct val="0"/>
        </a:spcBef>
        <a:spcAft>
          <a:spcPct val="0"/>
        </a:spcAft>
        <a:defRPr lang="en-US" sz="2800" b="1" kern="1200">
          <a:solidFill>
            <a:srgbClr val="0067B3"/>
          </a:solidFill>
          <a:latin typeface="Arial Narrow" panose="020B0606020202030204" pitchFamily="34" charset="0"/>
          <a:ea typeface="+mj-ea"/>
          <a:cs typeface="Arial" pitchFamily="34" charset="0"/>
        </a:defRPr>
      </a:lvl1pPr>
      <a:lvl2pPr algn="ctr" rtl="0" eaLnBrk="1" fontAlgn="base" hangingPunct="1">
        <a:spcBef>
          <a:spcPct val="0"/>
        </a:spcBef>
        <a:spcAft>
          <a:spcPct val="0"/>
        </a:spcAft>
        <a:defRPr sz="3200" b="1">
          <a:solidFill>
            <a:srgbClr val="330066"/>
          </a:solidFill>
          <a:latin typeface="Arial" pitchFamily="34" charset="0"/>
          <a:cs typeface="Arial" pitchFamily="34" charset="0"/>
        </a:defRPr>
      </a:lvl2pPr>
      <a:lvl3pPr algn="ctr" rtl="0" eaLnBrk="1" fontAlgn="base" hangingPunct="1">
        <a:spcBef>
          <a:spcPct val="0"/>
        </a:spcBef>
        <a:spcAft>
          <a:spcPct val="0"/>
        </a:spcAft>
        <a:defRPr sz="3200" b="1">
          <a:solidFill>
            <a:srgbClr val="330066"/>
          </a:solidFill>
          <a:latin typeface="Arial" pitchFamily="34" charset="0"/>
          <a:cs typeface="Arial" pitchFamily="34" charset="0"/>
        </a:defRPr>
      </a:lvl3pPr>
      <a:lvl4pPr algn="ctr" rtl="0" eaLnBrk="1" fontAlgn="base" hangingPunct="1">
        <a:spcBef>
          <a:spcPct val="0"/>
        </a:spcBef>
        <a:spcAft>
          <a:spcPct val="0"/>
        </a:spcAft>
        <a:defRPr sz="3200" b="1">
          <a:solidFill>
            <a:srgbClr val="330066"/>
          </a:solidFill>
          <a:latin typeface="Arial" pitchFamily="34" charset="0"/>
          <a:cs typeface="Arial" pitchFamily="34" charset="0"/>
        </a:defRPr>
      </a:lvl4pPr>
      <a:lvl5pPr algn="ctr" rtl="0" eaLnBrk="1" fontAlgn="base" hangingPunct="1">
        <a:spcBef>
          <a:spcPct val="0"/>
        </a:spcBef>
        <a:spcAft>
          <a:spcPct val="0"/>
        </a:spcAft>
        <a:defRPr sz="3200" b="1">
          <a:solidFill>
            <a:srgbClr val="330066"/>
          </a:solidFill>
          <a:latin typeface="Arial" pitchFamily="34" charset="0"/>
          <a:cs typeface="Arial" pitchFamily="34" charset="0"/>
        </a:defRPr>
      </a:lvl5pPr>
      <a:lvl6pPr marL="457200" algn="ctr" rtl="0" eaLnBrk="1" fontAlgn="base" hangingPunct="1">
        <a:spcBef>
          <a:spcPct val="0"/>
        </a:spcBef>
        <a:spcAft>
          <a:spcPct val="0"/>
        </a:spcAft>
        <a:defRPr sz="3200" b="1">
          <a:solidFill>
            <a:srgbClr val="330066"/>
          </a:solidFill>
          <a:latin typeface="Arial" pitchFamily="34" charset="0"/>
          <a:cs typeface="Arial" pitchFamily="34" charset="0"/>
        </a:defRPr>
      </a:lvl6pPr>
      <a:lvl7pPr marL="914400" algn="ctr" rtl="0" eaLnBrk="1" fontAlgn="base" hangingPunct="1">
        <a:spcBef>
          <a:spcPct val="0"/>
        </a:spcBef>
        <a:spcAft>
          <a:spcPct val="0"/>
        </a:spcAft>
        <a:defRPr sz="3200" b="1">
          <a:solidFill>
            <a:srgbClr val="330066"/>
          </a:solidFill>
          <a:latin typeface="Arial" pitchFamily="34" charset="0"/>
          <a:cs typeface="Arial" pitchFamily="34" charset="0"/>
        </a:defRPr>
      </a:lvl7pPr>
      <a:lvl8pPr marL="1371600" algn="ctr" rtl="0" eaLnBrk="1" fontAlgn="base" hangingPunct="1">
        <a:spcBef>
          <a:spcPct val="0"/>
        </a:spcBef>
        <a:spcAft>
          <a:spcPct val="0"/>
        </a:spcAft>
        <a:defRPr sz="3200" b="1">
          <a:solidFill>
            <a:srgbClr val="330066"/>
          </a:solidFill>
          <a:latin typeface="Arial" pitchFamily="34" charset="0"/>
          <a:cs typeface="Arial" pitchFamily="34" charset="0"/>
        </a:defRPr>
      </a:lvl8pPr>
      <a:lvl9pPr marL="1828800" algn="ctr" rtl="0" eaLnBrk="1" fontAlgn="base" hangingPunct="1">
        <a:spcBef>
          <a:spcPct val="0"/>
        </a:spcBef>
        <a:spcAft>
          <a:spcPct val="0"/>
        </a:spcAft>
        <a:defRPr sz="3200" b="1">
          <a:solidFill>
            <a:srgbClr val="330066"/>
          </a:solidFill>
          <a:latin typeface="Arial" pitchFamily="34" charset="0"/>
          <a:cs typeface="Arial" pitchFamily="34" charset="0"/>
        </a:defRPr>
      </a:lvl9pPr>
    </p:titleStyle>
    <p:bodyStyle>
      <a:lvl1pPr marL="0" indent="0" algn="l" rtl="0" eaLnBrk="1" fontAlgn="base" hangingPunct="1">
        <a:spcBef>
          <a:spcPct val="20000"/>
        </a:spcBef>
        <a:spcAft>
          <a:spcPct val="0"/>
        </a:spcAft>
        <a:buClr>
          <a:srgbClr val="330066"/>
        </a:buClr>
        <a:buSzPct val="150000"/>
        <a:buNone/>
        <a:defRPr lang="en-US" sz="2400" dirty="0" smtClean="0">
          <a:solidFill>
            <a:srgbClr val="000000"/>
          </a:solidFill>
          <a:latin typeface="Arial"/>
          <a:ea typeface="+mn-ea"/>
          <a:cs typeface="+mn-cs"/>
        </a:defRPr>
      </a:lvl1pPr>
      <a:lvl2pPr marL="685800" indent="-342900" algn="l" rtl="0" eaLnBrk="1" fontAlgn="base" hangingPunct="1">
        <a:spcBef>
          <a:spcPct val="20000"/>
        </a:spcBef>
        <a:spcAft>
          <a:spcPct val="0"/>
        </a:spcAft>
        <a:buClr>
          <a:srgbClr val="0067B3"/>
        </a:buClr>
        <a:buSzPct val="100000"/>
        <a:buFont typeface="Wingdings" panose="05000000000000000000" pitchFamily="2" charset="2"/>
        <a:buChar char="§"/>
        <a:defRPr lang="en-US" sz="2400" dirty="0" smtClean="0">
          <a:solidFill>
            <a:srgbClr val="000000"/>
          </a:solidFill>
          <a:latin typeface="Arial"/>
          <a:ea typeface="+mn-ea"/>
          <a:cs typeface="+mn-cs"/>
        </a:defRPr>
      </a:lvl2pPr>
      <a:lvl3pPr marL="1035050" indent="-342900" algn="l" rtl="0" eaLnBrk="1" fontAlgn="base" hangingPunct="1">
        <a:spcBef>
          <a:spcPct val="20000"/>
        </a:spcBef>
        <a:spcAft>
          <a:spcPct val="0"/>
        </a:spcAft>
        <a:buClr>
          <a:srgbClr val="7C634D"/>
        </a:buClr>
        <a:buSzPct val="150000"/>
        <a:buFont typeface="Arial" panose="020B0604020202020204" pitchFamily="34" charset="0"/>
        <a:buChar char="•"/>
        <a:defRPr lang="en-US" sz="2300" kern="1200" dirty="0">
          <a:solidFill>
            <a:schemeClr val="tx1"/>
          </a:solidFill>
          <a:latin typeface="Arial" pitchFamily="34" charset="0"/>
          <a:ea typeface="+mn-ea"/>
          <a:cs typeface="Arial" pitchFamily="34" charset="0"/>
        </a:defRPr>
      </a:lvl3pPr>
      <a:lvl4pPr marL="1031875" indent="-342900" algn="l" rtl="0" eaLnBrk="1" fontAlgn="base" hangingPunct="1">
        <a:spcBef>
          <a:spcPct val="20000"/>
        </a:spcBef>
        <a:spcAft>
          <a:spcPct val="0"/>
        </a:spcAft>
        <a:buClr>
          <a:srgbClr val="7C634D"/>
        </a:buClr>
        <a:buSzPct val="100000"/>
        <a:buFont typeface="Arial" panose="020B0604020202020204" pitchFamily="34" charset="0"/>
        <a:buChar char="•"/>
        <a:defRPr lang="en-US" sz="2400" kern="1200" dirty="0" smtClean="0">
          <a:solidFill>
            <a:schemeClr val="tx1"/>
          </a:solidFill>
          <a:latin typeface="Arial" pitchFamily="34" charset="0"/>
          <a:ea typeface="+mn-ea"/>
          <a:cs typeface="Arial" pitchFamily="34" charset="0"/>
        </a:defRPr>
      </a:lvl4pPr>
      <a:lvl5pPr marL="1370013" indent="-342900" algn="l" rtl="0" eaLnBrk="1" fontAlgn="base" hangingPunct="1">
        <a:spcBef>
          <a:spcPct val="20000"/>
        </a:spcBef>
        <a:spcAft>
          <a:spcPct val="0"/>
        </a:spcAft>
        <a:buClr>
          <a:srgbClr val="0067B3"/>
        </a:buClr>
        <a:buSzPct val="75000"/>
        <a:buFont typeface="Wingdings" panose="05000000000000000000" pitchFamily="2" charset="2"/>
        <a:buChar char="§"/>
        <a:defRPr lang="en-US" sz="24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11.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0.wmf"/><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oleObject4.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14.wmf"/><Relationship Id="rId4" Type="http://schemas.openxmlformats.org/officeDocument/2006/relationships/oleObject" Target="../embeddings/oleObject6.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16.wmf"/><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15.wmf"/><Relationship Id="rId4" Type="http://schemas.openxmlformats.org/officeDocument/2006/relationships/oleObject" Target="../embeddings/oleObject7.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image" Target="../media/image18.png"/><Relationship Id="rId5" Type="http://schemas.openxmlformats.org/officeDocument/2006/relationships/image" Target="../media/image17.wmf"/><Relationship Id="rId4" Type="http://schemas.openxmlformats.org/officeDocument/2006/relationships/oleObject" Target="../embeddings/oleObject9.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image" Target="../media/image19.png"/><Relationship Id="rId5" Type="http://schemas.openxmlformats.org/officeDocument/2006/relationships/image" Target="../media/image17.wmf"/><Relationship Id="rId4" Type="http://schemas.openxmlformats.org/officeDocument/2006/relationships/oleObject" Target="../embeddings/oleObject10.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image" Target="../media/image20.wmf"/><Relationship Id="rId4" Type="http://schemas.openxmlformats.org/officeDocument/2006/relationships/oleObject" Target="../embeddings/oleObject11.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image" Target="../media/image21.wmf"/><Relationship Id="rId4" Type="http://schemas.openxmlformats.org/officeDocument/2006/relationships/oleObject" Target="../embeddings/oleObject12.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hapter 19">
            <a:extLst>
              <a:ext uri="{FF2B5EF4-FFF2-40B4-BE49-F238E27FC236}">
                <a16:creationId xmlns:a16="http://schemas.microsoft.com/office/drawing/2014/main" xmlns="" id="{5F7222A3-D030-4DBE-8FF2-BFC068680A82}"/>
              </a:ext>
            </a:extLst>
          </p:cNvPr>
          <p:cNvPicPr>
            <a:picLocks noGrp="1" noChangeAspect="1"/>
          </p:cNvPicPr>
          <p:nvPr>
            <p:ph type="pic" sz="quarter" idx="12"/>
          </p:nvPr>
        </p:nvPicPr>
        <p:blipFill>
          <a:blip r:embed="rId3"/>
          <a:stretch>
            <a:fillRect/>
          </a:stretch>
        </p:blipFill>
        <p:spPr>
          <a:xfrm>
            <a:off x="455608" y="554539"/>
            <a:ext cx="2575800" cy="2519200"/>
          </a:xfrm>
          <a:prstGeom prst="rect">
            <a:avLst/>
          </a:prstGeom>
        </p:spPr>
      </p:pic>
      <p:sp>
        <p:nvSpPr>
          <p:cNvPr id="2" name="Title 1">
            <a:extLst>
              <a:ext uri="{FF2B5EF4-FFF2-40B4-BE49-F238E27FC236}">
                <a16:creationId xmlns:a16="http://schemas.microsoft.com/office/drawing/2014/main" xmlns="" id="{EBFA2C66-C197-49BC-BA39-6A63FF09A094}"/>
              </a:ext>
            </a:extLst>
          </p:cNvPr>
          <p:cNvSpPr>
            <a:spLocks noGrp="1"/>
          </p:cNvSpPr>
          <p:nvPr>
            <p:ph type="title"/>
          </p:nvPr>
        </p:nvSpPr>
        <p:spPr>
          <a:xfrm>
            <a:off x="350624" y="3261628"/>
            <a:ext cx="2793504" cy="1642462"/>
          </a:xfrm>
        </p:spPr>
        <p:txBody>
          <a:bodyPr/>
          <a:lstStyle/>
          <a:p>
            <a:r>
              <a:rPr lang="en-US" dirty="0" smtClean="0"/>
              <a:t>The </a:t>
            </a:r>
            <a:r>
              <a:rPr lang="en-US" dirty="0" err="1" smtClean="0"/>
              <a:t>Microfoundations</a:t>
            </a:r>
            <a:r>
              <a:rPr lang="en-US" dirty="0" smtClean="0"/>
              <a:t> </a:t>
            </a:r>
            <a:r>
              <a:rPr lang="en-US" dirty="0"/>
              <a:t>of Consumption and Investment</a:t>
            </a:r>
          </a:p>
        </p:txBody>
      </p:sp>
      <p:sp>
        <p:nvSpPr>
          <p:cNvPr id="7" name="Content Placeholder 6"/>
          <p:cNvSpPr>
            <a:spLocks noGrp="1"/>
          </p:cNvSpPr>
          <p:nvPr>
            <p:ph sz="quarter" idx="10"/>
          </p:nvPr>
        </p:nvSpPr>
        <p:spPr>
          <a:xfrm>
            <a:off x="3621505" y="380999"/>
            <a:ext cx="5172871" cy="1101840"/>
          </a:xfrm>
          <a:noFill/>
        </p:spPr>
        <p:txBody>
          <a:bodyPr wrap="square" rtlCol="0">
            <a:spAutoFit/>
          </a:bodyPr>
          <a:lstStyle/>
          <a:p>
            <a:r>
              <a:rPr lang="en-US" sz="4400" kern="1200" dirty="0">
                <a:solidFill>
                  <a:schemeClr val="bg1"/>
                </a:solidFill>
                <a:latin typeface="Arial" panose="020B0604020202020204" pitchFamily="34" charset="0"/>
                <a:cs typeface="Arial" panose="020B0604020202020204" pitchFamily="34" charset="0"/>
              </a:rPr>
              <a:t>Macroeconomics</a:t>
            </a:r>
          </a:p>
          <a:p>
            <a:r>
              <a:rPr lang="en-US" sz="1800" i="1" kern="1200" dirty="0">
                <a:solidFill>
                  <a:schemeClr val="bg1"/>
                </a:solidFill>
                <a:latin typeface="Arial" panose="020B0604020202020204" pitchFamily="34" charset="0"/>
                <a:cs typeface="Arial" panose="020B0604020202020204" pitchFamily="34" charset="0"/>
              </a:rPr>
              <a:t>N. Gregory Mankiw</a:t>
            </a:r>
          </a:p>
        </p:txBody>
      </p:sp>
      <p:pic>
        <p:nvPicPr>
          <p:cNvPr id="11" name="Picture Placeholder 10" descr="The text cover image is an abstract, multi-colored design.">
            <a:extLst>
              <a:ext uri="{FF2B5EF4-FFF2-40B4-BE49-F238E27FC236}">
                <a16:creationId xmlns:a16="http://schemas.microsoft.com/office/drawing/2014/main" xmlns="" id="{DD560A3A-DBA7-425B-9864-7CBF64A3A916}"/>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tretch>
            <a:fillRect/>
          </a:stretch>
        </p:blipFill>
        <p:spPr>
          <a:xfrm>
            <a:off x="3655024" y="1535944"/>
            <a:ext cx="4590032" cy="4590032"/>
          </a:xfrm>
          <a:prstGeom prst="rect">
            <a:avLst/>
          </a:prstGeom>
        </p:spPr>
      </p:pic>
      <p:sp>
        <p:nvSpPr>
          <p:cNvPr id="8" name="Content Placeholder 7"/>
          <p:cNvSpPr>
            <a:spLocks noGrp="1"/>
          </p:cNvSpPr>
          <p:nvPr>
            <p:ph sz="quarter" idx="11"/>
          </p:nvPr>
        </p:nvSpPr>
        <p:spPr>
          <a:xfrm>
            <a:off x="4969041" y="6477000"/>
            <a:ext cx="4174959" cy="338554"/>
          </a:xfrm>
        </p:spPr>
        <p:txBody>
          <a:bodyPr/>
          <a:lstStyle/>
          <a:p>
            <a:r>
              <a:rPr lang="en-US" dirty="0"/>
              <a:t>© 2019 Worth Publishers, all rights reserved</a:t>
            </a:r>
          </a:p>
        </p:txBody>
      </p:sp>
    </p:spTree>
    <p:extLst>
      <p:ext uri="{BB962C8B-B14F-4D97-AF65-F5344CB8AC3E}">
        <p14:creationId xmlns:p14="http://schemas.microsoft.com/office/powerpoint/2010/main" val="3134155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8854981-B2BB-435D-86AF-084975010535}"/>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Life-Cycle Hypothesis, part 1</a:t>
            </a:r>
          </a:p>
        </p:txBody>
      </p:sp>
      <p:sp>
        <p:nvSpPr>
          <p:cNvPr id="2" name="Content Placeholder 1"/>
          <p:cNvSpPr>
            <a:spLocks noGrp="1"/>
          </p:cNvSpPr>
          <p:nvPr>
            <p:ph type="body" sz="quarter" idx="10"/>
          </p:nvPr>
        </p:nvSpPr>
        <p:spPr>
          <a:xfrm>
            <a:off x="478361" y="1219686"/>
            <a:ext cx="8326006" cy="5469349"/>
          </a:xfrm>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due to Franco Modigliani (1950s)</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Life-Cycle Hypothesis (LCH) says that income varies systematically over the phases of the consumer’s life cycle, and saving allows the consumer to achieve smooth consumption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3027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FA96BE3-449E-4039-B0C8-06B5EF661DC4}"/>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Life-Cycle Hypothesis, part 2</a:t>
            </a:r>
          </a:p>
        </p:txBody>
      </p:sp>
      <p:sp>
        <p:nvSpPr>
          <p:cNvPr id="2" name="Content Placeholder 1"/>
          <p:cNvSpPr>
            <a:spLocks noGrp="1"/>
          </p:cNvSpPr>
          <p:nvPr>
            <p:ph type="body" sz="quarter" idx="10"/>
          </p:nvPr>
        </p:nvSpPr>
        <p:spPr>
          <a:xfrm>
            <a:off x="478361" y="1219686"/>
            <a:ext cx="8326006" cy="5310323"/>
          </a:xfrm>
        </p:spPr>
        <p:txBody>
          <a:bodyPr/>
          <a:lstStyle/>
          <a:p>
            <a:pPr marL="457200" indent="-4572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basic model:</a:t>
            </a:r>
          </a:p>
          <a:p>
            <a:pPr marL="914400">
              <a:spcBef>
                <a:spcPts val="600"/>
              </a:spcBef>
            </a:pPr>
            <a:r>
              <a:rPr lang="en-US" b="1" i="1" dirty="0" smtClean="0">
                <a:latin typeface="Arial" panose="020B0604020202020204" pitchFamily="34" charset="0"/>
                <a:cs typeface="Arial" panose="020B0604020202020204" pitchFamily="34" charset="0"/>
              </a:rPr>
              <a:t>W</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initial wealth</a:t>
            </a:r>
          </a:p>
          <a:p>
            <a:pPr marL="1485900" lvl="2" indent="-571500">
              <a:spcBef>
                <a:spcPts val="600"/>
              </a:spcBef>
              <a:buNone/>
            </a:pPr>
            <a:r>
              <a:rPr lang="en-US" sz="2400" b="1" i="1" dirty="0"/>
              <a:t>Y</a:t>
            </a:r>
            <a:r>
              <a:rPr lang="en-US" sz="2400" dirty="0"/>
              <a:t> = annual income until retirement (assumed constant)</a:t>
            </a:r>
          </a:p>
          <a:p>
            <a:pPr marL="914400">
              <a:spcBef>
                <a:spcPts val="600"/>
              </a:spcBef>
            </a:pPr>
            <a:r>
              <a:rPr lang="en-US" b="1" i="1" dirty="0" smtClean="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number of years until retirement</a:t>
            </a:r>
          </a:p>
          <a:p>
            <a:pPr marL="914400">
              <a:spcBef>
                <a:spcPts val="600"/>
              </a:spcBef>
            </a:pPr>
            <a:r>
              <a:rPr lang="en-US" b="1" i="1" dirty="0" smtClean="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lifetime in years</a:t>
            </a:r>
          </a:p>
          <a:p>
            <a:pPr marL="457200" indent="-4572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Assumptions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742950" lvl="1" indent="-285750">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zero real interest rate (for simplicity)</a:t>
            </a:r>
          </a:p>
          <a:p>
            <a:pPr marL="742950" lvl="1" indent="-285750">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consumption smoothing is </a:t>
            </a:r>
            <a:r>
              <a:rPr lang="en-US" dirty="0" smtClean="0">
                <a:latin typeface="Arial" panose="020B0604020202020204" pitchFamily="34" charset="0"/>
                <a:cs typeface="Arial" panose="020B0604020202020204" pitchFamily="34" charset="0"/>
              </a:rPr>
              <a:t>optimal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231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7F927AE-A31D-42A4-ACA0-17DA03EA8865}"/>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Life-Cycle Hypothesis, part 3</a:t>
            </a:r>
          </a:p>
        </p:txBody>
      </p:sp>
      <p:sp>
        <p:nvSpPr>
          <p:cNvPr id="2" name="Content Placeholder 1"/>
          <p:cNvSpPr>
            <a:spLocks noGrp="1"/>
          </p:cNvSpPr>
          <p:nvPr>
            <p:ph type="body" sz="quarter" idx="10"/>
          </p:nvPr>
        </p:nvSpPr>
        <p:spPr>
          <a:xfrm>
            <a:off x="478361" y="1219686"/>
            <a:ext cx="8326006" cy="5300384"/>
          </a:xfrm>
        </p:spPr>
        <p:txBody>
          <a:bodyPr/>
          <a:lstStyle/>
          <a:p>
            <a:pPr marL="342900" indent="-342900">
              <a:spcBef>
                <a:spcPct val="20000"/>
              </a:spcBef>
              <a:buClrTx/>
              <a:buSzPct val="100000"/>
              <a:buFont typeface="Arial" panose="020B0604020202020204" pitchFamily="34" charset="0"/>
              <a:buChar char="•"/>
            </a:pPr>
            <a:r>
              <a:rPr lang="en-US" dirty="0">
                <a:latin typeface="Arial" pitchFamily="34" charset="0"/>
                <a:cs typeface="Arial" panose="020B0604020202020204" pitchFamily="34" charset="0"/>
              </a:rPr>
              <a:t>Lifetime resources = </a:t>
            </a:r>
            <a:r>
              <a:rPr lang="en-US" b="1" i="1" dirty="0">
                <a:latin typeface="Arial" panose="020B0604020202020204" pitchFamily="34" charset="0"/>
                <a:cs typeface="Arial" panose="020B0604020202020204" pitchFamily="34" charset="0"/>
              </a:rPr>
              <a:t>W</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RY</a:t>
            </a:r>
          </a:p>
          <a:p>
            <a:pPr marL="342900" indent="-342900">
              <a:spcBef>
                <a:spcPct val="20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To achieve smooth consumption, consumer divides her resources equally over time:</a:t>
            </a:r>
          </a:p>
          <a:p>
            <a:pPr marL="1771650">
              <a:spcBef>
                <a:spcPct val="20000"/>
              </a:spcBef>
            </a:pPr>
            <a:r>
              <a:rPr lang="en-US" b="1" i="1" dirty="0" smtClean="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W</a:t>
            </a:r>
            <a:r>
              <a:rPr lang="en-US" dirty="0">
                <a:latin typeface="Arial" panose="020B0604020202020204" pitchFamily="34" charset="0"/>
                <a:cs typeface="Arial" panose="020B0604020202020204" pitchFamily="34" charset="0"/>
              </a:rPr>
              <a:t> + </a:t>
            </a:r>
            <a:r>
              <a:rPr lang="en-US" b="1" i="1" dirty="0" smtClean="0">
                <a:latin typeface="Arial" panose="020B0604020202020204" pitchFamily="34" charset="0"/>
                <a:cs typeface="Arial" panose="020B0604020202020204" pitchFamily="34" charset="0"/>
              </a:rPr>
              <a:t>RY</a:t>
            </a:r>
            <a:r>
              <a:rPr lang="en-US" dirty="0" smtClean="0">
                <a:latin typeface="Arial" panose="020B0604020202020204" pitchFamily="34" charset="0"/>
                <a:cs typeface="Arial" panose="020B0604020202020204" pitchFamily="34" charset="0"/>
              </a:rPr>
              <a:t>)/</a:t>
            </a:r>
            <a:r>
              <a:rPr lang="en-US" b="1" i="1" dirty="0" smtClean="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or</a:t>
            </a:r>
          </a:p>
          <a:p>
            <a:pPr marL="1771650">
              <a:spcBef>
                <a:spcPct val="20000"/>
              </a:spcBef>
            </a:pPr>
            <a:r>
              <a:rPr lang="en-US" b="1" i="1" dirty="0" smtClean="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l-GR" b="1" i="1" dirty="0" smtClean="0">
                <a:latin typeface="Arial" panose="020B0604020202020204" pitchFamily="34" charset="0"/>
                <a:cs typeface="Arial" panose="020B0604020202020204" pitchFamily="34" charset="0"/>
              </a:rPr>
              <a:t>α</a:t>
            </a:r>
            <a:r>
              <a:rPr lang="en-US" b="1" i="1" dirty="0" smtClean="0">
                <a:latin typeface="Arial" panose="020B0604020202020204" pitchFamily="34" charset="0"/>
                <a:cs typeface="Arial" panose="020B0604020202020204" pitchFamily="34" charset="0"/>
              </a:rPr>
              <a:t>W</a:t>
            </a:r>
            <a:r>
              <a:rPr lang="en-US" dirty="0" smtClean="0">
                <a:latin typeface="Arial" panose="020B0604020202020204" pitchFamily="34" charset="0"/>
                <a:cs typeface="Arial" panose="020B0604020202020204" pitchFamily="34" charset="0"/>
              </a:rPr>
              <a:t>  + </a:t>
            </a:r>
            <a:r>
              <a:rPr lang="el-GR" b="1" i="1" dirty="0" smtClean="0">
                <a:latin typeface="Arial" panose="020B0604020202020204" pitchFamily="34" charset="0"/>
                <a:cs typeface="Arial" panose="020B0604020202020204" pitchFamily="34" charset="0"/>
              </a:rPr>
              <a:t>β</a:t>
            </a:r>
            <a:r>
              <a:rPr lang="en-US" b="1" i="1" dirty="0" smtClean="0">
                <a:latin typeface="Arial" panose="020B0604020202020204" pitchFamily="34" charset="0"/>
                <a:cs typeface="Arial" panose="020B0604020202020204" pitchFamily="34" charset="0"/>
              </a:rPr>
              <a:t>Y</a:t>
            </a:r>
          </a:p>
          <a:p>
            <a:pPr>
              <a:spcBef>
                <a:spcPct val="20000"/>
              </a:spcBef>
            </a:pPr>
            <a:r>
              <a:rPr lang="en-US" dirty="0" smtClean="0">
                <a:latin typeface="Arial" panose="020B0604020202020204" pitchFamily="34" charset="0"/>
                <a:cs typeface="Arial" panose="020B0604020202020204" pitchFamily="34" charset="0"/>
              </a:rPr>
              <a:t>where</a:t>
            </a:r>
            <a:endParaRPr lang="en-US" dirty="0">
              <a:latin typeface="Arial" panose="020B0604020202020204" pitchFamily="34" charset="0"/>
              <a:cs typeface="Arial" panose="020B0604020202020204" pitchFamily="34" charset="0"/>
            </a:endParaRPr>
          </a:p>
          <a:p>
            <a:pPr marL="0" lvl="1" indent="0">
              <a:buNone/>
            </a:pPr>
            <a:r>
              <a:rPr lang="el-GR" b="1" i="1" dirty="0">
                <a:latin typeface="Arial" panose="020B0604020202020204" pitchFamily="34" charset="0"/>
                <a:cs typeface="Arial" panose="020B0604020202020204" pitchFamily="34" charset="0"/>
              </a:rPr>
              <a:t>α</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a:t>
            </a:r>
            <a:r>
              <a:rPr lang="en-US" b="1" i="1" dirty="0" smtClean="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the marginal propensity to consume out of wealth</a:t>
            </a:r>
          </a:p>
          <a:p>
            <a:pPr marL="0" lvl="1" indent="0">
              <a:buNone/>
            </a:pPr>
            <a:r>
              <a:rPr lang="el-GR" b="1" i="1" dirty="0">
                <a:latin typeface="Arial" panose="020B0604020202020204" pitchFamily="34" charset="0"/>
                <a:cs typeface="Arial" panose="020B0604020202020204" pitchFamily="34" charset="0"/>
              </a:rPr>
              <a:t>β</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a:t>
            </a:r>
            <a:r>
              <a:rPr lang="en-US" b="1" i="1" dirty="0" smtClean="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the marginal propensity to consume out of </a:t>
            </a:r>
            <a:r>
              <a:rPr lang="en-US" dirty="0" smtClean="0">
                <a:latin typeface="Arial" panose="020B0604020202020204" pitchFamily="34" charset="0"/>
                <a:cs typeface="Arial" panose="020B0604020202020204" pitchFamily="34" charset="0"/>
              </a:rPr>
              <a:t>income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5975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C0266F2-8B6C-4BD3-9223-4F371EDB8F58}"/>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Implications of the Life-Cycle Hypothesis, part 1</a:t>
            </a:r>
          </a:p>
        </p:txBody>
      </p:sp>
      <p:sp>
        <p:nvSpPr>
          <p:cNvPr id="2" name="Content Placeholder 1"/>
          <p:cNvSpPr>
            <a:spLocks noGrp="1"/>
          </p:cNvSpPr>
          <p:nvPr>
            <p:ph type="body" sz="quarter" idx="10"/>
          </p:nvPr>
        </p:nvSpPr>
        <p:spPr>
          <a:xfrm>
            <a:off x="478361" y="1219685"/>
            <a:ext cx="8326006" cy="5260627"/>
          </a:xfrm>
        </p:spPr>
        <p:txBody>
          <a:bodyPr/>
          <a:lstStyle/>
          <a:p>
            <a:pPr>
              <a:spcBef>
                <a:spcPts val="600"/>
              </a:spcBef>
            </a:pPr>
            <a:r>
              <a:rPr lang="en-US" dirty="0">
                <a:latin typeface="Arial" pitchFamily="34" charset="0"/>
                <a:cs typeface="Arial" panose="020B0604020202020204" pitchFamily="34" charset="0"/>
              </a:rPr>
              <a:t>The LCH can solve the consumption puzzle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1">
              <a:lnSpc>
                <a:spcPct val="105000"/>
              </a:lnSpc>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life-cycle consumption function </a:t>
            </a:r>
            <a:r>
              <a:rPr lang="en-US" dirty="0" smtClean="0">
                <a:latin typeface="Arial" panose="020B0604020202020204" pitchFamily="34" charset="0"/>
                <a:cs typeface="Arial" panose="020B0604020202020204" pitchFamily="34" charset="0"/>
              </a:rPr>
              <a:t>implies</a:t>
            </a:r>
          </a:p>
          <a:p>
            <a:pPr marL="1771650" lvl="1" indent="0">
              <a:lnSpc>
                <a:spcPct val="105000"/>
              </a:lnSpc>
              <a:spcBef>
                <a:spcPts val="600"/>
              </a:spcBef>
              <a:buNone/>
            </a:pPr>
            <a:r>
              <a:rPr lang="en-US" i="1" dirty="0" smtClean="0">
                <a:latin typeface="Arial" pitchFamily="34" charset="0"/>
                <a:cs typeface="Arial" pitchFamily="34" charset="0"/>
              </a:rPr>
              <a:t>APC </a:t>
            </a:r>
            <a:r>
              <a:rPr lang="en-US" i="1" dirty="0">
                <a:latin typeface="Arial" pitchFamily="34" charset="0"/>
                <a:cs typeface="Arial" pitchFamily="34" charset="0"/>
              </a:rPr>
              <a:t>= </a:t>
            </a:r>
            <a:r>
              <a:rPr lang="en-US" b="1" i="1" dirty="0">
                <a:latin typeface="Arial" pitchFamily="34" charset="0"/>
                <a:cs typeface="Arial" pitchFamily="34" charset="0"/>
              </a:rPr>
              <a:t>C</a:t>
            </a:r>
            <a:r>
              <a:rPr lang="en-US" i="1" dirty="0">
                <a:latin typeface="Arial" pitchFamily="34" charset="0"/>
                <a:cs typeface="Arial" pitchFamily="34" charset="0"/>
              </a:rPr>
              <a:t>/</a:t>
            </a:r>
            <a:r>
              <a:rPr lang="en-US" b="1" i="1" dirty="0">
                <a:latin typeface="Arial" pitchFamily="34" charset="0"/>
                <a:cs typeface="Arial" pitchFamily="34" charset="0"/>
              </a:rPr>
              <a:t>Y</a:t>
            </a:r>
            <a:r>
              <a:rPr lang="en-US" dirty="0">
                <a:latin typeface="Arial" pitchFamily="34" charset="0"/>
                <a:cs typeface="Arial" pitchFamily="34" charset="0"/>
              </a:rPr>
              <a:t> = </a:t>
            </a:r>
            <a:r>
              <a:rPr lang="el-GR" b="1" i="1" dirty="0">
                <a:latin typeface="Arial" panose="020B0604020202020204" pitchFamily="34" charset="0"/>
                <a:cs typeface="Arial" panose="020B0604020202020204" pitchFamily="34" charset="0"/>
              </a:rPr>
              <a:t>α</a:t>
            </a:r>
            <a:r>
              <a:rPr lang="en-US" dirty="0" smtClean="0">
                <a:latin typeface="Arial" pitchFamily="34" charset="0"/>
                <a:cs typeface="Arial" pitchFamily="34" charset="0"/>
              </a:rPr>
              <a:t>(</a:t>
            </a:r>
            <a:r>
              <a:rPr lang="en-US" b="1" i="1" dirty="0" smtClean="0">
                <a:latin typeface="Arial" pitchFamily="34" charset="0"/>
                <a:cs typeface="Arial" pitchFamily="34" charset="0"/>
              </a:rPr>
              <a:t>W/Y</a:t>
            </a:r>
            <a:r>
              <a:rPr lang="en-US" dirty="0" smtClean="0">
                <a:latin typeface="Arial" pitchFamily="34" charset="0"/>
                <a:cs typeface="Arial" pitchFamily="34" charset="0"/>
              </a:rPr>
              <a:t>) </a:t>
            </a:r>
            <a:r>
              <a:rPr lang="en-US" dirty="0">
                <a:latin typeface="Arial" pitchFamily="34" charset="0"/>
                <a:cs typeface="Arial" pitchFamily="34" charset="0"/>
              </a:rPr>
              <a:t>+</a:t>
            </a:r>
            <a:r>
              <a:rPr lang="en-US" b="1" i="1" dirty="0">
                <a:latin typeface="Arial" pitchFamily="34" charset="0"/>
                <a:cs typeface="Arial" pitchFamily="34" charset="0"/>
              </a:rPr>
              <a:t> </a:t>
            </a:r>
            <a:r>
              <a:rPr lang="el-GR" b="1" i="1" dirty="0">
                <a:latin typeface="Arial" panose="020B0604020202020204" pitchFamily="34" charset="0"/>
                <a:cs typeface="Arial" panose="020B0604020202020204" pitchFamily="34" charset="0"/>
              </a:rPr>
              <a:t>β </a:t>
            </a:r>
            <a:endParaRPr lang="en-US" b="1" i="1" dirty="0" smtClean="0">
              <a:latin typeface="Arial" panose="020B0604020202020204" pitchFamily="34" charset="0"/>
              <a:cs typeface="Arial" panose="020B0604020202020204" pitchFamily="34" charset="0"/>
            </a:endParaRPr>
          </a:p>
          <a:p>
            <a:pPr lvl="1">
              <a:lnSpc>
                <a:spcPct val="105000"/>
              </a:lnSpc>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Across households, income varies more than wealth, so high-income households should have a lower </a:t>
            </a:r>
            <a:r>
              <a:rPr lang="en-US" i="1" dirty="0">
                <a:latin typeface="Arial" panose="020B0604020202020204" pitchFamily="34" charset="0"/>
                <a:cs typeface="Arial" panose="020B0604020202020204" pitchFamily="34" charset="0"/>
              </a:rPr>
              <a:t>APC</a:t>
            </a:r>
            <a:r>
              <a:rPr lang="en-US" dirty="0">
                <a:latin typeface="Arial" panose="020B0604020202020204" pitchFamily="34" charset="0"/>
                <a:cs typeface="Arial" panose="020B0604020202020204" pitchFamily="34" charset="0"/>
              </a:rPr>
              <a:t> than low-income households.</a:t>
            </a:r>
          </a:p>
          <a:p>
            <a:pPr lvl="1">
              <a:lnSpc>
                <a:spcPct val="105000"/>
              </a:lnSpc>
              <a:spcBef>
                <a:spcPts val="600"/>
              </a:spcBef>
              <a:buClrTx/>
              <a:buFont typeface="Arial" panose="020B0604020202020204" pitchFamily="34" charset="0"/>
              <a:buChar char="•"/>
            </a:pPr>
            <a:r>
              <a:rPr lang="en-US" dirty="0" smtClean="0">
                <a:latin typeface="Arial" panose="020B0604020202020204" pitchFamily="34" charset="0"/>
                <a:cs typeface="Arial" panose="020B0604020202020204" pitchFamily="34" charset="0"/>
              </a:rPr>
              <a:t>Over </a:t>
            </a:r>
            <a:r>
              <a:rPr lang="en-US" dirty="0">
                <a:latin typeface="Arial" panose="020B0604020202020204" pitchFamily="34" charset="0"/>
                <a:cs typeface="Arial" panose="020B0604020202020204" pitchFamily="34" charset="0"/>
              </a:rPr>
              <a:t>time, aggregate wealth and income grow together, causing </a:t>
            </a:r>
            <a:r>
              <a:rPr lang="en-US" i="1" dirty="0">
                <a:latin typeface="Arial" panose="020B0604020202020204" pitchFamily="34" charset="0"/>
                <a:cs typeface="Arial" panose="020B0604020202020204" pitchFamily="34" charset="0"/>
              </a:rPr>
              <a:t>APC</a:t>
            </a:r>
            <a:r>
              <a:rPr lang="en-US" dirty="0">
                <a:latin typeface="Arial" panose="020B0604020202020204" pitchFamily="34" charset="0"/>
                <a:cs typeface="Arial" panose="020B0604020202020204" pitchFamily="34" charset="0"/>
              </a:rPr>
              <a:t> to remain stable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580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221A713A-7C41-49F5-9217-61F1752D9521}"/>
              </a:ext>
            </a:extLst>
          </p:cNvPr>
          <p:cNvSpPr>
            <a:spLocks noGrp="1"/>
          </p:cNvSpPr>
          <p:nvPr>
            <p:ph type="title"/>
          </p:nvPr>
        </p:nvSpPr>
        <p:spPr/>
        <p:txBody>
          <a:bodyPr/>
          <a:lstStyle/>
          <a:p>
            <a:r>
              <a:rPr lang="en-US" dirty="0"/>
              <a:t>Implications of the Life-Cycle-Hypothesis, part 2</a:t>
            </a:r>
          </a:p>
        </p:txBody>
      </p:sp>
      <p:sp>
        <p:nvSpPr>
          <p:cNvPr id="2" name="Content Placeholder 1"/>
          <p:cNvSpPr>
            <a:spLocks noGrp="1"/>
          </p:cNvSpPr>
          <p:nvPr>
            <p:ph sz="quarter" idx="10"/>
          </p:nvPr>
        </p:nvSpPr>
        <p:spPr>
          <a:xfrm>
            <a:off x="520700" y="1142999"/>
            <a:ext cx="3308350" cy="4764315"/>
          </a:xfrm>
        </p:spPr>
        <p:txBody>
          <a:bodyPr/>
          <a:lstStyle/>
          <a:p>
            <a:r>
              <a:rPr lang="en-US" dirty="0">
                <a:latin typeface="Arial" panose="020B0604020202020204" pitchFamily="34" charset="0"/>
                <a:cs typeface="Arial" panose="020B0604020202020204" pitchFamily="34" charset="0"/>
              </a:rPr>
              <a:t>LCH implies that saving varies systematically over a person’s lifetime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pic>
        <p:nvPicPr>
          <p:cNvPr id="7" name="Picture 2" descr="This graph depicts consumption, income, and wealth over a life cycle. This is a line graph to depict consumption, income, and wealth over the life cycle.&#10;The Y axis is dollars&#10;The X axis is the age. Marks on this axis are retirement begins and end of life.&#10;The first table describes the lines and shaded areas on the graph.&#10;Line Names, Wealth; Position on Graph, Forms a triangle with the X axis. Ascends from left corner of graph, at low dollars and age, peaks before retirement begins (mid X axis), then descends to the end of life mark.&#10;Line Names, Income; Position on Graph, Horizontal line that starts runs parallel to X-axis mid graph until the retirement beings mark, at which point it drops with a vertical straight line, then runs congruent with the X axis until end of life.&#10;Line Names, Consumption; Position on Graph, Horizontal line that runs steady and parallel to X axis. It is below the income line until the retirement begins mark, and above the income line after the retirement begins mark.&#10;Line Names, Saving; Position on Graph, This is the shaded area between income and consumption until the retirement begins mark.&#10;Line Names, Dissaving; Position on Graph, This is the shaded area between income and consumption after the retirement begins mark and until the end of life mark."/>
          <p:cNvPicPr>
            <a:picLocks noGrp="1" noChangeAspect="1" noChangeArrowheads="1"/>
          </p:cNvPicPr>
          <p:nvPr>
            <p:ph type="pic" sz="quarter" idx="11"/>
          </p:nvPr>
        </p:nvPicPr>
        <p:blipFill>
          <a:blip r:embed="rId3">
            <a:extLst>
              <a:ext uri="{28A0092B-C50C-407E-A947-70E740481C1C}">
                <a14:useLocalDpi xmlns:a14="http://schemas.microsoft.com/office/drawing/2010/main" val="0"/>
              </a:ext>
            </a:extLst>
          </a:blip>
          <a:stretch>
            <a:fillRect/>
          </a:stretch>
        </p:blipFill>
        <p:spPr bwMode="auto">
          <a:xfrm>
            <a:off x="4111226" y="1485906"/>
            <a:ext cx="4641922" cy="3782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643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92A0A77-8745-4C1B-9E44-62B8DA9C67A8}"/>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Permanent Income Hypothesis, part 1</a:t>
            </a:r>
          </a:p>
        </p:txBody>
      </p:sp>
      <p:sp>
        <p:nvSpPr>
          <p:cNvPr id="2" name="Content Placeholder 1"/>
          <p:cNvSpPr>
            <a:spLocks noGrp="1"/>
          </p:cNvSpPr>
          <p:nvPr>
            <p:ph type="body" sz="quarter" idx="10"/>
          </p:nvPr>
        </p:nvSpPr>
        <p:spPr>
          <a:xfrm>
            <a:off x="478361" y="1219686"/>
            <a:ext cx="8326006" cy="5230810"/>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due to Milton Friedman (1957)</a:t>
            </a:r>
          </a:p>
          <a:p>
            <a:pPr marL="342900" indent="-342900">
              <a:lnSpc>
                <a:spcPct val="95000"/>
              </a:lnSpc>
              <a:spcBef>
                <a:spcPts val="600"/>
              </a:spcBef>
              <a:buClrTx/>
              <a:buSzPct val="100000"/>
              <a:buFont typeface="Arial" panose="020B0604020202020204" pitchFamily="34" charset="0"/>
              <a:buChar char="•"/>
            </a:pP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Y </a:t>
            </a:r>
            <a:r>
              <a:rPr lang="en-US" b="1" baseline="30000"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Y </a:t>
            </a:r>
            <a:r>
              <a:rPr lang="en-US" b="1" baseline="30000" dirty="0">
                <a:latin typeface="Arial" panose="020B0604020202020204" pitchFamily="34" charset="0"/>
                <a:cs typeface="Arial" panose="020B0604020202020204" pitchFamily="34" charset="0"/>
              </a:rPr>
              <a:t>T</a:t>
            </a:r>
            <a:endParaRPr lang="en-US" dirty="0">
              <a:latin typeface="Arial" panose="020B0604020202020204" pitchFamily="34" charset="0"/>
              <a:cs typeface="Arial" panose="020B0604020202020204" pitchFamily="34" charset="0"/>
            </a:endParaRPr>
          </a:p>
          <a:p>
            <a:pPr marL="914400">
              <a:lnSpc>
                <a:spcPct val="95000"/>
              </a:lnSpc>
              <a:spcBef>
                <a:spcPts val="600"/>
              </a:spcBef>
            </a:pPr>
            <a:r>
              <a:rPr lang="en-US" dirty="0" smtClean="0">
                <a:latin typeface="Arial" panose="020B0604020202020204" pitchFamily="34" charset="0"/>
                <a:cs typeface="Arial" panose="020B0604020202020204" pitchFamily="34" charset="0"/>
              </a:rPr>
              <a:t>where</a:t>
            </a:r>
            <a:endParaRPr lang="en-US" dirty="0">
              <a:latin typeface="Arial" panose="020B0604020202020204" pitchFamily="34" charset="0"/>
              <a:cs typeface="Arial" panose="020B0604020202020204" pitchFamily="34" charset="0"/>
            </a:endParaRPr>
          </a:p>
          <a:p>
            <a:pPr marL="295275" lvl="1" indent="330200">
              <a:lnSpc>
                <a:spcPct val="95000"/>
              </a:lnSpc>
              <a:spcBef>
                <a:spcPts val="600"/>
              </a:spcBef>
              <a:buNone/>
            </a:pP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 current income</a:t>
            </a:r>
            <a:endParaRPr lang="en-US" b="1" i="1" dirty="0">
              <a:latin typeface="Arial" panose="020B0604020202020204" pitchFamily="34" charset="0"/>
              <a:cs typeface="Arial" panose="020B0604020202020204" pitchFamily="34" charset="0"/>
            </a:endParaRPr>
          </a:p>
          <a:p>
            <a:pPr marL="1431925" lvl="1" indent="-793750">
              <a:lnSpc>
                <a:spcPct val="95000"/>
              </a:lnSpc>
              <a:spcBef>
                <a:spcPts val="600"/>
              </a:spcBef>
              <a:buNone/>
            </a:pPr>
            <a:r>
              <a:rPr lang="en-US" b="1" i="1" dirty="0">
                <a:latin typeface="Arial" panose="020B0604020202020204" pitchFamily="34" charset="0"/>
                <a:cs typeface="Arial" panose="020B0604020202020204" pitchFamily="34" charset="0"/>
              </a:rPr>
              <a:t>Y </a:t>
            </a:r>
            <a:r>
              <a:rPr lang="en-US" b="1" baseline="30000"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 </a:t>
            </a:r>
            <a:r>
              <a:rPr lang="en-US" b="1" dirty="0">
                <a:solidFill>
                  <a:srgbClr val="CC0000"/>
                </a:solidFill>
                <a:latin typeface="Arial" panose="020B0604020202020204" pitchFamily="34" charset="0"/>
                <a:cs typeface="Arial" panose="020B0604020202020204" pitchFamily="34" charset="0"/>
              </a:rPr>
              <a:t>permanent </a:t>
            </a:r>
            <a:r>
              <a:rPr lang="en-US" b="1" dirty="0" smtClean="0">
                <a:solidFill>
                  <a:srgbClr val="CC0000"/>
                </a:solidFill>
                <a:latin typeface="Arial" panose="020B0604020202020204" pitchFamily="34" charset="0"/>
                <a:cs typeface="Arial" panose="020B0604020202020204" pitchFamily="34" charset="0"/>
              </a:rPr>
              <a:t>income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average income, which people expect to persist into the future</a:t>
            </a:r>
          </a:p>
          <a:p>
            <a:pPr marL="1431925" lvl="1" indent="-793750">
              <a:lnSpc>
                <a:spcPct val="95000"/>
              </a:lnSpc>
              <a:spcBef>
                <a:spcPts val="600"/>
              </a:spcBef>
              <a:buNone/>
            </a:pPr>
            <a:r>
              <a:rPr lang="en-US" b="1" i="1" dirty="0">
                <a:latin typeface="Arial" panose="020B0604020202020204" pitchFamily="34" charset="0"/>
                <a:cs typeface="Arial" panose="020B0604020202020204" pitchFamily="34" charset="0"/>
              </a:rPr>
              <a:t>Y </a:t>
            </a:r>
            <a:r>
              <a:rPr lang="en-US" b="1" baseline="30000" dirty="0">
                <a:latin typeface="Arial" panose="020B0604020202020204" pitchFamily="34" charset="0"/>
                <a:cs typeface="Arial" panose="020B0604020202020204" pitchFamily="34" charset="0"/>
              </a:rPr>
              <a:t>T</a:t>
            </a:r>
            <a:r>
              <a:rPr lang="en-US" dirty="0">
                <a:latin typeface="Arial" panose="020B0604020202020204" pitchFamily="34" charset="0"/>
                <a:cs typeface="Arial" panose="020B0604020202020204" pitchFamily="34" charset="0"/>
              </a:rPr>
              <a:t> = </a:t>
            </a:r>
            <a:r>
              <a:rPr lang="en-US" b="1" dirty="0">
                <a:solidFill>
                  <a:srgbClr val="CC0000"/>
                </a:solidFill>
                <a:latin typeface="Arial" panose="020B0604020202020204" pitchFamily="34" charset="0"/>
                <a:cs typeface="Arial" panose="020B0604020202020204" pitchFamily="34" charset="0"/>
              </a:rPr>
              <a:t>transitory </a:t>
            </a:r>
            <a:r>
              <a:rPr lang="en-US" b="1" dirty="0" smtClean="0">
                <a:solidFill>
                  <a:srgbClr val="CC0000"/>
                </a:solidFill>
                <a:latin typeface="Arial" panose="020B0604020202020204" pitchFamily="34" charset="0"/>
                <a:cs typeface="Arial" panose="020B0604020202020204" pitchFamily="34" charset="0"/>
              </a:rPr>
              <a:t>income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temporary deviations from average </a:t>
            </a:r>
            <a:r>
              <a:rPr lang="en-US" dirty="0" smtClean="0">
                <a:latin typeface="Arial" panose="020B0604020202020204" pitchFamily="34" charset="0"/>
                <a:cs typeface="Arial" panose="020B0604020202020204" pitchFamily="34" charset="0"/>
              </a:rPr>
              <a:t>income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1182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75DD082-0783-42E7-99C1-9678401B4AFA}"/>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Permanent Income Hypothesis, part 2</a:t>
            </a:r>
          </a:p>
        </p:txBody>
      </p:sp>
      <p:sp>
        <p:nvSpPr>
          <p:cNvPr id="2" name="Content Placeholder 1"/>
          <p:cNvSpPr>
            <a:spLocks noGrp="1"/>
          </p:cNvSpPr>
          <p:nvPr>
            <p:ph type="body" sz="quarter" idx="10"/>
          </p:nvPr>
        </p:nvSpPr>
        <p:spPr>
          <a:xfrm>
            <a:off x="478361" y="1219685"/>
            <a:ext cx="8326006" cy="5369957"/>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Consumers use saving &amp; borrowing to smooth consumption in response to transitory changes in income.</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Permanent Income Hypothesis (PIH) consumption function:</a:t>
            </a:r>
          </a:p>
          <a:p>
            <a:pPr marL="1771650">
              <a:spcBef>
                <a:spcPts val="600"/>
              </a:spcBef>
            </a:pPr>
            <a:r>
              <a:rPr lang="en-US" b="1" i="1" dirty="0" smtClean="0"/>
              <a:t>C</a:t>
            </a:r>
            <a:r>
              <a:rPr lang="en-US" dirty="0" smtClean="0"/>
              <a:t> </a:t>
            </a:r>
            <a:r>
              <a:rPr lang="en-US" dirty="0"/>
              <a:t>= </a:t>
            </a:r>
            <a:r>
              <a:rPr lang="el-GR" b="1" i="1" dirty="0" smtClean="0">
                <a:latin typeface="Arial" panose="020B0604020202020204" pitchFamily="34" charset="0"/>
                <a:cs typeface="Arial" panose="020B0604020202020204" pitchFamily="34" charset="0"/>
              </a:rPr>
              <a:t>α</a:t>
            </a:r>
            <a:r>
              <a:rPr lang="en-US" b="1" i="1" dirty="0" smtClean="0"/>
              <a:t>Y </a:t>
            </a:r>
            <a:r>
              <a:rPr lang="en-US" b="1" baseline="30000" dirty="0"/>
              <a:t>P</a:t>
            </a:r>
            <a:endParaRPr lang="en-US" dirty="0"/>
          </a:p>
          <a:p>
            <a:pPr marL="0" lvl="1" indent="0">
              <a:spcBef>
                <a:spcPts val="600"/>
              </a:spcBef>
              <a:buNone/>
            </a:pPr>
            <a:r>
              <a:rPr lang="en-US" dirty="0">
                <a:latin typeface="Arial" panose="020B0604020202020204" pitchFamily="34" charset="0"/>
                <a:cs typeface="Arial" panose="020B0604020202020204" pitchFamily="34" charset="0"/>
              </a:rPr>
              <a:t>where </a:t>
            </a:r>
            <a:r>
              <a:rPr lang="en-US" b="1" i="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is the fraction of permanent income that people consume per year</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722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156288A-DA03-47A9-842E-F17F0BF785DA}"/>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Permanent Income Hypothesis, part 3</a:t>
            </a:r>
          </a:p>
        </p:txBody>
      </p:sp>
      <p:sp>
        <p:nvSpPr>
          <p:cNvPr id="2" name="Content Placeholder 1"/>
          <p:cNvSpPr>
            <a:spLocks noGrp="1"/>
          </p:cNvSpPr>
          <p:nvPr>
            <p:ph type="body" sz="quarter" idx="10"/>
          </p:nvPr>
        </p:nvSpPr>
        <p:spPr>
          <a:xfrm>
            <a:off x="478361" y="1219685"/>
            <a:ext cx="8326006" cy="5240749"/>
          </a:xfrm>
        </p:spPr>
        <p:txBody>
          <a:bodyPr/>
          <a:lstStyle/>
          <a:p>
            <a:pPr marL="342900" indent="-342900">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PIH can solve the consumption puzzle:</a:t>
            </a:r>
          </a:p>
          <a:p>
            <a:pPr lvl="1">
              <a:lnSpc>
                <a:spcPct val="105000"/>
              </a:lnSpc>
              <a:spcBef>
                <a:spcPct val="4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PIH implies</a:t>
            </a:r>
            <a:r>
              <a:rPr lang="en-US" dirty="0"/>
              <a:t/>
            </a:r>
            <a:br>
              <a:rPr lang="en-US" dirty="0"/>
            </a:br>
            <a:r>
              <a:rPr lang="en-US" dirty="0"/>
              <a:t>	</a:t>
            </a:r>
            <a:r>
              <a:rPr lang="en-US" i="1" dirty="0"/>
              <a:t>APC</a:t>
            </a:r>
            <a:r>
              <a:rPr lang="en-US" dirty="0"/>
              <a:t> = </a:t>
            </a:r>
            <a:r>
              <a:rPr lang="en-US" b="1" i="1" dirty="0"/>
              <a:t>C / Y</a:t>
            </a:r>
            <a:r>
              <a:rPr lang="en-US" dirty="0"/>
              <a:t> = </a:t>
            </a:r>
            <a:r>
              <a:rPr lang="el-GR" b="1" i="1" dirty="0">
                <a:latin typeface="Arial" panose="020B0604020202020204" pitchFamily="34" charset="0"/>
                <a:cs typeface="Arial" panose="020B0604020202020204" pitchFamily="34" charset="0"/>
              </a:rPr>
              <a:t>α </a:t>
            </a:r>
            <a:r>
              <a:rPr lang="en-US" b="1" i="1" dirty="0" smtClean="0"/>
              <a:t>Y </a:t>
            </a:r>
            <a:r>
              <a:rPr lang="en-US" b="1" baseline="30000" dirty="0"/>
              <a:t>P</a:t>
            </a:r>
            <a:r>
              <a:rPr lang="en-US" b="1" i="1" dirty="0"/>
              <a:t>/ </a:t>
            </a:r>
            <a:r>
              <a:rPr lang="en-US" b="1" i="1" dirty="0" smtClean="0"/>
              <a:t>Y</a:t>
            </a:r>
            <a:endParaRPr lang="en-US" dirty="0"/>
          </a:p>
          <a:p>
            <a:pPr lvl="1">
              <a:lnSpc>
                <a:spcPct val="105000"/>
              </a:lnSpc>
              <a:spcBef>
                <a:spcPct val="4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If high-income households have higher transitory income than low-income households, </a:t>
            </a:r>
            <a:r>
              <a:rPr lang="en-US" i="1" dirty="0" smtClean="0">
                <a:latin typeface="Arial" panose="020B0604020202020204" pitchFamily="34" charset="0"/>
                <a:cs typeface="Arial" panose="020B0604020202020204" pitchFamily="34" charset="0"/>
              </a:rPr>
              <a:t>APC</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lower in high-income households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1">
              <a:lnSpc>
                <a:spcPct val="105000"/>
              </a:lnSpc>
              <a:spcBef>
                <a:spcPct val="4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Over the long run, income variation is due mainly (if not solely) to variation in permanent income, which implies a stable </a:t>
            </a:r>
            <a:r>
              <a:rPr lang="en-US" i="1" dirty="0">
                <a:latin typeface="Arial" panose="020B0604020202020204" pitchFamily="34" charset="0"/>
                <a:cs typeface="Arial" panose="020B0604020202020204" pitchFamily="34" charset="0"/>
              </a:rPr>
              <a:t>APC</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224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88EDEF4-E41A-4D3D-AE36-7334245B4E14}"/>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PIH vs. LCH</a:t>
            </a:r>
          </a:p>
        </p:txBody>
      </p:sp>
      <p:sp>
        <p:nvSpPr>
          <p:cNvPr id="2" name="Content Placeholder 1"/>
          <p:cNvSpPr>
            <a:spLocks noGrp="1"/>
          </p:cNvSpPr>
          <p:nvPr>
            <p:ph type="body" sz="quarter" idx="10"/>
          </p:nvPr>
        </p:nvSpPr>
        <p:spPr>
          <a:xfrm>
            <a:off x="478361" y="1219686"/>
            <a:ext cx="8326006" cy="5409714"/>
          </a:xfrm>
        </p:spPr>
        <p:txBody>
          <a:bodyPr/>
          <a:lstStyle/>
          <a:p>
            <a:pPr marL="342900" indent="-342900">
              <a:spcBef>
                <a:spcPct val="5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Both: people try to smooth their consumption </a:t>
            </a:r>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the face of changing current income.</a:t>
            </a:r>
          </a:p>
          <a:p>
            <a:pPr marL="342900" indent="-342900">
              <a:spcBef>
                <a:spcPct val="5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LCH: current income changes systematically </a:t>
            </a:r>
            <a:r>
              <a:rPr lang="en-US" dirty="0" smtClean="0">
                <a:latin typeface="Arial" panose="020B0604020202020204" pitchFamily="34" charset="0"/>
                <a:cs typeface="Arial" panose="020B0604020202020204" pitchFamily="34" charset="0"/>
              </a:rPr>
              <a:t>as </a:t>
            </a:r>
            <a:r>
              <a:rPr lang="en-US" dirty="0">
                <a:latin typeface="Arial" panose="020B0604020202020204" pitchFamily="34" charset="0"/>
                <a:cs typeface="Arial" panose="020B0604020202020204" pitchFamily="34" charset="0"/>
              </a:rPr>
              <a:t>people move through their life cycle.</a:t>
            </a:r>
          </a:p>
          <a:p>
            <a:pPr marL="342900" indent="-342900">
              <a:spcBef>
                <a:spcPct val="5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PIH: current income is subject to random, transitory fluctuations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ct val="5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Both can explain the consumption puzzle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140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E78F0F4-1AD2-4A24-96D5-7D26200EAD87}"/>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Random-Walk Hypothesis, part 1</a:t>
            </a:r>
          </a:p>
        </p:txBody>
      </p:sp>
      <p:sp>
        <p:nvSpPr>
          <p:cNvPr id="2" name="Content Placeholder 1"/>
          <p:cNvSpPr>
            <a:spLocks noGrp="1"/>
          </p:cNvSpPr>
          <p:nvPr>
            <p:ph type="body" sz="quarter" idx="10"/>
          </p:nvPr>
        </p:nvSpPr>
        <p:spPr>
          <a:xfrm>
            <a:off x="478361" y="1219685"/>
            <a:ext cx="8326006" cy="5330201"/>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due to Robert Hall (1978)</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based on PIH, in which forward-looking consumers base consumption on expected future income</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Hall adds the assumption of </a:t>
            </a:r>
            <a:r>
              <a:rPr lang="en-US" b="1" dirty="0">
                <a:solidFill>
                  <a:srgbClr val="CC0000"/>
                </a:solidFill>
                <a:latin typeface="Arial" panose="020B0604020202020204" pitchFamily="34" charset="0"/>
                <a:cs typeface="Arial" panose="020B0604020202020204" pitchFamily="34" charset="0"/>
              </a:rPr>
              <a:t>rational </a:t>
            </a:r>
            <a:r>
              <a:rPr lang="en-US" b="1" dirty="0" smtClean="0">
                <a:solidFill>
                  <a:srgbClr val="CC0000"/>
                </a:solidFill>
                <a:latin typeface="Arial" panose="020B0604020202020204" pitchFamily="34" charset="0"/>
                <a:cs typeface="Arial" panose="020B0604020202020204" pitchFamily="34" charset="0"/>
              </a:rPr>
              <a:t>expectations</a:t>
            </a:r>
            <a:r>
              <a:rPr lang="en-US" dirty="0" smtClean="0">
                <a:latin typeface="Arial" panose="020B0604020202020204" pitchFamily="34" charset="0"/>
                <a:cs typeface="Arial" panose="020B0604020202020204" pitchFamily="34" charset="0"/>
              </a:rPr>
              <a:t>,</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that </a:t>
            </a:r>
            <a:r>
              <a:rPr lang="en-US" dirty="0">
                <a:latin typeface="Arial" panose="020B0604020202020204" pitchFamily="34" charset="0"/>
                <a:cs typeface="Arial" panose="020B0604020202020204" pitchFamily="34" charset="0"/>
              </a:rPr>
              <a:t>people use all available information to forecast future variables like income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5535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spc="200" dirty="0">
                <a:latin typeface="Tahoma" pitchFamily="34" charset="0"/>
                <a:ea typeface="Tahoma" pitchFamily="34" charset="0"/>
                <a:cs typeface="Tahoma" pitchFamily="34" charset="0"/>
              </a:rPr>
              <a:t>IN THIS CHAPTER, YOU WILL LEARN, PART 1</a:t>
            </a:r>
          </a:p>
        </p:txBody>
      </p:sp>
      <p:pic>
        <p:nvPicPr>
          <p:cNvPr id="10" name="Picture Placeholder 9" descr="Chapter 19">
            <a:extLst>
              <a:ext uri="{FF2B5EF4-FFF2-40B4-BE49-F238E27FC236}">
                <a16:creationId xmlns:a16="http://schemas.microsoft.com/office/drawing/2014/main" xmlns="" id="{22AB4D5B-CE6B-47FC-B0DE-1464036FCA6A}"/>
              </a:ext>
            </a:extLst>
          </p:cNvPr>
          <p:cNvPicPr>
            <a:picLocks noGrp="1" noChangeAspect="1"/>
          </p:cNvPicPr>
          <p:nvPr>
            <p:ph type="pic" sz="quarter" idx="12"/>
          </p:nvPr>
        </p:nvPicPr>
        <p:blipFill>
          <a:blip r:embed="rId3"/>
          <a:stretch>
            <a:fillRect/>
          </a:stretch>
        </p:blipFill>
        <p:spPr>
          <a:xfrm>
            <a:off x="616425" y="2450890"/>
            <a:ext cx="2575800" cy="2519200"/>
          </a:xfrm>
          <a:prstGeom prst="rect">
            <a:avLst/>
          </a:prstGeom>
        </p:spPr>
      </p:pic>
      <p:sp>
        <p:nvSpPr>
          <p:cNvPr id="3" name="Content Placeholder 2"/>
          <p:cNvSpPr>
            <a:spLocks noGrp="1"/>
          </p:cNvSpPr>
          <p:nvPr>
            <p:ph sz="quarter" idx="11"/>
          </p:nvPr>
        </p:nvSpPr>
        <p:spPr>
          <a:xfrm>
            <a:off x="3780693" y="1000897"/>
            <a:ext cx="4941276" cy="5265432"/>
          </a:xfrm>
          <a:noFill/>
          <a:ln>
            <a:noFill/>
          </a:ln>
        </p:spPr>
        <p:txBody>
          <a:bodyPr vert="horz" wrap="square" lIns="91440" tIns="45720" rIns="91440" bIns="45720" numCol="1" anchor="ctr" anchorCtr="0" compatLnSpc="1">
            <a:prstTxWarp prst="textNoShape">
              <a:avLst/>
            </a:prstTxWarp>
          </a:bodyPr>
          <a:lstStyle/>
          <a:p>
            <a:pPr algn="l">
              <a:lnSpc>
                <a:spcPts val="2700"/>
              </a:lnSpc>
              <a:spcBef>
                <a:spcPts val="600"/>
              </a:spcBef>
              <a:spcAft>
                <a:spcPts val="1200"/>
              </a:spcAft>
              <a:buClr>
                <a:schemeClr val="tx1">
                  <a:lumMod val="50000"/>
                  <a:lumOff val="50000"/>
                </a:schemeClr>
              </a:buClr>
            </a:pPr>
            <a:r>
              <a:rPr lang="en-US" sz="2700" dirty="0"/>
              <a:t>an introduction to the most prominent work on consumption, including:</a:t>
            </a:r>
          </a:p>
          <a:p>
            <a:pPr marL="800100" lvl="1" indent="-457200" algn="l">
              <a:lnSpc>
                <a:spcPts val="2700"/>
              </a:lnSpc>
              <a:spcBef>
                <a:spcPts val="600"/>
              </a:spcBef>
              <a:buFont typeface="Arial" panose="020B0604020202020204" pitchFamily="34" charset="0"/>
              <a:buChar char="•"/>
            </a:pPr>
            <a:r>
              <a:rPr lang="en-US" sz="2700" dirty="0">
                <a:latin typeface="Arial Narrow" panose="020B0606020202030204" pitchFamily="34" charset="0"/>
              </a:rPr>
              <a:t>John Maynard Keynes: consumption and current income</a:t>
            </a:r>
          </a:p>
          <a:p>
            <a:pPr marL="800100" lvl="1" indent="-457200" algn="l">
              <a:lnSpc>
                <a:spcPts val="2700"/>
              </a:lnSpc>
              <a:spcBef>
                <a:spcPts val="600"/>
              </a:spcBef>
              <a:buFont typeface="Arial" panose="020B0604020202020204" pitchFamily="34" charset="0"/>
              <a:buChar char="•"/>
            </a:pPr>
            <a:r>
              <a:rPr lang="en-US" sz="2700" dirty="0">
                <a:latin typeface="Arial Narrow" panose="020B0606020202030204" pitchFamily="34" charset="0"/>
              </a:rPr>
              <a:t>Franco Modigliani: the life-cycle hypothesis</a:t>
            </a:r>
          </a:p>
          <a:p>
            <a:pPr marL="800100" lvl="1" indent="-457200" algn="l">
              <a:lnSpc>
                <a:spcPts val="2700"/>
              </a:lnSpc>
              <a:spcBef>
                <a:spcPts val="600"/>
              </a:spcBef>
              <a:buFont typeface="Arial" panose="020B0604020202020204" pitchFamily="34" charset="0"/>
              <a:buChar char="•"/>
            </a:pPr>
            <a:r>
              <a:rPr lang="en-US" sz="2700" dirty="0">
                <a:latin typeface="Arial Narrow" panose="020B0606020202030204" pitchFamily="34" charset="0"/>
              </a:rPr>
              <a:t>Milton Friedman: the permanent income hypothesis</a:t>
            </a:r>
          </a:p>
          <a:p>
            <a:pPr marL="800100" lvl="1" indent="-457200" algn="l">
              <a:lnSpc>
                <a:spcPts val="2700"/>
              </a:lnSpc>
              <a:spcBef>
                <a:spcPts val="600"/>
              </a:spcBef>
              <a:buFont typeface="Arial" panose="020B0604020202020204" pitchFamily="34" charset="0"/>
              <a:buChar char="•"/>
            </a:pPr>
            <a:r>
              <a:rPr lang="en-US" sz="2700" dirty="0">
                <a:latin typeface="Arial Narrow" panose="020B0606020202030204" pitchFamily="34" charset="0"/>
              </a:rPr>
              <a:t>Robert Hall: the random-walk hypothesis</a:t>
            </a:r>
          </a:p>
          <a:p>
            <a:pPr marL="800100" lvl="1" indent="-457200" algn="l">
              <a:lnSpc>
                <a:spcPts val="2700"/>
              </a:lnSpc>
              <a:spcBef>
                <a:spcPts val="600"/>
              </a:spcBef>
              <a:buFont typeface="Arial" panose="020B0604020202020204" pitchFamily="34" charset="0"/>
              <a:buChar char="•"/>
            </a:pPr>
            <a:r>
              <a:rPr lang="en-US" sz="2700" dirty="0">
                <a:latin typeface="Arial Narrow" panose="020B0606020202030204" pitchFamily="34" charset="0"/>
              </a:rPr>
              <a:t>David </a:t>
            </a:r>
            <a:r>
              <a:rPr lang="en-US" sz="2700" dirty="0" err="1">
                <a:latin typeface="Arial Narrow" panose="020B0606020202030204" pitchFamily="34" charset="0"/>
              </a:rPr>
              <a:t>Laibson</a:t>
            </a:r>
            <a:r>
              <a:rPr lang="en-US" sz="2700" dirty="0">
                <a:latin typeface="Arial Narrow" panose="020B0606020202030204" pitchFamily="34" charset="0"/>
              </a:rPr>
              <a:t>: the pull of instant gratification</a:t>
            </a:r>
          </a:p>
        </p:txBody>
      </p:sp>
    </p:spTree>
    <p:extLst>
      <p:ext uri="{BB962C8B-B14F-4D97-AF65-F5344CB8AC3E}">
        <p14:creationId xmlns:p14="http://schemas.microsoft.com/office/powerpoint/2010/main" val="2094967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76B176C-D2DD-45CB-8D87-4BECF9A8FD4E}"/>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Random-Walk Hypothesis, part 2</a:t>
            </a:r>
          </a:p>
        </p:txBody>
      </p:sp>
      <p:sp>
        <p:nvSpPr>
          <p:cNvPr id="6" name="Content Placeholder 5"/>
          <p:cNvSpPr>
            <a:spLocks noGrp="1"/>
          </p:cNvSpPr>
          <p:nvPr>
            <p:ph type="body" sz="quarter" idx="10"/>
          </p:nvPr>
        </p:nvSpPr>
        <p:spPr>
          <a:xfrm>
            <a:off x="478361" y="1219686"/>
            <a:ext cx="8326006" cy="5350079"/>
          </a:xfrm>
        </p:spPr>
        <p:txBody>
          <a:bodyPr/>
          <a:lstStyle/>
          <a:p>
            <a:pPr marL="342900" indent="-342900">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PIH is correct and consumers have </a:t>
            </a:r>
            <a:r>
              <a:rPr lang="en-US" dirty="0" smtClean="0">
                <a:latin typeface="Arial" panose="020B0604020202020204" pitchFamily="34" charset="0"/>
                <a:cs typeface="Arial" panose="020B0604020202020204" pitchFamily="34" charset="0"/>
              </a:rPr>
              <a:t>rational expectations</a:t>
            </a:r>
            <a:r>
              <a:rPr lang="en-US" dirty="0">
                <a:latin typeface="Arial" panose="020B0604020202020204" pitchFamily="34" charset="0"/>
                <a:cs typeface="Arial" panose="020B0604020202020204" pitchFamily="34" charset="0"/>
              </a:rPr>
              <a:t>, then consumption should follow a </a:t>
            </a:r>
            <a:r>
              <a:rPr lang="en-US" b="1" dirty="0">
                <a:solidFill>
                  <a:srgbClr val="CC0000"/>
                </a:solidFill>
                <a:latin typeface="Arial" panose="020B0604020202020204" pitchFamily="34" charset="0"/>
                <a:cs typeface="Arial" panose="020B0604020202020204" pitchFamily="34" charset="0"/>
              </a:rPr>
              <a:t>random walk</a:t>
            </a:r>
            <a:r>
              <a:rPr lang="en-US" dirty="0">
                <a:latin typeface="Arial" panose="020B0604020202020204" pitchFamily="34" charset="0"/>
                <a:cs typeface="Arial" panose="020B0604020202020204" pitchFamily="34" charset="0"/>
              </a:rPr>
              <a:t>: changes in consumption should be unpredictable.</a:t>
            </a:r>
          </a:p>
          <a:p>
            <a:pPr marL="800100" lvl="1">
              <a:lnSpc>
                <a:spcPct val="105000"/>
              </a:lnSpc>
              <a:spcBef>
                <a:spcPct val="3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A change in income or wealth that was anticipated has already been factored into expected permanent income, so it will not change consumption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800100" lvl="1">
              <a:lnSpc>
                <a:spcPct val="105000"/>
              </a:lnSpc>
              <a:spcBef>
                <a:spcPct val="3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Only unanticipated changes in income or wealth that alter expected permanent income will change consumption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58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203955C-A436-4CA7-9053-4D05CE482F00}"/>
              </a:ext>
            </a:extLst>
          </p:cNvPr>
          <p:cNvSpPr>
            <a:spLocks noGrp="1"/>
          </p:cNvSpPr>
          <p:nvPr>
            <p:ph type="title"/>
          </p:nvPr>
        </p:nvSpPr>
        <p:spPr/>
        <p:txBody>
          <a:bodyPr/>
          <a:lstStyle/>
          <a:p>
            <a:r>
              <a:rPr lang="en-US" dirty="0">
                <a:solidFill>
                  <a:srgbClr val="A85232"/>
                </a:solidFill>
              </a:rPr>
              <a:t>Implication of the R-W Hypothesis</a:t>
            </a:r>
          </a:p>
        </p:txBody>
      </p:sp>
      <p:sp>
        <p:nvSpPr>
          <p:cNvPr id="3" name="Content Placeholder 2"/>
          <p:cNvSpPr>
            <a:spLocks noGrp="1"/>
          </p:cNvSpPr>
          <p:nvPr>
            <p:ph sz="quarter" idx="10"/>
          </p:nvPr>
        </p:nvSpPr>
        <p:spPr>
          <a:xfrm>
            <a:off x="1142424" y="2198075"/>
            <a:ext cx="6876563" cy="2862322"/>
          </a:xfrm>
          <a:solidFill>
            <a:schemeClr val="accent1">
              <a:lumMod val="20000"/>
              <a:lumOff val="80000"/>
            </a:schemeClr>
          </a:solidFill>
        </p:spPr>
        <p:txBody>
          <a:bodyPr wrap="square" rtlCol="0">
            <a:spAutoFit/>
          </a:bodyPr>
          <a:lstStyle/>
          <a:p>
            <a:pPr algn="ctr"/>
            <a:r>
              <a:rPr lang="en-US" sz="3600" dirty="0">
                <a:latin typeface="Arial" panose="020B0604020202020204" pitchFamily="34" charset="0"/>
                <a:cs typeface="Arial" panose="020B0604020202020204" pitchFamily="34" charset="0"/>
              </a:rPr>
              <a:t>If consumers obey the PIH </a:t>
            </a:r>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have rational expectations, then policy changes will affect consumption </a:t>
            </a:r>
            <a:r>
              <a:rPr lang="en-US" sz="3600" i="1" dirty="0">
                <a:solidFill>
                  <a:srgbClr val="C00000"/>
                </a:solidFill>
                <a:latin typeface="Arial" panose="020B0604020202020204" pitchFamily="34" charset="0"/>
                <a:cs typeface="Arial" panose="020B0604020202020204" pitchFamily="34" charset="0"/>
              </a:rPr>
              <a:t>only if they are unanticipated. </a:t>
            </a:r>
          </a:p>
        </p:txBody>
      </p:sp>
    </p:spTree>
    <p:extLst>
      <p:ext uri="{BB962C8B-B14F-4D97-AF65-F5344CB8AC3E}">
        <p14:creationId xmlns:p14="http://schemas.microsoft.com/office/powerpoint/2010/main" val="1329793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A7A8CBA-9D0F-41A9-BC5E-0E6E09767B7A}"/>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Psychology of Instant Gratification, part 1</a:t>
            </a:r>
          </a:p>
        </p:txBody>
      </p:sp>
      <p:sp>
        <p:nvSpPr>
          <p:cNvPr id="2" name="Content Placeholder 1"/>
          <p:cNvSpPr>
            <a:spLocks noGrp="1"/>
          </p:cNvSpPr>
          <p:nvPr>
            <p:ph type="body" sz="quarter" idx="10"/>
          </p:nvPr>
        </p:nvSpPr>
        <p:spPr>
          <a:xfrm>
            <a:off x="478361" y="1219686"/>
            <a:ext cx="8326006" cy="5300384"/>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Previous theories assume that consumers are rational and act to maximize lifetime utility.</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Recent studies by David </a:t>
            </a:r>
            <a:r>
              <a:rPr lang="en-US" dirty="0" err="1">
                <a:latin typeface="Arial" panose="020B0604020202020204" pitchFamily="34" charset="0"/>
                <a:cs typeface="Arial" panose="020B0604020202020204" pitchFamily="34" charset="0"/>
              </a:rPr>
              <a:t>Laibson</a:t>
            </a:r>
            <a:r>
              <a:rPr lang="en-US" dirty="0">
                <a:latin typeface="Arial" panose="020B0604020202020204" pitchFamily="34" charset="0"/>
                <a:cs typeface="Arial" panose="020B0604020202020204" pitchFamily="34" charset="0"/>
              </a:rPr>
              <a:t> and others consider the psychology of consumers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82888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35AADF7-CB72-4557-9D2B-FE3E04FA6C8E}"/>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Psychology of Instant Gratification, part 2</a:t>
            </a:r>
          </a:p>
        </p:txBody>
      </p:sp>
      <p:sp>
        <p:nvSpPr>
          <p:cNvPr id="2" name="Content Placeholder 1"/>
          <p:cNvSpPr>
            <a:spLocks noGrp="1"/>
          </p:cNvSpPr>
          <p:nvPr>
            <p:ph type="body" sz="quarter" idx="10"/>
          </p:nvPr>
        </p:nvSpPr>
        <p:spPr>
          <a:xfrm>
            <a:off x="478361" y="1219686"/>
            <a:ext cx="8326006" cy="5379897"/>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Consumers consider themselves to be imperfect decision makers.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 one survey, 76% said they were not saving enough for retirement.</a:t>
            </a:r>
          </a:p>
          <a:p>
            <a:pPr marL="342900" indent="-342900">
              <a:spcBef>
                <a:spcPts val="600"/>
              </a:spcBef>
              <a:buClrTx/>
              <a:buSzPct val="100000"/>
              <a:buFont typeface="Arial" panose="020B0604020202020204" pitchFamily="34" charset="0"/>
              <a:buChar char="•"/>
            </a:pPr>
            <a:r>
              <a:rPr lang="en-US" dirty="0" err="1">
                <a:latin typeface="Arial" panose="020B0604020202020204" pitchFamily="34" charset="0"/>
                <a:cs typeface="Arial" panose="020B0604020202020204" pitchFamily="34" charset="0"/>
              </a:rPr>
              <a:t>Laibson</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“pull of instant gratification” explains why people don’t save as much as a perfectly rational lifetime utility </a:t>
            </a:r>
            <a:r>
              <a:rPr lang="en-US" dirty="0" err="1">
                <a:latin typeface="Arial" panose="020B0604020202020204" pitchFamily="34" charset="0"/>
                <a:cs typeface="Arial" panose="020B0604020202020204" pitchFamily="34" charset="0"/>
              </a:rPr>
              <a:t>maximizer</a:t>
            </a:r>
            <a:r>
              <a:rPr lang="en-US" dirty="0">
                <a:latin typeface="Arial" panose="020B0604020202020204" pitchFamily="34" charset="0"/>
                <a:cs typeface="Arial" panose="020B0604020202020204" pitchFamily="34" charset="0"/>
              </a:rPr>
              <a:t> would save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8241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DA1F5A1-EB86-4BF7-8024-A8952494125D}"/>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Two questions and time inconsistency</a:t>
            </a:r>
          </a:p>
        </p:txBody>
      </p:sp>
      <p:sp>
        <p:nvSpPr>
          <p:cNvPr id="2" name="Content Placeholder 1"/>
          <p:cNvSpPr>
            <a:spLocks noGrp="1"/>
          </p:cNvSpPr>
          <p:nvPr>
            <p:ph type="body" sz="quarter" idx="10"/>
          </p:nvPr>
        </p:nvSpPr>
        <p:spPr>
          <a:xfrm>
            <a:off x="478361" y="1219685"/>
            <a:ext cx="8198500" cy="5350079"/>
          </a:xfrm>
        </p:spPr>
        <p:txBody>
          <a:bodyPr/>
          <a:lstStyle/>
          <a:p>
            <a:pPr marL="576263" lvl="1" indent="-461963">
              <a:lnSpc>
                <a:spcPct val="110000"/>
              </a:lnSpc>
              <a:spcBef>
                <a:spcPts val="1200"/>
              </a:spcBef>
              <a:buClr>
                <a:srgbClr val="CC6600"/>
              </a:buClr>
              <a:buFont typeface="+mj-lt"/>
              <a:buAutoNum type="arabicPeriod"/>
            </a:pPr>
            <a:r>
              <a:rPr lang="en-US" dirty="0" smtClean="0">
                <a:latin typeface="Arial" panose="020B0604020202020204" pitchFamily="34" charset="0"/>
                <a:cs typeface="Arial" panose="020B0604020202020204" pitchFamily="34" charset="0"/>
              </a:rPr>
              <a:t>Would </a:t>
            </a:r>
            <a:r>
              <a:rPr lang="en-US" dirty="0">
                <a:latin typeface="Arial" panose="020B0604020202020204" pitchFamily="34" charset="0"/>
                <a:cs typeface="Arial" panose="020B0604020202020204" pitchFamily="34" charset="0"/>
              </a:rPr>
              <a:t>you prefer (A) a candy today, or (B) two candies tomorrow?</a:t>
            </a:r>
          </a:p>
          <a:p>
            <a:pPr marL="576263" lvl="1" indent="-461963">
              <a:lnSpc>
                <a:spcPct val="110000"/>
              </a:lnSpc>
              <a:spcBef>
                <a:spcPts val="1200"/>
              </a:spcBef>
              <a:buClr>
                <a:srgbClr val="CC6600"/>
              </a:buClr>
              <a:buFont typeface="+mj-lt"/>
              <a:buAutoNum type="arabicPeriod"/>
            </a:pPr>
            <a:r>
              <a:rPr lang="en-US" dirty="0" smtClean="0">
                <a:latin typeface="Arial" panose="020B0604020202020204" pitchFamily="34" charset="0"/>
                <a:cs typeface="Arial" panose="020B0604020202020204" pitchFamily="34" charset="0"/>
              </a:rPr>
              <a:t>Would </a:t>
            </a:r>
            <a:r>
              <a:rPr lang="en-US" dirty="0">
                <a:latin typeface="Arial" panose="020B0604020202020204" pitchFamily="34" charset="0"/>
                <a:cs typeface="Arial" panose="020B0604020202020204" pitchFamily="34" charset="0"/>
              </a:rPr>
              <a:t>you prefer (A) a candy in 100 days, or (B) two candies in 101 days?</a:t>
            </a:r>
          </a:p>
          <a:p>
            <a:pPr>
              <a:spcBef>
                <a:spcPts val="1800"/>
              </a:spcBef>
            </a:pPr>
            <a:r>
              <a:rPr lang="en-US" dirty="0">
                <a:latin typeface="Arial" panose="020B0604020202020204" pitchFamily="34" charset="0"/>
                <a:cs typeface="Arial" panose="020B0604020202020204" pitchFamily="34" charset="0"/>
              </a:rPr>
              <a:t>In studies, most people answered (A) to 1 and (B) to 2.</a:t>
            </a:r>
          </a:p>
          <a:p>
            <a:pPr>
              <a:spcBef>
                <a:spcPts val="1800"/>
              </a:spcBef>
            </a:pPr>
            <a:r>
              <a:rPr lang="en-US" dirty="0">
                <a:latin typeface="Arial" panose="020B0604020202020204" pitchFamily="34" charset="0"/>
                <a:cs typeface="Arial" panose="020B0604020202020204" pitchFamily="34" charset="0"/>
              </a:rPr>
              <a:t>A person confronted with question 2 may choose (B).</a:t>
            </a:r>
          </a:p>
          <a:p>
            <a:pPr>
              <a:spcBef>
                <a:spcPts val="1800"/>
              </a:spcBef>
            </a:pPr>
            <a:r>
              <a:rPr lang="en-US" dirty="0">
                <a:latin typeface="Arial" panose="020B0604020202020204" pitchFamily="34" charset="0"/>
                <a:cs typeface="Arial" panose="020B0604020202020204" pitchFamily="34" charset="0"/>
              </a:rPr>
              <a:t>But in 100 days, when confronted with question 1,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pull of instant gratification may induce her to change her answer to (A</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788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175F57B-6B73-489D-A050-710D7355A525}"/>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i="1" dirty="0">
                <a:solidFill>
                  <a:srgbClr val="A85232"/>
                </a:solidFill>
              </a:rPr>
              <a:t>Summing up consumption</a:t>
            </a:r>
          </a:p>
        </p:txBody>
      </p:sp>
      <p:sp>
        <p:nvSpPr>
          <p:cNvPr id="2" name="Content Placeholder 1"/>
          <p:cNvSpPr>
            <a:spLocks noGrp="1"/>
          </p:cNvSpPr>
          <p:nvPr>
            <p:ph type="body" sz="quarter" idx="10"/>
          </p:nvPr>
        </p:nvSpPr>
        <p:spPr>
          <a:xfrm>
            <a:off x="478361" y="1219686"/>
            <a:ext cx="8326006" cy="5340140"/>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Keynes: consumption depends primarily on current income.</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Recent work: consumption also depends </a:t>
            </a:r>
            <a:r>
              <a:rPr lang="en-US" dirty="0" smtClean="0">
                <a:latin typeface="Arial" panose="020B0604020202020204" pitchFamily="34" charset="0"/>
                <a:cs typeface="Arial" panose="020B0604020202020204" pitchFamily="34" charset="0"/>
              </a:rPr>
              <a:t>on</a:t>
            </a:r>
            <a:endParaRPr lang="en-US" dirty="0">
              <a:latin typeface="Arial" panose="020B0604020202020204" pitchFamily="34" charset="0"/>
              <a:cs typeface="Arial" panose="020B0604020202020204" pitchFamily="34" charset="0"/>
            </a:endParaRP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expected future income</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Wealth</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Interest rates</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Economists disagree over the relative importance of these factors, borrowing constraints, and psychological factors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524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7E97A0A-014D-4AE0-98B9-3E26B6EB61A1}"/>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Moving on: Three types of investment</a:t>
            </a:r>
          </a:p>
        </p:txBody>
      </p:sp>
      <p:sp>
        <p:nvSpPr>
          <p:cNvPr id="2" name="Content Placeholder 1"/>
          <p:cNvSpPr>
            <a:spLocks noGrp="1"/>
          </p:cNvSpPr>
          <p:nvPr>
            <p:ph type="body" sz="quarter" idx="10"/>
          </p:nvPr>
        </p:nvSpPr>
        <p:spPr>
          <a:xfrm>
            <a:off x="478361" y="1219686"/>
            <a:ext cx="8326006" cy="5350079"/>
          </a:xfrm>
        </p:spPr>
        <p:txBody>
          <a:bodyPr/>
          <a:lstStyle/>
          <a:p>
            <a:pPr marL="342900" indent="-342900">
              <a:spcBef>
                <a:spcPts val="600"/>
              </a:spcBef>
              <a:buClrTx/>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Business fixed investment</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businesses’ spending on equipment and structures for use in production.</a:t>
            </a:r>
          </a:p>
          <a:p>
            <a:pPr marL="342900" indent="-342900">
              <a:spcBef>
                <a:spcPts val="600"/>
              </a:spcBef>
              <a:buClrTx/>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Residential investment</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purchases of new housing units (either by occupants or landlords).</a:t>
            </a:r>
          </a:p>
          <a:p>
            <a:pPr marL="342900" indent="-342900">
              <a:spcBef>
                <a:spcPts val="600"/>
              </a:spcBef>
              <a:buClrTx/>
              <a:buSzPct val="100000"/>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Inventory investment</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value of the change in inventories of finished goods, materials and supplies, and work in progress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3823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EA32721-387B-4E4C-8F91-3D5F7516BE4F}"/>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Understanding business fixed investment</a:t>
            </a:r>
          </a:p>
        </p:txBody>
      </p:sp>
      <p:sp>
        <p:nvSpPr>
          <p:cNvPr id="2" name="Content Placeholder 1"/>
          <p:cNvSpPr>
            <a:spLocks noGrp="1"/>
          </p:cNvSpPr>
          <p:nvPr>
            <p:ph type="body" sz="quarter" idx="10"/>
          </p:nvPr>
        </p:nvSpPr>
        <p:spPr>
          <a:xfrm>
            <a:off x="478361" y="1219686"/>
            <a:ext cx="8326006" cy="5310323"/>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standard model of business fixed investment</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a:t>
            </a:r>
            <a:r>
              <a:rPr lang="en-US" b="1" dirty="0">
                <a:solidFill>
                  <a:srgbClr val="CC0000"/>
                </a:solidFill>
                <a:latin typeface="Arial" panose="020B0604020202020204" pitchFamily="34" charset="0"/>
                <a:cs typeface="Arial" panose="020B0604020202020204" pitchFamily="34" charset="0"/>
              </a:rPr>
              <a:t>neoclassical model of investment</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Shows how investment depends on:</a:t>
            </a:r>
          </a:p>
          <a:p>
            <a:pPr marL="800100" lvl="1">
              <a:spcBef>
                <a:spcPts val="600"/>
              </a:spcBef>
              <a:buClrTx/>
              <a:buFont typeface="Arial" panose="020B0604020202020204" pitchFamily="34" charset="0"/>
              <a:buChar char="•"/>
            </a:pPr>
            <a:r>
              <a:rPr lang="en-US" i="1" dirty="0">
                <a:latin typeface="Arial" panose="020B0604020202020204" pitchFamily="34" charset="0"/>
                <a:cs typeface="Arial" panose="020B0604020202020204" pitchFamily="34" charset="0"/>
              </a:rPr>
              <a:t>MPK</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interest rate</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tax rules affecting </a:t>
            </a:r>
            <a:r>
              <a:rPr lang="en-US" dirty="0" smtClean="0">
                <a:latin typeface="Arial" panose="020B0604020202020204" pitchFamily="34" charset="0"/>
                <a:cs typeface="Arial" panose="020B0604020202020204" pitchFamily="34" charset="0"/>
              </a:rPr>
              <a:t>firms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68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8E821BA-552A-4B59-8A51-7216A3F2A5E4}"/>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Two types of firms</a:t>
            </a:r>
          </a:p>
        </p:txBody>
      </p:sp>
      <p:sp>
        <p:nvSpPr>
          <p:cNvPr id="10" name="Content Placeholder 9"/>
          <p:cNvSpPr>
            <a:spLocks noGrp="1"/>
          </p:cNvSpPr>
          <p:nvPr>
            <p:ph type="body" sz="quarter" idx="10"/>
          </p:nvPr>
        </p:nvSpPr>
        <p:spPr>
          <a:xfrm>
            <a:off x="478361" y="1219687"/>
            <a:ext cx="8326006" cy="1809264"/>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For simplicity, assume two types of firms:</a:t>
            </a:r>
          </a:p>
          <a:p>
            <a:pPr marL="914400" lvl="1" indent="-457200">
              <a:spcBef>
                <a:spcPts val="600"/>
              </a:spcBef>
              <a:buClr>
                <a:srgbClr val="3333CC"/>
              </a:buClr>
              <a:buFont typeface="+mj-lt"/>
              <a:buAutoNum type="arabicPeriod"/>
            </a:pPr>
            <a:r>
              <a:rPr lang="en-US" b="1" i="1" dirty="0">
                <a:solidFill>
                  <a:srgbClr val="3333CC"/>
                </a:solidFill>
                <a:latin typeface="Arial" panose="020B0604020202020204" pitchFamily="34" charset="0"/>
                <a:cs typeface="Arial" panose="020B0604020202020204" pitchFamily="34" charset="0"/>
              </a:rPr>
              <a:t>Production firms</a:t>
            </a:r>
            <a:r>
              <a:rPr lang="en-US" dirty="0">
                <a:latin typeface="Arial" panose="020B0604020202020204" pitchFamily="34" charset="0"/>
                <a:cs typeface="Arial" panose="020B0604020202020204" pitchFamily="34" charset="0"/>
              </a:rPr>
              <a:t> rent the capital they use </a:t>
            </a:r>
            <a:r>
              <a:rPr lang="en-US" dirty="0" smtClean="0">
                <a:latin typeface="Arial" panose="020B0604020202020204" pitchFamily="34" charset="0"/>
                <a:cs typeface="Arial" panose="020B0604020202020204" pitchFamily="34" charset="0"/>
              </a:rPr>
              <a:t>to produce </a:t>
            </a:r>
            <a:r>
              <a:rPr lang="en-US" dirty="0">
                <a:latin typeface="Arial" panose="020B0604020202020204" pitchFamily="34" charset="0"/>
                <a:cs typeface="Arial" panose="020B0604020202020204" pitchFamily="34" charset="0"/>
              </a:rPr>
              <a:t>goods and services.</a:t>
            </a:r>
          </a:p>
          <a:p>
            <a:pPr marL="914400" lvl="1" indent="-457200">
              <a:spcBef>
                <a:spcPts val="600"/>
              </a:spcBef>
              <a:buClr>
                <a:srgbClr val="3333CC"/>
              </a:buClr>
              <a:buFont typeface="+mj-lt"/>
              <a:buAutoNum type="arabicPeriod"/>
            </a:pPr>
            <a:r>
              <a:rPr lang="en-US" b="1" i="1" dirty="0">
                <a:solidFill>
                  <a:srgbClr val="3333CC"/>
                </a:solidFill>
                <a:latin typeface="Arial" panose="020B0604020202020204" pitchFamily="34" charset="0"/>
                <a:cs typeface="Arial" panose="020B0604020202020204" pitchFamily="34" charset="0"/>
              </a:rPr>
              <a:t>Rental firms</a:t>
            </a:r>
            <a:r>
              <a:rPr lang="en-US" dirty="0">
                <a:latin typeface="Arial" panose="020B0604020202020204" pitchFamily="34" charset="0"/>
                <a:cs typeface="Arial" panose="020B0604020202020204" pitchFamily="34" charset="0"/>
              </a:rPr>
              <a:t> own capital, rent it to </a:t>
            </a:r>
            <a:r>
              <a:rPr lang="en-US" dirty="0" smtClean="0">
                <a:latin typeface="Arial" panose="020B0604020202020204" pitchFamily="34" charset="0"/>
                <a:cs typeface="Arial" panose="020B0604020202020204" pitchFamily="34" charset="0"/>
              </a:rPr>
              <a:t>production </a:t>
            </a:r>
            <a:r>
              <a:rPr lang="en-US" dirty="0">
                <a:latin typeface="Arial" panose="020B0604020202020204" pitchFamily="34" charset="0"/>
                <a:cs typeface="Arial" panose="020B0604020202020204" pitchFamily="34" charset="0"/>
              </a:rPr>
              <a:t>firms.</a:t>
            </a:r>
          </a:p>
        </p:txBody>
      </p:sp>
      <p:sp>
        <p:nvSpPr>
          <p:cNvPr id="12" name="Content Placeholder 11"/>
          <p:cNvSpPr>
            <a:spLocks noGrp="1"/>
          </p:cNvSpPr>
          <p:nvPr>
            <p:ph sz="quarter" idx="12"/>
          </p:nvPr>
        </p:nvSpPr>
        <p:spPr>
          <a:xfrm>
            <a:off x="2260114" y="3329953"/>
            <a:ext cx="4623772" cy="1452398"/>
          </a:xfrm>
          <a:noFill/>
          <a:ln>
            <a:solidFill>
              <a:schemeClr val="accent1"/>
            </a:solidFill>
          </a:ln>
        </p:spPr>
        <p:txBody>
          <a:bodyPr wrap="square" rtlCol="0">
            <a:spAutoFit/>
          </a:bodyPr>
          <a:lstStyle/>
          <a:p>
            <a:pPr algn="ctr"/>
            <a:r>
              <a:rPr lang="en-US" i="1" dirty="0">
                <a:latin typeface="Arial" panose="020B0604020202020204" pitchFamily="34" charset="0"/>
                <a:cs typeface="Arial" panose="020B0604020202020204" pitchFamily="34" charset="0"/>
              </a:rPr>
              <a:t>In this context, “investment” is the rental firms’ spending on new capital goods.</a:t>
            </a:r>
          </a:p>
        </p:txBody>
      </p:sp>
    </p:spTree>
    <p:extLst>
      <p:ext uri="{BB962C8B-B14F-4D97-AF65-F5344CB8AC3E}">
        <p14:creationId xmlns:p14="http://schemas.microsoft.com/office/powerpoint/2010/main" val="21431340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22B5A1ED-780F-422F-AAFA-4C88F0D78FE7}"/>
              </a:ext>
            </a:extLst>
          </p:cNvPr>
          <p:cNvSpPr>
            <a:spLocks noGrp="1"/>
          </p:cNvSpPr>
          <p:nvPr>
            <p:ph type="title"/>
          </p:nvPr>
        </p:nvSpPr>
        <p:spPr/>
        <p:txBody>
          <a:bodyPr/>
          <a:lstStyle/>
          <a:p>
            <a:r>
              <a:rPr lang="en-US" dirty="0"/>
              <a:t>The capital rental market</a:t>
            </a:r>
          </a:p>
        </p:txBody>
      </p:sp>
      <p:sp>
        <p:nvSpPr>
          <p:cNvPr id="2" name="Content Placeholder 1"/>
          <p:cNvSpPr>
            <a:spLocks noGrp="1"/>
          </p:cNvSpPr>
          <p:nvPr>
            <p:ph sz="quarter" idx="10"/>
          </p:nvPr>
        </p:nvSpPr>
        <p:spPr>
          <a:xfrm>
            <a:off x="536742" y="1608218"/>
            <a:ext cx="2980061" cy="3409950"/>
          </a:xfrm>
        </p:spPr>
        <p:txBody>
          <a:bodyPr/>
          <a:lstStyle/>
          <a:p>
            <a:pPr>
              <a:spcBef>
                <a:spcPts val="1200"/>
              </a:spcBef>
            </a:pPr>
            <a:r>
              <a:rPr lang="en-US" dirty="0">
                <a:latin typeface="Arial" panose="020B0604020202020204" pitchFamily="34" charset="0"/>
                <a:cs typeface="Arial" panose="020B0604020202020204" pitchFamily="34" charset="0"/>
              </a:rPr>
              <a:t>Production firms must decide how much capital to rent.</a:t>
            </a:r>
          </a:p>
          <a:p>
            <a:pPr>
              <a:spcBef>
                <a:spcPts val="1200"/>
              </a:spcBef>
            </a:pPr>
            <a:r>
              <a:rPr lang="en-US" dirty="0">
                <a:latin typeface="Arial" panose="020B0604020202020204" pitchFamily="34" charset="0"/>
                <a:cs typeface="Arial" panose="020B0604020202020204" pitchFamily="34" charset="0"/>
              </a:rPr>
              <a:t>Recall from Chap. 3:</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Competitive firms rent capital to the point where </a:t>
            </a:r>
            <a:br>
              <a:rPr lang="en-US" dirty="0">
                <a:latin typeface="Arial" panose="020B0604020202020204" pitchFamily="34" charset="0"/>
                <a:cs typeface="Arial" panose="020B0604020202020204" pitchFamily="34" charset="0"/>
              </a:rPr>
            </a:b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R</a:t>
            </a:r>
            <a:r>
              <a:rPr lang="en-US" i="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pic>
        <p:nvPicPr>
          <p:cNvPr id="9" name="Picture 2" descr="This is a line graph that represents the price of capital. The Y axis is the real rental price (R/P). The X axis is the capital stock (K). A straight vertical line representing capital supply (fixed K) runs to the left of the graph's center. A negative sloped line representing capital demand (MPK) runs from high R/P, low K to low R/P, high K, intersecting with the capital supply. "/>
          <p:cNvPicPr>
            <a:picLocks noGrp="1" noChangeAspect="1" noChangeArrowheads="1"/>
          </p:cNvPicPr>
          <p:nvPr>
            <p:ph type="pic" sz="quarter" idx="11"/>
          </p:nvPr>
        </p:nvPicPr>
        <p:blipFill>
          <a:blip r:embed="rId3">
            <a:extLst>
              <a:ext uri="{28A0092B-C50C-407E-A947-70E740481C1C}">
                <a14:useLocalDpi xmlns:a14="http://schemas.microsoft.com/office/drawing/2010/main" val="0"/>
              </a:ext>
            </a:extLst>
          </a:blip>
          <a:stretch>
            <a:fillRect/>
          </a:stretch>
        </p:blipFill>
        <p:spPr bwMode="auto">
          <a:xfrm>
            <a:off x="3935709" y="1750313"/>
            <a:ext cx="4730306" cy="3269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818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spc="200" dirty="0">
                <a:latin typeface="Tahoma" pitchFamily="34" charset="0"/>
                <a:ea typeface="Tahoma" pitchFamily="34" charset="0"/>
                <a:cs typeface="Tahoma" pitchFamily="34" charset="0"/>
              </a:rPr>
              <a:t>IN THIS CHAPTER, YOU WILL LEARN, PART 2</a:t>
            </a:r>
          </a:p>
        </p:txBody>
      </p:sp>
      <p:pic>
        <p:nvPicPr>
          <p:cNvPr id="7" name="Picture Placeholder 6" descr="Chapter 19">
            <a:extLst>
              <a:ext uri="{FF2B5EF4-FFF2-40B4-BE49-F238E27FC236}">
                <a16:creationId xmlns:a16="http://schemas.microsoft.com/office/drawing/2014/main" xmlns="" id="{E33605D8-7F59-476F-A384-C272A8D1E17B}"/>
              </a:ext>
            </a:extLst>
          </p:cNvPr>
          <p:cNvPicPr>
            <a:picLocks noGrp="1" noChangeAspect="1"/>
          </p:cNvPicPr>
          <p:nvPr>
            <p:ph type="pic" sz="quarter" idx="12"/>
          </p:nvPr>
        </p:nvPicPr>
        <p:blipFill>
          <a:blip r:embed="rId3"/>
          <a:stretch>
            <a:fillRect/>
          </a:stretch>
        </p:blipFill>
        <p:spPr>
          <a:xfrm>
            <a:off x="669180" y="2573985"/>
            <a:ext cx="2575800" cy="2519200"/>
          </a:xfrm>
          <a:prstGeom prst="rect">
            <a:avLst/>
          </a:prstGeom>
        </p:spPr>
      </p:pic>
      <p:sp>
        <p:nvSpPr>
          <p:cNvPr id="3" name="Content Placeholder 2"/>
          <p:cNvSpPr>
            <a:spLocks noGrp="1"/>
          </p:cNvSpPr>
          <p:nvPr>
            <p:ph sz="quarter" idx="11"/>
          </p:nvPr>
        </p:nvSpPr>
        <p:spPr/>
        <p:txBody>
          <a:bodyPr/>
          <a:lstStyle/>
          <a:p>
            <a:pPr>
              <a:buClr>
                <a:schemeClr val="tx1">
                  <a:lumMod val="50000"/>
                  <a:lumOff val="50000"/>
                </a:schemeClr>
              </a:buClr>
            </a:pPr>
            <a:r>
              <a:rPr lang="en-US" sz="2700" dirty="0"/>
              <a:t>leading theories to explain investment</a:t>
            </a:r>
          </a:p>
          <a:p>
            <a:pPr>
              <a:buClr>
                <a:schemeClr val="tx1">
                  <a:lumMod val="50000"/>
                  <a:lumOff val="50000"/>
                </a:schemeClr>
              </a:buClr>
            </a:pPr>
            <a:r>
              <a:rPr lang="en-US" sz="2700" dirty="0"/>
              <a:t>why investment is negatively related to the interest rate</a:t>
            </a:r>
          </a:p>
          <a:p>
            <a:pPr>
              <a:buClr>
                <a:schemeClr val="tx1">
                  <a:lumMod val="50000"/>
                  <a:lumOff val="50000"/>
                </a:schemeClr>
              </a:buClr>
            </a:pPr>
            <a:r>
              <a:rPr lang="en-US" sz="2700" dirty="0"/>
              <a:t>things that shift the investment function</a:t>
            </a:r>
          </a:p>
          <a:p>
            <a:pPr>
              <a:buClr>
                <a:schemeClr val="tx1">
                  <a:lumMod val="50000"/>
                  <a:lumOff val="50000"/>
                </a:schemeClr>
              </a:buClr>
            </a:pPr>
            <a:r>
              <a:rPr lang="en-US" sz="2700" dirty="0"/>
              <a:t>why investment rises during booms and falls during </a:t>
            </a:r>
            <a:r>
              <a:rPr lang="en-US" sz="2700" dirty="0" smtClean="0"/>
              <a:t>recessions</a:t>
            </a:r>
            <a:endParaRPr lang="en-US" sz="2700" dirty="0"/>
          </a:p>
        </p:txBody>
      </p:sp>
    </p:spTree>
    <p:extLst>
      <p:ext uri="{BB962C8B-B14F-4D97-AF65-F5344CB8AC3E}">
        <p14:creationId xmlns:p14="http://schemas.microsoft.com/office/powerpoint/2010/main" val="2009464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solidFill>
                  <a:srgbClr val="A85232"/>
                </a:solidFill>
              </a:rPr>
              <a:t>Factors that affect the rental price</a:t>
            </a:r>
            <a:endParaRPr lang="en-US" dirty="0"/>
          </a:p>
        </p:txBody>
      </p:sp>
      <p:sp>
        <p:nvSpPr>
          <p:cNvPr id="12" name="Content Placeholder 11"/>
          <p:cNvSpPr>
            <a:spLocks noGrp="1"/>
          </p:cNvSpPr>
          <p:nvPr>
            <p:ph type="body" sz="quarter" idx="10"/>
          </p:nvPr>
        </p:nvSpPr>
        <p:spPr>
          <a:xfrm>
            <a:off x="478361" y="1448287"/>
            <a:ext cx="3807889" cy="913913"/>
          </a:xfrm>
        </p:spPr>
        <p:txBody>
          <a:bodyPr/>
          <a:lstStyle/>
          <a:p>
            <a:r>
              <a:rPr lang="en-US" dirty="0">
                <a:latin typeface="Arial" panose="020B0604020202020204" pitchFamily="34" charset="0"/>
                <a:cs typeface="Arial" panose="020B0604020202020204" pitchFamily="34" charset="0"/>
              </a:rPr>
              <a:t>For the Cobb-Douglas production function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16" name="Object 15" descr="An equation reads, Y equals AK to the power alpha L to the power (1 minus a)."/>
          <p:cNvGraphicFramePr>
            <a:graphicFrameLocks noChangeAspect="1"/>
          </p:cNvGraphicFramePr>
          <p:nvPr>
            <p:extLst>
              <p:ext uri="{D42A27DB-BD31-4B8C-83A1-F6EECF244321}">
                <p14:modId xmlns:p14="http://schemas.microsoft.com/office/powerpoint/2010/main" val="3257046564"/>
              </p:ext>
            </p:extLst>
          </p:nvPr>
        </p:nvGraphicFramePr>
        <p:xfrm>
          <a:off x="5041900" y="1666875"/>
          <a:ext cx="2246313" cy="568325"/>
        </p:xfrm>
        <a:graphic>
          <a:graphicData uri="http://schemas.openxmlformats.org/presentationml/2006/ole">
            <mc:AlternateContent xmlns:mc="http://schemas.openxmlformats.org/markup-compatibility/2006">
              <mc:Choice xmlns:v="urn:schemas-microsoft-com:vml" Requires="v">
                <p:oleObj spid="_x0000_s8474" name="Equation" r:id="rId4" imgW="901440" imgH="228600" progId="Equation.DSMT4">
                  <p:embed/>
                </p:oleObj>
              </mc:Choice>
              <mc:Fallback>
                <p:oleObj name="Equation" r:id="rId4" imgW="901440" imgH="228600" progId="Equation.DSMT4">
                  <p:embed/>
                  <p:pic>
                    <p:nvPicPr>
                      <p:cNvPr id="0" name="Object 2"/>
                      <p:cNvPicPr>
                        <a:picLocks noChangeAspect="1" noChangeArrowheads="1"/>
                      </p:cNvPicPr>
                      <p:nvPr/>
                    </p:nvPicPr>
                    <p:blipFill>
                      <a:blip r:embed="rId5"/>
                      <a:srcRect/>
                      <a:stretch>
                        <a:fillRect/>
                      </a:stretch>
                    </p:blipFill>
                    <p:spPr bwMode="auto">
                      <a:xfrm>
                        <a:off x="5041900" y="1666875"/>
                        <a:ext cx="2246313"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Content Placeholder 13"/>
          <p:cNvSpPr>
            <a:spLocks noGrp="1"/>
          </p:cNvSpPr>
          <p:nvPr>
            <p:ph sz="quarter" idx="12"/>
          </p:nvPr>
        </p:nvSpPr>
        <p:spPr>
          <a:xfrm>
            <a:off x="444501" y="2884489"/>
            <a:ext cx="3860800" cy="906462"/>
          </a:xfrm>
        </p:spPr>
        <p:txBody>
          <a:bodyPr/>
          <a:lstStyle/>
          <a:p>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(and hence equilibrium </a:t>
            </a:r>
            <a:r>
              <a:rPr lang="en-US" i="1" dirty="0">
                <a:latin typeface="Arial" panose="020B0604020202020204" pitchFamily="34" charset="0"/>
                <a:cs typeface="Arial" panose="020B0604020202020204" pitchFamily="34" charset="0"/>
              </a:rPr>
              <a:t>R/P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is</a:t>
            </a:r>
            <a:endParaRPr lang="en-US" dirty="0">
              <a:latin typeface="Arial" panose="020B0604020202020204" pitchFamily="34" charset="0"/>
              <a:cs typeface="Arial" panose="020B0604020202020204" pitchFamily="34" charset="0"/>
            </a:endParaRPr>
          </a:p>
        </p:txBody>
      </p:sp>
      <p:graphicFrame>
        <p:nvGraphicFramePr>
          <p:cNvPr id="17" name="Object 16" descr="An equation reads, R over P equals MPK equals alpha A (L over K) to the power (1 minus alpha)."/>
          <p:cNvGraphicFramePr>
            <a:graphicFrameLocks noChangeAspect="1"/>
          </p:cNvGraphicFramePr>
          <p:nvPr>
            <p:extLst>
              <p:ext uri="{D42A27DB-BD31-4B8C-83A1-F6EECF244321}">
                <p14:modId xmlns:p14="http://schemas.microsoft.com/office/powerpoint/2010/main" val="1869916640"/>
              </p:ext>
            </p:extLst>
          </p:nvPr>
        </p:nvGraphicFramePr>
        <p:xfrm>
          <a:off x="4649788" y="2927350"/>
          <a:ext cx="3398837" cy="849313"/>
        </p:xfrm>
        <a:graphic>
          <a:graphicData uri="http://schemas.openxmlformats.org/presentationml/2006/ole">
            <mc:AlternateContent xmlns:mc="http://schemas.openxmlformats.org/markup-compatibility/2006">
              <mc:Choice xmlns:v="urn:schemas-microsoft-com:vml" Requires="v">
                <p:oleObj spid="_x0000_s8475" name="Equation" r:id="rId6" imgW="1625400" imgH="406080" progId="Equation.DSMT4">
                  <p:embed/>
                </p:oleObj>
              </mc:Choice>
              <mc:Fallback>
                <p:oleObj name="Equation" r:id="rId6" imgW="1625400" imgH="406080" progId="Equation.DSMT4">
                  <p:embed/>
                  <p:pic>
                    <p:nvPicPr>
                      <p:cNvPr id="0" name="Object 3"/>
                      <p:cNvPicPr>
                        <a:picLocks noChangeAspect="1" noChangeArrowheads="1"/>
                      </p:cNvPicPr>
                      <p:nvPr/>
                    </p:nvPicPr>
                    <p:blipFill>
                      <a:blip r:embed="rId7"/>
                      <a:srcRect/>
                      <a:stretch>
                        <a:fillRect/>
                      </a:stretch>
                    </p:blipFill>
                    <p:spPr bwMode="auto">
                      <a:xfrm>
                        <a:off x="4649788" y="2927350"/>
                        <a:ext cx="3398837" cy="849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Content Placeholder 14"/>
          <p:cNvSpPr>
            <a:spLocks noGrp="1"/>
          </p:cNvSpPr>
          <p:nvPr>
            <p:ph sz="quarter" idx="13"/>
          </p:nvPr>
        </p:nvSpPr>
        <p:spPr>
          <a:xfrm>
            <a:off x="457200" y="4152900"/>
            <a:ext cx="8277225" cy="2301875"/>
          </a:xfrm>
        </p:spPr>
        <p:txBody>
          <a:bodyPr/>
          <a:lstStyle/>
          <a:p>
            <a:pPr marL="342900" indent="-342900">
              <a:lnSpc>
                <a:spcPct val="105000"/>
              </a:lnSpc>
              <a:spcBef>
                <a:spcPct val="30000"/>
              </a:spcBef>
              <a:buClr>
                <a:srgbClr val="008080"/>
              </a:buClr>
              <a:buSzPct val="120000"/>
            </a:pPr>
            <a:r>
              <a:rPr lang="en-US" sz="2600" dirty="0"/>
              <a:t>The equilibrium </a:t>
            </a:r>
            <a:r>
              <a:rPr lang="en-US" sz="2600" i="1" dirty="0"/>
              <a:t>R/P </a:t>
            </a:r>
            <a:r>
              <a:rPr lang="en-US" sz="2600" dirty="0"/>
              <a:t>would increase if:</a:t>
            </a:r>
          </a:p>
          <a:p>
            <a:pPr marL="742950" lvl="1" indent="-285750">
              <a:lnSpc>
                <a:spcPct val="105000"/>
              </a:lnSpc>
              <a:spcBef>
                <a:spcPct val="30000"/>
              </a:spcBef>
              <a:buClr>
                <a:srgbClr val="008080"/>
              </a:buClr>
              <a:buSzPct val="110000"/>
            </a:pPr>
            <a:r>
              <a:rPr lang="en-US" sz="2600" dirty="0" smtClean="0">
                <a:latin typeface="Wingdings 3" charset="2"/>
                <a:cs typeface="Wingdings 3" charset="2"/>
                <a:sym typeface="Wingdings 3"/>
              </a:rPr>
              <a:t></a:t>
            </a:r>
            <a:r>
              <a:rPr lang="en-US" sz="2600" b="1" i="1" dirty="0" smtClean="0">
                <a:sym typeface="Symbol" pitchFamily="18" charset="2"/>
              </a:rPr>
              <a:t>K</a:t>
            </a:r>
            <a:r>
              <a:rPr lang="en-US" sz="2600" dirty="0" smtClean="0">
                <a:sym typeface="Symbol" pitchFamily="18" charset="2"/>
              </a:rPr>
              <a:t> </a:t>
            </a:r>
            <a:r>
              <a:rPr lang="en-US" sz="2600" i="1" dirty="0">
                <a:latin typeface="Arial" panose="020B0604020202020204" pitchFamily="34" charset="0"/>
                <a:cs typeface="Arial" panose="020B0604020202020204" pitchFamily="34" charset="0"/>
                <a:sym typeface="Symbol" pitchFamily="18" charset="2"/>
              </a:rPr>
              <a:t>(e.g., earthquake or war)</a:t>
            </a:r>
          </a:p>
          <a:p>
            <a:pPr marL="742950" lvl="1" indent="-285750">
              <a:lnSpc>
                <a:spcPct val="105000"/>
              </a:lnSpc>
              <a:spcBef>
                <a:spcPct val="30000"/>
              </a:spcBef>
              <a:buClr>
                <a:srgbClr val="008080"/>
              </a:buClr>
              <a:buSzPct val="110000"/>
            </a:pPr>
            <a:r>
              <a:rPr lang="en-US" sz="2600" dirty="0" smtClean="0">
                <a:latin typeface="Wingdings 3" charset="2"/>
                <a:cs typeface="Wingdings 3" charset="2"/>
                <a:sym typeface="Wingdings 3"/>
              </a:rPr>
              <a:t></a:t>
            </a:r>
            <a:r>
              <a:rPr lang="en-US" sz="2600" b="1" i="1" dirty="0" smtClean="0">
                <a:sym typeface="Symbol" pitchFamily="18" charset="2"/>
              </a:rPr>
              <a:t>L</a:t>
            </a:r>
            <a:r>
              <a:rPr lang="en-US" sz="2600" i="1" dirty="0" smtClean="0">
                <a:sym typeface="Symbol" pitchFamily="18" charset="2"/>
              </a:rPr>
              <a:t> </a:t>
            </a:r>
            <a:r>
              <a:rPr lang="en-US" sz="2600" i="1" dirty="0">
                <a:latin typeface="Arial" panose="020B0604020202020204" pitchFamily="34" charset="0"/>
                <a:cs typeface="Arial" panose="020B0604020202020204" pitchFamily="34" charset="0"/>
                <a:sym typeface="Symbol" pitchFamily="18" charset="2"/>
              </a:rPr>
              <a:t>(e.g., pop. growth or immigration)</a:t>
            </a:r>
          </a:p>
          <a:p>
            <a:pPr marL="742950" lvl="1" indent="-285750">
              <a:lnSpc>
                <a:spcPct val="105000"/>
              </a:lnSpc>
              <a:spcBef>
                <a:spcPct val="30000"/>
              </a:spcBef>
              <a:buClr>
                <a:srgbClr val="008080"/>
              </a:buClr>
              <a:buSzPct val="110000"/>
            </a:pPr>
            <a:r>
              <a:rPr lang="en-US" sz="2600" dirty="0" smtClean="0">
                <a:latin typeface="Wingdings 3" charset="2"/>
                <a:cs typeface="Wingdings 3" charset="2"/>
                <a:sym typeface="Wingdings 3"/>
              </a:rPr>
              <a:t></a:t>
            </a:r>
            <a:r>
              <a:rPr lang="en-US" sz="2600" b="1" i="1" dirty="0" smtClean="0">
                <a:sym typeface="Symbol" pitchFamily="18" charset="2"/>
              </a:rPr>
              <a:t>A</a:t>
            </a:r>
            <a:r>
              <a:rPr lang="en-US" sz="2600" dirty="0" smtClean="0">
                <a:sym typeface="Symbol" pitchFamily="18" charset="2"/>
              </a:rPr>
              <a:t> </a:t>
            </a:r>
            <a:r>
              <a:rPr lang="en-US" sz="2600" i="1" dirty="0">
                <a:latin typeface="Arial" panose="020B0604020202020204" pitchFamily="34" charset="0"/>
                <a:cs typeface="Arial" panose="020B0604020202020204" pitchFamily="34" charset="0"/>
                <a:sym typeface="Symbol" pitchFamily="18" charset="2"/>
              </a:rPr>
              <a:t>(</a:t>
            </a:r>
            <a:r>
              <a:rPr lang="en-US" sz="2600" i="1" dirty="0">
                <a:latin typeface="Arial" panose="020B0604020202020204" pitchFamily="34" charset="0"/>
                <a:cs typeface="Arial" panose="020B0604020202020204" pitchFamily="34" charset="0"/>
              </a:rPr>
              <a:t>technological improvement or deregulation</a:t>
            </a:r>
            <a:r>
              <a:rPr lang="en-US" sz="2600" i="1" dirty="0" smtClean="0">
                <a:latin typeface="Arial" panose="020B0604020202020204" pitchFamily="34" charset="0"/>
                <a:cs typeface="Arial" panose="020B0604020202020204" pitchFamily="34" charset="0"/>
              </a:rPr>
              <a:t>)</a:t>
            </a:r>
            <a:endParaRPr lang="en-US" sz="2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11262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2EC9B29-0E24-4941-BEBE-A293CD58ABE6}"/>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Rental firms’ investment decisions</a:t>
            </a:r>
          </a:p>
        </p:txBody>
      </p:sp>
      <p:sp>
        <p:nvSpPr>
          <p:cNvPr id="2" name="Content Placeholder 1"/>
          <p:cNvSpPr>
            <a:spLocks noGrp="1"/>
          </p:cNvSpPr>
          <p:nvPr>
            <p:ph type="body" sz="quarter" idx="10"/>
          </p:nvPr>
        </p:nvSpPr>
        <p:spPr>
          <a:xfrm>
            <a:off x="459311" y="1219686"/>
            <a:ext cx="8326006" cy="5350079"/>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Rental firms invest in new capital when the benefit of doing so exceeds the cost.</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benefit (per unit capital</a:t>
            </a:r>
            <a:r>
              <a:rPr lang="en-US" dirty="0" smtClean="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R/P</a:t>
            </a:r>
            <a:r>
              <a:rPr lang="en-US" dirty="0">
                <a:latin typeface="Arial" panose="020B0604020202020204" pitchFamily="34" charset="0"/>
                <a:cs typeface="Arial" panose="020B0604020202020204" pitchFamily="34" charset="0"/>
              </a:rPr>
              <a:t>, the income that rental firms earn from renting the unit of capital to production firms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42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44CC10D-D1CD-42D5-82DC-63D4117300AD}"/>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cost of capital, part 1</a:t>
            </a:r>
          </a:p>
        </p:txBody>
      </p:sp>
      <p:sp>
        <p:nvSpPr>
          <p:cNvPr id="2" name="Content Placeholder 1"/>
          <p:cNvSpPr>
            <a:spLocks noGrp="1"/>
          </p:cNvSpPr>
          <p:nvPr>
            <p:ph type="body" sz="quarter" idx="10"/>
          </p:nvPr>
        </p:nvSpPr>
        <p:spPr>
          <a:xfrm>
            <a:off x="478361" y="1219686"/>
            <a:ext cx="8326006" cy="5280505"/>
          </a:xfrm>
        </p:spPr>
        <p:txBody>
          <a:bodyPr/>
          <a:lstStyle/>
          <a:p>
            <a:pPr>
              <a:spcBef>
                <a:spcPts val="600"/>
              </a:spcBef>
            </a:pPr>
            <a:r>
              <a:rPr lang="en-US" dirty="0">
                <a:latin typeface="Arial" pitchFamily="34" charset="0"/>
                <a:cs typeface="Arial" panose="020B0604020202020204" pitchFamily="34" charset="0"/>
              </a:rPr>
              <a:t>Components of the cost of capital:</a:t>
            </a:r>
          </a:p>
          <a:p>
            <a:pPr marL="519113" lvl="1" indent="-231775">
              <a:lnSpc>
                <a:spcPct val="110000"/>
              </a:lnSpc>
              <a:spcBef>
                <a:spcPts val="600"/>
              </a:spcBef>
              <a:buClr>
                <a:srgbClr val="006666"/>
              </a:buClr>
              <a:buSzTx/>
              <a:buFontTx/>
              <a:buNone/>
            </a:pPr>
            <a:r>
              <a:rPr lang="en-US" i="1" dirty="0">
                <a:solidFill>
                  <a:srgbClr val="0000FF"/>
                </a:solidFill>
                <a:latin typeface="Arial" panose="020B0604020202020204" pitchFamily="34" charset="0"/>
                <a:cs typeface="Arial" panose="020B0604020202020204" pitchFamily="34" charset="0"/>
              </a:rPr>
              <a:t>interest cost</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b="1" i="1" dirty="0">
                <a:latin typeface="Arial" pitchFamily="34" charset="0"/>
                <a:cs typeface="Arial" pitchFamily="34" charset="0"/>
              </a:rPr>
              <a:t>i</a:t>
            </a:r>
            <a:r>
              <a:rPr lang="en-US" dirty="0">
                <a:latin typeface="Arial" pitchFamily="34" charset="0"/>
                <a:cs typeface="Arial" pitchFamily="34" charset="0"/>
              </a:rPr>
              <a:t> </a:t>
            </a:r>
            <a:r>
              <a:rPr lang="en-US" dirty="0">
                <a:latin typeface="Arial" pitchFamily="34" charset="0"/>
                <a:cs typeface="Arial" pitchFamily="34" charset="0"/>
                <a:sym typeface="Symbol" pitchFamily="18" charset="2"/>
              </a:rPr>
              <a:t>× </a:t>
            </a:r>
            <a:r>
              <a:rPr lang="en-US" b="1" i="1" dirty="0">
                <a:latin typeface="Arial" pitchFamily="34" charset="0"/>
                <a:cs typeface="Arial" pitchFamily="34" charset="0"/>
              </a:rPr>
              <a:t>P</a:t>
            </a:r>
            <a:r>
              <a:rPr lang="en-US" b="1" baseline="-25000" dirty="0">
                <a:latin typeface="Arial" pitchFamily="34" charset="0"/>
                <a:cs typeface="Arial" pitchFamily="34" charset="0"/>
              </a:rPr>
              <a:t>K</a:t>
            </a:r>
            <a:r>
              <a:rPr lang="en-US" dirty="0">
                <a:latin typeface="Arial" pitchFamily="34" charset="0"/>
                <a:cs typeface="Arial" pitchFamily="34" charset="0"/>
              </a:rPr>
              <a:t>,</a:t>
            </a:r>
            <a:br>
              <a:rPr lang="en-US" dirty="0">
                <a:latin typeface="Arial" pitchFamily="34" charset="0"/>
                <a:cs typeface="Arial" pitchFamily="34" charset="0"/>
              </a:rPr>
            </a:br>
            <a:r>
              <a:rPr lang="en-US" dirty="0" smtClean="0">
                <a:latin typeface="Arial" panose="020B0604020202020204" pitchFamily="34" charset="0"/>
                <a:cs typeface="Arial" panose="020B0604020202020204" pitchFamily="34" charset="0"/>
              </a:rPr>
              <a:t>where </a:t>
            </a:r>
            <a:r>
              <a:rPr lang="en-US" b="1" i="1" dirty="0">
                <a:latin typeface="Arial" pitchFamily="34" charset="0"/>
                <a:cs typeface="Arial" pitchFamily="34" charset="0"/>
              </a:rPr>
              <a:t>P</a:t>
            </a:r>
            <a:r>
              <a:rPr lang="en-US" b="1" baseline="-25000" dirty="0">
                <a:latin typeface="Arial" pitchFamily="34" charset="0"/>
                <a:cs typeface="Arial" pitchFamily="34" charset="0"/>
              </a:rPr>
              <a:t>K</a:t>
            </a:r>
            <a:r>
              <a:rPr lang="en-US" dirty="0">
                <a:latin typeface="Arial" panose="020B0604020202020204" pitchFamily="34" charset="0"/>
                <a:cs typeface="Arial" panose="020B0604020202020204" pitchFamily="34" charset="0"/>
              </a:rPr>
              <a:t> = nominal price of capital</a:t>
            </a:r>
          </a:p>
          <a:p>
            <a:pPr marL="519113" lvl="1" indent="-231775">
              <a:lnSpc>
                <a:spcPct val="110000"/>
              </a:lnSpc>
              <a:spcBef>
                <a:spcPts val="600"/>
              </a:spcBef>
              <a:buClr>
                <a:srgbClr val="006666"/>
              </a:buClr>
              <a:buSzTx/>
              <a:buFontTx/>
              <a:buNone/>
            </a:pPr>
            <a:r>
              <a:rPr lang="en-US" i="1" dirty="0">
                <a:solidFill>
                  <a:srgbClr val="0000FF"/>
                </a:solidFill>
                <a:latin typeface="Arial" panose="020B0604020202020204" pitchFamily="34" charset="0"/>
                <a:cs typeface="Arial" panose="020B0604020202020204" pitchFamily="34" charset="0"/>
              </a:rPr>
              <a:t>depreciation cost</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b="1" i="1" dirty="0">
                <a:latin typeface="Arial" pitchFamily="34" charset="0"/>
                <a:cs typeface="Arial" pitchFamily="34" charset="0"/>
                <a:sym typeface="Symbol" pitchFamily="18" charset="2"/>
              </a:rPr>
              <a:t>δ </a:t>
            </a:r>
            <a:r>
              <a:rPr lang="en-US" dirty="0">
                <a:latin typeface="Arial" pitchFamily="34" charset="0"/>
                <a:cs typeface="Arial" pitchFamily="34" charset="0"/>
                <a:sym typeface="Symbol" pitchFamily="18" charset="2"/>
              </a:rPr>
              <a:t>× </a:t>
            </a:r>
            <a:r>
              <a:rPr lang="en-US" b="1" i="1" dirty="0">
                <a:latin typeface="Arial" pitchFamily="34" charset="0"/>
                <a:cs typeface="Arial" pitchFamily="34" charset="0"/>
              </a:rPr>
              <a:t>P</a:t>
            </a:r>
            <a:r>
              <a:rPr lang="en-US" b="1" baseline="-25000" dirty="0">
                <a:latin typeface="Arial" pitchFamily="34" charset="0"/>
                <a:cs typeface="Arial" pitchFamily="34" charset="0"/>
              </a:rPr>
              <a:t>K</a:t>
            </a:r>
            <a:r>
              <a:rPr lang="en-US" dirty="0">
                <a:latin typeface="Arial" pitchFamily="34" charset="0"/>
                <a:cs typeface="Arial" pitchFamily="34" charset="0"/>
              </a:rPr>
              <a:t>,</a:t>
            </a:r>
            <a:br>
              <a:rPr lang="en-US" dirty="0">
                <a:latin typeface="Arial" pitchFamily="34" charset="0"/>
                <a:cs typeface="Arial" pitchFamily="34" charset="0"/>
              </a:rPr>
            </a:br>
            <a:r>
              <a:rPr lang="en-US" dirty="0" smtClean="0">
                <a:latin typeface="Arial" panose="020B0604020202020204" pitchFamily="34" charset="0"/>
                <a:cs typeface="Arial" panose="020B0604020202020204" pitchFamily="34" charset="0"/>
              </a:rPr>
              <a:t>where </a:t>
            </a:r>
            <a:r>
              <a:rPr lang="en-US" b="1" i="1" dirty="0">
                <a:latin typeface="Arial" pitchFamily="34" charset="0"/>
                <a:cs typeface="Arial" pitchFamily="34" charset="0"/>
                <a:sym typeface="Symbol" pitchFamily="18" charset="2"/>
              </a:rPr>
              <a:t>δ</a:t>
            </a:r>
            <a:r>
              <a:rPr lang="en-US" dirty="0">
                <a:latin typeface="Arial" panose="020B0604020202020204" pitchFamily="34" charset="0"/>
                <a:cs typeface="Arial" panose="020B0604020202020204" pitchFamily="34" charset="0"/>
              </a:rPr>
              <a:t> = rate of depreciation</a:t>
            </a:r>
          </a:p>
          <a:p>
            <a:pPr marL="519113" lvl="1" indent="-231775">
              <a:lnSpc>
                <a:spcPct val="110000"/>
              </a:lnSpc>
              <a:spcBef>
                <a:spcPts val="600"/>
              </a:spcBef>
              <a:buClr>
                <a:srgbClr val="006666"/>
              </a:buClr>
              <a:buSzTx/>
              <a:buFontTx/>
              <a:buNone/>
            </a:pPr>
            <a:r>
              <a:rPr lang="en-US" i="1" dirty="0">
                <a:solidFill>
                  <a:srgbClr val="0000FF"/>
                </a:solidFill>
                <a:latin typeface="Arial" panose="020B0604020202020204" pitchFamily="34" charset="0"/>
                <a:cs typeface="Arial" panose="020B0604020202020204" pitchFamily="34" charset="0"/>
              </a:rPr>
              <a:t>capital loss</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dirty="0" smtClean="0">
                <a:latin typeface="Arial" pitchFamily="34" charset="0"/>
                <a:cs typeface="Arial" pitchFamily="34" charset="0"/>
                <a:sym typeface="Symbol" pitchFamily="18" charset="2"/>
              </a:rPr>
              <a:t>−Δ</a:t>
            </a:r>
            <a:r>
              <a:rPr lang="en-US" b="1" i="1" dirty="0" smtClean="0">
                <a:latin typeface="Arial" pitchFamily="34" charset="0"/>
                <a:cs typeface="Arial" pitchFamily="34" charset="0"/>
              </a:rPr>
              <a:t>P</a:t>
            </a:r>
            <a:r>
              <a:rPr lang="en-US" b="1" baseline="-25000" dirty="0" smtClean="0">
                <a:latin typeface="Arial" pitchFamily="34" charset="0"/>
                <a:cs typeface="Arial" pitchFamily="34" charset="0"/>
              </a:rPr>
              <a:t>K</a:t>
            </a:r>
            <a:r>
              <a:rPr lang="en-US" dirty="0">
                <a:latin typeface="Arial" pitchFamily="34" charset="0"/>
                <a:cs typeface="Arial" pitchFamily="34" charset="0"/>
              </a:rPr>
              <a:t/>
            </a:r>
            <a:br>
              <a:rPr lang="en-US" dirty="0">
                <a:latin typeface="Arial" pitchFamily="34" charset="0"/>
                <a:cs typeface="Arial" pitchFamily="34" charset="0"/>
              </a:rPr>
            </a:b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 capital gain, </a:t>
            </a:r>
            <a:r>
              <a:rPr lang="en-US" dirty="0">
                <a:latin typeface="Arial" pitchFamily="34" charset="0"/>
                <a:cs typeface="Arial" pitchFamily="34" charset="0"/>
                <a:sym typeface="Symbol" pitchFamily="18" charset="2"/>
              </a:rPr>
              <a:t>Δ</a:t>
            </a:r>
            <a:r>
              <a:rPr lang="en-US" b="1" i="1" dirty="0">
                <a:latin typeface="Arial" pitchFamily="34" charset="0"/>
                <a:cs typeface="Arial" pitchFamily="34" charset="0"/>
              </a:rPr>
              <a:t>P</a:t>
            </a:r>
            <a:r>
              <a:rPr lang="en-US" b="1" baseline="-25000" dirty="0">
                <a:latin typeface="Arial" pitchFamily="34" charset="0"/>
                <a:cs typeface="Arial" pitchFamily="34" charset="0"/>
              </a:rPr>
              <a:t>K</a:t>
            </a:r>
            <a:r>
              <a:rPr lang="en-US" dirty="0">
                <a:latin typeface="Arial" panose="020B0604020202020204" pitchFamily="34" charset="0"/>
                <a:cs typeface="Arial" panose="020B0604020202020204" pitchFamily="34" charset="0"/>
              </a:rPr>
              <a:t> &gt; 0, reduces cost of </a:t>
            </a:r>
            <a:r>
              <a:rPr lang="en-US" b="1" i="1" dirty="0">
                <a:latin typeface="Arial" pitchFamily="34" charset="0"/>
                <a:cs typeface="Arial" pitchFamily="34" charset="0"/>
              </a:rPr>
              <a:t>K </a:t>
            </a:r>
            <a:r>
              <a:rPr lang="en-US" dirty="0">
                <a:latin typeface="Arial" panose="020B0604020202020204" pitchFamily="34" charset="0"/>
                <a:cs typeface="Arial" panose="020B0604020202020204" pitchFamily="34" charset="0"/>
              </a:rPr>
              <a:t>)</a:t>
            </a:r>
          </a:p>
          <a:p>
            <a:pPr>
              <a:spcBef>
                <a:spcPts val="600"/>
              </a:spcBef>
              <a:buClr>
                <a:srgbClr val="006666"/>
              </a:buClr>
            </a:pPr>
            <a:r>
              <a:rPr lang="en-US" dirty="0">
                <a:latin typeface="Arial" panose="020B0604020202020204" pitchFamily="34" charset="0"/>
                <a:cs typeface="Arial" panose="020B0604020202020204" pitchFamily="34" charset="0"/>
              </a:rPr>
              <a:t>Add these three parts to get the total cost of capital</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6801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B84FA77-FD94-43AA-B8D2-DD77B51AC5C4}"/>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cost of capital, part 2</a:t>
            </a:r>
          </a:p>
        </p:txBody>
      </p:sp>
      <p:graphicFrame>
        <p:nvGraphicFramePr>
          <p:cNvPr id="10" name="Object 9" descr="An equation reads, Nominal cost of capital equals ip subscript k plus delta P subscript k  minus delta P subscript k which equals P subscript k (i plus delta minus delta P subscript k over P subscript k)."/>
          <p:cNvGraphicFramePr>
            <a:graphicFrameLocks noChangeAspect="1"/>
          </p:cNvGraphicFramePr>
          <p:nvPr>
            <p:extLst>
              <p:ext uri="{D42A27DB-BD31-4B8C-83A1-F6EECF244321}">
                <p14:modId xmlns:p14="http://schemas.microsoft.com/office/powerpoint/2010/main" val="3673863429"/>
              </p:ext>
            </p:extLst>
          </p:nvPr>
        </p:nvGraphicFramePr>
        <p:xfrm>
          <a:off x="625475" y="1371600"/>
          <a:ext cx="7969250" cy="958850"/>
        </p:xfrm>
        <a:graphic>
          <a:graphicData uri="http://schemas.openxmlformats.org/presentationml/2006/ole">
            <mc:AlternateContent xmlns:mc="http://schemas.openxmlformats.org/markup-compatibility/2006">
              <mc:Choice xmlns:v="urn:schemas-microsoft-com:vml" Requires="v">
                <p:oleObj spid="_x0000_s9477" name="Equation" r:id="rId4" imgW="4000320" imgH="482400" progId="Equation.DSMT4">
                  <p:embed/>
                </p:oleObj>
              </mc:Choice>
              <mc:Fallback>
                <p:oleObj name="Equation" r:id="rId4" imgW="4000320" imgH="482400" progId="Equation.DSMT4">
                  <p:embed/>
                  <p:pic>
                    <p:nvPicPr>
                      <p:cNvPr id="0" name="Object 2"/>
                      <p:cNvPicPr>
                        <a:picLocks noChangeAspect="1" noChangeArrowheads="1"/>
                      </p:cNvPicPr>
                      <p:nvPr/>
                    </p:nvPicPr>
                    <p:blipFill>
                      <a:blip r:embed="rId5"/>
                      <a:srcRect/>
                      <a:stretch>
                        <a:fillRect/>
                      </a:stretch>
                    </p:blipFill>
                    <p:spPr bwMode="auto">
                      <a:xfrm>
                        <a:off x="625475" y="1371600"/>
                        <a:ext cx="7969250"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Content Placeholder 7"/>
          <p:cNvSpPr>
            <a:spLocks noGrp="1"/>
          </p:cNvSpPr>
          <p:nvPr>
            <p:ph sz="quarter" idx="12"/>
          </p:nvPr>
        </p:nvSpPr>
        <p:spPr>
          <a:xfrm>
            <a:off x="1270001" y="2713039"/>
            <a:ext cx="6603999" cy="1535111"/>
          </a:xfrm>
        </p:spPr>
        <p:txBody>
          <a:bodyPr/>
          <a:lstStyle/>
          <a:p>
            <a:pPr marL="461963" indent="-461963">
              <a:spcBef>
                <a:spcPct val="70000"/>
              </a:spcBef>
              <a:buClr>
                <a:srgbClr val="006666"/>
              </a:buClr>
              <a:buSzTx/>
              <a:tabLst>
                <a:tab pos="1774825" algn="l"/>
                <a:tab pos="4402138" algn="r"/>
              </a:tabLst>
            </a:pPr>
            <a:r>
              <a:rPr lang="en-US" b="1" i="1" dirty="0">
                <a:solidFill>
                  <a:srgbClr val="0000FF"/>
                </a:solidFill>
                <a:latin typeface="Arial" panose="020B0604020202020204" pitchFamily="34" charset="0"/>
                <a:cs typeface="Arial" panose="020B0604020202020204" pitchFamily="34" charset="0"/>
              </a:rPr>
              <a:t>Example:</a:t>
            </a:r>
            <a:r>
              <a:rPr lang="en-US" b="1" dirty="0">
                <a:solidFill>
                  <a:srgbClr val="0000FF"/>
                </a:solidFill>
                <a:latin typeface="Arial" panose="020B0604020202020204" pitchFamily="34" charset="0"/>
                <a:cs typeface="Arial" panose="020B0604020202020204" pitchFamily="34" charset="0"/>
              </a:rPr>
              <a:t> car rental company</a:t>
            </a:r>
            <a:r>
              <a:rPr lang="en-US" dirty="0">
                <a:latin typeface="Arial" panose="020B0604020202020204" pitchFamily="34" charset="0"/>
                <a:cs typeface="Arial" panose="020B0604020202020204" pitchFamily="34" charset="0"/>
              </a:rPr>
              <a:t> (capital: cars)</a:t>
            </a:r>
          </a:p>
          <a:p>
            <a:pPr marL="1660525" indent="-1660525">
              <a:lnSpc>
                <a:spcPct val="120000"/>
              </a:lnSpc>
              <a:buClr>
                <a:srgbClr val="006666"/>
              </a:buClr>
              <a:buSzTx/>
              <a:tabLst>
                <a:tab pos="1774825" algn="l"/>
                <a:tab pos="4402138" algn="r"/>
              </a:tabLst>
            </a:pPr>
            <a:r>
              <a:rPr lang="en-US" dirty="0">
                <a:latin typeface="Arial" panose="020B0604020202020204" pitchFamily="34" charset="0"/>
                <a:cs typeface="Arial" panose="020B0604020202020204" pitchFamily="34" charset="0"/>
              </a:rPr>
              <a:t>Suppose </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$10,000, </a:t>
            </a:r>
            <a:r>
              <a:rPr lang="en-US" b="1" i="1"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0.10, </a:t>
            </a:r>
            <a:r>
              <a:rPr lang="en-US" b="1" i="1" dirty="0">
                <a:latin typeface="Arial" panose="020B0604020202020204" pitchFamily="34" charset="0"/>
                <a:cs typeface="Arial" panose="020B0604020202020204" pitchFamily="34" charset="0"/>
                <a:sym typeface="Symbol" pitchFamily="18" charset="2"/>
              </a:rPr>
              <a:t>δ </a:t>
            </a:r>
            <a:r>
              <a:rPr lang="en-US" dirty="0">
                <a:latin typeface="Arial" panose="020B0604020202020204" pitchFamily="34" charset="0"/>
                <a:cs typeface="Arial" panose="020B0604020202020204" pitchFamily="34" charset="0"/>
              </a:rPr>
              <a:t>= 0.20,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sym typeface="Symbol" pitchFamily="18" charset="2"/>
              </a:rPr>
              <a:t>Δ</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0.06</a:t>
            </a:r>
            <a:endParaRPr lang="en-US" dirty="0">
              <a:latin typeface="Arial" panose="020B0604020202020204" pitchFamily="34" charset="0"/>
              <a:cs typeface="Arial" panose="020B0604020202020204" pitchFamily="34" charset="0"/>
            </a:endParaRPr>
          </a:p>
        </p:txBody>
      </p:sp>
      <p:sp>
        <p:nvSpPr>
          <p:cNvPr id="9" name="Content Placeholder 8"/>
          <p:cNvSpPr>
            <a:spLocks noGrp="1"/>
          </p:cNvSpPr>
          <p:nvPr>
            <p:ph sz="quarter" idx="13"/>
          </p:nvPr>
        </p:nvSpPr>
        <p:spPr>
          <a:xfrm>
            <a:off x="2500313" y="4286250"/>
            <a:ext cx="4143375" cy="2190750"/>
          </a:xfrm>
        </p:spPr>
        <p:txBody>
          <a:bodyPr/>
          <a:lstStyle/>
          <a:p>
            <a:pPr algn="r">
              <a:lnSpc>
                <a:spcPct val="125000"/>
              </a:lnSpc>
              <a:spcBef>
                <a:spcPct val="25000"/>
              </a:spcBef>
              <a:buClr>
                <a:srgbClr val="006666"/>
              </a:buClr>
              <a:tabLst>
                <a:tab pos="3940175" algn="r"/>
              </a:tabLst>
            </a:pPr>
            <a:r>
              <a:rPr lang="en-US" dirty="0">
                <a:latin typeface="Arial" panose="020B0604020202020204" pitchFamily="34" charset="0"/>
                <a:cs typeface="Arial" panose="020B0604020202020204" pitchFamily="34" charset="0"/>
              </a:rPr>
              <a:t>Then, interest cost =  $1000</a:t>
            </a:r>
          </a:p>
          <a:p>
            <a:pPr algn="r">
              <a:lnSpc>
                <a:spcPct val="125000"/>
              </a:lnSpc>
              <a:spcBef>
                <a:spcPct val="25000"/>
              </a:spcBef>
              <a:buClr>
                <a:srgbClr val="006666"/>
              </a:buClr>
              <a:tabLst>
                <a:tab pos="3940175" algn="r"/>
              </a:tabLst>
            </a:pPr>
            <a:r>
              <a:rPr lang="en-US" dirty="0">
                <a:latin typeface="Arial" panose="020B0604020202020204" pitchFamily="34" charset="0"/>
                <a:cs typeface="Arial" panose="020B0604020202020204" pitchFamily="34" charset="0"/>
              </a:rPr>
              <a:t>depreciation cost = 2000</a:t>
            </a:r>
          </a:p>
          <a:p>
            <a:pPr algn="r">
              <a:lnSpc>
                <a:spcPct val="125000"/>
              </a:lnSpc>
              <a:spcBef>
                <a:spcPct val="25000"/>
              </a:spcBef>
              <a:buClr>
                <a:srgbClr val="006666"/>
              </a:buClr>
              <a:tabLst>
                <a:tab pos="3940175" algn="r"/>
              </a:tabLst>
            </a:pPr>
            <a:r>
              <a:rPr lang="en-US" dirty="0">
                <a:latin typeface="Arial" panose="020B0604020202020204" pitchFamily="34" charset="0"/>
                <a:cs typeface="Arial" panose="020B0604020202020204" pitchFamily="34" charset="0"/>
                <a:sym typeface="Symbol" pitchFamily="18" charset="2"/>
              </a:rPr>
              <a:t>capital loss = </a:t>
            </a:r>
            <a:r>
              <a:rPr lang="en-US" dirty="0" smtClean="0">
                <a:latin typeface="Arial" panose="020B0604020202020204" pitchFamily="34" charset="0"/>
                <a:cs typeface="Arial" panose="020B0604020202020204" pitchFamily="34" charset="0"/>
                <a:sym typeface="Symbol" pitchFamily="18" charset="2"/>
              </a:rPr>
              <a:t>−600</a:t>
            </a:r>
            <a:endParaRPr lang="en-US" dirty="0">
              <a:latin typeface="Arial" panose="020B0604020202020204" pitchFamily="34" charset="0"/>
              <a:cs typeface="Arial" panose="020B0604020202020204" pitchFamily="34" charset="0"/>
              <a:sym typeface="Symbol" pitchFamily="18" charset="2"/>
            </a:endParaRPr>
          </a:p>
          <a:p>
            <a:pPr algn="r">
              <a:lnSpc>
                <a:spcPct val="125000"/>
              </a:lnSpc>
              <a:spcBef>
                <a:spcPct val="25000"/>
              </a:spcBef>
              <a:buClr>
                <a:srgbClr val="006666"/>
              </a:buClr>
              <a:tabLst>
                <a:tab pos="3940175" algn="r"/>
              </a:tabLst>
            </a:pPr>
            <a:r>
              <a:rPr lang="en-US" dirty="0">
                <a:solidFill>
                  <a:srgbClr val="3333CC"/>
                </a:solidFill>
                <a:latin typeface="Arial" panose="020B0604020202020204" pitchFamily="34" charset="0"/>
                <a:cs typeface="Arial" panose="020B0604020202020204" pitchFamily="34" charset="0"/>
                <a:sym typeface="Symbol" pitchFamily="18" charset="2"/>
              </a:rPr>
              <a:t>total cost = $</a:t>
            </a:r>
            <a:r>
              <a:rPr lang="en-US" dirty="0" smtClean="0">
                <a:solidFill>
                  <a:srgbClr val="3333CC"/>
                </a:solidFill>
                <a:latin typeface="Arial" panose="020B0604020202020204" pitchFamily="34" charset="0"/>
                <a:cs typeface="Arial" panose="020B0604020202020204" pitchFamily="34" charset="0"/>
                <a:sym typeface="Symbol" pitchFamily="18" charset="2"/>
              </a:rPr>
              <a:t>2400</a:t>
            </a:r>
            <a:endParaRPr lang="en-US" dirty="0"/>
          </a:p>
        </p:txBody>
      </p:sp>
    </p:spTree>
    <p:extLst>
      <p:ext uri="{BB962C8B-B14F-4D97-AF65-F5344CB8AC3E}">
        <p14:creationId xmlns:p14="http://schemas.microsoft.com/office/powerpoint/2010/main" val="4184238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3F81EA8-7445-4503-8C75-1D11321D9626}"/>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cost of capital, part 3</a:t>
            </a:r>
          </a:p>
        </p:txBody>
      </p:sp>
      <p:sp>
        <p:nvSpPr>
          <p:cNvPr id="2" name="Content Placeholder 1"/>
          <p:cNvSpPr>
            <a:spLocks noGrp="1"/>
          </p:cNvSpPr>
          <p:nvPr>
            <p:ph type="body" sz="quarter" idx="10"/>
          </p:nvPr>
        </p:nvSpPr>
        <p:spPr>
          <a:xfrm>
            <a:off x="478361" y="1219685"/>
            <a:ext cx="6578422" cy="2444677"/>
          </a:xfrm>
        </p:spPr>
        <p:txBody>
          <a:bodyPr/>
          <a:lstStyle/>
          <a:p>
            <a:pPr>
              <a:lnSpc>
                <a:spcPct val="120000"/>
              </a:lnSpc>
              <a:spcBef>
                <a:spcPct val="60000"/>
              </a:spcBef>
            </a:pPr>
            <a:r>
              <a:rPr lang="en-US" dirty="0">
                <a:latin typeface="Arial" panose="020B0604020202020204" pitchFamily="34" charset="0"/>
                <a:cs typeface="Arial" panose="020B0604020202020204" pitchFamily="34" charset="0"/>
              </a:rPr>
              <a:t>For simplicity, assume </a:t>
            </a:r>
            <a:r>
              <a:rPr lang="en-US" dirty="0">
                <a:latin typeface="Arial" panose="020B0604020202020204" pitchFamily="34" charset="0"/>
                <a:cs typeface="Arial" panose="020B0604020202020204" pitchFamily="34" charset="0"/>
                <a:sym typeface="Symbol" pitchFamily="18" charset="2"/>
              </a:rPr>
              <a:t>Δ</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sym typeface="Symbol" pitchFamily="18" charset="2"/>
              </a:rPr>
              <a:t>π</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a:p>
            <a:pPr>
              <a:lnSpc>
                <a:spcPct val="120000"/>
              </a:lnSpc>
              <a:spcBef>
                <a:spcPct val="60000"/>
              </a:spcBef>
            </a:pPr>
            <a:r>
              <a:rPr lang="en-US" dirty="0">
                <a:latin typeface="Arial" panose="020B0604020202020204" pitchFamily="34" charset="0"/>
                <a:cs typeface="Arial" panose="020B0604020202020204" pitchFamily="34" charset="0"/>
                <a:sym typeface="Symbol" pitchFamily="18" charset="2"/>
              </a:rPr>
              <a:t>Then, the nominal cost of capital equals</a:t>
            </a:r>
            <a:br>
              <a:rPr lang="en-US" dirty="0">
                <a:latin typeface="Arial" panose="020B0604020202020204" pitchFamily="34" charset="0"/>
                <a:cs typeface="Arial" panose="020B0604020202020204" pitchFamily="34" charset="0"/>
                <a:sym typeface="Symbol" pitchFamily="18" charset="2"/>
              </a:rPr>
            </a:b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sym typeface="Symbol" pitchFamily="18" charset="2"/>
              </a:rPr>
              <a:t>(</a:t>
            </a:r>
            <a:r>
              <a:rPr lang="en-US" b="1" i="1"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sym typeface="Symbol" pitchFamily="18" charset="2"/>
              </a:rPr>
              <a:t>δ </a:t>
            </a:r>
            <a:r>
              <a:rPr lang="en-US" dirty="0">
                <a:latin typeface="Arial" panose="020B0604020202020204" pitchFamily="34" charset="0"/>
                <a:cs typeface="Arial" panose="020B0604020202020204" pitchFamily="34" charset="0"/>
                <a:sym typeface="Symbol" pitchFamily="18" charset="2"/>
              </a:rPr>
              <a:t>−</a:t>
            </a:r>
            <a:r>
              <a:rPr lang="en-US" b="1" dirty="0">
                <a:latin typeface="Arial" panose="020B0604020202020204" pitchFamily="34" charset="0"/>
                <a:cs typeface="Arial" panose="020B0604020202020204" pitchFamily="34" charset="0"/>
                <a:sym typeface="Symbol" pitchFamily="18" charset="2"/>
              </a:rPr>
              <a:t> </a:t>
            </a:r>
            <a:r>
              <a:rPr lang="en-US" i="1" dirty="0">
                <a:latin typeface="Arial" panose="020B0604020202020204" pitchFamily="34" charset="0"/>
                <a:cs typeface="Arial" panose="020B0604020202020204" pitchFamily="34" charset="0"/>
                <a:sym typeface="Symbol" pitchFamily="18" charset="2"/>
              </a:rPr>
              <a:t>π</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sym typeface="Symbol" pitchFamily="18" charset="2"/>
              </a:rPr>
              <a:t>(</a:t>
            </a:r>
            <a:r>
              <a:rPr lang="en-US" b="1" i="1"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sym typeface="Symbol" pitchFamily="18" charset="2"/>
              </a:rPr>
              <a:t>δ</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nSpc>
                <a:spcPct val="120000"/>
              </a:lnSpc>
              <a:spcBef>
                <a:spcPct val="60000"/>
              </a:spcBef>
            </a:pPr>
            <a:r>
              <a:rPr lang="en-US" dirty="0">
                <a:latin typeface="Arial" panose="020B0604020202020204" pitchFamily="34" charset="0"/>
                <a:cs typeface="Arial" panose="020B0604020202020204" pitchFamily="34" charset="0"/>
              </a:rPr>
              <a:t>and the real cost of capital </a:t>
            </a:r>
            <a:r>
              <a:rPr lang="en-US" dirty="0" smtClean="0">
                <a:latin typeface="Arial" panose="020B0604020202020204" pitchFamily="34" charset="0"/>
                <a:cs typeface="Arial" panose="020B0604020202020204" pitchFamily="34" charset="0"/>
              </a:rPr>
              <a:t>equals</a:t>
            </a:r>
            <a:endParaRPr lang="en-US" dirty="0">
              <a:latin typeface="Arial" panose="020B0604020202020204" pitchFamily="34" charset="0"/>
              <a:cs typeface="Arial" panose="020B0604020202020204" pitchFamily="34" charset="0"/>
            </a:endParaRPr>
          </a:p>
        </p:txBody>
      </p:sp>
      <p:graphicFrame>
        <p:nvGraphicFramePr>
          <p:cNvPr id="9" name="Object 8" descr="An equation reads, P subscript k over P (r plus delta)."/>
          <p:cNvGraphicFramePr>
            <a:graphicFrameLocks noChangeAspect="1"/>
          </p:cNvGraphicFramePr>
          <p:nvPr>
            <p:extLst>
              <p:ext uri="{D42A27DB-BD31-4B8C-83A1-F6EECF244321}">
                <p14:modId xmlns:p14="http://schemas.microsoft.com/office/powerpoint/2010/main" val="45643289"/>
              </p:ext>
            </p:extLst>
          </p:nvPr>
        </p:nvGraphicFramePr>
        <p:xfrm>
          <a:off x="5239372" y="2791238"/>
          <a:ext cx="1498600" cy="873125"/>
        </p:xfrm>
        <a:graphic>
          <a:graphicData uri="http://schemas.openxmlformats.org/presentationml/2006/ole">
            <mc:AlternateContent xmlns:mc="http://schemas.openxmlformats.org/markup-compatibility/2006">
              <mc:Choice xmlns:v="urn:schemas-microsoft-com:vml" Requires="v">
                <p:oleObj spid="_x0000_s10382" name="Equation" r:id="rId4" imgW="698400" imgH="406080" progId="Equation.DSMT4">
                  <p:embed/>
                </p:oleObj>
              </mc:Choice>
              <mc:Fallback>
                <p:oleObj name="Equation" r:id="rId4" imgW="698400" imgH="406080" progId="Equation.DSMT4">
                  <p:embed/>
                  <p:pic>
                    <p:nvPicPr>
                      <p:cNvPr id="0" name="Object 2"/>
                      <p:cNvPicPr>
                        <a:picLocks noChangeAspect="1" noChangeArrowheads="1"/>
                      </p:cNvPicPr>
                      <p:nvPr/>
                    </p:nvPicPr>
                    <p:blipFill>
                      <a:blip r:embed="rId5"/>
                      <a:srcRect/>
                      <a:stretch>
                        <a:fillRect/>
                      </a:stretch>
                    </p:blipFill>
                    <p:spPr bwMode="auto">
                      <a:xfrm>
                        <a:off x="5239372" y="2791238"/>
                        <a:ext cx="14986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Content Placeholder 6"/>
          <p:cNvSpPr>
            <a:spLocks noGrp="1"/>
          </p:cNvSpPr>
          <p:nvPr>
            <p:ph sz="quarter" idx="12"/>
          </p:nvPr>
        </p:nvSpPr>
        <p:spPr>
          <a:xfrm>
            <a:off x="821387" y="4484688"/>
            <a:ext cx="7537739" cy="1990725"/>
          </a:xfrm>
        </p:spPr>
        <p:txBody>
          <a:bodyPr/>
          <a:lstStyle/>
          <a:p>
            <a:pPr>
              <a:lnSpc>
                <a:spcPct val="105000"/>
              </a:lnSpc>
              <a:buClr>
                <a:srgbClr val="008080"/>
              </a:buClr>
              <a:buSzPct val="120000"/>
            </a:pPr>
            <a:r>
              <a:rPr lang="en-US" dirty="0">
                <a:latin typeface="Arial" panose="020B0604020202020204" pitchFamily="34" charset="0"/>
                <a:cs typeface="Arial" panose="020B0604020202020204" pitchFamily="34" charset="0"/>
              </a:rPr>
              <a:t>The real cost of capital depends positively on:</a:t>
            </a:r>
          </a:p>
          <a:p>
            <a:pPr marL="449263" lvl="1" indent="-334963">
              <a:lnSpc>
                <a:spcPct val="105000"/>
              </a:lnSpc>
              <a:buClr>
                <a:schemeClr val="folHlink"/>
              </a:buClr>
            </a:pPr>
            <a:r>
              <a:rPr lang="en-US" dirty="0">
                <a:latin typeface="Arial" panose="020B0604020202020204" pitchFamily="34" charset="0"/>
                <a:cs typeface="Arial" panose="020B0604020202020204" pitchFamily="34" charset="0"/>
              </a:rPr>
              <a:t>the relative price of capital</a:t>
            </a:r>
          </a:p>
          <a:p>
            <a:pPr marL="449263" lvl="1" indent="-334963">
              <a:lnSpc>
                <a:spcPct val="105000"/>
              </a:lnSpc>
              <a:buClr>
                <a:schemeClr val="folHlink"/>
              </a:buClr>
            </a:pPr>
            <a:r>
              <a:rPr lang="en-US" dirty="0">
                <a:latin typeface="Arial" panose="020B0604020202020204" pitchFamily="34" charset="0"/>
                <a:cs typeface="Arial" panose="020B0604020202020204" pitchFamily="34" charset="0"/>
              </a:rPr>
              <a:t>the real interest rate</a:t>
            </a:r>
          </a:p>
          <a:p>
            <a:pPr marL="449263" lvl="1" indent="-334963">
              <a:lnSpc>
                <a:spcPct val="105000"/>
              </a:lnSpc>
              <a:buClr>
                <a:schemeClr val="folHlink"/>
              </a:buClr>
            </a:pPr>
            <a:r>
              <a:rPr lang="en-US" dirty="0">
                <a:latin typeface="Arial" panose="020B0604020202020204" pitchFamily="34" charset="0"/>
                <a:cs typeface="Arial" panose="020B0604020202020204" pitchFamily="34" charset="0"/>
              </a:rPr>
              <a:t>the depreciation </a:t>
            </a:r>
            <a:r>
              <a:rPr lang="en-US" dirty="0" smtClean="0">
                <a:latin typeface="Arial" panose="020B0604020202020204" pitchFamily="34" charset="0"/>
                <a:cs typeface="Arial" panose="020B0604020202020204" pitchFamily="34" charset="0"/>
              </a:rPr>
              <a:t>rate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3914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204C00C-2CBB-4595-A169-51502A27216E}"/>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rental firm’s profit rate</a:t>
            </a:r>
          </a:p>
        </p:txBody>
      </p:sp>
      <p:sp>
        <p:nvSpPr>
          <p:cNvPr id="2" name="Content Placeholder 1"/>
          <p:cNvSpPr>
            <a:spLocks noGrp="1"/>
          </p:cNvSpPr>
          <p:nvPr>
            <p:ph type="body" sz="quarter" idx="10"/>
          </p:nvPr>
        </p:nvSpPr>
        <p:spPr>
          <a:xfrm>
            <a:off x="478361" y="1219687"/>
            <a:ext cx="8326006" cy="532914"/>
          </a:xfrm>
        </p:spPr>
        <p:txBody>
          <a:bodyPr/>
          <a:lstStyle/>
          <a:p>
            <a:r>
              <a:rPr lang="en-US" dirty="0">
                <a:latin typeface="Arial" panose="020B0604020202020204" pitchFamily="34" charset="0"/>
                <a:cs typeface="Arial" panose="020B0604020202020204" pitchFamily="34" charset="0"/>
              </a:rPr>
              <a:t>A firm’s net investment depends on its profit rate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55300" name="Object 2" descr="An equation reads, profit rate equals R over P minus P subscript k over P (r plus delta) which equals MPK minus (P subscript k over P) times (r plus delta)."/>
          <p:cNvGraphicFramePr>
            <a:graphicFrameLocks noChangeAspect="1"/>
          </p:cNvGraphicFramePr>
          <p:nvPr>
            <p:extLst>
              <p:ext uri="{D42A27DB-BD31-4B8C-83A1-F6EECF244321}">
                <p14:modId xmlns:p14="http://schemas.microsoft.com/office/powerpoint/2010/main" val="2496599265"/>
              </p:ext>
            </p:extLst>
          </p:nvPr>
        </p:nvGraphicFramePr>
        <p:xfrm>
          <a:off x="1093788" y="2182813"/>
          <a:ext cx="6956425" cy="947737"/>
        </p:xfrm>
        <a:graphic>
          <a:graphicData uri="http://schemas.openxmlformats.org/presentationml/2006/ole">
            <mc:AlternateContent xmlns:mc="http://schemas.openxmlformats.org/markup-compatibility/2006">
              <mc:Choice xmlns:v="urn:schemas-microsoft-com:vml" Requires="v">
                <p:oleObj spid="_x0000_s11406" name="Equation" r:id="rId4" imgW="3162240" imgH="406080" progId="Equation.DSMT4">
                  <p:embed/>
                </p:oleObj>
              </mc:Choice>
              <mc:Fallback>
                <p:oleObj name="Equation" r:id="rId4" imgW="3162240" imgH="406080" progId="Equation.DSMT4">
                  <p:embed/>
                  <p:pic>
                    <p:nvPicPr>
                      <p:cNvPr id="0" name=""/>
                      <p:cNvPicPr>
                        <a:picLocks noChangeAspect="1" noChangeArrowheads="1"/>
                      </p:cNvPicPr>
                      <p:nvPr/>
                    </p:nvPicPr>
                    <p:blipFill>
                      <a:blip r:embed="rId5"/>
                      <a:srcRect l="-1245" t="-4323" r="-1245" b="-4323"/>
                      <a:stretch>
                        <a:fillRect/>
                      </a:stretch>
                    </p:blipFill>
                    <p:spPr bwMode="auto">
                      <a:xfrm>
                        <a:off x="1093788" y="2182813"/>
                        <a:ext cx="6956425" cy="947737"/>
                      </a:xfrm>
                      <a:prstGeom prst="rect">
                        <a:avLst/>
                      </a:prstGeom>
                      <a:solidFill>
                        <a:srgbClr val="FFCC99"/>
                      </a:solidFill>
                      <a:ln>
                        <a:noFill/>
                      </a:ln>
                      <a:effectLst/>
                      <a:extLst>
                        <a:ext uri="{91240B29-F687-4F45-9708-019B960494DF}">
                          <a14:hiddenLine xmlns:a14="http://schemas.microsoft.com/office/drawing/2010/main" w="9525">
                            <a:solidFill>
                              <a:srgbClr val="0033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7" name="Content Placeholder 6"/>
          <p:cNvSpPr>
            <a:spLocks noGrp="1"/>
          </p:cNvSpPr>
          <p:nvPr>
            <p:ph sz="quarter" idx="12"/>
          </p:nvPr>
        </p:nvSpPr>
        <p:spPr/>
        <p:txBody>
          <a:bodyPr/>
          <a:lstStyle/>
          <a:p>
            <a:pPr marL="342900" indent="-342900">
              <a:lnSpc>
                <a:spcPct val="105000"/>
              </a:lnSpc>
              <a:spcBef>
                <a:spcPct val="45000"/>
              </a:spcBef>
              <a:buClr>
                <a:srgbClr val="008080"/>
              </a:buClr>
              <a:buSzPct val="120000"/>
              <a:buFont typeface="Wingdings" pitchFamily="2" charset="2"/>
              <a:buChar char="§"/>
            </a:pPr>
            <a:r>
              <a:rPr lang="en-US" dirty="0">
                <a:latin typeface="Arial" panose="020B0604020202020204" pitchFamily="34" charset="0"/>
                <a:cs typeface="Arial" panose="020B0604020202020204" pitchFamily="34" charset="0"/>
              </a:rPr>
              <a:t>If profit rate &gt; 0, then increasing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is profitable</a:t>
            </a:r>
          </a:p>
          <a:p>
            <a:pPr marL="342900" indent="-342900">
              <a:lnSpc>
                <a:spcPct val="105000"/>
              </a:lnSpc>
              <a:spcBef>
                <a:spcPct val="50000"/>
              </a:spcBef>
              <a:buClr>
                <a:srgbClr val="008080"/>
              </a:buClr>
              <a:buSzPct val="120000"/>
              <a:buFont typeface="Wingdings" pitchFamily="2" charset="2"/>
              <a:buChar char="§"/>
            </a:pPr>
            <a:r>
              <a:rPr lang="en-US" dirty="0">
                <a:latin typeface="Arial" panose="020B0604020202020204" pitchFamily="34" charset="0"/>
                <a:cs typeface="Arial" panose="020B0604020202020204" pitchFamily="34" charset="0"/>
              </a:rPr>
              <a:t>If profit rate &lt; 0, then the firm increases profits by reducing its capital stock (</a:t>
            </a:r>
            <a:r>
              <a:rPr lang="en-US" i="1" dirty="0">
                <a:latin typeface="Arial" panose="020B0604020202020204" pitchFamily="34" charset="0"/>
                <a:cs typeface="Arial" panose="020B0604020202020204" pitchFamily="34" charset="0"/>
              </a:rPr>
              <a:t>i.e.</a:t>
            </a:r>
            <a:r>
              <a:rPr lang="en-US" dirty="0">
                <a:latin typeface="Arial" panose="020B0604020202020204" pitchFamily="34" charset="0"/>
                <a:cs typeface="Arial" panose="020B0604020202020204" pitchFamily="34" charset="0"/>
              </a:rPr>
              <a:t>, not replacing capital as it depreciates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161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E43729-ACD2-4F15-BB72-C635CD594716}"/>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Net investment &amp; gross investment</a:t>
            </a:r>
          </a:p>
        </p:txBody>
      </p:sp>
      <p:sp>
        <p:nvSpPr>
          <p:cNvPr id="2" name="Content Placeholder 1"/>
          <p:cNvSpPr>
            <a:spLocks noGrp="1"/>
          </p:cNvSpPr>
          <p:nvPr>
            <p:ph type="body" sz="quarter" idx="10"/>
          </p:nvPr>
        </p:nvSpPr>
        <p:spPr>
          <a:xfrm>
            <a:off x="478361" y="1219687"/>
            <a:ext cx="8326006" cy="513864"/>
          </a:xfrm>
        </p:spPr>
        <p:txBody>
          <a:bodyPr/>
          <a:lstStyle/>
          <a:p>
            <a:r>
              <a:rPr lang="en-US" dirty="0">
                <a:latin typeface="Arial" panose="020B0604020202020204" pitchFamily="34" charset="0"/>
                <a:cs typeface="Arial" panose="020B0604020202020204" pitchFamily="34" charset="0"/>
              </a:rPr>
              <a:t>Hence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9" name="Object 8" descr="An equation reads, net investment equals delta [Upper case] k equals I subscript n [MPK minus (P subscript k over P) (r plus delta (lower case)]"/>
          <p:cNvGraphicFramePr>
            <a:graphicFrameLocks noChangeAspect="1"/>
          </p:cNvGraphicFramePr>
          <p:nvPr>
            <p:extLst>
              <p:ext uri="{D42A27DB-BD31-4B8C-83A1-F6EECF244321}">
                <p14:modId xmlns:p14="http://schemas.microsoft.com/office/powerpoint/2010/main" val="3760574621"/>
              </p:ext>
            </p:extLst>
          </p:nvPr>
        </p:nvGraphicFramePr>
        <p:xfrm>
          <a:off x="1157288" y="1917700"/>
          <a:ext cx="7323137" cy="714375"/>
        </p:xfrm>
        <a:graphic>
          <a:graphicData uri="http://schemas.openxmlformats.org/presentationml/2006/ole">
            <mc:AlternateContent xmlns:mc="http://schemas.openxmlformats.org/markup-compatibility/2006">
              <mc:Choice xmlns:v="urn:schemas-microsoft-com:vml" Requires="v">
                <p:oleObj spid="_x0000_s12571" name="Equation" r:id="rId4" imgW="3301920" imgH="279360" progId="Equation.DSMT4">
                  <p:embed/>
                </p:oleObj>
              </mc:Choice>
              <mc:Fallback>
                <p:oleObj name="Equation" r:id="rId4" imgW="3301920" imgH="279360" progId="Equation.DSMT4">
                  <p:embed/>
                  <p:pic>
                    <p:nvPicPr>
                      <p:cNvPr id="0" name="Object 2"/>
                      <p:cNvPicPr>
                        <a:picLocks noChangeAspect="1" noChangeArrowheads="1"/>
                      </p:cNvPicPr>
                      <p:nvPr/>
                    </p:nvPicPr>
                    <p:blipFill>
                      <a:blip r:embed="rId5"/>
                      <a:srcRect l="-1820" t="-9819" r="-1820" b="-9819"/>
                      <a:stretch>
                        <a:fillRect/>
                      </a:stretch>
                    </p:blipFill>
                    <p:spPr bwMode="auto">
                      <a:xfrm>
                        <a:off x="1157288" y="1917700"/>
                        <a:ext cx="7323137" cy="714375"/>
                      </a:xfrm>
                      <a:prstGeom prst="rect">
                        <a:avLst/>
                      </a:prstGeom>
                      <a:solidFill>
                        <a:srgbClr val="FFFF99"/>
                      </a:solidFill>
                      <a:ln>
                        <a:noFill/>
                      </a:ln>
                      <a:effectLst/>
                      <a:extLst>
                        <a:ext uri="{91240B29-F687-4F45-9708-019B960494DF}">
                          <a14:hiddenLine xmlns:a14="http://schemas.microsoft.com/office/drawing/2010/main" w="9525">
                            <a:solidFill>
                              <a:srgbClr val="9933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7" name="Content Placeholder 6"/>
          <p:cNvSpPr>
            <a:spLocks noGrp="1"/>
          </p:cNvSpPr>
          <p:nvPr>
            <p:ph sz="quarter" idx="12"/>
          </p:nvPr>
        </p:nvSpPr>
        <p:spPr>
          <a:xfrm>
            <a:off x="444500" y="3017800"/>
            <a:ext cx="8291513" cy="1838401"/>
          </a:xfrm>
        </p:spPr>
        <p:txBody>
          <a:bodyPr/>
          <a:lstStyle/>
          <a:p>
            <a:pPr>
              <a:lnSpc>
                <a:spcPct val="105000"/>
              </a:lnSpc>
              <a:spcBef>
                <a:spcPct val="50000"/>
              </a:spcBef>
              <a:buClr>
                <a:srgbClr val="008080"/>
              </a:buClr>
              <a:buSzPct val="120000"/>
            </a:pPr>
            <a:r>
              <a:rPr lang="en-US" dirty="0">
                <a:latin typeface="Arial" panose="020B0604020202020204" pitchFamily="34" charset="0"/>
                <a:cs typeface="Arial" panose="020B0604020202020204" pitchFamily="34" charset="0"/>
              </a:rPr>
              <a:t>where </a:t>
            </a:r>
            <a:r>
              <a:rPr lang="en-US" b="1" i="1" dirty="0">
                <a:latin typeface="Arial" panose="020B0604020202020204" pitchFamily="34" charset="0"/>
                <a:cs typeface="Arial" panose="020B0604020202020204" pitchFamily="34" charset="0"/>
              </a:rPr>
              <a:t>I</a:t>
            </a:r>
            <a:r>
              <a:rPr lang="en-US" b="1" i="1" baseline="-25000"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 ] is a function that shows how </a:t>
            </a:r>
            <a:r>
              <a:rPr lang="en-US" dirty="0" smtClean="0">
                <a:latin typeface="Arial" panose="020B0604020202020204" pitchFamily="34" charset="0"/>
                <a:cs typeface="Arial" panose="020B0604020202020204" pitchFamily="34" charset="0"/>
              </a:rPr>
              <a:t>net </a:t>
            </a:r>
            <a:r>
              <a:rPr lang="en-US" dirty="0">
                <a:latin typeface="Arial" panose="020B0604020202020204" pitchFamily="34" charset="0"/>
                <a:cs typeface="Arial" panose="020B0604020202020204" pitchFamily="34" charset="0"/>
              </a:rPr>
              <a:t>investment responds to the incentive to invest.</a:t>
            </a:r>
          </a:p>
          <a:p>
            <a:pPr>
              <a:lnSpc>
                <a:spcPct val="105000"/>
              </a:lnSpc>
              <a:spcBef>
                <a:spcPct val="60000"/>
              </a:spcBef>
              <a:buClr>
                <a:srgbClr val="008080"/>
              </a:buClr>
              <a:buSzPct val="120000"/>
            </a:pPr>
            <a:r>
              <a:rPr lang="en-US" dirty="0">
                <a:latin typeface="Arial" panose="020B0604020202020204" pitchFamily="34" charset="0"/>
                <a:cs typeface="Arial" panose="020B0604020202020204" pitchFamily="34" charset="0"/>
              </a:rPr>
              <a:t>Total spending on business fixed investment equals net investment plus replacement of depreciated </a:t>
            </a:r>
            <a:r>
              <a:rPr lang="en-US" b="1" i="1" dirty="0">
                <a:latin typeface="Arial" panose="020B0604020202020204" pitchFamily="34" charset="0"/>
                <a:cs typeface="Arial" panose="020B0604020202020204" pitchFamily="34" charset="0"/>
              </a:rPr>
              <a:t>K</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10" name="Object 9" descr="An equation reads, gross investment equals delta (upper case) k plus delta (lower case) K which equals I subscript n [MPK minus (P subscript k over P) (r plus delta)] plus delta (lower case) K."/>
          <p:cNvGraphicFramePr>
            <a:graphicFrameLocks noChangeAspect="1"/>
          </p:cNvGraphicFramePr>
          <p:nvPr>
            <p:extLst>
              <p:ext uri="{D42A27DB-BD31-4B8C-83A1-F6EECF244321}">
                <p14:modId xmlns:p14="http://schemas.microsoft.com/office/powerpoint/2010/main" val="3295623669"/>
              </p:ext>
            </p:extLst>
          </p:nvPr>
        </p:nvGraphicFramePr>
        <p:xfrm>
          <a:off x="782638" y="5114925"/>
          <a:ext cx="7578725" cy="1309688"/>
        </p:xfrm>
        <a:graphic>
          <a:graphicData uri="http://schemas.openxmlformats.org/presentationml/2006/ole">
            <mc:AlternateContent xmlns:mc="http://schemas.openxmlformats.org/markup-compatibility/2006">
              <mc:Choice xmlns:v="urn:schemas-microsoft-com:vml" Requires="v">
                <p:oleObj spid="_x0000_s12572" name="Equation" r:id="rId6" imgW="3403440" imgH="507960" progId="Equation.DSMT4">
                  <p:embed/>
                </p:oleObj>
              </mc:Choice>
              <mc:Fallback>
                <p:oleObj name="Equation" r:id="rId6" imgW="3403440" imgH="507960" progId="Equation.DSMT4">
                  <p:embed/>
                  <p:pic>
                    <p:nvPicPr>
                      <p:cNvPr id="0" name="Object 3"/>
                      <p:cNvPicPr>
                        <a:picLocks noChangeAspect="1" noChangeArrowheads="1"/>
                      </p:cNvPicPr>
                      <p:nvPr/>
                    </p:nvPicPr>
                    <p:blipFill>
                      <a:blip r:embed="rId7"/>
                      <a:srcRect l="-1250" t="-9477" r="-1250" b="-9477"/>
                      <a:stretch>
                        <a:fillRect/>
                      </a:stretch>
                    </p:blipFill>
                    <p:spPr bwMode="auto">
                      <a:xfrm>
                        <a:off x="782638" y="5114925"/>
                        <a:ext cx="7578725" cy="1309688"/>
                      </a:xfrm>
                      <a:prstGeom prst="rect">
                        <a:avLst/>
                      </a:prstGeom>
                      <a:solidFill>
                        <a:srgbClr val="66CCFF"/>
                      </a:solidFill>
                      <a:ln>
                        <a:noFill/>
                      </a:ln>
                      <a:effectLst/>
                      <a:extLst>
                        <a:ext uri="{91240B29-F687-4F45-9708-019B960494DF}">
                          <a14:hiddenLine xmlns:a14="http://schemas.microsoft.com/office/drawing/2010/main" w="9525">
                            <a:solidFill>
                              <a:srgbClr val="0066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92553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8C7B5EE-6AA4-4054-8D6C-C0F138D41B38}"/>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investment function, part 1</a:t>
            </a:r>
          </a:p>
        </p:txBody>
      </p:sp>
      <p:graphicFrame>
        <p:nvGraphicFramePr>
          <p:cNvPr id="4" name="Object 3" descr="An equation reads, I equals I subscript n [MPK minus (P subscript k over P) (r plus delta)] plus delta (lower case) K."/>
          <p:cNvGraphicFramePr>
            <a:graphicFrameLocks noChangeAspect="1"/>
          </p:cNvGraphicFramePr>
          <p:nvPr>
            <p:extLst>
              <p:ext uri="{D42A27DB-BD31-4B8C-83A1-F6EECF244321}">
                <p14:modId xmlns:p14="http://schemas.microsoft.com/office/powerpoint/2010/main" val="700797623"/>
              </p:ext>
            </p:extLst>
          </p:nvPr>
        </p:nvGraphicFramePr>
        <p:xfrm>
          <a:off x="1790700" y="1327150"/>
          <a:ext cx="5500688" cy="754063"/>
        </p:xfrm>
        <a:graphic>
          <a:graphicData uri="http://schemas.openxmlformats.org/presentationml/2006/ole">
            <mc:AlternateContent xmlns:mc="http://schemas.openxmlformats.org/markup-compatibility/2006">
              <mc:Choice xmlns:v="urn:schemas-microsoft-com:vml" Requires="v">
                <p:oleObj spid="_x0000_s13453" name="Equation" r:id="rId4" imgW="2361960" imgH="279360" progId="Equation.DSMT4">
                  <p:embed/>
                </p:oleObj>
              </mc:Choice>
              <mc:Fallback>
                <p:oleObj name="Equation" r:id="rId4" imgW="2361960" imgH="279360" progId="Equation.DSMT4">
                  <p:embed/>
                  <p:pic>
                    <p:nvPicPr>
                      <p:cNvPr id="0" name="Object 2"/>
                      <p:cNvPicPr>
                        <a:picLocks noChangeAspect="1" noChangeArrowheads="1"/>
                      </p:cNvPicPr>
                      <p:nvPr/>
                    </p:nvPicPr>
                    <p:blipFill>
                      <a:blip r:embed="rId5"/>
                      <a:srcRect l="-1419" t="-9819" r="-1419" b="-9819"/>
                      <a:stretch>
                        <a:fillRect/>
                      </a:stretch>
                    </p:blipFill>
                    <p:spPr bwMode="auto">
                      <a:xfrm>
                        <a:off x="1790700" y="1327150"/>
                        <a:ext cx="5500688" cy="754063"/>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3" name="Content Placeholder 2"/>
          <p:cNvSpPr>
            <a:spLocks noGrp="1"/>
          </p:cNvSpPr>
          <p:nvPr>
            <p:ph type="body" sz="quarter" idx="10"/>
          </p:nvPr>
        </p:nvSpPr>
        <p:spPr>
          <a:xfrm>
            <a:off x="478361" y="2403714"/>
            <a:ext cx="3085454" cy="3575052"/>
          </a:xfrm>
        </p:spPr>
        <p:txBody>
          <a:bodyPr/>
          <a:lstStyle/>
          <a:p>
            <a:pPr marL="288925" indent="-288925">
              <a:spcBef>
                <a:spcPct val="10000"/>
              </a:spcBef>
            </a:pPr>
            <a:r>
              <a:rPr lang="en-US" dirty="0">
                <a:latin typeface="Arial" panose="020B0604020202020204" pitchFamily="34" charset="0"/>
                <a:cs typeface="Arial" panose="020B0604020202020204" pitchFamily="34" charset="0"/>
              </a:rPr>
              <a:t>An increase in </a:t>
            </a:r>
            <a:r>
              <a:rPr lang="en-US" b="1" i="1"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 :</a:t>
            </a:r>
          </a:p>
          <a:p>
            <a:pPr marL="455613" indent="-342900">
              <a:spcBef>
                <a:spcPct val="10000"/>
              </a:spcBef>
              <a:buClr>
                <a:srgbClr val="FF6600"/>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raises the cost of capital</a:t>
            </a:r>
          </a:p>
          <a:p>
            <a:pPr marL="455613" indent="-342900">
              <a:spcBef>
                <a:spcPct val="10000"/>
              </a:spcBef>
              <a:buClr>
                <a:srgbClr val="FF6600"/>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reduces the profit rate</a:t>
            </a:r>
          </a:p>
          <a:p>
            <a:pPr marL="455613" indent="-342900">
              <a:spcBef>
                <a:spcPct val="10000"/>
              </a:spcBef>
              <a:buClr>
                <a:srgbClr val="FF6600"/>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and reduces </a:t>
            </a:r>
            <a:r>
              <a:rPr lang="en-US" dirty="0" smtClean="0">
                <a:latin typeface="Arial" panose="020B0604020202020204" pitchFamily="34" charset="0"/>
                <a:cs typeface="Arial" panose="020B0604020202020204" pitchFamily="34" charset="0"/>
              </a:rPr>
              <a:t>investment</a:t>
            </a:r>
            <a:endParaRPr lang="en-US" dirty="0">
              <a:latin typeface="Arial" panose="020B0604020202020204" pitchFamily="34" charset="0"/>
              <a:cs typeface="Arial" panose="020B0604020202020204" pitchFamily="34" charset="0"/>
            </a:endParaRPr>
          </a:p>
        </p:txBody>
      </p:sp>
      <p:pic>
        <p:nvPicPr>
          <p:cNvPr id="14" name="Picture Placeholder 9" descr="The Y axis is labeled r. The X axis is labeled Y. There is a decreasing line. Two horizontal dotted lines are labeled r1 and r2 and meet the intersection of the decreasing line and two vertical dotted lines labeled I2 and I1.">
            <a:extLst>
              <a:ext uri="{FF2B5EF4-FFF2-40B4-BE49-F238E27FC236}">
                <a16:creationId xmlns:a16="http://schemas.microsoft.com/office/drawing/2014/main" xmlns="" id="{D7F20D0F-CF72-43A4-B096-6677B75E5329}"/>
              </a:ext>
            </a:extLst>
          </p:cNvPr>
          <p:cNvPicPr>
            <a:picLocks noGrp="1" noChangeAspect="1"/>
          </p:cNvPicPr>
          <p:nvPr>
            <p:ph type="pic" sz="quarter" idx="14"/>
          </p:nvPr>
        </p:nvPicPr>
        <p:blipFill>
          <a:blip r:embed="rId6">
            <a:extLst>
              <a:ext uri="{28A0092B-C50C-407E-A947-70E740481C1C}">
                <a14:useLocalDpi xmlns:a14="http://schemas.microsoft.com/office/drawing/2010/main" val="0"/>
              </a:ext>
            </a:extLst>
          </a:blip>
          <a:stretch>
            <a:fillRect/>
          </a:stretch>
        </p:blipFill>
        <p:spPr>
          <a:xfrm>
            <a:off x="4091031" y="2750386"/>
            <a:ext cx="4285859" cy="3773751"/>
          </a:xfrm>
          <a:prstGeom prst="rect">
            <a:avLst/>
          </a:prstGeom>
        </p:spPr>
      </p:pic>
    </p:spTree>
    <p:extLst>
      <p:ext uri="{BB962C8B-B14F-4D97-AF65-F5344CB8AC3E}">
        <p14:creationId xmlns:p14="http://schemas.microsoft.com/office/powerpoint/2010/main" val="3383367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21294EE-1108-4F7A-A943-060A08EF65E0}"/>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investment function, part 2</a:t>
            </a:r>
          </a:p>
        </p:txBody>
      </p:sp>
      <p:graphicFrame>
        <p:nvGraphicFramePr>
          <p:cNvPr id="6" name="Object 5" descr="An equation reads, I equals I subscript n [MPK minus (P subscript k over P) (r plus delta)] plus delta (lower case) K."/>
          <p:cNvGraphicFramePr>
            <a:graphicFrameLocks noChangeAspect="1"/>
          </p:cNvGraphicFramePr>
          <p:nvPr>
            <p:extLst>
              <p:ext uri="{D42A27DB-BD31-4B8C-83A1-F6EECF244321}">
                <p14:modId xmlns:p14="http://schemas.microsoft.com/office/powerpoint/2010/main" val="1370038508"/>
              </p:ext>
            </p:extLst>
          </p:nvPr>
        </p:nvGraphicFramePr>
        <p:xfrm>
          <a:off x="2022367" y="1261507"/>
          <a:ext cx="5500688" cy="754063"/>
        </p:xfrm>
        <a:graphic>
          <a:graphicData uri="http://schemas.openxmlformats.org/presentationml/2006/ole">
            <mc:AlternateContent xmlns:mc="http://schemas.openxmlformats.org/markup-compatibility/2006">
              <mc:Choice xmlns:v="urn:schemas-microsoft-com:vml" Requires="v">
                <p:oleObj spid="_x0000_s14477" name="Equation" r:id="rId4" imgW="2361960" imgH="279360" progId="Equation.DSMT4">
                  <p:embed/>
                </p:oleObj>
              </mc:Choice>
              <mc:Fallback>
                <p:oleObj name="Equation" r:id="rId4" imgW="2361960" imgH="279360" progId="Equation.DSMT4">
                  <p:embed/>
                  <p:pic>
                    <p:nvPicPr>
                      <p:cNvPr id="4" name="Object 3" descr="An equation reads, I equals I subscript n [MPK minus (P subscript k over P) (r plus delta)] plus delta (lower case) K."/>
                      <p:cNvPicPr>
                        <a:picLocks noChangeAspect="1" noChangeArrowheads="1"/>
                      </p:cNvPicPr>
                      <p:nvPr/>
                    </p:nvPicPr>
                    <p:blipFill>
                      <a:blip r:embed="rId5"/>
                      <a:srcRect l="-1419" t="-9819" r="-1419" b="-9819"/>
                      <a:stretch>
                        <a:fillRect/>
                      </a:stretch>
                    </p:blipFill>
                    <p:spPr bwMode="auto">
                      <a:xfrm>
                        <a:off x="2022367" y="1261507"/>
                        <a:ext cx="5500688" cy="754063"/>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3" name="Content Placeholder 2"/>
          <p:cNvSpPr>
            <a:spLocks noGrp="1"/>
          </p:cNvSpPr>
          <p:nvPr>
            <p:ph type="body" sz="quarter" idx="10"/>
          </p:nvPr>
        </p:nvSpPr>
        <p:spPr>
          <a:xfrm>
            <a:off x="478361" y="2240963"/>
            <a:ext cx="3404870" cy="3862953"/>
          </a:xfrm>
        </p:spPr>
        <p:txBody>
          <a:bodyPr/>
          <a:lstStyle/>
          <a:p>
            <a:r>
              <a:rPr lang="en-US" dirty="0">
                <a:latin typeface="Arial" panose="020B0604020202020204" pitchFamily="34" charset="0"/>
                <a:cs typeface="Arial" panose="020B0604020202020204" pitchFamily="34" charset="0"/>
              </a:rPr>
              <a:t>An increase in </a:t>
            </a:r>
            <a:r>
              <a:rPr lang="en-US" i="1" dirty="0" smtClean="0">
                <a:latin typeface="Arial" panose="020B0604020202020204" pitchFamily="34" charset="0"/>
                <a:cs typeface="Arial" panose="020B0604020202020204" pitchFamily="34" charset="0"/>
              </a:rPr>
              <a:t>MPK </a:t>
            </a:r>
            <a:r>
              <a:rPr lang="en-US" dirty="0" smtClean="0">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decrease in </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P</a:t>
            </a:r>
            <a:endParaRPr lang="en-US" dirty="0">
              <a:latin typeface="Arial" panose="020B0604020202020204" pitchFamily="34" charset="0"/>
              <a:cs typeface="Arial" panose="020B0604020202020204" pitchFamily="34" charset="0"/>
            </a:endParaRPr>
          </a:p>
          <a:p>
            <a:pPr lvl="1">
              <a:buClrTx/>
              <a:buSzTx/>
              <a:buFont typeface="Arial" pitchFamily="34" charset="0"/>
              <a:buChar char="•"/>
            </a:pPr>
            <a:r>
              <a:rPr lang="en-US" dirty="0">
                <a:latin typeface="Arial" panose="020B0604020202020204" pitchFamily="34" charset="0"/>
                <a:cs typeface="Arial" panose="020B0604020202020204" pitchFamily="34" charset="0"/>
              </a:rPr>
              <a:t>increases the profit rate</a:t>
            </a:r>
          </a:p>
          <a:p>
            <a:pPr lvl="1">
              <a:buClrTx/>
              <a:buSzTx/>
              <a:buFont typeface="Arial" pitchFamily="34" charset="0"/>
              <a:buChar char="•"/>
            </a:pPr>
            <a:r>
              <a:rPr lang="en-US" dirty="0">
                <a:latin typeface="Arial" panose="020B0604020202020204" pitchFamily="34" charset="0"/>
                <a:cs typeface="Arial" panose="020B0604020202020204" pitchFamily="34" charset="0"/>
              </a:rPr>
              <a:t>increases investment at any given interest rate</a:t>
            </a:r>
          </a:p>
          <a:p>
            <a:pPr lvl="1">
              <a:buClrTx/>
              <a:buSzTx/>
              <a:buFont typeface="Arial" pitchFamily="34" charset="0"/>
              <a:buChar char="•"/>
            </a:pPr>
            <a:r>
              <a:rPr lang="en-US" dirty="0">
                <a:latin typeface="Arial" panose="020B0604020202020204" pitchFamily="34" charset="0"/>
                <a:cs typeface="Arial" panose="020B0604020202020204" pitchFamily="34" charset="0"/>
              </a:rPr>
              <a:t>shifts </a:t>
            </a:r>
            <a:r>
              <a:rPr lang="en-US" b="1" i="1"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curve to the </a:t>
            </a:r>
            <a:r>
              <a:rPr lang="en-US" dirty="0" smtClean="0">
                <a:latin typeface="Arial" panose="020B0604020202020204" pitchFamily="34" charset="0"/>
                <a:cs typeface="Arial" panose="020B0604020202020204" pitchFamily="34" charset="0"/>
              </a:rPr>
              <a:t>right</a:t>
            </a:r>
            <a:endParaRPr lang="en-US" dirty="0">
              <a:latin typeface="Arial" panose="020B0604020202020204" pitchFamily="34" charset="0"/>
              <a:cs typeface="Arial" panose="020B0604020202020204" pitchFamily="34" charset="0"/>
            </a:endParaRPr>
          </a:p>
        </p:txBody>
      </p:sp>
      <p:pic>
        <p:nvPicPr>
          <p:cNvPr id="10" name="Picture Placeholder 9" descr="The Y axis is labeled r. The X axis is labeled Y. There are two decreasing lines. A horizontal dotted line is labeled r1 and meets the intersection of the decreasing lines and two vertical dotted lines labeled I2 and I1.">
            <a:extLst>
              <a:ext uri="{FF2B5EF4-FFF2-40B4-BE49-F238E27FC236}">
                <a16:creationId xmlns:a16="http://schemas.microsoft.com/office/drawing/2014/main" xmlns="" id="{B1B4D6F9-97AB-49D6-9604-137E620FDB98}"/>
              </a:ext>
            </a:extLst>
          </p:cNvPr>
          <p:cNvPicPr>
            <a:picLocks noGrp="1" noChangeAspect="1"/>
          </p:cNvPicPr>
          <p:nvPr>
            <p:ph type="pic" sz="quarter" idx="14"/>
          </p:nvPr>
        </p:nvPicPr>
        <p:blipFill>
          <a:blip r:embed="rId6">
            <a:extLst>
              <a:ext uri="{28A0092B-C50C-407E-A947-70E740481C1C}">
                <a14:useLocalDpi xmlns:a14="http://schemas.microsoft.com/office/drawing/2010/main" val="0"/>
              </a:ext>
            </a:extLst>
          </a:blip>
          <a:stretch>
            <a:fillRect/>
          </a:stretch>
        </p:blipFill>
        <p:spPr>
          <a:xfrm>
            <a:off x="4297018" y="2545849"/>
            <a:ext cx="4285859" cy="3773751"/>
          </a:xfrm>
          <a:prstGeom prst="rect">
            <a:avLst/>
          </a:prstGeom>
        </p:spPr>
      </p:pic>
    </p:spTree>
    <p:extLst>
      <p:ext uri="{BB962C8B-B14F-4D97-AF65-F5344CB8AC3E}">
        <p14:creationId xmlns:p14="http://schemas.microsoft.com/office/powerpoint/2010/main" val="1692676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8CA6C2E-8613-4C23-940E-752A35991C6F}"/>
              </a:ext>
            </a:extLst>
          </p:cNvPr>
          <p:cNvSpPr>
            <a:spLocks noGrp="1"/>
          </p:cNvSpPr>
          <p:nvPr>
            <p:ph type="title"/>
          </p:nvPr>
        </p:nvSpPr>
        <p:spPr/>
        <p:txBody>
          <a:bodyPr/>
          <a:lstStyle/>
          <a:p>
            <a:r>
              <a:rPr lang="en-US" dirty="0">
                <a:solidFill>
                  <a:srgbClr val="A85232"/>
                </a:solidFill>
              </a:rPr>
              <a:t>Taxes and investment</a:t>
            </a:r>
          </a:p>
        </p:txBody>
      </p:sp>
      <p:sp>
        <p:nvSpPr>
          <p:cNvPr id="13" name="Content Placeholder 12">
            <a:extLst>
              <a:ext uri="{FF2B5EF4-FFF2-40B4-BE49-F238E27FC236}">
                <a16:creationId xmlns:a16="http://schemas.microsoft.com/office/drawing/2014/main" xmlns="" id="{2830B73B-17DA-447B-8336-07E84D38270A}"/>
              </a:ext>
            </a:extLst>
          </p:cNvPr>
          <p:cNvSpPr txBox="1">
            <a:spLocks noGrp="1"/>
          </p:cNvSpPr>
          <p:nvPr>
            <p:ph sz="quarter" idx="10"/>
          </p:nvPr>
        </p:nvSpPr>
        <p:spPr>
          <a:xfrm>
            <a:off x="890104" y="2556164"/>
            <a:ext cx="7388099" cy="1865126"/>
          </a:xfrm>
          <a:prstGeom prst="rect">
            <a:avLst/>
          </a:prstGeom>
          <a:solidFill>
            <a:schemeClr val="accent1">
              <a:lumMod val="20000"/>
              <a:lumOff val="80000"/>
            </a:schemeClr>
          </a:solidFill>
        </p:spPr>
        <p:txBody>
          <a:bodyPr wrap="square" rtlCol="0">
            <a:spAutoFit/>
          </a:bodyPr>
          <a:lstStyle/>
          <a:p>
            <a:pPr marL="55563" indent="0">
              <a:buFont typeface="Wingdings" pitchFamily="2" charset="2"/>
              <a:buNone/>
              <a:defRPr/>
            </a:pPr>
            <a:r>
              <a:rPr lang="en-US" sz="2400" dirty="0">
                <a:latin typeface="Arial" panose="020B0604020202020204" pitchFamily="34" charset="0"/>
                <a:cs typeface="Arial" panose="020B0604020202020204" pitchFamily="34" charset="0"/>
              </a:rPr>
              <a:t>Two of the most important tax policies affecting investment:</a:t>
            </a:r>
          </a:p>
          <a:p>
            <a:pPr marL="806450" lvl="1" indent="-514350">
              <a:spcBef>
                <a:spcPct val="40000"/>
              </a:spcBef>
              <a:buClr>
                <a:schemeClr val="tx1"/>
              </a:buClr>
              <a:buSzTx/>
              <a:buFontTx/>
              <a:buAutoNum type="arabicPeriod"/>
              <a:defRPr/>
            </a:pPr>
            <a:r>
              <a:rPr lang="en-US" sz="2400" dirty="0">
                <a:latin typeface="Arial" panose="020B0604020202020204" pitchFamily="34" charset="0"/>
                <a:cs typeface="Arial" panose="020B0604020202020204" pitchFamily="34" charset="0"/>
              </a:rPr>
              <a:t>Corporate income tax</a:t>
            </a:r>
          </a:p>
          <a:p>
            <a:pPr marL="806450" lvl="1" indent="-514350">
              <a:spcBef>
                <a:spcPct val="40000"/>
              </a:spcBef>
              <a:buClr>
                <a:schemeClr val="tx1"/>
              </a:buClr>
              <a:buSzTx/>
              <a:buFontTx/>
              <a:buAutoNum type="arabicPeriod"/>
              <a:defRPr/>
            </a:pPr>
            <a:r>
              <a:rPr lang="en-US" sz="2400" dirty="0">
                <a:latin typeface="Arial" panose="020B0604020202020204" pitchFamily="34" charset="0"/>
                <a:cs typeface="Arial" panose="020B0604020202020204" pitchFamily="34" charset="0"/>
              </a:rPr>
              <a:t>Investment tax </a:t>
            </a:r>
            <a:r>
              <a:rPr lang="en-US" sz="2400" dirty="0" smtClean="0">
                <a:latin typeface="Arial" panose="020B0604020202020204" pitchFamily="34" charset="0"/>
                <a:cs typeface="Arial" panose="020B0604020202020204" pitchFamily="34" charset="0"/>
              </a:rPr>
              <a:t>credit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78788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5576921-B825-47FD-93C6-F42915884EBF}"/>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Keynes’s conjectures</a:t>
            </a:r>
          </a:p>
        </p:txBody>
      </p:sp>
      <p:sp>
        <p:nvSpPr>
          <p:cNvPr id="10" name="Content Placeholder 9"/>
          <p:cNvSpPr>
            <a:spLocks noGrp="1"/>
          </p:cNvSpPr>
          <p:nvPr>
            <p:ph type="body" sz="quarter" idx="10"/>
          </p:nvPr>
        </p:nvSpPr>
        <p:spPr>
          <a:xfrm>
            <a:off x="478361" y="1219686"/>
            <a:ext cx="8248196" cy="5280505"/>
          </a:xfrm>
        </p:spPr>
        <p:txBody>
          <a:bodyPr/>
          <a:lstStyle/>
          <a:p>
            <a:pPr marL="457200" indent="-457200">
              <a:spcBef>
                <a:spcPct val="60000"/>
              </a:spcBef>
              <a:buClr>
                <a:srgbClr val="996633"/>
              </a:buClr>
              <a:buSzPct val="100000"/>
              <a:buFont typeface="+mj-lt"/>
              <a:buAutoNum type="arabicPeriod"/>
            </a:pPr>
            <a:r>
              <a:rPr lang="en-US" dirty="0" smtClean="0">
                <a:latin typeface="Arial" panose="020B0604020202020204" pitchFamily="34" charset="0"/>
                <a:cs typeface="Arial" panose="020B0604020202020204" pitchFamily="34" charset="0"/>
              </a:rPr>
              <a:t>0 </a:t>
            </a:r>
            <a:r>
              <a:rPr lang="en-US" dirty="0">
                <a:latin typeface="Arial" panose="020B0604020202020204" pitchFamily="34" charset="0"/>
                <a:cs typeface="Arial" panose="020B0604020202020204" pitchFamily="34" charset="0"/>
              </a:rPr>
              <a:t>&lt; </a:t>
            </a:r>
            <a:r>
              <a:rPr lang="en-US" i="1" dirty="0">
                <a:latin typeface="Arial" panose="020B0604020202020204" pitchFamily="34" charset="0"/>
                <a:cs typeface="Arial" panose="020B0604020202020204" pitchFamily="34" charset="0"/>
              </a:rPr>
              <a:t>MPC</a:t>
            </a:r>
            <a:r>
              <a:rPr lang="en-US" dirty="0">
                <a:latin typeface="Arial" panose="020B0604020202020204" pitchFamily="34" charset="0"/>
                <a:cs typeface="Arial" panose="020B0604020202020204" pitchFamily="34" charset="0"/>
              </a:rPr>
              <a:t> &lt; 1</a:t>
            </a:r>
            <a:endParaRPr lang="en-US" i="1" dirty="0">
              <a:latin typeface="Arial" panose="020B0604020202020204" pitchFamily="34" charset="0"/>
              <a:cs typeface="Arial" panose="020B0604020202020204" pitchFamily="34" charset="0"/>
            </a:endParaRPr>
          </a:p>
          <a:p>
            <a:pPr marL="457200" indent="-457200">
              <a:spcBef>
                <a:spcPct val="60000"/>
              </a:spcBef>
              <a:buClr>
                <a:srgbClr val="996633"/>
              </a:buClr>
              <a:buSzPct val="100000"/>
              <a:buFont typeface="+mj-lt"/>
              <a:buAutoNum type="arabicPeriod"/>
            </a:pPr>
            <a:r>
              <a:rPr lang="en-US" b="1" dirty="0" smtClean="0">
                <a:solidFill>
                  <a:srgbClr val="CC0000"/>
                </a:solidFill>
                <a:latin typeface="Arial" panose="020B0604020202020204" pitchFamily="34" charset="0"/>
                <a:cs typeface="Arial" panose="020B0604020202020204" pitchFamily="34" charset="0"/>
              </a:rPr>
              <a:t>Average </a:t>
            </a:r>
            <a:r>
              <a:rPr lang="en-US" b="1" dirty="0">
                <a:solidFill>
                  <a:srgbClr val="CC0000"/>
                </a:solidFill>
                <a:latin typeface="Arial" panose="020B0604020202020204" pitchFamily="34" charset="0"/>
                <a:cs typeface="Arial" panose="020B0604020202020204" pitchFamily="34" charset="0"/>
              </a:rPr>
              <a:t>propensity to consume</a:t>
            </a:r>
            <a:r>
              <a:rPr lang="en-US" dirty="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APC</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falls as income rises.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APC </a:t>
            </a:r>
            <a:r>
              <a:rPr lang="en-US" dirty="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C</a:t>
            </a:r>
            <a:r>
              <a:rPr lang="en-US" i="1" dirty="0" smtClean="0">
                <a:latin typeface="Arial" panose="020B0604020202020204" pitchFamily="34" charset="0"/>
                <a:cs typeface="Arial" panose="020B0604020202020204" pitchFamily="34" charset="0"/>
              </a:rPr>
              <a:t>/</a:t>
            </a:r>
            <a:r>
              <a:rPr lang="en-US" b="1" i="1" dirty="0" smtClean="0">
                <a:latin typeface="Arial" panose="020B0604020202020204" pitchFamily="34" charset="0"/>
                <a:cs typeface="Arial" panose="020B0604020202020204" pitchFamily="34" charset="0"/>
              </a:rPr>
              <a:t>Y</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457200" indent="-457200">
              <a:spcBef>
                <a:spcPct val="60000"/>
              </a:spcBef>
              <a:buClr>
                <a:srgbClr val="996633"/>
              </a:buClr>
              <a:buSzPct val="100000"/>
              <a:buFont typeface="+mj-lt"/>
              <a:buAutoNum type="arabicPeriod"/>
            </a:pPr>
            <a:r>
              <a:rPr lang="en-US" dirty="0" smtClean="0">
                <a:latin typeface="Arial" panose="020B0604020202020204" pitchFamily="34" charset="0"/>
                <a:cs typeface="Arial" panose="020B0604020202020204" pitchFamily="34" charset="0"/>
              </a:rPr>
              <a:t>Income </a:t>
            </a:r>
            <a:r>
              <a:rPr lang="en-US" dirty="0">
                <a:latin typeface="Arial" panose="020B0604020202020204" pitchFamily="34" charset="0"/>
                <a:cs typeface="Arial" panose="020B0604020202020204" pitchFamily="34" charset="0"/>
              </a:rPr>
              <a:t>is the main determinant of consumption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118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0576843-B1B7-41C1-8658-1D5B051F2774}"/>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Corporate income tax: A tax on profits</a:t>
            </a:r>
          </a:p>
        </p:txBody>
      </p:sp>
      <p:sp>
        <p:nvSpPr>
          <p:cNvPr id="2" name="Content Placeholder 1"/>
          <p:cNvSpPr>
            <a:spLocks noGrp="1"/>
          </p:cNvSpPr>
          <p:nvPr>
            <p:ph type="body" sz="quarter" idx="10"/>
          </p:nvPr>
        </p:nvSpPr>
        <p:spPr>
          <a:xfrm>
            <a:off x="478361" y="1219686"/>
            <a:ext cx="8326006" cy="5162064"/>
          </a:xfrm>
        </p:spPr>
        <p:txBody>
          <a:bodyPr/>
          <a:lstStyle/>
          <a:p>
            <a:pPr>
              <a:spcBef>
                <a:spcPct val="20000"/>
              </a:spcBef>
            </a:pPr>
            <a:r>
              <a:rPr lang="en-US" dirty="0">
                <a:latin typeface="Arial" panose="020B0604020202020204" pitchFamily="34" charset="0"/>
                <a:cs typeface="Arial" panose="020B0604020202020204" pitchFamily="34" charset="0"/>
              </a:rPr>
              <a:t>Impact on investment depends on definition of “profit.”</a:t>
            </a:r>
          </a:p>
          <a:p>
            <a:pPr marL="742950" lvl="1">
              <a:lnSpc>
                <a:spcPct val="105000"/>
              </a:lnSpc>
              <a:spcBef>
                <a:spcPts val="9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 our definition (rental price minus cost of capital), depreciation cost is measured using current price of capital, and the corporate income tax would not affect investment.</a:t>
            </a:r>
          </a:p>
          <a:p>
            <a:pPr marL="742950" lvl="1">
              <a:lnSpc>
                <a:spcPct val="105000"/>
              </a:lnSpc>
              <a:spcBef>
                <a:spcPts val="9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But, the legal definition uses the historical price of capital.</a:t>
            </a:r>
          </a:p>
          <a:p>
            <a:pPr marL="742950" lvl="1">
              <a:lnSpc>
                <a:spcPct val="105000"/>
              </a:lnSpc>
              <a:spcBef>
                <a:spcPts val="9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rises over time, then the legal definition understates the true cost and overstates profit,</a:t>
            </a:r>
          </a:p>
          <a:p>
            <a:pPr marL="742950" lvl="1">
              <a:lnSpc>
                <a:spcPct val="105000"/>
              </a:lnSpc>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so firms could be taxed even if their true economic profit is zero.</a:t>
            </a:r>
          </a:p>
          <a:p>
            <a:pPr>
              <a:spcBef>
                <a:spcPct val="20000"/>
              </a:spcBef>
            </a:pPr>
            <a:r>
              <a:rPr lang="en-US" dirty="0">
                <a:latin typeface="Arial" panose="020B0604020202020204" pitchFamily="34" charset="0"/>
                <a:cs typeface="Arial" panose="020B0604020202020204" pitchFamily="34" charset="0"/>
              </a:rPr>
              <a:t>Thus, corporate income tax discourages investment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91892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D6FF9DA-F306-431E-95DD-F1C89875737C}"/>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Investment Tax Credit (ITC)</a:t>
            </a:r>
          </a:p>
        </p:txBody>
      </p:sp>
      <p:sp>
        <p:nvSpPr>
          <p:cNvPr id="2" name="Content Placeholder 2"/>
          <p:cNvSpPr>
            <a:spLocks noGrp="1"/>
          </p:cNvSpPr>
          <p:nvPr>
            <p:ph type="body" sz="quarter" idx="10"/>
          </p:nvPr>
        </p:nvSpPr>
        <p:spPr>
          <a:xfrm>
            <a:off x="478361" y="1219687"/>
            <a:ext cx="8326006" cy="5220870"/>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ITC reduces a firm’s taxes by a certain amount for each dollar it spends on capital.</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Hence, the ITC effectively reduces </a:t>
            </a:r>
            <a:r>
              <a:rPr lang="en-US" b="1" i="1" dirty="0">
                <a:latin typeface="Arial" panose="020B0604020202020204" pitchFamily="34" charset="0"/>
                <a:cs typeface="Arial" panose="020B0604020202020204" pitchFamily="34" charset="0"/>
              </a:rPr>
              <a:t>P</a:t>
            </a:r>
            <a:r>
              <a:rPr lang="en-US" b="1" baseline="-25000"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which increases the profit rate and the incentive to invest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5526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55076A8-9260-4618-ABD3-1410FC83892B}"/>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Tobin’s </a:t>
            </a:r>
            <a:r>
              <a:rPr lang="en-US" i="1" dirty="0">
                <a:solidFill>
                  <a:srgbClr val="A85232"/>
                </a:solidFill>
              </a:rPr>
              <a:t>q</a:t>
            </a:r>
          </a:p>
        </p:txBody>
      </p:sp>
      <p:graphicFrame>
        <p:nvGraphicFramePr>
          <p:cNvPr id="8" name="Object 7" descr="An equation reads, q equals Market value of installed capital over Replacement cost of installed capital."/>
          <p:cNvGraphicFramePr>
            <a:graphicFrameLocks noChangeAspect="1"/>
          </p:cNvGraphicFramePr>
          <p:nvPr>
            <p:extLst>
              <p:ext uri="{D42A27DB-BD31-4B8C-83A1-F6EECF244321}">
                <p14:modId xmlns:p14="http://schemas.microsoft.com/office/powerpoint/2010/main" val="4094916112"/>
              </p:ext>
            </p:extLst>
          </p:nvPr>
        </p:nvGraphicFramePr>
        <p:xfrm>
          <a:off x="1576388" y="1483967"/>
          <a:ext cx="6178550" cy="963613"/>
        </p:xfrm>
        <a:graphic>
          <a:graphicData uri="http://schemas.openxmlformats.org/presentationml/2006/ole">
            <mc:AlternateContent xmlns:mc="http://schemas.openxmlformats.org/markup-compatibility/2006">
              <mc:Choice xmlns:v="urn:schemas-microsoft-com:vml" Requires="v">
                <p:oleObj spid="_x0000_s15501" name="Equation" r:id="rId4" imgW="2768400" imgH="431640" progId="Equation.DSMT4">
                  <p:embed/>
                </p:oleObj>
              </mc:Choice>
              <mc:Fallback>
                <p:oleObj name="Equation" r:id="rId4" imgW="2768400" imgH="431640" progId="Equation.DSMT4">
                  <p:embed/>
                  <p:pic>
                    <p:nvPicPr>
                      <p:cNvPr id="0" name="Object 2"/>
                      <p:cNvPicPr>
                        <a:picLocks noChangeAspect="1" noChangeArrowheads="1"/>
                      </p:cNvPicPr>
                      <p:nvPr/>
                    </p:nvPicPr>
                    <p:blipFill>
                      <a:blip r:embed="rId5"/>
                      <a:srcRect/>
                      <a:stretch>
                        <a:fillRect/>
                      </a:stretch>
                    </p:blipFill>
                    <p:spPr bwMode="auto">
                      <a:xfrm>
                        <a:off x="1576388" y="1483967"/>
                        <a:ext cx="6178550"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1"/>
          <p:cNvSpPr>
            <a:spLocks noGrp="1"/>
          </p:cNvSpPr>
          <p:nvPr>
            <p:ph type="body" sz="quarter" idx="10"/>
          </p:nvPr>
        </p:nvSpPr>
        <p:spPr>
          <a:xfrm>
            <a:off x="478361" y="2819898"/>
            <a:ext cx="8326006" cy="3639896"/>
          </a:xfrm>
        </p:spPr>
        <p:txBody>
          <a:bodyPr/>
          <a:lstStyle/>
          <a:p>
            <a:pPr marL="342900" indent="-342900">
              <a:spcBef>
                <a:spcPct val="3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numerator: the stock market value of the economy’s capital stock.</a:t>
            </a:r>
          </a:p>
          <a:p>
            <a:pPr marL="342900" indent="-342900">
              <a:spcBef>
                <a:spcPct val="3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denominator: the actual cost to replace the capital goods that were purchased when the stock was issued.</a:t>
            </a:r>
          </a:p>
          <a:p>
            <a:pPr marL="342900" indent="-342900">
              <a:spcBef>
                <a:spcPct val="3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b="1" i="1" dirty="0">
                <a:latin typeface="Arial" panose="020B0604020202020204" pitchFamily="34" charset="0"/>
                <a:cs typeface="Arial" panose="020B0604020202020204" pitchFamily="34" charset="0"/>
              </a:rPr>
              <a:t>q</a:t>
            </a:r>
            <a:r>
              <a:rPr lang="en-US" dirty="0">
                <a:latin typeface="Arial" panose="020B0604020202020204" pitchFamily="34" charset="0"/>
                <a:cs typeface="Arial" panose="020B0604020202020204" pitchFamily="34" charset="0"/>
              </a:rPr>
              <a:t> &gt; 1, firms buy more capital to raise the market value of their firms.</a:t>
            </a:r>
          </a:p>
          <a:p>
            <a:pPr marL="342900" indent="-342900">
              <a:spcBef>
                <a:spcPct val="3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b="1" i="1" dirty="0">
                <a:latin typeface="Arial" panose="020B0604020202020204" pitchFamily="34" charset="0"/>
                <a:cs typeface="Arial" panose="020B0604020202020204" pitchFamily="34" charset="0"/>
              </a:rPr>
              <a:t>q</a:t>
            </a:r>
            <a:r>
              <a:rPr lang="en-US" dirty="0">
                <a:latin typeface="Arial" panose="020B0604020202020204" pitchFamily="34" charset="0"/>
                <a:cs typeface="Arial" panose="020B0604020202020204" pitchFamily="34" charset="0"/>
              </a:rPr>
              <a:t> &lt; 1, firms do not replace capital as it wears out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5037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F9D85F9-FB46-48B5-AD1F-40365DB33600}"/>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Relation between </a:t>
            </a:r>
            <a:r>
              <a:rPr lang="en-US" i="1" dirty="0">
                <a:solidFill>
                  <a:srgbClr val="A85232"/>
                </a:solidFill>
              </a:rPr>
              <a:t>q</a:t>
            </a:r>
            <a:r>
              <a:rPr lang="en-US" dirty="0">
                <a:solidFill>
                  <a:srgbClr val="A85232"/>
                </a:solidFill>
              </a:rPr>
              <a:t> theory and neoclassical theory</a:t>
            </a:r>
          </a:p>
        </p:txBody>
      </p:sp>
      <p:graphicFrame>
        <p:nvGraphicFramePr>
          <p:cNvPr id="8" name="Object 7" descr="An equation reads, q equals Market value of installed capital over Replacement cost of installed capital."/>
          <p:cNvGraphicFramePr>
            <a:graphicFrameLocks noChangeAspect="1"/>
          </p:cNvGraphicFramePr>
          <p:nvPr>
            <p:extLst>
              <p:ext uri="{D42A27DB-BD31-4B8C-83A1-F6EECF244321}">
                <p14:modId xmlns:p14="http://schemas.microsoft.com/office/powerpoint/2010/main" val="3594124714"/>
              </p:ext>
            </p:extLst>
          </p:nvPr>
        </p:nvGraphicFramePr>
        <p:xfrm>
          <a:off x="1576388" y="1476512"/>
          <a:ext cx="6178550" cy="963613"/>
        </p:xfrm>
        <a:graphic>
          <a:graphicData uri="http://schemas.openxmlformats.org/presentationml/2006/ole">
            <mc:AlternateContent xmlns:mc="http://schemas.openxmlformats.org/markup-compatibility/2006">
              <mc:Choice xmlns:v="urn:schemas-microsoft-com:vml" Requires="v">
                <p:oleObj spid="_x0000_s16525" name="Equation" r:id="rId4" imgW="2768400" imgH="431640" progId="Equation.DSMT4">
                  <p:embed/>
                </p:oleObj>
              </mc:Choice>
              <mc:Fallback>
                <p:oleObj name="Equation" r:id="rId4" imgW="2768400" imgH="431640" progId="Equation.DSMT4">
                  <p:embed/>
                  <p:pic>
                    <p:nvPicPr>
                      <p:cNvPr id="0" name="Object 2"/>
                      <p:cNvPicPr>
                        <a:picLocks noChangeAspect="1" noChangeArrowheads="1"/>
                      </p:cNvPicPr>
                      <p:nvPr/>
                    </p:nvPicPr>
                    <p:blipFill>
                      <a:blip r:embed="rId5"/>
                      <a:srcRect/>
                      <a:stretch>
                        <a:fillRect/>
                      </a:stretch>
                    </p:blipFill>
                    <p:spPr bwMode="auto">
                      <a:xfrm>
                        <a:off x="1576388" y="1476512"/>
                        <a:ext cx="6178550"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1"/>
          <p:cNvSpPr>
            <a:spLocks noGrp="1"/>
          </p:cNvSpPr>
          <p:nvPr>
            <p:ph type="body" sz="quarter" idx="10"/>
          </p:nvPr>
        </p:nvSpPr>
        <p:spPr>
          <a:xfrm>
            <a:off x="478361" y="2990850"/>
            <a:ext cx="8326006" cy="3467100"/>
          </a:xfrm>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stock market value of capital depends on the current &amp; expected future profits of capital</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&gt; cost of capital, then profit rate is high, which drives up the stock market value of the firms, which implies a high value of </a:t>
            </a:r>
            <a:r>
              <a:rPr lang="en-US" b="1" i="1" dirty="0">
                <a:latin typeface="Arial" panose="020B0604020202020204" pitchFamily="34" charset="0"/>
                <a:cs typeface="Arial" panose="020B0604020202020204" pitchFamily="34" charset="0"/>
              </a:rPr>
              <a:t>q</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&lt; cost of capital, then firms are incurring losses, so their stock market values fall, so </a:t>
            </a:r>
            <a:r>
              <a:rPr lang="en-US" b="1" i="1" dirty="0">
                <a:latin typeface="Arial" panose="020B0604020202020204" pitchFamily="34" charset="0"/>
                <a:cs typeface="Arial" panose="020B0604020202020204" pitchFamily="34" charset="0"/>
              </a:rPr>
              <a:t>q</a:t>
            </a:r>
            <a:r>
              <a:rPr lang="en-US" dirty="0">
                <a:latin typeface="Arial" panose="020B0604020202020204" pitchFamily="34" charset="0"/>
                <a:cs typeface="Arial" panose="020B0604020202020204" pitchFamily="34" charset="0"/>
              </a:rPr>
              <a:t> is low</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21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C780CAA-D9F2-4237-A108-FEA31F6D41A6}"/>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stock market and GDP, part 1</a:t>
            </a:r>
          </a:p>
        </p:txBody>
      </p:sp>
      <p:sp>
        <p:nvSpPr>
          <p:cNvPr id="9" name="Content Placeholder 8"/>
          <p:cNvSpPr>
            <a:spLocks noGrp="1"/>
          </p:cNvSpPr>
          <p:nvPr>
            <p:ph type="body" sz="quarter" idx="10"/>
          </p:nvPr>
        </p:nvSpPr>
        <p:spPr>
          <a:xfrm>
            <a:off x="478361" y="1219686"/>
            <a:ext cx="8326006" cy="5300384"/>
          </a:xfrm>
        </p:spPr>
        <p:txBody>
          <a:bodyPr/>
          <a:lstStyle/>
          <a:p>
            <a:r>
              <a:rPr lang="en-US" i="1" dirty="0">
                <a:latin typeface="Arial" panose="020B0604020202020204" pitchFamily="34" charset="0"/>
                <a:cs typeface="Arial" panose="020B0604020202020204" pitchFamily="34" charset="0"/>
              </a:rPr>
              <a:t>Reasons for a relationship between the stock market and GDP</a:t>
            </a:r>
            <a:r>
              <a:rPr lang="en-US" i="1" dirty="0" smtClean="0">
                <a:latin typeface="Arial" panose="020B0604020202020204" pitchFamily="34" charset="0"/>
                <a:cs typeface="Arial" panose="020B0604020202020204" pitchFamily="34" charset="0"/>
              </a:rPr>
              <a:t>:</a:t>
            </a:r>
            <a:endParaRPr lang="en-US" dirty="0" smtClean="0"/>
          </a:p>
          <a:p>
            <a:pPr marL="457200" indent="-457200">
              <a:lnSpc>
                <a:spcPct val="105000"/>
              </a:lnSpc>
              <a:spcBef>
                <a:spcPct val="10000"/>
              </a:spcBef>
              <a:buClrTx/>
              <a:buSzPct val="100000"/>
              <a:buFont typeface="+mj-lt"/>
              <a:buAutoNum type="arabicPeriod"/>
            </a:pP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wave of pessimism about future profitability of capital would:</a:t>
            </a:r>
          </a:p>
          <a:p>
            <a:pPr marL="1023938" lvl="1" indent="-331788">
              <a:lnSpc>
                <a:spcPct val="105000"/>
              </a:lnSpc>
              <a:spcBef>
                <a:spcPct val="10000"/>
              </a:spcBef>
              <a:buClr>
                <a:schemeClr val="folHlink"/>
              </a:buClr>
              <a:buSzPct val="110000"/>
            </a:pPr>
            <a:r>
              <a:rPr lang="en-US" dirty="0">
                <a:latin typeface="Arial" panose="020B0604020202020204" pitchFamily="34" charset="0"/>
                <a:cs typeface="Arial" panose="020B0604020202020204" pitchFamily="34" charset="0"/>
              </a:rPr>
              <a:t>cause stock prices to fall</a:t>
            </a:r>
          </a:p>
          <a:p>
            <a:pPr marL="1023938" lvl="1" indent="-331788">
              <a:lnSpc>
                <a:spcPct val="105000"/>
              </a:lnSpc>
              <a:spcBef>
                <a:spcPct val="10000"/>
              </a:spcBef>
              <a:buClr>
                <a:schemeClr val="folHlink"/>
              </a:buClr>
              <a:buSzPct val="110000"/>
            </a:pPr>
            <a:r>
              <a:rPr lang="en-US" dirty="0">
                <a:latin typeface="Arial" panose="020B0604020202020204" pitchFamily="34" charset="0"/>
                <a:cs typeface="Arial" panose="020B0604020202020204" pitchFamily="34" charset="0"/>
              </a:rPr>
              <a:t>cause Tobin’s </a:t>
            </a:r>
            <a:r>
              <a:rPr lang="en-US" i="1" dirty="0">
                <a:latin typeface="Arial" panose="020B0604020202020204" pitchFamily="34" charset="0"/>
                <a:cs typeface="Arial" panose="020B0604020202020204" pitchFamily="34" charset="0"/>
              </a:rPr>
              <a:t>q</a:t>
            </a:r>
            <a:r>
              <a:rPr lang="en-US" dirty="0">
                <a:latin typeface="Arial" panose="020B0604020202020204" pitchFamily="34" charset="0"/>
                <a:cs typeface="Arial" panose="020B0604020202020204" pitchFamily="34" charset="0"/>
              </a:rPr>
              <a:t> to </a:t>
            </a:r>
            <a:r>
              <a:rPr lang="en-US" dirty="0" smtClean="0">
                <a:latin typeface="Arial" panose="020B0604020202020204" pitchFamily="34" charset="0"/>
                <a:cs typeface="Arial" panose="020B0604020202020204" pitchFamily="34" charset="0"/>
              </a:rPr>
              <a:t>fall</a:t>
            </a:r>
            <a:endParaRPr lang="en-US" dirty="0">
              <a:latin typeface="Arial" panose="020B0604020202020204" pitchFamily="34" charset="0"/>
              <a:cs typeface="Arial" panose="020B0604020202020204" pitchFamily="34" charset="0"/>
            </a:endParaRPr>
          </a:p>
          <a:p>
            <a:pPr marL="1023938" lvl="1" indent="-331788">
              <a:lnSpc>
                <a:spcPct val="105000"/>
              </a:lnSpc>
              <a:spcBef>
                <a:spcPct val="10000"/>
              </a:spcBef>
              <a:buClr>
                <a:schemeClr val="folHlink"/>
              </a:buClr>
              <a:buSzPct val="110000"/>
            </a:pPr>
            <a:r>
              <a:rPr lang="en-US" dirty="0">
                <a:latin typeface="Arial" panose="020B0604020202020204" pitchFamily="34" charset="0"/>
                <a:cs typeface="Arial" panose="020B0604020202020204" pitchFamily="34" charset="0"/>
              </a:rPr>
              <a:t>shift the investment function down</a:t>
            </a:r>
          </a:p>
          <a:p>
            <a:pPr marL="1023938" lvl="1" indent="-331788">
              <a:lnSpc>
                <a:spcPct val="105000"/>
              </a:lnSpc>
              <a:spcBef>
                <a:spcPct val="10000"/>
              </a:spcBef>
              <a:buClr>
                <a:schemeClr val="folHlink"/>
              </a:buClr>
              <a:buSzPct val="110000"/>
            </a:pPr>
            <a:r>
              <a:rPr lang="en-US" dirty="0">
                <a:latin typeface="Arial" panose="020B0604020202020204" pitchFamily="34" charset="0"/>
                <a:cs typeface="Arial" panose="020B0604020202020204" pitchFamily="34" charset="0"/>
              </a:rPr>
              <a:t>cause a negative aggregate demand </a:t>
            </a:r>
            <a:r>
              <a:rPr lang="en-US" dirty="0" smtClean="0">
                <a:latin typeface="Arial" panose="020B0604020202020204" pitchFamily="34" charset="0"/>
                <a:cs typeface="Arial" panose="020B0604020202020204" pitchFamily="34" charset="0"/>
              </a:rPr>
              <a:t>shock</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678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5B7A15F-0BDF-4E46-8A9E-2738E9122F43}"/>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stock market and GDP, part 2</a:t>
            </a:r>
          </a:p>
        </p:txBody>
      </p:sp>
      <p:sp>
        <p:nvSpPr>
          <p:cNvPr id="2" name="Content Placeholder 1"/>
          <p:cNvSpPr>
            <a:spLocks noGrp="1"/>
          </p:cNvSpPr>
          <p:nvPr>
            <p:ph type="body" sz="quarter" idx="10"/>
          </p:nvPr>
        </p:nvSpPr>
        <p:spPr>
          <a:xfrm>
            <a:off x="478361" y="1219686"/>
            <a:ext cx="8326006" cy="5085864"/>
          </a:xfrm>
        </p:spPr>
        <p:txBody>
          <a:bodyPr/>
          <a:lstStyle/>
          <a:p>
            <a:r>
              <a:rPr lang="en-US" i="1" dirty="0">
                <a:latin typeface="Arial" panose="020B0604020202020204" pitchFamily="34" charset="0"/>
                <a:cs typeface="Arial" panose="020B0604020202020204" pitchFamily="34" charset="0"/>
              </a:rPr>
              <a:t>Reasons for a relationship between the stock market and GDP:</a:t>
            </a:r>
          </a:p>
          <a:p>
            <a:pPr marL="457200" indent="-457200">
              <a:lnSpc>
                <a:spcPct val="105000"/>
              </a:lnSpc>
              <a:spcBef>
                <a:spcPct val="10000"/>
              </a:spcBef>
              <a:buClrTx/>
              <a:buSzPct val="100000"/>
              <a:buFont typeface="+mj-lt"/>
              <a:buAutoNum type="arabicPeriod" startAt="2"/>
            </a:pP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fall in stock prices would:</a:t>
            </a:r>
          </a:p>
          <a:p>
            <a:pPr marL="1023938" lvl="1" indent="-331788">
              <a:lnSpc>
                <a:spcPct val="105000"/>
              </a:lnSpc>
              <a:spcBef>
                <a:spcPct val="10000"/>
              </a:spcBef>
              <a:buClr>
                <a:schemeClr val="folHlink"/>
              </a:buClr>
              <a:buSzPct val="110000"/>
            </a:pPr>
            <a:r>
              <a:rPr lang="en-US" dirty="0">
                <a:latin typeface="Arial" panose="020B0604020202020204" pitchFamily="34" charset="0"/>
                <a:cs typeface="Arial" panose="020B0604020202020204" pitchFamily="34" charset="0"/>
              </a:rPr>
              <a:t>reduce household wealth</a:t>
            </a:r>
          </a:p>
          <a:p>
            <a:pPr marL="1023938" lvl="1" indent="-331788">
              <a:lnSpc>
                <a:spcPct val="105000"/>
              </a:lnSpc>
              <a:spcBef>
                <a:spcPct val="10000"/>
              </a:spcBef>
              <a:buClr>
                <a:schemeClr val="folHlink"/>
              </a:buClr>
              <a:buSzPct val="110000"/>
            </a:pPr>
            <a:r>
              <a:rPr lang="en-US" dirty="0">
                <a:latin typeface="Arial" panose="020B0604020202020204" pitchFamily="34" charset="0"/>
                <a:cs typeface="Arial" panose="020B0604020202020204" pitchFamily="34" charset="0"/>
              </a:rPr>
              <a:t>shift the consumption function down</a:t>
            </a:r>
          </a:p>
          <a:p>
            <a:pPr marL="1023938" lvl="1" indent="-331788">
              <a:lnSpc>
                <a:spcPct val="105000"/>
              </a:lnSpc>
              <a:spcBef>
                <a:spcPct val="10000"/>
              </a:spcBef>
              <a:buClr>
                <a:schemeClr val="folHlink"/>
              </a:buClr>
              <a:buSzPct val="110000"/>
            </a:pPr>
            <a:r>
              <a:rPr lang="en-US" dirty="0">
                <a:latin typeface="Arial" panose="020B0604020202020204" pitchFamily="34" charset="0"/>
                <a:cs typeface="Arial" panose="020B0604020202020204" pitchFamily="34" charset="0"/>
              </a:rPr>
              <a:t>cause a negative aggregate demand </a:t>
            </a:r>
            <a:r>
              <a:rPr lang="en-US" dirty="0" smtClean="0">
                <a:latin typeface="Arial" panose="020B0604020202020204" pitchFamily="34" charset="0"/>
                <a:cs typeface="Arial" panose="020B0604020202020204" pitchFamily="34" charset="0"/>
              </a:rPr>
              <a:t>shock</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029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A8B1E05-C42E-4E0D-89E3-674FAFA8FB60}"/>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The stock market and GDP, part 3</a:t>
            </a:r>
          </a:p>
        </p:txBody>
      </p:sp>
      <p:sp>
        <p:nvSpPr>
          <p:cNvPr id="2" name="Content Placeholder 1"/>
          <p:cNvSpPr>
            <a:spLocks noGrp="1"/>
          </p:cNvSpPr>
          <p:nvPr>
            <p:ph type="body" sz="quarter" idx="10"/>
          </p:nvPr>
        </p:nvSpPr>
        <p:spPr>
          <a:xfrm>
            <a:off x="478361" y="1219685"/>
            <a:ext cx="8326006" cy="5350079"/>
          </a:xfrm>
        </p:spPr>
        <p:txBody>
          <a:bodyPr/>
          <a:lstStyle/>
          <a:p>
            <a:r>
              <a:rPr lang="en-US" i="1" dirty="0">
                <a:latin typeface="Arial" panose="020B0604020202020204" pitchFamily="34" charset="0"/>
                <a:cs typeface="Arial" panose="020B0604020202020204" pitchFamily="34" charset="0"/>
              </a:rPr>
              <a:t>Reasons for a relationship between the stock market and GDP:</a:t>
            </a:r>
          </a:p>
          <a:p>
            <a:pPr marL="457200" indent="-457200">
              <a:lnSpc>
                <a:spcPct val="105000"/>
              </a:lnSpc>
              <a:spcBef>
                <a:spcPct val="25000"/>
              </a:spcBef>
              <a:buClrTx/>
              <a:buSzPct val="100000"/>
              <a:buFont typeface="+mj-lt"/>
              <a:buAutoNum type="arabicPeriod" startAt="3"/>
            </a:pP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fall in stock prices might reflect bad news about technological progress and long-run economic growth</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457200">
              <a:lnSpc>
                <a:spcPct val="105000"/>
              </a:lnSpc>
              <a:spcBef>
                <a:spcPct val="25000"/>
              </a:spcBef>
              <a:buClrTx/>
              <a:buSzPct val="100000"/>
            </a:pPr>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implies that aggregate supply and full-employment output will be expanding more slowly than people had expected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83562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noFill/>
          <a:ln>
            <a:noFill/>
          </a:ln>
        </p:spPr>
        <p:txBody>
          <a:bodyPr vert="horz" wrap="square" lIns="91440" tIns="45720" rIns="91440" bIns="45720" numCol="1" anchor="t" anchorCtr="0" compatLnSpc="1">
            <a:prstTxWarp prst="textNoShape">
              <a:avLst/>
            </a:prstTxWarp>
          </a:bodyPr>
          <a:lstStyle/>
          <a:p>
            <a:r>
              <a:rPr lang="en-US" dirty="0"/>
              <a:t>The stock market and GDP</a:t>
            </a:r>
          </a:p>
        </p:txBody>
      </p:sp>
      <p:pic>
        <p:nvPicPr>
          <p:cNvPr id="6" name="Picture 2" descr="This is a line graph to compare changes in the stock market and the economy over a 40-year period. This line graph the compares the stock market and the economy in the United States across a 40-year history.&#10;The Y-axis to the left represents the percent change in stock prices over the previous four quarters from negative 50 to 60.&#10;The Y-axis to the right represents the percent change in Real GDP over the previous four quarters from -6 to 10.&#10;The X-axis lists the years from 1970 to 2010 in 5-year intervals.&#10;The lines represented are stock prices and real GDP.&#10;The table presents the approximate results. &#10;Year, 1970; Stock prices, negative 15; Real GDP, negative 7.5.&#10;Year, 1975; Stock prices, negative 35; Real GDP, negative 25.&#10;Year, 1980; Stock prices, 25; Real GDP, negative 20.&#10;Year, 1985; Stock prices, 45; Real GDP, 10.&#10;Year, 1990; Stock prices, 30; Real GDP, negative 10.&#10;Year, 1995; Stock prices, 5; Real GDP, 20.&#10;Year, 2000; Stock prices, 30; Real GDP, 25.&#10;Year, 2005; Stock prices, 0; Real GDP, 20.&#10;Year, 2010; Stock prices, 45; Real GDP, 0."/>
          <p:cNvPicPr>
            <a:picLocks noGrp="1" noChangeAspect="1" noChangeArrowheads="1"/>
          </p:cNvPicPr>
          <p:nvPr>
            <p:ph type="pic" sz="quarter" idx="11"/>
          </p:nvPr>
        </p:nvPicPr>
        <p:blipFill>
          <a:blip r:embed="rId3">
            <a:extLst>
              <a:ext uri="{28A0092B-C50C-407E-A947-70E740481C1C}">
                <a14:useLocalDpi xmlns:a14="http://schemas.microsoft.com/office/drawing/2010/main" val="0"/>
              </a:ext>
            </a:extLst>
          </a:blip>
          <a:stretch>
            <a:fillRect/>
          </a:stretch>
        </p:blipFill>
        <p:spPr bwMode="auto">
          <a:xfrm>
            <a:off x="524777" y="1637454"/>
            <a:ext cx="8094447" cy="4132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312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0365E21-841A-4AA0-9113-2D485FB7FA7B}"/>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Financing constraints</a:t>
            </a:r>
          </a:p>
        </p:txBody>
      </p:sp>
      <p:sp>
        <p:nvSpPr>
          <p:cNvPr id="8" name="Content Placeholder 7"/>
          <p:cNvSpPr>
            <a:spLocks noGrp="1"/>
          </p:cNvSpPr>
          <p:nvPr>
            <p:ph type="body" sz="quarter" idx="10"/>
          </p:nvPr>
        </p:nvSpPr>
        <p:spPr>
          <a:xfrm>
            <a:off x="478361" y="1219686"/>
            <a:ext cx="8326006" cy="5240749"/>
          </a:xfrm>
        </p:spPr>
        <p:txBody>
          <a:bodyPr/>
          <a:lstStyle/>
          <a:p>
            <a:pPr marL="342900" indent="-342900">
              <a:spcBef>
                <a:spcPct val="41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Neoclassical theory assumes firms can borrow to buy capital whenever doing so is profitable.</a:t>
            </a:r>
          </a:p>
          <a:p>
            <a:pPr marL="342900" indent="-342900">
              <a:spcBef>
                <a:spcPct val="41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But some firms face </a:t>
            </a:r>
            <a:r>
              <a:rPr lang="en-US" b="1" dirty="0">
                <a:solidFill>
                  <a:srgbClr val="CC0000"/>
                </a:solidFill>
                <a:latin typeface="Arial" panose="020B0604020202020204" pitchFamily="34" charset="0"/>
                <a:cs typeface="Arial" panose="020B0604020202020204" pitchFamily="34" charset="0"/>
              </a:rPr>
              <a:t>financing constraints</a:t>
            </a:r>
            <a:r>
              <a:rPr lang="en-US" dirty="0">
                <a:latin typeface="Arial" panose="020B0604020202020204" pitchFamily="34" charset="0"/>
                <a:cs typeface="Arial" panose="020B0604020202020204" pitchFamily="34" charset="0"/>
              </a:rPr>
              <a:t>: limits on the amounts they can borrow (or otherwise raise in financial markets).</a:t>
            </a:r>
          </a:p>
          <a:p>
            <a:pPr marL="342900" indent="-342900">
              <a:spcBef>
                <a:spcPct val="41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 recession reduces current profits. If future profits expected to be high, investment might be worthwhile.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But if firm faces financing constraints and current profits are low, firm might be unable to obtain funds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0255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1</a:t>
            </a:r>
          </a:p>
        </p:txBody>
      </p:sp>
      <p:sp>
        <p:nvSpPr>
          <p:cNvPr id="3" name="Content Placeholder 2"/>
          <p:cNvSpPr>
            <a:spLocks noGrp="1"/>
          </p:cNvSpPr>
          <p:nvPr>
            <p:ph type="body" sz="quarter" idx="10"/>
          </p:nvPr>
        </p:nvSpPr>
        <p:spPr/>
        <p:txBody>
          <a:bodyPr/>
          <a:lstStyle/>
          <a:p>
            <a:pPr marL="514350" indent="-514350">
              <a:spcBef>
                <a:spcPct val="15000"/>
              </a:spcBef>
              <a:buClr>
                <a:schemeClr val="tx1"/>
              </a:buClr>
              <a:buSzPct val="95000"/>
              <a:buFont typeface="+mj-lt"/>
              <a:buAutoNum type="arabicPeriod"/>
            </a:pPr>
            <a:r>
              <a:rPr lang="en-US" dirty="0"/>
              <a:t>Keynesian consumption theory</a:t>
            </a:r>
          </a:p>
          <a:p>
            <a:pPr lvl="1">
              <a:spcBef>
                <a:spcPct val="15000"/>
              </a:spcBef>
              <a:buSzPct val="95000"/>
            </a:pPr>
            <a:r>
              <a:rPr lang="en-US" dirty="0"/>
              <a:t>Keynes’s conjectures</a:t>
            </a:r>
          </a:p>
          <a:p>
            <a:pPr lvl="2">
              <a:spcBef>
                <a:spcPct val="15000"/>
              </a:spcBef>
              <a:buSzPct val="95000"/>
            </a:pPr>
            <a:r>
              <a:rPr lang="en-US" sz="2400" i="1" dirty="0"/>
              <a:t>MPC</a:t>
            </a:r>
            <a:r>
              <a:rPr lang="en-US" sz="2400" dirty="0"/>
              <a:t> is between 0 and 1</a:t>
            </a:r>
          </a:p>
          <a:p>
            <a:pPr lvl="2">
              <a:spcBef>
                <a:spcPct val="15000"/>
              </a:spcBef>
              <a:buSzPct val="95000"/>
            </a:pPr>
            <a:r>
              <a:rPr lang="en-US" sz="2400" i="1" dirty="0"/>
              <a:t>APC</a:t>
            </a:r>
            <a:r>
              <a:rPr lang="en-US" sz="2400" dirty="0"/>
              <a:t> falls as income </a:t>
            </a:r>
            <a:r>
              <a:rPr lang="en-US" sz="2400" dirty="0" smtClean="0"/>
              <a:t>rises</a:t>
            </a:r>
            <a:endParaRPr lang="en-US" sz="2400" dirty="0"/>
          </a:p>
          <a:p>
            <a:pPr lvl="2">
              <a:spcBef>
                <a:spcPct val="15000"/>
              </a:spcBef>
              <a:buSzPct val="95000"/>
            </a:pPr>
            <a:r>
              <a:rPr lang="en-US" sz="2400" dirty="0"/>
              <a:t>current income is the main determinant of current consumption</a:t>
            </a:r>
          </a:p>
          <a:p>
            <a:pPr lvl="1">
              <a:spcBef>
                <a:spcPct val="15000"/>
              </a:spcBef>
              <a:buSzPct val="95000"/>
            </a:pPr>
            <a:r>
              <a:rPr lang="en-US" dirty="0"/>
              <a:t>Empirical studies</a:t>
            </a:r>
          </a:p>
          <a:p>
            <a:pPr lvl="2">
              <a:spcBef>
                <a:spcPct val="15000"/>
              </a:spcBef>
              <a:buSzPct val="95000"/>
            </a:pPr>
            <a:r>
              <a:rPr lang="en-US" sz="2400" dirty="0"/>
              <a:t>in household data &amp; short time series: confirmation of Keynes’s </a:t>
            </a:r>
            <a:r>
              <a:rPr lang="en-US" sz="2400" dirty="0" smtClean="0"/>
              <a:t>conjectures</a:t>
            </a:r>
            <a:endParaRPr lang="en-US" sz="2400" dirty="0"/>
          </a:p>
          <a:p>
            <a:pPr lvl="2">
              <a:spcBef>
                <a:spcPct val="15000"/>
              </a:spcBef>
              <a:buSzPct val="95000"/>
            </a:pPr>
            <a:r>
              <a:rPr lang="en-US" sz="2400" dirty="0"/>
              <a:t>in long-time series data: </a:t>
            </a:r>
            <a:r>
              <a:rPr lang="en-US" sz="2400" i="1" dirty="0"/>
              <a:t>APC</a:t>
            </a:r>
            <a:r>
              <a:rPr lang="en-US" sz="2400" dirty="0"/>
              <a:t> does not fall as income rises</a:t>
            </a:r>
          </a:p>
        </p:txBody>
      </p:sp>
    </p:spTree>
    <p:extLst>
      <p:ext uri="{BB962C8B-B14F-4D97-AF65-F5344CB8AC3E}">
        <p14:creationId xmlns:p14="http://schemas.microsoft.com/office/powerpoint/2010/main" val="1342044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E821F20-4BBF-49CD-B694-7A22D5985026}"/>
              </a:ext>
            </a:extLst>
          </p:cNvPr>
          <p:cNvSpPr>
            <a:spLocks noGrp="1"/>
          </p:cNvSpPr>
          <p:nvPr>
            <p:ph type="title"/>
          </p:nvPr>
        </p:nvSpPr>
        <p:spPr/>
        <p:txBody>
          <a:bodyPr/>
          <a:lstStyle/>
          <a:p>
            <a:r>
              <a:rPr lang="en-US" dirty="0"/>
              <a:t>The Keynesian consumption function, part 1</a:t>
            </a:r>
          </a:p>
        </p:txBody>
      </p:sp>
      <p:pic>
        <p:nvPicPr>
          <p:cNvPr id="8" name="Picture 2" descr="This is a line graph of the Keynesian Consumption function. The Y axis is Consumption, C. The X axis is Income Y. There is a straight diagonal line that begins from the fixed C point on the Y axis to high C, high Y. The line equals C equals Fixed C plus c Y.  There are two dotted lines emerging from the bottom left corner of the graph that represent the average propensity to consumer (APC) equals C over Y.  The first is a shorter line that intersects at the lower proportion of the consumption function line. The other intersects at the midpoint of the line. The MPC slope is marked about a third of the way up the line."/>
          <p:cNvPicPr>
            <a:picLocks noGrp="1" noChangeAspect="1" noChangeArrowheads="1"/>
          </p:cNvPicPr>
          <p:nvPr>
            <p:ph type="pic" sz="quarter" idx="11"/>
          </p:nvPr>
        </p:nvPicPr>
        <p:blipFill>
          <a:blip r:embed="rId3">
            <a:extLst>
              <a:ext uri="{28A0092B-C50C-407E-A947-70E740481C1C}">
                <a14:useLocalDpi xmlns:a14="http://schemas.microsoft.com/office/drawing/2010/main" val="0"/>
              </a:ext>
            </a:extLst>
          </a:blip>
          <a:stretch>
            <a:fillRect/>
          </a:stretch>
        </p:blipFill>
        <p:spPr bwMode="auto">
          <a:xfrm>
            <a:off x="622344" y="1808665"/>
            <a:ext cx="8075744" cy="41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9488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2</a:t>
            </a:r>
          </a:p>
        </p:txBody>
      </p:sp>
      <p:sp>
        <p:nvSpPr>
          <p:cNvPr id="3" name="Content Placeholder 2"/>
          <p:cNvSpPr>
            <a:spLocks noGrp="1"/>
          </p:cNvSpPr>
          <p:nvPr>
            <p:ph type="body" sz="quarter" idx="10"/>
          </p:nvPr>
        </p:nvSpPr>
        <p:spPr/>
        <p:txBody>
          <a:bodyPr/>
          <a:lstStyle/>
          <a:p>
            <a:pPr marL="514350" indent="-514350">
              <a:spcBef>
                <a:spcPct val="30000"/>
              </a:spcBef>
              <a:buClr>
                <a:schemeClr val="tx1"/>
              </a:buClr>
              <a:buSzPct val="95000"/>
              <a:buFont typeface="+mj-lt"/>
              <a:buAutoNum type="arabicPeriod" startAt="2"/>
            </a:pPr>
            <a:r>
              <a:rPr lang="en-US" dirty="0"/>
              <a:t>Modigliani’s life-cycle hypothesis</a:t>
            </a:r>
          </a:p>
          <a:p>
            <a:pPr lvl="1">
              <a:spcBef>
                <a:spcPct val="30000"/>
              </a:spcBef>
              <a:buSzPct val="95000"/>
            </a:pPr>
            <a:r>
              <a:rPr lang="en-US" dirty="0"/>
              <a:t>Income varies systematically over a lifetime.</a:t>
            </a:r>
          </a:p>
          <a:p>
            <a:pPr lvl="1">
              <a:spcBef>
                <a:spcPct val="30000"/>
              </a:spcBef>
              <a:buSzPct val="95000"/>
            </a:pPr>
            <a:r>
              <a:rPr lang="en-US" dirty="0"/>
              <a:t>Consumers use saving &amp; borrowing to smooth consumption.</a:t>
            </a:r>
          </a:p>
          <a:p>
            <a:pPr lvl="1">
              <a:spcBef>
                <a:spcPct val="30000"/>
              </a:spcBef>
              <a:buSzPct val="95000"/>
            </a:pPr>
            <a:r>
              <a:rPr lang="en-US" dirty="0"/>
              <a:t>Consumption depends on income &amp; wealth.</a:t>
            </a:r>
          </a:p>
        </p:txBody>
      </p:sp>
    </p:spTree>
    <p:extLst>
      <p:ext uri="{BB962C8B-B14F-4D97-AF65-F5344CB8AC3E}">
        <p14:creationId xmlns:p14="http://schemas.microsoft.com/office/powerpoint/2010/main" val="1847117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3</a:t>
            </a:r>
          </a:p>
        </p:txBody>
      </p:sp>
      <p:sp>
        <p:nvSpPr>
          <p:cNvPr id="3" name="Content Placeholder 2"/>
          <p:cNvSpPr>
            <a:spLocks noGrp="1"/>
          </p:cNvSpPr>
          <p:nvPr>
            <p:ph type="body" sz="quarter" idx="10"/>
          </p:nvPr>
        </p:nvSpPr>
        <p:spPr/>
        <p:txBody>
          <a:bodyPr/>
          <a:lstStyle/>
          <a:p>
            <a:pPr marL="457200" indent="-457200">
              <a:spcBef>
                <a:spcPct val="30000"/>
              </a:spcBef>
              <a:buClrTx/>
              <a:buSzPct val="100000"/>
              <a:buFont typeface="+mj-lt"/>
              <a:buAutoNum type="arabicPeriod" startAt="3"/>
            </a:pPr>
            <a:r>
              <a:rPr lang="en-US" dirty="0" smtClean="0"/>
              <a:t>Friedman’s </a:t>
            </a:r>
            <a:r>
              <a:rPr lang="en-US" dirty="0"/>
              <a:t>permanent-income hypothesis</a:t>
            </a:r>
          </a:p>
          <a:p>
            <a:pPr lvl="1">
              <a:spcBef>
                <a:spcPct val="30000"/>
              </a:spcBef>
              <a:buSzPct val="95000"/>
            </a:pPr>
            <a:r>
              <a:rPr lang="en-US" dirty="0"/>
              <a:t>Consumption depends mainly on permanent income.</a:t>
            </a:r>
          </a:p>
          <a:p>
            <a:pPr lvl="1">
              <a:spcBef>
                <a:spcPct val="30000"/>
              </a:spcBef>
              <a:buSzPct val="95000"/>
            </a:pPr>
            <a:r>
              <a:rPr lang="en-US" dirty="0"/>
              <a:t>Consumers use saving &amp; borrowing to smooth consumption in the face of transitory fluctuations in income.</a:t>
            </a:r>
          </a:p>
        </p:txBody>
      </p:sp>
    </p:spTree>
    <p:extLst>
      <p:ext uri="{BB962C8B-B14F-4D97-AF65-F5344CB8AC3E}">
        <p14:creationId xmlns:p14="http://schemas.microsoft.com/office/powerpoint/2010/main" val="30134997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4</a:t>
            </a:r>
          </a:p>
        </p:txBody>
      </p:sp>
      <p:sp>
        <p:nvSpPr>
          <p:cNvPr id="3" name="Content Placeholder 2"/>
          <p:cNvSpPr>
            <a:spLocks noGrp="1"/>
          </p:cNvSpPr>
          <p:nvPr>
            <p:ph type="body" sz="quarter" idx="10"/>
          </p:nvPr>
        </p:nvSpPr>
        <p:spPr/>
        <p:txBody>
          <a:bodyPr/>
          <a:lstStyle/>
          <a:p>
            <a:pPr marL="457200" indent="-457200">
              <a:spcBef>
                <a:spcPct val="30000"/>
              </a:spcBef>
              <a:buClrTx/>
              <a:buSzPct val="100000"/>
              <a:buFont typeface="+mj-lt"/>
              <a:buAutoNum type="arabicPeriod" startAt="4"/>
            </a:pPr>
            <a:r>
              <a:rPr lang="en-US" dirty="0" smtClean="0"/>
              <a:t>Hall’s </a:t>
            </a:r>
            <a:r>
              <a:rPr lang="en-US" dirty="0"/>
              <a:t>random-walk hypothesis</a:t>
            </a:r>
          </a:p>
          <a:p>
            <a:pPr lvl="1">
              <a:spcBef>
                <a:spcPct val="30000"/>
              </a:spcBef>
              <a:buSzPct val="95000"/>
            </a:pPr>
            <a:r>
              <a:rPr lang="en-US" dirty="0"/>
              <a:t>Combines PIH with rational expectations.</a:t>
            </a:r>
          </a:p>
          <a:p>
            <a:pPr lvl="1">
              <a:spcBef>
                <a:spcPct val="30000"/>
              </a:spcBef>
              <a:buSzPct val="95000"/>
            </a:pPr>
            <a:r>
              <a:rPr lang="en-US" dirty="0"/>
              <a:t>Main result: changes in consumption are unpredictable, occur only in response to unanticipated changes in expected permanent income.</a:t>
            </a:r>
          </a:p>
        </p:txBody>
      </p:sp>
    </p:spTree>
    <p:extLst>
      <p:ext uri="{BB962C8B-B14F-4D97-AF65-F5344CB8AC3E}">
        <p14:creationId xmlns:p14="http://schemas.microsoft.com/office/powerpoint/2010/main" val="3865063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5</a:t>
            </a:r>
          </a:p>
        </p:txBody>
      </p:sp>
      <p:sp>
        <p:nvSpPr>
          <p:cNvPr id="3" name="Content Placeholder 2"/>
          <p:cNvSpPr>
            <a:spLocks noGrp="1"/>
          </p:cNvSpPr>
          <p:nvPr>
            <p:ph type="body" sz="quarter" idx="10"/>
          </p:nvPr>
        </p:nvSpPr>
        <p:spPr/>
        <p:txBody>
          <a:bodyPr/>
          <a:lstStyle/>
          <a:p>
            <a:pPr marL="457200" indent="-457200">
              <a:spcBef>
                <a:spcPct val="30000"/>
              </a:spcBef>
              <a:buClrTx/>
              <a:buSzPct val="100000"/>
              <a:buFont typeface="+mj-lt"/>
              <a:buAutoNum type="arabicPeriod" startAt="5"/>
            </a:pPr>
            <a:r>
              <a:rPr lang="en-US" dirty="0" err="1" smtClean="0"/>
              <a:t>Laibson</a:t>
            </a:r>
            <a:r>
              <a:rPr lang="en-US" dirty="0" smtClean="0"/>
              <a:t> </a:t>
            </a:r>
            <a:r>
              <a:rPr lang="en-US" dirty="0"/>
              <a:t>and the pull of instant gratification</a:t>
            </a:r>
          </a:p>
          <a:p>
            <a:pPr lvl="1">
              <a:spcBef>
                <a:spcPct val="30000"/>
              </a:spcBef>
              <a:buSzPct val="95000"/>
            </a:pPr>
            <a:r>
              <a:rPr lang="en-US" dirty="0"/>
              <a:t>Uses psychology to understand consumer behavior.</a:t>
            </a:r>
          </a:p>
          <a:p>
            <a:pPr lvl="1">
              <a:spcBef>
                <a:spcPct val="30000"/>
              </a:spcBef>
              <a:buSzPct val="95000"/>
            </a:pPr>
            <a:r>
              <a:rPr lang="en-US" dirty="0"/>
              <a:t>The desire for instant gratification causes people to save less than they rationally know they should.</a:t>
            </a:r>
          </a:p>
        </p:txBody>
      </p:sp>
    </p:spTree>
    <p:extLst>
      <p:ext uri="{BB962C8B-B14F-4D97-AF65-F5344CB8AC3E}">
        <p14:creationId xmlns:p14="http://schemas.microsoft.com/office/powerpoint/2010/main" val="160155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6</a:t>
            </a:r>
          </a:p>
        </p:txBody>
      </p:sp>
      <p:sp>
        <p:nvSpPr>
          <p:cNvPr id="3" name="Content Placeholder 2"/>
          <p:cNvSpPr>
            <a:spLocks noGrp="1"/>
          </p:cNvSpPr>
          <p:nvPr>
            <p:ph type="body" sz="quarter" idx="10"/>
          </p:nvPr>
        </p:nvSpPr>
        <p:spPr/>
        <p:txBody>
          <a:bodyPr/>
          <a:lstStyle/>
          <a:p>
            <a:pPr marL="457200" indent="-457200">
              <a:spcBef>
                <a:spcPts val="600"/>
              </a:spcBef>
              <a:buClrTx/>
              <a:buSzPct val="100000"/>
              <a:buFont typeface="+mj-lt"/>
              <a:buAutoNum type="arabicPeriod" startAt="6"/>
            </a:pPr>
            <a:r>
              <a:rPr lang="en-US" dirty="0" smtClean="0">
                <a:solidFill>
                  <a:schemeClr val="tx1"/>
                </a:solidFill>
              </a:rPr>
              <a:t>Investment </a:t>
            </a:r>
            <a:r>
              <a:rPr lang="en-US" dirty="0">
                <a:solidFill>
                  <a:schemeClr val="tx1"/>
                </a:solidFill>
              </a:rPr>
              <a:t>depend negatively on the real interest rate.</a:t>
            </a:r>
          </a:p>
          <a:p>
            <a:pPr marL="457200" indent="-457200">
              <a:spcBef>
                <a:spcPts val="600"/>
              </a:spcBef>
              <a:buClrTx/>
              <a:buSzPct val="100000"/>
              <a:buFont typeface="+mj-lt"/>
              <a:buAutoNum type="arabicPeriod" startAt="6"/>
            </a:pPr>
            <a:r>
              <a:rPr lang="en-US" dirty="0" smtClean="0">
                <a:solidFill>
                  <a:schemeClr val="tx1"/>
                </a:solidFill>
              </a:rPr>
              <a:t>Things </a:t>
            </a:r>
            <a:r>
              <a:rPr lang="en-US" dirty="0">
                <a:solidFill>
                  <a:schemeClr val="tx1"/>
                </a:solidFill>
              </a:rPr>
              <a:t>that shift the investment function:</a:t>
            </a:r>
          </a:p>
          <a:p>
            <a:pPr marL="850900" lvl="1" indent="-347663">
              <a:spcBef>
                <a:spcPts val="600"/>
              </a:spcBef>
              <a:buSzPct val="110000"/>
            </a:pPr>
            <a:r>
              <a:rPr lang="en-US" dirty="0">
                <a:solidFill>
                  <a:schemeClr val="tx1"/>
                </a:solidFill>
              </a:rPr>
              <a:t>Technological improvements raise MPK and raise business fixed investment.</a:t>
            </a:r>
          </a:p>
          <a:p>
            <a:pPr marL="850900" lvl="1" indent="-347663">
              <a:spcBef>
                <a:spcPts val="600"/>
              </a:spcBef>
              <a:buSzPct val="110000"/>
            </a:pPr>
            <a:r>
              <a:rPr lang="en-US" dirty="0">
                <a:solidFill>
                  <a:schemeClr val="tx1"/>
                </a:solidFill>
              </a:rPr>
              <a:t>Increase in population raises demand for, price of housing and raises residential investment.</a:t>
            </a:r>
          </a:p>
          <a:p>
            <a:pPr marL="850900" lvl="1" indent="-347663">
              <a:spcBef>
                <a:spcPts val="600"/>
              </a:spcBef>
              <a:buSzPct val="110000"/>
            </a:pPr>
            <a:r>
              <a:rPr lang="en-US" dirty="0">
                <a:solidFill>
                  <a:schemeClr val="tx1"/>
                </a:solidFill>
              </a:rPr>
              <a:t>Economic policies (corporate income tax, investment tax credit) alter incentives to invest.</a:t>
            </a:r>
          </a:p>
        </p:txBody>
      </p:sp>
    </p:spTree>
    <p:extLst>
      <p:ext uri="{BB962C8B-B14F-4D97-AF65-F5344CB8AC3E}">
        <p14:creationId xmlns:p14="http://schemas.microsoft.com/office/powerpoint/2010/main" val="228751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7</a:t>
            </a:r>
          </a:p>
        </p:txBody>
      </p:sp>
      <p:sp>
        <p:nvSpPr>
          <p:cNvPr id="3" name="Content Placeholder 2"/>
          <p:cNvSpPr>
            <a:spLocks noGrp="1"/>
          </p:cNvSpPr>
          <p:nvPr>
            <p:ph type="body" sz="quarter" idx="10"/>
          </p:nvPr>
        </p:nvSpPr>
        <p:spPr/>
        <p:txBody>
          <a:bodyPr/>
          <a:lstStyle/>
          <a:p>
            <a:pPr marL="514350" indent="-514350">
              <a:buClrTx/>
              <a:buSzPct val="100000"/>
              <a:buFont typeface="+mj-lt"/>
              <a:buAutoNum type="arabicPeriod" startAt="8"/>
            </a:pPr>
            <a:r>
              <a:rPr lang="en-US" sz="2600" dirty="0" smtClean="0">
                <a:solidFill>
                  <a:schemeClr val="tx1"/>
                </a:solidFill>
              </a:rPr>
              <a:t>Investment </a:t>
            </a:r>
            <a:r>
              <a:rPr lang="en-US" sz="2600" dirty="0">
                <a:solidFill>
                  <a:schemeClr val="tx1"/>
                </a:solidFill>
              </a:rPr>
              <a:t>is the most volatile component of GDP over the business cycle.</a:t>
            </a:r>
          </a:p>
          <a:p>
            <a:pPr marL="798513" lvl="1" indent="-336550">
              <a:spcBef>
                <a:spcPct val="25000"/>
              </a:spcBef>
              <a:buSzPct val="110000"/>
            </a:pPr>
            <a:r>
              <a:rPr lang="en-US" sz="2600" dirty="0">
                <a:solidFill>
                  <a:schemeClr val="tx1"/>
                </a:solidFill>
              </a:rPr>
              <a:t>Fluctuations in employment affect the MPK and the incentive for business fixed investment.</a:t>
            </a:r>
          </a:p>
        </p:txBody>
      </p:sp>
    </p:spTree>
    <p:extLst>
      <p:ext uri="{BB962C8B-B14F-4D97-AF65-F5344CB8AC3E}">
        <p14:creationId xmlns:p14="http://schemas.microsoft.com/office/powerpoint/2010/main" val="2749529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6EBC706-444D-425F-9895-F69AFB648568}"/>
              </a:ext>
            </a:extLst>
          </p:cNvPr>
          <p:cNvSpPr>
            <a:spLocks noGrp="1"/>
          </p:cNvSpPr>
          <p:nvPr>
            <p:ph type="title"/>
          </p:nvPr>
        </p:nvSpPr>
        <p:spPr/>
        <p:txBody>
          <a:bodyPr/>
          <a:lstStyle/>
          <a:p>
            <a:r>
              <a:rPr lang="en-US" dirty="0"/>
              <a:t>The Keynesian consumption function, part 2</a:t>
            </a:r>
          </a:p>
        </p:txBody>
      </p:sp>
      <p:sp>
        <p:nvSpPr>
          <p:cNvPr id="2" name="Content Placeholder 1"/>
          <p:cNvSpPr>
            <a:spLocks noGrp="1"/>
          </p:cNvSpPr>
          <p:nvPr>
            <p:ph sz="quarter" idx="10"/>
          </p:nvPr>
        </p:nvSpPr>
        <p:spPr>
          <a:xfrm>
            <a:off x="520700" y="1143000"/>
            <a:ext cx="8064500" cy="830997"/>
          </a:xfrm>
          <a:solidFill>
            <a:schemeClr val="bg1">
              <a:lumMod val="95000"/>
            </a:schemeClr>
          </a:solidFill>
        </p:spPr>
        <p:txBody>
          <a:bodyPr wrap="square" rtlCol="0">
            <a:spAutoFit/>
          </a:bodyPr>
          <a:lstStyle/>
          <a:p>
            <a:r>
              <a:rPr lang="en-US" kern="1200" dirty="0">
                <a:solidFill>
                  <a:schemeClr val="tx1"/>
                </a:solidFill>
                <a:latin typeface="Arial" panose="020B0604020202020204" pitchFamily="34" charset="0"/>
                <a:cs typeface="Arial" panose="020B0604020202020204" pitchFamily="34" charset="0"/>
              </a:rPr>
              <a:t>As income rises, consumers save a bigger fraction of their income, so </a:t>
            </a:r>
            <a:r>
              <a:rPr lang="en-US" i="1" kern="1200" dirty="0">
                <a:solidFill>
                  <a:schemeClr val="tx1"/>
                </a:solidFill>
                <a:latin typeface="Arial" panose="020B0604020202020204" pitchFamily="34" charset="0"/>
                <a:cs typeface="Arial" panose="020B0604020202020204" pitchFamily="34" charset="0"/>
              </a:rPr>
              <a:t>APC</a:t>
            </a:r>
            <a:r>
              <a:rPr lang="en-US" kern="1200" dirty="0">
                <a:solidFill>
                  <a:schemeClr val="tx1"/>
                </a:solidFill>
                <a:latin typeface="Arial" panose="020B0604020202020204" pitchFamily="34" charset="0"/>
                <a:cs typeface="Arial" panose="020B0604020202020204" pitchFamily="34" charset="0"/>
              </a:rPr>
              <a:t> falls.</a:t>
            </a:r>
          </a:p>
        </p:txBody>
      </p:sp>
      <p:pic>
        <p:nvPicPr>
          <p:cNvPr id="8" name="Picture Placeholder 7" descr="The Y axis is labeled C. The X axis is labeled Y. An increasing line is labeled C. Two additional increasing lines indicate the slope.">
            <a:extLst>
              <a:ext uri="{FF2B5EF4-FFF2-40B4-BE49-F238E27FC236}">
                <a16:creationId xmlns:a16="http://schemas.microsoft.com/office/drawing/2014/main" xmlns="" id="{E138BFB9-8A0F-493E-83A7-315AF2A287E8}"/>
              </a:ext>
            </a:extLst>
          </p:cNvPr>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tretch>
            <a:fillRect/>
          </a:stretch>
        </p:blipFill>
        <p:spPr>
          <a:xfrm>
            <a:off x="562605" y="2452735"/>
            <a:ext cx="4290975" cy="3327011"/>
          </a:xfrm>
          <a:prstGeom prst="rect">
            <a:avLst/>
          </a:prstGeom>
        </p:spPr>
      </p:pic>
      <p:graphicFrame>
        <p:nvGraphicFramePr>
          <p:cNvPr id="38930" name="Object 3" descr="An equation reads, APC equals C over Y which equals C bar over Y plus c."/>
          <p:cNvGraphicFramePr>
            <a:graphicFrameLocks noChangeAspect="1"/>
          </p:cNvGraphicFramePr>
          <p:nvPr>
            <p:extLst>
              <p:ext uri="{D42A27DB-BD31-4B8C-83A1-F6EECF244321}">
                <p14:modId xmlns:p14="http://schemas.microsoft.com/office/powerpoint/2010/main" val="2303469213"/>
              </p:ext>
            </p:extLst>
          </p:nvPr>
        </p:nvGraphicFramePr>
        <p:xfrm>
          <a:off x="5402263" y="4124325"/>
          <a:ext cx="2947987" cy="1044575"/>
        </p:xfrm>
        <a:graphic>
          <a:graphicData uri="http://schemas.openxmlformats.org/presentationml/2006/ole">
            <mc:AlternateContent xmlns:mc="http://schemas.openxmlformats.org/markup-compatibility/2006">
              <mc:Choice xmlns:v="urn:schemas-microsoft-com:vml" Requires="v">
                <p:oleObj spid="_x0000_s2225" name="Equation" r:id="rId5" imgW="1218960" imgH="431640" progId="Equation.DSMT4">
                  <p:embed/>
                </p:oleObj>
              </mc:Choice>
              <mc:Fallback>
                <p:oleObj name="Equation" r:id="rId5" imgW="1218960" imgH="431640" progId="Equation.DSMT4">
                  <p:embed/>
                  <p:pic>
                    <p:nvPicPr>
                      <p:cNvPr id="0" name=""/>
                      <p:cNvPicPr>
                        <a:picLocks noChangeAspect="1" noChangeArrowheads="1"/>
                      </p:cNvPicPr>
                      <p:nvPr/>
                    </p:nvPicPr>
                    <p:blipFill>
                      <a:blip r:embed="rId6"/>
                      <a:srcRect/>
                      <a:stretch>
                        <a:fillRect/>
                      </a:stretch>
                    </p:blipFill>
                    <p:spPr bwMode="auto">
                      <a:xfrm>
                        <a:off x="5402263" y="4124325"/>
                        <a:ext cx="2947987" cy="104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33288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A1E7477-B3B6-4A4F-A0CE-B9F53416B85D}"/>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i="1" dirty="0">
                <a:solidFill>
                  <a:srgbClr val="A85232"/>
                </a:solidFill>
              </a:rPr>
              <a:t>Early empirical successes: </a:t>
            </a:r>
            <a:r>
              <a:rPr lang="en-US" dirty="0">
                <a:solidFill>
                  <a:srgbClr val="A85232"/>
                </a:solidFill>
              </a:rPr>
              <a:t>Results from early studies</a:t>
            </a:r>
          </a:p>
        </p:txBody>
      </p:sp>
      <p:sp>
        <p:nvSpPr>
          <p:cNvPr id="2" name="Content Placeholder 2"/>
          <p:cNvSpPr>
            <a:spLocks noGrp="1"/>
          </p:cNvSpPr>
          <p:nvPr>
            <p:ph type="body" sz="quarter" idx="10"/>
          </p:nvPr>
        </p:nvSpPr>
        <p:spPr>
          <a:xfrm>
            <a:off x="478361" y="1219686"/>
            <a:ext cx="8326006" cy="5310323"/>
          </a:xfrm>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Households with higher incomes: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consume more, so </a:t>
            </a:r>
            <a:r>
              <a:rPr lang="en-US" i="1" dirty="0">
                <a:latin typeface="Arial" panose="020B0604020202020204" pitchFamily="34" charset="0"/>
                <a:cs typeface="Arial" panose="020B0604020202020204" pitchFamily="34" charset="0"/>
                <a:sym typeface="Symbol" pitchFamily="18" charset="2"/>
              </a:rPr>
              <a:t>MPC</a:t>
            </a:r>
            <a:r>
              <a:rPr lang="en-US" dirty="0">
                <a:latin typeface="Arial" panose="020B0604020202020204" pitchFamily="34" charset="0"/>
                <a:cs typeface="Arial" panose="020B0604020202020204" pitchFamily="34" charset="0"/>
                <a:sym typeface="Symbol" pitchFamily="18" charset="2"/>
              </a:rPr>
              <a:t> &gt; 0</a:t>
            </a:r>
            <a:endParaRPr lang="en-US" dirty="0">
              <a:latin typeface="Arial" panose="020B0604020202020204" pitchFamily="34" charset="0"/>
              <a:cs typeface="Arial" panose="020B0604020202020204" pitchFamily="34" charset="0"/>
            </a:endParaRP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save more, so </a:t>
            </a:r>
            <a:r>
              <a:rPr lang="en-US" i="1" dirty="0">
                <a:latin typeface="Arial" panose="020B0604020202020204" pitchFamily="34" charset="0"/>
                <a:cs typeface="Arial" panose="020B0604020202020204" pitchFamily="34" charset="0"/>
                <a:sym typeface="Symbol" pitchFamily="18" charset="2"/>
              </a:rPr>
              <a:t>MPC</a:t>
            </a:r>
            <a:r>
              <a:rPr lang="en-US" dirty="0">
                <a:latin typeface="Arial" panose="020B0604020202020204" pitchFamily="34" charset="0"/>
                <a:cs typeface="Arial" panose="020B0604020202020204" pitchFamily="34" charset="0"/>
                <a:sym typeface="Symbol" pitchFamily="18" charset="2"/>
              </a:rPr>
              <a:t> &lt; 1</a:t>
            </a:r>
            <a:endParaRPr lang="en-US" dirty="0">
              <a:latin typeface="Arial" panose="020B0604020202020204" pitchFamily="34" charset="0"/>
              <a:cs typeface="Arial" panose="020B0604020202020204" pitchFamily="34" charset="0"/>
            </a:endParaRP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save a larger fraction of their income, </a:t>
            </a:r>
            <a:r>
              <a:rPr lang="en-US" dirty="0" smtClean="0">
                <a:latin typeface="Arial" panose="020B0604020202020204" pitchFamily="34" charset="0"/>
                <a:cs typeface="Arial" panose="020B0604020202020204" pitchFamily="34" charset="0"/>
              </a:rPr>
              <a:t>so </a:t>
            </a:r>
            <a:r>
              <a:rPr lang="en-US" i="1" dirty="0">
                <a:latin typeface="Arial" panose="020B0604020202020204" pitchFamily="34" charset="0"/>
                <a:cs typeface="Arial" panose="020B0604020202020204" pitchFamily="34" charset="0"/>
                <a:sym typeface="Symbol" pitchFamily="18" charset="2"/>
              </a:rPr>
              <a:t>APC</a:t>
            </a:r>
            <a:r>
              <a:rPr lang="en-US" dirty="0">
                <a:latin typeface="Arial" panose="020B0604020202020204" pitchFamily="34" charset="0"/>
                <a:cs typeface="Arial" panose="020B0604020202020204" pitchFamily="34" charset="0"/>
                <a:sym typeface="Symbol" pitchFamily="18" charset="2"/>
              </a:rPr>
              <a:t> i as </a:t>
            </a:r>
            <a:r>
              <a:rPr lang="en-US" b="1" i="1" dirty="0">
                <a:latin typeface="Arial" panose="020B0604020202020204" pitchFamily="34" charset="0"/>
                <a:cs typeface="Arial" panose="020B0604020202020204" pitchFamily="34" charset="0"/>
                <a:sym typeface="Symbol" pitchFamily="18" charset="2"/>
              </a:rPr>
              <a:t>Y</a:t>
            </a:r>
            <a:r>
              <a:rPr lang="en-US" dirty="0">
                <a:latin typeface="Arial" panose="020B0604020202020204" pitchFamily="34" charset="0"/>
                <a:cs typeface="Arial" panose="020B0604020202020204" pitchFamily="34" charset="0"/>
                <a:sym typeface="Symbol" pitchFamily="18" charset="2"/>
              </a:rPr>
              <a:t> h</a:t>
            </a:r>
            <a:endParaRPr lang="en-US" dirty="0">
              <a:latin typeface="Arial" panose="020B0604020202020204" pitchFamily="34" charset="0"/>
              <a:cs typeface="Arial" panose="020B0604020202020204" pitchFamily="34" charset="0"/>
            </a:endParaRP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Very strong correlation between income </a:t>
            </a:r>
            <a:r>
              <a:rPr lang="en-US" dirty="0" smtClean="0">
                <a:latin typeface="Arial" panose="020B0604020202020204" pitchFamily="34" charset="0"/>
                <a:cs typeface="Arial" panose="020B0604020202020204" pitchFamily="34" charset="0"/>
              </a:rPr>
              <a:t>and consumption</a:t>
            </a:r>
            <a:r>
              <a:rPr lang="en-US" dirty="0">
                <a:latin typeface="Arial" panose="020B0604020202020204" pitchFamily="34" charset="0"/>
                <a:cs typeface="Arial" panose="020B0604020202020204" pitchFamily="34" charset="0"/>
              </a:rPr>
              <a:t>: income seemed to be the main determinant of </a:t>
            </a:r>
            <a:r>
              <a:rPr lang="en-US" dirty="0" smtClean="0">
                <a:latin typeface="Arial" panose="020B0604020202020204" pitchFamily="34" charset="0"/>
                <a:cs typeface="Arial" panose="020B0604020202020204" pitchFamily="34" charset="0"/>
              </a:rPr>
              <a:t>consumption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4505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9A2DDAC-49A1-4F6B-B51A-BC43A3736723}"/>
              </a:ext>
            </a:extLst>
          </p:cNvPr>
          <p:cNvSpPr>
            <a:spLocks noGrp="1"/>
          </p:cNvSpPr>
          <p:nvPr>
            <p:ph type="title"/>
          </p:nvPr>
        </p:nvSpPr>
        <p:spPr>
          <a:solidFill>
            <a:schemeClr val="bg1"/>
          </a:solidFill>
          <a:ln>
            <a:noFill/>
          </a:ln>
        </p:spPr>
        <p:txBody>
          <a:bodyPr vert="horz" wrap="square" lIns="91440" tIns="45720" rIns="457200" bIns="45720" numCol="1" anchor="ctr" anchorCtr="0" compatLnSpc="1">
            <a:prstTxWarp prst="textNoShape">
              <a:avLst/>
            </a:prstTxWarp>
          </a:bodyPr>
          <a:lstStyle/>
          <a:p>
            <a:r>
              <a:rPr lang="en-US" dirty="0">
                <a:solidFill>
                  <a:srgbClr val="A85232"/>
                </a:solidFill>
              </a:rPr>
              <a:t>Problems for the Keynesian consumption function</a:t>
            </a:r>
          </a:p>
        </p:txBody>
      </p:sp>
      <p:sp>
        <p:nvSpPr>
          <p:cNvPr id="2" name="Content Placeholder 1"/>
          <p:cNvSpPr>
            <a:spLocks noGrp="1"/>
          </p:cNvSpPr>
          <p:nvPr>
            <p:ph type="body" sz="quarter" idx="10"/>
          </p:nvPr>
        </p:nvSpPr>
        <p:spPr>
          <a:xfrm>
            <a:off x="478361" y="1219686"/>
            <a:ext cx="8326006" cy="5320262"/>
          </a:xfrm>
        </p:spPr>
        <p:txBody>
          <a:bodyPr/>
          <a:lstStyle/>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Based on the Keynesian consumption function, economists predicted that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would grow more slowly than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over time.</a:t>
            </a:r>
          </a:p>
          <a:p>
            <a:pPr marL="342900" indent="-342900">
              <a:spcBef>
                <a:spcPts val="600"/>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This prediction did not come true:</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As incomes grew, </a:t>
            </a:r>
            <a:r>
              <a:rPr lang="en-US" i="1" dirty="0">
                <a:latin typeface="Arial" panose="020B0604020202020204" pitchFamily="34" charset="0"/>
                <a:cs typeface="Arial" panose="020B0604020202020204" pitchFamily="34" charset="0"/>
              </a:rPr>
              <a:t>APC</a:t>
            </a:r>
            <a:r>
              <a:rPr lang="en-US" dirty="0">
                <a:latin typeface="Arial" panose="020B0604020202020204" pitchFamily="34" charset="0"/>
                <a:cs typeface="Arial" panose="020B0604020202020204" pitchFamily="34" charset="0"/>
              </a:rPr>
              <a:t> did not fall, and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grew at the same rate as income.</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Simon Kuznets showed that </a:t>
            </a:r>
            <a:r>
              <a:rPr lang="en-US" b="1" i="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was very stable from decade to decade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1476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EE225F6-9B8D-4463-8D56-62BCEC81C5BF}"/>
              </a:ext>
            </a:extLst>
          </p:cNvPr>
          <p:cNvSpPr>
            <a:spLocks noGrp="1"/>
          </p:cNvSpPr>
          <p:nvPr>
            <p:ph type="title"/>
          </p:nvPr>
        </p:nvSpPr>
        <p:spPr/>
        <p:txBody>
          <a:bodyPr/>
          <a:lstStyle/>
          <a:p>
            <a:r>
              <a:rPr lang="en-US" dirty="0"/>
              <a:t>The consumption puzzle</a:t>
            </a:r>
          </a:p>
        </p:txBody>
      </p:sp>
      <p:pic>
        <p:nvPicPr>
          <p:cNvPr id="6" name="Picture 2" descr="This is a line graph to represent the consumption function. The Y axis is Consumption, C. The X axis is Income Y. The short-run consumption function (falling APC) is a straight diagonal line that begins from what was the fixed C point on the Keynesian Consumption Y axis. It has slight slant and runs to mid C, high Y. The long-run consumption function (constant APC) runs diagonally from low C, low Y to high C, high Y at steeper angle. The two lines intersect mid-graph."/>
          <p:cNvPicPr>
            <a:picLocks noGrp="1" noChangeAspect="1" noChangeArrowheads="1"/>
          </p:cNvPicPr>
          <p:nvPr>
            <p:ph type="pic" sz="quarter" idx="11"/>
          </p:nvPr>
        </p:nvPicPr>
        <p:blipFill>
          <a:blip r:embed="rId3">
            <a:extLst>
              <a:ext uri="{28A0092B-C50C-407E-A947-70E740481C1C}">
                <a14:useLocalDpi xmlns:a14="http://schemas.microsoft.com/office/drawing/2010/main" val="0"/>
              </a:ext>
            </a:extLst>
          </a:blip>
          <a:stretch>
            <a:fillRect/>
          </a:stretch>
        </p:blipFill>
        <p:spPr bwMode="auto">
          <a:xfrm>
            <a:off x="696498" y="1225668"/>
            <a:ext cx="7751004" cy="4408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384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emplate">
  <a:themeElements>
    <a:clrScheme name="Siegle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mplate" id="{FA3B88C8-922C-4696-B2FB-A6EA8F51BB86}" vid="{137859DA-54B3-48D7-89F4-0E799085298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8"?>
<w:document xmlns:w="http://schemas.openxmlformats.org/wordprocessingml/2006/main">
  <RequestId>e9c14cfc-fef6-49e8-83ba-40c02b01c4a1</RequestId>
  <RequestDate>2/10/2021 10:28:48 AM</RequestDate>
</w:document>
</file>

<file path=docProps/app.xml><?xml version="1.0" encoding="utf-8"?>
<Properties xmlns="http://schemas.openxmlformats.org/officeDocument/2006/extended-properties" xmlns:vt="http://schemas.openxmlformats.org/officeDocument/2006/docPropsVTypes">
  <Template>Template</Template>
  <TotalTime>3284</TotalTime>
  <Words>3820</Words>
  <Application>Microsoft Office PowerPoint</Application>
  <PresentationFormat>On-screen Show (4:3)</PresentationFormat>
  <Paragraphs>400</Paragraphs>
  <Slides>55</Slides>
  <Notes>55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Template</vt:lpstr>
      <vt:lpstr>Equation</vt:lpstr>
      <vt:lpstr>The Microfoundations of Consumption and Investment</vt:lpstr>
      <vt:lpstr>IN THIS CHAPTER, YOU WILL LEARN, PART 1</vt:lpstr>
      <vt:lpstr>IN THIS CHAPTER, YOU WILL LEARN, PART 2</vt:lpstr>
      <vt:lpstr>Keynes’s conjectures</vt:lpstr>
      <vt:lpstr>The Keynesian consumption function, part 1</vt:lpstr>
      <vt:lpstr>The Keynesian consumption function, part 2</vt:lpstr>
      <vt:lpstr>Early empirical successes: Results from early studies</vt:lpstr>
      <vt:lpstr>Problems for the Keynesian consumption function</vt:lpstr>
      <vt:lpstr>The consumption puzzle</vt:lpstr>
      <vt:lpstr>The Life-Cycle Hypothesis, part 1</vt:lpstr>
      <vt:lpstr>The Life-Cycle Hypothesis, part 2</vt:lpstr>
      <vt:lpstr>The Life-Cycle Hypothesis, part 3</vt:lpstr>
      <vt:lpstr>Implications of the Life-Cycle Hypothesis, part 1</vt:lpstr>
      <vt:lpstr>Implications of the Life-Cycle-Hypothesis, part 2</vt:lpstr>
      <vt:lpstr>The Permanent Income Hypothesis, part 1</vt:lpstr>
      <vt:lpstr>The Permanent Income Hypothesis, part 2</vt:lpstr>
      <vt:lpstr>The Permanent Income Hypothesis, part 3</vt:lpstr>
      <vt:lpstr>PIH vs. LCH</vt:lpstr>
      <vt:lpstr>The Random-Walk Hypothesis, part 1</vt:lpstr>
      <vt:lpstr>The Random-Walk Hypothesis, part 2</vt:lpstr>
      <vt:lpstr>Implication of the R-W Hypothesis</vt:lpstr>
      <vt:lpstr>The Psychology of Instant Gratification, part 1</vt:lpstr>
      <vt:lpstr>The Psychology of Instant Gratification, part 2</vt:lpstr>
      <vt:lpstr>Two questions and time inconsistency</vt:lpstr>
      <vt:lpstr>Summing up consumption</vt:lpstr>
      <vt:lpstr>Moving on: Three types of investment</vt:lpstr>
      <vt:lpstr>Understanding business fixed investment</vt:lpstr>
      <vt:lpstr>Two types of firms</vt:lpstr>
      <vt:lpstr>The capital rental market</vt:lpstr>
      <vt:lpstr>Factors that affect the rental price</vt:lpstr>
      <vt:lpstr>Rental firms’ investment decisions</vt:lpstr>
      <vt:lpstr>The cost of capital, part 1</vt:lpstr>
      <vt:lpstr>The cost of capital, part 2</vt:lpstr>
      <vt:lpstr>The cost of capital, part 3</vt:lpstr>
      <vt:lpstr>The rental firm’s profit rate</vt:lpstr>
      <vt:lpstr>Net investment &amp; gross investment</vt:lpstr>
      <vt:lpstr>The investment function, part 1</vt:lpstr>
      <vt:lpstr>The investment function, part 2</vt:lpstr>
      <vt:lpstr>Taxes and investment</vt:lpstr>
      <vt:lpstr>Corporate income tax: A tax on profits</vt:lpstr>
      <vt:lpstr>The Investment Tax Credit (ITC)</vt:lpstr>
      <vt:lpstr>Tobin’s q</vt:lpstr>
      <vt:lpstr>Relation between q theory and neoclassical theory</vt:lpstr>
      <vt:lpstr>The stock market and GDP, part 1</vt:lpstr>
      <vt:lpstr>The stock market and GDP, part 2</vt:lpstr>
      <vt:lpstr>The stock market and GDP, part 3</vt:lpstr>
      <vt:lpstr>The stock market and GDP</vt:lpstr>
      <vt:lpstr>Financing constraints</vt:lpstr>
      <vt:lpstr>CHAPTER SUMMARY, PART 1</vt:lpstr>
      <vt:lpstr>CHAPTER SUMMARY, PART 2</vt:lpstr>
      <vt:lpstr>CHAPTER SUMMARY, PART 3</vt:lpstr>
      <vt:lpstr>CHAPTER SUMMARY, PART 4</vt:lpstr>
      <vt:lpstr>CHAPTER SUMMARY, PART 5</vt:lpstr>
      <vt:lpstr>CHAPTER SUMMARY, PART 6</vt:lpstr>
      <vt:lpstr>CHAPTER SUMMARY, PART 7</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The Microfoundations of Consumption and Investment</dc:title>
  <dc:creator>Mankiw</dc:creator>
  <cp:lastModifiedBy>CD</cp:lastModifiedBy>
  <cp:revision>327</cp:revision>
  <dcterms:created xsi:type="dcterms:W3CDTF">2006-04-29T00:50:43Z</dcterms:created>
  <dcterms:modified xsi:type="dcterms:W3CDTF">2018-10-19T15:43:49Z</dcterms:modified>
</cp:coreProperties>
</file>