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77" r:id="rId3"/>
    <p:sldId id="278" r:id="rId4"/>
    <p:sldId id="342" r:id="rId5"/>
    <p:sldId id="343" r:id="rId6"/>
    <p:sldId id="279" r:id="rId7"/>
    <p:sldId id="344" r:id="rId8"/>
    <p:sldId id="280" r:id="rId9"/>
    <p:sldId id="348" r:id="rId10"/>
    <p:sldId id="281" r:id="rId11"/>
    <p:sldId id="282" r:id="rId12"/>
    <p:sldId id="283" r:id="rId13"/>
    <p:sldId id="284" r:id="rId14"/>
    <p:sldId id="285" r:id="rId15"/>
    <p:sldId id="345" r:id="rId16"/>
    <p:sldId id="286" r:id="rId17"/>
    <p:sldId id="287" r:id="rId18"/>
    <p:sldId id="289" r:id="rId19"/>
    <p:sldId id="347" r:id="rId20"/>
    <p:sldId id="349" r:id="rId21"/>
    <p:sldId id="350" r:id="rId22"/>
    <p:sldId id="292" r:id="rId23"/>
    <p:sldId id="291" r:id="rId24"/>
    <p:sldId id="293" r:id="rId25"/>
    <p:sldId id="294" r:id="rId26"/>
    <p:sldId id="295" r:id="rId27"/>
    <p:sldId id="352" r:id="rId28"/>
    <p:sldId id="35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76" d="100"/>
          <a:sy n="76" d="100"/>
        </p:scale>
        <p:origin x="10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D391-9D4B-41CF-A02D-29622BE1523E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53AF-8498-4CB8-AD07-55F78916A8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92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6DD084C-3AB1-4CD7-ACFB-AE3F1EDC2151}" type="slidenum">
              <a:rPr lang="en-US" altLang="it-IT" sz="1200"/>
              <a:pPr/>
              <a:t>1</a:t>
            </a:fld>
            <a:endParaRPr lang="en-US" altLang="it-IT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AD9F41C-1D7B-40DC-BCE6-44095C39D589}" type="slidenum">
              <a:rPr lang="en-US" altLang="it-IT" sz="1200"/>
              <a:pPr/>
              <a:t>14</a:t>
            </a:fld>
            <a:endParaRPr lang="en-US" altLang="it-IT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BCE3AE1-E400-4438-B3CE-352D32EB86C8}" type="slidenum">
              <a:rPr lang="en-US" altLang="it-IT" sz="1200"/>
              <a:pPr/>
              <a:t>16</a:t>
            </a:fld>
            <a:endParaRPr lang="en-US" altLang="it-IT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E11BC8E-E1BC-418A-B51D-5441E400EAC5}" type="slidenum">
              <a:rPr lang="en-US" altLang="it-IT" sz="1200"/>
              <a:pPr/>
              <a:t>17</a:t>
            </a:fld>
            <a:endParaRPr lang="en-US" altLang="it-IT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64939D1-3BD7-44D3-B9DA-7DAC98EAC10E}" type="slidenum">
              <a:rPr lang="en-US" altLang="it-IT" sz="1200"/>
              <a:pPr/>
              <a:t>18</a:t>
            </a:fld>
            <a:endParaRPr lang="en-US" altLang="it-IT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87166B7-CC82-49DA-88F8-36CA50CCE366}" type="slidenum">
              <a:rPr lang="en-US" altLang="it-IT" sz="1200"/>
              <a:pPr/>
              <a:t>22</a:t>
            </a:fld>
            <a:endParaRPr lang="en-US" altLang="it-IT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9290BC0-E57E-47E4-B862-1E9015B8C4A0}" type="slidenum">
              <a:rPr lang="en-US" altLang="it-IT" sz="1200"/>
              <a:pPr/>
              <a:t>23</a:t>
            </a:fld>
            <a:endParaRPr lang="en-US" altLang="it-IT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264706E-1016-4B85-9E16-D128763B9CE4}" type="slidenum">
              <a:rPr lang="en-US" altLang="it-IT" sz="1200"/>
              <a:pPr/>
              <a:t>24</a:t>
            </a:fld>
            <a:endParaRPr lang="en-US" altLang="it-IT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AF5F3B7-1A74-4790-BB52-D62137492A28}" type="slidenum">
              <a:rPr lang="en-US" altLang="it-IT" sz="1200"/>
              <a:pPr/>
              <a:t>25</a:t>
            </a:fld>
            <a:endParaRPr lang="en-US" altLang="it-IT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2EA97FB-CDD7-4C83-8789-995653B90ECA}" type="slidenum">
              <a:rPr lang="en-US" altLang="it-IT" sz="1200"/>
              <a:pPr/>
              <a:t>26</a:t>
            </a:fld>
            <a:endParaRPr lang="en-US" altLang="it-IT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53AF-8498-4CB8-AD07-55F78916A8B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1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2AA580D-0F50-4EFD-A9D3-1BAE5A915CEC}" type="slidenum">
              <a:rPr lang="en-US" altLang="it-IT" sz="1200"/>
              <a:pPr/>
              <a:t>2</a:t>
            </a:fld>
            <a:endParaRPr lang="en-US" altLang="it-IT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7931BCB-7979-42D6-A55F-6EEBB685E280}" type="slidenum">
              <a:rPr lang="en-US" altLang="it-IT" sz="1200"/>
              <a:pPr/>
              <a:t>3</a:t>
            </a:fld>
            <a:endParaRPr lang="en-US" altLang="it-IT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FA476DD-04DF-4989-A0DB-4DC76EF878ED}" type="slidenum">
              <a:rPr lang="en-US" altLang="it-IT" sz="1200"/>
              <a:pPr/>
              <a:t>6</a:t>
            </a:fld>
            <a:endParaRPr lang="en-US" altLang="it-IT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520BC1-CA0C-4A19-801D-3F2A500A663F}" type="slidenum">
              <a:rPr lang="en-US" altLang="it-IT" sz="1200"/>
              <a:pPr/>
              <a:t>8</a:t>
            </a:fld>
            <a:endParaRPr lang="en-US" altLang="it-IT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168EE7-F298-41FF-885B-3F0E7FEC5F13}" type="slidenum">
              <a:rPr lang="en-US" altLang="it-IT" sz="1200"/>
              <a:pPr/>
              <a:t>10</a:t>
            </a:fld>
            <a:endParaRPr lang="en-US" altLang="it-IT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505A6AB-D779-450D-BA6B-6E7587B2A67E}" type="slidenum">
              <a:rPr lang="en-US" altLang="it-IT" sz="1200"/>
              <a:pPr/>
              <a:t>11</a:t>
            </a:fld>
            <a:endParaRPr lang="en-US" altLang="it-IT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EC699D2-44C9-4EFB-B7B6-E98DC9A0408B}" type="slidenum">
              <a:rPr lang="en-US" altLang="it-IT" sz="1200"/>
              <a:pPr/>
              <a:t>12</a:t>
            </a:fld>
            <a:endParaRPr lang="en-US" altLang="it-IT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2AF645B-E91E-4866-B3A3-B0590E280567}" type="slidenum">
              <a:rPr lang="en-US" altLang="it-IT" sz="1200"/>
              <a:pPr/>
              <a:t>13</a:t>
            </a:fld>
            <a:endParaRPr lang="en-US" altLang="it-IT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11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1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214D-916F-4C91-9180-0F8BA7C4D6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72986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00E1-D208-49EE-AC53-A407615B45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134864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81A-C384-4EA0-B210-6D689C0B9DA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1271862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A264-DC83-4C0A-B1CF-DD121EFE770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972941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3464-1F5A-41B6-B1CA-C446FAC4FC9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358394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76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4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4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3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654E-910E-4AD4-8386-85610B6686D5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chimdocet.it/inorganica/Figure/venti2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himdocet.it/inorganica/Figure/venti2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</a:t>
            </a:r>
            <a:r>
              <a:rPr lang="en-US" altLang="it-IT" dirty="0"/>
              <a:t> </a:t>
            </a:r>
            <a:r>
              <a:rPr lang="en-US" altLang="it-IT" dirty="0" err="1" smtClean="0"/>
              <a:t>Coordinazione</a:t>
            </a:r>
            <a:endParaRPr lang="en-US" altLang="it-IT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1600200"/>
            <a:ext cx="3962400" cy="4495800"/>
          </a:xfrm>
        </p:spPr>
        <p:txBody>
          <a:bodyPr>
            <a:normAutofit/>
          </a:bodyPr>
          <a:lstStyle/>
          <a:p>
            <a:r>
              <a:rPr lang="it-IT" altLang="it-IT" sz="2800" dirty="0" smtClean="0"/>
              <a:t>L'atomo che fornisce le coppie di elettroni per il legame metallo-legante è l'atomo donatore.</a:t>
            </a:r>
          </a:p>
          <a:p>
            <a:r>
              <a:rPr lang="it-IT" altLang="it-IT" sz="2800" dirty="0" smtClean="0"/>
              <a:t>Il numero di questi atomi è il numero di coordinazione.</a:t>
            </a:r>
            <a:endParaRPr lang="en-US" altLang="it-IT" sz="2800" dirty="0" smtClean="0"/>
          </a:p>
        </p:txBody>
      </p:sp>
      <p:pic>
        <p:nvPicPr>
          <p:cNvPr id="16388" name="Picture 8" descr="24_03a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7"/>
          <a:stretch>
            <a:fillRect/>
          </a:stretch>
        </p:blipFill>
        <p:spPr>
          <a:xfrm>
            <a:off x="304800" y="2163763"/>
            <a:ext cx="4570413" cy="1517650"/>
          </a:xfrm>
        </p:spPr>
      </p:pic>
      <p:pic>
        <p:nvPicPr>
          <p:cNvPr id="16389" name="Picture 9" descr="24_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>
          <a:xfrm>
            <a:off x="304800" y="4278313"/>
            <a:ext cx="4570413" cy="1630362"/>
          </a:xfrm>
        </p:spPr>
      </p:pic>
    </p:spTree>
    <p:extLst>
      <p:ext uri="{BB962C8B-B14F-4D97-AF65-F5344CB8AC3E}">
        <p14:creationId xmlns:p14="http://schemas.microsoft.com/office/powerpoint/2010/main" val="2699825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300" y="76200"/>
            <a:ext cx="44069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Leganti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Polidentati</a:t>
            </a:r>
            <a:endParaRPr lang="en-US" altLang="it-IT" dirty="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98900" y="1295400"/>
            <a:ext cx="5283200" cy="1557536"/>
          </a:xfrm>
        </p:spPr>
        <p:txBody>
          <a:bodyPr/>
          <a:lstStyle/>
          <a:p>
            <a:pPr>
              <a:buNone/>
            </a:pPr>
            <a:r>
              <a:rPr lang="en-US" altLang="it-IT" sz="2800" dirty="0" smtClean="0"/>
              <a:t>	</a:t>
            </a:r>
            <a:r>
              <a:rPr lang="en-US" altLang="it-IT" sz="2800" dirty="0" err="1" smtClean="0"/>
              <a:t>Etilenediaminetetraacetato</a:t>
            </a:r>
            <a:r>
              <a:rPr lang="en-US" altLang="it-IT" sz="2800" dirty="0" smtClean="0"/>
              <a:t>, </a:t>
            </a:r>
            <a:r>
              <a:rPr lang="en-US" altLang="it-IT" sz="2800" dirty="0" err="1" smtClean="0"/>
              <a:t>abbreviazione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commerciale</a:t>
            </a:r>
            <a:r>
              <a:rPr lang="en-US" altLang="it-IT" sz="2800" dirty="0" smtClean="0"/>
              <a:t> EDTA ha </a:t>
            </a:r>
            <a:r>
              <a:rPr lang="en-US" altLang="it-IT" sz="2800" dirty="0" err="1" smtClean="0"/>
              <a:t>sei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atomi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donori</a:t>
            </a:r>
            <a:r>
              <a:rPr lang="en-US" altLang="it-IT" sz="2800" dirty="0" smtClean="0"/>
              <a:t>. </a:t>
            </a:r>
          </a:p>
        </p:txBody>
      </p:sp>
      <p:pic>
        <p:nvPicPr>
          <p:cNvPr id="21508" name="Picture 5" descr="24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0" y="127000"/>
            <a:ext cx="4351338" cy="4760913"/>
          </a:xfrm>
        </p:spPr>
      </p:pic>
      <p:pic>
        <p:nvPicPr>
          <p:cNvPr id="21509" name="Picture 6" descr="24_05-02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3365500" y="4921250"/>
            <a:ext cx="5334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85763" y="5338763"/>
            <a:ext cx="32448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 smtClean="0"/>
              <a:t>Avvolge l'atomo centrale come una piovra</a:t>
            </a:r>
            <a:endParaRPr lang="en-US" altLang="it-IT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3814" y="2342759"/>
            <a:ext cx="200398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US" altLang="it-IT" dirty="0" err="1" smtClean="0"/>
              <a:t>Leganti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Polidentati</a:t>
            </a:r>
            <a:endParaRPr lang="en-US" altLang="it-IT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905500"/>
            <a:ext cx="8839200" cy="952500"/>
          </a:xfrm>
        </p:spPr>
        <p:txBody>
          <a:bodyPr/>
          <a:lstStyle/>
          <a:p>
            <a:pPr marL="395288" lvl="1" indent="-280988">
              <a:buNone/>
              <a:tabLst>
                <a:tab pos="341313" algn="l"/>
              </a:tabLst>
            </a:pPr>
            <a:r>
              <a:rPr lang="en-US" altLang="it-IT" dirty="0" smtClean="0"/>
              <a:t>	</a:t>
            </a:r>
            <a:r>
              <a:rPr lang="it-IT" altLang="it-IT" sz="2400" dirty="0" smtClean="0"/>
              <a:t>agenti chelanti formano complessi generalmente più stabili di quanto non lo facciano i leganti </a:t>
            </a:r>
            <a:r>
              <a:rPr lang="it-IT" altLang="it-IT" sz="2400" dirty="0" err="1" smtClean="0"/>
              <a:t>monodentati</a:t>
            </a:r>
            <a:r>
              <a:rPr lang="it-IT" altLang="it-IT" sz="2400" dirty="0" smtClean="0"/>
              <a:t>.</a:t>
            </a:r>
            <a:endParaRPr lang="en-US" altLang="it-IT" sz="2400" dirty="0" smtClean="0"/>
          </a:p>
        </p:txBody>
      </p:sp>
      <p:pic>
        <p:nvPicPr>
          <p:cNvPr id="22532" name="Picture 5" descr="24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4398"/>
          <a:stretch>
            <a:fillRect/>
          </a:stretch>
        </p:blipFill>
        <p:spPr>
          <a:xfrm>
            <a:off x="738385" y="742850"/>
            <a:ext cx="7866063" cy="5278438"/>
          </a:xfrm>
        </p:spPr>
      </p:pic>
    </p:spTree>
    <p:extLst>
      <p:ext uri="{BB962C8B-B14F-4D97-AF65-F5344CB8AC3E}">
        <p14:creationId xmlns:p14="http://schemas.microsoft.com/office/powerpoint/2010/main" val="3634476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it-IT" dirty="0" smtClean="0"/>
              <a:t> </a:t>
            </a:r>
            <a:r>
              <a:rPr lang="en-US" altLang="it-IT" dirty="0" err="1" smtClean="0"/>
              <a:t>Agenti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Chelanti</a:t>
            </a:r>
            <a:endParaRPr lang="en-US" altLang="it-IT" dirty="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343400"/>
            <a:ext cx="8610600" cy="2514600"/>
          </a:xfrm>
        </p:spPr>
        <p:txBody>
          <a:bodyPr/>
          <a:lstStyle/>
          <a:p>
            <a:pPr eaLnBrk="1" hangingPunct="1"/>
            <a:r>
              <a:rPr lang="en-US" altLang="it-IT" sz="2800" dirty="0" err="1" smtClean="0"/>
              <a:t>Legano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gli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metallici</a:t>
            </a:r>
            <a:r>
              <a:rPr lang="en-US" altLang="it-IT" sz="2800" dirty="0" smtClean="0"/>
              <a:t>  </a:t>
            </a:r>
            <a:r>
              <a:rPr lang="en-US" altLang="it-IT" sz="2800" dirty="0" err="1" smtClean="0"/>
              <a:t>togliendoli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dalla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soluzione</a:t>
            </a:r>
            <a:r>
              <a:rPr lang="en-US" altLang="it-IT" sz="2800" dirty="0" smtClean="0"/>
              <a:t>.</a:t>
            </a:r>
          </a:p>
          <a:p>
            <a:pPr eaLnBrk="1" hangingPunct="1"/>
            <a:r>
              <a:rPr lang="en-US" altLang="it-IT" sz="2800" dirty="0" err="1" smtClean="0"/>
              <a:t>Polifosfati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sono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usati</a:t>
            </a:r>
            <a:r>
              <a:rPr lang="en-US" altLang="it-IT" sz="2800" dirty="0" smtClean="0"/>
              <a:t> per </a:t>
            </a:r>
            <a:r>
              <a:rPr lang="en-US" altLang="it-IT" sz="2800" dirty="0" err="1" smtClean="0"/>
              <a:t>rimuovere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gli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ioni</a:t>
            </a:r>
            <a:r>
              <a:rPr lang="en-US" altLang="it-IT" sz="2800" dirty="0" smtClean="0"/>
              <a:t> Ca</a:t>
            </a:r>
            <a:r>
              <a:rPr lang="en-US" altLang="it-IT" sz="2800" baseline="30000" dirty="0" smtClean="0"/>
              <a:t>2+</a:t>
            </a:r>
            <a:r>
              <a:rPr lang="en-US" altLang="it-IT" sz="2800" dirty="0" smtClean="0"/>
              <a:t> </a:t>
            </a:r>
            <a:r>
              <a:rPr lang="en-US" altLang="it-IT" sz="2800" dirty="0"/>
              <a:t>e</a:t>
            </a:r>
            <a:r>
              <a:rPr lang="en-US" altLang="it-IT" sz="2800" dirty="0" smtClean="0"/>
              <a:t> Mg</a:t>
            </a:r>
            <a:r>
              <a:rPr lang="en-US" altLang="it-IT" sz="2800" baseline="30000" dirty="0" smtClean="0"/>
              <a:t>2+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nelle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acque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dure</a:t>
            </a:r>
            <a:r>
              <a:rPr lang="en-US" altLang="it-IT" sz="2800" dirty="0" smtClean="0"/>
              <a:t> per </a:t>
            </a:r>
            <a:r>
              <a:rPr lang="en-US" altLang="it-IT" sz="2800" dirty="0" err="1" smtClean="0"/>
              <a:t>prevenire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che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questi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interferiscano</a:t>
            </a:r>
            <a:r>
              <a:rPr lang="en-US" altLang="it-IT" sz="2800" dirty="0" smtClean="0"/>
              <a:t> con </a:t>
            </a:r>
            <a:r>
              <a:rPr lang="en-US" altLang="it-IT" sz="2800" dirty="0" err="1" smtClean="0"/>
              <a:t>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detergenti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23556" name="Picture 5" descr="24_06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7"/>
          <a:stretch>
            <a:fillRect/>
          </a:stretch>
        </p:blipFill>
        <p:spPr>
          <a:xfrm>
            <a:off x="152400" y="1295400"/>
            <a:ext cx="6400800" cy="2270125"/>
          </a:xfrm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454775" y="1143000"/>
            <a:ext cx="67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5-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219825" y="20208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470525" y="33797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844925" y="33670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2219325" y="34051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012825" y="19065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6007100" y="19177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6007100" y="23622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1193800" y="19177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1193800" y="23622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6235700" y="2205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1028700" y="2179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18161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22606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34163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38481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50038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4610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181600" y="32258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3581400" y="32258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1968500" y="32004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83039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 </a:t>
            </a:r>
            <a:r>
              <a:rPr lang="en-US" altLang="it-IT" dirty="0" err="1" smtClean="0"/>
              <a:t>Agenti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Chelanti</a:t>
            </a:r>
            <a:endParaRPr lang="en-US" altLang="it-IT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it-IT" sz="2800" dirty="0" smtClean="0"/>
          </a:p>
          <a:p>
            <a:pPr eaLnBrk="1" hangingPunct="1"/>
            <a:r>
              <a:rPr lang="en-US" altLang="it-IT" sz="2800" dirty="0" err="1" smtClean="0"/>
              <a:t>Biomolecole</a:t>
            </a:r>
            <a:r>
              <a:rPr lang="en-US" altLang="it-IT" sz="2800" dirty="0" smtClean="0"/>
              <a:t> </a:t>
            </a:r>
            <a:r>
              <a:rPr lang="en-US" altLang="it-IT" sz="2800" dirty="0" err="1"/>
              <a:t>i</a:t>
            </a:r>
            <a:r>
              <a:rPr lang="en-US" altLang="it-IT" sz="2800" dirty="0" err="1" smtClean="0"/>
              <a:t>mportanti</a:t>
            </a:r>
            <a:r>
              <a:rPr lang="en-US" altLang="it-IT" sz="2800" dirty="0" smtClean="0"/>
              <a:t> come  </a:t>
            </a:r>
            <a:r>
              <a:rPr lang="en-US" altLang="it-IT" sz="2800" dirty="0" err="1" smtClean="0"/>
              <a:t>eme</a:t>
            </a:r>
            <a:r>
              <a:rPr lang="en-US" altLang="it-IT" sz="2800" dirty="0" smtClean="0"/>
              <a:t> e </a:t>
            </a:r>
            <a:r>
              <a:rPr lang="en-US" altLang="it-IT" sz="2800" dirty="0" err="1" smtClean="0"/>
              <a:t>clorofille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sono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leganti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tetradentati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che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coordinano</a:t>
            </a:r>
            <a:r>
              <a:rPr lang="en-US" altLang="it-IT" sz="2800" dirty="0" smtClean="0"/>
              <a:t> al </a:t>
            </a:r>
            <a:r>
              <a:rPr lang="en-US" altLang="it-IT" sz="2800" dirty="0" err="1" smtClean="0"/>
              <a:t>centro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uno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metallico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24580" name="Picture 5" descr="24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>
            <a:fillRect/>
          </a:stretch>
        </p:blipFill>
        <p:spPr>
          <a:xfrm>
            <a:off x="4953000" y="2212975"/>
            <a:ext cx="3810000" cy="3502025"/>
          </a:xfrm>
        </p:spPr>
      </p:pic>
    </p:spTree>
    <p:extLst>
      <p:ext uri="{BB962C8B-B14F-4D97-AF65-F5344CB8AC3E}">
        <p14:creationId xmlns:p14="http://schemas.microsoft.com/office/powerpoint/2010/main" val="343443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 </a:t>
            </a:r>
            <a:r>
              <a:rPr lang="en-US" altLang="it-IT" dirty="0" err="1" smtClean="0"/>
              <a:t>Agenti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Chelanti</a:t>
            </a:r>
            <a:endParaRPr lang="en-US" altLang="it-IT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it-IT" sz="2800" dirty="0" smtClean="0"/>
              <a:t>	</a:t>
            </a:r>
            <a:r>
              <a:rPr lang="en-US" altLang="it-IT" sz="2800" dirty="0" err="1" smtClean="0"/>
              <a:t>Porfirine</a:t>
            </a:r>
            <a:r>
              <a:rPr lang="en-US" altLang="it-IT" sz="2800" dirty="0" smtClean="0"/>
              <a:t> (come la  </a:t>
            </a:r>
            <a:r>
              <a:rPr lang="en-US" altLang="it-IT" sz="2800" dirty="0" err="1" smtClean="0"/>
              <a:t>clorofilla</a:t>
            </a:r>
            <a:r>
              <a:rPr lang="en-US" altLang="it-IT" sz="2800" dirty="0" smtClean="0"/>
              <a:t> </a:t>
            </a:r>
            <a:r>
              <a:rPr lang="en-US" altLang="it-IT" sz="2800" i="1" dirty="0" smtClean="0"/>
              <a:t>a</a:t>
            </a:r>
            <a:r>
              <a:rPr lang="en-US" altLang="it-IT" sz="2800" dirty="0" smtClean="0"/>
              <a:t>) </a:t>
            </a:r>
            <a:r>
              <a:rPr lang="en-US" altLang="it-IT" sz="2800" dirty="0" err="1" smtClean="0"/>
              <a:t>sono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leganti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tetradentati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25604" name="Picture 5" descr="24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409575" y="1600200"/>
            <a:ext cx="3849688" cy="4572000"/>
          </a:xfrm>
        </p:spPr>
      </p:pic>
    </p:spTree>
    <p:extLst>
      <p:ext uri="{BB962C8B-B14F-4D97-AF65-F5344CB8AC3E}">
        <p14:creationId xmlns:p14="http://schemas.microsoft.com/office/powerpoint/2010/main" val="327631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Chelato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1138536"/>
            <a:ext cx="874846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 </a:t>
            </a:r>
            <a:endParaRPr lang="it-IT" dirty="0"/>
          </a:p>
          <a:p>
            <a:pPr marL="0" indent="0" algn="ctr">
              <a:buNone/>
            </a:pPr>
            <a:r>
              <a:rPr lang="en-GB" sz="4600" dirty="0"/>
              <a:t>[Co(NH</a:t>
            </a:r>
            <a:r>
              <a:rPr lang="en-GB" sz="4600" baseline="-25000" dirty="0"/>
              <a:t>3</a:t>
            </a:r>
            <a:r>
              <a:rPr lang="en-GB" sz="4600" dirty="0"/>
              <a:t>)</a:t>
            </a:r>
            <a:r>
              <a:rPr lang="en-GB" sz="4600" baseline="-25000" dirty="0"/>
              <a:t>6</a:t>
            </a:r>
            <a:r>
              <a:rPr lang="en-GB" sz="4600" dirty="0"/>
              <a:t>]</a:t>
            </a:r>
            <a:r>
              <a:rPr lang="en-GB" sz="4600" baseline="30000" dirty="0"/>
              <a:t>+3</a:t>
            </a:r>
            <a:r>
              <a:rPr lang="en-GB" sz="4600" dirty="0"/>
              <a:t>  +  </a:t>
            </a:r>
            <a:r>
              <a:rPr lang="en-GB" sz="4600" dirty="0" smtClean="0"/>
              <a:t>3en   </a:t>
            </a:r>
            <a:r>
              <a:rPr lang="en-GB" sz="4600" dirty="0" smtClean="0">
                <a:sym typeface="Wingdings" panose="05000000000000000000" pitchFamily="2" charset="2"/>
              </a:rPr>
              <a:t> </a:t>
            </a:r>
            <a:r>
              <a:rPr lang="en-GB" sz="4600" dirty="0" smtClean="0"/>
              <a:t> [</a:t>
            </a:r>
            <a:r>
              <a:rPr lang="en-GB" sz="4600" dirty="0"/>
              <a:t>Co(</a:t>
            </a:r>
            <a:r>
              <a:rPr lang="en-GB" sz="4600" dirty="0" err="1"/>
              <a:t>en</a:t>
            </a:r>
            <a:r>
              <a:rPr lang="en-GB" sz="4600" dirty="0"/>
              <a:t>)</a:t>
            </a:r>
            <a:r>
              <a:rPr lang="en-GB" sz="4600" baseline="-25000" dirty="0"/>
              <a:t>3</a:t>
            </a:r>
            <a:r>
              <a:rPr lang="en-GB" sz="4600" dirty="0"/>
              <a:t>]</a:t>
            </a:r>
            <a:r>
              <a:rPr lang="en-GB" sz="4600" baseline="30000" dirty="0"/>
              <a:t>+3 </a:t>
            </a:r>
            <a:r>
              <a:rPr lang="en-GB" sz="4600" dirty="0"/>
              <a:t> +  6</a:t>
            </a:r>
            <a:r>
              <a:rPr lang="en-GB" sz="4600" dirty="0" smtClean="0"/>
              <a:t>NH</a:t>
            </a:r>
            <a:r>
              <a:rPr lang="en-GB" sz="4600" baseline="-25000" dirty="0" smtClean="0"/>
              <a:t>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fattore entropico è molto importante nella stabilizzazione dei complessi con leganti </a:t>
            </a:r>
            <a:r>
              <a:rPr lang="it-IT" dirty="0" smtClean="0"/>
              <a:t>chelanti</a:t>
            </a:r>
            <a:endParaRPr lang="it-IT" baseline="-25000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Può essere visto come</a:t>
            </a:r>
            <a:r>
              <a:rPr lang="it-IT" dirty="0" smtClean="0"/>
              <a:t>:</a:t>
            </a: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-Maggior numero di molecole tra i prodotti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-Probabilità di coordinare la seconda chela quando la prima è già coordinata </a:t>
            </a:r>
            <a:r>
              <a:rPr lang="it-IT" dirty="0" smtClean="0"/>
              <a:t>per la distanza </a:t>
            </a:r>
            <a:r>
              <a:rPr lang="it-IT" dirty="0"/>
              <a:t>ravvicinata del </a:t>
            </a:r>
            <a:r>
              <a:rPr lang="it-IT" dirty="0" smtClean="0"/>
              <a:t>secondo gruppo entrante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Interpreta anche la stabilità relativa di cicli a minor numero di membri a parità di </a:t>
            </a:r>
            <a:r>
              <a:rPr lang="it-IT" dirty="0" err="1"/>
              <a:t>strain</a:t>
            </a:r>
            <a:r>
              <a:rPr lang="it-IT" dirty="0"/>
              <a:t> d’anello</a:t>
            </a:r>
          </a:p>
          <a:p>
            <a:pPr marL="0" indent="0">
              <a:buNone/>
            </a:pPr>
            <a:r>
              <a:rPr lang="it-IT" dirty="0"/>
              <a:t>5 &gt; 6 &gt; 7 &gt; 8 &gt; ..</a:t>
            </a:r>
          </a:p>
        </p:txBody>
      </p:sp>
    </p:spTree>
    <p:extLst>
      <p:ext uri="{BB962C8B-B14F-4D97-AF65-F5344CB8AC3E}">
        <p14:creationId xmlns:p14="http://schemas.microsoft.com/office/powerpoint/2010/main" val="171985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2" y="34636"/>
            <a:ext cx="9144000" cy="730068"/>
          </a:xfrm>
        </p:spPr>
        <p:txBody>
          <a:bodyPr>
            <a:normAutofit/>
          </a:bodyPr>
          <a:lstStyle/>
          <a:p>
            <a:r>
              <a:rPr lang="en-US" altLang="it-IT" sz="3600" dirty="0" err="1" smtClean="0"/>
              <a:t>Nomenclatura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dei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Composti</a:t>
            </a:r>
            <a:r>
              <a:rPr lang="en-US" altLang="it-IT" sz="3600" dirty="0" smtClean="0"/>
              <a:t> di </a:t>
            </a:r>
            <a:r>
              <a:rPr lang="en-US" altLang="it-IT" sz="3600" dirty="0" err="1" smtClean="0"/>
              <a:t>Coordinazione</a:t>
            </a:r>
            <a:endParaRPr lang="en-US" altLang="it-IT" sz="3600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1124744"/>
            <a:ext cx="903649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La regola di base nella nomenclatura dei composti di coordinazione è quello di nominare i leganti attaccati al metallo come prefissi prima del nome di metallo.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61245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7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sz="3600" dirty="0" err="1" smtClean="0"/>
              <a:t>Nomenclatura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dei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Composti</a:t>
            </a:r>
            <a:r>
              <a:rPr lang="en-US" altLang="it-IT" sz="3600" dirty="0" smtClean="0"/>
              <a:t> di </a:t>
            </a:r>
            <a:r>
              <a:rPr lang="en-US" altLang="it-IT" sz="3600" dirty="0" err="1" smtClean="0"/>
              <a:t>Coordinazione</a:t>
            </a:r>
            <a:endParaRPr lang="en-US" altLang="it-IT" sz="36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4744"/>
            <a:ext cx="8839200" cy="3888432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Il nome dell’anione per primo; il catione per ultimo. </a:t>
            </a:r>
          </a:p>
          <a:p>
            <a:r>
              <a:rPr lang="it-IT" sz="2800" dirty="0" smtClean="0"/>
              <a:t>I leganti sono elencati in ordine alfabetico prima del metallo </a:t>
            </a:r>
          </a:p>
          <a:p>
            <a:r>
              <a:rPr lang="it-IT" altLang="it-IT" sz="2800" dirty="0" smtClean="0"/>
              <a:t>I </a:t>
            </a:r>
            <a:r>
              <a:rPr lang="it-IT" altLang="it-IT" sz="2800" dirty="0" err="1" smtClean="0"/>
              <a:t>ligandi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monodentati</a:t>
            </a:r>
            <a:r>
              <a:rPr lang="it-IT" altLang="it-IT" sz="2800" dirty="0" smtClean="0"/>
              <a:t> che appaiono più volte ricevono un prefisso greco secondo il numero di occorrenze: </a:t>
            </a:r>
            <a:r>
              <a:rPr lang="it-IT" altLang="it-IT" sz="2800" i="1" dirty="0" smtClean="0"/>
              <a:t>di-</a:t>
            </a:r>
            <a:r>
              <a:rPr lang="it-IT" altLang="it-IT" sz="2800" dirty="0" smtClean="0"/>
              <a:t>, </a:t>
            </a:r>
            <a:r>
              <a:rPr lang="it-IT" altLang="it-IT" sz="2800" i="1" dirty="0" smtClean="0"/>
              <a:t>tri-</a:t>
            </a:r>
            <a:r>
              <a:rPr lang="it-IT" altLang="it-IT" sz="2800" dirty="0" smtClean="0"/>
              <a:t>, </a:t>
            </a:r>
            <a:r>
              <a:rPr lang="it-IT" altLang="it-IT" sz="2800" i="1" dirty="0" smtClean="0"/>
              <a:t>tetra-</a:t>
            </a:r>
            <a:r>
              <a:rPr lang="it-IT" altLang="it-IT" sz="2800" dirty="0" smtClean="0"/>
              <a:t>, </a:t>
            </a:r>
            <a:r>
              <a:rPr lang="it-IT" altLang="it-IT" sz="2800" i="1" dirty="0" smtClean="0"/>
              <a:t>penta-</a:t>
            </a:r>
            <a:r>
              <a:rPr lang="it-IT" altLang="it-IT" sz="2800" dirty="0" smtClean="0"/>
              <a:t>, or </a:t>
            </a:r>
            <a:r>
              <a:rPr lang="it-IT" altLang="it-IT" sz="2800" i="1" dirty="0" err="1" smtClean="0"/>
              <a:t>esa</a:t>
            </a:r>
            <a:r>
              <a:rPr lang="it-IT" altLang="it-IT" sz="2800" i="1" dirty="0" smtClean="0"/>
              <a:t>-</a:t>
            </a:r>
            <a:r>
              <a:rPr lang="it-IT" altLang="it-IT" sz="2800" dirty="0" smtClean="0"/>
              <a:t>. I </a:t>
            </a:r>
            <a:r>
              <a:rPr lang="it-IT" altLang="it-IT" sz="2800" dirty="0" err="1" smtClean="0"/>
              <a:t>ligandi</a:t>
            </a:r>
            <a:r>
              <a:rPr lang="it-IT" altLang="it-IT" sz="2800" dirty="0" smtClean="0"/>
              <a:t> polidentati (per esempio, </a:t>
            </a:r>
            <a:r>
              <a:rPr lang="it-IT" altLang="it-IT" sz="2800" dirty="0" err="1" smtClean="0"/>
              <a:t>etilenediamina</a:t>
            </a:r>
            <a:r>
              <a:rPr lang="it-IT" altLang="it-IT" sz="2800" dirty="0" smtClean="0"/>
              <a:t>, ossalato) ricevono i prefissi </a:t>
            </a:r>
            <a:r>
              <a:rPr lang="it-IT" altLang="it-IT" sz="2800" i="1" dirty="0" smtClean="0"/>
              <a:t>bis-</a:t>
            </a:r>
            <a:r>
              <a:rPr lang="it-IT" altLang="it-IT" sz="2800" dirty="0" smtClean="0"/>
              <a:t> </a:t>
            </a:r>
            <a:r>
              <a:rPr lang="it-IT" altLang="it-IT" sz="2800" i="1" dirty="0" smtClean="0"/>
              <a:t>tris-</a:t>
            </a:r>
            <a:r>
              <a:rPr lang="it-IT" altLang="it-IT" sz="2800" dirty="0" smtClean="0"/>
              <a:t>, </a:t>
            </a:r>
            <a:r>
              <a:rPr lang="it-IT" altLang="it-IT" sz="2800" i="1" dirty="0" err="1" smtClean="0"/>
              <a:t>tetrakis</a:t>
            </a:r>
            <a:r>
              <a:rPr lang="it-IT" altLang="it-IT" sz="2800" i="1" dirty="0" smtClean="0"/>
              <a:t>-</a:t>
            </a:r>
            <a:r>
              <a:rPr lang="it-IT" altLang="it-IT" sz="2800" dirty="0" smtClean="0"/>
              <a:t> ecc.</a:t>
            </a:r>
          </a:p>
          <a:p>
            <a:r>
              <a:rPr lang="it-IT" altLang="it-IT" sz="2800" dirty="0" smtClean="0"/>
              <a:t>Gli anioni finiscono in </a:t>
            </a:r>
            <a:r>
              <a:rPr lang="it-IT" altLang="it-IT" sz="2800" i="1" dirty="0" smtClean="0"/>
              <a:t>o</a:t>
            </a:r>
            <a:r>
              <a:rPr lang="it-IT" altLang="it-IT" sz="2800" dirty="0" smtClean="0"/>
              <a:t>. Per esempio: </a:t>
            </a:r>
            <a:r>
              <a:rPr lang="it-IT" altLang="it-IT" sz="2800" i="1" dirty="0" smtClean="0"/>
              <a:t>cianuro</a:t>
            </a:r>
            <a:r>
              <a:rPr lang="it-IT" altLang="it-IT" sz="2800" dirty="0" smtClean="0"/>
              <a:t> diventa </a:t>
            </a:r>
            <a:r>
              <a:rPr lang="it-IT" altLang="it-IT" sz="2800" i="1" dirty="0" smtClean="0"/>
              <a:t>ciano</a:t>
            </a:r>
            <a:r>
              <a:rPr lang="it-IT" altLang="it-IT" sz="2800" dirty="0" smtClean="0"/>
              <a:t>. </a:t>
            </a:r>
          </a:p>
          <a:p>
            <a:r>
              <a:rPr lang="it-IT" altLang="it-IT" sz="2800" dirty="0" smtClean="0"/>
              <a:t>Ai </a:t>
            </a:r>
            <a:r>
              <a:rPr lang="it-IT" altLang="it-IT" sz="2800" dirty="0" err="1" smtClean="0"/>
              <a:t>ligandi</a:t>
            </a:r>
            <a:r>
              <a:rPr lang="it-IT" altLang="it-IT" sz="2800" dirty="0" smtClean="0"/>
              <a:t> neutri si danno i loro soliti nomi, con qualche eccezione: NH</a:t>
            </a:r>
            <a:r>
              <a:rPr lang="it-IT" altLang="it-IT" sz="2800" baseline="-25000" dirty="0" smtClean="0"/>
              <a:t>3</a:t>
            </a:r>
            <a:r>
              <a:rPr lang="it-IT" altLang="it-IT" sz="2800" dirty="0" smtClean="0"/>
              <a:t> diventa </a:t>
            </a:r>
            <a:r>
              <a:rPr lang="it-IT" altLang="it-IT" sz="2800" i="1" dirty="0" smtClean="0"/>
              <a:t>amino</a:t>
            </a:r>
            <a:r>
              <a:rPr lang="it-IT" altLang="it-IT" sz="2800" dirty="0" smtClean="0"/>
              <a:t>; H</a:t>
            </a:r>
            <a:r>
              <a:rPr lang="it-IT" altLang="it-IT" sz="2800" baseline="-25000" dirty="0" smtClean="0"/>
              <a:t>2</a:t>
            </a:r>
            <a:r>
              <a:rPr lang="it-IT" altLang="it-IT" sz="2800" dirty="0" smtClean="0"/>
              <a:t>O diventa </a:t>
            </a:r>
            <a:r>
              <a:rPr lang="it-IT" altLang="it-IT" sz="2800" i="1" dirty="0" err="1" smtClean="0"/>
              <a:t>aquo</a:t>
            </a:r>
            <a:r>
              <a:rPr lang="it-IT" altLang="it-IT" sz="2800" dirty="0" smtClean="0"/>
              <a:t>; CO diventa </a:t>
            </a:r>
            <a:r>
              <a:rPr lang="it-IT" altLang="it-IT" sz="2800" i="1" dirty="0" smtClean="0"/>
              <a:t>carbonile.</a:t>
            </a:r>
          </a:p>
          <a:p>
            <a:r>
              <a:rPr lang="it-IT" altLang="it-IT" sz="2800" dirty="0" smtClean="0"/>
              <a:t>Si scrive il nome dell'atomo/ione centrale. Se </a:t>
            </a:r>
            <a:r>
              <a:rPr lang="it-IT" altLang="it-IT" sz="2900" dirty="0"/>
              <a:t>lo stato di ossidazione dell'atomo </a:t>
            </a:r>
            <a:r>
              <a:rPr lang="it-IT" altLang="it-IT" sz="2800" dirty="0" smtClean="0"/>
              <a:t>centrale deve essere specificato (quando è uno di vari stati possibili), lo si scrive come numero romano) tra parentesi.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99592" y="4797152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b="1" dirty="0" smtClean="0">
                <a:solidFill>
                  <a:srgbClr val="FF0000"/>
                </a:solidFill>
              </a:rPr>
              <a:t>Anione                  Catione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[Co(NH</a:t>
            </a:r>
            <a:r>
              <a:rPr lang="it-IT" baseline="-25000" dirty="0" smtClean="0"/>
              <a:t>3</a:t>
            </a:r>
            <a:r>
              <a:rPr lang="it-IT" dirty="0" smtClean="0"/>
              <a:t>)</a:t>
            </a:r>
            <a:r>
              <a:rPr lang="it-IT" baseline="-25000" dirty="0" smtClean="0"/>
              <a:t>5</a:t>
            </a:r>
            <a:r>
              <a:rPr lang="it-IT" dirty="0" smtClean="0"/>
              <a:t>Cl]Cl</a:t>
            </a:r>
            <a:r>
              <a:rPr lang="it-IT" baseline="-25000" dirty="0" smtClean="0"/>
              <a:t>2 </a:t>
            </a:r>
            <a:r>
              <a:rPr lang="it-IT" dirty="0" smtClean="0"/>
              <a:t>     </a:t>
            </a:r>
            <a:r>
              <a:rPr lang="it-IT" b="1" dirty="0" smtClean="0"/>
              <a:t>Cloruro di </a:t>
            </a:r>
            <a:r>
              <a:rPr lang="it-IT" b="1" dirty="0" err="1" smtClean="0"/>
              <a:t>pentamminoclorocobalto</a:t>
            </a:r>
            <a:r>
              <a:rPr lang="it-IT" b="1" dirty="0" smtClean="0"/>
              <a:t>(III)</a:t>
            </a:r>
          </a:p>
          <a:p>
            <a:r>
              <a:rPr lang="it-IT" baseline="-25000" dirty="0" smtClean="0"/>
              <a:t>                                                       </a:t>
            </a:r>
            <a:r>
              <a:rPr lang="it-IT" dirty="0" smtClean="0"/>
              <a:t>Cl</a:t>
            </a:r>
            <a:r>
              <a:rPr lang="it-IT" baseline="30000" dirty="0" smtClean="0"/>
              <a:t>- </a:t>
            </a:r>
            <a:r>
              <a:rPr lang="it-IT" baseline="-25000" dirty="0" smtClean="0"/>
              <a:t>                             </a:t>
            </a:r>
            <a:r>
              <a:rPr lang="it-IT" dirty="0" smtClean="0"/>
              <a:t> 5 NH</a:t>
            </a:r>
            <a:r>
              <a:rPr lang="it-IT" baseline="-25000" dirty="0" smtClean="0"/>
              <a:t>3</a:t>
            </a:r>
            <a:r>
              <a:rPr lang="it-IT" dirty="0" smtClean="0"/>
              <a:t>         Cl</a:t>
            </a:r>
            <a:r>
              <a:rPr lang="it-IT" baseline="30000" dirty="0" smtClean="0"/>
              <a:t>-</a:t>
            </a:r>
            <a:r>
              <a:rPr lang="it-IT" dirty="0" smtClean="0"/>
              <a:t>       Co(III)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dirty="0" err="1"/>
              <a:t>c</a:t>
            </a:r>
            <a:r>
              <a:rPr lang="it-IT" dirty="0" err="1" smtClean="0"/>
              <a:t>ontroione</a:t>
            </a:r>
            <a:r>
              <a:rPr lang="it-IT" dirty="0" smtClean="0"/>
              <a:t>         leganti   legante   ione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del complesso                                  metallico</a:t>
            </a:r>
            <a:endParaRPr lang="it-IT" baseline="-25000" dirty="0"/>
          </a:p>
          <a:p>
            <a:r>
              <a:rPr lang="it-IT" baseline="-25000" dirty="0" smtClean="0"/>
              <a:t>                                                                                           </a:t>
            </a:r>
          </a:p>
          <a:p>
            <a:endParaRPr lang="it-IT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235299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50860"/>
            <a:ext cx="8534400" cy="2971800"/>
          </a:xfrm>
        </p:spPr>
        <p:txBody>
          <a:bodyPr/>
          <a:lstStyle/>
          <a:p>
            <a:r>
              <a:rPr lang="it-IT" altLang="it-IT" sz="2800" dirty="0" smtClean="0"/>
              <a:t>Se il complesso è un anione, il nome dell'atomo centrale finirà in </a:t>
            </a:r>
            <a:r>
              <a:rPr lang="it-IT" altLang="it-IT" sz="2800" i="1" dirty="0" smtClean="0"/>
              <a:t>-</a:t>
            </a:r>
            <a:r>
              <a:rPr lang="it-IT" altLang="it-IT" sz="2800" i="1" dirty="0" err="1" smtClean="0"/>
              <a:t>ato</a:t>
            </a:r>
            <a:r>
              <a:rPr lang="it-IT" altLang="it-IT" sz="2800" dirty="0" smtClean="0"/>
              <a:t>, e si userà il suo nome latino se disponibile (eccetto per il mercurio).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600" smtClean="0"/>
              <a:t>Nomenclatura dei Composti di Coordinazione</a:t>
            </a:r>
            <a:endParaRPr lang="en-US" alt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57654" y="2780928"/>
            <a:ext cx="6228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b="1" dirty="0" smtClean="0">
                <a:solidFill>
                  <a:srgbClr val="FF0000"/>
                </a:solidFill>
              </a:rPr>
              <a:t>Anione                                     Catione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Na</a:t>
            </a:r>
            <a:r>
              <a:rPr lang="it-IT" baseline="-25000" dirty="0" smtClean="0"/>
              <a:t>2</a:t>
            </a:r>
            <a:r>
              <a:rPr lang="it-IT" dirty="0" smtClean="0"/>
              <a:t>[MoOCl</a:t>
            </a:r>
            <a:r>
              <a:rPr lang="it-IT" baseline="-25000" dirty="0" smtClean="0"/>
              <a:t>4</a:t>
            </a:r>
            <a:r>
              <a:rPr lang="it-IT" dirty="0" smtClean="0"/>
              <a:t>]    </a:t>
            </a:r>
            <a:r>
              <a:rPr lang="it-IT" b="1" dirty="0" err="1" smtClean="0"/>
              <a:t>Tetracloroossomolibdato</a:t>
            </a:r>
            <a:r>
              <a:rPr lang="it-IT" b="1" dirty="0" smtClean="0"/>
              <a:t>(IV) di sodio </a:t>
            </a:r>
          </a:p>
          <a:p>
            <a:r>
              <a:rPr lang="it-IT" baseline="-25000" dirty="0" smtClean="0"/>
              <a:t>                                                  </a:t>
            </a:r>
            <a:r>
              <a:rPr lang="it-IT" dirty="0" smtClean="0"/>
              <a:t>4 Cl</a:t>
            </a:r>
            <a:r>
              <a:rPr lang="it-IT" baseline="30000" dirty="0" smtClean="0"/>
              <a:t>-           </a:t>
            </a:r>
            <a:r>
              <a:rPr lang="it-IT" dirty="0" smtClean="0"/>
              <a:t>O</a:t>
            </a:r>
            <a:r>
              <a:rPr lang="it-IT" baseline="30000" dirty="0" smtClean="0"/>
              <a:t>2-</a:t>
            </a:r>
            <a:r>
              <a:rPr lang="it-IT" baseline="-25000" dirty="0" smtClean="0"/>
              <a:t>             </a:t>
            </a:r>
            <a:r>
              <a:rPr lang="it-IT" dirty="0" err="1" smtClean="0"/>
              <a:t>Mo</a:t>
            </a:r>
            <a:r>
              <a:rPr lang="it-IT" dirty="0" smtClean="0"/>
              <a:t>(IV)</a:t>
            </a:r>
            <a:r>
              <a:rPr lang="it-IT" baseline="-25000" dirty="0" smtClean="0"/>
              <a:t>                </a:t>
            </a:r>
            <a:r>
              <a:rPr lang="it-IT" dirty="0" smtClean="0"/>
              <a:t>  2 Na</a:t>
            </a:r>
            <a:r>
              <a:rPr lang="it-IT" baseline="30000" dirty="0" smtClean="0"/>
              <a:t>+</a:t>
            </a:r>
          </a:p>
          <a:p>
            <a:r>
              <a:rPr lang="it-IT" dirty="0" smtClean="0"/>
              <a:t>                                leganti  legante   ione                 </a:t>
            </a:r>
            <a:r>
              <a:rPr lang="it-IT" dirty="0" err="1" smtClean="0"/>
              <a:t>controione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metallico         del complesso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34654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ab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18880"/>
          <a:stretch/>
        </p:blipFill>
        <p:spPr bwMode="auto">
          <a:xfrm>
            <a:off x="-11654" y="980728"/>
            <a:ext cx="9144000" cy="55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600" smtClean="0"/>
              <a:t>Nomenclatura dei Composti di Coordinazione</a:t>
            </a:r>
            <a:endParaRPr lang="en-US" altLang="it-IT" sz="3600" dirty="0"/>
          </a:p>
        </p:txBody>
      </p:sp>
    </p:spTree>
    <p:extLst>
      <p:ext uri="{BB962C8B-B14F-4D97-AF65-F5344CB8AC3E}">
        <p14:creationId xmlns:p14="http://schemas.microsoft.com/office/powerpoint/2010/main" val="11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653"/>
            <a:ext cx="9144000" cy="1143000"/>
          </a:xfrm>
        </p:spPr>
        <p:txBody>
          <a:bodyPr/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Coordinazione</a:t>
            </a:r>
            <a:endParaRPr lang="en-US" altLang="it-IT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419600" cy="4495800"/>
          </a:xfrm>
        </p:spPr>
        <p:txBody>
          <a:bodyPr/>
          <a:lstStyle/>
          <a:p>
            <a:r>
              <a:rPr lang="it-IT" altLang="it-IT" sz="2800" dirty="0" smtClean="0"/>
              <a:t>Alcuni metalli, come il cromo (III) ed il cobalto (III), hanno sempre lo stesso numero di coordinazione (6 nel caso di questi due metalli).</a:t>
            </a:r>
          </a:p>
          <a:p>
            <a:r>
              <a:rPr lang="it-IT" altLang="it-IT" sz="2800" dirty="0" smtClean="0"/>
              <a:t>I numeri di coordinazione più comuni sono 4 e 6.</a:t>
            </a:r>
            <a:endParaRPr lang="en-US" altLang="it-IT" sz="2800" dirty="0" smtClean="0"/>
          </a:p>
        </p:txBody>
      </p:sp>
      <p:pic>
        <p:nvPicPr>
          <p:cNvPr id="17412" name="Picture 4" descr="24_03a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>
            <a:fillRect/>
          </a:stretch>
        </p:blipFill>
        <p:spPr>
          <a:xfrm>
            <a:off x="304800" y="2163763"/>
            <a:ext cx="4113213" cy="1365250"/>
          </a:xfrm>
        </p:spPr>
      </p:pic>
      <p:pic>
        <p:nvPicPr>
          <p:cNvPr id="17413" name="Picture 5" descr="24_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>
          <a:xfrm>
            <a:off x="304800" y="4278313"/>
            <a:ext cx="4113213" cy="1466850"/>
          </a:xfrm>
        </p:spPr>
      </p:pic>
    </p:spTree>
    <p:extLst>
      <p:ext uri="{BB962C8B-B14F-4D97-AF65-F5344CB8AC3E}">
        <p14:creationId xmlns:p14="http://schemas.microsoft.com/office/powerpoint/2010/main" val="674732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Isomeri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7772400" cy="19812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Possiamo </a:t>
            </a:r>
            <a:r>
              <a:rPr lang="it-IT" dirty="0"/>
              <a:t>distinguere gli isomeri (composti aventi la stessa </a:t>
            </a:r>
            <a:r>
              <a:rPr lang="it-IT" b="1" dirty="0"/>
              <a:t>formula empirica</a:t>
            </a:r>
            <a:r>
              <a:rPr lang="it-IT" dirty="0"/>
              <a:t>) in due classi: </a:t>
            </a:r>
          </a:p>
          <a:p>
            <a:r>
              <a:rPr lang="it-IT" dirty="0"/>
              <a:t>-isomeri </a:t>
            </a:r>
            <a:r>
              <a:rPr lang="it-IT" b="1" dirty="0"/>
              <a:t>costituzionali</a:t>
            </a:r>
            <a:r>
              <a:rPr lang="it-IT" dirty="0"/>
              <a:t> </a:t>
            </a:r>
            <a:r>
              <a:rPr lang="it-IT" dirty="0" smtClean="0"/>
              <a:t>o </a:t>
            </a:r>
            <a:r>
              <a:rPr lang="it-IT" b="1" dirty="0" smtClean="0"/>
              <a:t>strutturali</a:t>
            </a:r>
            <a:endParaRPr lang="it-IT" b="1" dirty="0"/>
          </a:p>
          <a:p>
            <a:r>
              <a:rPr lang="it-IT" dirty="0"/>
              <a:t>-isomeri </a:t>
            </a:r>
            <a:r>
              <a:rPr lang="it-IT" b="1" dirty="0"/>
              <a:t>configurazionali</a:t>
            </a:r>
            <a:r>
              <a:rPr lang="it-IT" dirty="0"/>
              <a:t> o </a:t>
            </a:r>
            <a:r>
              <a:rPr lang="it-IT" b="1" dirty="0"/>
              <a:t>stereoisomeri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3356992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48643" y="4146379"/>
            <a:ext cx="259228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Costituzionali </a:t>
            </a:r>
          </a:p>
          <a:p>
            <a:pPr algn="ctr"/>
            <a:r>
              <a:rPr lang="it-IT" b="1" dirty="0" smtClean="0"/>
              <a:t>(Strutturali)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4146380"/>
            <a:ext cx="2592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Configurazionali</a:t>
            </a:r>
          </a:p>
          <a:p>
            <a:pPr algn="ctr"/>
            <a:r>
              <a:rPr lang="it-IT" b="1" dirty="0" smtClean="0"/>
              <a:t>(Stereoisomeri)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2023" y="5229198"/>
            <a:ext cx="179764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di sfera di coordinazione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22283" y="5229197"/>
            <a:ext cx="14401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di legame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499992" y="5250743"/>
            <a:ext cx="14401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geometrici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64560" y="5256773"/>
            <a:ext cx="10717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ottici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3419872" y="3726324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076056" y="3711921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691680" y="4809143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542362" y="4792711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364088" y="4824658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700428" y="4792710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22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1143000"/>
          </a:xfrm>
        </p:spPr>
        <p:txBody>
          <a:bodyPr/>
          <a:lstStyle/>
          <a:p>
            <a:r>
              <a:rPr lang="it-IT" dirty="0" smtClean="0"/>
              <a:t>Isomeria costituzionale o strutturale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91440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smtClean="0"/>
              <a:t>Isomeria </a:t>
            </a:r>
            <a:r>
              <a:rPr lang="it-IT" sz="2000" b="1" dirty="0"/>
              <a:t>costituzionale</a:t>
            </a:r>
            <a:r>
              <a:rPr lang="it-IT" sz="2000" dirty="0"/>
              <a:t>: si applica a molecole che hanno la stessa formula empirica ma organizzazione o </a:t>
            </a:r>
            <a:r>
              <a:rPr lang="it-IT" sz="2000" b="1" dirty="0"/>
              <a:t>sequenza diversa degli atomi</a:t>
            </a:r>
            <a:r>
              <a:rPr lang="it-IT" sz="2000" dirty="0"/>
              <a:t>. Comprende le forme di isomeria: </a:t>
            </a:r>
          </a:p>
          <a:p>
            <a:pPr marL="0" indent="0">
              <a:buNone/>
            </a:pPr>
            <a:r>
              <a:rPr lang="it-IT" sz="2000" dirty="0" smtClean="0"/>
              <a:t>- </a:t>
            </a:r>
            <a:r>
              <a:rPr lang="it-IT" sz="2000" b="1" dirty="0" smtClean="0"/>
              <a:t>di </a:t>
            </a:r>
            <a:r>
              <a:rPr lang="it-IT" sz="2000" b="1" dirty="0"/>
              <a:t>ionizzazione</a:t>
            </a:r>
            <a:r>
              <a:rPr lang="it-IT" sz="2000" dirty="0"/>
              <a:t>; riguarda il ruolo degli anioni o come leganti o come </a:t>
            </a:r>
            <a:r>
              <a:rPr lang="it-IT" sz="2000" dirty="0" err="1"/>
              <a:t>controioni</a:t>
            </a:r>
            <a:r>
              <a:rPr lang="it-IT" sz="2000" dirty="0"/>
              <a:t>, es. </a:t>
            </a:r>
          </a:p>
          <a:p>
            <a:pPr marL="0" indent="0">
              <a:buNone/>
            </a:pPr>
            <a:r>
              <a:rPr lang="en-GB" sz="2000" dirty="0"/>
              <a:t>[</a:t>
            </a:r>
            <a:r>
              <a:rPr lang="en-GB" sz="2000" dirty="0" smtClean="0"/>
              <a:t>Co(NH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)Cl]Cl</a:t>
            </a:r>
            <a:r>
              <a:rPr lang="it-IT" sz="2000" dirty="0" smtClean="0"/>
              <a:t>                 </a:t>
            </a:r>
            <a:r>
              <a:rPr lang="en-GB" sz="2000" dirty="0" smtClean="0"/>
              <a:t>[Co(NH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Cl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]NO</a:t>
            </a:r>
            <a:r>
              <a:rPr lang="en-GB" sz="2000" baseline="-25000" dirty="0" smtClean="0"/>
              <a:t>2</a:t>
            </a:r>
            <a:r>
              <a:rPr lang="en-GB" sz="2000" dirty="0"/>
              <a:t>.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- </a:t>
            </a:r>
            <a:r>
              <a:rPr lang="it-IT" sz="2000" b="1" dirty="0" smtClean="0"/>
              <a:t>di </a:t>
            </a:r>
            <a:r>
              <a:rPr lang="it-IT" sz="2000" b="1" dirty="0"/>
              <a:t>solvente</a:t>
            </a:r>
            <a:r>
              <a:rPr lang="it-IT" sz="2000" dirty="0"/>
              <a:t>; riguarda la posizione del solvente (spesso H</a:t>
            </a:r>
            <a:r>
              <a:rPr lang="it-IT" sz="2000" baseline="-25000" dirty="0"/>
              <a:t>2</a:t>
            </a:r>
            <a:r>
              <a:rPr lang="it-IT" sz="2000" dirty="0"/>
              <a:t>O) nella sfera interna o esterna di coordinazione, es. </a:t>
            </a:r>
          </a:p>
          <a:p>
            <a:pPr marL="0" indent="0">
              <a:buNone/>
            </a:pPr>
            <a:r>
              <a:rPr lang="it-IT" sz="2000" dirty="0"/>
              <a:t>[</a:t>
            </a:r>
            <a:r>
              <a:rPr lang="it-IT" sz="2000" dirty="0" smtClean="0"/>
              <a:t>Cr(H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O)</a:t>
            </a:r>
            <a:r>
              <a:rPr lang="it-IT" sz="2000" baseline="-25000" dirty="0" smtClean="0"/>
              <a:t>6</a:t>
            </a:r>
            <a:r>
              <a:rPr lang="it-IT" sz="2000" dirty="0" smtClean="0"/>
              <a:t>]Cl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                              [CrCl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(H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O)</a:t>
            </a:r>
            <a:r>
              <a:rPr lang="it-IT" sz="2000" baseline="-25000" dirty="0" smtClean="0"/>
              <a:t>4</a:t>
            </a:r>
            <a:r>
              <a:rPr lang="it-IT" sz="2000" dirty="0" smtClean="0"/>
              <a:t>]Cl.2H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 smtClean="0"/>
              <a:t>-</a:t>
            </a:r>
            <a:r>
              <a:rPr lang="it-IT" sz="2000" b="1" dirty="0" smtClean="0"/>
              <a:t>di </a:t>
            </a:r>
            <a:r>
              <a:rPr lang="it-IT" sz="2000" b="1" dirty="0"/>
              <a:t>coordinazione</a:t>
            </a:r>
            <a:r>
              <a:rPr lang="it-IT" sz="2000" dirty="0"/>
              <a:t>; in presenza di due metalli ci può essere uno scambio dei leganti, es.</a:t>
            </a:r>
          </a:p>
          <a:p>
            <a:pPr marL="0" indent="0">
              <a:buNone/>
            </a:pPr>
            <a:r>
              <a:rPr lang="en-GB" sz="2000" dirty="0"/>
              <a:t>[Cr(NH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  <a:r>
              <a:rPr lang="en-GB" sz="2000" baseline="-25000" dirty="0"/>
              <a:t>6</a:t>
            </a:r>
            <a:r>
              <a:rPr lang="en-GB" sz="2000" dirty="0"/>
              <a:t>] [Co(CN)</a:t>
            </a:r>
            <a:r>
              <a:rPr lang="en-GB" sz="2000" baseline="-25000" dirty="0"/>
              <a:t>6</a:t>
            </a:r>
            <a:r>
              <a:rPr lang="en-GB" sz="2000" dirty="0" smtClean="0"/>
              <a:t>]</a:t>
            </a:r>
            <a:r>
              <a:rPr lang="it-IT" sz="2000" dirty="0" smtClean="0"/>
              <a:t>                   </a:t>
            </a:r>
            <a:r>
              <a:rPr lang="en-GB" sz="2000" dirty="0" smtClean="0"/>
              <a:t>[</a:t>
            </a:r>
            <a:r>
              <a:rPr lang="en-GB" sz="2000" dirty="0"/>
              <a:t>Co(NH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  <a:r>
              <a:rPr lang="en-GB" sz="2000" baseline="-25000" dirty="0"/>
              <a:t>6</a:t>
            </a:r>
            <a:r>
              <a:rPr lang="en-GB" sz="2000" dirty="0"/>
              <a:t>] [Cr(CN)</a:t>
            </a:r>
            <a:r>
              <a:rPr lang="en-GB" sz="2000" baseline="-25000" dirty="0"/>
              <a:t>6</a:t>
            </a:r>
            <a:r>
              <a:rPr lang="en-GB" sz="2000" dirty="0"/>
              <a:t>]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-</a:t>
            </a:r>
            <a:r>
              <a:rPr lang="it-IT" sz="2000" b="1" dirty="0" smtClean="0"/>
              <a:t>di </a:t>
            </a:r>
            <a:r>
              <a:rPr lang="it-IT" sz="2000" b="1" dirty="0"/>
              <a:t>legante; </a:t>
            </a:r>
            <a:r>
              <a:rPr lang="it-IT" sz="2000" dirty="0"/>
              <a:t>leganti diversi che danno un complesso con la stessa composizione, es.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-</a:t>
            </a:r>
            <a:r>
              <a:rPr lang="it-IT" sz="2000" b="1" dirty="0" smtClean="0"/>
              <a:t>di </a:t>
            </a:r>
            <a:r>
              <a:rPr lang="it-IT" sz="2000" b="1" dirty="0"/>
              <a:t>legame; </a:t>
            </a:r>
            <a:r>
              <a:rPr lang="it-IT" sz="2000" dirty="0"/>
              <a:t>in presenza di leganti ambientati, es.</a:t>
            </a:r>
          </a:p>
          <a:p>
            <a:pPr marL="0" indent="0">
              <a:buNone/>
            </a:pPr>
            <a:r>
              <a:rPr lang="fr-FR" sz="2000" dirty="0"/>
              <a:t>SCN-, CN</a:t>
            </a:r>
            <a:r>
              <a:rPr lang="fr-FR" sz="2000" baseline="30000" dirty="0"/>
              <a:t>-</a:t>
            </a:r>
            <a:r>
              <a:rPr lang="fr-FR" sz="2000" dirty="0"/>
              <a:t>, DMSO etc.</a:t>
            </a:r>
            <a:endParaRPr lang="it-IT" sz="2000" dirty="0"/>
          </a:p>
          <a:p>
            <a:endParaRPr lang="it-IT" sz="2000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449438" cy="116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2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51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Isomeri</a:t>
            </a:r>
            <a:r>
              <a:rPr lang="en-US" altLang="it-IT" dirty="0"/>
              <a:t> </a:t>
            </a:r>
            <a:r>
              <a:rPr lang="en-US" altLang="it-IT" dirty="0" smtClean="0"/>
              <a:t>di </a:t>
            </a:r>
            <a:r>
              <a:rPr lang="en-US" altLang="it-IT" dirty="0" err="1" smtClean="0"/>
              <a:t>sfera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coordinazione</a:t>
            </a:r>
            <a:endParaRPr lang="en-US" altLang="it-IT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5029200"/>
          </a:xfrm>
        </p:spPr>
        <p:txBody>
          <a:bodyPr/>
          <a:lstStyle/>
          <a:p>
            <a:r>
              <a:rPr lang="it-IT" dirty="0" smtClean="0"/>
              <a:t>Alcuni isomeri differiscono dai leganti che sono coordinati al metallo o al di fuori della sfera di coordinazione</a:t>
            </a:r>
            <a:r>
              <a:rPr lang="en-US" altLang="it-IT" dirty="0" smtClean="0"/>
              <a:t>.</a:t>
            </a:r>
          </a:p>
          <a:p>
            <a:pPr eaLnBrk="1" hangingPunct="1"/>
            <a:r>
              <a:rPr lang="en-US" altLang="it-IT" dirty="0" smtClean="0"/>
              <a:t>Tre </a:t>
            </a:r>
            <a:r>
              <a:rPr lang="it-IT" altLang="it-IT" dirty="0" smtClean="0"/>
              <a:t>dei 6 possibili isomeri d</a:t>
            </a:r>
            <a:r>
              <a:rPr lang="en-US" altLang="it-IT" dirty="0" smtClean="0"/>
              <a:t>el </a:t>
            </a:r>
            <a:r>
              <a:rPr lang="en-US" altLang="it-IT" dirty="0" smtClean="0"/>
              <a:t>CrCl</a:t>
            </a:r>
            <a:r>
              <a:rPr lang="en-US" altLang="it-IT" baseline="-25000" dirty="0" smtClean="0"/>
              <a:t>3</a:t>
            </a:r>
            <a:r>
              <a:rPr lang="en-US" altLang="it-IT" dirty="0" smtClean="0"/>
              <a:t>(H</a:t>
            </a:r>
            <a:r>
              <a:rPr lang="en-US" altLang="it-IT" baseline="-25000" dirty="0" smtClean="0"/>
              <a:t>2</a:t>
            </a:r>
            <a:r>
              <a:rPr lang="en-US" altLang="it-IT" dirty="0" smtClean="0"/>
              <a:t>O)</a:t>
            </a:r>
            <a:r>
              <a:rPr lang="en-US" altLang="it-IT" baseline="-25000" dirty="0" smtClean="0"/>
              <a:t>6</a:t>
            </a:r>
          </a:p>
          <a:p>
            <a:pPr eaLnBrk="1" hangingPunct="1"/>
            <a:endParaRPr lang="en-US" altLang="it-IT" dirty="0" smtClean="0"/>
          </a:p>
        </p:txBody>
      </p:sp>
      <p:pic>
        <p:nvPicPr>
          <p:cNvPr id="4" name="Picture 2" descr="C:\DOCUME~1\CERM\IMPOST~1\Temp\Rar$DR57.718\Capitolo 04\Fig. 4-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6"/>
          <a:stretch/>
        </p:blipFill>
        <p:spPr bwMode="auto">
          <a:xfrm>
            <a:off x="176212" y="3850463"/>
            <a:ext cx="8967787" cy="30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Isomeri</a:t>
            </a:r>
            <a:r>
              <a:rPr lang="en-US" altLang="it-IT" dirty="0"/>
              <a:t> </a:t>
            </a:r>
            <a:r>
              <a:rPr lang="en-US" altLang="it-IT" dirty="0" smtClean="0"/>
              <a:t>di </a:t>
            </a:r>
            <a:r>
              <a:rPr lang="en-US" altLang="it-IT" dirty="0" err="1" smtClean="0"/>
              <a:t>legame</a:t>
            </a:r>
            <a:endParaRPr lang="en-US" altLang="it-IT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5900"/>
            <a:ext cx="3851920" cy="4114800"/>
          </a:xfrm>
        </p:spPr>
        <p:txBody>
          <a:bodyPr/>
          <a:lstStyle/>
          <a:p>
            <a:pPr marL="341313" lvl="1" indent="-227013">
              <a:buNone/>
            </a:pPr>
            <a:r>
              <a:rPr lang="en-US" altLang="it-IT" sz="2400" dirty="0" smtClean="0"/>
              <a:t>	</a:t>
            </a:r>
            <a:r>
              <a:rPr lang="it-IT" sz="2400" dirty="0" smtClean="0"/>
              <a:t>Se un legante (come il gruppo NO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nella parte inferiore del complesso) può legarsi al metallo con uno o un altro atomo come atomo donatore, si formano isomeri di legame.</a:t>
            </a:r>
            <a:endParaRPr lang="en-US" altLang="it-IT" sz="2400" dirty="0" smtClean="0"/>
          </a:p>
        </p:txBody>
      </p:sp>
      <p:pic>
        <p:nvPicPr>
          <p:cNvPr id="31748" name="Picture 5" descr="2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>
            <a:fillRect/>
          </a:stretch>
        </p:blipFill>
        <p:spPr>
          <a:xfrm>
            <a:off x="3924300" y="1392238"/>
            <a:ext cx="5078413" cy="5102225"/>
          </a:xfrm>
        </p:spPr>
      </p:pic>
    </p:spTree>
    <p:extLst>
      <p:ext uri="{BB962C8B-B14F-4D97-AF65-F5344CB8AC3E}">
        <p14:creationId xmlns:p14="http://schemas.microsoft.com/office/powerpoint/2010/main" val="58568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35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Isomeri</a:t>
            </a:r>
            <a:r>
              <a:rPr lang="en-US" altLang="it-IT" dirty="0"/>
              <a:t> </a:t>
            </a:r>
            <a:r>
              <a:rPr lang="en-US" altLang="it-IT" dirty="0" err="1" smtClean="0"/>
              <a:t>geometrici</a:t>
            </a:r>
            <a:endParaRPr lang="en-US" altLang="it-IT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191000" cy="2819400"/>
          </a:xfrm>
        </p:spPr>
        <p:txBody>
          <a:bodyPr/>
          <a:lstStyle/>
          <a:p>
            <a:r>
              <a:rPr lang="it-IT" sz="2800" dirty="0" smtClean="0"/>
              <a:t>Con questi isomeri geometrici, due atomi di cloro e due gruppi NH3 sono legati al metallo platino</a:t>
            </a:r>
            <a:endParaRPr lang="en-US" altLang="it-IT" sz="2800" dirty="0" smtClean="0"/>
          </a:p>
        </p:txBody>
      </p:sp>
      <p:pic>
        <p:nvPicPr>
          <p:cNvPr id="33796" name="Picture 5" descr="24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4"/>
          <a:stretch>
            <a:fillRect/>
          </a:stretch>
        </p:blipFill>
        <p:spPr>
          <a:xfrm>
            <a:off x="304800" y="1905000"/>
            <a:ext cx="4267200" cy="1857375"/>
          </a:xfrm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4495800"/>
            <a:ext cx="7138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it-IT" i="1" dirty="0" err="1" smtClean="0">
                <a:solidFill>
                  <a:srgbClr val="C82E32"/>
                </a:solidFill>
              </a:rPr>
              <a:t>Isomeri</a:t>
            </a:r>
            <a:r>
              <a:rPr lang="en-US" altLang="it-IT" i="1" dirty="0" smtClean="0">
                <a:solidFill>
                  <a:srgbClr val="C82E32"/>
                </a:solidFill>
              </a:rPr>
              <a:t> cis</a:t>
            </a:r>
            <a:r>
              <a:rPr lang="en-US" altLang="it-IT" dirty="0" smtClean="0">
                <a:solidFill>
                  <a:srgbClr val="C82E32"/>
                </a:solidFill>
              </a:rPr>
              <a:t>- </a:t>
            </a:r>
            <a:r>
              <a:rPr lang="en-US" altLang="it-IT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gruppi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dallo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stesso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lato</a:t>
            </a:r>
            <a:r>
              <a:rPr lang="en-US" altLang="it-IT" dirty="0" smtClean="0">
                <a:solidFill>
                  <a:srgbClr val="C82E32"/>
                </a:solidFill>
              </a:rPr>
              <a:t>.</a:t>
            </a:r>
            <a:endParaRPr lang="en-US" altLang="it-IT" dirty="0">
              <a:solidFill>
                <a:srgbClr val="C82E32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it-IT" dirty="0" err="1" smtClean="0">
                <a:solidFill>
                  <a:srgbClr val="C82E32"/>
                </a:solidFill>
              </a:rPr>
              <a:t>Isomeri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i="1" dirty="0" smtClean="0">
                <a:solidFill>
                  <a:srgbClr val="C82E32"/>
                </a:solidFill>
              </a:rPr>
              <a:t>trans</a:t>
            </a:r>
            <a:r>
              <a:rPr lang="en-US" altLang="it-IT" dirty="0" smtClean="0">
                <a:solidFill>
                  <a:srgbClr val="C82E32"/>
                </a:solidFill>
              </a:rPr>
              <a:t>- </a:t>
            </a:r>
            <a:r>
              <a:rPr lang="en-US" altLang="it-IT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gruppi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su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lati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opposti</a:t>
            </a:r>
            <a:r>
              <a:rPr lang="en-US" altLang="it-IT" dirty="0" smtClean="0">
                <a:solidFill>
                  <a:srgbClr val="C82E32"/>
                </a:solidFill>
              </a:rPr>
              <a:t>.</a:t>
            </a:r>
            <a:endParaRPr lang="en-US" altLang="it-IT" dirty="0">
              <a:solidFill>
                <a:srgbClr val="C82E32"/>
              </a:solidFill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20725" y="5437188"/>
            <a:ext cx="7580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chemeClr val="folHlink"/>
                </a:solidFill>
              </a:rPr>
              <a:t>ogni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atomo</a:t>
            </a:r>
            <a:r>
              <a:rPr lang="en-US" altLang="it-IT" b="1" dirty="0" smtClean="0">
                <a:solidFill>
                  <a:schemeClr val="folHlink"/>
                </a:solidFill>
              </a:rPr>
              <a:t> ha lo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stesso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numero</a:t>
            </a:r>
            <a:r>
              <a:rPr lang="en-US" altLang="it-IT" b="1" dirty="0" smtClean="0">
                <a:solidFill>
                  <a:schemeClr val="folHlink"/>
                </a:solidFill>
              </a:rPr>
              <a:t> e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tipo</a:t>
            </a:r>
            <a:r>
              <a:rPr lang="en-US" altLang="it-IT" b="1" dirty="0" smtClean="0">
                <a:solidFill>
                  <a:schemeClr val="folHlink"/>
                </a:solidFill>
              </a:rPr>
              <a:t> di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legame</a:t>
            </a:r>
            <a:endParaRPr lang="en-US" altLang="it-IT" b="1" dirty="0" smtClean="0">
              <a:solidFill>
                <a:schemeClr val="folHlink"/>
              </a:solidFill>
            </a:endParaRPr>
          </a:p>
          <a:p>
            <a:r>
              <a:rPr lang="en-US" altLang="it-IT" b="1" dirty="0">
                <a:solidFill>
                  <a:schemeClr val="folHlink"/>
                </a:solidFill>
              </a:rPr>
              <a:t>m</a:t>
            </a:r>
            <a:r>
              <a:rPr lang="en-US" altLang="it-IT" b="1" dirty="0" smtClean="0">
                <a:solidFill>
                  <a:schemeClr val="folHlink"/>
                </a:solidFill>
              </a:rPr>
              <a:t>a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disposizione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spaziale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differente</a:t>
            </a:r>
            <a:endParaRPr lang="en-US" altLang="it-IT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6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2159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Stereoisomeri</a:t>
            </a:r>
            <a:endParaRPr lang="en-US" altLang="it-IT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2564" y="3754582"/>
            <a:ext cx="8382000" cy="2514600"/>
          </a:xfrm>
        </p:spPr>
        <p:txBody>
          <a:bodyPr/>
          <a:lstStyle/>
          <a:p>
            <a:r>
              <a:rPr lang="it-IT" sz="2800" dirty="0" smtClean="0"/>
              <a:t>Stereoisomeri, chiamati isomeri ottici o </a:t>
            </a:r>
            <a:r>
              <a:rPr lang="it-IT" sz="2800" dirty="0" err="1" smtClean="0"/>
              <a:t>enantiomeri</a:t>
            </a:r>
            <a:r>
              <a:rPr lang="it-IT" sz="2800" dirty="0" smtClean="0"/>
              <a:t>, sono immagini speculari l'uno dell'altro. </a:t>
            </a:r>
          </a:p>
          <a:p>
            <a:r>
              <a:rPr lang="it-IT" sz="2800" dirty="0" smtClean="0"/>
              <a:t>Proprio come una mano destra non si adatta in un guanto sinistro, due </a:t>
            </a:r>
            <a:r>
              <a:rPr lang="it-IT" sz="2800" dirty="0" err="1" smtClean="0"/>
              <a:t>enantiomeri</a:t>
            </a:r>
            <a:r>
              <a:rPr lang="it-IT" sz="2800" dirty="0" smtClean="0"/>
              <a:t> non possono essere sovrapposti l'uno sull'altro.</a:t>
            </a:r>
            <a:endParaRPr lang="en-US" altLang="it-IT" sz="2800" dirty="0" smtClean="0"/>
          </a:p>
        </p:txBody>
      </p:sp>
      <p:pic>
        <p:nvPicPr>
          <p:cNvPr id="34820" name="Picture 6" descr="24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7"/>
          <a:stretch>
            <a:fillRect/>
          </a:stretch>
        </p:blipFill>
        <p:spPr>
          <a:xfrm>
            <a:off x="1009650" y="650875"/>
            <a:ext cx="7058025" cy="2905125"/>
          </a:xfrm>
        </p:spPr>
      </p:pic>
    </p:spTree>
    <p:extLst>
      <p:ext uri="{BB962C8B-B14F-4D97-AF65-F5344CB8AC3E}">
        <p14:creationId xmlns:p14="http://schemas.microsoft.com/office/powerpoint/2010/main" val="7819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17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Enantiomeri</a:t>
            </a:r>
            <a:endParaRPr lang="en-US" altLang="it-IT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8928992" cy="3528392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 err="1" smtClean="0"/>
              <a:t>enantiomeri</a:t>
            </a:r>
            <a:r>
              <a:rPr lang="it-IT" sz="2800" dirty="0"/>
              <a:t>, sono coppie di stereoisomeri le cui immagini speculari sono mutuamente sovrapponibili (</a:t>
            </a:r>
            <a:r>
              <a:rPr lang="it-IT" sz="2800" b="1" dirty="0"/>
              <a:t>isomeria ottica</a:t>
            </a:r>
            <a:r>
              <a:rPr lang="it-IT" sz="2800" dirty="0"/>
              <a:t>). </a:t>
            </a:r>
          </a:p>
          <a:p>
            <a:r>
              <a:rPr lang="it-IT" sz="2800" dirty="0"/>
              <a:t>Gli </a:t>
            </a:r>
            <a:r>
              <a:rPr lang="it-IT" sz="2800" b="1" dirty="0" err="1"/>
              <a:t>enantiomeri</a:t>
            </a:r>
            <a:r>
              <a:rPr lang="it-IT" sz="2800" dirty="0"/>
              <a:t> non sono congruenti con le proprie immagini speculari (molecole chirali</a:t>
            </a:r>
            <a:r>
              <a:rPr lang="it-IT" sz="2800" dirty="0" smtClean="0"/>
              <a:t>) (congruenza inversa, non diretta)</a:t>
            </a:r>
            <a:endParaRPr lang="it-IT" sz="2800" dirty="0"/>
          </a:p>
          <a:p>
            <a:r>
              <a:rPr lang="it-IT" sz="2800" b="1" dirty="0" err="1"/>
              <a:t>diastereoisomeri</a:t>
            </a:r>
            <a:r>
              <a:rPr lang="it-IT" sz="2800" dirty="0"/>
              <a:t> (</a:t>
            </a:r>
            <a:r>
              <a:rPr lang="it-IT" sz="2800" dirty="0" err="1"/>
              <a:t>diastereomeri</a:t>
            </a:r>
            <a:r>
              <a:rPr lang="it-IT" sz="2800" dirty="0"/>
              <a:t>), sono stereoisomeri non </a:t>
            </a:r>
            <a:r>
              <a:rPr lang="it-IT" sz="2800" dirty="0" err="1"/>
              <a:t>enantiomeri</a:t>
            </a:r>
            <a:r>
              <a:rPr lang="it-IT" sz="2800" dirty="0"/>
              <a:t> 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La </a:t>
            </a:r>
            <a:r>
              <a:rPr lang="it-IT" sz="2800" dirty="0" err="1"/>
              <a:t>chiralità</a:t>
            </a:r>
            <a:r>
              <a:rPr lang="it-IT" sz="2800" dirty="0"/>
              <a:t> può nascere dalla presenza di un centro chirale, o “</a:t>
            </a:r>
            <a:r>
              <a:rPr lang="it-IT" sz="2800" b="1" dirty="0"/>
              <a:t>asimmetrico</a:t>
            </a:r>
            <a:r>
              <a:rPr lang="it-IT" sz="2800" dirty="0"/>
              <a:t>”, come un carbonio o un metallo in un complesso. </a:t>
            </a:r>
          </a:p>
          <a:p>
            <a:r>
              <a:rPr lang="it-IT" sz="2800" dirty="0"/>
              <a:t>In generale la </a:t>
            </a:r>
            <a:r>
              <a:rPr lang="it-IT" sz="2800" b="1" dirty="0"/>
              <a:t>condizione necessaria</a:t>
            </a:r>
            <a:r>
              <a:rPr lang="it-IT" sz="2800" dirty="0"/>
              <a:t> per la </a:t>
            </a:r>
            <a:r>
              <a:rPr lang="it-IT" sz="2800" dirty="0" err="1"/>
              <a:t>chiralità</a:t>
            </a:r>
            <a:r>
              <a:rPr lang="it-IT" sz="2800" dirty="0"/>
              <a:t> è </a:t>
            </a:r>
            <a:r>
              <a:rPr lang="it-IT" sz="2800" dirty="0" smtClean="0"/>
              <a:t>l’assenza di </a:t>
            </a:r>
            <a:r>
              <a:rPr lang="it-IT" sz="2800" dirty="0"/>
              <a:t>un asse di simmetria improprio S</a:t>
            </a:r>
            <a:r>
              <a:rPr lang="it-IT" sz="2800" baseline="-25000" dirty="0"/>
              <a:t>n</a:t>
            </a:r>
            <a:r>
              <a:rPr lang="it-IT" sz="2800" dirty="0"/>
              <a:t>. </a:t>
            </a:r>
          </a:p>
        </p:txBody>
      </p:sp>
      <p:pic>
        <p:nvPicPr>
          <p:cNvPr id="35844" name="Picture 5" descr="24_20-02UNEx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2339752" y="4581128"/>
            <a:ext cx="4529137" cy="1828800"/>
          </a:xfrm>
        </p:spPr>
      </p:pic>
    </p:spTree>
    <p:extLst>
      <p:ext uri="{BB962C8B-B14F-4D97-AF65-F5344CB8AC3E}">
        <p14:creationId xmlns:p14="http://schemas.microsoft.com/office/powerpoint/2010/main" val="4210730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514806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Leganti chelanti </a:t>
            </a:r>
            <a:r>
              <a:rPr lang="it-IT" dirty="0"/>
              <a:t>e </a:t>
            </a:r>
            <a:r>
              <a:rPr lang="it-IT" dirty="0" err="1"/>
              <a:t>chiralità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95536" y="1844824"/>
            <a:ext cx="4318248" cy="418410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Per classificare la </a:t>
            </a:r>
            <a:r>
              <a:rPr lang="it-IT" dirty="0" err="1"/>
              <a:t>chiralità</a:t>
            </a:r>
            <a:r>
              <a:rPr lang="it-IT" dirty="0"/>
              <a:t> di queste specie consideriamo che esistono eliche destrorse indicate con </a:t>
            </a:r>
            <a:r>
              <a:rPr lang="it-IT" b="1" dirty="0">
                <a:latin typeface="Symbol" panose="05050102010706020507" pitchFamily="18" charset="2"/>
              </a:rPr>
              <a:t>D</a:t>
            </a:r>
            <a:r>
              <a:rPr lang="it-IT" dirty="0"/>
              <a:t>, e sinistrorse indicate con </a:t>
            </a:r>
            <a:r>
              <a:rPr lang="it-IT" b="1" dirty="0">
                <a:latin typeface="Symbol" panose="05050102010706020507" pitchFamily="18" charset="2"/>
              </a:rPr>
              <a:t>L</a:t>
            </a:r>
            <a:r>
              <a:rPr lang="it-IT" dirty="0"/>
              <a:t>. </a:t>
            </a:r>
          </a:p>
          <a:p>
            <a:r>
              <a:rPr lang="it-IT" dirty="0"/>
              <a:t>Possiamo considerare i complessi tris(chelati) come eliche a tre pale, se li guardiamo lungo la direzione di un asse ternario, e stabilire così la loro configurazione assoluta. 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616"/>
            <a:ext cx="4022513" cy="68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28399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0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Stereoisomeri nell’ottaedro</a:t>
            </a:r>
            <a:endParaRPr lang="it-IT" dirty="0"/>
          </a:p>
        </p:txBody>
      </p:sp>
      <p:pic>
        <p:nvPicPr>
          <p:cNvPr id="152578" name="Picture 2" descr="venti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23809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1268760"/>
            <a:ext cx="3707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Nei complessi ottaedrici la stereoisomeria è piuttosto complessa, infatti in </a:t>
            </a:r>
            <a:r>
              <a:rPr lang="it-IT" sz="2800" dirty="0"/>
              <a:t>presenza di leganti diversi il numero di stereoisomeri cresce </a:t>
            </a:r>
            <a:r>
              <a:rPr lang="it-IT" sz="2800" dirty="0" smtClean="0"/>
              <a:t>molto rapidamente.</a:t>
            </a:r>
            <a:endParaRPr lang="it-IT" sz="2800" dirty="0"/>
          </a:p>
          <a:p>
            <a:r>
              <a:rPr lang="it-IT" sz="2800" dirty="0" smtClean="0"/>
              <a:t>Ad esempio, </a:t>
            </a:r>
            <a:r>
              <a:rPr lang="it-IT" sz="2800" dirty="0"/>
              <a:t>per un complesso del tipo </a:t>
            </a:r>
            <a:r>
              <a:rPr lang="it-IT" sz="2800" dirty="0" err="1"/>
              <a:t>Mabcdef</a:t>
            </a:r>
            <a:r>
              <a:rPr lang="it-IT" sz="2800" dirty="0"/>
              <a:t> ci sono ben 30 stereoisomeri</a:t>
            </a:r>
          </a:p>
        </p:txBody>
      </p:sp>
    </p:spTree>
    <p:extLst>
      <p:ext uri="{BB962C8B-B14F-4D97-AF65-F5344CB8AC3E}">
        <p14:creationId xmlns:p14="http://schemas.microsoft.com/office/powerpoint/2010/main" val="1904481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Geometrie</a:t>
            </a:r>
            <a:endParaRPr lang="en-US" altLang="it-IT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" y="1988840"/>
            <a:ext cx="4102100" cy="4114800"/>
          </a:xfrm>
        </p:spPr>
        <p:txBody>
          <a:bodyPr/>
          <a:lstStyle/>
          <a:p>
            <a:r>
              <a:rPr lang="it-IT" sz="2800" dirty="0" smtClean="0"/>
              <a:t>Ci sono due forme geometriche comuni per i metalli con numero di coordinazione  quattro:</a:t>
            </a:r>
          </a:p>
          <a:p>
            <a:pPr>
              <a:buFontTx/>
              <a:buChar char="-"/>
            </a:pPr>
            <a:r>
              <a:rPr lang="en-US" altLang="it-IT" sz="2400" dirty="0" err="1" smtClean="0"/>
              <a:t>Tetraedrica</a:t>
            </a:r>
            <a:endParaRPr lang="en-US" altLang="it-IT" sz="2400" dirty="0"/>
          </a:p>
          <a:p>
            <a:pPr>
              <a:buFontTx/>
              <a:buChar char="-"/>
            </a:pPr>
            <a:r>
              <a:rPr lang="en-US" altLang="it-IT" sz="2400" dirty="0" err="1" smtClean="0"/>
              <a:t>Planare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quadrata</a:t>
            </a:r>
            <a:endParaRPr lang="en-US" altLang="it-IT" sz="2400" dirty="0" smtClean="0"/>
          </a:p>
        </p:txBody>
      </p:sp>
      <p:pic>
        <p:nvPicPr>
          <p:cNvPr id="18436" name="Picture 5" descr="24_03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>
            <a:fillRect/>
          </a:stretch>
        </p:blipFill>
        <p:spPr>
          <a:xfrm>
            <a:off x="4231009" y="1628800"/>
            <a:ext cx="4570413" cy="1517650"/>
          </a:xfrm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34481" y="3325749"/>
            <a:ext cx="204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 err="1" smtClean="0">
                <a:solidFill>
                  <a:schemeClr val="hlink"/>
                </a:solidFill>
              </a:rPr>
              <a:t>Tetraedraica</a:t>
            </a:r>
            <a:endParaRPr lang="en-US" altLang="it-IT" b="1" dirty="0">
              <a:solidFill>
                <a:schemeClr val="hlink"/>
              </a:solidFill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516216" y="3356992"/>
            <a:ext cx="27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 err="1" smtClean="0">
                <a:solidFill>
                  <a:schemeClr val="hlink"/>
                </a:solidFill>
              </a:rPr>
              <a:t>Planare</a:t>
            </a:r>
            <a:r>
              <a:rPr lang="en-US" altLang="it-IT" b="1" dirty="0" smtClean="0">
                <a:solidFill>
                  <a:schemeClr val="hlink"/>
                </a:solidFill>
              </a:rPr>
              <a:t> </a:t>
            </a:r>
            <a:r>
              <a:rPr lang="en-US" altLang="it-IT" b="1" dirty="0" err="1">
                <a:solidFill>
                  <a:schemeClr val="hlink"/>
                </a:solidFill>
              </a:rPr>
              <a:t>q</a:t>
            </a:r>
            <a:r>
              <a:rPr lang="en-US" altLang="it-IT" b="1" dirty="0" err="1" smtClean="0">
                <a:solidFill>
                  <a:schemeClr val="hlink"/>
                </a:solidFill>
              </a:rPr>
              <a:t>uadrata</a:t>
            </a:r>
            <a:endParaRPr lang="en-US" altLang="it-IT" b="1" dirty="0" smtClean="0">
              <a:solidFill>
                <a:schemeClr val="hlin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18" y="3980478"/>
            <a:ext cx="17240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53" y="4196854"/>
            <a:ext cx="1914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67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144000" cy="1143000"/>
          </a:xfrm>
        </p:spPr>
        <p:txBody>
          <a:bodyPr/>
          <a:lstStyle/>
          <a:p>
            <a:r>
              <a:rPr lang="it-IT" dirty="0" smtClean="0"/>
              <a:t>Studi di </a:t>
            </a:r>
            <a:r>
              <a:rPr lang="it-IT" dirty="0" err="1" smtClean="0"/>
              <a:t>Werner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257" y="1342571"/>
            <a:ext cx="5324400" cy="4114800"/>
          </a:xfrm>
        </p:spPr>
        <p:txBody>
          <a:bodyPr/>
          <a:lstStyle/>
          <a:p>
            <a:r>
              <a:rPr lang="it-IT" b="1" dirty="0" err="1"/>
              <a:t>Werner</a:t>
            </a:r>
            <a:r>
              <a:rPr lang="it-IT" dirty="0"/>
              <a:t> studiò una serie di complessi di </a:t>
            </a:r>
            <a:r>
              <a:rPr lang="it-IT" b="1" dirty="0" err="1"/>
              <a:t>Pt</a:t>
            </a:r>
            <a:r>
              <a:rPr lang="it-IT" b="1" dirty="0"/>
              <a:t>(II)</a:t>
            </a:r>
            <a:r>
              <a:rPr lang="it-IT" dirty="0"/>
              <a:t> a </a:t>
            </a:r>
            <a:r>
              <a:rPr lang="it-IT" b="1" dirty="0"/>
              <a:t>coordinazione 4</a:t>
            </a:r>
            <a:r>
              <a:rPr lang="it-IT" dirty="0"/>
              <a:t> ottenibili da reazioni di PtCl</a:t>
            </a:r>
            <a:r>
              <a:rPr lang="it-IT" baseline="-25000" dirty="0"/>
              <a:t>2</a:t>
            </a:r>
            <a:r>
              <a:rPr lang="it-IT" dirty="0"/>
              <a:t> con NH</a:t>
            </a:r>
            <a:r>
              <a:rPr lang="it-IT" baseline="-25000" dirty="0"/>
              <a:t>3</a:t>
            </a:r>
            <a:r>
              <a:rPr lang="it-IT" dirty="0"/>
              <a:t> e con </a:t>
            </a:r>
            <a:r>
              <a:rPr lang="it-IT" dirty="0" err="1"/>
              <a:t>HCl</a:t>
            </a:r>
            <a:r>
              <a:rPr lang="it-IT" dirty="0"/>
              <a:t>.</a:t>
            </a:r>
          </a:p>
        </p:txBody>
      </p:sp>
      <p:pic>
        <p:nvPicPr>
          <p:cNvPr id="5121" name="Picture 1" descr="http://www.chimdocet.it/inorganica/Figure/venti2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25" y="1005830"/>
            <a:ext cx="219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588" y="4149080"/>
            <a:ext cx="870832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Avendo isolato due non-elettroliti aventi formula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[PtCl</a:t>
            </a:r>
            <a:r>
              <a:rPr kumimoji="0" lang="it-IT" altLang="it-IT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(NH</a:t>
            </a:r>
            <a:r>
              <a:rPr kumimoji="0" lang="it-IT" altLang="it-IT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it-IT" altLang="it-IT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concluse che </a:t>
            </a:r>
            <a:r>
              <a:rPr kumimoji="0" lang="it-IT" altLang="it-I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potevano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essere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tetraedrici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effetti, erano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isomeri geometrici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 geometria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quadrato planare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  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6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it-IT" dirty="0" smtClean="0"/>
              <a:t>Isomeria geometrica cis-trans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9592" y="4221088"/>
            <a:ext cx="7992888" cy="2162944"/>
          </a:xfrm>
        </p:spPr>
        <p:txBody>
          <a:bodyPr>
            <a:normAutofit fontScale="92500"/>
          </a:bodyPr>
          <a:lstStyle/>
          <a:p>
            <a:r>
              <a:rPr lang="it-IT" dirty="0"/>
              <a:t>L'</a:t>
            </a:r>
            <a:r>
              <a:rPr lang="it-IT" b="1" dirty="0"/>
              <a:t>isomeria geometrica</a:t>
            </a:r>
            <a:r>
              <a:rPr lang="it-IT" dirty="0"/>
              <a:t> di questo genere ha notevoli conseguenze: i complessi del </a:t>
            </a:r>
            <a:r>
              <a:rPr lang="it-IT" dirty="0" err="1"/>
              <a:t>Pt</a:t>
            </a:r>
            <a:r>
              <a:rPr lang="it-IT" dirty="0"/>
              <a:t> si impiegano in chemioterapia, e si constata che solamente i complessi </a:t>
            </a:r>
            <a:r>
              <a:rPr lang="it-IT" i="1" dirty="0"/>
              <a:t>cis-</a:t>
            </a:r>
            <a:r>
              <a:rPr lang="it-IT" dirty="0" err="1"/>
              <a:t>Pt</a:t>
            </a:r>
            <a:r>
              <a:rPr lang="it-IT" dirty="0"/>
              <a:t>(II) </a:t>
            </a:r>
            <a:r>
              <a:rPr lang="it-IT" dirty="0" smtClean="0"/>
              <a:t>sono attivi.</a:t>
            </a:r>
            <a:endParaRPr lang="it-IT" dirty="0"/>
          </a:p>
        </p:txBody>
      </p:sp>
      <p:pic>
        <p:nvPicPr>
          <p:cNvPr id="7" name="Picture 1" descr="http://www.chimdocet.it/inorganica/Figure/venti2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25" y="1024055"/>
            <a:ext cx="219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11560" y="1844824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Quello con leganti dello stesso tipo su vertici adiacenti è l’</a:t>
            </a:r>
            <a:r>
              <a:rPr lang="it-IT" sz="2800" b="1" dirty="0"/>
              <a:t>isomero</a:t>
            </a:r>
            <a:r>
              <a:rPr lang="it-IT" sz="2800" dirty="0"/>
              <a:t> </a:t>
            </a:r>
            <a:r>
              <a:rPr lang="it-IT" sz="2800" b="1" i="1" dirty="0"/>
              <a:t>cis</a:t>
            </a:r>
            <a:r>
              <a:rPr lang="it-IT" sz="2800" dirty="0"/>
              <a:t>,</a:t>
            </a:r>
            <a:r>
              <a:rPr lang="it-IT" sz="2800" b="1" dirty="0"/>
              <a:t> </a:t>
            </a:r>
            <a:r>
              <a:rPr lang="it-IT" sz="2800" dirty="0"/>
              <a:t>l'altro</a:t>
            </a:r>
            <a:r>
              <a:rPr lang="it-IT" sz="2800" dirty="0" smtClean="0"/>
              <a:t>, con </a:t>
            </a:r>
            <a:r>
              <a:rPr lang="it-IT" sz="2800" dirty="0"/>
              <a:t>i leganti dello stesso tipo su vertici opposti, è l'</a:t>
            </a:r>
            <a:r>
              <a:rPr lang="it-IT" sz="2800" b="1" dirty="0"/>
              <a:t>isomero</a:t>
            </a:r>
            <a:r>
              <a:rPr lang="it-IT" sz="2800" i="1" dirty="0"/>
              <a:t> </a:t>
            </a:r>
            <a:r>
              <a:rPr lang="it-IT" sz="2800" b="1" i="1" dirty="0"/>
              <a:t>trans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0901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Geometria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Ottaedrica</a:t>
            </a:r>
            <a:endParaRPr lang="en-US" altLang="it-IT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268760"/>
            <a:ext cx="4100264" cy="4114800"/>
          </a:xfrm>
        </p:spPr>
        <p:txBody>
          <a:bodyPr/>
          <a:lstStyle/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Quando il numero di coordinazione è sei la geometria più comune è di gran lunga quella ottaedrica.</a:t>
            </a:r>
            <a:endParaRPr lang="it-IT" sz="2800" dirty="0"/>
          </a:p>
        </p:txBody>
      </p:sp>
      <p:pic>
        <p:nvPicPr>
          <p:cNvPr id="19460" name="Picture 5" descr="24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>
          <a:xfrm>
            <a:off x="152400" y="1981200"/>
            <a:ext cx="4570413" cy="1630363"/>
          </a:xfrm>
        </p:spPr>
      </p:pic>
    </p:spTree>
    <p:extLst>
      <p:ext uri="{BB962C8B-B14F-4D97-AF65-F5344CB8AC3E}">
        <p14:creationId xmlns:p14="http://schemas.microsoft.com/office/powerpoint/2010/main" val="413136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1143000"/>
          </a:xfrm>
        </p:spPr>
        <p:txBody>
          <a:bodyPr/>
          <a:lstStyle/>
          <a:p>
            <a:r>
              <a:rPr lang="it-IT" dirty="0" smtClean="0"/>
              <a:t>Isomeria geometrica nell’ottaedro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4036" y="879807"/>
            <a:ext cx="7049964" cy="1253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L'isomeria geometrica dei complessi </a:t>
            </a:r>
            <a:r>
              <a:rPr lang="it-IT" b="1" dirty="0"/>
              <a:t>ML</a:t>
            </a:r>
            <a:r>
              <a:rPr lang="it-IT" b="1" baseline="-25000" dirty="0"/>
              <a:t>4</a:t>
            </a:r>
            <a:r>
              <a:rPr lang="it-IT" b="1" dirty="0"/>
              <a:t>X</a:t>
            </a:r>
            <a:r>
              <a:rPr lang="it-IT" b="1" baseline="-25000" dirty="0"/>
              <a:t>2 </a:t>
            </a:r>
            <a:r>
              <a:rPr lang="it-IT" dirty="0"/>
              <a:t>ha caratteri simili a quella </a:t>
            </a:r>
            <a:r>
              <a:rPr lang="it-IT" i="1" dirty="0"/>
              <a:t>cis-trans</a:t>
            </a:r>
            <a:r>
              <a:rPr lang="it-IT" dirty="0"/>
              <a:t> nei complessi quadrato planari. Esistono due isomeri: i due leganti X possono occupare posizioni adiacenti (isomero </a:t>
            </a:r>
            <a:r>
              <a:rPr lang="it-IT" i="1" dirty="0"/>
              <a:t>cis</a:t>
            </a:r>
            <a:r>
              <a:rPr lang="it-IT" dirty="0"/>
              <a:t>),</a:t>
            </a:r>
            <a:r>
              <a:rPr lang="it-IT" i="1" dirty="0"/>
              <a:t> </a:t>
            </a:r>
            <a:r>
              <a:rPr lang="it-IT" dirty="0"/>
              <a:t>o posizioni opposte (isomero </a:t>
            </a:r>
            <a:r>
              <a:rPr lang="it-IT" i="1" dirty="0"/>
              <a:t>trans</a:t>
            </a:r>
            <a:r>
              <a:rPr lang="it-IT" dirty="0"/>
              <a:t>).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9145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0" name="Picture 2" descr="venti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6"/>
          <a:stretch/>
        </p:blipFill>
        <p:spPr bwMode="auto">
          <a:xfrm>
            <a:off x="3293690" y="2042089"/>
            <a:ext cx="5238750" cy="189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9512" y="532309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Anche i complessi </a:t>
            </a:r>
            <a:r>
              <a:rPr lang="it-IT" sz="2200" b="1" dirty="0"/>
              <a:t>ML</a:t>
            </a:r>
            <a:r>
              <a:rPr lang="it-IT" sz="2200" b="1" baseline="-25000" dirty="0"/>
              <a:t>3</a:t>
            </a:r>
            <a:r>
              <a:rPr lang="it-IT" sz="2200" b="1" dirty="0"/>
              <a:t>X</a:t>
            </a:r>
            <a:r>
              <a:rPr lang="it-IT" sz="2200" b="1" baseline="-25000" dirty="0"/>
              <a:t>3</a:t>
            </a:r>
            <a:r>
              <a:rPr lang="it-IT" sz="2200" dirty="0"/>
              <a:t> presentano due isomeri: i tre leganti X (o L) possono occupare i tre vertici di una faccia dell’ottaedro (isomero facciale, </a:t>
            </a:r>
            <a:r>
              <a:rPr lang="it-IT" sz="2200" dirty="0" err="1">
                <a:solidFill>
                  <a:srgbClr val="FF0000"/>
                </a:solidFill>
              </a:rPr>
              <a:t>fac</a:t>
            </a:r>
            <a:r>
              <a:rPr lang="it-IT" sz="2200" dirty="0"/>
              <a:t>), oppure i tre leganti X possono legare a tre vertici in un piano e i tre L agli altri tre vertici in un piano perpendicolare (isomero meridionale, </a:t>
            </a:r>
            <a:r>
              <a:rPr lang="it-IT" sz="2200" dirty="0" err="1">
                <a:solidFill>
                  <a:srgbClr val="FF0000"/>
                </a:solidFill>
              </a:rPr>
              <a:t>mer</a:t>
            </a:r>
            <a:r>
              <a:rPr lang="it-IT" sz="2200" dirty="0"/>
              <a:t>)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86905" y="4097125"/>
            <a:ext cx="1217871" cy="1140138"/>
            <a:chOff x="864" y="2592"/>
            <a:chExt cx="1104" cy="1008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864" y="3024"/>
              <a:ext cx="1104" cy="192"/>
            </a:xfrm>
            <a:prstGeom prst="parallelogram">
              <a:avLst>
                <a:gd name="adj" fmla="val 14375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92" y="259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864" y="2592"/>
              <a:ext cx="52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152" y="2592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864" y="3216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392" y="3024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152" y="3024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64" y="3024"/>
              <a:ext cx="1104" cy="192"/>
            </a:xfrm>
            <a:custGeom>
              <a:avLst/>
              <a:gdLst>
                <a:gd name="T0" fmla="*/ 0 w 1104"/>
                <a:gd name="T1" fmla="*/ 192 h 192"/>
                <a:gd name="T2" fmla="*/ 816 w 1104"/>
                <a:gd name="T3" fmla="*/ 192 h 192"/>
                <a:gd name="T4" fmla="*/ 1104 w 1104"/>
                <a:gd name="T5" fmla="*/ 0 h 192"/>
                <a:gd name="T6" fmla="*/ 0 w 1104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192">
                  <a:moveTo>
                    <a:pt x="0" y="192"/>
                  </a:moveTo>
                  <a:lnTo>
                    <a:pt x="816" y="192"/>
                  </a:lnTo>
                  <a:lnTo>
                    <a:pt x="1104" y="0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C273FF"/>
                </a:gs>
                <a:gs pos="100000">
                  <a:srgbClr val="5A3576"/>
                </a:gs>
              </a:gsLst>
              <a:lin ang="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392" y="2592"/>
              <a:ext cx="28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rot="10800000">
            <a:off x="4944988" y="4129220"/>
            <a:ext cx="1238099" cy="1130240"/>
            <a:chOff x="3360" y="2688"/>
            <a:chExt cx="1104" cy="1008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88" y="2688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360" y="2688"/>
              <a:ext cx="52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648" y="2688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3360" y="3312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3888" y="3120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648" y="3120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888" y="2688"/>
              <a:ext cx="28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60" y="3120"/>
              <a:ext cx="528" cy="576"/>
            </a:xfrm>
            <a:custGeom>
              <a:avLst/>
              <a:gdLst>
                <a:gd name="T0" fmla="*/ 0 w 528"/>
                <a:gd name="T1" fmla="*/ 192 h 576"/>
                <a:gd name="T2" fmla="*/ 288 w 528"/>
                <a:gd name="T3" fmla="*/ 0 h 576"/>
                <a:gd name="T4" fmla="*/ 528 w 528"/>
                <a:gd name="T5" fmla="*/ 576 h 576"/>
                <a:gd name="T6" fmla="*/ 0 w 528"/>
                <a:gd name="T7" fmla="*/ 192 h 5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" h="576">
                  <a:moveTo>
                    <a:pt x="0" y="192"/>
                  </a:moveTo>
                  <a:lnTo>
                    <a:pt x="288" y="0"/>
                  </a:lnTo>
                  <a:lnTo>
                    <a:pt x="528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C273FF"/>
                </a:gs>
                <a:gs pos="100000">
                  <a:srgbClr val="5A3576"/>
                </a:gs>
              </a:gsLst>
              <a:lin ang="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360" y="3120"/>
              <a:ext cx="1104" cy="192"/>
            </a:xfrm>
            <a:prstGeom prst="parallelogram">
              <a:avLst>
                <a:gd name="adj" fmla="val 14375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997379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51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Leganti</a:t>
            </a:r>
            <a:r>
              <a:rPr lang="en-US" altLang="it-IT" dirty="0"/>
              <a:t> </a:t>
            </a:r>
            <a:r>
              <a:rPr lang="en-US" altLang="it-IT" dirty="0" err="1" smtClean="0"/>
              <a:t>polidentati</a:t>
            </a:r>
            <a:endParaRPr lang="en-US" altLang="it-IT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040" y="980728"/>
            <a:ext cx="4032448" cy="561662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Alcuni leganti hanno due o più atomi donatori. Questi sono chiamati leganti polidentati o agenti chelanti. </a:t>
            </a:r>
          </a:p>
          <a:p>
            <a:r>
              <a:rPr lang="it-IT" sz="2400" dirty="0" smtClean="0"/>
              <a:t>Nell’</a:t>
            </a:r>
            <a:r>
              <a:rPr lang="it-IT" sz="2400" dirty="0" err="1" smtClean="0"/>
              <a:t>etilendiammina</a:t>
            </a:r>
            <a:r>
              <a:rPr lang="it-IT" sz="2400" dirty="0" smtClean="0"/>
              <a:t>, NH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CH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CH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NH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, rappresentata come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en</a:t>
            </a:r>
            <a:r>
              <a:rPr lang="it-IT" sz="2400" dirty="0" smtClean="0"/>
              <a:t>, ciascun N è un atomo donatore. </a:t>
            </a:r>
          </a:p>
          <a:p>
            <a:r>
              <a:rPr lang="it-IT" sz="2400" dirty="0" smtClean="0"/>
              <a:t>Pertanto, </a:t>
            </a:r>
            <a:r>
              <a:rPr lang="it-IT" sz="2400" b="1" i="1" dirty="0" smtClean="0">
                <a:solidFill>
                  <a:srgbClr val="FF0000"/>
                </a:solidFill>
              </a:rPr>
              <a:t>en</a:t>
            </a:r>
            <a:r>
              <a:rPr lang="it-IT" sz="2400" dirty="0" smtClean="0"/>
              <a:t> è bidentato.</a:t>
            </a:r>
            <a:r>
              <a:rPr lang="en-US" altLang="it-IT" sz="2400" dirty="0" smtClean="0"/>
              <a:t> </a:t>
            </a:r>
          </a:p>
          <a:p>
            <a:r>
              <a:rPr lang="en-US" altLang="it-IT" sz="2400" dirty="0" err="1" smtClean="0"/>
              <a:t>Quando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complessa</a:t>
            </a:r>
            <a:r>
              <a:rPr lang="en-US" altLang="it-IT" sz="2400" dirty="0" smtClean="0"/>
              <a:t> un </a:t>
            </a:r>
            <a:r>
              <a:rPr lang="en-US" altLang="it-IT" sz="2400" dirty="0" err="1" smtClean="0"/>
              <a:t>metallo</a:t>
            </a:r>
            <a:r>
              <a:rPr lang="en-US" altLang="it-IT" sz="2400" dirty="0" smtClean="0"/>
              <a:t> forma un </a:t>
            </a:r>
            <a:r>
              <a:rPr lang="en-US" altLang="it-IT" sz="2400" dirty="0" err="1" smtClean="0"/>
              <a:t>ciclo</a:t>
            </a:r>
            <a:r>
              <a:rPr lang="en-US" altLang="it-IT" sz="2400" dirty="0" smtClean="0"/>
              <a:t> a 5 termini</a:t>
            </a:r>
          </a:p>
        </p:txBody>
      </p:sp>
      <p:pic>
        <p:nvPicPr>
          <p:cNvPr id="20484" name="Picture 5" descr="24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190500" y="1054100"/>
            <a:ext cx="4826000" cy="5121275"/>
          </a:xfrm>
        </p:spPr>
      </p:pic>
    </p:spTree>
    <p:extLst>
      <p:ext uri="{BB962C8B-B14F-4D97-AF65-F5344CB8AC3E}">
        <p14:creationId xmlns:p14="http://schemas.microsoft.com/office/powerpoint/2010/main" val="263702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dirty="0" smtClean="0"/>
              <a:t>Leganti polidentati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26829" y="1196752"/>
            <a:ext cx="7846640" cy="4114800"/>
          </a:xfrm>
        </p:spPr>
        <p:txBody>
          <a:bodyPr>
            <a:normAutofit/>
          </a:bodyPr>
          <a:lstStyle/>
          <a:p>
            <a:r>
              <a:rPr lang="it-IT" dirty="0"/>
              <a:t>I leganti  </a:t>
            </a:r>
            <a:r>
              <a:rPr lang="it-IT" b="1" dirty="0"/>
              <a:t>polidentati</a:t>
            </a:r>
            <a:r>
              <a:rPr lang="it-IT" dirty="0"/>
              <a:t> possono essere </a:t>
            </a:r>
            <a:r>
              <a:rPr lang="it-IT" b="1" i="1" dirty="0" err="1"/>
              <a:t>endo</a:t>
            </a:r>
            <a:r>
              <a:rPr lang="it-IT" dirty="0"/>
              <a:t>- o </a:t>
            </a:r>
            <a:r>
              <a:rPr lang="it-IT" b="1" i="1" dirty="0" err="1"/>
              <a:t>eso</a:t>
            </a:r>
            <a:r>
              <a:rPr lang="it-IT" dirty="0"/>
              <a:t> -dentati: gli </a:t>
            </a:r>
            <a:r>
              <a:rPr lang="it-IT" b="1" i="1" dirty="0" err="1"/>
              <a:t>eso</a:t>
            </a:r>
            <a:r>
              <a:rPr lang="it-IT" dirty="0"/>
              <a:t> possono collegare </a:t>
            </a:r>
            <a:r>
              <a:rPr lang="it-IT" b="1" dirty="0"/>
              <a:t>metalli diversi</a:t>
            </a:r>
            <a:r>
              <a:rPr lang="it-IT" dirty="0"/>
              <a:t>. </a:t>
            </a:r>
            <a:r>
              <a:rPr lang="de-DE" dirty="0"/>
              <a:t>Es. M-C</a:t>
            </a:r>
            <a:r>
              <a:rPr lang="it-IT" dirty="0">
                <a:sym typeface="Symbol"/>
              </a:rPr>
              <a:t></a:t>
            </a:r>
            <a:r>
              <a:rPr lang="de-DE" dirty="0"/>
              <a:t>N-M.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Gli </a:t>
            </a:r>
            <a:r>
              <a:rPr lang="it-IT" b="1" i="1" dirty="0" err="1"/>
              <a:t>endo</a:t>
            </a:r>
            <a:r>
              <a:rPr lang="it-IT" dirty="0"/>
              <a:t> sono spesso </a:t>
            </a:r>
            <a:r>
              <a:rPr lang="it-IT" b="1" dirty="0"/>
              <a:t>chelanti </a:t>
            </a:r>
            <a:r>
              <a:rPr lang="it-IT" dirty="0"/>
              <a:t>(chela, pinza), in quanto sono in grado di formare una </a:t>
            </a:r>
            <a:r>
              <a:rPr lang="it-IT" b="1" dirty="0"/>
              <a:t>struttura ciclica</a:t>
            </a:r>
            <a:r>
              <a:rPr lang="it-IT" dirty="0"/>
              <a:t> che comprende il metallo.</a:t>
            </a:r>
          </a:p>
          <a:p>
            <a:endParaRPr lang="it-IT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2795"/>
            <a:ext cx="2990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860032" y="521897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</a:rPr>
              <a:t>Un legante bidentato chela come un granchio il metallo centrale</a:t>
            </a:r>
            <a:endParaRPr lang="it-IT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83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1341</Words>
  <Application>Microsoft Office PowerPoint</Application>
  <PresentationFormat>Presentazione su schermo (4:3)</PresentationFormat>
  <Paragraphs>177</Paragraphs>
  <Slides>28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Arial Unicode MS</vt:lpstr>
      <vt:lpstr>Calibri</vt:lpstr>
      <vt:lpstr>Symbol</vt:lpstr>
      <vt:lpstr>Wingdings</vt:lpstr>
      <vt:lpstr>Tema di Office</vt:lpstr>
      <vt:lpstr>Numero di Coordinazione</vt:lpstr>
      <vt:lpstr>Numero di Coordinazione</vt:lpstr>
      <vt:lpstr>Geometrie</vt:lpstr>
      <vt:lpstr>Studi di Werner</vt:lpstr>
      <vt:lpstr>Isomeria geometrica cis-trans</vt:lpstr>
      <vt:lpstr>Geometria Ottaedrica</vt:lpstr>
      <vt:lpstr>Isomeria geometrica nell’ottaedro</vt:lpstr>
      <vt:lpstr>Leganti polidentati</vt:lpstr>
      <vt:lpstr>Leganti polidentati</vt:lpstr>
      <vt:lpstr>Leganti Polidentati</vt:lpstr>
      <vt:lpstr>Leganti Polidentati</vt:lpstr>
      <vt:lpstr> Agenti Chelanti</vt:lpstr>
      <vt:lpstr> Agenti Chelanti</vt:lpstr>
      <vt:lpstr> Agenti Chelanti</vt:lpstr>
      <vt:lpstr>Effetto Chelato</vt:lpstr>
      <vt:lpstr>Nomenclatura dei Composti di Coordinazione</vt:lpstr>
      <vt:lpstr>Nomenclatura dei Composti di Coordinazione</vt:lpstr>
      <vt:lpstr>Presentazione standard di PowerPoint</vt:lpstr>
      <vt:lpstr>Presentazione standard di PowerPoint</vt:lpstr>
      <vt:lpstr>Isomeri</vt:lpstr>
      <vt:lpstr>Isomeria costituzionale o strutturale</vt:lpstr>
      <vt:lpstr>Isomeri di sfera di coordinazione</vt:lpstr>
      <vt:lpstr>Isomeri di legame</vt:lpstr>
      <vt:lpstr>Isomeri geometrici</vt:lpstr>
      <vt:lpstr>Stereoisomeri</vt:lpstr>
      <vt:lpstr>Enantiomeri</vt:lpstr>
      <vt:lpstr>Leganti chelanti e chiralità</vt:lpstr>
      <vt:lpstr>Stereoisomeri nell’ottaedro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 in Medicina</dc:title>
  <dc:creator>direzione</dc:creator>
  <cp:lastModifiedBy>GEREMIA</cp:lastModifiedBy>
  <cp:revision>74</cp:revision>
  <dcterms:created xsi:type="dcterms:W3CDTF">2017-02-25T16:16:47Z</dcterms:created>
  <dcterms:modified xsi:type="dcterms:W3CDTF">2020-04-22T11:32:20Z</dcterms:modified>
</cp:coreProperties>
</file>