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87" r:id="rId3"/>
    <p:sldId id="286" r:id="rId4"/>
    <p:sldId id="285" r:id="rId5"/>
    <p:sldId id="288" r:id="rId6"/>
    <p:sldId id="291" r:id="rId7"/>
    <p:sldId id="292" r:id="rId8"/>
    <p:sldId id="283" r:id="rId9"/>
    <p:sldId id="284" r:id="rId10"/>
    <p:sldId id="289" r:id="rId11"/>
    <p:sldId id="257" r:id="rId12"/>
    <p:sldId id="258" r:id="rId13"/>
    <p:sldId id="259" r:id="rId14"/>
    <p:sldId id="260" r:id="rId15"/>
    <p:sldId id="261" r:id="rId16"/>
    <p:sldId id="262" r:id="rId17"/>
    <p:sldId id="302" r:id="rId18"/>
    <p:sldId id="263" r:id="rId19"/>
    <p:sldId id="303" r:id="rId20"/>
    <p:sldId id="305" r:id="rId21"/>
    <p:sldId id="264" r:id="rId22"/>
    <p:sldId id="265" r:id="rId23"/>
    <p:sldId id="301" r:id="rId24"/>
    <p:sldId id="266" r:id="rId25"/>
    <p:sldId id="307" r:id="rId26"/>
    <p:sldId id="294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A597C-B196-4B32-A4C8-C236BDF8059D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9860D-1847-47CD-B7FF-3BD017FB9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8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1D46CD9-D057-4832-86EC-4BEE89E175B5}" type="slidenum">
              <a:rPr lang="en-US" altLang="it-IT" sz="1200"/>
              <a:pPr/>
              <a:t>4</a:t>
            </a:fld>
            <a:endParaRPr lang="en-US" altLang="it-IT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it-IT" smtClean="0">
                <a:latin typeface="Arial" pitchFamily="34" charset="0"/>
              </a:rPr>
              <a:t>Figure: 24-22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Title: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Effect of ligands on color.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Caption: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An aqueous solution of CuSO</a:t>
            </a:r>
            <a:r>
              <a:rPr lang="en-US" altLang="it-IT" baseline="-25000" smtClean="0">
                <a:latin typeface="Arial" pitchFamily="34" charset="0"/>
              </a:rPr>
              <a:t>4</a:t>
            </a:r>
            <a:r>
              <a:rPr lang="en-US" altLang="it-IT" smtClean="0">
                <a:latin typeface="Arial" pitchFamily="34" charset="0"/>
              </a:rPr>
              <a:t> is pale blue because of [Cu(H</a:t>
            </a:r>
            <a:r>
              <a:rPr lang="en-US" altLang="it-IT" baseline="-25000" smtClean="0">
                <a:latin typeface="Arial" pitchFamily="34" charset="0"/>
              </a:rPr>
              <a:t>2</a:t>
            </a:r>
            <a:r>
              <a:rPr lang="en-US" altLang="it-IT" smtClean="0">
                <a:latin typeface="Arial" pitchFamily="34" charset="0"/>
              </a:rPr>
              <a:t>O)</a:t>
            </a:r>
            <a:r>
              <a:rPr lang="en-US" altLang="it-IT" baseline="-25000" smtClean="0">
                <a:latin typeface="Arial" pitchFamily="34" charset="0"/>
              </a:rPr>
              <a:t>4</a:t>
            </a:r>
            <a:r>
              <a:rPr lang="en-US" altLang="it-IT" smtClean="0">
                <a:latin typeface="Arial" pitchFamily="34" charset="0"/>
              </a:rPr>
              <a:t>]</a:t>
            </a:r>
            <a:r>
              <a:rPr lang="en-US" altLang="it-IT" baseline="30000" smtClean="0">
                <a:latin typeface="Arial" pitchFamily="34" charset="0"/>
              </a:rPr>
              <a:t>2+</a:t>
            </a:r>
            <a:r>
              <a:rPr lang="en-US" altLang="it-IT" smtClean="0">
                <a:latin typeface="Arial" pitchFamily="34" charset="0"/>
              </a:rPr>
              <a:t> (left).  When NH</a:t>
            </a:r>
            <a:r>
              <a:rPr lang="en-US" altLang="it-IT" baseline="-25000" smtClean="0">
                <a:latin typeface="Arial" pitchFamily="34" charset="0"/>
              </a:rPr>
              <a:t>3</a:t>
            </a:r>
            <a:r>
              <a:rPr lang="en-US" altLang="it-IT" smtClean="0">
                <a:latin typeface="Arial" pitchFamily="34" charset="0"/>
              </a:rPr>
              <a:t>(</a:t>
            </a:r>
            <a:r>
              <a:rPr lang="en-US" altLang="it-IT" i="1" smtClean="0">
                <a:latin typeface="Arial" pitchFamily="34" charset="0"/>
              </a:rPr>
              <a:t>aq</a:t>
            </a:r>
            <a:r>
              <a:rPr lang="en-US" altLang="it-IT" smtClean="0">
                <a:latin typeface="Arial" pitchFamily="34" charset="0"/>
              </a:rPr>
              <a:t>) is added (middle and right), the deep blue [Cu(NH</a:t>
            </a:r>
            <a:r>
              <a:rPr lang="en-US" altLang="it-IT" baseline="-25000" smtClean="0">
                <a:latin typeface="Arial" pitchFamily="34" charset="0"/>
              </a:rPr>
              <a:t>3</a:t>
            </a:r>
            <a:r>
              <a:rPr lang="en-US" altLang="it-IT" smtClean="0">
                <a:latin typeface="Arial" pitchFamily="34" charset="0"/>
              </a:rPr>
              <a:t>)</a:t>
            </a:r>
            <a:r>
              <a:rPr lang="en-US" altLang="it-IT" baseline="-25000" smtClean="0">
                <a:latin typeface="Arial" pitchFamily="34" charset="0"/>
              </a:rPr>
              <a:t>4</a:t>
            </a:r>
            <a:r>
              <a:rPr lang="en-US" altLang="it-IT" smtClean="0">
                <a:latin typeface="Arial" pitchFamily="34" charset="0"/>
              </a:rPr>
              <a:t>]</a:t>
            </a:r>
            <a:r>
              <a:rPr lang="en-US" altLang="it-IT" baseline="30000" smtClean="0">
                <a:latin typeface="Arial" pitchFamily="34" charset="0"/>
              </a:rPr>
              <a:t>2+</a:t>
            </a:r>
            <a:r>
              <a:rPr lang="en-US" altLang="it-IT" smtClean="0">
                <a:latin typeface="Arial" pitchFamily="34" charset="0"/>
              </a:rPr>
              <a:t> ion forms.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2B50ED-900D-41F4-8BC3-68ECD4E71C3A}" type="slidenum">
              <a:rPr lang="en-US" altLang="it-IT"/>
              <a:pPr eaLnBrk="1" hangingPunct="1"/>
              <a:t>24</a:t>
            </a:fld>
            <a:endParaRPr lang="en-US" altLang="it-IT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3F7718-7454-4A64-8220-819DC71FFF1C}" type="slidenum">
              <a:rPr lang="en-US" altLang="it-IT"/>
              <a:pPr eaLnBrk="1" hangingPunct="1"/>
              <a:t>7</a:t>
            </a:fld>
            <a:endParaRPr lang="en-US" altLang="it-IT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algn="just"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9CE63D-C23A-4214-89FF-3D3EF88D01FF}" type="slidenum">
              <a:rPr lang="en-US" altLang="it-IT"/>
              <a:pPr eaLnBrk="1" hangingPunct="1"/>
              <a:t>8</a:t>
            </a:fld>
            <a:endParaRPr lang="en-US" altLang="it-IT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E137883-A7A4-4545-BED4-38C3DBAA799B}" type="slidenum">
              <a:rPr lang="en-US" altLang="it-IT" sz="1200"/>
              <a:pPr/>
              <a:t>9</a:t>
            </a:fld>
            <a:endParaRPr lang="en-US" altLang="it-IT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it-IT" smtClean="0">
                <a:latin typeface="Arial" pitchFamily="34" charset="0"/>
              </a:rPr>
              <a:t>Figure: 24-27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Title: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Metal-ligand bond formation.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Caption: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The ligand, which acts as a Lewis base, donates charge to the metal via a metal hybrid orbital.  The bond that results is strongly polar, with some covalent character.  It is often sufficient to assume that the metal-ligand interaction is entirely electrostatic in character, as is done in the crystal-field model.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420AF-6679-4B1F-BABC-7D956B41319C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Figura 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83D41-FF74-4861-8BD2-97BE28F314E0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Figura 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9860D-1847-47CD-B7FF-3BD017FB986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02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6B2FA6-7E73-45F9-9454-57BB895AC58B}" type="slidenum">
              <a:rPr lang="en-US" altLang="it-IT">
                <a:solidFill>
                  <a:prstClr val="black"/>
                </a:solidFill>
              </a:rPr>
              <a:pPr eaLnBrk="1" hangingPunct="1"/>
              <a:t>19</a:t>
            </a:fld>
            <a:endParaRPr lang="en-US" altLang="it-IT">
              <a:solidFill>
                <a:prstClr val="black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317D7-7C3C-43BA-B854-DA78C506A726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Figura 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03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7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98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53C0-B021-426D-AAD8-64D11FC30BA4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80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35A8-E7A8-4750-9CF2-0F71FA68AAC6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0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0B27-4C13-42DE-AF3B-F94775A644EF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55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EB8F-D806-4FD1-A045-F0AB8A4EA9FA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9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9621-CC16-4F31-8C3F-0CCE9E00DA95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45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07F7-E374-4A96-9C06-D029864B69AC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85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BFC1B-C836-47F5-A225-7C120B35CDC4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84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186B4-CE28-444B-B4B1-503695E62CF6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7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74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30298-BA25-4A07-837D-E5B65B3DCFFE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05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DCE0-0765-4FDD-8A4A-40B9A15EF82D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2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F3363-5D50-4A79-98C4-8887034D87A7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7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67F68-8534-4C39-9DD1-62BFBB823A72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12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DBD07-4D8B-48F4-9A4B-99897FD024F5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2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2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38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02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21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79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8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5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464B2-ACE8-4D98-87F6-EDA56280AD06}" type="datetimeFigureOut">
              <a:rPr lang="it-IT" smtClean="0"/>
              <a:t>04/05/2021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4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96270-1B0C-42D8-9761-368B7C2BCDFB}" type="slidenum">
              <a:rPr lang="en-US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ap-25_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8866188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87624" y="339387"/>
            <a:ext cx="6950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Il colore dei composti di coordinazione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3302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513347" y="188640"/>
            <a:ext cx="56886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Teoria del campo cristallino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151731" y="1357317"/>
            <a:ext cx="6840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La teoria prevede che </a:t>
            </a:r>
            <a:r>
              <a:rPr lang="it-IT" altLang="it-IT" sz="2400" b="1" dirty="0">
                <a:solidFill>
                  <a:srgbClr val="FF6600"/>
                </a:solidFill>
              </a:rPr>
              <a:t>l’interazione tra metallo e leganti sia puramente elettrostatica</a:t>
            </a: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4108161" y="2422526"/>
            <a:ext cx="287337" cy="719137"/>
          </a:xfrm>
          <a:prstGeom prst="downArrow">
            <a:avLst>
              <a:gd name="adj1" fmla="val 50000"/>
              <a:gd name="adj2" fmla="val 62569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>
              <a:solidFill>
                <a:srgbClr val="993366"/>
              </a:solidFill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39552" y="3438958"/>
            <a:ext cx="35470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Metallo è costituito da un nucleo carico positivamente circondato da elettroni </a:t>
            </a:r>
            <a:r>
              <a:rPr lang="it-IT" altLang="it-IT" sz="2400" dirty="0" smtClean="0"/>
              <a:t>negli </a:t>
            </a:r>
            <a:r>
              <a:rPr lang="it-IT" altLang="it-IT" sz="2400" dirty="0"/>
              <a:t>orbitali d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932363" y="3467966"/>
            <a:ext cx="32400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Leganti che circondano lo ione metallico sono visti come cariche negative puntiformi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403648" y="5516563"/>
            <a:ext cx="62655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Quando i leganti si avvicinano allo ione metallico interagiscono con gli elettroni d del metallo</a:t>
            </a:r>
          </a:p>
        </p:txBody>
      </p:sp>
    </p:spTree>
    <p:extLst>
      <p:ext uri="{BB962C8B-B14F-4D97-AF65-F5344CB8AC3E}">
        <p14:creationId xmlns:p14="http://schemas.microsoft.com/office/powerpoint/2010/main" val="40542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453438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AutoShape 5"/>
          <p:cNvSpPr>
            <a:spLocks/>
          </p:cNvSpPr>
          <p:nvPr/>
        </p:nvSpPr>
        <p:spPr bwMode="auto">
          <a:xfrm rot="16200000">
            <a:off x="6695282" y="2458244"/>
            <a:ext cx="433387" cy="3095625"/>
          </a:xfrm>
          <a:prstGeom prst="leftBrace">
            <a:avLst>
              <a:gd name="adj1" fmla="val 59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580063" y="4365625"/>
            <a:ext cx="2808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lungo gli assi cartesiani</a:t>
            </a:r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 rot="16200000">
            <a:off x="2518569" y="1521619"/>
            <a:ext cx="433387" cy="4968875"/>
          </a:xfrm>
          <a:prstGeom prst="leftBrace">
            <a:avLst>
              <a:gd name="adj1" fmla="val 955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331913" y="4365625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fra gli assi cartesiani a 45°</a:t>
            </a:r>
          </a:p>
        </p:txBody>
      </p:sp>
    </p:spTree>
    <p:extLst>
      <p:ext uri="{BB962C8B-B14F-4D97-AF65-F5344CB8AC3E}">
        <p14:creationId xmlns:p14="http://schemas.microsoft.com/office/powerpoint/2010/main" val="8687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8581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5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611188" y="5876925"/>
            <a:ext cx="1944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Ione metallico libero</a:t>
            </a:r>
          </a:p>
        </p:txBody>
      </p:sp>
      <p:grpSp>
        <p:nvGrpSpPr>
          <p:cNvPr id="8239" name="Group 47"/>
          <p:cNvGrpSpPr>
            <a:grpSpLocks/>
          </p:cNvGrpSpPr>
          <p:nvPr/>
        </p:nvGrpSpPr>
        <p:grpSpPr bwMode="auto">
          <a:xfrm>
            <a:off x="179388" y="3573463"/>
            <a:ext cx="6265862" cy="2314575"/>
            <a:chOff x="657" y="2523"/>
            <a:chExt cx="3947" cy="1458"/>
          </a:xfrm>
        </p:grpSpPr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 flipV="1">
              <a:off x="930" y="2523"/>
              <a:ext cx="0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1020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1202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1383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1565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1746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V="1">
              <a:off x="1927" y="3067"/>
              <a:ext cx="318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2290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2472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2653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2835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301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3159" y="2746"/>
              <a:ext cx="1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3151" y="2899"/>
              <a:ext cx="13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3334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3560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3334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3515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3691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21" name="Text Box 29"/>
            <p:cNvSpPr txBox="1">
              <a:spLocks noChangeArrowheads="1"/>
            </p:cNvSpPr>
            <p:nvPr/>
          </p:nvSpPr>
          <p:spPr bwMode="auto">
            <a:xfrm>
              <a:off x="3334" y="3339"/>
              <a:ext cx="6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200"/>
                <a:t>d</a:t>
              </a:r>
              <a:r>
                <a:rPr lang="it-IT" altLang="it-IT" sz="1200" baseline="-25000"/>
                <a:t>xy</a:t>
              </a:r>
              <a:r>
                <a:rPr lang="it-IT" altLang="it-IT" sz="1200"/>
                <a:t>  d</a:t>
              </a:r>
              <a:r>
                <a:rPr lang="it-IT" altLang="it-IT" sz="1200" baseline="-25000"/>
                <a:t>xz</a:t>
              </a:r>
              <a:r>
                <a:rPr lang="it-IT" altLang="it-IT" sz="1200"/>
                <a:t> d</a:t>
              </a:r>
              <a:r>
                <a:rPr lang="it-IT" altLang="it-IT" sz="1200" baseline="-25000"/>
                <a:t>yz</a:t>
              </a:r>
              <a:endParaRPr lang="it-IT" altLang="it-IT" sz="1200"/>
            </a:p>
          </p:txBody>
        </p:sp>
        <p:sp>
          <p:nvSpPr>
            <p:cNvPr id="8222" name="Text Box 30"/>
            <p:cNvSpPr txBox="1">
              <a:spLocks noChangeArrowheads="1"/>
            </p:cNvSpPr>
            <p:nvPr/>
          </p:nvSpPr>
          <p:spPr bwMode="auto">
            <a:xfrm>
              <a:off x="3288" y="2729"/>
              <a:ext cx="6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200"/>
                <a:t>d</a:t>
              </a:r>
              <a:r>
                <a:rPr lang="it-IT" altLang="it-IT" sz="1200" baseline="-25000"/>
                <a:t>x2-y2</a:t>
              </a:r>
              <a:r>
                <a:rPr lang="it-IT" altLang="it-IT" sz="1200"/>
                <a:t>  d</a:t>
              </a:r>
              <a:r>
                <a:rPr lang="it-IT" altLang="it-IT" sz="1200" baseline="-25000"/>
                <a:t>z2</a:t>
              </a:r>
              <a:endParaRPr lang="it-IT" altLang="it-IT" sz="1200"/>
            </a:p>
          </p:txBody>
        </p:sp>
        <p:sp>
          <p:nvSpPr>
            <p:cNvPr id="8223" name="Text Box 31"/>
            <p:cNvSpPr txBox="1">
              <a:spLocks noChangeArrowheads="1"/>
            </p:cNvSpPr>
            <p:nvPr/>
          </p:nvSpPr>
          <p:spPr bwMode="auto">
            <a:xfrm>
              <a:off x="3833" y="2614"/>
              <a:ext cx="4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/>
                <a:t>e</a:t>
              </a:r>
              <a:r>
                <a:rPr lang="it-IT" altLang="it-IT" baseline="-25000"/>
                <a:t>g</a:t>
              </a:r>
              <a:endParaRPr lang="it-IT" altLang="it-IT"/>
            </a:p>
          </p:txBody>
        </p:sp>
        <p:sp>
          <p:nvSpPr>
            <p:cNvPr id="8224" name="Text Box 32"/>
            <p:cNvSpPr txBox="1">
              <a:spLocks noChangeArrowheads="1"/>
            </p:cNvSpPr>
            <p:nvPr/>
          </p:nvSpPr>
          <p:spPr bwMode="auto">
            <a:xfrm>
              <a:off x="3879" y="321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/>
                <a:t>t</a:t>
              </a:r>
              <a:r>
                <a:rPr lang="it-IT" altLang="it-IT" baseline="-25000"/>
                <a:t>2g</a:t>
              </a:r>
              <a:endParaRPr lang="it-IT" altLang="it-IT"/>
            </a:p>
          </p:txBody>
        </p:sp>
        <p:sp>
          <p:nvSpPr>
            <p:cNvPr id="8225" name="AutoShape 33"/>
            <p:cNvSpPr>
              <a:spLocks/>
            </p:cNvSpPr>
            <p:nvPr/>
          </p:nvSpPr>
          <p:spPr bwMode="auto">
            <a:xfrm>
              <a:off x="4195" y="2704"/>
              <a:ext cx="91" cy="635"/>
            </a:xfrm>
            <a:prstGeom prst="rightBrace">
              <a:avLst>
                <a:gd name="adj1" fmla="val 581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26" name="Text Box 34"/>
            <p:cNvSpPr txBox="1">
              <a:spLocks noChangeArrowheads="1"/>
            </p:cNvSpPr>
            <p:nvPr/>
          </p:nvSpPr>
          <p:spPr bwMode="auto">
            <a:xfrm>
              <a:off x="4332" y="2886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>
                  <a:latin typeface="Symbol" pitchFamily="18" charset="2"/>
                </a:rPr>
                <a:t>D</a:t>
              </a:r>
              <a:r>
                <a:rPr lang="it-IT" altLang="it-IT" baseline="-25000"/>
                <a:t>o</a:t>
              </a:r>
              <a:endParaRPr lang="it-IT" altLang="it-IT">
                <a:latin typeface="Symbol" pitchFamily="18" charset="2"/>
              </a:endParaRPr>
            </a:p>
          </p:txBody>
        </p:sp>
        <p:grpSp>
          <p:nvGrpSpPr>
            <p:cNvPr id="8229" name="Group 37"/>
            <p:cNvGrpSpPr>
              <a:grpSpLocks/>
            </p:cNvGrpSpPr>
            <p:nvPr/>
          </p:nvGrpSpPr>
          <p:grpSpPr bwMode="auto">
            <a:xfrm>
              <a:off x="975" y="3612"/>
              <a:ext cx="1134" cy="173"/>
              <a:chOff x="975" y="3612"/>
              <a:chExt cx="1134" cy="173"/>
            </a:xfrm>
          </p:grpSpPr>
          <p:sp>
            <p:nvSpPr>
              <p:cNvPr id="8227" name="Text Box 35"/>
              <p:cNvSpPr txBox="1">
                <a:spLocks noChangeArrowheads="1"/>
              </p:cNvSpPr>
              <p:nvPr/>
            </p:nvSpPr>
            <p:spPr bwMode="auto">
              <a:xfrm>
                <a:off x="975" y="3612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xy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xz</a:t>
                </a:r>
                <a:r>
                  <a:rPr lang="it-IT" altLang="it-IT" sz="1200"/>
                  <a:t> d</a:t>
                </a:r>
                <a:r>
                  <a:rPr lang="it-IT" altLang="it-IT" sz="1200" baseline="-25000"/>
                  <a:t>yz</a:t>
                </a:r>
                <a:endParaRPr lang="it-IT" altLang="it-IT" sz="1200"/>
              </a:p>
            </p:txBody>
          </p:sp>
          <p:sp>
            <p:nvSpPr>
              <p:cNvPr id="8228" name="Text Box 36"/>
              <p:cNvSpPr txBox="1">
                <a:spLocks noChangeArrowheads="1"/>
              </p:cNvSpPr>
              <p:nvPr/>
            </p:nvSpPr>
            <p:spPr bwMode="auto">
              <a:xfrm>
                <a:off x="1474" y="3612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x2-y2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z2</a:t>
                </a:r>
                <a:endParaRPr lang="it-IT" altLang="it-IT" sz="1200"/>
              </a:p>
            </p:txBody>
          </p:sp>
        </p:grpSp>
        <p:sp>
          <p:nvSpPr>
            <p:cNvPr id="8231" name="Text Box 39"/>
            <p:cNvSpPr txBox="1">
              <a:spLocks noChangeArrowheads="1"/>
            </p:cNvSpPr>
            <p:nvPr/>
          </p:nvSpPr>
          <p:spPr bwMode="auto">
            <a:xfrm>
              <a:off x="2245" y="3113"/>
              <a:ext cx="862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 dirty="0"/>
                <a:t>Ione metallico in un campo cristallino sferico</a:t>
              </a:r>
            </a:p>
          </p:txBody>
        </p:sp>
        <p:sp>
          <p:nvSpPr>
            <p:cNvPr id="8232" name="Text Box 40"/>
            <p:cNvSpPr txBox="1">
              <a:spLocks noChangeArrowheads="1"/>
            </p:cNvSpPr>
            <p:nvPr/>
          </p:nvSpPr>
          <p:spPr bwMode="auto">
            <a:xfrm>
              <a:off x="3288" y="3521"/>
              <a:ext cx="127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/>
                <a:t>Ione metallico in un campo cristallino ottaedrico</a:t>
              </a:r>
            </a:p>
          </p:txBody>
        </p:sp>
        <p:sp>
          <p:nvSpPr>
            <p:cNvPr id="8233" name="Text Box 41"/>
            <p:cNvSpPr txBox="1">
              <a:spLocks noChangeArrowheads="1"/>
            </p:cNvSpPr>
            <p:nvPr/>
          </p:nvSpPr>
          <p:spPr bwMode="auto">
            <a:xfrm>
              <a:off x="657" y="2704"/>
              <a:ext cx="181" cy="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/>
                <a:t>energia</a:t>
              </a:r>
            </a:p>
          </p:txBody>
        </p:sp>
      </p:grp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5651500" y="2133600"/>
            <a:ext cx="273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Il baricentro resta inalterato</a:t>
            </a:r>
          </a:p>
        </p:txBody>
      </p:sp>
      <p:pic>
        <p:nvPicPr>
          <p:cNvPr id="823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9" b="-2817"/>
          <a:stretch/>
        </p:blipFill>
        <p:spPr bwMode="auto">
          <a:xfrm>
            <a:off x="2879725" y="745157"/>
            <a:ext cx="2444750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85107" y="1268760"/>
            <a:ext cx="877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Intorno</a:t>
            </a:r>
          </a:p>
          <a:p>
            <a:r>
              <a:rPr lang="it-IT" dirty="0" smtClean="0"/>
              <a:t>sferico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79374" y="260648"/>
            <a:ext cx="1857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Campo cristallino </a:t>
            </a:r>
          </a:p>
          <a:p>
            <a:r>
              <a:rPr lang="it-IT" dirty="0" smtClean="0"/>
              <a:t>ottaedrico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97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684213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973138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260475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1549400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1836738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2063750" y="2774950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2071688" y="3281363"/>
            <a:ext cx="268287" cy="5794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2341563" y="27813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2700338" y="27813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2268538" y="2747963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d</a:t>
            </a:r>
            <a:r>
              <a:rPr lang="it-IT" altLang="it-IT" sz="1200" baseline="-25000"/>
              <a:t>x2-y2</a:t>
            </a:r>
            <a:r>
              <a:rPr lang="it-IT" altLang="it-IT" sz="1200"/>
              <a:t>  d</a:t>
            </a:r>
            <a:r>
              <a:rPr lang="it-IT" altLang="it-IT" sz="1200" baseline="-25000"/>
              <a:t>z2</a:t>
            </a:r>
            <a:endParaRPr lang="it-IT" altLang="it-IT" sz="1200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133725" y="2565400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e</a:t>
            </a:r>
            <a:r>
              <a:rPr lang="it-IT" altLang="it-IT" baseline="-25000"/>
              <a:t>g</a:t>
            </a:r>
            <a:endParaRPr lang="it-IT" altLang="it-IT"/>
          </a:p>
        </p:txBody>
      </p:sp>
      <p:grpSp>
        <p:nvGrpSpPr>
          <p:cNvPr id="57389" name="Group 45"/>
          <p:cNvGrpSpPr>
            <a:grpSpLocks/>
          </p:cNvGrpSpPr>
          <p:nvPr/>
        </p:nvGrpSpPr>
        <p:grpSpPr bwMode="auto">
          <a:xfrm>
            <a:off x="2339975" y="3644900"/>
            <a:ext cx="1368425" cy="366713"/>
            <a:chOff x="1475" y="2212"/>
            <a:chExt cx="862" cy="231"/>
          </a:xfrm>
        </p:grpSpPr>
        <p:sp>
          <p:nvSpPr>
            <p:cNvPr id="57357" name="Line 13"/>
            <p:cNvSpPr>
              <a:spLocks noChangeShapeType="1"/>
            </p:cNvSpPr>
            <p:nvPr/>
          </p:nvSpPr>
          <p:spPr bwMode="auto">
            <a:xfrm>
              <a:off x="1475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auto">
            <a:xfrm>
              <a:off x="1656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59" name="Line 15"/>
            <p:cNvSpPr>
              <a:spLocks noChangeShapeType="1"/>
            </p:cNvSpPr>
            <p:nvPr/>
          </p:nvSpPr>
          <p:spPr bwMode="auto">
            <a:xfrm>
              <a:off x="1832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62" name="Text Box 18"/>
            <p:cNvSpPr txBox="1">
              <a:spLocks noChangeArrowheads="1"/>
            </p:cNvSpPr>
            <p:nvPr/>
          </p:nvSpPr>
          <p:spPr bwMode="auto">
            <a:xfrm>
              <a:off x="2020" y="2212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/>
                <a:t>t</a:t>
              </a:r>
              <a:r>
                <a:rPr lang="it-IT" altLang="it-IT" baseline="-25000"/>
                <a:t>2g</a:t>
              </a:r>
              <a:endParaRPr lang="it-IT" altLang="it-IT"/>
            </a:p>
          </p:txBody>
        </p:sp>
      </p:grpSp>
      <p:sp>
        <p:nvSpPr>
          <p:cNvPr id="57363" name="AutoShape 19"/>
          <p:cNvSpPr>
            <a:spLocks/>
          </p:cNvSpPr>
          <p:nvPr/>
        </p:nvSpPr>
        <p:spPr bwMode="auto">
          <a:xfrm>
            <a:off x="3563938" y="2781300"/>
            <a:ext cx="144462" cy="1008063"/>
          </a:xfrm>
          <a:prstGeom prst="rightBrace">
            <a:avLst>
              <a:gd name="adj1" fmla="val 581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3708400" y="30686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endParaRPr lang="it-IT" altLang="it-IT">
              <a:latin typeface="Symbol" pitchFamily="18" charset="2"/>
            </a:endParaRPr>
          </a:p>
        </p:txBody>
      </p:sp>
      <p:grpSp>
        <p:nvGrpSpPr>
          <p:cNvPr id="57368" name="Group 24"/>
          <p:cNvGrpSpPr>
            <a:grpSpLocks/>
          </p:cNvGrpSpPr>
          <p:nvPr/>
        </p:nvGrpSpPr>
        <p:grpSpPr bwMode="auto">
          <a:xfrm>
            <a:off x="179388" y="2133600"/>
            <a:ext cx="433387" cy="2232025"/>
            <a:chOff x="657" y="2523"/>
            <a:chExt cx="273" cy="1406"/>
          </a:xfrm>
        </p:grpSpPr>
        <p:sp>
          <p:nvSpPr>
            <p:cNvPr id="57366" name="Line 22"/>
            <p:cNvSpPr>
              <a:spLocks noChangeShapeType="1"/>
            </p:cNvSpPr>
            <p:nvPr/>
          </p:nvSpPr>
          <p:spPr bwMode="auto">
            <a:xfrm flipV="1">
              <a:off x="930" y="2523"/>
              <a:ext cx="0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67" name="Text Box 23"/>
            <p:cNvSpPr txBox="1">
              <a:spLocks noChangeArrowheads="1"/>
            </p:cNvSpPr>
            <p:nvPr/>
          </p:nvSpPr>
          <p:spPr bwMode="auto">
            <a:xfrm>
              <a:off x="657" y="2704"/>
              <a:ext cx="181" cy="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/>
                <a:t>energia</a:t>
              </a:r>
            </a:p>
          </p:txBody>
        </p:sp>
      </p:grp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4572000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4860925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>
            <a:off x="5148263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>
            <a:off x="5437188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>
            <a:off x="5724525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 flipV="1">
            <a:off x="5951538" y="2492375"/>
            <a:ext cx="276225" cy="787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5959475" y="3281363"/>
            <a:ext cx="268288" cy="939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6229350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8" name="Line 34"/>
          <p:cNvSpPr>
            <a:spLocks noChangeShapeType="1"/>
          </p:cNvSpPr>
          <p:nvPr/>
        </p:nvSpPr>
        <p:spPr bwMode="auto">
          <a:xfrm>
            <a:off x="6588125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6156325" y="2565400"/>
            <a:ext cx="1008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d</a:t>
            </a:r>
            <a:r>
              <a:rPr lang="it-IT" altLang="it-IT" sz="1200" baseline="-25000"/>
              <a:t>x2-y2</a:t>
            </a:r>
            <a:r>
              <a:rPr lang="it-IT" altLang="it-IT" sz="1200"/>
              <a:t>  d</a:t>
            </a:r>
            <a:r>
              <a:rPr lang="it-IT" altLang="it-IT" sz="1200" baseline="-25000"/>
              <a:t>z2</a:t>
            </a:r>
            <a:endParaRPr lang="it-IT" altLang="it-IT" sz="1200"/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7021513" y="2276475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e</a:t>
            </a:r>
            <a:r>
              <a:rPr lang="it-IT" altLang="it-IT" baseline="-25000"/>
              <a:t>g</a:t>
            </a:r>
            <a:endParaRPr lang="it-IT" altLang="it-IT"/>
          </a:p>
        </p:txBody>
      </p:sp>
      <p:grpSp>
        <p:nvGrpSpPr>
          <p:cNvPr id="57387" name="Group 43"/>
          <p:cNvGrpSpPr>
            <a:grpSpLocks/>
          </p:cNvGrpSpPr>
          <p:nvPr/>
        </p:nvGrpSpPr>
        <p:grpSpPr bwMode="auto">
          <a:xfrm>
            <a:off x="6227763" y="4005263"/>
            <a:ext cx="1368425" cy="366712"/>
            <a:chOff x="3924" y="2212"/>
            <a:chExt cx="862" cy="231"/>
          </a:xfrm>
        </p:grpSpPr>
        <p:sp>
          <p:nvSpPr>
            <p:cNvPr id="57379" name="Line 35"/>
            <p:cNvSpPr>
              <a:spLocks noChangeShapeType="1"/>
            </p:cNvSpPr>
            <p:nvPr/>
          </p:nvSpPr>
          <p:spPr bwMode="auto">
            <a:xfrm>
              <a:off x="3924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80" name="Line 36"/>
            <p:cNvSpPr>
              <a:spLocks noChangeShapeType="1"/>
            </p:cNvSpPr>
            <p:nvPr/>
          </p:nvSpPr>
          <p:spPr bwMode="auto">
            <a:xfrm>
              <a:off x="4105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81" name="Line 37"/>
            <p:cNvSpPr>
              <a:spLocks noChangeShapeType="1"/>
            </p:cNvSpPr>
            <p:nvPr/>
          </p:nvSpPr>
          <p:spPr bwMode="auto">
            <a:xfrm>
              <a:off x="4281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84" name="Text Box 40"/>
            <p:cNvSpPr txBox="1">
              <a:spLocks noChangeArrowheads="1"/>
            </p:cNvSpPr>
            <p:nvPr/>
          </p:nvSpPr>
          <p:spPr bwMode="auto">
            <a:xfrm>
              <a:off x="4469" y="2212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/>
                <a:t>t</a:t>
              </a:r>
              <a:r>
                <a:rPr lang="it-IT" altLang="it-IT" baseline="-25000"/>
                <a:t>2g</a:t>
              </a:r>
              <a:endParaRPr lang="it-IT" altLang="it-IT"/>
            </a:p>
          </p:txBody>
        </p:sp>
      </p:grpSp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7812088" y="31416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endParaRPr lang="it-IT" altLang="it-IT">
              <a:latin typeface="Symbol" pitchFamily="18" charset="2"/>
            </a:endParaRPr>
          </a:p>
        </p:txBody>
      </p:sp>
      <p:sp>
        <p:nvSpPr>
          <p:cNvPr id="57390" name="AutoShape 46"/>
          <p:cNvSpPr>
            <a:spLocks/>
          </p:cNvSpPr>
          <p:nvPr/>
        </p:nvSpPr>
        <p:spPr bwMode="auto">
          <a:xfrm>
            <a:off x="7596188" y="2420938"/>
            <a:ext cx="144462" cy="1871662"/>
          </a:xfrm>
          <a:prstGeom prst="rightBrace">
            <a:avLst>
              <a:gd name="adj1" fmla="val 1079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91" name="Text Box 47"/>
          <p:cNvSpPr txBox="1">
            <a:spLocks noChangeArrowheads="1"/>
          </p:cNvSpPr>
          <p:nvPr/>
        </p:nvSpPr>
        <p:spPr bwMode="auto">
          <a:xfrm>
            <a:off x="2700338" y="476250"/>
            <a:ext cx="3360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>
                <a:latin typeface="Times New Roman" pitchFamily="18" charset="0"/>
              </a:rPr>
              <a:t>O</a:t>
            </a:r>
            <a:r>
              <a:rPr lang="it-IT" altLang="it-IT">
                <a:latin typeface="Times New Roman" pitchFamily="18" charset="0"/>
              </a:rPr>
              <a:t> dipende dalla forza del legante:</a:t>
            </a:r>
            <a:endParaRPr lang="it-IT" altLang="it-IT">
              <a:latin typeface="Symbol" pitchFamily="18" charset="2"/>
            </a:endParaRPr>
          </a:p>
        </p:txBody>
      </p:sp>
      <p:sp>
        <p:nvSpPr>
          <p:cNvPr id="57392" name="AutoShape 48"/>
          <p:cNvSpPr>
            <a:spLocks noChangeArrowheads="1"/>
          </p:cNvSpPr>
          <p:nvPr/>
        </p:nvSpPr>
        <p:spPr bwMode="auto">
          <a:xfrm rot="1514943">
            <a:off x="3563938" y="981075"/>
            <a:ext cx="142875" cy="720725"/>
          </a:xfrm>
          <a:prstGeom prst="down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93" name="Text Box 49"/>
          <p:cNvSpPr txBox="1">
            <a:spLocks noChangeArrowheads="1"/>
          </p:cNvSpPr>
          <p:nvPr/>
        </p:nvSpPr>
        <p:spPr bwMode="auto">
          <a:xfrm>
            <a:off x="2124075" y="1628775"/>
            <a:ext cx="1655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Legante a campo debole</a:t>
            </a:r>
          </a:p>
        </p:txBody>
      </p:sp>
      <p:sp>
        <p:nvSpPr>
          <p:cNvPr id="57394" name="AutoShape 50"/>
          <p:cNvSpPr>
            <a:spLocks noChangeArrowheads="1"/>
          </p:cNvSpPr>
          <p:nvPr/>
        </p:nvSpPr>
        <p:spPr bwMode="auto">
          <a:xfrm rot="20085057" flipH="1">
            <a:off x="4643438" y="981075"/>
            <a:ext cx="142875" cy="720725"/>
          </a:xfrm>
          <a:prstGeom prst="down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95" name="Text Box 51"/>
          <p:cNvSpPr txBox="1">
            <a:spLocks noChangeArrowheads="1"/>
          </p:cNvSpPr>
          <p:nvPr/>
        </p:nvSpPr>
        <p:spPr bwMode="auto">
          <a:xfrm>
            <a:off x="4932363" y="1628775"/>
            <a:ext cx="1655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Legante a campo forte</a:t>
            </a:r>
          </a:p>
        </p:txBody>
      </p: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539750" y="4724400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0066"/>
                </a:solidFill>
              </a:rPr>
              <a:t>I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 b="1">
                <a:solidFill>
                  <a:srgbClr val="FF0066"/>
                </a:solidFill>
              </a:rPr>
              <a:t> &lt; Br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 b="1">
                <a:solidFill>
                  <a:srgbClr val="FF0066"/>
                </a:solidFill>
              </a:rPr>
              <a:t> &lt; SCN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 b="1">
                <a:solidFill>
                  <a:srgbClr val="FF0066"/>
                </a:solidFill>
              </a:rPr>
              <a:t> &lt; Cl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 b="1">
                <a:solidFill>
                  <a:srgbClr val="FF0066"/>
                </a:solidFill>
              </a:rPr>
              <a:t> &lt; F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/>
              <a:t> </a:t>
            </a:r>
            <a:r>
              <a:rPr lang="it-IT" altLang="it-IT" b="1">
                <a:solidFill>
                  <a:srgbClr val="993366"/>
                </a:solidFill>
              </a:rPr>
              <a:t>&lt; OH</a:t>
            </a:r>
            <a:r>
              <a:rPr lang="it-IT" altLang="it-IT" b="1" baseline="30000">
                <a:solidFill>
                  <a:srgbClr val="993366"/>
                </a:solidFill>
              </a:rPr>
              <a:t>-</a:t>
            </a:r>
            <a:r>
              <a:rPr lang="it-IT" altLang="it-IT" b="1">
                <a:solidFill>
                  <a:srgbClr val="993366"/>
                </a:solidFill>
              </a:rPr>
              <a:t> &lt; H</a:t>
            </a:r>
            <a:r>
              <a:rPr lang="it-IT" altLang="it-IT" b="1" baseline="-25000">
                <a:solidFill>
                  <a:srgbClr val="993366"/>
                </a:solidFill>
              </a:rPr>
              <a:t>2</a:t>
            </a:r>
            <a:r>
              <a:rPr lang="it-IT" altLang="it-IT" b="1">
                <a:solidFill>
                  <a:srgbClr val="993366"/>
                </a:solidFill>
              </a:rPr>
              <a:t>O &lt; NH</a:t>
            </a:r>
            <a:r>
              <a:rPr lang="it-IT" altLang="it-IT" b="1" baseline="-25000">
                <a:solidFill>
                  <a:srgbClr val="993366"/>
                </a:solidFill>
              </a:rPr>
              <a:t>3</a:t>
            </a:r>
            <a:r>
              <a:rPr lang="it-IT" altLang="it-IT" b="1">
                <a:solidFill>
                  <a:srgbClr val="0000FF"/>
                </a:solidFill>
              </a:rPr>
              <a:t> &lt; en &lt; phen&lt; CN</a:t>
            </a:r>
            <a:r>
              <a:rPr lang="it-IT" altLang="it-IT" b="1" baseline="30000">
                <a:solidFill>
                  <a:srgbClr val="0000FF"/>
                </a:solidFill>
              </a:rPr>
              <a:t>-</a:t>
            </a:r>
            <a:r>
              <a:rPr lang="it-IT" altLang="it-IT" b="1">
                <a:solidFill>
                  <a:srgbClr val="0000FF"/>
                </a:solidFill>
              </a:rPr>
              <a:t>&lt; CO</a:t>
            </a:r>
          </a:p>
        </p:txBody>
      </p:sp>
      <p:sp>
        <p:nvSpPr>
          <p:cNvPr id="57397" name="Line 53"/>
          <p:cNvSpPr>
            <a:spLocks noChangeShapeType="1"/>
          </p:cNvSpPr>
          <p:nvPr/>
        </p:nvSpPr>
        <p:spPr bwMode="auto">
          <a:xfrm>
            <a:off x="539750" y="5229225"/>
            <a:ext cx="7056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3419475" y="5300663"/>
            <a:ext cx="2519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Forza del legante</a:t>
            </a: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2339975" y="3933825"/>
            <a:ext cx="1008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d</a:t>
            </a:r>
            <a:r>
              <a:rPr lang="it-IT" altLang="it-IT" sz="1200" baseline="-25000"/>
              <a:t>xy</a:t>
            </a:r>
            <a:r>
              <a:rPr lang="it-IT" altLang="it-IT" sz="1200"/>
              <a:t>  d</a:t>
            </a:r>
            <a:r>
              <a:rPr lang="it-IT" altLang="it-IT" sz="1200" baseline="-25000"/>
              <a:t>xz</a:t>
            </a:r>
            <a:r>
              <a:rPr lang="it-IT" altLang="it-IT" sz="1200"/>
              <a:t> d</a:t>
            </a:r>
            <a:r>
              <a:rPr lang="it-IT" altLang="it-IT" sz="1200" baseline="-25000"/>
              <a:t>yz</a:t>
            </a:r>
            <a:endParaRPr lang="it-IT" altLang="it-IT" sz="1200"/>
          </a:p>
        </p:txBody>
      </p:sp>
      <p:sp>
        <p:nvSpPr>
          <p:cNvPr id="57400" name="Text Box 56"/>
          <p:cNvSpPr txBox="1">
            <a:spLocks noChangeArrowheads="1"/>
          </p:cNvSpPr>
          <p:nvPr/>
        </p:nvSpPr>
        <p:spPr bwMode="auto">
          <a:xfrm>
            <a:off x="6227763" y="4233863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d</a:t>
            </a:r>
            <a:r>
              <a:rPr lang="it-IT" altLang="it-IT" sz="1200" baseline="-25000"/>
              <a:t>xy</a:t>
            </a:r>
            <a:r>
              <a:rPr lang="it-IT" altLang="it-IT" sz="1200"/>
              <a:t>  d</a:t>
            </a:r>
            <a:r>
              <a:rPr lang="it-IT" altLang="it-IT" sz="1200" baseline="-25000"/>
              <a:t>xz</a:t>
            </a:r>
            <a:r>
              <a:rPr lang="it-IT" altLang="it-IT" sz="1200"/>
              <a:t> d</a:t>
            </a:r>
            <a:r>
              <a:rPr lang="it-IT" altLang="it-IT" sz="1200" baseline="-25000"/>
              <a:t>yz</a:t>
            </a:r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9445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7777163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/>
              <a:t>Il valore di </a:t>
            </a:r>
            <a:r>
              <a:rPr lang="it-IT" altLang="it-IT" dirty="0">
                <a:latin typeface="Symbol" pitchFamily="18" charset="2"/>
              </a:rPr>
              <a:t>D</a:t>
            </a:r>
            <a:r>
              <a:rPr lang="it-IT" altLang="it-IT" baseline="-25000" dirty="0">
                <a:latin typeface="Times New Roman" pitchFamily="18" charset="0"/>
              </a:rPr>
              <a:t>o</a:t>
            </a:r>
            <a:r>
              <a:rPr lang="it-IT" altLang="it-IT" dirty="0"/>
              <a:t> dipende anche </a:t>
            </a:r>
            <a:r>
              <a:rPr lang="it-IT" altLang="it-IT" dirty="0" smtClean="0"/>
              <a:t>dallo </a:t>
            </a:r>
            <a:r>
              <a:rPr lang="it-IT" altLang="it-IT" dirty="0"/>
              <a:t>ione metallico</a:t>
            </a:r>
          </a:p>
          <a:p>
            <a:pPr>
              <a:spcBef>
                <a:spcPct val="50000"/>
              </a:spcBef>
            </a:pPr>
            <a:endParaRPr lang="it-IT" altLang="it-IT" dirty="0"/>
          </a:p>
          <a:p>
            <a:pPr>
              <a:spcBef>
                <a:spcPct val="50000"/>
              </a:spcBef>
            </a:pPr>
            <a:r>
              <a:rPr lang="it-IT" altLang="it-IT" dirty="0"/>
              <a:t>Mn</a:t>
            </a:r>
            <a:r>
              <a:rPr lang="it-IT" altLang="it-IT" baseline="30000" dirty="0"/>
              <a:t>2+</a:t>
            </a:r>
            <a:r>
              <a:rPr lang="it-IT" altLang="it-IT" dirty="0"/>
              <a:t>&lt; Ni</a:t>
            </a:r>
            <a:r>
              <a:rPr lang="it-IT" altLang="it-IT" baseline="30000" dirty="0"/>
              <a:t>2+</a:t>
            </a:r>
            <a:r>
              <a:rPr lang="it-IT" altLang="it-IT" dirty="0"/>
              <a:t>&lt; Co</a:t>
            </a:r>
            <a:r>
              <a:rPr lang="it-IT" altLang="it-IT" baseline="30000" dirty="0"/>
              <a:t>2+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FF0066"/>
                </a:solidFill>
              </a:rPr>
              <a:t>Fe</a:t>
            </a:r>
            <a:r>
              <a:rPr lang="it-IT" altLang="it-IT" baseline="30000" dirty="0">
                <a:solidFill>
                  <a:srgbClr val="FF0066"/>
                </a:solidFill>
              </a:rPr>
              <a:t>2+</a:t>
            </a:r>
            <a:r>
              <a:rPr lang="it-IT" altLang="it-IT" dirty="0"/>
              <a:t>&lt; V</a:t>
            </a:r>
            <a:r>
              <a:rPr lang="it-IT" altLang="it-IT" baseline="30000" dirty="0"/>
              <a:t>2+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FF0066"/>
                </a:solidFill>
              </a:rPr>
              <a:t>Fe</a:t>
            </a:r>
            <a:r>
              <a:rPr lang="it-IT" altLang="it-IT" baseline="30000" dirty="0">
                <a:solidFill>
                  <a:srgbClr val="FF0066"/>
                </a:solidFill>
              </a:rPr>
              <a:t>3+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0066FF"/>
                </a:solidFill>
              </a:rPr>
              <a:t>Co</a:t>
            </a:r>
            <a:r>
              <a:rPr lang="it-IT" altLang="it-IT" baseline="30000" dirty="0">
                <a:solidFill>
                  <a:srgbClr val="0066FF"/>
                </a:solidFill>
              </a:rPr>
              <a:t>3+</a:t>
            </a:r>
            <a:r>
              <a:rPr lang="it-IT" altLang="it-IT" dirty="0"/>
              <a:t>&lt; Mo</a:t>
            </a:r>
            <a:r>
              <a:rPr lang="it-IT" altLang="it-IT" baseline="30000" dirty="0"/>
              <a:t>3+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0066FF"/>
                </a:solidFill>
              </a:rPr>
              <a:t>Rh</a:t>
            </a:r>
            <a:r>
              <a:rPr lang="it-IT" altLang="it-IT" baseline="30000" dirty="0">
                <a:solidFill>
                  <a:srgbClr val="0066FF"/>
                </a:solidFill>
              </a:rPr>
              <a:t>3+</a:t>
            </a:r>
            <a:r>
              <a:rPr lang="it-IT" altLang="it-IT" dirty="0"/>
              <a:t>&lt; Ru</a:t>
            </a:r>
            <a:r>
              <a:rPr lang="it-IT" altLang="it-IT" baseline="30000" dirty="0"/>
              <a:t>3+</a:t>
            </a:r>
            <a:r>
              <a:rPr lang="it-IT" altLang="it-IT" dirty="0"/>
              <a:t>&lt; Pd</a:t>
            </a:r>
            <a:r>
              <a:rPr lang="it-IT" altLang="it-IT" baseline="30000" dirty="0"/>
              <a:t>4+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0066FF"/>
                </a:solidFill>
              </a:rPr>
              <a:t>Ir</a:t>
            </a:r>
            <a:r>
              <a:rPr lang="it-IT" altLang="it-IT" baseline="30000" dirty="0">
                <a:solidFill>
                  <a:srgbClr val="0066FF"/>
                </a:solidFill>
              </a:rPr>
              <a:t>3+</a:t>
            </a:r>
          </a:p>
          <a:p>
            <a:pPr>
              <a:spcBef>
                <a:spcPct val="50000"/>
              </a:spcBef>
            </a:pPr>
            <a:endParaRPr lang="it-IT" altLang="it-IT" baseline="30000" dirty="0"/>
          </a:p>
          <a:p>
            <a:pPr>
              <a:spcBef>
                <a:spcPct val="50000"/>
              </a:spcBef>
            </a:pPr>
            <a:r>
              <a:rPr lang="it-IT" altLang="it-IT" dirty="0">
                <a:latin typeface="Symbol" pitchFamily="18" charset="2"/>
              </a:rPr>
              <a:t>D</a:t>
            </a:r>
            <a:r>
              <a:rPr lang="it-IT" altLang="it-IT" baseline="-25000" dirty="0"/>
              <a:t>o </a:t>
            </a:r>
            <a:r>
              <a:rPr lang="it-IT" altLang="it-IT" dirty="0"/>
              <a:t>:</a:t>
            </a:r>
            <a:endParaRPr lang="it-IT" altLang="it-IT" baseline="-25000" dirty="0"/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it-IT" altLang="it-IT" dirty="0"/>
              <a:t>aumenta con lo stato di ossidazione del metallo (es. Fe e Co). Fe</a:t>
            </a:r>
            <a:r>
              <a:rPr lang="it-IT" altLang="it-IT" baseline="30000" dirty="0"/>
              <a:t>3+</a:t>
            </a:r>
            <a:r>
              <a:rPr lang="it-IT" altLang="it-IT" dirty="0"/>
              <a:t> è più piccolo e le distanze metallo-legante sono minori e quindi le interazioni sono più forti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it-IT" altLang="it-IT" dirty="0"/>
              <a:t>aumenta scendendo lungo un gruppo (es Co, Rh, </a:t>
            </a:r>
            <a:r>
              <a:rPr lang="it-IT" altLang="it-IT" dirty="0" err="1"/>
              <a:t>Ir</a:t>
            </a:r>
            <a:r>
              <a:rPr lang="it-IT" altLang="it-IT" dirty="0"/>
              <a:t>). A parità di carica, le dimensioni dei </a:t>
            </a:r>
            <a:r>
              <a:rPr lang="it-IT" altLang="it-IT" i="1" dirty="0"/>
              <a:t>4d</a:t>
            </a:r>
            <a:r>
              <a:rPr lang="it-IT" altLang="it-IT" dirty="0"/>
              <a:t> e dei </a:t>
            </a:r>
            <a:r>
              <a:rPr lang="it-IT" altLang="it-IT" i="1" dirty="0" smtClean="0"/>
              <a:t>5d</a:t>
            </a:r>
            <a:r>
              <a:rPr lang="it-IT" altLang="it-IT" dirty="0" smtClean="0"/>
              <a:t> </a:t>
            </a:r>
            <a:r>
              <a:rPr lang="it-IT" altLang="it-IT" dirty="0"/>
              <a:t>sono maggiori di quelle dei </a:t>
            </a:r>
            <a:r>
              <a:rPr lang="it-IT" altLang="it-IT" i="1" dirty="0"/>
              <a:t>3d</a:t>
            </a:r>
            <a:r>
              <a:rPr lang="it-IT" altLang="it-IT" dirty="0"/>
              <a:t> e quindi anche le interazioni con i leganti sono maggiori.</a:t>
            </a:r>
            <a:endParaRPr lang="it-IT" alt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5386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7956376" cy="1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32503" y="692696"/>
            <a:ext cx="60264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Configurazione elettronica di alcuni ioni </a:t>
            </a:r>
          </a:p>
          <a:p>
            <a:pPr algn="ctr"/>
            <a:r>
              <a:rPr lang="it-IT" sz="2800" dirty="0" smtClean="0"/>
              <a:t>complessi ottaedrici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33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1" name="Group 189"/>
          <p:cNvGrpSpPr>
            <a:grpSpLocks/>
          </p:cNvGrpSpPr>
          <p:nvPr/>
        </p:nvGrpSpPr>
        <p:grpSpPr bwMode="auto">
          <a:xfrm>
            <a:off x="323850" y="1916113"/>
            <a:ext cx="8351838" cy="4176712"/>
            <a:chOff x="204" y="572"/>
            <a:chExt cx="5261" cy="2631"/>
          </a:xfrm>
        </p:grpSpPr>
        <p:grpSp>
          <p:nvGrpSpPr>
            <p:cNvPr id="18620" name="Group 188"/>
            <p:cNvGrpSpPr>
              <a:grpSpLocks/>
            </p:cNvGrpSpPr>
            <p:nvPr/>
          </p:nvGrpSpPr>
          <p:grpSpPr bwMode="auto">
            <a:xfrm>
              <a:off x="204" y="572"/>
              <a:ext cx="5035" cy="2631"/>
              <a:chOff x="204" y="572"/>
              <a:chExt cx="5035" cy="2631"/>
            </a:xfrm>
          </p:grpSpPr>
          <p:sp>
            <p:nvSpPr>
              <p:cNvPr id="18617" name="Rectangle 185"/>
              <p:cNvSpPr>
                <a:spLocks noChangeArrowheads="1"/>
              </p:cNvSpPr>
              <p:nvPr/>
            </p:nvSpPr>
            <p:spPr bwMode="auto">
              <a:xfrm>
                <a:off x="1701" y="572"/>
                <a:ext cx="2041" cy="2631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18441" name="Group 9"/>
              <p:cNvGrpSpPr>
                <a:grpSpLocks/>
              </p:cNvGrpSpPr>
              <p:nvPr/>
            </p:nvGrpSpPr>
            <p:grpSpPr bwMode="auto">
              <a:xfrm>
                <a:off x="204" y="1661"/>
                <a:ext cx="363" cy="318"/>
                <a:chOff x="204" y="1661"/>
                <a:chExt cx="363" cy="318"/>
              </a:xfrm>
            </p:grpSpPr>
            <p:sp>
              <p:nvSpPr>
                <p:cNvPr id="18436" name="Line 4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37" name="Line 5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38" name="Line 6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39" name="Line 7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42" name="Group 10"/>
              <p:cNvGrpSpPr>
                <a:grpSpLocks/>
              </p:cNvGrpSpPr>
              <p:nvPr/>
            </p:nvGrpSpPr>
            <p:grpSpPr bwMode="auto">
              <a:xfrm>
                <a:off x="748" y="1661"/>
                <a:ext cx="363" cy="318"/>
                <a:chOff x="204" y="1661"/>
                <a:chExt cx="363" cy="318"/>
              </a:xfrm>
            </p:grpSpPr>
            <p:sp>
              <p:nvSpPr>
                <p:cNvPr id="18443" name="Line 11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4" name="Line 12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48" name="Group 16"/>
              <p:cNvGrpSpPr>
                <a:grpSpLocks/>
              </p:cNvGrpSpPr>
              <p:nvPr/>
            </p:nvGrpSpPr>
            <p:grpSpPr bwMode="auto">
              <a:xfrm>
                <a:off x="1247" y="1661"/>
                <a:ext cx="363" cy="318"/>
                <a:chOff x="204" y="1661"/>
                <a:chExt cx="363" cy="318"/>
              </a:xfrm>
            </p:grpSpPr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2" name="Line 20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3" name="Line 21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54" name="Group 22"/>
              <p:cNvGrpSpPr>
                <a:grpSpLocks/>
              </p:cNvGrpSpPr>
              <p:nvPr/>
            </p:nvGrpSpPr>
            <p:grpSpPr bwMode="auto">
              <a:xfrm>
                <a:off x="1746" y="1661"/>
                <a:ext cx="363" cy="318"/>
                <a:chOff x="204" y="1661"/>
                <a:chExt cx="363" cy="318"/>
              </a:xfrm>
            </p:grpSpPr>
            <p:sp>
              <p:nvSpPr>
                <p:cNvPr id="18455" name="Line 23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6" name="Line 24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7" name="Line 25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8" name="Line 26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9" name="Line 27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60" name="Group 28"/>
              <p:cNvGrpSpPr>
                <a:grpSpLocks/>
              </p:cNvGrpSpPr>
              <p:nvPr/>
            </p:nvGrpSpPr>
            <p:grpSpPr bwMode="auto">
              <a:xfrm>
                <a:off x="2245" y="1661"/>
                <a:ext cx="363" cy="318"/>
                <a:chOff x="204" y="1661"/>
                <a:chExt cx="363" cy="318"/>
              </a:xfrm>
            </p:grpSpPr>
            <p:sp>
              <p:nvSpPr>
                <p:cNvPr id="18461" name="Line 29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2" name="Line 30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3" name="Line 31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4" name="Line 32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5" name="Line 33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66" name="Group 34"/>
              <p:cNvGrpSpPr>
                <a:grpSpLocks/>
              </p:cNvGrpSpPr>
              <p:nvPr/>
            </p:nvGrpSpPr>
            <p:grpSpPr bwMode="auto">
              <a:xfrm>
                <a:off x="2789" y="1661"/>
                <a:ext cx="363" cy="318"/>
                <a:chOff x="204" y="1661"/>
                <a:chExt cx="363" cy="318"/>
              </a:xfrm>
            </p:grpSpPr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8" name="Line 36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9" name="Line 37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0" name="Line 38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1" name="Line 39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72" name="Group 40"/>
              <p:cNvGrpSpPr>
                <a:grpSpLocks/>
              </p:cNvGrpSpPr>
              <p:nvPr/>
            </p:nvGrpSpPr>
            <p:grpSpPr bwMode="auto">
              <a:xfrm>
                <a:off x="3288" y="1661"/>
                <a:ext cx="363" cy="318"/>
                <a:chOff x="204" y="1661"/>
                <a:chExt cx="363" cy="318"/>
              </a:xfrm>
            </p:grpSpPr>
            <p:sp>
              <p:nvSpPr>
                <p:cNvPr id="18473" name="Line 41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4" name="Line 42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5" name="Line 43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6" name="Line 44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7" name="Line 45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78" name="Group 46"/>
              <p:cNvGrpSpPr>
                <a:grpSpLocks/>
              </p:cNvGrpSpPr>
              <p:nvPr/>
            </p:nvGrpSpPr>
            <p:grpSpPr bwMode="auto">
              <a:xfrm>
                <a:off x="3787" y="1661"/>
                <a:ext cx="363" cy="318"/>
                <a:chOff x="204" y="1661"/>
                <a:chExt cx="363" cy="318"/>
              </a:xfrm>
            </p:grpSpPr>
            <p:sp>
              <p:nvSpPr>
                <p:cNvPr id="18479" name="Line 47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0" name="Line 48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1" name="Line 49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2" name="Line 50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84" name="Group 52"/>
              <p:cNvGrpSpPr>
                <a:grpSpLocks/>
              </p:cNvGrpSpPr>
              <p:nvPr/>
            </p:nvGrpSpPr>
            <p:grpSpPr bwMode="auto">
              <a:xfrm>
                <a:off x="4332" y="1661"/>
                <a:ext cx="363" cy="318"/>
                <a:chOff x="204" y="1661"/>
                <a:chExt cx="363" cy="318"/>
              </a:xfrm>
            </p:grpSpPr>
            <p:sp>
              <p:nvSpPr>
                <p:cNvPr id="18485" name="Line 53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6" name="Line 54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7" name="Line 55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8" name="Line 56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9" name="Line 57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90" name="Group 58"/>
              <p:cNvGrpSpPr>
                <a:grpSpLocks/>
              </p:cNvGrpSpPr>
              <p:nvPr/>
            </p:nvGrpSpPr>
            <p:grpSpPr bwMode="auto">
              <a:xfrm>
                <a:off x="4876" y="1661"/>
                <a:ext cx="363" cy="318"/>
                <a:chOff x="204" y="1661"/>
                <a:chExt cx="363" cy="318"/>
              </a:xfrm>
            </p:grpSpPr>
            <p:sp>
              <p:nvSpPr>
                <p:cNvPr id="18491" name="Line 59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92" name="Line 60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93" name="Line 61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94" name="Line 62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95" name="Line 63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520" name="Group 88"/>
              <p:cNvGrpSpPr>
                <a:grpSpLocks/>
              </p:cNvGrpSpPr>
              <p:nvPr/>
            </p:nvGrpSpPr>
            <p:grpSpPr bwMode="auto">
              <a:xfrm>
                <a:off x="1746" y="2432"/>
                <a:ext cx="1905" cy="318"/>
                <a:chOff x="1882" y="1797"/>
                <a:chExt cx="1905" cy="318"/>
              </a:xfrm>
            </p:grpSpPr>
            <p:grpSp>
              <p:nvGrpSpPr>
                <p:cNvPr id="18496" name="Group 64"/>
                <p:cNvGrpSpPr>
                  <a:grpSpLocks/>
                </p:cNvGrpSpPr>
                <p:nvPr/>
              </p:nvGrpSpPr>
              <p:grpSpPr bwMode="auto">
                <a:xfrm>
                  <a:off x="1882" y="1797"/>
                  <a:ext cx="363" cy="318"/>
                  <a:chOff x="204" y="1661"/>
                  <a:chExt cx="363" cy="318"/>
                </a:xfrm>
              </p:grpSpPr>
              <p:sp>
                <p:nvSpPr>
                  <p:cNvPr id="1849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49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49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0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1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8502" name="Group 70"/>
                <p:cNvGrpSpPr>
                  <a:grpSpLocks/>
                </p:cNvGrpSpPr>
                <p:nvPr/>
              </p:nvGrpSpPr>
              <p:grpSpPr bwMode="auto">
                <a:xfrm>
                  <a:off x="2381" y="1797"/>
                  <a:ext cx="363" cy="318"/>
                  <a:chOff x="204" y="1661"/>
                  <a:chExt cx="363" cy="318"/>
                </a:xfrm>
              </p:grpSpPr>
              <p:sp>
                <p:nvSpPr>
                  <p:cNvPr id="1850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5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7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8508" name="Group 76"/>
                <p:cNvGrpSpPr>
                  <a:grpSpLocks/>
                </p:cNvGrpSpPr>
                <p:nvPr/>
              </p:nvGrpSpPr>
              <p:grpSpPr bwMode="auto">
                <a:xfrm>
                  <a:off x="2925" y="1797"/>
                  <a:ext cx="363" cy="318"/>
                  <a:chOff x="204" y="1661"/>
                  <a:chExt cx="363" cy="318"/>
                </a:xfrm>
              </p:grpSpPr>
              <p:sp>
                <p:nvSpPr>
                  <p:cNvPr id="18509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0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1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2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3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8514" name="Group 82"/>
                <p:cNvGrpSpPr>
                  <a:grpSpLocks/>
                </p:cNvGrpSpPr>
                <p:nvPr/>
              </p:nvGrpSpPr>
              <p:grpSpPr bwMode="auto">
                <a:xfrm>
                  <a:off x="3424" y="1797"/>
                  <a:ext cx="363" cy="318"/>
                  <a:chOff x="204" y="1661"/>
                  <a:chExt cx="363" cy="318"/>
                </a:xfrm>
              </p:grpSpPr>
              <p:sp>
                <p:nvSpPr>
                  <p:cNvPr id="18515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6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7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8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9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18524" name="Line 92"/>
              <p:cNvSpPr>
                <a:spLocks noChangeShapeType="1"/>
              </p:cNvSpPr>
              <p:nvPr/>
            </p:nvSpPr>
            <p:spPr bwMode="auto">
              <a:xfrm flipV="1">
                <a:off x="249" y="182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25" name="Line 93"/>
              <p:cNvSpPr>
                <a:spLocks noChangeShapeType="1"/>
              </p:cNvSpPr>
              <p:nvPr/>
            </p:nvSpPr>
            <p:spPr bwMode="auto">
              <a:xfrm flipV="1">
                <a:off x="805" y="1843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26" name="Line 94"/>
              <p:cNvSpPr>
                <a:spLocks noChangeShapeType="1"/>
              </p:cNvSpPr>
              <p:nvPr/>
            </p:nvSpPr>
            <p:spPr bwMode="auto">
              <a:xfrm flipV="1">
                <a:off x="930" y="184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30" name="Group 98"/>
              <p:cNvGrpSpPr>
                <a:grpSpLocks/>
              </p:cNvGrpSpPr>
              <p:nvPr/>
            </p:nvGrpSpPr>
            <p:grpSpPr bwMode="auto">
              <a:xfrm>
                <a:off x="1295" y="1842"/>
                <a:ext cx="270" cy="136"/>
                <a:chOff x="1295" y="1842"/>
                <a:chExt cx="270" cy="136"/>
              </a:xfrm>
            </p:grpSpPr>
            <p:sp>
              <p:nvSpPr>
                <p:cNvPr id="18527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28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2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531" name="Group 99"/>
              <p:cNvGrpSpPr>
                <a:grpSpLocks/>
              </p:cNvGrpSpPr>
              <p:nvPr/>
            </p:nvGrpSpPr>
            <p:grpSpPr bwMode="auto">
              <a:xfrm>
                <a:off x="1791" y="1842"/>
                <a:ext cx="270" cy="136"/>
                <a:chOff x="1295" y="1842"/>
                <a:chExt cx="270" cy="136"/>
              </a:xfrm>
            </p:grpSpPr>
            <p:sp>
              <p:nvSpPr>
                <p:cNvPr id="18532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33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34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35" name="Line 103"/>
              <p:cNvSpPr>
                <a:spLocks noChangeShapeType="1"/>
              </p:cNvSpPr>
              <p:nvPr/>
            </p:nvSpPr>
            <p:spPr bwMode="auto">
              <a:xfrm flipV="1">
                <a:off x="1791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36" name="Group 104"/>
              <p:cNvGrpSpPr>
                <a:grpSpLocks/>
              </p:cNvGrpSpPr>
              <p:nvPr/>
            </p:nvGrpSpPr>
            <p:grpSpPr bwMode="auto">
              <a:xfrm>
                <a:off x="1791" y="2586"/>
                <a:ext cx="270" cy="136"/>
                <a:chOff x="1295" y="1842"/>
                <a:chExt cx="270" cy="136"/>
              </a:xfrm>
            </p:grpSpPr>
            <p:sp>
              <p:nvSpPr>
                <p:cNvPr id="1853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38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39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40" name="Line 108"/>
              <p:cNvSpPr>
                <a:spLocks noChangeShapeType="1"/>
              </p:cNvSpPr>
              <p:nvPr/>
            </p:nvSpPr>
            <p:spPr bwMode="auto">
              <a:xfrm flipH="1">
                <a:off x="1833" y="2568"/>
                <a:ext cx="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41" name="Group 109"/>
              <p:cNvGrpSpPr>
                <a:grpSpLocks/>
              </p:cNvGrpSpPr>
              <p:nvPr/>
            </p:nvGrpSpPr>
            <p:grpSpPr bwMode="auto">
              <a:xfrm>
                <a:off x="2290" y="1842"/>
                <a:ext cx="270" cy="136"/>
                <a:chOff x="1295" y="1842"/>
                <a:chExt cx="270" cy="136"/>
              </a:xfrm>
            </p:grpSpPr>
            <p:sp>
              <p:nvSpPr>
                <p:cNvPr id="18542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43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44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545" name="Group 113"/>
              <p:cNvGrpSpPr>
                <a:grpSpLocks/>
              </p:cNvGrpSpPr>
              <p:nvPr/>
            </p:nvGrpSpPr>
            <p:grpSpPr bwMode="auto">
              <a:xfrm>
                <a:off x="2835" y="1842"/>
                <a:ext cx="270" cy="136"/>
                <a:chOff x="1295" y="1842"/>
                <a:chExt cx="270" cy="136"/>
              </a:xfrm>
            </p:grpSpPr>
            <p:sp>
              <p:nvSpPr>
                <p:cNvPr id="18546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47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48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49" name="Line 117"/>
              <p:cNvSpPr>
                <a:spLocks noChangeShapeType="1"/>
              </p:cNvSpPr>
              <p:nvPr/>
            </p:nvSpPr>
            <p:spPr bwMode="auto">
              <a:xfrm flipV="1">
                <a:off x="2290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0" name="Line 118"/>
              <p:cNvSpPr>
                <a:spLocks noChangeShapeType="1"/>
              </p:cNvSpPr>
              <p:nvPr/>
            </p:nvSpPr>
            <p:spPr bwMode="auto">
              <a:xfrm flipV="1">
                <a:off x="2472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1" name="Line 119"/>
              <p:cNvSpPr>
                <a:spLocks noChangeShapeType="1"/>
              </p:cNvSpPr>
              <p:nvPr/>
            </p:nvSpPr>
            <p:spPr bwMode="auto">
              <a:xfrm flipV="1">
                <a:off x="2834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2" name="Line 120"/>
              <p:cNvSpPr>
                <a:spLocks noChangeShapeType="1"/>
              </p:cNvSpPr>
              <p:nvPr/>
            </p:nvSpPr>
            <p:spPr bwMode="auto">
              <a:xfrm flipV="1">
                <a:off x="3016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3" name="Line 121"/>
              <p:cNvSpPr>
                <a:spLocks noChangeShapeType="1"/>
              </p:cNvSpPr>
              <p:nvPr/>
            </p:nvSpPr>
            <p:spPr bwMode="auto">
              <a:xfrm>
                <a:off x="2880" y="184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54" name="Group 122"/>
              <p:cNvGrpSpPr>
                <a:grpSpLocks/>
              </p:cNvGrpSpPr>
              <p:nvPr/>
            </p:nvGrpSpPr>
            <p:grpSpPr bwMode="auto">
              <a:xfrm>
                <a:off x="2290" y="2586"/>
                <a:ext cx="270" cy="136"/>
                <a:chOff x="1295" y="1842"/>
                <a:chExt cx="270" cy="136"/>
              </a:xfrm>
            </p:grpSpPr>
            <p:sp>
              <p:nvSpPr>
                <p:cNvPr id="18555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56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57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58" name="Line 126"/>
              <p:cNvSpPr>
                <a:spLocks noChangeShapeType="1"/>
              </p:cNvSpPr>
              <p:nvPr/>
            </p:nvSpPr>
            <p:spPr bwMode="auto">
              <a:xfrm>
                <a:off x="2336" y="260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9" name="Line 127"/>
              <p:cNvSpPr>
                <a:spLocks noChangeShapeType="1"/>
              </p:cNvSpPr>
              <p:nvPr/>
            </p:nvSpPr>
            <p:spPr bwMode="auto">
              <a:xfrm>
                <a:off x="2472" y="2614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76" name="Group 144"/>
              <p:cNvGrpSpPr>
                <a:grpSpLocks/>
              </p:cNvGrpSpPr>
              <p:nvPr/>
            </p:nvGrpSpPr>
            <p:grpSpPr bwMode="auto">
              <a:xfrm>
                <a:off x="2789" y="2568"/>
                <a:ext cx="318" cy="164"/>
                <a:chOff x="2789" y="2568"/>
                <a:chExt cx="318" cy="164"/>
              </a:xfrm>
            </p:grpSpPr>
            <p:grpSp>
              <p:nvGrpSpPr>
                <p:cNvPr id="18566" name="Group 134"/>
                <p:cNvGrpSpPr>
                  <a:grpSpLocks/>
                </p:cNvGrpSpPr>
                <p:nvPr/>
              </p:nvGrpSpPr>
              <p:grpSpPr bwMode="auto">
                <a:xfrm>
                  <a:off x="2789" y="2568"/>
                  <a:ext cx="270" cy="164"/>
                  <a:chOff x="2426" y="2722"/>
                  <a:chExt cx="270" cy="164"/>
                </a:xfrm>
              </p:grpSpPr>
              <p:grpSp>
                <p:nvGrpSpPr>
                  <p:cNvPr id="18560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2426" y="2722"/>
                    <a:ext cx="270" cy="136"/>
                    <a:chOff x="1295" y="1842"/>
                    <a:chExt cx="270" cy="136"/>
                  </a:xfrm>
                </p:grpSpPr>
                <p:sp>
                  <p:nvSpPr>
                    <p:cNvPr id="18561" name="Line 1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5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562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9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563" name="Line 1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65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18564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2472" y="2744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65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2608" y="2750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8567" name="Line 135"/>
                <p:cNvSpPr>
                  <a:spLocks noChangeShapeType="1"/>
                </p:cNvSpPr>
                <p:nvPr/>
              </p:nvSpPr>
              <p:spPr bwMode="auto">
                <a:xfrm>
                  <a:off x="3107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568" name="Group 136"/>
              <p:cNvGrpSpPr>
                <a:grpSpLocks/>
              </p:cNvGrpSpPr>
              <p:nvPr/>
            </p:nvGrpSpPr>
            <p:grpSpPr bwMode="auto">
              <a:xfrm>
                <a:off x="3334" y="1842"/>
                <a:ext cx="270" cy="136"/>
                <a:chOff x="1295" y="1842"/>
                <a:chExt cx="270" cy="136"/>
              </a:xfrm>
            </p:grpSpPr>
            <p:sp>
              <p:nvSpPr>
                <p:cNvPr id="18569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70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71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72" name="Line 140"/>
              <p:cNvSpPr>
                <a:spLocks noChangeShapeType="1"/>
              </p:cNvSpPr>
              <p:nvPr/>
            </p:nvSpPr>
            <p:spPr bwMode="auto">
              <a:xfrm flipV="1">
                <a:off x="3333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73" name="Line 141"/>
              <p:cNvSpPr>
                <a:spLocks noChangeShapeType="1"/>
              </p:cNvSpPr>
              <p:nvPr/>
            </p:nvSpPr>
            <p:spPr bwMode="auto">
              <a:xfrm flipV="1">
                <a:off x="3515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74" name="Line 142"/>
              <p:cNvSpPr>
                <a:spLocks noChangeShapeType="1"/>
              </p:cNvSpPr>
              <p:nvPr/>
            </p:nvSpPr>
            <p:spPr bwMode="auto">
              <a:xfrm>
                <a:off x="3379" y="184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75" name="Line 143"/>
              <p:cNvSpPr>
                <a:spLocks noChangeShapeType="1"/>
              </p:cNvSpPr>
              <p:nvPr/>
            </p:nvSpPr>
            <p:spPr bwMode="auto">
              <a:xfrm>
                <a:off x="3515" y="184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77" name="Group 145"/>
              <p:cNvGrpSpPr>
                <a:grpSpLocks/>
              </p:cNvGrpSpPr>
              <p:nvPr/>
            </p:nvGrpSpPr>
            <p:grpSpPr bwMode="auto">
              <a:xfrm>
                <a:off x="3294" y="2568"/>
                <a:ext cx="318" cy="164"/>
                <a:chOff x="2789" y="2568"/>
                <a:chExt cx="318" cy="164"/>
              </a:xfrm>
            </p:grpSpPr>
            <p:grpSp>
              <p:nvGrpSpPr>
                <p:cNvPr id="18578" name="Group 146"/>
                <p:cNvGrpSpPr>
                  <a:grpSpLocks/>
                </p:cNvGrpSpPr>
                <p:nvPr/>
              </p:nvGrpSpPr>
              <p:grpSpPr bwMode="auto">
                <a:xfrm>
                  <a:off x="2789" y="2568"/>
                  <a:ext cx="270" cy="164"/>
                  <a:chOff x="2426" y="2722"/>
                  <a:chExt cx="270" cy="164"/>
                </a:xfrm>
              </p:grpSpPr>
              <p:grpSp>
                <p:nvGrpSpPr>
                  <p:cNvPr id="18579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2426" y="2722"/>
                    <a:ext cx="270" cy="136"/>
                    <a:chOff x="1295" y="1842"/>
                    <a:chExt cx="270" cy="136"/>
                  </a:xfrm>
                </p:grpSpPr>
                <p:sp>
                  <p:nvSpPr>
                    <p:cNvPr id="18580" name="Line 1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5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581" name="Line 1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9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582" name="Line 1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65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18583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472" y="2744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84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608" y="2750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8585" name="Line 153"/>
                <p:cNvSpPr>
                  <a:spLocks noChangeShapeType="1"/>
                </p:cNvSpPr>
                <p:nvPr/>
              </p:nvSpPr>
              <p:spPr bwMode="auto">
                <a:xfrm>
                  <a:off x="3107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86" name="Line 154"/>
              <p:cNvSpPr>
                <a:spLocks noChangeShapeType="1"/>
              </p:cNvSpPr>
              <p:nvPr/>
            </p:nvSpPr>
            <p:spPr bwMode="auto">
              <a:xfrm flipV="1">
                <a:off x="3334" y="229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87" name="Group 155"/>
              <p:cNvGrpSpPr>
                <a:grpSpLocks/>
              </p:cNvGrpSpPr>
              <p:nvPr/>
            </p:nvGrpSpPr>
            <p:grpSpPr bwMode="auto">
              <a:xfrm>
                <a:off x="3817" y="1815"/>
                <a:ext cx="270" cy="136"/>
                <a:chOff x="1295" y="1842"/>
                <a:chExt cx="270" cy="136"/>
              </a:xfrm>
            </p:grpSpPr>
            <p:sp>
              <p:nvSpPr>
                <p:cNvPr id="18588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89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90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91" name="Line 159"/>
              <p:cNvSpPr>
                <a:spLocks noChangeShapeType="1"/>
              </p:cNvSpPr>
              <p:nvPr/>
            </p:nvSpPr>
            <p:spPr bwMode="auto">
              <a:xfrm flipV="1">
                <a:off x="3816" y="1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92" name="Line 160"/>
              <p:cNvSpPr>
                <a:spLocks noChangeShapeType="1"/>
              </p:cNvSpPr>
              <p:nvPr/>
            </p:nvSpPr>
            <p:spPr bwMode="auto">
              <a:xfrm flipV="1">
                <a:off x="3998" y="1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93" name="Line 161"/>
              <p:cNvSpPr>
                <a:spLocks noChangeShapeType="1"/>
              </p:cNvSpPr>
              <p:nvPr/>
            </p:nvSpPr>
            <p:spPr bwMode="auto">
              <a:xfrm>
                <a:off x="3862" y="18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94" name="Line 162"/>
              <p:cNvSpPr>
                <a:spLocks noChangeShapeType="1"/>
              </p:cNvSpPr>
              <p:nvPr/>
            </p:nvSpPr>
            <p:spPr bwMode="auto">
              <a:xfrm>
                <a:off x="3998" y="18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95" name="Line 163"/>
              <p:cNvSpPr>
                <a:spLocks noChangeShapeType="1"/>
              </p:cNvSpPr>
              <p:nvPr/>
            </p:nvSpPr>
            <p:spPr bwMode="auto">
              <a:xfrm>
                <a:off x="4150" y="183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96" name="Group 164"/>
              <p:cNvGrpSpPr>
                <a:grpSpLocks/>
              </p:cNvGrpSpPr>
              <p:nvPr/>
            </p:nvGrpSpPr>
            <p:grpSpPr bwMode="auto">
              <a:xfrm>
                <a:off x="4353" y="1815"/>
                <a:ext cx="270" cy="136"/>
                <a:chOff x="1295" y="1842"/>
                <a:chExt cx="270" cy="136"/>
              </a:xfrm>
            </p:grpSpPr>
            <p:sp>
              <p:nvSpPr>
                <p:cNvPr id="18597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98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99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600" name="Line 168"/>
              <p:cNvSpPr>
                <a:spLocks noChangeShapeType="1"/>
              </p:cNvSpPr>
              <p:nvPr/>
            </p:nvSpPr>
            <p:spPr bwMode="auto">
              <a:xfrm flipV="1">
                <a:off x="4352" y="1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1" name="Line 169"/>
              <p:cNvSpPr>
                <a:spLocks noChangeShapeType="1"/>
              </p:cNvSpPr>
              <p:nvPr/>
            </p:nvSpPr>
            <p:spPr bwMode="auto">
              <a:xfrm flipV="1">
                <a:off x="4534" y="1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2" name="Line 170"/>
              <p:cNvSpPr>
                <a:spLocks noChangeShapeType="1"/>
              </p:cNvSpPr>
              <p:nvPr/>
            </p:nvSpPr>
            <p:spPr bwMode="auto">
              <a:xfrm>
                <a:off x="4398" y="18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3" name="Line 171"/>
              <p:cNvSpPr>
                <a:spLocks noChangeShapeType="1"/>
              </p:cNvSpPr>
              <p:nvPr/>
            </p:nvSpPr>
            <p:spPr bwMode="auto">
              <a:xfrm>
                <a:off x="4534" y="18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4" name="Line 172"/>
              <p:cNvSpPr>
                <a:spLocks noChangeShapeType="1"/>
              </p:cNvSpPr>
              <p:nvPr/>
            </p:nvSpPr>
            <p:spPr bwMode="auto">
              <a:xfrm>
                <a:off x="4686" y="183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5" name="Line 173"/>
              <p:cNvSpPr>
                <a:spLocks noChangeShapeType="1"/>
              </p:cNvSpPr>
              <p:nvPr/>
            </p:nvSpPr>
            <p:spPr bwMode="auto">
              <a:xfrm>
                <a:off x="4422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606" name="Group 174"/>
              <p:cNvGrpSpPr>
                <a:grpSpLocks/>
              </p:cNvGrpSpPr>
              <p:nvPr/>
            </p:nvGrpSpPr>
            <p:grpSpPr bwMode="auto">
              <a:xfrm>
                <a:off x="4876" y="1797"/>
                <a:ext cx="270" cy="136"/>
                <a:chOff x="1295" y="1842"/>
                <a:chExt cx="270" cy="136"/>
              </a:xfrm>
            </p:grpSpPr>
            <p:sp>
              <p:nvSpPr>
                <p:cNvPr id="18607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608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609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610" name="Line 178"/>
              <p:cNvSpPr>
                <a:spLocks noChangeShapeType="1"/>
              </p:cNvSpPr>
              <p:nvPr/>
            </p:nvSpPr>
            <p:spPr bwMode="auto">
              <a:xfrm flipV="1">
                <a:off x="4875" y="148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1" name="Line 179"/>
              <p:cNvSpPr>
                <a:spLocks noChangeShapeType="1"/>
              </p:cNvSpPr>
              <p:nvPr/>
            </p:nvSpPr>
            <p:spPr bwMode="auto">
              <a:xfrm flipV="1">
                <a:off x="5057" y="148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2" name="Line 180"/>
              <p:cNvSpPr>
                <a:spLocks noChangeShapeType="1"/>
              </p:cNvSpPr>
              <p:nvPr/>
            </p:nvSpPr>
            <p:spPr bwMode="auto">
              <a:xfrm>
                <a:off x="4921" y="179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3" name="Line 181"/>
              <p:cNvSpPr>
                <a:spLocks noChangeShapeType="1"/>
              </p:cNvSpPr>
              <p:nvPr/>
            </p:nvSpPr>
            <p:spPr bwMode="auto">
              <a:xfrm>
                <a:off x="5057" y="179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4" name="Line 182"/>
              <p:cNvSpPr>
                <a:spLocks noChangeShapeType="1"/>
              </p:cNvSpPr>
              <p:nvPr/>
            </p:nvSpPr>
            <p:spPr bwMode="auto">
              <a:xfrm>
                <a:off x="5209" y="181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5" name="Line 183"/>
              <p:cNvSpPr>
                <a:spLocks noChangeShapeType="1"/>
              </p:cNvSpPr>
              <p:nvPr/>
            </p:nvSpPr>
            <p:spPr bwMode="auto">
              <a:xfrm>
                <a:off x="4945" y="150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6" name="Line 184"/>
              <p:cNvSpPr>
                <a:spLocks noChangeShapeType="1"/>
              </p:cNvSpPr>
              <p:nvPr/>
            </p:nvSpPr>
            <p:spPr bwMode="auto">
              <a:xfrm>
                <a:off x="5148" y="148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8" name="Text Box 186"/>
              <p:cNvSpPr txBox="1">
                <a:spLocks noChangeArrowheads="1"/>
              </p:cNvSpPr>
              <p:nvPr/>
            </p:nvSpPr>
            <p:spPr bwMode="auto">
              <a:xfrm>
                <a:off x="2290" y="2840"/>
                <a:ext cx="99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/>
                  <a:t>Basso spin</a:t>
                </a:r>
              </a:p>
            </p:txBody>
          </p:sp>
          <p:sp>
            <p:nvSpPr>
              <p:cNvPr id="18619" name="Text Box 187"/>
              <p:cNvSpPr txBox="1">
                <a:spLocks noChangeArrowheads="1"/>
              </p:cNvSpPr>
              <p:nvPr/>
            </p:nvSpPr>
            <p:spPr bwMode="auto">
              <a:xfrm>
                <a:off x="2336" y="935"/>
                <a:ext cx="7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/>
                  <a:t>Alto spin</a:t>
                </a:r>
              </a:p>
            </p:txBody>
          </p:sp>
        </p:grpSp>
        <p:grpSp>
          <p:nvGrpSpPr>
            <p:cNvPr id="18523" name="Group 91"/>
            <p:cNvGrpSpPr>
              <a:grpSpLocks/>
            </p:cNvGrpSpPr>
            <p:nvPr/>
          </p:nvGrpSpPr>
          <p:grpSpPr bwMode="auto">
            <a:xfrm>
              <a:off x="204" y="663"/>
              <a:ext cx="5261" cy="730"/>
              <a:chOff x="204" y="663"/>
              <a:chExt cx="5261" cy="730"/>
            </a:xfrm>
          </p:grpSpPr>
          <p:sp>
            <p:nvSpPr>
              <p:cNvPr id="18521" name="Text Box 89"/>
              <p:cNvSpPr txBox="1">
                <a:spLocks noChangeArrowheads="1"/>
              </p:cNvSpPr>
              <p:nvPr/>
            </p:nvSpPr>
            <p:spPr bwMode="auto">
              <a:xfrm>
                <a:off x="204" y="1162"/>
                <a:ext cx="512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dirty="0"/>
                  <a:t>  d</a:t>
                </a:r>
                <a:r>
                  <a:rPr lang="it-IT" altLang="it-IT" baseline="30000" dirty="0"/>
                  <a:t>1      </a:t>
                </a:r>
                <a:r>
                  <a:rPr lang="it-IT" altLang="it-IT" baseline="30000" dirty="0" smtClean="0"/>
                  <a:t>       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2</a:t>
                </a:r>
                <a:r>
                  <a:rPr lang="it-IT" altLang="it-IT" dirty="0"/>
                  <a:t>   </a:t>
                </a:r>
                <a:r>
                  <a:rPr lang="it-IT" altLang="it-IT" dirty="0" smtClean="0"/>
                  <a:t>   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3</a:t>
                </a:r>
                <a:r>
                  <a:rPr lang="it-IT" altLang="it-IT" dirty="0"/>
                  <a:t>       </a:t>
                </a:r>
                <a:r>
                  <a:rPr lang="it-IT" altLang="it-IT" dirty="0" smtClean="0"/>
                  <a:t>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4</a:t>
                </a:r>
                <a:r>
                  <a:rPr lang="it-IT" altLang="it-IT" dirty="0"/>
                  <a:t>      </a:t>
                </a:r>
                <a:r>
                  <a:rPr lang="it-IT" altLang="it-IT" dirty="0" smtClean="0"/>
                  <a:t>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5</a:t>
                </a:r>
                <a:r>
                  <a:rPr lang="it-IT" altLang="it-IT" dirty="0"/>
                  <a:t>       </a:t>
                </a:r>
                <a:r>
                  <a:rPr lang="it-IT" altLang="it-IT" dirty="0" smtClean="0"/>
                  <a:t>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6</a:t>
                </a:r>
                <a:r>
                  <a:rPr lang="it-IT" altLang="it-IT" dirty="0"/>
                  <a:t>         </a:t>
                </a:r>
                <a:r>
                  <a:rPr lang="it-IT" altLang="it-IT" dirty="0" smtClean="0"/>
                  <a:t>  d</a:t>
                </a:r>
                <a:r>
                  <a:rPr lang="it-IT" altLang="it-IT" baseline="30000" dirty="0" smtClean="0"/>
                  <a:t>7</a:t>
                </a:r>
                <a:r>
                  <a:rPr lang="it-IT" altLang="it-IT" dirty="0" smtClean="0"/>
                  <a:t>            d</a:t>
                </a:r>
                <a:r>
                  <a:rPr lang="it-IT" altLang="it-IT" baseline="30000" dirty="0" smtClean="0"/>
                  <a:t>8</a:t>
                </a:r>
                <a:r>
                  <a:rPr lang="it-IT" altLang="it-IT" dirty="0" smtClean="0"/>
                  <a:t>       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9</a:t>
                </a:r>
                <a:r>
                  <a:rPr lang="it-IT" altLang="it-IT" dirty="0"/>
                  <a:t>         </a:t>
                </a:r>
                <a:r>
                  <a:rPr lang="it-IT" altLang="it-IT" dirty="0" smtClean="0"/>
                  <a:t>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10</a:t>
                </a:r>
                <a:endParaRPr lang="it-IT" altLang="it-IT" dirty="0"/>
              </a:p>
            </p:txBody>
          </p:sp>
          <p:sp>
            <p:nvSpPr>
              <p:cNvPr id="18522" name="Text Box 90"/>
              <p:cNvSpPr txBox="1">
                <a:spLocks noChangeArrowheads="1"/>
              </p:cNvSpPr>
              <p:nvPr/>
            </p:nvSpPr>
            <p:spPr bwMode="auto">
              <a:xfrm>
                <a:off x="249" y="663"/>
                <a:ext cx="52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dirty="0"/>
                  <a:t>Ti</a:t>
                </a:r>
                <a:r>
                  <a:rPr lang="it-IT" altLang="it-IT" baseline="30000" dirty="0"/>
                  <a:t>3+</a:t>
                </a:r>
                <a:r>
                  <a:rPr lang="it-IT" altLang="it-IT" dirty="0"/>
                  <a:t>   </a:t>
                </a:r>
                <a:r>
                  <a:rPr lang="it-IT" altLang="it-IT" dirty="0" smtClean="0"/>
                  <a:t>       </a:t>
                </a:r>
                <a:r>
                  <a:rPr lang="it-IT" altLang="it-IT" dirty="0"/>
                  <a:t>Ti</a:t>
                </a:r>
                <a:r>
                  <a:rPr lang="it-IT" altLang="it-IT" baseline="30000" dirty="0"/>
                  <a:t>2</a:t>
                </a:r>
                <a:r>
                  <a:rPr lang="it-IT" altLang="it-IT" baseline="30000" dirty="0" smtClean="0"/>
                  <a:t>+ </a:t>
                </a:r>
                <a:r>
                  <a:rPr lang="it-IT" altLang="it-IT" dirty="0" smtClean="0"/>
                  <a:t>        </a:t>
                </a:r>
                <a:r>
                  <a:rPr lang="it-IT" altLang="it-IT" dirty="0"/>
                  <a:t>V</a:t>
                </a:r>
                <a:r>
                  <a:rPr lang="it-IT" altLang="it-IT" baseline="30000" dirty="0"/>
                  <a:t>2+</a:t>
                </a:r>
                <a:r>
                  <a:rPr lang="it-IT" altLang="it-IT" dirty="0"/>
                  <a:t> </a:t>
                </a:r>
                <a:r>
                  <a:rPr lang="it-IT" altLang="it-IT" dirty="0" smtClean="0"/>
                  <a:t>        </a:t>
                </a:r>
                <a:r>
                  <a:rPr lang="it-IT" altLang="it-IT" dirty="0"/>
                  <a:t>Cr</a:t>
                </a:r>
                <a:r>
                  <a:rPr lang="it-IT" altLang="it-IT" baseline="30000" dirty="0"/>
                  <a:t>2+</a:t>
                </a:r>
                <a:r>
                  <a:rPr lang="it-IT" altLang="it-IT" dirty="0"/>
                  <a:t> </a:t>
                </a:r>
                <a:r>
                  <a:rPr lang="it-IT" altLang="it-IT" dirty="0" smtClean="0"/>
                  <a:t>       </a:t>
                </a:r>
                <a:r>
                  <a:rPr lang="it-IT" altLang="it-IT" dirty="0"/>
                  <a:t>Fe</a:t>
                </a:r>
                <a:r>
                  <a:rPr lang="it-IT" altLang="it-IT" baseline="30000" dirty="0"/>
                  <a:t>3+</a:t>
                </a:r>
                <a:r>
                  <a:rPr lang="it-IT" altLang="it-IT" dirty="0"/>
                  <a:t>  </a:t>
                </a:r>
                <a:r>
                  <a:rPr lang="it-IT" altLang="it-IT" dirty="0" smtClean="0"/>
                  <a:t>      </a:t>
                </a:r>
                <a:r>
                  <a:rPr lang="it-IT" altLang="it-IT" dirty="0"/>
                  <a:t>Fe</a:t>
                </a:r>
                <a:r>
                  <a:rPr lang="it-IT" altLang="it-IT" baseline="30000" dirty="0"/>
                  <a:t>2+</a:t>
                </a:r>
                <a:r>
                  <a:rPr lang="it-IT" altLang="it-IT" dirty="0"/>
                  <a:t>   </a:t>
                </a:r>
                <a:r>
                  <a:rPr lang="it-IT" altLang="it-IT" dirty="0" smtClean="0"/>
                  <a:t>     </a:t>
                </a:r>
                <a:r>
                  <a:rPr lang="it-IT" altLang="it-IT" dirty="0"/>
                  <a:t>Co</a:t>
                </a:r>
                <a:r>
                  <a:rPr lang="it-IT" altLang="it-IT" baseline="30000" dirty="0"/>
                  <a:t>2+</a:t>
                </a:r>
                <a:r>
                  <a:rPr lang="it-IT" altLang="it-IT" dirty="0"/>
                  <a:t>   </a:t>
                </a:r>
                <a:r>
                  <a:rPr lang="it-IT" altLang="it-IT" dirty="0" smtClean="0"/>
                  <a:t>     </a:t>
                </a:r>
                <a:r>
                  <a:rPr lang="it-IT" altLang="it-IT" dirty="0"/>
                  <a:t>Ni</a:t>
                </a:r>
                <a:r>
                  <a:rPr lang="it-IT" altLang="it-IT" baseline="30000" dirty="0"/>
                  <a:t>2+    </a:t>
                </a:r>
                <a:r>
                  <a:rPr lang="it-IT" altLang="it-IT" baseline="30000" dirty="0" smtClean="0"/>
                  <a:t>        </a:t>
                </a:r>
                <a:r>
                  <a:rPr lang="it-IT" altLang="it-IT" dirty="0"/>
                  <a:t>Cu</a:t>
                </a:r>
                <a:r>
                  <a:rPr lang="it-IT" altLang="it-IT" baseline="30000" dirty="0"/>
                  <a:t>2+    </a:t>
                </a:r>
                <a:r>
                  <a:rPr lang="it-IT" altLang="it-IT" baseline="30000" dirty="0" smtClean="0"/>
                  <a:t>        </a:t>
                </a:r>
                <a:r>
                  <a:rPr lang="it-IT" altLang="it-IT" dirty="0"/>
                  <a:t>Zn</a:t>
                </a:r>
                <a:r>
                  <a:rPr lang="it-IT" altLang="it-IT" baseline="30000" dirty="0"/>
                  <a:t>2+</a:t>
                </a:r>
                <a:endParaRPr lang="it-IT" altLang="it-IT" dirty="0"/>
              </a:p>
            </p:txBody>
          </p:sp>
        </p:grpSp>
      </p:grpSp>
      <p:sp>
        <p:nvSpPr>
          <p:cNvPr id="18622" name="Text Box 190"/>
          <p:cNvSpPr txBox="1">
            <a:spLocks noChangeArrowheads="1"/>
          </p:cNvSpPr>
          <p:nvPr/>
        </p:nvSpPr>
        <p:spPr bwMode="auto">
          <a:xfrm>
            <a:off x="1403350" y="692150"/>
            <a:ext cx="6624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dirty="0"/>
              <a:t>Configurazioni elettroniche di un complesso allo stato </a:t>
            </a:r>
            <a:r>
              <a:rPr lang="it-IT" altLang="it-IT" dirty="0" smtClean="0"/>
              <a:t>fondamentale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0042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4_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0" b="2940"/>
          <a:stretch/>
        </p:blipFill>
        <p:spPr bwMode="auto">
          <a:xfrm>
            <a:off x="936625" y="792000"/>
            <a:ext cx="6751638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48382" y="11630"/>
            <a:ext cx="67281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dirty="0" smtClean="0"/>
              <a:t>La </a:t>
            </a:r>
            <a:r>
              <a:rPr lang="en-US" altLang="it-IT" dirty="0" err="1" smtClean="0"/>
              <a:t>configurazione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elettronica</a:t>
            </a:r>
            <a:r>
              <a:rPr lang="en-US" altLang="it-IT" dirty="0" smtClean="0"/>
              <a:t> cambia </a:t>
            </a:r>
            <a:r>
              <a:rPr lang="en-US" altLang="it-IT" dirty="0" err="1" smtClean="0"/>
              <a:t>quando</a:t>
            </a:r>
            <a:r>
              <a:rPr lang="en-US" altLang="it-IT" dirty="0" smtClean="0"/>
              <a:t> la </a:t>
            </a:r>
          </a:p>
          <a:p>
            <a:r>
              <a:rPr lang="en-US" altLang="it-IT" dirty="0" err="1" smtClean="0"/>
              <a:t>differenza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energia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aumenta</a:t>
            </a:r>
            <a:endParaRPr lang="en-US" alt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09012" y="1844824"/>
            <a:ext cx="18069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b="1" dirty="0" smtClean="0">
                <a:solidFill>
                  <a:srgbClr val="8000FF"/>
                </a:solidFill>
              </a:rPr>
              <a:t>“Alto spin</a:t>
            </a:r>
            <a:r>
              <a:rPr lang="en-US" altLang="it-IT" b="1" dirty="0">
                <a:solidFill>
                  <a:srgbClr val="8000FF"/>
                </a:solidFill>
              </a:rPr>
              <a:t>”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32040" y="787032"/>
            <a:ext cx="2133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b="1" dirty="0" smtClean="0">
                <a:solidFill>
                  <a:srgbClr val="C82E32"/>
                </a:solidFill>
              </a:rPr>
              <a:t>“Basso </a:t>
            </a:r>
            <a:r>
              <a:rPr lang="en-US" altLang="it-IT" b="1" dirty="0">
                <a:solidFill>
                  <a:srgbClr val="C82E32"/>
                </a:solidFill>
              </a:rPr>
              <a:t>spin”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0200" y="5765800"/>
            <a:ext cx="343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b="1" dirty="0">
                <a:solidFill>
                  <a:srgbClr val="C82E32"/>
                </a:solidFill>
              </a:rPr>
              <a:t>Co(III) </a:t>
            </a:r>
            <a:r>
              <a:rPr lang="en-US" altLang="it-IT" b="1" dirty="0" smtClean="0">
                <a:solidFill>
                  <a:srgbClr val="C82E32"/>
                </a:solidFill>
              </a:rPr>
              <a:t>d</a:t>
            </a:r>
            <a:r>
              <a:rPr lang="en-US" altLang="it-IT" b="1" baseline="30000" dirty="0" smtClean="0">
                <a:solidFill>
                  <a:srgbClr val="C82E32"/>
                </a:solidFill>
              </a:rPr>
              <a:t>6</a:t>
            </a:r>
            <a:endParaRPr lang="en-US" altLang="it-IT" b="1" dirty="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447800"/>
          </a:xfrm>
        </p:spPr>
        <p:txBody>
          <a:bodyPr/>
          <a:lstStyle/>
          <a:p>
            <a:pPr algn="l" eaLnBrk="1" hangingPunct="1"/>
            <a:r>
              <a:rPr lang="it-IT" altLang="it-IT" sz="3600" dirty="0" smtClean="0">
                <a:solidFill>
                  <a:schemeClr val="tx1"/>
                </a:solidFill>
              </a:rPr>
              <a:t>Sostanze Paramagnetiche sono attratte dal Campo Magnetico della Bilancia di </a:t>
            </a:r>
            <a:r>
              <a:rPr lang="it-IT" altLang="it-IT" sz="3600" dirty="0" err="1" smtClean="0">
                <a:solidFill>
                  <a:schemeClr val="tx1"/>
                </a:solidFill>
              </a:rPr>
              <a:t>Gouy</a:t>
            </a:r>
            <a:r>
              <a:rPr lang="en-US" altLang="it-IT" sz="3600" dirty="0" smtClean="0">
                <a:solidFill>
                  <a:schemeClr val="tx1"/>
                </a:solidFill>
              </a:rPr>
              <a:t/>
            </a:r>
            <a:br>
              <a:rPr lang="en-US" altLang="it-IT" sz="3600" dirty="0" smtClean="0">
                <a:solidFill>
                  <a:schemeClr val="tx1"/>
                </a:solidFill>
              </a:rPr>
            </a:br>
            <a:endParaRPr lang="en-US" altLang="it-IT" sz="3600" dirty="0" smtClean="0">
              <a:solidFill>
                <a:schemeClr val="tx1"/>
              </a:solidFill>
            </a:endParaRPr>
          </a:p>
        </p:txBody>
      </p:sp>
      <p:pic>
        <p:nvPicPr>
          <p:cNvPr id="70659" name="Picture 3" descr="FG25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8534400" cy="3668713"/>
          </a:xfrm>
          <a:noFill/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914400" y="24384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it-IT" sz="2000" smtClean="0">
                <a:solidFill>
                  <a:srgbClr val="FFFFFF"/>
                </a:solidFill>
              </a:rPr>
              <a:t>Paramagnetic Substances Contain Unpaired Electron Spins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486400" y="5867400"/>
            <a:ext cx="220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b="1" smtClean="0">
                <a:solidFill>
                  <a:srgbClr val="FF0000"/>
                </a:solidFill>
              </a:rPr>
              <a:t>UNPAIRED SPINS!</a:t>
            </a: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676400"/>
            <a:ext cx="42672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03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457200" y="4191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sz="4400">
                <a:solidFill>
                  <a:schemeClr val="bg1"/>
                </a:solidFill>
              </a:rPr>
              <a:t>La ruota dei colori</a:t>
            </a:r>
            <a:endParaRPr lang="it-IT" altLang="it-IT" sz="4400">
              <a:solidFill>
                <a:schemeClr val="tx2"/>
              </a:solidFill>
            </a:endParaRPr>
          </a:p>
        </p:txBody>
      </p:sp>
      <p:pic>
        <p:nvPicPr>
          <p:cNvPr id="18435" name="Picture 5" descr="15-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0350"/>
            <a:ext cx="56896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445125"/>
            <a:ext cx="2628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3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900113" y="134143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/>
              <a:t>[Cr(H</a:t>
            </a:r>
            <a:r>
              <a:rPr lang="it-IT" altLang="it-IT" baseline="-25000" dirty="0"/>
              <a:t>2</a:t>
            </a:r>
            <a:r>
              <a:rPr lang="it-IT" altLang="it-IT" dirty="0"/>
              <a:t>O)</a:t>
            </a:r>
            <a:r>
              <a:rPr lang="it-IT" altLang="it-IT" baseline="-25000" dirty="0"/>
              <a:t>6</a:t>
            </a:r>
            <a:r>
              <a:rPr lang="it-IT" altLang="it-IT" dirty="0"/>
              <a:t>]</a:t>
            </a:r>
            <a:r>
              <a:rPr lang="it-IT" altLang="it-IT" baseline="30000" dirty="0"/>
              <a:t>2+</a:t>
            </a:r>
            <a:endParaRPr lang="it-IT" altLang="it-IT" dirty="0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042988" y="2276475"/>
            <a:ext cx="884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&lt; P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6443663" y="1341438"/>
            <a:ext cx="1316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dirty="0"/>
              <a:t>[Cr(CN)</a:t>
            </a:r>
            <a:r>
              <a:rPr lang="it-IT" altLang="it-IT" baseline="-25000" dirty="0"/>
              <a:t>6</a:t>
            </a:r>
            <a:r>
              <a:rPr lang="it-IT" altLang="it-IT" dirty="0"/>
              <a:t>]</a:t>
            </a:r>
            <a:r>
              <a:rPr lang="it-IT" altLang="it-IT" baseline="30000" dirty="0"/>
              <a:t>4-</a:t>
            </a:r>
            <a:endParaRPr lang="it-IT" altLang="it-IT" dirty="0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6516688" y="2205038"/>
            <a:ext cx="855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 &gt; P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348038" y="476250"/>
            <a:ext cx="2303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Configurazione d</a:t>
            </a:r>
            <a:r>
              <a:rPr lang="it-IT" altLang="it-IT" baseline="30000"/>
              <a:t>4</a:t>
            </a:r>
            <a:endParaRPr lang="it-IT" altLang="it-IT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116013" y="3860800"/>
            <a:ext cx="935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S = 2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6588125" y="38608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S =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41438"/>
            <a:ext cx="35718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2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2700338" y="476250"/>
            <a:ext cx="309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Ione Fe</a:t>
            </a:r>
            <a:r>
              <a:rPr lang="it-IT" altLang="it-IT" baseline="30000"/>
              <a:t>2+</a:t>
            </a:r>
            <a:r>
              <a:rPr lang="it-IT" altLang="it-IT"/>
              <a:t>: configurazione d</a:t>
            </a:r>
            <a:r>
              <a:rPr lang="it-IT" altLang="it-IT" baseline="30000"/>
              <a:t>6</a:t>
            </a:r>
            <a:endParaRPr lang="it-IT" altLang="it-IT"/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6443663" y="3141663"/>
            <a:ext cx="165576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 elevato</a:t>
            </a:r>
          </a:p>
          <a:p>
            <a:pPr>
              <a:spcBef>
                <a:spcPct val="50000"/>
              </a:spcBef>
            </a:pPr>
            <a:r>
              <a:rPr lang="it-IT" altLang="it-IT"/>
              <a:t>Basso spin</a:t>
            </a:r>
          </a:p>
          <a:p>
            <a:pPr>
              <a:spcBef>
                <a:spcPct val="50000"/>
              </a:spcBef>
            </a:pPr>
            <a:r>
              <a:rPr lang="it-IT" altLang="it-IT"/>
              <a:t>S=0</a:t>
            </a:r>
            <a:endParaRPr lang="it-IT" altLang="it-IT">
              <a:latin typeface="Symbol" pitchFamily="18" charset="2"/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755650" y="3068638"/>
            <a:ext cx="1331913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 basso</a:t>
            </a:r>
          </a:p>
          <a:p>
            <a:pPr>
              <a:spcBef>
                <a:spcPct val="50000"/>
              </a:spcBef>
            </a:pPr>
            <a:r>
              <a:rPr lang="it-IT" altLang="it-IT"/>
              <a:t>Alto spin</a:t>
            </a:r>
          </a:p>
          <a:p>
            <a:pPr>
              <a:spcBef>
                <a:spcPct val="50000"/>
              </a:spcBef>
            </a:pPr>
            <a:r>
              <a:rPr lang="it-IT" altLang="it-IT"/>
              <a:t>S=2</a:t>
            </a:r>
            <a:endParaRPr lang="it-IT" altLang="it-IT">
              <a:latin typeface="Symbol" pitchFamily="18" charset="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4241"/>
            <a:ext cx="39243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5650" y="134143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 smtClean="0"/>
              <a:t>[Fe(H</a:t>
            </a:r>
            <a:r>
              <a:rPr lang="it-IT" altLang="it-IT" baseline="-25000" dirty="0" smtClean="0"/>
              <a:t>2</a:t>
            </a:r>
            <a:r>
              <a:rPr lang="it-IT" altLang="it-IT" dirty="0" smtClean="0"/>
              <a:t>O)</a:t>
            </a:r>
            <a:r>
              <a:rPr lang="it-IT" altLang="it-IT" baseline="-25000" dirty="0" smtClean="0"/>
              <a:t>6</a:t>
            </a:r>
            <a:r>
              <a:rPr lang="it-IT" altLang="it-IT" dirty="0" smtClean="0"/>
              <a:t>]</a:t>
            </a:r>
            <a:r>
              <a:rPr lang="it-IT" altLang="it-IT" baseline="30000" dirty="0" smtClean="0"/>
              <a:t>2</a:t>
            </a:r>
            <a:r>
              <a:rPr lang="it-IT" altLang="it-IT" baseline="30000" dirty="0"/>
              <a:t>+</a:t>
            </a:r>
            <a:endParaRPr lang="it-IT" altLang="it-IT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43663" y="1341438"/>
            <a:ext cx="1316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dirty="0" smtClean="0"/>
              <a:t>[Fe(CN)</a:t>
            </a:r>
            <a:r>
              <a:rPr lang="it-IT" altLang="it-IT" baseline="-25000" dirty="0" smtClean="0"/>
              <a:t>6</a:t>
            </a:r>
            <a:r>
              <a:rPr lang="it-IT" altLang="it-IT" dirty="0" smtClean="0"/>
              <a:t>]</a:t>
            </a:r>
            <a:r>
              <a:rPr lang="it-IT" altLang="it-IT" baseline="30000" dirty="0" smtClean="0"/>
              <a:t>4-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577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9079115" cy="535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99592" y="188640"/>
            <a:ext cx="7772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Transizioni elettroniche ed assorbimento di luce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305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18" name="Group 50"/>
          <p:cNvGrpSpPr>
            <a:grpSpLocks/>
          </p:cNvGrpSpPr>
          <p:nvPr/>
        </p:nvGrpSpPr>
        <p:grpSpPr bwMode="auto">
          <a:xfrm>
            <a:off x="539750" y="1125538"/>
            <a:ext cx="7561263" cy="2232025"/>
            <a:chOff x="113" y="1797"/>
            <a:chExt cx="4763" cy="1406"/>
          </a:xfrm>
        </p:grpSpPr>
        <p:grpSp>
          <p:nvGrpSpPr>
            <p:cNvPr id="58390" name="Group 22"/>
            <p:cNvGrpSpPr>
              <a:grpSpLocks/>
            </p:cNvGrpSpPr>
            <p:nvPr/>
          </p:nvGrpSpPr>
          <p:grpSpPr bwMode="auto">
            <a:xfrm>
              <a:off x="113" y="1797"/>
              <a:ext cx="273" cy="1406"/>
              <a:chOff x="657" y="2523"/>
              <a:chExt cx="273" cy="1406"/>
            </a:xfrm>
          </p:grpSpPr>
          <p:sp>
            <p:nvSpPr>
              <p:cNvPr id="58391" name="Line 23"/>
              <p:cNvSpPr>
                <a:spLocks noChangeShapeType="1"/>
              </p:cNvSpPr>
              <p:nvPr/>
            </p:nvSpPr>
            <p:spPr bwMode="auto">
              <a:xfrm flipV="1">
                <a:off x="930" y="2523"/>
                <a:ext cx="0" cy="14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2" name="Text Box 24"/>
              <p:cNvSpPr txBox="1">
                <a:spLocks noChangeArrowheads="1"/>
              </p:cNvSpPr>
              <p:nvPr/>
            </p:nvSpPr>
            <p:spPr bwMode="auto">
              <a:xfrm>
                <a:off x="657" y="2704"/>
                <a:ext cx="181" cy="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400"/>
                  <a:t>energia</a:t>
                </a:r>
              </a:p>
            </p:txBody>
          </p:sp>
        </p:grpSp>
        <p:grpSp>
          <p:nvGrpSpPr>
            <p:cNvPr id="58414" name="Group 46"/>
            <p:cNvGrpSpPr>
              <a:grpSpLocks/>
            </p:cNvGrpSpPr>
            <p:nvPr/>
          </p:nvGrpSpPr>
          <p:grpSpPr bwMode="auto">
            <a:xfrm>
              <a:off x="431" y="1797"/>
              <a:ext cx="4445" cy="1406"/>
              <a:chOff x="431" y="1434"/>
              <a:chExt cx="4445" cy="1406"/>
            </a:xfrm>
          </p:grpSpPr>
          <p:sp>
            <p:nvSpPr>
              <p:cNvPr id="58372" name="Line 4"/>
              <p:cNvSpPr>
                <a:spLocks noChangeShapeType="1"/>
              </p:cNvSpPr>
              <p:nvPr/>
            </p:nvSpPr>
            <p:spPr bwMode="auto">
              <a:xfrm>
                <a:off x="431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3" name="Line 5"/>
              <p:cNvSpPr>
                <a:spLocks noChangeShapeType="1"/>
              </p:cNvSpPr>
              <p:nvPr/>
            </p:nvSpPr>
            <p:spPr bwMode="auto">
              <a:xfrm>
                <a:off x="613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4" name="Line 6"/>
              <p:cNvSpPr>
                <a:spLocks noChangeShapeType="1"/>
              </p:cNvSpPr>
              <p:nvPr/>
            </p:nvSpPr>
            <p:spPr bwMode="auto">
              <a:xfrm>
                <a:off x="794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5" name="Line 7"/>
              <p:cNvSpPr>
                <a:spLocks noChangeShapeType="1"/>
              </p:cNvSpPr>
              <p:nvPr/>
            </p:nvSpPr>
            <p:spPr bwMode="auto">
              <a:xfrm>
                <a:off x="976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6" name="Line 8"/>
              <p:cNvSpPr>
                <a:spLocks noChangeShapeType="1"/>
              </p:cNvSpPr>
              <p:nvPr/>
            </p:nvSpPr>
            <p:spPr bwMode="auto">
              <a:xfrm>
                <a:off x="1157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7" name="Line 9"/>
              <p:cNvSpPr>
                <a:spLocks noChangeShapeType="1"/>
              </p:cNvSpPr>
              <p:nvPr/>
            </p:nvSpPr>
            <p:spPr bwMode="auto">
              <a:xfrm flipV="1">
                <a:off x="1300" y="1748"/>
                <a:ext cx="13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8" name="Line 10"/>
              <p:cNvSpPr>
                <a:spLocks noChangeShapeType="1"/>
              </p:cNvSpPr>
              <p:nvPr/>
            </p:nvSpPr>
            <p:spPr bwMode="auto">
              <a:xfrm>
                <a:off x="1305" y="2067"/>
                <a:ext cx="169" cy="3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9" name="Line 11"/>
              <p:cNvSpPr>
                <a:spLocks noChangeShapeType="1"/>
              </p:cNvSpPr>
              <p:nvPr/>
            </p:nvSpPr>
            <p:spPr bwMode="auto">
              <a:xfrm>
                <a:off x="1475" y="175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80" name="Line 12"/>
              <p:cNvSpPr>
                <a:spLocks noChangeShapeType="1"/>
              </p:cNvSpPr>
              <p:nvPr/>
            </p:nvSpPr>
            <p:spPr bwMode="auto">
              <a:xfrm>
                <a:off x="1701" y="175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81" name="Text Box 13"/>
              <p:cNvSpPr txBox="1">
                <a:spLocks noChangeArrowheads="1"/>
              </p:cNvSpPr>
              <p:nvPr/>
            </p:nvSpPr>
            <p:spPr bwMode="auto">
              <a:xfrm>
                <a:off x="1429" y="1731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x2-y2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z2</a:t>
                </a:r>
                <a:endParaRPr lang="it-IT" altLang="it-IT" sz="1200"/>
              </a:p>
            </p:txBody>
          </p:sp>
          <p:sp>
            <p:nvSpPr>
              <p:cNvPr id="58382" name="Text Box 14"/>
              <p:cNvSpPr txBox="1">
                <a:spLocks noChangeArrowheads="1"/>
              </p:cNvSpPr>
              <p:nvPr/>
            </p:nvSpPr>
            <p:spPr bwMode="auto">
              <a:xfrm>
                <a:off x="1974" y="1616"/>
                <a:ext cx="40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/>
                  <a:t>e</a:t>
                </a:r>
                <a:r>
                  <a:rPr lang="it-IT" altLang="it-IT" baseline="-25000"/>
                  <a:t>g</a:t>
                </a:r>
                <a:endParaRPr lang="it-IT" altLang="it-IT"/>
              </a:p>
            </p:txBody>
          </p:sp>
          <p:grpSp>
            <p:nvGrpSpPr>
              <p:cNvPr id="58383" name="Group 15"/>
              <p:cNvGrpSpPr>
                <a:grpSpLocks/>
              </p:cNvGrpSpPr>
              <p:nvPr/>
            </p:nvGrpSpPr>
            <p:grpSpPr bwMode="auto">
              <a:xfrm>
                <a:off x="1474" y="2296"/>
                <a:ext cx="862" cy="231"/>
                <a:chOff x="1475" y="2212"/>
                <a:chExt cx="862" cy="231"/>
              </a:xfrm>
            </p:grpSpPr>
            <p:sp>
              <p:nvSpPr>
                <p:cNvPr id="58384" name="Line 16"/>
                <p:cNvSpPr>
                  <a:spLocks noChangeShapeType="1"/>
                </p:cNvSpPr>
                <p:nvPr/>
              </p:nvSpPr>
              <p:spPr bwMode="auto">
                <a:xfrm>
                  <a:off x="1475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385" name="Line 17"/>
                <p:cNvSpPr>
                  <a:spLocks noChangeShapeType="1"/>
                </p:cNvSpPr>
                <p:nvPr/>
              </p:nvSpPr>
              <p:spPr bwMode="auto">
                <a:xfrm>
                  <a:off x="1656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386" name="Line 18"/>
                <p:cNvSpPr>
                  <a:spLocks noChangeShapeType="1"/>
                </p:cNvSpPr>
                <p:nvPr/>
              </p:nvSpPr>
              <p:spPr bwMode="auto">
                <a:xfrm>
                  <a:off x="1832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3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20" y="2212"/>
                  <a:ext cx="3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it-IT" altLang="it-IT"/>
                    <a:t>t</a:t>
                  </a:r>
                  <a:r>
                    <a:rPr lang="it-IT" altLang="it-IT" baseline="-25000"/>
                    <a:t>2g</a:t>
                  </a:r>
                  <a:endParaRPr lang="it-IT" altLang="it-IT"/>
                </a:p>
              </p:txBody>
            </p:sp>
          </p:grpSp>
          <p:sp>
            <p:nvSpPr>
              <p:cNvPr id="58388" name="AutoShape 20"/>
              <p:cNvSpPr>
                <a:spLocks/>
              </p:cNvSpPr>
              <p:nvPr/>
            </p:nvSpPr>
            <p:spPr bwMode="auto">
              <a:xfrm>
                <a:off x="2245" y="1752"/>
                <a:ext cx="91" cy="635"/>
              </a:xfrm>
              <a:prstGeom prst="rightBrace">
                <a:avLst>
                  <a:gd name="adj1" fmla="val 5815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389" name="Text Box 21"/>
              <p:cNvSpPr txBox="1">
                <a:spLocks noChangeArrowheads="1"/>
              </p:cNvSpPr>
              <p:nvPr/>
            </p:nvSpPr>
            <p:spPr bwMode="auto">
              <a:xfrm>
                <a:off x="2336" y="1933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>
                    <a:latin typeface="Symbol" pitchFamily="18" charset="2"/>
                  </a:rPr>
                  <a:t>D</a:t>
                </a:r>
                <a:r>
                  <a:rPr lang="it-IT" altLang="it-IT" baseline="-25000"/>
                  <a:t>o</a:t>
                </a:r>
                <a:endParaRPr lang="it-IT" altLang="it-IT">
                  <a:latin typeface="Symbol" pitchFamily="18" charset="2"/>
                </a:endParaRPr>
              </a:p>
            </p:txBody>
          </p:sp>
          <p:sp>
            <p:nvSpPr>
              <p:cNvPr id="58393" name="Line 25"/>
              <p:cNvSpPr>
                <a:spLocks noChangeShapeType="1"/>
              </p:cNvSpPr>
              <p:nvPr/>
            </p:nvSpPr>
            <p:spPr bwMode="auto">
              <a:xfrm>
                <a:off x="2880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4" name="Line 26"/>
              <p:cNvSpPr>
                <a:spLocks noChangeShapeType="1"/>
              </p:cNvSpPr>
              <p:nvPr/>
            </p:nvSpPr>
            <p:spPr bwMode="auto">
              <a:xfrm>
                <a:off x="3062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5" name="Line 27"/>
              <p:cNvSpPr>
                <a:spLocks noChangeShapeType="1"/>
              </p:cNvSpPr>
              <p:nvPr/>
            </p:nvSpPr>
            <p:spPr bwMode="auto">
              <a:xfrm>
                <a:off x="3243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6" name="Line 28"/>
              <p:cNvSpPr>
                <a:spLocks noChangeShapeType="1"/>
              </p:cNvSpPr>
              <p:nvPr/>
            </p:nvSpPr>
            <p:spPr bwMode="auto">
              <a:xfrm>
                <a:off x="3425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7" name="Line 29"/>
              <p:cNvSpPr>
                <a:spLocks noChangeShapeType="1"/>
              </p:cNvSpPr>
              <p:nvPr/>
            </p:nvSpPr>
            <p:spPr bwMode="auto">
              <a:xfrm>
                <a:off x="3606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8" name="Line 30"/>
              <p:cNvSpPr>
                <a:spLocks noChangeShapeType="1"/>
              </p:cNvSpPr>
              <p:nvPr/>
            </p:nvSpPr>
            <p:spPr bwMode="auto">
              <a:xfrm flipV="1">
                <a:off x="3749" y="1570"/>
                <a:ext cx="174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9" name="Line 31"/>
              <p:cNvSpPr>
                <a:spLocks noChangeShapeType="1"/>
              </p:cNvSpPr>
              <p:nvPr/>
            </p:nvSpPr>
            <p:spPr bwMode="auto">
              <a:xfrm>
                <a:off x="3754" y="2067"/>
                <a:ext cx="169" cy="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400" name="Line 32"/>
              <p:cNvSpPr>
                <a:spLocks noChangeShapeType="1"/>
              </p:cNvSpPr>
              <p:nvPr/>
            </p:nvSpPr>
            <p:spPr bwMode="auto">
              <a:xfrm>
                <a:off x="3924" y="15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401" name="Line 33"/>
              <p:cNvSpPr>
                <a:spLocks noChangeShapeType="1"/>
              </p:cNvSpPr>
              <p:nvPr/>
            </p:nvSpPr>
            <p:spPr bwMode="auto">
              <a:xfrm>
                <a:off x="4150" y="15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402" name="Text Box 34"/>
              <p:cNvSpPr txBox="1">
                <a:spLocks noChangeArrowheads="1"/>
              </p:cNvSpPr>
              <p:nvPr/>
            </p:nvSpPr>
            <p:spPr bwMode="auto">
              <a:xfrm>
                <a:off x="3878" y="1616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x2-y2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z2</a:t>
                </a:r>
                <a:endParaRPr lang="it-IT" altLang="it-IT" sz="1200"/>
              </a:p>
            </p:txBody>
          </p:sp>
          <p:sp>
            <p:nvSpPr>
              <p:cNvPr id="58403" name="Text Box 35"/>
              <p:cNvSpPr txBox="1">
                <a:spLocks noChangeArrowheads="1"/>
              </p:cNvSpPr>
              <p:nvPr/>
            </p:nvSpPr>
            <p:spPr bwMode="auto">
              <a:xfrm>
                <a:off x="4423" y="1434"/>
                <a:ext cx="40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/>
                  <a:t>e</a:t>
                </a:r>
                <a:r>
                  <a:rPr lang="it-IT" altLang="it-IT" baseline="-25000"/>
                  <a:t>g</a:t>
                </a:r>
                <a:endParaRPr lang="it-IT" altLang="it-IT"/>
              </a:p>
            </p:txBody>
          </p:sp>
          <p:grpSp>
            <p:nvGrpSpPr>
              <p:cNvPr id="58404" name="Group 36"/>
              <p:cNvGrpSpPr>
                <a:grpSpLocks/>
              </p:cNvGrpSpPr>
              <p:nvPr/>
            </p:nvGrpSpPr>
            <p:grpSpPr bwMode="auto">
              <a:xfrm>
                <a:off x="3923" y="2523"/>
                <a:ext cx="862" cy="231"/>
                <a:chOff x="3924" y="2212"/>
                <a:chExt cx="862" cy="231"/>
              </a:xfrm>
            </p:grpSpPr>
            <p:sp>
              <p:nvSpPr>
                <p:cNvPr id="58405" name="Line 37"/>
                <p:cNvSpPr>
                  <a:spLocks noChangeShapeType="1"/>
                </p:cNvSpPr>
                <p:nvPr/>
              </p:nvSpPr>
              <p:spPr bwMode="auto">
                <a:xfrm>
                  <a:off x="3924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406" name="Line 38"/>
                <p:cNvSpPr>
                  <a:spLocks noChangeShapeType="1"/>
                </p:cNvSpPr>
                <p:nvPr/>
              </p:nvSpPr>
              <p:spPr bwMode="auto">
                <a:xfrm>
                  <a:off x="4105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407" name="Line 39"/>
                <p:cNvSpPr>
                  <a:spLocks noChangeShapeType="1"/>
                </p:cNvSpPr>
                <p:nvPr/>
              </p:nvSpPr>
              <p:spPr bwMode="auto">
                <a:xfrm>
                  <a:off x="4281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40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69" y="2212"/>
                  <a:ext cx="3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it-IT" altLang="it-IT"/>
                    <a:t>t</a:t>
                  </a:r>
                  <a:r>
                    <a:rPr lang="it-IT" altLang="it-IT" baseline="-25000"/>
                    <a:t>2g</a:t>
                  </a:r>
                  <a:endParaRPr lang="it-IT" altLang="it-IT"/>
                </a:p>
              </p:txBody>
            </p:sp>
          </p:grpSp>
          <p:sp>
            <p:nvSpPr>
              <p:cNvPr id="58409" name="AutoShape 41"/>
              <p:cNvSpPr>
                <a:spLocks/>
              </p:cNvSpPr>
              <p:nvPr/>
            </p:nvSpPr>
            <p:spPr bwMode="auto">
              <a:xfrm>
                <a:off x="4785" y="1525"/>
                <a:ext cx="91" cy="1179"/>
              </a:xfrm>
              <a:prstGeom prst="rightBrace">
                <a:avLst>
                  <a:gd name="adj1" fmla="val 1079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410" name="Text Box 42"/>
              <p:cNvSpPr txBox="1">
                <a:spLocks noChangeArrowheads="1"/>
              </p:cNvSpPr>
              <p:nvPr/>
            </p:nvSpPr>
            <p:spPr bwMode="auto">
              <a:xfrm>
                <a:off x="1474" y="2441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xy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xz</a:t>
                </a:r>
                <a:r>
                  <a:rPr lang="it-IT" altLang="it-IT" sz="1200"/>
                  <a:t> d</a:t>
                </a:r>
                <a:r>
                  <a:rPr lang="it-IT" altLang="it-IT" sz="1200" baseline="-25000"/>
                  <a:t>yz</a:t>
                </a:r>
                <a:endParaRPr lang="it-IT" altLang="it-IT" sz="1200"/>
              </a:p>
            </p:txBody>
          </p:sp>
          <p:sp>
            <p:nvSpPr>
              <p:cNvPr id="58411" name="Text Box 43"/>
              <p:cNvSpPr txBox="1">
                <a:spLocks noChangeArrowheads="1"/>
              </p:cNvSpPr>
              <p:nvPr/>
            </p:nvSpPr>
            <p:spPr bwMode="auto">
              <a:xfrm>
                <a:off x="3923" y="2667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xy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xz</a:t>
                </a:r>
                <a:r>
                  <a:rPr lang="it-IT" altLang="it-IT" sz="1200"/>
                  <a:t> d</a:t>
                </a:r>
                <a:r>
                  <a:rPr lang="it-IT" altLang="it-IT" sz="1200" baseline="-25000"/>
                  <a:t>yz</a:t>
                </a:r>
                <a:endParaRPr lang="it-IT" altLang="it-IT" sz="1200"/>
              </a:p>
            </p:txBody>
          </p:sp>
        </p:grpSp>
      </p:grp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468313" y="494188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= E = h</a:t>
            </a:r>
            <a:r>
              <a:rPr lang="it-IT" altLang="it-IT">
                <a:latin typeface="Symbol" pitchFamily="18" charset="2"/>
              </a:rPr>
              <a:t>n = </a:t>
            </a:r>
            <a:r>
              <a:rPr lang="it-IT" altLang="it-IT"/>
              <a:t>hc/</a:t>
            </a:r>
            <a:r>
              <a:rPr lang="it-IT" altLang="it-IT">
                <a:latin typeface="Symbol" pitchFamily="18" charset="2"/>
              </a:rPr>
              <a:t>l</a:t>
            </a: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827088" y="333375"/>
            <a:ext cx="6985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Uno ione metallico di transizione non complessato ha orbitali d degeneri. </a:t>
            </a:r>
          </a:p>
          <a:p>
            <a:pPr>
              <a:spcBef>
                <a:spcPct val="50000"/>
              </a:spcBef>
            </a:pPr>
            <a:r>
              <a:rPr lang="it-IT" altLang="it-IT" sz="1400"/>
              <a:t>In un complesso gli orbitali d sono separati in energia e sono possibili transizioni d-d a seguito dell’assorbimento di energia pari a </a:t>
            </a:r>
            <a:r>
              <a:rPr lang="it-IT" altLang="it-IT" sz="1400">
                <a:latin typeface="Symbol" pitchFamily="18" charset="2"/>
              </a:rPr>
              <a:t>D</a:t>
            </a:r>
            <a:r>
              <a:rPr lang="it-IT" altLang="it-IT" sz="1400"/>
              <a:t>o.</a:t>
            </a:r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395288" y="3500438"/>
            <a:ext cx="345598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b="1">
                <a:solidFill>
                  <a:srgbClr val="CC00CC"/>
                </a:solidFill>
              </a:rPr>
              <a:t>Le energie richieste cadono nella regione </a:t>
            </a:r>
          </a:p>
          <a:p>
            <a:pPr>
              <a:spcBef>
                <a:spcPct val="50000"/>
              </a:spcBef>
            </a:pPr>
            <a:r>
              <a:rPr lang="it-IT" altLang="it-IT" sz="1400" b="1">
                <a:solidFill>
                  <a:srgbClr val="CC00CC"/>
                </a:solidFill>
              </a:rPr>
              <a:t>del visibile e i complessi dei metalli di </a:t>
            </a:r>
          </a:p>
          <a:p>
            <a:pPr>
              <a:spcBef>
                <a:spcPct val="50000"/>
              </a:spcBef>
            </a:pPr>
            <a:r>
              <a:rPr lang="it-IT" altLang="it-IT" sz="1400" b="1">
                <a:solidFill>
                  <a:srgbClr val="CC00CC"/>
                </a:solidFill>
              </a:rPr>
              <a:t>transizione sono colorati.</a:t>
            </a:r>
            <a:r>
              <a:rPr lang="it-IT" altLang="it-IT" sz="1400"/>
              <a:t> </a:t>
            </a:r>
          </a:p>
        </p:txBody>
      </p:sp>
      <p:pic>
        <p:nvPicPr>
          <p:cNvPr id="58420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644900"/>
            <a:ext cx="44640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5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G20_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066800"/>
            <a:ext cx="6858000" cy="3371850"/>
          </a:xfrm>
          <a:noFill/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09600" y="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Le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soluzioni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di titanium(III</a:t>
            </a:r>
            <a:r>
              <a:rPr lang="en-US" altLang="it-IT" sz="2400" b="1" dirty="0">
                <a:solidFill>
                  <a:schemeClr val="accent2"/>
                </a:solidFill>
              </a:rPr>
              <a:t>)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esaaquo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appaiono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violette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per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l’assorbimento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della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luce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giallo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-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verde</a:t>
            </a:r>
            <a:endParaRPr lang="en-US" altLang="it-IT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819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4435475"/>
          <a:ext cx="35052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Photo Editor Photo" r:id="rId5" imgW="9247619" imgH="6392167" progId="MSPhotoEd.3">
                  <p:embed/>
                </p:oleObj>
              </mc:Choice>
              <mc:Fallback>
                <p:oleObj name="Photo Editor Photo" r:id="rId5" imgW="9247619" imgH="63921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35475"/>
                        <a:ext cx="3505200" cy="242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981200" y="4800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724400" y="61722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7385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54063" y="736600"/>
            <a:ext cx="7994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dirty="0" err="1" smtClean="0"/>
              <a:t>Serie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Spettrochimica</a:t>
            </a:r>
            <a:r>
              <a:rPr lang="en-US" altLang="it-IT" dirty="0" smtClean="0"/>
              <a:t> (</a:t>
            </a:r>
            <a:r>
              <a:rPr lang="en-US" altLang="it-IT" dirty="0" err="1" smtClean="0"/>
              <a:t>forza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interazione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dei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leganti</a:t>
            </a:r>
            <a:r>
              <a:rPr lang="en-US" altLang="it-IT" dirty="0" smtClean="0"/>
              <a:t>)</a:t>
            </a:r>
            <a:endParaRPr lang="en-US" altLang="it-IT" dirty="0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84225" y="1971675"/>
            <a:ext cx="739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sz="3200" b="1" dirty="0">
                <a:solidFill>
                  <a:srgbClr val="008000"/>
                </a:solidFill>
              </a:rPr>
              <a:t>Cl</a:t>
            </a:r>
            <a:r>
              <a:rPr lang="en-US" altLang="it-IT" sz="3200" b="1" baseline="30000" dirty="0">
                <a:solidFill>
                  <a:srgbClr val="008000"/>
                </a:solidFill>
              </a:rPr>
              <a:t>-</a:t>
            </a:r>
            <a:r>
              <a:rPr lang="en-US" altLang="it-IT" sz="3200" b="1" dirty="0">
                <a:solidFill>
                  <a:srgbClr val="008000"/>
                </a:solidFill>
              </a:rPr>
              <a:t> &lt; F</a:t>
            </a:r>
            <a:r>
              <a:rPr lang="en-US" altLang="it-IT" sz="3200" b="1" baseline="30000" dirty="0">
                <a:solidFill>
                  <a:srgbClr val="008000"/>
                </a:solidFill>
              </a:rPr>
              <a:t>-</a:t>
            </a:r>
            <a:r>
              <a:rPr lang="en-US" altLang="it-IT" sz="3200" b="1" dirty="0">
                <a:solidFill>
                  <a:srgbClr val="008000"/>
                </a:solidFill>
              </a:rPr>
              <a:t> &lt; H</a:t>
            </a:r>
            <a:r>
              <a:rPr lang="en-US" altLang="it-IT" sz="3200" b="1" baseline="-25000" dirty="0">
                <a:solidFill>
                  <a:srgbClr val="008000"/>
                </a:solidFill>
              </a:rPr>
              <a:t>2</a:t>
            </a:r>
            <a:r>
              <a:rPr lang="en-US" altLang="it-IT" sz="3200" b="1" dirty="0">
                <a:solidFill>
                  <a:srgbClr val="008000"/>
                </a:solidFill>
              </a:rPr>
              <a:t>O &lt; NH</a:t>
            </a:r>
            <a:r>
              <a:rPr lang="en-US" altLang="it-IT" sz="3200" b="1" baseline="-25000" dirty="0">
                <a:solidFill>
                  <a:srgbClr val="008000"/>
                </a:solidFill>
              </a:rPr>
              <a:t>3</a:t>
            </a:r>
            <a:r>
              <a:rPr lang="en-US" altLang="it-IT" sz="3200" b="1" dirty="0">
                <a:solidFill>
                  <a:srgbClr val="008000"/>
                </a:solidFill>
              </a:rPr>
              <a:t> &lt; </a:t>
            </a:r>
            <a:r>
              <a:rPr lang="en-US" altLang="it-IT" sz="3200" b="1" dirty="0" err="1">
                <a:solidFill>
                  <a:srgbClr val="008000"/>
                </a:solidFill>
              </a:rPr>
              <a:t>en</a:t>
            </a:r>
            <a:r>
              <a:rPr lang="en-US" altLang="it-IT" sz="3200" b="1" dirty="0">
                <a:solidFill>
                  <a:srgbClr val="008000"/>
                </a:solidFill>
              </a:rPr>
              <a:t> &lt; NO</a:t>
            </a:r>
            <a:r>
              <a:rPr lang="en-US" altLang="it-IT" sz="3200" b="1" baseline="-25000" dirty="0">
                <a:solidFill>
                  <a:srgbClr val="008000"/>
                </a:solidFill>
              </a:rPr>
              <a:t>2</a:t>
            </a:r>
            <a:r>
              <a:rPr lang="en-US" altLang="it-IT" sz="3200" b="1" baseline="30000" dirty="0">
                <a:solidFill>
                  <a:srgbClr val="008000"/>
                </a:solidFill>
              </a:rPr>
              <a:t>-</a:t>
            </a:r>
            <a:r>
              <a:rPr lang="en-US" altLang="it-IT" sz="3200" b="1" dirty="0">
                <a:solidFill>
                  <a:srgbClr val="008000"/>
                </a:solidFill>
              </a:rPr>
              <a:t> &lt; CN</a:t>
            </a:r>
            <a:r>
              <a:rPr lang="en-US" altLang="it-IT" sz="3200" b="1" baseline="30000" dirty="0">
                <a:solidFill>
                  <a:srgbClr val="008000"/>
                </a:solidFill>
              </a:rPr>
              <a:t>-</a:t>
            </a:r>
            <a:r>
              <a:rPr lang="en-US" altLang="it-IT" sz="3200" b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1003300" y="1816100"/>
            <a:ext cx="6870700" cy="2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082925" y="1343025"/>
            <a:ext cx="1689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dirty="0" err="1" smtClean="0"/>
              <a:t>Aumento</a:t>
            </a:r>
            <a:r>
              <a:rPr lang="en-US" altLang="it-IT" dirty="0" smtClean="0"/>
              <a:t> </a:t>
            </a:r>
            <a:r>
              <a:rPr lang="en-US" altLang="it-IT" dirty="0" smtClean="0">
                <a:latin typeface="Symbol" pitchFamily="18" charset="2"/>
              </a:rPr>
              <a:t></a:t>
            </a:r>
            <a:endParaRPr lang="en-US" alt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2682949"/>
            <a:ext cx="72294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8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ab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"/>
          <a:stretch>
            <a:fillRect/>
          </a:stretch>
        </p:blipFill>
        <p:spPr bwMode="auto">
          <a:xfrm>
            <a:off x="0" y="0"/>
            <a:ext cx="9182100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4_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052638"/>
            <a:ext cx="6564312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927225" y="116632"/>
            <a:ext cx="56957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sz="3200" b="1" dirty="0" err="1" smtClean="0">
                <a:solidFill>
                  <a:schemeClr val="hlink"/>
                </a:solidFill>
              </a:rPr>
              <a:t>Complessi</a:t>
            </a:r>
            <a:r>
              <a:rPr lang="en-US" altLang="it-IT" sz="3200" b="1" dirty="0" smtClean="0">
                <a:solidFill>
                  <a:schemeClr val="hlink"/>
                </a:solidFill>
              </a:rPr>
              <a:t> </a:t>
            </a:r>
            <a:r>
              <a:rPr lang="en-US" altLang="it-IT" sz="3200" b="1" dirty="0" err="1" smtClean="0">
                <a:solidFill>
                  <a:schemeClr val="hlink"/>
                </a:solidFill>
              </a:rPr>
              <a:t>metallici</a:t>
            </a:r>
            <a:r>
              <a:rPr lang="en-US" altLang="it-IT" sz="3200" b="1" dirty="0" smtClean="0">
                <a:solidFill>
                  <a:schemeClr val="hlink"/>
                </a:solidFill>
              </a:rPr>
              <a:t> e </a:t>
            </a:r>
            <a:r>
              <a:rPr lang="en-US" altLang="it-IT" sz="3200" b="1" dirty="0" err="1" smtClean="0">
                <a:solidFill>
                  <a:schemeClr val="hlink"/>
                </a:solidFill>
              </a:rPr>
              <a:t>colore</a:t>
            </a:r>
            <a:endParaRPr lang="en-US" altLang="it-IT" sz="3200" b="1" dirty="0">
              <a:solidFill>
                <a:schemeClr val="hlink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3569" y="852488"/>
            <a:ext cx="7992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b="1" dirty="0" err="1" smtClean="0">
                <a:solidFill>
                  <a:srgbClr val="C82E32"/>
                </a:solidFill>
              </a:rPr>
              <a:t>Perchè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leganti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uguali</a:t>
            </a:r>
            <a:r>
              <a:rPr lang="en-US" altLang="it-IT" b="1" dirty="0" smtClean="0">
                <a:solidFill>
                  <a:srgbClr val="C82E32"/>
                </a:solidFill>
              </a:rPr>
              <a:t> e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metalli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diversi</a:t>
            </a:r>
            <a:r>
              <a:rPr lang="en-US" altLang="it-IT" b="1" dirty="0" smtClean="0">
                <a:solidFill>
                  <a:srgbClr val="C82E32"/>
                </a:solidFill>
              </a:rPr>
              <a:t>,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oppure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metalli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uguali</a:t>
            </a:r>
            <a:r>
              <a:rPr lang="en-US" altLang="it-IT" b="1" dirty="0" smtClean="0">
                <a:solidFill>
                  <a:srgbClr val="C82E32"/>
                </a:solidFill>
              </a:rPr>
              <a:t> e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leganti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diversi</a:t>
            </a:r>
            <a:r>
              <a:rPr lang="en-US" altLang="it-IT" b="1" dirty="0" smtClean="0">
                <a:solidFill>
                  <a:srgbClr val="C82E32"/>
                </a:solidFill>
              </a:rPr>
              <a:t>,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hanno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colori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diversi</a:t>
            </a:r>
            <a:r>
              <a:rPr lang="en-US" altLang="it-IT" b="1" dirty="0" smtClean="0">
                <a:solidFill>
                  <a:srgbClr val="C82E32"/>
                </a:solidFill>
              </a:rPr>
              <a:t>?</a:t>
            </a:r>
            <a:endParaRPr lang="en-US" altLang="it-IT" b="1" dirty="0">
              <a:solidFill>
                <a:srgbClr val="C82E32"/>
              </a:solidFill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66627" y="6027003"/>
            <a:ext cx="895790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b="1" dirty="0" err="1" smtClean="0">
                <a:solidFill>
                  <a:srgbClr val="8000FF"/>
                </a:solidFill>
              </a:rPr>
              <a:t>L’aggiunta</a:t>
            </a:r>
            <a:r>
              <a:rPr lang="en-US" altLang="it-IT" b="1" dirty="0" smtClean="0">
                <a:solidFill>
                  <a:srgbClr val="8000FF"/>
                </a:solidFill>
              </a:rPr>
              <a:t> di NH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3</a:t>
            </a:r>
            <a:r>
              <a:rPr lang="en-US" altLang="it-IT" b="1" dirty="0">
                <a:solidFill>
                  <a:srgbClr val="8000FF"/>
                </a:solidFill>
              </a:rPr>
              <a:t> </a:t>
            </a:r>
            <a:r>
              <a:rPr lang="en-US" altLang="it-IT" b="1" dirty="0" smtClean="0">
                <a:solidFill>
                  <a:srgbClr val="8000FF"/>
                </a:solidFill>
              </a:rPr>
              <a:t>al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complesso</a:t>
            </a:r>
            <a:r>
              <a:rPr lang="en-US" altLang="it-IT" b="1" dirty="0" smtClean="0">
                <a:solidFill>
                  <a:srgbClr val="8000FF"/>
                </a:solidFill>
              </a:rPr>
              <a:t> Cu(H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2</a:t>
            </a:r>
            <a:r>
              <a:rPr lang="en-US" altLang="it-IT" b="1" dirty="0" smtClean="0">
                <a:solidFill>
                  <a:srgbClr val="8000FF"/>
                </a:solidFill>
              </a:rPr>
              <a:t>O)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6</a:t>
            </a:r>
            <a:r>
              <a:rPr lang="en-US" altLang="it-IT" b="1" baseline="30000" dirty="0" smtClean="0">
                <a:solidFill>
                  <a:srgbClr val="8000FF"/>
                </a:solidFill>
              </a:rPr>
              <a:t>2+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smtClean="0">
                <a:solidFill>
                  <a:srgbClr val="8000FF"/>
                </a:solidFill>
              </a:rPr>
              <a:t>cambia 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colore</a:t>
            </a:r>
            <a:endParaRPr lang="en-US" altLang="it-IT" b="1" dirty="0" smtClean="0">
              <a:solidFill>
                <a:srgbClr val="8000FF"/>
              </a:solidFill>
            </a:endParaRPr>
          </a:p>
          <a:p>
            <a:r>
              <a:rPr lang="en-US" altLang="it-IT" b="1" dirty="0" err="1">
                <a:solidFill>
                  <a:srgbClr val="8000FF"/>
                </a:solidFill>
              </a:rPr>
              <a:t>a</a:t>
            </a:r>
            <a:r>
              <a:rPr lang="en-US" altLang="it-IT" b="1" dirty="0" err="1" smtClean="0">
                <a:solidFill>
                  <a:srgbClr val="8000FF"/>
                </a:solidFill>
              </a:rPr>
              <a:t>lla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soluzione</a:t>
            </a:r>
            <a:r>
              <a:rPr lang="en-US" altLang="it-IT" b="1" dirty="0" smtClean="0">
                <a:solidFill>
                  <a:srgbClr val="8000FF"/>
                </a:solidFill>
              </a:rPr>
              <a:t> per la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formazione</a:t>
            </a:r>
            <a:r>
              <a:rPr lang="en-US" altLang="it-IT" b="1" dirty="0" smtClean="0">
                <a:solidFill>
                  <a:srgbClr val="8000FF"/>
                </a:solidFill>
              </a:rPr>
              <a:t> del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complesso</a:t>
            </a:r>
            <a:r>
              <a:rPr lang="en-US" altLang="it-IT" b="1" dirty="0" smtClean="0">
                <a:solidFill>
                  <a:srgbClr val="8000FF"/>
                </a:solidFill>
              </a:rPr>
              <a:t> Cu(NH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3</a:t>
            </a:r>
            <a:r>
              <a:rPr lang="en-US" altLang="it-IT" b="1" dirty="0" smtClean="0">
                <a:solidFill>
                  <a:srgbClr val="8000FF"/>
                </a:solidFill>
              </a:rPr>
              <a:t>)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4</a:t>
            </a:r>
            <a:r>
              <a:rPr lang="en-US" altLang="it-IT" b="1" baseline="30000" dirty="0" smtClean="0">
                <a:solidFill>
                  <a:srgbClr val="8000FF"/>
                </a:solidFill>
              </a:rPr>
              <a:t>2+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 </a:t>
            </a:r>
            <a:endParaRPr lang="en-US" altLang="it-IT" b="1" dirty="0">
              <a:solidFill>
                <a:srgbClr val="8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Proprietà spettroscopiche dei complessi</a:t>
            </a:r>
            <a:endParaRPr lang="it-IT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73324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Molti composti di coordinazione sono colorati. </a:t>
            </a:r>
          </a:p>
          <a:p>
            <a:r>
              <a:rPr lang="it-IT" sz="2800" dirty="0"/>
              <a:t>Il </a:t>
            </a:r>
            <a:r>
              <a:rPr lang="it-IT" sz="2800" b="1" dirty="0"/>
              <a:t>Blu di Prussia</a:t>
            </a:r>
            <a:r>
              <a:rPr lang="it-IT" sz="2800" dirty="0"/>
              <a:t> è stato usato come pigmento per più di 200 anni (si usa ancora per inchiostri blu):  è un polimero di coordinazione di Fe(II) e Fe(III) coordinati </a:t>
            </a:r>
            <a:r>
              <a:rPr lang="it-IT" sz="2800" dirty="0" err="1"/>
              <a:t>ottaedricamente</a:t>
            </a:r>
            <a:r>
              <a:rPr lang="it-IT" sz="2800" dirty="0"/>
              <a:t> da cianuri. </a:t>
            </a:r>
          </a:p>
          <a:p>
            <a:r>
              <a:rPr lang="it-IT" sz="2800" dirty="0"/>
              <a:t>Molte </a:t>
            </a:r>
            <a:r>
              <a:rPr lang="it-IT" sz="2800" b="1" dirty="0"/>
              <a:t>pietre preziose</a:t>
            </a:r>
            <a:r>
              <a:rPr lang="it-IT" sz="2800" dirty="0"/>
              <a:t> hanno colori dovuti alla presenza di ioni di metalli incorporati, come lo </a:t>
            </a:r>
            <a:r>
              <a:rPr lang="it-IT" sz="2800" b="1" dirty="0"/>
              <a:t>smeraldo</a:t>
            </a:r>
            <a:r>
              <a:rPr lang="it-IT" sz="2800" dirty="0"/>
              <a:t>, verde per la presenza di piccole quantità di  Cr(III) nel berillo Be</a:t>
            </a:r>
            <a:r>
              <a:rPr lang="it-IT" sz="2800" baseline="-25000" dirty="0"/>
              <a:t>3</a:t>
            </a:r>
            <a:r>
              <a:rPr lang="it-IT" sz="2800" dirty="0"/>
              <a:t>Al</a:t>
            </a:r>
            <a:r>
              <a:rPr lang="it-IT" sz="2800" baseline="-25000" dirty="0"/>
              <a:t>2</a:t>
            </a:r>
            <a:r>
              <a:rPr lang="it-IT" sz="2800" dirty="0"/>
              <a:t>Si</a:t>
            </a:r>
            <a:r>
              <a:rPr lang="it-IT" sz="2800" baseline="-25000" dirty="0"/>
              <a:t>6</a:t>
            </a:r>
            <a:r>
              <a:rPr lang="it-IT" sz="2800" dirty="0"/>
              <a:t>O</a:t>
            </a:r>
            <a:r>
              <a:rPr lang="it-IT" sz="2800" baseline="-25000" dirty="0"/>
              <a:t>18</a:t>
            </a:r>
            <a:r>
              <a:rPr lang="it-IT" sz="2800" dirty="0"/>
              <a:t>. </a:t>
            </a:r>
          </a:p>
          <a:p>
            <a:r>
              <a:rPr lang="it-IT" sz="2800" dirty="0"/>
              <a:t>Il colore rosso del </a:t>
            </a:r>
            <a:r>
              <a:rPr lang="it-IT" sz="2800" b="1" dirty="0"/>
              <a:t>sangue</a:t>
            </a:r>
            <a:r>
              <a:rPr lang="it-IT" sz="2800" dirty="0"/>
              <a:t> è dovuto al complesso del </a:t>
            </a:r>
            <a:r>
              <a:rPr lang="it-IT" sz="2800" b="1" dirty="0"/>
              <a:t>ferro </a:t>
            </a:r>
            <a:r>
              <a:rPr lang="it-IT" sz="2800" dirty="0"/>
              <a:t>nell’emoglobina. </a:t>
            </a:r>
          </a:p>
          <a:p>
            <a:r>
              <a:rPr lang="it-IT" sz="2800" dirty="0"/>
              <a:t> </a:t>
            </a:r>
          </a:p>
          <a:p>
            <a:r>
              <a:rPr lang="it-IT" sz="2800" dirty="0"/>
              <a:t>Il colore vivace dei composti di coordinazione dei metalli di transizione  è molto spesso relazionato a </a:t>
            </a:r>
            <a:r>
              <a:rPr lang="it-IT" sz="2800" b="1" dirty="0"/>
              <a:t>transizioni</a:t>
            </a:r>
            <a:r>
              <a:rPr lang="it-IT" sz="2800" dirty="0"/>
              <a:t> elettroniche tra </a:t>
            </a:r>
            <a:r>
              <a:rPr lang="it-IT" sz="2800" b="1" dirty="0"/>
              <a:t>orbitali d</a:t>
            </a:r>
            <a:r>
              <a:rPr lang="it-I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11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544" y="2716204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La configurazione elettronica dello ione</a:t>
            </a:r>
          </a:p>
          <a:p>
            <a:endParaRPr lang="it-IT" sz="3200" dirty="0" smtClean="0"/>
          </a:p>
          <a:p>
            <a:r>
              <a:rPr lang="it-IT" sz="3200" dirty="0" smtClean="0"/>
              <a:t>La geometria di coordinazione</a:t>
            </a:r>
          </a:p>
          <a:p>
            <a:endParaRPr lang="it-IT" sz="3200" dirty="0"/>
          </a:p>
          <a:p>
            <a:r>
              <a:rPr lang="it-IT" sz="3200" dirty="0" smtClean="0"/>
              <a:t>Le caratteristiche dei leganti che coordinano lo ione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30912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Fattori che determinano le proprietà spettroscopiche dei complessi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8993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19" y="596900"/>
            <a:ext cx="3975826" cy="232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3500" y="90488"/>
            <a:ext cx="771587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it-IT" sz="2400" b="1" dirty="0" err="1"/>
              <a:t>S</a:t>
            </a:r>
            <a:r>
              <a:rPr lang="en-US" altLang="it-IT" sz="2400" b="1" dirty="0" err="1" smtClean="0"/>
              <a:t>tato</a:t>
            </a:r>
            <a:r>
              <a:rPr lang="en-US" altLang="it-IT" sz="2400" b="1" dirty="0" smtClean="0"/>
              <a:t> di </a:t>
            </a:r>
            <a:r>
              <a:rPr lang="en-US" altLang="it-IT" sz="2400" b="1" dirty="0" err="1" smtClean="0"/>
              <a:t>ossidazione</a:t>
            </a:r>
            <a:r>
              <a:rPr lang="en-US" altLang="it-IT" sz="2400" b="1" dirty="0" smtClean="0"/>
              <a:t>: </a:t>
            </a:r>
            <a:r>
              <a:rPr lang="en-US" altLang="it-IT" sz="2400" b="1" dirty="0" err="1" smtClean="0"/>
              <a:t>Numero</a:t>
            </a:r>
            <a:r>
              <a:rPr lang="en-US" altLang="it-IT" sz="2400" b="1" dirty="0" smtClean="0"/>
              <a:t> di </a:t>
            </a:r>
            <a:r>
              <a:rPr lang="en-US" altLang="it-IT" sz="2400" b="1" dirty="0" err="1" smtClean="0"/>
              <a:t>elettroni</a:t>
            </a:r>
            <a:r>
              <a:rPr lang="en-US" altLang="it-IT" sz="2400" b="1" dirty="0" smtClean="0"/>
              <a:t> di </a:t>
            </a:r>
            <a:r>
              <a:rPr lang="en-US" altLang="it-IT" sz="2400" b="1" dirty="0" err="1" smtClean="0"/>
              <a:t>valenza</a:t>
            </a:r>
            <a:endParaRPr lang="en-US" altLang="it-IT" sz="2400" b="1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37243" y="5865799"/>
            <a:ext cx="8527245" cy="371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it-IT" b="1" dirty="0" err="1" smtClean="0"/>
              <a:t>Nei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metalli</a:t>
            </a:r>
            <a:r>
              <a:rPr lang="en-US" altLang="it-IT" b="1" dirty="0" smtClean="0"/>
              <a:t> di </a:t>
            </a:r>
            <a:r>
              <a:rPr lang="en-US" altLang="it-IT" b="1" dirty="0" err="1" smtClean="0"/>
              <a:t>transizione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gli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di </a:t>
            </a:r>
            <a:r>
              <a:rPr lang="en-US" altLang="it-IT" b="1" dirty="0" err="1" smtClean="0"/>
              <a:t>valenza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sono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negli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orbitali</a:t>
            </a:r>
            <a:r>
              <a:rPr lang="en-US" altLang="it-IT" b="1" dirty="0" smtClean="0"/>
              <a:t> d</a:t>
            </a:r>
            <a:endParaRPr lang="en-US" altLang="it-IT" b="1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280" y="725488"/>
            <a:ext cx="5349839" cy="134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it-IT" dirty="0" smtClean="0"/>
              <a:t>1): </a:t>
            </a:r>
            <a:r>
              <a:rPr lang="en-US" altLang="it-IT" dirty="0" err="1" smtClean="0"/>
              <a:t>quanti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gli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elettroni</a:t>
            </a:r>
            <a:r>
              <a:rPr lang="en-US" altLang="it-IT" dirty="0" smtClean="0"/>
              <a:t> </a:t>
            </a:r>
            <a:r>
              <a:rPr lang="en-US" altLang="it-IT" dirty="0" smtClean="0"/>
              <a:t>di </a:t>
            </a:r>
            <a:r>
              <a:rPr lang="en-US" altLang="it-IT" dirty="0" err="1" smtClean="0"/>
              <a:t>valenza</a:t>
            </a:r>
            <a:r>
              <a:rPr lang="en-US" altLang="it-IT" dirty="0" smtClean="0"/>
              <a:t> del </a:t>
            </a:r>
            <a:r>
              <a:rPr lang="en-US" altLang="it-IT" dirty="0" err="1" smtClean="0"/>
              <a:t>metallo</a:t>
            </a:r>
            <a:r>
              <a:rPr lang="en-US" altLang="it-IT" dirty="0" smtClean="0"/>
              <a:t>?</a:t>
            </a:r>
            <a:endParaRPr lang="en-US" altLang="it-IT" dirty="0"/>
          </a:p>
          <a:p>
            <a:pPr>
              <a:lnSpc>
                <a:spcPct val="150000"/>
              </a:lnSpc>
            </a:pPr>
            <a:r>
              <a:rPr lang="en-US" altLang="it-IT" b="1" dirty="0"/>
              <a:t>	</a:t>
            </a:r>
            <a:r>
              <a:rPr lang="en-US" altLang="it-IT" dirty="0">
                <a:solidFill>
                  <a:srgbClr val="FF0000"/>
                </a:solidFill>
              </a:rPr>
              <a:t>- </a:t>
            </a:r>
            <a:r>
              <a:rPr lang="en-US" altLang="it-IT" dirty="0" err="1" smtClean="0">
                <a:solidFill>
                  <a:srgbClr val="FF0000"/>
                </a:solidFill>
              </a:rPr>
              <a:t>si</a:t>
            </a:r>
            <a:r>
              <a:rPr lang="en-US" altLang="it-IT" dirty="0" smtClean="0">
                <a:solidFill>
                  <a:srgbClr val="FF0000"/>
                </a:solidFill>
              </a:rPr>
              <a:t> </a:t>
            </a:r>
            <a:r>
              <a:rPr lang="en-US" altLang="it-IT" dirty="0" err="1" smtClean="0">
                <a:solidFill>
                  <a:srgbClr val="FF0000"/>
                </a:solidFill>
              </a:rPr>
              <a:t>contano</a:t>
            </a:r>
            <a:r>
              <a:rPr lang="en-US" altLang="it-IT" dirty="0" smtClean="0">
                <a:solidFill>
                  <a:srgbClr val="FF0000"/>
                </a:solidFill>
              </a:rPr>
              <a:t> le </a:t>
            </a:r>
            <a:r>
              <a:rPr lang="en-US" altLang="it-IT" dirty="0" err="1" smtClean="0">
                <a:solidFill>
                  <a:srgbClr val="FF0000"/>
                </a:solidFill>
              </a:rPr>
              <a:t>colonne</a:t>
            </a:r>
            <a:r>
              <a:rPr lang="en-US" altLang="it-IT" dirty="0" smtClean="0">
                <a:solidFill>
                  <a:srgbClr val="FF0000"/>
                </a:solidFill>
              </a:rPr>
              <a:t> </a:t>
            </a:r>
            <a:r>
              <a:rPr lang="en-US" altLang="it-IT" dirty="0" err="1" smtClean="0">
                <a:solidFill>
                  <a:srgbClr val="FF0000"/>
                </a:solidFill>
              </a:rPr>
              <a:t>della</a:t>
            </a:r>
            <a:r>
              <a:rPr lang="en-US" altLang="it-IT" dirty="0" smtClean="0">
                <a:solidFill>
                  <a:srgbClr val="FF0000"/>
                </a:solidFill>
              </a:rPr>
              <a:t> </a:t>
            </a:r>
            <a:r>
              <a:rPr lang="en-US" altLang="it-IT" dirty="0" err="1" smtClean="0">
                <a:solidFill>
                  <a:srgbClr val="FF0000"/>
                </a:solidFill>
              </a:rPr>
              <a:t>tavola</a:t>
            </a:r>
            <a:r>
              <a:rPr lang="en-US" altLang="it-IT" dirty="0" smtClean="0">
                <a:solidFill>
                  <a:srgbClr val="FF0000"/>
                </a:solidFill>
              </a:rPr>
              <a:t> </a:t>
            </a:r>
            <a:r>
              <a:rPr lang="en-US" altLang="it-IT" dirty="0" err="1" smtClean="0">
                <a:solidFill>
                  <a:srgbClr val="FF0000"/>
                </a:solidFill>
              </a:rPr>
              <a:t>periodica</a:t>
            </a:r>
            <a:endParaRPr lang="en-US" altLang="it-IT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it-IT" b="1" dirty="0"/>
              <a:t>	e.g. </a:t>
            </a:r>
            <a:r>
              <a:rPr lang="en-US" altLang="it-IT" b="1" dirty="0" err="1"/>
              <a:t>Mn</a:t>
            </a:r>
            <a:r>
              <a:rPr lang="en-US" altLang="it-IT" b="1" dirty="0"/>
              <a:t> = 7 </a:t>
            </a:r>
            <a:r>
              <a:rPr lang="en-US" altLang="it-IT" b="1" dirty="0" err="1" smtClean="0"/>
              <a:t>elettroni</a:t>
            </a:r>
            <a:r>
              <a:rPr lang="en-US" altLang="it-IT" b="1" dirty="0"/>
              <a:t>	Cu = 11 </a:t>
            </a:r>
            <a:r>
              <a:rPr lang="en-US" altLang="it-IT" b="1" dirty="0" err="1" smtClean="0"/>
              <a:t>elettroni</a:t>
            </a:r>
            <a:endParaRPr lang="en-US" altLang="it-IT" b="1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219200" y="5334000"/>
            <a:ext cx="7606867" cy="371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it-IT" b="1" dirty="0" err="1" smtClean="0">
                <a:solidFill>
                  <a:srgbClr val="FF0000"/>
                </a:solidFill>
              </a:rPr>
              <a:t>Regola</a:t>
            </a:r>
            <a:r>
              <a:rPr lang="en-US" altLang="it-IT" b="1" dirty="0" smtClean="0">
                <a:solidFill>
                  <a:srgbClr val="FF0000"/>
                </a:solidFill>
              </a:rPr>
              <a:t>: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Gli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elettroni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degli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orbitali</a:t>
            </a:r>
            <a:r>
              <a:rPr lang="en-US" altLang="it-IT" b="1" dirty="0" smtClean="0">
                <a:solidFill>
                  <a:srgbClr val="FF0000"/>
                </a:solidFill>
              </a:rPr>
              <a:t> s 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sono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primi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che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vengono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persi</a:t>
            </a:r>
            <a:endParaRPr lang="en-US" altLang="it-IT" b="1" dirty="0">
              <a:solidFill>
                <a:srgbClr val="FF0000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5496" y="2446338"/>
            <a:ext cx="6645066" cy="117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it-IT" dirty="0" smtClean="0"/>
              <a:t>2): </a:t>
            </a:r>
            <a:r>
              <a:rPr lang="en-US" altLang="it-IT" dirty="0" err="1" smtClean="0"/>
              <a:t>quanti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elettroni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stati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persi</a:t>
            </a:r>
            <a:r>
              <a:rPr lang="en-US" altLang="it-IT" dirty="0" smtClean="0"/>
              <a:t>?</a:t>
            </a:r>
            <a:endParaRPr lang="en-US" altLang="it-IT" dirty="0"/>
          </a:p>
          <a:p>
            <a:pPr>
              <a:lnSpc>
                <a:spcPct val="130000"/>
              </a:lnSpc>
            </a:pPr>
            <a:r>
              <a:rPr lang="en-US" altLang="it-IT" dirty="0"/>
              <a:t>	</a:t>
            </a:r>
            <a:r>
              <a:rPr lang="en-US" altLang="it-IT" dirty="0">
                <a:solidFill>
                  <a:srgbClr val="FF0000"/>
                </a:solidFill>
              </a:rPr>
              <a:t>- </a:t>
            </a:r>
            <a:r>
              <a:rPr lang="en-US" altLang="it-IT" dirty="0" err="1" smtClean="0">
                <a:solidFill>
                  <a:srgbClr val="FF0000"/>
                </a:solidFill>
              </a:rPr>
              <a:t>stato</a:t>
            </a:r>
            <a:r>
              <a:rPr lang="en-US" altLang="it-IT" dirty="0" smtClean="0">
                <a:solidFill>
                  <a:srgbClr val="FF0000"/>
                </a:solidFill>
              </a:rPr>
              <a:t> di </a:t>
            </a:r>
            <a:r>
              <a:rPr lang="en-US" altLang="it-IT" dirty="0" err="1" smtClean="0">
                <a:solidFill>
                  <a:srgbClr val="FF0000"/>
                </a:solidFill>
              </a:rPr>
              <a:t>ossidazione</a:t>
            </a:r>
            <a:endParaRPr lang="en-US" altLang="it-IT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it-IT" b="1" dirty="0"/>
              <a:t>	e.g. </a:t>
            </a:r>
            <a:r>
              <a:rPr lang="en-US" altLang="it-IT" b="1" dirty="0" err="1"/>
              <a:t>Mn</a:t>
            </a:r>
            <a:r>
              <a:rPr lang="en-US" altLang="it-IT" b="1" dirty="0"/>
              <a:t>(VII) = 7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persi</a:t>
            </a:r>
            <a:r>
              <a:rPr lang="en-US" altLang="it-IT" b="1" dirty="0" smtClean="0"/>
              <a:t>    Cu(II</a:t>
            </a:r>
            <a:r>
              <a:rPr lang="en-US" altLang="it-IT" b="1" dirty="0"/>
              <a:t>) = 2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persi</a:t>
            </a:r>
            <a:endParaRPr lang="en-US" altLang="it-IT" b="1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5496" y="4046538"/>
            <a:ext cx="9021762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it-IT" dirty="0" smtClean="0"/>
              <a:t>3): </a:t>
            </a:r>
            <a:r>
              <a:rPr lang="en-US" altLang="it-IT" dirty="0" err="1" smtClean="0"/>
              <a:t>quanti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elettroni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rimasti</a:t>
            </a:r>
            <a:r>
              <a:rPr lang="en-US" altLang="it-IT" dirty="0" smtClean="0"/>
              <a:t>?</a:t>
            </a:r>
            <a:endParaRPr lang="en-US" altLang="it-IT" dirty="0"/>
          </a:p>
          <a:p>
            <a:pPr>
              <a:lnSpc>
                <a:spcPct val="130000"/>
              </a:lnSpc>
            </a:pPr>
            <a:r>
              <a:rPr lang="en-US" altLang="it-IT" dirty="0"/>
              <a:t>	</a:t>
            </a:r>
            <a:r>
              <a:rPr lang="en-US" altLang="it-IT" dirty="0">
                <a:solidFill>
                  <a:srgbClr val="FF0000"/>
                </a:solidFill>
              </a:rPr>
              <a:t>- </a:t>
            </a:r>
            <a:r>
              <a:rPr lang="en-US" altLang="it-IT" dirty="0" smtClean="0">
                <a:solidFill>
                  <a:srgbClr val="FF0000"/>
                </a:solidFill>
              </a:rPr>
              <a:t>la </a:t>
            </a:r>
            <a:r>
              <a:rPr lang="en-US" altLang="it-IT" dirty="0" err="1" smtClean="0">
                <a:solidFill>
                  <a:srgbClr val="FF0000"/>
                </a:solidFill>
              </a:rPr>
              <a:t>differenza</a:t>
            </a:r>
            <a:endParaRPr lang="en-US" altLang="it-IT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it-IT" b="1" dirty="0"/>
              <a:t>	e.g. </a:t>
            </a:r>
            <a:r>
              <a:rPr lang="en-US" altLang="it-IT" b="1" dirty="0" err="1"/>
              <a:t>Mn</a:t>
            </a:r>
            <a:r>
              <a:rPr lang="en-US" altLang="it-IT" b="1" dirty="0"/>
              <a:t>(VII) = 7 - 7 = </a:t>
            </a:r>
            <a:r>
              <a:rPr lang="en-US" altLang="it-IT" b="1" dirty="0" smtClean="0"/>
              <a:t>no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d, </a:t>
            </a:r>
            <a:r>
              <a:rPr lang="en-US" altLang="it-IT" b="1" dirty="0"/>
              <a:t>d</a:t>
            </a:r>
            <a:r>
              <a:rPr lang="en-US" altLang="it-IT" b="1" baseline="30000" dirty="0"/>
              <a:t>0</a:t>
            </a:r>
            <a:r>
              <a:rPr lang="en-US" altLang="it-IT" b="1" dirty="0"/>
              <a:t>	Cu(II) = 11 - 2 = 9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d </a:t>
            </a:r>
            <a:r>
              <a:rPr lang="en-US" altLang="it-IT" b="1" dirty="0"/>
              <a:t>= d</a:t>
            </a:r>
            <a:r>
              <a:rPr lang="en-US" altLang="it-IT" b="1" baseline="30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73141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  <p:bldP spid="14342" grpId="0" animBg="1"/>
      <p:bldP spid="14343" grpId="0"/>
      <p:bldP spid="143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724400" y="76200"/>
            <a:ext cx="4343400" cy="2438400"/>
          </a:xfrm>
          <a:prstGeom prst="rect">
            <a:avLst/>
          </a:prstGeom>
          <a:gradFill rotWithShape="0">
            <a:gsLst>
              <a:gs pos="0">
                <a:srgbClr val="AE0314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9225" y="55563"/>
            <a:ext cx="4538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sz="2800" b="1" dirty="0" err="1" smtClean="0"/>
              <a:t>Quanti</a:t>
            </a:r>
            <a:r>
              <a:rPr lang="en-GB" altLang="it-IT" sz="2800" b="1" dirty="0" smtClean="0"/>
              <a:t> </a:t>
            </a:r>
            <a:r>
              <a:rPr lang="en-GB" altLang="it-IT" sz="2800" b="1" dirty="0" err="1" smtClean="0"/>
              <a:t>elettroni</a:t>
            </a:r>
            <a:r>
              <a:rPr lang="en-GB" altLang="it-IT" sz="2800" b="1" dirty="0" smtClean="0"/>
              <a:t> d?</a:t>
            </a:r>
            <a:endParaRPr lang="en-GB" altLang="it-IT" sz="2800" b="1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2700338"/>
            <a:ext cx="8132652" cy="4110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b="1" dirty="0" err="1" smtClean="0"/>
              <a:t>complesso</a:t>
            </a:r>
            <a:r>
              <a:rPr lang="en-GB" altLang="it-IT" b="1" dirty="0"/>
              <a:t>	</a:t>
            </a:r>
            <a:r>
              <a:rPr lang="en-GB" altLang="it-IT" b="1" dirty="0" err="1" smtClean="0"/>
              <a:t>carica</a:t>
            </a:r>
            <a:r>
              <a:rPr lang="en-GB" altLang="it-IT" b="1" dirty="0" smtClean="0"/>
              <a:t> di L</a:t>
            </a:r>
            <a:r>
              <a:rPr lang="en-GB" altLang="it-IT" b="1" dirty="0"/>
              <a:t>	</a:t>
            </a:r>
            <a:r>
              <a:rPr lang="en-GB" altLang="it-IT" b="1" dirty="0" err="1" smtClean="0"/>
              <a:t>carica</a:t>
            </a:r>
            <a:r>
              <a:rPr lang="en-GB" altLang="it-IT" b="1" dirty="0" smtClean="0"/>
              <a:t> di M </a:t>
            </a:r>
            <a:r>
              <a:rPr lang="en-GB" altLang="it-IT" b="1" dirty="0"/>
              <a:t>	</a:t>
            </a:r>
            <a:r>
              <a:rPr lang="en-GB" altLang="it-IT" b="1" dirty="0" err="1" smtClean="0"/>
              <a:t>elettroni</a:t>
            </a:r>
            <a:r>
              <a:rPr lang="en-GB" altLang="it-IT" b="1" dirty="0" smtClean="0"/>
              <a:t> d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dirty="0" smtClean="0"/>
              <a:t> [</a:t>
            </a:r>
            <a:r>
              <a:rPr lang="en-GB" altLang="it-IT" b="1" dirty="0">
                <a:solidFill>
                  <a:schemeClr val="accent2"/>
                </a:solidFill>
              </a:rPr>
              <a:t>Cr</a:t>
            </a:r>
            <a:r>
              <a:rPr lang="en-GB" altLang="it-IT" b="1" baseline="-25000" dirty="0"/>
              <a:t>2</a:t>
            </a:r>
            <a:r>
              <a:rPr lang="en-GB" altLang="it-IT" b="1" dirty="0">
                <a:solidFill>
                  <a:srgbClr val="FF0000"/>
                </a:solidFill>
              </a:rPr>
              <a:t>O</a:t>
            </a:r>
            <a:r>
              <a:rPr lang="en-GB" altLang="it-IT" b="1" baseline="-25000" dirty="0"/>
              <a:t>7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2-	</a:t>
            </a:r>
            <a:r>
              <a:rPr lang="en-GB" altLang="it-IT" b="1" dirty="0">
                <a:solidFill>
                  <a:srgbClr val="FF0000"/>
                </a:solidFill>
              </a:rPr>
              <a:t>-2</a:t>
            </a:r>
            <a:r>
              <a:rPr lang="en-GB" altLang="it-IT" b="1" baseline="30000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+6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0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Mn</a:t>
            </a:r>
            <a:r>
              <a:rPr lang="en-GB" altLang="it-IT" b="1" dirty="0">
                <a:solidFill>
                  <a:srgbClr val="FF0000"/>
                </a:solidFill>
              </a:rPr>
              <a:t>O</a:t>
            </a:r>
            <a:r>
              <a:rPr lang="en-GB" altLang="it-IT" sz="2000" b="1" baseline="-25000" dirty="0"/>
              <a:t>4</a:t>
            </a:r>
            <a:r>
              <a:rPr lang="en-GB" altLang="it-IT" b="1" dirty="0"/>
              <a:t>]</a:t>
            </a:r>
            <a:r>
              <a:rPr lang="en-GB" altLang="it-IT" sz="2000" b="1" baseline="30000" dirty="0"/>
              <a:t>-	</a:t>
            </a:r>
            <a:r>
              <a:rPr lang="en-GB" altLang="it-IT" b="1" dirty="0">
                <a:solidFill>
                  <a:srgbClr val="FF0000"/>
                </a:solidFill>
              </a:rPr>
              <a:t>-2</a:t>
            </a:r>
            <a:r>
              <a:rPr lang="en-GB" altLang="it-IT" sz="2000" b="1" baseline="30000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+7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0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Ag</a:t>
            </a:r>
            <a:r>
              <a:rPr lang="en-GB" altLang="it-IT" b="1" dirty="0">
                <a:solidFill>
                  <a:srgbClr val="FF0000"/>
                </a:solidFill>
              </a:rPr>
              <a:t>(NH</a:t>
            </a:r>
            <a:r>
              <a:rPr lang="en-GB" altLang="it-IT" b="1" baseline="-25000" dirty="0">
                <a:solidFill>
                  <a:srgbClr val="FF0000"/>
                </a:solidFill>
              </a:rPr>
              <a:t>3</a:t>
            </a:r>
            <a:r>
              <a:rPr lang="en-GB" altLang="it-IT" b="1" dirty="0">
                <a:solidFill>
                  <a:srgbClr val="FF0000"/>
                </a:solidFill>
              </a:rPr>
              <a:t>)</a:t>
            </a:r>
            <a:r>
              <a:rPr lang="en-GB" altLang="it-IT" b="1" baseline="-25000" dirty="0"/>
              <a:t>2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+	</a:t>
            </a:r>
            <a:r>
              <a:rPr lang="en-GB" altLang="it-IT" b="1" dirty="0">
                <a:solidFill>
                  <a:srgbClr val="FF0000"/>
                </a:solidFill>
              </a:rPr>
              <a:t>0</a:t>
            </a:r>
            <a:r>
              <a:rPr lang="en-GB" altLang="it-IT" sz="2000" b="1" baseline="30000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+1</a:t>
            </a:r>
            <a:r>
              <a:rPr lang="en-GB" altLang="it-IT" b="1" baseline="30000" dirty="0"/>
              <a:t>	</a:t>
            </a:r>
            <a:r>
              <a:rPr lang="en-GB" altLang="it-IT" b="1" dirty="0"/>
              <a:t>d</a:t>
            </a:r>
            <a:r>
              <a:rPr lang="en-GB" altLang="it-IT" b="1" baseline="30000" dirty="0"/>
              <a:t>10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 err="1">
                <a:solidFill>
                  <a:schemeClr val="accent2"/>
                </a:solidFill>
              </a:rPr>
              <a:t>Ti</a:t>
            </a:r>
            <a:r>
              <a:rPr lang="en-GB" altLang="it-IT" b="1" dirty="0">
                <a:solidFill>
                  <a:srgbClr val="FF0000"/>
                </a:solidFill>
              </a:rPr>
              <a:t>(H</a:t>
            </a:r>
            <a:r>
              <a:rPr lang="en-GB" altLang="it-IT" b="1" baseline="-25000" dirty="0">
                <a:solidFill>
                  <a:srgbClr val="FF0000"/>
                </a:solidFill>
              </a:rPr>
              <a:t>2</a:t>
            </a:r>
            <a:r>
              <a:rPr lang="en-GB" altLang="it-IT" b="1" dirty="0">
                <a:solidFill>
                  <a:srgbClr val="FF0000"/>
                </a:solidFill>
              </a:rPr>
              <a:t>O)</a:t>
            </a:r>
            <a:r>
              <a:rPr lang="en-GB" altLang="it-IT" b="1" baseline="-25000" dirty="0"/>
              <a:t>6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3+	</a:t>
            </a:r>
            <a:r>
              <a:rPr lang="en-GB" altLang="it-IT" b="1" dirty="0">
                <a:solidFill>
                  <a:srgbClr val="FF0000"/>
                </a:solidFill>
              </a:rPr>
              <a:t>0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+3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1</a:t>
            </a:r>
            <a:endParaRPr lang="en-GB" altLang="it-IT" sz="2000" b="1" baseline="30000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Co</a:t>
            </a:r>
            <a:r>
              <a:rPr lang="en-GB" altLang="it-IT" b="1" dirty="0">
                <a:solidFill>
                  <a:srgbClr val="FF0000"/>
                </a:solidFill>
              </a:rPr>
              <a:t>(</a:t>
            </a:r>
            <a:r>
              <a:rPr lang="en-GB" altLang="it-IT" b="1" dirty="0" err="1">
                <a:solidFill>
                  <a:srgbClr val="FF0000"/>
                </a:solidFill>
              </a:rPr>
              <a:t>en</a:t>
            </a:r>
            <a:r>
              <a:rPr lang="en-GB" altLang="it-IT" b="1" dirty="0">
                <a:solidFill>
                  <a:srgbClr val="FF0000"/>
                </a:solidFill>
              </a:rPr>
              <a:t>)</a:t>
            </a:r>
            <a:r>
              <a:rPr lang="en-GB" altLang="it-IT" b="1" baseline="-25000" dirty="0"/>
              <a:t>3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3+	</a:t>
            </a:r>
            <a:r>
              <a:rPr lang="en-GB" altLang="it-IT" b="1" dirty="0">
                <a:solidFill>
                  <a:srgbClr val="FF0000"/>
                </a:solidFill>
              </a:rPr>
              <a:t>0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+3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6</a:t>
            </a:r>
            <a:endParaRPr lang="en-GB" altLang="it-IT" sz="2000" b="1" baseline="30000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Pt</a:t>
            </a:r>
            <a:r>
              <a:rPr lang="en-GB" altLang="it-IT" b="1" dirty="0">
                <a:solidFill>
                  <a:srgbClr val="FF0066"/>
                </a:solidFill>
              </a:rPr>
              <a:t>Cl</a:t>
            </a:r>
            <a:r>
              <a:rPr lang="en-GB" altLang="it-IT" b="1" baseline="-25000" dirty="0"/>
              <a:t>2</a:t>
            </a:r>
            <a:r>
              <a:rPr lang="en-GB" altLang="it-IT" b="1" dirty="0">
                <a:solidFill>
                  <a:srgbClr val="FF0000"/>
                </a:solidFill>
              </a:rPr>
              <a:t>(NH</a:t>
            </a:r>
            <a:r>
              <a:rPr lang="en-GB" altLang="it-IT" b="1" baseline="-25000" dirty="0">
                <a:solidFill>
                  <a:srgbClr val="FF0000"/>
                </a:solidFill>
              </a:rPr>
              <a:t>3</a:t>
            </a:r>
            <a:r>
              <a:rPr lang="en-GB" altLang="it-IT" b="1" dirty="0">
                <a:solidFill>
                  <a:srgbClr val="FF0000"/>
                </a:solidFill>
              </a:rPr>
              <a:t>)</a:t>
            </a:r>
            <a:r>
              <a:rPr lang="en-GB" altLang="it-IT" b="1" baseline="-25000" dirty="0"/>
              <a:t>2</a:t>
            </a:r>
            <a:r>
              <a:rPr lang="en-GB" altLang="it-IT" b="1" dirty="0"/>
              <a:t>]	</a:t>
            </a:r>
            <a:r>
              <a:rPr lang="en-GB" altLang="it-IT" b="1" dirty="0">
                <a:solidFill>
                  <a:srgbClr val="FF0066"/>
                </a:solidFill>
              </a:rPr>
              <a:t>-1</a:t>
            </a:r>
            <a:r>
              <a:rPr lang="en-GB" altLang="it-IT" b="1" dirty="0"/>
              <a:t>, </a:t>
            </a:r>
            <a:r>
              <a:rPr lang="en-GB" altLang="it-IT" b="1" dirty="0">
                <a:solidFill>
                  <a:srgbClr val="FF0000"/>
                </a:solidFill>
              </a:rPr>
              <a:t>0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+2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8</a:t>
            </a:r>
            <a:endParaRPr lang="en-GB" altLang="it-IT" sz="2000" b="1" baseline="30000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V</a:t>
            </a:r>
            <a:r>
              <a:rPr lang="en-GB" altLang="it-IT" b="1" dirty="0">
                <a:solidFill>
                  <a:srgbClr val="FF0000"/>
                </a:solidFill>
              </a:rPr>
              <a:t>(CN)</a:t>
            </a:r>
            <a:r>
              <a:rPr lang="en-GB" altLang="it-IT" b="1" baseline="-25000" dirty="0"/>
              <a:t>6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4-	</a:t>
            </a:r>
            <a:r>
              <a:rPr lang="en-GB" altLang="it-IT" b="1" dirty="0">
                <a:solidFill>
                  <a:srgbClr val="FF0000"/>
                </a:solidFill>
              </a:rPr>
              <a:t>-1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+2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3</a:t>
            </a:r>
            <a:endParaRPr lang="en-GB" altLang="it-IT" sz="2000" b="1" baseline="30000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Fe</a:t>
            </a:r>
            <a:r>
              <a:rPr lang="en-GB" altLang="it-IT" b="1" dirty="0">
                <a:solidFill>
                  <a:srgbClr val="FF0000"/>
                </a:solidFill>
              </a:rPr>
              <a:t>(ox)</a:t>
            </a:r>
            <a:r>
              <a:rPr lang="en-GB" altLang="it-IT" b="1" baseline="-25000" dirty="0"/>
              <a:t>3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3-	</a:t>
            </a:r>
            <a:r>
              <a:rPr lang="en-GB" altLang="it-IT" b="1" dirty="0">
                <a:solidFill>
                  <a:srgbClr val="FF0000"/>
                </a:solidFill>
              </a:rPr>
              <a:t>-2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+3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5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baseline="30000" dirty="0"/>
              <a:t>	</a:t>
            </a: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4864100" y="152400"/>
            <a:ext cx="4127500" cy="2254250"/>
            <a:chOff x="3064" y="96"/>
            <a:chExt cx="2600" cy="1420"/>
          </a:xfrm>
        </p:grpSpPr>
        <p:pic>
          <p:nvPicPr>
            <p:cNvPr id="1231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" y="96"/>
              <a:ext cx="2600" cy="1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18" name="Rectangle 7"/>
            <p:cNvSpPr>
              <a:spLocks noChangeArrowheads="1"/>
            </p:cNvSpPr>
            <p:nvPr/>
          </p:nvSpPr>
          <p:spPr bwMode="auto">
            <a:xfrm>
              <a:off x="3072" y="96"/>
              <a:ext cx="2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altLang="it-IT" sz="1200">
                  <a:solidFill>
                    <a:schemeClr val="bg1"/>
                  </a:solidFill>
                </a:rPr>
                <a:t>1  2</a:t>
              </a:r>
            </a:p>
          </p:txBody>
        </p:sp>
        <p:sp>
          <p:nvSpPr>
            <p:cNvPr id="12319" name="Rectangle 8"/>
            <p:cNvSpPr>
              <a:spLocks noChangeArrowheads="1"/>
            </p:cNvSpPr>
            <p:nvPr/>
          </p:nvSpPr>
          <p:spPr bwMode="auto">
            <a:xfrm>
              <a:off x="3341" y="384"/>
              <a:ext cx="15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altLang="it-IT" sz="1200">
                  <a:solidFill>
                    <a:schemeClr val="bg1"/>
                  </a:solidFill>
                </a:rPr>
                <a:t>3   4   5   6    7   8    9   10  11 12</a:t>
              </a:r>
            </a:p>
          </p:txBody>
        </p:sp>
      </p:grpSp>
      <p:sp>
        <p:nvSpPr>
          <p:cNvPr id="12294" name="Line 9"/>
          <p:cNvSpPr>
            <a:spLocks noChangeShapeType="1"/>
          </p:cNvSpPr>
          <p:nvPr/>
        </p:nvSpPr>
        <p:spPr bwMode="auto">
          <a:xfrm flipH="1" flipV="1">
            <a:off x="1314450" y="1458913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 flipH="1" flipV="1">
            <a:off x="1346200" y="1431925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 flipH="1" flipV="1">
            <a:off x="1371600" y="1600200"/>
            <a:ext cx="230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H="1" flipV="1">
            <a:off x="1600200" y="1600200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 flipH="1">
            <a:off x="1636713" y="1458913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 flipH="1">
            <a:off x="1600200" y="1447800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 flipH="1">
            <a:off x="1314450" y="1614488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1" name="Rectangle 16"/>
          <p:cNvSpPr>
            <a:spLocks noChangeArrowheads="1"/>
          </p:cNvSpPr>
          <p:nvPr/>
        </p:nvSpPr>
        <p:spPr bwMode="auto">
          <a:xfrm>
            <a:off x="1576388" y="1085850"/>
            <a:ext cx="3429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/>
              <a:t>O</a:t>
            </a:r>
          </a:p>
        </p:txBody>
      </p:sp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1116013" y="1085850"/>
            <a:ext cx="3429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/>
              <a:t>O</a:t>
            </a:r>
          </a:p>
        </p:txBody>
      </p:sp>
      <p:sp>
        <p:nvSpPr>
          <p:cNvPr id="12303" name="Rectangle 18"/>
          <p:cNvSpPr>
            <a:spLocks noChangeArrowheads="1"/>
          </p:cNvSpPr>
          <p:nvPr/>
        </p:nvSpPr>
        <p:spPr bwMode="auto">
          <a:xfrm>
            <a:off x="1076325" y="1624013"/>
            <a:ext cx="42703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/>
              <a:t>O</a:t>
            </a:r>
            <a:r>
              <a:rPr lang="en-GB" altLang="it-IT" sz="1600" b="1" baseline="30000"/>
              <a:t> -</a:t>
            </a:r>
          </a:p>
        </p:txBody>
      </p:sp>
      <p:sp>
        <p:nvSpPr>
          <p:cNvPr id="12304" name="Rectangle 19"/>
          <p:cNvSpPr>
            <a:spLocks noChangeArrowheads="1"/>
          </p:cNvSpPr>
          <p:nvPr/>
        </p:nvSpPr>
        <p:spPr bwMode="auto">
          <a:xfrm>
            <a:off x="1600200" y="1600200"/>
            <a:ext cx="3889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/>
              <a:t>O</a:t>
            </a:r>
            <a:r>
              <a:rPr lang="en-GB" altLang="it-IT" sz="1600" b="1" baseline="30000"/>
              <a:t>-</a:t>
            </a:r>
          </a:p>
        </p:txBody>
      </p:sp>
      <p:sp>
        <p:nvSpPr>
          <p:cNvPr id="12305" name="Rectangle 20"/>
          <p:cNvSpPr>
            <a:spLocks noChangeArrowheads="1"/>
          </p:cNvSpPr>
          <p:nvPr/>
        </p:nvSpPr>
        <p:spPr bwMode="auto">
          <a:xfrm>
            <a:off x="539750" y="1355725"/>
            <a:ext cx="6540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 b="1">
                <a:solidFill>
                  <a:srgbClr val="FF0000"/>
                </a:solidFill>
              </a:rPr>
              <a:t>ox</a:t>
            </a:r>
            <a:r>
              <a:rPr lang="en-GB" altLang="it-IT" sz="1600" b="1"/>
              <a:t> =</a:t>
            </a:r>
            <a:r>
              <a:rPr lang="en-GB" altLang="it-IT" sz="1600"/>
              <a:t> </a:t>
            </a:r>
          </a:p>
        </p:txBody>
      </p:sp>
      <p:grpSp>
        <p:nvGrpSpPr>
          <p:cNvPr id="12306" name="Group 21"/>
          <p:cNvGrpSpPr>
            <a:grpSpLocks/>
          </p:cNvGrpSpPr>
          <p:nvPr/>
        </p:nvGrpSpPr>
        <p:grpSpPr bwMode="auto">
          <a:xfrm>
            <a:off x="2590800" y="1066800"/>
            <a:ext cx="1647825" cy="793750"/>
            <a:chOff x="1584" y="599"/>
            <a:chExt cx="1038" cy="500"/>
          </a:xfrm>
        </p:grpSpPr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 flipH="1" flipV="1">
              <a:off x="2126" y="769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2268" y="769"/>
              <a:ext cx="57" cy="1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 flipH="1">
              <a:off x="2069" y="769"/>
              <a:ext cx="57" cy="1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2273" y="802"/>
              <a:ext cx="34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GB" altLang="it-IT" sz="1600"/>
                <a:t>NH</a:t>
              </a:r>
              <a:r>
                <a:rPr lang="en-GB" altLang="it-IT" sz="1600" baseline="-25000"/>
                <a:t>2</a:t>
              </a:r>
              <a:endParaRPr lang="en-GB" altLang="it-IT" sz="1600" b="1" baseline="30000"/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1584" y="599"/>
              <a:ext cx="41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GB" altLang="it-IT" sz="1600" b="1"/>
                <a:t>en =</a:t>
              </a:r>
              <a:r>
                <a:rPr lang="en-GB" altLang="it-IT" sz="16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2006" y="781"/>
              <a:ext cx="11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endParaRPr lang="it-IT" altLang="it-IT" sz="1600">
                <a:solidFill>
                  <a:schemeClr val="bg1"/>
                </a:solidFill>
              </a:endParaRPr>
            </a:p>
          </p:txBody>
        </p:sp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1776" y="810"/>
              <a:ext cx="34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GB" altLang="it-IT" sz="1600"/>
                <a:t>H</a:t>
              </a:r>
              <a:r>
                <a:rPr lang="en-GB" altLang="it-IT" sz="1600" baseline="-25000"/>
                <a:t>2</a:t>
              </a:r>
              <a:r>
                <a:rPr lang="en-GB" altLang="it-IT" sz="1600"/>
                <a:t>N</a:t>
              </a:r>
            </a:p>
          </p:txBody>
        </p:sp>
      </p:grpSp>
      <p:sp>
        <p:nvSpPr>
          <p:cNvPr id="12307" name="Text Box 29"/>
          <p:cNvSpPr txBox="1">
            <a:spLocks noChangeArrowheads="1"/>
          </p:cNvSpPr>
          <p:nvPr/>
        </p:nvSpPr>
        <p:spPr bwMode="auto">
          <a:xfrm>
            <a:off x="1960563" y="1047750"/>
            <a:ext cx="538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>
                <a:solidFill>
                  <a:srgbClr val="FF0000"/>
                </a:solidFill>
              </a:rPr>
              <a:t>2-</a:t>
            </a:r>
          </a:p>
        </p:txBody>
      </p:sp>
      <p:sp>
        <p:nvSpPr>
          <p:cNvPr id="12308" name="AutoShape 30"/>
          <p:cNvSpPr>
            <a:spLocks/>
          </p:cNvSpPr>
          <p:nvPr/>
        </p:nvSpPr>
        <p:spPr bwMode="auto">
          <a:xfrm>
            <a:off x="1076325" y="1163638"/>
            <a:ext cx="77788" cy="882650"/>
          </a:xfrm>
          <a:prstGeom prst="leftBracket">
            <a:avLst>
              <a:gd name="adj" fmla="val 9455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309" name="AutoShape 31"/>
          <p:cNvSpPr>
            <a:spLocks/>
          </p:cNvSpPr>
          <p:nvPr/>
        </p:nvSpPr>
        <p:spPr bwMode="auto">
          <a:xfrm>
            <a:off x="1844675" y="1123950"/>
            <a:ext cx="115888" cy="922338"/>
          </a:xfrm>
          <a:prstGeom prst="rightBracket">
            <a:avLst>
              <a:gd name="adj" fmla="val 6632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4509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07963" y="1756364"/>
            <a:ext cx="893445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dirty="0" err="1" smtClean="0"/>
              <a:t>Modello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legame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metallo</a:t>
            </a:r>
            <a:r>
              <a:rPr lang="en-US" altLang="it-IT" dirty="0"/>
              <a:t>/</a:t>
            </a:r>
            <a:r>
              <a:rPr lang="en-US" altLang="it-IT" dirty="0" err="1" smtClean="0"/>
              <a:t>legante</a:t>
            </a:r>
            <a:r>
              <a:rPr lang="en-US" altLang="it-IT" dirty="0" smtClean="0"/>
              <a:t>.</a:t>
            </a:r>
            <a:endParaRPr lang="en-US" altLang="it-IT" dirty="0"/>
          </a:p>
          <a:p>
            <a:pPr>
              <a:spcBef>
                <a:spcPct val="50000"/>
              </a:spcBef>
            </a:pPr>
            <a:r>
              <a:rPr lang="en-US" altLang="it-IT" dirty="0" smtClean="0"/>
              <a:t>Le </a:t>
            </a:r>
            <a:r>
              <a:rPr lang="en-US" altLang="it-IT" dirty="0" err="1" smtClean="0"/>
              <a:t>coppie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elettroni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provengono</a:t>
            </a:r>
            <a:r>
              <a:rPr lang="en-US" altLang="it-IT" dirty="0" smtClean="0"/>
              <a:t> dal </a:t>
            </a:r>
            <a:r>
              <a:rPr lang="en-US" altLang="it-IT" dirty="0" err="1" smtClean="0"/>
              <a:t>legante</a:t>
            </a:r>
            <a:endParaRPr lang="en-US" altLang="it-IT" dirty="0"/>
          </a:p>
          <a:p>
            <a:pPr>
              <a:spcBef>
                <a:spcPct val="50000"/>
              </a:spcBef>
            </a:pPr>
            <a:r>
              <a:rPr lang="en-US" altLang="it-IT" sz="2800" b="1" dirty="0" err="1" smtClean="0">
                <a:solidFill>
                  <a:srgbClr val="C82E32"/>
                </a:solidFill>
              </a:rPr>
              <a:t>Assunzione</a:t>
            </a:r>
            <a:r>
              <a:rPr lang="en-US" altLang="it-IT" sz="2800" b="1" dirty="0" smtClean="0">
                <a:solidFill>
                  <a:srgbClr val="C82E32"/>
                </a:solidFill>
              </a:rPr>
              <a:t>:  </a:t>
            </a:r>
            <a:r>
              <a:rPr lang="en-US" altLang="it-IT" sz="2800" b="1" dirty="0" err="1" smtClean="0">
                <a:solidFill>
                  <a:srgbClr val="C82E32"/>
                </a:solidFill>
              </a:rPr>
              <a:t>interazione</a:t>
            </a:r>
            <a:r>
              <a:rPr lang="en-US" altLang="it-IT" sz="2800" b="1" dirty="0" smtClean="0">
                <a:solidFill>
                  <a:srgbClr val="C82E32"/>
                </a:solidFill>
              </a:rPr>
              <a:t> </a:t>
            </a:r>
            <a:r>
              <a:rPr lang="en-US" altLang="it-IT" sz="2800" b="1" dirty="0" err="1" smtClean="0">
                <a:solidFill>
                  <a:srgbClr val="C82E32"/>
                </a:solidFill>
              </a:rPr>
              <a:t>puramente</a:t>
            </a:r>
            <a:r>
              <a:rPr lang="en-US" altLang="it-IT" sz="2800" b="1" dirty="0" smtClean="0">
                <a:solidFill>
                  <a:srgbClr val="C82E32"/>
                </a:solidFill>
              </a:rPr>
              <a:t>  </a:t>
            </a:r>
            <a:r>
              <a:rPr lang="en-US" altLang="it-IT" sz="2800" b="1" dirty="0" err="1" smtClean="0">
                <a:solidFill>
                  <a:srgbClr val="C82E32"/>
                </a:solidFill>
              </a:rPr>
              <a:t>elettrostatica</a:t>
            </a:r>
            <a:r>
              <a:rPr lang="en-US" altLang="it-IT" sz="2800" b="1" dirty="0" smtClean="0">
                <a:solidFill>
                  <a:srgbClr val="C82E32"/>
                </a:solidFill>
              </a:rPr>
              <a:t>.</a:t>
            </a:r>
            <a:endParaRPr lang="en-US" altLang="it-IT" sz="2800" b="1" dirty="0">
              <a:solidFill>
                <a:srgbClr val="C82E32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55776" y="44624"/>
            <a:ext cx="48242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Teoria del campo cristallino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411760" y="6093296"/>
            <a:ext cx="4008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Legame molto polarizzato 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3522" y="641089"/>
            <a:ext cx="75653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Descrive i composti di coordinazione, ne spiega le proprietà spettroscopiche (es. il colore) e quelle magnetiche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29000"/>
            <a:ext cx="9144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1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965</Words>
  <Application>Microsoft Office PowerPoint</Application>
  <PresentationFormat>Presentazione su schermo (4:3)</PresentationFormat>
  <Paragraphs>184</Paragraphs>
  <Slides>25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4" baseType="lpstr">
      <vt:lpstr>MS PGothic</vt:lpstr>
      <vt:lpstr>Arial</vt:lpstr>
      <vt:lpstr>Calibri</vt:lpstr>
      <vt:lpstr>Symbol</vt:lpstr>
      <vt:lpstr>Times New Roman</vt:lpstr>
      <vt:lpstr>Wingdings</vt:lpstr>
      <vt:lpstr>Tema di Office</vt:lpstr>
      <vt:lpstr>Default Design</vt:lpstr>
      <vt:lpstr>Photo Editor Photo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Sostanze Paramagnetiche sono attratte dal Campo Magnetico della Bilancia di Gouy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direzione</dc:creator>
  <cp:lastModifiedBy>GEREMIA</cp:lastModifiedBy>
  <cp:revision>49</cp:revision>
  <dcterms:created xsi:type="dcterms:W3CDTF">2017-03-01T04:50:08Z</dcterms:created>
  <dcterms:modified xsi:type="dcterms:W3CDTF">2021-05-04T15:32:18Z</dcterms:modified>
</cp:coreProperties>
</file>