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7" r:id="rId2"/>
    <p:sldId id="268" r:id="rId3"/>
    <p:sldId id="321" r:id="rId4"/>
    <p:sldId id="322" r:id="rId5"/>
    <p:sldId id="295" r:id="rId6"/>
    <p:sldId id="296" r:id="rId7"/>
    <p:sldId id="269" r:id="rId8"/>
    <p:sldId id="29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7" r:id="rId18"/>
    <p:sldId id="318" r:id="rId19"/>
    <p:sldId id="319" r:id="rId20"/>
    <p:sldId id="320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A597C-B196-4B32-A4C8-C236BDF8059D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9860D-1847-47CD-B7FF-3BD017FB98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386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9860D-1847-47CD-B7FF-3BD017FB986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58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E76B0B8-1230-4A72-BEB7-06361708BA5C}" type="slidenum">
              <a:rPr lang="en-US" altLang="it-IT" sz="1200"/>
              <a:pPr/>
              <a:t>5</a:t>
            </a:fld>
            <a:endParaRPr lang="en-US" altLang="it-IT" sz="120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it-IT" smtClean="0">
                <a:latin typeface="Arial" pitchFamily="34" charset="0"/>
              </a:rPr>
              <a:t>Figure: 24-35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Title: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Energies of the </a:t>
            </a:r>
            <a:r>
              <a:rPr lang="en-US" altLang="it-IT" i="1" smtClean="0">
                <a:latin typeface="Arial" pitchFamily="34" charset="0"/>
              </a:rPr>
              <a:t>d</a:t>
            </a:r>
            <a:r>
              <a:rPr lang="en-US" altLang="it-IT" smtClean="0">
                <a:latin typeface="Arial" pitchFamily="34" charset="0"/>
              </a:rPr>
              <a:t> orbitals in a square-planar crystal field.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Caption: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The boxes on the left show the energies of the </a:t>
            </a:r>
            <a:r>
              <a:rPr lang="en-US" altLang="it-IT" i="1" smtClean="0">
                <a:latin typeface="Arial" pitchFamily="34" charset="0"/>
              </a:rPr>
              <a:t>d</a:t>
            </a:r>
            <a:r>
              <a:rPr lang="en-US" altLang="it-IT" smtClean="0">
                <a:latin typeface="Arial" pitchFamily="34" charset="0"/>
              </a:rPr>
              <a:t> orbitals in an octahedral crystal field.  As the two negative charges along the </a:t>
            </a:r>
            <a:r>
              <a:rPr lang="en-US" altLang="it-IT" i="1" smtClean="0">
                <a:latin typeface="Arial" pitchFamily="34" charset="0"/>
              </a:rPr>
              <a:t>z</a:t>
            </a:r>
            <a:r>
              <a:rPr lang="en-US" altLang="it-IT" smtClean="0">
                <a:latin typeface="Arial" pitchFamily="34" charset="0"/>
              </a:rPr>
              <a:t>-axis are removed, the energies of the </a:t>
            </a:r>
            <a:r>
              <a:rPr lang="en-US" altLang="it-IT" i="1" smtClean="0">
                <a:latin typeface="Arial" pitchFamily="34" charset="0"/>
              </a:rPr>
              <a:t>d</a:t>
            </a:r>
            <a:r>
              <a:rPr lang="en-US" altLang="it-IT" smtClean="0">
                <a:latin typeface="Arial" pitchFamily="34" charset="0"/>
              </a:rPr>
              <a:t> orbitals change, as indicated by the lines between the boxes.  When the charges are completely removed, the square-planar geometry results, giving the splitting of </a:t>
            </a:r>
            <a:r>
              <a:rPr lang="en-US" altLang="it-IT" i="1" smtClean="0">
                <a:latin typeface="Arial" pitchFamily="34" charset="0"/>
              </a:rPr>
              <a:t>d</a:t>
            </a:r>
            <a:r>
              <a:rPr lang="en-US" altLang="it-IT" smtClean="0">
                <a:latin typeface="Arial" pitchFamily="34" charset="0"/>
              </a:rPr>
              <a:t>-orbital energies represented by the boxes on the right.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5F57742-2A4D-4276-9B27-07738E3E6229}" type="slidenum">
              <a:rPr lang="en-US" altLang="it-IT" sz="1200"/>
              <a:pPr/>
              <a:t>8</a:t>
            </a:fld>
            <a:endParaRPr lang="en-US" altLang="it-IT" sz="120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it-IT" smtClean="0">
                <a:latin typeface="Arial" pitchFamily="34" charset="0"/>
              </a:rPr>
              <a:t>Figure: 24-35-01UNEx10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Title: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Sample Exercise 24.10 </a:t>
            </a:r>
          </a:p>
          <a:p>
            <a:pPr eaLnBrk="1" hangingPunct="1"/>
            <a:endParaRPr lang="en-US" altLang="it-IT" smtClean="0">
              <a:latin typeface="Arial" pitchFamily="34" charset="0"/>
            </a:endParaRP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Caption: </a:t>
            </a:r>
          </a:p>
          <a:p>
            <a:pPr eaLnBrk="1" hangingPunct="1"/>
            <a:r>
              <a:rPr lang="en-US" altLang="it-IT" smtClean="0">
                <a:latin typeface="Arial" pitchFamily="34" charset="0"/>
              </a:rPr>
              <a:t>Orbital diagrams of tetrahedral and square planar</a:t>
            </a:r>
            <a:r>
              <a:rPr lang="en-US" altLang="it-IT" smtClean="0">
                <a:latin typeface="Arial" pitchFamily="34" charset="0"/>
                <a:cs typeface="Arial" pitchFamily="34" charset="0"/>
              </a:rPr>
              <a:t>–</a:t>
            </a:r>
            <a:r>
              <a:rPr lang="en-US" altLang="it-IT" smtClean="0">
                <a:latin typeface="Arial" pitchFamily="34" charset="0"/>
              </a:rPr>
              <a:t>complexes.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03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7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98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74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22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238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802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214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779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38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64B2-ACE8-4D98-87F6-EDA56280AD06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5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464B2-ACE8-4D98-87F6-EDA56280AD06}" type="datetimeFigureOut">
              <a:rPr lang="it-IT" smtClean="0"/>
              <a:t>05/05/2021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49F67-44DC-49C4-B47D-3AAE38F4C4C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4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412875"/>
            <a:ext cx="59055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2627313" y="549275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/>
              <a:t>Complessi a geometria tetraedrica</a:t>
            </a:r>
          </a:p>
        </p:txBody>
      </p:sp>
    </p:spTree>
    <p:extLst>
      <p:ext uri="{BB962C8B-B14F-4D97-AF65-F5344CB8AC3E}">
        <p14:creationId xmlns:p14="http://schemas.microsoft.com/office/powerpoint/2010/main" val="330864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7704" y="387821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/>
              <a:t>Distorsione tetragonale della geometria ottaedrica </a:t>
            </a:r>
            <a:endParaRPr lang="it-IT" sz="2800" b="1" dirty="0" smtClean="0"/>
          </a:p>
          <a:p>
            <a:endParaRPr lang="it-IT" sz="2800" dirty="0"/>
          </a:p>
        </p:txBody>
      </p:sp>
      <p:sp>
        <p:nvSpPr>
          <p:cNvPr id="3" name="Rettangolo 2"/>
          <p:cNvSpPr/>
          <p:nvPr/>
        </p:nvSpPr>
        <p:spPr>
          <a:xfrm>
            <a:off x="755576" y="23488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Allontanando o avvicinando due leganti </a:t>
            </a:r>
            <a:r>
              <a:rPr lang="it-IT" b="1" i="1" dirty="0"/>
              <a:t>trans</a:t>
            </a:r>
            <a:r>
              <a:rPr lang="it-IT" i="1" dirty="0"/>
              <a:t> </a:t>
            </a:r>
            <a:r>
              <a:rPr lang="it-IT" dirty="0"/>
              <a:t>in un complesso ottaedrico (es. lungo l’asse z) si ottiene un complesso distorto </a:t>
            </a:r>
            <a:r>
              <a:rPr lang="it-IT" b="1" dirty="0" err="1"/>
              <a:t>tetragonalmente</a:t>
            </a:r>
            <a:r>
              <a:rPr lang="it-IT" dirty="0"/>
              <a:t> (</a:t>
            </a:r>
            <a:r>
              <a:rPr lang="it-IT" b="1" dirty="0"/>
              <a:t>O</a:t>
            </a:r>
            <a:r>
              <a:rPr lang="it-IT" b="1" baseline="-25000" dirty="0"/>
              <a:t>h</a:t>
            </a:r>
            <a:r>
              <a:rPr lang="it-IT" b="1" dirty="0"/>
              <a:t> </a:t>
            </a:r>
            <a:r>
              <a:rPr lang="en-GB" b="1" dirty="0">
                <a:sym typeface="Symbol"/>
              </a:rPr>
              <a:t></a:t>
            </a:r>
            <a:r>
              <a:rPr lang="it-IT" b="1" dirty="0"/>
              <a:t> D</a:t>
            </a:r>
            <a:r>
              <a:rPr lang="it-IT" b="1" baseline="-25000" dirty="0"/>
              <a:t>4h</a:t>
            </a:r>
            <a:r>
              <a:rPr lang="it-IT" dirty="0"/>
              <a:t>).  </a:t>
            </a:r>
          </a:p>
        </p:txBody>
      </p:sp>
      <p:pic>
        <p:nvPicPr>
          <p:cNvPr id="7170" name="Picture 2" descr="trent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2603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899592" y="40050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gli orbitali senza componente z, </a:t>
            </a:r>
            <a:r>
              <a:rPr lang="it-IT" b="1" dirty="0"/>
              <a:t>d</a:t>
            </a:r>
            <a:r>
              <a:rPr lang="it-IT" b="1" baseline="-25000" dirty="0"/>
              <a:t>x</a:t>
            </a:r>
            <a:r>
              <a:rPr lang="it-IT" sz="800" b="1" dirty="0"/>
              <a:t>2</a:t>
            </a:r>
            <a:r>
              <a:rPr lang="it-IT" b="1" baseline="-25000" dirty="0"/>
              <a:t>-y</a:t>
            </a:r>
            <a:r>
              <a:rPr lang="it-IT" sz="800" b="1" dirty="0"/>
              <a:t>2</a:t>
            </a:r>
            <a:r>
              <a:rPr lang="it-IT" dirty="0"/>
              <a:t> e </a:t>
            </a:r>
            <a:r>
              <a:rPr lang="it-IT" b="1" dirty="0" err="1"/>
              <a:t>d</a:t>
            </a:r>
            <a:r>
              <a:rPr lang="it-IT" b="1" baseline="-25000" dirty="0" err="1"/>
              <a:t>xy</a:t>
            </a:r>
            <a:r>
              <a:rPr lang="it-IT" dirty="0"/>
              <a:t>, avranno un </a:t>
            </a:r>
            <a:r>
              <a:rPr lang="it-IT" b="1" dirty="0"/>
              <a:t>aumento corrispondente</a:t>
            </a:r>
            <a:r>
              <a:rPr lang="it-IT" dirty="0"/>
              <a:t> di energia. </a:t>
            </a:r>
          </a:p>
        </p:txBody>
      </p:sp>
    </p:spTree>
    <p:extLst>
      <p:ext uri="{BB962C8B-B14F-4D97-AF65-F5344CB8AC3E}">
        <p14:creationId xmlns:p14="http://schemas.microsoft.com/office/powerpoint/2010/main" val="226034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rent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340768"/>
            <a:ext cx="42926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1844824"/>
            <a:ext cx="2736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 Teorema di </a:t>
            </a:r>
            <a:r>
              <a:rPr lang="it-IT" dirty="0" err="1"/>
              <a:t>Jahn-Teller</a:t>
            </a:r>
            <a:r>
              <a:rPr lang="it-IT" dirty="0"/>
              <a:t> </a:t>
            </a:r>
            <a:r>
              <a:rPr lang="it-IT" b="1" dirty="0" smtClean="0"/>
              <a:t>non ci dice </a:t>
            </a:r>
            <a:r>
              <a:rPr lang="it-IT" b="1" dirty="0"/>
              <a:t>che tipo di distorsione può</a:t>
            </a:r>
            <a:r>
              <a:rPr lang="it-IT" dirty="0"/>
              <a:t> </a:t>
            </a:r>
            <a:r>
              <a:rPr lang="it-IT" b="1" dirty="0"/>
              <a:t>aver luogo</a:t>
            </a:r>
            <a:r>
              <a:rPr lang="it-IT" dirty="0"/>
              <a:t> 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Per esempio, i leganti su z possono muoversi </a:t>
            </a:r>
            <a:r>
              <a:rPr lang="it-IT" dirty="0" smtClean="0"/>
              <a:t>n </a:t>
            </a:r>
            <a:r>
              <a:rPr lang="it-IT" dirty="0"/>
              <a:t>allontanamento o in avvicinamento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851920" y="874903"/>
            <a:ext cx="3786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Allungamento                  Compressione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708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476672"/>
            <a:ext cx="66967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 </a:t>
            </a:r>
            <a:r>
              <a:rPr lang="it-IT" b="1" dirty="0"/>
              <a:t>casi</a:t>
            </a:r>
            <a:r>
              <a:rPr lang="it-IT" dirty="0"/>
              <a:t> di distorsioni </a:t>
            </a:r>
            <a:r>
              <a:rPr lang="it-IT" b="1" dirty="0" err="1"/>
              <a:t>Jahn-Teller</a:t>
            </a:r>
            <a:r>
              <a:rPr lang="it-IT" dirty="0"/>
              <a:t> di complessi </a:t>
            </a:r>
            <a:r>
              <a:rPr lang="it-IT" b="1" dirty="0"/>
              <a:t>ottaedrici</a:t>
            </a:r>
            <a:r>
              <a:rPr lang="it-IT" dirty="0"/>
              <a:t> sono</a:t>
            </a:r>
            <a:r>
              <a:rPr lang="it-IT" dirty="0" smtClean="0"/>
              <a:t>:</a:t>
            </a:r>
          </a:p>
          <a:p>
            <a:r>
              <a:rPr lang="it-IT" dirty="0" smtClean="0"/>
              <a:t> </a:t>
            </a:r>
            <a:endParaRPr lang="it-IT" dirty="0"/>
          </a:p>
          <a:p>
            <a:r>
              <a:rPr lang="it-IT" dirty="0"/>
              <a:t>Numero di elettroni d:   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1  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2  3  4  5  6  7  8  9 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10 </a:t>
            </a:r>
          </a:p>
          <a:p>
            <a:r>
              <a:rPr lang="it-IT" dirty="0"/>
              <a:t>Alto spin                    </a:t>
            </a:r>
            <a:r>
              <a:rPr lang="it-IT" dirty="0" smtClean="0"/>
              <a:t>       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d  </a:t>
            </a:r>
            <a:r>
              <a:rPr lang="it-IT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  f 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d 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  f 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- </a:t>
            </a:r>
          </a:p>
          <a:p>
            <a:r>
              <a:rPr lang="it-IT" dirty="0"/>
              <a:t>Basso spin                   </a:t>
            </a:r>
            <a:r>
              <a:rPr lang="it-IT" dirty="0" smtClean="0"/>
              <a:t>                              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  </a:t>
            </a:r>
            <a:r>
              <a:rPr lang="it-IT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-  f    </a:t>
            </a:r>
            <a:endParaRPr lang="it-IT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dirty="0"/>
              <a:t>  </a:t>
            </a:r>
          </a:p>
          <a:p>
            <a:r>
              <a:rPr lang="it-IT" dirty="0"/>
              <a:t>d = debole effetto JT (orbitali t</a:t>
            </a:r>
            <a:r>
              <a:rPr lang="it-IT" baseline="-25000" dirty="0"/>
              <a:t>2g</a:t>
            </a:r>
            <a:r>
              <a:rPr lang="it-IT" dirty="0"/>
              <a:t> occupati in modo disuguale) </a:t>
            </a:r>
          </a:p>
          <a:p>
            <a:r>
              <a:rPr lang="it-IT" dirty="0"/>
              <a:t>f  = forte effetto JT (orbitali </a:t>
            </a:r>
            <a:r>
              <a:rPr lang="it-IT" dirty="0" err="1"/>
              <a:t>e</a:t>
            </a:r>
            <a:r>
              <a:rPr lang="it-IT" baseline="-25000" dirty="0" err="1"/>
              <a:t>g</a:t>
            </a:r>
            <a:r>
              <a:rPr lang="it-IT" dirty="0"/>
              <a:t> occupati in modo disuguale) 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026" y="2996952"/>
            <a:ext cx="4291956" cy="34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5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302375" cy="564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2841578" y="122729"/>
            <a:ext cx="4119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Principio Hard-Soft</a:t>
            </a:r>
            <a:endParaRPr lang="it-IT" sz="4000" dirty="0"/>
          </a:p>
        </p:txBody>
      </p:sp>
      <p:sp>
        <p:nvSpPr>
          <p:cNvPr id="21" name="CasellaDiTesto 20"/>
          <p:cNvSpPr txBox="1"/>
          <p:nvPr/>
        </p:nvSpPr>
        <p:spPr>
          <a:xfrm>
            <a:off x="7956376" y="5589240"/>
            <a:ext cx="9220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NO</a:t>
            </a:r>
            <a:endParaRPr lang="it-IT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910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474345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Acidi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</a:t>
            </a:r>
            <a:r>
              <a:rPr lang="it-IT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Hard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it-IT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Soft</a:t>
            </a:r>
            <a:r>
              <a:rPr lang="it-IT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Elettronegatività 	Bassa	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Medio-alta</a:t>
            </a:r>
            <a:endParaRPr lang="it-IT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Dimensione	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Piccola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	Grande </a:t>
            </a: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Carica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 	</a:t>
            </a: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Alta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Bassa</a:t>
            </a:r>
          </a:p>
          <a:p>
            <a:endParaRPr lang="it-IT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pPr algn="ctr"/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Acidi</a:t>
            </a:r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it-IT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Hard </a:t>
            </a:r>
            <a:r>
              <a:rPr lang="it-IT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Soft</a:t>
            </a:r>
            <a:r>
              <a:rPr lang="it-IT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Intermedi</a:t>
            </a:r>
            <a:endParaRPr lang="it-IT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Ioni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blocchi s, f	Blocco d</a:t>
            </a: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Blocco d 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lato destro</a:t>
            </a:r>
          </a:p>
          <a:p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lato 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sinistro 	basso stato </a:t>
            </a:r>
            <a:endParaRPr lang="it-IT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alto stato </a:t>
            </a:r>
            <a:r>
              <a:rPr lang="it-IT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oss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 	ossidazione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Li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,Na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,K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,Be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,Mg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	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,Au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Fe</a:t>
            </a:r>
            <a:r>
              <a:rPr lang="de-DE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,Co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,Ni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,Sr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,Mn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,Al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	Tl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,Hg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,Pd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	</a:t>
            </a:r>
            <a:r>
              <a:rPr lang="de-DE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Cu</a:t>
            </a:r>
            <a:r>
              <a:rPr lang="de-DE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,Zn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,Pb</a:t>
            </a:r>
            <a:r>
              <a:rPr lang="de-DE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Sc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,Ga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,In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,La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	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,Pt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,Hg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	</a:t>
            </a:r>
            <a:r>
              <a:rPr lang="it-IT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Sn</a:t>
            </a:r>
            <a:r>
              <a:rPr lang="it-IT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,Sb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,Bi</a:t>
            </a:r>
            <a:r>
              <a:rPr lang="it-IT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Ce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,Gd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,Cr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,Co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,Te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,Tl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+3	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Rh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,Ir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,Ru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2+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Fe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,As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,Ti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4+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Zr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4+				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Os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Sn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+		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48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1305342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Basi</a:t>
            </a:r>
            <a:endParaRPr lang="it-IT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it-IT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Hard </a:t>
            </a:r>
            <a:r>
              <a:rPr lang="it-IT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it-IT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Soft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Elettronegatività 	Molto alta	Medio-alta</a:t>
            </a:r>
          </a:p>
          <a:p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Dimensione	</a:t>
            </a:r>
            <a:r>
              <a:rPr lang="it-IT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Piccola</a:t>
            </a: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	Grande </a:t>
            </a:r>
          </a:p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it-IT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r>
              <a:rPr lang="en-GB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Basi</a:t>
            </a:r>
            <a:endParaRPr lang="en-GB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ctr"/>
            <a:endParaRPr lang="it-IT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Hard 	</a:t>
            </a:r>
            <a:r>
              <a:rPr lang="en-GB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Soft</a:t>
            </a:r>
            <a:r>
              <a:rPr lang="en-GB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GB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Intermedie</a:t>
            </a:r>
            <a:endParaRPr lang="it-IT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O,OH-,F-,CH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CO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S, RSH, RS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	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3-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N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Br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PO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,SO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,Cl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,CO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2-	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,R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P, R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As	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C</a:t>
            </a:r>
            <a:r>
              <a:rPr lang="en-GB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GB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NH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ClO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,NO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NH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	</a:t>
            </a:r>
            <a:r>
              <a:rPr lang="en-GB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 C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	</a:t>
            </a:r>
            <a:r>
              <a:rPr lang="en-GB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</a:t>
            </a:r>
            <a:r>
              <a:rPr lang="en-GB" baseline="30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3-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lang="en-GB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2-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it-IT" dirty="0">
                <a:latin typeface="Courier New" panose="02070309020205020404" pitchFamily="49" charset="0"/>
                <a:cs typeface="Courier New" panose="02070309020205020404" pitchFamily="49" charset="0"/>
              </a:rPr>
              <a:t>SCN (N legato) 	SCN (S legato)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(CH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SO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(O legato)	(CH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SO</a:t>
            </a:r>
            <a:r>
              <a:rPr lang="en-GB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(S legato)</a:t>
            </a:r>
            <a:endParaRPr lang="it-IT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17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46157" y="2600264"/>
            <a:ext cx="77374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it-IT" altLang="it-IT" sz="2000" b="1" dirty="0">
                <a:solidFill>
                  <a:srgbClr val="0000FF"/>
                </a:solidFill>
              </a:rPr>
              <a:t>“</a:t>
            </a:r>
            <a:r>
              <a:rPr lang="it-IT" altLang="it-IT" sz="2000" b="1" i="1" dirty="0">
                <a:solidFill>
                  <a:srgbClr val="0000FF"/>
                </a:solidFill>
              </a:rPr>
              <a:t>un metallo </a:t>
            </a:r>
            <a:r>
              <a:rPr lang="it-IT" altLang="it-IT" sz="2000" b="1" i="1" dirty="0">
                <a:solidFill>
                  <a:srgbClr val="FF0066"/>
                </a:solidFill>
              </a:rPr>
              <a:t>hard </a:t>
            </a:r>
            <a:r>
              <a:rPr lang="it-IT" altLang="it-IT" sz="2000" b="1" i="1" dirty="0">
                <a:solidFill>
                  <a:srgbClr val="0000FF"/>
                </a:solidFill>
              </a:rPr>
              <a:t>lega </a:t>
            </a:r>
            <a:r>
              <a:rPr lang="it-IT" altLang="it-IT" sz="2000" b="1" i="1" dirty="0" smtClean="0">
                <a:solidFill>
                  <a:srgbClr val="0000FF"/>
                </a:solidFill>
              </a:rPr>
              <a:t> facilmente </a:t>
            </a:r>
            <a:r>
              <a:rPr lang="it-IT" altLang="it-IT" sz="2000" b="1" i="1" dirty="0">
                <a:solidFill>
                  <a:srgbClr val="0000FF"/>
                </a:solidFill>
              </a:rPr>
              <a:t>ed in modo stabile un legante hard </a:t>
            </a:r>
          </a:p>
          <a:p>
            <a:r>
              <a:rPr lang="it-IT" altLang="it-IT" sz="2000" b="1" i="1" dirty="0">
                <a:solidFill>
                  <a:srgbClr val="0000FF"/>
                </a:solidFill>
              </a:rPr>
              <a:t>un metallo </a:t>
            </a:r>
            <a:r>
              <a:rPr lang="it-IT" altLang="it-IT" sz="2000" b="1" i="1" dirty="0">
                <a:solidFill>
                  <a:srgbClr val="FF0066"/>
                </a:solidFill>
              </a:rPr>
              <a:t>soft </a:t>
            </a:r>
            <a:r>
              <a:rPr lang="it-IT" altLang="it-IT" sz="2000" b="1" i="1" dirty="0">
                <a:solidFill>
                  <a:srgbClr val="0000FF"/>
                </a:solidFill>
              </a:rPr>
              <a:t> </a:t>
            </a:r>
            <a:r>
              <a:rPr lang="it-IT" altLang="it-IT" sz="2000" b="1" i="1" dirty="0" smtClean="0">
                <a:solidFill>
                  <a:srgbClr val="0000FF"/>
                </a:solidFill>
              </a:rPr>
              <a:t>lega facilmente </a:t>
            </a:r>
            <a:r>
              <a:rPr lang="it-IT" altLang="it-IT" sz="2000" b="1" i="1" dirty="0">
                <a:solidFill>
                  <a:srgbClr val="0000FF"/>
                </a:solidFill>
              </a:rPr>
              <a:t>ed in modo stabile un legante soft”</a:t>
            </a:r>
            <a:endParaRPr lang="it-IT" altLang="it-IT" sz="2000" b="1" dirty="0">
              <a:solidFill>
                <a:srgbClr val="0000FF"/>
              </a:solidFill>
            </a:endParaRP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 bwMode="auto">
          <a:xfrm>
            <a:off x="674688" y="661511"/>
            <a:ext cx="7934326" cy="6079857"/>
            <a:chOff x="748" y="393"/>
            <a:chExt cx="4998" cy="2742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987" y="393"/>
              <a:ext cx="475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Principio Hard and Soft </a:t>
              </a:r>
              <a:r>
                <a:rPr kumimoji="0" lang="it-IT" altLang="it-IT" sz="2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Acids</a:t>
              </a:r>
              <a:r>
                <a:rPr kumimoji="0" lang="it-IT" altLang="it-IT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and </a:t>
              </a:r>
              <a:r>
                <a:rPr kumimoji="0" lang="it-IT" altLang="it-IT" sz="2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Bases</a:t>
              </a:r>
              <a:r>
                <a:rPr kumimoji="0" lang="it-IT" altLang="it-IT" sz="2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(HSAB)</a:t>
              </a:r>
              <a:endParaRPr kumimoji="0" lang="it-IT" altLang="it-IT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680" y="393"/>
              <a:ext cx="11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748" y="579"/>
              <a:ext cx="11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48" y="762"/>
              <a:ext cx="11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754" y="717"/>
              <a:ext cx="2910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Acido Soft preferisce Base Soft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4218" y="948"/>
              <a:ext cx="145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2833" y="1166"/>
              <a:ext cx="145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751" y="905"/>
              <a:ext cx="305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Acido Hard preferisce Base Hard</a:t>
              </a:r>
              <a:endParaRPr kumimoji="0" lang="it-IT" altLang="it-I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292" y="1385"/>
              <a:ext cx="145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748" y="1602"/>
              <a:ext cx="145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748" y="1820"/>
              <a:ext cx="119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2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5" name="Group 30"/>
            <p:cNvGrpSpPr>
              <a:grpSpLocks/>
            </p:cNvGrpSpPr>
            <p:nvPr/>
          </p:nvGrpSpPr>
          <p:grpSpPr bwMode="auto">
            <a:xfrm>
              <a:off x="1138" y="1739"/>
              <a:ext cx="3458" cy="357"/>
              <a:chOff x="1138" y="1739"/>
              <a:chExt cx="3458" cy="357"/>
            </a:xfrm>
          </p:grpSpPr>
          <p:sp>
            <p:nvSpPr>
              <p:cNvPr id="42" name="Rectangle 24"/>
              <p:cNvSpPr>
                <a:spLocks noChangeArrowheads="1"/>
              </p:cNvSpPr>
              <p:nvPr/>
            </p:nvSpPr>
            <p:spPr bwMode="auto">
              <a:xfrm>
                <a:off x="1138" y="1818"/>
                <a:ext cx="1158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4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CuF</a:t>
                </a:r>
                <a:r>
                  <a:rPr kumimoji="0" lang="it-IT" altLang="it-IT" sz="4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+  I</a:t>
                </a:r>
                <a:endParaRPr kumimoji="0" lang="it-IT" altLang="it-IT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25"/>
              <p:cNvSpPr>
                <a:spLocks noChangeArrowheads="1"/>
              </p:cNvSpPr>
              <p:nvPr/>
            </p:nvSpPr>
            <p:spPr bwMode="auto">
              <a:xfrm>
                <a:off x="2309" y="1744"/>
                <a:ext cx="214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Line 26"/>
              <p:cNvSpPr>
                <a:spLocks noChangeShapeType="1"/>
              </p:cNvSpPr>
              <p:nvPr/>
            </p:nvSpPr>
            <p:spPr bwMode="auto">
              <a:xfrm>
                <a:off x="2472" y="1966"/>
                <a:ext cx="574" cy="0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5" name="Freeform 27"/>
              <p:cNvSpPr>
                <a:spLocks/>
              </p:cNvSpPr>
              <p:nvPr/>
            </p:nvSpPr>
            <p:spPr bwMode="auto">
              <a:xfrm>
                <a:off x="3049" y="1916"/>
                <a:ext cx="63" cy="98"/>
              </a:xfrm>
              <a:custGeom>
                <a:avLst/>
                <a:gdLst>
                  <a:gd name="T0" fmla="*/ 0 w 63"/>
                  <a:gd name="T1" fmla="*/ 49 h 98"/>
                  <a:gd name="T2" fmla="*/ 19 w 63"/>
                  <a:gd name="T3" fmla="*/ 49 h 98"/>
                  <a:gd name="T4" fmla="*/ 0 w 63"/>
                  <a:gd name="T5" fmla="*/ 0 h 98"/>
                  <a:gd name="T6" fmla="*/ 63 w 63"/>
                  <a:gd name="T7" fmla="*/ 49 h 98"/>
                  <a:gd name="T8" fmla="*/ 0 w 63"/>
                  <a:gd name="T9" fmla="*/ 98 h 98"/>
                  <a:gd name="T10" fmla="*/ 19 w 63"/>
                  <a:gd name="T11" fmla="*/ 49 h 98"/>
                  <a:gd name="T12" fmla="*/ 0 w 63"/>
                  <a:gd name="T13" fmla="*/ 49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98">
                    <a:moveTo>
                      <a:pt x="0" y="49"/>
                    </a:moveTo>
                    <a:lnTo>
                      <a:pt x="19" y="49"/>
                    </a:lnTo>
                    <a:lnTo>
                      <a:pt x="0" y="0"/>
                    </a:lnTo>
                    <a:lnTo>
                      <a:pt x="63" y="49"/>
                    </a:lnTo>
                    <a:lnTo>
                      <a:pt x="0" y="98"/>
                    </a:lnTo>
                    <a:lnTo>
                      <a:pt x="19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2063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6" name="Rectangle 28"/>
              <p:cNvSpPr>
                <a:spLocks noChangeArrowheads="1"/>
              </p:cNvSpPr>
              <p:nvPr/>
            </p:nvSpPr>
            <p:spPr bwMode="auto">
              <a:xfrm>
                <a:off x="3203" y="1818"/>
                <a:ext cx="1158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4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CuI</a:t>
                </a:r>
                <a:r>
                  <a:rPr kumimoji="0" lang="it-IT" altLang="it-IT" sz="4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+  F</a:t>
                </a:r>
                <a:endParaRPr kumimoji="0" lang="it-IT" altLang="it-IT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29"/>
              <p:cNvSpPr>
                <a:spLocks noChangeArrowheads="1"/>
              </p:cNvSpPr>
              <p:nvPr/>
            </p:nvSpPr>
            <p:spPr bwMode="auto">
              <a:xfrm>
                <a:off x="4382" y="1739"/>
                <a:ext cx="214" cy="3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9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" name="Rectangle 31"/>
            <p:cNvSpPr>
              <a:spLocks noChangeArrowheads="1"/>
            </p:cNvSpPr>
            <p:nvPr/>
          </p:nvSpPr>
          <p:spPr bwMode="auto">
            <a:xfrm>
              <a:off x="4771" y="2344"/>
              <a:ext cx="6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2833" y="2423"/>
              <a:ext cx="6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2833" y="2523"/>
              <a:ext cx="6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 44"/>
            <p:cNvGrpSpPr>
              <a:grpSpLocks/>
            </p:cNvGrpSpPr>
            <p:nvPr/>
          </p:nvGrpSpPr>
          <p:grpSpPr bwMode="auto">
            <a:xfrm>
              <a:off x="890" y="2258"/>
              <a:ext cx="4148" cy="422"/>
              <a:chOff x="890" y="2258"/>
              <a:chExt cx="4148" cy="422"/>
            </a:xfrm>
          </p:grpSpPr>
          <p:sp>
            <p:nvSpPr>
              <p:cNvPr id="32" name="Rectangle 34"/>
              <p:cNvSpPr>
                <a:spLocks noChangeArrowheads="1"/>
              </p:cNvSpPr>
              <p:nvPr/>
            </p:nvSpPr>
            <p:spPr bwMode="auto">
              <a:xfrm>
                <a:off x="890" y="2279"/>
                <a:ext cx="467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4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ZnI</a:t>
                </a:r>
                <a:endParaRPr kumimoji="0" lang="it-IT" altLang="it-IT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35"/>
              <p:cNvSpPr>
                <a:spLocks noChangeArrowheads="1"/>
              </p:cNvSpPr>
              <p:nvPr/>
            </p:nvSpPr>
            <p:spPr bwMode="auto">
              <a:xfrm>
                <a:off x="1368" y="2449"/>
                <a:ext cx="20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36"/>
              <p:cNvSpPr>
                <a:spLocks noChangeArrowheads="1"/>
              </p:cNvSpPr>
              <p:nvPr/>
            </p:nvSpPr>
            <p:spPr bwMode="auto">
              <a:xfrm>
                <a:off x="1439" y="2279"/>
                <a:ext cx="907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4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</a:t>
                </a:r>
                <a:r>
                  <a:rPr kumimoji="0" lang="it-IT" altLang="it-IT" sz="4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HgCl</a:t>
                </a:r>
                <a:endParaRPr kumimoji="0" lang="it-IT" altLang="it-IT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37"/>
              <p:cNvSpPr>
                <a:spLocks noChangeArrowheads="1"/>
              </p:cNvSpPr>
              <p:nvPr/>
            </p:nvSpPr>
            <p:spPr bwMode="auto">
              <a:xfrm>
                <a:off x="2366" y="2449"/>
                <a:ext cx="20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Line 38"/>
              <p:cNvSpPr>
                <a:spLocks noChangeShapeType="1"/>
              </p:cNvSpPr>
              <p:nvPr/>
            </p:nvSpPr>
            <p:spPr bwMode="auto">
              <a:xfrm>
                <a:off x="2492" y="2436"/>
                <a:ext cx="5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7" name="Freeform 39"/>
              <p:cNvSpPr>
                <a:spLocks/>
              </p:cNvSpPr>
              <p:nvPr/>
            </p:nvSpPr>
            <p:spPr bwMode="auto">
              <a:xfrm>
                <a:off x="3067" y="2388"/>
                <a:ext cx="63" cy="97"/>
              </a:xfrm>
              <a:custGeom>
                <a:avLst/>
                <a:gdLst>
                  <a:gd name="T0" fmla="*/ 0 w 63"/>
                  <a:gd name="T1" fmla="*/ 48 h 97"/>
                  <a:gd name="T2" fmla="*/ 18 w 63"/>
                  <a:gd name="T3" fmla="*/ 48 h 97"/>
                  <a:gd name="T4" fmla="*/ 0 w 63"/>
                  <a:gd name="T5" fmla="*/ 0 h 97"/>
                  <a:gd name="T6" fmla="*/ 63 w 63"/>
                  <a:gd name="T7" fmla="*/ 48 h 97"/>
                  <a:gd name="T8" fmla="*/ 0 w 63"/>
                  <a:gd name="T9" fmla="*/ 97 h 97"/>
                  <a:gd name="T10" fmla="*/ 18 w 63"/>
                  <a:gd name="T11" fmla="*/ 48 h 97"/>
                  <a:gd name="T12" fmla="*/ 0 w 63"/>
                  <a:gd name="T13" fmla="*/ 4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97">
                    <a:moveTo>
                      <a:pt x="0" y="48"/>
                    </a:moveTo>
                    <a:lnTo>
                      <a:pt x="18" y="48"/>
                    </a:lnTo>
                    <a:lnTo>
                      <a:pt x="0" y="0"/>
                    </a:lnTo>
                    <a:lnTo>
                      <a:pt x="63" y="48"/>
                    </a:lnTo>
                    <a:lnTo>
                      <a:pt x="0" y="97"/>
                    </a:lnTo>
                    <a:lnTo>
                      <a:pt x="18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190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8" name="Rectangle 40"/>
              <p:cNvSpPr>
                <a:spLocks noChangeArrowheads="1"/>
              </p:cNvSpPr>
              <p:nvPr/>
            </p:nvSpPr>
            <p:spPr bwMode="auto">
              <a:xfrm>
                <a:off x="3204" y="2258"/>
                <a:ext cx="682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4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ZnCl</a:t>
                </a:r>
                <a:endParaRPr kumimoji="0" lang="it-IT" altLang="it-IT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41"/>
              <p:cNvSpPr>
                <a:spLocks noChangeArrowheads="1"/>
              </p:cNvSpPr>
              <p:nvPr/>
            </p:nvSpPr>
            <p:spPr bwMode="auto">
              <a:xfrm>
                <a:off x="3883" y="2417"/>
                <a:ext cx="20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42"/>
              <p:cNvSpPr>
                <a:spLocks noChangeArrowheads="1"/>
              </p:cNvSpPr>
              <p:nvPr/>
            </p:nvSpPr>
            <p:spPr bwMode="auto">
              <a:xfrm>
                <a:off x="4054" y="2258"/>
                <a:ext cx="782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40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kumimoji="0" lang="it-IT" altLang="it-IT" sz="40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HgI</a:t>
                </a:r>
                <a:endParaRPr kumimoji="0" lang="it-IT" altLang="it-IT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43"/>
              <p:cNvSpPr>
                <a:spLocks noChangeArrowheads="1"/>
              </p:cNvSpPr>
              <p:nvPr/>
            </p:nvSpPr>
            <p:spPr bwMode="auto">
              <a:xfrm>
                <a:off x="4836" y="2408"/>
                <a:ext cx="20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it-IT" altLang="it-IT" sz="22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it-IT" altLang="it-IT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Rectangle 45"/>
            <p:cNvSpPr>
              <a:spLocks noChangeArrowheads="1"/>
            </p:cNvSpPr>
            <p:nvPr/>
          </p:nvSpPr>
          <p:spPr bwMode="auto">
            <a:xfrm>
              <a:off x="4801" y="2933"/>
              <a:ext cx="6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Rectangle 46"/>
            <p:cNvSpPr>
              <a:spLocks noChangeArrowheads="1"/>
            </p:cNvSpPr>
            <p:nvPr/>
          </p:nvSpPr>
          <p:spPr bwMode="auto">
            <a:xfrm>
              <a:off x="2833" y="3012"/>
              <a:ext cx="66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it-IT" alt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35402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873964"/>
              </p:ext>
            </p:extLst>
          </p:nvPr>
        </p:nvGraphicFramePr>
        <p:xfrm>
          <a:off x="2123728" y="0"/>
          <a:ext cx="4638675" cy="669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9" r:id="rId3" imgW="5806440" imgH="8366760" progId="ISISServer">
                  <p:embed/>
                </p:oleObj>
              </mc:Choice>
              <mc:Fallback>
                <p:oleObj r:id="rId3" imgW="5806440" imgH="836676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0"/>
                        <a:ext cx="4638675" cy="6696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236296" y="1998043"/>
            <a:ext cx="16067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Interazione</a:t>
            </a:r>
          </a:p>
          <a:p>
            <a:r>
              <a:rPr lang="it-IT" dirty="0" smtClean="0"/>
              <a:t>Hard-Hard</a:t>
            </a:r>
          </a:p>
          <a:p>
            <a:r>
              <a:rPr lang="it-IT" dirty="0" smtClean="0"/>
              <a:t>di natura </a:t>
            </a:r>
          </a:p>
          <a:p>
            <a:r>
              <a:rPr lang="it-IT" dirty="0" smtClean="0"/>
              <a:t>principalmente</a:t>
            </a:r>
          </a:p>
          <a:p>
            <a:r>
              <a:rPr lang="it-IT" dirty="0" smtClean="0"/>
              <a:t>ionica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96847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365887"/>
              </p:ext>
            </p:extLst>
          </p:nvPr>
        </p:nvGraphicFramePr>
        <p:xfrm>
          <a:off x="1619672" y="12062"/>
          <a:ext cx="5067300" cy="662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r:id="rId3" imgW="6337300" imgH="8286750" progId="ISISServer">
                  <p:embed/>
                </p:oleObj>
              </mc:Choice>
              <mc:Fallback>
                <p:oleObj r:id="rId3" imgW="6337300" imgH="8286750" progId="ISISServer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2062"/>
                        <a:ext cx="5067300" cy="662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236296" y="1998043"/>
            <a:ext cx="16067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Interazione</a:t>
            </a:r>
          </a:p>
          <a:p>
            <a:r>
              <a:rPr lang="it-IT" dirty="0" smtClean="0"/>
              <a:t>Soft-Soft</a:t>
            </a:r>
          </a:p>
          <a:p>
            <a:r>
              <a:rPr lang="it-IT" dirty="0" smtClean="0"/>
              <a:t>di natura </a:t>
            </a:r>
          </a:p>
          <a:p>
            <a:r>
              <a:rPr lang="it-IT" dirty="0" smtClean="0"/>
              <a:t>principalmente</a:t>
            </a:r>
          </a:p>
          <a:p>
            <a:r>
              <a:rPr lang="it-IT" dirty="0" smtClean="0"/>
              <a:t>covalente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3628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4"/>
          <p:cNvGrpSpPr>
            <a:grpSpLocks noChangeAspect="1"/>
          </p:cNvGrpSpPr>
          <p:nvPr/>
        </p:nvGrpSpPr>
        <p:grpSpPr bwMode="auto">
          <a:xfrm>
            <a:off x="684213" y="1341438"/>
            <a:ext cx="7861300" cy="3211512"/>
            <a:chOff x="2301" y="12543"/>
            <a:chExt cx="8809" cy="3576"/>
          </a:xfrm>
        </p:grpSpPr>
        <p:sp>
          <p:nvSpPr>
            <p:cNvPr id="21509" name="AutoShape 5"/>
            <p:cNvSpPr>
              <a:spLocks noChangeAspect="1" noChangeArrowheads="1"/>
            </p:cNvSpPr>
            <p:nvPr/>
          </p:nvSpPr>
          <p:spPr bwMode="auto">
            <a:xfrm>
              <a:off x="2301" y="12543"/>
              <a:ext cx="8809" cy="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21510" name="Group 6"/>
            <p:cNvGrpSpPr>
              <a:grpSpLocks/>
            </p:cNvGrpSpPr>
            <p:nvPr/>
          </p:nvGrpSpPr>
          <p:grpSpPr bwMode="auto">
            <a:xfrm>
              <a:off x="2301" y="12543"/>
              <a:ext cx="8809" cy="3576"/>
              <a:chOff x="657" y="845"/>
              <a:chExt cx="4669" cy="1907"/>
            </a:xfrm>
          </p:grpSpPr>
          <p:grpSp>
            <p:nvGrpSpPr>
              <p:cNvPr id="21511" name="Group 7"/>
              <p:cNvGrpSpPr>
                <a:grpSpLocks/>
              </p:cNvGrpSpPr>
              <p:nvPr/>
            </p:nvGrpSpPr>
            <p:grpSpPr bwMode="auto">
              <a:xfrm>
                <a:off x="657" y="845"/>
                <a:ext cx="4669" cy="1907"/>
                <a:chOff x="657" y="1026"/>
                <a:chExt cx="4669" cy="1907"/>
              </a:xfrm>
            </p:grpSpPr>
            <p:pic>
              <p:nvPicPr>
                <p:cNvPr id="21512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01" y="1461"/>
                  <a:ext cx="1225" cy="5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1513" name="Group 9"/>
                <p:cNvGrpSpPr>
                  <a:grpSpLocks/>
                </p:cNvGrpSpPr>
                <p:nvPr/>
              </p:nvGrpSpPr>
              <p:grpSpPr bwMode="auto">
                <a:xfrm>
                  <a:off x="657" y="1026"/>
                  <a:ext cx="4472" cy="1907"/>
                  <a:chOff x="657" y="845"/>
                  <a:chExt cx="4472" cy="1907"/>
                </a:xfrm>
              </p:grpSpPr>
              <p:sp>
                <p:nvSpPr>
                  <p:cNvPr id="21514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6" y="845"/>
                    <a:ext cx="2994" cy="23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endParaRPr lang="it-IT" altLang="it-IT"/>
                  </a:p>
                </p:txBody>
              </p:sp>
              <p:pic>
                <p:nvPicPr>
                  <p:cNvPr id="2151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9" y="1298"/>
                    <a:ext cx="997" cy="51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16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5" y="1498"/>
                    <a:ext cx="817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FF0000"/>
                        </a:solidFill>
                      </a:rPr>
                      <a:t>istidina</a:t>
                    </a:r>
                    <a:endParaRPr lang="it-IT" altLang="it-IT" dirty="0">
                      <a:solidFill>
                        <a:srgbClr val="FF0000"/>
                      </a:solidFill>
                    </a:endParaRPr>
                  </a:p>
                </p:txBody>
              </p:sp>
              <p:pic>
                <p:nvPicPr>
                  <p:cNvPr id="21517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6" y="1933"/>
                    <a:ext cx="1043" cy="31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1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8" y="1969"/>
                    <a:ext cx="104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0070C0"/>
                        </a:solidFill>
                      </a:rPr>
                      <a:t>metionina</a:t>
                    </a:r>
                    <a:endParaRPr lang="it-IT" altLang="it-IT" dirty="0">
                      <a:solidFill>
                        <a:srgbClr val="0070C0"/>
                      </a:solidFill>
                    </a:endParaRPr>
                  </a:p>
                </p:txBody>
              </p:sp>
              <p:pic>
                <p:nvPicPr>
                  <p:cNvPr id="21519" name="Picture 1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43" y="2432"/>
                    <a:ext cx="681" cy="3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2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4" y="2477"/>
                    <a:ext cx="771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0070C0"/>
                        </a:solidFill>
                      </a:rPr>
                      <a:t>cisteina</a:t>
                    </a:r>
                    <a:endParaRPr lang="it-IT" altLang="it-IT" dirty="0">
                      <a:solidFill>
                        <a:srgbClr val="0070C0"/>
                      </a:solidFill>
                    </a:endParaRPr>
                  </a:p>
                </p:txBody>
              </p:sp>
              <p:sp>
                <p:nvSpPr>
                  <p:cNvPr id="2152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890"/>
                    <a:ext cx="172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000000"/>
                        </a:solidFill>
                      </a:rPr>
                      <a:t>Aminoacido                     </a:t>
                    </a:r>
                    <a:r>
                      <a:rPr lang="it-IT" altLang="it-IT" sz="1300" dirty="0">
                        <a:solidFill>
                          <a:srgbClr val="000000"/>
                        </a:solidFill>
                      </a:rPr>
                      <a:t>R</a:t>
                    </a:r>
                    <a:endParaRPr lang="it-IT" altLang="it-IT" dirty="0"/>
                  </a:p>
                </p:txBody>
              </p:sp>
              <p:sp>
                <p:nvSpPr>
                  <p:cNvPr id="2152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43" y="1452"/>
                    <a:ext cx="726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FF0000"/>
                        </a:solidFill>
                      </a:rPr>
                      <a:t>tirosina</a:t>
                    </a:r>
                    <a:endParaRPr lang="it-IT" altLang="it-IT" dirty="0">
                      <a:solidFill>
                        <a:srgbClr val="FF0000"/>
                      </a:solidFill>
                    </a:endParaRPr>
                  </a:p>
                </p:txBody>
              </p:sp>
              <p:pic>
                <p:nvPicPr>
                  <p:cNvPr id="21523" name="Picture 19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89" y="1863"/>
                    <a:ext cx="817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2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37" y="1941"/>
                    <a:ext cx="725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err="1" smtClean="0">
                        <a:solidFill>
                          <a:srgbClr val="FF0000"/>
                        </a:solidFill>
                      </a:rPr>
                      <a:t>aspartato</a:t>
                    </a:r>
                    <a:endParaRPr lang="it-IT" altLang="it-IT" dirty="0">
                      <a:solidFill>
                        <a:srgbClr val="FF0000"/>
                      </a:solidFill>
                    </a:endParaRPr>
                  </a:p>
                </p:txBody>
              </p:sp>
              <p:pic>
                <p:nvPicPr>
                  <p:cNvPr id="21525" name="Picture 21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86" y="2348"/>
                    <a:ext cx="1043" cy="37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2152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5" y="2451"/>
                    <a:ext cx="771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err="1" smtClean="0">
                        <a:solidFill>
                          <a:srgbClr val="FF0000"/>
                        </a:solidFill>
                      </a:rPr>
                      <a:t>glutamato</a:t>
                    </a:r>
                    <a:endParaRPr lang="it-IT" altLang="it-IT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1527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2" y="890"/>
                    <a:ext cx="1723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75895" tIns="37948" rIns="75895" bIns="37948"/>
                  <a:lstStyle/>
                  <a:p>
                    <a:r>
                      <a:rPr lang="it-IT" altLang="it-IT" sz="1300" dirty="0" smtClean="0">
                        <a:solidFill>
                          <a:srgbClr val="000000"/>
                        </a:solidFill>
                      </a:rPr>
                      <a:t>Aminoacido                       </a:t>
                    </a:r>
                    <a:r>
                      <a:rPr lang="it-IT" altLang="it-IT" sz="1300" dirty="0">
                        <a:solidFill>
                          <a:srgbClr val="000000"/>
                        </a:solidFill>
                      </a:rPr>
                      <a:t>R</a:t>
                    </a:r>
                    <a:endParaRPr lang="it-IT" altLang="it-IT" dirty="0"/>
                  </a:p>
                </p:txBody>
              </p:sp>
              <p:sp>
                <p:nvSpPr>
                  <p:cNvPr id="21528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657" y="1117"/>
                    <a:ext cx="4446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529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1655" y="845"/>
                    <a:ext cx="0" cy="185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2153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014" y="845"/>
                    <a:ext cx="0" cy="1859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21531" name="Rectangle 27"/>
              <p:cNvSpPr>
                <a:spLocks noChangeArrowheads="1"/>
              </p:cNvSpPr>
              <p:nvPr/>
            </p:nvSpPr>
            <p:spPr bwMode="auto">
              <a:xfrm>
                <a:off x="2608" y="1389"/>
                <a:ext cx="136" cy="136"/>
              </a:xfrm>
              <a:prstGeom prst="rect">
                <a:avLst/>
              </a:prstGeom>
              <a:noFill/>
              <a:ln w="25400">
                <a:solidFill>
                  <a:srgbClr val="66FF66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anchor="ctr"/>
              <a:lstStyle/>
              <a:p>
                <a:endParaRPr lang="it-IT"/>
              </a:p>
            </p:txBody>
          </p:sp>
        </p:grpSp>
        <p:sp>
          <p:nvSpPr>
            <p:cNvPr id="21532" name="Line 28"/>
            <p:cNvSpPr>
              <a:spLocks noChangeShapeType="1"/>
            </p:cNvSpPr>
            <p:nvPr/>
          </p:nvSpPr>
          <p:spPr bwMode="auto">
            <a:xfrm>
              <a:off x="5810" y="14244"/>
              <a:ext cx="0" cy="1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1533" name="Text Box 29"/>
            <p:cNvSpPr txBox="1">
              <a:spLocks noChangeArrowheads="1"/>
            </p:cNvSpPr>
            <p:nvPr/>
          </p:nvSpPr>
          <p:spPr bwMode="auto">
            <a:xfrm>
              <a:off x="5641" y="14328"/>
              <a:ext cx="42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5895" tIns="37948" rIns="75895" bIns="37948"/>
            <a:lstStyle/>
            <a:p>
              <a:r>
                <a:rPr lang="it-IT" altLang="it-IT" sz="1100">
                  <a:solidFill>
                    <a:srgbClr val="000000"/>
                  </a:solidFill>
                </a:rPr>
                <a:t>H</a:t>
              </a:r>
              <a:endParaRPr lang="it-IT" altLang="it-IT"/>
            </a:p>
          </p:txBody>
        </p:sp>
      </p:grpSp>
      <p:sp>
        <p:nvSpPr>
          <p:cNvPr id="21534" name="Rectangle 30"/>
          <p:cNvSpPr>
            <a:spLocks noChangeArrowheads="1"/>
          </p:cNvSpPr>
          <p:nvPr/>
        </p:nvSpPr>
        <p:spPr bwMode="auto">
          <a:xfrm>
            <a:off x="1403350" y="549275"/>
            <a:ext cx="31836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b="1" dirty="0" smtClean="0">
                <a:solidFill>
                  <a:srgbClr val="FF0000"/>
                </a:solidFill>
              </a:rPr>
              <a:t>residui </a:t>
            </a:r>
            <a:r>
              <a:rPr lang="it-IT" altLang="it-IT" b="1" dirty="0" err="1">
                <a:solidFill>
                  <a:srgbClr val="FF0000"/>
                </a:solidFill>
              </a:rPr>
              <a:t>aminoacidici</a:t>
            </a:r>
            <a:r>
              <a:rPr lang="it-IT" altLang="it-IT" b="1" dirty="0">
                <a:solidFill>
                  <a:srgbClr val="FF0000"/>
                </a:solidFill>
              </a:rPr>
              <a:t> di proteine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764458" y="4821512"/>
            <a:ext cx="638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Hard</a:t>
            </a:r>
          </a:p>
          <a:p>
            <a:r>
              <a:rPr lang="it-IT" dirty="0" smtClean="0">
                <a:solidFill>
                  <a:srgbClr val="0070C0"/>
                </a:solidFill>
              </a:rPr>
              <a:t>Soft</a:t>
            </a:r>
            <a:endParaRPr lang="it-IT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516688" y="1844675"/>
            <a:ext cx="20161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/>
              <a:t>Poiché i leganti sono solo 4 e nessuno di loro punta direttamente sugli orbitali d</a:t>
            </a:r>
          </a:p>
          <a:p>
            <a:pPr>
              <a:spcBef>
                <a:spcPct val="50000"/>
              </a:spcBef>
            </a:pPr>
            <a:r>
              <a:rPr lang="it-IT" altLang="it-IT" dirty="0">
                <a:latin typeface="Symbol" pitchFamily="18" charset="2"/>
              </a:rPr>
              <a:t>D</a:t>
            </a:r>
            <a:r>
              <a:rPr lang="it-IT" altLang="it-IT" baseline="-25000" dirty="0"/>
              <a:t>T </a:t>
            </a:r>
            <a:r>
              <a:rPr lang="it-IT" altLang="it-IT" dirty="0"/>
              <a:t>&lt; </a:t>
            </a:r>
            <a:r>
              <a:rPr lang="it-IT" altLang="it-IT" dirty="0" smtClean="0">
                <a:latin typeface="Symbol" pitchFamily="18" charset="2"/>
              </a:rPr>
              <a:t>D</a:t>
            </a:r>
            <a:r>
              <a:rPr lang="it-IT" altLang="it-IT" baseline="-25000" dirty="0" smtClean="0"/>
              <a:t>O  </a:t>
            </a:r>
          </a:p>
          <a:p>
            <a:pPr>
              <a:spcBef>
                <a:spcPct val="50000"/>
              </a:spcBef>
            </a:pPr>
            <a:r>
              <a:rPr lang="it-IT" altLang="it-IT" dirty="0">
                <a:latin typeface="Symbol" pitchFamily="18" charset="2"/>
              </a:rPr>
              <a:t>D</a:t>
            </a:r>
            <a:r>
              <a:rPr lang="it-IT" altLang="it-IT" baseline="-25000" dirty="0"/>
              <a:t>T </a:t>
            </a:r>
            <a:r>
              <a:rPr lang="it-IT" altLang="it-IT" dirty="0" smtClean="0"/>
              <a:t>= 4/9 </a:t>
            </a:r>
            <a:r>
              <a:rPr lang="it-IT" altLang="it-IT" dirty="0" smtClean="0">
                <a:latin typeface="Symbol" pitchFamily="18" charset="2"/>
              </a:rPr>
              <a:t>D</a:t>
            </a:r>
            <a:r>
              <a:rPr lang="it-IT" altLang="it-IT" baseline="-25000" dirty="0" smtClean="0"/>
              <a:t>O  </a:t>
            </a:r>
            <a:endParaRPr lang="it-IT" altLang="it-IT" baseline="-25000" dirty="0"/>
          </a:p>
        </p:txBody>
      </p:sp>
      <p:sp>
        <p:nvSpPr>
          <p:cNvPr id="97286" name="AutoShape 6"/>
          <p:cNvSpPr>
            <a:spLocks noChangeArrowheads="1"/>
          </p:cNvSpPr>
          <p:nvPr/>
        </p:nvSpPr>
        <p:spPr bwMode="auto">
          <a:xfrm>
            <a:off x="7164388" y="4149725"/>
            <a:ext cx="215900" cy="576263"/>
          </a:xfrm>
          <a:prstGeom prst="downArrow">
            <a:avLst>
              <a:gd name="adj1" fmla="val 50000"/>
              <a:gd name="adj2" fmla="val 66728"/>
            </a:avLst>
          </a:prstGeom>
          <a:solidFill>
            <a:srgbClr val="CC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6750354" y="4869160"/>
            <a:ext cx="1998109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/>
              <a:t>I complessi </a:t>
            </a:r>
            <a:r>
              <a:rPr lang="it-IT" altLang="it-IT" dirty="0" smtClean="0"/>
              <a:t>tetraedrici  </a:t>
            </a:r>
            <a:r>
              <a:rPr lang="it-IT" altLang="it-IT" dirty="0"/>
              <a:t>sono </a:t>
            </a:r>
            <a:r>
              <a:rPr lang="it-IT" altLang="it-IT" dirty="0" smtClean="0"/>
              <a:t>generalmente ad </a:t>
            </a:r>
            <a:r>
              <a:rPr lang="it-IT" altLang="it-IT" dirty="0">
                <a:solidFill>
                  <a:srgbClr val="FF0000"/>
                </a:solidFill>
              </a:rPr>
              <a:t>alto </a:t>
            </a:r>
            <a:r>
              <a:rPr lang="it-IT" altLang="it-IT" dirty="0" smtClean="0">
                <a:solidFill>
                  <a:srgbClr val="FF0000"/>
                </a:solidFill>
              </a:rPr>
              <a:t>spin</a:t>
            </a:r>
          </a:p>
          <a:p>
            <a:pPr>
              <a:spcBef>
                <a:spcPct val="50000"/>
              </a:spcBef>
            </a:pPr>
            <a:r>
              <a:rPr lang="it-IT" altLang="it-IT" i="1" dirty="0" smtClean="0"/>
              <a:t>Tutti i 3d</a:t>
            </a:r>
            <a:endParaRPr lang="it-IT" altLang="it-IT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7763"/>
            <a:ext cx="475297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12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195513" y="549275"/>
            <a:ext cx="4535487" cy="110799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b="1" dirty="0" err="1">
                <a:solidFill>
                  <a:srgbClr val="FF0000"/>
                </a:solidFill>
                <a:latin typeface="Tahoma" pitchFamily="34" charset="0"/>
              </a:rPr>
              <a:t>Metallotioneine</a:t>
            </a:r>
            <a:endParaRPr lang="it-IT" altLang="it-IT" b="1" dirty="0">
              <a:solidFill>
                <a:srgbClr val="FF0000"/>
              </a:solidFill>
              <a:latin typeface="Tahoma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it-IT" altLang="it-IT" sz="1600" dirty="0" smtClean="0"/>
              <a:t>Utilizzando il </a:t>
            </a:r>
            <a:r>
              <a:rPr lang="it-IT" altLang="it-IT" sz="1600" dirty="0"/>
              <a:t>concetto hard-soft</a:t>
            </a:r>
          </a:p>
          <a:p>
            <a:pPr algn="ctr">
              <a:spcBef>
                <a:spcPct val="50000"/>
              </a:spcBef>
            </a:pPr>
            <a:r>
              <a:rPr lang="it-IT" altLang="it-IT" sz="1600" dirty="0" smtClean="0"/>
              <a:t>Si comprende la </a:t>
            </a:r>
            <a:r>
              <a:rPr lang="it-IT" altLang="it-IT" sz="1600" dirty="0"/>
              <a:t>loro attività </a:t>
            </a:r>
            <a:r>
              <a:rPr lang="it-IT" altLang="it-IT" sz="1600" dirty="0" smtClean="0"/>
              <a:t>biologica</a:t>
            </a:r>
            <a:endParaRPr lang="it-IT" altLang="it-IT" sz="1600" dirty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435600" y="2205037"/>
            <a:ext cx="3096840" cy="2508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ü"/>
            </a:pPr>
            <a:r>
              <a:rPr lang="it-IT" altLang="it-IT" sz="1600" dirty="0"/>
              <a:t> 30-35% </a:t>
            </a:r>
            <a:r>
              <a:rPr lang="it-IT" altLang="it-IT" sz="1600" dirty="0" smtClean="0"/>
              <a:t>degli aminoacidi sono cisteine con gruppi </a:t>
            </a:r>
            <a:r>
              <a:rPr lang="it-IT" altLang="it-IT" sz="1600" dirty="0"/>
              <a:t>soft –SH </a:t>
            </a:r>
            <a:endParaRPr lang="it-IT" altLang="it-IT" sz="1600" dirty="0" smtClean="0"/>
          </a:p>
          <a:p>
            <a:pPr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ü"/>
            </a:pPr>
            <a:r>
              <a:rPr lang="it-IT" altLang="it-IT" sz="1600" dirty="0" smtClean="0"/>
              <a:t>Motivi ripetuti </a:t>
            </a:r>
            <a:r>
              <a:rPr lang="it-IT" altLang="it-IT" sz="1600" dirty="0" err="1" smtClean="0"/>
              <a:t>Cys</a:t>
            </a:r>
            <a:r>
              <a:rPr lang="it-IT" altLang="it-IT" sz="1600" dirty="0" smtClean="0"/>
              <a:t>-X-</a:t>
            </a:r>
            <a:r>
              <a:rPr lang="it-IT" altLang="it-IT" sz="1600" dirty="0" err="1" smtClean="0"/>
              <a:t>Cys</a:t>
            </a:r>
            <a:r>
              <a:rPr lang="it-IT" altLang="it-IT" sz="1600" dirty="0" smtClean="0"/>
              <a:t> </a:t>
            </a:r>
            <a:r>
              <a:rPr lang="it-IT" altLang="it-IT" sz="1600" dirty="0" err="1"/>
              <a:t>etc</a:t>
            </a:r>
            <a:r>
              <a:rPr lang="it-IT" altLang="it-IT" sz="1600" dirty="0"/>
              <a:t>…</a:t>
            </a:r>
          </a:p>
          <a:p>
            <a:pPr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ü"/>
            </a:pPr>
            <a:r>
              <a:rPr lang="it-IT" altLang="it-IT" sz="1600" dirty="0"/>
              <a:t> </a:t>
            </a:r>
            <a:r>
              <a:rPr lang="it-IT" altLang="it-IT" sz="1600" dirty="0" smtClean="0"/>
              <a:t>coordinazione di ioni metallici soft come Cd</a:t>
            </a:r>
            <a:r>
              <a:rPr lang="it-IT" altLang="it-IT" sz="1600" baseline="30000" dirty="0" smtClean="0"/>
              <a:t>2</a:t>
            </a:r>
            <a:r>
              <a:rPr lang="it-IT" altLang="it-IT" sz="1600" baseline="30000" dirty="0"/>
              <a:t>+</a:t>
            </a:r>
            <a:r>
              <a:rPr lang="it-IT" altLang="it-IT" sz="1600" dirty="0"/>
              <a:t>, Hg</a:t>
            </a:r>
            <a:r>
              <a:rPr lang="it-IT" altLang="it-IT" sz="1600" baseline="30000" dirty="0"/>
              <a:t>2+</a:t>
            </a:r>
            <a:r>
              <a:rPr lang="it-IT" altLang="it-IT" sz="1600" dirty="0"/>
              <a:t>, </a:t>
            </a:r>
            <a:r>
              <a:rPr lang="en-GB" altLang="it-IT" sz="1600" dirty="0"/>
              <a:t>Pb</a:t>
            </a:r>
            <a:r>
              <a:rPr lang="en-GB" altLang="it-IT" sz="1600" baseline="30000" dirty="0"/>
              <a:t>2+</a:t>
            </a:r>
            <a:r>
              <a:rPr lang="en-GB" altLang="it-IT" sz="1600" dirty="0"/>
              <a:t>, Zn</a:t>
            </a:r>
            <a:r>
              <a:rPr lang="en-GB" altLang="it-IT" sz="1600" baseline="30000" dirty="0"/>
              <a:t>2+</a:t>
            </a:r>
            <a:r>
              <a:rPr lang="en-GB" altLang="it-IT" sz="1600" dirty="0"/>
              <a:t>.</a:t>
            </a:r>
            <a:r>
              <a:rPr lang="en-GB" altLang="it-IT" dirty="0"/>
              <a:t> </a:t>
            </a:r>
          </a:p>
          <a:p>
            <a:pPr>
              <a:spcBef>
                <a:spcPct val="50000"/>
              </a:spcBef>
              <a:buClr>
                <a:srgbClr val="0066FF"/>
              </a:buClr>
              <a:buFont typeface="Wingdings" pitchFamily="2" charset="2"/>
              <a:buChar char="ü"/>
            </a:pPr>
            <a:r>
              <a:rPr lang="en-GB" altLang="it-IT" dirty="0"/>
              <a:t> </a:t>
            </a:r>
            <a:r>
              <a:rPr lang="en-GB" altLang="it-IT" sz="1600" dirty="0" err="1" smtClean="0">
                <a:solidFill>
                  <a:srgbClr val="0000FF"/>
                </a:solidFill>
              </a:rPr>
              <a:t>funzione</a:t>
            </a:r>
            <a:r>
              <a:rPr lang="en-GB" altLang="it-IT" sz="1600" dirty="0" smtClean="0">
                <a:solidFill>
                  <a:srgbClr val="0000FF"/>
                </a:solidFill>
              </a:rPr>
              <a:t> </a:t>
            </a:r>
            <a:r>
              <a:rPr lang="en-GB" altLang="it-IT" sz="1600" dirty="0" err="1" smtClean="0">
                <a:solidFill>
                  <a:srgbClr val="0000FF"/>
                </a:solidFill>
              </a:rPr>
              <a:t>biologica</a:t>
            </a:r>
            <a:r>
              <a:rPr lang="en-GB" altLang="it-IT" sz="1600" dirty="0" smtClean="0">
                <a:solidFill>
                  <a:srgbClr val="0000FF"/>
                </a:solidFill>
              </a:rPr>
              <a:t> </a:t>
            </a:r>
            <a:r>
              <a:rPr lang="en-GB" altLang="it-IT" sz="1600" dirty="0" err="1" smtClean="0">
                <a:solidFill>
                  <a:srgbClr val="0000FF"/>
                </a:solidFill>
              </a:rPr>
              <a:t>delle</a:t>
            </a:r>
            <a:r>
              <a:rPr lang="en-GB" altLang="it-IT" sz="1600" dirty="0" smtClean="0">
                <a:solidFill>
                  <a:srgbClr val="0000FF"/>
                </a:solidFill>
              </a:rPr>
              <a:t> </a:t>
            </a:r>
            <a:r>
              <a:rPr lang="en-GB" altLang="it-IT" sz="1600" dirty="0" err="1" smtClean="0">
                <a:solidFill>
                  <a:srgbClr val="0000FF"/>
                </a:solidFill>
              </a:rPr>
              <a:t>metallotioneine</a:t>
            </a:r>
            <a:r>
              <a:rPr lang="en-GB" altLang="it-IT" sz="1600" dirty="0" smtClean="0">
                <a:solidFill>
                  <a:srgbClr val="0000FF"/>
                </a:solidFill>
              </a:rPr>
              <a:t> è di </a:t>
            </a:r>
            <a:r>
              <a:rPr lang="en-GB" altLang="it-IT" sz="1600" dirty="0" err="1" smtClean="0">
                <a:solidFill>
                  <a:srgbClr val="0000FF"/>
                </a:solidFill>
              </a:rPr>
              <a:t>proteggere</a:t>
            </a:r>
            <a:r>
              <a:rPr lang="en-GB" altLang="it-IT" sz="1600" dirty="0" smtClean="0">
                <a:solidFill>
                  <a:srgbClr val="0000FF"/>
                </a:solidFill>
              </a:rPr>
              <a:t> le cellule da </a:t>
            </a:r>
            <a:r>
              <a:rPr lang="en-GB" altLang="it-IT" sz="1600" dirty="0" err="1" smtClean="0">
                <a:solidFill>
                  <a:srgbClr val="0000FF"/>
                </a:solidFill>
              </a:rPr>
              <a:t>metalli</a:t>
            </a:r>
            <a:r>
              <a:rPr lang="en-GB" altLang="it-IT" sz="1600" dirty="0" smtClean="0">
                <a:solidFill>
                  <a:srgbClr val="0000FF"/>
                </a:solidFill>
              </a:rPr>
              <a:t> </a:t>
            </a:r>
            <a:r>
              <a:rPr lang="en-GB" altLang="it-IT" sz="1600" dirty="0" err="1" smtClean="0">
                <a:solidFill>
                  <a:srgbClr val="0000FF"/>
                </a:solidFill>
              </a:rPr>
              <a:t>pesanti</a:t>
            </a:r>
            <a:r>
              <a:rPr lang="en-GB" altLang="it-IT" sz="1600" dirty="0" smtClean="0">
                <a:solidFill>
                  <a:srgbClr val="0000FF"/>
                </a:solidFill>
              </a:rPr>
              <a:t> </a:t>
            </a:r>
            <a:r>
              <a:rPr lang="en-GB" altLang="it-IT" sz="1600" dirty="0" err="1" smtClean="0">
                <a:solidFill>
                  <a:srgbClr val="0000FF"/>
                </a:solidFill>
              </a:rPr>
              <a:t>tossici</a:t>
            </a:r>
            <a:endParaRPr lang="it-IT" altLang="it-IT" sz="1600" dirty="0">
              <a:solidFill>
                <a:srgbClr val="0000FF"/>
              </a:solidFill>
            </a:endParaRP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73238"/>
            <a:ext cx="3786187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4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67744" y="404664"/>
            <a:ext cx="4818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Confronto tra geometria Ottaedrica e Tetraedrica</a:t>
            </a:r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760" y="1052736"/>
            <a:ext cx="5084034" cy="219953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390768" y="3789040"/>
            <a:ext cx="58536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		Ottaedro</a:t>
            </a:r>
            <a:r>
              <a:rPr lang="it-IT" dirty="0"/>
              <a:t>	</a:t>
            </a:r>
            <a:r>
              <a:rPr lang="it-IT" dirty="0" smtClean="0"/>
              <a:t>Tetraedro	Differenza</a:t>
            </a:r>
            <a:endParaRPr lang="it-IT" dirty="0"/>
          </a:p>
          <a:p>
            <a:r>
              <a:rPr lang="it-IT" dirty="0"/>
              <a:t>d</a:t>
            </a:r>
            <a:r>
              <a:rPr lang="it-IT" baseline="30000" dirty="0"/>
              <a:t>0</a:t>
            </a:r>
            <a:r>
              <a:rPr lang="it-IT" dirty="0"/>
              <a:t>, d</a:t>
            </a:r>
            <a:r>
              <a:rPr lang="it-IT" baseline="30000" dirty="0"/>
              <a:t>5</a:t>
            </a:r>
            <a:r>
              <a:rPr lang="it-IT" dirty="0"/>
              <a:t>, d</a:t>
            </a:r>
            <a:r>
              <a:rPr lang="it-IT" baseline="30000" dirty="0"/>
              <a:t>10</a:t>
            </a:r>
            <a:r>
              <a:rPr lang="it-IT" dirty="0"/>
              <a:t>	</a:t>
            </a:r>
            <a:r>
              <a:rPr lang="it-IT" baseline="30000" dirty="0"/>
              <a:t>	</a:t>
            </a:r>
            <a:r>
              <a:rPr lang="it-IT" dirty="0" smtClean="0"/>
              <a:t>0</a:t>
            </a:r>
            <a:r>
              <a:rPr lang="it-IT" dirty="0"/>
              <a:t>	0	0</a:t>
            </a:r>
          </a:p>
          <a:p>
            <a:r>
              <a:rPr lang="it-IT" dirty="0"/>
              <a:t>d</a:t>
            </a:r>
            <a:r>
              <a:rPr lang="it-IT" baseline="30000" dirty="0"/>
              <a:t>1</a:t>
            </a:r>
            <a:r>
              <a:rPr lang="it-IT" dirty="0"/>
              <a:t>, d</a:t>
            </a:r>
            <a:r>
              <a:rPr lang="it-IT" baseline="30000" dirty="0"/>
              <a:t>6</a:t>
            </a:r>
            <a:r>
              <a:rPr lang="it-IT" dirty="0"/>
              <a:t>	</a:t>
            </a:r>
            <a:r>
              <a:rPr lang="it-IT" dirty="0" smtClean="0"/>
              <a:t>	0.4</a:t>
            </a:r>
            <a:r>
              <a:rPr lang="it-IT" dirty="0"/>
              <a:t>	0.27	0.13</a:t>
            </a:r>
          </a:p>
          <a:p>
            <a:r>
              <a:rPr lang="it-IT" dirty="0"/>
              <a:t>d</a:t>
            </a:r>
            <a:r>
              <a:rPr lang="it-IT" baseline="30000" dirty="0"/>
              <a:t>2</a:t>
            </a:r>
            <a:r>
              <a:rPr lang="it-IT" dirty="0"/>
              <a:t>, d</a:t>
            </a:r>
            <a:r>
              <a:rPr lang="it-IT" baseline="30000" dirty="0"/>
              <a:t>7</a:t>
            </a:r>
            <a:r>
              <a:rPr lang="it-IT" dirty="0"/>
              <a:t>	</a:t>
            </a:r>
            <a:r>
              <a:rPr lang="it-IT" dirty="0" smtClean="0"/>
              <a:t>	0.8</a:t>
            </a:r>
            <a:r>
              <a:rPr lang="it-IT" dirty="0"/>
              <a:t>	0.53	0.27</a:t>
            </a:r>
          </a:p>
          <a:p>
            <a:r>
              <a:rPr lang="it-IT" dirty="0"/>
              <a:t>d</a:t>
            </a:r>
            <a:r>
              <a:rPr lang="it-IT" baseline="30000" dirty="0"/>
              <a:t>3</a:t>
            </a:r>
            <a:r>
              <a:rPr lang="it-IT" dirty="0"/>
              <a:t>, d</a:t>
            </a:r>
            <a:r>
              <a:rPr lang="it-IT" baseline="30000" dirty="0"/>
              <a:t>8</a:t>
            </a:r>
            <a:r>
              <a:rPr lang="it-IT" dirty="0"/>
              <a:t>	</a:t>
            </a:r>
            <a:r>
              <a:rPr lang="it-IT" dirty="0" smtClean="0"/>
              <a:t>	1.2</a:t>
            </a:r>
            <a:r>
              <a:rPr lang="it-IT" dirty="0"/>
              <a:t>	0.36	0.84</a:t>
            </a:r>
          </a:p>
          <a:p>
            <a:r>
              <a:rPr lang="it-IT" dirty="0"/>
              <a:t>d</a:t>
            </a:r>
            <a:r>
              <a:rPr lang="it-IT" baseline="30000" dirty="0"/>
              <a:t>4</a:t>
            </a:r>
            <a:r>
              <a:rPr lang="it-IT" dirty="0"/>
              <a:t>, d</a:t>
            </a:r>
            <a:r>
              <a:rPr lang="it-IT" baseline="30000" dirty="0"/>
              <a:t>9</a:t>
            </a:r>
            <a:r>
              <a:rPr lang="it-IT" dirty="0"/>
              <a:t>	</a:t>
            </a:r>
            <a:r>
              <a:rPr lang="it-IT" dirty="0" smtClean="0"/>
              <a:t>	0.6</a:t>
            </a:r>
            <a:r>
              <a:rPr lang="it-IT" dirty="0"/>
              <a:t>	0.18	0.42</a:t>
            </a:r>
          </a:p>
        </p:txBody>
      </p:sp>
    </p:spTree>
    <p:extLst>
      <p:ext uri="{BB962C8B-B14F-4D97-AF65-F5344CB8AC3E}">
        <p14:creationId xmlns:p14="http://schemas.microsoft.com/office/powerpoint/2010/main" val="418608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71800" y="479715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d</a:t>
            </a:r>
            <a:r>
              <a:rPr lang="it-IT" baseline="30000" dirty="0"/>
              <a:t>0</a:t>
            </a:r>
            <a:r>
              <a:rPr lang="it-IT" dirty="0"/>
              <a:t>	MnO</a:t>
            </a:r>
            <a:r>
              <a:rPr lang="it-IT" baseline="-25000" dirty="0"/>
              <a:t>4</a:t>
            </a:r>
            <a:r>
              <a:rPr lang="it-IT" baseline="30000" dirty="0"/>
              <a:t>-</a:t>
            </a:r>
            <a:r>
              <a:rPr lang="it-IT" dirty="0"/>
              <a:t>	d</a:t>
            </a:r>
            <a:r>
              <a:rPr lang="it-IT" baseline="30000" dirty="0"/>
              <a:t>5</a:t>
            </a:r>
            <a:r>
              <a:rPr lang="it-IT" dirty="0"/>
              <a:t>	MnCl</a:t>
            </a:r>
            <a:r>
              <a:rPr lang="it-IT" baseline="-25000" dirty="0"/>
              <a:t>4</a:t>
            </a:r>
            <a:r>
              <a:rPr lang="it-IT" baseline="30000" dirty="0"/>
              <a:t>2-</a:t>
            </a:r>
          </a:p>
          <a:p>
            <a:r>
              <a:rPr lang="it-IT" dirty="0"/>
              <a:t>d</a:t>
            </a:r>
            <a:r>
              <a:rPr lang="it-IT" baseline="30000" dirty="0"/>
              <a:t>1</a:t>
            </a:r>
            <a:r>
              <a:rPr lang="it-IT" dirty="0"/>
              <a:t>	TiCl</a:t>
            </a:r>
            <a:r>
              <a:rPr lang="it-IT" baseline="-25000" dirty="0"/>
              <a:t>4</a:t>
            </a:r>
            <a:r>
              <a:rPr lang="it-IT" baseline="30000" dirty="0"/>
              <a:t>-</a:t>
            </a:r>
            <a:r>
              <a:rPr lang="it-IT" dirty="0"/>
              <a:t>	d</a:t>
            </a:r>
            <a:r>
              <a:rPr lang="it-IT" baseline="30000" dirty="0"/>
              <a:t>6</a:t>
            </a:r>
            <a:r>
              <a:rPr lang="it-IT" dirty="0"/>
              <a:t>	FeCl</a:t>
            </a:r>
            <a:r>
              <a:rPr lang="it-IT" baseline="-25000" dirty="0"/>
              <a:t>4</a:t>
            </a:r>
            <a:r>
              <a:rPr lang="it-IT" baseline="30000" dirty="0"/>
              <a:t>2-</a:t>
            </a:r>
          </a:p>
          <a:p>
            <a:r>
              <a:rPr lang="it-IT" dirty="0"/>
              <a:t>d</a:t>
            </a:r>
            <a:r>
              <a:rPr lang="it-IT" baseline="30000" dirty="0"/>
              <a:t>2</a:t>
            </a:r>
            <a:r>
              <a:rPr lang="it-IT" dirty="0"/>
              <a:t>	Cr(OR)</a:t>
            </a:r>
            <a:r>
              <a:rPr lang="it-IT" baseline="-25000" dirty="0"/>
              <a:t>4</a:t>
            </a:r>
            <a:r>
              <a:rPr lang="it-IT" dirty="0"/>
              <a:t>	d</a:t>
            </a:r>
            <a:r>
              <a:rPr lang="it-IT" baseline="30000" dirty="0"/>
              <a:t>7</a:t>
            </a:r>
            <a:r>
              <a:rPr lang="it-IT" dirty="0"/>
              <a:t>	</a:t>
            </a:r>
            <a:r>
              <a:rPr lang="it-IT" dirty="0" smtClean="0"/>
              <a:t>CoCl</a:t>
            </a:r>
            <a:r>
              <a:rPr lang="it-IT" baseline="-25000" dirty="0" smtClean="0"/>
              <a:t>4</a:t>
            </a:r>
            <a:r>
              <a:rPr lang="it-IT" baseline="30000" dirty="0" smtClean="0"/>
              <a:t>2-</a:t>
            </a:r>
          </a:p>
          <a:p>
            <a:r>
              <a:rPr lang="it-IT" baseline="30000" dirty="0"/>
              <a:t> </a:t>
            </a:r>
            <a:r>
              <a:rPr lang="it-IT" baseline="30000" dirty="0" smtClean="0"/>
              <a:t>                                                    </a:t>
            </a:r>
            <a:r>
              <a:rPr lang="it-IT" dirty="0" smtClean="0"/>
              <a:t>d</a:t>
            </a:r>
            <a:r>
              <a:rPr lang="it-IT" baseline="30000" dirty="0" smtClean="0"/>
              <a:t>10                  </a:t>
            </a:r>
            <a:r>
              <a:rPr lang="it-IT" dirty="0" smtClean="0"/>
              <a:t>ZnCl</a:t>
            </a:r>
            <a:r>
              <a:rPr lang="it-IT" baseline="-25000" dirty="0" smtClean="0"/>
              <a:t>4</a:t>
            </a:r>
            <a:r>
              <a:rPr lang="it-IT" baseline="30000" dirty="0" smtClean="0"/>
              <a:t>2-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419872" y="4077072"/>
            <a:ext cx="2179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Complessi Tetraedrici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916" y="412850"/>
            <a:ext cx="5651482" cy="367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0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763688" y="160079"/>
            <a:ext cx="57606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altLang="it-IT" sz="3200" b="1" dirty="0" err="1" smtClean="0">
                <a:solidFill>
                  <a:srgbClr val="0000FF"/>
                </a:solidFill>
              </a:rPr>
              <a:t>Complessi</a:t>
            </a:r>
            <a:r>
              <a:rPr lang="en-US" altLang="it-IT" sz="3200" b="1" dirty="0" smtClean="0">
                <a:solidFill>
                  <a:srgbClr val="0000FF"/>
                </a:solidFill>
              </a:rPr>
              <a:t> </a:t>
            </a:r>
            <a:r>
              <a:rPr lang="en-US" altLang="it-IT" sz="3200" b="1" dirty="0" err="1" smtClean="0">
                <a:solidFill>
                  <a:srgbClr val="0000FF"/>
                </a:solidFill>
              </a:rPr>
              <a:t>planare</a:t>
            </a:r>
            <a:r>
              <a:rPr lang="en-US" altLang="it-IT" sz="3200" b="1" dirty="0" smtClean="0">
                <a:solidFill>
                  <a:srgbClr val="0000FF"/>
                </a:solidFill>
              </a:rPr>
              <a:t> </a:t>
            </a:r>
            <a:r>
              <a:rPr lang="en-US" altLang="it-IT" sz="3200" b="1" dirty="0" err="1" smtClean="0">
                <a:solidFill>
                  <a:srgbClr val="0000FF"/>
                </a:solidFill>
              </a:rPr>
              <a:t>quadrato</a:t>
            </a:r>
            <a:endParaRPr lang="en-US" altLang="it-IT" sz="3200" b="1" dirty="0">
              <a:solidFill>
                <a:srgbClr val="0000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18172"/>
            <a:ext cx="4325466" cy="536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64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24_29de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5" b="12117"/>
          <a:stretch/>
        </p:blipFill>
        <p:spPr bwMode="auto">
          <a:xfrm>
            <a:off x="2725738" y="3689769"/>
            <a:ext cx="6310758" cy="254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4" descr="24_29ab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" b="12365"/>
          <a:stretch/>
        </p:blipFill>
        <p:spPr bwMode="auto">
          <a:xfrm>
            <a:off x="3268663" y="1026737"/>
            <a:ext cx="5767833" cy="233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6"/>
          <p:cNvSpPr>
            <a:spLocks noChangeArrowheads="1"/>
          </p:cNvSpPr>
          <p:nvPr/>
        </p:nvSpPr>
        <p:spPr bwMode="auto">
          <a:xfrm>
            <a:off x="6057900" y="12827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63494" name="Rectangle 7"/>
          <p:cNvSpPr>
            <a:spLocks noChangeArrowheads="1"/>
          </p:cNvSpPr>
          <p:nvPr/>
        </p:nvSpPr>
        <p:spPr bwMode="auto">
          <a:xfrm>
            <a:off x="6057900" y="27432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63495" name="Rectangle 8"/>
          <p:cNvSpPr>
            <a:spLocks noChangeArrowheads="1"/>
          </p:cNvSpPr>
          <p:nvPr/>
        </p:nvSpPr>
        <p:spPr bwMode="auto">
          <a:xfrm>
            <a:off x="8166100" y="12827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63496" name="Rectangle 9"/>
          <p:cNvSpPr>
            <a:spLocks noChangeArrowheads="1"/>
          </p:cNvSpPr>
          <p:nvPr/>
        </p:nvSpPr>
        <p:spPr bwMode="auto">
          <a:xfrm>
            <a:off x="8166100" y="27432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63497" name="Rectangle 10"/>
          <p:cNvSpPr>
            <a:spLocks noChangeArrowheads="1"/>
          </p:cNvSpPr>
          <p:nvPr/>
        </p:nvSpPr>
        <p:spPr bwMode="auto">
          <a:xfrm>
            <a:off x="8089900" y="40259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63498" name="Rectangle 11"/>
          <p:cNvSpPr>
            <a:spLocks noChangeArrowheads="1"/>
          </p:cNvSpPr>
          <p:nvPr/>
        </p:nvSpPr>
        <p:spPr bwMode="auto">
          <a:xfrm>
            <a:off x="8089900" y="55245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63499" name="Rectangle 12"/>
          <p:cNvSpPr>
            <a:spLocks noChangeArrowheads="1"/>
          </p:cNvSpPr>
          <p:nvPr/>
        </p:nvSpPr>
        <p:spPr bwMode="auto">
          <a:xfrm>
            <a:off x="5803900" y="40259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63500" name="Rectangle 13"/>
          <p:cNvSpPr>
            <a:spLocks noChangeArrowheads="1"/>
          </p:cNvSpPr>
          <p:nvPr/>
        </p:nvSpPr>
        <p:spPr bwMode="auto">
          <a:xfrm>
            <a:off x="5803900" y="55372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3748"/>
            <a:ext cx="2474218" cy="306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491880" y="40259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491880" y="5537200"/>
            <a:ext cx="203200" cy="165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260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619672" y="875998"/>
            <a:ext cx="194421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 smtClean="0"/>
              <a:t>Campo cristallino</a:t>
            </a:r>
          </a:p>
          <a:p>
            <a:pPr>
              <a:spcBef>
                <a:spcPct val="50000"/>
              </a:spcBef>
            </a:pPr>
            <a:r>
              <a:rPr lang="it-IT" altLang="it-IT" dirty="0" smtClean="0"/>
              <a:t>planare quadrato</a:t>
            </a:r>
            <a:endParaRPr lang="it-IT" altLang="it-IT" dirty="0"/>
          </a:p>
        </p:txBody>
      </p:sp>
      <p:pic>
        <p:nvPicPr>
          <p:cNvPr id="1953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409950" cy="508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34" name="Text Box 78"/>
          <p:cNvSpPr txBox="1">
            <a:spLocks noChangeArrowheads="1"/>
          </p:cNvSpPr>
          <p:nvPr/>
        </p:nvSpPr>
        <p:spPr bwMode="auto">
          <a:xfrm>
            <a:off x="4571125" y="2550319"/>
            <a:ext cx="26638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dirty="0"/>
              <a:t>Lo </a:t>
            </a:r>
            <a:r>
              <a:rPr lang="it-IT" altLang="it-IT" dirty="0" err="1"/>
              <a:t>splitting</a:t>
            </a:r>
            <a:r>
              <a:rPr lang="it-IT" altLang="it-IT" dirty="0"/>
              <a:t> degli orbitali d vede il d</a:t>
            </a:r>
            <a:r>
              <a:rPr lang="it-IT" altLang="it-IT" baseline="-25000" dirty="0"/>
              <a:t>x2-y2 </a:t>
            </a:r>
            <a:r>
              <a:rPr lang="it-IT" altLang="it-IT" dirty="0"/>
              <a:t>più in alto in energia rispetto agli altri. Ciò favorisce complessi di metalli d</a:t>
            </a:r>
            <a:r>
              <a:rPr lang="it-IT" altLang="it-IT" baseline="30000" dirty="0"/>
              <a:t>8</a:t>
            </a:r>
            <a:r>
              <a:rPr lang="it-IT" altLang="it-IT" dirty="0"/>
              <a:t> a basso spin </a:t>
            </a:r>
            <a:r>
              <a:rPr lang="it-IT" altLang="it-IT" dirty="0"/>
              <a:t>e</a:t>
            </a:r>
            <a:r>
              <a:rPr lang="it-IT" altLang="it-IT" dirty="0" smtClean="0"/>
              <a:t> di </a:t>
            </a:r>
            <a:r>
              <a:rPr lang="it-IT" altLang="it-IT" dirty="0"/>
              <a:t>metalli di 4</a:t>
            </a:r>
            <a:r>
              <a:rPr lang="it-IT" altLang="it-IT" baseline="30000" dirty="0"/>
              <a:t>a </a:t>
            </a:r>
            <a:r>
              <a:rPr lang="it-IT" altLang="it-IT" dirty="0"/>
              <a:t> o 5</a:t>
            </a:r>
            <a:r>
              <a:rPr lang="it-IT" altLang="it-IT" baseline="30000" dirty="0"/>
              <a:t>a </a:t>
            </a:r>
            <a:r>
              <a:rPr lang="it-IT" altLang="it-IT" dirty="0"/>
              <a:t>serie di transizione (es. cis-platino)</a:t>
            </a:r>
            <a:endParaRPr lang="it-IT" altLang="it-IT" baseline="-25000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835696" y="188640"/>
            <a:ext cx="53992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400" dirty="0"/>
              <a:t>Complessi a geometria </a:t>
            </a:r>
            <a:r>
              <a:rPr lang="it-IT" altLang="it-IT" sz="2400" dirty="0" smtClean="0"/>
              <a:t>planare quadrata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32131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24_35-01UNEx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8"/>
          <a:stretch/>
        </p:blipFill>
        <p:spPr bwMode="auto">
          <a:xfrm>
            <a:off x="0" y="215900"/>
            <a:ext cx="9142413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95536" y="6047900"/>
            <a:ext cx="8505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0070C0"/>
                </a:solidFill>
              </a:rPr>
              <a:t>Tetraedrica                                     Planare Quadrata</a:t>
            </a:r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548680"/>
            <a:ext cx="49878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sz="2400" dirty="0" smtClean="0"/>
              <a:t>La coordinazione planare quadrata</a:t>
            </a:r>
          </a:p>
          <a:p>
            <a:r>
              <a:rPr lang="it-IT" altLang="it-IT" sz="2400" dirty="0" smtClean="0"/>
              <a:t>è favorita rispetto alla coordinazione</a:t>
            </a:r>
          </a:p>
          <a:p>
            <a:r>
              <a:rPr lang="it-IT" altLang="it-IT" sz="2400" dirty="0" smtClean="0"/>
              <a:t>tetraedrica nei  complessi </a:t>
            </a:r>
            <a:r>
              <a:rPr lang="it-IT" altLang="it-IT" sz="2400" dirty="0"/>
              <a:t>di metalli </a:t>
            </a:r>
            <a:r>
              <a:rPr lang="it-IT" altLang="it-IT" sz="2400" dirty="0" smtClean="0"/>
              <a:t>d</a:t>
            </a:r>
            <a:r>
              <a:rPr lang="it-IT" altLang="it-IT" sz="2400" baseline="30000" dirty="0" smtClean="0"/>
              <a:t>8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452928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31640" y="764704"/>
            <a:ext cx="633670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/>
              <a:t>Distorsione di </a:t>
            </a:r>
            <a:r>
              <a:rPr lang="it-IT" sz="3200" b="1" dirty="0" err="1"/>
              <a:t>Jahn-Teller</a:t>
            </a:r>
            <a:r>
              <a:rPr lang="it-IT" sz="3200" b="1" dirty="0"/>
              <a:t> </a:t>
            </a:r>
            <a:endParaRPr lang="it-IT" sz="3200" dirty="0"/>
          </a:p>
          <a:p>
            <a:r>
              <a:rPr lang="it-IT" dirty="0"/>
              <a:t>  </a:t>
            </a:r>
          </a:p>
          <a:p>
            <a:r>
              <a:rPr lang="it-IT" sz="2800" dirty="0"/>
              <a:t>Il </a:t>
            </a:r>
            <a:r>
              <a:rPr lang="it-IT" sz="2800" b="1" dirty="0"/>
              <a:t>teorema di</a:t>
            </a:r>
            <a:r>
              <a:rPr lang="it-IT" sz="2800" dirty="0"/>
              <a:t>  </a:t>
            </a:r>
            <a:r>
              <a:rPr lang="it-IT" sz="2800" b="1" dirty="0" err="1"/>
              <a:t>Jahn-Teller</a:t>
            </a:r>
            <a:r>
              <a:rPr lang="it-IT" sz="2800" b="1" dirty="0"/>
              <a:t> </a:t>
            </a:r>
            <a:r>
              <a:rPr lang="it-IT" sz="2800" dirty="0"/>
              <a:t> stabilisce che: </a:t>
            </a:r>
            <a:endParaRPr lang="it-IT" sz="2800" dirty="0" smtClean="0"/>
          </a:p>
          <a:p>
            <a:endParaRPr lang="it-IT" sz="2800" dirty="0"/>
          </a:p>
          <a:p>
            <a:r>
              <a:rPr lang="it-IT" sz="2800" b="1" dirty="0"/>
              <a:t>Per una molecola non lineare in uno stato elettronico degenere, deve verificarsi una distorsione per ridurre la simmetria, rimuovere la degenerazione e diminuire l’energia del sistema. </a:t>
            </a:r>
          </a:p>
        </p:txBody>
      </p:sp>
    </p:spTree>
    <p:extLst>
      <p:ext uri="{BB962C8B-B14F-4D97-AF65-F5344CB8AC3E}">
        <p14:creationId xmlns:p14="http://schemas.microsoft.com/office/powerpoint/2010/main" val="16993717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523</Words>
  <Application>Microsoft Office PowerPoint</Application>
  <PresentationFormat>Presentazione su schermo (4:3)</PresentationFormat>
  <Paragraphs>159</Paragraphs>
  <Slides>20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MS PGothic</vt:lpstr>
      <vt:lpstr>Arial</vt:lpstr>
      <vt:lpstr>Calibri</vt:lpstr>
      <vt:lpstr>Courier New</vt:lpstr>
      <vt:lpstr>Symbol</vt:lpstr>
      <vt:lpstr>Tahoma</vt:lpstr>
      <vt:lpstr>Times New Roman</vt:lpstr>
      <vt:lpstr>Wingdings</vt:lpstr>
      <vt:lpstr>Tema di Office</vt:lpstr>
      <vt:lpstr>ISISServer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direzione</dc:creator>
  <cp:lastModifiedBy>GEREMIA</cp:lastModifiedBy>
  <cp:revision>52</cp:revision>
  <dcterms:created xsi:type="dcterms:W3CDTF">2017-03-01T04:50:08Z</dcterms:created>
  <dcterms:modified xsi:type="dcterms:W3CDTF">2021-05-05T13:56:29Z</dcterms:modified>
</cp:coreProperties>
</file>