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7" r:id="rId10"/>
    <p:sldId id="263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FBEF3-7B53-44AD-952C-2308AEC7E6A2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DF35F-34BD-4BD3-95B0-C42B039705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91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74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6304" indent="-286809" defTabSz="9174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7235" indent="-229748" defTabSz="9174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6729" indent="-229748" defTabSz="9174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4723" indent="-228246" defTabSz="9174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7188" indent="-228246" defTabSz="917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9654" indent="-228246" defTabSz="917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2119" indent="-228246" defTabSz="917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94585" indent="-228246" defTabSz="917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9A3F44-E61D-4614-B0FE-B82C20F5263D}" type="slidenum">
              <a:rPr lang="en-US" altLang="it-IT"/>
              <a:pPr eaLnBrk="1" hangingPunct="1"/>
              <a:t>9</a:t>
            </a:fld>
            <a:endParaRPr lang="en-US" altLang="it-IT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FD15-3E5A-4781-9652-65E525444544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9A5-3AB0-418F-B5BB-83514BAB9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92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FD15-3E5A-4781-9652-65E525444544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9A5-3AB0-418F-B5BB-83514BAB9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89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FD15-3E5A-4781-9652-65E525444544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9A5-3AB0-418F-B5BB-83514BAB9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78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FD15-3E5A-4781-9652-65E525444544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9A5-3AB0-418F-B5BB-83514BAB9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77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FD15-3E5A-4781-9652-65E525444544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9A5-3AB0-418F-B5BB-83514BAB9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1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FD15-3E5A-4781-9652-65E525444544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9A5-3AB0-418F-B5BB-83514BAB9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51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FD15-3E5A-4781-9652-65E525444544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9A5-3AB0-418F-B5BB-83514BAB9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63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FD15-3E5A-4781-9652-65E525444544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9A5-3AB0-418F-B5BB-83514BAB9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30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FD15-3E5A-4781-9652-65E525444544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9A5-3AB0-418F-B5BB-83514BAB9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33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FD15-3E5A-4781-9652-65E525444544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9A5-3AB0-418F-B5BB-83514BAB9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2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FD15-3E5A-4781-9652-65E525444544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39A5-3AB0-418F-B5BB-83514BAB9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56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EFD15-3E5A-4781-9652-65E525444544}" type="datetimeFigureOut">
              <a:rPr lang="it-IT" smtClean="0"/>
              <a:t>03/03/2018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139A5-3AB0-418F-B5BB-83514BAB96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522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984" y="3933056"/>
            <a:ext cx="6400800" cy="2423120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70000"/>
              </a:lnSpc>
            </a:pP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soluzioni acquose di [Cu(H</a:t>
            </a:r>
            <a:r>
              <a:rPr kumimoji="0" lang="it-IT" altLang="it-IT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O)</a:t>
            </a:r>
            <a:r>
              <a:rPr kumimoji="0" lang="it-IT" altLang="it-IT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  <a:r>
              <a:rPr kumimoji="0" lang="it-IT" altLang="it-IT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2+ 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appaiono</a:t>
            </a:r>
            <a:r>
              <a:rPr kumimoji="0" lang="it-IT" alt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altLang="it-IT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blu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come conseguenza dell’assorbimento di radiazione tra 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600 e 1000 nm (</a:t>
            </a:r>
            <a:r>
              <a:rPr kumimoji="0" lang="it-IT" altLang="it-IT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it-IT" altLang="it-IT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max</a:t>
            </a:r>
            <a:r>
              <a:rPr kumimoji="0" lang="it-IT" alt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800 nm) nella regione dal giallo all’IR dello spettro visibile.</a:t>
            </a:r>
            <a:endParaRPr kumimoji="0" lang="it-IT" altLang="it-I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5" name="Picture 1" descr="UVpg4 cop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77154"/>
            <a:ext cx="43910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971600" y="441538"/>
            <a:ext cx="7507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Spettroscopia elettronica nei complessi</a:t>
            </a:r>
            <a:endParaRPr lang="it-IT" sz="3600" dirty="0"/>
          </a:p>
        </p:txBody>
      </p:sp>
      <p:pic>
        <p:nvPicPr>
          <p:cNvPr id="1028" name="Picture 4" descr="trenta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73" y="1749130"/>
            <a:ext cx="306546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9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7178" y="-162272"/>
            <a:ext cx="8229600" cy="1143000"/>
          </a:xfrm>
        </p:spPr>
        <p:txBody>
          <a:bodyPr/>
          <a:lstStyle/>
          <a:p>
            <a:r>
              <a:rPr lang="it-IT" dirty="0"/>
              <a:t>I</a:t>
            </a:r>
            <a:r>
              <a:rPr lang="it-IT" dirty="0" smtClean="0"/>
              <a:t>one permanganato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836712"/>
            <a:ext cx="6732239" cy="43204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Quando l'assorbimento relativo alle transizioni CT cade nel visibile il complesso ha un </a:t>
            </a:r>
            <a:r>
              <a:rPr lang="it-IT" b="1" dirty="0"/>
              <a:t>colore molto intenso</a:t>
            </a:r>
            <a:r>
              <a:rPr lang="it-IT" dirty="0" smtClean="0"/>
              <a:t>.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Ad esempio il permanganato (il Mn</a:t>
            </a:r>
            <a:r>
              <a:rPr lang="it-IT" baseline="30000" dirty="0"/>
              <a:t>7+</a:t>
            </a:r>
            <a:r>
              <a:rPr lang="it-IT" dirty="0"/>
              <a:t> è un d</a:t>
            </a:r>
            <a:r>
              <a:rPr lang="it-IT" baseline="30000" dirty="0"/>
              <a:t>0</a:t>
            </a:r>
            <a:r>
              <a:rPr lang="it-IT" dirty="0"/>
              <a:t>) è intensamente colorato grazie a questo tipo di </a:t>
            </a:r>
            <a:r>
              <a:rPr lang="it-IT" dirty="0" smtClean="0"/>
              <a:t>transizioni. </a:t>
            </a:r>
            <a:r>
              <a:rPr lang="it-IT" altLang="it-IT" dirty="0" smtClean="0"/>
              <a:t>Ciò </a:t>
            </a:r>
            <a:r>
              <a:rPr lang="it-IT" altLang="it-IT" dirty="0"/>
              <a:t>è dovuto alla transizione di elettroni </a:t>
            </a:r>
            <a:r>
              <a:rPr lang="it-IT" altLang="it-IT" dirty="0" smtClean="0"/>
              <a:t> da </a:t>
            </a:r>
            <a:r>
              <a:rPr lang="it-IT" altLang="it-IT" dirty="0"/>
              <a:t>orbitali </a:t>
            </a:r>
            <a:r>
              <a:rPr lang="it-IT" altLang="it-IT" dirty="0" smtClean="0"/>
              <a:t>dei leganti </a:t>
            </a:r>
            <a:r>
              <a:rPr lang="it-IT" altLang="it-IT" dirty="0"/>
              <a:t>a quelli </a:t>
            </a:r>
            <a:r>
              <a:rPr lang="it-IT" altLang="it-IT" dirty="0" smtClean="0"/>
              <a:t>del </a:t>
            </a:r>
            <a:r>
              <a:rPr lang="it-IT" altLang="it-IT" dirty="0"/>
              <a:t>metallo </a:t>
            </a:r>
            <a:r>
              <a:rPr lang="it-IT" altLang="it-IT" dirty="0" smtClean="0"/>
              <a:t>(</a:t>
            </a:r>
            <a:r>
              <a:rPr lang="it-IT" altLang="it-IT" dirty="0" err="1" smtClean="0"/>
              <a:t>ligand</a:t>
            </a:r>
            <a:r>
              <a:rPr lang="it-IT" altLang="it-IT" dirty="0" smtClean="0"/>
              <a:t> </a:t>
            </a:r>
            <a:r>
              <a:rPr lang="it-IT" altLang="it-IT" dirty="0"/>
              <a:t>-</a:t>
            </a:r>
            <a:r>
              <a:rPr lang="it-IT" altLang="it-IT" dirty="0" smtClean="0"/>
              <a:t>to-metal </a:t>
            </a:r>
            <a:r>
              <a:rPr lang="it-IT" altLang="it-IT" dirty="0" err="1" smtClean="0"/>
              <a:t>charge</a:t>
            </a:r>
            <a:r>
              <a:rPr lang="it-IT" altLang="it-IT" dirty="0" smtClean="0"/>
              <a:t> </a:t>
            </a:r>
            <a:r>
              <a:rPr lang="it-IT" altLang="it-IT" dirty="0"/>
              <a:t>transfer,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LMCT</a:t>
            </a:r>
            <a:r>
              <a:rPr lang="it-IT" dirty="0" smtClean="0"/>
              <a:t>).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Non solo le transizioni d-d determinano il colore delle soluzioni dei complessi di metalli di transizione ma anche le transizioni a trasferimento di carica.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2" name="Picture 4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24765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94076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68" y="4593623"/>
            <a:ext cx="28575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54" y="1556792"/>
            <a:ext cx="2381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8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825446"/>
          </a:xfrm>
        </p:spPr>
        <p:txBody>
          <a:bodyPr/>
          <a:lstStyle/>
          <a:p>
            <a:r>
              <a:rPr lang="it-IT" dirty="0" err="1" smtClean="0"/>
              <a:t>Solfocianuro</a:t>
            </a:r>
            <a:r>
              <a:rPr lang="it-IT" dirty="0" smtClean="0"/>
              <a:t> di Fe(III)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24744"/>
            <a:ext cx="8676456" cy="2688463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it-IT" altLang="it-IT" dirty="0" smtClean="0"/>
              <a:t>Per es. quando ad una soluzione dello ione Fe</a:t>
            </a:r>
            <a:r>
              <a:rPr lang="it-IT" altLang="it-IT" baseline="30000" dirty="0" smtClean="0"/>
              <a:t>3+</a:t>
            </a:r>
            <a:r>
              <a:rPr lang="it-IT" altLang="it-IT" dirty="0" smtClean="0"/>
              <a:t> (di colore giallo pallido) si aggiunge lo ione </a:t>
            </a:r>
            <a:r>
              <a:rPr lang="it-IT" altLang="it-IT" dirty="0" err="1" smtClean="0"/>
              <a:t>solfocianuro</a:t>
            </a:r>
            <a:r>
              <a:rPr lang="it-IT" altLang="it-IT" dirty="0" smtClean="0"/>
              <a:t> (SCN</a:t>
            </a:r>
            <a:r>
              <a:rPr lang="it-IT" altLang="it-IT" baseline="30000" dirty="0" smtClean="0"/>
              <a:t>-</a:t>
            </a:r>
            <a:r>
              <a:rPr lang="it-IT" altLang="it-IT" dirty="0" smtClean="0"/>
              <a:t>, </a:t>
            </a:r>
            <a:r>
              <a:rPr lang="it-IT" altLang="it-IT" dirty="0" err="1" smtClean="0"/>
              <a:t>NaSCN</a:t>
            </a:r>
            <a:r>
              <a:rPr lang="it-IT" altLang="it-IT" dirty="0" smtClean="0"/>
              <a:t> è incolore) la soluzione, assume una intensa colorazione rossa.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it-IT" altLang="it-IT" dirty="0" smtClean="0"/>
              <a:t>Ciò è dovuto alla transizione di elettroni da orbitali del metallo a quelli dei leganti (metal-to-</a:t>
            </a:r>
            <a:r>
              <a:rPr lang="it-IT" altLang="it-IT" dirty="0" err="1" smtClean="0"/>
              <a:t>ligand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charge</a:t>
            </a:r>
            <a:r>
              <a:rPr lang="it-IT" altLang="it-IT" dirty="0" smtClean="0"/>
              <a:t> transfer,</a:t>
            </a:r>
            <a:r>
              <a:rPr lang="it-IT" altLang="it-IT" b="1" i="1" dirty="0" smtClean="0"/>
              <a:t> </a:t>
            </a:r>
            <a:r>
              <a:rPr lang="it-IT" altLang="it-IT" b="1" i="1" dirty="0" smtClean="0">
                <a:solidFill>
                  <a:srgbClr val="0070C0"/>
                </a:solidFill>
              </a:rPr>
              <a:t>MLCT</a:t>
            </a:r>
            <a:r>
              <a:rPr lang="it-IT" altLang="it-IT" dirty="0" smtClean="0"/>
              <a:t>) nel complesso [Fe(SCN)</a:t>
            </a:r>
            <a:r>
              <a:rPr lang="it-IT" altLang="it-IT" baseline="-25000" dirty="0" smtClean="0"/>
              <a:t>6</a:t>
            </a:r>
            <a:r>
              <a:rPr lang="it-IT" altLang="it-IT" dirty="0" smtClean="0"/>
              <a:t>]</a:t>
            </a:r>
            <a:r>
              <a:rPr lang="it-IT" altLang="it-IT" baseline="30000" dirty="0" smtClean="0"/>
              <a:t>3-</a:t>
            </a:r>
            <a:r>
              <a:rPr lang="it-IT" altLang="it-IT" dirty="0" smtClean="0"/>
              <a:t> la quale è permessa e quindi ha una intensità molto elevata, circa 1000 volte quella di una transizione d-d.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03"/>
          <a:stretch/>
        </p:blipFill>
        <p:spPr bwMode="auto">
          <a:xfrm>
            <a:off x="1619672" y="3525175"/>
            <a:ext cx="5500662" cy="33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3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+mn-lt"/>
              </a:rPr>
              <a:t>Spettro di assorbimento e </a:t>
            </a:r>
            <a:r>
              <a:rPr lang="it-IT" dirty="0" smtClean="0">
                <a:latin typeface="Symbol" panose="05050102010706020507" pitchFamily="18" charset="2"/>
              </a:rPr>
              <a:t>D</a:t>
            </a:r>
            <a:r>
              <a:rPr lang="it-IT" baseline="-25000" dirty="0" smtClean="0"/>
              <a:t>o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519420"/>
            <a:ext cx="8892480" cy="2764904"/>
          </a:xfrm>
        </p:spPr>
        <p:txBody>
          <a:bodyPr/>
          <a:lstStyle/>
          <a:p>
            <a:r>
              <a:rPr lang="it-IT" dirty="0"/>
              <a:t>L'energia di una transizione elettronica può essere ricavata dalla conoscenza della lunghezza d'onda del massimo di assorbimento: </a:t>
            </a:r>
            <a:endParaRPr lang="it-IT" dirty="0" smtClean="0"/>
          </a:p>
          <a:p>
            <a:r>
              <a:rPr lang="it-IT" dirty="0"/>
              <a:t>Ad esempio </a:t>
            </a:r>
            <a:r>
              <a:rPr lang="it-IT" dirty="0" smtClean="0">
                <a:latin typeface="Symbol" panose="05050102010706020507" pitchFamily="18" charset="2"/>
              </a:rPr>
              <a:t>D</a:t>
            </a:r>
            <a:r>
              <a:rPr lang="it-IT" baseline="-25000" dirty="0" smtClean="0"/>
              <a:t>o </a:t>
            </a:r>
            <a:r>
              <a:rPr lang="it-IT" dirty="0"/>
              <a:t>presente nel complesso [Ti(H</a:t>
            </a:r>
            <a:r>
              <a:rPr lang="it-IT" baseline="-25000" dirty="0"/>
              <a:t>2</a:t>
            </a:r>
            <a:r>
              <a:rPr lang="it-IT" dirty="0"/>
              <a:t>O)</a:t>
            </a:r>
            <a:r>
              <a:rPr lang="it-IT" baseline="-25000" dirty="0"/>
              <a:t>6</a:t>
            </a:r>
            <a:r>
              <a:rPr lang="it-IT" dirty="0"/>
              <a:t>]</a:t>
            </a:r>
            <a:r>
              <a:rPr lang="it-IT" baseline="30000" dirty="0"/>
              <a:t>3+ </a:t>
            </a:r>
            <a:r>
              <a:rPr lang="it-IT" dirty="0"/>
              <a:t>può essere ricavato dallo spettro UV-vis</a:t>
            </a:r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5040560" cy="223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7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</a:t>
            </a:r>
            <a:r>
              <a:rPr lang="it-IT" dirty="0" smtClean="0">
                <a:latin typeface="Symbol" panose="05050102010706020507" pitchFamily="18" charset="2"/>
              </a:rPr>
              <a:t>l</a:t>
            </a:r>
            <a:r>
              <a:rPr lang="it-IT" dirty="0" smtClean="0"/>
              <a:t> di assorbimento al </a:t>
            </a:r>
            <a:r>
              <a:rPr lang="it-IT" dirty="0" smtClean="0">
                <a:latin typeface="Symbol" panose="05050102010706020507" pitchFamily="18" charset="2"/>
              </a:rPr>
              <a:t>D</a:t>
            </a:r>
            <a:r>
              <a:rPr lang="it-IT" baseline="-25000" dirty="0" smtClean="0"/>
              <a:t>o</a:t>
            </a:r>
            <a:endParaRPr lang="it-IT" baseline="-25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00201"/>
            <a:ext cx="8568952" cy="2332856"/>
          </a:xfrm>
        </p:spPr>
        <p:txBody>
          <a:bodyPr/>
          <a:lstStyle/>
          <a:p>
            <a:r>
              <a:rPr lang="it-IT" dirty="0"/>
              <a:t>Usando l'equazione </a:t>
            </a:r>
            <a:r>
              <a:rPr lang="it-IT" dirty="0">
                <a:latin typeface="Symbol" panose="05050102010706020507" pitchFamily="18" charset="2"/>
              </a:rPr>
              <a:t>D</a:t>
            </a:r>
            <a:r>
              <a:rPr lang="it-IT" dirty="0"/>
              <a:t>E=</a:t>
            </a:r>
            <a:r>
              <a:rPr lang="it-IT" dirty="0" err="1"/>
              <a:t>h</a:t>
            </a:r>
            <a:r>
              <a:rPr lang="it-IT" dirty="0" err="1">
                <a:latin typeface="Symbol" panose="05050102010706020507" pitchFamily="18" charset="2"/>
              </a:rPr>
              <a:t>n</a:t>
            </a:r>
            <a:r>
              <a:rPr lang="it-IT" dirty="0"/>
              <a:t> e la relazione tra frequenza e  lunghezza </a:t>
            </a:r>
            <a:r>
              <a:rPr lang="it-IT" dirty="0" smtClean="0"/>
              <a:t>d'onda e moltiplicando </a:t>
            </a:r>
            <a:r>
              <a:rPr lang="it-IT" dirty="0"/>
              <a:t>per il numero di Avogadro si ottiene l'energia della transizione elettronica espressa in </a:t>
            </a:r>
            <a:r>
              <a:rPr lang="it-IT" dirty="0" err="1"/>
              <a:t>kJ</a:t>
            </a:r>
            <a:r>
              <a:rPr lang="it-IT" dirty="0"/>
              <a:t> mol</a:t>
            </a:r>
            <a:r>
              <a:rPr lang="it-IT" baseline="30000" dirty="0"/>
              <a:t>-1</a:t>
            </a:r>
            <a:endParaRPr lang="it-IT" dirty="0"/>
          </a:p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8765938" cy="67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15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1143000"/>
          </a:xfrm>
        </p:spPr>
        <p:txBody>
          <a:bodyPr/>
          <a:lstStyle/>
          <a:p>
            <a:r>
              <a:rPr lang="it-IT" dirty="0" smtClean="0"/>
              <a:t>Intensità di assorbimento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182452"/>
            <a:ext cx="9036496" cy="1180728"/>
          </a:xfrm>
        </p:spPr>
        <p:txBody>
          <a:bodyPr>
            <a:normAutofit/>
          </a:bodyPr>
          <a:lstStyle/>
          <a:p>
            <a:r>
              <a:rPr lang="it-IT" sz="2800" dirty="0"/>
              <a:t>L’assorbimento è controllato dalla Legge di </a:t>
            </a:r>
            <a:r>
              <a:rPr lang="it-IT" sz="2800" b="1" dirty="0" smtClean="0"/>
              <a:t>Lambert</a:t>
            </a:r>
            <a:r>
              <a:rPr lang="it-IT" sz="2800" dirty="0" smtClean="0"/>
              <a:t>-</a:t>
            </a:r>
            <a:r>
              <a:rPr lang="it-IT" sz="2800" b="1" dirty="0" err="1" smtClean="0"/>
              <a:t>Beer</a:t>
            </a:r>
            <a:endParaRPr lang="it-IT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632848" cy="26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51520" y="4485961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Conoscendo la dimensione della cella, la concentrazione della specie </a:t>
            </a:r>
            <a:r>
              <a:rPr lang="it-IT" sz="2400" dirty="0" err="1" smtClean="0"/>
              <a:t>assorbante</a:t>
            </a:r>
            <a:r>
              <a:rPr lang="it-IT" sz="2400" dirty="0" smtClean="0"/>
              <a:t> e il coefficiente molare di estinzione si può ricavare l'assorbanza. </a:t>
            </a:r>
          </a:p>
          <a:p>
            <a:r>
              <a:rPr lang="it-IT" sz="2400" dirty="0" smtClean="0"/>
              <a:t>Oppure se si misura l'assorbanza si può ricavare o il coefficiente molare di estinzione o la concentrazione o la dimensione della cella.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533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it-IT" dirty="0" smtClean="0"/>
              <a:t>Intensità e struttura elettronica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/>
              <a:t>L'intensità del colore</a:t>
            </a:r>
            <a:r>
              <a:rPr lang="it-IT" dirty="0"/>
              <a:t> è legata all'ampiezza del coefficiente di estinzione e alle </a:t>
            </a:r>
            <a:r>
              <a:rPr lang="it-IT" b="1" dirty="0"/>
              <a:t>regole di selezione quantomeccaniche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Se </a:t>
            </a:r>
            <a:r>
              <a:rPr lang="it-IT" dirty="0"/>
              <a:t>una transizione è </a:t>
            </a:r>
            <a:r>
              <a:rPr lang="it-IT" b="1" dirty="0"/>
              <a:t>permessa</a:t>
            </a:r>
            <a:r>
              <a:rPr lang="it-IT" dirty="0"/>
              <a:t> il colore sarà </a:t>
            </a:r>
            <a:r>
              <a:rPr lang="it-IT" b="1" dirty="0"/>
              <a:t>molto intenso</a:t>
            </a:r>
            <a:r>
              <a:rPr lang="it-IT" dirty="0"/>
              <a:t> se la transizione è </a:t>
            </a:r>
            <a:r>
              <a:rPr lang="it-IT" b="1" dirty="0"/>
              <a:t>proibita</a:t>
            </a:r>
            <a:r>
              <a:rPr lang="it-IT" dirty="0"/>
              <a:t> il colore sarà </a:t>
            </a:r>
            <a:r>
              <a:rPr lang="it-IT" b="1" dirty="0"/>
              <a:t>pallido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Due importanti regole di selezione che determinano la probabilità di transizione sono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dirty="0"/>
              <a:t>Simmetria non permessa</a:t>
            </a:r>
            <a:r>
              <a:rPr lang="it-IT" dirty="0"/>
              <a:t>: </a:t>
            </a:r>
          </a:p>
          <a:p>
            <a:pPr marL="0" indent="0">
              <a:buNone/>
            </a:pPr>
            <a:r>
              <a:rPr lang="it-IT" dirty="0"/>
              <a:t>se una molecola ha un centro di simmetria (centro di inversione) la transizione tra un orbitale </a:t>
            </a:r>
            <a:r>
              <a:rPr lang="it-IT" dirty="0" err="1"/>
              <a:t>centrosimmetrico</a:t>
            </a:r>
            <a:r>
              <a:rPr lang="it-IT" dirty="0"/>
              <a:t> e l'altro non è permessa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dirty="0"/>
              <a:t>Spin non permesso: 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il numero di elettroni spaiati in una molecola non può cambiare dopo l'eccitazione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94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Intensità di colore dei complessi ottaedrici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dirty="0"/>
              <a:t>Transizioni permesse sia dalla geometria che dallo spin hanno coefficienti molari di estinzione generalmente più grandi di 1000 cm</a:t>
            </a:r>
            <a:r>
              <a:rPr lang="it-IT" baseline="30000" dirty="0"/>
              <a:t>-1</a:t>
            </a:r>
            <a:r>
              <a:rPr lang="it-IT" dirty="0"/>
              <a:t> M</a:t>
            </a:r>
            <a:r>
              <a:rPr lang="it-IT" baseline="30000" dirty="0"/>
              <a:t>-1 </a:t>
            </a:r>
            <a:r>
              <a:rPr lang="it-IT" dirty="0"/>
              <a:t>.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Nei </a:t>
            </a:r>
            <a:r>
              <a:rPr lang="it-IT" b="1" dirty="0"/>
              <a:t>complessi ottaedrici</a:t>
            </a:r>
            <a:r>
              <a:rPr lang="it-IT" dirty="0"/>
              <a:t> per le transizioni tra orbitali d (transizioni d-d) a causa della regola di selezione dovuta alla simmetria </a:t>
            </a:r>
            <a:r>
              <a:rPr lang="it-IT" b="1" dirty="0"/>
              <a:t>i coefficienti sono tra 1 - 100 cm</a:t>
            </a:r>
            <a:r>
              <a:rPr lang="it-IT" b="1" baseline="30000" dirty="0"/>
              <a:t>-1</a:t>
            </a:r>
            <a:r>
              <a:rPr lang="it-IT" b="1" dirty="0"/>
              <a:t> M</a:t>
            </a:r>
            <a:r>
              <a:rPr lang="it-IT" b="1" baseline="30000" dirty="0"/>
              <a:t>-1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Ad </a:t>
            </a:r>
            <a:r>
              <a:rPr lang="it-IT" dirty="0"/>
              <a:t>esempio il coefficiente molare di estinzione per il complesso [Ti(H</a:t>
            </a:r>
            <a:r>
              <a:rPr lang="it-IT" baseline="-25000" dirty="0"/>
              <a:t>2</a:t>
            </a:r>
            <a:r>
              <a:rPr lang="it-IT" dirty="0"/>
              <a:t>O)</a:t>
            </a:r>
            <a:r>
              <a:rPr lang="it-IT" baseline="-25000" dirty="0"/>
              <a:t>6</a:t>
            </a:r>
            <a:r>
              <a:rPr lang="it-IT" dirty="0"/>
              <a:t>]</a:t>
            </a:r>
            <a:r>
              <a:rPr lang="it-IT" baseline="30000" dirty="0"/>
              <a:t>3+ </a:t>
            </a:r>
            <a:r>
              <a:rPr lang="it-IT" dirty="0"/>
              <a:t>è 4.5 cm</a:t>
            </a:r>
            <a:r>
              <a:rPr lang="it-IT" baseline="30000" dirty="0"/>
              <a:t>-1</a:t>
            </a:r>
            <a:r>
              <a:rPr lang="it-IT" dirty="0"/>
              <a:t> M</a:t>
            </a:r>
            <a:r>
              <a:rPr lang="it-IT" baseline="30000" dirty="0"/>
              <a:t>-1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Il </a:t>
            </a:r>
            <a:r>
              <a:rPr lang="it-IT" dirty="0"/>
              <a:t>complesso ottaedrico d</a:t>
            </a:r>
            <a:r>
              <a:rPr lang="it-IT" baseline="30000" dirty="0"/>
              <a:t>5</a:t>
            </a:r>
            <a:r>
              <a:rPr lang="it-IT" dirty="0"/>
              <a:t> ad alto spin [Mn(H</a:t>
            </a:r>
            <a:r>
              <a:rPr lang="it-IT" baseline="-25000" dirty="0"/>
              <a:t>2</a:t>
            </a:r>
            <a:r>
              <a:rPr lang="it-IT" dirty="0"/>
              <a:t>O)</a:t>
            </a:r>
            <a:r>
              <a:rPr lang="it-IT" baseline="-25000" dirty="0"/>
              <a:t>6</a:t>
            </a:r>
            <a:r>
              <a:rPr lang="it-IT" dirty="0"/>
              <a:t>]</a:t>
            </a:r>
            <a:r>
              <a:rPr lang="it-IT" baseline="30000" dirty="0"/>
              <a:t>2+ </a:t>
            </a:r>
            <a:r>
              <a:rPr lang="it-IT" dirty="0"/>
              <a:t>che ha tutti gli orbitali </a:t>
            </a:r>
            <a:r>
              <a:rPr lang="it-IT" dirty="0" err="1"/>
              <a:t>e</a:t>
            </a:r>
            <a:r>
              <a:rPr lang="it-IT" baseline="-25000" dirty="0" err="1"/>
              <a:t>g</a:t>
            </a:r>
            <a:r>
              <a:rPr lang="it-IT" dirty="0"/>
              <a:t> e t</a:t>
            </a:r>
            <a:r>
              <a:rPr lang="it-IT" baseline="-25000" dirty="0"/>
              <a:t>2g</a:t>
            </a:r>
            <a:r>
              <a:rPr lang="it-IT" dirty="0"/>
              <a:t> semioccupati ha anche la regola di selezione dello spin che diminuisce ulteriormente la probabilità di transizione.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Infatti </a:t>
            </a:r>
            <a:r>
              <a:rPr lang="it-IT" dirty="0"/>
              <a:t>il coefficiente molare di estinzione è in questo caso minore di 0.1 cm</a:t>
            </a:r>
            <a:r>
              <a:rPr lang="it-IT" baseline="30000" dirty="0"/>
              <a:t>-1</a:t>
            </a:r>
            <a:r>
              <a:rPr lang="it-IT" dirty="0"/>
              <a:t> M</a:t>
            </a:r>
            <a:r>
              <a:rPr lang="it-IT" baseline="30000" dirty="0"/>
              <a:t>-1</a:t>
            </a:r>
            <a:r>
              <a:rPr lang="it-IT" dirty="0"/>
              <a:t> ed il colore di una soluzione di [Mn(H</a:t>
            </a:r>
            <a:r>
              <a:rPr lang="it-IT" baseline="-25000" dirty="0"/>
              <a:t>2</a:t>
            </a:r>
            <a:r>
              <a:rPr lang="it-IT" dirty="0"/>
              <a:t>O)</a:t>
            </a:r>
            <a:r>
              <a:rPr lang="it-IT" baseline="-25000" dirty="0"/>
              <a:t>6</a:t>
            </a:r>
            <a:r>
              <a:rPr lang="it-IT" dirty="0"/>
              <a:t>]</a:t>
            </a:r>
            <a:r>
              <a:rPr lang="it-IT" baseline="30000" dirty="0"/>
              <a:t>2+ </a:t>
            </a:r>
            <a:r>
              <a:rPr lang="it-IT" dirty="0"/>
              <a:t>è rosa molto pallido.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34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1266"/>
            <a:ext cx="8229600" cy="1143000"/>
          </a:xfrm>
        </p:spPr>
        <p:txBody>
          <a:bodyPr/>
          <a:lstStyle/>
          <a:p>
            <a:r>
              <a:rPr lang="it-IT" dirty="0" smtClean="0"/>
              <a:t>Le statuine segnatempo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3356992"/>
            <a:ext cx="6671351" cy="792088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CoCl</a:t>
            </a:r>
            <a:r>
              <a:rPr lang="it-IT" b="1" baseline="-25000" dirty="0">
                <a:solidFill>
                  <a:srgbClr val="0070C0"/>
                </a:solidFill>
              </a:rPr>
              <a:t>4</a:t>
            </a:r>
            <a:r>
              <a:rPr lang="it-IT" b="1" baseline="30000" dirty="0">
                <a:solidFill>
                  <a:srgbClr val="0070C0"/>
                </a:solidFill>
              </a:rPr>
              <a:t>2-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smtClean="0"/>
              <a:t>+ 6H</a:t>
            </a:r>
            <a:r>
              <a:rPr lang="it-IT" b="1" baseline="-25000" dirty="0" smtClean="0"/>
              <a:t>2</a:t>
            </a:r>
            <a:r>
              <a:rPr lang="it-IT" b="1" dirty="0" smtClean="0"/>
              <a:t>O &lt;==&gt; </a:t>
            </a:r>
            <a:r>
              <a:rPr lang="it-IT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Co(H</a:t>
            </a:r>
            <a:r>
              <a:rPr lang="it-IT" b="1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it-IT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O)</a:t>
            </a:r>
            <a:r>
              <a:rPr lang="it-IT" b="1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6</a:t>
            </a:r>
            <a:r>
              <a:rPr lang="it-IT" b="1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r>
              <a:rPr lang="it-IT" b="1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+</a:t>
            </a:r>
            <a:r>
              <a:rPr lang="it-IT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dirty="0" smtClean="0"/>
              <a:t>+ 4Cl</a:t>
            </a:r>
            <a:r>
              <a:rPr lang="it-IT" b="1" baseline="30000" dirty="0" smtClean="0"/>
              <a:t>-</a:t>
            </a:r>
            <a:r>
              <a:rPr lang="it-IT" b="1" dirty="0" smtClean="0"/>
              <a:t>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700" y="980728"/>
            <a:ext cx="3704693" cy="25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0" t="25738" r="27317" b="20506"/>
          <a:stretch/>
        </p:blipFill>
        <p:spPr>
          <a:xfrm>
            <a:off x="1979712" y="4534764"/>
            <a:ext cx="1620982" cy="156166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4" t="10820" r="15306" b="14784"/>
          <a:stretch/>
        </p:blipFill>
        <p:spPr>
          <a:xfrm>
            <a:off x="4433455" y="4267200"/>
            <a:ext cx="2241938" cy="2161309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948264" y="4675041"/>
            <a:ext cx="14287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" r="50056"/>
          <a:stretch/>
        </p:blipFill>
        <p:spPr bwMode="auto">
          <a:xfrm>
            <a:off x="395536" y="4686732"/>
            <a:ext cx="14287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1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Spettri di trasferimento di carica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41168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it-IT" altLang="it-IT" dirty="0" smtClean="0"/>
              <a:t>Una transizione elettronica di tipo </a:t>
            </a:r>
            <a:r>
              <a:rPr lang="it-IT" altLang="it-IT" b="1" i="1" dirty="0" smtClean="0"/>
              <a:t>d-d</a:t>
            </a:r>
            <a:r>
              <a:rPr lang="it-IT" altLang="it-IT" dirty="0" smtClean="0"/>
              <a:t> implica una ridistribuzione degli elettroni tra orbitali che sono principalmente localizzati sull’atomo metallico.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it-IT" altLang="it-IT" dirty="0" smtClean="0"/>
              <a:t>Esistono anche transizioni elettroniche in cui l’elettrone si sposta da un orbitale essenzialmente basato sui leganti a uno essenzialmente basato sul metallo (o viceversa).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it-IT" altLang="it-IT" dirty="0" smtClean="0"/>
              <a:t>Quando ciò si verifica si ha un trasferimento di carica da una parte all’altra della sfera di coordinazione del metallo e le corrispondenti transizioni elettroniche sono dette bande di trasferimento di carica.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dirty="0"/>
              <a:t>Dato che queste </a:t>
            </a:r>
            <a:r>
              <a:rPr lang="it-IT" b="1" dirty="0"/>
              <a:t>transizioni</a:t>
            </a:r>
            <a:r>
              <a:rPr lang="it-IT" dirty="0"/>
              <a:t> sono </a:t>
            </a:r>
            <a:r>
              <a:rPr lang="it-IT" b="1" dirty="0"/>
              <a:t>permesse</a:t>
            </a:r>
            <a:r>
              <a:rPr lang="it-IT" dirty="0"/>
              <a:t> generalmente sia per la regola di simmetria che di spin esse sono molto spesso più intense delle transizioni d-d.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0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5720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48006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89403" y="188640"/>
            <a:ext cx="50834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2800" i="1" dirty="0" err="1" smtClean="0">
                <a:solidFill>
                  <a:schemeClr val="accent2"/>
                </a:solidFill>
                <a:latin typeface="Times New Roman" pitchFamily="18" charset="0"/>
              </a:rPr>
              <a:t>Spettri</a:t>
            </a:r>
            <a:r>
              <a:rPr lang="en-US" altLang="it-IT" sz="2800" i="1" dirty="0" smtClean="0">
                <a:solidFill>
                  <a:schemeClr val="accent2"/>
                </a:solidFill>
                <a:latin typeface="Times New Roman" pitchFamily="18" charset="0"/>
              </a:rPr>
              <a:t> di </a:t>
            </a:r>
            <a:r>
              <a:rPr lang="en-US" altLang="it-IT" sz="2800" i="1" dirty="0" err="1" smtClean="0">
                <a:solidFill>
                  <a:schemeClr val="accent2"/>
                </a:solidFill>
                <a:latin typeface="Times New Roman" pitchFamily="18" charset="0"/>
              </a:rPr>
              <a:t>transferimento</a:t>
            </a:r>
            <a:r>
              <a:rPr lang="en-US" altLang="it-IT" sz="2800" i="1" dirty="0" smtClean="0">
                <a:solidFill>
                  <a:schemeClr val="accent2"/>
                </a:solidFill>
                <a:latin typeface="Times New Roman" pitchFamily="18" charset="0"/>
              </a:rPr>
              <a:t> di </a:t>
            </a:r>
            <a:r>
              <a:rPr lang="en-US" altLang="it-IT" sz="2800" i="1" dirty="0" err="1" smtClean="0">
                <a:solidFill>
                  <a:schemeClr val="accent2"/>
                </a:solidFill>
                <a:latin typeface="Times New Roman" pitchFamily="18" charset="0"/>
              </a:rPr>
              <a:t>carica</a:t>
            </a:r>
            <a:endParaRPr lang="en-US" altLang="it-IT" sz="2800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562600" y="2057400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2000" i="1">
                <a:solidFill>
                  <a:srgbClr val="FF0000"/>
                </a:solidFill>
                <a:latin typeface="Times New Roman" pitchFamily="18" charset="0"/>
              </a:rPr>
              <a:t>LMCT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562600" y="4784725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2000" i="1">
                <a:solidFill>
                  <a:schemeClr val="hlink"/>
                </a:solidFill>
                <a:latin typeface="Times New Roman" pitchFamily="18" charset="0"/>
              </a:rPr>
              <a:t>MLCT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411384" y="2417076"/>
            <a:ext cx="11032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1000" i="1" dirty="0" err="1" smtClean="0">
                <a:solidFill>
                  <a:srgbClr val="FF0000"/>
                </a:solidFill>
                <a:latin typeface="Times New Roman" pitchFamily="18" charset="0"/>
              </a:rPr>
              <a:t>Orbitali</a:t>
            </a:r>
            <a:r>
              <a:rPr lang="en-US" altLang="it-IT" sz="1000" i="1" dirty="0" smtClean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altLang="it-IT" sz="1000" i="1" dirty="0" err="1" smtClean="0">
                <a:solidFill>
                  <a:srgbClr val="FF0000"/>
                </a:solidFill>
                <a:latin typeface="Times New Roman" pitchFamily="18" charset="0"/>
              </a:rPr>
              <a:t>carattere</a:t>
            </a:r>
            <a:endParaRPr lang="en-US" altLang="it-IT" sz="10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it-IT" sz="1000" i="1" dirty="0" err="1" smtClean="0">
                <a:solidFill>
                  <a:srgbClr val="FF0000"/>
                </a:solidFill>
                <a:latin typeface="Times New Roman" pitchFamily="18" charset="0"/>
              </a:rPr>
              <a:t>Legante</a:t>
            </a:r>
            <a:endParaRPr lang="en-US" altLang="it-IT" sz="10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975426" y="1170801"/>
            <a:ext cx="8142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1000" i="1" dirty="0" err="1" smtClean="0">
                <a:solidFill>
                  <a:srgbClr val="FF0000"/>
                </a:solidFill>
                <a:latin typeface="Times New Roman" pitchFamily="18" charset="0"/>
              </a:rPr>
              <a:t>Orbitali</a:t>
            </a:r>
            <a:r>
              <a:rPr lang="en-US" altLang="it-IT" sz="1000" i="1" dirty="0" smtClean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altLang="it-IT" sz="1000" i="1" dirty="0" err="1" smtClean="0">
                <a:solidFill>
                  <a:srgbClr val="FF0000"/>
                </a:solidFill>
                <a:latin typeface="Times New Roman" pitchFamily="18" charset="0"/>
              </a:rPr>
              <a:t>carattere</a:t>
            </a:r>
            <a:endParaRPr lang="en-US" altLang="it-IT" sz="10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it-IT" sz="1000" i="1" dirty="0" err="1" smtClean="0">
                <a:solidFill>
                  <a:srgbClr val="FF0000"/>
                </a:solidFill>
                <a:latin typeface="Times New Roman" pitchFamily="18" charset="0"/>
              </a:rPr>
              <a:t>Metallo</a:t>
            </a:r>
            <a:endParaRPr lang="en-US" altLang="it-IT" sz="10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2514600" y="4038600"/>
            <a:ext cx="0" cy="1219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2667000" y="1447800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340350" y="5943600"/>
            <a:ext cx="2287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i="1" dirty="0" err="1" smtClean="0"/>
              <a:t>Bande</a:t>
            </a:r>
            <a:r>
              <a:rPr lang="en-US" altLang="it-IT" i="1" dirty="0" smtClean="0"/>
              <a:t> molto intense</a:t>
            </a:r>
            <a:endParaRPr lang="en-US" altLang="it-IT" i="1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975426" y="4904601"/>
            <a:ext cx="8142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1000" i="1" dirty="0" err="1" smtClean="0">
                <a:solidFill>
                  <a:srgbClr val="0070C0"/>
                </a:solidFill>
                <a:latin typeface="Times New Roman" pitchFamily="18" charset="0"/>
              </a:rPr>
              <a:t>Orbitali</a:t>
            </a:r>
            <a:r>
              <a:rPr lang="en-US" altLang="it-IT" sz="1000" i="1" dirty="0" smtClean="0">
                <a:solidFill>
                  <a:srgbClr val="0070C0"/>
                </a:solidFill>
                <a:latin typeface="Times New Roman" pitchFamily="18" charset="0"/>
              </a:rPr>
              <a:t> con </a:t>
            </a:r>
            <a:r>
              <a:rPr lang="en-US" altLang="it-IT" sz="1000" i="1" dirty="0" err="1" smtClean="0">
                <a:solidFill>
                  <a:srgbClr val="0070C0"/>
                </a:solidFill>
                <a:latin typeface="Times New Roman" pitchFamily="18" charset="0"/>
              </a:rPr>
              <a:t>carattere</a:t>
            </a:r>
            <a:endParaRPr lang="en-US" altLang="it-IT" sz="1000" i="1" dirty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it-IT" sz="1000" i="1" dirty="0" err="1" smtClean="0">
                <a:solidFill>
                  <a:srgbClr val="0070C0"/>
                </a:solidFill>
                <a:latin typeface="Times New Roman" pitchFamily="18" charset="0"/>
              </a:rPr>
              <a:t>Metallo</a:t>
            </a:r>
            <a:endParaRPr lang="en-US" altLang="it-IT" sz="1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115616" y="3761601"/>
            <a:ext cx="11032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1000" i="1" dirty="0" err="1" smtClean="0">
                <a:solidFill>
                  <a:srgbClr val="0070C0"/>
                </a:solidFill>
                <a:latin typeface="Times New Roman" pitchFamily="18" charset="0"/>
              </a:rPr>
              <a:t>Orbitali</a:t>
            </a:r>
            <a:r>
              <a:rPr lang="en-US" altLang="it-IT" sz="1000" i="1" dirty="0" smtClean="0">
                <a:solidFill>
                  <a:srgbClr val="0070C0"/>
                </a:solidFill>
                <a:latin typeface="Times New Roman" pitchFamily="18" charset="0"/>
              </a:rPr>
              <a:t> con </a:t>
            </a:r>
            <a:r>
              <a:rPr lang="en-US" altLang="it-IT" sz="1000" i="1" dirty="0" err="1" smtClean="0">
                <a:solidFill>
                  <a:srgbClr val="0070C0"/>
                </a:solidFill>
                <a:latin typeface="Times New Roman" pitchFamily="18" charset="0"/>
              </a:rPr>
              <a:t>carattere</a:t>
            </a:r>
            <a:endParaRPr lang="en-US" altLang="it-IT" sz="1000" i="1" dirty="0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it-IT" sz="1000" i="1" dirty="0" err="1" smtClean="0">
                <a:solidFill>
                  <a:srgbClr val="0070C0"/>
                </a:solidFill>
                <a:latin typeface="Times New Roman" pitchFamily="18" charset="0"/>
              </a:rPr>
              <a:t>Legante</a:t>
            </a:r>
            <a:endParaRPr lang="en-US" altLang="it-IT" sz="1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0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710</Words>
  <Application>Microsoft Office PowerPoint</Application>
  <PresentationFormat>Presentazione su schermo (4:3)</PresentationFormat>
  <Paragraphs>60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Spettro di assorbimento e Do </vt:lpstr>
      <vt:lpstr>Dal l di assorbimento al Do</vt:lpstr>
      <vt:lpstr>Intensità di assorbimento</vt:lpstr>
      <vt:lpstr>Intensità e struttura elettronica</vt:lpstr>
      <vt:lpstr>Intensità di colore dei complessi ottaedrici</vt:lpstr>
      <vt:lpstr>Le statuine segnatempo</vt:lpstr>
      <vt:lpstr>Spettri di trasferimento di carica </vt:lpstr>
      <vt:lpstr>Presentazione standard di PowerPoint</vt:lpstr>
      <vt:lpstr>Ione permanganato</vt:lpstr>
      <vt:lpstr>Solfocianuro di Fe(III)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direzione</dc:creator>
  <cp:lastModifiedBy>direzione</cp:lastModifiedBy>
  <cp:revision>13</cp:revision>
  <dcterms:created xsi:type="dcterms:W3CDTF">2017-04-12T03:55:16Z</dcterms:created>
  <dcterms:modified xsi:type="dcterms:W3CDTF">2018-03-03T18:25:25Z</dcterms:modified>
</cp:coreProperties>
</file>