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309" r:id="rId2"/>
    <p:sldId id="333" r:id="rId3"/>
    <p:sldId id="334" r:id="rId4"/>
    <p:sldId id="310" r:id="rId5"/>
    <p:sldId id="331" r:id="rId6"/>
    <p:sldId id="311" r:id="rId7"/>
    <p:sldId id="335" r:id="rId8"/>
    <p:sldId id="336" r:id="rId9"/>
    <p:sldId id="312" r:id="rId10"/>
    <p:sldId id="316" r:id="rId11"/>
    <p:sldId id="317" r:id="rId12"/>
    <p:sldId id="337" r:id="rId13"/>
    <p:sldId id="318" r:id="rId14"/>
    <p:sldId id="319" r:id="rId15"/>
    <p:sldId id="320" r:id="rId16"/>
    <p:sldId id="321" r:id="rId17"/>
    <p:sldId id="330" r:id="rId18"/>
    <p:sldId id="322" r:id="rId19"/>
    <p:sldId id="323" r:id="rId20"/>
    <p:sldId id="345" r:id="rId21"/>
    <p:sldId id="325" r:id="rId22"/>
    <p:sldId id="338" r:id="rId23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00FF"/>
    <a:srgbClr val="33CC33"/>
    <a:srgbClr val="D6ECEE"/>
    <a:srgbClr val="FF9900"/>
    <a:srgbClr val="FEFAA0"/>
    <a:srgbClr val="DEA900"/>
    <a:srgbClr val="FED8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860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7045" tIns="48523" rIns="97045" bIns="48523" numCol="1" anchor="t" anchorCtr="0" compatLnSpc="1">
            <a:prstTxWarp prst="textNoShape">
              <a:avLst/>
            </a:prstTxWarp>
          </a:bodyPr>
          <a:lstStyle>
            <a:lvl1pPr defTabSz="969963">
              <a:defRPr sz="1300"/>
            </a:lvl1pPr>
          </a:lstStyle>
          <a:p>
            <a:endParaRPr lang="it-IT" altLang="it-IT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7045" tIns="48523" rIns="97045" bIns="48523" numCol="1" anchor="t" anchorCtr="0" compatLnSpc="1">
            <a:prstTxWarp prst="textNoShape">
              <a:avLst/>
            </a:prstTxWarp>
          </a:bodyPr>
          <a:lstStyle>
            <a:lvl1pPr algn="r" defTabSz="969963">
              <a:defRPr sz="1300"/>
            </a:lvl1pPr>
          </a:lstStyle>
          <a:p>
            <a:endParaRPr lang="it-IT" altLang="it-IT"/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7045" tIns="48523" rIns="97045" bIns="48523" numCol="1" anchor="b" anchorCtr="0" compatLnSpc="1">
            <a:prstTxWarp prst="textNoShape">
              <a:avLst/>
            </a:prstTxWarp>
          </a:bodyPr>
          <a:lstStyle>
            <a:lvl1pPr defTabSz="969963">
              <a:defRPr sz="1300"/>
            </a:lvl1pPr>
          </a:lstStyle>
          <a:p>
            <a:endParaRPr lang="it-IT" altLang="it-IT"/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7045" tIns="48523" rIns="97045" bIns="48523" numCol="1" anchor="b" anchorCtr="0" compatLnSpc="1">
            <a:prstTxWarp prst="textNoShape">
              <a:avLst/>
            </a:prstTxWarp>
          </a:bodyPr>
          <a:lstStyle>
            <a:lvl1pPr algn="r" defTabSz="969963">
              <a:defRPr sz="1300"/>
            </a:lvl1pPr>
          </a:lstStyle>
          <a:p>
            <a:fld id="{7EF817FA-3F05-498F-9C6F-5E0455223544}" type="slidenum">
              <a:rPr lang="en-US" altLang="it-IT"/>
              <a:pPr/>
              <a:t>‹N›</a:t>
            </a:fld>
            <a:endParaRPr lang="en-US" altLang="it-IT"/>
          </a:p>
        </p:txBody>
      </p:sp>
    </p:spTree>
    <p:extLst>
      <p:ext uri="{BB962C8B-B14F-4D97-AF65-F5344CB8AC3E}">
        <p14:creationId xmlns:p14="http://schemas.microsoft.com/office/powerpoint/2010/main" val="9988271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7045" tIns="48523" rIns="97045" bIns="48523" numCol="1" anchor="t" anchorCtr="0" compatLnSpc="1">
            <a:prstTxWarp prst="textNoShape">
              <a:avLst/>
            </a:prstTxWarp>
          </a:bodyPr>
          <a:lstStyle>
            <a:lvl1pPr defTabSz="969963">
              <a:defRPr sz="1300"/>
            </a:lvl1pPr>
          </a:lstStyle>
          <a:p>
            <a:endParaRPr lang="it-IT" altLang="it-IT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7045" tIns="48523" rIns="97045" bIns="48523" numCol="1" anchor="t" anchorCtr="0" compatLnSpc="1">
            <a:prstTxWarp prst="textNoShape">
              <a:avLst/>
            </a:prstTxWarp>
          </a:bodyPr>
          <a:lstStyle>
            <a:lvl1pPr algn="r" defTabSz="969963">
              <a:defRPr sz="1300"/>
            </a:lvl1pPr>
          </a:lstStyle>
          <a:p>
            <a:endParaRPr lang="it-IT" altLang="it-IT"/>
          </a:p>
        </p:txBody>
      </p:sp>
      <p:sp>
        <p:nvSpPr>
          <p:cNvPr id="399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01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7045" tIns="48523" rIns="97045" bIns="4852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01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7045" tIns="48523" rIns="97045" bIns="48523" numCol="1" anchor="b" anchorCtr="0" compatLnSpc="1">
            <a:prstTxWarp prst="textNoShape">
              <a:avLst/>
            </a:prstTxWarp>
          </a:bodyPr>
          <a:lstStyle>
            <a:lvl1pPr defTabSz="969963">
              <a:defRPr sz="1300"/>
            </a:lvl1pPr>
          </a:lstStyle>
          <a:p>
            <a:endParaRPr lang="it-IT" altLang="it-IT"/>
          </a:p>
        </p:txBody>
      </p:sp>
      <p:sp>
        <p:nvSpPr>
          <p:cNvPr id="501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7045" tIns="48523" rIns="97045" bIns="48523" numCol="1" anchor="b" anchorCtr="0" compatLnSpc="1">
            <a:prstTxWarp prst="textNoShape">
              <a:avLst/>
            </a:prstTxWarp>
          </a:bodyPr>
          <a:lstStyle>
            <a:lvl1pPr algn="r" defTabSz="969963">
              <a:defRPr sz="1300"/>
            </a:lvl1pPr>
          </a:lstStyle>
          <a:p>
            <a:fld id="{B53B379C-BE26-462B-9C1F-D4D1B0F96F92}" type="slidenum">
              <a:rPr lang="en-US" altLang="it-IT"/>
              <a:pPr/>
              <a:t>‹N›</a:t>
            </a:fld>
            <a:endParaRPr lang="en-US" altLang="it-IT"/>
          </a:p>
        </p:txBody>
      </p:sp>
    </p:spTree>
    <p:extLst>
      <p:ext uri="{BB962C8B-B14F-4D97-AF65-F5344CB8AC3E}">
        <p14:creationId xmlns:p14="http://schemas.microsoft.com/office/powerpoint/2010/main" val="268689401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996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88988" indent="-303213" defTabSz="96996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212850" indent="-242888" defTabSz="96996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98625" indent="-242888" defTabSz="96996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182813" indent="-241300" defTabSz="96996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640013" indent="-241300" defTabSz="9699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097213" indent="-241300" defTabSz="9699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554413" indent="-241300" defTabSz="9699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4011613" indent="-241300" defTabSz="9699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890A552-2C9F-4363-BBE6-B6FF13BD8C2C}" type="slidenum">
              <a:rPr lang="en-US" altLang="it-IT"/>
              <a:pPr eaLnBrk="1" hangingPunct="1"/>
              <a:t>1</a:t>
            </a:fld>
            <a:endParaRPr lang="en-US" altLang="it-IT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 altLang="it-IT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996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88988" indent="-303213" defTabSz="96996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212850" indent="-242888" defTabSz="96996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98625" indent="-242888" defTabSz="96996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182813" indent="-241300" defTabSz="96996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640013" indent="-241300" defTabSz="9699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097213" indent="-241300" defTabSz="9699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554413" indent="-241300" defTabSz="9699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4011613" indent="-241300" defTabSz="9699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0E74F0B-9633-4F50-B492-1C88279474A8}" type="slidenum">
              <a:rPr lang="en-US" altLang="it-IT"/>
              <a:pPr eaLnBrk="1" hangingPunct="1"/>
              <a:t>16</a:t>
            </a:fld>
            <a:endParaRPr lang="en-US" altLang="it-IT"/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 altLang="it-IT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996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88988" indent="-303213" defTabSz="96996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212850" indent="-242888" defTabSz="96996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98625" indent="-242888" defTabSz="96996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182813" indent="-241300" defTabSz="96996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640013" indent="-241300" defTabSz="9699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097213" indent="-241300" defTabSz="9699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554413" indent="-241300" defTabSz="9699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4011613" indent="-241300" defTabSz="9699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56A98159-98F8-4E8C-9F9A-67CF004EE868}" type="slidenum">
              <a:rPr lang="en-US" altLang="it-IT"/>
              <a:pPr eaLnBrk="1" hangingPunct="1"/>
              <a:t>18</a:t>
            </a:fld>
            <a:endParaRPr lang="en-US" altLang="it-IT"/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 altLang="it-IT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996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88988" indent="-303213" defTabSz="96996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212850" indent="-242888" defTabSz="96996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98625" indent="-242888" defTabSz="96996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182813" indent="-241300" defTabSz="96996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640013" indent="-241300" defTabSz="9699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097213" indent="-241300" defTabSz="9699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554413" indent="-241300" defTabSz="9699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4011613" indent="-241300" defTabSz="9699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BA3F71A9-2BC8-4247-A7D7-964AC2F7CD4E}" type="slidenum">
              <a:rPr lang="en-US" altLang="it-IT"/>
              <a:pPr eaLnBrk="1" hangingPunct="1"/>
              <a:t>19</a:t>
            </a:fld>
            <a:endParaRPr lang="en-US" altLang="it-IT"/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 altLang="it-IT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996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88988" indent="-303213" defTabSz="96996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212850" indent="-242888" defTabSz="96996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98625" indent="-242888" defTabSz="96996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182813" indent="-241300" defTabSz="96996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640013" indent="-241300" defTabSz="9699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097213" indent="-241300" defTabSz="9699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554413" indent="-241300" defTabSz="9699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4011613" indent="-241300" defTabSz="9699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FCEF3AF7-3F81-4A92-94D2-DF37731CE5AA}" type="slidenum">
              <a:rPr lang="en-US" altLang="it-IT"/>
              <a:pPr eaLnBrk="1" hangingPunct="1"/>
              <a:t>21</a:t>
            </a:fld>
            <a:endParaRPr lang="en-US" altLang="it-IT"/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 altLang="it-IT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996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88988" indent="-303213" defTabSz="96996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212850" indent="-242888" defTabSz="96996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98625" indent="-242888" defTabSz="96996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182813" indent="-241300" defTabSz="96996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640013" indent="-241300" defTabSz="9699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097213" indent="-241300" defTabSz="9699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554413" indent="-241300" defTabSz="9699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4011613" indent="-241300" defTabSz="9699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77106BDF-8285-4271-B695-4FADF1EFC4C2}" type="slidenum">
              <a:rPr lang="en-US" altLang="it-IT"/>
              <a:pPr eaLnBrk="1" hangingPunct="1"/>
              <a:t>4</a:t>
            </a:fld>
            <a:endParaRPr lang="en-US" altLang="it-IT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 altLang="it-IT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996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88988" indent="-303213" defTabSz="96996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212850" indent="-242888" defTabSz="96996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98625" indent="-242888" defTabSz="96996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182813" indent="-241300" defTabSz="96996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640013" indent="-241300" defTabSz="9699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097213" indent="-241300" defTabSz="9699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554413" indent="-241300" defTabSz="9699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4011613" indent="-241300" defTabSz="9699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9F5D6CB-924D-4D9B-9C71-4BD2D2B73F87}" type="slidenum">
              <a:rPr lang="en-US" altLang="it-IT"/>
              <a:pPr eaLnBrk="1" hangingPunct="1"/>
              <a:t>6</a:t>
            </a:fld>
            <a:endParaRPr lang="en-US" altLang="it-IT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 altLang="it-IT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996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88988" indent="-303213" defTabSz="96996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212850" indent="-242888" defTabSz="96996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98625" indent="-242888" defTabSz="96996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182813" indent="-241300" defTabSz="96996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640013" indent="-241300" defTabSz="9699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097213" indent="-241300" defTabSz="9699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554413" indent="-241300" defTabSz="9699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4011613" indent="-241300" defTabSz="9699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1B57EF3B-B38C-4C0E-9B18-7A28C56D3762}" type="slidenum">
              <a:rPr lang="en-US" altLang="it-IT"/>
              <a:pPr eaLnBrk="1" hangingPunct="1"/>
              <a:t>9</a:t>
            </a:fld>
            <a:endParaRPr lang="en-US" altLang="it-IT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 altLang="it-IT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996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88988" indent="-303213" defTabSz="96996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212850" indent="-242888" defTabSz="96996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98625" indent="-242888" defTabSz="96996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182813" indent="-241300" defTabSz="96996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640013" indent="-241300" defTabSz="9699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097213" indent="-241300" defTabSz="9699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554413" indent="-241300" defTabSz="9699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4011613" indent="-241300" defTabSz="9699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FC7D702B-7BBC-4BB2-8572-BDA385098922}" type="slidenum">
              <a:rPr lang="en-US" altLang="it-IT"/>
              <a:pPr eaLnBrk="1" hangingPunct="1"/>
              <a:t>10</a:t>
            </a:fld>
            <a:endParaRPr lang="en-US" altLang="it-IT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 altLang="it-IT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996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88988" indent="-303213" defTabSz="96996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212850" indent="-242888" defTabSz="96996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98625" indent="-242888" defTabSz="96996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182813" indent="-241300" defTabSz="96996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640013" indent="-241300" defTabSz="9699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097213" indent="-241300" defTabSz="9699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554413" indent="-241300" defTabSz="9699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4011613" indent="-241300" defTabSz="9699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8638439-E31C-44D3-BC7A-DA1BB276B789}" type="slidenum">
              <a:rPr lang="en-US" altLang="it-IT"/>
              <a:pPr eaLnBrk="1" hangingPunct="1"/>
              <a:t>11</a:t>
            </a:fld>
            <a:endParaRPr lang="en-US" altLang="it-IT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 altLang="it-IT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996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88988" indent="-303213" defTabSz="96996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212850" indent="-242888" defTabSz="96996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98625" indent="-242888" defTabSz="96996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182813" indent="-241300" defTabSz="96996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640013" indent="-241300" defTabSz="9699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097213" indent="-241300" defTabSz="9699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554413" indent="-241300" defTabSz="9699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4011613" indent="-241300" defTabSz="9699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92CF3618-E501-4644-BA66-C184018DD899}" type="slidenum">
              <a:rPr lang="en-US" altLang="it-IT"/>
              <a:pPr eaLnBrk="1" hangingPunct="1"/>
              <a:t>13</a:t>
            </a:fld>
            <a:endParaRPr lang="en-US" altLang="it-IT"/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 altLang="it-IT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996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88988" indent="-303213" defTabSz="96996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212850" indent="-242888" defTabSz="96996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98625" indent="-242888" defTabSz="96996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182813" indent="-241300" defTabSz="96996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640013" indent="-241300" defTabSz="9699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097213" indent="-241300" defTabSz="9699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554413" indent="-241300" defTabSz="9699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4011613" indent="-241300" defTabSz="9699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26B02315-68DF-4E03-82AA-3C9D5D4288F0}" type="slidenum">
              <a:rPr lang="en-US" altLang="it-IT"/>
              <a:pPr eaLnBrk="1" hangingPunct="1"/>
              <a:t>14</a:t>
            </a:fld>
            <a:endParaRPr lang="en-US" altLang="it-IT"/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 altLang="it-IT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996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88988" indent="-303213" defTabSz="96996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212850" indent="-242888" defTabSz="96996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98625" indent="-242888" defTabSz="96996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182813" indent="-241300" defTabSz="96996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640013" indent="-241300" defTabSz="9699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097213" indent="-241300" defTabSz="9699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554413" indent="-241300" defTabSz="9699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4011613" indent="-241300" defTabSz="9699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FF3CA9CA-063E-4D1A-946A-17BF07851763}" type="slidenum">
              <a:rPr lang="en-US" altLang="it-IT"/>
              <a:pPr eaLnBrk="1" hangingPunct="1"/>
              <a:t>15</a:t>
            </a:fld>
            <a:endParaRPr lang="en-US" altLang="it-IT"/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 altLang="it-IT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131C95-3BE0-44DC-A8B9-9175D5E9A1EF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92457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3BDBCD-2410-499F-B361-03EE177BE9E0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591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C2F320-8B41-4E5D-878A-CDF3C2AB7D5D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59073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63B3CF-D3D0-4E33-B572-7D6383373D58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8826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1F271E-90F2-486C-8341-B5200CA4F397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9596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397BF3-07F8-4FEC-97F2-3C08F0EF6B81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1616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4840A5-F115-4508-AA2B-35C60473B38B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55277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77869E-81C1-4B37-8F25-BBEC556647EA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1700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4D726E-CD24-4541-93F4-3D6BC2C74796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51449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660354-5A9B-4DC3-8950-50154B367AD7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488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771233-D96C-495D-84EE-83994DDB6862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12294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it-IT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it-IT" smtClean="0"/>
              <a:t>Click to edit Master text styles</a:t>
            </a:r>
          </a:p>
          <a:p>
            <a:pPr lvl="1"/>
            <a:r>
              <a:rPr lang="en-US" altLang="it-IT" smtClean="0"/>
              <a:t>Second level</a:t>
            </a:r>
          </a:p>
          <a:p>
            <a:pPr lvl="2"/>
            <a:r>
              <a:rPr lang="en-US" altLang="it-IT" smtClean="0"/>
              <a:t>Third level</a:t>
            </a:r>
          </a:p>
          <a:p>
            <a:pPr lvl="3"/>
            <a:r>
              <a:rPr lang="en-US" altLang="it-IT" smtClean="0"/>
              <a:t>Fourth level</a:t>
            </a:r>
          </a:p>
          <a:p>
            <a:pPr lvl="4"/>
            <a:r>
              <a:rPr lang="en-US" altLang="it-IT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8945E88D-0E05-441A-9970-1510E6BE6B98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7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0.w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emf"/><Relationship Id="rId3" Type="http://schemas.openxmlformats.org/officeDocument/2006/relationships/notesSlide" Target="../notesSlides/notesSlide3.xml"/><Relationship Id="rId7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emf"/><Relationship Id="rId5" Type="http://schemas.openxmlformats.org/officeDocument/2006/relationships/oleObject" Target="../embeddings/oleObject1.bin"/><Relationship Id="rId10" Type="http://schemas.openxmlformats.org/officeDocument/2006/relationships/image" Target="../media/image4.emf"/><Relationship Id="rId4" Type="http://schemas.openxmlformats.org/officeDocument/2006/relationships/image" Target="../media/image5.wmf"/><Relationship Id="rId9" Type="http://schemas.openxmlformats.org/officeDocument/2006/relationships/oleObject" Target="../embeddings/oleObject3.bin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1928651" y="2895600"/>
            <a:ext cx="5418471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it-IT" sz="3200" i="1" dirty="0" err="1" smtClean="0">
                <a:solidFill>
                  <a:schemeClr val="accent2"/>
                </a:solidFill>
                <a:latin typeface="Times New Roman" pitchFamily="18" charset="0"/>
              </a:rPr>
              <a:t>Chimica</a:t>
            </a:r>
            <a:r>
              <a:rPr lang="en-US" altLang="it-IT" sz="3200" i="1" dirty="0" smtClean="0">
                <a:solidFill>
                  <a:schemeClr val="accent2"/>
                </a:solidFill>
                <a:latin typeface="Times New Roman" pitchFamily="18" charset="0"/>
              </a:rPr>
              <a:t> di </a:t>
            </a:r>
            <a:r>
              <a:rPr lang="en-US" altLang="it-IT" sz="3200" i="1" dirty="0" err="1" smtClean="0">
                <a:solidFill>
                  <a:schemeClr val="accent2"/>
                </a:solidFill>
                <a:latin typeface="Times New Roman" pitchFamily="18" charset="0"/>
              </a:rPr>
              <a:t>Coordinazione</a:t>
            </a:r>
            <a:endParaRPr lang="en-US" altLang="it-IT" sz="3200" i="1" dirty="0">
              <a:solidFill>
                <a:schemeClr val="accent2"/>
              </a:solidFill>
              <a:latin typeface="Times New Roman" pitchFamily="18" charset="0"/>
            </a:endParaRPr>
          </a:p>
          <a:p>
            <a:pPr algn="ctr" eaLnBrk="1" hangingPunct="1"/>
            <a:r>
              <a:rPr lang="en-US" altLang="it-IT" sz="3200" i="1" dirty="0" err="1" smtClean="0">
                <a:solidFill>
                  <a:schemeClr val="accent2"/>
                </a:solidFill>
                <a:latin typeface="Times New Roman" pitchFamily="18" charset="0"/>
              </a:rPr>
              <a:t>Reazioni</a:t>
            </a:r>
            <a:r>
              <a:rPr lang="en-US" altLang="it-IT" sz="3200" i="1" dirty="0" smtClean="0">
                <a:solidFill>
                  <a:schemeClr val="accent2"/>
                </a:solidFill>
                <a:latin typeface="Times New Roman" pitchFamily="18" charset="0"/>
              </a:rPr>
              <a:t> </a:t>
            </a:r>
            <a:r>
              <a:rPr lang="en-US" altLang="it-IT" sz="3200" i="1" dirty="0" err="1" smtClean="0">
                <a:solidFill>
                  <a:schemeClr val="accent2"/>
                </a:solidFill>
                <a:latin typeface="Times New Roman" pitchFamily="18" charset="0"/>
              </a:rPr>
              <a:t>dei</a:t>
            </a:r>
            <a:r>
              <a:rPr lang="en-US" altLang="it-IT" sz="3200" i="1" dirty="0" smtClean="0">
                <a:solidFill>
                  <a:schemeClr val="accent2"/>
                </a:solidFill>
                <a:latin typeface="Times New Roman" pitchFamily="18" charset="0"/>
              </a:rPr>
              <a:t> </a:t>
            </a:r>
            <a:r>
              <a:rPr lang="en-US" altLang="it-IT" sz="3200" i="1" dirty="0" err="1" smtClean="0">
                <a:solidFill>
                  <a:schemeClr val="accent2"/>
                </a:solidFill>
                <a:latin typeface="Times New Roman" pitchFamily="18" charset="0"/>
              </a:rPr>
              <a:t>Metallo</a:t>
            </a:r>
            <a:r>
              <a:rPr lang="en-US" altLang="it-IT" sz="3200" i="1" dirty="0" smtClean="0">
                <a:solidFill>
                  <a:schemeClr val="accent2"/>
                </a:solidFill>
                <a:latin typeface="Times New Roman" pitchFamily="18" charset="0"/>
              </a:rPr>
              <a:t> </a:t>
            </a:r>
            <a:r>
              <a:rPr lang="en-US" altLang="it-IT" sz="3200" i="1" dirty="0" err="1" smtClean="0">
                <a:solidFill>
                  <a:schemeClr val="accent2"/>
                </a:solidFill>
                <a:latin typeface="Times New Roman" pitchFamily="18" charset="0"/>
              </a:rPr>
              <a:t>Complessi</a:t>
            </a:r>
            <a:endParaRPr lang="en-US" altLang="it-IT" sz="3200" i="1" dirty="0">
              <a:solidFill>
                <a:schemeClr val="accent2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2"/>
          <p:cNvSpPr txBox="1">
            <a:spLocks noChangeArrowheads="1"/>
          </p:cNvSpPr>
          <p:nvPr/>
        </p:nvSpPr>
        <p:spPr bwMode="auto">
          <a:xfrm>
            <a:off x="409574" y="498475"/>
            <a:ext cx="835342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it-IT" i="1" dirty="0" smtClean="0">
                <a:solidFill>
                  <a:schemeClr val="accent2"/>
                </a:solidFill>
                <a:latin typeface="Times New Roman" pitchFamily="18" charset="0"/>
              </a:rPr>
              <a:t>I </a:t>
            </a:r>
            <a:r>
              <a:rPr lang="en-US" altLang="it-IT" i="1" dirty="0" err="1" smtClean="0">
                <a:solidFill>
                  <a:schemeClr val="accent2"/>
                </a:solidFill>
                <a:latin typeface="Times New Roman" pitchFamily="18" charset="0"/>
              </a:rPr>
              <a:t>principali</a:t>
            </a:r>
            <a:r>
              <a:rPr lang="en-US" altLang="it-IT" i="1" dirty="0" smtClean="0">
                <a:solidFill>
                  <a:schemeClr val="accent2"/>
                </a:solidFill>
                <a:latin typeface="Times New Roman" pitchFamily="18" charset="0"/>
              </a:rPr>
              <a:t> </a:t>
            </a:r>
            <a:r>
              <a:rPr lang="en-US" altLang="it-IT" i="1" dirty="0" err="1" smtClean="0">
                <a:solidFill>
                  <a:schemeClr val="accent2"/>
                </a:solidFill>
                <a:latin typeface="Times New Roman" pitchFamily="18" charset="0"/>
              </a:rPr>
              <a:t>meccanismi</a:t>
            </a:r>
            <a:r>
              <a:rPr lang="en-US" altLang="it-IT" i="1" dirty="0" smtClean="0">
                <a:solidFill>
                  <a:schemeClr val="accent2"/>
                </a:solidFill>
                <a:latin typeface="Times New Roman" pitchFamily="18" charset="0"/>
              </a:rPr>
              <a:t> di </a:t>
            </a:r>
            <a:r>
              <a:rPr lang="en-US" altLang="it-IT" i="1" dirty="0" err="1" smtClean="0">
                <a:solidFill>
                  <a:schemeClr val="accent2"/>
                </a:solidFill>
                <a:latin typeface="Times New Roman" pitchFamily="18" charset="0"/>
              </a:rPr>
              <a:t>reazioni</a:t>
            </a:r>
            <a:r>
              <a:rPr lang="en-US" altLang="it-IT" i="1" dirty="0" smtClean="0">
                <a:solidFill>
                  <a:schemeClr val="accent2"/>
                </a:solidFill>
                <a:latin typeface="Times New Roman" pitchFamily="18" charset="0"/>
              </a:rPr>
              <a:t> di </a:t>
            </a:r>
            <a:r>
              <a:rPr lang="en-US" altLang="it-IT" i="1" dirty="0" err="1" smtClean="0">
                <a:solidFill>
                  <a:schemeClr val="accent2"/>
                </a:solidFill>
                <a:latin typeface="Times New Roman" pitchFamily="18" charset="0"/>
              </a:rPr>
              <a:t>scambio</a:t>
            </a:r>
            <a:r>
              <a:rPr lang="en-US" altLang="it-IT" i="1" dirty="0" smtClean="0">
                <a:solidFill>
                  <a:schemeClr val="accent2"/>
                </a:solidFill>
                <a:latin typeface="Times New Roman" pitchFamily="18" charset="0"/>
              </a:rPr>
              <a:t> </a:t>
            </a:r>
            <a:r>
              <a:rPr lang="en-US" altLang="it-IT" i="1" dirty="0" err="1" smtClean="0">
                <a:solidFill>
                  <a:schemeClr val="accent2"/>
                </a:solidFill>
                <a:latin typeface="Times New Roman" pitchFamily="18" charset="0"/>
              </a:rPr>
              <a:t>dei</a:t>
            </a:r>
            <a:r>
              <a:rPr lang="en-US" altLang="it-IT" i="1" dirty="0" smtClean="0">
                <a:solidFill>
                  <a:schemeClr val="accent2"/>
                </a:solidFill>
                <a:latin typeface="Times New Roman" pitchFamily="18" charset="0"/>
              </a:rPr>
              <a:t> </a:t>
            </a:r>
            <a:r>
              <a:rPr lang="en-US" altLang="it-IT" i="1" dirty="0" err="1" smtClean="0">
                <a:solidFill>
                  <a:schemeClr val="accent2"/>
                </a:solidFill>
                <a:latin typeface="Times New Roman" pitchFamily="18" charset="0"/>
              </a:rPr>
              <a:t>liganti</a:t>
            </a:r>
            <a:r>
              <a:rPr lang="en-US" altLang="it-IT" i="1" dirty="0" smtClean="0">
                <a:solidFill>
                  <a:schemeClr val="accent2"/>
                </a:solidFill>
                <a:latin typeface="Times New Roman" pitchFamily="18" charset="0"/>
              </a:rPr>
              <a:t> in </a:t>
            </a:r>
            <a:r>
              <a:rPr lang="en-US" altLang="it-IT" i="1" dirty="0" err="1" smtClean="0">
                <a:solidFill>
                  <a:schemeClr val="accent2"/>
                </a:solidFill>
                <a:latin typeface="Times New Roman" pitchFamily="18" charset="0"/>
              </a:rPr>
              <a:t>complessi</a:t>
            </a:r>
            <a:r>
              <a:rPr lang="en-US" altLang="it-IT" i="1" dirty="0">
                <a:solidFill>
                  <a:schemeClr val="accent2"/>
                </a:solidFill>
                <a:latin typeface="Times New Roman" pitchFamily="18" charset="0"/>
              </a:rPr>
              <a:t> </a:t>
            </a:r>
            <a:r>
              <a:rPr lang="en-US" altLang="it-IT" i="1" dirty="0" err="1" smtClean="0">
                <a:solidFill>
                  <a:schemeClr val="accent2"/>
                </a:solidFill>
                <a:latin typeface="Times New Roman" pitchFamily="18" charset="0"/>
              </a:rPr>
              <a:t>ottaedrici</a:t>
            </a:r>
            <a:endParaRPr lang="en-US" altLang="it-IT" i="1" dirty="0">
              <a:solidFill>
                <a:schemeClr val="accent2"/>
              </a:solidFill>
              <a:latin typeface="Times New Roman" pitchFamily="18" charset="0"/>
            </a:endParaRPr>
          </a:p>
        </p:txBody>
      </p:sp>
      <p:sp>
        <p:nvSpPr>
          <p:cNvPr id="25605" name="Text Box 5"/>
          <p:cNvSpPr txBox="1">
            <a:spLocks noChangeArrowheads="1"/>
          </p:cNvSpPr>
          <p:nvPr/>
        </p:nvSpPr>
        <p:spPr bwMode="auto">
          <a:xfrm>
            <a:off x="3733800" y="1576388"/>
            <a:ext cx="146386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it-IT" sz="2000" i="1" dirty="0" err="1" smtClean="0">
                <a:solidFill>
                  <a:schemeClr val="accent2"/>
                </a:solidFill>
                <a:latin typeface="Times New Roman" pitchFamily="18" charset="0"/>
              </a:rPr>
              <a:t>Dissociativo</a:t>
            </a:r>
            <a:endParaRPr lang="en-US" altLang="it-IT" sz="2000" i="1" dirty="0">
              <a:solidFill>
                <a:schemeClr val="accent2"/>
              </a:solidFill>
              <a:latin typeface="Times New Roman" pitchFamily="18" charset="0"/>
            </a:endParaRPr>
          </a:p>
        </p:txBody>
      </p:sp>
      <p:sp>
        <p:nvSpPr>
          <p:cNvPr id="25606" name="Text Box 6"/>
          <p:cNvSpPr txBox="1">
            <a:spLocks noChangeArrowheads="1"/>
          </p:cNvSpPr>
          <p:nvPr/>
        </p:nvSpPr>
        <p:spPr bwMode="auto">
          <a:xfrm>
            <a:off x="3733800" y="3946525"/>
            <a:ext cx="136447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it-IT" sz="2000" i="1" dirty="0" err="1" smtClean="0">
                <a:solidFill>
                  <a:srgbClr val="FF0000"/>
                </a:solidFill>
                <a:latin typeface="Times New Roman" pitchFamily="18" charset="0"/>
              </a:rPr>
              <a:t>Associativo</a:t>
            </a:r>
            <a:endParaRPr lang="en-US" altLang="it-IT" sz="2000" i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pic>
        <p:nvPicPr>
          <p:cNvPr id="25608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075" y="2209800"/>
            <a:ext cx="718185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cap="flat" cmpd="sng">
                <a:solidFill>
                  <a:srgbClr val="FF6600"/>
                </a:solidFill>
                <a:prstDash val="solid"/>
                <a:miter lim="800000"/>
                <a:headEnd/>
                <a:tailEnd/>
              </a14:hiddenLine>
            </a:ext>
          </a:extLst>
        </p:spPr>
      </p:pic>
      <p:pic>
        <p:nvPicPr>
          <p:cNvPr id="25609" name="Picture 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0575" y="4648200"/>
            <a:ext cx="7562850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cap="flat" cmpd="sng">
                <a:solidFill>
                  <a:srgbClr val="FF6600"/>
                </a:solidFill>
                <a:prstDash val="solid"/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025525"/>
            <a:ext cx="4092575" cy="5070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5621129" y="1638300"/>
            <a:ext cx="2695994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it-IT" i="1" dirty="0" err="1" smtClean="0">
                <a:solidFill>
                  <a:schemeClr val="accent2"/>
                </a:solidFill>
                <a:latin typeface="Times New Roman" pitchFamily="18" charset="0"/>
              </a:rPr>
              <a:t>Meccanismo</a:t>
            </a:r>
            <a:r>
              <a:rPr lang="en-US" altLang="it-IT" i="1" dirty="0" smtClean="0">
                <a:solidFill>
                  <a:schemeClr val="accent2"/>
                </a:solidFill>
                <a:latin typeface="Times New Roman" pitchFamily="18" charset="0"/>
              </a:rPr>
              <a:t> </a:t>
            </a:r>
            <a:r>
              <a:rPr lang="en-US" altLang="it-IT" i="1" dirty="0" err="1" smtClean="0">
                <a:solidFill>
                  <a:schemeClr val="accent2"/>
                </a:solidFill>
                <a:latin typeface="Times New Roman" pitchFamily="18" charset="0"/>
              </a:rPr>
              <a:t>Dissociativo</a:t>
            </a:r>
            <a:endParaRPr lang="en-US" altLang="it-IT" i="1" dirty="0" smtClean="0">
              <a:solidFill>
                <a:schemeClr val="accent2"/>
              </a:solidFill>
              <a:latin typeface="Times New Roman" pitchFamily="18" charset="0"/>
            </a:endParaRPr>
          </a:p>
          <a:p>
            <a:pPr algn="ctr" eaLnBrk="1" hangingPunct="1"/>
            <a:r>
              <a:rPr lang="en-US" altLang="it-IT" i="1" dirty="0" smtClean="0">
                <a:solidFill>
                  <a:schemeClr val="accent2"/>
                </a:solidFill>
                <a:latin typeface="Times New Roman" pitchFamily="18" charset="0"/>
              </a:rPr>
              <a:t>(</a:t>
            </a:r>
            <a:r>
              <a:rPr lang="en-US" altLang="it-IT" i="1" dirty="0" err="1" smtClean="0">
                <a:solidFill>
                  <a:schemeClr val="accent2"/>
                </a:solidFill>
                <a:latin typeface="Times New Roman" pitchFamily="18" charset="0"/>
              </a:rPr>
              <a:t>intermendio</a:t>
            </a:r>
            <a:r>
              <a:rPr lang="en-US" altLang="it-IT" i="1" dirty="0" smtClean="0">
                <a:solidFill>
                  <a:schemeClr val="accent2"/>
                </a:solidFill>
                <a:latin typeface="Times New Roman" pitchFamily="18" charset="0"/>
              </a:rPr>
              <a:t> 5-coordinato)</a:t>
            </a:r>
            <a:endParaRPr lang="en-US" altLang="it-IT" i="1" dirty="0">
              <a:solidFill>
                <a:schemeClr val="accent2"/>
              </a:solidFill>
              <a:latin typeface="Times New Roman" pitchFamily="18" charset="0"/>
            </a:endParaRPr>
          </a:p>
        </p:txBody>
      </p:sp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5637003" y="4311650"/>
            <a:ext cx="2695994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it-IT" i="1" dirty="0" err="1" smtClean="0">
                <a:solidFill>
                  <a:srgbClr val="FF0000"/>
                </a:solidFill>
                <a:latin typeface="Times New Roman" pitchFamily="18" charset="0"/>
              </a:rPr>
              <a:t>Meccanismo</a:t>
            </a:r>
            <a:r>
              <a:rPr lang="en-US" altLang="it-IT" i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it-IT" i="1" dirty="0" err="1" smtClean="0">
                <a:solidFill>
                  <a:srgbClr val="FF0000"/>
                </a:solidFill>
                <a:latin typeface="Times New Roman" pitchFamily="18" charset="0"/>
              </a:rPr>
              <a:t>Associativo</a:t>
            </a:r>
            <a:endParaRPr lang="en-US" altLang="it-IT" i="1" dirty="0">
              <a:solidFill>
                <a:srgbClr val="FF0000"/>
              </a:solidFill>
              <a:latin typeface="Times New Roman" pitchFamily="18" charset="0"/>
            </a:endParaRPr>
          </a:p>
          <a:p>
            <a:pPr algn="ctr" eaLnBrk="1" hangingPunct="1"/>
            <a:r>
              <a:rPr lang="en-US" altLang="it-IT" i="1" dirty="0" smtClean="0">
                <a:solidFill>
                  <a:srgbClr val="FF0000"/>
                </a:solidFill>
                <a:latin typeface="Times New Roman" pitchFamily="18" charset="0"/>
              </a:rPr>
              <a:t>(</a:t>
            </a:r>
            <a:r>
              <a:rPr lang="en-US" altLang="it-IT" i="1" dirty="0" err="1" smtClean="0">
                <a:solidFill>
                  <a:srgbClr val="FF0000"/>
                </a:solidFill>
                <a:latin typeface="Times New Roman" pitchFamily="18" charset="0"/>
              </a:rPr>
              <a:t>intermedio</a:t>
            </a:r>
            <a:r>
              <a:rPr lang="en-US" altLang="it-IT" i="1" dirty="0" smtClean="0">
                <a:solidFill>
                  <a:srgbClr val="FF0000"/>
                </a:solidFill>
                <a:latin typeface="Times New Roman" pitchFamily="18" charset="0"/>
              </a:rPr>
              <a:t> 7-coordinato)</a:t>
            </a:r>
            <a:endParaRPr lang="en-US" altLang="it-IT" i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609600" y="609600"/>
            <a:ext cx="8077200" cy="2819400"/>
            <a:chOff x="384" y="384"/>
            <a:chExt cx="5088" cy="1776"/>
          </a:xfrm>
        </p:grpSpPr>
        <p:sp>
          <p:nvSpPr>
            <p:cNvPr id="26630" name="Rectangle 6"/>
            <p:cNvSpPr>
              <a:spLocks noChangeArrowheads="1"/>
            </p:cNvSpPr>
            <p:nvPr/>
          </p:nvSpPr>
          <p:spPr bwMode="auto">
            <a:xfrm>
              <a:off x="384" y="384"/>
              <a:ext cx="5088" cy="1776"/>
            </a:xfrm>
            <a:prstGeom prst="rect">
              <a:avLst/>
            </a:prstGeom>
            <a:noFill/>
            <a:ln w="38100">
              <a:solidFill>
                <a:schemeClr val="accent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it-IT" altLang="it-IT"/>
            </a:p>
          </p:txBody>
        </p:sp>
        <p:sp>
          <p:nvSpPr>
            <p:cNvPr id="26631" name="Text Box 7"/>
            <p:cNvSpPr txBox="1">
              <a:spLocks noChangeArrowheads="1"/>
            </p:cNvSpPr>
            <p:nvPr/>
          </p:nvSpPr>
          <p:spPr bwMode="auto">
            <a:xfrm>
              <a:off x="3772" y="1776"/>
              <a:ext cx="1247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altLang="it-IT" b="1" i="1" dirty="0" smtClean="0">
                  <a:solidFill>
                    <a:schemeClr val="accent2"/>
                  </a:solidFill>
                </a:rPr>
                <a:t>IL PIU’ COMUNE</a:t>
              </a:r>
              <a:endParaRPr lang="en-US" altLang="it-IT" b="1" i="1" dirty="0">
                <a:solidFill>
                  <a:schemeClr val="accent2"/>
                </a:solidFill>
              </a:endParaRPr>
            </a:p>
          </p:txBody>
        </p:sp>
      </p:grpSp>
      <p:sp>
        <p:nvSpPr>
          <p:cNvPr id="3" name="CasellaDiTesto 2"/>
          <p:cNvSpPr txBox="1"/>
          <p:nvPr/>
        </p:nvSpPr>
        <p:spPr>
          <a:xfrm>
            <a:off x="6445250" y="5225534"/>
            <a:ext cx="14795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rgbClr val="FF0000"/>
                </a:solidFill>
              </a:rPr>
              <a:t>PIU’ RARO</a:t>
            </a:r>
            <a:endParaRPr lang="it-IT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04800"/>
            <a:ext cx="7772400" cy="457200"/>
          </a:xfrm>
        </p:spPr>
        <p:txBody>
          <a:bodyPr/>
          <a:lstStyle/>
          <a:p>
            <a:r>
              <a:rPr lang="it-IT" altLang="it-IT" sz="2000"/>
              <a:t>Profili di reazione nella sostituzione dei complessi ML</a:t>
            </a:r>
            <a:r>
              <a:rPr lang="it-IT" altLang="it-IT" sz="2000" baseline="-25000"/>
              <a:t>5</a:t>
            </a:r>
            <a:r>
              <a:rPr lang="it-IT" altLang="it-IT" sz="2000" i="1"/>
              <a:t>X</a:t>
            </a:r>
          </a:p>
        </p:txBody>
      </p:sp>
      <p:sp>
        <p:nvSpPr>
          <p:cNvPr id="57347" name="Text Box 3"/>
          <p:cNvSpPr txBox="1">
            <a:spLocks noChangeArrowheads="1"/>
          </p:cNvSpPr>
          <p:nvPr/>
        </p:nvSpPr>
        <p:spPr bwMode="auto">
          <a:xfrm>
            <a:off x="152400" y="914400"/>
            <a:ext cx="3352800" cy="5516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>
              <a:spcBef>
                <a:spcPct val="50000"/>
              </a:spcBef>
              <a:buFontTx/>
              <a:buAutoNum type="alphaLcParenR"/>
            </a:pPr>
            <a:r>
              <a:rPr lang="it-IT" altLang="it-IT" sz="1400"/>
              <a:t>Meccanismo associativo (</a:t>
            </a:r>
            <a:r>
              <a:rPr lang="it-IT" altLang="it-IT" sz="1400" b="1"/>
              <a:t>A</a:t>
            </a:r>
            <a:r>
              <a:rPr lang="it-IT" altLang="it-IT" sz="1400"/>
              <a:t>): si forma dapprima l’intermedio, con il numero di coordinazione espanso per l’entrata del legante Y, quale stadio lento.</a:t>
            </a:r>
          </a:p>
          <a:p>
            <a:pPr algn="just">
              <a:spcBef>
                <a:spcPct val="50000"/>
              </a:spcBef>
              <a:buFontTx/>
              <a:buAutoNum type="alphaLcParenR"/>
            </a:pPr>
            <a:r>
              <a:rPr lang="it-IT" altLang="it-IT" sz="1400"/>
              <a:t>Meccanismo di interscambio associativo (</a:t>
            </a:r>
            <a:r>
              <a:rPr lang="it-IT" altLang="it-IT" sz="1400" b="1"/>
              <a:t>I</a:t>
            </a:r>
            <a:r>
              <a:rPr lang="it-IT" altLang="it-IT" sz="1400" b="1" baseline="-25000"/>
              <a:t>a</a:t>
            </a:r>
            <a:r>
              <a:rPr lang="it-IT" altLang="it-IT" sz="1400"/>
              <a:t>): lo stato di transizione si ottiene principalmente attraverso la formazione del legame (M</a:t>
            </a:r>
            <a:r>
              <a:rPr lang="it-IT" altLang="it-IT" sz="1400">
                <a:cs typeface="Times New Roman" pitchFamily="18" charset="0"/>
              </a:rPr>
              <a:t>···</a:t>
            </a:r>
            <a:r>
              <a:rPr lang="it-IT" altLang="it-IT" sz="1400"/>
              <a:t>Y). La notazione [ML</a:t>
            </a:r>
            <a:r>
              <a:rPr lang="it-IT" altLang="it-IT" sz="1400" baseline="-25000"/>
              <a:t>5</a:t>
            </a:r>
            <a:r>
              <a:rPr lang="it-IT" altLang="it-IT" sz="1400"/>
              <a:t>X];Y e [ML</a:t>
            </a:r>
            <a:r>
              <a:rPr lang="it-IT" altLang="it-IT" sz="1400" baseline="-25000"/>
              <a:t>5</a:t>
            </a:r>
            <a:r>
              <a:rPr lang="it-IT" altLang="it-IT" sz="1400"/>
              <a:t>Y];X per i reagenti e i prodotti, rispettivamente, rappresentano complessi a sfera esterna (o coppie ioniche).</a:t>
            </a:r>
          </a:p>
          <a:p>
            <a:pPr algn="just">
              <a:spcBef>
                <a:spcPct val="50000"/>
              </a:spcBef>
              <a:buFontTx/>
              <a:buAutoNum type="alphaLcParenR"/>
            </a:pPr>
            <a:r>
              <a:rPr lang="it-IT" altLang="it-IT" sz="1400"/>
              <a:t>Meccanismo di interscambio dissociativo (</a:t>
            </a:r>
            <a:r>
              <a:rPr lang="it-IT" altLang="it-IT" sz="1400" b="1"/>
              <a:t>I</a:t>
            </a:r>
            <a:r>
              <a:rPr lang="it-IT" altLang="it-IT" sz="1400" b="1" baseline="-25000"/>
              <a:t>d</a:t>
            </a:r>
            <a:r>
              <a:rPr lang="it-IT" altLang="it-IT" sz="1400"/>
              <a:t>): lo stato di transizione si ottiene principalmente attraverso la rottura del legame (M</a:t>
            </a:r>
            <a:r>
              <a:rPr lang="it-IT" altLang="it-IT" sz="1400">
                <a:cs typeface="Times New Roman" pitchFamily="18" charset="0"/>
              </a:rPr>
              <a:t>···</a:t>
            </a:r>
            <a:r>
              <a:rPr lang="it-IT" altLang="it-IT" sz="1400"/>
              <a:t>X) del legante uscente.</a:t>
            </a:r>
          </a:p>
          <a:p>
            <a:pPr algn="just">
              <a:spcBef>
                <a:spcPct val="50000"/>
              </a:spcBef>
              <a:buFontTx/>
              <a:buAutoNum type="alphaLcParenR"/>
            </a:pPr>
            <a:r>
              <a:rPr lang="it-IT" altLang="it-IT" sz="1400"/>
              <a:t>Meccanismo dissociativo (</a:t>
            </a:r>
            <a:r>
              <a:rPr lang="it-IT" altLang="it-IT" sz="1400" b="1"/>
              <a:t>D</a:t>
            </a:r>
            <a:r>
              <a:rPr lang="it-IT" altLang="it-IT" sz="1400"/>
              <a:t>): si forma dapprima un intermedio, con numero di coordinazione minore, attraverso la rottura del legame del gruppo uscente quale stadio lento.</a:t>
            </a:r>
          </a:p>
        </p:txBody>
      </p:sp>
      <p:pic>
        <p:nvPicPr>
          <p:cNvPr id="57348" name="Picture 4" descr="C:\Documents and Settings\longato bruno\Desktop\IMMAGINI FINALI\immagini FINALI 00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4" t="3207" r="5652" b="4665"/>
          <a:stretch>
            <a:fillRect/>
          </a:stretch>
        </p:blipFill>
        <p:spPr bwMode="auto">
          <a:xfrm>
            <a:off x="4038600" y="838200"/>
            <a:ext cx="4618038" cy="579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83726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1295400"/>
            <a:ext cx="5943600" cy="466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651" name="Text Box 3"/>
          <p:cNvSpPr txBox="1">
            <a:spLocks noChangeArrowheads="1"/>
          </p:cNvSpPr>
          <p:nvPr/>
        </p:nvSpPr>
        <p:spPr bwMode="auto">
          <a:xfrm>
            <a:off x="914400" y="457200"/>
            <a:ext cx="82296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it-IT" sz="2800" i="1" dirty="0" err="1" smtClean="0">
                <a:solidFill>
                  <a:schemeClr val="accent2"/>
                </a:solidFill>
                <a:latin typeface="Times New Roman" pitchFamily="18" charset="0"/>
              </a:rPr>
              <a:t>Evidenze</a:t>
            </a:r>
            <a:r>
              <a:rPr lang="en-US" altLang="it-IT" sz="2800" i="1" dirty="0" smtClean="0">
                <a:solidFill>
                  <a:schemeClr val="accent2"/>
                </a:solidFill>
                <a:latin typeface="Times New Roman" pitchFamily="18" charset="0"/>
              </a:rPr>
              <a:t> </a:t>
            </a:r>
            <a:r>
              <a:rPr lang="en-US" altLang="it-IT" sz="2800" i="1" dirty="0" err="1" smtClean="0">
                <a:solidFill>
                  <a:schemeClr val="accent2"/>
                </a:solidFill>
                <a:latin typeface="Times New Roman" pitchFamily="18" charset="0"/>
              </a:rPr>
              <a:t>sperimentali</a:t>
            </a:r>
            <a:r>
              <a:rPr lang="en-US" altLang="it-IT" sz="2800" i="1" dirty="0" smtClean="0">
                <a:solidFill>
                  <a:schemeClr val="accent2"/>
                </a:solidFill>
                <a:latin typeface="Times New Roman" pitchFamily="18" charset="0"/>
              </a:rPr>
              <a:t> per </a:t>
            </a:r>
            <a:r>
              <a:rPr lang="en-US" altLang="it-IT" sz="2800" i="1" dirty="0" err="1" smtClean="0">
                <a:solidFill>
                  <a:schemeClr val="accent2"/>
                </a:solidFill>
                <a:latin typeface="Times New Roman" pitchFamily="18" charset="0"/>
              </a:rPr>
              <a:t>il</a:t>
            </a:r>
            <a:r>
              <a:rPr lang="en-US" altLang="it-IT" sz="2800" i="1" dirty="0" smtClean="0">
                <a:solidFill>
                  <a:schemeClr val="accent2"/>
                </a:solidFill>
                <a:latin typeface="Times New Roman" pitchFamily="18" charset="0"/>
              </a:rPr>
              <a:t> </a:t>
            </a:r>
            <a:r>
              <a:rPr lang="en-US" altLang="it-IT" sz="2800" i="1" dirty="0" err="1" smtClean="0">
                <a:solidFill>
                  <a:schemeClr val="accent2"/>
                </a:solidFill>
                <a:latin typeface="Times New Roman" pitchFamily="18" charset="0"/>
              </a:rPr>
              <a:t>meccanismo</a:t>
            </a:r>
            <a:r>
              <a:rPr lang="en-US" altLang="it-IT" sz="2800" i="1" dirty="0" smtClean="0">
                <a:solidFill>
                  <a:schemeClr val="accent2"/>
                </a:solidFill>
                <a:latin typeface="Times New Roman" pitchFamily="18" charset="0"/>
              </a:rPr>
              <a:t> </a:t>
            </a:r>
            <a:r>
              <a:rPr lang="en-US" altLang="it-IT" sz="2800" i="1" dirty="0" err="1" smtClean="0">
                <a:solidFill>
                  <a:schemeClr val="accent2"/>
                </a:solidFill>
                <a:latin typeface="Times New Roman" pitchFamily="18" charset="0"/>
              </a:rPr>
              <a:t>dissociativo</a:t>
            </a:r>
            <a:endParaRPr lang="en-US" altLang="it-IT" sz="2800" i="1" dirty="0">
              <a:solidFill>
                <a:schemeClr val="accent2"/>
              </a:solidFill>
              <a:latin typeface="Times New Roman" pitchFamily="18" charset="0"/>
            </a:endParaRPr>
          </a:p>
        </p:txBody>
      </p:sp>
      <p:sp>
        <p:nvSpPr>
          <p:cNvPr id="27652" name="Text Box 4"/>
          <p:cNvSpPr txBox="1">
            <a:spLocks noChangeArrowheads="1"/>
          </p:cNvSpPr>
          <p:nvPr/>
        </p:nvSpPr>
        <p:spPr bwMode="auto">
          <a:xfrm>
            <a:off x="1847926" y="5978526"/>
            <a:ext cx="5676747" cy="40011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it-IT" sz="2000" i="1" dirty="0" smtClean="0">
                <a:solidFill>
                  <a:srgbClr val="FF0000"/>
                </a:solidFill>
                <a:latin typeface="Times New Roman" pitchFamily="18" charset="0"/>
              </a:rPr>
              <a:t>La </a:t>
            </a:r>
            <a:r>
              <a:rPr lang="en-US" altLang="it-IT" sz="2000" i="1" dirty="0" err="1" smtClean="0">
                <a:solidFill>
                  <a:srgbClr val="FF0000"/>
                </a:solidFill>
                <a:latin typeface="Times New Roman" pitchFamily="18" charset="0"/>
              </a:rPr>
              <a:t>velocità</a:t>
            </a:r>
            <a:r>
              <a:rPr lang="en-US" altLang="it-IT" sz="2000" i="1" dirty="0" smtClean="0">
                <a:solidFill>
                  <a:srgbClr val="FF0000"/>
                </a:solidFill>
                <a:latin typeface="Times New Roman" pitchFamily="18" charset="0"/>
              </a:rPr>
              <a:t>  è </a:t>
            </a:r>
            <a:r>
              <a:rPr lang="en-US" altLang="it-IT" sz="2000" i="1" dirty="0" err="1" smtClean="0">
                <a:solidFill>
                  <a:srgbClr val="FF0000"/>
                </a:solidFill>
                <a:latin typeface="Times New Roman" pitchFamily="18" charset="0"/>
              </a:rPr>
              <a:t>indipendente</a:t>
            </a:r>
            <a:r>
              <a:rPr lang="en-US" altLang="it-IT" sz="2000" i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it-IT" sz="2000" i="1" dirty="0" err="1" smtClean="0">
                <a:solidFill>
                  <a:srgbClr val="FF0000"/>
                </a:solidFill>
                <a:latin typeface="Times New Roman" pitchFamily="18" charset="0"/>
              </a:rPr>
              <a:t>dalla</a:t>
            </a:r>
            <a:r>
              <a:rPr lang="en-US" altLang="it-IT" sz="2000" i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it-IT" sz="2000" i="1" dirty="0" err="1" smtClean="0">
                <a:solidFill>
                  <a:srgbClr val="FF0000"/>
                </a:solidFill>
                <a:latin typeface="Times New Roman" pitchFamily="18" charset="0"/>
              </a:rPr>
              <a:t>natura</a:t>
            </a:r>
            <a:r>
              <a:rPr lang="en-US" altLang="it-IT" sz="2000" i="1" dirty="0" smtClean="0">
                <a:solidFill>
                  <a:srgbClr val="FF0000"/>
                </a:solidFill>
                <a:latin typeface="Times New Roman" pitchFamily="18" charset="0"/>
              </a:rPr>
              <a:t> di L </a:t>
            </a:r>
            <a:r>
              <a:rPr lang="en-US" altLang="it-IT" sz="2000" i="1" dirty="0" err="1" smtClean="0">
                <a:solidFill>
                  <a:srgbClr val="FF0000"/>
                </a:solidFill>
                <a:latin typeface="Times New Roman" pitchFamily="18" charset="0"/>
              </a:rPr>
              <a:t>entrante</a:t>
            </a:r>
            <a:endParaRPr lang="en-US" altLang="it-IT" sz="2000" i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27653" name="Rectangle 5"/>
          <p:cNvSpPr>
            <a:spLocks noChangeArrowheads="1"/>
          </p:cNvSpPr>
          <p:nvPr/>
        </p:nvSpPr>
        <p:spPr bwMode="auto">
          <a:xfrm>
            <a:off x="2209800" y="2133600"/>
            <a:ext cx="4953000" cy="53340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it-IT" alt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1371600"/>
            <a:ext cx="5867400" cy="457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3048000" y="4267200"/>
            <a:ext cx="3276600" cy="3048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it-IT" altLang="it-IT"/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914400" y="457200"/>
            <a:ext cx="82296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it-IT" sz="2800" i="1" dirty="0" err="1" smtClean="0">
                <a:solidFill>
                  <a:schemeClr val="accent2"/>
                </a:solidFill>
                <a:latin typeface="Times New Roman" pitchFamily="18" charset="0"/>
              </a:rPr>
              <a:t>Evidenze</a:t>
            </a:r>
            <a:r>
              <a:rPr lang="en-US" altLang="it-IT" sz="2800" i="1" dirty="0" smtClean="0">
                <a:solidFill>
                  <a:schemeClr val="accent2"/>
                </a:solidFill>
                <a:latin typeface="Times New Roman" pitchFamily="18" charset="0"/>
              </a:rPr>
              <a:t> </a:t>
            </a:r>
            <a:r>
              <a:rPr lang="en-US" altLang="it-IT" sz="2800" i="1" dirty="0" err="1" smtClean="0">
                <a:solidFill>
                  <a:schemeClr val="accent2"/>
                </a:solidFill>
                <a:latin typeface="Times New Roman" pitchFamily="18" charset="0"/>
              </a:rPr>
              <a:t>sperimentali</a:t>
            </a:r>
            <a:r>
              <a:rPr lang="en-US" altLang="it-IT" sz="2800" i="1" dirty="0" smtClean="0">
                <a:solidFill>
                  <a:schemeClr val="accent2"/>
                </a:solidFill>
                <a:latin typeface="Times New Roman" pitchFamily="18" charset="0"/>
              </a:rPr>
              <a:t> per </a:t>
            </a:r>
            <a:r>
              <a:rPr lang="en-US" altLang="it-IT" sz="2800" i="1" dirty="0" err="1" smtClean="0">
                <a:solidFill>
                  <a:schemeClr val="accent2"/>
                </a:solidFill>
                <a:latin typeface="Times New Roman" pitchFamily="18" charset="0"/>
              </a:rPr>
              <a:t>il</a:t>
            </a:r>
            <a:r>
              <a:rPr lang="en-US" altLang="it-IT" sz="2800" i="1" dirty="0" smtClean="0">
                <a:solidFill>
                  <a:schemeClr val="accent2"/>
                </a:solidFill>
                <a:latin typeface="Times New Roman" pitchFamily="18" charset="0"/>
              </a:rPr>
              <a:t> </a:t>
            </a:r>
            <a:r>
              <a:rPr lang="en-US" altLang="it-IT" sz="2800" i="1" dirty="0" err="1" smtClean="0">
                <a:solidFill>
                  <a:schemeClr val="accent2"/>
                </a:solidFill>
                <a:latin typeface="Times New Roman" pitchFamily="18" charset="0"/>
              </a:rPr>
              <a:t>meccanismo</a:t>
            </a:r>
            <a:r>
              <a:rPr lang="en-US" altLang="it-IT" sz="2800" i="1" dirty="0" smtClean="0">
                <a:solidFill>
                  <a:schemeClr val="accent2"/>
                </a:solidFill>
                <a:latin typeface="Times New Roman" pitchFamily="18" charset="0"/>
              </a:rPr>
              <a:t> </a:t>
            </a:r>
            <a:r>
              <a:rPr lang="en-US" altLang="it-IT" sz="2800" i="1" dirty="0" err="1" smtClean="0">
                <a:solidFill>
                  <a:schemeClr val="accent2"/>
                </a:solidFill>
                <a:latin typeface="Times New Roman" pitchFamily="18" charset="0"/>
              </a:rPr>
              <a:t>dissociativo</a:t>
            </a:r>
            <a:endParaRPr lang="en-US" altLang="it-IT" sz="2800" i="1" dirty="0">
              <a:solidFill>
                <a:schemeClr val="accent2"/>
              </a:solidFill>
              <a:latin typeface="Times New Roman" pitchFamily="18" charset="0"/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2481118" y="5946775"/>
            <a:ext cx="5215082" cy="40011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it-IT" sz="2000" i="1" dirty="0" smtClean="0">
                <a:solidFill>
                  <a:srgbClr val="FF0000"/>
                </a:solidFill>
                <a:latin typeface="Times New Roman" pitchFamily="18" charset="0"/>
              </a:rPr>
              <a:t>La </a:t>
            </a:r>
            <a:r>
              <a:rPr lang="en-US" altLang="it-IT" sz="2000" i="1" dirty="0" err="1" smtClean="0">
                <a:solidFill>
                  <a:srgbClr val="FF0000"/>
                </a:solidFill>
                <a:latin typeface="Times New Roman" pitchFamily="18" charset="0"/>
              </a:rPr>
              <a:t>velocità</a:t>
            </a:r>
            <a:r>
              <a:rPr lang="en-US" altLang="it-IT" sz="2000" i="1" dirty="0" smtClean="0">
                <a:solidFill>
                  <a:srgbClr val="FF0000"/>
                </a:solidFill>
                <a:latin typeface="Times New Roman" pitchFamily="18" charset="0"/>
              </a:rPr>
              <a:t>  </a:t>
            </a:r>
            <a:r>
              <a:rPr lang="en-US" altLang="it-IT" sz="2000" i="1" dirty="0" err="1" smtClean="0">
                <a:solidFill>
                  <a:srgbClr val="FF0000"/>
                </a:solidFill>
                <a:latin typeface="Times New Roman" pitchFamily="18" charset="0"/>
              </a:rPr>
              <a:t>dipendente</a:t>
            </a:r>
            <a:r>
              <a:rPr lang="en-US" altLang="it-IT" sz="2000" i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it-IT" sz="2000" i="1" dirty="0" err="1" smtClean="0">
                <a:solidFill>
                  <a:srgbClr val="FF0000"/>
                </a:solidFill>
                <a:latin typeface="Times New Roman" pitchFamily="18" charset="0"/>
              </a:rPr>
              <a:t>dalla</a:t>
            </a:r>
            <a:r>
              <a:rPr lang="en-US" altLang="it-IT" sz="2000" i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it-IT" sz="2000" i="1" dirty="0" err="1" smtClean="0">
                <a:solidFill>
                  <a:srgbClr val="FF0000"/>
                </a:solidFill>
                <a:latin typeface="Times New Roman" pitchFamily="18" charset="0"/>
              </a:rPr>
              <a:t>natura</a:t>
            </a:r>
            <a:r>
              <a:rPr lang="en-US" altLang="it-IT" sz="2000" i="1" dirty="0" smtClean="0">
                <a:solidFill>
                  <a:srgbClr val="FF0000"/>
                </a:solidFill>
                <a:latin typeface="Times New Roman" pitchFamily="18" charset="0"/>
              </a:rPr>
              <a:t> di L </a:t>
            </a:r>
            <a:r>
              <a:rPr lang="en-US" altLang="it-IT" sz="2000" i="1" dirty="0" err="1" smtClean="0">
                <a:solidFill>
                  <a:srgbClr val="FF0000"/>
                </a:solidFill>
                <a:latin typeface="Times New Roman" pitchFamily="18" charset="0"/>
              </a:rPr>
              <a:t>uscente</a:t>
            </a:r>
            <a:endParaRPr lang="en-US" altLang="it-IT" sz="2000" i="1" dirty="0">
              <a:solidFill>
                <a:srgbClr val="FF00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905000"/>
            <a:ext cx="8229600" cy="320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699" name="Text Box 3"/>
          <p:cNvSpPr txBox="1">
            <a:spLocks noChangeArrowheads="1"/>
          </p:cNvSpPr>
          <p:nvPr/>
        </p:nvSpPr>
        <p:spPr bwMode="auto">
          <a:xfrm>
            <a:off x="1511487" y="457200"/>
            <a:ext cx="638931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it-IT" i="1" dirty="0" err="1" smtClean="0">
                <a:solidFill>
                  <a:schemeClr val="accent2"/>
                </a:solidFill>
                <a:latin typeface="Times New Roman" pitchFamily="18" charset="0"/>
              </a:rPr>
              <a:t>Complessi</a:t>
            </a:r>
            <a:r>
              <a:rPr lang="en-US" altLang="it-IT" i="1" dirty="0" smtClean="0">
                <a:solidFill>
                  <a:schemeClr val="accent2"/>
                </a:solidFill>
                <a:latin typeface="Times New Roman" pitchFamily="18" charset="0"/>
              </a:rPr>
              <a:t> </a:t>
            </a:r>
            <a:r>
              <a:rPr lang="en-US" altLang="it-IT" i="1" dirty="0" err="1" smtClean="0">
                <a:solidFill>
                  <a:schemeClr val="accent2"/>
                </a:solidFill>
                <a:latin typeface="Times New Roman" pitchFamily="18" charset="0"/>
              </a:rPr>
              <a:t>Inerti</a:t>
            </a:r>
            <a:r>
              <a:rPr lang="en-US" altLang="it-IT" i="1" dirty="0" smtClean="0">
                <a:solidFill>
                  <a:schemeClr val="accent2"/>
                </a:solidFill>
                <a:latin typeface="Times New Roman" pitchFamily="18" charset="0"/>
              </a:rPr>
              <a:t> e </a:t>
            </a:r>
            <a:r>
              <a:rPr lang="en-US" altLang="it-IT" i="1" dirty="0" err="1" smtClean="0">
                <a:solidFill>
                  <a:schemeClr val="accent2"/>
                </a:solidFill>
                <a:latin typeface="Times New Roman" pitchFamily="18" charset="0"/>
              </a:rPr>
              <a:t>labili</a:t>
            </a:r>
            <a:r>
              <a:rPr lang="en-US" altLang="it-IT" i="1" dirty="0" smtClean="0">
                <a:solidFill>
                  <a:schemeClr val="accent2"/>
                </a:solidFill>
                <a:latin typeface="Times New Roman" pitchFamily="18" charset="0"/>
              </a:rPr>
              <a:t> </a:t>
            </a:r>
            <a:r>
              <a:rPr lang="en-US" altLang="it-IT" i="1" dirty="0">
                <a:solidFill>
                  <a:schemeClr val="accent2"/>
                </a:solidFill>
                <a:latin typeface="Times New Roman" pitchFamily="18" charset="0"/>
              </a:rPr>
              <a:t> </a:t>
            </a:r>
            <a:r>
              <a:rPr lang="en-US" altLang="it-IT" i="1" dirty="0" err="1" smtClean="0">
                <a:solidFill>
                  <a:schemeClr val="accent2"/>
                </a:solidFill>
                <a:latin typeface="Times New Roman" pitchFamily="18" charset="0"/>
              </a:rPr>
              <a:t>alcuni</a:t>
            </a:r>
            <a:r>
              <a:rPr lang="en-US" altLang="it-IT" i="1" dirty="0" smtClean="0">
                <a:solidFill>
                  <a:schemeClr val="accent2"/>
                </a:solidFill>
                <a:latin typeface="Times New Roman" pitchFamily="18" charset="0"/>
              </a:rPr>
              <a:t> </a:t>
            </a:r>
            <a:r>
              <a:rPr lang="en-US" altLang="it-IT" i="1" dirty="0" err="1" smtClean="0">
                <a:solidFill>
                  <a:schemeClr val="accent2"/>
                </a:solidFill>
                <a:latin typeface="Times New Roman" pitchFamily="18" charset="0"/>
              </a:rPr>
              <a:t>profili</a:t>
            </a:r>
            <a:r>
              <a:rPr lang="en-US" altLang="it-IT" i="1" dirty="0" smtClean="0">
                <a:solidFill>
                  <a:schemeClr val="accent2"/>
                </a:solidFill>
                <a:latin typeface="Times New Roman" pitchFamily="18" charset="0"/>
              </a:rPr>
              <a:t> </a:t>
            </a:r>
            <a:r>
              <a:rPr lang="en-US" altLang="it-IT" i="1" dirty="0">
                <a:solidFill>
                  <a:schemeClr val="accent2"/>
                </a:solidFill>
                <a:latin typeface="Times New Roman" pitchFamily="18" charset="0"/>
              </a:rPr>
              <a:t> </a:t>
            </a:r>
            <a:r>
              <a:rPr lang="en-US" altLang="it-IT" i="1" dirty="0" err="1" smtClean="0">
                <a:solidFill>
                  <a:schemeClr val="accent2"/>
                </a:solidFill>
                <a:latin typeface="Times New Roman" pitchFamily="18" charset="0"/>
              </a:rPr>
              <a:t>thermodinamici</a:t>
            </a:r>
            <a:r>
              <a:rPr lang="en-US" altLang="it-IT" i="1" dirty="0" smtClean="0">
                <a:solidFill>
                  <a:schemeClr val="accent2"/>
                </a:solidFill>
                <a:latin typeface="Times New Roman" pitchFamily="18" charset="0"/>
              </a:rPr>
              <a:t> e </a:t>
            </a:r>
            <a:r>
              <a:rPr lang="en-US" altLang="it-IT" i="1" dirty="0" err="1" smtClean="0">
                <a:solidFill>
                  <a:schemeClr val="accent2"/>
                </a:solidFill>
                <a:latin typeface="Times New Roman" pitchFamily="18" charset="0"/>
              </a:rPr>
              <a:t>cinetici</a:t>
            </a:r>
            <a:r>
              <a:rPr lang="en-US" altLang="it-IT" i="1" dirty="0" smtClean="0">
                <a:solidFill>
                  <a:schemeClr val="accent2"/>
                </a:solidFill>
                <a:latin typeface="Times New Roman" pitchFamily="18" charset="0"/>
              </a:rPr>
              <a:t> </a:t>
            </a:r>
            <a:endParaRPr lang="en-US" altLang="it-IT" i="1" dirty="0">
              <a:solidFill>
                <a:schemeClr val="accent2"/>
              </a:solidFill>
              <a:latin typeface="Times New Roman" pitchFamily="18" charset="0"/>
            </a:endParaRPr>
          </a:p>
        </p:txBody>
      </p:sp>
      <p:sp>
        <p:nvSpPr>
          <p:cNvPr id="29700" name="Text Box 4"/>
          <p:cNvSpPr txBox="1">
            <a:spLocks noChangeArrowheads="1"/>
          </p:cNvSpPr>
          <p:nvPr/>
        </p:nvSpPr>
        <p:spPr bwMode="auto">
          <a:xfrm>
            <a:off x="402331" y="4900613"/>
            <a:ext cx="228620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it-IT" sz="1600" dirty="0" err="1" smtClean="0">
                <a:latin typeface="Times New Roman" pitchFamily="18" charset="0"/>
              </a:rPr>
              <a:t>Reazione</a:t>
            </a:r>
            <a:r>
              <a:rPr lang="en-US" altLang="it-IT" sz="1600" dirty="0" smtClean="0">
                <a:latin typeface="Times New Roman" pitchFamily="18" charset="0"/>
              </a:rPr>
              <a:t> </a:t>
            </a:r>
            <a:r>
              <a:rPr lang="en-US" altLang="it-IT" sz="1600" dirty="0" err="1" smtClean="0">
                <a:latin typeface="Times New Roman" pitchFamily="18" charset="0"/>
              </a:rPr>
              <a:t>Esotermica</a:t>
            </a:r>
            <a:endParaRPr lang="en-US" altLang="it-IT" sz="1600" dirty="0">
              <a:latin typeface="Times New Roman" pitchFamily="18" charset="0"/>
            </a:endParaRPr>
          </a:p>
          <a:p>
            <a:pPr algn="ctr" eaLnBrk="1" hangingPunct="1"/>
            <a:r>
              <a:rPr lang="en-US" altLang="it-IT" sz="1600" dirty="0">
                <a:latin typeface="Times New Roman" pitchFamily="18" charset="0"/>
              </a:rPr>
              <a:t>(</a:t>
            </a:r>
            <a:r>
              <a:rPr lang="en-US" altLang="it-IT" sz="1600" dirty="0" err="1" smtClean="0">
                <a:latin typeface="Times New Roman" pitchFamily="18" charset="0"/>
              </a:rPr>
              <a:t>favorita</a:t>
            </a:r>
            <a:r>
              <a:rPr lang="en-US" altLang="it-IT" sz="1600" dirty="0" smtClean="0">
                <a:latin typeface="Times New Roman" pitchFamily="18" charset="0"/>
              </a:rPr>
              <a:t>, </a:t>
            </a:r>
            <a:r>
              <a:rPr lang="en-US" altLang="it-IT" sz="1600" i="1" dirty="0" smtClean="0">
                <a:latin typeface="Times New Roman" pitchFamily="18" charset="0"/>
              </a:rPr>
              <a:t>K </a:t>
            </a:r>
            <a:r>
              <a:rPr lang="en-US" altLang="it-IT" sz="1600" i="1" dirty="0" err="1" smtClean="0">
                <a:latin typeface="Times New Roman" pitchFamily="18" charset="0"/>
              </a:rPr>
              <a:t>grande</a:t>
            </a:r>
            <a:r>
              <a:rPr lang="en-US" altLang="it-IT" sz="1600" dirty="0" smtClean="0">
                <a:latin typeface="Times New Roman" pitchFamily="18" charset="0"/>
              </a:rPr>
              <a:t>)</a:t>
            </a:r>
            <a:endParaRPr lang="en-US" altLang="it-IT" sz="1600" dirty="0">
              <a:latin typeface="Times New Roman" pitchFamily="18" charset="0"/>
            </a:endParaRPr>
          </a:p>
          <a:p>
            <a:pPr algn="ctr" eaLnBrk="1" hangingPunct="1"/>
            <a:r>
              <a:rPr lang="en-US" altLang="it-IT" sz="1600" dirty="0" smtClean="0">
                <a:latin typeface="Times New Roman" pitchFamily="18" charset="0"/>
              </a:rPr>
              <a:t>Grande </a:t>
            </a:r>
            <a:r>
              <a:rPr lang="en-US" altLang="it-IT" sz="1600" i="1" dirty="0" err="1">
                <a:latin typeface="Times New Roman" pitchFamily="18" charset="0"/>
              </a:rPr>
              <a:t>E</a:t>
            </a:r>
            <a:r>
              <a:rPr lang="en-US" altLang="it-IT" sz="1600" i="1" baseline="-25000" dirty="0" err="1">
                <a:latin typeface="Times New Roman" pitchFamily="18" charset="0"/>
              </a:rPr>
              <a:t>a</a:t>
            </a:r>
            <a:r>
              <a:rPr lang="en-US" altLang="it-IT" sz="1600" dirty="0">
                <a:latin typeface="Times New Roman" pitchFamily="18" charset="0"/>
              </a:rPr>
              <a:t>, </a:t>
            </a:r>
            <a:r>
              <a:rPr lang="en-US" altLang="it-IT" sz="1600" dirty="0" err="1" smtClean="0">
                <a:latin typeface="Times New Roman" pitchFamily="18" charset="0"/>
              </a:rPr>
              <a:t>reazione</a:t>
            </a:r>
            <a:r>
              <a:rPr lang="en-US" altLang="it-IT" sz="1600" dirty="0" smtClean="0">
                <a:latin typeface="Times New Roman" pitchFamily="18" charset="0"/>
              </a:rPr>
              <a:t> </a:t>
            </a:r>
            <a:r>
              <a:rPr lang="en-US" altLang="it-IT" sz="1600" dirty="0" err="1" smtClean="0">
                <a:latin typeface="Times New Roman" pitchFamily="18" charset="0"/>
              </a:rPr>
              <a:t>lenta</a:t>
            </a:r>
            <a:endParaRPr lang="en-US" altLang="it-IT" sz="1600" dirty="0">
              <a:latin typeface="Times New Roman" pitchFamily="18" charset="0"/>
            </a:endParaRPr>
          </a:p>
        </p:txBody>
      </p:sp>
      <p:sp>
        <p:nvSpPr>
          <p:cNvPr id="29701" name="Text Box 5"/>
          <p:cNvSpPr txBox="1">
            <a:spLocks noChangeArrowheads="1"/>
          </p:cNvSpPr>
          <p:nvPr/>
        </p:nvSpPr>
        <p:spPr bwMode="auto">
          <a:xfrm>
            <a:off x="3410644" y="4876800"/>
            <a:ext cx="2286203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it-IT" sz="1600" dirty="0" err="1" smtClean="0">
                <a:latin typeface="Times New Roman" pitchFamily="18" charset="0"/>
              </a:rPr>
              <a:t>Reazione</a:t>
            </a:r>
            <a:r>
              <a:rPr lang="en-US" altLang="it-IT" sz="1600" dirty="0" smtClean="0">
                <a:latin typeface="Times New Roman" pitchFamily="18" charset="0"/>
              </a:rPr>
              <a:t> </a:t>
            </a:r>
            <a:r>
              <a:rPr lang="en-US" altLang="it-IT" sz="1600" dirty="0" err="1" smtClean="0">
                <a:latin typeface="Times New Roman" pitchFamily="18" charset="0"/>
              </a:rPr>
              <a:t>Esotermica</a:t>
            </a:r>
            <a:endParaRPr lang="en-US" altLang="it-IT" sz="1600" dirty="0">
              <a:latin typeface="Times New Roman" pitchFamily="18" charset="0"/>
            </a:endParaRPr>
          </a:p>
          <a:p>
            <a:pPr algn="ctr" eaLnBrk="1" hangingPunct="1"/>
            <a:r>
              <a:rPr lang="en-US" altLang="it-IT" sz="1600" dirty="0">
                <a:latin typeface="Times New Roman" pitchFamily="18" charset="0"/>
              </a:rPr>
              <a:t>(</a:t>
            </a:r>
            <a:r>
              <a:rPr lang="en-US" altLang="it-IT" sz="1600" dirty="0" err="1" smtClean="0">
                <a:latin typeface="Times New Roman" pitchFamily="18" charset="0"/>
              </a:rPr>
              <a:t>favorita</a:t>
            </a:r>
            <a:r>
              <a:rPr lang="en-US" altLang="it-IT" sz="1600" dirty="0" smtClean="0">
                <a:latin typeface="Times New Roman" pitchFamily="18" charset="0"/>
              </a:rPr>
              <a:t>, </a:t>
            </a:r>
            <a:r>
              <a:rPr lang="en-US" altLang="it-IT" sz="1600" i="1" dirty="0" smtClean="0">
                <a:latin typeface="Times New Roman" pitchFamily="18" charset="0"/>
              </a:rPr>
              <a:t>K </a:t>
            </a:r>
            <a:r>
              <a:rPr lang="en-US" altLang="it-IT" sz="1600" i="1" dirty="0" err="1" smtClean="0">
                <a:latin typeface="Times New Roman" pitchFamily="18" charset="0"/>
              </a:rPr>
              <a:t>grande</a:t>
            </a:r>
            <a:r>
              <a:rPr lang="en-US" altLang="it-IT" sz="1600" dirty="0" smtClean="0">
                <a:latin typeface="Times New Roman" pitchFamily="18" charset="0"/>
              </a:rPr>
              <a:t>)</a:t>
            </a:r>
            <a:endParaRPr lang="en-US" altLang="it-IT" sz="1600" dirty="0">
              <a:latin typeface="Times New Roman" pitchFamily="18" charset="0"/>
            </a:endParaRPr>
          </a:p>
          <a:p>
            <a:pPr algn="ctr" eaLnBrk="1" hangingPunct="1"/>
            <a:r>
              <a:rPr lang="en-US" altLang="it-IT" sz="1600" dirty="0" smtClean="0">
                <a:latin typeface="Times New Roman" pitchFamily="18" charset="0"/>
              </a:rPr>
              <a:t>Grande </a:t>
            </a:r>
            <a:r>
              <a:rPr lang="en-US" altLang="it-IT" sz="1600" i="1" dirty="0" err="1">
                <a:latin typeface="Times New Roman" pitchFamily="18" charset="0"/>
              </a:rPr>
              <a:t>E</a:t>
            </a:r>
            <a:r>
              <a:rPr lang="en-US" altLang="it-IT" sz="1600" i="1" baseline="-25000" dirty="0" err="1">
                <a:latin typeface="Times New Roman" pitchFamily="18" charset="0"/>
              </a:rPr>
              <a:t>a</a:t>
            </a:r>
            <a:r>
              <a:rPr lang="en-US" altLang="it-IT" sz="1600" dirty="0">
                <a:latin typeface="Times New Roman" pitchFamily="18" charset="0"/>
              </a:rPr>
              <a:t>, </a:t>
            </a:r>
            <a:r>
              <a:rPr lang="en-US" altLang="it-IT" sz="1600" dirty="0" err="1" smtClean="0">
                <a:latin typeface="Times New Roman" pitchFamily="18" charset="0"/>
              </a:rPr>
              <a:t>reazione</a:t>
            </a:r>
            <a:r>
              <a:rPr lang="en-US" altLang="it-IT" sz="1600" dirty="0" smtClean="0">
                <a:latin typeface="Times New Roman" pitchFamily="18" charset="0"/>
              </a:rPr>
              <a:t> </a:t>
            </a:r>
            <a:r>
              <a:rPr lang="en-US" altLang="it-IT" sz="1600" dirty="0" err="1" smtClean="0">
                <a:latin typeface="Times New Roman" pitchFamily="18" charset="0"/>
              </a:rPr>
              <a:t>lenta</a:t>
            </a:r>
            <a:endParaRPr lang="en-US" altLang="it-IT" sz="1600" dirty="0">
              <a:latin typeface="Times New Roman" pitchFamily="18" charset="0"/>
            </a:endParaRPr>
          </a:p>
          <a:p>
            <a:pPr algn="ctr" eaLnBrk="1" hangingPunct="1"/>
            <a:r>
              <a:rPr lang="en-US" altLang="it-IT" sz="1600" dirty="0" err="1" smtClean="0">
                <a:latin typeface="Times New Roman" pitchFamily="18" charset="0"/>
              </a:rPr>
              <a:t>Intermedio</a:t>
            </a:r>
            <a:r>
              <a:rPr lang="en-US" altLang="it-IT" sz="1600" dirty="0" smtClean="0">
                <a:latin typeface="Times New Roman" pitchFamily="18" charset="0"/>
              </a:rPr>
              <a:t> stabile</a:t>
            </a:r>
            <a:endParaRPr lang="en-US" altLang="it-IT" sz="1600" dirty="0">
              <a:latin typeface="Times New Roman" pitchFamily="18" charset="0"/>
            </a:endParaRPr>
          </a:p>
        </p:txBody>
      </p:sp>
      <p:sp>
        <p:nvSpPr>
          <p:cNvPr id="29702" name="Text Box 6"/>
          <p:cNvSpPr txBox="1">
            <a:spLocks noChangeArrowheads="1"/>
          </p:cNvSpPr>
          <p:nvPr/>
        </p:nvSpPr>
        <p:spPr bwMode="auto">
          <a:xfrm>
            <a:off x="6422257" y="4900613"/>
            <a:ext cx="2424062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it-IT" sz="1600" dirty="0" err="1" smtClean="0">
                <a:latin typeface="Times New Roman" pitchFamily="18" charset="0"/>
              </a:rPr>
              <a:t>Reazione</a:t>
            </a:r>
            <a:r>
              <a:rPr lang="en-US" altLang="it-IT" sz="1600" dirty="0" smtClean="0">
                <a:latin typeface="Times New Roman" pitchFamily="18" charset="0"/>
              </a:rPr>
              <a:t> </a:t>
            </a:r>
            <a:r>
              <a:rPr lang="en-US" altLang="it-IT" sz="1600" dirty="0" err="1" smtClean="0">
                <a:latin typeface="Times New Roman" pitchFamily="18" charset="0"/>
              </a:rPr>
              <a:t>Endotermica</a:t>
            </a:r>
            <a:endParaRPr lang="en-US" altLang="it-IT" sz="1600" dirty="0">
              <a:latin typeface="Times New Roman" pitchFamily="18" charset="0"/>
            </a:endParaRPr>
          </a:p>
          <a:p>
            <a:pPr algn="ctr" eaLnBrk="1" hangingPunct="1"/>
            <a:r>
              <a:rPr lang="en-US" altLang="it-IT" sz="1600" dirty="0" smtClean="0">
                <a:latin typeface="Times New Roman" pitchFamily="18" charset="0"/>
              </a:rPr>
              <a:t>(</a:t>
            </a:r>
            <a:r>
              <a:rPr lang="en-US" altLang="it-IT" sz="1600" dirty="0" err="1" smtClean="0">
                <a:latin typeface="Times New Roman" pitchFamily="18" charset="0"/>
              </a:rPr>
              <a:t>sfavorita</a:t>
            </a:r>
            <a:r>
              <a:rPr lang="en-US" altLang="it-IT" sz="1600" dirty="0" smtClean="0">
                <a:latin typeface="Times New Roman" pitchFamily="18" charset="0"/>
              </a:rPr>
              <a:t>, </a:t>
            </a:r>
            <a:r>
              <a:rPr lang="en-US" altLang="it-IT" sz="1600" i="1" dirty="0" smtClean="0">
                <a:latin typeface="Times New Roman" pitchFamily="18" charset="0"/>
              </a:rPr>
              <a:t>K piccolo</a:t>
            </a:r>
            <a:r>
              <a:rPr lang="en-US" altLang="it-IT" sz="1600" dirty="0" smtClean="0">
                <a:latin typeface="Times New Roman" pitchFamily="18" charset="0"/>
              </a:rPr>
              <a:t>)</a:t>
            </a:r>
            <a:endParaRPr lang="en-US" altLang="it-IT" sz="1600" dirty="0">
              <a:latin typeface="Times New Roman" pitchFamily="18" charset="0"/>
            </a:endParaRPr>
          </a:p>
          <a:p>
            <a:pPr algn="ctr" eaLnBrk="1" hangingPunct="1"/>
            <a:r>
              <a:rPr lang="en-US" altLang="it-IT" sz="1600" dirty="0" err="1" smtClean="0">
                <a:latin typeface="Times New Roman" pitchFamily="18" charset="0"/>
              </a:rPr>
              <a:t>Piccola</a:t>
            </a:r>
            <a:r>
              <a:rPr lang="en-US" altLang="it-IT" sz="1600" dirty="0" smtClean="0">
                <a:latin typeface="Times New Roman" pitchFamily="18" charset="0"/>
              </a:rPr>
              <a:t> </a:t>
            </a:r>
            <a:r>
              <a:rPr lang="en-US" altLang="it-IT" sz="1600" i="1" dirty="0" err="1">
                <a:latin typeface="Times New Roman" pitchFamily="18" charset="0"/>
              </a:rPr>
              <a:t>E</a:t>
            </a:r>
            <a:r>
              <a:rPr lang="en-US" altLang="it-IT" sz="1600" i="1" baseline="-25000" dirty="0" err="1">
                <a:latin typeface="Times New Roman" pitchFamily="18" charset="0"/>
              </a:rPr>
              <a:t>a</a:t>
            </a:r>
            <a:r>
              <a:rPr lang="en-US" altLang="it-IT" sz="1600" dirty="0">
                <a:latin typeface="Times New Roman" pitchFamily="18" charset="0"/>
              </a:rPr>
              <a:t>, </a:t>
            </a:r>
            <a:r>
              <a:rPr lang="en-US" altLang="it-IT" sz="1600" dirty="0" err="1" smtClean="0">
                <a:latin typeface="Times New Roman" pitchFamily="18" charset="0"/>
              </a:rPr>
              <a:t>reazione</a:t>
            </a:r>
            <a:r>
              <a:rPr lang="en-US" altLang="it-IT" sz="1600" dirty="0" smtClean="0">
                <a:latin typeface="Times New Roman" pitchFamily="18" charset="0"/>
              </a:rPr>
              <a:t> </a:t>
            </a:r>
            <a:r>
              <a:rPr lang="en-US" altLang="it-IT" sz="1600" dirty="0" err="1" smtClean="0">
                <a:latin typeface="Times New Roman" pitchFamily="18" charset="0"/>
              </a:rPr>
              <a:t>veloce</a:t>
            </a:r>
            <a:endParaRPr lang="en-US" altLang="it-IT" sz="1600" dirty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0150" y="1143000"/>
            <a:ext cx="6419850" cy="417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3430588" y="228600"/>
            <a:ext cx="247535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it-IT" sz="2800" i="1" dirty="0">
                <a:solidFill>
                  <a:schemeClr val="accent2"/>
                </a:solidFill>
                <a:latin typeface="Times New Roman" pitchFamily="18" charset="0"/>
              </a:rPr>
              <a:t>Labile </a:t>
            </a:r>
            <a:r>
              <a:rPr lang="en-US" altLang="it-IT" sz="2800" i="1" dirty="0" smtClean="0">
                <a:solidFill>
                  <a:schemeClr val="accent2"/>
                </a:solidFill>
                <a:latin typeface="Times New Roman" pitchFamily="18" charset="0"/>
              </a:rPr>
              <a:t>o </a:t>
            </a:r>
            <a:r>
              <a:rPr lang="en-US" altLang="it-IT" sz="2800" i="1" dirty="0" err="1" smtClean="0">
                <a:solidFill>
                  <a:schemeClr val="accent2"/>
                </a:solidFill>
                <a:latin typeface="Times New Roman" pitchFamily="18" charset="0"/>
              </a:rPr>
              <a:t>inerte</a:t>
            </a:r>
            <a:r>
              <a:rPr lang="en-US" altLang="it-IT" sz="2800" i="1" dirty="0" smtClean="0">
                <a:solidFill>
                  <a:schemeClr val="accent2"/>
                </a:solidFill>
                <a:latin typeface="Times New Roman" pitchFamily="18" charset="0"/>
              </a:rPr>
              <a:t>?</a:t>
            </a:r>
            <a:endParaRPr lang="en-US" altLang="it-IT" sz="2800" i="1" dirty="0">
              <a:solidFill>
                <a:schemeClr val="accent2"/>
              </a:solidFill>
              <a:latin typeface="Times New Roman" pitchFamily="18" charset="0"/>
            </a:endParaRPr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2819400" y="5867400"/>
            <a:ext cx="360362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it-IT"/>
              <a:t>LFAE = LFSE(sq pyr) - LFSE(oct)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ttore 1 4"/>
          <p:cNvCxnSpPr/>
          <p:nvPr/>
        </p:nvCxnSpPr>
        <p:spPr>
          <a:xfrm>
            <a:off x="3419872" y="5444674"/>
            <a:ext cx="36004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ttore 1 5"/>
          <p:cNvCxnSpPr/>
          <p:nvPr/>
        </p:nvCxnSpPr>
        <p:spPr>
          <a:xfrm>
            <a:off x="3892352" y="5444674"/>
            <a:ext cx="36004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ttore 1 6"/>
          <p:cNvCxnSpPr/>
          <p:nvPr/>
        </p:nvCxnSpPr>
        <p:spPr>
          <a:xfrm>
            <a:off x="4389512" y="5444674"/>
            <a:ext cx="36004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ttore 1 7"/>
          <p:cNvCxnSpPr/>
          <p:nvPr/>
        </p:nvCxnSpPr>
        <p:spPr>
          <a:xfrm>
            <a:off x="3683837" y="3428450"/>
            <a:ext cx="36004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ttore 1 8"/>
          <p:cNvCxnSpPr/>
          <p:nvPr/>
        </p:nvCxnSpPr>
        <p:spPr>
          <a:xfrm>
            <a:off x="4172683" y="3440491"/>
            <a:ext cx="327309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ttore 1 9"/>
          <p:cNvCxnSpPr/>
          <p:nvPr/>
        </p:nvCxnSpPr>
        <p:spPr>
          <a:xfrm>
            <a:off x="5580112" y="2708370"/>
            <a:ext cx="327309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ttore 1 10"/>
          <p:cNvCxnSpPr/>
          <p:nvPr/>
        </p:nvCxnSpPr>
        <p:spPr>
          <a:xfrm>
            <a:off x="5602543" y="4279039"/>
            <a:ext cx="327309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1 11"/>
          <p:cNvCxnSpPr/>
          <p:nvPr/>
        </p:nvCxnSpPr>
        <p:spPr>
          <a:xfrm>
            <a:off x="5570480" y="4759973"/>
            <a:ext cx="327309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1 12"/>
          <p:cNvCxnSpPr/>
          <p:nvPr/>
        </p:nvCxnSpPr>
        <p:spPr>
          <a:xfrm>
            <a:off x="5481921" y="5766630"/>
            <a:ext cx="327309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ttore 1 13"/>
          <p:cNvCxnSpPr/>
          <p:nvPr/>
        </p:nvCxnSpPr>
        <p:spPr>
          <a:xfrm>
            <a:off x="5972883" y="5766630"/>
            <a:ext cx="327309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1 15"/>
          <p:cNvCxnSpPr/>
          <p:nvPr/>
        </p:nvCxnSpPr>
        <p:spPr>
          <a:xfrm flipV="1">
            <a:off x="4749552" y="4759973"/>
            <a:ext cx="820928" cy="684702"/>
          </a:xfrm>
          <a:prstGeom prst="line">
            <a:avLst/>
          </a:prstGeom>
          <a:ln>
            <a:solidFill>
              <a:srgbClr val="00206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1 16"/>
          <p:cNvCxnSpPr/>
          <p:nvPr/>
        </p:nvCxnSpPr>
        <p:spPr>
          <a:xfrm>
            <a:off x="4749552" y="5444674"/>
            <a:ext cx="732369" cy="319940"/>
          </a:xfrm>
          <a:prstGeom prst="line">
            <a:avLst/>
          </a:prstGeom>
          <a:ln>
            <a:solidFill>
              <a:srgbClr val="00206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ttore 1 19"/>
          <p:cNvCxnSpPr/>
          <p:nvPr/>
        </p:nvCxnSpPr>
        <p:spPr>
          <a:xfrm flipV="1">
            <a:off x="4515005" y="2708370"/>
            <a:ext cx="1066060" cy="720080"/>
          </a:xfrm>
          <a:prstGeom prst="line">
            <a:avLst/>
          </a:prstGeom>
          <a:ln>
            <a:solidFill>
              <a:srgbClr val="00206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ttore 1 21"/>
          <p:cNvCxnSpPr/>
          <p:nvPr/>
        </p:nvCxnSpPr>
        <p:spPr>
          <a:xfrm>
            <a:off x="4515005" y="3440491"/>
            <a:ext cx="1066060" cy="838548"/>
          </a:xfrm>
          <a:prstGeom prst="line">
            <a:avLst/>
          </a:prstGeom>
          <a:ln>
            <a:solidFill>
              <a:srgbClr val="00206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CasellaDiTesto 31"/>
          <p:cNvSpPr txBox="1"/>
          <p:nvPr/>
        </p:nvSpPr>
        <p:spPr>
          <a:xfrm>
            <a:off x="3787942" y="4241311"/>
            <a:ext cx="4491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>
                <a:latin typeface="Symbol" panose="05050102010706020507" pitchFamily="18" charset="2"/>
              </a:rPr>
              <a:t>D</a:t>
            </a:r>
            <a:r>
              <a:rPr lang="it-IT" dirty="0" smtClean="0"/>
              <a:t>o</a:t>
            </a:r>
            <a:endParaRPr lang="it-IT" dirty="0"/>
          </a:p>
        </p:txBody>
      </p:sp>
      <p:cxnSp>
        <p:nvCxnSpPr>
          <p:cNvPr id="33" name="Connettore 1 32"/>
          <p:cNvCxnSpPr/>
          <p:nvPr/>
        </p:nvCxnSpPr>
        <p:spPr>
          <a:xfrm>
            <a:off x="1658144" y="4580578"/>
            <a:ext cx="36004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ttore 1 33"/>
          <p:cNvCxnSpPr/>
          <p:nvPr/>
        </p:nvCxnSpPr>
        <p:spPr>
          <a:xfrm>
            <a:off x="2130624" y="4580578"/>
            <a:ext cx="36004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ttore 1 34"/>
          <p:cNvCxnSpPr/>
          <p:nvPr/>
        </p:nvCxnSpPr>
        <p:spPr>
          <a:xfrm>
            <a:off x="2627784" y="4580578"/>
            <a:ext cx="36004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ttore 1 35"/>
          <p:cNvCxnSpPr/>
          <p:nvPr/>
        </p:nvCxnSpPr>
        <p:spPr>
          <a:xfrm>
            <a:off x="755576" y="4580578"/>
            <a:ext cx="36004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ttore 1 36"/>
          <p:cNvCxnSpPr/>
          <p:nvPr/>
        </p:nvCxnSpPr>
        <p:spPr>
          <a:xfrm>
            <a:off x="1228056" y="4580578"/>
            <a:ext cx="36004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ttore 1 38"/>
          <p:cNvCxnSpPr/>
          <p:nvPr/>
        </p:nvCxnSpPr>
        <p:spPr>
          <a:xfrm>
            <a:off x="2987824" y="4601197"/>
            <a:ext cx="432048" cy="843477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ttore 1 40"/>
          <p:cNvCxnSpPr/>
          <p:nvPr/>
        </p:nvCxnSpPr>
        <p:spPr>
          <a:xfrm flipV="1">
            <a:off x="2987824" y="3440491"/>
            <a:ext cx="696013" cy="1113866"/>
          </a:xfrm>
          <a:prstGeom prst="line">
            <a:avLst/>
          </a:prstGeom>
          <a:ln>
            <a:solidFill>
              <a:srgbClr val="00206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nettore 2 42"/>
          <p:cNvCxnSpPr/>
          <p:nvPr/>
        </p:nvCxnSpPr>
        <p:spPr>
          <a:xfrm>
            <a:off x="4208109" y="4631001"/>
            <a:ext cx="0" cy="783867"/>
          </a:xfrm>
          <a:prstGeom prst="straightConnector1">
            <a:avLst/>
          </a:prstGeom>
          <a:ln>
            <a:solidFill>
              <a:srgbClr val="00206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nettore 2 44"/>
          <p:cNvCxnSpPr/>
          <p:nvPr/>
        </p:nvCxnSpPr>
        <p:spPr>
          <a:xfrm>
            <a:off x="4211960" y="3423886"/>
            <a:ext cx="0" cy="1177311"/>
          </a:xfrm>
          <a:prstGeom prst="straightConnector1">
            <a:avLst/>
          </a:prstGeom>
          <a:ln w="127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CasellaDiTesto 46"/>
          <p:cNvSpPr txBox="1"/>
          <p:nvPr/>
        </p:nvSpPr>
        <p:spPr>
          <a:xfrm>
            <a:off x="4211960" y="3827875"/>
            <a:ext cx="7425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>
                <a:latin typeface="Symbol" panose="05050102010706020507" pitchFamily="18" charset="2"/>
              </a:rPr>
              <a:t>3/5D</a:t>
            </a:r>
            <a:r>
              <a:rPr lang="it-IT" dirty="0" smtClean="0"/>
              <a:t>o</a:t>
            </a:r>
            <a:endParaRPr lang="it-IT" dirty="0"/>
          </a:p>
        </p:txBody>
      </p:sp>
      <p:sp>
        <p:nvSpPr>
          <p:cNvPr id="48" name="CasellaDiTesto 47"/>
          <p:cNvSpPr txBox="1"/>
          <p:nvPr/>
        </p:nvSpPr>
        <p:spPr>
          <a:xfrm>
            <a:off x="4206907" y="4751306"/>
            <a:ext cx="869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>
                <a:latin typeface="Symbol" panose="05050102010706020507" pitchFamily="18" charset="2"/>
              </a:rPr>
              <a:t>-2/5D</a:t>
            </a:r>
            <a:r>
              <a:rPr lang="it-IT" dirty="0" smtClean="0"/>
              <a:t>o</a:t>
            </a:r>
            <a:endParaRPr lang="it-IT" dirty="0"/>
          </a:p>
        </p:txBody>
      </p:sp>
      <p:sp>
        <p:nvSpPr>
          <p:cNvPr id="59" name="CasellaDiTesto 58"/>
          <p:cNvSpPr txBox="1"/>
          <p:nvPr/>
        </p:nvSpPr>
        <p:spPr>
          <a:xfrm>
            <a:off x="6374596" y="5444674"/>
            <a:ext cx="10935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>
                <a:latin typeface="Symbol" panose="05050102010706020507" pitchFamily="18" charset="2"/>
              </a:rPr>
              <a:t>-0.457D</a:t>
            </a:r>
            <a:r>
              <a:rPr lang="it-IT" dirty="0" smtClean="0"/>
              <a:t>o</a:t>
            </a:r>
            <a:endParaRPr lang="it-IT" dirty="0"/>
          </a:p>
        </p:txBody>
      </p:sp>
      <p:sp>
        <p:nvSpPr>
          <p:cNvPr id="60" name="CasellaDiTesto 59"/>
          <p:cNvSpPr txBox="1"/>
          <p:nvPr/>
        </p:nvSpPr>
        <p:spPr>
          <a:xfrm>
            <a:off x="6012160" y="4466891"/>
            <a:ext cx="10935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>
                <a:latin typeface="Symbol" panose="05050102010706020507" pitchFamily="18" charset="2"/>
              </a:rPr>
              <a:t>-0.086D</a:t>
            </a:r>
            <a:r>
              <a:rPr lang="it-IT" dirty="0" smtClean="0"/>
              <a:t>o</a:t>
            </a:r>
            <a:endParaRPr lang="it-IT" dirty="0"/>
          </a:p>
        </p:txBody>
      </p:sp>
      <p:sp>
        <p:nvSpPr>
          <p:cNvPr id="62" name="CasellaDiTesto 61"/>
          <p:cNvSpPr txBox="1"/>
          <p:nvPr/>
        </p:nvSpPr>
        <p:spPr>
          <a:xfrm>
            <a:off x="6012160" y="2533892"/>
            <a:ext cx="9669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>
                <a:latin typeface="Symbol" panose="05050102010706020507" pitchFamily="18" charset="2"/>
              </a:rPr>
              <a:t>0.914D</a:t>
            </a:r>
            <a:r>
              <a:rPr lang="it-IT" dirty="0" smtClean="0"/>
              <a:t>o</a:t>
            </a:r>
            <a:endParaRPr lang="it-IT" dirty="0"/>
          </a:p>
        </p:txBody>
      </p:sp>
      <p:sp>
        <p:nvSpPr>
          <p:cNvPr id="63" name="CasellaDiTesto 62"/>
          <p:cNvSpPr txBox="1"/>
          <p:nvPr/>
        </p:nvSpPr>
        <p:spPr>
          <a:xfrm>
            <a:off x="6075478" y="4016064"/>
            <a:ext cx="9669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>
                <a:latin typeface="Symbol" panose="05050102010706020507" pitchFamily="18" charset="2"/>
              </a:rPr>
              <a:t>0.086D</a:t>
            </a:r>
            <a:r>
              <a:rPr lang="it-IT" dirty="0" smtClean="0"/>
              <a:t>o</a:t>
            </a:r>
            <a:endParaRPr lang="it-IT" dirty="0"/>
          </a:p>
        </p:txBody>
      </p:sp>
      <p:sp>
        <p:nvSpPr>
          <p:cNvPr id="80" name="CasellaDiTesto 79"/>
          <p:cNvSpPr txBox="1"/>
          <p:nvPr/>
        </p:nvSpPr>
        <p:spPr>
          <a:xfrm>
            <a:off x="3245223" y="2558098"/>
            <a:ext cx="15345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OTTAEDRO</a:t>
            </a:r>
            <a:endParaRPr lang="it-IT" dirty="0"/>
          </a:p>
        </p:txBody>
      </p:sp>
      <p:sp>
        <p:nvSpPr>
          <p:cNvPr id="82" name="CasellaDiTesto 81"/>
          <p:cNvSpPr txBox="1"/>
          <p:nvPr/>
        </p:nvSpPr>
        <p:spPr>
          <a:xfrm>
            <a:off x="5402490" y="1600200"/>
            <a:ext cx="19442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PIRAMIDE A BASE QUADRATA</a:t>
            </a:r>
            <a:endParaRPr lang="it-IT" dirty="0"/>
          </a:p>
        </p:txBody>
      </p:sp>
      <p:sp>
        <p:nvSpPr>
          <p:cNvPr id="83" name="CasellaDiTesto 82"/>
          <p:cNvSpPr txBox="1"/>
          <p:nvPr/>
        </p:nvSpPr>
        <p:spPr>
          <a:xfrm>
            <a:off x="1483266" y="476671"/>
            <a:ext cx="65325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STABILIZZAZIONE DEL CAMPO CRISTALLINO PER LA GEOMETRIA PIRAMIDALE A BASE QUADRATA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28428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1198563"/>
            <a:ext cx="6221413" cy="5202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747" name="Text Box 3"/>
          <p:cNvSpPr txBox="1">
            <a:spLocks noChangeArrowheads="1"/>
          </p:cNvSpPr>
          <p:nvPr/>
        </p:nvSpPr>
        <p:spPr bwMode="auto">
          <a:xfrm>
            <a:off x="1174750" y="269875"/>
            <a:ext cx="595111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it-IT" i="1" dirty="0" err="1" smtClean="0">
                <a:solidFill>
                  <a:schemeClr val="accent2"/>
                </a:solidFill>
                <a:latin typeface="Times New Roman" pitchFamily="18" charset="0"/>
              </a:rPr>
              <a:t>Perchè</a:t>
            </a:r>
            <a:r>
              <a:rPr lang="en-US" altLang="it-IT" i="1" dirty="0" smtClean="0">
                <a:solidFill>
                  <a:schemeClr val="accent2"/>
                </a:solidFill>
                <a:latin typeface="Times New Roman" pitchFamily="18" charset="0"/>
              </a:rPr>
              <a:t> </a:t>
            </a:r>
            <a:r>
              <a:rPr lang="en-US" altLang="it-IT" i="1" dirty="0" err="1" smtClean="0">
                <a:solidFill>
                  <a:schemeClr val="accent2"/>
                </a:solidFill>
                <a:latin typeface="Times New Roman" pitchFamily="18" charset="0"/>
              </a:rPr>
              <a:t>alcune</a:t>
            </a:r>
            <a:r>
              <a:rPr lang="en-US" altLang="it-IT" i="1" dirty="0" smtClean="0">
                <a:solidFill>
                  <a:schemeClr val="accent2"/>
                </a:solidFill>
                <a:latin typeface="Times New Roman" pitchFamily="18" charset="0"/>
              </a:rPr>
              <a:t> </a:t>
            </a:r>
            <a:r>
              <a:rPr lang="en-US" altLang="it-IT" i="1" dirty="0" err="1" smtClean="0">
                <a:solidFill>
                  <a:schemeClr val="accent2"/>
                </a:solidFill>
                <a:latin typeface="Times New Roman" pitchFamily="18" charset="0"/>
              </a:rPr>
              <a:t>configurazioni</a:t>
            </a:r>
            <a:r>
              <a:rPr lang="en-US" altLang="it-IT" i="1" dirty="0" smtClean="0">
                <a:solidFill>
                  <a:schemeClr val="accent2"/>
                </a:solidFill>
                <a:latin typeface="Times New Roman" pitchFamily="18" charset="0"/>
              </a:rPr>
              <a:t> </a:t>
            </a:r>
            <a:r>
              <a:rPr lang="en-US" altLang="it-IT" i="1" dirty="0" err="1" smtClean="0">
                <a:solidFill>
                  <a:schemeClr val="accent2"/>
                </a:solidFill>
                <a:latin typeface="Times New Roman" pitchFamily="18" charset="0"/>
              </a:rPr>
              <a:t>sono</a:t>
            </a:r>
            <a:r>
              <a:rPr lang="en-US" altLang="it-IT" i="1" dirty="0" smtClean="0">
                <a:solidFill>
                  <a:schemeClr val="accent2"/>
                </a:solidFill>
                <a:latin typeface="Times New Roman" pitchFamily="18" charset="0"/>
              </a:rPr>
              <a:t> </a:t>
            </a:r>
            <a:r>
              <a:rPr lang="en-US" altLang="it-IT" i="1" dirty="0" err="1" smtClean="0">
                <a:solidFill>
                  <a:schemeClr val="accent2"/>
                </a:solidFill>
                <a:latin typeface="Times New Roman" pitchFamily="18" charset="0"/>
              </a:rPr>
              <a:t>inerte</a:t>
            </a:r>
            <a:r>
              <a:rPr lang="en-US" altLang="it-IT" i="1" dirty="0" smtClean="0">
                <a:solidFill>
                  <a:schemeClr val="accent2"/>
                </a:solidFill>
                <a:latin typeface="Times New Roman" pitchFamily="18" charset="0"/>
              </a:rPr>
              <a:t> </a:t>
            </a:r>
            <a:r>
              <a:rPr lang="en-US" altLang="it-IT" i="1" dirty="0" err="1" smtClean="0">
                <a:solidFill>
                  <a:schemeClr val="accent2"/>
                </a:solidFill>
                <a:latin typeface="Times New Roman" pitchFamily="18" charset="0"/>
              </a:rPr>
              <a:t>ed</a:t>
            </a:r>
            <a:r>
              <a:rPr lang="en-US" altLang="it-IT" i="1" dirty="0" smtClean="0">
                <a:solidFill>
                  <a:schemeClr val="accent2"/>
                </a:solidFill>
                <a:latin typeface="Times New Roman" pitchFamily="18" charset="0"/>
              </a:rPr>
              <a:t> </a:t>
            </a:r>
            <a:r>
              <a:rPr lang="en-US" altLang="it-IT" i="1" dirty="0" err="1" smtClean="0">
                <a:solidFill>
                  <a:schemeClr val="accent2"/>
                </a:solidFill>
                <a:latin typeface="Times New Roman" pitchFamily="18" charset="0"/>
              </a:rPr>
              <a:t>altre</a:t>
            </a:r>
            <a:r>
              <a:rPr lang="en-US" altLang="it-IT" i="1" dirty="0" smtClean="0">
                <a:solidFill>
                  <a:schemeClr val="accent2"/>
                </a:solidFill>
                <a:latin typeface="Times New Roman" pitchFamily="18" charset="0"/>
              </a:rPr>
              <a:t> </a:t>
            </a:r>
            <a:r>
              <a:rPr lang="en-US" altLang="it-IT" i="1" dirty="0" err="1" smtClean="0">
                <a:solidFill>
                  <a:schemeClr val="accent2"/>
                </a:solidFill>
                <a:latin typeface="Times New Roman" pitchFamily="18" charset="0"/>
              </a:rPr>
              <a:t>sono</a:t>
            </a:r>
            <a:r>
              <a:rPr lang="en-US" altLang="it-IT" i="1" dirty="0" smtClean="0">
                <a:solidFill>
                  <a:schemeClr val="accent2"/>
                </a:solidFill>
                <a:latin typeface="Times New Roman" pitchFamily="18" charset="0"/>
              </a:rPr>
              <a:t> </a:t>
            </a:r>
            <a:r>
              <a:rPr lang="en-US" altLang="it-IT" i="1" dirty="0" err="1" smtClean="0">
                <a:solidFill>
                  <a:schemeClr val="accent2"/>
                </a:solidFill>
                <a:latin typeface="Times New Roman" pitchFamily="18" charset="0"/>
              </a:rPr>
              <a:t>labili</a:t>
            </a:r>
            <a:r>
              <a:rPr lang="en-US" altLang="it-IT" i="1" dirty="0" smtClean="0">
                <a:solidFill>
                  <a:schemeClr val="accent2"/>
                </a:solidFill>
                <a:latin typeface="Times New Roman" pitchFamily="18" charset="0"/>
              </a:rPr>
              <a:t>?</a:t>
            </a:r>
            <a:endParaRPr lang="en-US" altLang="it-IT" i="1" dirty="0">
              <a:solidFill>
                <a:schemeClr val="accent2"/>
              </a:solidFill>
              <a:latin typeface="Times New Roman" pitchFamily="18" charset="0"/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593725" y="2514600"/>
            <a:ext cx="5883275" cy="2743200"/>
            <a:chOff x="374" y="1584"/>
            <a:chExt cx="3706" cy="1728"/>
          </a:xfrm>
        </p:grpSpPr>
        <p:sp>
          <p:nvSpPr>
            <p:cNvPr id="31749" name="Line 5"/>
            <p:cNvSpPr>
              <a:spLocks noChangeShapeType="1"/>
            </p:cNvSpPr>
            <p:nvPr/>
          </p:nvSpPr>
          <p:spPr bwMode="auto">
            <a:xfrm flipH="1">
              <a:off x="3792" y="1632"/>
              <a:ext cx="288" cy="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1750" name="Line 6"/>
            <p:cNvSpPr>
              <a:spLocks noChangeShapeType="1"/>
            </p:cNvSpPr>
            <p:nvPr/>
          </p:nvSpPr>
          <p:spPr bwMode="auto">
            <a:xfrm flipH="1">
              <a:off x="2880" y="2352"/>
              <a:ext cx="288" cy="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1751" name="Line 7"/>
            <p:cNvSpPr>
              <a:spLocks noChangeShapeType="1"/>
            </p:cNvSpPr>
            <p:nvPr/>
          </p:nvSpPr>
          <p:spPr bwMode="auto">
            <a:xfrm flipH="1">
              <a:off x="2880" y="2448"/>
              <a:ext cx="288" cy="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1752" name="Line 8"/>
            <p:cNvSpPr>
              <a:spLocks noChangeShapeType="1"/>
            </p:cNvSpPr>
            <p:nvPr/>
          </p:nvSpPr>
          <p:spPr bwMode="auto">
            <a:xfrm flipH="1">
              <a:off x="2880" y="2592"/>
              <a:ext cx="288" cy="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1753" name="Line 9"/>
            <p:cNvSpPr>
              <a:spLocks noChangeShapeType="1"/>
            </p:cNvSpPr>
            <p:nvPr/>
          </p:nvSpPr>
          <p:spPr bwMode="auto">
            <a:xfrm flipH="1">
              <a:off x="3792" y="3264"/>
              <a:ext cx="288" cy="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1754" name="Oval 10"/>
            <p:cNvSpPr>
              <a:spLocks noChangeArrowheads="1"/>
            </p:cNvSpPr>
            <p:nvPr/>
          </p:nvSpPr>
          <p:spPr bwMode="auto">
            <a:xfrm>
              <a:off x="1152" y="1584"/>
              <a:ext cx="192" cy="144"/>
            </a:xfrm>
            <a:prstGeom prst="ellips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it-IT" altLang="it-IT"/>
            </a:p>
          </p:txBody>
        </p:sp>
        <p:sp>
          <p:nvSpPr>
            <p:cNvPr id="31755" name="Oval 11"/>
            <p:cNvSpPr>
              <a:spLocks noChangeArrowheads="1"/>
            </p:cNvSpPr>
            <p:nvPr/>
          </p:nvSpPr>
          <p:spPr bwMode="auto">
            <a:xfrm>
              <a:off x="1152" y="3168"/>
              <a:ext cx="192" cy="144"/>
            </a:xfrm>
            <a:prstGeom prst="ellips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it-IT" altLang="it-IT"/>
            </a:p>
          </p:txBody>
        </p:sp>
        <p:sp>
          <p:nvSpPr>
            <p:cNvPr id="31756" name="Oval 12"/>
            <p:cNvSpPr>
              <a:spLocks noChangeArrowheads="1"/>
            </p:cNvSpPr>
            <p:nvPr/>
          </p:nvSpPr>
          <p:spPr bwMode="auto">
            <a:xfrm>
              <a:off x="1104" y="2256"/>
              <a:ext cx="240" cy="384"/>
            </a:xfrm>
            <a:prstGeom prst="ellips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it-IT" altLang="it-IT"/>
            </a:p>
          </p:txBody>
        </p:sp>
        <p:sp>
          <p:nvSpPr>
            <p:cNvPr id="31757" name="Text Box 13"/>
            <p:cNvSpPr txBox="1">
              <a:spLocks noChangeArrowheads="1"/>
            </p:cNvSpPr>
            <p:nvPr/>
          </p:nvSpPr>
          <p:spPr bwMode="auto">
            <a:xfrm>
              <a:off x="374" y="2088"/>
              <a:ext cx="524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altLang="it-IT" i="1" dirty="0" err="1" smtClean="0">
                  <a:solidFill>
                    <a:srgbClr val="FF0000"/>
                  </a:solidFill>
                  <a:latin typeface="Times New Roman" pitchFamily="18" charset="0"/>
                </a:rPr>
                <a:t>Inerti</a:t>
              </a:r>
              <a:r>
                <a:rPr lang="en-US" altLang="it-IT" i="1" dirty="0" smtClean="0">
                  <a:solidFill>
                    <a:srgbClr val="FF0000"/>
                  </a:solidFill>
                  <a:latin typeface="Times New Roman" pitchFamily="18" charset="0"/>
                </a:rPr>
                <a:t> </a:t>
              </a:r>
              <a:r>
                <a:rPr lang="en-US" altLang="it-IT" i="1" dirty="0">
                  <a:solidFill>
                    <a:srgbClr val="FF0000"/>
                  </a:solidFill>
                  <a:latin typeface="Times New Roman" pitchFamily="18" charset="0"/>
                </a:rPr>
                <a:t>!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4827588"/>
            <a:ext cx="8686800" cy="1344612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771" name="Text Box 3"/>
          <p:cNvSpPr txBox="1">
            <a:spLocks noChangeArrowheads="1"/>
          </p:cNvSpPr>
          <p:nvPr/>
        </p:nvSpPr>
        <p:spPr bwMode="auto">
          <a:xfrm>
            <a:off x="488376" y="304800"/>
            <a:ext cx="7965642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it-IT" sz="2800" i="1" dirty="0" err="1" smtClean="0">
                <a:solidFill>
                  <a:schemeClr val="accent2"/>
                </a:solidFill>
                <a:latin typeface="Times New Roman" pitchFamily="18" charset="0"/>
              </a:rPr>
              <a:t>Reazioni</a:t>
            </a:r>
            <a:r>
              <a:rPr lang="en-US" altLang="it-IT" sz="2800" i="1" dirty="0" smtClean="0">
                <a:solidFill>
                  <a:schemeClr val="accent2"/>
                </a:solidFill>
                <a:latin typeface="Times New Roman" pitchFamily="18" charset="0"/>
              </a:rPr>
              <a:t> di </a:t>
            </a:r>
            <a:r>
              <a:rPr lang="en-US" altLang="it-IT" sz="2800" i="1" dirty="0" err="1" smtClean="0">
                <a:solidFill>
                  <a:schemeClr val="accent2"/>
                </a:solidFill>
                <a:latin typeface="Times New Roman" pitchFamily="18" charset="0"/>
              </a:rPr>
              <a:t>sostituzione</a:t>
            </a:r>
            <a:r>
              <a:rPr lang="en-US" altLang="it-IT" sz="2800" i="1" dirty="0" smtClean="0">
                <a:solidFill>
                  <a:schemeClr val="accent2"/>
                </a:solidFill>
                <a:latin typeface="Times New Roman" pitchFamily="18" charset="0"/>
              </a:rPr>
              <a:t> in </a:t>
            </a:r>
            <a:r>
              <a:rPr lang="en-US" altLang="it-IT" sz="2800" i="1" dirty="0" err="1" smtClean="0">
                <a:solidFill>
                  <a:schemeClr val="accent2"/>
                </a:solidFill>
                <a:latin typeface="Times New Roman" pitchFamily="18" charset="0"/>
              </a:rPr>
              <a:t>complessi</a:t>
            </a:r>
            <a:r>
              <a:rPr lang="en-US" altLang="it-IT" sz="2800" i="1" dirty="0" smtClean="0">
                <a:solidFill>
                  <a:schemeClr val="accent2"/>
                </a:solidFill>
                <a:latin typeface="Times New Roman" pitchFamily="18" charset="0"/>
              </a:rPr>
              <a:t> </a:t>
            </a:r>
            <a:r>
              <a:rPr lang="en-US" altLang="it-IT" sz="2800" i="1" dirty="0" err="1" smtClean="0">
                <a:solidFill>
                  <a:schemeClr val="accent2"/>
                </a:solidFill>
                <a:latin typeface="Times New Roman" pitchFamily="18" charset="0"/>
              </a:rPr>
              <a:t>planari-quadrati</a:t>
            </a:r>
            <a:endParaRPr lang="en-US" altLang="it-IT" sz="2800" i="1" dirty="0">
              <a:solidFill>
                <a:schemeClr val="accent2"/>
              </a:solidFill>
              <a:latin typeface="Times New Roman" pitchFamily="18" charset="0"/>
            </a:endParaRPr>
          </a:p>
          <a:p>
            <a:pPr algn="ctr" eaLnBrk="1" hangingPunct="1"/>
            <a:r>
              <a:rPr lang="en-US" altLang="it-IT" sz="2800" i="1" dirty="0" err="1" smtClean="0">
                <a:solidFill>
                  <a:schemeClr val="accent2"/>
                </a:solidFill>
                <a:latin typeface="Times New Roman" pitchFamily="18" charset="0"/>
              </a:rPr>
              <a:t>l’effetto</a:t>
            </a:r>
            <a:r>
              <a:rPr lang="en-US" altLang="it-IT" sz="2800" i="1" dirty="0" smtClean="0">
                <a:solidFill>
                  <a:schemeClr val="accent2"/>
                </a:solidFill>
                <a:latin typeface="Times New Roman" pitchFamily="18" charset="0"/>
              </a:rPr>
              <a:t> trans</a:t>
            </a:r>
            <a:endParaRPr lang="en-US" altLang="it-IT" sz="2800" i="1" dirty="0">
              <a:solidFill>
                <a:schemeClr val="accent2"/>
              </a:solidFill>
              <a:latin typeface="Times New Roman" pitchFamily="18" charset="0"/>
            </a:endParaRPr>
          </a:p>
        </p:txBody>
      </p:sp>
      <p:sp>
        <p:nvSpPr>
          <p:cNvPr id="32773" name="Text Box 5"/>
          <p:cNvSpPr txBox="1">
            <a:spLocks noChangeArrowheads="1"/>
          </p:cNvSpPr>
          <p:nvPr/>
        </p:nvSpPr>
        <p:spPr bwMode="auto">
          <a:xfrm>
            <a:off x="2819400" y="3886200"/>
            <a:ext cx="358175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it-IT" sz="2000" i="1" dirty="0" smtClean="0">
                <a:solidFill>
                  <a:srgbClr val="FF0000"/>
                </a:solidFill>
                <a:latin typeface="Times New Roman" pitchFamily="18" charset="0"/>
              </a:rPr>
              <a:t>(la </a:t>
            </a:r>
            <a:r>
              <a:rPr lang="en-US" altLang="it-IT" sz="2000" i="1" dirty="0" err="1" smtClean="0">
                <a:solidFill>
                  <a:srgbClr val="FF0000"/>
                </a:solidFill>
                <a:latin typeface="Times New Roman" pitchFamily="18" charset="0"/>
              </a:rPr>
              <a:t>capacità</a:t>
            </a:r>
            <a:r>
              <a:rPr lang="en-US" altLang="it-IT" sz="2000" i="1" dirty="0" smtClean="0">
                <a:solidFill>
                  <a:srgbClr val="FF0000"/>
                </a:solidFill>
                <a:latin typeface="Times New Roman" pitchFamily="18" charset="0"/>
              </a:rPr>
              <a:t> di T di </a:t>
            </a:r>
            <a:r>
              <a:rPr lang="en-US" altLang="it-IT" sz="2000" i="1" dirty="0" err="1" smtClean="0">
                <a:solidFill>
                  <a:srgbClr val="FF0000"/>
                </a:solidFill>
                <a:latin typeface="Times New Roman" pitchFamily="18" charset="0"/>
              </a:rPr>
              <a:t>labilizzare</a:t>
            </a:r>
            <a:r>
              <a:rPr lang="en-US" altLang="it-IT" sz="2000" i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it-IT" sz="2000" i="1" dirty="0">
                <a:solidFill>
                  <a:srgbClr val="FF0000"/>
                </a:solidFill>
                <a:latin typeface="Times New Roman" pitchFamily="18" charset="0"/>
              </a:rPr>
              <a:t>X)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9797" y="1828800"/>
            <a:ext cx="7162800" cy="1419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381000"/>
          </a:xfrm>
        </p:spPr>
        <p:txBody>
          <a:bodyPr/>
          <a:lstStyle/>
          <a:p>
            <a:r>
              <a:rPr lang="it-IT" altLang="it-IT" sz="2000" b="1">
                <a:solidFill>
                  <a:schemeClr val="tx1"/>
                </a:solidFill>
                <a:cs typeface="Times New Roman" pitchFamily="18" charset="0"/>
              </a:rPr>
              <a:t>Stabilità dei composti di coordinazione</a:t>
            </a:r>
          </a:p>
        </p:txBody>
      </p:sp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457200" y="838200"/>
            <a:ext cx="8305800" cy="5592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altLang="it-IT" sz="1600" b="1" u="sng" dirty="0">
                <a:cs typeface="Times New Roman" pitchFamily="18" charset="0"/>
              </a:rPr>
              <a:t> </a:t>
            </a:r>
            <a:r>
              <a:rPr lang="it-IT" altLang="it-IT" sz="1600" u="sng" dirty="0">
                <a:cs typeface="Times New Roman" pitchFamily="18" charset="0"/>
              </a:rPr>
              <a:t>Costanti di formazione parziali (</a:t>
            </a:r>
            <a:r>
              <a:rPr lang="it-IT" altLang="it-IT" sz="1600" b="1" u="sng" dirty="0">
                <a:cs typeface="Times New Roman" pitchFamily="18" charset="0"/>
              </a:rPr>
              <a:t>K</a:t>
            </a:r>
            <a:r>
              <a:rPr lang="it-IT" altLang="it-IT" sz="1600" u="sng" dirty="0">
                <a:cs typeface="Times New Roman" pitchFamily="18" charset="0"/>
              </a:rPr>
              <a:t>) e globali (</a:t>
            </a:r>
            <a:r>
              <a:rPr lang="it-IT" altLang="it-IT" sz="1600" b="1" u="sng" dirty="0">
                <a:cs typeface="Times New Roman" pitchFamily="18" charset="0"/>
                <a:sym typeface="Symbol" pitchFamily="18" charset="2"/>
              </a:rPr>
              <a:t></a:t>
            </a:r>
            <a:r>
              <a:rPr lang="it-IT" altLang="it-IT" sz="1600" u="sng" dirty="0">
                <a:cs typeface="Times New Roman" pitchFamily="18" charset="0"/>
              </a:rPr>
              <a:t>) dei complessi in soluzione.</a:t>
            </a:r>
            <a:endParaRPr lang="it-IT" altLang="it-IT" sz="1600" dirty="0"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it-IT" altLang="it-IT" sz="1600" dirty="0">
                <a:cs typeface="Times New Roman" pitchFamily="18" charset="0"/>
              </a:rPr>
              <a:t>La stabilità termodinamica di un complesso metallico è misurata dal valore della costante di formazione. Si assuma che il metallo M possa formare con il legante </a:t>
            </a:r>
            <a:r>
              <a:rPr lang="it-IT" altLang="it-IT" sz="1600" dirty="0" err="1">
                <a:cs typeface="Times New Roman" pitchFamily="18" charset="0"/>
              </a:rPr>
              <a:t>monodentato</a:t>
            </a:r>
            <a:r>
              <a:rPr lang="it-IT" altLang="it-IT" sz="1600" dirty="0">
                <a:cs typeface="Times New Roman" pitchFamily="18" charset="0"/>
              </a:rPr>
              <a:t> L un complesso con numero di coordinazione N. Esisteranno N equilibri con N valori di costanti di equilibrio:</a:t>
            </a:r>
          </a:p>
          <a:p>
            <a:pPr>
              <a:spcBef>
                <a:spcPct val="50000"/>
              </a:spcBef>
            </a:pPr>
            <a:r>
              <a:rPr lang="de-DE" altLang="it-IT" sz="1600" dirty="0">
                <a:cs typeface="Times New Roman" pitchFamily="18" charset="0"/>
              </a:rPr>
              <a:t>M + L  </a:t>
            </a:r>
            <a:r>
              <a:rPr lang="de-DE" altLang="it-IT" sz="1600" b="1" dirty="0">
                <a:ea typeface="Arial Unicode MS" pitchFamily="34" charset="-128"/>
                <a:cs typeface="Arial Unicode MS" pitchFamily="34" charset="-128"/>
              </a:rPr>
              <a:t>⇄</a:t>
            </a:r>
            <a:r>
              <a:rPr lang="de-DE" altLang="it-IT" sz="1600" dirty="0">
                <a:cs typeface="Times New Roman" pitchFamily="18" charset="0"/>
              </a:rPr>
              <a:t>  ML 					 K</a:t>
            </a:r>
            <a:r>
              <a:rPr lang="de-DE" altLang="it-IT" sz="1600" baseline="-30000" dirty="0">
                <a:cs typeface="Times New Roman" pitchFamily="18" charset="0"/>
              </a:rPr>
              <a:t>1</a:t>
            </a:r>
            <a:r>
              <a:rPr lang="de-DE" altLang="it-IT" sz="1600" dirty="0">
                <a:cs typeface="Times New Roman" pitchFamily="18" charset="0"/>
              </a:rPr>
              <a:t> = [ML] / [M] [L]</a:t>
            </a:r>
            <a:endParaRPr lang="it-IT" altLang="it-IT" sz="1600" dirty="0"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de-DE" altLang="it-IT" sz="1600" dirty="0">
                <a:cs typeface="Times New Roman" pitchFamily="18" charset="0"/>
              </a:rPr>
              <a:t>ML + L </a:t>
            </a:r>
            <a:r>
              <a:rPr lang="de-DE" altLang="it-IT" sz="1600" b="1" dirty="0">
                <a:ea typeface="Arial Unicode MS" pitchFamily="34" charset="-128"/>
                <a:cs typeface="Arial Unicode MS" pitchFamily="34" charset="-128"/>
              </a:rPr>
              <a:t>⇄</a:t>
            </a:r>
            <a:r>
              <a:rPr lang="de-DE" altLang="it-IT" sz="1600" dirty="0">
                <a:cs typeface="Times New Roman" pitchFamily="18" charset="0"/>
              </a:rPr>
              <a:t> ML</a:t>
            </a:r>
            <a:r>
              <a:rPr lang="de-DE" altLang="it-IT" sz="1600" baseline="-30000" dirty="0">
                <a:cs typeface="Times New Roman" pitchFamily="18" charset="0"/>
              </a:rPr>
              <a:t>2 </a:t>
            </a:r>
            <a:r>
              <a:rPr lang="de-DE" altLang="it-IT" sz="1600" dirty="0">
                <a:cs typeface="Times New Roman" pitchFamily="18" charset="0"/>
              </a:rPr>
              <a:t>				 K</a:t>
            </a:r>
            <a:r>
              <a:rPr lang="de-DE" altLang="it-IT" sz="1600" baseline="-30000" dirty="0">
                <a:cs typeface="Times New Roman" pitchFamily="18" charset="0"/>
              </a:rPr>
              <a:t>2</a:t>
            </a:r>
            <a:r>
              <a:rPr lang="de-DE" altLang="it-IT" sz="1600" dirty="0">
                <a:cs typeface="Times New Roman" pitchFamily="18" charset="0"/>
              </a:rPr>
              <a:t> = [ML</a:t>
            </a:r>
            <a:r>
              <a:rPr lang="de-DE" altLang="it-IT" sz="1600" baseline="-30000" dirty="0">
                <a:cs typeface="Times New Roman" pitchFamily="18" charset="0"/>
              </a:rPr>
              <a:t>2</a:t>
            </a:r>
            <a:r>
              <a:rPr lang="de-DE" altLang="it-IT" sz="1600" dirty="0">
                <a:cs typeface="Times New Roman" pitchFamily="18" charset="0"/>
              </a:rPr>
              <a:t>] / [ML] [L]</a:t>
            </a:r>
            <a:endParaRPr lang="it-IT" altLang="it-IT" sz="1600" dirty="0"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de-DE" altLang="it-IT" sz="1600" dirty="0">
                <a:cs typeface="Times New Roman" pitchFamily="18" charset="0"/>
              </a:rPr>
              <a:t>ML</a:t>
            </a:r>
            <a:r>
              <a:rPr lang="de-DE" altLang="it-IT" sz="1600" baseline="-30000" dirty="0">
                <a:cs typeface="Times New Roman" pitchFamily="18" charset="0"/>
              </a:rPr>
              <a:t>2</a:t>
            </a:r>
            <a:r>
              <a:rPr lang="de-DE" altLang="it-IT" sz="1600" dirty="0">
                <a:cs typeface="Times New Roman" pitchFamily="18" charset="0"/>
              </a:rPr>
              <a:t> + L </a:t>
            </a:r>
            <a:r>
              <a:rPr lang="de-DE" altLang="it-IT" sz="1600" b="1" dirty="0">
                <a:ea typeface="Arial Unicode MS" pitchFamily="34" charset="-128"/>
                <a:cs typeface="Arial Unicode MS" pitchFamily="34" charset="-128"/>
              </a:rPr>
              <a:t>⇄</a:t>
            </a:r>
            <a:r>
              <a:rPr lang="de-DE" altLang="it-IT" sz="1600" dirty="0">
                <a:cs typeface="Times New Roman" pitchFamily="18" charset="0"/>
              </a:rPr>
              <a:t> ML</a:t>
            </a:r>
            <a:r>
              <a:rPr lang="de-DE" altLang="it-IT" sz="1600" baseline="-30000" dirty="0">
                <a:cs typeface="Times New Roman" pitchFamily="18" charset="0"/>
              </a:rPr>
              <a:t>3</a:t>
            </a:r>
            <a:r>
              <a:rPr lang="de-DE" altLang="it-IT" sz="1600" dirty="0">
                <a:cs typeface="Times New Roman" pitchFamily="18" charset="0"/>
              </a:rPr>
              <a:t> 				 K</a:t>
            </a:r>
            <a:r>
              <a:rPr lang="de-DE" altLang="it-IT" sz="1600" baseline="-30000" dirty="0">
                <a:cs typeface="Times New Roman" pitchFamily="18" charset="0"/>
              </a:rPr>
              <a:t>3</a:t>
            </a:r>
            <a:r>
              <a:rPr lang="de-DE" altLang="it-IT" sz="1600" dirty="0">
                <a:cs typeface="Times New Roman" pitchFamily="18" charset="0"/>
              </a:rPr>
              <a:t> = [ML</a:t>
            </a:r>
            <a:r>
              <a:rPr lang="de-DE" altLang="it-IT" sz="1600" baseline="-30000" dirty="0">
                <a:cs typeface="Times New Roman" pitchFamily="18" charset="0"/>
              </a:rPr>
              <a:t>3</a:t>
            </a:r>
            <a:r>
              <a:rPr lang="de-DE" altLang="it-IT" sz="1600" dirty="0">
                <a:cs typeface="Times New Roman" pitchFamily="18" charset="0"/>
              </a:rPr>
              <a:t>] / [ML</a:t>
            </a:r>
            <a:r>
              <a:rPr lang="de-DE" altLang="it-IT" sz="1600" baseline="-30000" dirty="0">
                <a:cs typeface="Times New Roman" pitchFamily="18" charset="0"/>
              </a:rPr>
              <a:t>2</a:t>
            </a:r>
            <a:r>
              <a:rPr lang="de-DE" altLang="it-IT" sz="1600" dirty="0">
                <a:cs typeface="Times New Roman" pitchFamily="18" charset="0"/>
              </a:rPr>
              <a:t>] [L]</a:t>
            </a:r>
            <a:endParaRPr lang="it-IT" altLang="it-IT" sz="1600" dirty="0"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de-DE" altLang="it-IT" sz="1600" dirty="0">
                <a:cs typeface="Times New Roman" pitchFamily="18" charset="0"/>
              </a:rPr>
              <a:t>...........................				.........................................</a:t>
            </a:r>
            <a:endParaRPr lang="it-IT" altLang="it-IT" sz="1600" dirty="0"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de-DE" altLang="it-IT" sz="1600" dirty="0">
                <a:cs typeface="Times New Roman" pitchFamily="18" charset="0"/>
              </a:rPr>
              <a:t>ML</a:t>
            </a:r>
            <a:r>
              <a:rPr lang="de-DE" altLang="it-IT" sz="1600" baseline="-30000" dirty="0">
                <a:cs typeface="Times New Roman" pitchFamily="18" charset="0"/>
              </a:rPr>
              <a:t>N-1</a:t>
            </a:r>
            <a:r>
              <a:rPr lang="de-DE" altLang="it-IT" sz="1600" dirty="0">
                <a:cs typeface="Times New Roman" pitchFamily="18" charset="0"/>
              </a:rPr>
              <a:t> + L </a:t>
            </a:r>
            <a:r>
              <a:rPr lang="de-DE" altLang="it-IT" sz="1600" b="1" dirty="0">
                <a:ea typeface="Arial Unicode MS" pitchFamily="34" charset="-128"/>
                <a:cs typeface="Arial Unicode MS" pitchFamily="34" charset="-128"/>
              </a:rPr>
              <a:t>⇄</a:t>
            </a:r>
            <a:r>
              <a:rPr lang="de-DE" altLang="it-IT" sz="1600" dirty="0">
                <a:cs typeface="Times New Roman" pitchFamily="18" charset="0"/>
              </a:rPr>
              <a:t> ML</a:t>
            </a:r>
            <a:r>
              <a:rPr lang="de-DE" altLang="it-IT" sz="1600" baseline="-30000" dirty="0">
                <a:cs typeface="Times New Roman" pitchFamily="18" charset="0"/>
              </a:rPr>
              <a:t>N</a:t>
            </a:r>
            <a:r>
              <a:rPr lang="de-DE" altLang="it-IT" sz="1600" dirty="0">
                <a:cs typeface="Times New Roman" pitchFamily="18" charset="0"/>
              </a:rPr>
              <a:t> 				 K</a:t>
            </a:r>
            <a:r>
              <a:rPr lang="de-DE" altLang="it-IT" sz="1600" baseline="-30000" dirty="0">
                <a:cs typeface="Times New Roman" pitchFamily="18" charset="0"/>
              </a:rPr>
              <a:t>N</a:t>
            </a:r>
            <a:r>
              <a:rPr lang="de-DE" altLang="it-IT" sz="1600" dirty="0">
                <a:cs typeface="Times New Roman" pitchFamily="18" charset="0"/>
              </a:rPr>
              <a:t> = [ML</a:t>
            </a:r>
            <a:r>
              <a:rPr lang="de-DE" altLang="it-IT" sz="1600" baseline="-30000" dirty="0">
                <a:cs typeface="Times New Roman" pitchFamily="18" charset="0"/>
              </a:rPr>
              <a:t>N</a:t>
            </a:r>
            <a:r>
              <a:rPr lang="de-DE" altLang="it-IT" sz="1600" dirty="0">
                <a:cs typeface="Times New Roman" pitchFamily="18" charset="0"/>
              </a:rPr>
              <a:t>] / [ML</a:t>
            </a:r>
            <a:r>
              <a:rPr lang="de-DE" altLang="it-IT" sz="1600" baseline="-30000" dirty="0">
                <a:cs typeface="Times New Roman" pitchFamily="18" charset="0"/>
              </a:rPr>
              <a:t>N-1</a:t>
            </a:r>
            <a:r>
              <a:rPr lang="de-DE" altLang="it-IT" sz="1600" dirty="0">
                <a:cs typeface="Times New Roman" pitchFamily="18" charset="0"/>
              </a:rPr>
              <a:t>] [L]</a:t>
            </a:r>
            <a:endParaRPr lang="it-IT" altLang="it-IT" sz="1600" dirty="0"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de-DE" altLang="it-IT" sz="1600" dirty="0">
                <a:cs typeface="Times New Roman" pitchFamily="18" charset="0"/>
              </a:rPr>
              <a:t> </a:t>
            </a:r>
          </a:p>
          <a:p>
            <a:pPr>
              <a:spcBef>
                <a:spcPct val="50000"/>
              </a:spcBef>
            </a:pPr>
            <a:r>
              <a:rPr lang="de-DE" altLang="it-IT" sz="1600" dirty="0">
                <a:cs typeface="Times New Roman" pitchFamily="18" charset="0"/>
              </a:rPr>
              <a:t>M + L </a:t>
            </a:r>
            <a:r>
              <a:rPr lang="de-DE" altLang="it-IT" sz="1600" b="1" dirty="0">
                <a:ea typeface="Arial Unicode MS" pitchFamily="34" charset="-128"/>
                <a:cs typeface="Arial Unicode MS" pitchFamily="34" charset="-128"/>
              </a:rPr>
              <a:t>⇄</a:t>
            </a:r>
            <a:r>
              <a:rPr lang="de-DE" altLang="it-IT" sz="1600" dirty="0">
                <a:cs typeface="Times New Roman" pitchFamily="18" charset="0"/>
              </a:rPr>
              <a:t> ML 				 </a:t>
            </a:r>
            <a:r>
              <a:rPr lang="it-IT" altLang="it-IT" sz="1600" b="1" dirty="0">
                <a:cs typeface="Times New Roman" pitchFamily="18" charset="0"/>
                <a:sym typeface="Symbol" pitchFamily="18" charset="2"/>
              </a:rPr>
              <a:t></a:t>
            </a:r>
            <a:r>
              <a:rPr lang="de-DE" altLang="it-IT" sz="1600" baseline="-30000" dirty="0">
                <a:cs typeface="Times New Roman" pitchFamily="18" charset="0"/>
              </a:rPr>
              <a:t>1</a:t>
            </a:r>
            <a:r>
              <a:rPr lang="de-DE" altLang="it-IT" sz="1600" dirty="0">
                <a:cs typeface="Times New Roman" pitchFamily="18" charset="0"/>
              </a:rPr>
              <a:t> = [ML] / [M] [L]</a:t>
            </a:r>
            <a:endParaRPr lang="it-IT" altLang="it-IT" sz="1600" dirty="0"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de-DE" altLang="it-IT" sz="1600" dirty="0">
                <a:cs typeface="Times New Roman" pitchFamily="18" charset="0"/>
              </a:rPr>
              <a:t>M + 2L </a:t>
            </a:r>
            <a:r>
              <a:rPr lang="de-DE" altLang="it-IT" sz="1600" b="1" dirty="0">
                <a:ea typeface="Arial Unicode MS" pitchFamily="34" charset="-128"/>
                <a:cs typeface="Arial Unicode MS" pitchFamily="34" charset="-128"/>
              </a:rPr>
              <a:t>⇄</a:t>
            </a:r>
            <a:r>
              <a:rPr lang="de-DE" altLang="it-IT" sz="1600" dirty="0">
                <a:cs typeface="Times New Roman" pitchFamily="18" charset="0"/>
              </a:rPr>
              <a:t> ML</a:t>
            </a:r>
            <a:r>
              <a:rPr lang="de-DE" altLang="it-IT" sz="1600" baseline="-30000" dirty="0">
                <a:cs typeface="Times New Roman" pitchFamily="18" charset="0"/>
              </a:rPr>
              <a:t>2</a:t>
            </a:r>
            <a:r>
              <a:rPr lang="de-DE" altLang="it-IT" sz="1600" dirty="0">
                <a:cs typeface="Times New Roman" pitchFamily="18" charset="0"/>
              </a:rPr>
              <a:t> 				 </a:t>
            </a:r>
            <a:r>
              <a:rPr lang="it-IT" altLang="it-IT" sz="1600" b="1" dirty="0">
                <a:cs typeface="Times New Roman" pitchFamily="18" charset="0"/>
                <a:sym typeface="Symbol" pitchFamily="18" charset="2"/>
              </a:rPr>
              <a:t></a:t>
            </a:r>
            <a:r>
              <a:rPr lang="de-DE" altLang="it-IT" sz="1600" baseline="-30000" dirty="0">
                <a:cs typeface="Times New Roman" pitchFamily="18" charset="0"/>
              </a:rPr>
              <a:t>2</a:t>
            </a:r>
            <a:r>
              <a:rPr lang="de-DE" altLang="it-IT" sz="1600" dirty="0">
                <a:cs typeface="Times New Roman" pitchFamily="18" charset="0"/>
              </a:rPr>
              <a:t> = [ML</a:t>
            </a:r>
            <a:r>
              <a:rPr lang="de-DE" altLang="it-IT" sz="1600" baseline="-30000" dirty="0">
                <a:cs typeface="Times New Roman" pitchFamily="18" charset="0"/>
              </a:rPr>
              <a:t>2</a:t>
            </a:r>
            <a:r>
              <a:rPr lang="de-DE" altLang="it-IT" sz="1600" dirty="0">
                <a:cs typeface="Times New Roman" pitchFamily="18" charset="0"/>
              </a:rPr>
              <a:t>] / [M] [L]</a:t>
            </a:r>
            <a:r>
              <a:rPr lang="de-DE" altLang="it-IT" sz="1600" baseline="30000" dirty="0">
                <a:cs typeface="Times New Roman" pitchFamily="18" charset="0"/>
              </a:rPr>
              <a:t>2</a:t>
            </a:r>
            <a:endParaRPr lang="it-IT" altLang="it-IT" sz="1600" dirty="0"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de-DE" altLang="it-IT" sz="1600" dirty="0">
                <a:cs typeface="Times New Roman" pitchFamily="18" charset="0"/>
              </a:rPr>
              <a:t>M + 3L </a:t>
            </a:r>
            <a:r>
              <a:rPr lang="de-DE" altLang="it-IT" sz="1600" b="1" dirty="0">
                <a:ea typeface="Arial Unicode MS" pitchFamily="34" charset="-128"/>
                <a:cs typeface="Arial Unicode MS" pitchFamily="34" charset="-128"/>
              </a:rPr>
              <a:t>⇄</a:t>
            </a:r>
            <a:r>
              <a:rPr lang="de-DE" altLang="it-IT" sz="1600" dirty="0">
                <a:cs typeface="Times New Roman" pitchFamily="18" charset="0"/>
              </a:rPr>
              <a:t> ML</a:t>
            </a:r>
            <a:r>
              <a:rPr lang="de-DE" altLang="it-IT" sz="1600" baseline="-30000" dirty="0">
                <a:cs typeface="Times New Roman" pitchFamily="18" charset="0"/>
              </a:rPr>
              <a:t>3</a:t>
            </a:r>
            <a:r>
              <a:rPr lang="de-DE" altLang="it-IT" sz="1600" dirty="0">
                <a:cs typeface="Times New Roman" pitchFamily="18" charset="0"/>
              </a:rPr>
              <a:t> 				 </a:t>
            </a:r>
            <a:r>
              <a:rPr lang="it-IT" altLang="it-IT" sz="1600" b="1" dirty="0">
                <a:cs typeface="Times New Roman" pitchFamily="18" charset="0"/>
                <a:sym typeface="Symbol" pitchFamily="18" charset="2"/>
              </a:rPr>
              <a:t></a:t>
            </a:r>
            <a:r>
              <a:rPr lang="de-DE" altLang="it-IT" sz="1600" baseline="-30000" dirty="0">
                <a:cs typeface="Times New Roman" pitchFamily="18" charset="0"/>
              </a:rPr>
              <a:t>3</a:t>
            </a:r>
            <a:r>
              <a:rPr lang="de-DE" altLang="it-IT" sz="1600" dirty="0">
                <a:cs typeface="Times New Roman" pitchFamily="18" charset="0"/>
              </a:rPr>
              <a:t> = [ML</a:t>
            </a:r>
            <a:r>
              <a:rPr lang="de-DE" altLang="it-IT" sz="1600" baseline="-30000" dirty="0">
                <a:cs typeface="Times New Roman" pitchFamily="18" charset="0"/>
              </a:rPr>
              <a:t>3</a:t>
            </a:r>
            <a:r>
              <a:rPr lang="de-DE" altLang="it-IT" sz="1600" dirty="0">
                <a:cs typeface="Times New Roman" pitchFamily="18" charset="0"/>
              </a:rPr>
              <a:t>] / [M] [L]</a:t>
            </a:r>
            <a:r>
              <a:rPr lang="de-DE" altLang="it-IT" sz="1600" baseline="30000" dirty="0">
                <a:cs typeface="Times New Roman" pitchFamily="18" charset="0"/>
              </a:rPr>
              <a:t>3</a:t>
            </a:r>
            <a:endParaRPr lang="it-IT" altLang="it-IT" sz="1600" dirty="0"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de-DE" altLang="it-IT" sz="1600" dirty="0">
                <a:cs typeface="Times New Roman" pitchFamily="18" charset="0"/>
              </a:rPr>
              <a:t> M + N L </a:t>
            </a:r>
            <a:r>
              <a:rPr lang="de-DE" altLang="it-IT" sz="1600" b="1" dirty="0">
                <a:ea typeface="Arial Unicode MS" pitchFamily="34" charset="-128"/>
                <a:cs typeface="Arial Unicode MS" pitchFamily="34" charset="-128"/>
              </a:rPr>
              <a:t>⇄</a:t>
            </a:r>
            <a:r>
              <a:rPr lang="de-DE" altLang="it-IT" sz="1600" dirty="0">
                <a:cs typeface="Times New Roman" pitchFamily="18" charset="0"/>
              </a:rPr>
              <a:t> ML</a:t>
            </a:r>
            <a:r>
              <a:rPr lang="de-DE" altLang="it-IT" sz="1600" baseline="-30000" dirty="0">
                <a:cs typeface="Times New Roman" pitchFamily="18" charset="0"/>
              </a:rPr>
              <a:t>N</a:t>
            </a:r>
            <a:r>
              <a:rPr lang="de-DE" altLang="it-IT" sz="1600" dirty="0">
                <a:cs typeface="Times New Roman" pitchFamily="18" charset="0"/>
              </a:rPr>
              <a:t> 				 </a:t>
            </a:r>
            <a:r>
              <a:rPr lang="it-IT" altLang="it-IT" sz="1600" b="1" dirty="0">
                <a:cs typeface="Times New Roman" pitchFamily="18" charset="0"/>
                <a:sym typeface="Symbol" pitchFamily="18" charset="2"/>
              </a:rPr>
              <a:t></a:t>
            </a:r>
            <a:r>
              <a:rPr lang="de-DE" altLang="it-IT" sz="1600" baseline="-30000" dirty="0">
                <a:cs typeface="Times New Roman" pitchFamily="18" charset="0"/>
              </a:rPr>
              <a:t>N</a:t>
            </a:r>
            <a:r>
              <a:rPr lang="de-DE" altLang="it-IT" sz="1600" dirty="0">
                <a:cs typeface="Times New Roman" pitchFamily="18" charset="0"/>
              </a:rPr>
              <a:t> = [ML</a:t>
            </a:r>
            <a:r>
              <a:rPr lang="de-DE" altLang="it-IT" sz="1600" baseline="-30000" dirty="0">
                <a:cs typeface="Times New Roman" pitchFamily="18" charset="0"/>
              </a:rPr>
              <a:t>N</a:t>
            </a:r>
            <a:r>
              <a:rPr lang="de-DE" altLang="it-IT" sz="1600" dirty="0">
                <a:cs typeface="Times New Roman" pitchFamily="18" charset="0"/>
              </a:rPr>
              <a:t>] / [M] [L]</a:t>
            </a:r>
            <a:r>
              <a:rPr lang="de-DE" altLang="it-IT" sz="1600" baseline="30000" dirty="0">
                <a:cs typeface="Times New Roman" pitchFamily="18" charset="0"/>
              </a:rPr>
              <a:t>N</a:t>
            </a:r>
            <a:endParaRPr lang="it-IT" altLang="it-IT" sz="1600" dirty="0"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de-DE" altLang="it-IT" sz="1600" dirty="0">
                <a:cs typeface="Times New Roman" pitchFamily="18" charset="0"/>
              </a:rPr>
              <a:t>		</a:t>
            </a:r>
            <a:endParaRPr lang="it-IT" altLang="it-IT" sz="1600" dirty="0"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de-DE" altLang="it-IT" sz="1600" dirty="0">
                <a:cs typeface="Times New Roman" pitchFamily="18" charset="0"/>
              </a:rPr>
              <a:t>			</a:t>
            </a:r>
            <a:r>
              <a:rPr lang="it-IT" altLang="it-IT" sz="1600" b="1" dirty="0">
                <a:cs typeface="Times New Roman" pitchFamily="18" charset="0"/>
                <a:sym typeface="Symbol" pitchFamily="18" charset="2"/>
              </a:rPr>
              <a:t></a:t>
            </a:r>
            <a:r>
              <a:rPr lang="de-DE" altLang="it-IT" sz="1600" b="1" baseline="-30000" dirty="0">
                <a:cs typeface="Times New Roman" pitchFamily="18" charset="0"/>
              </a:rPr>
              <a:t>n</a:t>
            </a:r>
            <a:r>
              <a:rPr lang="de-DE" altLang="it-IT" sz="1600" b="1" dirty="0">
                <a:cs typeface="Times New Roman" pitchFamily="18" charset="0"/>
              </a:rPr>
              <a:t> = K</a:t>
            </a:r>
            <a:r>
              <a:rPr lang="de-DE" altLang="it-IT" sz="1600" b="1" baseline="-30000" dirty="0">
                <a:cs typeface="Times New Roman" pitchFamily="18" charset="0"/>
              </a:rPr>
              <a:t>1</a:t>
            </a:r>
            <a:r>
              <a:rPr lang="de-DE" altLang="it-IT" sz="1600" b="1" dirty="0">
                <a:cs typeface="Times New Roman" pitchFamily="18" charset="0"/>
              </a:rPr>
              <a:t>·K</a:t>
            </a:r>
            <a:r>
              <a:rPr lang="de-DE" altLang="it-IT" sz="1600" b="1" baseline="-30000" dirty="0">
                <a:cs typeface="Times New Roman" pitchFamily="18" charset="0"/>
              </a:rPr>
              <a:t>2</a:t>
            </a:r>
            <a:r>
              <a:rPr lang="de-DE" altLang="it-IT" sz="1600" b="1" dirty="0">
                <a:cs typeface="Times New Roman" pitchFamily="18" charset="0"/>
              </a:rPr>
              <a:t>·K</a:t>
            </a:r>
            <a:r>
              <a:rPr lang="de-DE" altLang="it-IT" sz="1600" b="1" baseline="-30000" dirty="0">
                <a:cs typeface="Times New Roman" pitchFamily="18" charset="0"/>
              </a:rPr>
              <a:t>3</a:t>
            </a:r>
            <a:r>
              <a:rPr lang="de-DE" altLang="it-IT" sz="1600" b="1" dirty="0">
                <a:cs typeface="Times New Roman" pitchFamily="18" charset="0"/>
              </a:rPr>
              <a:t>.... </a:t>
            </a:r>
            <a:r>
              <a:rPr lang="it-IT" altLang="it-IT" sz="1600" b="1" dirty="0">
                <a:cs typeface="Times New Roman" pitchFamily="18" charset="0"/>
              </a:rPr>
              <a:t>·</a:t>
            </a:r>
            <a:r>
              <a:rPr lang="it-IT" altLang="it-IT" sz="1600" b="1" dirty="0" err="1">
                <a:cs typeface="Times New Roman" pitchFamily="18" charset="0"/>
              </a:rPr>
              <a:t>K</a:t>
            </a:r>
            <a:r>
              <a:rPr lang="it-IT" altLang="it-IT" sz="1600" b="1" baseline="-30000" dirty="0" err="1">
                <a:cs typeface="Times New Roman" pitchFamily="18" charset="0"/>
              </a:rPr>
              <a:t>n</a:t>
            </a:r>
            <a:endParaRPr lang="it-IT" altLang="it-IT" sz="1600" b="1" baseline="-30000" dirty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057358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04800"/>
            <a:ext cx="7772400" cy="457200"/>
          </a:xfrm>
        </p:spPr>
        <p:txBody>
          <a:bodyPr/>
          <a:lstStyle/>
          <a:p>
            <a:r>
              <a:rPr lang="it-IT" altLang="it-IT" sz="2000" b="1"/>
              <a:t>L’effetto trans</a:t>
            </a:r>
          </a:p>
        </p:txBody>
      </p:sp>
      <p:sp>
        <p:nvSpPr>
          <p:cNvPr id="60419" name="Text Box 3"/>
          <p:cNvSpPr txBox="1">
            <a:spLocks noChangeArrowheads="1"/>
          </p:cNvSpPr>
          <p:nvPr/>
        </p:nvSpPr>
        <p:spPr bwMode="auto">
          <a:xfrm>
            <a:off x="228600" y="914400"/>
            <a:ext cx="8458200" cy="155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 sz="1600"/>
              <a:t>Si consideri la reazione generale:		</a:t>
            </a:r>
            <a:r>
              <a:rPr lang="it-IT" altLang="it-IT" sz="1600" b="1">
                <a:solidFill>
                  <a:srgbClr val="000000"/>
                </a:solidFill>
                <a:cs typeface="Times New Roman" pitchFamily="18" charset="0"/>
              </a:rPr>
              <a:t>[PtLX</a:t>
            </a:r>
            <a:r>
              <a:rPr lang="it-IT" altLang="it-IT" sz="1600" b="1" baseline="-30000">
                <a:solidFill>
                  <a:srgbClr val="000000"/>
                </a:solidFill>
                <a:cs typeface="Times New Roman" pitchFamily="18" charset="0"/>
              </a:rPr>
              <a:t>3</a:t>
            </a:r>
            <a:r>
              <a:rPr lang="it-IT" altLang="it-IT" sz="1600" b="1">
                <a:solidFill>
                  <a:srgbClr val="000000"/>
                </a:solidFill>
                <a:cs typeface="Times New Roman" pitchFamily="18" charset="0"/>
              </a:rPr>
              <a:t>]</a:t>
            </a:r>
            <a:r>
              <a:rPr lang="it-IT" altLang="it-IT" sz="1600" b="1" baseline="30000">
                <a:solidFill>
                  <a:srgbClr val="000000"/>
                </a:solidFill>
                <a:cs typeface="Arial" charset="0"/>
                <a:sym typeface="Symbol" pitchFamily="18" charset="2"/>
              </a:rPr>
              <a:t></a:t>
            </a:r>
            <a:r>
              <a:rPr lang="it-IT" altLang="it-IT" sz="1600" b="1">
                <a:solidFill>
                  <a:srgbClr val="000000"/>
                </a:solidFill>
                <a:cs typeface="Arial" charset="0"/>
                <a:sym typeface="Symbol" pitchFamily="18" charset="2"/>
              </a:rPr>
              <a:t>  +   Y</a:t>
            </a:r>
            <a:r>
              <a:rPr lang="it-IT" altLang="it-IT" sz="1600" b="1" baseline="30000">
                <a:solidFill>
                  <a:srgbClr val="000000"/>
                </a:solidFill>
                <a:cs typeface="Arial" charset="0"/>
                <a:sym typeface="Symbol" pitchFamily="18" charset="2"/>
              </a:rPr>
              <a:t>-</a:t>
            </a:r>
            <a:r>
              <a:rPr lang="it-IT" altLang="it-IT" sz="1600" b="1">
                <a:solidFill>
                  <a:srgbClr val="000000"/>
                </a:solidFill>
                <a:cs typeface="Arial" charset="0"/>
                <a:sym typeface="Symbol" pitchFamily="18" charset="2"/>
              </a:rPr>
              <a:t>   </a:t>
            </a:r>
            <a:r>
              <a:rPr lang="it-IT" altLang="it-IT" sz="1600" b="1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→ </a:t>
            </a:r>
            <a:r>
              <a:rPr lang="it-IT" altLang="it-IT" sz="1600" b="1">
                <a:solidFill>
                  <a:srgbClr val="000000"/>
                </a:solidFill>
                <a:cs typeface="Times New Roman" pitchFamily="18" charset="0"/>
              </a:rPr>
              <a:t>[PtLX</a:t>
            </a:r>
            <a:r>
              <a:rPr lang="it-IT" altLang="it-IT" sz="1600" b="1" baseline="-30000">
                <a:solidFill>
                  <a:srgbClr val="000000"/>
                </a:solidFill>
                <a:cs typeface="Times New Roman" pitchFamily="18" charset="0"/>
              </a:rPr>
              <a:t>2</a:t>
            </a:r>
            <a:r>
              <a:rPr lang="it-IT" altLang="it-IT" sz="1600" b="1">
                <a:solidFill>
                  <a:srgbClr val="000000"/>
                </a:solidFill>
                <a:cs typeface="Times New Roman" pitchFamily="18" charset="0"/>
              </a:rPr>
              <a:t>Y]</a:t>
            </a:r>
            <a:r>
              <a:rPr lang="it-IT" altLang="it-IT" sz="1600" b="1" baseline="30000">
                <a:solidFill>
                  <a:srgbClr val="000000"/>
                </a:solidFill>
                <a:cs typeface="Arial" charset="0"/>
                <a:sym typeface="Symbol" pitchFamily="18" charset="2"/>
              </a:rPr>
              <a:t></a:t>
            </a:r>
            <a:r>
              <a:rPr lang="it-IT" altLang="it-IT" sz="1600" b="1">
                <a:solidFill>
                  <a:srgbClr val="000000"/>
                </a:solidFill>
                <a:cs typeface="Arial" charset="0"/>
                <a:sym typeface="Symbol" pitchFamily="18" charset="2"/>
              </a:rPr>
              <a:t>  +   X</a:t>
            </a:r>
            <a:r>
              <a:rPr lang="it-IT" altLang="it-IT" sz="1600" b="1" baseline="30000">
                <a:solidFill>
                  <a:srgbClr val="000000"/>
                </a:solidFill>
                <a:cs typeface="Arial" charset="0"/>
                <a:sym typeface="Symbol" pitchFamily="18" charset="2"/>
              </a:rPr>
              <a:t>-</a:t>
            </a:r>
            <a:r>
              <a:rPr lang="it-IT" altLang="it-IT" sz="1600" b="1">
                <a:solidFill>
                  <a:srgbClr val="000000"/>
                </a:solidFill>
                <a:cs typeface="Arial" charset="0"/>
                <a:sym typeface="Symbol" pitchFamily="18" charset="2"/>
              </a:rPr>
              <a:t> </a:t>
            </a:r>
            <a:endParaRPr lang="en-US" altLang="it-IT" sz="1600" b="1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>
              <a:spcBef>
                <a:spcPct val="50000"/>
              </a:spcBef>
            </a:pPr>
            <a:r>
              <a:rPr lang="it-IT" altLang="it-IT" sz="1600"/>
              <a:t>Stericamente sono possibili due prodotti di reazione, nei quali il gruppo Y può essere in posizione </a:t>
            </a:r>
            <a:r>
              <a:rPr lang="it-IT" altLang="it-IT" sz="1600" i="1"/>
              <a:t>cis</a:t>
            </a:r>
            <a:r>
              <a:rPr lang="it-IT" altLang="it-IT" sz="1600"/>
              <a:t> o </a:t>
            </a:r>
            <a:r>
              <a:rPr lang="it-IT" altLang="it-IT" sz="1600" i="1"/>
              <a:t>trans</a:t>
            </a:r>
            <a:r>
              <a:rPr lang="it-IT" altLang="it-IT" sz="1600"/>
              <a:t> rispetto a L.</a:t>
            </a:r>
          </a:p>
          <a:p>
            <a:pPr>
              <a:spcBef>
                <a:spcPct val="50000"/>
              </a:spcBef>
            </a:pPr>
            <a:r>
              <a:rPr lang="it-IT" altLang="it-IT" sz="1600" u="sng"/>
              <a:t>E’ stato osservato che le proporzioni relative dei prodotti </a:t>
            </a:r>
            <a:r>
              <a:rPr lang="it-IT" altLang="it-IT" sz="1600" i="1" u="sng"/>
              <a:t>cis </a:t>
            </a:r>
            <a:r>
              <a:rPr lang="it-IT" altLang="it-IT" sz="1600" u="sng"/>
              <a:t>e </a:t>
            </a:r>
            <a:r>
              <a:rPr lang="it-IT" altLang="it-IT" sz="1600" i="1" u="sng"/>
              <a:t>trans</a:t>
            </a:r>
            <a:r>
              <a:rPr lang="it-IT" altLang="it-IT" sz="1600" u="sng"/>
              <a:t> variano apprezzabilmente al variare del legante L</a:t>
            </a:r>
          </a:p>
        </p:txBody>
      </p:sp>
      <p:pic>
        <p:nvPicPr>
          <p:cNvPr id="60420" name="Picture 4" descr="E:\rottura di balle 03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94" t="16457" r="6494" b="12228"/>
          <a:stretch>
            <a:fillRect/>
          </a:stretch>
        </p:blipFill>
        <p:spPr bwMode="auto">
          <a:xfrm>
            <a:off x="3657600" y="2895600"/>
            <a:ext cx="5105400" cy="99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0421" name="Text Box 5"/>
          <p:cNvSpPr txBox="1">
            <a:spLocks noChangeArrowheads="1"/>
          </p:cNvSpPr>
          <p:nvPr/>
        </p:nvSpPr>
        <p:spPr bwMode="auto">
          <a:xfrm>
            <a:off x="381000" y="4495800"/>
            <a:ext cx="8229600" cy="1314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 sz="1600" b="1"/>
              <a:t>In queste reazioni è stato possibile sistemare una serie di leganti in una sequenza indicativa della capacità di facilitare le sostituzioni nelle posizioni </a:t>
            </a:r>
            <a:r>
              <a:rPr lang="it-IT" altLang="it-IT" sz="1600" b="1" i="1"/>
              <a:t>trans</a:t>
            </a:r>
            <a:r>
              <a:rPr lang="it-IT" altLang="it-IT" sz="1600" b="1"/>
              <a:t> rispetto ai leganti stessi.</a:t>
            </a:r>
          </a:p>
          <a:p>
            <a:pPr>
              <a:spcBef>
                <a:spcPct val="50000"/>
              </a:spcBef>
            </a:pPr>
            <a:r>
              <a:rPr lang="it-IT" altLang="it-IT" sz="1600"/>
              <a:t>Questo fenomeno è noto come </a:t>
            </a:r>
            <a:r>
              <a:rPr lang="it-IT" altLang="it-IT" sz="1600" b="1" i="1"/>
              <a:t>effetto trans</a:t>
            </a:r>
            <a:r>
              <a:rPr lang="it-IT" altLang="it-IT" sz="1600"/>
              <a:t>, e la sequenza per i seguenti leganti è:</a:t>
            </a:r>
          </a:p>
          <a:p>
            <a:pPr algn="ctr">
              <a:spcBef>
                <a:spcPct val="50000"/>
              </a:spcBef>
            </a:pPr>
            <a:r>
              <a:rPr lang="it-IT" altLang="it-IT" sz="1600" b="1">
                <a:solidFill>
                  <a:srgbClr val="000000"/>
                </a:solidFill>
                <a:cs typeface="Times New Roman" pitchFamily="18" charset="0"/>
              </a:rPr>
              <a:t>CN</a:t>
            </a:r>
            <a:r>
              <a:rPr lang="it-IT" altLang="it-IT" sz="1600" b="1" baseline="30000">
                <a:solidFill>
                  <a:srgbClr val="000000"/>
                </a:solidFill>
                <a:cs typeface="Times New Roman" pitchFamily="18" charset="0"/>
              </a:rPr>
              <a:t>-</a:t>
            </a:r>
            <a:r>
              <a:rPr lang="it-IT" altLang="it-IT" sz="1600" b="1">
                <a:solidFill>
                  <a:srgbClr val="000000"/>
                </a:solidFill>
                <a:cs typeface="Times New Roman" pitchFamily="18" charset="0"/>
              </a:rPr>
              <a:t>, CO, C</a:t>
            </a:r>
            <a:r>
              <a:rPr lang="it-IT" altLang="it-IT" sz="1600" b="1" baseline="-25000">
                <a:solidFill>
                  <a:srgbClr val="000000"/>
                </a:solidFill>
                <a:cs typeface="Times New Roman" pitchFamily="18" charset="0"/>
              </a:rPr>
              <a:t>2</a:t>
            </a:r>
            <a:r>
              <a:rPr lang="it-IT" altLang="it-IT" sz="1600" b="1">
                <a:solidFill>
                  <a:srgbClr val="000000"/>
                </a:solidFill>
                <a:cs typeface="Times New Roman" pitchFamily="18" charset="0"/>
              </a:rPr>
              <a:t>H</a:t>
            </a:r>
            <a:r>
              <a:rPr lang="it-IT" altLang="it-IT" sz="1600" b="1" baseline="-25000">
                <a:solidFill>
                  <a:srgbClr val="000000"/>
                </a:solidFill>
                <a:cs typeface="Times New Roman" pitchFamily="18" charset="0"/>
              </a:rPr>
              <a:t>4</a:t>
            </a:r>
            <a:r>
              <a:rPr lang="it-IT" altLang="it-IT" sz="1600" b="1">
                <a:solidFill>
                  <a:srgbClr val="000000"/>
                </a:solidFill>
                <a:cs typeface="Times New Roman" pitchFamily="18" charset="0"/>
              </a:rPr>
              <a:t>&gt;PR</a:t>
            </a:r>
            <a:r>
              <a:rPr lang="it-IT" altLang="it-IT" sz="1600" b="1" baseline="-25000">
                <a:solidFill>
                  <a:srgbClr val="000000"/>
                </a:solidFill>
                <a:cs typeface="Times New Roman" pitchFamily="18" charset="0"/>
              </a:rPr>
              <a:t>3</a:t>
            </a:r>
            <a:r>
              <a:rPr lang="it-IT" altLang="it-IT" sz="1600" b="1">
                <a:solidFill>
                  <a:srgbClr val="000000"/>
                </a:solidFill>
                <a:cs typeface="Times New Roman" pitchFamily="18" charset="0"/>
              </a:rPr>
              <a:t>, H</a:t>
            </a:r>
            <a:r>
              <a:rPr lang="it-IT" altLang="it-IT" sz="1600" b="1" baseline="30000">
                <a:solidFill>
                  <a:srgbClr val="000000"/>
                </a:solidFill>
                <a:cs typeface="Times New Roman" pitchFamily="18" charset="0"/>
              </a:rPr>
              <a:t>-</a:t>
            </a:r>
            <a:r>
              <a:rPr lang="it-IT" altLang="it-IT" sz="1600" b="1">
                <a:solidFill>
                  <a:srgbClr val="000000"/>
                </a:solidFill>
                <a:cs typeface="Times New Roman" pitchFamily="18" charset="0"/>
              </a:rPr>
              <a:t>&gt;SR</a:t>
            </a:r>
            <a:r>
              <a:rPr lang="it-IT" altLang="it-IT" sz="1600" b="1" baseline="-25000">
                <a:solidFill>
                  <a:srgbClr val="000000"/>
                </a:solidFill>
                <a:cs typeface="Times New Roman" pitchFamily="18" charset="0"/>
              </a:rPr>
              <a:t>2</a:t>
            </a:r>
            <a:r>
              <a:rPr lang="it-IT" altLang="it-IT" sz="1600" b="1">
                <a:solidFill>
                  <a:srgbClr val="000000"/>
                </a:solidFill>
                <a:cs typeface="Times New Roman" pitchFamily="18" charset="0"/>
              </a:rPr>
              <a:t>&gt; HSO</a:t>
            </a:r>
            <a:r>
              <a:rPr lang="it-IT" altLang="it-IT" sz="1600" b="1" baseline="-25000">
                <a:solidFill>
                  <a:srgbClr val="000000"/>
                </a:solidFill>
                <a:cs typeface="Times New Roman" pitchFamily="18" charset="0"/>
              </a:rPr>
              <a:t>3</a:t>
            </a:r>
            <a:r>
              <a:rPr lang="it-IT" altLang="it-IT" sz="1600" b="1" baseline="30000">
                <a:solidFill>
                  <a:srgbClr val="000000"/>
                </a:solidFill>
                <a:cs typeface="Times New Roman" pitchFamily="18" charset="0"/>
              </a:rPr>
              <a:t>-</a:t>
            </a:r>
            <a:r>
              <a:rPr lang="it-IT" altLang="it-IT" sz="1600" b="1">
                <a:solidFill>
                  <a:srgbClr val="000000"/>
                </a:solidFill>
                <a:cs typeface="Times New Roman" pitchFamily="18" charset="0"/>
              </a:rPr>
              <a:t>&gt;NO</a:t>
            </a:r>
            <a:r>
              <a:rPr lang="it-IT" altLang="it-IT" sz="1600" b="1" baseline="-25000">
                <a:solidFill>
                  <a:srgbClr val="000000"/>
                </a:solidFill>
                <a:cs typeface="Times New Roman" pitchFamily="18" charset="0"/>
              </a:rPr>
              <a:t>2</a:t>
            </a:r>
            <a:r>
              <a:rPr lang="it-IT" altLang="it-IT" sz="1600" b="1" baseline="30000">
                <a:solidFill>
                  <a:srgbClr val="000000"/>
                </a:solidFill>
                <a:cs typeface="Times New Roman" pitchFamily="18" charset="0"/>
              </a:rPr>
              <a:t>-</a:t>
            </a:r>
            <a:r>
              <a:rPr lang="it-IT" altLang="it-IT" sz="1600" b="1">
                <a:solidFill>
                  <a:srgbClr val="000000"/>
                </a:solidFill>
                <a:cs typeface="Times New Roman" pitchFamily="18" charset="0"/>
              </a:rPr>
              <a:t>&gt;, I, SCN</a:t>
            </a:r>
            <a:r>
              <a:rPr lang="it-IT" altLang="it-IT" sz="1600" b="1" baseline="30000">
                <a:solidFill>
                  <a:srgbClr val="000000"/>
                </a:solidFill>
                <a:cs typeface="Times New Roman" pitchFamily="18" charset="0"/>
              </a:rPr>
              <a:t>-</a:t>
            </a:r>
            <a:r>
              <a:rPr lang="it-IT" altLang="it-IT" sz="1600" b="1">
                <a:solidFill>
                  <a:srgbClr val="000000"/>
                </a:solidFill>
                <a:cs typeface="Times New Roman" pitchFamily="18" charset="0"/>
              </a:rPr>
              <a:t>&gt;Br</a:t>
            </a:r>
            <a:r>
              <a:rPr lang="it-IT" altLang="it-IT" sz="1600" b="1" baseline="30000">
                <a:solidFill>
                  <a:srgbClr val="000000"/>
                </a:solidFill>
                <a:cs typeface="Times New Roman" pitchFamily="18" charset="0"/>
              </a:rPr>
              <a:t>-</a:t>
            </a:r>
            <a:r>
              <a:rPr lang="it-IT" altLang="it-IT" sz="1600" b="1">
                <a:solidFill>
                  <a:srgbClr val="000000"/>
                </a:solidFill>
                <a:cs typeface="Times New Roman" pitchFamily="18" charset="0"/>
              </a:rPr>
              <a:t>&gt;Cl</a:t>
            </a:r>
            <a:r>
              <a:rPr lang="it-IT" altLang="it-IT" sz="1600" b="1" baseline="30000">
                <a:solidFill>
                  <a:srgbClr val="000000"/>
                </a:solidFill>
                <a:cs typeface="Times New Roman" pitchFamily="18" charset="0"/>
              </a:rPr>
              <a:t>-</a:t>
            </a:r>
            <a:r>
              <a:rPr lang="it-IT" altLang="it-IT" sz="1600" b="1">
                <a:solidFill>
                  <a:srgbClr val="000000"/>
                </a:solidFill>
                <a:cs typeface="Times New Roman" pitchFamily="18" charset="0"/>
              </a:rPr>
              <a:t>&gt;Py&gt;RNH</a:t>
            </a:r>
            <a:r>
              <a:rPr lang="it-IT" altLang="it-IT" sz="1600" b="1" baseline="-25000">
                <a:solidFill>
                  <a:srgbClr val="000000"/>
                </a:solidFill>
                <a:cs typeface="Times New Roman" pitchFamily="18" charset="0"/>
              </a:rPr>
              <a:t>2</a:t>
            </a:r>
            <a:r>
              <a:rPr lang="it-IT" altLang="it-IT" sz="1600" b="1">
                <a:solidFill>
                  <a:srgbClr val="000000"/>
                </a:solidFill>
                <a:cs typeface="Times New Roman" pitchFamily="18" charset="0"/>
              </a:rPr>
              <a:t>, NH</a:t>
            </a:r>
            <a:r>
              <a:rPr lang="it-IT" altLang="it-IT" sz="1600" b="1" baseline="-25000">
                <a:solidFill>
                  <a:srgbClr val="000000"/>
                </a:solidFill>
                <a:cs typeface="Times New Roman" pitchFamily="18" charset="0"/>
              </a:rPr>
              <a:t>3</a:t>
            </a:r>
            <a:r>
              <a:rPr lang="it-IT" altLang="it-IT" sz="1600" b="1">
                <a:solidFill>
                  <a:srgbClr val="000000"/>
                </a:solidFill>
                <a:cs typeface="Times New Roman" pitchFamily="18" charset="0"/>
              </a:rPr>
              <a:t>&gt;OH</a:t>
            </a:r>
            <a:r>
              <a:rPr lang="it-IT" altLang="it-IT" sz="1600" b="1" baseline="30000">
                <a:solidFill>
                  <a:srgbClr val="000000"/>
                </a:solidFill>
                <a:cs typeface="Times New Roman" pitchFamily="18" charset="0"/>
              </a:rPr>
              <a:t>-</a:t>
            </a:r>
            <a:r>
              <a:rPr lang="it-IT" altLang="it-IT" sz="1600" b="1">
                <a:solidFill>
                  <a:srgbClr val="000000"/>
                </a:solidFill>
                <a:cs typeface="Times New Roman" pitchFamily="18" charset="0"/>
              </a:rPr>
              <a:t>&gt;H</a:t>
            </a:r>
            <a:r>
              <a:rPr lang="it-IT" altLang="it-IT" sz="1600" b="1" baseline="-25000">
                <a:solidFill>
                  <a:srgbClr val="000000"/>
                </a:solidFill>
                <a:cs typeface="Times New Roman" pitchFamily="18" charset="0"/>
              </a:rPr>
              <a:t>2</a:t>
            </a:r>
            <a:r>
              <a:rPr lang="it-IT" altLang="it-IT" sz="1600" b="1">
                <a:solidFill>
                  <a:srgbClr val="000000"/>
                </a:solidFill>
                <a:cs typeface="Times New Roman" pitchFamily="18" charset="0"/>
              </a:rPr>
              <a:t>O</a:t>
            </a:r>
            <a:endParaRPr lang="it-IT" altLang="it-IT" sz="1600"/>
          </a:p>
        </p:txBody>
      </p:sp>
      <p:sp>
        <p:nvSpPr>
          <p:cNvPr id="60422" name="Text Box 6"/>
          <p:cNvSpPr txBox="1">
            <a:spLocks noChangeArrowheads="1"/>
          </p:cNvSpPr>
          <p:nvPr/>
        </p:nvSpPr>
        <p:spPr bwMode="auto">
          <a:xfrm>
            <a:off x="381000" y="2895600"/>
            <a:ext cx="2514600" cy="947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 sz="1600"/>
              <a:t>Inoltre  in reazioni del tipo:</a:t>
            </a:r>
          </a:p>
          <a:p>
            <a:pPr>
              <a:spcBef>
                <a:spcPct val="50000"/>
              </a:spcBef>
            </a:pPr>
            <a:r>
              <a:rPr lang="it-IT" altLang="it-IT" sz="1600"/>
              <a:t>possono formarsi uno solo o entrambi gli isomeri indicati</a:t>
            </a:r>
          </a:p>
        </p:txBody>
      </p:sp>
    </p:spTree>
    <p:extLst>
      <p:ext uri="{BB962C8B-B14F-4D97-AF65-F5344CB8AC3E}">
        <p14:creationId xmlns:p14="http://schemas.microsoft.com/office/powerpoint/2010/main" val="3343437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2"/>
          <p:cNvSpPr txBox="1">
            <a:spLocks noChangeArrowheads="1"/>
          </p:cNvSpPr>
          <p:nvPr/>
        </p:nvSpPr>
        <p:spPr bwMode="auto">
          <a:xfrm>
            <a:off x="152400" y="228600"/>
            <a:ext cx="88392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it-IT" i="1" dirty="0" err="1" smtClean="0">
                <a:solidFill>
                  <a:schemeClr val="accent2"/>
                </a:solidFill>
                <a:latin typeface="Times New Roman" pitchFamily="18" charset="0"/>
              </a:rPr>
              <a:t>Meccanismo</a:t>
            </a:r>
            <a:r>
              <a:rPr lang="en-US" altLang="it-IT" i="1" dirty="0" smtClean="0">
                <a:solidFill>
                  <a:schemeClr val="accent2"/>
                </a:solidFill>
                <a:latin typeface="Times New Roman" pitchFamily="18" charset="0"/>
              </a:rPr>
              <a:t> di </a:t>
            </a:r>
            <a:r>
              <a:rPr lang="en-US" altLang="it-IT" i="1" dirty="0" err="1" smtClean="0">
                <a:solidFill>
                  <a:schemeClr val="accent2"/>
                </a:solidFill>
                <a:latin typeface="Times New Roman" pitchFamily="18" charset="0"/>
              </a:rPr>
              <a:t>scambio</a:t>
            </a:r>
            <a:r>
              <a:rPr lang="en-US" altLang="it-IT" i="1" dirty="0" smtClean="0">
                <a:solidFill>
                  <a:schemeClr val="accent2"/>
                </a:solidFill>
                <a:latin typeface="Times New Roman" pitchFamily="18" charset="0"/>
              </a:rPr>
              <a:t> </a:t>
            </a:r>
            <a:r>
              <a:rPr lang="en-US" altLang="it-IT" i="1" dirty="0" err="1" smtClean="0">
                <a:solidFill>
                  <a:schemeClr val="accent2"/>
                </a:solidFill>
                <a:latin typeface="Times New Roman" pitchFamily="18" charset="0"/>
              </a:rPr>
              <a:t>dei</a:t>
            </a:r>
            <a:r>
              <a:rPr lang="en-US" altLang="it-IT" i="1" dirty="0" smtClean="0">
                <a:solidFill>
                  <a:schemeClr val="accent2"/>
                </a:solidFill>
                <a:latin typeface="Times New Roman" pitchFamily="18" charset="0"/>
              </a:rPr>
              <a:t>  </a:t>
            </a:r>
            <a:r>
              <a:rPr lang="en-US" altLang="it-IT" i="1" dirty="0" err="1" smtClean="0">
                <a:solidFill>
                  <a:schemeClr val="accent2"/>
                </a:solidFill>
                <a:latin typeface="Times New Roman" pitchFamily="18" charset="0"/>
              </a:rPr>
              <a:t>leganti</a:t>
            </a:r>
            <a:r>
              <a:rPr lang="en-US" altLang="it-IT" i="1" dirty="0">
                <a:solidFill>
                  <a:schemeClr val="accent2"/>
                </a:solidFill>
                <a:latin typeface="Times New Roman" pitchFamily="18" charset="0"/>
              </a:rPr>
              <a:t> </a:t>
            </a:r>
            <a:r>
              <a:rPr lang="en-US" altLang="it-IT" i="1" dirty="0" smtClean="0">
                <a:solidFill>
                  <a:schemeClr val="accent2"/>
                </a:solidFill>
                <a:latin typeface="Times New Roman" pitchFamily="18" charset="0"/>
              </a:rPr>
              <a:t>in </a:t>
            </a:r>
            <a:r>
              <a:rPr lang="en-US" altLang="it-IT" i="1" dirty="0" err="1" smtClean="0">
                <a:solidFill>
                  <a:schemeClr val="accent2"/>
                </a:solidFill>
                <a:latin typeface="Times New Roman" pitchFamily="18" charset="0"/>
              </a:rPr>
              <a:t>complessi</a:t>
            </a:r>
            <a:r>
              <a:rPr lang="en-US" altLang="it-IT" i="1" dirty="0" smtClean="0">
                <a:solidFill>
                  <a:schemeClr val="accent2"/>
                </a:solidFill>
                <a:latin typeface="Times New Roman" pitchFamily="18" charset="0"/>
              </a:rPr>
              <a:t> </a:t>
            </a:r>
            <a:r>
              <a:rPr lang="en-US" altLang="it-IT" i="1" dirty="0" err="1" smtClean="0">
                <a:solidFill>
                  <a:schemeClr val="accent2"/>
                </a:solidFill>
                <a:latin typeface="Times New Roman" pitchFamily="18" charset="0"/>
              </a:rPr>
              <a:t>quadrato</a:t>
            </a:r>
            <a:r>
              <a:rPr lang="en-US" altLang="it-IT" i="1" dirty="0" smtClean="0">
                <a:solidFill>
                  <a:schemeClr val="accent2"/>
                </a:solidFill>
                <a:latin typeface="Times New Roman" pitchFamily="18" charset="0"/>
              </a:rPr>
              <a:t> </a:t>
            </a:r>
            <a:r>
              <a:rPr lang="en-US" altLang="it-IT" i="1" dirty="0" err="1" smtClean="0">
                <a:solidFill>
                  <a:schemeClr val="accent2"/>
                </a:solidFill>
                <a:latin typeface="Times New Roman" pitchFamily="18" charset="0"/>
              </a:rPr>
              <a:t>planari</a:t>
            </a:r>
            <a:endParaRPr lang="en-US" altLang="it-IT" i="1" dirty="0">
              <a:solidFill>
                <a:schemeClr val="accent2"/>
              </a:solidFill>
              <a:latin typeface="Times New Roman" pitchFamily="18" charset="0"/>
            </a:endParaRPr>
          </a:p>
        </p:txBody>
      </p:sp>
      <p:pic>
        <p:nvPicPr>
          <p:cNvPr id="3481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3443288"/>
            <a:ext cx="32766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82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1143000"/>
            <a:ext cx="6870700" cy="525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22" name="Rectangle 6"/>
          <p:cNvSpPr>
            <a:spLocks noChangeArrowheads="1"/>
          </p:cNvSpPr>
          <p:nvPr/>
        </p:nvSpPr>
        <p:spPr bwMode="auto">
          <a:xfrm>
            <a:off x="3276600" y="838200"/>
            <a:ext cx="1676400" cy="1371600"/>
          </a:xfrm>
          <a:prstGeom prst="rect">
            <a:avLst/>
          </a:prstGeom>
          <a:noFill/>
          <a:ln w="28575">
            <a:solidFill>
              <a:srgbClr val="FF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4823" name="Rectangle 7"/>
          <p:cNvSpPr>
            <a:spLocks noChangeArrowheads="1"/>
          </p:cNvSpPr>
          <p:nvPr/>
        </p:nvSpPr>
        <p:spPr bwMode="auto">
          <a:xfrm>
            <a:off x="3505200" y="5257800"/>
            <a:ext cx="1676400" cy="1371600"/>
          </a:xfrm>
          <a:prstGeom prst="rect">
            <a:avLst/>
          </a:prstGeom>
          <a:noFill/>
          <a:ln w="28575">
            <a:solidFill>
              <a:srgbClr val="FF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762000" y="228600"/>
            <a:ext cx="7772400" cy="4572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it-IT" altLang="it-IT" sz="2000" b="1" kern="0" smtClean="0">
                <a:cs typeface="Times New Roman" pitchFamily="18" charset="0"/>
              </a:rPr>
              <a:t>Reazioni di sostituzione nei complessi quadrato-planari</a:t>
            </a:r>
            <a:endParaRPr lang="it-IT" altLang="it-IT" sz="2000" kern="0" dirty="0">
              <a:cs typeface="Times New Roman" pitchFamily="18" charset="0"/>
            </a:endParaRPr>
          </a:p>
        </p:txBody>
      </p:sp>
      <p:pic>
        <p:nvPicPr>
          <p:cNvPr id="4" name="Picture 3" descr="C:\Documents and Settings\longato bruno\Desktop\cotton\COTTON 05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1450448"/>
            <a:ext cx="4953000" cy="10720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59"/>
          <a:stretch>
            <a:fillRect/>
          </a:stretch>
        </p:blipFill>
        <p:spPr bwMode="auto">
          <a:xfrm>
            <a:off x="932793" y="3409156"/>
            <a:ext cx="7315200" cy="178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24673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685800"/>
            <a:ext cx="7772400" cy="381000"/>
          </a:xfrm>
        </p:spPr>
        <p:txBody>
          <a:bodyPr/>
          <a:lstStyle/>
          <a:p>
            <a:r>
              <a:rPr lang="it-IT" altLang="it-IT" sz="2000" b="1">
                <a:solidFill>
                  <a:schemeClr val="tx1"/>
                </a:solidFill>
                <a:cs typeface="Times New Roman" pitchFamily="18" charset="0"/>
              </a:rPr>
              <a:t>Esempi di costanti di stabilità</a:t>
            </a:r>
          </a:p>
        </p:txBody>
      </p:sp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609600" y="1295400"/>
            <a:ext cx="8229600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 sz="1600" dirty="0">
                <a:cs typeface="Times New Roman" pitchFamily="18" charset="0"/>
              </a:rPr>
              <a:t>  [Cu(H</a:t>
            </a:r>
            <a:r>
              <a:rPr lang="it-IT" altLang="it-IT" sz="1600" baseline="-30000" dirty="0">
                <a:cs typeface="Times New Roman" pitchFamily="18" charset="0"/>
              </a:rPr>
              <a:t>2</a:t>
            </a:r>
            <a:r>
              <a:rPr lang="it-IT" altLang="it-IT" sz="1600" dirty="0">
                <a:cs typeface="Times New Roman" pitchFamily="18" charset="0"/>
              </a:rPr>
              <a:t>O)</a:t>
            </a:r>
            <a:r>
              <a:rPr lang="it-IT" altLang="it-IT" sz="1600" baseline="-30000" dirty="0">
                <a:cs typeface="Times New Roman" pitchFamily="18" charset="0"/>
              </a:rPr>
              <a:t>4</a:t>
            </a:r>
            <a:r>
              <a:rPr lang="it-IT" altLang="it-IT" sz="1600" dirty="0">
                <a:cs typeface="Times New Roman" pitchFamily="18" charset="0"/>
              </a:rPr>
              <a:t>]</a:t>
            </a:r>
            <a:r>
              <a:rPr lang="it-IT" altLang="it-IT" sz="1600" baseline="30000" dirty="0">
                <a:cs typeface="Times New Roman" pitchFamily="18" charset="0"/>
              </a:rPr>
              <a:t>2+</a:t>
            </a:r>
            <a:r>
              <a:rPr lang="it-IT" altLang="it-IT" sz="1600" dirty="0">
                <a:cs typeface="Times New Roman" pitchFamily="18" charset="0"/>
              </a:rPr>
              <a:t>   +   NH</a:t>
            </a:r>
            <a:r>
              <a:rPr lang="it-IT" altLang="it-IT" sz="1600" baseline="-30000" dirty="0">
                <a:cs typeface="Times New Roman" pitchFamily="18" charset="0"/>
              </a:rPr>
              <a:t>3</a:t>
            </a:r>
            <a:r>
              <a:rPr lang="it-IT" altLang="it-IT" sz="1600" dirty="0">
                <a:cs typeface="Times New Roman" pitchFamily="18" charset="0"/>
              </a:rPr>
              <a:t>   </a:t>
            </a:r>
            <a:r>
              <a:rPr lang="de-DE" altLang="it-IT" sz="1600" b="1" dirty="0">
                <a:ea typeface="Arial Unicode MS" pitchFamily="34" charset="-128"/>
                <a:cs typeface="Arial Unicode MS" pitchFamily="34" charset="-128"/>
              </a:rPr>
              <a:t>⇄  </a:t>
            </a:r>
            <a:r>
              <a:rPr lang="it-IT" altLang="it-IT" sz="1600" dirty="0">
                <a:cs typeface="Times New Roman" pitchFamily="18" charset="0"/>
              </a:rPr>
              <a:t> [</a:t>
            </a:r>
            <a:r>
              <a:rPr lang="it-IT" altLang="it-IT" sz="1600" dirty="0" smtClean="0">
                <a:cs typeface="Times New Roman" pitchFamily="18" charset="0"/>
              </a:rPr>
              <a:t>Cu(H</a:t>
            </a:r>
            <a:r>
              <a:rPr lang="it-IT" altLang="it-IT" sz="1600" baseline="-30000" dirty="0" smtClean="0">
                <a:cs typeface="Times New Roman" pitchFamily="18" charset="0"/>
              </a:rPr>
              <a:t>2</a:t>
            </a:r>
            <a:r>
              <a:rPr lang="it-IT" altLang="it-IT" sz="1600" dirty="0" smtClean="0">
                <a:cs typeface="Times New Roman" pitchFamily="18" charset="0"/>
              </a:rPr>
              <a:t>O)</a:t>
            </a:r>
            <a:r>
              <a:rPr lang="it-IT" altLang="it-IT" sz="1600" baseline="-30000" dirty="0" smtClean="0">
                <a:cs typeface="Times New Roman" pitchFamily="18" charset="0"/>
              </a:rPr>
              <a:t>3</a:t>
            </a:r>
            <a:r>
              <a:rPr lang="it-IT" altLang="it-IT" sz="1600" dirty="0" smtClean="0">
                <a:cs typeface="Times New Roman" pitchFamily="18" charset="0"/>
              </a:rPr>
              <a:t>NH</a:t>
            </a:r>
            <a:r>
              <a:rPr lang="it-IT" altLang="it-IT" sz="1600" baseline="-30000" dirty="0" smtClean="0">
                <a:cs typeface="Times New Roman" pitchFamily="18" charset="0"/>
              </a:rPr>
              <a:t>3</a:t>
            </a:r>
            <a:r>
              <a:rPr lang="it-IT" altLang="it-IT" sz="1600" dirty="0" smtClean="0">
                <a:cs typeface="Times New Roman" pitchFamily="18" charset="0"/>
              </a:rPr>
              <a:t>]</a:t>
            </a:r>
            <a:r>
              <a:rPr lang="it-IT" altLang="it-IT" sz="1600" baseline="30000" dirty="0" smtClean="0">
                <a:cs typeface="Times New Roman" pitchFamily="18" charset="0"/>
              </a:rPr>
              <a:t>2</a:t>
            </a:r>
            <a:r>
              <a:rPr lang="it-IT" altLang="it-IT" sz="1600" baseline="30000" dirty="0">
                <a:cs typeface="Times New Roman" pitchFamily="18" charset="0"/>
              </a:rPr>
              <a:t>+</a:t>
            </a:r>
            <a:r>
              <a:rPr lang="it-IT" altLang="it-IT" sz="1600" dirty="0">
                <a:cs typeface="Times New Roman" pitchFamily="18" charset="0"/>
              </a:rPr>
              <a:t>  +    H</a:t>
            </a:r>
            <a:r>
              <a:rPr lang="it-IT" altLang="it-IT" sz="1600" baseline="-30000" dirty="0">
                <a:cs typeface="Times New Roman" pitchFamily="18" charset="0"/>
              </a:rPr>
              <a:t>2</a:t>
            </a:r>
            <a:r>
              <a:rPr lang="it-IT" altLang="it-IT" sz="1600" dirty="0">
                <a:cs typeface="Times New Roman" pitchFamily="18" charset="0"/>
              </a:rPr>
              <a:t>O       		</a:t>
            </a:r>
            <a:r>
              <a:rPr lang="it-IT" altLang="it-IT" sz="1600" b="1" dirty="0" smtClean="0">
                <a:cs typeface="Times New Roman" pitchFamily="18" charset="0"/>
              </a:rPr>
              <a:t>K</a:t>
            </a:r>
            <a:r>
              <a:rPr lang="it-IT" altLang="it-IT" sz="1600" b="1" baseline="-30000" dirty="0" smtClean="0">
                <a:cs typeface="Times New Roman" pitchFamily="18" charset="0"/>
              </a:rPr>
              <a:t>1</a:t>
            </a:r>
            <a:r>
              <a:rPr lang="it-IT" altLang="it-IT" sz="1600" b="1" dirty="0" smtClean="0">
                <a:cs typeface="Times New Roman" pitchFamily="18" charset="0"/>
              </a:rPr>
              <a:t> </a:t>
            </a:r>
            <a:r>
              <a:rPr lang="it-IT" altLang="it-IT" sz="1600" b="1" dirty="0">
                <a:cs typeface="Times New Roman" pitchFamily="18" charset="0"/>
              </a:rPr>
              <a:t>= 1.66·10</a:t>
            </a:r>
            <a:r>
              <a:rPr lang="it-IT" altLang="it-IT" sz="1600" b="1" baseline="30000" dirty="0">
                <a:cs typeface="Times New Roman" pitchFamily="18" charset="0"/>
              </a:rPr>
              <a:t>4</a:t>
            </a:r>
            <a:r>
              <a:rPr lang="it-IT" altLang="it-IT" sz="1600" b="1" dirty="0">
                <a:cs typeface="Times New Roman" pitchFamily="18" charset="0"/>
              </a:rPr>
              <a:t> </a:t>
            </a:r>
            <a:r>
              <a:rPr lang="it-IT" altLang="it-IT" sz="1600" dirty="0">
                <a:cs typeface="Times New Roman" pitchFamily="18" charset="0"/>
              </a:rPr>
              <a:t>        </a:t>
            </a:r>
          </a:p>
          <a:p>
            <a:pPr>
              <a:spcBef>
                <a:spcPct val="50000"/>
              </a:spcBef>
            </a:pPr>
            <a:r>
              <a:rPr lang="it-IT" altLang="it-IT" sz="1600" dirty="0">
                <a:cs typeface="Times New Roman" pitchFamily="18" charset="0"/>
              </a:rPr>
              <a:t>  [</a:t>
            </a:r>
            <a:r>
              <a:rPr lang="it-IT" altLang="it-IT" sz="1600" dirty="0" smtClean="0">
                <a:cs typeface="Times New Roman" pitchFamily="18" charset="0"/>
              </a:rPr>
              <a:t>Cu(H</a:t>
            </a:r>
            <a:r>
              <a:rPr lang="it-IT" altLang="it-IT" sz="1600" baseline="-30000" dirty="0" smtClean="0">
                <a:cs typeface="Times New Roman" pitchFamily="18" charset="0"/>
              </a:rPr>
              <a:t>2</a:t>
            </a:r>
            <a:r>
              <a:rPr lang="it-IT" altLang="it-IT" sz="1600" dirty="0" smtClean="0">
                <a:cs typeface="Times New Roman" pitchFamily="18" charset="0"/>
              </a:rPr>
              <a:t>O)</a:t>
            </a:r>
            <a:r>
              <a:rPr lang="it-IT" altLang="it-IT" sz="1600" baseline="-30000" dirty="0" smtClean="0">
                <a:cs typeface="Times New Roman" pitchFamily="18" charset="0"/>
              </a:rPr>
              <a:t>3</a:t>
            </a:r>
            <a:r>
              <a:rPr lang="it-IT" altLang="it-IT" sz="1600" dirty="0" smtClean="0">
                <a:cs typeface="Times New Roman" pitchFamily="18" charset="0"/>
              </a:rPr>
              <a:t>NH</a:t>
            </a:r>
            <a:r>
              <a:rPr lang="it-IT" altLang="it-IT" sz="1600" baseline="-30000" dirty="0" smtClean="0">
                <a:cs typeface="Times New Roman" pitchFamily="18" charset="0"/>
              </a:rPr>
              <a:t>3</a:t>
            </a:r>
            <a:r>
              <a:rPr lang="it-IT" altLang="it-IT" sz="1600" dirty="0" smtClean="0">
                <a:cs typeface="Times New Roman" pitchFamily="18" charset="0"/>
              </a:rPr>
              <a:t>]</a:t>
            </a:r>
            <a:r>
              <a:rPr lang="it-IT" altLang="it-IT" sz="1600" baseline="30000" dirty="0" smtClean="0">
                <a:cs typeface="Times New Roman" pitchFamily="18" charset="0"/>
              </a:rPr>
              <a:t>2+</a:t>
            </a:r>
            <a:r>
              <a:rPr lang="it-IT" altLang="it-IT" sz="1600" dirty="0" smtClean="0">
                <a:cs typeface="Times New Roman" pitchFamily="18" charset="0"/>
              </a:rPr>
              <a:t> </a:t>
            </a:r>
            <a:r>
              <a:rPr lang="it-IT" altLang="it-IT" sz="1600" dirty="0">
                <a:cs typeface="Times New Roman" pitchFamily="18" charset="0"/>
              </a:rPr>
              <a:t>+  </a:t>
            </a:r>
            <a:r>
              <a:rPr lang="it-IT" altLang="it-IT" sz="1600" dirty="0" smtClean="0">
                <a:cs typeface="Times New Roman" pitchFamily="18" charset="0"/>
              </a:rPr>
              <a:t>NH</a:t>
            </a:r>
            <a:r>
              <a:rPr lang="it-IT" altLang="it-IT" sz="1600" baseline="-30000" dirty="0" smtClean="0">
                <a:cs typeface="Times New Roman" pitchFamily="18" charset="0"/>
              </a:rPr>
              <a:t>3</a:t>
            </a:r>
            <a:r>
              <a:rPr lang="it-IT" altLang="it-IT" sz="1600" dirty="0" smtClean="0">
                <a:cs typeface="Times New Roman" pitchFamily="18" charset="0"/>
              </a:rPr>
              <a:t>   </a:t>
            </a:r>
            <a:r>
              <a:rPr lang="de-DE" altLang="it-IT" sz="1600" b="1" dirty="0">
                <a:ea typeface="Arial Unicode MS" pitchFamily="34" charset="-128"/>
                <a:cs typeface="Arial Unicode MS" pitchFamily="34" charset="-128"/>
              </a:rPr>
              <a:t>⇄  </a:t>
            </a:r>
            <a:r>
              <a:rPr lang="it-IT" altLang="it-IT" sz="1600" dirty="0">
                <a:cs typeface="Times New Roman" pitchFamily="18" charset="0"/>
              </a:rPr>
              <a:t> [</a:t>
            </a:r>
            <a:r>
              <a:rPr lang="it-IT" altLang="it-IT" sz="1600" dirty="0" smtClean="0">
                <a:cs typeface="Times New Roman" pitchFamily="18" charset="0"/>
              </a:rPr>
              <a:t>Cu(H</a:t>
            </a:r>
            <a:r>
              <a:rPr lang="it-IT" altLang="it-IT" sz="1600" baseline="-30000" dirty="0" smtClean="0">
                <a:cs typeface="Times New Roman" pitchFamily="18" charset="0"/>
              </a:rPr>
              <a:t>2</a:t>
            </a:r>
            <a:r>
              <a:rPr lang="it-IT" altLang="it-IT" sz="1600" dirty="0" smtClean="0">
                <a:cs typeface="Times New Roman" pitchFamily="18" charset="0"/>
              </a:rPr>
              <a:t>O)</a:t>
            </a:r>
            <a:r>
              <a:rPr lang="it-IT" altLang="it-IT" sz="1600" baseline="-30000" dirty="0" smtClean="0">
                <a:cs typeface="Times New Roman" pitchFamily="18" charset="0"/>
              </a:rPr>
              <a:t>2</a:t>
            </a:r>
            <a:r>
              <a:rPr lang="it-IT" altLang="it-IT" sz="1600" dirty="0" smtClean="0">
                <a:cs typeface="Times New Roman" pitchFamily="18" charset="0"/>
              </a:rPr>
              <a:t>(NH</a:t>
            </a:r>
            <a:r>
              <a:rPr lang="it-IT" altLang="it-IT" sz="1600" baseline="-30000" dirty="0" smtClean="0">
                <a:cs typeface="Times New Roman" pitchFamily="18" charset="0"/>
              </a:rPr>
              <a:t>3</a:t>
            </a:r>
            <a:r>
              <a:rPr lang="it-IT" altLang="it-IT" sz="1600" dirty="0" smtClean="0">
                <a:cs typeface="Times New Roman" pitchFamily="18" charset="0"/>
              </a:rPr>
              <a:t>)</a:t>
            </a:r>
            <a:r>
              <a:rPr lang="it-IT" altLang="it-IT" sz="1600" baseline="-30000" dirty="0" smtClean="0">
                <a:cs typeface="Times New Roman" pitchFamily="18" charset="0"/>
              </a:rPr>
              <a:t>2</a:t>
            </a:r>
            <a:r>
              <a:rPr lang="it-IT" altLang="it-IT" sz="1600" dirty="0" smtClean="0">
                <a:cs typeface="Times New Roman" pitchFamily="18" charset="0"/>
              </a:rPr>
              <a:t>]</a:t>
            </a:r>
            <a:r>
              <a:rPr lang="it-IT" altLang="it-IT" sz="1600" baseline="30000" dirty="0" smtClean="0">
                <a:cs typeface="Times New Roman" pitchFamily="18" charset="0"/>
              </a:rPr>
              <a:t>2</a:t>
            </a:r>
            <a:r>
              <a:rPr lang="it-IT" altLang="it-IT" sz="1600" baseline="30000" dirty="0">
                <a:cs typeface="Times New Roman" pitchFamily="18" charset="0"/>
              </a:rPr>
              <a:t>+</a:t>
            </a:r>
            <a:r>
              <a:rPr lang="it-IT" altLang="it-IT" sz="1600" dirty="0">
                <a:cs typeface="Times New Roman" pitchFamily="18" charset="0"/>
              </a:rPr>
              <a:t>  +    H</a:t>
            </a:r>
            <a:r>
              <a:rPr lang="it-IT" altLang="it-IT" sz="1600" baseline="-30000" dirty="0">
                <a:cs typeface="Times New Roman" pitchFamily="18" charset="0"/>
              </a:rPr>
              <a:t>2</a:t>
            </a:r>
            <a:r>
              <a:rPr lang="it-IT" altLang="it-IT" sz="1600" dirty="0">
                <a:cs typeface="Times New Roman" pitchFamily="18" charset="0"/>
              </a:rPr>
              <a:t>O             </a:t>
            </a:r>
            <a:r>
              <a:rPr lang="it-IT" altLang="it-IT" sz="1600" dirty="0" smtClean="0">
                <a:cs typeface="Times New Roman" pitchFamily="18" charset="0"/>
              </a:rPr>
              <a:t>	</a:t>
            </a:r>
            <a:r>
              <a:rPr lang="it-IT" altLang="it-IT" sz="1600" b="1" dirty="0" smtClean="0">
                <a:cs typeface="Times New Roman" pitchFamily="18" charset="0"/>
              </a:rPr>
              <a:t>K</a:t>
            </a:r>
            <a:r>
              <a:rPr lang="it-IT" altLang="it-IT" sz="1600" b="1" baseline="-30000" dirty="0" smtClean="0">
                <a:cs typeface="Times New Roman" pitchFamily="18" charset="0"/>
              </a:rPr>
              <a:t>2</a:t>
            </a:r>
            <a:r>
              <a:rPr lang="it-IT" altLang="it-IT" sz="1600" b="1" dirty="0" smtClean="0">
                <a:cs typeface="Times New Roman" pitchFamily="18" charset="0"/>
              </a:rPr>
              <a:t> </a:t>
            </a:r>
            <a:r>
              <a:rPr lang="it-IT" altLang="it-IT" sz="1600" b="1" dirty="0">
                <a:cs typeface="Times New Roman" pitchFamily="18" charset="0"/>
              </a:rPr>
              <a:t>= 3.16·10</a:t>
            </a:r>
            <a:r>
              <a:rPr lang="it-IT" altLang="it-IT" sz="1600" b="1" baseline="30000" dirty="0">
                <a:cs typeface="Times New Roman" pitchFamily="18" charset="0"/>
              </a:rPr>
              <a:t>3</a:t>
            </a:r>
            <a:r>
              <a:rPr lang="it-IT" altLang="it-IT" sz="1600" b="1" dirty="0">
                <a:cs typeface="Times New Roman" pitchFamily="18" charset="0"/>
              </a:rPr>
              <a:t> </a:t>
            </a:r>
            <a:r>
              <a:rPr lang="it-IT" altLang="it-IT" sz="1600" dirty="0">
                <a:cs typeface="Times New Roman" pitchFamily="18" charset="0"/>
              </a:rPr>
              <a:t>         </a:t>
            </a:r>
          </a:p>
          <a:p>
            <a:pPr>
              <a:spcBef>
                <a:spcPct val="50000"/>
              </a:spcBef>
            </a:pPr>
            <a:r>
              <a:rPr lang="it-IT" altLang="it-IT" sz="1600" dirty="0">
                <a:cs typeface="Times New Roman" pitchFamily="18" charset="0"/>
              </a:rPr>
              <a:t> </a:t>
            </a:r>
            <a:r>
              <a:rPr lang="it-IT" altLang="it-IT" sz="1600" dirty="0" smtClean="0">
                <a:cs typeface="Times New Roman" pitchFamily="18" charset="0"/>
              </a:rPr>
              <a:t> [Cu(H</a:t>
            </a:r>
            <a:r>
              <a:rPr lang="it-IT" altLang="it-IT" sz="1600" baseline="-30000" dirty="0" smtClean="0">
                <a:cs typeface="Times New Roman" pitchFamily="18" charset="0"/>
              </a:rPr>
              <a:t>2</a:t>
            </a:r>
            <a:r>
              <a:rPr lang="it-IT" altLang="it-IT" sz="1600" dirty="0" smtClean="0">
                <a:cs typeface="Times New Roman" pitchFamily="18" charset="0"/>
              </a:rPr>
              <a:t>O)</a:t>
            </a:r>
            <a:r>
              <a:rPr lang="it-IT" altLang="it-IT" sz="1600" baseline="-30000" dirty="0" smtClean="0">
                <a:cs typeface="Times New Roman" pitchFamily="18" charset="0"/>
              </a:rPr>
              <a:t>2</a:t>
            </a:r>
            <a:r>
              <a:rPr lang="it-IT" altLang="it-IT" sz="1600" dirty="0" smtClean="0">
                <a:cs typeface="Times New Roman" pitchFamily="18" charset="0"/>
              </a:rPr>
              <a:t>(NH</a:t>
            </a:r>
            <a:r>
              <a:rPr lang="it-IT" altLang="it-IT" sz="1600" baseline="-30000" dirty="0" smtClean="0">
                <a:cs typeface="Times New Roman" pitchFamily="18" charset="0"/>
              </a:rPr>
              <a:t>3</a:t>
            </a:r>
            <a:r>
              <a:rPr lang="it-IT" altLang="it-IT" sz="1600" dirty="0" smtClean="0">
                <a:cs typeface="Times New Roman" pitchFamily="18" charset="0"/>
              </a:rPr>
              <a:t>)</a:t>
            </a:r>
            <a:r>
              <a:rPr lang="it-IT" altLang="it-IT" sz="1600" baseline="-30000" dirty="0" smtClean="0">
                <a:cs typeface="Times New Roman" pitchFamily="18" charset="0"/>
              </a:rPr>
              <a:t>2</a:t>
            </a:r>
            <a:r>
              <a:rPr lang="it-IT" altLang="it-IT" sz="1600" dirty="0" smtClean="0">
                <a:cs typeface="Times New Roman" pitchFamily="18" charset="0"/>
              </a:rPr>
              <a:t>]</a:t>
            </a:r>
            <a:r>
              <a:rPr lang="it-IT" altLang="it-IT" sz="1600" baseline="30000" dirty="0" smtClean="0">
                <a:cs typeface="Times New Roman" pitchFamily="18" charset="0"/>
              </a:rPr>
              <a:t>2+</a:t>
            </a:r>
            <a:r>
              <a:rPr lang="it-IT" altLang="it-IT" sz="1600" dirty="0" smtClean="0">
                <a:cs typeface="Times New Roman" pitchFamily="18" charset="0"/>
              </a:rPr>
              <a:t> +  NH</a:t>
            </a:r>
            <a:r>
              <a:rPr lang="it-IT" altLang="it-IT" sz="1600" baseline="-30000" dirty="0" smtClean="0">
                <a:cs typeface="Times New Roman" pitchFamily="18" charset="0"/>
              </a:rPr>
              <a:t>3</a:t>
            </a:r>
            <a:r>
              <a:rPr lang="it-IT" altLang="it-IT" sz="1600" dirty="0" smtClean="0">
                <a:cs typeface="Times New Roman" pitchFamily="18" charset="0"/>
              </a:rPr>
              <a:t>   </a:t>
            </a:r>
            <a:r>
              <a:rPr lang="de-DE" altLang="it-IT" sz="1600" b="1" dirty="0" smtClean="0">
                <a:ea typeface="Arial Unicode MS" pitchFamily="34" charset="-128"/>
                <a:cs typeface="Arial Unicode MS" pitchFamily="34" charset="-128"/>
              </a:rPr>
              <a:t>⇄  </a:t>
            </a:r>
            <a:r>
              <a:rPr lang="it-IT" altLang="it-IT" sz="1600" dirty="0" smtClean="0">
                <a:cs typeface="Times New Roman" pitchFamily="18" charset="0"/>
              </a:rPr>
              <a:t> [CuH</a:t>
            </a:r>
            <a:r>
              <a:rPr lang="it-IT" altLang="it-IT" sz="1600" baseline="-30000" dirty="0" smtClean="0">
                <a:cs typeface="Times New Roman" pitchFamily="18" charset="0"/>
              </a:rPr>
              <a:t>2</a:t>
            </a:r>
            <a:r>
              <a:rPr lang="it-IT" altLang="it-IT" sz="1600" dirty="0" smtClean="0">
                <a:cs typeface="Times New Roman" pitchFamily="18" charset="0"/>
              </a:rPr>
              <a:t>O(NH</a:t>
            </a:r>
            <a:r>
              <a:rPr lang="it-IT" altLang="it-IT" sz="1600" baseline="-30000" dirty="0" smtClean="0">
                <a:cs typeface="Times New Roman" pitchFamily="18" charset="0"/>
              </a:rPr>
              <a:t>3</a:t>
            </a:r>
            <a:r>
              <a:rPr lang="it-IT" altLang="it-IT" sz="1600" dirty="0" smtClean="0">
                <a:cs typeface="Times New Roman" pitchFamily="18" charset="0"/>
              </a:rPr>
              <a:t>)</a:t>
            </a:r>
            <a:r>
              <a:rPr lang="it-IT" altLang="it-IT" sz="1600" baseline="-30000" dirty="0" smtClean="0">
                <a:cs typeface="Times New Roman" pitchFamily="18" charset="0"/>
              </a:rPr>
              <a:t>3</a:t>
            </a:r>
            <a:r>
              <a:rPr lang="it-IT" altLang="it-IT" sz="1600" dirty="0" smtClean="0">
                <a:cs typeface="Times New Roman" pitchFamily="18" charset="0"/>
              </a:rPr>
              <a:t>]</a:t>
            </a:r>
            <a:r>
              <a:rPr lang="it-IT" altLang="it-IT" sz="1600" baseline="30000" dirty="0" smtClean="0">
                <a:cs typeface="Times New Roman" pitchFamily="18" charset="0"/>
              </a:rPr>
              <a:t>2+</a:t>
            </a:r>
            <a:r>
              <a:rPr lang="it-IT" altLang="it-IT" sz="1600" dirty="0" smtClean="0">
                <a:cs typeface="Times New Roman" pitchFamily="18" charset="0"/>
              </a:rPr>
              <a:t>  +    H</a:t>
            </a:r>
            <a:r>
              <a:rPr lang="it-IT" altLang="it-IT" sz="1600" baseline="-30000" dirty="0" smtClean="0">
                <a:cs typeface="Times New Roman" pitchFamily="18" charset="0"/>
              </a:rPr>
              <a:t>2</a:t>
            </a:r>
            <a:r>
              <a:rPr lang="it-IT" altLang="it-IT" sz="1600" dirty="0" smtClean="0">
                <a:cs typeface="Times New Roman" pitchFamily="18" charset="0"/>
              </a:rPr>
              <a:t>O             	</a:t>
            </a:r>
            <a:r>
              <a:rPr lang="it-IT" altLang="it-IT" sz="1600" b="1" dirty="0" smtClean="0">
                <a:cs typeface="Times New Roman" pitchFamily="18" charset="0"/>
              </a:rPr>
              <a:t>K</a:t>
            </a:r>
            <a:r>
              <a:rPr lang="it-IT" altLang="it-IT" sz="1600" b="1" baseline="-30000" dirty="0" smtClean="0">
                <a:cs typeface="Times New Roman" pitchFamily="18" charset="0"/>
              </a:rPr>
              <a:t>3</a:t>
            </a:r>
            <a:r>
              <a:rPr lang="it-IT" altLang="it-IT" sz="1600" b="1" dirty="0" smtClean="0">
                <a:cs typeface="Times New Roman" pitchFamily="18" charset="0"/>
              </a:rPr>
              <a:t> </a:t>
            </a:r>
            <a:r>
              <a:rPr lang="it-IT" altLang="it-IT" sz="1600" b="1" dirty="0">
                <a:cs typeface="Times New Roman" pitchFamily="18" charset="0"/>
              </a:rPr>
              <a:t>= </a:t>
            </a:r>
            <a:r>
              <a:rPr lang="it-IT" altLang="it-IT" sz="1600" b="1" dirty="0" smtClean="0">
                <a:cs typeface="Times New Roman" pitchFamily="18" charset="0"/>
              </a:rPr>
              <a:t>8.31·10</a:t>
            </a:r>
            <a:r>
              <a:rPr lang="it-IT" altLang="it-IT" sz="1600" b="1" baseline="30000" dirty="0" smtClean="0">
                <a:cs typeface="Times New Roman" pitchFamily="18" charset="0"/>
              </a:rPr>
              <a:t>2</a:t>
            </a:r>
          </a:p>
          <a:p>
            <a:pPr>
              <a:spcBef>
                <a:spcPct val="50000"/>
              </a:spcBef>
            </a:pPr>
            <a:r>
              <a:rPr lang="it-IT" altLang="it-IT" sz="1600" b="1" dirty="0" smtClean="0">
                <a:cs typeface="Times New Roman" pitchFamily="18" charset="0"/>
              </a:rPr>
              <a:t> </a:t>
            </a:r>
            <a:r>
              <a:rPr lang="it-IT" altLang="it-IT" sz="1600" dirty="0" smtClean="0">
                <a:cs typeface="Times New Roman" pitchFamily="18" charset="0"/>
              </a:rPr>
              <a:t> [CuH</a:t>
            </a:r>
            <a:r>
              <a:rPr lang="it-IT" altLang="it-IT" sz="1600" baseline="-30000" dirty="0" smtClean="0">
                <a:cs typeface="Times New Roman" pitchFamily="18" charset="0"/>
              </a:rPr>
              <a:t>2</a:t>
            </a:r>
            <a:r>
              <a:rPr lang="it-IT" altLang="it-IT" sz="1600" dirty="0" smtClean="0">
                <a:cs typeface="Times New Roman" pitchFamily="18" charset="0"/>
              </a:rPr>
              <a:t>O(NH</a:t>
            </a:r>
            <a:r>
              <a:rPr lang="it-IT" altLang="it-IT" sz="1600" baseline="-30000" dirty="0" smtClean="0">
                <a:cs typeface="Times New Roman" pitchFamily="18" charset="0"/>
              </a:rPr>
              <a:t>3</a:t>
            </a:r>
            <a:r>
              <a:rPr lang="it-IT" altLang="it-IT" sz="1600" dirty="0" smtClean="0">
                <a:cs typeface="Times New Roman" pitchFamily="18" charset="0"/>
              </a:rPr>
              <a:t>)</a:t>
            </a:r>
            <a:r>
              <a:rPr lang="it-IT" altLang="it-IT" sz="1600" baseline="-30000" dirty="0" smtClean="0">
                <a:cs typeface="Times New Roman" pitchFamily="18" charset="0"/>
              </a:rPr>
              <a:t>3</a:t>
            </a:r>
            <a:r>
              <a:rPr lang="it-IT" altLang="it-IT" sz="1600" dirty="0" smtClean="0">
                <a:cs typeface="Times New Roman" pitchFamily="18" charset="0"/>
              </a:rPr>
              <a:t>]</a:t>
            </a:r>
            <a:r>
              <a:rPr lang="it-IT" altLang="it-IT" sz="1600" baseline="30000" dirty="0" smtClean="0">
                <a:cs typeface="Times New Roman" pitchFamily="18" charset="0"/>
              </a:rPr>
              <a:t>2+</a:t>
            </a:r>
            <a:r>
              <a:rPr lang="it-IT" altLang="it-IT" sz="1600" dirty="0" smtClean="0">
                <a:cs typeface="Times New Roman" pitchFamily="18" charset="0"/>
              </a:rPr>
              <a:t> +  NH</a:t>
            </a:r>
            <a:r>
              <a:rPr lang="it-IT" altLang="it-IT" sz="1600" baseline="-30000" dirty="0" smtClean="0">
                <a:cs typeface="Times New Roman" pitchFamily="18" charset="0"/>
              </a:rPr>
              <a:t>3</a:t>
            </a:r>
            <a:r>
              <a:rPr lang="it-IT" altLang="it-IT" sz="1600" dirty="0" smtClean="0">
                <a:cs typeface="Times New Roman" pitchFamily="18" charset="0"/>
              </a:rPr>
              <a:t>   </a:t>
            </a:r>
            <a:r>
              <a:rPr lang="de-DE" altLang="it-IT" sz="1600" b="1" dirty="0" smtClean="0">
                <a:ea typeface="Arial Unicode MS" pitchFamily="34" charset="-128"/>
                <a:cs typeface="Arial Unicode MS" pitchFamily="34" charset="-128"/>
              </a:rPr>
              <a:t>⇄  </a:t>
            </a:r>
            <a:r>
              <a:rPr lang="it-IT" altLang="it-IT" sz="1600" dirty="0" smtClean="0">
                <a:cs typeface="Times New Roman" pitchFamily="18" charset="0"/>
              </a:rPr>
              <a:t> [Cu(NH</a:t>
            </a:r>
            <a:r>
              <a:rPr lang="it-IT" altLang="it-IT" sz="1600" baseline="-30000" dirty="0" smtClean="0">
                <a:cs typeface="Times New Roman" pitchFamily="18" charset="0"/>
              </a:rPr>
              <a:t>3</a:t>
            </a:r>
            <a:r>
              <a:rPr lang="it-IT" altLang="it-IT" sz="1600" dirty="0" smtClean="0">
                <a:cs typeface="Times New Roman" pitchFamily="18" charset="0"/>
              </a:rPr>
              <a:t>)</a:t>
            </a:r>
            <a:r>
              <a:rPr lang="it-IT" altLang="it-IT" sz="1600" baseline="-30000" dirty="0" smtClean="0">
                <a:cs typeface="Times New Roman" pitchFamily="18" charset="0"/>
              </a:rPr>
              <a:t>4</a:t>
            </a:r>
            <a:r>
              <a:rPr lang="it-IT" altLang="it-IT" sz="1600" dirty="0" smtClean="0">
                <a:cs typeface="Times New Roman" pitchFamily="18" charset="0"/>
              </a:rPr>
              <a:t>]</a:t>
            </a:r>
            <a:r>
              <a:rPr lang="it-IT" altLang="it-IT" sz="1600" baseline="30000" dirty="0" smtClean="0">
                <a:cs typeface="Times New Roman" pitchFamily="18" charset="0"/>
              </a:rPr>
              <a:t>2+</a:t>
            </a:r>
            <a:r>
              <a:rPr lang="it-IT" altLang="it-IT" sz="1600" dirty="0" smtClean="0">
                <a:cs typeface="Times New Roman" pitchFamily="18" charset="0"/>
              </a:rPr>
              <a:t>  +    H</a:t>
            </a:r>
            <a:r>
              <a:rPr lang="it-IT" altLang="it-IT" sz="1600" baseline="-30000" dirty="0" smtClean="0">
                <a:cs typeface="Times New Roman" pitchFamily="18" charset="0"/>
              </a:rPr>
              <a:t>2</a:t>
            </a:r>
            <a:r>
              <a:rPr lang="it-IT" altLang="it-IT" sz="1600" dirty="0" smtClean="0">
                <a:cs typeface="Times New Roman" pitchFamily="18" charset="0"/>
              </a:rPr>
              <a:t>O             		</a:t>
            </a:r>
            <a:r>
              <a:rPr lang="it-IT" altLang="it-IT" sz="1600" b="1" dirty="0" smtClean="0">
                <a:cs typeface="Times New Roman" pitchFamily="18" charset="0"/>
              </a:rPr>
              <a:t>K</a:t>
            </a:r>
            <a:r>
              <a:rPr lang="it-IT" altLang="it-IT" sz="1600" b="1" baseline="-30000" dirty="0" smtClean="0">
                <a:cs typeface="Times New Roman" pitchFamily="18" charset="0"/>
              </a:rPr>
              <a:t>4</a:t>
            </a:r>
            <a:r>
              <a:rPr lang="it-IT" altLang="it-IT" sz="1600" b="1" dirty="0" smtClean="0">
                <a:cs typeface="Times New Roman" pitchFamily="18" charset="0"/>
              </a:rPr>
              <a:t> </a:t>
            </a:r>
            <a:r>
              <a:rPr lang="it-IT" altLang="it-IT" sz="1600" b="1" dirty="0">
                <a:cs typeface="Times New Roman" pitchFamily="18" charset="0"/>
              </a:rPr>
              <a:t>= 1.51·10</a:t>
            </a:r>
            <a:r>
              <a:rPr lang="it-IT" altLang="it-IT" sz="1600" b="1" baseline="30000" dirty="0">
                <a:cs typeface="Times New Roman" pitchFamily="18" charset="0"/>
              </a:rPr>
              <a:t>2</a:t>
            </a:r>
            <a:endParaRPr lang="it-IT" altLang="it-IT" sz="1600" dirty="0">
              <a:cs typeface="Times New Roman" pitchFamily="18" charset="0"/>
            </a:endParaRPr>
          </a:p>
          <a:p>
            <a:pPr algn="ctr">
              <a:spcBef>
                <a:spcPct val="50000"/>
              </a:spcBef>
            </a:pPr>
            <a:r>
              <a:rPr lang="it-IT" altLang="it-IT" sz="1600" b="1" dirty="0">
                <a:cs typeface="Times New Roman" pitchFamily="18" charset="0"/>
              </a:rPr>
              <a:t> </a:t>
            </a:r>
            <a:endParaRPr lang="it-IT" altLang="it-IT" sz="1600" b="1" dirty="0" smtClean="0">
              <a:cs typeface="Times New Roman" pitchFamily="18" charset="0"/>
            </a:endParaRPr>
          </a:p>
          <a:p>
            <a:pPr algn="ctr">
              <a:spcBef>
                <a:spcPct val="50000"/>
              </a:spcBef>
            </a:pPr>
            <a:r>
              <a:rPr lang="de-DE" altLang="it-IT" sz="1600" b="1" dirty="0" err="1" smtClean="0">
                <a:cs typeface="Times New Roman" pitchFamily="18" charset="0"/>
              </a:rPr>
              <a:t>K</a:t>
            </a:r>
            <a:r>
              <a:rPr lang="de-DE" altLang="it-IT" sz="1600" b="1" baseline="-30000" dirty="0" err="1" smtClean="0">
                <a:cs typeface="Times New Roman" pitchFamily="18" charset="0"/>
              </a:rPr>
              <a:t>tot</a:t>
            </a:r>
            <a:r>
              <a:rPr lang="de-DE" altLang="it-IT" sz="1600" dirty="0" smtClean="0">
                <a:cs typeface="Times New Roman" pitchFamily="18" charset="0"/>
              </a:rPr>
              <a:t> </a:t>
            </a:r>
            <a:r>
              <a:rPr lang="de-DE" altLang="it-IT" sz="1600" dirty="0">
                <a:cs typeface="Times New Roman" pitchFamily="18" charset="0"/>
              </a:rPr>
              <a:t>=   </a:t>
            </a:r>
            <a:r>
              <a:rPr lang="it-IT" altLang="it-IT" sz="1600" b="1" dirty="0">
                <a:cs typeface="Times New Roman" pitchFamily="18" charset="0"/>
                <a:sym typeface="Symbol" pitchFamily="18" charset="2"/>
              </a:rPr>
              <a:t></a:t>
            </a:r>
            <a:r>
              <a:rPr lang="de-DE" altLang="it-IT" sz="1600" b="1" baseline="-30000" dirty="0">
                <a:cs typeface="Times New Roman" pitchFamily="18" charset="0"/>
              </a:rPr>
              <a:t>n</a:t>
            </a:r>
            <a:r>
              <a:rPr lang="de-DE" altLang="it-IT" sz="1600" b="1" dirty="0">
                <a:cs typeface="Times New Roman" pitchFamily="18" charset="0"/>
              </a:rPr>
              <a:t> = K</a:t>
            </a:r>
            <a:r>
              <a:rPr lang="de-DE" altLang="it-IT" sz="1600" b="1" baseline="-30000" dirty="0">
                <a:cs typeface="Times New Roman" pitchFamily="18" charset="0"/>
              </a:rPr>
              <a:t>1</a:t>
            </a:r>
            <a:r>
              <a:rPr lang="de-DE" altLang="it-IT" sz="1600" b="1" dirty="0">
                <a:cs typeface="Times New Roman" pitchFamily="18" charset="0"/>
              </a:rPr>
              <a:t>·K</a:t>
            </a:r>
            <a:r>
              <a:rPr lang="de-DE" altLang="it-IT" sz="1600" b="1" baseline="-30000" dirty="0">
                <a:cs typeface="Times New Roman" pitchFamily="18" charset="0"/>
              </a:rPr>
              <a:t>2</a:t>
            </a:r>
            <a:r>
              <a:rPr lang="de-DE" altLang="it-IT" sz="1600" b="1" dirty="0">
                <a:cs typeface="Times New Roman" pitchFamily="18" charset="0"/>
              </a:rPr>
              <a:t>·K</a:t>
            </a:r>
            <a:r>
              <a:rPr lang="de-DE" altLang="it-IT" sz="1600" b="1" baseline="-30000" dirty="0">
                <a:cs typeface="Times New Roman" pitchFamily="18" charset="0"/>
              </a:rPr>
              <a:t>3</a:t>
            </a:r>
            <a:r>
              <a:rPr lang="de-DE" altLang="it-IT" sz="1600" b="1" dirty="0">
                <a:cs typeface="Times New Roman" pitchFamily="18" charset="0"/>
              </a:rPr>
              <a:t> ·K</a:t>
            </a:r>
            <a:r>
              <a:rPr lang="de-DE" altLang="it-IT" sz="1600" b="1" baseline="-30000" dirty="0">
                <a:cs typeface="Times New Roman" pitchFamily="18" charset="0"/>
              </a:rPr>
              <a:t>4</a:t>
            </a:r>
            <a:r>
              <a:rPr lang="de-DE" altLang="it-IT" sz="1600" b="1" dirty="0">
                <a:cs typeface="Times New Roman" pitchFamily="18" charset="0"/>
              </a:rPr>
              <a:t> = 6.58·10</a:t>
            </a:r>
            <a:r>
              <a:rPr lang="de-DE" altLang="it-IT" sz="1600" b="1" baseline="30000" dirty="0">
                <a:cs typeface="Times New Roman" pitchFamily="18" charset="0"/>
              </a:rPr>
              <a:t>12</a:t>
            </a:r>
            <a:r>
              <a:rPr lang="de-DE" altLang="it-IT" sz="1600" b="1" dirty="0">
                <a:cs typeface="Times New Roman" pitchFamily="18" charset="0"/>
              </a:rPr>
              <a:t> </a:t>
            </a:r>
            <a:r>
              <a:rPr lang="de-DE" altLang="it-IT" sz="1600" dirty="0">
                <a:cs typeface="Times New Roman" pitchFamily="18" charset="0"/>
              </a:rPr>
              <a:t>        </a:t>
            </a:r>
            <a:endParaRPr lang="it-IT" altLang="it-IT" sz="1600" dirty="0"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de-DE" altLang="it-IT" sz="1600" dirty="0">
                <a:cs typeface="Times New Roman" pitchFamily="18" charset="0"/>
              </a:rPr>
              <a:t> </a:t>
            </a:r>
            <a:endParaRPr lang="it-IT" altLang="it-IT" sz="1600" dirty="0">
              <a:cs typeface="Times New Roman" pitchFamily="18" charset="0"/>
            </a:endParaRPr>
          </a:p>
          <a:p>
            <a:pPr algn="ctr">
              <a:spcBef>
                <a:spcPct val="50000"/>
              </a:spcBef>
            </a:pPr>
            <a:r>
              <a:rPr lang="it-IT" altLang="it-IT" sz="1600" b="1" dirty="0">
                <a:cs typeface="Times New Roman" pitchFamily="18" charset="0"/>
              </a:rPr>
              <a:t>In generale, l’aggiunta di leganti successivi è sempre meno favorita  per ragioni statistiche, steriche ed elettrostatiche</a:t>
            </a:r>
            <a:r>
              <a:rPr lang="it-IT" altLang="it-IT" sz="1600" dirty="0">
                <a:cs typeface="Times New Roman" pitchFamily="18" charset="0"/>
              </a:rPr>
              <a:t>. </a:t>
            </a:r>
            <a:endParaRPr lang="it-IT" altLang="it-IT" sz="1600" dirty="0" smtClean="0">
              <a:cs typeface="Times New Roman" pitchFamily="18" charset="0"/>
            </a:endParaRPr>
          </a:p>
          <a:p>
            <a:pPr algn="ctr">
              <a:spcBef>
                <a:spcPct val="50000"/>
              </a:spcBef>
            </a:pPr>
            <a:endParaRPr lang="it-IT" altLang="it-IT" sz="1600" dirty="0"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it-IT" altLang="it-IT" sz="1600" dirty="0">
                <a:cs typeface="Times New Roman" pitchFamily="18" charset="0"/>
              </a:rPr>
              <a:t>Ragioni statistiche sono le più importanti: per ogni stadio successivo, es da </a:t>
            </a:r>
            <a:r>
              <a:rPr lang="it-IT" altLang="it-IT" sz="1600" dirty="0" err="1">
                <a:cs typeface="Times New Roman" pitchFamily="18" charset="0"/>
              </a:rPr>
              <a:t>ML</a:t>
            </a:r>
            <a:r>
              <a:rPr lang="it-IT" altLang="it-IT" sz="1600" baseline="-30000" dirty="0" err="1">
                <a:cs typeface="Times New Roman" pitchFamily="18" charset="0"/>
              </a:rPr>
              <a:t>n</a:t>
            </a:r>
            <a:r>
              <a:rPr lang="it-IT" altLang="it-IT" sz="1600" dirty="0">
                <a:cs typeface="Times New Roman" pitchFamily="18" charset="0"/>
              </a:rPr>
              <a:t> a </a:t>
            </a:r>
            <a:r>
              <a:rPr lang="it-IT" altLang="it-IT" sz="1600" dirty="0" smtClean="0">
                <a:cs typeface="Times New Roman" pitchFamily="18" charset="0"/>
              </a:rPr>
              <a:t>ML</a:t>
            </a:r>
            <a:r>
              <a:rPr lang="it-IT" altLang="it-IT" sz="1600" baseline="-30000" dirty="0" smtClean="0">
                <a:cs typeface="Times New Roman" pitchFamily="18" charset="0"/>
              </a:rPr>
              <a:t>n+1</a:t>
            </a:r>
            <a:r>
              <a:rPr lang="it-IT" altLang="it-IT" sz="1600" dirty="0">
                <a:cs typeface="Times New Roman" pitchFamily="18" charset="0"/>
              </a:rPr>
              <a:t>, c’è una certa probabilità per i complessi </a:t>
            </a:r>
            <a:r>
              <a:rPr lang="it-IT" altLang="it-IT" sz="1600" dirty="0" err="1">
                <a:cs typeface="Times New Roman" pitchFamily="18" charset="0"/>
              </a:rPr>
              <a:t>ML</a:t>
            </a:r>
            <a:r>
              <a:rPr lang="it-IT" altLang="it-IT" sz="1600" baseline="-30000" dirty="0" err="1">
                <a:cs typeface="Times New Roman" pitchFamily="18" charset="0"/>
              </a:rPr>
              <a:t>n</a:t>
            </a:r>
            <a:r>
              <a:rPr lang="it-IT" altLang="it-IT" sz="1600" dirty="0">
                <a:cs typeface="Times New Roman" pitchFamily="18" charset="0"/>
              </a:rPr>
              <a:t> di associare un altro legante e una differente probabilità per  </a:t>
            </a:r>
            <a:r>
              <a:rPr lang="it-IT" altLang="it-IT" sz="1600" dirty="0" smtClean="0">
                <a:cs typeface="Times New Roman" pitchFamily="18" charset="0"/>
              </a:rPr>
              <a:t>ML</a:t>
            </a:r>
            <a:r>
              <a:rPr lang="it-IT" altLang="it-IT" sz="1600" baseline="-30000" dirty="0" smtClean="0">
                <a:cs typeface="Times New Roman" pitchFamily="18" charset="0"/>
              </a:rPr>
              <a:t>n+1</a:t>
            </a:r>
            <a:r>
              <a:rPr lang="it-IT" altLang="it-IT" sz="1600" dirty="0" smtClean="0">
                <a:cs typeface="Times New Roman" pitchFamily="18" charset="0"/>
              </a:rPr>
              <a:t> </a:t>
            </a:r>
            <a:r>
              <a:rPr lang="it-IT" altLang="it-IT" sz="1600" dirty="0">
                <a:cs typeface="Times New Roman" pitchFamily="18" charset="0"/>
              </a:rPr>
              <a:t>di perdere un legante. All’aumentare di </a:t>
            </a:r>
            <a:r>
              <a:rPr lang="it-IT" altLang="it-IT" sz="1600" i="1" dirty="0">
                <a:cs typeface="Times New Roman" pitchFamily="18" charset="0"/>
              </a:rPr>
              <a:t>n</a:t>
            </a:r>
            <a:r>
              <a:rPr lang="it-IT" altLang="it-IT" sz="1600" dirty="0">
                <a:cs typeface="Times New Roman" pitchFamily="18" charset="0"/>
              </a:rPr>
              <a:t> ci sono più leganti che possono essere persi e un minor numero di posti (N-</a:t>
            </a:r>
            <a:r>
              <a:rPr lang="it-IT" altLang="it-IT" sz="1600" i="1" dirty="0">
                <a:cs typeface="Times New Roman" pitchFamily="18" charset="0"/>
              </a:rPr>
              <a:t>n</a:t>
            </a:r>
            <a:r>
              <a:rPr lang="it-IT" altLang="it-IT" sz="1600" dirty="0">
                <a:cs typeface="Times New Roman" pitchFamily="18" charset="0"/>
              </a:rPr>
              <a:t>) nella sfera di coordinazione per accettare leganti addizionali</a:t>
            </a:r>
          </a:p>
        </p:txBody>
      </p:sp>
    </p:spTree>
    <p:extLst>
      <p:ext uri="{BB962C8B-B14F-4D97-AF65-F5344CB8AC3E}">
        <p14:creationId xmlns:p14="http://schemas.microsoft.com/office/powerpoint/2010/main" val="28293956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2895600" y="457200"/>
            <a:ext cx="3810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it-IT" sz="2800" i="1" dirty="0" err="1" smtClean="0">
                <a:solidFill>
                  <a:schemeClr val="accent2"/>
                </a:solidFill>
                <a:latin typeface="Times New Roman" pitchFamily="18" charset="0"/>
              </a:rPr>
              <a:t>Reazioni</a:t>
            </a:r>
            <a:r>
              <a:rPr lang="en-US" altLang="it-IT" sz="2800" i="1" dirty="0" smtClean="0">
                <a:solidFill>
                  <a:schemeClr val="accent2"/>
                </a:solidFill>
                <a:latin typeface="Times New Roman" pitchFamily="18" charset="0"/>
              </a:rPr>
              <a:t> di </a:t>
            </a:r>
            <a:r>
              <a:rPr lang="en-US" altLang="it-IT" sz="2800" i="1" dirty="0" err="1" smtClean="0">
                <a:solidFill>
                  <a:schemeClr val="accent2"/>
                </a:solidFill>
                <a:latin typeface="Times New Roman" pitchFamily="18" charset="0"/>
              </a:rPr>
              <a:t>Sostituzione</a:t>
            </a:r>
            <a:endParaRPr lang="en-US" altLang="it-IT" sz="2800" i="1" dirty="0">
              <a:solidFill>
                <a:schemeClr val="accent2"/>
              </a:solidFill>
              <a:latin typeface="Times New Roman" pitchFamily="18" charset="0"/>
            </a:endParaRPr>
          </a:p>
        </p:txBody>
      </p:sp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1431925" y="1889125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it-IT" altLang="it-IT"/>
          </a:p>
        </p:txBody>
      </p:sp>
      <p:pic>
        <p:nvPicPr>
          <p:cNvPr id="2048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1512888"/>
            <a:ext cx="4953000" cy="392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5" name="Text Box 5"/>
          <p:cNvSpPr txBox="1">
            <a:spLocks noChangeArrowheads="1"/>
          </p:cNvSpPr>
          <p:nvPr/>
        </p:nvSpPr>
        <p:spPr bwMode="auto">
          <a:xfrm>
            <a:off x="989369" y="2346325"/>
            <a:ext cx="728116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it-IT" sz="2000" dirty="0" err="1" smtClean="0">
                <a:solidFill>
                  <a:srgbClr val="002060"/>
                </a:solidFill>
                <a:latin typeface="Times New Roman" pitchFamily="18" charset="0"/>
              </a:rPr>
              <a:t>Complessi</a:t>
            </a:r>
            <a:r>
              <a:rPr lang="en-US" altLang="it-IT" sz="2000" dirty="0" smtClean="0">
                <a:solidFill>
                  <a:srgbClr val="CA0C13"/>
                </a:solidFill>
                <a:latin typeface="Times New Roman" pitchFamily="18" charset="0"/>
              </a:rPr>
              <a:t> </a:t>
            </a:r>
            <a:r>
              <a:rPr lang="en-US" altLang="it-IT" sz="2000" b="1" dirty="0" err="1" smtClean="0">
                <a:solidFill>
                  <a:srgbClr val="FF0000"/>
                </a:solidFill>
                <a:latin typeface="Times New Roman" pitchFamily="18" charset="0"/>
              </a:rPr>
              <a:t>Labili</a:t>
            </a:r>
            <a:r>
              <a:rPr lang="en-US" altLang="it-IT" sz="2000" dirty="0" smtClean="0">
                <a:solidFill>
                  <a:srgbClr val="CA0C13"/>
                </a:solidFill>
                <a:latin typeface="Times New Roman" pitchFamily="18" charset="0"/>
              </a:rPr>
              <a:t> </a:t>
            </a:r>
            <a:r>
              <a:rPr lang="en-US" altLang="it-IT" sz="2000" dirty="0" smtClean="0">
                <a:solidFill>
                  <a:srgbClr val="002060"/>
                </a:solidFill>
                <a:latin typeface="Times New Roman" pitchFamily="18" charset="0"/>
              </a:rPr>
              <a:t>&lt;==&gt; </a:t>
            </a:r>
            <a:r>
              <a:rPr lang="en-US" altLang="it-IT" sz="2000" dirty="0" err="1" smtClean="0">
                <a:solidFill>
                  <a:srgbClr val="002060"/>
                </a:solidFill>
                <a:latin typeface="Times New Roman" pitchFamily="18" charset="0"/>
              </a:rPr>
              <a:t>Reazioni</a:t>
            </a:r>
            <a:r>
              <a:rPr lang="en-US" altLang="it-IT" sz="2000" dirty="0" smtClean="0">
                <a:solidFill>
                  <a:srgbClr val="002060"/>
                </a:solidFill>
                <a:latin typeface="Times New Roman" pitchFamily="18" charset="0"/>
              </a:rPr>
              <a:t> di </a:t>
            </a:r>
            <a:r>
              <a:rPr lang="en-US" altLang="it-IT" sz="2000" dirty="0" err="1" smtClean="0">
                <a:solidFill>
                  <a:srgbClr val="002060"/>
                </a:solidFill>
                <a:latin typeface="Times New Roman" pitchFamily="18" charset="0"/>
              </a:rPr>
              <a:t>sostituzione</a:t>
            </a:r>
            <a:r>
              <a:rPr lang="en-US" altLang="it-IT" sz="2000" dirty="0" smtClean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altLang="it-IT" sz="2000" dirty="0" err="1" smtClean="0">
                <a:solidFill>
                  <a:srgbClr val="002060"/>
                </a:solidFill>
                <a:latin typeface="Times New Roman" pitchFamily="18" charset="0"/>
              </a:rPr>
              <a:t>rapide</a:t>
            </a:r>
            <a:r>
              <a:rPr lang="en-US" altLang="it-IT" sz="2000" dirty="0" smtClean="0">
                <a:solidFill>
                  <a:srgbClr val="CA0C13"/>
                </a:solidFill>
                <a:latin typeface="Times New Roman" pitchFamily="18" charset="0"/>
              </a:rPr>
              <a:t> </a:t>
            </a:r>
            <a:r>
              <a:rPr lang="en-US" altLang="it-IT" sz="2000" dirty="0">
                <a:solidFill>
                  <a:srgbClr val="CA0C13"/>
                </a:solidFill>
                <a:latin typeface="Times New Roman" pitchFamily="18" charset="0"/>
              </a:rPr>
              <a:t>(&lt; </a:t>
            </a:r>
            <a:r>
              <a:rPr lang="en-US" altLang="it-IT" sz="2000" dirty="0" err="1" smtClean="0">
                <a:solidFill>
                  <a:srgbClr val="CA0C13"/>
                </a:solidFill>
                <a:latin typeface="Times New Roman" pitchFamily="18" charset="0"/>
              </a:rPr>
              <a:t>pochi</a:t>
            </a:r>
            <a:r>
              <a:rPr lang="en-US" altLang="it-IT" sz="2000" dirty="0" smtClean="0">
                <a:solidFill>
                  <a:srgbClr val="CA0C13"/>
                </a:solidFill>
                <a:latin typeface="Times New Roman" pitchFamily="18" charset="0"/>
              </a:rPr>
              <a:t> </a:t>
            </a:r>
            <a:r>
              <a:rPr lang="en-US" altLang="it-IT" sz="2000" dirty="0">
                <a:solidFill>
                  <a:srgbClr val="CA0C13"/>
                </a:solidFill>
                <a:latin typeface="Times New Roman" pitchFamily="18" charset="0"/>
              </a:rPr>
              <a:t>min)</a:t>
            </a:r>
          </a:p>
          <a:p>
            <a:pPr algn="ctr" eaLnBrk="1" hangingPunct="1"/>
            <a:r>
              <a:rPr lang="en-US" altLang="it-IT" sz="2000" dirty="0" err="1" smtClean="0">
                <a:solidFill>
                  <a:srgbClr val="002060"/>
                </a:solidFill>
                <a:latin typeface="Times New Roman" pitchFamily="18" charset="0"/>
              </a:rPr>
              <a:t>Complessi</a:t>
            </a:r>
            <a:r>
              <a:rPr lang="en-US" altLang="it-IT" sz="2000" dirty="0" smtClean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altLang="it-IT" sz="2000" b="1" dirty="0" err="1" smtClean="0">
                <a:solidFill>
                  <a:srgbClr val="0000FF"/>
                </a:solidFill>
                <a:latin typeface="Times New Roman" pitchFamily="18" charset="0"/>
              </a:rPr>
              <a:t>Inerti</a:t>
            </a:r>
            <a:r>
              <a:rPr lang="en-US" altLang="it-IT" sz="2000" dirty="0" smtClean="0">
                <a:solidFill>
                  <a:srgbClr val="CA0C13"/>
                </a:solidFill>
                <a:latin typeface="Times New Roman" pitchFamily="18" charset="0"/>
              </a:rPr>
              <a:t> </a:t>
            </a:r>
            <a:r>
              <a:rPr lang="en-US" altLang="it-IT" sz="2000" dirty="0" smtClean="0">
                <a:solidFill>
                  <a:srgbClr val="002060"/>
                </a:solidFill>
                <a:latin typeface="Times New Roman" pitchFamily="18" charset="0"/>
              </a:rPr>
              <a:t>&lt;==&gt; </a:t>
            </a:r>
            <a:r>
              <a:rPr lang="en-US" altLang="it-IT" sz="2000" dirty="0" err="1" smtClean="0">
                <a:solidFill>
                  <a:srgbClr val="002060"/>
                </a:solidFill>
                <a:latin typeface="Times New Roman" pitchFamily="18" charset="0"/>
              </a:rPr>
              <a:t>Reazioni</a:t>
            </a:r>
            <a:r>
              <a:rPr lang="en-US" altLang="it-IT" sz="2000" dirty="0" smtClean="0">
                <a:solidFill>
                  <a:srgbClr val="002060"/>
                </a:solidFill>
                <a:latin typeface="Times New Roman" pitchFamily="18" charset="0"/>
              </a:rPr>
              <a:t> di </a:t>
            </a:r>
            <a:r>
              <a:rPr lang="en-US" altLang="it-IT" sz="2000" dirty="0" err="1" smtClean="0">
                <a:solidFill>
                  <a:srgbClr val="002060"/>
                </a:solidFill>
                <a:latin typeface="Times New Roman" pitchFamily="18" charset="0"/>
              </a:rPr>
              <a:t>sostituzione</a:t>
            </a:r>
            <a:r>
              <a:rPr lang="en-US" altLang="it-IT" sz="2000" dirty="0" smtClean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altLang="it-IT" sz="2000" dirty="0" err="1" smtClean="0">
                <a:solidFill>
                  <a:srgbClr val="002060"/>
                </a:solidFill>
                <a:latin typeface="Times New Roman" pitchFamily="18" charset="0"/>
              </a:rPr>
              <a:t>lente</a:t>
            </a:r>
            <a:r>
              <a:rPr lang="en-US" altLang="it-IT" sz="2000" dirty="0" smtClean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altLang="it-IT" sz="2000" dirty="0" smtClean="0">
                <a:solidFill>
                  <a:srgbClr val="CA0C13"/>
                </a:solidFill>
                <a:latin typeface="Times New Roman" pitchFamily="18" charset="0"/>
              </a:rPr>
              <a:t>(&gt;ore)</a:t>
            </a:r>
            <a:endParaRPr lang="en-US" altLang="it-IT" sz="2000" dirty="0">
              <a:solidFill>
                <a:srgbClr val="CA0C13"/>
              </a:solidFill>
              <a:latin typeface="Times New Roman" pitchFamily="18" charset="0"/>
            </a:endParaRPr>
          </a:p>
          <a:p>
            <a:pPr algn="ctr" eaLnBrk="1" hangingPunct="1"/>
            <a:r>
              <a:rPr lang="en-US" altLang="it-IT" sz="2000" dirty="0" smtClean="0">
                <a:solidFill>
                  <a:srgbClr val="CA0C13"/>
                </a:solidFill>
                <a:latin typeface="Times New Roman" pitchFamily="18" charset="0"/>
              </a:rPr>
              <a:t>Un </a:t>
            </a:r>
            <a:r>
              <a:rPr lang="en-US" altLang="it-IT" sz="2000" dirty="0" err="1" smtClean="0">
                <a:solidFill>
                  <a:srgbClr val="CA0C13"/>
                </a:solidFill>
                <a:latin typeface="Times New Roman" pitchFamily="18" charset="0"/>
              </a:rPr>
              <a:t>concetto</a:t>
            </a:r>
            <a:r>
              <a:rPr lang="en-US" altLang="it-IT" sz="2000" dirty="0" smtClean="0">
                <a:solidFill>
                  <a:srgbClr val="CA0C13"/>
                </a:solidFill>
                <a:latin typeface="Times New Roman" pitchFamily="18" charset="0"/>
              </a:rPr>
              <a:t> </a:t>
            </a:r>
            <a:r>
              <a:rPr lang="en-US" altLang="it-IT" sz="2000" u="sng" dirty="0" err="1" smtClean="0">
                <a:solidFill>
                  <a:srgbClr val="CA0C13"/>
                </a:solidFill>
                <a:latin typeface="Times New Roman" pitchFamily="18" charset="0"/>
              </a:rPr>
              <a:t>cinetico</a:t>
            </a:r>
            <a:endParaRPr lang="en-US" altLang="it-IT" sz="2000" dirty="0">
              <a:solidFill>
                <a:srgbClr val="CA0C13"/>
              </a:solidFill>
              <a:latin typeface="Times New Roman" pitchFamily="18" charset="0"/>
            </a:endParaRPr>
          </a:p>
        </p:txBody>
      </p:sp>
      <p:sp>
        <p:nvSpPr>
          <p:cNvPr id="20486" name="Text Box 6"/>
          <p:cNvSpPr txBox="1">
            <a:spLocks noChangeArrowheads="1"/>
          </p:cNvSpPr>
          <p:nvPr/>
        </p:nvSpPr>
        <p:spPr bwMode="auto">
          <a:xfrm>
            <a:off x="1406024" y="3870325"/>
            <a:ext cx="6144631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it-IT" sz="2000" dirty="0" smtClean="0">
                <a:latin typeface="Times New Roman" pitchFamily="18" charset="0"/>
              </a:rPr>
              <a:t>Da non </a:t>
            </a:r>
            <a:r>
              <a:rPr lang="en-US" altLang="it-IT" sz="2000" dirty="0" err="1" smtClean="0">
                <a:latin typeface="Times New Roman" pitchFamily="18" charset="0"/>
              </a:rPr>
              <a:t>confondere</a:t>
            </a:r>
            <a:r>
              <a:rPr lang="en-US" altLang="it-IT" sz="2000" dirty="0" smtClean="0">
                <a:latin typeface="Times New Roman" pitchFamily="18" charset="0"/>
              </a:rPr>
              <a:t> con</a:t>
            </a:r>
            <a:endParaRPr lang="en-US" altLang="it-IT" sz="2000" dirty="0">
              <a:latin typeface="Times New Roman" pitchFamily="18" charset="0"/>
            </a:endParaRPr>
          </a:p>
          <a:p>
            <a:pPr algn="ctr" eaLnBrk="1" hangingPunct="1"/>
            <a:r>
              <a:rPr lang="en-US" altLang="it-IT" sz="2000" b="1" dirty="0" smtClean="0">
                <a:solidFill>
                  <a:srgbClr val="0000FF"/>
                </a:solidFill>
                <a:latin typeface="Times New Roman" pitchFamily="18" charset="0"/>
              </a:rPr>
              <a:t>stabile</a:t>
            </a:r>
            <a:r>
              <a:rPr lang="en-US" altLang="it-IT" sz="2000" dirty="0" smtClean="0">
                <a:latin typeface="Times New Roman" pitchFamily="18" charset="0"/>
              </a:rPr>
              <a:t> e </a:t>
            </a:r>
            <a:r>
              <a:rPr lang="en-US" altLang="it-IT" sz="2000" b="1" dirty="0" err="1" smtClean="0">
                <a:solidFill>
                  <a:srgbClr val="FF0000"/>
                </a:solidFill>
                <a:latin typeface="Times New Roman" pitchFamily="18" charset="0"/>
              </a:rPr>
              <a:t>instabile</a:t>
            </a:r>
            <a:r>
              <a:rPr lang="en-US" altLang="it-IT" sz="2000" dirty="0" smtClean="0">
                <a:latin typeface="Times New Roman" pitchFamily="18" charset="0"/>
              </a:rPr>
              <a:t> (un </a:t>
            </a:r>
            <a:r>
              <a:rPr lang="en-US" altLang="it-IT" sz="2000" dirty="0" err="1" smtClean="0">
                <a:latin typeface="Times New Roman" pitchFamily="18" charset="0"/>
              </a:rPr>
              <a:t>concetto</a:t>
            </a:r>
            <a:r>
              <a:rPr lang="en-US" altLang="it-IT" sz="2000" dirty="0" smtClean="0">
                <a:latin typeface="Times New Roman" pitchFamily="18" charset="0"/>
              </a:rPr>
              <a:t> </a:t>
            </a:r>
            <a:r>
              <a:rPr lang="en-US" altLang="it-IT" sz="2000" u="sng" dirty="0" err="1" smtClean="0">
                <a:latin typeface="Times New Roman" pitchFamily="18" charset="0"/>
              </a:rPr>
              <a:t>termodinamico</a:t>
            </a:r>
            <a:r>
              <a:rPr lang="en-US" altLang="it-IT" sz="2000" dirty="0" smtClean="0">
                <a:latin typeface="Times New Roman" pitchFamily="18" charset="0"/>
              </a:rPr>
              <a:t>; </a:t>
            </a:r>
            <a:r>
              <a:rPr lang="en-US" altLang="it-IT" sz="2000" dirty="0" err="1">
                <a:latin typeface="Symbol" pitchFamily="18" charset="2"/>
              </a:rPr>
              <a:t>D</a:t>
            </a:r>
            <a:r>
              <a:rPr lang="en-US" altLang="it-IT" sz="2000" dirty="0" err="1">
                <a:latin typeface="Times New Roman" pitchFamily="18" charset="0"/>
              </a:rPr>
              <a:t>G</a:t>
            </a:r>
            <a:r>
              <a:rPr lang="en-US" altLang="it-IT" sz="2000" baseline="-25000" dirty="0" err="1">
                <a:latin typeface="Times New Roman" pitchFamily="18" charset="0"/>
              </a:rPr>
              <a:t>f</a:t>
            </a:r>
            <a:r>
              <a:rPr lang="en-US" altLang="it-IT" sz="2000" dirty="0">
                <a:latin typeface="Times New Roman" pitchFamily="18" charset="0"/>
              </a:rPr>
              <a:t> &lt;0)</a:t>
            </a:r>
          </a:p>
        </p:txBody>
      </p:sp>
      <p:sp>
        <p:nvSpPr>
          <p:cNvPr id="10" name="CasellaDiTesto 9"/>
          <p:cNvSpPr txBox="1"/>
          <p:nvPr/>
        </p:nvSpPr>
        <p:spPr>
          <a:xfrm>
            <a:off x="257354" y="5257800"/>
            <a:ext cx="844196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Complessi ottaedrici</a:t>
            </a:r>
          </a:p>
          <a:p>
            <a:r>
              <a:rPr lang="it-IT" dirty="0"/>
              <a:t>	</a:t>
            </a:r>
            <a:r>
              <a:rPr lang="it-IT" dirty="0" smtClean="0">
                <a:solidFill>
                  <a:srgbClr val="0000FF"/>
                </a:solidFill>
              </a:rPr>
              <a:t>Inerti</a:t>
            </a:r>
            <a:r>
              <a:rPr lang="it-IT" dirty="0" smtClean="0"/>
              <a:t>					</a:t>
            </a:r>
            <a:r>
              <a:rPr lang="it-IT" dirty="0" smtClean="0">
                <a:solidFill>
                  <a:srgbClr val="FF0000"/>
                </a:solidFill>
              </a:rPr>
              <a:t>Labili</a:t>
            </a:r>
          </a:p>
          <a:p>
            <a:r>
              <a:rPr lang="it-IT" dirty="0" smtClean="0">
                <a:solidFill>
                  <a:srgbClr val="0000FF"/>
                </a:solidFill>
              </a:rPr>
              <a:t>d</a:t>
            </a:r>
            <a:r>
              <a:rPr lang="it-IT" baseline="30000" dirty="0" smtClean="0">
                <a:solidFill>
                  <a:srgbClr val="0000FF"/>
                </a:solidFill>
              </a:rPr>
              <a:t>3</a:t>
            </a:r>
            <a:r>
              <a:rPr lang="it-IT" dirty="0" smtClean="0">
                <a:solidFill>
                  <a:srgbClr val="0000FF"/>
                </a:solidFill>
              </a:rPr>
              <a:t>, basso spin d</a:t>
            </a:r>
            <a:r>
              <a:rPr lang="it-IT" baseline="30000" dirty="0" smtClean="0">
                <a:solidFill>
                  <a:srgbClr val="0000FF"/>
                </a:solidFill>
              </a:rPr>
              <a:t>4</a:t>
            </a:r>
            <a:r>
              <a:rPr lang="it-IT" dirty="0">
                <a:solidFill>
                  <a:srgbClr val="0000FF"/>
                </a:solidFill>
              </a:rPr>
              <a:t> </a:t>
            </a:r>
            <a:r>
              <a:rPr lang="it-IT" dirty="0" smtClean="0">
                <a:solidFill>
                  <a:srgbClr val="0000FF"/>
                </a:solidFill>
              </a:rPr>
              <a:t>d</a:t>
            </a:r>
            <a:r>
              <a:rPr lang="it-IT" baseline="30000" dirty="0" smtClean="0">
                <a:solidFill>
                  <a:srgbClr val="0000FF"/>
                </a:solidFill>
              </a:rPr>
              <a:t>5 </a:t>
            </a:r>
            <a:r>
              <a:rPr lang="it-IT" dirty="0" smtClean="0">
                <a:solidFill>
                  <a:srgbClr val="0000FF"/>
                </a:solidFill>
              </a:rPr>
              <a:t>d</a:t>
            </a:r>
            <a:r>
              <a:rPr lang="it-IT" baseline="30000" dirty="0" smtClean="0">
                <a:solidFill>
                  <a:srgbClr val="0000FF"/>
                </a:solidFill>
              </a:rPr>
              <a:t>6</a:t>
            </a:r>
            <a:r>
              <a:rPr lang="it-IT" dirty="0" smtClean="0">
                <a:solidFill>
                  <a:srgbClr val="0000FF"/>
                </a:solidFill>
              </a:rPr>
              <a:t>           </a:t>
            </a:r>
            <a:r>
              <a:rPr lang="it-IT" dirty="0" smtClean="0"/>
              <a:t>d</a:t>
            </a:r>
            <a:r>
              <a:rPr lang="it-IT" baseline="30000" dirty="0" smtClean="0"/>
              <a:t>8</a:t>
            </a:r>
            <a:r>
              <a:rPr lang="it-IT" dirty="0" smtClean="0"/>
              <a:t>	</a:t>
            </a:r>
            <a:r>
              <a:rPr lang="it-IT" dirty="0" smtClean="0">
                <a:solidFill>
                  <a:srgbClr val="FF0000"/>
                </a:solidFill>
              </a:rPr>
              <a:t>          d</a:t>
            </a:r>
            <a:r>
              <a:rPr lang="it-IT" baseline="30000" dirty="0" smtClean="0">
                <a:solidFill>
                  <a:srgbClr val="FF0000"/>
                </a:solidFill>
              </a:rPr>
              <a:t>0</a:t>
            </a:r>
            <a:r>
              <a:rPr lang="it-IT" dirty="0" smtClean="0">
                <a:solidFill>
                  <a:srgbClr val="FF0000"/>
                </a:solidFill>
              </a:rPr>
              <a:t>, d</a:t>
            </a:r>
            <a:r>
              <a:rPr lang="it-IT" baseline="30000" dirty="0" smtClean="0">
                <a:solidFill>
                  <a:srgbClr val="FF0000"/>
                </a:solidFill>
              </a:rPr>
              <a:t>1</a:t>
            </a:r>
            <a:r>
              <a:rPr lang="it-IT" dirty="0" smtClean="0">
                <a:solidFill>
                  <a:srgbClr val="FF0000"/>
                </a:solidFill>
              </a:rPr>
              <a:t>, d</a:t>
            </a:r>
            <a:r>
              <a:rPr lang="it-IT" baseline="30000" dirty="0" smtClean="0">
                <a:solidFill>
                  <a:srgbClr val="FF0000"/>
                </a:solidFill>
              </a:rPr>
              <a:t>2</a:t>
            </a:r>
            <a:r>
              <a:rPr lang="it-IT" dirty="0" smtClean="0">
                <a:solidFill>
                  <a:srgbClr val="FF0000"/>
                </a:solidFill>
              </a:rPr>
              <a:t> , d</a:t>
            </a:r>
            <a:r>
              <a:rPr lang="it-IT" baseline="30000" dirty="0" smtClean="0">
                <a:solidFill>
                  <a:srgbClr val="FF0000"/>
                </a:solidFill>
              </a:rPr>
              <a:t>7</a:t>
            </a:r>
            <a:r>
              <a:rPr lang="it-IT" dirty="0" smtClean="0">
                <a:solidFill>
                  <a:srgbClr val="FF0000"/>
                </a:solidFill>
              </a:rPr>
              <a:t> , d</a:t>
            </a:r>
            <a:r>
              <a:rPr lang="it-IT" baseline="30000" dirty="0" smtClean="0">
                <a:solidFill>
                  <a:srgbClr val="FF0000"/>
                </a:solidFill>
              </a:rPr>
              <a:t>9</a:t>
            </a:r>
            <a:r>
              <a:rPr lang="it-IT" dirty="0" smtClean="0">
                <a:solidFill>
                  <a:srgbClr val="FF0000"/>
                </a:solidFill>
              </a:rPr>
              <a:t>, d</a:t>
            </a:r>
            <a:r>
              <a:rPr lang="it-IT" baseline="30000" dirty="0" smtClean="0">
                <a:solidFill>
                  <a:srgbClr val="FF0000"/>
                </a:solidFill>
              </a:rPr>
              <a:t>10</a:t>
            </a:r>
            <a:r>
              <a:rPr lang="it-IT" dirty="0" smtClean="0">
                <a:solidFill>
                  <a:srgbClr val="FF0000"/>
                </a:solidFill>
              </a:rPr>
              <a:t>, alto spin d</a:t>
            </a:r>
            <a:r>
              <a:rPr lang="it-IT" baseline="30000" dirty="0" smtClean="0">
                <a:solidFill>
                  <a:srgbClr val="FF0000"/>
                </a:solidFill>
              </a:rPr>
              <a:t>4</a:t>
            </a:r>
            <a:r>
              <a:rPr lang="it-IT" dirty="0" smtClean="0">
                <a:solidFill>
                  <a:srgbClr val="FF0000"/>
                </a:solidFill>
              </a:rPr>
              <a:t> d</a:t>
            </a:r>
            <a:r>
              <a:rPr lang="it-IT" baseline="30000" dirty="0" smtClean="0">
                <a:solidFill>
                  <a:srgbClr val="FF0000"/>
                </a:solidFill>
              </a:rPr>
              <a:t>5 </a:t>
            </a:r>
            <a:r>
              <a:rPr lang="it-IT" dirty="0" smtClean="0">
                <a:solidFill>
                  <a:srgbClr val="FF0000"/>
                </a:solidFill>
              </a:rPr>
              <a:t>d</a:t>
            </a:r>
            <a:r>
              <a:rPr lang="it-IT" baseline="30000" dirty="0" smtClean="0">
                <a:solidFill>
                  <a:srgbClr val="FF0000"/>
                </a:solidFill>
              </a:rPr>
              <a:t>6</a:t>
            </a:r>
            <a:r>
              <a:rPr lang="it-IT" dirty="0" smtClean="0">
                <a:solidFill>
                  <a:srgbClr val="FF0000"/>
                </a:solidFill>
              </a:rPr>
              <a:t> </a:t>
            </a:r>
            <a:endParaRPr lang="it-IT" baseline="30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609600" y="533400"/>
            <a:ext cx="80010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dirty="0" smtClean="0"/>
              <a:t>Cinetica nei </a:t>
            </a:r>
            <a:r>
              <a:rPr lang="it-IT" dirty="0"/>
              <a:t>complessi</a:t>
            </a:r>
          </a:p>
          <a:p>
            <a:endParaRPr lang="it-IT" dirty="0"/>
          </a:p>
          <a:p>
            <a:r>
              <a:rPr lang="it-IT" dirty="0"/>
              <a:t>la </a:t>
            </a:r>
            <a:r>
              <a:rPr lang="it-IT" dirty="0" smtClean="0"/>
              <a:t>labilità e l’inerzia di </a:t>
            </a:r>
            <a:r>
              <a:rPr lang="it-IT" dirty="0"/>
              <a:t>un complesso sono parametri cinetici da non </a:t>
            </a:r>
            <a:r>
              <a:rPr lang="it-IT" dirty="0" smtClean="0"/>
              <a:t>confondere </a:t>
            </a:r>
            <a:r>
              <a:rPr lang="it-IT" dirty="0"/>
              <a:t>con la </a:t>
            </a:r>
            <a:r>
              <a:rPr lang="it-IT" dirty="0" smtClean="0"/>
              <a:t>Instabilità o </a:t>
            </a:r>
            <a:r>
              <a:rPr lang="it-IT" dirty="0"/>
              <a:t>la </a:t>
            </a:r>
            <a:r>
              <a:rPr lang="it-IT" dirty="0" smtClean="0"/>
              <a:t>stabilità di </a:t>
            </a:r>
            <a:r>
              <a:rPr lang="it-IT" dirty="0"/>
              <a:t>un complesso che sono </a:t>
            </a:r>
            <a:r>
              <a:rPr lang="it-IT" dirty="0" smtClean="0"/>
              <a:t>parametri </a:t>
            </a:r>
            <a:r>
              <a:rPr lang="it-IT" dirty="0"/>
              <a:t>termodinamici</a:t>
            </a:r>
          </a:p>
          <a:p>
            <a:endParaRPr lang="it-IT" dirty="0"/>
          </a:p>
          <a:p>
            <a:r>
              <a:rPr lang="it-IT" dirty="0"/>
              <a:t>la labilità e l’inerzia si riferiscono solo alla </a:t>
            </a:r>
            <a:r>
              <a:rPr lang="it-IT" dirty="0" smtClean="0"/>
              <a:t>velocità </a:t>
            </a:r>
            <a:r>
              <a:rPr lang="it-IT" dirty="0"/>
              <a:t>con cui avviene una </a:t>
            </a:r>
            <a:r>
              <a:rPr lang="it-IT" dirty="0" smtClean="0"/>
              <a:t>certa </a:t>
            </a:r>
            <a:r>
              <a:rPr lang="it-IT" dirty="0"/>
              <a:t>reazione di </a:t>
            </a:r>
            <a:r>
              <a:rPr lang="it-IT" dirty="0" smtClean="0"/>
              <a:t>sostituzione sul metallo, indipendentemente </a:t>
            </a:r>
            <a:r>
              <a:rPr lang="it-IT" dirty="0"/>
              <a:t>dal valore </a:t>
            </a:r>
            <a:r>
              <a:rPr lang="it-IT" dirty="0" smtClean="0"/>
              <a:t>della </a:t>
            </a:r>
            <a:r>
              <a:rPr lang="it-IT" dirty="0"/>
              <a:t>costante di equilibrio della reazione</a:t>
            </a:r>
          </a:p>
          <a:p>
            <a:endParaRPr lang="it-IT" dirty="0"/>
          </a:p>
          <a:p>
            <a:r>
              <a:rPr lang="it-IT" dirty="0"/>
              <a:t>un complesso </a:t>
            </a:r>
            <a:r>
              <a:rPr lang="it-IT" dirty="0" smtClean="0"/>
              <a:t>termodinamicamente instabile in un </a:t>
            </a:r>
            <a:r>
              <a:rPr lang="it-IT" dirty="0"/>
              <a:t>certo </a:t>
            </a:r>
            <a:r>
              <a:rPr lang="it-IT" dirty="0" smtClean="0"/>
              <a:t>contesto, es</a:t>
            </a:r>
            <a:r>
              <a:rPr lang="it-IT" dirty="0"/>
              <a:t>. </a:t>
            </a:r>
            <a:r>
              <a:rPr lang="it-IT" dirty="0" smtClean="0"/>
              <a:t>[Co(NH</a:t>
            </a:r>
            <a:r>
              <a:rPr lang="it-IT" baseline="-25000" dirty="0"/>
              <a:t>3</a:t>
            </a:r>
            <a:r>
              <a:rPr lang="it-IT" dirty="0" smtClean="0"/>
              <a:t>)</a:t>
            </a:r>
            <a:r>
              <a:rPr lang="it-IT" baseline="-25000" dirty="0"/>
              <a:t>6</a:t>
            </a:r>
            <a:r>
              <a:rPr lang="it-IT" dirty="0" smtClean="0"/>
              <a:t>]</a:t>
            </a:r>
            <a:r>
              <a:rPr lang="it-IT" baseline="30000" dirty="0" smtClean="0"/>
              <a:t>3+ </a:t>
            </a:r>
            <a:r>
              <a:rPr lang="it-IT" dirty="0" smtClean="0"/>
              <a:t>in acido, può </a:t>
            </a:r>
            <a:r>
              <a:rPr lang="it-IT" dirty="0"/>
              <a:t>essere </a:t>
            </a:r>
            <a:r>
              <a:rPr lang="it-IT" dirty="0" err="1"/>
              <a:t>cineticamente</a:t>
            </a:r>
            <a:r>
              <a:rPr lang="it-IT" dirty="0"/>
              <a:t> inerte</a:t>
            </a:r>
            <a:r>
              <a:rPr lang="it-IT" dirty="0" smtClean="0"/>
              <a:t>:</a:t>
            </a:r>
          </a:p>
          <a:p>
            <a:endParaRPr lang="it-IT" dirty="0" smtClean="0"/>
          </a:p>
          <a:p>
            <a:r>
              <a:rPr lang="it-IT" dirty="0" smtClean="0"/>
              <a:t>[Co(NH</a:t>
            </a:r>
            <a:r>
              <a:rPr lang="it-IT" baseline="-25000" dirty="0" smtClean="0"/>
              <a:t>3</a:t>
            </a:r>
            <a:r>
              <a:rPr lang="it-IT" dirty="0" smtClean="0"/>
              <a:t>)</a:t>
            </a:r>
            <a:r>
              <a:rPr lang="it-IT" baseline="-25000" dirty="0"/>
              <a:t>6</a:t>
            </a:r>
            <a:r>
              <a:rPr lang="it-IT" dirty="0" smtClean="0"/>
              <a:t>]</a:t>
            </a:r>
            <a:r>
              <a:rPr lang="it-IT" baseline="30000" dirty="0"/>
              <a:t>3+</a:t>
            </a:r>
            <a:r>
              <a:rPr lang="it-IT" dirty="0" smtClean="0"/>
              <a:t> + </a:t>
            </a:r>
            <a:r>
              <a:rPr lang="it-IT" dirty="0"/>
              <a:t>6 </a:t>
            </a:r>
            <a:r>
              <a:rPr lang="it-IT" dirty="0" smtClean="0"/>
              <a:t>H</a:t>
            </a:r>
            <a:r>
              <a:rPr lang="it-IT" baseline="-25000" dirty="0"/>
              <a:t>3</a:t>
            </a:r>
            <a:r>
              <a:rPr lang="it-IT" dirty="0" smtClean="0"/>
              <a:t>O</a:t>
            </a:r>
            <a:r>
              <a:rPr lang="it-IT" baseline="30000" dirty="0"/>
              <a:t>+ </a:t>
            </a:r>
            <a:r>
              <a:rPr lang="it-IT" dirty="0" smtClean="0">
                <a:sym typeface="Wingdings" panose="05000000000000000000" pitchFamily="2" charset="2"/>
              </a:rPr>
              <a:t>&lt;==&gt; </a:t>
            </a:r>
            <a:r>
              <a:rPr lang="it-IT" dirty="0" smtClean="0"/>
              <a:t>[Co(H</a:t>
            </a:r>
            <a:r>
              <a:rPr lang="it-IT" baseline="-25000" dirty="0"/>
              <a:t>2</a:t>
            </a:r>
            <a:r>
              <a:rPr lang="it-IT" dirty="0" smtClean="0"/>
              <a:t>O)</a:t>
            </a:r>
            <a:r>
              <a:rPr lang="it-IT" baseline="-25000" dirty="0"/>
              <a:t>6</a:t>
            </a:r>
            <a:r>
              <a:rPr lang="it-IT" dirty="0" smtClean="0"/>
              <a:t>]</a:t>
            </a:r>
            <a:r>
              <a:rPr lang="it-IT" baseline="30000" dirty="0"/>
              <a:t>3+ </a:t>
            </a:r>
            <a:r>
              <a:rPr lang="it-IT" dirty="0" smtClean="0"/>
              <a:t>+ </a:t>
            </a:r>
            <a:r>
              <a:rPr lang="it-IT" dirty="0"/>
              <a:t>6 </a:t>
            </a:r>
            <a:r>
              <a:rPr lang="it-IT" dirty="0" smtClean="0"/>
              <a:t>NH</a:t>
            </a:r>
            <a:r>
              <a:rPr lang="it-IT" baseline="-25000" dirty="0"/>
              <a:t>4</a:t>
            </a:r>
            <a:r>
              <a:rPr lang="it-IT" baseline="30000" dirty="0" smtClean="0"/>
              <a:t>+</a:t>
            </a:r>
            <a:r>
              <a:rPr lang="it-IT" dirty="0" smtClean="0"/>
              <a:t> 		K </a:t>
            </a:r>
            <a:r>
              <a:rPr lang="it-IT" dirty="0"/>
              <a:t>= </a:t>
            </a:r>
            <a:r>
              <a:rPr lang="it-IT" dirty="0" smtClean="0"/>
              <a:t>10</a:t>
            </a:r>
            <a:r>
              <a:rPr lang="it-IT" baseline="30000" dirty="0"/>
              <a:t>25</a:t>
            </a:r>
          </a:p>
          <a:p>
            <a:r>
              <a:rPr lang="it-IT" dirty="0" smtClean="0"/>
              <a:t>(il </a:t>
            </a:r>
            <a:r>
              <a:rPr lang="it-IT" dirty="0"/>
              <a:t>complesso resiste a lungo in soluzione poiché è </a:t>
            </a:r>
            <a:r>
              <a:rPr lang="it-IT" dirty="0" smtClean="0"/>
              <a:t>inerte)</a:t>
            </a:r>
            <a:endParaRPr lang="it-IT" dirty="0"/>
          </a:p>
          <a:p>
            <a:endParaRPr lang="it-IT" dirty="0"/>
          </a:p>
          <a:p>
            <a:r>
              <a:rPr lang="it-IT" dirty="0"/>
              <a:t>un complesso termodinamicamente </a:t>
            </a:r>
            <a:r>
              <a:rPr lang="it-IT" dirty="0" smtClean="0"/>
              <a:t>stabile, </a:t>
            </a:r>
            <a:r>
              <a:rPr lang="it-IT" dirty="0"/>
              <a:t>[</a:t>
            </a:r>
            <a:r>
              <a:rPr lang="it-IT" dirty="0" smtClean="0"/>
              <a:t>Ni(CN)</a:t>
            </a:r>
            <a:r>
              <a:rPr lang="it-IT" baseline="-25000" dirty="0"/>
              <a:t>4</a:t>
            </a:r>
            <a:r>
              <a:rPr lang="it-IT" dirty="0" smtClean="0"/>
              <a:t>]</a:t>
            </a:r>
            <a:r>
              <a:rPr lang="it-IT" baseline="30000" dirty="0"/>
              <a:t>2-</a:t>
            </a:r>
            <a:r>
              <a:rPr lang="it-IT" dirty="0" smtClean="0"/>
              <a:t>,</a:t>
            </a:r>
            <a:r>
              <a:rPr lang="it-IT" baseline="30000" dirty="0"/>
              <a:t> </a:t>
            </a:r>
            <a:r>
              <a:rPr lang="it-IT" dirty="0" smtClean="0"/>
              <a:t>può </a:t>
            </a:r>
            <a:r>
              <a:rPr lang="it-IT" dirty="0"/>
              <a:t>essere </a:t>
            </a:r>
            <a:r>
              <a:rPr lang="it-IT" dirty="0" err="1" smtClean="0"/>
              <a:t>cineticamente</a:t>
            </a:r>
            <a:r>
              <a:rPr lang="it-IT" dirty="0" smtClean="0"/>
              <a:t> </a:t>
            </a:r>
            <a:r>
              <a:rPr lang="it-IT" dirty="0"/>
              <a:t>labile</a:t>
            </a:r>
            <a:r>
              <a:rPr lang="it-IT" dirty="0" smtClean="0"/>
              <a:t>:</a:t>
            </a:r>
          </a:p>
          <a:p>
            <a:endParaRPr lang="it-IT" dirty="0"/>
          </a:p>
          <a:p>
            <a:r>
              <a:rPr lang="it-IT" dirty="0"/>
              <a:t>[</a:t>
            </a:r>
            <a:r>
              <a:rPr lang="it-IT" dirty="0" smtClean="0"/>
              <a:t>Ni(CN)</a:t>
            </a:r>
            <a:r>
              <a:rPr lang="it-IT" baseline="-25000" dirty="0"/>
              <a:t>4</a:t>
            </a:r>
            <a:r>
              <a:rPr lang="it-IT" dirty="0" smtClean="0"/>
              <a:t>]</a:t>
            </a:r>
            <a:r>
              <a:rPr lang="it-IT" baseline="30000" dirty="0"/>
              <a:t>2-</a:t>
            </a:r>
            <a:r>
              <a:rPr lang="it-IT" dirty="0" smtClean="0"/>
              <a:t> + </a:t>
            </a:r>
            <a:r>
              <a:rPr lang="it-IT" dirty="0"/>
              <a:t>4 </a:t>
            </a:r>
            <a:r>
              <a:rPr lang="it-IT" baseline="30000" dirty="0"/>
              <a:t>14</a:t>
            </a:r>
            <a:r>
              <a:rPr lang="it-IT" dirty="0" smtClean="0"/>
              <a:t>CN</a:t>
            </a:r>
            <a:r>
              <a:rPr lang="it-IT" baseline="30000" dirty="0"/>
              <a:t>-</a:t>
            </a:r>
            <a:r>
              <a:rPr lang="it-IT" dirty="0" smtClean="0">
                <a:sym typeface="Wingdings" panose="05000000000000000000" pitchFamily="2" charset="2"/>
              </a:rPr>
              <a:t> &lt;==&gt; </a:t>
            </a:r>
            <a:r>
              <a:rPr lang="it-IT" dirty="0" smtClean="0"/>
              <a:t>[Ni(</a:t>
            </a:r>
            <a:r>
              <a:rPr lang="it-IT" baseline="30000" dirty="0"/>
              <a:t>14</a:t>
            </a:r>
            <a:r>
              <a:rPr lang="it-IT" dirty="0" smtClean="0"/>
              <a:t>CN)</a:t>
            </a:r>
            <a:r>
              <a:rPr lang="it-IT" baseline="-25000" dirty="0"/>
              <a:t>4</a:t>
            </a:r>
            <a:r>
              <a:rPr lang="it-IT" dirty="0" smtClean="0"/>
              <a:t>]</a:t>
            </a:r>
            <a:r>
              <a:rPr lang="it-IT" baseline="30000" dirty="0"/>
              <a:t>2- </a:t>
            </a:r>
            <a:r>
              <a:rPr lang="it-IT" dirty="0" smtClean="0"/>
              <a:t>+ </a:t>
            </a:r>
            <a:r>
              <a:rPr lang="it-IT" dirty="0"/>
              <a:t>4 </a:t>
            </a:r>
            <a:r>
              <a:rPr lang="it-IT" dirty="0" smtClean="0"/>
              <a:t>CN</a:t>
            </a:r>
            <a:r>
              <a:rPr lang="it-IT" baseline="30000" dirty="0" smtClean="0"/>
              <a:t>-		 </a:t>
            </a:r>
            <a:r>
              <a:rPr lang="it-IT" dirty="0" smtClean="0"/>
              <a:t>t1/2= </a:t>
            </a:r>
            <a:r>
              <a:rPr lang="it-IT" dirty="0"/>
              <a:t>30 s</a:t>
            </a:r>
          </a:p>
          <a:p>
            <a:r>
              <a:rPr lang="it-IT" dirty="0" smtClean="0"/>
              <a:t>(il </a:t>
            </a:r>
            <a:r>
              <a:rPr lang="it-IT" dirty="0"/>
              <a:t>complesso scambia molto velocemente </a:t>
            </a:r>
            <a:r>
              <a:rPr lang="it-IT" dirty="0" smtClean="0"/>
              <a:t>CN</a:t>
            </a:r>
            <a:r>
              <a:rPr lang="it-IT" baseline="30000" dirty="0"/>
              <a:t>-</a:t>
            </a:r>
            <a:r>
              <a:rPr lang="it-IT" dirty="0" smtClean="0"/>
              <a:t> con </a:t>
            </a:r>
            <a:r>
              <a:rPr lang="it-IT" baseline="30000" dirty="0" smtClean="0"/>
              <a:t>14</a:t>
            </a:r>
            <a:r>
              <a:rPr lang="it-IT" dirty="0" smtClean="0"/>
              <a:t>CN</a:t>
            </a:r>
            <a:r>
              <a:rPr lang="it-IT" baseline="30000" dirty="0" smtClean="0"/>
              <a:t>-</a:t>
            </a:r>
            <a:r>
              <a:rPr lang="it-IT" dirty="0" smtClean="0"/>
              <a:t> in </a:t>
            </a:r>
            <a:r>
              <a:rPr lang="it-IT" dirty="0"/>
              <a:t>soluzione </a:t>
            </a:r>
            <a:r>
              <a:rPr lang="it-IT" dirty="0" smtClean="0"/>
              <a:t>poiché </a:t>
            </a:r>
            <a:r>
              <a:rPr lang="it-IT" dirty="0"/>
              <a:t>è </a:t>
            </a:r>
            <a:r>
              <a:rPr lang="it-IT" dirty="0" smtClean="0"/>
              <a:t>labile)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084293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1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1281113"/>
            <a:ext cx="4648200" cy="319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2" name="Text Box 3"/>
          <p:cNvSpPr txBox="1">
            <a:spLocks noChangeArrowheads="1"/>
          </p:cNvSpPr>
          <p:nvPr/>
        </p:nvSpPr>
        <p:spPr bwMode="auto">
          <a:xfrm>
            <a:off x="2158814" y="228600"/>
            <a:ext cx="449777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it-IT" i="1" dirty="0" err="1" smtClean="0">
                <a:solidFill>
                  <a:schemeClr val="accent2"/>
                </a:solidFill>
                <a:latin typeface="Times New Roman" pitchFamily="18" charset="0"/>
              </a:rPr>
              <a:t>Meccanismo</a:t>
            </a:r>
            <a:r>
              <a:rPr lang="en-US" altLang="it-IT" i="1" dirty="0">
                <a:solidFill>
                  <a:schemeClr val="accent2"/>
                </a:solidFill>
                <a:latin typeface="Times New Roman" pitchFamily="18" charset="0"/>
              </a:rPr>
              <a:t> </a:t>
            </a:r>
            <a:r>
              <a:rPr lang="en-US" altLang="it-IT" i="1" dirty="0" smtClean="0">
                <a:solidFill>
                  <a:schemeClr val="accent2"/>
                </a:solidFill>
                <a:latin typeface="Times New Roman" pitchFamily="18" charset="0"/>
              </a:rPr>
              <a:t>di </a:t>
            </a:r>
            <a:r>
              <a:rPr lang="en-US" altLang="it-IT" i="1" dirty="0" err="1" smtClean="0">
                <a:solidFill>
                  <a:schemeClr val="accent2"/>
                </a:solidFill>
                <a:latin typeface="Times New Roman" pitchFamily="18" charset="0"/>
              </a:rPr>
              <a:t>reazioni</a:t>
            </a:r>
            <a:r>
              <a:rPr lang="en-US" altLang="it-IT" i="1" dirty="0" smtClean="0">
                <a:solidFill>
                  <a:schemeClr val="accent2"/>
                </a:solidFill>
                <a:latin typeface="Times New Roman" pitchFamily="18" charset="0"/>
              </a:rPr>
              <a:t> di </a:t>
            </a:r>
            <a:r>
              <a:rPr lang="en-US" altLang="it-IT" i="1" dirty="0" err="1" smtClean="0">
                <a:solidFill>
                  <a:schemeClr val="accent2"/>
                </a:solidFill>
                <a:latin typeface="Times New Roman" pitchFamily="18" charset="0"/>
              </a:rPr>
              <a:t>scambio</a:t>
            </a:r>
            <a:r>
              <a:rPr lang="en-US" altLang="it-IT" i="1" dirty="0" smtClean="0">
                <a:solidFill>
                  <a:schemeClr val="accent2"/>
                </a:solidFill>
                <a:latin typeface="Times New Roman" pitchFamily="18" charset="0"/>
              </a:rPr>
              <a:t> </a:t>
            </a:r>
            <a:r>
              <a:rPr lang="en-US" altLang="it-IT" i="1" dirty="0" err="1" smtClean="0">
                <a:solidFill>
                  <a:schemeClr val="accent2"/>
                </a:solidFill>
                <a:latin typeface="Times New Roman" pitchFamily="18" charset="0"/>
              </a:rPr>
              <a:t>dei</a:t>
            </a:r>
            <a:r>
              <a:rPr lang="en-US" altLang="it-IT" i="1" dirty="0" smtClean="0">
                <a:solidFill>
                  <a:schemeClr val="accent2"/>
                </a:solidFill>
                <a:latin typeface="Times New Roman" pitchFamily="18" charset="0"/>
              </a:rPr>
              <a:t> </a:t>
            </a:r>
            <a:r>
              <a:rPr lang="en-US" altLang="it-IT" i="1" dirty="0" err="1" smtClean="0">
                <a:solidFill>
                  <a:schemeClr val="accent2"/>
                </a:solidFill>
                <a:latin typeface="Times New Roman" pitchFamily="18" charset="0"/>
              </a:rPr>
              <a:t>leganti</a:t>
            </a:r>
            <a:endParaRPr lang="en-US" altLang="it-IT" i="1" dirty="0">
              <a:solidFill>
                <a:schemeClr val="accent2"/>
              </a:solidFill>
              <a:latin typeface="Times New Roman" pitchFamily="18" charset="0"/>
            </a:endParaRPr>
          </a:p>
          <a:p>
            <a:pPr algn="ctr" eaLnBrk="1" hangingPunct="1"/>
            <a:r>
              <a:rPr lang="en-US" altLang="it-IT" i="1" dirty="0">
                <a:solidFill>
                  <a:schemeClr val="accent2"/>
                </a:solidFill>
                <a:latin typeface="Times New Roman" pitchFamily="18" charset="0"/>
              </a:rPr>
              <a:t>in </a:t>
            </a:r>
            <a:r>
              <a:rPr lang="en-US" altLang="it-IT" i="1" dirty="0" err="1" smtClean="0">
                <a:solidFill>
                  <a:schemeClr val="accent2"/>
                </a:solidFill>
                <a:latin typeface="Times New Roman" pitchFamily="18" charset="0"/>
              </a:rPr>
              <a:t>complessi</a:t>
            </a:r>
            <a:r>
              <a:rPr lang="en-US" altLang="it-IT" i="1" dirty="0">
                <a:solidFill>
                  <a:schemeClr val="accent2"/>
                </a:solidFill>
                <a:latin typeface="Times New Roman" pitchFamily="18" charset="0"/>
              </a:rPr>
              <a:t> </a:t>
            </a:r>
            <a:r>
              <a:rPr lang="en-US" altLang="it-IT" i="1" dirty="0" err="1" smtClean="0">
                <a:solidFill>
                  <a:schemeClr val="accent2"/>
                </a:solidFill>
                <a:latin typeface="Times New Roman" pitchFamily="18" charset="0"/>
              </a:rPr>
              <a:t>ottaedrici</a:t>
            </a:r>
            <a:endParaRPr lang="en-US" altLang="it-IT" i="1" dirty="0">
              <a:solidFill>
                <a:schemeClr val="accent2"/>
              </a:solidFill>
              <a:latin typeface="Times New Roman" pitchFamily="18" charset="0"/>
            </a:endParaRPr>
          </a:p>
        </p:txBody>
      </p:sp>
      <p:sp>
        <p:nvSpPr>
          <p:cNvPr id="12301" name="Text Box 13"/>
          <p:cNvSpPr txBox="1">
            <a:spLocks noChangeArrowheads="1"/>
          </p:cNvSpPr>
          <p:nvPr/>
        </p:nvSpPr>
        <p:spPr bwMode="auto">
          <a:xfrm>
            <a:off x="816376" y="5867399"/>
            <a:ext cx="2018501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it-IT" i="1" dirty="0" err="1">
                <a:latin typeface="Times New Roman" pitchFamily="18" charset="0"/>
              </a:rPr>
              <a:t>I</a:t>
            </a:r>
            <a:r>
              <a:rPr lang="en-US" altLang="it-IT" i="1" baseline="-25000" dirty="0" err="1">
                <a:latin typeface="Times New Roman" pitchFamily="18" charset="0"/>
              </a:rPr>
              <a:t>a</a:t>
            </a:r>
            <a:r>
              <a:rPr lang="en-US" altLang="it-IT" i="1" dirty="0">
                <a:latin typeface="Times New Roman" pitchFamily="18" charset="0"/>
              </a:rPr>
              <a:t> </a:t>
            </a:r>
            <a:r>
              <a:rPr lang="en-US" altLang="it-IT" i="1" dirty="0" smtClean="0">
                <a:latin typeface="Times New Roman" pitchFamily="18" charset="0"/>
              </a:rPr>
              <a:t>se </a:t>
            </a:r>
            <a:r>
              <a:rPr lang="en-US" altLang="it-IT" i="1" dirty="0" err="1" smtClean="0">
                <a:latin typeface="Times New Roman" pitchFamily="18" charset="0"/>
              </a:rPr>
              <a:t>l’associazione</a:t>
            </a:r>
            <a:endParaRPr lang="en-US" altLang="it-IT" i="1" dirty="0">
              <a:latin typeface="Times New Roman" pitchFamily="18" charset="0"/>
            </a:endParaRPr>
          </a:p>
          <a:p>
            <a:pPr algn="ctr" eaLnBrk="1" hangingPunct="1"/>
            <a:r>
              <a:rPr lang="en-US" altLang="it-IT" i="1" dirty="0" smtClean="0">
                <a:latin typeface="Times New Roman" pitchFamily="18" charset="0"/>
              </a:rPr>
              <a:t>è </a:t>
            </a:r>
            <a:r>
              <a:rPr lang="en-US" altLang="it-IT" i="1" dirty="0" err="1" smtClean="0">
                <a:latin typeface="Times New Roman" pitchFamily="18" charset="0"/>
              </a:rPr>
              <a:t>più</a:t>
            </a:r>
            <a:r>
              <a:rPr lang="en-US" altLang="it-IT" i="1" dirty="0" smtClean="0">
                <a:latin typeface="Times New Roman" pitchFamily="18" charset="0"/>
              </a:rPr>
              <a:t> </a:t>
            </a:r>
            <a:r>
              <a:rPr lang="en-US" altLang="it-IT" i="1" dirty="0" err="1" smtClean="0">
                <a:latin typeface="Times New Roman" pitchFamily="18" charset="0"/>
              </a:rPr>
              <a:t>importante</a:t>
            </a:r>
            <a:endParaRPr lang="en-US" altLang="it-IT" i="1" dirty="0">
              <a:latin typeface="Times New Roman" pitchFamily="18" charset="0"/>
            </a:endParaRPr>
          </a:p>
        </p:txBody>
      </p:sp>
      <p:sp>
        <p:nvSpPr>
          <p:cNvPr id="12302" name="Text Box 14"/>
          <p:cNvSpPr txBox="1">
            <a:spLocks noChangeArrowheads="1"/>
          </p:cNvSpPr>
          <p:nvPr/>
        </p:nvSpPr>
        <p:spPr bwMode="auto">
          <a:xfrm>
            <a:off x="6019800" y="5867400"/>
            <a:ext cx="2198814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it-IT" i="1" dirty="0">
                <a:latin typeface="Times New Roman" pitchFamily="18" charset="0"/>
              </a:rPr>
              <a:t>I</a:t>
            </a:r>
            <a:r>
              <a:rPr lang="en-US" altLang="it-IT" i="1" baseline="-25000" dirty="0">
                <a:latin typeface="Times New Roman" pitchFamily="18" charset="0"/>
              </a:rPr>
              <a:t>d</a:t>
            </a:r>
            <a:r>
              <a:rPr lang="en-US" altLang="it-IT" i="1" dirty="0">
                <a:latin typeface="Times New Roman" pitchFamily="18" charset="0"/>
              </a:rPr>
              <a:t> </a:t>
            </a:r>
            <a:r>
              <a:rPr lang="en-US" altLang="it-IT" i="1" dirty="0" smtClean="0">
                <a:latin typeface="Times New Roman" pitchFamily="18" charset="0"/>
              </a:rPr>
              <a:t>se la </a:t>
            </a:r>
            <a:r>
              <a:rPr lang="en-US" altLang="it-IT" i="1" dirty="0" err="1" smtClean="0">
                <a:latin typeface="Times New Roman" pitchFamily="18" charset="0"/>
              </a:rPr>
              <a:t>dissociazione</a:t>
            </a:r>
            <a:r>
              <a:rPr lang="en-US" altLang="it-IT" i="1" dirty="0" smtClean="0">
                <a:latin typeface="Times New Roman" pitchFamily="18" charset="0"/>
              </a:rPr>
              <a:t> è  </a:t>
            </a:r>
            <a:r>
              <a:rPr lang="en-US" altLang="it-IT" i="1" dirty="0" err="1" smtClean="0">
                <a:latin typeface="Times New Roman" pitchFamily="18" charset="0"/>
              </a:rPr>
              <a:t>più</a:t>
            </a:r>
            <a:r>
              <a:rPr lang="en-US" altLang="it-IT" i="1" dirty="0" smtClean="0">
                <a:latin typeface="Times New Roman" pitchFamily="18" charset="0"/>
              </a:rPr>
              <a:t> </a:t>
            </a:r>
            <a:r>
              <a:rPr lang="en-US" altLang="it-IT" i="1" dirty="0" err="1" smtClean="0">
                <a:latin typeface="Times New Roman" pitchFamily="18" charset="0"/>
              </a:rPr>
              <a:t>importante</a:t>
            </a:r>
            <a:endParaRPr lang="en-US" altLang="it-IT" i="1" dirty="0">
              <a:latin typeface="Times New Roman" pitchFamily="18" charset="0"/>
            </a:endParaRPr>
          </a:p>
        </p:txBody>
      </p:sp>
      <p:graphicFrame>
        <p:nvGraphicFramePr>
          <p:cNvPr id="1230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76444274"/>
              </p:ext>
            </p:extLst>
          </p:nvPr>
        </p:nvGraphicFramePr>
        <p:xfrm>
          <a:off x="688975" y="2503488"/>
          <a:ext cx="3649663" cy="1014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78" name="CS ChemDraw Drawing" r:id="rId5" imgW="4696496" imgH="1170055" progId="ChemDraw.Document.6.0">
                  <p:embed/>
                </p:oleObj>
              </mc:Choice>
              <mc:Fallback>
                <p:oleObj name="CS ChemDraw Drawing" r:id="rId5" imgW="4696496" imgH="1170055" progId="ChemDraw.Document.6.0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8975" y="2503488"/>
                        <a:ext cx="3649663" cy="1014412"/>
                      </a:xfrm>
                      <a:prstGeom prst="rect">
                        <a:avLst/>
                      </a:prstGeom>
                      <a:solidFill>
                        <a:srgbClr val="CCFFCC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FF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08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68915987"/>
              </p:ext>
            </p:extLst>
          </p:nvPr>
        </p:nvGraphicFramePr>
        <p:xfrm>
          <a:off x="4956175" y="2503488"/>
          <a:ext cx="3860800" cy="960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79" name="CS ChemDraw Drawing" r:id="rId7" imgW="4698009" imgH="1170055" progId="ChemDraw.Document.6.0">
                  <p:embed/>
                </p:oleObj>
              </mc:Choice>
              <mc:Fallback>
                <p:oleObj name="CS ChemDraw Drawing" r:id="rId7" imgW="4698009" imgH="1170055" progId="ChemDraw.Document.6.0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6175" y="2503488"/>
                        <a:ext cx="3860800" cy="960437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09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95884591"/>
              </p:ext>
            </p:extLst>
          </p:nvPr>
        </p:nvGraphicFramePr>
        <p:xfrm>
          <a:off x="2517775" y="3822700"/>
          <a:ext cx="4260850" cy="170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80" name="CS ChemDraw Drawing" r:id="rId9" imgW="4696874" imgH="1877065" progId="ChemDraw.Document.6.0">
                  <p:embed/>
                </p:oleObj>
              </mc:Choice>
              <mc:Fallback>
                <p:oleObj name="CS ChemDraw Drawing" r:id="rId9" imgW="4696874" imgH="1877065" progId="ChemDraw.Document.6.0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7775" y="3822700"/>
                        <a:ext cx="4260850" cy="1701800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01" grpId="0" autoUpdateAnimBg="0"/>
      <p:bldP spid="12302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457200"/>
          </a:xfrm>
        </p:spPr>
        <p:txBody>
          <a:bodyPr/>
          <a:lstStyle/>
          <a:p>
            <a:r>
              <a:rPr lang="it-IT" altLang="it-IT" sz="2000" b="1">
                <a:solidFill>
                  <a:schemeClr val="tx1"/>
                </a:solidFill>
                <a:cs typeface="Times New Roman" pitchFamily="18" charset="0"/>
              </a:rPr>
              <a:t>Reazioni di sostituzione nei complessi ottaedrici</a:t>
            </a:r>
          </a:p>
        </p:txBody>
      </p:sp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304800" y="838200"/>
            <a:ext cx="8458200" cy="60016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 sz="1600" dirty="0">
                <a:cs typeface="Times New Roman" pitchFamily="18" charset="0"/>
              </a:rPr>
              <a:t>I meccanismi delle reazioni di sostituzione sono principalmente due. Quello </a:t>
            </a:r>
            <a:r>
              <a:rPr lang="it-IT" altLang="it-IT" sz="1600" b="1" i="1" dirty="0">
                <a:cs typeface="Times New Roman" pitchFamily="18" charset="0"/>
              </a:rPr>
              <a:t>dissociativo</a:t>
            </a:r>
            <a:r>
              <a:rPr lang="it-IT" altLang="it-IT" sz="1600" dirty="0">
                <a:cs typeface="Times New Roman" pitchFamily="18" charset="0"/>
              </a:rPr>
              <a:t> (tipo </a:t>
            </a:r>
            <a:r>
              <a:rPr lang="it-IT" altLang="it-IT" sz="1600" b="1" i="1" dirty="0">
                <a:cs typeface="Times New Roman" pitchFamily="18" charset="0"/>
              </a:rPr>
              <a:t>S</a:t>
            </a:r>
            <a:r>
              <a:rPr lang="it-IT" altLang="it-IT" sz="1600" b="1" i="1" baseline="-30000" dirty="0">
                <a:cs typeface="Times New Roman" pitchFamily="18" charset="0"/>
              </a:rPr>
              <a:t>N</a:t>
            </a:r>
            <a:r>
              <a:rPr lang="it-IT" altLang="it-IT" sz="1600" b="1" i="1" dirty="0">
                <a:cs typeface="Times New Roman" pitchFamily="18" charset="0"/>
              </a:rPr>
              <a:t>1</a:t>
            </a:r>
            <a:r>
              <a:rPr lang="it-IT" altLang="it-IT" sz="1600" dirty="0">
                <a:cs typeface="Times New Roman" pitchFamily="18" charset="0"/>
              </a:rPr>
              <a:t>): </a:t>
            </a:r>
          </a:p>
          <a:p>
            <a:pPr algn="ctr">
              <a:spcBef>
                <a:spcPct val="50000"/>
              </a:spcBef>
            </a:pPr>
            <a:r>
              <a:rPr lang="en-GB" altLang="it-IT" sz="1600" dirty="0">
                <a:cs typeface="Times New Roman" pitchFamily="18" charset="0"/>
              </a:rPr>
              <a:t>lento                                  +</a:t>
            </a:r>
            <a:r>
              <a:rPr lang="en-GB" altLang="it-IT" sz="1600" b="1" i="1" dirty="0">
                <a:cs typeface="Times New Roman" pitchFamily="18" charset="0"/>
              </a:rPr>
              <a:t>Y</a:t>
            </a:r>
            <a:endParaRPr lang="it-IT" altLang="it-IT" sz="1600" b="1" i="1" dirty="0">
              <a:cs typeface="Times New Roman" pitchFamily="18" charset="0"/>
            </a:endParaRPr>
          </a:p>
          <a:p>
            <a:pPr algn="ctr">
              <a:spcBef>
                <a:spcPct val="50000"/>
              </a:spcBef>
            </a:pPr>
            <a:r>
              <a:rPr lang="en-GB" altLang="it-IT" sz="1600" dirty="0">
                <a:cs typeface="Times New Roman" pitchFamily="18" charset="0"/>
              </a:rPr>
              <a:t>[</a:t>
            </a:r>
            <a:r>
              <a:rPr lang="en-GB" altLang="it-IT" sz="1600" b="1" dirty="0">
                <a:cs typeface="Times New Roman" pitchFamily="18" charset="0"/>
              </a:rPr>
              <a:t>L</a:t>
            </a:r>
            <a:r>
              <a:rPr lang="en-GB" altLang="it-IT" sz="1600" b="1" baseline="-30000" dirty="0">
                <a:cs typeface="Times New Roman" pitchFamily="18" charset="0"/>
              </a:rPr>
              <a:t>5</a:t>
            </a:r>
            <a:r>
              <a:rPr lang="en-GB" altLang="it-IT" sz="1600" b="1" dirty="0">
                <a:cs typeface="Times New Roman" pitchFamily="18" charset="0"/>
              </a:rPr>
              <a:t>M</a:t>
            </a:r>
            <a:r>
              <a:rPr lang="en-GB" altLang="it-IT" sz="1600" b="1" i="1" dirty="0">
                <a:cs typeface="Times New Roman" pitchFamily="18" charset="0"/>
              </a:rPr>
              <a:t>X</a:t>
            </a:r>
            <a:r>
              <a:rPr lang="en-GB" altLang="it-IT" sz="1600" dirty="0">
                <a:cs typeface="Times New Roman" pitchFamily="18" charset="0"/>
              </a:rPr>
              <a:t>]           </a:t>
            </a:r>
            <a:r>
              <a:rPr lang="it-IT" altLang="it-IT" sz="1600" dirty="0">
                <a:cs typeface="Times New Roman" pitchFamily="18" charset="0"/>
                <a:sym typeface="Wingdings" pitchFamily="2" charset="2"/>
              </a:rPr>
              <a:t></a:t>
            </a:r>
            <a:r>
              <a:rPr lang="en-GB" altLang="it-IT" sz="1600" dirty="0">
                <a:cs typeface="Times New Roman" pitchFamily="18" charset="0"/>
              </a:rPr>
              <a:t>         </a:t>
            </a:r>
            <a:r>
              <a:rPr lang="en-GB" altLang="it-IT" sz="1600" b="1" i="1" dirty="0">
                <a:cs typeface="Times New Roman" pitchFamily="18" charset="0"/>
              </a:rPr>
              <a:t>X</a:t>
            </a:r>
            <a:r>
              <a:rPr lang="en-GB" altLang="it-IT" sz="1600" dirty="0">
                <a:cs typeface="Times New Roman" pitchFamily="18" charset="0"/>
              </a:rPr>
              <a:t>   +    [</a:t>
            </a:r>
            <a:r>
              <a:rPr lang="en-GB" altLang="it-IT" sz="1600" b="1" dirty="0">
                <a:cs typeface="Times New Roman" pitchFamily="18" charset="0"/>
              </a:rPr>
              <a:t>L</a:t>
            </a:r>
            <a:r>
              <a:rPr lang="en-GB" altLang="it-IT" sz="1600" b="1" baseline="-30000" dirty="0">
                <a:cs typeface="Times New Roman" pitchFamily="18" charset="0"/>
              </a:rPr>
              <a:t>5</a:t>
            </a:r>
            <a:r>
              <a:rPr lang="en-GB" altLang="it-IT" sz="1600" b="1" dirty="0">
                <a:cs typeface="Times New Roman" pitchFamily="18" charset="0"/>
              </a:rPr>
              <a:t>M</a:t>
            </a:r>
            <a:r>
              <a:rPr lang="en-GB" altLang="it-IT" sz="1600" dirty="0">
                <a:cs typeface="Times New Roman" pitchFamily="18" charset="0"/>
              </a:rPr>
              <a:t>]       </a:t>
            </a:r>
            <a:r>
              <a:rPr lang="it-IT" altLang="it-IT" sz="1600" dirty="0">
                <a:cs typeface="Times New Roman" pitchFamily="18" charset="0"/>
                <a:sym typeface="Wingdings" pitchFamily="2" charset="2"/>
              </a:rPr>
              <a:t></a:t>
            </a:r>
            <a:r>
              <a:rPr lang="en-GB" altLang="it-IT" sz="1600" dirty="0">
                <a:cs typeface="Times New Roman" pitchFamily="18" charset="0"/>
              </a:rPr>
              <a:t>          [</a:t>
            </a:r>
            <a:r>
              <a:rPr lang="en-GB" altLang="it-IT" sz="1600" b="1" dirty="0">
                <a:cs typeface="Times New Roman" pitchFamily="18" charset="0"/>
              </a:rPr>
              <a:t>L</a:t>
            </a:r>
            <a:r>
              <a:rPr lang="en-GB" altLang="it-IT" sz="1600" b="1" baseline="-30000" dirty="0">
                <a:cs typeface="Times New Roman" pitchFamily="18" charset="0"/>
              </a:rPr>
              <a:t>5</a:t>
            </a:r>
            <a:r>
              <a:rPr lang="en-GB" altLang="it-IT" sz="1600" b="1" dirty="0">
                <a:cs typeface="Times New Roman" pitchFamily="18" charset="0"/>
              </a:rPr>
              <a:t>M</a:t>
            </a:r>
            <a:r>
              <a:rPr lang="en-GB" altLang="it-IT" sz="1600" b="1" i="1" dirty="0">
                <a:cs typeface="Times New Roman" pitchFamily="18" charset="0"/>
              </a:rPr>
              <a:t>Y</a:t>
            </a:r>
            <a:r>
              <a:rPr lang="en-GB" altLang="it-IT" sz="1600" dirty="0">
                <a:cs typeface="Times New Roman" pitchFamily="18" charset="0"/>
              </a:rPr>
              <a:t>]</a:t>
            </a:r>
            <a:endParaRPr lang="it-IT" altLang="it-IT" sz="1600" dirty="0">
              <a:cs typeface="Times New Roman" pitchFamily="18" charset="0"/>
            </a:endParaRPr>
          </a:p>
          <a:p>
            <a:pPr algn="ctr">
              <a:spcBef>
                <a:spcPct val="50000"/>
              </a:spcBef>
            </a:pPr>
            <a:r>
              <a:rPr lang="en-GB" altLang="it-IT" sz="1600" dirty="0">
                <a:cs typeface="Times New Roman" pitchFamily="18" charset="0"/>
              </a:rPr>
              <a:t>                                           </a:t>
            </a:r>
            <a:r>
              <a:rPr lang="fr-FR" altLang="it-IT" sz="1600" dirty="0" err="1">
                <a:cs typeface="Times New Roman" pitchFamily="18" charset="0"/>
              </a:rPr>
              <a:t>veloce</a:t>
            </a:r>
            <a:endParaRPr lang="it-IT" altLang="it-IT" sz="1600" dirty="0"/>
          </a:p>
          <a:p>
            <a:pPr>
              <a:spcBef>
                <a:spcPct val="50000"/>
              </a:spcBef>
            </a:pPr>
            <a:r>
              <a:rPr lang="it-IT" altLang="it-IT" sz="1600" dirty="0"/>
              <a:t>In </a:t>
            </a:r>
            <a:r>
              <a:rPr lang="en-GB" altLang="it-IT" sz="1600" dirty="0">
                <a:cs typeface="Times New Roman" pitchFamily="18" charset="0"/>
              </a:rPr>
              <a:t>[L</a:t>
            </a:r>
            <a:r>
              <a:rPr lang="en-GB" altLang="it-IT" sz="1600" baseline="-30000" dirty="0">
                <a:cs typeface="Times New Roman" pitchFamily="18" charset="0"/>
              </a:rPr>
              <a:t>5</a:t>
            </a:r>
            <a:r>
              <a:rPr lang="en-GB" altLang="it-IT" sz="1600" dirty="0">
                <a:cs typeface="Times New Roman" pitchFamily="18" charset="0"/>
              </a:rPr>
              <a:t>MX] </a:t>
            </a:r>
            <a:r>
              <a:rPr lang="en-GB" altLang="it-IT" sz="1600" dirty="0" err="1">
                <a:cs typeface="Times New Roman" pitchFamily="18" charset="0"/>
              </a:rPr>
              <a:t>i</a:t>
            </a:r>
            <a:r>
              <a:rPr lang="en-GB" altLang="it-IT" sz="1600" dirty="0">
                <a:cs typeface="Times New Roman" pitchFamily="18" charset="0"/>
              </a:rPr>
              <a:t> </a:t>
            </a:r>
            <a:r>
              <a:rPr lang="en-GB" altLang="it-IT" sz="1600" dirty="0" err="1">
                <a:cs typeface="Times New Roman" pitchFamily="18" charset="0"/>
              </a:rPr>
              <a:t>leganti</a:t>
            </a:r>
            <a:r>
              <a:rPr lang="en-GB" altLang="it-IT" sz="1600" dirty="0">
                <a:cs typeface="Times New Roman" pitchFamily="18" charset="0"/>
              </a:rPr>
              <a:t> L non </a:t>
            </a:r>
            <a:r>
              <a:rPr lang="en-GB" altLang="it-IT" sz="1600" dirty="0" err="1">
                <a:cs typeface="Times New Roman" pitchFamily="18" charset="0"/>
              </a:rPr>
              <a:t>sono</a:t>
            </a:r>
            <a:r>
              <a:rPr lang="en-GB" altLang="it-IT" sz="1600" dirty="0">
                <a:cs typeface="Times New Roman" pitchFamily="18" charset="0"/>
              </a:rPr>
              <a:t> </a:t>
            </a:r>
            <a:r>
              <a:rPr lang="en-GB" altLang="it-IT" sz="1600" dirty="0" err="1">
                <a:cs typeface="Times New Roman" pitchFamily="18" charset="0"/>
              </a:rPr>
              <a:t>labili</a:t>
            </a:r>
            <a:r>
              <a:rPr lang="en-GB" altLang="it-IT" sz="1600" dirty="0">
                <a:cs typeface="Times New Roman" pitchFamily="18" charset="0"/>
              </a:rPr>
              <a:t>; X è </a:t>
            </a:r>
            <a:r>
              <a:rPr lang="en-GB" altLang="it-IT" sz="1600" dirty="0" err="1">
                <a:cs typeface="Times New Roman" pitchFamily="18" charset="0"/>
              </a:rPr>
              <a:t>il</a:t>
            </a:r>
            <a:r>
              <a:rPr lang="en-GB" altLang="it-IT" sz="1600" dirty="0">
                <a:cs typeface="Times New Roman" pitchFamily="18" charset="0"/>
              </a:rPr>
              <a:t> </a:t>
            </a:r>
            <a:r>
              <a:rPr lang="en-GB" altLang="it-IT" sz="1600" dirty="0" err="1">
                <a:cs typeface="Times New Roman" pitchFamily="18" charset="0"/>
              </a:rPr>
              <a:t>legante</a:t>
            </a:r>
            <a:r>
              <a:rPr lang="en-GB" altLang="it-IT" sz="1600" dirty="0">
                <a:cs typeface="Times New Roman" pitchFamily="18" charset="0"/>
              </a:rPr>
              <a:t> </a:t>
            </a:r>
            <a:r>
              <a:rPr lang="en-GB" altLang="it-IT" sz="1600" dirty="0" err="1">
                <a:cs typeface="Times New Roman" pitchFamily="18" charset="0"/>
              </a:rPr>
              <a:t>uscente</a:t>
            </a:r>
            <a:r>
              <a:rPr lang="en-GB" altLang="it-IT" sz="1600" dirty="0">
                <a:cs typeface="Times New Roman" pitchFamily="18" charset="0"/>
              </a:rPr>
              <a:t>; Y è </a:t>
            </a:r>
            <a:r>
              <a:rPr lang="en-GB" altLang="it-IT" sz="1600" dirty="0" err="1">
                <a:cs typeface="Times New Roman" pitchFamily="18" charset="0"/>
              </a:rPr>
              <a:t>il</a:t>
            </a:r>
            <a:r>
              <a:rPr lang="en-GB" altLang="it-IT" sz="1600" dirty="0">
                <a:cs typeface="Times New Roman" pitchFamily="18" charset="0"/>
              </a:rPr>
              <a:t> </a:t>
            </a:r>
            <a:r>
              <a:rPr lang="en-GB" altLang="it-IT" sz="1600" dirty="0" err="1">
                <a:cs typeface="Times New Roman" pitchFamily="18" charset="0"/>
              </a:rPr>
              <a:t>legante</a:t>
            </a:r>
            <a:r>
              <a:rPr lang="en-GB" altLang="it-IT" sz="1600" dirty="0">
                <a:cs typeface="Times New Roman" pitchFamily="18" charset="0"/>
              </a:rPr>
              <a:t> </a:t>
            </a:r>
            <a:r>
              <a:rPr lang="en-GB" altLang="it-IT" sz="1600" dirty="0" err="1">
                <a:cs typeface="Times New Roman" pitchFamily="18" charset="0"/>
              </a:rPr>
              <a:t>entrante</a:t>
            </a:r>
            <a:endParaRPr lang="en-GB" altLang="it-IT" sz="1600" dirty="0"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GB" altLang="it-IT" sz="1600" dirty="0">
                <a:cs typeface="Times New Roman" pitchFamily="18" charset="0"/>
              </a:rPr>
              <a:t>Lo </a:t>
            </a:r>
            <a:r>
              <a:rPr lang="en-GB" altLang="it-IT" sz="1600" dirty="0" err="1">
                <a:cs typeface="Times New Roman" pitchFamily="18" charset="0"/>
              </a:rPr>
              <a:t>stadio</a:t>
            </a:r>
            <a:r>
              <a:rPr lang="en-GB" altLang="it-IT" sz="1600" dirty="0">
                <a:cs typeface="Times New Roman" pitchFamily="18" charset="0"/>
              </a:rPr>
              <a:t> lento </a:t>
            </a:r>
            <a:r>
              <a:rPr lang="en-GB" altLang="it-IT" sz="1600" dirty="0" err="1">
                <a:cs typeface="Times New Roman" pitchFamily="18" charset="0"/>
              </a:rPr>
              <a:t>della</a:t>
            </a:r>
            <a:r>
              <a:rPr lang="en-GB" altLang="it-IT" sz="1600" dirty="0">
                <a:cs typeface="Times New Roman" pitchFamily="18" charset="0"/>
              </a:rPr>
              <a:t> </a:t>
            </a:r>
            <a:r>
              <a:rPr lang="en-GB" altLang="it-IT" sz="1600" dirty="0" err="1">
                <a:cs typeface="Times New Roman" pitchFamily="18" charset="0"/>
              </a:rPr>
              <a:t>reazione</a:t>
            </a:r>
            <a:r>
              <a:rPr lang="en-GB" altLang="it-IT" sz="1600" dirty="0">
                <a:cs typeface="Times New Roman" pitchFamily="18" charset="0"/>
              </a:rPr>
              <a:t> è la </a:t>
            </a:r>
            <a:r>
              <a:rPr lang="en-GB" altLang="it-IT" sz="1600" dirty="0" err="1">
                <a:cs typeface="Times New Roman" pitchFamily="18" charset="0"/>
              </a:rPr>
              <a:t>rottura</a:t>
            </a:r>
            <a:r>
              <a:rPr lang="en-GB" altLang="it-IT" sz="1600" dirty="0">
                <a:cs typeface="Times New Roman" pitchFamily="18" charset="0"/>
              </a:rPr>
              <a:t> del </a:t>
            </a:r>
            <a:r>
              <a:rPr lang="en-GB" altLang="it-IT" sz="1600" dirty="0" err="1">
                <a:cs typeface="Times New Roman" pitchFamily="18" charset="0"/>
              </a:rPr>
              <a:t>legame</a:t>
            </a:r>
            <a:r>
              <a:rPr lang="en-GB" altLang="it-IT" sz="1600" dirty="0">
                <a:cs typeface="Times New Roman" pitchFamily="18" charset="0"/>
              </a:rPr>
              <a:t> M-X </a:t>
            </a:r>
            <a:r>
              <a:rPr lang="en-GB" altLang="it-IT" sz="1600" dirty="0" err="1">
                <a:cs typeface="Times New Roman" pitchFamily="18" charset="0"/>
              </a:rPr>
              <a:t>che</a:t>
            </a:r>
            <a:r>
              <a:rPr lang="en-GB" altLang="it-IT" sz="1600" dirty="0">
                <a:cs typeface="Times New Roman" pitchFamily="18" charset="0"/>
              </a:rPr>
              <a:t> porta </a:t>
            </a:r>
            <a:r>
              <a:rPr lang="en-GB" altLang="it-IT" sz="1600" dirty="0" err="1">
                <a:cs typeface="Times New Roman" pitchFamily="18" charset="0"/>
              </a:rPr>
              <a:t>alla</a:t>
            </a:r>
            <a:r>
              <a:rPr lang="en-GB" altLang="it-IT" sz="1600" dirty="0">
                <a:cs typeface="Times New Roman" pitchFamily="18" charset="0"/>
              </a:rPr>
              <a:t> </a:t>
            </a:r>
            <a:r>
              <a:rPr lang="en-GB" altLang="it-IT" sz="1600" dirty="0" err="1">
                <a:cs typeface="Times New Roman" pitchFamily="18" charset="0"/>
              </a:rPr>
              <a:t>formazione</a:t>
            </a:r>
            <a:r>
              <a:rPr lang="en-GB" altLang="it-IT" sz="1600" dirty="0">
                <a:cs typeface="Times New Roman" pitchFamily="18" charset="0"/>
              </a:rPr>
              <a:t> </a:t>
            </a:r>
            <a:r>
              <a:rPr lang="en-GB" altLang="it-IT" sz="1600" dirty="0" err="1">
                <a:cs typeface="Times New Roman" pitchFamily="18" charset="0"/>
              </a:rPr>
              <a:t>dell’intermedio</a:t>
            </a:r>
            <a:r>
              <a:rPr lang="en-GB" altLang="it-IT" sz="1600" dirty="0">
                <a:cs typeface="Times New Roman" pitchFamily="18" charset="0"/>
              </a:rPr>
              <a:t> </a:t>
            </a:r>
            <a:r>
              <a:rPr lang="en-GB" altLang="it-IT" sz="1600" dirty="0" err="1">
                <a:cs typeface="Times New Roman" pitchFamily="18" charset="0"/>
              </a:rPr>
              <a:t>pentaccordinato</a:t>
            </a:r>
            <a:r>
              <a:rPr lang="it-IT" altLang="it-IT" sz="1600" dirty="0">
                <a:cs typeface="Times New Roman" pitchFamily="18" charset="0"/>
              </a:rPr>
              <a:t> </a:t>
            </a:r>
            <a:r>
              <a:rPr lang="en-GB" altLang="it-IT" sz="1600" dirty="0">
                <a:cs typeface="Times New Roman" pitchFamily="18" charset="0"/>
              </a:rPr>
              <a:t>[L</a:t>
            </a:r>
            <a:r>
              <a:rPr lang="en-GB" altLang="it-IT" sz="1600" baseline="-30000" dirty="0">
                <a:cs typeface="Times New Roman" pitchFamily="18" charset="0"/>
              </a:rPr>
              <a:t>5</a:t>
            </a:r>
            <a:r>
              <a:rPr lang="en-GB" altLang="it-IT" sz="1600" dirty="0">
                <a:cs typeface="Times New Roman" pitchFamily="18" charset="0"/>
              </a:rPr>
              <a:t>M]. </a:t>
            </a:r>
            <a:r>
              <a:rPr lang="en-GB" altLang="it-IT" sz="1600" dirty="0" err="1">
                <a:cs typeface="Times New Roman" pitchFamily="18" charset="0"/>
              </a:rPr>
              <a:t>Appena</a:t>
            </a:r>
            <a:r>
              <a:rPr lang="en-GB" altLang="it-IT" sz="1600" dirty="0">
                <a:cs typeface="Times New Roman" pitchFamily="18" charset="0"/>
              </a:rPr>
              <a:t> </a:t>
            </a:r>
            <a:r>
              <a:rPr lang="en-GB" altLang="it-IT" sz="1600" dirty="0" err="1">
                <a:cs typeface="Times New Roman" pitchFamily="18" charset="0"/>
              </a:rPr>
              <a:t>formato</a:t>
            </a:r>
            <a:r>
              <a:rPr lang="en-GB" altLang="it-IT" sz="1600" dirty="0">
                <a:cs typeface="Times New Roman" pitchFamily="18" charset="0"/>
              </a:rPr>
              <a:t>, </a:t>
            </a:r>
            <a:r>
              <a:rPr lang="en-GB" altLang="it-IT" sz="1600" dirty="0" err="1">
                <a:cs typeface="Times New Roman" pitchFamily="18" charset="0"/>
              </a:rPr>
              <a:t>l’intermedio</a:t>
            </a:r>
            <a:r>
              <a:rPr lang="en-GB" altLang="it-IT" sz="1600" dirty="0">
                <a:cs typeface="Times New Roman" pitchFamily="18" charset="0"/>
              </a:rPr>
              <a:t> </a:t>
            </a:r>
            <a:r>
              <a:rPr lang="en-GB" altLang="it-IT" sz="1600" dirty="0" err="1">
                <a:cs typeface="Times New Roman" pitchFamily="18" charset="0"/>
              </a:rPr>
              <a:t>reagisce</a:t>
            </a:r>
            <a:r>
              <a:rPr lang="en-GB" altLang="it-IT" sz="1600" dirty="0">
                <a:cs typeface="Times New Roman" pitchFamily="18" charset="0"/>
              </a:rPr>
              <a:t> con Y per </a:t>
            </a:r>
            <a:r>
              <a:rPr lang="en-GB" altLang="it-IT" sz="1600" dirty="0" err="1">
                <a:cs typeface="Times New Roman" pitchFamily="18" charset="0"/>
              </a:rPr>
              <a:t>formare</a:t>
            </a:r>
            <a:r>
              <a:rPr lang="en-GB" altLang="it-IT" sz="1600" dirty="0">
                <a:cs typeface="Times New Roman" pitchFamily="18" charset="0"/>
              </a:rPr>
              <a:t> </a:t>
            </a:r>
            <a:r>
              <a:rPr lang="en-GB" altLang="it-IT" sz="1600" dirty="0" err="1">
                <a:cs typeface="Times New Roman" pitchFamily="18" charset="0"/>
              </a:rPr>
              <a:t>il</a:t>
            </a:r>
            <a:r>
              <a:rPr lang="en-GB" altLang="it-IT" sz="1600" dirty="0">
                <a:cs typeface="Times New Roman" pitchFamily="18" charset="0"/>
              </a:rPr>
              <a:t> </a:t>
            </a:r>
            <a:r>
              <a:rPr lang="en-GB" altLang="it-IT" sz="1600" dirty="0" err="1">
                <a:cs typeface="Times New Roman" pitchFamily="18" charset="0"/>
              </a:rPr>
              <a:t>prodotto</a:t>
            </a:r>
            <a:r>
              <a:rPr lang="it-IT" altLang="it-IT" sz="1600" dirty="0">
                <a:cs typeface="Times New Roman" pitchFamily="18" charset="0"/>
              </a:rPr>
              <a:t>: il processo è </a:t>
            </a:r>
            <a:r>
              <a:rPr lang="it-IT" altLang="it-IT" sz="1600" dirty="0" err="1">
                <a:cs typeface="Times New Roman" pitchFamily="18" charset="0"/>
              </a:rPr>
              <a:t>unimolecolare</a:t>
            </a:r>
            <a:r>
              <a:rPr lang="it-IT" altLang="it-IT" sz="1600" dirty="0">
                <a:cs typeface="Times New Roman" pitchFamily="18" charset="0"/>
              </a:rPr>
              <a:t>.</a:t>
            </a:r>
          </a:p>
          <a:p>
            <a:pPr>
              <a:spcBef>
                <a:spcPct val="50000"/>
              </a:spcBef>
            </a:pPr>
            <a:r>
              <a:rPr lang="it-IT" altLang="it-IT" sz="1600" dirty="0">
                <a:cs typeface="Times New Roman" pitchFamily="18" charset="0"/>
              </a:rPr>
              <a:t> </a:t>
            </a:r>
          </a:p>
          <a:p>
            <a:pPr>
              <a:spcBef>
                <a:spcPct val="50000"/>
              </a:spcBef>
            </a:pPr>
            <a:r>
              <a:rPr lang="it-IT" altLang="it-IT" sz="1600" dirty="0">
                <a:cs typeface="Times New Roman" pitchFamily="18" charset="0"/>
              </a:rPr>
              <a:t>Il  secondo meccanismo è quello </a:t>
            </a:r>
            <a:r>
              <a:rPr lang="it-IT" altLang="it-IT" sz="1600" b="1" i="1" dirty="0" smtClean="0">
                <a:cs typeface="Times New Roman" pitchFamily="18" charset="0"/>
              </a:rPr>
              <a:t>associativo (</a:t>
            </a:r>
            <a:r>
              <a:rPr lang="it-IT" altLang="it-IT" sz="1600" dirty="0" smtClean="0">
                <a:cs typeface="Times New Roman" pitchFamily="18" charset="0"/>
              </a:rPr>
              <a:t>tipo </a:t>
            </a:r>
            <a:r>
              <a:rPr lang="it-IT" altLang="it-IT" sz="1600" b="1" i="1" dirty="0" smtClean="0">
                <a:cs typeface="Times New Roman" pitchFamily="18" charset="0"/>
              </a:rPr>
              <a:t>S</a:t>
            </a:r>
            <a:r>
              <a:rPr lang="it-IT" altLang="it-IT" sz="1600" b="1" i="1" baseline="-25000" dirty="0" smtClean="0">
                <a:cs typeface="Times New Roman" pitchFamily="18" charset="0"/>
              </a:rPr>
              <a:t>N</a:t>
            </a:r>
            <a:r>
              <a:rPr lang="it-IT" altLang="it-IT" sz="1600" b="1" i="1" dirty="0" smtClean="0">
                <a:cs typeface="Times New Roman" pitchFamily="18" charset="0"/>
              </a:rPr>
              <a:t>2</a:t>
            </a:r>
            <a:r>
              <a:rPr lang="it-IT" altLang="it-IT" sz="1600" i="1" dirty="0" smtClean="0">
                <a:cs typeface="Times New Roman" pitchFamily="18" charset="0"/>
              </a:rPr>
              <a:t>)</a:t>
            </a:r>
            <a:r>
              <a:rPr lang="it-IT" altLang="it-IT" sz="1600" dirty="0" smtClean="0">
                <a:cs typeface="Times New Roman" pitchFamily="18" charset="0"/>
              </a:rPr>
              <a:t>. </a:t>
            </a:r>
            <a:r>
              <a:rPr lang="it-IT" altLang="it-IT" sz="1600" dirty="0">
                <a:cs typeface="Times New Roman" pitchFamily="18" charset="0"/>
              </a:rPr>
              <a:t>In questo caso il legante entrante </a:t>
            </a:r>
            <a:r>
              <a:rPr lang="it-IT" altLang="it-IT" sz="1600" b="1" i="1" dirty="0">
                <a:cs typeface="Times New Roman" pitchFamily="18" charset="0"/>
              </a:rPr>
              <a:t>Y</a:t>
            </a:r>
            <a:r>
              <a:rPr lang="it-IT" altLang="it-IT" sz="1600" dirty="0">
                <a:cs typeface="Times New Roman" pitchFamily="18" charset="0"/>
              </a:rPr>
              <a:t> attacca direttamente il complesso formando un intermedio </a:t>
            </a:r>
            <a:r>
              <a:rPr lang="it-IT" altLang="it-IT" sz="1600" dirty="0" err="1">
                <a:cs typeface="Times New Roman" pitchFamily="18" charset="0"/>
              </a:rPr>
              <a:t>epta</a:t>
            </a:r>
            <a:r>
              <a:rPr lang="it-IT" altLang="it-IT" sz="1600" dirty="0">
                <a:cs typeface="Times New Roman" pitchFamily="18" charset="0"/>
              </a:rPr>
              <a:t>-coordinato quale stadio lento della reazione: </a:t>
            </a:r>
          </a:p>
          <a:p>
            <a:pPr>
              <a:spcBef>
                <a:spcPct val="50000"/>
              </a:spcBef>
            </a:pPr>
            <a:r>
              <a:rPr lang="it-IT" altLang="it-IT" sz="1600" dirty="0">
                <a:cs typeface="Times New Roman" pitchFamily="18" charset="0"/>
              </a:rPr>
              <a:t> </a:t>
            </a:r>
          </a:p>
          <a:p>
            <a:pPr>
              <a:spcBef>
                <a:spcPct val="50000"/>
              </a:spcBef>
            </a:pPr>
            <a:r>
              <a:rPr lang="fr-FR" altLang="it-IT" sz="1600" dirty="0">
                <a:cs typeface="Times New Roman" pitchFamily="18" charset="0"/>
              </a:rPr>
              <a:t>     	   		    lento                          </a:t>
            </a:r>
            <a:r>
              <a:rPr lang="fr-FR" altLang="it-IT" sz="1600" dirty="0" err="1">
                <a:cs typeface="Times New Roman" pitchFamily="18" charset="0"/>
              </a:rPr>
              <a:t>veloce</a:t>
            </a:r>
            <a:endParaRPr lang="it-IT" altLang="it-IT" sz="1600" dirty="0">
              <a:cs typeface="Times New Roman" pitchFamily="18" charset="0"/>
            </a:endParaRPr>
          </a:p>
          <a:p>
            <a:pPr algn="ctr">
              <a:spcBef>
                <a:spcPct val="50000"/>
              </a:spcBef>
            </a:pPr>
            <a:r>
              <a:rPr lang="fr-FR" altLang="it-IT" sz="1600" dirty="0">
                <a:cs typeface="Times New Roman" pitchFamily="18" charset="0"/>
              </a:rPr>
              <a:t>[L</a:t>
            </a:r>
            <a:r>
              <a:rPr lang="fr-FR" altLang="it-IT" sz="1600" baseline="-30000" dirty="0">
                <a:cs typeface="Times New Roman" pitchFamily="18" charset="0"/>
              </a:rPr>
              <a:t>5</a:t>
            </a:r>
            <a:r>
              <a:rPr lang="fr-FR" altLang="it-IT" sz="1600" dirty="0">
                <a:cs typeface="Times New Roman" pitchFamily="18" charset="0"/>
              </a:rPr>
              <a:t>M</a:t>
            </a:r>
            <a:r>
              <a:rPr lang="fr-FR" altLang="it-IT" sz="1600" b="1" i="1" dirty="0">
                <a:cs typeface="Times New Roman" pitchFamily="18" charset="0"/>
              </a:rPr>
              <a:t>X</a:t>
            </a:r>
            <a:r>
              <a:rPr lang="fr-FR" altLang="it-IT" sz="1600" dirty="0">
                <a:cs typeface="Times New Roman" pitchFamily="18" charset="0"/>
              </a:rPr>
              <a:t>]  +  </a:t>
            </a:r>
            <a:r>
              <a:rPr lang="fr-FR" altLang="it-IT" sz="1600" b="1" i="1" dirty="0">
                <a:cs typeface="Times New Roman" pitchFamily="18" charset="0"/>
              </a:rPr>
              <a:t>Y</a:t>
            </a:r>
            <a:r>
              <a:rPr lang="fr-FR" altLang="it-IT" sz="1600" dirty="0">
                <a:cs typeface="Times New Roman" pitchFamily="18" charset="0"/>
              </a:rPr>
              <a:t>       </a:t>
            </a:r>
            <a:r>
              <a:rPr lang="it-IT" altLang="it-IT" sz="1600" dirty="0">
                <a:cs typeface="Times New Roman" pitchFamily="18" charset="0"/>
                <a:sym typeface="Wingdings" pitchFamily="2" charset="2"/>
              </a:rPr>
              <a:t></a:t>
            </a:r>
            <a:r>
              <a:rPr lang="fr-FR" altLang="it-IT" sz="1600" dirty="0">
                <a:cs typeface="Times New Roman" pitchFamily="18" charset="0"/>
              </a:rPr>
              <a:t>         [L</a:t>
            </a:r>
            <a:r>
              <a:rPr lang="fr-FR" altLang="it-IT" sz="1600" baseline="-30000" dirty="0">
                <a:cs typeface="Times New Roman" pitchFamily="18" charset="0"/>
              </a:rPr>
              <a:t>5</a:t>
            </a:r>
            <a:r>
              <a:rPr lang="fr-FR" altLang="it-IT" sz="1600" dirty="0">
                <a:cs typeface="Times New Roman" pitchFamily="18" charset="0"/>
              </a:rPr>
              <a:t>M</a:t>
            </a:r>
            <a:r>
              <a:rPr lang="fr-FR" altLang="it-IT" sz="1600" b="1" i="1" dirty="0">
                <a:cs typeface="Times New Roman" pitchFamily="18" charset="0"/>
              </a:rPr>
              <a:t>XY</a:t>
            </a:r>
            <a:r>
              <a:rPr lang="fr-FR" altLang="it-IT" sz="1600" dirty="0">
                <a:cs typeface="Times New Roman" pitchFamily="18" charset="0"/>
              </a:rPr>
              <a:t>]       </a:t>
            </a:r>
            <a:r>
              <a:rPr lang="it-IT" altLang="it-IT" sz="1600" dirty="0">
                <a:cs typeface="Times New Roman" pitchFamily="18" charset="0"/>
                <a:sym typeface="Wingdings" pitchFamily="2" charset="2"/>
              </a:rPr>
              <a:t></a:t>
            </a:r>
            <a:r>
              <a:rPr lang="fr-FR" altLang="it-IT" sz="1600" dirty="0">
                <a:cs typeface="Times New Roman" pitchFamily="18" charset="0"/>
              </a:rPr>
              <a:t>          [L</a:t>
            </a:r>
            <a:r>
              <a:rPr lang="fr-FR" altLang="it-IT" sz="1600" baseline="-30000" dirty="0">
                <a:cs typeface="Times New Roman" pitchFamily="18" charset="0"/>
              </a:rPr>
              <a:t>5</a:t>
            </a:r>
            <a:r>
              <a:rPr lang="fr-FR" altLang="it-IT" sz="1600" dirty="0">
                <a:cs typeface="Times New Roman" pitchFamily="18" charset="0"/>
              </a:rPr>
              <a:t>M</a:t>
            </a:r>
            <a:r>
              <a:rPr lang="fr-FR" altLang="it-IT" sz="1600" b="1" i="1" dirty="0">
                <a:cs typeface="Times New Roman" pitchFamily="18" charset="0"/>
              </a:rPr>
              <a:t>Y</a:t>
            </a:r>
            <a:r>
              <a:rPr lang="fr-FR" altLang="it-IT" sz="1600" dirty="0">
                <a:cs typeface="Times New Roman" pitchFamily="18" charset="0"/>
              </a:rPr>
              <a:t>]    +  </a:t>
            </a:r>
            <a:r>
              <a:rPr lang="fr-FR" altLang="it-IT" sz="1600" b="1" i="1" dirty="0">
                <a:cs typeface="Times New Roman" pitchFamily="18" charset="0"/>
              </a:rPr>
              <a:t>X</a:t>
            </a:r>
            <a:endParaRPr lang="it-IT" altLang="it-IT" sz="1600" b="1" i="1" dirty="0"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fr-FR" altLang="it-IT" sz="1600" dirty="0">
                <a:cs typeface="Times New Roman" pitchFamily="18" charset="0"/>
              </a:rPr>
              <a:t>                                                               </a:t>
            </a:r>
            <a:endParaRPr lang="it-IT" altLang="it-IT" sz="1600" dirty="0">
              <a:cs typeface="Times New Roman" pitchFamily="18" charset="0"/>
            </a:endParaRPr>
          </a:p>
          <a:p>
            <a:pPr algn="ctr">
              <a:spcBef>
                <a:spcPct val="50000"/>
              </a:spcBef>
            </a:pPr>
            <a:r>
              <a:rPr lang="it-IT" altLang="it-IT" sz="1600" dirty="0">
                <a:cs typeface="Times New Roman" pitchFamily="18" charset="0"/>
              </a:rPr>
              <a:t>Il processo è bimolecolare </a:t>
            </a:r>
          </a:p>
        </p:txBody>
      </p:sp>
    </p:spTree>
    <p:extLst>
      <p:ext uri="{BB962C8B-B14F-4D97-AF65-F5344CB8AC3E}">
        <p14:creationId xmlns:p14="http://schemas.microsoft.com/office/powerpoint/2010/main" val="31701402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ext Box 2"/>
          <p:cNvSpPr txBox="1">
            <a:spLocks noChangeArrowheads="1"/>
          </p:cNvSpPr>
          <p:nvPr/>
        </p:nvSpPr>
        <p:spPr bwMode="auto">
          <a:xfrm>
            <a:off x="381000" y="457200"/>
            <a:ext cx="8229600" cy="36625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it-IT" altLang="it-IT" sz="1600" dirty="0" smtClean="0"/>
          </a:p>
          <a:p>
            <a:pPr>
              <a:spcBef>
                <a:spcPct val="50000"/>
              </a:spcBef>
            </a:pPr>
            <a:endParaRPr lang="it-IT" altLang="it-IT" sz="1600" dirty="0"/>
          </a:p>
          <a:p>
            <a:pPr>
              <a:spcBef>
                <a:spcPct val="50000"/>
              </a:spcBef>
            </a:pPr>
            <a:r>
              <a:rPr lang="it-IT" altLang="it-IT" sz="1600" dirty="0" smtClean="0"/>
              <a:t>Se </a:t>
            </a:r>
            <a:r>
              <a:rPr lang="it-IT" altLang="it-IT" sz="1600" dirty="0"/>
              <a:t>non c’è formazione di un intermedio, la reazione viene chiamata di </a:t>
            </a:r>
            <a:r>
              <a:rPr lang="it-IT" altLang="it-IT" sz="1600" b="1" dirty="0"/>
              <a:t>interscambio</a:t>
            </a:r>
            <a:r>
              <a:rPr lang="it-IT" altLang="it-IT" sz="1600" dirty="0"/>
              <a:t> (</a:t>
            </a:r>
            <a:r>
              <a:rPr lang="it-IT" altLang="it-IT" sz="1600" b="1" dirty="0"/>
              <a:t>I</a:t>
            </a:r>
            <a:r>
              <a:rPr lang="it-IT" altLang="it-IT" sz="1600" dirty="0"/>
              <a:t>), un meccanismo nel quale c’è un lento interscambio del legante entrante con quello uscente.</a:t>
            </a:r>
          </a:p>
          <a:p>
            <a:pPr>
              <a:spcBef>
                <a:spcPct val="50000"/>
              </a:spcBef>
            </a:pPr>
            <a:r>
              <a:rPr lang="it-IT" altLang="it-IT" sz="1600" dirty="0"/>
              <a:t>Questo interscambio porta ad uno </a:t>
            </a:r>
            <a:r>
              <a:rPr lang="it-IT" altLang="it-IT" sz="1600" b="1" u="sng" dirty="0"/>
              <a:t>stato di transizione</a:t>
            </a:r>
            <a:r>
              <a:rPr lang="it-IT" altLang="it-IT" sz="1600" b="1" dirty="0"/>
              <a:t> </a:t>
            </a:r>
            <a:r>
              <a:rPr lang="it-IT" altLang="it-IT" sz="1600" dirty="0"/>
              <a:t>in cui un certo grado di rottura del legame del legante uscente è accompagnata dalla parziale formazione del legame del legante entrante.</a:t>
            </a:r>
          </a:p>
          <a:p>
            <a:pPr>
              <a:spcBef>
                <a:spcPct val="50000"/>
              </a:spcBef>
            </a:pPr>
            <a:r>
              <a:rPr lang="it-IT" altLang="it-IT" sz="1600" dirty="0"/>
              <a:t>Il meccanismo è indicato con</a:t>
            </a:r>
            <a:r>
              <a:rPr lang="it-IT" altLang="it-IT" sz="1600" b="1" dirty="0"/>
              <a:t> </a:t>
            </a:r>
            <a:r>
              <a:rPr lang="it-IT" altLang="it-IT" sz="1600" b="1" i="1" dirty="0" err="1"/>
              <a:t>I</a:t>
            </a:r>
            <a:r>
              <a:rPr lang="it-IT" altLang="it-IT" sz="1600" b="1" i="1" baseline="-25000" dirty="0" err="1"/>
              <a:t>a</a:t>
            </a:r>
            <a:r>
              <a:rPr lang="it-IT" altLang="it-IT" sz="1600" b="1" dirty="0"/>
              <a:t> </a:t>
            </a:r>
            <a:r>
              <a:rPr lang="it-IT" altLang="it-IT" sz="1600" dirty="0"/>
              <a:t>se la formazione del legame è apparentemente più importante della rottura del legame nello stato di transizione.</a:t>
            </a:r>
          </a:p>
          <a:p>
            <a:pPr>
              <a:spcBef>
                <a:spcPct val="50000"/>
              </a:spcBef>
            </a:pPr>
            <a:r>
              <a:rPr lang="it-IT" altLang="it-IT" sz="1600" dirty="0"/>
              <a:t>La situazione opposta, quando la rottura del legame è più importante della formazione del legame, il meccanismo viene indicato come</a:t>
            </a:r>
            <a:r>
              <a:rPr lang="it-IT" altLang="it-IT" sz="1600" b="1" dirty="0"/>
              <a:t> </a:t>
            </a:r>
            <a:r>
              <a:rPr lang="it-IT" altLang="it-IT" sz="1600" b="1" i="1" dirty="0"/>
              <a:t>I</a:t>
            </a:r>
            <a:r>
              <a:rPr lang="it-IT" altLang="it-IT" sz="1600" b="1" i="1" baseline="-25000" dirty="0"/>
              <a:t>d</a:t>
            </a:r>
            <a:r>
              <a:rPr lang="it-IT" altLang="it-IT" sz="1600" b="1" i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032188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" y="1376363"/>
            <a:ext cx="8610600" cy="410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cap="flat" cmpd="sng">
                <a:solidFill>
                  <a:srgbClr val="FF6600"/>
                </a:solidFill>
                <a:prstDash val="solid"/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solidFill>
            <a:srgbClr val="FF66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solidFill>
            <a:srgbClr val="FF66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7369</TotalTime>
  <Words>838</Words>
  <Application>Microsoft Office PowerPoint</Application>
  <PresentationFormat>Presentazione su schermo (4:3)</PresentationFormat>
  <Paragraphs>147</Paragraphs>
  <Slides>22</Slides>
  <Notes>13</Notes>
  <HiddenSlides>0</HiddenSlides>
  <MMClips>0</MMClips>
  <ScaleCrop>false</ScaleCrop>
  <HeadingPairs>
    <vt:vector size="8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22</vt:i4>
      </vt:variant>
    </vt:vector>
  </HeadingPairs>
  <TitlesOfParts>
    <vt:vector size="29" baseType="lpstr">
      <vt:lpstr>Arial</vt:lpstr>
      <vt:lpstr>Arial Unicode MS</vt:lpstr>
      <vt:lpstr>Symbol</vt:lpstr>
      <vt:lpstr>Times New Roman</vt:lpstr>
      <vt:lpstr>Wingdings</vt:lpstr>
      <vt:lpstr>Default Design</vt:lpstr>
      <vt:lpstr>CS ChemDraw Drawing</vt:lpstr>
      <vt:lpstr>Presentazione standard di PowerPoint</vt:lpstr>
      <vt:lpstr>Stabilità dei composti di coordinazione</vt:lpstr>
      <vt:lpstr>Esempi di costanti di stabilità</vt:lpstr>
      <vt:lpstr>Presentazione standard di PowerPoint</vt:lpstr>
      <vt:lpstr>Presentazione standard di PowerPoint</vt:lpstr>
      <vt:lpstr>Presentazione standard di PowerPoint</vt:lpstr>
      <vt:lpstr>Reazioni di sostituzione nei complessi ottaedrici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Profili di reazione nella sostituzione dei complessi ML5X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L’effetto trans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Victoria Medialdea</dc:creator>
  <cp:lastModifiedBy>GEREMIA</cp:lastModifiedBy>
  <cp:revision>166</cp:revision>
  <cp:lastPrinted>2005-04-18T20:49:39Z</cp:lastPrinted>
  <dcterms:created xsi:type="dcterms:W3CDTF">2005-04-18T10:33:51Z</dcterms:created>
  <dcterms:modified xsi:type="dcterms:W3CDTF">2020-05-11T17:05:35Z</dcterms:modified>
</cp:coreProperties>
</file>