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9" r:id="rId2"/>
    <p:sldId id="333" r:id="rId3"/>
    <p:sldId id="334" r:id="rId4"/>
    <p:sldId id="310" r:id="rId5"/>
    <p:sldId id="331" r:id="rId6"/>
    <p:sldId id="311" r:id="rId7"/>
    <p:sldId id="335" r:id="rId8"/>
    <p:sldId id="336" r:id="rId9"/>
    <p:sldId id="312" r:id="rId10"/>
    <p:sldId id="316" r:id="rId11"/>
    <p:sldId id="317" r:id="rId12"/>
    <p:sldId id="337" r:id="rId13"/>
    <p:sldId id="318" r:id="rId14"/>
    <p:sldId id="319" r:id="rId15"/>
    <p:sldId id="320" r:id="rId16"/>
    <p:sldId id="321" r:id="rId17"/>
    <p:sldId id="330" r:id="rId18"/>
    <p:sldId id="322" r:id="rId19"/>
    <p:sldId id="323" r:id="rId20"/>
    <p:sldId id="345" r:id="rId21"/>
    <p:sldId id="325" r:id="rId22"/>
    <p:sldId id="338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33CC33"/>
    <a:srgbClr val="D6ECEE"/>
    <a:srgbClr val="FF9900"/>
    <a:srgbClr val="FEFAA0"/>
    <a:srgbClr val="DEA900"/>
    <a:srgbClr val="FED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fld id="{7EF817FA-3F05-498F-9C6F-5E045522354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98827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it-IT" altLang="it-IT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fld id="{B53B379C-BE26-462B-9C1F-D4D1B0F96F9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8689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90A552-2C9F-4363-BBE6-B6FF13BD8C2C}" type="slidenum">
              <a:rPr lang="en-US" altLang="it-IT"/>
              <a:pPr eaLnBrk="1" hangingPunct="1"/>
              <a:t>1</a:t>
            </a:fld>
            <a:endParaRPr lang="en-US" altLang="it-IT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E74F0B-9633-4F50-B492-1C88279474A8}" type="slidenum">
              <a:rPr lang="en-US" altLang="it-IT"/>
              <a:pPr eaLnBrk="1" hangingPunct="1"/>
              <a:t>16</a:t>
            </a:fld>
            <a:endParaRPr lang="en-US" altLang="it-IT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98159-98F8-4E8C-9F9A-67CF004EE868}" type="slidenum">
              <a:rPr lang="en-US" altLang="it-IT"/>
              <a:pPr eaLnBrk="1" hangingPunct="1"/>
              <a:t>18</a:t>
            </a:fld>
            <a:endParaRPr lang="en-US" altLang="it-IT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3F71A9-2BC8-4247-A7D7-964AC2F7CD4E}" type="slidenum">
              <a:rPr lang="en-US" altLang="it-IT"/>
              <a:pPr eaLnBrk="1" hangingPunct="1"/>
              <a:t>19</a:t>
            </a:fld>
            <a:endParaRPr lang="en-US" altLang="it-IT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EF3AF7-3F81-4A92-94D2-DF37731CE5AA}" type="slidenum">
              <a:rPr lang="en-US" altLang="it-IT"/>
              <a:pPr eaLnBrk="1" hangingPunct="1"/>
              <a:t>21</a:t>
            </a:fld>
            <a:endParaRPr lang="en-US" altLang="it-IT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06BDF-8285-4271-B695-4FADF1EFC4C2}" type="slidenum">
              <a:rPr lang="en-US" altLang="it-IT"/>
              <a:pPr eaLnBrk="1" hangingPunct="1"/>
              <a:t>4</a:t>
            </a:fld>
            <a:endParaRPr lang="en-US" altLang="it-IT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F5D6CB-924D-4D9B-9C71-4BD2D2B73F87}" type="slidenum">
              <a:rPr lang="en-US" altLang="it-IT"/>
              <a:pPr eaLnBrk="1" hangingPunct="1"/>
              <a:t>6</a:t>
            </a:fld>
            <a:endParaRPr lang="en-US" altLang="it-IT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57EF3B-B38C-4C0E-9B18-7A28C56D3762}" type="slidenum">
              <a:rPr lang="en-US" altLang="it-IT"/>
              <a:pPr eaLnBrk="1" hangingPunct="1"/>
              <a:t>9</a:t>
            </a:fld>
            <a:endParaRPr lang="en-US" altLang="it-IT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7D702B-7BBC-4BB2-8572-BDA385098922}" type="slidenum">
              <a:rPr lang="en-US" altLang="it-IT"/>
              <a:pPr eaLnBrk="1" hangingPunct="1"/>
              <a:t>10</a:t>
            </a:fld>
            <a:endParaRPr lang="en-US" altLang="it-IT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638439-E31C-44D3-BC7A-DA1BB276B789}" type="slidenum">
              <a:rPr lang="en-US" altLang="it-IT"/>
              <a:pPr eaLnBrk="1" hangingPunct="1"/>
              <a:t>11</a:t>
            </a:fld>
            <a:endParaRPr lang="en-US" altLang="it-IT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CF3618-E501-4644-BA66-C184018DD899}" type="slidenum">
              <a:rPr lang="en-US" altLang="it-IT"/>
              <a:pPr eaLnBrk="1" hangingPunct="1"/>
              <a:t>13</a:t>
            </a:fld>
            <a:endParaRPr lang="en-US" altLang="it-IT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02315-68DF-4E03-82AA-3C9D5D4288F0}" type="slidenum">
              <a:rPr lang="en-US" altLang="it-IT"/>
              <a:pPr eaLnBrk="1" hangingPunct="1"/>
              <a:t>14</a:t>
            </a:fld>
            <a:endParaRPr lang="en-US" altLang="it-IT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8988" indent="-303213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12850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8625" indent="-242888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82813" indent="-241300" defTabSz="9699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400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972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44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11613" indent="-241300" defTabSz="969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3CA9CA-063E-4D1A-946A-17BF07851763}" type="slidenum">
              <a:rPr lang="en-US" altLang="it-IT"/>
              <a:pPr eaLnBrk="1" hangingPunct="1"/>
              <a:t>15</a:t>
            </a:fld>
            <a:endParaRPr lang="en-US" altLang="it-IT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31C95-3BE0-44DC-A8B9-9175D5E9A1E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BDBCD-2410-499F-B361-03EE177BE9E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2F320-8B41-4E5D-878A-CDF3C2AB7D5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3B3CF-D3D0-4E33-B572-7D6383373D5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271E-90F2-486C-8341-B5200CA4F3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5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7BF3-07F8-4FEC-97F2-3C08F0EF6B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6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840A5-F115-4508-AA2B-35C60473B38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7869E-81C1-4B37-8F25-BBEC556647E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7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726E-CD24-4541-93F4-3D6BC2C7479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60354-5A9B-4DC3-8950-50154B367AD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71233-D96C-495D-84EE-83994DDB686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45E88D-0E05-441A-9970-1510E6BE6B9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928651" y="2895600"/>
            <a:ext cx="54184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Chimica</a:t>
            </a:r>
            <a:r>
              <a:rPr lang="en-US" altLang="it-IT" sz="3200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Coordinazione</a:t>
            </a:r>
            <a:endParaRPr lang="en-US" altLang="it-IT" sz="3200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Reazioni</a:t>
            </a:r>
            <a:r>
              <a:rPr lang="en-US" altLang="it-IT" sz="32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dei</a:t>
            </a:r>
            <a:r>
              <a:rPr lang="en-US" altLang="it-IT" sz="32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Metallo</a:t>
            </a:r>
            <a:r>
              <a:rPr lang="en-US" altLang="it-IT" sz="32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3200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endParaRPr lang="en-US" altLang="it-IT" sz="32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09574" y="498475"/>
            <a:ext cx="835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principali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reazioni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scambio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dei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liganti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in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ottaedrici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733800" y="1576388"/>
            <a:ext cx="1463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000" i="1" dirty="0" err="1" smtClean="0">
                <a:solidFill>
                  <a:schemeClr val="accent2"/>
                </a:solidFill>
                <a:latin typeface="Times New Roman" pitchFamily="18" charset="0"/>
              </a:rPr>
              <a:t>Dissociativo</a:t>
            </a:r>
            <a:endParaRPr lang="en-US" altLang="it-IT" sz="20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733800" y="3946525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Associativo</a:t>
            </a:r>
            <a:endParaRPr lang="en-US" altLang="it-IT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209800"/>
            <a:ext cx="718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rgbClr val="FF66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648200"/>
            <a:ext cx="7562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rgbClr val="FF66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25525"/>
            <a:ext cx="4092575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621129" y="1638300"/>
            <a:ext cx="26959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Dissociativo</a:t>
            </a:r>
            <a:endParaRPr lang="en-US" altLang="it-IT" i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intermendio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5-coordinato)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637003" y="4311650"/>
            <a:ext cx="26959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 smtClean="0">
                <a:solidFill>
                  <a:srgbClr val="FF0000"/>
                </a:solidFill>
                <a:latin typeface="Times New Roman" pitchFamily="18" charset="0"/>
              </a:rPr>
              <a:t>Meccanismo</a:t>
            </a:r>
            <a:r>
              <a:rPr lang="en-US" altLang="it-IT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rgbClr val="FF0000"/>
                </a:solidFill>
                <a:latin typeface="Times New Roman" pitchFamily="18" charset="0"/>
              </a:rPr>
              <a:t>Associativo</a:t>
            </a:r>
            <a:endParaRPr lang="en-US" altLang="it-IT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i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it-IT" i="1" dirty="0" err="1" smtClean="0">
                <a:solidFill>
                  <a:srgbClr val="FF0000"/>
                </a:solidFill>
                <a:latin typeface="Times New Roman" pitchFamily="18" charset="0"/>
              </a:rPr>
              <a:t>intermedio</a:t>
            </a:r>
            <a:r>
              <a:rPr lang="en-US" altLang="it-IT" i="1" dirty="0" smtClean="0">
                <a:solidFill>
                  <a:srgbClr val="FF0000"/>
                </a:solidFill>
                <a:latin typeface="Times New Roman" pitchFamily="18" charset="0"/>
              </a:rPr>
              <a:t> 7-coordinato)</a:t>
            </a:r>
            <a:endParaRPr lang="en-US" altLang="it-IT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609600"/>
            <a:ext cx="8077200" cy="2819400"/>
            <a:chOff x="384" y="384"/>
            <a:chExt cx="5088" cy="1776"/>
          </a:xfrm>
        </p:grpSpPr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384" y="384"/>
              <a:ext cx="5088" cy="177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3772" y="1776"/>
              <a:ext cx="12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it-IT" b="1" i="1" dirty="0" smtClean="0">
                  <a:solidFill>
                    <a:schemeClr val="accent2"/>
                  </a:solidFill>
                </a:rPr>
                <a:t>IL PIU’ COMUNE</a:t>
              </a:r>
              <a:endParaRPr lang="en-US" altLang="it-IT" b="1" i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6445250" y="5225534"/>
            <a:ext cx="147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PIU’ RARO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457200"/>
          </a:xfrm>
        </p:spPr>
        <p:txBody>
          <a:bodyPr/>
          <a:lstStyle/>
          <a:p>
            <a:r>
              <a:rPr lang="it-IT" altLang="it-IT" sz="2000"/>
              <a:t>Profili di reazione nella sostituzione dei complessi ML</a:t>
            </a:r>
            <a:r>
              <a:rPr lang="it-IT" altLang="it-IT" sz="2000" baseline="-25000"/>
              <a:t>5</a:t>
            </a:r>
            <a:r>
              <a:rPr lang="it-IT" altLang="it-IT" sz="2000" i="1"/>
              <a:t>X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3352800" cy="551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it-IT" altLang="it-IT" sz="1400"/>
              <a:t>Meccanismo associativo (</a:t>
            </a:r>
            <a:r>
              <a:rPr lang="it-IT" altLang="it-IT" sz="1400" b="1"/>
              <a:t>A</a:t>
            </a:r>
            <a:r>
              <a:rPr lang="it-IT" altLang="it-IT" sz="1400"/>
              <a:t>): si forma dapprima l’intermedio, con il numero di coordinazione espanso per l’entrata del legante Y, quale stadio lento.</a:t>
            </a:r>
          </a:p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it-IT" altLang="it-IT" sz="1400"/>
              <a:t>Meccanismo di interscambio associativo (</a:t>
            </a:r>
            <a:r>
              <a:rPr lang="it-IT" altLang="it-IT" sz="1400" b="1"/>
              <a:t>I</a:t>
            </a:r>
            <a:r>
              <a:rPr lang="it-IT" altLang="it-IT" sz="1400" b="1" baseline="-25000"/>
              <a:t>a</a:t>
            </a:r>
            <a:r>
              <a:rPr lang="it-IT" altLang="it-IT" sz="1400"/>
              <a:t>): lo stato di transizione si ottiene principalmente attraverso la formazione del legame (M</a:t>
            </a:r>
            <a:r>
              <a:rPr lang="it-IT" altLang="it-IT" sz="1400">
                <a:cs typeface="Times New Roman" pitchFamily="18" charset="0"/>
              </a:rPr>
              <a:t>···</a:t>
            </a:r>
            <a:r>
              <a:rPr lang="it-IT" altLang="it-IT" sz="1400"/>
              <a:t>Y). La notazione [ML</a:t>
            </a:r>
            <a:r>
              <a:rPr lang="it-IT" altLang="it-IT" sz="1400" baseline="-25000"/>
              <a:t>5</a:t>
            </a:r>
            <a:r>
              <a:rPr lang="it-IT" altLang="it-IT" sz="1400"/>
              <a:t>X];Y e [ML</a:t>
            </a:r>
            <a:r>
              <a:rPr lang="it-IT" altLang="it-IT" sz="1400" baseline="-25000"/>
              <a:t>5</a:t>
            </a:r>
            <a:r>
              <a:rPr lang="it-IT" altLang="it-IT" sz="1400"/>
              <a:t>Y];X per i reagenti e i prodotti, rispettivamente, rappresentano complessi a sfera esterna (o coppie ioniche).</a:t>
            </a:r>
          </a:p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it-IT" altLang="it-IT" sz="1400"/>
              <a:t>Meccanismo di interscambio dissociativo (</a:t>
            </a:r>
            <a:r>
              <a:rPr lang="it-IT" altLang="it-IT" sz="1400" b="1"/>
              <a:t>I</a:t>
            </a:r>
            <a:r>
              <a:rPr lang="it-IT" altLang="it-IT" sz="1400" b="1" baseline="-25000"/>
              <a:t>d</a:t>
            </a:r>
            <a:r>
              <a:rPr lang="it-IT" altLang="it-IT" sz="1400"/>
              <a:t>): lo stato di transizione si ottiene principalmente attraverso la rottura del legame (M</a:t>
            </a:r>
            <a:r>
              <a:rPr lang="it-IT" altLang="it-IT" sz="1400">
                <a:cs typeface="Times New Roman" pitchFamily="18" charset="0"/>
              </a:rPr>
              <a:t>···</a:t>
            </a:r>
            <a:r>
              <a:rPr lang="it-IT" altLang="it-IT" sz="1400"/>
              <a:t>X) del legante uscente.</a:t>
            </a:r>
          </a:p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it-IT" altLang="it-IT" sz="1400"/>
              <a:t>Meccanismo dissociativo (</a:t>
            </a:r>
            <a:r>
              <a:rPr lang="it-IT" altLang="it-IT" sz="1400" b="1"/>
              <a:t>D</a:t>
            </a:r>
            <a:r>
              <a:rPr lang="it-IT" altLang="it-IT" sz="1400"/>
              <a:t>): si forma dapprima un intermedio, con numero di coordinazione minore, attraverso la rottura del legame del gruppo uscente quale stadio lento.</a:t>
            </a:r>
          </a:p>
        </p:txBody>
      </p:sp>
      <p:pic>
        <p:nvPicPr>
          <p:cNvPr id="57348" name="Picture 4" descr="C:\Documents and Settings\longato bruno\Desktop\IMMAGINI FINALI\immagini FINALI 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" t="3207" r="5652" b="4665"/>
          <a:stretch>
            <a:fillRect/>
          </a:stretch>
        </p:blipFill>
        <p:spPr bwMode="auto">
          <a:xfrm>
            <a:off x="4038600" y="838200"/>
            <a:ext cx="4618038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943600" cy="466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45720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Evidenze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sperimentali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per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il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meccanismo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dissociativo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47926" y="5978526"/>
            <a:ext cx="5676747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La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velocità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 è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indipendente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dalla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natura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di L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entrante</a:t>
            </a:r>
            <a:endParaRPr lang="en-US" altLang="it-IT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209800" y="2133600"/>
            <a:ext cx="49530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8674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48000" y="4267200"/>
            <a:ext cx="3276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45720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Evidenze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sperimentali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per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il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meccanismo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dissociativo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81118" y="5946775"/>
            <a:ext cx="5215082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La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velocità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dipendente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dalla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natura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di L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uscente</a:t>
            </a:r>
            <a:endParaRPr lang="en-US" altLang="it-IT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2296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11487" y="457200"/>
            <a:ext cx="6389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Inerti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e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labili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alcuni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profili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thermodinamici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e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cinetici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02331" y="4900613"/>
            <a:ext cx="22862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Esotermica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>
                <a:latin typeface="Times New Roman" pitchFamily="18" charset="0"/>
              </a:rPr>
              <a:t>(</a:t>
            </a:r>
            <a:r>
              <a:rPr lang="en-US" altLang="it-IT" sz="1600" dirty="0" err="1" smtClean="0">
                <a:latin typeface="Times New Roman" pitchFamily="18" charset="0"/>
              </a:rPr>
              <a:t>favorita</a:t>
            </a:r>
            <a:r>
              <a:rPr lang="en-US" altLang="it-IT" sz="1600" dirty="0" smtClean="0">
                <a:latin typeface="Times New Roman" pitchFamily="18" charset="0"/>
              </a:rPr>
              <a:t>, </a:t>
            </a:r>
            <a:r>
              <a:rPr lang="en-US" altLang="it-IT" sz="1600" i="1" dirty="0" smtClean="0">
                <a:latin typeface="Times New Roman" pitchFamily="18" charset="0"/>
              </a:rPr>
              <a:t>K </a:t>
            </a:r>
            <a:r>
              <a:rPr lang="en-US" altLang="it-IT" sz="1600" i="1" dirty="0" err="1" smtClean="0">
                <a:latin typeface="Times New Roman" pitchFamily="18" charset="0"/>
              </a:rPr>
              <a:t>grande</a:t>
            </a:r>
            <a:r>
              <a:rPr lang="en-US" altLang="it-IT" sz="1600" dirty="0" smtClean="0">
                <a:latin typeface="Times New Roman" pitchFamily="18" charset="0"/>
              </a:rPr>
              <a:t>)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 smtClean="0">
                <a:latin typeface="Times New Roman" pitchFamily="18" charset="0"/>
              </a:rPr>
              <a:t>Grande </a:t>
            </a:r>
            <a:r>
              <a:rPr lang="en-US" altLang="it-IT" sz="1600" i="1" dirty="0" err="1">
                <a:latin typeface="Times New Roman" pitchFamily="18" charset="0"/>
              </a:rPr>
              <a:t>E</a:t>
            </a:r>
            <a:r>
              <a:rPr lang="en-US" altLang="it-IT" sz="1600" i="1" baseline="-25000" dirty="0" err="1">
                <a:latin typeface="Times New Roman" pitchFamily="18" charset="0"/>
              </a:rPr>
              <a:t>a</a:t>
            </a:r>
            <a:r>
              <a:rPr lang="en-US" altLang="it-IT" sz="1600" dirty="0">
                <a:latin typeface="Times New Roman" pitchFamily="18" charset="0"/>
              </a:rPr>
              <a:t>, </a:t>
            </a:r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lenta</a:t>
            </a:r>
            <a:endParaRPr lang="en-US" altLang="it-IT" sz="16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410644" y="4876800"/>
            <a:ext cx="228620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Esotermica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>
                <a:latin typeface="Times New Roman" pitchFamily="18" charset="0"/>
              </a:rPr>
              <a:t>(</a:t>
            </a:r>
            <a:r>
              <a:rPr lang="en-US" altLang="it-IT" sz="1600" dirty="0" err="1" smtClean="0">
                <a:latin typeface="Times New Roman" pitchFamily="18" charset="0"/>
              </a:rPr>
              <a:t>favorita</a:t>
            </a:r>
            <a:r>
              <a:rPr lang="en-US" altLang="it-IT" sz="1600" dirty="0" smtClean="0">
                <a:latin typeface="Times New Roman" pitchFamily="18" charset="0"/>
              </a:rPr>
              <a:t>, </a:t>
            </a:r>
            <a:r>
              <a:rPr lang="en-US" altLang="it-IT" sz="1600" i="1" dirty="0" smtClean="0">
                <a:latin typeface="Times New Roman" pitchFamily="18" charset="0"/>
              </a:rPr>
              <a:t>K </a:t>
            </a:r>
            <a:r>
              <a:rPr lang="en-US" altLang="it-IT" sz="1600" i="1" dirty="0" err="1" smtClean="0">
                <a:latin typeface="Times New Roman" pitchFamily="18" charset="0"/>
              </a:rPr>
              <a:t>grande</a:t>
            </a:r>
            <a:r>
              <a:rPr lang="en-US" altLang="it-IT" sz="1600" dirty="0" smtClean="0">
                <a:latin typeface="Times New Roman" pitchFamily="18" charset="0"/>
              </a:rPr>
              <a:t>)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 smtClean="0">
                <a:latin typeface="Times New Roman" pitchFamily="18" charset="0"/>
              </a:rPr>
              <a:t>Grande </a:t>
            </a:r>
            <a:r>
              <a:rPr lang="en-US" altLang="it-IT" sz="1600" i="1" dirty="0" err="1">
                <a:latin typeface="Times New Roman" pitchFamily="18" charset="0"/>
              </a:rPr>
              <a:t>E</a:t>
            </a:r>
            <a:r>
              <a:rPr lang="en-US" altLang="it-IT" sz="1600" i="1" baseline="-25000" dirty="0" err="1">
                <a:latin typeface="Times New Roman" pitchFamily="18" charset="0"/>
              </a:rPr>
              <a:t>a</a:t>
            </a:r>
            <a:r>
              <a:rPr lang="en-US" altLang="it-IT" sz="1600" dirty="0">
                <a:latin typeface="Times New Roman" pitchFamily="18" charset="0"/>
              </a:rPr>
              <a:t>, </a:t>
            </a:r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lenta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 err="1" smtClean="0">
                <a:latin typeface="Times New Roman" pitchFamily="18" charset="0"/>
              </a:rPr>
              <a:t>Intermedio</a:t>
            </a:r>
            <a:r>
              <a:rPr lang="en-US" altLang="it-IT" sz="1600" dirty="0" smtClean="0">
                <a:latin typeface="Times New Roman" pitchFamily="18" charset="0"/>
              </a:rPr>
              <a:t> stabile</a:t>
            </a:r>
            <a:endParaRPr lang="en-US" altLang="it-IT" sz="1600" dirty="0">
              <a:latin typeface="Times New Roman" pitchFamily="18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22257" y="4900613"/>
            <a:ext cx="2424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Endotermica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 smtClean="0">
                <a:latin typeface="Times New Roman" pitchFamily="18" charset="0"/>
              </a:rPr>
              <a:t>(</a:t>
            </a:r>
            <a:r>
              <a:rPr lang="en-US" altLang="it-IT" sz="1600" dirty="0" err="1" smtClean="0">
                <a:latin typeface="Times New Roman" pitchFamily="18" charset="0"/>
              </a:rPr>
              <a:t>sfavorita</a:t>
            </a:r>
            <a:r>
              <a:rPr lang="en-US" altLang="it-IT" sz="1600" dirty="0" smtClean="0">
                <a:latin typeface="Times New Roman" pitchFamily="18" charset="0"/>
              </a:rPr>
              <a:t>, </a:t>
            </a:r>
            <a:r>
              <a:rPr lang="en-US" altLang="it-IT" sz="1600" i="1" dirty="0" smtClean="0">
                <a:latin typeface="Times New Roman" pitchFamily="18" charset="0"/>
              </a:rPr>
              <a:t>K piccolo</a:t>
            </a:r>
            <a:r>
              <a:rPr lang="en-US" altLang="it-IT" sz="1600" dirty="0" smtClean="0">
                <a:latin typeface="Times New Roman" pitchFamily="18" charset="0"/>
              </a:rPr>
              <a:t>)</a:t>
            </a:r>
            <a:endParaRPr lang="en-US" altLang="it-IT" sz="16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1600" dirty="0" err="1" smtClean="0">
                <a:latin typeface="Times New Roman" pitchFamily="18" charset="0"/>
              </a:rPr>
              <a:t>Piccola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i="1" dirty="0" err="1">
                <a:latin typeface="Times New Roman" pitchFamily="18" charset="0"/>
              </a:rPr>
              <a:t>E</a:t>
            </a:r>
            <a:r>
              <a:rPr lang="en-US" altLang="it-IT" sz="1600" i="1" baseline="-25000" dirty="0" err="1">
                <a:latin typeface="Times New Roman" pitchFamily="18" charset="0"/>
              </a:rPr>
              <a:t>a</a:t>
            </a:r>
            <a:r>
              <a:rPr lang="en-US" altLang="it-IT" sz="1600" dirty="0">
                <a:latin typeface="Times New Roman" pitchFamily="18" charset="0"/>
              </a:rPr>
              <a:t>, </a:t>
            </a:r>
            <a:r>
              <a:rPr lang="en-US" altLang="it-IT" sz="1600" dirty="0" err="1" smtClean="0">
                <a:latin typeface="Times New Roman" pitchFamily="18" charset="0"/>
              </a:rPr>
              <a:t>reazione</a:t>
            </a:r>
            <a:r>
              <a:rPr lang="en-US" altLang="it-IT" sz="1600" dirty="0" smtClean="0">
                <a:latin typeface="Times New Roman" pitchFamily="18" charset="0"/>
              </a:rPr>
              <a:t> </a:t>
            </a:r>
            <a:r>
              <a:rPr lang="en-US" altLang="it-IT" sz="1600" dirty="0" err="1" smtClean="0">
                <a:latin typeface="Times New Roman" pitchFamily="18" charset="0"/>
              </a:rPr>
              <a:t>veloce</a:t>
            </a:r>
            <a:endParaRPr lang="en-US" altLang="it-IT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143000"/>
            <a:ext cx="641985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430588" y="228600"/>
            <a:ext cx="24753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800" i="1" dirty="0">
                <a:solidFill>
                  <a:schemeClr val="accent2"/>
                </a:solidFill>
                <a:latin typeface="Times New Roman" pitchFamily="18" charset="0"/>
              </a:rPr>
              <a:t>Labile 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o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inerte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?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19400" y="5867400"/>
            <a:ext cx="3603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/>
              <a:t>LFAE = LFSE(sq pyr) - LFSE(oct)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3419872" y="544467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3892352" y="544467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389512" y="544467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683837" y="3428450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172683" y="3440491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580112" y="2708370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5602543" y="4279039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5570480" y="4759973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5481921" y="5766630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972883" y="5766630"/>
            <a:ext cx="32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4749552" y="4759973"/>
            <a:ext cx="820928" cy="684702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49552" y="5444674"/>
            <a:ext cx="732369" cy="31994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flipV="1">
            <a:off x="4515005" y="2708370"/>
            <a:ext cx="1066060" cy="72008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4515005" y="3440491"/>
            <a:ext cx="1066060" cy="838548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787942" y="4241311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D</a:t>
            </a:r>
            <a:r>
              <a:rPr lang="it-IT" dirty="0" smtClean="0"/>
              <a:t>o</a:t>
            </a:r>
            <a:endParaRPr lang="it-IT" dirty="0"/>
          </a:p>
        </p:txBody>
      </p:sp>
      <p:cxnSp>
        <p:nvCxnSpPr>
          <p:cNvPr id="33" name="Connettore 1 32"/>
          <p:cNvCxnSpPr/>
          <p:nvPr/>
        </p:nvCxnSpPr>
        <p:spPr>
          <a:xfrm>
            <a:off x="1658144" y="458057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2130624" y="458057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2627784" y="458057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755576" y="458057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228056" y="458057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2987824" y="4601197"/>
            <a:ext cx="432048" cy="8434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V="1">
            <a:off x="2987824" y="3440491"/>
            <a:ext cx="696013" cy="1113866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4208109" y="4631001"/>
            <a:ext cx="0" cy="783867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4211960" y="3423886"/>
            <a:ext cx="0" cy="117731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4211960" y="3827875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3/5D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206907" y="475130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-2/5D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6374596" y="544467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-0.457D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6012160" y="4466891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-0.086D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6012160" y="253389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0.914D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075478" y="401606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Symbol" panose="05050102010706020507" pitchFamily="18" charset="2"/>
              </a:rPr>
              <a:t>0.086D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3245223" y="2558098"/>
            <a:ext cx="153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OTTAEDRO</a:t>
            </a:r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5402490" y="16002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PIRAMIDE A BASE QUADRATA</a:t>
            </a:r>
            <a:endParaRPr lang="it-IT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1483266" y="476671"/>
            <a:ext cx="6532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STABILIZZAZIONE DEL CAMPO CRISTALLINO PER LA GEOMETRIA PIRAMIDALE A BASE QUADRATA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4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98563"/>
            <a:ext cx="6221413" cy="52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74750" y="269875"/>
            <a:ext cx="5951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Perchè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alcune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configurazioni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sono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inerte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ed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altre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sono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labili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?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3725" y="2514600"/>
            <a:ext cx="5883275" cy="2743200"/>
            <a:chOff x="374" y="1584"/>
            <a:chExt cx="3706" cy="1728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 flipH="1">
              <a:off x="3792" y="1632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2880" y="2352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flipH="1">
              <a:off x="2880" y="2448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flipH="1">
              <a:off x="2880" y="2592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H="1">
              <a:off x="3792" y="3264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1152" y="1584"/>
              <a:ext cx="192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1152" y="3168"/>
              <a:ext cx="192" cy="14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1104" y="2256"/>
              <a:ext cx="240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374" y="2088"/>
              <a:ext cx="5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it-IT" i="1" dirty="0" err="1" smtClean="0">
                  <a:solidFill>
                    <a:srgbClr val="FF0000"/>
                  </a:solidFill>
                  <a:latin typeface="Times New Roman" pitchFamily="18" charset="0"/>
                </a:rPr>
                <a:t>Inerti</a:t>
              </a:r>
              <a:r>
                <a:rPr lang="en-US" altLang="it-IT" i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it-IT" i="1" dirty="0">
                  <a:solidFill>
                    <a:srgbClr val="FF0000"/>
                  </a:solidFill>
                  <a:latin typeface="Times New Roman" pitchFamily="18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27588"/>
            <a:ext cx="8686800" cy="13446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88376" y="304800"/>
            <a:ext cx="79656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Reazioni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sostituzione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in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planari-quadrati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l’effetto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trans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819400" y="3886200"/>
            <a:ext cx="3581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(la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capacità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di T di </a:t>
            </a:r>
            <a:r>
              <a:rPr lang="en-US" altLang="it-IT" sz="2000" i="1" dirty="0" err="1" smtClean="0">
                <a:solidFill>
                  <a:srgbClr val="FF0000"/>
                </a:solidFill>
                <a:latin typeface="Times New Roman" pitchFamily="18" charset="0"/>
              </a:rPr>
              <a:t>labilizzare</a:t>
            </a:r>
            <a:r>
              <a:rPr lang="en-US" altLang="it-IT" sz="20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it-IT" sz="2000" i="1" dirty="0">
                <a:solidFill>
                  <a:srgbClr val="FF0000"/>
                </a:solidFill>
                <a:latin typeface="Times New Roman" pitchFamily="18" charset="0"/>
              </a:rPr>
              <a:t>X)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97" y="1828800"/>
            <a:ext cx="71628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it-IT" altLang="it-IT" sz="2000" b="1">
                <a:solidFill>
                  <a:schemeClr val="tx1"/>
                </a:solidFill>
                <a:cs typeface="Times New Roman" pitchFamily="18" charset="0"/>
              </a:rPr>
              <a:t>Stabilità dei composti di coordinazione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305800" cy="55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u="sng" dirty="0">
                <a:cs typeface="Times New Roman" pitchFamily="18" charset="0"/>
              </a:rPr>
              <a:t> </a:t>
            </a:r>
            <a:r>
              <a:rPr lang="it-IT" altLang="it-IT" sz="1600" u="sng" dirty="0">
                <a:cs typeface="Times New Roman" pitchFamily="18" charset="0"/>
              </a:rPr>
              <a:t>Costanti di formazione parziali (</a:t>
            </a:r>
            <a:r>
              <a:rPr lang="it-IT" altLang="it-IT" sz="1600" b="1" u="sng" dirty="0">
                <a:cs typeface="Times New Roman" pitchFamily="18" charset="0"/>
              </a:rPr>
              <a:t>K</a:t>
            </a:r>
            <a:r>
              <a:rPr lang="it-IT" altLang="it-IT" sz="1600" u="sng" dirty="0">
                <a:cs typeface="Times New Roman" pitchFamily="18" charset="0"/>
              </a:rPr>
              <a:t>) e globali (</a:t>
            </a:r>
            <a:r>
              <a:rPr lang="it-IT" altLang="it-IT" sz="1600" b="1" u="sng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it-IT" altLang="it-IT" sz="1600" u="sng" dirty="0">
                <a:cs typeface="Times New Roman" pitchFamily="18" charset="0"/>
              </a:rPr>
              <a:t>) dei complessi in soluzione.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La stabilità termodinamica di un complesso metallico è misurata dal valore della costante di formazione. Si assuma che il metallo M possa formare con il legante </a:t>
            </a:r>
            <a:r>
              <a:rPr lang="it-IT" altLang="it-IT" sz="1600" dirty="0" err="1">
                <a:cs typeface="Times New Roman" pitchFamily="18" charset="0"/>
              </a:rPr>
              <a:t>monodentato</a:t>
            </a:r>
            <a:r>
              <a:rPr lang="it-IT" altLang="it-IT" sz="1600" dirty="0">
                <a:cs typeface="Times New Roman" pitchFamily="18" charset="0"/>
              </a:rPr>
              <a:t> L un complesso con numero di coordinazione N. Esisteranno N equilibri con N valori di costanti di equilibrio:</a:t>
            </a: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 + L 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 ML 					 K</a:t>
            </a:r>
            <a:r>
              <a:rPr lang="de-DE" altLang="it-IT" sz="1600" baseline="-30000" dirty="0">
                <a:cs typeface="Times New Roman" pitchFamily="18" charset="0"/>
              </a:rPr>
              <a:t>1</a:t>
            </a:r>
            <a:r>
              <a:rPr lang="de-DE" altLang="it-IT" sz="1600" dirty="0">
                <a:cs typeface="Times New Roman" pitchFamily="18" charset="0"/>
              </a:rPr>
              <a:t> = [ML] / [M] [L]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ML + 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2 </a:t>
            </a:r>
            <a:r>
              <a:rPr lang="de-DE" altLang="it-IT" sz="1600" dirty="0">
                <a:cs typeface="Times New Roman" pitchFamily="18" charset="0"/>
              </a:rPr>
              <a:t>				 K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] / [ML] [L]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ML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 + 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 				 K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] / [ML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] [L]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...........................				.........................................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ML</a:t>
            </a:r>
            <a:r>
              <a:rPr lang="de-DE" altLang="it-IT" sz="1600" baseline="-30000" dirty="0">
                <a:cs typeface="Times New Roman" pitchFamily="18" charset="0"/>
              </a:rPr>
              <a:t>N-1</a:t>
            </a:r>
            <a:r>
              <a:rPr lang="de-DE" altLang="it-IT" sz="1600" dirty="0">
                <a:cs typeface="Times New Roman" pitchFamily="18" charset="0"/>
              </a:rPr>
              <a:t> + 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 				 K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] / [ML</a:t>
            </a:r>
            <a:r>
              <a:rPr lang="de-DE" altLang="it-IT" sz="1600" baseline="-30000" dirty="0">
                <a:cs typeface="Times New Roman" pitchFamily="18" charset="0"/>
              </a:rPr>
              <a:t>N-1</a:t>
            </a:r>
            <a:r>
              <a:rPr lang="de-DE" altLang="it-IT" sz="1600" dirty="0">
                <a:cs typeface="Times New Roman" pitchFamily="18" charset="0"/>
              </a:rPr>
              <a:t>] [L]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 + 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 				 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aseline="-30000" dirty="0">
                <a:cs typeface="Times New Roman" pitchFamily="18" charset="0"/>
              </a:rPr>
              <a:t>1</a:t>
            </a:r>
            <a:r>
              <a:rPr lang="de-DE" altLang="it-IT" sz="1600" dirty="0">
                <a:cs typeface="Times New Roman" pitchFamily="18" charset="0"/>
              </a:rPr>
              <a:t> = [ML] / [M] [L]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 + 2L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 				 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2</a:t>
            </a:r>
            <a:r>
              <a:rPr lang="de-DE" altLang="it-IT" sz="1600" dirty="0">
                <a:cs typeface="Times New Roman" pitchFamily="18" charset="0"/>
              </a:rPr>
              <a:t>] / [M] [L]</a:t>
            </a:r>
            <a:r>
              <a:rPr lang="de-DE" altLang="it-IT" sz="1600" baseline="30000" dirty="0">
                <a:cs typeface="Times New Roman" pitchFamily="18" charset="0"/>
              </a:rPr>
              <a:t>2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M + 3L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 				 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3</a:t>
            </a:r>
            <a:r>
              <a:rPr lang="de-DE" altLang="it-IT" sz="1600" dirty="0">
                <a:cs typeface="Times New Roman" pitchFamily="18" charset="0"/>
              </a:rPr>
              <a:t>] / [M] [L]</a:t>
            </a:r>
            <a:r>
              <a:rPr lang="de-DE" altLang="it-IT" sz="1600" baseline="30000" dirty="0">
                <a:cs typeface="Times New Roman" pitchFamily="18" charset="0"/>
              </a:rPr>
              <a:t>3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 M + N L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</a:t>
            </a:r>
            <a:r>
              <a:rPr lang="de-DE" altLang="it-IT" sz="1600" dirty="0">
                <a:cs typeface="Times New Roman" pitchFamily="18" charset="0"/>
              </a:rPr>
              <a:t> ML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 				 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 = [ML</a:t>
            </a:r>
            <a:r>
              <a:rPr lang="de-DE" altLang="it-IT" sz="1600" baseline="-30000" dirty="0">
                <a:cs typeface="Times New Roman" pitchFamily="18" charset="0"/>
              </a:rPr>
              <a:t>N</a:t>
            </a:r>
            <a:r>
              <a:rPr lang="de-DE" altLang="it-IT" sz="1600" dirty="0">
                <a:cs typeface="Times New Roman" pitchFamily="18" charset="0"/>
              </a:rPr>
              <a:t>] / [M] [L]</a:t>
            </a:r>
            <a:r>
              <a:rPr lang="de-DE" altLang="it-IT" sz="1600" baseline="30000" dirty="0">
                <a:cs typeface="Times New Roman" pitchFamily="18" charset="0"/>
              </a:rPr>
              <a:t>N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		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			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="1" baseline="-30000" dirty="0">
                <a:cs typeface="Times New Roman" pitchFamily="18" charset="0"/>
              </a:rPr>
              <a:t>n</a:t>
            </a:r>
            <a:r>
              <a:rPr lang="de-DE" altLang="it-IT" sz="1600" b="1" dirty="0">
                <a:cs typeface="Times New Roman" pitchFamily="18" charset="0"/>
              </a:rPr>
              <a:t> = K</a:t>
            </a:r>
            <a:r>
              <a:rPr lang="de-DE" altLang="it-IT" sz="1600" b="1" baseline="-30000" dirty="0">
                <a:cs typeface="Times New Roman" pitchFamily="18" charset="0"/>
              </a:rPr>
              <a:t>1</a:t>
            </a:r>
            <a:r>
              <a:rPr lang="de-DE" altLang="it-IT" sz="1600" b="1" dirty="0">
                <a:cs typeface="Times New Roman" pitchFamily="18" charset="0"/>
              </a:rPr>
              <a:t>·K</a:t>
            </a:r>
            <a:r>
              <a:rPr lang="de-DE" altLang="it-IT" sz="1600" b="1" baseline="-30000" dirty="0">
                <a:cs typeface="Times New Roman" pitchFamily="18" charset="0"/>
              </a:rPr>
              <a:t>2</a:t>
            </a:r>
            <a:r>
              <a:rPr lang="de-DE" altLang="it-IT" sz="1600" b="1" dirty="0">
                <a:cs typeface="Times New Roman" pitchFamily="18" charset="0"/>
              </a:rPr>
              <a:t>·K</a:t>
            </a:r>
            <a:r>
              <a:rPr lang="de-DE" altLang="it-IT" sz="1600" b="1" baseline="-30000" dirty="0">
                <a:cs typeface="Times New Roman" pitchFamily="18" charset="0"/>
              </a:rPr>
              <a:t>3</a:t>
            </a:r>
            <a:r>
              <a:rPr lang="de-DE" altLang="it-IT" sz="1600" b="1" dirty="0">
                <a:cs typeface="Times New Roman" pitchFamily="18" charset="0"/>
              </a:rPr>
              <a:t>.... </a:t>
            </a:r>
            <a:r>
              <a:rPr lang="it-IT" altLang="it-IT" sz="1600" b="1" dirty="0">
                <a:cs typeface="Times New Roman" pitchFamily="18" charset="0"/>
              </a:rPr>
              <a:t>·</a:t>
            </a:r>
            <a:r>
              <a:rPr lang="it-IT" altLang="it-IT" sz="1600" b="1" dirty="0" err="1">
                <a:cs typeface="Times New Roman" pitchFamily="18" charset="0"/>
              </a:rPr>
              <a:t>K</a:t>
            </a:r>
            <a:r>
              <a:rPr lang="it-IT" altLang="it-IT" sz="1600" b="1" baseline="-30000" dirty="0" err="1">
                <a:cs typeface="Times New Roman" pitchFamily="18" charset="0"/>
              </a:rPr>
              <a:t>n</a:t>
            </a:r>
            <a:endParaRPr lang="it-IT" altLang="it-IT" sz="1600" b="1" baseline="-30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73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457200"/>
          </a:xfrm>
        </p:spPr>
        <p:txBody>
          <a:bodyPr/>
          <a:lstStyle/>
          <a:p>
            <a:r>
              <a:rPr lang="it-IT" altLang="it-IT" sz="2000" b="1"/>
              <a:t>L’effetto trans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4582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600"/>
              <a:t>Si consideri la reazione generale:		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[PtLX</a:t>
            </a:r>
            <a:r>
              <a:rPr lang="it-IT" altLang="it-IT" sz="1600" b="1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it-IT" altLang="it-IT" sz="1600" b="1" baseline="30000">
                <a:solidFill>
                  <a:srgbClr val="000000"/>
                </a:solidFill>
                <a:cs typeface="Arial" charset="0"/>
                <a:sym typeface="Symbol" pitchFamily="18" charset="2"/>
              </a:rPr>
              <a:t></a:t>
            </a:r>
            <a:r>
              <a:rPr lang="it-IT" altLang="it-IT" sz="1600" b="1">
                <a:solidFill>
                  <a:srgbClr val="000000"/>
                </a:solidFill>
                <a:cs typeface="Arial" charset="0"/>
                <a:sym typeface="Symbol" pitchFamily="18" charset="2"/>
              </a:rPr>
              <a:t>  +   Y</a:t>
            </a:r>
            <a:r>
              <a:rPr lang="it-IT" altLang="it-IT" sz="1600" b="1" baseline="30000">
                <a:solidFill>
                  <a:srgbClr val="000000"/>
                </a:solidFill>
                <a:cs typeface="Arial" charset="0"/>
                <a:sym typeface="Symbol" pitchFamily="18" charset="2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Arial" charset="0"/>
                <a:sym typeface="Symbol" pitchFamily="18" charset="2"/>
              </a:rPr>
              <a:t>   </a:t>
            </a:r>
            <a:r>
              <a:rPr lang="it-IT" altLang="it-IT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→ 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[PtLX</a:t>
            </a:r>
            <a:r>
              <a:rPr lang="it-IT" altLang="it-IT" sz="1600" b="1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Y]</a:t>
            </a:r>
            <a:r>
              <a:rPr lang="it-IT" altLang="it-IT" sz="1600" b="1" baseline="30000">
                <a:solidFill>
                  <a:srgbClr val="000000"/>
                </a:solidFill>
                <a:cs typeface="Arial" charset="0"/>
                <a:sym typeface="Symbol" pitchFamily="18" charset="2"/>
              </a:rPr>
              <a:t></a:t>
            </a:r>
            <a:r>
              <a:rPr lang="it-IT" altLang="it-IT" sz="1600" b="1">
                <a:solidFill>
                  <a:srgbClr val="000000"/>
                </a:solidFill>
                <a:cs typeface="Arial" charset="0"/>
                <a:sym typeface="Symbol" pitchFamily="18" charset="2"/>
              </a:rPr>
              <a:t>  +   X</a:t>
            </a:r>
            <a:r>
              <a:rPr lang="it-IT" altLang="it-IT" sz="1600" b="1" baseline="30000">
                <a:solidFill>
                  <a:srgbClr val="000000"/>
                </a:solidFill>
                <a:cs typeface="Arial" charset="0"/>
                <a:sym typeface="Symbol" pitchFamily="18" charset="2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altLang="it-IT" sz="16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it-IT" altLang="it-IT" sz="1600"/>
              <a:t>Stericamente sono possibili due prodotti di reazione, nei quali il gruppo Y può essere in posizione </a:t>
            </a:r>
            <a:r>
              <a:rPr lang="it-IT" altLang="it-IT" sz="1600" i="1"/>
              <a:t>cis</a:t>
            </a:r>
            <a:r>
              <a:rPr lang="it-IT" altLang="it-IT" sz="1600"/>
              <a:t> o </a:t>
            </a:r>
            <a:r>
              <a:rPr lang="it-IT" altLang="it-IT" sz="1600" i="1"/>
              <a:t>trans</a:t>
            </a:r>
            <a:r>
              <a:rPr lang="it-IT" altLang="it-IT" sz="1600"/>
              <a:t> rispetto a L.</a:t>
            </a:r>
          </a:p>
          <a:p>
            <a:pPr>
              <a:spcBef>
                <a:spcPct val="50000"/>
              </a:spcBef>
            </a:pPr>
            <a:r>
              <a:rPr lang="it-IT" altLang="it-IT" sz="1600" u="sng"/>
              <a:t>E’ stato osservato che le proporzioni relative dei prodotti </a:t>
            </a:r>
            <a:r>
              <a:rPr lang="it-IT" altLang="it-IT" sz="1600" i="1" u="sng"/>
              <a:t>cis </a:t>
            </a:r>
            <a:r>
              <a:rPr lang="it-IT" altLang="it-IT" sz="1600" u="sng"/>
              <a:t>e </a:t>
            </a:r>
            <a:r>
              <a:rPr lang="it-IT" altLang="it-IT" sz="1600" i="1" u="sng"/>
              <a:t>trans</a:t>
            </a:r>
            <a:r>
              <a:rPr lang="it-IT" altLang="it-IT" sz="1600" u="sng"/>
              <a:t> variano apprezzabilmente al variare del legante L</a:t>
            </a:r>
          </a:p>
        </p:txBody>
      </p:sp>
      <p:pic>
        <p:nvPicPr>
          <p:cNvPr id="60420" name="Picture 4" descr="E:\rottura di balle 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" t="16457" r="6494" b="12228"/>
          <a:stretch>
            <a:fillRect/>
          </a:stretch>
        </p:blipFill>
        <p:spPr bwMode="auto">
          <a:xfrm>
            <a:off x="3657600" y="2895600"/>
            <a:ext cx="5105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229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600" b="1"/>
              <a:t>In queste reazioni è stato possibile sistemare una serie di leganti in una sequenza indicativa della capacità di facilitare le sostituzioni nelle posizioni </a:t>
            </a:r>
            <a:r>
              <a:rPr lang="it-IT" altLang="it-IT" sz="1600" b="1" i="1"/>
              <a:t>trans</a:t>
            </a:r>
            <a:r>
              <a:rPr lang="it-IT" altLang="it-IT" sz="1600" b="1"/>
              <a:t> rispetto ai leganti stessi.</a:t>
            </a:r>
          </a:p>
          <a:p>
            <a:pPr>
              <a:spcBef>
                <a:spcPct val="50000"/>
              </a:spcBef>
            </a:pPr>
            <a:r>
              <a:rPr lang="it-IT" altLang="it-IT" sz="1600"/>
              <a:t>Questo fenomeno è noto come </a:t>
            </a:r>
            <a:r>
              <a:rPr lang="it-IT" altLang="it-IT" sz="1600" b="1" i="1"/>
              <a:t>effetto trans</a:t>
            </a:r>
            <a:r>
              <a:rPr lang="it-IT" altLang="it-IT" sz="1600"/>
              <a:t>, e la sequenza per i seguenti leganti è:</a:t>
            </a:r>
          </a:p>
          <a:p>
            <a:pPr algn="ctr">
              <a:spcBef>
                <a:spcPct val="50000"/>
              </a:spcBef>
            </a:pP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CN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, CO, C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&gt;PR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, H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&gt;SR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 HSO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&gt;NO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&gt;, I, SCN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&gt;Br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&gt;Cl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&gt;Py&gt;RNH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, NH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&gt;OH</a:t>
            </a:r>
            <a:r>
              <a:rPr lang="it-IT" altLang="it-IT" sz="1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&gt;H</a:t>
            </a:r>
            <a:r>
              <a:rPr lang="it-IT" altLang="it-IT" sz="1600" b="1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it-IT" altLang="it-IT" sz="1600" b="1">
                <a:solidFill>
                  <a:srgbClr val="000000"/>
                </a:solidFill>
                <a:cs typeface="Times New Roman" pitchFamily="18" charset="0"/>
              </a:rPr>
              <a:t>O</a:t>
            </a:r>
            <a:endParaRPr lang="it-IT" altLang="it-IT" sz="16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25146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600"/>
              <a:t>Inoltre  in reazioni del tipo:</a:t>
            </a:r>
          </a:p>
          <a:p>
            <a:pPr>
              <a:spcBef>
                <a:spcPct val="50000"/>
              </a:spcBef>
            </a:pPr>
            <a:r>
              <a:rPr lang="it-IT" altLang="it-IT" sz="1600"/>
              <a:t>possono formarsi uno solo o entrambi gli isomeri indicati</a:t>
            </a:r>
          </a:p>
        </p:txBody>
      </p:sp>
    </p:spTree>
    <p:extLst>
      <p:ext uri="{BB962C8B-B14F-4D97-AF65-F5344CB8AC3E}">
        <p14:creationId xmlns:p14="http://schemas.microsoft.com/office/powerpoint/2010/main" val="33434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scambio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dei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leganti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in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quadrato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planari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43288"/>
            <a:ext cx="32766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870700" cy="525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276600" y="838200"/>
            <a:ext cx="1676400" cy="13716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05200" y="5257800"/>
            <a:ext cx="1676400" cy="13716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0" y="228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z="2000" b="1" kern="0" smtClean="0">
                <a:cs typeface="Times New Roman" pitchFamily="18" charset="0"/>
              </a:rPr>
              <a:t>Reazioni di sostituzione nei complessi quadrato-planari</a:t>
            </a:r>
            <a:endParaRPr lang="it-IT" altLang="it-IT" sz="2000" kern="0" dirty="0">
              <a:cs typeface="Times New Roman" pitchFamily="18" charset="0"/>
            </a:endParaRPr>
          </a:p>
        </p:txBody>
      </p:sp>
      <p:pic>
        <p:nvPicPr>
          <p:cNvPr id="4" name="Picture 3" descr="C:\Documents and Settings\longato bruno\Desktop\cotton\COTTON 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50448"/>
            <a:ext cx="4953000" cy="10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"/>
          <a:stretch>
            <a:fillRect/>
          </a:stretch>
        </p:blipFill>
        <p:spPr bwMode="auto">
          <a:xfrm>
            <a:off x="932793" y="3409156"/>
            <a:ext cx="7315200" cy="17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6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381000"/>
          </a:xfrm>
        </p:spPr>
        <p:txBody>
          <a:bodyPr/>
          <a:lstStyle/>
          <a:p>
            <a:r>
              <a:rPr lang="it-IT" altLang="it-IT" sz="2000" b="1">
                <a:solidFill>
                  <a:schemeClr val="tx1"/>
                </a:solidFill>
                <a:cs typeface="Times New Roman" pitchFamily="18" charset="0"/>
              </a:rPr>
              <a:t>Esempi di costanti di stabilità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  [Cu(H</a:t>
            </a:r>
            <a:r>
              <a:rPr lang="it-IT" altLang="it-IT" sz="1600" baseline="-30000" dirty="0">
                <a:cs typeface="Times New Roman" pitchFamily="18" charset="0"/>
              </a:rPr>
              <a:t>2</a:t>
            </a:r>
            <a:r>
              <a:rPr lang="it-IT" altLang="it-IT" sz="1600" dirty="0">
                <a:cs typeface="Times New Roman" pitchFamily="18" charset="0"/>
              </a:rPr>
              <a:t>O)</a:t>
            </a:r>
            <a:r>
              <a:rPr lang="it-IT" altLang="it-IT" sz="1600" baseline="-30000" dirty="0">
                <a:cs typeface="Times New Roman" pitchFamily="18" charset="0"/>
              </a:rPr>
              <a:t>4</a:t>
            </a:r>
            <a:r>
              <a:rPr lang="it-IT" altLang="it-IT" sz="1600" dirty="0">
                <a:cs typeface="Times New Roman" pitchFamily="18" charset="0"/>
              </a:rPr>
              <a:t>]</a:t>
            </a:r>
            <a:r>
              <a:rPr lang="it-IT" altLang="it-IT" sz="1600" baseline="30000" dirty="0">
                <a:cs typeface="Times New Roman" pitchFamily="18" charset="0"/>
              </a:rPr>
              <a:t>2+</a:t>
            </a:r>
            <a:r>
              <a:rPr lang="it-IT" altLang="it-IT" sz="1600" dirty="0">
                <a:cs typeface="Times New Roman" pitchFamily="18" charset="0"/>
              </a:rPr>
              <a:t>   +   NH</a:t>
            </a:r>
            <a:r>
              <a:rPr lang="it-IT" altLang="it-IT" sz="1600" baseline="-30000" dirty="0">
                <a:cs typeface="Times New Roman" pitchFamily="18" charset="0"/>
              </a:rPr>
              <a:t>3</a:t>
            </a:r>
            <a:r>
              <a:rPr lang="it-IT" altLang="it-IT" sz="1600" dirty="0">
                <a:cs typeface="Times New Roman" pitchFamily="18" charset="0"/>
              </a:rPr>
              <a:t>  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  </a:t>
            </a:r>
            <a:r>
              <a:rPr lang="it-IT" altLang="it-IT" sz="1600" dirty="0">
                <a:cs typeface="Times New Roman" pitchFamily="18" charset="0"/>
              </a:rPr>
              <a:t> [</a:t>
            </a:r>
            <a:r>
              <a:rPr lang="it-IT" altLang="it-IT" sz="1600" dirty="0" smtClean="0">
                <a:cs typeface="Times New Roman" pitchFamily="18" charset="0"/>
              </a:rPr>
              <a:t>Cu(H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O)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</a:t>
            </a:r>
            <a:r>
              <a:rPr lang="it-IT" altLang="it-IT" sz="1600" baseline="30000" dirty="0">
                <a:cs typeface="Times New Roman" pitchFamily="18" charset="0"/>
              </a:rPr>
              <a:t>+</a:t>
            </a:r>
            <a:r>
              <a:rPr lang="it-IT" altLang="it-IT" sz="1600" dirty="0">
                <a:cs typeface="Times New Roman" pitchFamily="18" charset="0"/>
              </a:rPr>
              <a:t>  +    H</a:t>
            </a:r>
            <a:r>
              <a:rPr lang="it-IT" altLang="it-IT" sz="1600" baseline="-30000" dirty="0">
                <a:cs typeface="Times New Roman" pitchFamily="18" charset="0"/>
              </a:rPr>
              <a:t>2</a:t>
            </a:r>
            <a:r>
              <a:rPr lang="it-IT" altLang="it-IT" sz="1600" dirty="0">
                <a:cs typeface="Times New Roman" pitchFamily="18" charset="0"/>
              </a:rPr>
              <a:t>O       		</a:t>
            </a:r>
            <a:r>
              <a:rPr lang="it-IT" altLang="it-IT" sz="1600" b="1" dirty="0" smtClean="0">
                <a:cs typeface="Times New Roman" pitchFamily="18" charset="0"/>
              </a:rPr>
              <a:t>K</a:t>
            </a:r>
            <a:r>
              <a:rPr lang="it-IT" altLang="it-IT" sz="1600" b="1" baseline="-30000" dirty="0" smtClean="0">
                <a:cs typeface="Times New Roman" pitchFamily="18" charset="0"/>
              </a:rPr>
              <a:t>1</a:t>
            </a:r>
            <a:r>
              <a:rPr lang="it-IT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b="1" dirty="0">
                <a:cs typeface="Times New Roman" pitchFamily="18" charset="0"/>
              </a:rPr>
              <a:t>= 1.66·10</a:t>
            </a:r>
            <a:r>
              <a:rPr lang="it-IT" altLang="it-IT" sz="1600" b="1" baseline="30000" dirty="0">
                <a:cs typeface="Times New Roman" pitchFamily="18" charset="0"/>
              </a:rPr>
              <a:t>4</a:t>
            </a:r>
            <a:r>
              <a:rPr lang="it-IT" altLang="it-IT" sz="1600" b="1" dirty="0">
                <a:cs typeface="Times New Roman" pitchFamily="18" charset="0"/>
              </a:rPr>
              <a:t> </a:t>
            </a:r>
            <a:r>
              <a:rPr lang="it-IT" altLang="it-IT" sz="1600" dirty="0">
                <a:cs typeface="Times New Roman" pitchFamily="18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  [</a:t>
            </a:r>
            <a:r>
              <a:rPr lang="it-IT" altLang="it-IT" sz="1600" dirty="0" smtClean="0">
                <a:cs typeface="Times New Roman" pitchFamily="18" charset="0"/>
              </a:rPr>
              <a:t>Cu(H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O)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2+</a:t>
            </a:r>
            <a:r>
              <a:rPr lang="it-IT" altLang="it-IT" sz="1600" dirty="0" smtClean="0">
                <a:cs typeface="Times New Roman" pitchFamily="18" charset="0"/>
              </a:rPr>
              <a:t> </a:t>
            </a:r>
            <a:r>
              <a:rPr lang="it-IT" altLang="it-IT" sz="1600" dirty="0">
                <a:cs typeface="Times New Roman" pitchFamily="18" charset="0"/>
              </a:rPr>
              <a:t>+  </a:t>
            </a:r>
            <a:r>
              <a:rPr lang="it-IT" altLang="it-IT" sz="1600" dirty="0" smtClean="0">
                <a:cs typeface="Times New Roman" pitchFamily="18" charset="0"/>
              </a:rPr>
              <a:t>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   </a:t>
            </a:r>
            <a:r>
              <a:rPr lang="de-DE" altLang="it-IT" sz="1600" b="1" dirty="0">
                <a:ea typeface="Arial Unicode MS" pitchFamily="34" charset="-128"/>
                <a:cs typeface="Arial Unicode MS" pitchFamily="34" charset="-128"/>
              </a:rPr>
              <a:t>⇄  </a:t>
            </a:r>
            <a:r>
              <a:rPr lang="it-IT" altLang="it-IT" sz="1600" dirty="0">
                <a:cs typeface="Times New Roman" pitchFamily="18" charset="0"/>
              </a:rPr>
              <a:t> [</a:t>
            </a:r>
            <a:r>
              <a:rPr lang="it-IT" altLang="it-IT" sz="1600" dirty="0" smtClean="0">
                <a:cs typeface="Times New Roman" pitchFamily="18" charset="0"/>
              </a:rPr>
              <a:t>Cu(H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O)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(NH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)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</a:t>
            </a:r>
            <a:r>
              <a:rPr lang="it-IT" altLang="it-IT" sz="1600" baseline="30000" dirty="0">
                <a:cs typeface="Times New Roman" pitchFamily="18" charset="0"/>
              </a:rPr>
              <a:t>+</a:t>
            </a:r>
            <a:r>
              <a:rPr lang="it-IT" altLang="it-IT" sz="1600" dirty="0">
                <a:cs typeface="Times New Roman" pitchFamily="18" charset="0"/>
              </a:rPr>
              <a:t>  +    H</a:t>
            </a:r>
            <a:r>
              <a:rPr lang="it-IT" altLang="it-IT" sz="1600" baseline="-30000" dirty="0">
                <a:cs typeface="Times New Roman" pitchFamily="18" charset="0"/>
              </a:rPr>
              <a:t>2</a:t>
            </a:r>
            <a:r>
              <a:rPr lang="it-IT" altLang="it-IT" sz="1600" dirty="0">
                <a:cs typeface="Times New Roman" pitchFamily="18" charset="0"/>
              </a:rPr>
              <a:t>O             </a:t>
            </a:r>
            <a:r>
              <a:rPr lang="it-IT" altLang="it-IT" sz="1600" dirty="0" smtClean="0">
                <a:cs typeface="Times New Roman" pitchFamily="18" charset="0"/>
              </a:rPr>
              <a:t>	</a:t>
            </a:r>
            <a:r>
              <a:rPr lang="it-IT" altLang="it-IT" sz="1600" b="1" dirty="0" smtClean="0">
                <a:cs typeface="Times New Roman" pitchFamily="18" charset="0"/>
              </a:rPr>
              <a:t>K</a:t>
            </a:r>
            <a:r>
              <a:rPr lang="it-IT" altLang="it-IT" sz="1600" b="1" baseline="-30000" dirty="0" smtClean="0">
                <a:cs typeface="Times New Roman" pitchFamily="18" charset="0"/>
              </a:rPr>
              <a:t>2</a:t>
            </a:r>
            <a:r>
              <a:rPr lang="it-IT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b="1" dirty="0">
                <a:cs typeface="Times New Roman" pitchFamily="18" charset="0"/>
              </a:rPr>
              <a:t>= 3.16·10</a:t>
            </a:r>
            <a:r>
              <a:rPr lang="it-IT" altLang="it-IT" sz="1600" b="1" baseline="30000" dirty="0">
                <a:cs typeface="Times New Roman" pitchFamily="18" charset="0"/>
              </a:rPr>
              <a:t>3</a:t>
            </a:r>
            <a:r>
              <a:rPr lang="it-IT" altLang="it-IT" sz="1600" b="1" dirty="0">
                <a:cs typeface="Times New Roman" pitchFamily="18" charset="0"/>
              </a:rPr>
              <a:t> </a:t>
            </a:r>
            <a:r>
              <a:rPr lang="it-IT" altLang="it-IT" sz="1600" dirty="0">
                <a:cs typeface="Times New Roman" pitchFamily="18" charset="0"/>
              </a:rPr>
              <a:t>         </a:t>
            </a: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 </a:t>
            </a:r>
            <a:r>
              <a:rPr lang="it-IT" altLang="it-IT" sz="1600" dirty="0" smtClean="0">
                <a:cs typeface="Times New Roman" pitchFamily="18" charset="0"/>
              </a:rPr>
              <a:t> [Cu(H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O)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(NH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)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2+</a:t>
            </a:r>
            <a:r>
              <a:rPr lang="it-IT" altLang="it-IT" sz="1600" dirty="0" smtClean="0">
                <a:cs typeface="Times New Roman" pitchFamily="18" charset="0"/>
              </a:rPr>
              <a:t> +  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   </a:t>
            </a:r>
            <a:r>
              <a:rPr lang="de-DE" altLang="it-IT" sz="1600" b="1" dirty="0" smtClean="0">
                <a:ea typeface="Arial Unicode MS" pitchFamily="34" charset="-128"/>
                <a:cs typeface="Arial Unicode MS" pitchFamily="34" charset="-128"/>
              </a:rPr>
              <a:t>⇄  </a:t>
            </a:r>
            <a:r>
              <a:rPr lang="it-IT" altLang="it-IT" sz="1600" dirty="0" smtClean="0">
                <a:cs typeface="Times New Roman" pitchFamily="18" charset="0"/>
              </a:rPr>
              <a:t> [CuH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O(NH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)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2+</a:t>
            </a:r>
            <a:r>
              <a:rPr lang="it-IT" altLang="it-IT" sz="1600" dirty="0" smtClean="0">
                <a:cs typeface="Times New Roman" pitchFamily="18" charset="0"/>
              </a:rPr>
              <a:t>  +    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             	</a:t>
            </a:r>
            <a:r>
              <a:rPr lang="it-IT" altLang="it-IT" sz="1600" b="1" dirty="0" smtClean="0">
                <a:cs typeface="Times New Roman" pitchFamily="18" charset="0"/>
              </a:rPr>
              <a:t>K</a:t>
            </a:r>
            <a:r>
              <a:rPr lang="it-IT" altLang="it-IT" sz="1600" b="1" baseline="-30000" dirty="0" smtClean="0">
                <a:cs typeface="Times New Roman" pitchFamily="18" charset="0"/>
              </a:rPr>
              <a:t>3</a:t>
            </a:r>
            <a:r>
              <a:rPr lang="it-IT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b="1" dirty="0">
                <a:cs typeface="Times New Roman" pitchFamily="18" charset="0"/>
              </a:rPr>
              <a:t>= </a:t>
            </a:r>
            <a:r>
              <a:rPr lang="it-IT" altLang="it-IT" sz="1600" b="1" dirty="0" smtClean="0">
                <a:cs typeface="Times New Roman" pitchFamily="18" charset="0"/>
              </a:rPr>
              <a:t>8.31·10</a:t>
            </a:r>
            <a:r>
              <a:rPr lang="it-IT" altLang="it-IT" sz="1600" b="1" baseline="30000" dirty="0" smtClean="0"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it-IT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dirty="0" smtClean="0">
                <a:cs typeface="Times New Roman" pitchFamily="18" charset="0"/>
              </a:rPr>
              <a:t> [CuH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O(NH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)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2+</a:t>
            </a:r>
            <a:r>
              <a:rPr lang="it-IT" altLang="it-IT" sz="1600" dirty="0" smtClean="0">
                <a:cs typeface="Times New Roman" pitchFamily="18" charset="0"/>
              </a:rPr>
              <a:t> +  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   </a:t>
            </a:r>
            <a:r>
              <a:rPr lang="de-DE" altLang="it-IT" sz="1600" b="1" dirty="0" smtClean="0">
                <a:ea typeface="Arial Unicode MS" pitchFamily="34" charset="-128"/>
                <a:cs typeface="Arial Unicode MS" pitchFamily="34" charset="-128"/>
              </a:rPr>
              <a:t>⇄  </a:t>
            </a:r>
            <a:r>
              <a:rPr lang="it-IT" altLang="it-IT" sz="1600" dirty="0" smtClean="0">
                <a:cs typeface="Times New Roman" pitchFamily="18" charset="0"/>
              </a:rPr>
              <a:t> [Cu(NH</a:t>
            </a:r>
            <a:r>
              <a:rPr lang="it-IT" altLang="it-IT" sz="1600" baseline="-30000" dirty="0" smtClean="0">
                <a:cs typeface="Times New Roman" pitchFamily="18" charset="0"/>
              </a:rPr>
              <a:t>3</a:t>
            </a:r>
            <a:r>
              <a:rPr lang="it-IT" altLang="it-IT" sz="1600" dirty="0" smtClean="0">
                <a:cs typeface="Times New Roman" pitchFamily="18" charset="0"/>
              </a:rPr>
              <a:t>)</a:t>
            </a:r>
            <a:r>
              <a:rPr lang="it-IT" altLang="it-IT" sz="1600" baseline="-30000" dirty="0" smtClean="0">
                <a:cs typeface="Times New Roman" pitchFamily="18" charset="0"/>
              </a:rPr>
              <a:t>4</a:t>
            </a:r>
            <a:r>
              <a:rPr lang="it-IT" altLang="it-IT" sz="1600" dirty="0" smtClean="0">
                <a:cs typeface="Times New Roman" pitchFamily="18" charset="0"/>
              </a:rPr>
              <a:t>]</a:t>
            </a:r>
            <a:r>
              <a:rPr lang="it-IT" altLang="it-IT" sz="1600" baseline="30000" dirty="0" smtClean="0">
                <a:cs typeface="Times New Roman" pitchFamily="18" charset="0"/>
              </a:rPr>
              <a:t>2+</a:t>
            </a:r>
            <a:r>
              <a:rPr lang="it-IT" altLang="it-IT" sz="1600" dirty="0" smtClean="0">
                <a:cs typeface="Times New Roman" pitchFamily="18" charset="0"/>
              </a:rPr>
              <a:t>  +    H</a:t>
            </a:r>
            <a:r>
              <a:rPr lang="it-IT" altLang="it-IT" sz="1600" baseline="-30000" dirty="0" smtClean="0">
                <a:cs typeface="Times New Roman" pitchFamily="18" charset="0"/>
              </a:rPr>
              <a:t>2</a:t>
            </a:r>
            <a:r>
              <a:rPr lang="it-IT" altLang="it-IT" sz="1600" dirty="0" smtClean="0">
                <a:cs typeface="Times New Roman" pitchFamily="18" charset="0"/>
              </a:rPr>
              <a:t>O             		</a:t>
            </a:r>
            <a:r>
              <a:rPr lang="it-IT" altLang="it-IT" sz="1600" b="1" dirty="0" smtClean="0">
                <a:cs typeface="Times New Roman" pitchFamily="18" charset="0"/>
              </a:rPr>
              <a:t>K</a:t>
            </a:r>
            <a:r>
              <a:rPr lang="it-IT" altLang="it-IT" sz="1600" b="1" baseline="-30000" dirty="0" smtClean="0">
                <a:cs typeface="Times New Roman" pitchFamily="18" charset="0"/>
              </a:rPr>
              <a:t>4</a:t>
            </a:r>
            <a:r>
              <a:rPr lang="it-IT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b="1" dirty="0">
                <a:cs typeface="Times New Roman" pitchFamily="18" charset="0"/>
              </a:rPr>
              <a:t>= 1.51·10</a:t>
            </a:r>
            <a:r>
              <a:rPr lang="it-IT" altLang="it-IT" sz="1600" b="1" baseline="30000" dirty="0">
                <a:cs typeface="Times New Roman" pitchFamily="18" charset="0"/>
              </a:rPr>
              <a:t>2</a:t>
            </a:r>
            <a:endParaRPr lang="it-IT" altLang="it-IT" sz="16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altLang="it-IT" sz="1600" b="1" dirty="0">
                <a:cs typeface="Times New Roman" pitchFamily="18" charset="0"/>
              </a:rPr>
              <a:t> </a:t>
            </a:r>
            <a:endParaRPr lang="it-IT" altLang="it-IT" sz="1600" b="1" dirty="0" smtClean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de-DE" altLang="it-IT" sz="1600" b="1" dirty="0" err="1" smtClean="0">
                <a:cs typeface="Times New Roman" pitchFamily="18" charset="0"/>
              </a:rPr>
              <a:t>K</a:t>
            </a:r>
            <a:r>
              <a:rPr lang="de-DE" altLang="it-IT" sz="1600" b="1" baseline="-30000" dirty="0" err="1" smtClean="0">
                <a:cs typeface="Times New Roman" pitchFamily="18" charset="0"/>
              </a:rPr>
              <a:t>tot</a:t>
            </a:r>
            <a:r>
              <a:rPr lang="de-DE" altLang="it-IT" sz="1600" dirty="0" smtClean="0">
                <a:cs typeface="Times New Roman" pitchFamily="18" charset="0"/>
              </a:rPr>
              <a:t> </a:t>
            </a:r>
            <a:r>
              <a:rPr lang="de-DE" altLang="it-IT" sz="1600" dirty="0">
                <a:cs typeface="Times New Roman" pitchFamily="18" charset="0"/>
              </a:rPr>
              <a:t>=   </a:t>
            </a:r>
            <a:r>
              <a:rPr lang="it-IT" altLang="it-IT" sz="1600" b="1" dirty="0">
                <a:cs typeface="Times New Roman" pitchFamily="18" charset="0"/>
                <a:sym typeface="Symbol" pitchFamily="18" charset="2"/>
              </a:rPr>
              <a:t></a:t>
            </a:r>
            <a:r>
              <a:rPr lang="de-DE" altLang="it-IT" sz="1600" b="1" baseline="-30000" dirty="0">
                <a:cs typeface="Times New Roman" pitchFamily="18" charset="0"/>
              </a:rPr>
              <a:t>n</a:t>
            </a:r>
            <a:r>
              <a:rPr lang="de-DE" altLang="it-IT" sz="1600" b="1" dirty="0">
                <a:cs typeface="Times New Roman" pitchFamily="18" charset="0"/>
              </a:rPr>
              <a:t> = K</a:t>
            </a:r>
            <a:r>
              <a:rPr lang="de-DE" altLang="it-IT" sz="1600" b="1" baseline="-30000" dirty="0">
                <a:cs typeface="Times New Roman" pitchFamily="18" charset="0"/>
              </a:rPr>
              <a:t>1</a:t>
            </a:r>
            <a:r>
              <a:rPr lang="de-DE" altLang="it-IT" sz="1600" b="1" dirty="0">
                <a:cs typeface="Times New Roman" pitchFamily="18" charset="0"/>
              </a:rPr>
              <a:t>·K</a:t>
            </a:r>
            <a:r>
              <a:rPr lang="de-DE" altLang="it-IT" sz="1600" b="1" baseline="-30000" dirty="0">
                <a:cs typeface="Times New Roman" pitchFamily="18" charset="0"/>
              </a:rPr>
              <a:t>2</a:t>
            </a:r>
            <a:r>
              <a:rPr lang="de-DE" altLang="it-IT" sz="1600" b="1" dirty="0">
                <a:cs typeface="Times New Roman" pitchFamily="18" charset="0"/>
              </a:rPr>
              <a:t>·K</a:t>
            </a:r>
            <a:r>
              <a:rPr lang="de-DE" altLang="it-IT" sz="1600" b="1" baseline="-30000" dirty="0">
                <a:cs typeface="Times New Roman" pitchFamily="18" charset="0"/>
              </a:rPr>
              <a:t>3</a:t>
            </a:r>
            <a:r>
              <a:rPr lang="de-DE" altLang="it-IT" sz="1600" b="1" dirty="0">
                <a:cs typeface="Times New Roman" pitchFamily="18" charset="0"/>
              </a:rPr>
              <a:t> ·K</a:t>
            </a:r>
            <a:r>
              <a:rPr lang="de-DE" altLang="it-IT" sz="1600" b="1" baseline="-30000" dirty="0">
                <a:cs typeface="Times New Roman" pitchFamily="18" charset="0"/>
              </a:rPr>
              <a:t>4</a:t>
            </a:r>
            <a:r>
              <a:rPr lang="de-DE" altLang="it-IT" sz="1600" b="1" dirty="0">
                <a:cs typeface="Times New Roman" pitchFamily="18" charset="0"/>
              </a:rPr>
              <a:t> = 6.58·10</a:t>
            </a:r>
            <a:r>
              <a:rPr lang="de-DE" altLang="it-IT" sz="1600" b="1" baseline="30000" dirty="0">
                <a:cs typeface="Times New Roman" pitchFamily="18" charset="0"/>
              </a:rPr>
              <a:t>12</a:t>
            </a:r>
            <a:r>
              <a:rPr lang="de-DE" altLang="it-IT" sz="1600" b="1" dirty="0">
                <a:cs typeface="Times New Roman" pitchFamily="18" charset="0"/>
              </a:rPr>
              <a:t> </a:t>
            </a:r>
            <a:r>
              <a:rPr lang="de-DE" altLang="it-IT" sz="1600" dirty="0">
                <a:cs typeface="Times New Roman" pitchFamily="18" charset="0"/>
              </a:rPr>
              <a:t>        </a:t>
            </a: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it-IT" sz="1600" dirty="0">
                <a:cs typeface="Times New Roman" pitchFamily="18" charset="0"/>
              </a:rPr>
              <a:t> </a:t>
            </a:r>
            <a:endParaRPr lang="it-IT" altLang="it-IT" sz="16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altLang="it-IT" sz="1600" b="1" dirty="0">
                <a:cs typeface="Times New Roman" pitchFamily="18" charset="0"/>
              </a:rPr>
              <a:t>In generale, l’aggiunta di leganti successivi è sempre meno favorita  per ragioni statistiche, steriche ed elettrostatiche</a:t>
            </a:r>
            <a:r>
              <a:rPr lang="it-IT" altLang="it-IT" sz="1600" dirty="0">
                <a:cs typeface="Times New Roman" pitchFamily="18" charset="0"/>
              </a:rPr>
              <a:t>. </a:t>
            </a:r>
            <a:endParaRPr lang="it-IT" altLang="it-IT" sz="1600" dirty="0" smtClean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it-IT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Ragioni statistiche sono le più importanti: per ogni stadio successivo, es da </a:t>
            </a:r>
            <a:r>
              <a:rPr lang="it-IT" altLang="it-IT" sz="1600" dirty="0" err="1">
                <a:cs typeface="Times New Roman" pitchFamily="18" charset="0"/>
              </a:rPr>
              <a:t>ML</a:t>
            </a:r>
            <a:r>
              <a:rPr lang="it-IT" altLang="it-IT" sz="1600" baseline="-30000" dirty="0" err="1">
                <a:cs typeface="Times New Roman" pitchFamily="18" charset="0"/>
              </a:rPr>
              <a:t>n</a:t>
            </a:r>
            <a:r>
              <a:rPr lang="it-IT" altLang="it-IT" sz="1600" dirty="0">
                <a:cs typeface="Times New Roman" pitchFamily="18" charset="0"/>
              </a:rPr>
              <a:t> a </a:t>
            </a:r>
            <a:r>
              <a:rPr lang="it-IT" altLang="it-IT" sz="1600" dirty="0" smtClean="0">
                <a:cs typeface="Times New Roman" pitchFamily="18" charset="0"/>
              </a:rPr>
              <a:t>ML</a:t>
            </a:r>
            <a:r>
              <a:rPr lang="it-IT" altLang="it-IT" sz="1600" baseline="-30000" dirty="0" smtClean="0">
                <a:cs typeface="Times New Roman" pitchFamily="18" charset="0"/>
              </a:rPr>
              <a:t>n+1</a:t>
            </a:r>
            <a:r>
              <a:rPr lang="it-IT" altLang="it-IT" sz="1600" dirty="0">
                <a:cs typeface="Times New Roman" pitchFamily="18" charset="0"/>
              </a:rPr>
              <a:t>, c’è una certa probabilità per i complessi </a:t>
            </a:r>
            <a:r>
              <a:rPr lang="it-IT" altLang="it-IT" sz="1600" dirty="0" err="1">
                <a:cs typeface="Times New Roman" pitchFamily="18" charset="0"/>
              </a:rPr>
              <a:t>ML</a:t>
            </a:r>
            <a:r>
              <a:rPr lang="it-IT" altLang="it-IT" sz="1600" baseline="-30000" dirty="0" err="1">
                <a:cs typeface="Times New Roman" pitchFamily="18" charset="0"/>
              </a:rPr>
              <a:t>n</a:t>
            </a:r>
            <a:r>
              <a:rPr lang="it-IT" altLang="it-IT" sz="1600" dirty="0">
                <a:cs typeface="Times New Roman" pitchFamily="18" charset="0"/>
              </a:rPr>
              <a:t> di associare un altro legante e una differente probabilità per  </a:t>
            </a:r>
            <a:r>
              <a:rPr lang="it-IT" altLang="it-IT" sz="1600" dirty="0" smtClean="0">
                <a:cs typeface="Times New Roman" pitchFamily="18" charset="0"/>
              </a:rPr>
              <a:t>ML</a:t>
            </a:r>
            <a:r>
              <a:rPr lang="it-IT" altLang="it-IT" sz="1600" baseline="-30000" dirty="0" smtClean="0">
                <a:cs typeface="Times New Roman" pitchFamily="18" charset="0"/>
              </a:rPr>
              <a:t>n+1</a:t>
            </a:r>
            <a:r>
              <a:rPr lang="it-IT" altLang="it-IT" sz="1600" dirty="0" smtClean="0">
                <a:cs typeface="Times New Roman" pitchFamily="18" charset="0"/>
              </a:rPr>
              <a:t> </a:t>
            </a:r>
            <a:r>
              <a:rPr lang="it-IT" altLang="it-IT" sz="1600" dirty="0">
                <a:cs typeface="Times New Roman" pitchFamily="18" charset="0"/>
              </a:rPr>
              <a:t>di perdere un legante. All’aumentare di </a:t>
            </a:r>
            <a:r>
              <a:rPr lang="it-IT" altLang="it-IT" sz="1600" i="1" dirty="0">
                <a:cs typeface="Times New Roman" pitchFamily="18" charset="0"/>
              </a:rPr>
              <a:t>n</a:t>
            </a:r>
            <a:r>
              <a:rPr lang="it-IT" altLang="it-IT" sz="1600" dirty="0">
                <a:cs typeface="Times New Roman" pitchFamily="18" charset="0"/>
              </a:rPr>
              <a:t> ci sono più leganti che possono essere persi e un minor numero di posti (N-</a:t>
            </a:r>
            <a:r>
              <a:rPr lang="it-IT" altLang="it-IT" sz="1600" i="1" dirty="0">
                <a:cs typeface="Times New Roman" pitchFamily="18" charset="0"/>
              </a:rPr>
              <a:t>n</a:t>
            </a:r>
            <a:r>
              <a:rPr lang="it-IT" altLang="it-IT" sz="1600" dirty="0">
                <a:cs typeface="Times New Roman" pitchFamily="18" charset="0"/>
              </a:rPr>
              <a:t>) nella sfera di coordinazione per accettare leganti addizionali</a:t>
            </a:r>
          </a:p>
        </p:txBody>
      </p:sp>
    </p:spTree>
    <p:extLst>
      <p:ext uri="{BB962C8B-B14F-4D97-AF65-F5344CB8AC3E}">
        <p14:creationId xmlns:p14="http://schemas.microsoft.com/office/powerpoint/2010/main" val="282939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Reazioni</a:t>
            </a:r>
            <a:r>
              <a:rPr lang="en-US" altLang="it-IT" sz="2800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Sostituzione</a:t>
            </a:r>
            <a:endParaRPr lang="en-US" altLang="it-IT" sz="28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31925" y="1889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12888"/>
            <a:ext cx="49530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89369" y="2346325"/>
            <a:ext cx="72811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Complessi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b="1" dirty="0" err="1" smtClean="0">
                <a:solidFill>
                  <a:srgbClr val="FF0000"/>
                </a:solidFill>
                <a:latin typeface="Times New Roman" pitchFamily="18" charset="0"/>
              </a:rPr>
              <a:t>Labili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&lt;==&gt;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Reazioni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di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sostituzione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rapide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dirty="0">
                <a:solidFill>
                  <a:srgbClr val="CA0C13"/>
                </a:solidFill>
                <a:latin typeface="Times New Roman" pitchFamily="18" charset="0"/>
              </a:rPr>
              <a:t>(&lt; </a:t>
            </a:r>
            <a:r>
              <a:rPr lang="en-US" altLang="it-IT" sz="2000" dirty="0" err="1" smtClean="0">
                <a:solidFill>
                  <a:srgbClr val="CA0C13"/>
                </a:solidFill>
                <a:latin typeface="Times New Roman" pitchFamily="18" charset="0"/>
              </a:rPr>
              <a:t>pochi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dirty="0">
                <a:solidFill>
                  <a:srgbClr val="CA0C13"/>
                </a:solidFill>
                <a:latin typeface="Times New Roman" pitchFamily="18" charset="0"/>
              </a:rPr>
              <a:t>min)</a:t>
            </a:r>
          </a:p>
          <a:p>
            <a:pPr algn="ctr" eaLnBrk="1" hangingPunct="1"/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Complessi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it-IT" sz="2000" b="1" dirty="0" err="1" smtClean="0">
                <a:solidFill>
                  <a:srgbClr val="0000FF"/>
                </a:solidFill>
                <a:latin typeface="Times New Roman" pitchFamily="18" charset="0"/>
              </a:rPr>
              <a:t>Inerti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&lt;==&gt;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Reazioni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di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sostituzione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it-IT" sz="2000" dirty="0" err="1" smtClean="0">
                <a:solidFill>
                  <a:srgbClr val="002060"/>
                </a:solidFill>
                <a:latin typeface="Times New Roman" pitchFamily="18" charset="0"/>
              </a:rPr>
              <a:t>lente</a:t>
            </a:r>
            <a:r>
              <a:rPr lang="en-US" altLang="it-IT" sz="20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(&gt;ore)</a:t>
            </a:r>
            <a:endParaRPr lang="en-US" altLang="it-IT" sz="2000" dirty="0">
              <a:solidFill>
                <a:srgbClr val="CA0C13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Un </a:t>
            </a:r>
            <a:r>
              <a:rPr lang="en-US" altLang="it-IT" sz="2000" dirty="0" err="1" smtClean="0">
                <a:solidFill>
                  <a:srgbClr val="CA0C13"/>
                </a:solidFill>
                <a:latin typeface="Times New Roman" pitchFamily="18" charset="0"/>
              </a:rPr>
              <a:t>concetto</a:t>
            </a:r>
            <a:r>
              <a:rPr lang="en-US" altLang="it-IT" sz="2000" dirty="0" smtClean="0">
                <a:solidFill>
                  <a:srgbClr val="CA0C13"/>
                </a:solidFill>
                <a:latin typeface="Times New Roman" pitchFamily="18" charset="0"/>
              </a:rPr>
              <a:t> </a:t>
            </a:r>
            <a:r>
              <a:rPr lang="en-US" altLang="it-IT" sz="2000" u="sng" dirty="0" err="1" smtClean="0">
                <a:solidFill>
                  <a:srgbClr val="CA0C13"/>
                </a:solidFill>
                <a:latin typeface="Times New Roman" pitchFamily="18" charset="0"/>
              </a:rPr>
              <a:t>cinetico</a:t>
            </a:r>
            <a:endParaRPr lang="en-US" altLang="it-IT" sz="2000" dirty="0">
              <a:solidFill>
                <a:srgbClr val="CA0C13"/>
              </a:solidFill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406024" y="3870325"/>
            <a:ext cx="61446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sz="2000" dirty="0" smtClean="0">
                <a:latin typeface="Times New Roman" pitchFamily="18" charset="0"/>
              </a:rPr>
              <a:t>Da non </a:t>
            </a:r>
            <a:r>
              <a:rPr lang="en-US" altLang="it-IT" sz="2000" dirty="0" err="1" smtClean="0">
                <a:latin typeface="Times New Roman" pitchFamily="18" charset="0"/>
              </a:rPr>
              <a:t>confondere</a:t>
            </a:r>
            <a:r>
              <a:rPr lang="en-US" altLang="it-IT" sz="2000" dirty="0" smtClean="0">
                <a:latin typeface="Times New Roman" pitchFamily="18" charset="0"/>
              </a:rPr>
              <a:t> con</a:t>
            </a:r>
            <a:endParaRPr lang="en-US" altLang="it-IT" sz="2000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sz="2000" b="1" dirty="0" smtClean="0">
                <a:solidFill>
                  <a:srgbClr val="0000FF"/>
                </a:solidFill>
                <a:latin typeface="Times New Roman" pitchFamily="18" charset="0"/>
              </a:rPr>
              <a:t>stabile</a:t>
            </a:r>
            <a:r>
              <a:rPr lang="en-US" altLang="it-IT" sz="2000" dirty="0" smtClean="0">
                <a:latin typeface="Times New Roman" pitchFamily="18" charset="0"/>
              </a:rPr>
              <a:t> e </a:t>
            </a:r>
            <a:r>
              <a:rPr lang="en-US" altLang="it-IT" sz="2000" b="1" dirty="0" err="1" smtClean="0">
                <a:solidFill>
                  <a:srgbClr val="FF0000"/>
                </a:solidFill>
                <a:latin typeface="Times New Roman" pitchFamily="18" charset="0"/>
              </a:rPr>
              <a:t>instabile</a:t>
            </a:r>
            <a:r>
              <a:rPr lang="en-US" altLang="it-IT" sz="2000" dirty="0" smtClean="0">
                <a:latin typeface="Times New Roman" pitchFamily="18" charset="0"/>
              </a:rPr>
              <a:t> (un </a:t>
            </a:r>
            <a:r>
              <a:rPr lang="en-US" altLang="it-IT" sz="2000" dirty="0" err="1" smtClean="0">
                <a:latin typeface="Times New Roman" pitchFamily="18" charset="0"/>
              </a:rPr>
              <a:t>concetto</a:t>
            </a:r>
            <a:r>
              <a:rPr lang="en-US" altLang="it-IT" sz="2000" dirty="0" smtClean="0">
                <a:latin typeface="Times New Roman" pitchFamily="18" charset="0"/>
              </a:rPr>
              <a:t> </a:t>
            </a:r>
            <a:r>
              <a:rPr lang="en-US" altLang="it-IT" sz="2000" u="sng" dirty="0" err="1" smtClean="0">
                <a:latin typeface="Times New Roman" pitchFamily="18" charset="0"/>
              </a:rPr>
              <a:t>termodinamico</a:t>
            </a:r>
            <a:r>
              <a:rPr lang="en-US" altLang="it-IT" sz="2000" dirty="0" smtClean="0">
                <a:latin typeface="Times New Roman" pitchFamily="18" charset="0"/>
              </a:rPr>
              <a:t>; </a:t>
            </a:r>
            <a:r>
              <a:rPr lang="en-US" altLang="it-IT" sz="2000" dirty="0" err="1">
                <a:latin typeface="Symbol" pitchFamily="18" charset="2"/>
              </a:rPr>
              <a:t>D</a:t>
            </a:r>
            <a:r>
              <a:rPr lang="en-US" altLang="it-IT" sz="2000" dirty="0" err="1">
                <a:latin typeface="Times New Roman" pitchFamily="18" charset="0"/>
              </a:rPr>
              <a:t>G</a:t>
            </a:r>
            <a:r>
              <a:rPr lang="en-US" altLang="it-IT" sz="2000" baseline="-25000" dirty="0" err="1">
                <a:latin typeface="Times New Roman" pitchFamily="18" charset="0"/>
              </a:rPr>
              <a:t>f</a:t>
            </a:r>
            <a:r>
              <a:rPr lang="en-US" altLang="it-IT" sz="2000" dirty="0">
                <a:latin typeface="Times New Roman" pitchFamily="18" charset="0"/>
              </a:rPr>
              <a:t> &lt;0)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7354" y="5257800"/>
            <a:ext cx="844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Complessi ottaedrici</a:t>
            </a:r>
          </a:p>
          <a:p>
            <a:r>
              <a:rPr lang="it-IT" dirty="0"/>
              <a:t>	</a:t>
            </a:r>
            <a:r>
              <a:rPr lang="it-IT" dirty="0" smtClean="0">
                <a:solidFill>
                  <a:srgbClr val="0000FF"/>
                </a:solidFill>
              </a:rPr>
              <a:t>Inerti</a:t>
            </a:r>
            <a:r>
              <a:rPr lang="it-IT" dirty="0" smtClean="0"/>
              <a:t>					</a:t>
            </a:r>
            <a:r>
              <a:rPr lang="it-IT" dirty="0" smtClean="0">
                <a:solidFill>
                  <a:srgbClr val="FF0000"/>
                </a:solidFill>
              </a:rPr>
              <a:t>Labili</a:t>
            </a:r>
          </a:p>
          <a:p>
            <a:r>
              <a:rPr lang="it-IT" dirty="0" smtClean="0">
                <a:solidFill>
                  <a:srgbClr val="0000FF"/>
                </a:solidFill>
              </a:rPr>
              <a:t>d</a:t>
            </a:r>
            <a:r>
              <a:rPr lang="it-IT" baseline="30000" dirty="0" smtClean="0">
                <a:solidFill>
                  <a:srgbClr val="0000FF"/>
                </a:solidFill>
              </a:rPr>
              <a:t>3</a:t>
            </a:r>
            <a:r>
              <a:rPr lang="it-IT" dirty="0" smtClean="0">
                <a:solidFill>
                  <a:srgbClr val="0000FF"/>
                </a:solidFill>
              </a:rPr>
              <a:t>, basso spin d</a:t>
            </a:r>
            <a:r>
              <a:rPr lang="it-IT" baseline="30000" dirty="0" smtClean="0">
                <a:solidFill>
                  <a:srgbClr val="0000FF"/>
                </a:solidFill>
              </a:rPr>
              <a:t>4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smtClean="0">
                <a:solidFill>
                  <a:srgbClr val="0000FF"/>
                </a:solidFill>
              </a:rPr>
              <a:t>d</a:t>
            </a:r>
            <a:r>
              <a:rPr lang="it-IT" baseline="30000" dirty="0" smtClean="0">
                <a:solidFill>
                  <a:srgbClr val="0000FF"/>
                </a:solidFill>
              </a:rPr>
              <a:t>5 </a:t>
            </a:r>
            <a:r>
              <a:rPr lang="it-IT" dirty="0" smtClean="0">
                <a:solidFill>
                  <a:srgbClr val="0000FF"/>
                </a:solidFill>
              </a:rPr>
              <a:t>d</a:t>
            </a:r>
            <a:r>
              <a:rPr lang="it-IT" baseline="30000" dirty="0" smtClean="0">
                <a:solidFill>
                  <a:srgbClr val="0000FF"/>
                </a:solidFill>
              </a:rPr>
              <a:t>6</a:t>
            </a:r>
            <a:r>
              <a:rPr lang="it-IT" dirty="0" smtClean="0">
                <a:solidFill>
                  <a:srgbClr val="0000FF"/>
                </a:solidFill>
              </a:rPr>
              <a:t>           </a:t>
            </a:r>
            <a:r>
              <a:rPr lang="it-IT" dirty="0" smtClean="0"/>
              <a:t>d</a:t>
            </a:r>
            <a:r>
              <a:rPr lang="it-IT" baseline="30000" dirty="0" smtClean="0"/>
              <a:t>8</a:t>
            </a:r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          d</a:t>
            </a:r>
            <a:r>
              <a:rPr lang="it-IT" baseline="30000" dirty="0" smtClean="0">
                <a:solidFill>
                  <a:srgbClr val="FF0000"/>
                </a:solidFill>
              </a:rPr>
              <a:t>0</a:t>
            </a:r>
            <a:r>
              <a:rPr lang="it-IT" dirty="0" smtClean="0">
                <a:solidFill>
                  <a:srgbClr val="FF0000"/>
                </a:solidFill>
              </a:rPr>
              <a:t>, d</a:t>
            </a:r>
            <a:r>
              <a:rPr lang="it-IT" baseline="30000" dirty="0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, d</a:t>
            </a:r>
            <a:r>
              <a:rPr lang="it-IT" baseline="30000" dirty="0" smtClean="0">
                <a:solidFill>
                  <a:srgbClr val="FF0000"/>
                </a:solidFill>
              </a:rPr>
              <a:t>2</a:t>
            </a:r>
            <a:r>
              <a:rPr lang="it-IT" dirty="0" smtClean="0">
                <a:solidFill>
                  <a:srgbClr val="FF0000"/>
                </a:solidFill>
              </a:rPr>
              <a:t> , d</a:t>
            </a:r>
            <a:r>
              <a:rPr lang="it-IT" baseline="30000" dirty="0" smtClean="0">
                <a:solidFill>
                  <a:srgbClr val="FF0000"/>
                </a:solidFill>
              </a:rPr>
              <a:t>7</a:t>
            </a:r>
            <a:r>
              <a:rPr lang="it-IT" dirty="0" smtClean="0">
                <a:solidFill>
                  <a:srgbClr val="FF0000"/>
                </a:solidFill>
              </a:rPr>
              <a:t> , d</a:t>
            </a:r>
            <a:r>
              <a:rPr lang="it-IT" baseline="30000" dirty="0" smtClean="0">
                <a:solidFill>
                  <a:srgbClr val="FF0000"/>
                </a:solidFill>
              </a:rPr>
              <a:t>9</a:t>
            </a:r>
            <a:r>
              <a:rPr lang="it-IT" dirty="0" smtClean="0">
                <a:solidFill>
                  <a:srgbClr val="FF0000"/>
                </a:solidFill>
              </a:rPr>
              <a:t>, d</a:t>
            </a:r>
            <a:r>
              <a:rPr lang="it-IT" baseline="30000" dirty="0" smtClean="0">
                <a:solidFill>
                  <a:srgbClr val="FF0000"/>
                </a:solidFill>
              </a:rPr>
              <a:t>10</a:t>
            </a:r>
            <a:r>
              <a:rPr lang="it-IT" dirty="0" smtClean="0">
                <a:solidFill>
                  <a:srgbClr val="FF0000"/>
                </a:solidFill>
              </a:rPr>
              <a:t>, alto spin d</a:t>
            </a:r>
            <a:r>
              <a:rPr lang="it-IT" baseline="30000" dirty="0" smtClean="0">
                <a:solidFill>
                  <a:srgbClr val="FF0000"/>
                </a:solidFill>
              </a:rPr>
              <a:t>4</a:t>
            </a:r>
            <a:r>
              <a:rPr lang="it-IT" dirty="0" smtClean="0">
                <a:solidFill>
                  <a:srgbClr val="FF0000"/>
                </a:solidFill>
              </a:rPr>
              <a:t> d</a:t>
            </a:r>
            <a:r>
              <a:rPr lang="it-IT" baseline="30000" dirty="0" smtClean="0">
                <a:solidFill>
                  <a:srgbClr val="FF0000"/>
                </a:solidFill>
              </a:rPr>
              <a:t>5 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baseline="30000" dirty="0" smtClean="0">
                <a:solidFill>
                  <a:srgbClr val="FF0000"/>
                </a:solidFill>
              </a:rPr>
              <a:t>6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9600" y="5334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Cinetica nei </a:t>
            </a:r>
            <a:r>
              <a:rPr lang="it-IT" dirty="0"/>
              <a:t>complessi</a:t>
            </a:r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dirty="0" smtClean="0"/>
              <a:t>labilità e l’inerzia di </a:t>
            </a:r>
            <a:r>
              <a:rPr lang="it-IT" dirty="0"/>
              <a:t>un complesso sono parametri cinetici da non </a:t>
            </a:r>
            <a:r>
              <a:rPr lang="it-IT" dirty="0" smtClean="0"/>
              <a:t>confondere </a:t>
            </a:r>
            <a:r>
              <a:rPr lang="it-IT" dirty="0"/>
              <a:t>con la </a:t>
            </a:r>
            <a:r>
              <a:rPr lang="it-IT" dirty="0" smtClean="0"/>
              <a:t>Instabilità o </a:t>
            </a:r>
            <a:r>
              <a:rPr lang="it-IT" dirty="0"/>
              <a:t>la </a:t>
            </a:r>
            <a:r>
              <a:rPr lang="it-IT" dirty="0" smtClean="0"/>
              <a:t>stabilità di </a:t>
            </a:r>
            <a:r>
              <a:rPr lang="it-IT" dirty="0"/>
              <a:t>un complesso che sono </a:t>
            </a:r>
            <a:r>
              <a:rPr lang="it-IT" dirty="0" smtClean="0"/>
              <a:t>parametri </a:t>
            </a:r>
            <a:r>
              <a:rPr lang="it-IT" dirty="0"/>
              <a:t>termodinamici</a:t>
            </a:r>
          </a:p>
          <a:p>
            <a:endParaRPr lang="it-IT" dirty="0"/>
          </a:p>
          <a:p>
            <a:r>
              <a:rPr lang="it-IT" dirty="0"/>
              <a:t>la labilità e l’inerzia si riferiscono solo alla </a:t>
            </a:r>
            <a:r>
              <a:rPr lang="it-IT" dirty="0" smtClean="0"/>
              <a:t>velocità </a:t>
            </a:r>
            <a:r>
              <a:rPr lang="it-IT" dirty="0"/>
              <a:t>con cui avviene una </a:t>
            </a:r>
            <a:r>
              <a:rPr lang="it-IT" dirty="0" smtClean="0"/>
              <a:t>certa </a:t>
            </a:r>
            <a:r>
              <a:rPr lang="it-IT" dirty="0"/>
              <a:t>reazione di </a:t>
            </a:r>
            <a:r>
              <a:rPr lang="it-IT" dirty="0" smtClean="0"/>
              <a:t>sostituzione sul metallo, indipendentemente </a:t>
            </a:r>
            <a:r>
              <a:rPr lang="it-IT" dirty="0"/>
              <a:t>dal valore </a:t>
            </a:r>
            <a:r>
              <a:rPr lang="it-IT" dirty="0" smtClean="0"/>
              <a:t>della </a:t>
            </a:r>
            <a:r>
              <a:rPr lang="it-IT" dirty="0"/>
              <a:t>costante di equilibrio della reazione</a:t>
            </a:r>
          </a:p>
          <a:p>
            <a:endParaRPr lang="it-IT" dirty="0"/>
          </a:p>
          <a:p>
            <a:r>
              <a:rPr lang="it-IT" dirty="0"/>
              <a:t>un complesso </a:t>
            </a:r>
            <a:r>
              <a:rPr lang="it-IT" dirty="0" smtClean="0"/>
              <a:t>termodinamicamente instabile in un </a:t>
            </a:r>
            <a:r>
              <a:rPr lang="it-IT" dirty="0"/>
              <a:t>certo </a:t>
            </a:r>
            <a:r>
              <a:rPr lang="it-IT" dirty="0" smtClean="0"/>
              <a:t>contesto, es</a:t>
            </a:r>
            <a:r>
              <a:rPr lang="it-IT" dirty="0"/>
              <a:t>. </a:t>
            </a:r>
            <a:r>
              <a:rPr lang="it-IT" dirty="0" smtClean="0"/>
              <a:t>[Co(NH</a:t>
            </a:r>
            <a:r>
              <a:rPr lang="it-IT" baseline="-25000" dirty="0"/>
              <a:t>3</a:t>
            </a:r>
            <a:r>
              <a:rPr lang="it-IT" dirty="0" smtClean="0"/>
              <a:t>)</a:t>
            </a:r>
            <a:r>
              <a:rPr lang="it-IT" baseline="-25000" dirty="0"/>
              <a:t>6</a:t>
            </a:r>
            <a:r>
              <a:rPr lang="it-IT" dirty="0" smtClean="0"/>
              <a:t>]</a:t>
            </a:r>
            <a:r>
              <a:rPr lang="it-IT" baseline="30000" dirty="0" smtClean="0"/>
              <a:t>3+ </a:t>
            </a:r>
            <a:r>
              <a:rPr lang="it-IT" dirty="0" smtClean="0"/>
              <a:t>in acido, può </a:t>
            </a:r>
            <a:r>
              <a:rPr lang="it-IT" dirty="0"/>
              <a:t>essere </a:t>
            </a:r>
            <a:r>
              <a:rPr lang="it-IT" dirty="0" err="1"/>
              <a:t>cineticamente</a:t>
            </a:r>
            <a:r>
              <a:rPr lang="it-IT" dirty="0"/>
              <a:t> inerte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 smtClean="0"/>
              <a:t>[Co(NH</a:t>
            </a:r>
            <a:r>
              <a:rPr lang="it-IT" baseline="-25000" dirty="0" smtClean="0"/>
              <a:t>3</a:t>
            </a:r>
            <a:r>
              <a:rPr lang="it-IT" dirty="0" smtClean="0"/>
              <a:t>)</a:t>
            </a:r>
            <a:r>
              <a:rPr lang="it-IT" baseline="-25000" dirty="0"/>
              <a:t>6</a:t>
            </a:r>
            <a:r>
              <a:rPr lang="it-IT" dirty="0" smtClean="0"/>
              <a:t>]</a:t>
            </a:r>
            <a:r>
              <a:rPr lang="it-IT" baseline="30000" dirty="0"/>
              <a:t>3+</a:t>
            </a:r>
            <a:r>
              <a:rPr lang="it-IT" dirty="0" smtClean="0"/>
              <a:t> + </a:t>
            </a:r>
            <a:r>
              <a:rPr lang="it-IT" dirty="0"/>
              <a:t>6 </a:t>
            </a:r>
            <a:r>
              <a:rPr lang="it-IT" dirty="0" smtClean="0"/>
              <a:t>H</a:t>
            </a:r>
            <a:r>
              <a:rPr lang="it-IT" baseline="-25000" dirty="0"/>
              <a:t>3</a:t>
            </a:r>
            <a:r>
              <a:rPr lang="it-IT" dirty="0" smtClean="0"/>
              <a:t>O</a:t>
            </a:r>
            <a:r>
              <a:rPr lang="it-IT" baseline="30000" dirty="0"/>
              <a:t>+ </a:t>
            </a:r>
            <a:r>
              <a:rPr lang="it-IT" dirty="0" smtClean="0">
                <a:sym typeface="Wingdings" panose="05000000000000000000" pitchFamily="2" charset="2"/>
              </a:rPr>
              <a:t>&lt;==&gt; </a:t>
            </a:r>
            <a:r>
              <a:rPr lang="it-IT" dirty="0" smtClean="0"/>
              <a:t>[Co(H</a:t>
            </a:r>
            <a:r>
              <a:rPr lang="it-IT" baseline="-25000" dirty="0"/>
              <a:t>2</a:t>
            </a:r>
            <a:r>
              <a:rPr lang="it-IT" dirty="0" smtClean="0"/>
              <a:t>O)</a:t>
            </a:r>
            <a:r>
              <a:rPr lang="it-IT" baseline="-25000" dirty="0"/>
              <a:t>6</a:t>
            </a:r>
            <a:r>
              <a:rPr lang="it-IT" dirty="0" smtClean="0"/>
              <a:t>]</a:t>
            </a:r>
            <a:r>
              <a:rPr lang="it-IT" baseline="30000" dirty="0"/>
              <a:t>3+ </a:t>
            </a:r>
            <a:r>
              <a:rPr lang="it-IT" dirty="0" smtClean="0"/>
              <a:t>+ </a:t>
            </a:r>
            <a:r>
              <a:rPr lang="it-IT" dirty="0"/>
              <a:t>6 </a:t>
            </a:r>
            <a:r>
              <a:rPr lang="it-IT" dirty="0" smtClean="0"/>
              <a:t>NH</a:t>
            </a:r>
            <a:r>
              <a:rPr lang="it-IT" baseline="-25000" dirty="0"/>
              <a:t>4</a:t>
            </a:r>
            <a:r>
              <a:rPr lang="it-IT" baseline="30000" dirty="0" smtClean="0"/>
              <a:t>+</a:t>
            </a:r>
            <a:r>
              <a:rPr lang="it-IT" dirty="0" smtClean="0"/>
              <a:t> 		K </a:t>
            </a:r>
            <a:r>
              <a:rPr lang="it-IT" dirty="0"/>
              <a:t>= </a:t>
            </a:r>
            <a:r>
              <a:rPr lang="it-IT" dirty="0" smtClean="0"/>
              <a:t>10</a:t>
            </a:r>
            <a:r>
              <a:rPr lang="it-IT" baseline="30000" dirty="0"/>
              <a:t>25</a:t>
            </a:r>
          </a:p>
          <a:p>
            <a:r>
              <a:rPr lang="it-IT" dirty="0" smtClean="0"/>
              <a:t>(il </a:t>
            </a:r>
            <a:r>
              <a:rPr lang="it-IT" dirty="0"/>
              <a:t>complesso resiste a lungo in soluzione poiché è </a:t>
            </a:r>
            <a:r>
              <a:rPr lang="it-IT" dirty="0" smtClean="0"/>
              <a:t>inerte)</a:t>
            </a:r>
            <a:endParaRPr lang="it-IT" dirty="0"/>
          </a:p>
          <a:p>
            <a:endParaRPr lang="it-IT" dirty="0"/>
          </a:p>
          <a:p>
            <a:r>
              <a:rPr lang="it-IT" dirty="0"/>
              <a:t>un complesso termodinamicamente </a:t>
            </a:r>
            <a:r>
              <a:rPr lang="it-IT" dirty="0" smtClean="0"/>
              <a:t>stabile, </a:t>
            </a:r>
            <a:r>
              <a:rPr lang="it-IT" dirty="0"/>
              <a:t>[</a:t>
            </a:r>
            <a:r>
              <a:rPr lang="it-IT" dirty="0" smtClean="0"/>
              <a:t>Ni(CN)</a:t>
            </a:r>
            <a:r>
              <a:rPr lang="it-IT" baseline="-25000" dirty="0"/>
              <a:t>4</a:t>
            </a:r>
            <a:r>
              <a:rPr lang="it-IT" dirty="0" smtClean="0"/>
              <a:t>]</a:t>
            </a:r>
            <a:r>
              <a:rPr lang="it-IT" baseline="30000" dirty="0"/>
              <a:t>2-</a:t>
            </a:r>
            <a:r>
              <a:rPr lang="it-IT" dirty="0" smtClean="0"/>
              <a:t>,</a:t>
            </a:r>
            <a:r>
              <a:rPr lang="it-IT" baseline="30000" dirty="0"/>
              <a:t> </a:t>
            </a:r>
            <a:r>
              <a:rPr lang="it-IT" dirty="0" smtClean="0"/>
              <a:t>può </a:t>
            </a:r>
            <a:r>
              <a:rPr lang="it-IT" dirty="0"/>
              <a:t>essere </a:t>
            </a:r>
            <a:r>
              <a:rPr lang="it-IT" dirty="0" err="1" smtClean="0"/>
              <a:t>cineticamente</a:t>
            </a:r>
            <a:r>
              <a:rPr lang="it-IT" dirty="0" smtClean="0"/>
              <a:t> </a:t>
            </a:r>
            <a:r>
              <a:rPr lang="it-IT" dirty="0"/>
              <a:t>labile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dirty="0"/>
              <a:t>[</a:t>
            </a:r>
            <a:r>
              <a:rPr lang="it-IT" dirty="0" smtClean="0"/>
              <a:t>Ni(CN)</a:t>
            </a:r>
            <a:r>
              <a:rPr lang="it-IT" baseline="-25000" dirty="0"/>
              <a:t>4</a:t>
            </a:r>
            <a:r>
              <a:rPr lang="it-IT" dirty="0" smtClean="0"/>
              <a:t>]</a:t>
            </a:r>
            <a:r>
              <a:rPr lang="it-IT" baseline="30000" dirty="0"/>
              <a:t>2-</a:t>
            </a:r>
            <a:r>
              <a:rPr lang="it-IT" dirty="0" smtClean="0"/>
              <a:t> + </a:t>
            </a:r>
            <a:r>
              <a:rPr lang="it-IT" dirty="0"/>
              <a:t>4 </a:t>
            </a:r>
            <a:r>
              <a:rPr lang="it-IT" baseline="30000" dirty="0"/>
              <a:t>14</a:t>
            </a:r>
            <a:r>
              <a:rPr lang="it-IT" dirty="0" smtClean="0"/>
              <a:t>CN</a:t>
            </a:r>
            <a:r>
              <a:rPr lang="it-IT" baseline="30000" dirty="0"/>
              <a:t>-</a:t>
            </a:r>
            <a:r>
              <a:rPr lang="it-IT" dirty="0" smtClean="0">
                <a:sym typeface="Wingdings" panose="05000000000000000000" pitchFamily="2" charset="2"/>
              </a:rPr>
              <a:t> &lt;==&gt; </a:t>
            </a:r>
            <a:r>
              <a:rPr lang="it-IT" dirty="0" smtClean="0"/>
              <a:t>[Ni(</a:t>
            </a:r>
            <a:r>
              <a:rPr lang="it-IT" baseline="30000" dirty="0"/>
              <a:t>14</a:t>
            </a:r>
            <a:r>
              <a:rPr lang="it-IT" dirty="0" smtClean="0"/>
              <a:t>CN)</a:t>
            </a:r>
            <a:r>
              <a:rPr lang="it-IT" baseline="-25000" dirty="0"/>
              <a:t>4</a:t>
            </a:r>
            <a:r>
              <a:rPr lang="it-IT" dirty="0" smtClean="0"/>
              <a:t>]</a:t>
            </a:r>
            <a:r>
              <a:rPr lang="it-IT" baseline="30000" dirty="0"/>
              <a:t>2- </a:t>
            </a:r>
            <a:r>
              <a:rPr lang="it-IT" dirty="0" smtClean="0"/>
              <a:t>+ </a:t>
            </a:r>
            <a:r>
              <a:rPr lang="it-IT" dirty="0"/>
              <a:t>4 </a:t>
            </a:r>
            <a:r>
              <a:rPr lang="it-IT" dirty="0" smtClean="0"/>
              <a:t>CN</a:t>
            </a:r>
            <a:r>
              <a:rPr lang="it-IT" baseline="30000" dirty="0" smtClean="0"/>
              <a:t>-		 </a:t>
            </a:r>
            <a:r>
              <a:rPr lang="it-IT" dirty="0" smtClean="0"/>
              <a:t>t1/2= </a:t>
            </a:r>
            <a:r>
              <a:rPr lang="it-IT" dirty="0"/>
              <a:t>30 s</a:t>
            </a:r>
          </a:p>
          <a:p>
            <a:r>
              <a:rPr lang="it-IT" dirty="0" smtClean="0"/>
              <a:t>(il </a:t>
            </a:r>
            <a:r>
              <a:rPr lang="it-IT" dirty="0"/>
              <a:t>complesso scambia molto velocemente </a:t>
            </a:r>
            <a:r>
              <a:rPr lang="it-IT" dirty="0" smtClean="0"/>
              <a:t>CN</a:t>
            </a:r>
            <a:r>
              <a:rPr lang="it-IT" baseline="30000" dirty="0"/>
              <a:t>-</a:t>
            </a:r>
            <a:r>
              <a:rPr lang="it-IT" dirty="0" smtClean="0"/>
              <a:t> con </a:t>
            </a:r>
            <a:r>
              <a:rPr lang="it-IT" baseline="30000" dirty="0" smtClean="0"/>
              <a:t>14</a:t>
            </a:r>
            <a:r>
              <a:rPr lang="it-IT" dirty="0" smtClean="0"/>
              <a:t>CN</a:t>
            </a:r>
            <a:r>
              <a:rPr lang="it-IT" baseline="30000" dirty="0" smtClean="0"/>
              <a:t>-</a:t>
            </a:r>
            <a:r>
              <a:rPr lang="it-IT" dirty="0" smtClean="0"/>
              <a:t> in </a:t>
            </a:r>
            <a:r>
              <a:rPr lang="it-IT" dirty="0"/>
              <a:t>soluzione </a:t>
            </a:r>
            <a:r>
              <a:rPr lang="it-IT" dirty="0" smtClean="0"/>
              <a:t>poiché </a:t>
            </a:r>
            <a:r>
              <a:rPr lang="it-IT" dirty="0"/>
              <a:t>è </a:t>
            </a:r>
            <a:r>
              <a:rPr lang="it-IT" dirty="0" smtClean="0"/>
              <a:t>labile)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42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81113"/>
            <a:ext cx="46482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2158814" y="228600"/>
            <a:ext cx="44977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Meccanismo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di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reazioni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di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scambio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dei</a:t>
            </a:r>
            <a:r>
              <a:rPr lang="en-US" altLang="it-IT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leganti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in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complessi</a:t>
            </a:r>
            <a:r>
              <a:rPr lang="en-US" altLang="it-IT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it-IT" i="1" dirty="0" err="1" smtClean="0">
                <a:solidFill>
                  <a:schemeClr val="accent2"/>
                </a:solidFill>
                <a:latin typeface="Times New Roman" pitchFamily="18" charset="0"/>
              </a:rPr>
              <a:t>ottaedrici</a:t>
            </a:r>
            <a:endParaRPr lang="en-US" altLang="it-IT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16376" y="5867399"/>
            <a:ext cx="20185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 err="1">
                <a:latin typeface="Times New Roman" pitchFamily="18" charset="0"/>
              </a:rPr>
              <a:t>I</a:t>
            </a:r>
            <a:r>
              <a:rPr lang="en-US" altLang="it-IT" i="1" baseline="-25000" dirty="0" err="1">
                <a:latin typeface="Times New Roman" pitchFamily="18" charset="0"/>
              </a:rPr>
              <a:t>a</a:t>
            </a:r>
            <a:r>
              <a:rPr lang="en-US" altLang="it-IT" i="1" dirty="0">
                <a:latin typeface="Times New Roman" pitchFamily="18" charset="0"/>
              </a:rPr>
              <a:t> </a:t>
            </a:r>
            <a:r>
              <a:rPr lang="en-US" altLang="it-IT" i="1" dirty="0" smtClean="0">
                <a:latin typeface="Times New Roman" pitchFamily="18" charset="0"/>
              </a:rPr>
              <a:t>se </a:t>
            </a:r>
            <a:r>
              <a:rPr lang="en-US" altLang="it-IT" i="1" dirty="0" err="1" smtClean="0">
                <a:latin typeface="Times New Roman" pitchFamily="18" charset="0"/>
              </a:rPr>
              <a:t>l’associazione</a:t>
            </a:r>
            <a:endParaRPr lang="en-US" altLang="it-IT" i="1" dirty="0">
              <a:latin typeface="Times New Roman" pitchFamily="18" charset="0"/>
            </a:endParaRPr>
          </a:p>
          <a:p>
            <a:pPr algn="ctr" eaLnBrk="1" hangingPunct="1"/>
            <a:r>
              <a:rPr lang="en-US" altLang="it-IT" i="1" dirty="0" smtClean="0">
                <a:latin typeface="Times New Roman" pitchFamily="18" charset="0"/>
              </a:rPr>
              <a:t>è </a:t>
            </a:r>
            <a:r>
              <a:rPr lang="en-US" altLang="it-IT" i="1" dirty="0" err="1" smtClean="0">
                <a:latin typeface="Times New Roman" pitchFamily="18" charset="0"/>
              </a:rPr>
              <a:t>più</a:t>
            </a:r>
            <a:r>
              <a:rPr lang="en-US" altLang="it-IT" i="1" dirty="0" smtClean="0">
                <a:latin typeface="Times New Roman" pitchFamily="18" charset="0"/>
              </a:rPr>
              <a:t> </a:t>
            </a:r>
            <a:r>
              <a:rPr lang="en-US" altLang="it-IT" i="1" dirty="0" err="1" smtClean="0">
                <a:latin typeface="Times New Roman" pitchFamily="18" charset="0"/>
              </a:rPr>
              <a:t>importante</a:t>
            </a:r>
            <a:endParaRPr lang="en-US" altLang="it-IT" i="1" dirty="0">
              <a:latin typeface="Times New Roman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019800" y="5867400"/>
            <a:ext cx="21988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t-IT" i="1" dirty="0">
                <a:latin typeface="Times New Roman" pitchFamily="18" charset="0"/>
              </a:rPr>
              <a:t>I</a:t>
            </a:r>
            <a:r>
              <a:rPr lang="en-US" altLang="it-IT" i="1" baseline="-25000" dirty="0">
                <a:latin typeface="Times New Roman" pitchFamily="18" charset="0"/>
              </a:rPr>
              <a:t>d</a:t>
            </a:r>
            <a:r>
              <a:rPr lang="en-US" altLang="it-IT" i="1" dirty="0">
                <a:latin typeface="Times New Roman" pitchFamily="18" charset="0"/>
              </a:rPr>
              <a:t> </a:t>
            </a:r>
            <a:r>
              <a:rPr lang="en-US" altLang="it-IT" i="1" dirty="0" smtClean="0">
                <a:latin typeface="Times New Roman" pitchFamily="18" charset="0"/>
              </a:rPr>
              <a:t>se la </a:t>
            </a:r>
            <a:r>
              <a:rPr lang="en-US" altLang="it-IT" i="1" dirty="0" err="1" smtClean="0">
                <a:latin typeface="Times New Roman" pitchFamily="18" charset="0"/>
              </a:rPr>
              <a:t>dissociazione</a:t>
            </a:r>
            <a:r>
              <a:rPr lang="en-US" altLang="it-IT" i="1" dirty="0" smtClean="0">
                <a:latin typeface="Times New Roman" pitchFamily="18" charset="0"/>
              </a:rPr>
              <a:t> è  </a:t>
            </a:r>
            <a:r>
              <a:rPr lang="en-US" altLang="it-IT" i="1" dirty="0" err="1" smtClean="0">
                <a:latin typeface="Times New Roman" pitchFamily="18" charset="0"/>
              </a:rPr>
              <a:t>più</a:t>
            </a:r>
            <a:r>
              <a:rPr lang="en-US" altLang="it-IT" i="1" dirty="0" smtClean="0">
                <a:latin typeface="Times New Roman" pitchFamily="18" charset="0"/>
              </a:rPr>
              <a:t> </a:t>
            </a:r>
            <a:r>
              <a:rPr lang="en-US" altLang="it-IT" i="1" dirty="0" err="1" smtClean="0">
                <a:latin typeface="Times New Roman" pitchFamily="18" charset="0"/>
              </a:rPr>
              <a:t>importante</a:t>
            </a:r>
            <a:endParaRPr lang="en-US" altLang="it-IT" i="1" dirty="0">
              <a:latin typeface="Times New Roman" pitchFamily="18" charset="0"/>
            </a:endParaRPr>
          </a:p>
        </p:txBody>
      </p:sp>
      <p:graphicFrame>
        <p:nvGraphicFramePr>
          <p:cNvPr id="1230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444274"/>
              </p:ext>
            </p:extLst>
          </p:nvPr>
        </p:nvGraphicFramePr>
        <p:xfrm>
          <a:off x="688975" y="2503488"/>
          <a:ext cx="36496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CS ChemDraw Drawing" r:id="rId5" imgW="4696496" imgH="1170055" progId="ChemDraw.Document.6.0">
                  <p:embed/>
                </p:oleObj>
              </mc:Choice>
              <mc:Fallback>
                <p:oleObj name="CS ChemDraw Drawing" r:id="rId5" imgW="4696496" imgH="1170055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503488"/>
                        <a:ext cx="3649663" cy="10144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915987"/>
              </p:ext>
            </p:extLst>
          </p:nvPr>
        </p:nvGraphicFramePr>
        <p:xfrm>
          <a:off x="4956175" y="2503488"/>
          <a:ext cx="38608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CS ChemDraw Drawing" r:id="rId7" imgW="4698009" imgH="1170055" progId="ChemDraw.Document.6.0">
                  <p:embed/>
                </p:oleObj>
              </mc:Choice>
              <mc:Fallback>
                <p:oleObj name="CS ChemDraw Drawing" r:id="rId7" imgW="4698009" imgH="117005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503488"/>
                        <a:ext cx="3860800" cy="9604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84591"/>
              </p:ext>
            </p:extLst>
          </p:nvPr>
        </p:nvGraphicFramePr>
        <p:xfrm>
          <a:off x="2517775" y="3822700"/>
          <a:ext cx="426085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CS ChemDraw Drawing" r:id="rId9" imgW="4696874" imgH="1877065" progId="ChemDraw.Document.6.0">
                  <p:embed/>
                </p:oleObj>
              </mc:Choice>
              <mc:Fallback>
                <p:oleObj name="CS ChemDraw Drawing" r:id="rId9" imgW="4696874" imgH="187706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822700"/>
                        <a:ext cx="4260850" cy="1701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utoUpdateAnimBg="0"/>
      <p:bldP spid="123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it-IT" altLang="it-IT" sz="2000" b="1">
                <a:solidFill>
                  <a:schemeClr val="tx1"/>
                </a:solidFill>
                <a:cs typeface="Times New Roman" pitchFamily="18" charset="0"/>
              </a:rPr>
              <a:t>Reazioni di sostituzione nei complessi ottaedrici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4582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I meccanismi delle reazioni di sostituzione sono principalmente due. Quello </a:t>
            </a:r>
            <a:r>
              <a:rPr lang="it-IT" altLang="it-IT" sz="1600" b="1" i="1" dirty="0">
                <a:cs typeface="Times New Roman" pitchFamily="18" charset="0"/>
              </a:rPr>
              <a:t>dissociativo</a:t>
            </a:r>
            <a:r>
              <a:rPr lang="it-IT" altLang="it-IT" sz="1600" dirty="0">
                <a:cs typeface="Times New Roman" pitchFamily="18" charset="0"/>
              </a:rPr>
              <a:t> (tipo </a:t>
            </a:r>
            <a:r>
              <a:rPr lang="it-IT" altLang="it-IT" sz="1600" b="1" i="1" dirty="0">
                <a:cs typeface="Times New Roman" pitchFamily="18" charset="0"/>
              </a:rPr>
              <a:t>S</a:t>
            </a:r>
            <a:r>
              <a:rPr lang="it-IT" altLang="it-IT" sz="1600" b="1" i="1" baseline="-30000" dirty="0">
                <a:cs typeface="Times New Roman" pitchFamily="18" charset="0"/>
              </a:rPr>
              <a:t>N</a:t>
            </a:r>
            <a:r>
              <a:rPr lang="it-IT" altLang="it-IT" sz="1600" b="1" i="1" dirty="0">
                <a:cs typeface="Times New Roman" pitchFamily="18" charset="0"/>
              </a:rPr>
              <a:t>1</a:t>
            </a:r>
            <a:r>
              <a:rPr lang="it-IT" altLang="it-IT" sz="1600" dirty="0">
                <a:cs typeface="Times New Roman" pitchFamily="18" charset="0"/>
              </a:rPr>
              <a:t>): </a:t>
            </a:r>
          </a:p>
          <a:p>
            <a:pPr algn="ctr">
              <a:spcBef>
                <a:spcPct val="50000"/>
              </a:spcBef>
            </a:pPr>
            <a:r>
              <a:rPr lang="en-GB" altLang="it-IT" sz="1600" dirty="0">
                <a:cs typeface="Times New Roman" pitchFamily="18" charset="0"/>
              </a:rPr>
              <a:t>lento                                  +</a:t>
            </a:r>
            <a:r>
              <a:rPr lang="en-GB" altLang="it-IT" sz="1600" b="1" i="1" dirty="0">
                <a:cs typeface="Times New Roman" pitchFamily="18" charset="0"/>
              </a:rPr>
              <a:t>Y</a:t>
            </a:r>
            <a:endParaRPr lang="it-IT" altLang="it-IT" sz="1600" b="1" i="1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it-IT" sz="1600" dirty="0">
                <a:cs typeface="Times New Roman" pitchFamily="18" charset="0"/>
              </a:rPr>
              <a:t>[</a:t>
            </a:r>
            <a:r>
              <a:rPr lang="en-GB" altLang="it-IT" sz="1600" b="1" dirty="0">
                <a:cs typeface="Times New Roman" pitchFamily="18" charset="0"/>
              </a:rPr>
              <a:t>L</a:t>
            </a:r>
            <a:r>
              <a:rPr lang="en-GB" altLang="it-IT" sz="1600" b="1" baseline="-30000" dirty="0">
                <a:cs typeface="Times New Roman" pitchFamily="18" charset="0"/>
              </a:rPr>
              <a:t>5</a:t>
            </a:r>
            <a:r>
              <a:rPr lang="en-GB" altLang="it-IT" sz="1600" b="1" dirty="0">
                <a:cs typeface="Times New Roman" pitchFamily="18" charset="0"/>
              </a:rPr>
              <a:t>M</a:t>
            </a:r>
            <a:r>
              <a:rPr lang="en-GB" altLang="it-IT" sz="1600" b="1" i="1" dirty="0">
                <a:cs typeface="Times New Roman" pitchFamily="18" charset="0"/>
              </a:rPr>
              <a:t>X</a:t>
            </a:r>
            <a:r>
              <a:rPr lang="en-GB" altLang="it-IT" sz="1600" dirty="0">
                <a:cs typeface="Times New Roman" pitchFamily="18" charset="0"/>
              </a:rPr>
              <a:t>]           </a:t>
            </a:r>
            <a:r>
              <a:rPr lang="it-IT" altLang="it-IT" sz="16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it-IT" sz="1600" dirty="0">
                <a:cs typeface="Times New Roman" pitchFamily="18" charset="0"/>
              </a:rPr>
              <a:t>         </a:t>
            </a:r>
            <a:r>
              <a:rPr lang="en-GB" altLang="it-IT" sz="1600" b="1" i="1" dirty="0">
                <a:cs typeface="Times New Roman" pitchFamily="18" charset="0"/>
              </a:rPr>
              <a:t>X</a:t>
            </a:r>
            <a:r>
              <a:rPr lang="en-GB" altLang="it-IT" sz="1600" dirty="0">
                <a:cs typeface="Times New Roman" pitchFamily="18" charset="0"/>
              </a:rPr>
              <a:t>   +    [</a:t>
            </a:r>
            <a:r>
              <a:rPr lang="en-GB" altLang="it-IT" sz="1600" b="1" dirty="0">
                <a:cs typeface="Times New Roman" pitchFamily="18" charset="0"/>
              </a:rPr>
              <a:t>L</a:t>
            </a:r>
            <a:r>
              <a:rPr lang="en-GB" altLang="it-IT" sz="1600" b="1" baseline="-30000" dirty="0">
                <a:cs typeface="Times New Roman" pitchFamily="18" charset="0"/>
              </a:rPr>
              <a:t>5</a:t>
            </a:r>
            <a:r>
              <a:rPr lang="en-GB" altLang="it-IT" sz="1600" b="1" dirty="0">
                <a:cs typeface="Times New Roman" pitchFamily="18" charset="0"/>
              </a:rPr>
              <a:t>M</a:t>
            </a:r>
            <a:r>
              <a:rPr lang="en-GB" altLang="it-IT" sz="1600" dirty="0">
                <a:cs typeface="Times New Roman" pitchFamily="18" charset="0"/>
              </a:rPr>
              <a:t>]       </a:t>
            </a:r>
            <a:r>
              <a:rPr lang="it-IT" altLang="it-IT" sz="16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it-IT" sz="1600" dirty="0">
                <a:cs typeface="Times New Roman" pitchFamily="18" charset="0"/>
              </a:rPr>
              <a:t>          [</a:t>
            </a:r>
            <a:r>
              <a:rPr lang="en-GB" altLang="it-IT" sz="1600" b="1" dirty="0">
                <a:cs typeface="Times New Roman" pitchFamily="18" charset="0"/>
              </a:rPr>
              <a:t>L</a:t>
            </a:r>
            <a:r>
              <a:rPr lang="en-GB" altLang="it-IT" sz="1600" b="1" baseline="-30000" dirty="0">
                <a:cs typeface="Times New Roman" pitchFamily="18" charset="0"/>
              </a:rPr>
              <a:t>5</a:t>
            </a:r>
            <a:r>
              <a:rPr lang="en-GB" altLang="it-IT" sz="1600" b="1" dirty="0">
                <a:cs typeface="Times New Roman" pitchFamily="18" charset="0"/>
              </a:rPr>
              <a:t>M</a:t>
            </a:r>
            <a:r>
              <a:rPr lang="en-GB" altLang="it-IT" sz="1600" b="1" i="1" dirty="0">
                <a:cs typeface="Times New Roman" pitchFamily="18" charset="0"/>
              </a:rPr>
              <a:t>Y</a:t>
            </a:r>
            <a:r>
              <a:rPr lang="en-GB" altLang="it-IT" sz="1600" dirty="0">
                <a:cs typeface="Times New Roman" pitchFamily="18" charset="0"/>
              </a:rPr>
              <a:t>]</a:t>
            </a:r>
            <a:endParaRPr lang="it-IT" altLang="it-IT" sz="16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it-IT" sz="1600" dirty="0">
                <a:cs typeface="Times New Roman" pitchFamily="18" charset="0"/>
              </a:rPr>
              <a:t>                                           </a:t>
            </a:r>
            <a:r>
              <a:rPr lang="fr-FR" altLang="it-IT" sz="1600" dirty="0" err="1">
                <a:cs typeface="Times New Roman" pitchFamily="18" charset="0"/>
              </a:rPr>
              <a:t>veloce</a:t>
            </a:r>
            <a:endParaRPr lang="it-IT" altLang="it-IT" sz="1600" dirty="0"/>
          </a:p>
          <a:p>
            <a:pPr>
              <a:spcBef>
                <a:spcPct val="50000"/>
              </a:spcBef>
            </a:pPr>
            <a:r>
              <a:rPr lang="it-IT" altLang="it-IT" sz="1600" dirty="0"/>
              <a:t>In </a:t>
            </a:r>
            <a:r>
              <a:rPr lang="en-GB" altLang="it-IT" sz="1600" dirty="0">
                <a:cs typeface="Times New Roman" pitchFamily="18" charset="0"/>
              </a:rPr>
              <a:t>[L</a:t>
            </a:r>
            <a:r>
              <a:rPr lang="en-GB" altLang="it-IT" sz="1600" baseline="-30000" dirty="0">
                <a:cs typeface="Times New Roman" pitchFamily="18" charset="0"/>
              </a:rPr>
              <a:t>5</a:t>
            </a:r>
            <a:r>
              <a:rPr lang="en-GB" altLang="it-IT" sz="1600" dirty="0">
                <a:cs typeface="Times New Roman" pitchFamily="18" charset="0"/>
              </a:rPr>
              <a:t>MX] </a:t>
            </a:r>
            <a:r>
              <a:rPr lang="en-GB" altLang="it-IT" sz="1600" dirty="0" err="1">
                <a:cs typeface="Times New Roman" pitchFamily="18" charset="0"/>
              </a:rPr>
              <a:t>i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leganti</a:t>
            </a:r>
            <a:r>
              <a:rPr lang="en-GB" altLang="it-IT" sz="1600" dirty="0">
                <a:cs typeface="Times New Roman" pitchFamily="18" charset="0"/>
              </a:rPr>
              <a:t> L non </a:t>
            </a:r>
            <a:r>
              <a:rPr lang="en-GB" altLang="it-IT" sz="1600" dirty="0" err="1">
                <a:cs typeface="Times New Roman" pitchFamily="18" charset="0"/>
              </a:rPr>
              <a:t>sono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labili</a:t>
            </a:r>
            <a:r>
              <a:rPr lang="en-GB" altLang="it-IT" sz="1600" dirty="0">
                <a:cs typeface="Times New Roman" pitchFamily="18" charset="0"/>
              </a:rPr>
              <a:t>; X è </a:t>
            </a:r>
            <a:r>
              <a:rPr lang="en-GB" altLang="it-IT" sz="1600" dirty="0" err="1">
                <a:cs typeface="Times New Roman" pitchFamily="18" charset="0"/>
              </a:rPr>
              <a:t>il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legante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uscente</a:t>
            </a:r>
            <a:r>
              <a:rPr lang="en-GB" altLang="it-IT" sz="1600" dirty="0">
                <a:cs typeface="Times New Roman" pitchFamily="18" charset="0"/>
              </a:rPr>
              <a:t>; Y è </a:t>
            </a:r>
            <a:r>
              <a:rPr lang="en-GB" altLang="it-IT" sz="1600" dirty="0" err="1">
                <a:cs typeface="Times New Roman" pitchFamily="18" charset="0"/>
              </a:rPr>
              <a:t>il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legante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entrante</a:t>
            </a:r>
            <a:endParaRPr lang="en-GB" altLang="it-IT" sz="16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altLang="it-IT" sz="1600" dirty="0">
                <a:cs typeface="Times New Roman" pitchFamily="18" charset="0"/>
              </a:rPr>
              <a:t>Lo </a:t>
            </a:r>
            <a:r>
              <a:rPr lang="en-GB" altLang="it-IT" sz="1600" dirty="0" err="1">
                <a:cs typeface="Times New Roman" pitchFamily="18" charset="0"/>
              </a:rPr>
              <a:t>stadio</a:t>
            </a:r>
            <a:r>
              <a:rPr lang="en-GB" altLang="it-IT" sz="1600" dirty="0">
                <a:cs typeface="Times New Roman" pitchFamily="18" charset="0"/>
              </a:rPr>
              <a:t> lento </a:t>
            </a:r>
            <a:r>
              <a:rPr lang="en-GB" altLang="it-IT" sz="1600" dirty="0" err="1">
                <a:cs typeface="Times New Roman" pitchFamily="18" charset="0"/>
              </a:rPr>
              <a:t>della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reazione</a:t>
            </a:r>
            <a:r>
              <a:rPr lang="en-GB" altLang="it-IT" sz="1600" dirty="0">
                <a:cs typeface="Times New Roman" pitchFamily="18" charset="0"/>
              </a:rPr>
              <a:t> è la </a:t>
            </a:r>
            <a:r>
              <a:rPr lang="en-GB" altLang="it-IT" sz="1600" dirty="0" err="1">
                <a:cs typeface="Times New Roman" pitchFamily="18" charset="0"/>
              </a:rPr>
              <a:t>rottura</a:t>
            </a:r>
            <a:r>
              <a:rPr lang="en-GB" altLang="it-IT" sz="1600" dirty="0">
                <a:cs typeface="Times New Roman" pitchFamily="18" charset="0"/>
              </a:rPr>
              <a:t> del </a:t>
            </a:r>
            <a:r>
              <a:rPr lang="en-GB" altLang="it-IT" sz="1600" dirty="0" err="1">
                <a:cs typeface="Times New Roman" pitchFamily="18" charset="0"/>
              </a:rPr>
              <a:t>legame</a:t>
            </a:r>
            <a:r>
              <a:rPr lang="en-GB" altLang="it-IT" sz="1600" dirty="0">
                <a:cs typeface="Times New Roman" pitchFamily="18" charset="0"/>
              </a:rPr>
              <a:t> M-X </a:t>
            </a:r>
            <a:r>
              <a:rPr lang="en-GB" altLang="it-IT" sz="1600" dirty="0" err="1">
                <a:cs typeface="Times New Roman" pitchFamily="18" charset="0"/>
              </a:rPr>
              <a:t>che</a:t>
            </a:r>
            <a:r>
              <a:rPr lang="en-GB" altLang="it-IT" sz="1600" dirty="0">
                <a:cs typeface="Times New Roman" pitchFamily="18" charset="0"/>
              </a:rPr>
              <a:t> porta </a:t>
            </a:r>
            <a:r>
              <a:rPr lang="en-GB" altLang="it-IT" sz="1600" dirty="0" err="1">
                <a:cs typeface="Times New Roman" pitchFamily="18" charset="0"/>
              </a:rPr>
              <a:t>alla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formazione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dell’intermedio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pentaccordinato</a:t>
            </a:r>
            <a:r>
              <a:rPr lang="it-IT" altLang="it-IT" sz="1600" dirty="0">
                <a:cs typeface="Times New Roman" pitchFamily="18" charset="0"/>
              </a:rPr>
              <a:t> </a:t>
            </a:r>
            <a:r>
              <a:rPr lang="en-GB" altLang="it-IT" sz="1600" dirty="0">
                <a:cs typeface="Times New Roman" pitchFamily="18" charset="0"/>
              </a:rPr>
              <a:t>[L</a:t>
            </a:r>
            <a:r>
              <a:rPr lang="en-GB" altLang="it-IT" sz="1600" baseline="-30000" dirty="0">
                <a:cs typeface="Times New Roman" pitchFamily="18" charset="0"/>
              </a:rPr>
              <a:t>5</a:t>
            </a:r>
            <a:r>
              <a:rPr lang="en-GB" altLang="it-IT" sz="1600" dirty="0">
                <a:cs typeface="Times New Roman" pitchFamily="18" charset="0"/>
              </a:rPr>
              <a:t>M]. </a:t>
            </a:r>
            <a:r>
              <a:rPr lang="en-GB" altLang="it-IT" sz="1600" dirty="0" err="1">
                <a:cs typeface="Times New Roman" pitchFamily="18" charset="0"/>
              </a:rPr>
              <a:t>Appena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formato</a:t>
            </a:r>
            <a:r>
              <a:rPr lang="en-GB" altLang="it-IT" sz="1600" dirty="0">
                <a:cs typeface="Times New Roman" pitchFamily="18" charset="0"/>
              </a:rPr>
              <a:t>, </a:t>
            </a:r>
            <a:r>
              <a:rPr lang="en-GB" altLang="it-IT" sz="1600" dirty="0" err="1">
                <a:cs typeface="Times New Roman" pitchFamily="18" charset="0"/>
              </a:rPr>
              <a:t>l’intermedio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reagisce</a:t>
            </a:r>
            <a:r>
              <a:rPr lang="en-GB" altLang="it-IT" sz="1600" dirty="0">
                <a:cs typeface="Times New Roman" pitchFamily="18" charset="0"/>
              </a:rPr>
              <a:t> con Y per </a:t>
            </a:r>
            <a:r>
              <a:rPr lang="en-GB" altLang="it-IT" sz="1600" dirty="0" err="1">
                <a:cs typeface="Times New Roman" pitchFamily="18" charset="0"/>
              </a:rPr>
              <a:t>formare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il</a:t>
            </a:r>
            <a:r>
              <a:rPr lang="en-GB" altLang="it-IT" sz="1600" dirty="0">
                <a:cs typeface="Times New Roman" pitchFamily="18" charset="0"/>
              </a:rPr>
              <a:t> </a:t>
            </a:r>
            <a:r>
              <a:rPr lang="en-GB" altLang="it-IT" sz="1600" dirty="0" err="1">
                <a:cs typeface="Times New Roman" pitchFamily="18" charset="0"/>
              </a:rPr>
              <a:t>prodotto</a:t>
            </a:r>
            <a:r>
              <a:rPr lang="it-IT" altLang="it-IT" sz="1600" dirty="0">
                <a:cs typeface="Times New Roman" pitchFamily="18" charset="0"/>
              </a:rPr>
              <a:t>: il processo è </a:t>
            </a:r>
            <a:r>
              <a:rPr lang="it-IT" altLang="it-IT" sz="1600" dirty="0" err="1">
                <a:cs typeface="Times New Roman" pitchFamily="18" charset="0"/>
              </a:rPr>
              <a:t>unimolecolare</a:t>
            </a:r>
            <a:r>
              <a:rPr lang="it-IT" altLang="it-IT" sz="1600" dirty="0"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Il  secondo meccanismo è quello </a:t>
            </a:r>
            <a:r>
              <a:rPr lang="it-IT" altLang="it-IT" sz="1600" b="1" i="1" dirty="0" smtClean="0">
                <a:cs typeface="Times New Roman" pitchFamily="18" charset="0"/>
              </a:rPr>
              <a:t>associativo (</a:t>
            </a:r>
            <a:r>
              <a:rPr lang="it-IT" altLang="it-IT" sz="1600" dirty="0" smtClean="0">
                <a:cs typeface="Times New Roman" pitchFamily="18" charset="0"/>
              </a:rPr>
              <a:t>tipo </a:t>
            </a:r>
            <a:r>
              <a:rPr lang="it-IT" altLang="it-IT" sz="1600" b="1" i="1" dirty="0" smtClean="0">
                <a:cs typeface="Times New Roman" pitchFamily="18" charset="0"/>
              </a:rPr>
              <a:t>S</a:t>
            </a:r>
            <a:r>
              <a:rPr lang="it-IT" altLang="it-IT" sz="1600" b="1" i="1" baseline="-25000" dirty="0" smtClean="0">
                <a:cs typeface="Times New Roman" pitchFamily="18" charset="0"/>
              </a:rPr>
              <a:t>N</a:t>
            </a:r>
            <a:r>
              <a:rPr lang="it-IT" altLang="it-IT" sz="1600" b="1" i="1" dirty="0" smtClean="0">
                <a:cs typeface="Times New Roman" pitchFamily="18" charset="0"/>
              </a:rPr>
              <a:t>2</a:t>
            </a:r>
            <a:r>
              <a:rPr lang="it-IT" altLang="it-IT" sz="1600" i="1" dirty="0" smtClean="0">
                <a:cs typeface="Times New Roman" pitchFamily="18" charset="0"/>
              </a:rPr>
              <a:t>)</a:t>
            </a:r>
            <a:r>
              <a:rPr lang="it-IT" altLang="it-IT" sz="1600" dirty="0" smtClean="0">
                <a:cs typeface="Times New Roman" pitchFamily="18" charset="0"/>
              </a:rPr>
              <a:t>. </a:t>
            </a:r>
            <a:r>
              <a:rPr lang="it-IT" altLang="it-IT" sz="1600" dirty="0">
                <a:cs typeface="Times New Roman" pitchFamily="18" charset="0"/>
              </a:rPr>
              <a:t>In questo caso il legante entrante </a:t>
            </a:r>
            <a:r>
              <a:rPr lang="it-IT" altLang="it-IT" sz="1600" b="1" i="1" dirty="0">
                <a:cs typeface="Times New Roman" pitchFamily="18" charset="0"/>
              </a:rPr>
              <a:t>Y</a:t>
            </a:r>
            <a:r>
              <a:rPr lang="it-IT" altLang="it-IT" sz="1600" dirty="0">
                <a:cs typeface="Times New Roman" pitchFamily="18" charset="0"/>
              </a:rPr>
              <a:t> attacca direttamente il complesso formando un intermedio </a:t>
            </a:r>
            <a:r>
              <a:rPr lang="it-IT" altLang="it-IT" sz="1600" dirty="0" err="1">
                <a:cs typeface="Times New Roman" pitchFamily="18" charset="0"/>
              </a:rPr>
              <a:t>epta</a:t>
            </a:r>
            <a:r>
              <a:rPr lang="it-IT" altLang="it-IT" sz="1600" dirty="0">
                <a:cs typeface="Times New Roman" pitchFamily="18" charset="0"/>
              </a:rPr>
              <a:t>-coordinato quale stadio lento della reazione: </a:t>
            </a:r>
          </a:p>
          <a:p>
            <a:pPr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fr-FR" altLang="it-IT" sz="1600" dirty="0">
                <a:cs typeface="Times New Roman" pitchFamily="18" charset="0"/>
              </a:rPr>
              <a:t>     	   		    lento                          </a:t>
            </a:r>
            <a:r>
              <a:rPr lang="fr-FR" altLang="it-IT" sz="1600" dirty="0" err="1">
                <a:cs typeface="Times New Roman" pitchFamily="18" charset="0"/>
              </a:rPr>
              <a:t>veloce</a:t>
            </a:r>
            <a:endParaRPr lang="it-IT" altLang="it-IT" sz="16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it-IT" sz="1600" dirty="0">
                <a:cs typeface="Times New Roman" pitchFamily="18" charset="0"/>
              </a:rPr>
              <a:t>[L</a:t>
            </a:r>
            <a:r>
              <a:rPr lang="fr-FR" altLang="it-IT" sz="1600" baseline="-30000" dirty="0">
                <a:cs typeface="Times New Roman" pitchFamily="18" charset="0"/>
              </a:rPr>
              <a:t>5</a:t>
            </a:r>
            <a:r>
              <a:rPr lang="fr-FR" altLang="it-IT" sz="1600" dirty="0">
                <a:cs typeface="Times New Roman" pitchFamily="18" charset="0"/>
              </a:rPr>
              <a:t>M</a:t>
            </a:r>
            <a:r>
              <a:rPr lang="fr-FR" altLang="it-IT" sz="1600" b="1" i="1" dirty="0">
                <a:cs typeface="Times New Roman" pitchFamily="18" charset="0"/>
              </a:rPr>
              <a:t>X</a:t>
            </a:r>
            <a:r>
              <a:rPr lang="fr-FR" altLang="it-IT" sz="1600" dirty="0">
                <a:cs typeface="Times New Roman" pitchFamily="18" charset="0"/>
              </a:rPr>
              <a:t>]  +  </a:t>
            </a:r>
            <a:r>
              <a:rPr lang="fr-FR" altLang="it-IT" sz="1600" b="1" i="1" dirty="0">
                <a:cs typeface="Times New Roman" pitchFamily="18" charset="0"/>
              </a:rPr>
              <a:t>Y</a:t>
            </a:r>
            <a:r>
              <a:rPr lang="fr-FR" altLang="it-IT" sz="1600" dirty="0">
                <a:cs typeface="Times New Roman" pitchFamily="18" charset="0"/>
              </a:rPr>
              <a:t>       </a:t>
            </a:r>
            <a:r>
              <a:rPr lang="it-IT" altLang="it-IT" sz="16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fr-FR" altLang="it-IT" sz="1600" dirty="0">
                <a:cs typeface="Times New Roman" pitchFamily="18" charset="0"/>
              </a:rPr>
              <a:t>         [L</a:t>
            </a:r>
            <a:r>
              <a:rPr lang="fr-FR" altLang="it-IT" sz="1600" baseline="-30000" dirty="0">
                <a:cs typeface="Times New Roman" pitchFamily="18" charset="0"/>
              </a:rPr>
              <a:t>5</a:t>
            </a:r>
            <a:r>
              <a:rPr lang="fr-FR" altLang="it-IT" sz="1600" dirty="0">
                <a:cs typeface="Times New Roman" pitchFamily="18" charset="0"/>
              </a:rPr>
              <a:t>M</a:t>
            </a:r>
            <a:r>
              <a:rPr lang="fr-FR" altLang="it-IT" sz="1600" b="1" i="1" dirty="0">
                <a:cs typeface="Times New Roman" pitchFamily="18" charset="0"/>
              </a:rPr>
              <a:t>XY</a:t>
            </a:r>
            <a:r>
              <a:rPr lang="fr-FR" altLang="it-IT" sz="1600" dirty="0">
                <a:cs typeface="Times New Roman" pitchFamily="18" charset="0"/>
              </a:rPr>
              <a:t>]       </a:t>
            </a:r>
            <a:r>
              <a:rPr lang="it-IT" altLang="it-IT" sz="16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fr-FR" altLang="it-IT" sz="1600" dirty="0">
                <a:cs typeface="Times New Roman" pitchFamily="18" charset="0"/>
              </a:rPr>
              <a:t>          [L</a:t>
            </a:r>
            <a:r>
              <a:rPr lang="fr-FR" altLang="it-IT" sz="1600" baseline="-30000" dirty="0">
                <a:cs typeface="Times New Roman" pitchFamily="18" charset="0"/>
              </a:rPr>
              <a:t>5</a:t>
            </a:r>
            <a:r>
              <a:rPr lang="fr-FR" altLang="it-IT" sz="1600" dirty="0">
                <a:cs typeface="Times New Roman" pitchFamily="18" charset="0"/>
              </a:rPr>
              <a:t>M</a:t>
            </a:r>
            <a:r>
              <a:rPr lang="fr-FR" altLang="it-IT" sz="1600" b="1" i="1" dirty="0">
                <a:cs typeface="Times New Roman" pitchFamily="18" charset="0"/>
              </a:rPr>
              <a:t>Y</a:t>
            </a:r>
            <a:r>
              <a:rPr lang="fr-FR" altLang="it-IT" sz="1600" dirty="0">
                <a:cs typeface="Times New Roman" pitchFamily="18" charset="0"/>
              </a:rPr>
              <a:t>]    +  </a:t>
            </a:r>
            <a:r>
              <a:rPr lang="fr-FR" altLang="it-IT" sz="1600" b="1" i="1" dirty="0">
                <a:cs typeface="Times New Roman" pitchFamily="18" charset="0"/>
              </a:rPr>
              <a:t>X</a:t>
            </a:r>
            <a:endParaRPr lang="it-IT" altLang="it-IT" sz="1600" b="1" i="1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fr-FR" altLang="it-IT" sz="1600" dirty="0">
                <a:cs typeface="Times New Roman" pitchFamily="18" charset="0"/>
              </a:rPr>
              <a:t>                                                               </a:t>
            </a:r>
            <a:endParaRPr lang="it-IT" altLang="it-IT" sz="160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altLang="it-IT" sz="1600" dirty="0">
                <a:cs typeface="Times New Roman" pitchFamily="18" charset="0"/>
              </a:rPr>
              <a:t>Il processo è bimolecolare </a:t>
            </a:r>
          </a:p>
        </p:txBody>
      </p:sp>
    </p:spTree>
    <p:extLst>
      <p:ext uri="{BB962C8B-B14F-4D97-AF65-F5344CB8AC3E}">
        <p14:creationId xmlns:p14="http://schemas.microsoft.com/office/powerpoint/2010/main" val="317014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229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altLang="it-IT" sz="1600" dirty="0" smtClean="0"/>
          </a:p>
          <a:p>
            <a:pPr>
              <a:spcBef>
                <a:spcPct val="50000"/>
              </a:spcBef>
            </a:pPr>
            <a:endParaRPr lang="it-IT" altLang="it-IT" sz="1600" dirty="0"/>
          </a:p>
          <a:p>
            <a:pPr>
              <a:spcBef>
                <a:spcPct val="50000"/>
              </a:spcBef>
            </a:pPr>
            <a:r>
              <a:rPr lang="it-IT" altLang="it-IT" sz="1600" dirty="0" smtClean="0"/>
              <a:t>Se </a:t>
            </a:r>
            <a:r>
              <a:rPr lang="it-IT" altLang="it-IT" sz="1600" dirty="0"/>
              <a:t>non c’è formazione di un intermedio, la reazione viene chiamata di </a:t>
            </a:r>
            <a:r>
              <a:rPr lang="it-IT" altLang="it-IT" sz="1600" b="1" dirty="0"/>
              <a:t>interscambio</a:t>
            </a:r>
            <a:r>
              <a:rPr lang="it-IT" altLang="it-IT" sz="1600" dirty="0"/>
              <a:t> (</a:t>
            </a:r>
            <a:r>
              <a:rPr lang="it-IT" altLang="it-IT" sz="1600" b="1" dirty="0"/>
              <a:t>I</a:t>
            </a:r>
            <a:r>
              <a:rPr lang="it-IT" altLang="it-IT" sz="1600" dirty="0"/>
              <a:t>), un meccanismo nel quale c’è un lento interscambio del legante entrante con quello uscente.</a:t>
            </a:r>
          </a:p>
          <a:p>
            <a:pPr>
              <a:spcBef>
                <a:spcPct val="50000"/>
              </a:spcBef>
            </a:pPr>
            <a:r>
              <a:rPr lang="it-IT" altLang="it-IT" sz="1600" dirty="0"/>
              <a:t>Questo interscambio porta ad uno </a:t>
            </a:r>
            <a:r>
              <a:rPr lang="it-IT" altLang="it-IT" sz="1600" b="1" u="sng" dirty="0"/>
              <a:t>stato di transizione</a:t>
            </a:r>
            <a:r>
              <a:rPr lang="it-IT" altLang="it-IT" sz="1600" b="1" dirty="0"/>
              <a:t> </a:t>
            </a:r>
            <a:r>
              <a:rPr lang="it-IT" altLang="it-IT" sz="1600" dirty="0"/>
              <a:t>in cui un certo grado di rottura del legame del legante uscente è accompagnata dalla parziale formazione del legame del legante entrante.</a:t>
            </a:r>
          </a:p>
          <a:p>
            <a:pPr>
              <a:spcBef>
                <a:spcPct val="50000"/>
              </a:spcBef>
            </a:pPr>
            <a:r>
              <a:rPr lang="it-IT" altLang="it-IT" sz="1600" dirty="0"/>
              <a:t>Il meccanismo è indicato con</a:t>
            </a:r>
            <a:r>
              <a:rPr lang="it-IT" altLang="it-IT" sz="1600" b="1" dirty="0"/>
              <a:t> </a:t>
            </a:r>
            <a:r>
              <a:rPr lang="it-IT" altLang="it-IT" sz="1600" b="1" i="1" dirty="0" err="1"/>
              <a:t>I</a:t>
            </a:r>
            <a:r>
              <a:rPr lang="it-IT" altLang="it-IT" sz="1600" b="1" i="1" baseline="-25000" dirty="0" err="1"/>
              <a:t>a</a:t>
            </a:r>
            <a:r>
              <a:rPr lang="it-IT" altLang="it-IT" sz="1600" b="1" dirty="0"/>
              <a:t> </a:t>
            </a:r>
            <a:r>
              <a:rPr lang="it-IT" altLang="it-IT" sz="1600" dirty="0"/>
              <a:t>se la formazione del legame è apparentemente più importante della rottura del legame nello stato di transizione.</a:t>
            </a:r>
          </a:p>
          <a:p>
            <a:pPr>
              <a:spcBef>
                <a:spcPct val="50000"/>
              </a:spcBef>
            </a:pPr>
            <a:r>
              <a:rPr lang="it-IT" altLang="it-IT" sz="1600" dirty="0"/>
              <a:t>La situazione opposta, quando la rottura del legame è più importante della formazione del legame, il meccanismo viene indicato come</a:t>
            </a:r>
            <a:r>
              <a:rPr lang="it-IT" altLang="it-IT" sz="1600" b="1" dirty="0"/>
              <a:t> </a:t>
            </a:r>
            <a:r>
              <a:rPr lang="it-IT" altLang="it-IT" sz="1600" b="1" i="1" dirty="0"/>
              <a:t>I</a:t>
            </a:r>
            <a:r>
              <a:rPr lang="it-IT" altLang="it-IT" sz="1600" b="1" i="1" baseline="-25000" dirty="0"/>
              <a:t>d</a:t>
            </a:r>
            <a:r>
              <a:rPr lang="it-IT" altLang="it-IT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321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76363"/>
            <a:ext cx="86106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rgbClr val="FF66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7369</TotalTime>
  <Words>838</Words>
  <Application>Microsoft Office PowerPoint</Application>
  <PresentationFormat>Presentazione su schermo (4:3)</PresentationFormat>
  <Paragraphs>147</Paragraphs>
  <Slides>22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Arial Unicode MS</vt:lpstr>
      <vt:lpstr>Symbol</vt:lpstr>
      <vt:lpstr>Times New Roman</vt:lpstr>
      <vt:lpstr>Wingdings</vt:lpstr>
      <vt:lpstr>Default Design</vt:lpstr>
      <vt:lpstr>CS ChemDraw Drawing</vt:lpstr>
      <vt:lpstr>Presentazione standard di PowerPoint</vt:lpstr>
      <vt:lpstr>Stabilità dei composti di coordinazione</vt:lpstr>
      <vt:lpstr>Esempi di costanti di stabilità</vt:lpstr>
      <vt:lpstr>Presentazione standard di PowerPoint</vt:lpstr>
      <vt:lpstr>Presentazione standard di PowerPoint</vt:lpstr>
      <vt:lpstr>Presentazione standard di PowerPoint</vt:lpstr>
      <vt:lpstr>Reazioni di sostituzione nei complessi ottaedrici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Profili di reazione nella sostituzione dei complessi ML5X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L’effetto trans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 Medialdea</dc:creator>
  <cp:lastModifiedBy>GEREMIA</cp:lastModifiedBy>
  <cp:revision>166</cp:revision>
  <cp:lastPrinted>2005-04-18T20:49:39Z</cp:lastPrinted>
  <dcterms:created xsi:type="dcterms:W3CDTF">2005-04-18T10:33:51Z</dcterms:created>
  <dcterms:modified xsi:type="dcterms:W3CDTF">2020-05-11T17:05:35Z</dcterms:modified>
</cp:coreProperties>
</file>