
<file path=[Content_Types].xml><?xml version="1.0" encoding="utf-8"?>
<Types xmlns="http://schemas.openxmlformats.org/package/2006/content-types">
  <Default Extension="png" ContentType="image/png"/>
  <Default Extension="bin" ContentType="application/vnd.ms-office.activeX"/>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ctiveX/activeX1.xml" ContentType="application/vnd.ms-office.activeX+xml"/>
  <Override PartName="/ppt/activeX/activeX2.xml" ContentType="application/vnd.ms-office.activeX+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46" r:id="rId2"/>
    <p:sldId id="347" r:id="rId3"/>
    <p:sldId id="348" r:id="rId4"/>
    <p:sldId id="326" r:id="rId5"/>
    <p:sldId id="339" r:id="rId6"/>
    <p:sldId id="340" r:id="rId7"/>
    <p:sldId id="327" r:id="rId8"/>
    <p:sldId id="341" r:id="rId9"/>
    <p:sldId id="328" r:id="rId10"/>
    <p:sldId id="342" r:id="rId11"/>
    <p:sldId id="329" r:id="rId12"/>
    <p:sldId id="344" r:id="rId13"/>
    <p:sldId id="343" r:id="rId1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33CC33"/>
    <a:srgbClr val="D6ECEE"/>
    <a:srgbClr val="FF9900"/>
    <a:srgbClr val="FEFAA0"/>
    <a:srgbClr val="DEA900"/>
    <a:srgbClr val="FED8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6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5512D116-5CC6-11CF-8D67-00AA00BDCE1D}" ax:persistence="persistStream" r:id="rId1"/>
</file>

<file path=ppt/activeX/activeX2.xml><?xml version="1.0" encoding="utf-8"?>
<ax:ocx xmlns:ax="http://schemas.microsoft.com/office/2006/activeX" xmlns:r="http://schemas.openxmlformats.org/officeDocument/2006/relationships" ax:classid="{5512D116-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045" tIns="48523" rIns="97045" bIns="48523" numCol="1" anchor="t" anchorCtr="0" compatLnSpc="1">
            <a:prstTxWarp prst="textNoShape">
              <a:avLst/>
            </a:prstTxWarp>
          </a:bodyPr>
          <a:lstStyle>
            <a:lvl1pPr defTabSz="969963">
              <a:defRPr sz="1300"/>
            </a:lvl1pPr>
          </a:lstStyle>
          <a:p>
            <a:endParaRPr lang="it-IT" altLang="it-IT"/>
          </a:p>
        </p:txBody>
      </p:sp>
      <p:sp>
        <p:nvSpPr>
          <p:cNvPr id="20483" name="Rectangle 3"/>
          <p:cNvSpPr>
            <a:spLocks noGrp="1" noChangeArrowheads="1"/>
          </p:cNvSpPr>
          <p:nvPr>
            <p:ph type="dt" sz="quarter" idx="1"/>
          </p:nvPr>
        </p:nvSpPr>
        <p:spPr bwMode="auto">
          <a:xfrm>
            <a:off x="4144963" y="0"/>
            <a:ext cx="3170237"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045" tIns="48523" rIns="97045" bIns="48523" numCol="1" anchor="t" anchorCtr="0" compatLnSpc="1">
            <a:prstTxWarp prst="textNoShape">
              <a:avLst/>
            </a:prstTxWarp>
          </a:bodyPr>
          <a:lstStyle>
            <a:lvl1pPr algn="r" defTabSz="969963">
              <a:defRPr sz="1300"/>
            </a:lvl1pPr>
          </a:lstStyle>
          <a:p>
            <a:endParaRPr lang="it-IT" altLang="it-IT"/>
          </a:p>
        </p:txBody>
      </p:sp>
      <p:sp>
        <p:nvSpPr>
          <p:cNvPr id="20484" name="Rectangle 4"/>
          <p:cNvSpPr>
            <a:spLocks noGrp="1" noChangeArrowheads="1"/>
          </p:cNvSpPr>
          <p:nvPr>
            <p:ph type="ftr" sz="quarter" idx="2"/>
          </p:nvPr>
        </p:nvSpPr>
        <p:spPr bwMode="auto">
          <a:xfrm>
            <a:off x="0" y="9121775"/>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045" tIns="48523" rIns="97045" bIns="48523" numCol="1" anchor="b" anchorCtr="0" compatLnSpc="1">
            <a:prstTxWarp prst="textNoShape">
              <a:avLst/>
            </a:prstTxWarp>
          </a:bodyPr>
          <a:lstStyle>
            <a:lvl1pPr defTabSz="969963">
              <a:defRPr sz="1300"/>
            </a:lvl1pPr>
          </a:lstStyle>
          <a:p>
            <a:endParaRPr lang="it-IT" altLang="it-IT"/>
          </a:p>
        </p:txBody>
      </p:sp>
      <p:sp>
        <p:nvSpPr>
          <p:cNvPr id="20485" name="Rectangle 5"/>
          <p:cNvSpPr>
            <a:spLocks noGrp="1" noChangeArrowheads="1"/>
          </p:cNvSpPr>
          <p:nvPr>
            <p:ph type="sldNum" sz="quarter" idx="3"/>
          </p:nvPr>
        </p:nvSpPr>
        <p:spPr bwMode="auto">
          <a:xfrm>
            <a:off x="4144963" y="9121775"/>
            <a:ext cx="3170237"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045" tIns="48523" rIns="97045" bIns="48523" numCol="1" anchor="b" anchorCtr="0" compatLnSpc="1">
            <a:prstTxWarp prst="textNoShape">
              <a:avLst/>
            </a:prstTxWarp>
          </a:bodyPr>
          <a:lstStyle>
            <a:lvl1pPr algn="r" defTabSz="969963">
              <a:defRPr sz="1300"/>
            </a:lvl1pPr>
          </a:lstStyle>
          <a:p>
            <a:fld id="{7EF817FA-3F05-498F-9C6F-5E0455223544}" type="slidenum">
              <a:rPr lang="en-US" altLang="it-IT"/>
              <a:pPr/>
              <a:t>‹N›</a:t>
            </a:fld>
            <a:endParaRPr lang="en-US" altLang="it-IT"/>
          </a:p>
        </p:txBody>
      </p:sp>
    </p:spTree>
    <p:extLst>
      <p:ext uri="{BB962C8B-B14F-4D97-AF65-F5344CB8AC3E}">
        <p14:creationId xmlns:p14="http://schemas.microsoft.com/office/powerpoint/2010/main" val="9988271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045" tIns="48523" rIns="97045" bIns="48523" numCol="1" anchor="t" anchorCtr="0" compatLnSpc="1">
            <a:prstTxWarp prst="textNoShape">
              <a:avLst/>
            </a:prstTxWarp>
          </a:bodyPr>
          <a:lstStyle>
            <a:lvl1pPr defTabSz="969963">
              <a:defRPr sz="1300"/>
            </a:lvl1pPr>
          </a:lstStyle>
          <a:p>
            <a:endParaRPr lang="it-IT" altLang="it-IT"/>
          </a:p>
        </p:txBody>
      </p:sp>
      <p:sp>
        <p:nvSpPr>
          <p:cNvPr id="50179" name="Rectangle 3"/>
          <p:cNvSpPr>
            <a:spLocks noGrp="1" noChangeArrowheads="1"/>
          </p:cNvSpPr>
          <p:nvPr>
            <p:ph type="dt" idx="1"/>
          </p:nvPr>
        </p:nvSpPr>
        <p:spPr bwMode="auto">
          <a:xfrm>
            <a:off x="4143375"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045" tIns="48523" rIns="97045" bIns="48523" numCol="1" anchor="t" anchorCtr="0" compatLnSpc="1">
            <a:prstTxWarp prst="textNoShape">
              <a:avLst/>
            </a:prstTxWarp>
          </a:bodyPr>
          <a:lstStyle>
            <a:lvl1pPr algn="r" defTabSz="969963">
              <a:defRPr sz="1300"/>
            </a:lvl1pPr>
          </a:lstStyle>
          <a:p>
            <a:endParaRPr lang="it-IT" altLang="it-IT"/>
          </a:p>
        </p:txBody>
      </p:sp>
      <p:sp>
        <p:nvSpPr>
          <p:cNvPr id="3994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p:cNvSpPr>
            <a:spLocks noGrp="1" noChangeArrowheads="1"/>
          </p:cNvSpPr>
          <p:nvPr>
            <p:ph type="body" sz="quarter" idx="3"/>
          </p:nvPr>
        </p:nvSpPr>
        <p:spPr bwMode="auto">
          <a:xfrm>
            <a:off x="731838" y="4560888"/>
            <a:ext cx="5851525"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045" tIns="48523" rIns="97045" bIns="4852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045" tIns="48523" rIns="97045" bIns="48523" numCol="1" anchor="b" anchorCtr="0" compatLnSpc="1">
            <a:prstTxWarp prst="textNoShape">
              <a:avLst/>
            </a:prstTxWarp>
          </a:bodyPr>
          <a:lstStyle>
            <a:lvl1pPr defTabSz="969963">
              <a:defRPr sz="1300"/>
            </a:lvl1pPr>
          </a:lstStyle>
          <a:p>
            <a:endParaRPr lang="it-IT" altLang="it-IT"/>
          </a:p>
        </p:txBody>
      </p:sp>
      <p:sp>
        <p:nvSpPr>
          <p:cNvPr id="50183" name="Rectangle 7"/>
          <p:cNvSpPr>
            <a:spLocks noGrp="1" noChangeArrowheads="1"/>
          </p:cNvSpPr>
          <p:nvPr>
            <p:ph type="sldNum" sz="quarter" idx="5"/>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7045" tIns="48523" rIns="97045" bIns="48523" numCol="1" anchor="b" anchorCtr="0" compatLnSpc="1">
            <a:prstTxWarp prst="textNoShape">
              <a:avLst/>
            </a:prstTxWarp>
          </a:bodyPr>
          <a:lstStyle>
            <a:lvl1pPr algn="r" defTabSz="969963">
              <a:defRPr sz="1300"/>
            </a:lvl1pPr>
          </a:lstStyle>
          <a:p>
            <a:fld id="{B53B379C-BE26-462B-9C1F-D4D1B0F96F92}" type="slidenum">
              <a:rPr lang="en-US" altLang="it-IT"/>
              <a:pPr/>
              <a:t>‹N›</a:t>
            </a:fld>
            <a:endParaRPr lang="en-US" altLang="it-IT"/>
          </a:p>
        </p:txBody>
      </p:sp>
    </p:spTree>
    <p:extLst>
      <p:ext uri="{BB962C8B-B14F-4D97-AF65-F5344CB8AC3E}">
        <p14:creationId xmlns:p14="http://schemas.microsoft.com/office/powerpoint/2010/main" val="26868940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69963" eaLnBrk="0" hangingPunct="0">
              <a:defRPr>
                <a:solidFill>
                  <a:schemeClr val="tx1"/>
                </a:solidFill>
                <a:latin typeface="Arial" charset="0"/>
                <a:cs typeface="Arial" charset="0"/>
              </a:defRPr>
            </a:lvl1pPr>
            <a:lvl2pPr marL="788988" indent="-303213" defTabSz="969963" eaLnBrk="0" hangingPunct="0">
              <a:defRPr>
                <a:solidFill>
                  <a:schemeClr val="tx1"/>
                </a:solidFill>
                <a:latin typeface="Arial" charset="0"/>
                <a:cs typeface="Arial" charset="0"/>
              </a:defRPr>
            </a:lvl2pPr>
            <a:lvl3pPr marL="1212850" indent="-242888" defTabSz="969963" eaLnBrk="0" hangingPunct="0">
              <a:defRPr>
                <a:solidFill>
                  <a:schemeClr val="tx1"/>
                </a:solidFill>
                <a:latin typeface="Arial" charset="0"/>
                <a:cs typeface="Arial" charset="0"/>
              </a:defRPr>
            </a:lvl3pPr>
            <a:lvl4pPr marL="1698625" indent="-242888" defTabSz="969963" eaLnBrk="0" hangingPunct="0">
              <a:defRPr>
                <a:solidFill>
                  <a:schemeClr val="tx1"/>
                </a:solidFill>
                <a:latin typeface="Arial" charset="0"/>
                <a:cs typeface="Arial" charset="0"/>
              </a:defRPr>
            </a:lvl4pPr>
            <a:lvl5pPr marL="2182813" indent="-241300" defTabSz="969963" eaLnBrk="0" hangingPunct="0">
              <a:defRPr>
                <a:solidFill>
                  <a:schemeClr val="tx1"/>
                </a:solidFill>
                <a:latin typeface="Arial" charset="0"/>
                <a:cs typeface="Arial" charset="0"/>
              </a:defRPr>
            </a:lvl5pPr>
            <a:lvl6pPr marL="2640013" indent="-241300" defTabSz="969963" eaLnBrk="0" fontAlgn="base" hangingPunct="0">
              <a:spcBef>
                <a:spcPct val="0"/>
              </a:spcBef>
              <a:spcAft>
                <a:spcPct val="0"/>
              </a:spcAft>
              <a:defRPr>
                <a:solidFill>
                  <a:schemeClr val="tx1"/>
                </a:solidFill>
                <a:latin typeface="Arial" charset="0"/>
                <a:cs typeface="Arial" charset="0"/>
              </a:defRPr>
            </a:lvl6pPr>
            <a:lvl7pPr marL="3097213" indent="-241300" defTabSz="969963" eaLnBrk="0" fontAlgn="base" hangingPunct="0">
              <a:spcBef>
                <a:spcPct val="0"/>
              </a:spcBef>
              <a:spcAft>
                <a:spcPct val="0"/>
              </a:spcAft>
              <a:defRPr>
                <a:solidFill>
                  <a:schemeClr val="tx1"/>
                </a:solidFill>
                <a:latin typeface="Arial" charset="0"/>
                <a:cs typeface="Arial" charset="0"/>
              </a:defRPr>
            </a:lvl7pPr>
            <a:lvl8pPr marL="3554413" indent="-241300" defTabSz="969963" eaLnBrk="0" fontAlgn="base" hangingPunct="0">
              <a:spcBef>
                <a:spcPct val="0"/>
              </a:spcBef>
              <a:spcAft>
                <a:spcPct val="0"/>
              </a:spcAft>
              <a:defRPr>
                <a:solidFill>
                  <a:schemeClr val="tx1"/>
                </a:solidFill>
                <a:latin typeface="Arial" charset="0"/>
                <a:cs typeface="Arial" charset="0"/>
              </a:defRPr>
            </a:lvl8pPr>
            <a:lvl9pPr marL="4011613" indent="-241300" defTabSz="969963" eaLnBrk="0" fontAlgn="base" hangingPunct="0">
              <a:spcBef>
                <a:spcPct val="0"/>
              </a:spcBef>
              <a:spcAft>
                <a:spcPct val="0"/>
              </a:spcAft>
              <a:defRPr>
                <a:solidFill>
                  <a:schemeClr val="tx1"/>
                </a:solidFill>
                <a:latin typeface="Arial" charset="0"/>
                <a:cs typeface="Arial" charset="0"/>
              </a:defRPr>
            </a:lvl9pPr>
          </a:lstStyle>
          <a:p>
            <a:pPr eaLnBrk="1" hangingPunct="1"/>
            <a:fld id="{0F60DF03-124F-4B47-84BD-2A14110405DC}" type="slidenum">
              <a:rPr lang="en-US" altLang="it-IT"/>
              <a:pPr eaLnBrk="1" hangingPunct="1"/>
              <a:t>4</a:t>
            </a:fld>
            <a:endParaRPr lang="en-US" altLang="it-IT"/>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p:txBody>
          <a:bodyPr/>
          <a:lstStyle/>
          <a:p>
            <a:endParaRPr lang="it-IT"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69963" eaLnBrk="0" hangingPunct="0">
              <a:defRPr>
                <a:solidFill>
                  <a:schemeClr val="tx1"/>
                </a:solidFill>
                <a:latin typeface="Arial" charset="0"/>
                <a:cs typeface="Arial" charset="0"/>
              </a:defRPr>
            </a:lvl1pPr>
            <a:lvl2pPr marL="788988" indent="-303213" defTabSz="969963" eaLnBrk="0" hangingPunct="0">
              <a:defRPr>
                <a:solidFill>
                  <a:schemeClr val="tx1"/>
                </a:solidFill>
                <a:latin typeface="Arial" charset="0"/>
                <a:cs typeface="Arial" charset="0"/>
              </a:defRPr>
            </a:lvl2pPr>
            <a:lvl3pPr marL="1212850" indent="-242888" defTabSz="969963" eaLnBrk="0" hangingPunct="0">
              <a:defRPr>
                <a:solidFill>
                  <a:schemeClr val="tx1"/>
                </a:solidFill>
                <a:latin typeface="Arial" charset="0"/>
                <a:cs typeface="Arial" charset="0"/>
              </a:defRPr>
            </a:lvl3pPr>
            <a:lvl4pPr marL="1698625" indent="-242888" defTabSz="969963" eaLnBrk="0" hangingPunct="0">
              <a:defRPr>
                <a:solidFill>
                  <a:schemeClr val="tx1"/>
                </a:solidFill>
                <a:latin typeface="Arial" charset="0"/>
                <a:cs typeface="Arial" charset="0"/>
              </a:defRPr>
            </a:lvl4pPr>
            <a:lvl5pPr marL="2182813" indent="-241300" defTabSz="969963" eaLnBrk="0" hangingPunct="0">
              <a:defRPr>
                <a:solidFill>
                  <a:schemeClr val="tx1"/>
                </a:solidFill>
                <a:latin typeface="Arial" charset="0"/>
                <a:cs typeface="Arial" charset="0"/>
              </a:defRPr>
            </a:lvl5pPr>
            <a:lvl6pPr marL="2640013" indent="-241300" defTabSz="969963" eaLnBrk="0" fontAlgn="base" hangingPunct="0">
              <a:spcBef>
                <a:spcPct val="0"/>
              </a:spcBef>
              <a:spcAft>
                <a:spcPct val="0"/>
              </a:spcAft>
              <a:defRPr>
                <a:solidFill>
                  <a:schemeClr val="tx1"/>
                </a:solidFill>
                <a:latin typeface="Arial" charset="0"/>
                <a:cs typeface="Arial" charset="0"/>
              </a:defRPr>
            </a:lvl6pPr>
            <a:lvl7pPr marL="3097213" indent="-241300" defTabSz="969963" eaLnBrk="0" fontAlgn="base" hangingPunct="0">
              <a:spcBef>
                <a:spcPct val="0"/>
              </a:spcBef>
              <a:spcAft>
                <a:spcPct val="0"/>
              </a:spcAft>
              <a:defRPr>
                <a:solidFill>
                  <a:schemeClr val="tx1"/>
                </a:solidFill>
                <a:latin typeface="Arial" charset="0"/>
                <a:cs typeface="Arial" charset="0"/>
              </a:defRPr>
            </a:lvl7pPr>
            <a:lvl8pPr marL="3554413" indent="-241300" defTabSz="969963" eaLnBrk="0" fontAlgn="base" hangingPunct="0">
              <a:spcBef>
                <a:spcPct val="0"/>
              </a:spcBef>
              <a:spcAft>
                <a:spcPct val="0"/>
              </a:spcAft>
              <a:defRPr>
                <a:solidFill>
                  <a:schemeClr val="tx1"/>
                </a:solidFill>
                <a:latin typeface="Arial" charset="0"/>
                <a:cs typeface="Arial" charset="0"/>
              </a:defRPr>
            </a:lvl8pPr>
            <a:lvl9pPr marL="4011613" indent="-241300" defTabSz="969963" eaLnBrk="0" fontAlgn="base" hangingPunct="0">
              <a:spcBef>
                <a:spcPct val="0"/>
              </a:spcBef>
              <a:spcAft>
                <a:spcPct val="0"/>
              </a:spcAft>
              <a:defRPr>
                <a:solidFill>
                  <a:schemeClr val="tx1"/>
                </a:solidFill>
                <a:latin typeface="Arial" charset="0"/>
                <a:cs typeface="Arial" charset="0"/>
              </a:defRPr>
            </a:lvl9pPr>
          </a:lstStyle>
          <a:p>
            <a:pPr eaLnBrk="1" hangingPunct="1"/>
            <a:fld id="{D06DD08F-D1EC-4813-B32B-60A2E7B1B927}" type="slidenum">
              <a:rPr lang="en-US" altLang="it-IT"/>
              <a:pPr eaLnBrk="1" hangingPunct="1"/>
              <a:t>7</a:t>
            </a:fld>
            <a:endParaRPr lang="en-US" altLang="it-IT"/>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p:txBody>
          <a:bodyPr/>
          <a:lstStyle/>
          <a:p>
            <a:endParaRPr lang="it-IT" alt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defTabSz="969963" eaLnBrk="0" hangingPunct="0">
              <a:defRPr>
                <a:solidFill>
                  <a:schemeClr val="tx1"/>
                </a:solidFill>
                <a:latin typeface="Arial" charset="0"/>
                <a:cs typeface="Arial" charset="0"/>
              </a:defRPr>
            </a:lvl1pPr>
            <a:lvl2pPr marL="788988" indent="-303213" defTabSz="969963" eaLnBrk="0" hangingPunct="0">
              <a:defRPr>
                <a:solidFill>
                  <a:schemeClr val="tx1"/>
                </a:solidFill>
                <a:latin typeface="Arial" charset="0"/>
                <a:cs typeface="Arial" charset="0"/>
              </a:defRPr>
            </a:lvl2pPr>
            <a:lvl3pPr marL="1212850" indent="-242888" defTabSz="969963" eaLnBrk="0" hangingPunct="0">
              <a:defRPr>
                <a:solidFill>
                  <a:schemeClr val="tx1"/>
                </a:solidFill>
                <a:latin typeface="Arial" charset="0"/>
                <a:cs typeface="Arial" charset="0"/>
              </a:defRPr>
            </a:lvl3pPr>
            <a:lvl4pPr marL="1698625" indent="-242888" defTabSz="969963" eaLnBrk="0" hangingPunct="0">
              <a:defRPr>
                <a:solidFill>
                  <a:schemeClr val="tx1"/>
                </a:solidFill>
                <a:latin typeface="Arial" charset="0"/>
                <a:cs typeface="Arial" charset="0"/>
              </a:defRPr>
            </a:lvl4pPr>
            <a:lvl5pPr marL="2182813" indent="-241300" defTabSz="969963" eaLnBrk="0" hangingPunct="0">
              <a:defRPr>
                <a:solidFill>
                  <a:schemeClr val="tx1"/>
                </a:solidFill>
                <a:latin typeface="Arial" charset="0"/>
                <a:cs typeface="Arial" charset="0"/>
              </a:defRPr>
            </a:lvl5pPr>
            <a:lvl6pPr marL="2640013" indent="-241300" defTabSz="969963" eaLnBrk="0" fontAlgn="base" hangingPunct="0">
              <a:spcBef>
                <a:spcPct val="0"/>
              </a:spcBef>
              <a:spcAft>
                <a:spcPct val="0"/>
              </a:spcAft>
              <a:defRPr>
                <a:solidFill>
                  <a:schemeClr val="tx1"/>
                </a:solidFill>
                <a:latin typeface="Arial" charset="0"/>
                <a:cs typeface="Arial" charset="0"/>
              </a:defRPr>
            </a:lvl6pPr>
            <a:lvl7pPr marL="3097213" indent="-241300" defTabSz="969963" eaLnBrk="0" fontAlgn="base" hangingPunct="0">
              <a:spcBef>
                <a:spcPct val="0"/>
              </a:spcBef>
              <a:spcAft>
                <a:spcPct val="0"/>
              </a:spcAft>
              <a:defRPr>
                <a:solidFill>
                  <a:schemeClr val="tx1"/>
                </a:solidFill>
                <a:latin typeface="Arial" charset="0"/>
                <a:cs typeface="Arial" charset="0"/>
              </a:defRPr>
            </a:lvl7pPr>
            <a:lvl8pPr marL="3554413" indent="-241300" defTabSz="969963" eaLnBrk="0" fontAlgn="base" hangingPunct="0">
              <a:spcBef>
                <a:spcPct val="0"/>
              </a:spcBef>
              <a:spcAft>
                <a:spcPct val="0"/>
              </a:spcAft>
              <a:defRPr>
                <a:solidFill>
                  <a:schemeClr val="tx1"/>
                </a:solidFill>
                <a:latin typeface="Arial" charset="0"/>
                <a:cs typeface="Arial" charset="0"/>
              </a:defRPr>
            </a:lvl8pPr>
            <a:lvl9pPr marL="4011613" indent="-241300" defTabSz="969963" eaLnBrk="0" fontAlgn="base" hangingPunct="0">
              <a:spcBef>
                <a:spcPct val="0"/>
              </a:spcBef>
              <a:spcAft>
                <a:spcPct val="0"/>
              </a:spcAft>
              <a:defRPr>
                <a:solidFill>
                  <a:schemeClr val="tx1"/>
                </a:solidFill>
                <a:latin typeface="Arial" charset="0"/>
                <a:cs typeface="Arial" charset="0"/>
              </a:defRPr>
            </a:lvl9pPr>
          </a:lstStyle>
          <a:p>
            <a:pPr eaLnBrk="1" hangingPunct="1"/>
            <a:fld id="{DE4FB29C-0BA6-4533-826F-983CC1D7A168}" type="slidenum">
              <a:rPr lang="en-US" altLang="it-IT"/>
              <a:pPr eaLnBrk="1" hangingPunct="1"/>
              <a:t>9</a:t>
            </a:fld>
            <a:endParaRPr lang="en-US" altLang="it-IT"/>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p:txBody>
          <a:bodyPr/>
          <a:lstStyle/>
          <a:p>
            <a:endParaRPr lang="it-IT"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defTabSz="969963" eaLnBrk="0" hangingPunct="0">
              <a:defRPr>
                <a:solidFill>
                  <a:schemeClr val="tx1"/>
                </a:solidFill>
                <a:latin typeface="Arial" charset="0"/>
                <a:cs typeface="Arial" charset="0"/>
              </a:defRPr>
            </a:lvl1pPr>
            <a:lvl2pPr marL="788988" indent="-303213" defTabSz="969963" eaLnBrk="0" hangingPunct="0">
              <a:defRPr>
                <a:solidFill>
                  <a:schemeClr val="tx1"/>
                </a:solidFill>
                <a:latin typeface="Arial" charset="0"/>
                <a:cs typeface="Arial" charset="0"/>
              </a:defRPr>
            </a:lvl2pPr>
            <a:lvl3pPr marL="1212850" indent="-242888" defTabSz="969963" eaLnBrk="0" hangingPunct="0">
              <a:defRPr>
                <a:solidFill>
                  <a:schemeClr val="tx1"/>
                </a:solidFill>
                <a:latin typeface="Arial" charset="0"/>
                <a:cs typeface="Arial" charset="0"/>
              </a:defRPr>
            </a:lvl3pPr>
            <a:lvl4pPr marL="1698625" indent="-242888" defTabSz="969963" eaLnBrk="0" hangingPunct="0">
              <a:defRPr>
                <a:solidFill>
                  <a:schemeClr val="tx1"/>
                </a:solidFill>
                <a:latin typeface="Arial" charset="0"/>
                <a:cs typeface="Arial" charset="0"/>
              </a:defRPr>
            </a:lvl4pPr>
            <a:lvl5pPr marL="2182813" indent="-241300" defTabSz="969963" eaLnBrk="0" hangingPunct="0">
              <a:defRPr>
                <a:solidFill>
                  <a:schemeClr val="tx1"/>
                </a:solidFill>
                <a:latin typeface="Arial" charset="0"/>
                <a:cs typeface="Arial" charset="0"/>
              </a:defRPr>
            </a:lvl5pPr>
            <a:lvl6pPr marL="2640013" indent="-241300" defTabSz="969963" eaLnBrk="0" fontAlgn="base" hangingPunct="0">
              <a:spcBef>
                <a:spcPct val="0"/>
              </a:spcBef>
              <a:spcAft>
                <a:spcPct val="0"/>
              </a:spcAft>
              <a:defRPr>
                <a:solidFill>
                  <a:schemeClr val="tx1"/>
                </a:solidFill>
                <a:latin typeface="Arial" charset="0"/>
                <a:cs typeface="Arial" charset="0"/>
              </a:defRPr>
            </a:lvl6pPr>
            <a:lvl7pPr marL="3097213" indent="-241300" defTabSz="969963" eaLnBrk="0" fontAlgn="base" hangingPunct="0">
              <a:spcBef>
                <a:spcPct val="0"/>
              </a:spcBef>
              <a:spcAft>
                <a:spcPct val="0"/>
              </a:spcAft>
              <a:defRPr>
                <a:solidFill>
                  <a:schemeClr val="tx1"/>
                </a:solidFill>
                <a:latin typeface="Arial" charset="0"/>
                <a:cs typeface="Arial" charset="0"/>
              </a:defRPr>
            </a:lvl7pPr>
            <a:lvl8pPr marL="3554413" indent="-241300" defTabSz="969963" eaLnBrk="0" fontAlgn="base" hangingPunct="0">
              <a:spcBef>
                <a:spcPct val="0"/>
              </a:spcBef>
              <a:spcAft>
                <a:spcPct val="0"/>
              </a:spcAft>
              <a:defRPr>
                <a:solidFill>
                  <a:schemeClr val="tx1"/>
                </a:solidFill>
                <a:latin typeface="Arial" charset="0"/>
                <a:cs typeface="Arial" charset="0"/>
              </a:defRPr>
            </a:lvl8pPr>
            <a:lvl9pPr marL="4011613" indent="-241300" defTabSz="969963" eaLnBrk="0" fontAlgn="base" hangingPunct="0">
              <a:spcBef>
                <a:spcPct val="0"/>
              </a:spcBef>
              <a:spcAft>
                <a:spcPct val="0"/>
              </a:spcAft>
              <a:defRPr>
                <a:solidFill>
                  <a:schemeClr val="tx1"/>
                </a:solidFill>
                <a:latin typeface="Arial" charset="0"/>
                <a:cs typeface="Arial" charset="0"/>
              </a:defRPr>
            </a:lvl9pPr>
          </a:lstStyle>
          <a:p>
            <a:pPr eaLnBrk="1" hangingPunct="1"/>
            <a:fld id="{E85FAA87-1A37-4AF6-827A-A54A5A2DAF5C}" type="slidenum">
              <a:rPr lang="en-US" altLang="it-IT"/>
              <a:pPr eaLnBrk="1" hangingPunct="1"/>
              <a:t>11</a:t>
            </a:fld>
            <a:endParaRPr lang="en-US" altLang="it-IT"/>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p:txBody>
          <a:bodyPr/>
          <a:lstStyle/>
          <a:p>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131C95-3BE0-44DC-A8B9-9175D5E9A1EF}" type="slidenum">
              <a:rPr lang="en-US"/>
              <a:pPr>
                <a:defRPr/>
              </a:pPr>
              <a:t>‹N›</a:t>
            </a:fld>
            <a:endParaRPr lang="en-US"/>
          </a:p>
        </p:txBody>
      </p:sp>
    </p:spTree>
    <p:extLst>
      <p:ext uri="{BB962C8B-B14F-4D97-AF65-F5344CB8AC3E}">
        <p14:creationId xmlns:p14="http://schemas.microsoft.com/office/powerpoint/2010/main" val="1509245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3BDBCD-2410-499F-B361-03EE177BE9E0}" type="slidenum">
              <a:rPr lang="en-US"/>
              <a:pPr>
                <a:defRPr/>
              </a:pPr>
              <a:t>‹N›</a:t>
            </a:fld>
            <a:endParaRPr lang="en-US"/>
          </a:p>
        </p:txBody>
      </p:sp>
    </p:spTree>
    <p:extLst>
      <p:ext uri="{BB962C8B-B14F-4D97-AF65-F5344CB8AC3E}">
        <p14:creationId xmlns:p14="http://schemas.microsoft.com/office/powerpoint/2010/main" val="369459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C2F320-8B41-4E5D-878A-CDF3C2AB7D5D}" type="slidenum">
              <a:rPr lang="en-US"/>
              <a:pPr>
                <a:defRPr/>
              </a:pPr>
              <a:t>‹N›</a:t>
            </a:fld>
            <a:endParaRPr lang="en-US"/>
          </a:p>
        </p:txBody>
      </p:sp>
    </p:spTree>
    <p:extLst>
      <p:ext uri="{BB962C8B-B14F-4D97-AF65-F5344CB8AC3E}">
        <p14:creationId xmlns:p14="http://schemas.microsoft.com/office/powerpoint/2010/main" val="4125907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63B3CF-D3D0-4E33-B572-7D6383373D58}" type="slidenum">
              <a:rPr lang="en-US"/>
              <a:pPr>
                <a:defRPr/>
              </a:pPr>
              <a:t>‹N›</a:t>
            </a:fld>
            <a:endParaRPr lang="en-US"/>
          </a:p>
        </p:txBody>
      </p:sp>
    </p:spTree>
    <p:extLst>
      <p:ext uri="{BB962C8B-B14F-4D97-AF65-F5344CB8AC3E}">
        <p14:creationId xmlns:p14="http://schemas.microsoft.com/office/powerpoint/2010/main" val="499882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1F271E-90F2-486C-8341-B5200CA4F397}" type="slidenum">
              <a:rPr lang="en-US"/>
              <a:pPr>
                <a:defRPr/>
              </a:pPr>
              <a:t>‹N›</a:t>
            </a:fld>
            <a:endParaRPr lang="en-US"/>
          </a:p>
        </p:txBody>
      </p:sp>
    </p:spTree>
    <p:extLst>
      <p:ext uri="{BB962C8B-B14F-4D97-AF65-F5344CB8AC3E}">
        <p14:creationId xmlns:p14="http://schemas.microsoft.com/office/powerpoint/2010/main" val="778959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397BF3-07F8-4FEC-97F2-3C08F0EF6B81}" type="slidenum">
              <a:rPr lang="en-US"/>
              <a:pPr>
                <a:defRPr/>
              </a:pPr>
              <a:t>‹N›</a:t>
            </a:fld>
            <a:endParaRPr lang="en-US"/>
          </a:p>
        </p:txBody>
      </p:sp>
    </p:spTree>
    <p:extLst>
      <p:ext uri="{BB962C8B-B14F-4D97-AF65-F5344CB8AC3E}">
        <p14:creationId xmlns:p14="http://schemas.microsoft.com/office/powerpoint/2010/main" val="3613161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84840A5-F115-4508-AA2B-35C60473B38B}" type="slidenum">
              <a:rPr lang="en-US"/>
              <a:pPr>
                <a:defRPr/>
              </a:pPr>
              <a:t>‹N›</a:t>
            </a:fld>
            <a:endParaRPr lang="en-US"/>
          </a:p>
        </p:txBody>
      </p:sp>
    </p:spTree>
    <p:extLst>
      <p:ext uri="{BB962C8B-B14F-4D97-AF65-F5344CB8AC3E}">
        <p14:creationId xmlns:p14="http://schemas.microsoft.com/office/powerpoint/2010/main" val="50552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77869E-81C1-4B37-8F25-BBEC556647EA}" type="slidenum">
              <a:rPr lang="en-US"/>
              <a:pPr>
                <a:defRPr/>
              </a:pPr>
              <a:t>‹N›</a:t>
            </a:fld>
            <a:endParaRPr lang="en-US"/>
          </a:p>
        </p:txBody>
      </p:sp>
    </p:spTree>
    <p:extLst>
      <p:ext uri="{BB962C8B-B14F-4D97-AF65-F5344CB8AC3E}">
        <p14:creationId xmlns:p14="http://schemas.microsoft.com/office/powerpoint/2010/main" val="830170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04D726E-CD24-4541-93F4-3D6BC2C74796}" type="slidenum">
              <a:rPr lang="en-US"/>
              <a:pPr>
                <a:defRPr/>
              </a:pPr>
              <a:t>‹N›</a:t>
            </a:fld>
            <a:endParaRPr lang="en-US"/>
          </a:p>
        </p:txBody>
      </p:sp>
    </p:spTree>
    <p:extLst>
      <p:ext uri="{BB962C8B-B14F-4D97-AF65-F5344CB8AC3E}">
        <p14:creationId xmlns:p14="http://schemas.microsoft.com/office/powerpoint/2010/main" val="2215144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660354-5A9B-4DC3-8950-50154B367AD7}" type="slidenum">
              <a:rPr lang="en-US"/>
              <a:pPr>
                <a:defRPr/>
              </a:pPr>
              <a:t>‹N›</a:t>
            </a:fld>
            <a:endParaRPr lang="en-US"/>
          </a:p>
        </p:txBody>
      </p:sp>
    </p:spTree>
    <p:extLst>
      <p:ext uri="{BB962C8B-B14F-4D97-AF65-F5344CB8AC3E}">
        <p14:creationId xmlns:p14="http://schemas.microsoft.com/office/powerpoint/2010/main" val="308148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8771233-D96C-495D-84EE-83994DDB6862}" type="slidenum">
              <a:rPr lang="en-US"/>
              <a:pPr>
                <a:defRPr/>
              </a:pPr>
              <a:t>‹N›</a:t>
            </a:fld>
            <a:endParaRPr lang="en-US"/>
          </a:p>
        </p:txBody>
      </p:sp>
    </p:spTree>
    <p:extLst>
      <p:ext uri="{BB962C8B-B14F-4D97-AF65-F5344CB8AC3E}">
        <p14:creationId xmlns:p14="http://schemas.microsoft.com/office/powerpoint/2010/main" val="2911229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it-IT"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t-IT" smtClean="0"/>
              <a:t>Click to edit Master text styles</a:t>
            </a:r>
          </a:p>
          <a:p>
            <a:pPr lvl="1"/>
            <a:r>
              <a:rPr lang="en-US" altLang="it-IT" smtClean="0"/>
              <a:t>Second level</a:t>
            </a:r>
          </a:p>
          <a:p>
            <a:pPr lvl="2"/>
            <a:r>
              <a:rPr lang="en-US" altLang="it-IT" smtClean="0"/>
              <a:t>Third level</a:t>
            </a:r>
          </a:p>
          <a:p>
            <a:pPr lvl="3"/>
            <a:r>
              <a:rPr lang="en-US" altLang="it-IT" smtClean="0"/>
              <a:t>Fourth level</a:t>
            </a:r>
          </a:p>
          <a:p>
            <a:pPr lvl="4"/>
            <a:r>
              <a:rPr lang="en-US"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945E88D-0E05-441A-9970-1510E6BE6B98}"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1.wmf"/></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control" Target="../activeX/activeX2.xml"/><Relationship Id="rId7" Type="http://schemas.openxmlformats.org/officeDocument/2006/relationships/image" Target="../media/image5.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Legame di </a:t>
            </a:r>
            <a:r>
              <a:rPr lang="it-IT" dirty="0" err="1" smtClean="0"/>
              <a:t>retrodonazione</a:t>
            </a:r>
            <a:endParaRPr lang="it-IT" dirty="0"/>
          </a:p>
        </p:txBody>
      </p:sp>
      <p:sp>
        <p:nvSpPr>
          <p:cNvPr id="9" name="CasellaDiTesto 8"/>
          <p:cNvSpPr txBox="1"/>
          <p:nvPr/>
        </p:nvSpPr>
        <p:spPr>
          <a:xfrm>
            <a:off x="576193" y="1491734"/>
            <a:ext cx="7582525" cy="369332"/>
          </a:xfrm>
          <a:prstGeom prst="rect">
            <a:avLst/>
          </a:prstGeom>
          <a:noFill/>
        </p:spPr>
        <p:txBody>
          <a:bodyPr wrap="none" rtlCol="0">
            <a:spAutoFit/>
          </a:bodyPr>
          <a:lstStyle/>
          <a:p>
            <a:r>
              <a:rPr lang="it-IT" dirty="0" smtClean="0"/>
              <a:t>Legame di </a:t>
            </a:r>
            <a:r>
              <a:rPr lang="it-IT" dirty="0" err="1" smtClean="0"/>
              <a:t>retrodonazione</a:t>
            </a:r>
            <a:r>
              <a:rPr lang="it-IT" dirty="0" smtClean="0"/>
              <a:t> su orbitali vuoti di </a:t>
            </a:r>
            <a:r>
              <a:rPr lang="it-IT" dirty="0" err="1" smtClean="0"/>
              <a:t>antilegame</a:t>
            </a:r>
            <a:r>
              <a:rPr lang="it-IT" dirty="0" smtClean="0"/>
              <a:t> </a:t>
            </a:r>
            <a:r>
              <a:rPr lang="it-IT" dirty="0" smtClean="0">
                <a:latin typeface="Symbol" panose="05050102010706020507" pitchFamily="18" charset="2"/>
              </a:rPr>
              <a:t>p</a:t>
            </a:r>
            <a:r>
              <a:rPr lang="it-IT" baseline="30000" dirty="0" smtClean="0">
                <a:latin typeface="Symbol" panose="05050102010706020507" pitchFamily="18" charset="2"/>
              </a:rPr>
              <a:t>*</a:t>
            </a:r>
            <a:r>
              <a:rPr lang="it-IT" dirty="0" smtClean="0"/>
              <a:t> del carbonile</a:t>
            </a:r>
            <a:endParaRPr lang="it-IT" dirty="0"/>
          </a:p>
        </p:txBody>
      </p:sp>
      <p:sp>
        <p:nvSpPr>
          <p:cNvPr id="10" name="CasellaDiTesto 9"/>
          <p:cNvSpPr txBox="1"/>
          <p:nvPr/>
        </p:nvSpPr>
        <p:spPr>
          <a:xfrm>
            <a:off x="1142999" y="4876800"/>
            <a:ext cx="7351693" cy="923330"/>
          </a:xfrm>
          <a:prstGeom prst="rect">
            <a:avLst/>
          </a:prstGeom>
          <a:noFill/>
        </p:spPr>
        <p:txBody>
          <a:bodyPr wrap="none" rtlCol="0">
            <a:spAutoFit/>
          </a:bodyPr>
          <a:lstStyle/>
          <a:p>
            <a:r>
              <a:rPr lang="it-IT" dirty="0" smtClean="0"/>
              <a:t>Legame sinergico: più forte è la donazione del legame</a:t>
            </a:r>
            <a:r>
              <a:rPr lang="it-IT" dirty="0" smtClean="0">
                <a:latin typeface="Symbol" panose="05050102010706020507" pitchFamily="18" charset="2"/>
              </a:rPr>
              <a:t> s </a:t>
            </a:r>
            <a:r>
              <a:rPr lang="it-IT" dirty="0" smtClean="0"/>
              <a:t>del legante al</a:t>
            </a:r>
          </a:p>
          <a:p>
            <a:r>
              <a:rPr lang="it-IT" dirty="0" smtClean="0"/>
              <a:t>metallo, </a:t>
            </a:r>
            <a:r>
              <a:rPr lang="it-IT" dirty="0"/>
              <a:t>p</a:t>
            </a:r>
            <a:r>
              <a:rPr lang="it-IT" dirty="0" smtClean="0"/>
              <a:t>iù si arricchisce di elettroni il metallo, più forte sarà la </a:t>
            </a:r>
          </a:p>
          <a:p>
            <a:r>
              <a:rPr lang="it-IT" dirty="0" err="1" smtClean="0"/>
              <a:t>retrodonazione</a:t>
            </a:r>
            <a:r>
              <a:rPr lang="it-IT" dirty="0" smtClean="0"/>
              <a:t> dal metallo al legante attraverso il legame </a:t>
            </a:r>
            <a:r>
              <a:rPr lang="it-IT" dirty="0" smtClean="0">
                <a:latin typeface="Symbol" panose="05050102010706020507" pitchFamily="18" charset="2"/>
              </a:rPr>
              <a:t>p</a:t>
            </a:r>
            <a:endParaRPr lang="it-IT" dirty="0">
              <a:latin typeface="Symbol" panose="05050102010706020507" pitchFamily="18" charset="2"/>
            </a:endParaRPr>
          </a:p>
        </p:txBody>
      </p:sp>
      <p:pic>
        <p:nvPicPr>
          <p:cNvPr id="911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317" y="2420828"/>
            <a:ext cx="6010275" cy="2047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cap="flat" cmpd="sng">
                <a:solidFill>
                  <a:srgbClr val="FF6600"/>
                </a:solidFill>
                <a:prstDash val="solid"/>
                <a:miter lim="800000"/>
                <a:headEnd/>
                <a:tailEnd/>
              </a14:hiddenLine>
            </a:ext>
          </a:extLst>
        </p:spPr>
      </p:pic>
    </p:spTree>
    <p:extLst>
      <p:ext uri="{BB962C8B-B14F-4D97-AF65-F5344CB8AC3E}">
        <p14:creationId xmlns:p14="http://schemas.microsoft.com/office/powerpoint/2010/main" val="3178151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it-IT" altLang="it-IT" sz="2000" b="1"/>
              <a:t>Schema struttura intermedio</a:t>
            </a:r>
          </a:p>
        </p:txBody>
      </p:sp>
      <p:pic>
        <p:nvPicPr>
          <p:cNvPr id="35843" name="Picture 3" descr="C:\Documents and Settings\longato bruno\Desktop\cotton\COTTON 049.jpg"/>
          <p:cNvPicPr>
            <a:picLocks noChangeAspect="1" noChangeArrowheads="1"/>
          </p:cNvPicPr>
          <p:nvPr/>
        </p:nvPicPr>
        <p:blipFill>
          <a:blip r:embed="rId2">
            <a:extLst>
              <a:ext uri="{28A0092B-C50C-407E-A947-70E740481C1C}">
                <a14:useLocalDpi xmlns:a14="http://schemas.microsoft.com/office/drawing/2010/main" val="0"/>
              </a:ext>
            </a:extLst>
          </a:blip>
          <a:srcRect l="3778" t="11700" r="5551" b="2628"/>
          <a:stretch>
            <a:fillRect/>
          </a:stretch>
        </p:blipFill>
        <p:spPr bwMode="auto">
          <a:xfrm>
            <a:off x="2971800" y="2438400"/>
            <a:ext cx="37338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8295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3124200" y="533400"/>
            <a:ext cx="288412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i="1" dirty="0" err="1" smtClean="0">
                <a:solidFill>
                  <a:schemeClr val="accent2"/>
                </a:solidFill>
                <a:latin typeface="Times New Roman" pitchFamily="18" charset="0"/>
              </a:rPr>
              <a:t>Meccanismo</a:t>
            </a:r>
            <a:r>
              <a:rPr lang="en-US" altLang="it-IT" i="1" dirty="0" smtClean="0">
                <a:solidFill>
                  <a:schemeClr val="accent2"/>
                </a:solidFill>
                <a:latin typeface="Times New Roman" pitchFamily="18" charset="0"/>
              </a:rPr>
              <a:t>  a </a:t>
            </a:r>
            <a:r>
              <a:rPr lang="en-US" altLang="it-IT" i="1" dirty="0" err="1" smtClean="0">
                <a:solidFill>
                  <a:schemeClr val="accent2"/>
                </a:solidFill>
                <a:latin typeface="Times New Roman" pitchFamily="18" charset="0"/>
              </a:rPr>
              <a:t>sfera</a:t>
            </a:r>
            <a:r>
              <a:rPr lang="en-US" altLang="it-IT" i="1" dirty="0" smtClean="0">
                <a:solidFill>
                  <a:schemeClr val="accent2"/>
                </a:solidFill>
                <a:latin typeface="Times New Roman" pitchFamily="18" charset="0"/>
              </a:rPr>
              <a:t> </a:t>
            </a:r>
            <a:r>
              <a:rPr lang="en-US" altLang="it-IT" i="1" dirty="0" err="1" smtClean="0">
                <a:solidFill>
                  <a:schemeClr val="accent2"/>
                </a:solidFill>
                <a:latin typeface="Times New Roman" pitchFamily="18" charset="0"/>
              </a:rPr>
              <a:t>interna</a:t>
            </a:r>
            <a:r>
              <a:rPr lang="en-US" altLang="it-IT" i="1" dirty="0" smtClean="0">
                <a:solidFill>
                  <a:schemeClr val="accent2"/>
                </a:solidFill>
                <a:latin typeface="Times New Roman" pitchFamily="18" charset="0"/>
              </a:rPr>
              <a:t> </a:t>
            </a:r>
            <a:endParaRPr lang="en-US" altLang="it-IT" i="1" dirty="0">
              <a:solidFill>
                <a:schemeClr val="accent2"/>
              </a:solidFill>
              <a:latin typeface="Times New Roman" pitchFamily="18" charset="0"/>
            </a:endParaRPr>
          </a:p>
        </p:txBody>
      </p:sp>
      <p:sp>
        <p:nvSpPr>
          <p:cNvPr id="38915" name="Text Box 3"/>
          <p:cNvSpPr txBox="1">
            <a:spLocks noChangeArrowheads="1"/>
          </p:cNvSpPr>
          <p:nvPr/>
        </p:nvSpPr>
        <p:spPr bwMode="auto">
          <a:xfrm>
            <a:off x="152400" y="2794000"/>
            <a:ext cx="4114800" cy="40011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sz="2000" i="1" dirty="0" smtClean="0">
                <a:solidFill>
                  <a:schemeClr val="accent2"/>
                </a:solidFill>
                <a:latin typeface="Times New Roman" pitchFamily="18" charset="0"/>
              </a:rPr>
              <a:t>r</a:t>
            </a:r>
            <a:r>
              <a:rPr lang="en-US" altLang="it-IT" sz="2000" dirty="0" smtClean="0">
                <a:solidFill>
                  <a:schemeClr val="accent2"/>
                </a:solidFill>
                <a:latin typeface="Times New Roman" pitchFamily="18" charset="0"/>
              </a:rPr>
              <a:t> </a:t>
            </a:r>
            <a:r>
              <a:rPr lang="en-US" altLang="it-IT" sz="2000" dirty="0">
                <a:solidFill>
                  <a:schemeClr val="accent2"/>
                </a:solidFill>
                <a:latin typeface="Times New Roman" pitchFamily="18" charset="0"/>
              </a:rPr>
              <a:t>= </a:t>
            </a:r>
            <a:r>
              <a:rPr lang="en-US" altLang="it-IT" sz="2000" i="1" dirty="0">
                <a:solidFill>
                  <a:schemeClr val="accent2"/>
                </a:solidFill>
                <a:latin typeface="Times New Roman" pitchFamily="18" charset="0"/>
              </a:rPr>
              <a:t>k’</a:t>
            </a:r>
            <a:r>
              <a:rPr lang="en-US" altLang="it-IT" sz="2000" dirty="0">
                <a:solidFill>
                  <a:schemeClr val="accent2"/>
                </a:solidFill>
                <a:latin typeface="Times New Roman" pitchFamily="18" charset="0"/>
              </a:rPr>
              <a:t> [Ox-X][Red]  </a:t>
            </a:r>
            <a:r>
              <a:rPr lang="en-US" altLang="it-IT" sz="2000" i="1" dirty="0">
                <a:solidFill>
                  <a:schemeClr val="accent2"/>
                </a:solidFill>
                <a:latin typeface="Times New Roman" pitchFamily="18" charset="0"/>
              </a:rPr>
              <a:t>k’</a:t>
            </a:r>
            <a:r>
              <a:rPr lang="en-US" altLang="it-IT" sz="2000" dirty="0">
                <a:solidFill>
                  <a:schemeClr val="accent2"/>
                </a:solidFill>
                <a:latin typeface="Times New Roman" pitchFamily="18" charset="0"/>
              </a:rPr>
              <a:t> = (</a:t>
            </a:r>
            <a:r>
              <a:rPr lang="en-US" altLang="it-IT" sz="2000" i="1" dirty="0">
                <a:solidFill>
                  <a:schemeClr val="accent2"/>
                </a:solidFill>
                <a:latin typeface="Times New Roman" pitchFamily="18" charset="0"/>
              </a:rPr>
              <a:t>k</a:t>
            </a:r>
            <a:r>
              <a:rPr lang="en-US" altLang="it-IT" sz="2000" i="1" baseline="-25000" dirty="0">
                <a:solidFill>
                  <a:schemeClr val="accent2"/>
                </a:solidFill>
                <a:latin typeface="Times New Roman" pitchFamily="18" charset="0"/>
              </a:rPr>
              <a:t>1</a:t>
            </a:r>
            <a:r>
              <a:rPr lang="en-US" altLang="it-IT" sz="2000" i="1" dirty="0">
                <a:solidFill>
                  <a:schemeClr val="accent2"/>
                </a:solidFill>
                <a:latin typeface="Times New Roman" pitchFamily="18" charset="0"/>
              </a:rPr>
              <a:t>k</a:t>
            </a:r>
            <a:r>
              <a:rPr lang="en-US" altLang="it-IT" sz="2000" i="1" baseline="-25000" dirty="0">
                <a:solidFill>
                  <a:schemeClr val="accent2"/>
                </a:solidFill>
                <a:latin typeface="Times New Roman" pitchFamily="18" charset="0"/>
              </a:rPr>
              <a:t>3</a:t>
            </a:r>
            <a:r>
              <a:rPr lang="en-US" altLang="it-IT" sz="2000" i="1" dirty="0">
                <a:solidFill>
                  <a:schemeClr val="accent2"/>
                </a:solidFill>
                <a:latin typeface="Times New Roman" pitchFamily="18" charset="0"/>
              </a:rPr>
              <a:t>/k</a:t>
            </a:r>
            <a:r>
              <a:rPr lang="en-US" altLang="it-IT" sz="2000" i="1" baseline="-25000" dirty="0">
                <a:solidFill>
                  <a:schemeClr val="accent2"/>
                </a:solidFill>
                <a:latin typeface="Times New Roman" pitchFamily="18" charset="0"/>
              </a:rPr>
              <a:t>2</a:t>
            </a:r>
            <a:r>
              <a:rPr lang="en-US" altLang="it-IT" sz="2000" i="1" dirty="0">
                <a:solidFill>
                  <a:schemeClr val="accent2"/>
                </a:solidFill>
                <a:latin typeface="Times New Roman" pitchFamily="18" charset="0"/>
              </a:rPr>
              <a:t> + k</a:t>
            </a:r>
            <a:r>
              <a:rPr lang="en-US" altLang="it-IT" sz="2000" i="1" baseline="-25000" dirty="0">
                <a:solidFill>
                  <a:schemeClr val="accent2"/>
                </a:solidFill>
                <a:latin typeface="Times New Roman" pitchFamily="18" charset="0"/>
              </a:rPr>
              <a:t>3</a:t>
            </a:r>
            <a:r>
              <a:rPr lang="en-US" altLang="it-IT" sz="2000" i="1" dirty="0">
                <a:solidFill>
                  <a:schemeClr val="accent2"/>
                </a:solidFill>
                <a:latin typeface="Times New Roman" pitchFamily="18" charset="0"/>
              </a:rPr>
              <a:t>)</a:t>
            </a:r>
            <a:endParaRPr lang="en-US" altLang="it-IT" sz="2000" dirty="0">
              <a:solidFill>
                <a:schemeClr val="accent2"/>
              </a:solidFill>
              <a:latin typeface="Times New Roman" pitchFamily="18" charset="0"/>
            </a:endParaRPr>
          </a:p>
        </p:txBody>
      </p:sp>
      <p:pic>
        <p:nvPicPr>
          <p:cNvPr id="389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4963"/>
            <a:ext cx="8458200"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3429000"/>
            <a:ext cx="5943600" cy="307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0" name="Text Box 6"/>
          <p:cNvSpPr txBox="1">
            <a:spLocks noChangeArrowheads="1"/>
          </p:cNvSpPr>
          <p:nvPr/>
        </p:nvSpPr>
        <p:spPr bwMode="auto">
          <a:xfrm>
            <a:off x="6999890" y="3657600"/>
            <a:ext cx="1610710" cy="163121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sz="2000" i="1" dirty="0">
                <a:solidFill>
                  <a:srgbClr val="FF0000"/>
                </a:solidFill>
                <a:latin typeface="Times New Roman" pitchFamily="18" charset="0"/>
              </a:rPr>
              <a:t>Tunneling</a:t>
            </a:r>
          </a:p>
          <a:p>
            <a:pPr eaLnBrk="1" hangingPunct="1"/>
            <a:r>
              <a:rPr lang="en-US" altLang="it-IT" sz="2000" i="1" dirty="0" err="1" smtClean="0">
                <a:solidFill>
                  <a:srgbClr val="FF0000"/>
                </a:solidFill>
                <a:latin typeface="Times New Roman" pitchFamily="18" charset="0"/>
              </a:rPr>
              <a:t>Attraverso</a:t>
            </a:r>
            <a:r>
              <a:rPr lang="en-US" altLang="it-IT" sz="2000" i="1" dirty="0" smtClean="0">
                <a:solidFill>
                  <a:srgbClr val="FF0000"/>
                </a:solidFill>
                <a:latin typeface="Times New Roman" pitchFamily="18" charset="0"/>
              </a:rPr>
              <a:t> </a:t>
            </a:r>
            <a:r>
              <a:rPr lang="en-US" altLang="it-IT" sz="2000" i="1" dirty="0" err="1" smtClean="0">
                <a:solidFill>
                  <a:srgbClr val="FF0000"/>
                </a:solidFill>
                <a:latin typeface="Times New Roman" pitchFamily="18" charset="0"/>
              </a:rPr>
              <a:t>meccanismo</a:t>
            </a:r>
            <a:r>
              <a:rPr lang="en-US" altLang="it-IT" sz="2000" i="1" dirty="0" smtClean="0">
                <a:solidFill>
                  <a:srgbClr val="FF0000"/>
                </a:solidFill>
                <a:latin typeface="Times New Roman" pitchFamily="18" charset="0"/>
              </a:rPr>
              <a:t> a </a:t>
            </a:r>
            <a:r>
              <a:rPr lang="en-US" altLang="it-IT" sz="2000" i="1" dirty="0" err="1" smtClean="0">
                <a:solidFill>
                  <a:srgbClr val="FF0000"/>
                </a:solidFill>
                <a:latin typeface="Times New Roman" pitchFamily="18" charset="0"/>
              </a:rPr>
              <a:t>ponte</a:t>
            </a:r>
            <a:r>
              <a:rPr lang="en-US" altLang="it-IT" sz="2000" i="1" dirty="0" smtClean="0">
                <a:solidFill>
                  <a:srgbClr val="FF0000"/>
                </a:solidFill>
                <a:latin typeface="Times New Roman" pitchFamily="18" charset="0"/>
              </a:rPr>
              <a:t/>
            </a:r>
            <a:br>
              <a:rPr lang="en-US" altLang="it-IT" sz="2000" i="1" dirty="0" smtClean="0">
                <a:solidFill>
                  <a:srgbClr val="FF0000"/>
                </a:solidFill>
                <a:latin typeface="Times New Roman" pitchFamily="18" charset="0"/>
              </a:rPr>
            </a:br>
            <a:endParaRPr lang="en-US" altLang="it-IT" sz="2000" i="1" dirty="0">
              <a:solidFill>
                <a:srgbClr val="FF00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38200" y="304800"/>
            <a:ext cx="7772400" cy="381000"/>
          </a:xfrm>
        </p:spPr>
        <p:txBody>
          <a:bodyPr/>
          <a:lstStyle/>
          <a:p>
            <a:r>
              <a:rPr lang="it-IT" altLang="it-IT" sz="1600" b="1" dirty="0">
                <a:solidFill>
                  <a:schemeClr val="tx1"/>
                </a:solidFill>
                <a:cs typeface="Times New Roman" pitchFamily="18" charset="0"/>
              </a:rPr>
              <a:t>COMPLESSI </a:t>
            </a:r>
            <a:r>
              <a:rPr lang="it-IT" altLang="it-IT" sz="1600" b="1" dirty="0" smtClean="0">
                <a:solidFill>
                  <a:schemeClr val="tx1"/>
                </a:solidFill>
                <a:cs typeface="Times New Roman" pitchFamily="18" charset="0"/>
              </a:rPr>
              <a:t>FLUSSIONALI </a:t>
            </a:r>
            <a:endParaRPr lang="it-IT" altLang="it-IT" sz="1600" dirty="0">
              <a:solidFill>
                <a:schemeClr val="tx1"/>
              </a:solidFill>
              <a:cs typeface="Times New Roman" pitchFamily="18" charset="0"/>
            </a:endParaRPr>
          </a:p>
        </p:txBody>
      </p:sp>
      <p:sp>
        <p:nvSpPr>
          <p:cNvPr id="33795" name="Text Box 3"/>
          <p:cNvSpPr txBox="1">
            <a:spLocks noChangeArrowheads="1"/>
          </p:cNvSpPr>
          <p:nvPr/>
        </p:nvSpPr>
        <p:spPr bwMode="auto">
          <a:xfrm>
            <a:off x="533400" y="838200"/>
            <a:ext cx="8153400" cy="2431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dirty="0" smtClean="0">
                <a:cs typeface="Times New Roman" pitchFamily="18" charset="0"/>
              </a:rPr>
              <a:t>Esistono </a:t>
            </a:r>
            <a:r>
              <a:rPr lang="it-IT" altLang="it-IT" sz="1600" dirty="0">
                <a:cs typeface="Times New Roman" pitchFamily="18" charset="0"/>
              </a:rPr>
              <a:t>molecole per le quali gli atomi costituenti subiscono rapide e ampie deformazioni tali da fare cambiare le loro posizioni relative: sono dette </a:t>
            </a:r>
            <a:r>
              <a:rPr lang="it-IT" altLang="it-IT" sz="1600" dirty="0" smtClean="0">
                <a:cs typeface="Times New Roman" pitchFamily="18" charset="0"/>
              </a:rPr>
              <a:t>molecole </a:t>
            </a:r>
            <a:r>
              <a:rPr lang="it-IT" altLang="it-IT" sz="1600" dirty="0" err="1" smtClean="0">
                <a:cs typeface="Times New Roman" pitchFamily="18" charset="0"/>
              </a:rPr>
              <a:t>flussionali</a:t>
            </a:r>
            <a:r>
              <a:rPr lang="it-IT" altLang="it-IT" sz="1600" dirty="0" smtClean="0">
                <a:cs typeface="Times New Roman" pitchFamily="18" charset="0"/>
              </a:rPr>
              <a:t> o stereochimicamente </a:t>
            </a:r>
            <a:r>
              <a:rPr lang="it-IT" altLang="it-IT" sz="1600" dirty="0">
                <a:cs typeface="Times New Roman" pitchFamily="18" charset="0"/>
              </a:rPr>
              <a:t>non rigide. </a:t>
            </a:r>
          </a:p>
          <a:p>
            <a:pPr>
              <a:spcBef>
                <a:spcPct val="50000"/>
              </a:spcBef>
            </a:pPr>
            <a:r>
              <a:rPr lang="it-IT" altLang="it-IT" sz="1600" dirty="0">
                <a:cs typeface="Times New Roman" pitchFamily="18" charset="0"/>
              </a:rPr>
              <a:t>Ad esempio, PF</a:t>
            </a:r>
            <a:r>
              <a:rPr lang="it-IT" altLang="it-IT" sz="1600" baseline="-30000" dirty="0">
                <a:cs typeface="Times New Roman" pitchFamily="18" charset="0"/>
              </a:rPr>
              <a:t>5</a:t>
            </a:r>
            <a:r>
              <a:rPr lang="it-IT" altLang="it-IT" sz="1600" dirty="0">
                <a:cs typeface="Times New Roman" pitchFamily="18" charset="0"/>
              </a:rPr>
              <a:t> ha una struttura a bipiramide trigonale. Il suo spettro NMR </a:t>
            </a:r>
            <a:r>
              <a:rPr lang="it-IT" altLang="it-IT" sz="1600" baseline="30000" dirty="0">
                <a:cs typeface="Times New Roman" pitchFamily="18" charset="0"/>
              </a:rPr>
              <a:t>19</a:t>
            </a:r>
            <a:r>
              <a:rPr lang="it-IT" altLang="it-IT" sz="1600" dirty="0">
                <a:cs typeface="Times New Roman" pitchFamily="18" charset="0"/>
              </a:rPr>
              <a:t>F mostra un’unica risonanza (doppietto), indicando una equivalenza chimica dei 5 nuclei di fluoro: Ciò è dovuto al rapido interscambio fra gli atomi in posizione apicale con quelli in posizione equatoriale (frequenza &gt; di 10</a:t>
            </a:r>
            <a:r>
              <a:rPr lang="it-IT" altLang="it-IT" sz="1600" baseline="30000" dirty="0">
                <a:cs typeface="Times New Roman" pitchFamily="18" charset="0"/>
              </a:rPr>
              <a:t>4</a:t>
            </a:r>
            <a:r>
              <a:rPr lang="it-IT" altLang="it-IT" sz="1600" dirty="0">
                <a:cs typeface="Times New Roman" pitchFamily="18" charset="0"/>
              </a:rPr>
              <a:t> volte al secondo) senza rottura di legami P-F (i due nuclei infatti interagiscono magneticamente). La tecnica NMR non riesce a discriminare i due intorni chimici degli atomi di fluoro. </a:t>
            </a:r>
          </a:p>
        </p:txBody>
      </p:sp>
      <p:pic>
        <p:nvPicPr>
          <p:cNvPr id="33796" name="Picture 4" descr="C:\Documents and Settings\longato bruno\Desktop\cotton\COTTON 059.jpg"/>
          <p:cNvPicPr>
            <a:picLocks noChangeAspect="1" noChangeArrowheads="1"/>
          </p:cNvPicPr>
          <p:nvPr/>
        </p:nvPicPr>
        <p:blipFill>
          <a:blip r:embed="rId2">
            <a:extLst>
              <a:ext uri="{28A0092B-C50C-407E-A947-70E740481C1C}">
                <a14:useLocalDpi xmlns:a14="http://schemas.microsoft.com/office/drawing/2010/main" val="0"/>
              </a:ext>
            </a:extLst>
          </a:blip>
          <a:srcRect l="9589" t="11374" r="8220" b="12796"/>
          <a:stretch>
            <a:fillRect/>
          </a:stretch>
        </p:blipFill>
        <p:spPr bwMode="auto">
          <a:xfrm>
            <a:off x="3276600" y="3962400"/>
            <a:ext cx="4572000" cy="1524000"/>
          </a:xfrm>
          <a:prstGeom prst="rect">
            <a:avLst/>
          </a:prstGeom>
          <a:noFill/>
          <a:extLst>
            <a:ext uri="{909E8E84-426E-40DD-AFC4-6F175D3DCCD1}">
              <a14:hiddenFill xmlns:a14="http://schemas.microsoft.com/office/drawing/2010/main">
                <a:solidFill>
                  <a:srgbClr val="FFFFFF"/>
                </a:solidFill>
              </a14:hiddenFill>
            </a:ext>
          </a:extLst>
        </p:spPr>
      </p:pic>
      <p:sp>
        <p:nvSpPr>
          <p:cNvPr id="33797" name="Text Box 5"/>
          <p:cNvSpPr txBox="1">
            <a:spLocks noChangeArrowheads="1"/>
          </p:cNvSpPr>
          <p:nvPr/>
        </p:nvSpPr>
        <p:spPr bwMode="auto">
          <a:xfrm>
            <a:off x="381000" y="4191000"/>
            <a:ext cx="2895600" cy="140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a:cs typeface="Times New Roman" pitchFamily="18" charset="0"/>
              </a:rPr>
              <a:t>Il processo non comporta cambiamenti chimici </a:t>
            </a:r>
          </a:p>
          <a:p>
            <a:pPr>
              <a:spcBef>
                <a:spcPct val="50000"/>
              </a:spcBef>
            </a:pPr>
            <a:r>
              <a:rPr lang="it-IT" altLang="it-IT" sz="1600">
                <a:cs typeface="Times New Roman" pitchFamily="18" charset="0"/>
              </a:rPr>
              <a:t>(</a:t>
            </a:r>
            <a:r>
              <a:rPr lang="it-IT" altLang="it-IT" sz="1600">
                <a:cs typeface="Times New Roman" pitchFamily="18" charset="0"/>
                <a:sym typeface="Symbol" pitchFamily="18" charset="2"/>
              </a:rPr>
              <a:t></a:t>
            </a:r>
            <a:r>
              <a:rPr lang="it-IT" altLang="it-IT" sz="1600">
                <a:cs typeface="Times New Roman" pitchFamily="18" charset="0"/>
              </a:rPr>
              <a:t>H° =  </a:t>
            </a:r>
            <a:r>
              <a:rPr lang="it-IT" altLang="it-IT" sz="1600">
                <a:cs typeface="Times New Roman" pitchFamily="18" charset="0"/>
                <a:sym typeface="Symbol" pitchFamily="18" charset="2"/>
              </a:rPr>
              <a:t></a:t>
            </a:r>
            <a:r>
              <a:rPr lang="it-IT" altLang="it-IT" sz="1600">
                <a:cs typeface="Times New Roman" pitchFamily="18" charset="0"/>
              </a:rPr>
              <a:t>S°   =  </a:t>
            </a:r>
            <a:r>
              <a:rPr lang="it-IT" altLang="it-IT" sz="1600">
                <a:cs typeface="Times New Roman" pitchFamily="18" charset="0"/>
                <a:sym typeface="Symbol" pitchFamily="18" charset="2"/>
              </a:rPr>
              <a:t></a:t>
            </a:r>
            <a:r>
              <a:rPr lang="it-IT" altLang="it-IT" sz="1600">
                <a:cs typeface="Times New Roman" pitchFamily="18" charset="0"/>
              </a:rPr>
              <a:t>G° = 0).</a:t>
            </a:r>
          </a:p>
          <a:p>
            <a:pPr>
              <a:spcBef>
                <a:spcPct val="50000"/>
              </a:spcBef>
            </a:pPr>
            <a:endParaRPr lang="it-IT" altLang="it-IT"/>
          </a:p>
        </p:txBody>
      </p:sp>
    </p:spTree>
    <p:extLst>
      <p:ext uri="{BB962C8B-B14F-4D97-AF65-F5344CB8AC3E}">
        <p14:creationId xmlns:p14="http://schemas.microsoft.com/office/powerpoint/2010/main" val="2862541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228600"/>
            <a:ext cx="7772400" cy="457200"/>
          </a:xfrm>
        </p:spPr>
        <p:txBody>
          <a:bodyPr/>
          <a:lstStyle/>
          <a:p>
            <a:r>
              <a:rPr lang="it-IT" altLang="it-IT" sz="2000" b="1"/>
              <a:t>Flussionalità</a:t>
            </a:r>
          </a:p>
        </p:txBody>
      </p:sp>
      <p:sp>
        <p:nvSpPr>
          <p:cNvPr id="34819" name="Text Box 3"/>
          <p:cNvSpPr txBox="1">
            <a:spLocks noChangeArrowheads="1"/>
          </p:cNvSpPr>
          <p:nvPr/>
        </p:nvSpPr>
        <p:spPr bwMode="auto">
          <a:xfrm>
            <a:off x="609600" y="838200"/>
            <a:ext cx="8077200" cy="290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a:cs typeface="Times New Roman" pitchFamily="18" charset="0"/>
              </a:rPr>
              <a:t>Come regola generale complessi pentacoordinati sono flussionali (stericamente non rigidi) anche a bassa temperatura.</a:t>
            </a:r>
          </a:p>
          <a:p>
            <a:pPr>
              <a:spcBef>
                <a:spcPct val="50000"/>
              </a:spcBef>
            </a:pPr>
            <a:r>
              <a:rPr lang="it-IT" altLang="it-IT" sz="1600">
                <a:cs typeface="Times New Roman" pitchFamily="18" charset="0"/>
              </a:rPr>
              <a:t> Complessi ottaedrici sono, in generale, non flussionali. Per es. se i due isomer </a:t>
            </a:r>
            <a:r>
              <a:rPr lang="it-IT" altLang="it-IT" sz="1600" i="1">
                <a:cs typeface="Times New Roman" pitchFamily="18" charset="0"/>
              </a:rPr>
              <a:t>cis</a:t>
            </a:r>
            <a:r>
              <a:rPr lang="it-IT" altLang="it-IT" sz="1600">
                <a:cs typeface="Times New Roman" pitchFamily="18" charset="0"/>
              </a:rPr>
              <a:t>- e </a:t>
            </a:r>
            <a:r>
              <a:rPr lang="it-IT" altLang="it-IT" sz="1600" i="1">
                <a:cs typeface="Times New Roman" pitchFamily="18" charset="0"/>
              </a:rPr>
              <a:t>trans</a:t>
            </a:r>
            <a:r>
              <a:rPr lang="it-IT" altLang="it-IT" sz="1600">
                <a:cs typeface="Times New Roman" pitchFamily="18" charset="0"/>
              </a:rPr>
              <a:t>-MX</a:t>
            </a:r>
            <a:r>
              <a:rPr lang="it-IT" altLang="it-IT" sz="1600" baseline="-30000">
                <a:cs typeface="Times New Roman" pitchFamily="18" charset="0"/>
              </a:rPr>
              <a:t>4</a:t>
            </a:r>
            <a:r>
              <a:rPr lang="it-IT" altLang="it-IT" sz="1600">
                <a:cs typeface="Times New Roman" pitchFamily="18" charset="0"/>
              </a:rPr>
              <a:t>Y</a:t>
            </a:r>
            <a:r>
              <a:rPr lang="it-IT" altLang="it-IT" sz="1600" baseline="-30000">
                <a:cs typeface="Times New Roman" pitchFamily="18" charset="0"/>
              </a:rPr>
              <a:t>2</a:t>
            </a:r>
            <a:r>
              <a:rPr lang="it-IT" altLang="it-IT" sz="1600">
                <a:cs typeface="Times New Roman" pitchFamily="18" charset="0"/>
              </a:rPr>
              <a:t> si interconvertono, ciò è il risultato di rottura e formazione di legami chimici piuttosto che per riarrangiamento intramolecolare. Tuttavia sono noti complessi in cui tale processo avviene: </a:t>
            </a:r>
            <a:r>
              <a:rPr lang="it-IT" altLang="it-IT" sz="1600" u="sng">
                <a:cs typeface="Times New Roman" pitchFamily="18" charset="0"/>
              </a:rPr>
              <a:t>nei complessi trischelati questo processo porta alla racemizzazione</a:t>
            </a:r>
            <a:r>
              <a:rPr lang="it-IT" altLang="it-IT" sz="1600">
                <a:cs typeface="Times New Roman" pitchFamily="18" charset="0"/>
              </a:rPr>
              <a:t>.</a:t>
            </a:r>
          </a:p>
          <a:p>
            <a:pPr>
              <a:spcBef>
                <a:spcPct val="50000"/>
              </a:spcBef>
            </a:pPr>
            <a:r>
              <a:rPr lang="it-IT" altLang="it-IT" sz="1600">
                <a:cs typeface="Times New Roman" pitchFamily="18" charset="0"/>
              </a:rPr>
              <a:t> Se la parte superiore dell’isomero </a:t>
            </a:r>
            <a:r>
              <a:rPr lang="it-IT" altLang="it-IT" sz="1600" b="1">
                <a:cs typeface="Times New Roman" pitchFamily="18" charset="0"/>
                <a:sym typeface="Symbol" pitchFamily="18" charset="2"/>
              </a:rPr>
              <a:t></a:t>
            </a:r>
            <a:r>
              <a:rPr lang="it-IT" altLang="it-IT" sz="1600">
                <a:cs typeface="Times New Roman" pitchFamily="18" charset="0"/>
              </a:rPr>
              <a:t> viene ruotata di 60° (rispetto alla base), la molecola assume una struttura di prisma trigonale e si può formare l’isomero </a:t>
            </a:r>
            <a:r>
              <a:rPr lang="it-IT" altLang="it-IT" sz="1600" b="1">
                <a:cs typeface="Times New Roman" pitchFamily="18" charset="0"/>
                <a:sym typeface="Symbol" pitchFamily="18" charset="2"/>
              </a:rPr>
              <a:t></a:t>
            </a:r>
            <a:r>
              <a:rPr lang="it-IT" altLang="it-IT" sz="1600">
                <a:cs typeface="Times New Roman" pitchFamily="18" charset="0"/>
              </a:rPr>
              <a:t>. </a:t>
            </a:r>
          </a:p>
          <a:p>
            <a:pPr>
              <a:spcBef>
                <a:spcPct val="50000"/>
              </a:spcBef>
            </a:pPr>
            <a:r>
              <a:rPr lang="it-IT" altLang="it-IT" sz="1600">
                <a:cs typeface="Times New Roman" pitchFamily="18" charset="0"/>
              </a:rPr>
              <a:t> Questo processo non è facile ed è rapido solo nei casi in cui i leganti chelati hanno una distanza fra gli atomi donatori  relativamente corta. </a:t>
            </a:r>
          </a:p>
        </p:txBody>
      </p:sp>
      <p:pic>
        <p:nvPicPr>
          <p:cNvPr id="34820" name="Picture 4" descr="C:\Documents and Settings\longato bruno\Desktop\cotton\COTTON 06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4013200"/>
            <a:ext cx="4267200" cy="284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9194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44562"/>
          </a:xfrm>
        </p:spPr>
        <p:txBody>
          <a:bodyPr/>
          <a:lstStyle/>
          <a:p>
            <a:r>
              <a:rPr lang="it-IT" dirty="0" smtClean="0"/>
              <a:t/>
            </a:r>
            <a:br>
              <a:rPr lang="it-IT" dirty="0" smtClean="0"/>
            </a:br>
            <a:r>
              <a:rPr lang="it-IT" dirty="0" smtClean="0"/>
              <a:t>Regola </a:t>
            </a:r>
            <a:r>
              <a:rPr lang="it-IT" dirty="0"/>
              <a:t>dei 18 elettroni</a:t>
            </a:r>
            <a:br>
              <a:rPr lang="it-IT" dirty="0"/>
            </a:br>
            <a:endParaRPr lang="it-IT" dirty="0"/>
          </a:p>
        </p:txBody>
      </p:sp>
      <p:sp>
        <p:nvSpPr>
          <p:cNvPr id="4" name="CasellaDiTesto 3"/>
          <p:cNvSpPr txBox="1"/>
          <p:nvPr/>
        </p:nvSpPr>
        <p:spPr>
          <a:xfrm>
            <a:off x="433553" y="1676400"/>
            <a:ext cx="7620000" cy="923330"/>
          </a:xfrm>
          <a:prstGeom prst="rect">
            <a:avLst/>
          </a:prstGeom>
          <a:noFill/>
        </p:spPr>
        <p:txBody>
          <a:bodyPr wrap="square" rtlCol="0">
            <a:spAutoFit/>
          </a:bodyPr>
          <a:lstStyle/>
          <a:p>
            <a:r>
              <a:rPr lang="it-IT" dirty="0" smtClean="0"/>
              <a:t>Regola analoga a quella dell’ottetto </a:t>
            </a:r>
          </a:p>
          <a:p>
            <a:r>
              <a:rPr lang="it-IT" dirty="0" smtClean="0"/>
              <a:t>valida per i complessi metallorganici a basso stato di ossidazione con leganti capaci di accettare elettroni </a:t>
            </a:r>
            <a:r>
              <a:rPr lang="it-IT" dirty="0" smtClean="0">
                <a:latin typeface="Symbol" panose="05050102010706020507" pitchFamily="18" charset="2"/>
              </a:rPr>
              <a:t>p</a:t>
            </a:r>
            <a:endParaRPr lang="it-IT" dirty="0">
              <a:latin typeface="Symbol" panose="05050102010706020507" pitchFamily="18" charset="2"/>
            </a:endParaRPr>
          </a:p>
        </p:txBody>
      </p:sp>
      <p:cxnSp>
        <p:nvCxnSpPr>
          <p:cNvPr id="6" name="Connettore 1 5"/>
          <p:cNvCxnSpPr/>
          <p:nvPr/>
        </p:nvCxnSpPr>
        <p:spPr bwMode="auto">
          <a:xfrm>
            <a:off x="7480738" y="3149741"/>
            <a:ext cx="152400" cy="0"/>
          </a:xfrm>
          <a:prstGeom prst="line">
            <a:avLst/>
          </a:prstGeom>
          <a:noFill/>
          <a:ln w="28575" cap="flat" cmpd="sng" algn="ctr">
            <a:solidFill>
              <a:srgbClr val="FF6600"/>
            </a:solidFill>
            <a:prstDash val="solid"/>
            <a:round/>
            <a:headEnd type="none" w="med" len="med"/>
            <a:tailEnd type="none" w="med" len="med"/>
          </a:ln>
          <a:effectLst/>
        </p:spPr>
      </p:cxnSp>
      <p:cxnSp>
        <p:nvCxnSpPr>
          <p:cNvPr id="7" name="Connettore 1 6"/>
          <p:cNvCxnSpPr/>
          <p:nvPr/>
        </p:nvCxnSpPr>
        <p:spPr bwMode="auto">
          <a:xfrm>
            <a:off x="7302065" y="3606941"/>
            <a:ext cx="152400" cy="0"/>
          </a:xfrm>
          <a:prstGeom prst="line">
            <a:avLst/>
          </a:prstGeom>
          <a:noFill/>
          <a:ln w="28575" cap="flat" cmpd="sng" algn="ctr">
            <a:solidFill>
              <a:srgbClr val="FF6600"/>
            </a:solidFill>
            <a:prstDash val="solid"/>
            <a:round/>
            <a:headEnd type="none" w="med" len="med"/>
            <a:tailEnd type="none" w="med" len="med"/>
          </a:ln>
          <a:effectLst/>
        </p:spPr>
      </p:cxnSp>
      <p:cxnSp>
        <p:nvCxnSpPr>
          <p:cNvPr id="8" name="Connettore 1 7"/>
          <p:cNvCxnSpPr/>
          <p:nvPr/>
        </p:nvCxnSpPr>
        <p:spPr bwMode="auto">
          <a:xfrm>
            <a:off x="6781800" y="3911741"/>
            <a:ext cx="152400" cy="0"/>
          </a:xfrm>
          <a:prstGeom prst="line">
            <a:avLst/>
          </a:prstGeom>
          <a:noFill/>
          <a:ln w="28575" cap="flat" cmpd="sng" algn="ctr">
            <a:solidFill>
              <a:srgbClr val="FF6600"/>
            </a:solidFill>
            <a:prstDash val="solid"/>
            <a:round/>
            <a:headEnd type="none" w="med" len="med"/>
            <a:tailEnd type="none" w="med" len="med"/>
          </a:ln>
          <a:effectLst/>
        </p:spPr>
      </p:cxnSp>
      <p:cxnSp>
        <p:nvCxnSpPr>
          <p:cNvPr id="9" name="Connettore 1 8"/>
          <p:cNvCxnSpPr/>
          <p:nvPr/>
        </p:nvCxnSpPr>
        <p:spPr bwMode="auto">
          <a:xfrm>
            <a:off x="7005145" y="3911741"/>
            <a:ext cx="152400" cy="0"/>
          </a:xfrm>
          <a:prstGeom prst="line">
            <a:avLst/>
          </a:prstGeom>
          <a:noFill/>
          <a:ln w="28575" cap="flat" cmpd="sng" algn="ctr">
            <a:solidFill>
              <a:srgbClr val="FF6600"/>
            </a:solidFill>
            <a:prstDash val="solid"/>
            <a:round/>
            <a:headEnd type="none" w="med" len="med"/>
            <a:tailEnd type="none" w="med" len="med"/>
          </a:ln>
          <a:effectLst/>
        </p:spPr>
      </p:cxnSp>
      <p:cxnSp>
        <p:nvCxnSpPr>
          <p:cNvPr id="10" name="Connettore 1 9"/>
          <p:cNvCxnSpPr/>
          <p:nvPr/>
        </p:nvCxnSpPr>
        <p:spPr bwMode="auto">
          <a:xfrm>
            <a:off x="7252138" y="3911741"/>
            <a:ext cx="152400" cy="0"/>
          </a:xfrm>
          <a:prstGeom prst="line">
            <a:avLst/>
          </a:prstGeom>
          <a:noFill/>
          <a:ln w="28575" cap="flat" cmpd="sng" algn="ctr">
            <a:solidFill>
              <a:srgbClr val="FF6600"/>
            </a:solidFill>
            <a:prstDash val="solid"/>
            <a:round/>
            <a:headEnd type="none" w="med" len="med"/>
            <a:tailEnd type="none" w="med" len="med"/>
          </a:ln>
          <a:effectLst/>
        </p:spPr>
      </p:cxnSp>
      <p:cxnSp>
        <p:nvCxnSpPr>
          <p:cNvPr id="11" name="Connettore 1 10"/>
          <p:cNvCxnSpPr/>
          <p:nvPr/>
        </p:nvCxnSpPr>
        <p:spPr bwMode="auto">
          <a:xfrm>
            <a:off x="7252138" y="3149741"/>
            <a:ext cx="152400" cy="0"/>
          </a:xfrm>
          <a:prstGeom prst="line">
            <a:avLst/>
          </a:prstGeom>
          <a:noFill/>
          <a:ln w="28575" cap="flat" cmpd="sng" algn="ctr">
            <a:solidFill>
              <a:srgbClr val="FF6600"/>
            </a:solidFill>
            <a:prstDash val="solid"/>
            <a:round/>
            <a:headEnd type="none" w="med" len="med"/>
            <a:tailEnd type="none" w="med" len="med"/>
          </a:ln>
          <a:effectLst/>
        </p:spPr>
      </p:cxnSp>
      <p:cxnSp>
        <p:nvCxnSpPr>
          <p:cNvPr id="12" name="Connettore 1 11"/>
          <p:cNvCxnSpPr/>
          <p:nvPr/>
        </p:nvCxnSpPr>
        <p:spPr bwMode="auto">
          <a:xfrm>
            <a:off x="7015655" y="3149741"/>
            <a:ext cx="152400" cy="0"/>
          </a:xfrm>
          <a:prstGeom prst="line">
            <a:avLst/>
          </a:prstGeom>
          <a:noFill/>
          <a:ln w="28575" cap="flat" cmpd="sng" algn="ctr">
            <a:solidFill>
              <a:srgbClr val="FF6600"/>
            </a:solidFill>
            <a:prstDash val="solid"/>
            <a:round/>
            <a:headEnd type="none" w="med" len="med"/>
            <a:tailEnd type="none" w="med" len="med"/>
          </a:ln>
          <a:effectLst/>
        </p:spPr>
      </p:cxnSp>
      <p:cxnSp>
        <p:nvCxnSpPr>
          <p:cNvPr id="13" name="Connettore 1 12"/>
          <p:cNvCxnSpPr/>
          <p:nvPr/>
        </p:nvCxnSpPr>
        <p:spPr bwMode="auto">
          <a:xfrm>
            <a:off x="7457091" y="3911741"/>
            <a:ext cx="152400" cy="0"/>
          </a:xfrm>
          <a:prstGeom prst="line">
            <a:avLst/>
          </a:prstGeom>
          <a:noFill/>
          <a:ln w="28575" cap="flat" cmpd="sng" algn="ctr">
            <a:solidFill>
              <a:srgbClr val="FF6600"/>
            </a:solidFill>
            <a:prstDash val="solid"/>
            <a:round/>
            <a:headEnd type="none" w="med" len="med"/>
            <a:tailEnd type="none" w="med" len="med"/>
          </a:ln>
          <a:effectLst/>
        </p:spPr>
      </p:cxnSp>
      <p:cxnSp>
        <p:nvCxnSpPr>
          <p:cNvPr id="14" name="Connettore 1 13"/>
          <p:cNvCxnSpPr/>
          <p:nvPr/>
        </p:nvCxnSpPr>
        <p:spPr bwMode="auto">
          <a:xfrm>
            <a:off x="7709338" y="3911741"/>
            <a:ext cx="152400" cy="0"/>
          </a:xfrm>
          <a:prstGeom prst="line">
            <a:avLst/>
          </a:prstGeom>
          <a:noFill/>
          <a:ln w="28575" cap="flat" cmpd="sng" algn="ctr">
            <a:solidFill>
              <a:srgbClr val="FF6600"/>
            </a:solidFill>
            <a:prstDash val="solid"/>
            <a:round/>
            <a:headEnd type="none" w="med" len="med"/>
            <a:tailEnd type="none" w="med" len="med"/>
          </a:ln>
          <a:effectLst/>
        </p:spPr>
      </p:cxnSp>
      <p:sp>
        <p:nvSpPr>
          <p:cNvPr id="16" name="CasellaDiTesto 15"/>
          <p:cNvSpPr txBox="1"/>
          <p:nvPr/>
        </p:nvSpPr>
        <p:spPr>
          <a:xfrm>
            <a:off x="8090338" y="3745468"/>
            <a:ext cx="441146" cy="369332"/>
          </a:xfrm>
          <a:prstGeom prst="rect">
            <a:avLst/>
          </a:prstGeom>
          <a:noFill/>
        </p:spPr>
        <p:txBody>
          <a:bodyPr wrap="none" rtlCol="0">
            <a:spAutoFit/>
          </a:bodyPr>
          <a:lstStyle/>
          <a:p>
            <a:r>
              <a:rPr lang="it-IT" dirty="0" smtClean="0"/>
              <a:t>3d</a:t>
            </a:r>
            <a:endParaRPr lang="it-IT" dirty="0"/>
          </a:p>
        </p:txBody>
      </p:sp>
      <p:sp>
        <p:nvSpPr>
          <p:cNvPr id="18" name="CasellaDiTesto 17"/>
          <p:cNvSpPr txBox="1"/>
          <p:nvPr/>
        </p:nvSpPr>
        <p:spPr>
          <a:xfrm>
            <a:off x="7622339" y="3381391"/>
            <a:ext cx="428322" cy="369332"/>
          </a:xfrm>
          <a:prstGeom prst="rect">
            <a:avLst/>
          </a:prstGeom>
          <a:noFill/>
        </p:spPr>
        <p:txBody>
          <a:bodyPr wrap="none" rtlCol="0">
            <a:spAutoFit/>
          </a:bodyPr>
          <a:lstStyle/>
          <a:p>
            <a:r>
              <a:rPr lang="it-IT" dirty="0" smtClean="0"/>
              <a:t>4s</a:t>
            </a:r>
            <a:endParaRPr lang="it-IT" dirty="0"/>
          </a:p>
        </p:txBody>
      </p:sp>
      <p:sp>
        <p:nvSpPr>
          <p:cNvPr id="19" name="CasellaDiTesto 18"/>
          <p:cNvSpPr txBox="1"/>
          <p:nvPr/>
        </p:nvSpPr>
        <p:spPr>
          <a:xfrm>
            <a:off x="7929767" y="2965075"/>
            <a:ext cx="441146" cy="369332"/>
          </a:xfrm>
          <a:prstGeom prst="rect">
            <a:avLst/>
          </a:prstGeom>
          <a:noFill/>
        </p:spPr>
        <p:txBody>
          <a:bodyPr wrap="none" rtlCol="0">
            <a:spAutoFit/>
          </a:bodyPr>
          <a:lstStyle/>
          <a:p>
            <a:r>
              <a:rPr lang="it-IT" dirty="0" smtClean="0"/>
              <a:t>4p</a:t>
            </a:r>
            <a:endParaRPr lang="it-IT" dirty="0"/>
          </a:p>
        </p:txBody>
      </p:sp>
      <p:sp>
        <p:nvSpPr>
          <p:cNvPr id="20" name="Rettangolo 19"/>
          <p:cNvSpPr/>
          <p:nvPr/>
        </p:nvSpPr>
        <p:spPr>
          <a:xfrm>
            <a:off x="1600200" y="3155474"/>
            <a:ext cx="4572000" cy="923330"/>
          </a:xfrm>
          <a:prstGeom prst="rect">
            <a:avLst/>
          </a:prstGeom>
        </p:spPr>
        <p:txBody>
          <a:bodyPr>
            <a:spAutoFit/>
          </a:bodyPr>
          <a:lstStyle/>
          <a:p>
            <a:r>
              <a:rPr lang="it-IT" b="1" dirty="0" smtClean="0"/>
              <a:t>I complessi con </a:t>
            </a:r>
            <a:r>
              <a:rPr lang="it-IT" b="1" dirty="0"/>
              <a:t>un totale di 18 elettroni nel livello elettronico più esterno sono particolarmente stabili.</a:t>
            </a:r>
          </a:p>
        </p:txBody>
      </p:sp>
      <p:sp>
        <p:nvSpPr>
          <p:cNvPr id="21" name="Rettangolo 20"/>
          <p:cNvSpPr/>
          <p:nvPr/>
        </p:nvSpPr>
        <p:spPr>
          <a:xfrm>
            <a:off x="454573" y="4572000"/>
            <a:ext cx="8360401" cy="1200329"/>
          </a:xfrm>
          <a:prstGeom prst="rect">
            <a:avLst/>
          </a:prstGeom>
        </p:spPr>
        <p:txBody>
          <a:bodyPr wrap="square">
            <a:spAutoFit/>
          </a:bodyPr>
          <a:lstStyle/>
          <a:p>
            <a:r>
              <a:rPr lang="it-IT" dirty="0"/>
              <a:t>La regola si basa sul fatto che il livello elettronico più esterno di un metallo di transizione consta di nove orbitali, che possono contenere un totale di 18 elettroni, in parte derivanti dal metallo e in parte donati dai leganti nel formare il complesso</a:t>
            </a:r>
          </a:p>
        </p:txBody>
      </p:sp>
    </p:spTree>
    <p:extLst>
      <p:ext uri="{BB962C8B-B14F-4D97-AF65-F5344CB8AC3E}">
        <p14:creationId xmlns:p14="http://schemas.microsoft.com/office/powerpoint/2010/main" val="2674739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 regola dei 18 elettroni</a:t>
            </a:r>
            <a:endParaRPr lang="it-IT" dirty="0"/>
          </a:p>
        </p:txBody>
      </p:sp>
      <p:sp>
        <p:nvSpPr>
          <p:cNvPr id="4" name="Rettangolo 3"/>
          <p:cNvSpPr/>
          <p:nvPr/>
        </p:nvSpPr>
        <p:spPr>
          <a:xfrm>
            <a:off x="323193" y="1777612"/>
            <a:ext cx="8458200" cy="1200329"/>
          </a:xfrm>
          <a:prstGeom prst="rect">
            <a:avLst/>
          </a:prstGeom>
        </p:spPr>
        <p:txBody>
          <a:bodyPr wrap="square">
            <a:spAutoFit/>
          </a:bodyPr>
          <a:lstStyle/>
          <a:p>
            <a:r>
              <a:rPr lang="it-IT" dirty="0"/>
              <a:t>La regola </a:t>
            </a:r>
            <a:r>
              <a:rPr lang="it-IT" dirty="0" smtClean="0"/>
              <a:t>ci permette di ricavare che i </a:t>
            </a:r>
            <a:r>
              <a:rPr lang="it-IT" dirty="0" err="1" smtClean="0"/>
              <a:t>metallocarbonili</a:t>
            </a:r>
            <a:r>
              <a:rPr lang="it-IT" dirty="0" smtClean="0"/>
              <a:t> </a:t>
            </a:r>
            <a:r>
              <a:rPr lang="it-IT" dirty="0"/>
              <a:t>stabili di </a:t>
            </a:r>
            <a:r>
              <a:rPr lang="it-IT" dirty="0" smtClean="0"/>
              <a:t>cromo (d</a:t>
            </a:r>
            <a:r>
              <a:rPr lang="it-IT" baseline="30000" dirty="0" smtClean="0"/>
              <a:t>6</a:t>
            </a:r>
            <a:r>
              <a:rPr lang="it-IT" dirty="0" smtClean="0"/>
              <a:t>), ferro (d</a:t>
            </a:r>
            <a:r>
              <a:rPr lang="it-IT" baseline="30000" dirty="0"/>
              <a:t>8</a:t>
            </a:r>
            <a:r>
              <a:rPr lang="it-IT" dirty="0" smtClean="0"/>
              <a:t>) </a:t>
            </a:r>
            <a:r>
              <a:rPr lang="it-IT" dirty="0"/>
              <a:t>e nichel </a:t>
            </a:r>
            <a:r>
              <a:rPr lang="it-IT" dirty="0" smtClean="0"/>
              <a:t>(d</a:t>
            </a:r>
            <a:r>
              <a:rPr lang="it-IT" baseline="30000" dirty="0"/>
              <a:t>10</a:t>
            </a:r>
            <a:r>
              <a:rPr lang="it-IT" dirty="0" smtClean="0"/>
              <a:t>) hanno formula:</a:t>
            </a:r>
          </a:p>
          <a:p>
            <a:endParaRPr lang="it-IT" dirty="0" smtClean="0"/>
          </a:p>
          <a:p>
            <a:r>
              <a:rPr lang="it-IT" dirty="0" smtClean="0"/>
              <a:t>	Cr(CO)</a:t>
            </a:r>
            <a:r>
              <a:rPr lang="it-IT" baseline="-25000" dirty="0" smtClean="0"/>
              <a:t>6</a:t>
            </a:r>
            <a:r>
              <a:rPr lang="it-IT" dirty="0" smtClean="0"/>
              <a:t> 			Fe(CO)</a:t>
            </a:r>
            <a:r>
              <a:rPr lang="it-IT" baseline="-25000" dirty="0" smtClean="0"/>
              <a:t>5</a:t>
            </a:r>
            <a:r>
              <a:rPr lang="it-IT" dirty="0" smtClean="0"/>
              <a:t> 			Ni(CO)</a:t>
            </a:r>
            <a:r>
              <a:rPr lang="it-IT" baseline="-25000" dirty="0" smtClean="0"/>
              <a:t>4</a:t>
            </a:r>
            <a:endParaRPr lang="it-IT" dirty="0"/>
          </a:p>
        </p:txBody>
      </p:sp>
      <p:pic>
        <p:nvPicPr>
          <p:cNvPr id="5123" name="Picture 3" descr="https://upload.wikimedia.org/wikipedia/commons/c/cf/Cr%28CO%296.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14400" y="3048000"/>
            <a:ext cx="1485900" cy="1523323"/>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upload.wikimedia.org/wikipedia/commons/a/a7/Fe%28CO%29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10000" y="3048000"/>
            <a:ext cx="1553192" cy="1523323"/>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https://upload.wikimedia.org/wikipedia/commons/9/94/Nickel-carbonyl-2D.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34959" y="3006338"/>
            <a:ext cx="1489841" cy="1524489"/>
          </a:xfrm>
          <a:prstGeom prst="rect">
            <a:avLst/>
          </a:prstGeom>
          <a:noFill/>
          <a:extLst>
            <a:ext uri="{909E8E84-426E-40DD-AFC4-6F175D3DCCD1}">
              <a14:hiddenFill xmlns:a14="http://schemas.microsoft.com/office/drawing/2010/main">
                <a:solidFill>
                  <a:srgbClr val="FFFFFF"/>
                </a:solidFill>
              </a14:hiddenFill>
            </a:ext>
          </a:extLst>
        </p:spPr>
      </p:pic>
      <p:sp>
        <p:nvSpPr>
          <p:cNvPr id="5" name="Rettangolo 4"/>
          <p:cNvSpPr/>
          <p:nvPr/>
        </p:nvSpPr>
        <p:spPr>
          <a:xfrm>
            <a:off x="943303" y="5657165"/>
            <a:ext cx="7696200" cy="646331"/>
          </a:xfrm>
          <a:prstGeom prst="rect">
            <a:avLst/>
          </a:prstGeom>
        </p:spPr>
        <p:txBody>
          <a:bodyPr wrap="square">
            <a:spAutoFit/>
          </a:bodyPr>
          <a:lstStyle/>
          <a:p>
            <a:r>
              <a:rPr lang="it-IT" dirty="0"/>
              <a:t>La regola non è utile </a:t>
            </a:r>
            <a:r>
              <a:rPr lang="it-IT" dirty="0" smtClean="0"/>
              <a:t>per </a:t>
            </a:r>
            <a:r>
              <a:rPr lang="it-IT" dirty="0"/>
              <a:t>complessi non metallorganici o per complessi di metalli del blocco s, lantanoidi e </a:t>
            </a:r>
            <a:r>
              <a:rPr lang="it-IT" dirty="0" err="1"/>
              <a:t>attinoidi</a:t>
            </a:r>
            <a:r>
              <a:rPr lang="it-IT" dirty="0"/>
              <a:t>.</a:t>
            </a:r>
          </a:p>
        </p:txBody>
      </p:sp>
    </p:spTree>
    <p:controls>
      <mc:AlternateContent xmlns:mc="http://schemas.openxmlformats.org/markup-compatibility/2006">
        <mc:Choice xmlns:v="urn:schemas-microsoft-com:vml" Requires="v">
          <p:control spid="5131" name="DefaultOcx" r:id="rId2" imgW="209520" imgH="266760"/>
        </mc:Choice>
        <mc:Fallback>
          <p:control name="DefaultOcx" r:id="rId2" imgW="209520" imgH="266760">
            <p:pic>
              <p:nvPicPr>
                <p:cNvPr id="3" name="DefaultOcx"/>
                <p:cNvPicPr preferRelativeResize="0">
                  <a:picLocks noChangeArrowheads="1" noChangeShapeType="1"/>
                </p:cNvPicPr>
                <p:nvPr/>
              </p:nvPicPr>
              <p:blipFill>
                <a:blip r:embed="rId8"/>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5132" name="HTMLCheckbox1" r:id="rId3" imgW="209520" imgH="266760"/>
        </mc:Choice>
        <mc:Fallback>
          <p:control name="HTMLCheckbox1" r:id="rId3" imgW="209520" imgH="266760">
            <p:pic>
              <p:nvPicPr>
                <p:cNvPr id="6" name="HTMLCheckbox1"/>
                <p:cNvPicPr preferRelativeResize="0">
                  <a:picLocks noChangeArrowheads="1" noChangeShapeType="1"/>
                </p:cNvPicPr>
                <p:nvPr/>
              </p:nvPicPr>
              <p:blipFill>
                <a:blip r:embed="rId8"/>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09839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208881" y="457200"/>
            <a:ext cx="67643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sz="2800" i="1" dirty="0" err="1" smtClean="0">
                <a:solidFill>
                  <a:schemeClr val="accent2"/>
                </a:solidFill>
                <a:latin typeface="Times New Roman" pitchFamily="18" charset="0"/>
              </a:rPr>
              <a:t>Reazioni</a:t>
            </a:r>
            <a:r>
              <a:rPr lang="en-US" altLang="it-IT" sz="2800" i="1" dirty="0" smtClean="0">
                <a:solidFill>
                  <a:schemeClr val="accent2"/>
                </a:solidFill>
                <a:latin typeface="Times New Roman" pitchFamily="18" charset="0"/>
              </a:rPr>
              <a:t> di </a:t>
            </a:r>
            <a:r>
              <a:rPr lang="en-US" altLang="it-IT" sz="2800" i="1" dirty="0" err="1" smtClean="0">
                <a:solidFill>
                  <a:schemeClr val="accent2"/>
                </a:solidFill>
                <a:latin typeface="Times New Roman" pitchFamily="18" charset="0"/>
              </a:rPr>
              <a:t>trasferimento</a:t>
            </a:r>
            <a:r>
              <a:rPr lang="en-US" altLang="it-IT" sz="2800" i="1" dirty="0">
                <a:solidFill>
                  <a:schemeClr val="accent2"/>
                </a:solidFill>
                <a:latin typeface="Times New Roman" pitchFamily="18" charset="0"/>
              </a:rPr>
              <a:t> </a:t>
            </a:r>
            <a:r>
              <a:rPr lang="en-US" altLang="it-IT" sz="2800" i="1" dirty="0" err="1" smtClean="0">
                <a:solidFill>
                  <a:schemeClr val="accent2"/>
                </a:solidFill>
                <a:latin typeface="Times New Roman" pitchFamily="18" charset="0"/>
              </a:rPr>
              <a:t>elettronico</a:t>
            </a:r>
            <a:r>
              <a:rPr lang="en-US" altLang="it-IT" sz="2800" i="1" dirty="0" smtClean="0">
                <a:solidFill>
                  <a:schemeClr val="accent2"/>
                </a:solidFill>
                <a:latin typeface="Times New Roman" pitchFamily="18" charset="0"/>
              </a:rPr>
              <a:t> (</a:t>
            </a:r>
            <a:r>
              <a:rPr lang="en-US" altLang="it-IT" sz="2800" i="1" dirty="0">
                <a:solidFill>
                  <a:schemeClr val="accent2"/>
                </a:solidFill>
                <a:latin typeface="Times New Roman" pitchFamily="18" charset="0"/>
              </a:rPr>
              <a:t>redox</a:t>
            </a:r>
            <a:r>
              <a:rPr lang="en-US" altLang="it-IT" sz="2800" i="1" dirty="0" smtClean="0">
                <a:solidFill>
                  <a:schemeClr val="accent2"/>
                </a:solidFill>
                <a:latin typeface="Times New Roman" pitchFamily="18" charset="0"/>
              </a:rPr>
              <a:t>)</a:t>
            </a:r>
            <a:endParaRPr lang="en-US" altLang="it-IT" sz="2800" i="1" dirty="0">
              <a:solidFill>
                <a:schemeClr val="accent2"/>
              </a:solidFill>
              <a:latin typeface="Times New Roman" pitchFamily="18" charset="0"/>
            </a:endParaRPr>
          </a:p>
        </p:txBody>
      </p:sp>
      <p:grpSp>
        <p:nvGrpSpPr>
          <p:cNvPr id="35843" name="Group 3"/>
          <p:cNvGrpSpPr>
            <a:grpSpLocks/>
          </p:cNvGrpSpPr>
          <p:nvPr/>
        </p:nvGrpSpPr>
        <p:grpSpPr bwMode="auto">
          <a:xfrm>
            <a:off x="1660525" y="2720975"/>
            <a:ext cx="5959475" cy="388938"/>
            <a:chOff x="758" y="1161"/>
            <a:chExt cx="3754" cy="245"/>
          </a:xfrm>
        </p:grpSpPr>
        <p:sp>
          <p:nvSpPr>
            <p:cNvPr id="35853" name="Text Box 4"/>
            <p:cNvSpPr txBox="1">
              <a:spLocks noChangeArrowheads="1"/>
            </p:cNvSpPr>
            <p:nvPr/>
          </p:nvSpPr>
          <p:spPr bwMode="auto">
            <a:xfrm>
              <a:off x="758" y="1175"/>
              <a:ext cx="13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M</a:t>
              </a:r>
              <a:r>
                <a:rPr lang="en-US" altLang="it-IT" baseline="-25000"/>
                <a:t>1</a:t>
              </a:r>
              <a:r>
                <a:rPr lang="en-US" altLang="it-IT" baseline="30000"/>
                <a:t>(x+)</a:t>
              </a:r>
              <a:r>
                <a:rPr lang="en-US" altLang="it-IT"/>
                <a:t>L</a:t>
              </a:r>
              <a:r>
                <a:rPr lang="en-US" altLang="it-IT" baseline="-25000"/>
                <a:t>n</a:t>
              </a:r>
              <a:r>
                <a:rPr lang="en-US" altLang="it-IT"/>
                <a:t>  +  M</a:t>
              </a:r>
              <a:r>
                <a:rPr lang="en-US" altLang="it-IT" baseline="-25000"/>
                <a:t>2</a:t>
              </a:r>
              <a:r>
                <a:rPr lang="en-US" altLang="it-IT" baseline="30000"/>
                <a:t>(y+)</a:t>
              </a:r>
              <a:r>
                <a:rPr lang="en-US" altLang="it-IT"/>
                <a:t>L’</a:t>
              </a:r>
              <a:r>
                <a:rPr lang="en-US" altLang="it-IT" baseline="-25000"/>
                <a:t>n</a:t>
              </a:r>
              <a:endParaRPr lang="en-US" altLang="it-IT"/>
            </a:p>
          </p:txBody>
        </p:sp>
        <p:sp>
          <p:nvSpPr>
            <p:cNvPr id="35854" name="Text Box 5"/>
            <p:cNvSpPr txBox="1">
              <a:spLocks noChangeArrowheads="1"/>
            </p:cNvSpPr>
            <p:nvPr/>
          </p:nvSpPr>
          <p:spPr bwMode="auto">
            <a:xfrm>
              <a:off x="2951" y="1161"/>
              <a:ext cx="15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M</a:t>
              </a:r>
              <a:r>
                <a:rPr lang="en-US" altLang="it-IT" baseline="-25000"/>
                <a:t>1</a:t>
              </a:r>
              <a:r>
                <a:rPr lang="en-US" altLang="it-IT" baseline="30000"/>
                <a:t>(x +1)+</a:t>
              </a:r>
              <a:r>
                <a:rPr lang="en-US" altLang="it-IT"/>
                <a:t>L</a:t>
              </a:r>
              <a:r>
                <a:rPr lang="en-US" altLang="it-IT" baseline="-25000"/>
                <a:t>n</a:t>
              </a:r>
              <a:r>
                <a:rPr lang="en-US" altLang="it-IT"/>
                <a:t>  +  M</a:t>
              </a:r>
              <a:r>
                <a:rPr lang="en-US" altLang="it-IT" baseline="-25000"/>
                <a:t>2</a:t>
              </a:r>
              <a:r>
                <a:rPr lang="en-US" altLang="it-IT" baseline="30000"/>
                <a:t>(y-1)+</a:t>
              </a:r>
              <a:r>
                <a:rPr lang="en-US" altLang="it-IT"/>
                <a:t>L’</a:t>
              </a:r>
              <a:r>
                <a:rPr lang="en-US" altLang="it-IT" baseline="-25000"/>
                <a:t>n</a:t>
              </a:r>
              <a:endParaRPr lang="en-US" altLang="it-IT"/>
            </a:p>
          </p:txBody>
        </p:sp>
        <p:sp>
          <p:nvSpPr>
            <p:cNvPr id="35855" name="Line 6"/>
            <p:cNvSpPr>
              <a:spLocks noChangeShapeType="1"/>
            </p:cNvSpPr>
            <p:nvPr/>
          </p:nvSpPr>
          <p:spPr bwMode="auto">
            <a:xfrm>
              <a:off x="2112" y="1296"/>
              <a:ext cx="76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grpSp>
      <p:sp>
        <p:nvSpPr>
          <p:cNvPr id="35844" name="Line 7"/>
          <p:cNvSpPr>
            <a:spLocks noChangeShapeType="1"/>
          </p:cNvSpPr>
          <p:nvPr/>
        </p:nvSpPr>
        <p:spPr bwMode="auto">
          <a:xfrm flipV="1">
            <a:off x="2133600" y="2271713"/>
            <a:ext cx="0" cy="38100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35845" name="Line 8"/>
          <p:cNvSpPr>
            <a:spLocks noChangeShapeType="1"/>
          </p:cNvSpPr>
          <p:nvPr/>
        </p:nvSpPr>
        <p:spPr bwMode="auto">
          <a:xfrm>
            <a:off x="2133600" y="2271713"/>
            <a:ext cx="3429000" cy="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35846" name="Line 9"/>
          <p:cNvSpPr>
            <a:spLocks noChangeShapeType="1"/>
          </p:cNvSpPr>
          <p:nvPr/>
        </p:nvSpPr>
        <p:spPr bwMode="auto">
          <a:xfrm>
            <a:off x="5562600" y="2271713"/>
            <a:ext cx="0" cy="38100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35847" name="Line 10"/>
          <p:cNvSpPr>
            <a:spLocks noChangeShapeType="1"/>
          </p:cNvSpPr>
          <p:nvPr/>
        </p:nvSpPr>
        <p:spPr bwMode="auto">
          <a:xfrm flipV="1">
            <a:off x="3200400" y="3109913"/>
            <a:ext cx="0" cy="381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35848" name="Line 11"/>
          <p:cNvSpPr>
            <a:spLocks noChangeShapeType="1"/>
          </p:cNvSpPr>
          <p:nvPr/>
        </p:nvSpPr>
        <p:spPr bwMode="auto">
          <a:xfrm>
            <a:off x="3200400" y="3490913"/>
            <a:ext cx="3810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it-IT"/>
          </a:p>
        </p:txBody>
      </p:sp>
      <p:sp>
        <p:nvSpPr>
          <p:cNvPr id="35849" name="Line 12"/>
          <p:cNvSpPr>
            <a:spLocks noChangeShapeType="1"/>
          </p:cNvSpPr>
          <p:nvPr/>
        </p:nvSpPr>
        <p:spPr bwMode="auto">
          <a:xfrm flipV="1">
            <a:off x="7010400" y="3033713"/>
            <a:ext cx="0" cy="4572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35850" name="Text Box 13"/>
          <p:cNvSpPr txBox="1">
            <a:spLocks noChangeArrowheads="1"/>
          </p:cNvSpPr>
          <p:nvPr/>
        </p:nvSpPr>
        <p:spPr bwMode="auto">
          <a:xfrm>
            <a:off x="3200400" y="1852613"/>
            <a:ext cx="17684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dirty="0">
                <a:solidFill>
                  <a:schemeClr val="accent2"/>
                </a:solidFill>
                <a:latin typeface="Times New Roman" pitchFamily="18" charset="0"/>
              </a:rPr>
              <a:t>-1e (</a:t>
            </a:r>
            <a:r>
              <a:rPr lang="en-US" altLang="it-IT" dirty="0" err="1" smtClean="0">
                <a:solidFill>
                  <a:schemeClr val="accent2"/>
                </a:solidFill>
                <a:latin typeface="Times New Roman" pitchFamily="18" charset="0"/>
              </a:rPr>
              <a:t>ossidazione</a:t>
            </a:r>
            <a:r>
              <a:rPr lang="en-US" altLang="it-IT" dirty="0" smtClean="0">
                <a:solidFill>
                  <a:schemeClr val="accent2"/>
                </a:solidFill>
                <a:latin typeface="Times New Roman" pitchFamily="18" charset="0"/>
              </a:rPr>
              <a:t>)</a:t>
            </a:r>
            <a:endParaRPr lang="en-US" altLang="it-IT" dirty="0">
              <a:solidFill>
                <a:schemeClr val="accent2"/>
              </a:solidFill>
              <a:latin typeface="Times New Roman" pitchFamily="18" charset="0"/>
            </a:endParaRPr>
          </a:p>
        </p:txBody>
      </p:sp>
      <p:sp>
        <p:nvSpPr>
          <p:cNvPr id="35851" name="Text Box 14"/>
          <p:cNvSpPr txBox="1">
            <a:spLocks noChangeArrowheads="1"/>
          </p:cNvSpPr>
          <p:nvPr/>
        </p:nvSpPr>
        <p:spPr bwMode="auto">
          <a:xfrm>
            <a:off x="4394200" y="3581400"/>
            <a:ext cx="16161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dirty="0">
                <a:solidFill>
                  <a:srgbClr val="FF0000"/>
                </a:solidFill>
                <a:latin typeface="Times New Roman" pitchFamily="18" charset="0"/>
              </a:rPr>
              <a:t>+1e (</a:t>
            </a:r>
            <a:r>
              <a:rPr lang="en-US" altLang="it-IT" dirty="0" err="1" smtClean="0">
                <a:solidFill>
                  <a:srgbClr val="FF0000"/>
                </a:solidFill>
                <a:latin typeface="Times New Roman" pitchFamily="18" charset="0"/>
              </a:rPr>
              <a:t>riduzione</a:t>
            </a:r>
            <a:r>
              <a:rPr lang="en-US" altLang="it-IT" dirty="0" smtClean="0">
                <a:solidFill>
                  <a:srgbClr val="FF0000"/>
                </a:solidFill>
                <a:latin typeface="Times New Roman" pitchFamily="18" charset="0"/>
              </a:rPr>
              <a:t>)</a:t>
            </a:r>
            <a:endParaRPr lang="en-US" altLang="it-IT" dirty="0">
              <a:solidFill>
                <a:srgbClr val="FF0000"/>
              </a:solidFill>
              <a:latin typeface="Times New Roman" pitchFamily="18" charset="0"/>
            </a:endParaRPr>
          </a:p>
        </p:txBody>
      </p:sp>
      <p:sp>
        <p:nvSpPr>
          <p:cNvPr id="35852" name="Text Box 15"/>
          <p:cNvSpPr txBox="1">
            <a:spLocks noChangeArrowheads="1"/>
          </p:cNvSpPr>
          <p:nvPr/>
        </p:nvSpPr>
        <p:spPr bwMode="auto">
          <a:xfrm>
            <a:off x="1506496" y="4557713"/>
            <a:ext cx="616912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it-IT" i="1" dirty="0" err="1" smtClean="0">
                <a:latin typeface="Times New Roman" pitchFamily="18" charset="0"/>
              </a:rPr>
              <a:t>Reazioni</a:t>
            </a:r>
            <a:r>
              <a:rPr lang="en-US" altLang="it-IT" i="1" dirty="0" smtClean="0">
                <a:latin typeface="Times New Roman" pitchFamily="18" charset="0"/>
              </a:rPr>
              <a:t> molto </a:t>
            </a:r>
            <a:r>
              <a:rPr lang="en-US" altLang="it-IT" i="1" dirty="0" err="1" smtClean="0">
                <a:latin typeface="Times New Roman" pitchFamily="18" charset="0"/>
              </a:rPr>
              <a:t>veloci</a:t>
            </a:r>
            <a:r>
              <a:rPr lang="en-US" altLang="it-IT" i="1" dirty="0">
                <a:latin typeface="Times New Roman" pitchFamily="18" charset="0"/>
              </a:rPr>
              <a:t> </a:t>
            </a:r>
            <a:r>
              <a:rPr lang="en-US" altLang="it-IT" i="1" dirty="0" smtClean="0">
                <a:latin typeface="Times New Roman" pitchFamily="18" charset="0"/>
              </a:rPr>
              <a:t>(molto </a:t>
            </a:r>
            <a:r>
              <a:rPr lang="en-US" altLang="it-IT" i="1" dirty="0" err="1" smtClean="0">
                <a:latin typeface="Times New Roman" pitchFamily="18" charset="0"/>
              </a:rPr>
              <a:t>più</a:t>
            </a:r>
            <a:r>
              <a:rPr lang="en-US" altLang="it-IT" i="1" dirty="0" smtClean="0">
                <a:latin typeface="Times New Roman" pitchFamily="18" charset="0"/>
              </a:rPr>
              <a:t> </a:t>
            </a:r>
            <a:r>
              <a:rPr lang="en-US" altLang="it-IT" i="1" dirty="0" err="1" smtClean="0">
                <a:latin typeface="Times New Roman" pitchFamily="18" charset="0"/>
              </a:rPr>
              <a:t>veloci</a:t>
            </a:r>
            <a:r>
              <a:rPr lang="en-US" altLang="it-IT" i="1" dirty="0" smtClean="0">
                <a:latin typeface="Times New Roman" pitchFamily="18" charset="0"/>
              </a:rPr>
              <a:t> </a:t>
            </a:r>
            <a:r>
              <a:rPr lang="en-US" altLang="it-IT" i="1" dirty="0" err="1" smtClean="0">
                <a:latin typeface="Times New Roman" pitchFamily="18" charset="0"/>
              </a:rPr>
              <a:t>dello</a:t>
            </a:r>
            <a:r>
              <a:rPr lang="en-US" altLang="it-IT" i="1" dirty="0" smtClean="0">
                <a:latin typeface="Times New Roman" pitchFamily="18" charset="0"/>
              </a:rPr>
              <a:t> </a:t>
            </a:r>
            <a:r>
              <a:rPr lang="en-US" altLang="it-IT" i="1" dirty="0" err="1" smtClean="0">
                <a:latin typeface="Times New Roman" pitchFamily="18" charset="0"/>
              </a:rPr>
              <a:t>scambio</a:t>
            </a:r>
            <a:r>
              <a:rPr lang="en-US" altLang="it-IT" i="1" dirty="0" smtClean="0">
                <a:latin typeface="Times New Roman" pitchFamily="18" charset="0"/>
              </a:rPr>
              <a:t> di </a:t>
            </a:r>
            <a:r>
              <a:rPr lang="en-US" altLang="it-IT" i="1" dirty="0" err="1" smtClean="0">
                <a:latin typeface="Times New Roman" pitchFamily="18" charset="0"/>
              </a:rPr>
              <a:t>leganti</a:t>
            </a:r>
            <a:r>
              <a:rPr lang="en-US" altLang="it-IT" i="1" dirty="0" smtClean="0">
                <a:latin typeface="Times New Roman" pitchFamily="18" charset="0"/>
              </a:rPr>
              <a:t>)</a:t>
            </a:r>
            <a:endParaRPr lang="en-US" altLang="it-IT" i="1" dirty="0">
              <a:latin typeface="Times New Roman" pitchFamily="18" charset="0"/>
            </a:endParaRPr>
          </a:p>
          <a:p>
            <a:pPr algn="ctr" eaLnBrk="1" hangingPunct="1"/>
            <a:endParaRPr lang="en-US" altLang="it-IT" i="1" dirty="0">
              <a:latin typeface="Times New Roman" pitchFamily="18" charset="0"/>
            </a:endParaRPr>
          </a:p>
          <a:p>
            <a:pPr algn="ctr" eaLnBrk="1" hangingPunct="1"/>
            <a:r>
              <a:rPr lang="en-US" altLang="it-IT" i="1" dirty="0" err="1" smtClean="0">
                <a:latin typeface="Times New Roman" pitchFamily="18" charset="0"/>
              </a:rPr>
              <a:t>Possono</a:t>
            </a:r>
            <a:r>
              <a:rPr lang="en-US" altLang="it-IT" i="1" dirty="0" smtClean="0">
                <a:latin typeface="Times New Roman" pitchFamily="18" charset="0"/>
              </a:rPr>
              <a:t> o no </a:t>
            </a:r>
            <a:r>
              <a:rPr lang="en-US" altLang="it-IT" i="1" dirty="0" err="1" smtClean="0">
                <a:latin typeface="Times New Roman" pitchFamily="18" charset="0"/>
              </a:rPr>
              <a:t>coinvolgere</a:t>
            </a:r>
            <a:r>
              <a:rPr lang="en-US" altLang="it-IT" i="1" dirty="0" smtClean="0">
                <a:latin typeface="Times New Roman" pitchFamily="18" charset="0"/>
              </a:rPr>
              <a:t> </a:t>
            </a:r>
            <a:r>
              <a:rPr lang="en-US" altLang="it-IT" i="1" dirty="0" err="1" smtClean="0">
                <a:latin typeface="Times New Roman" pitchFamily="18" charset="0"/>
              </a:rPr>
              <a:t>anche</a:t>
            </a:r>
            <a:r>
              <a:rPr lang="en-US" altLang="it-IT" i="1" dirty="0" smtClean="0">
                <a:latin typeface="Times New Roman" pitchFamily="18" charset="0"/>
              </a:rPr>
              <a:t> lo </a:t>
            </a:r>
            <a:r>
              <a:rPr lang="en-US" altLang="it-IT" i="1" dirty="0" err="1" smtClean="0">
                <a:latin typeface="Times New Roman" pitchFamily="18" charset="0"/>
              </a:rPr>
              <a:t>scambio</a:t>
            </a:r>
            <a:r>
              <a:rPr lang="en-US" altLang="it-IT" i="1" dirty="0" smtClean="0">
                <a:latin typeface="Times New Roman" pitchFamily="18" charset="0"/>
              </a:rPr>
              <a:t> di </a:t>
            </a:r>
            <a:r>
              <a:rPr lang="en-US" altLang="it-IT" i="1" dirty="0" err="1" smtClean="0">
                <a:latin typeface="Times New Roman" pitchFamily="18" charset="0"/>
              </a:rPr>
              <a:t>leganti</a:t>
            </a:r>
            <a:r>
              <a:rPr lang="en-US" altLang="it-IT" i="1" dirty="0" smtClean="0">
                <a:latin typeface="Times New Roman" pitchFamily="18" charset="0"/>
              </a:rPr>
              <a:t> </a:t>
            </a:r>
            <a:endParaRPr lang="en-US" altLang="it-IT" i="1" dirty="0">
              <a:latin typeface="Times New Roman" pitchFamily="18" charset="0"/>
            </a:endParaRPr>
          </a:p>
          <a:p>
            <a:pPr algn="ctr" eaLnBrk="1" hangingPunct="1"/>
            <a:endParaRPr lang="en-US" altLang="it-IT" i="1" dirty="0">
              <a:latin typeface="Times New Roman" pitchFamily="18" charset="0"/>
            </a:endParaRPr>
          </a:p>
          <a:p>
            <a:pPr algn="ctr" eaLnBrk="1" hangingPunct="1"/>
            <a:r>
              <a:rPr lang="en-US" altLang="it-IT" i="1" dirty="0" smtClean="0">
                <a:latin typeface="Times New Roman" pitchFamily="18" charset="0"/>
              </a:rPr>
              <a:t>Molto </a:t>
            </a:r>
            <a:r>
              <a:rPr lang="en-US" altLang="it-IT" i="1" dirty="0" err="1" smtClean="0">
                <a:latin typeface="Times New Roman" pitchFamily="18" charset="0"/>
              </a:rPr>
              <a:t>importanti</a:t>
            </a:r>
            <a:r>
              <a:rPr lang="en-US" altLang="it-IT" i="1" dirty="0" smtClean="0">
                <a:latin typeface="Times New Roman" pitchFamily="18" charset="0"/>
              </a:rPr>
              <a:t> </a:t>
            </a:r>
            <a:r>
              <a:rPr lang="en-US" altLang="it-IT" i="1" dirty="0" err="1" smtClean="0">
                <a:latin typeface="Times New Roman" pitchFamily="18" charset="0"/>
              </a:rPr>
              <a:t>nei</a:t>
            </a:r>
            <a:r>
              <a:rPr lang="en-US" altLang="it-IT" i="1" dirty="0" smtClean="0">
                <a:latin typeface="Times New Roman" pitchFamily="18" charset="0"/>
              </a:rPr>
              <a:t> </a:t>
            </a:r>
            <a:r>
              <a:rPr lang="en-US" altLang="it-IT" i="1" dirty="0" err="1" smtClean="0">
                <a:latin typeface="Times New Roman" pitchFamily="18" charset="0"/>
              </a:rPr>
              <a:t>processi</a:t>
            </a:r>
            <a:r>
              <a:rPr lang="en-US" altLang="it-IT" i="1" dirty="0" smtClean="0">
                <a:latin typeface="Times New Roman" pitchFamily="18" charset="0"/>
              </a:rPr>
              <a:t> </a:t>
            </a:r>
            <a:r>
              <a:rPr lang="en-US" altLang="it-IT" i="1" dirty="0" err="1" smtClean="0">
                <a:latin typeface="Times New Roman" pitchFamily="18" charset="0"/>
              </a:rPr>
              <a:t>biologici</a:t>
            </a:r>
            <a:r>
              <a:rPr lang="en-US" altLang="it-IT" i="1" dirty="0" smtClean="0">
                <a:latin typeface="Times New Roman" pitchFamily="18" charset="0"/>
              </a:rPr>
              <a:t> </a:t>
            </a:r>
            <a:r>
              <a:rPr lang="en-US" altLang="it-IT" i="1" dirty="0">
                <a:latin typeface="Times New Roman" pitchFamily="18" charset="0"/>
              </a:rPr>
              <a:t>(</a:t>
            </a:r>
            <a:r>
              <a:rPr lang="en-US" altLang="it-IT" i="1" dirty="0" err="1" smtClean="0">
                <a:latin typeface="Times New Roman" pitchFamily="18" charset="0"/>
              </a:rPr>
              <a:t>metalloenzimi</a:t>
            </a:r>
            <a:r>
              <a:rPr lang="en-US" altLang="it-IT" i="1" dirty="0" smtClean="0">
                <a:latin typeface="Times New Roman" pitchFamily="18" charset="0"/>
              </a:rPr>
              <a:t>)</a:t>
            </a:r>
            <a:endParaRPr lang="en-US" altLang="it-IT" i="1" dirty="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6362" y="152400"/>
            <a:ext cx="7772400" cy="381000"/>
          </a:xfrm>
        </p:spPr>
        <p:txBody>
          <a:bodyPr/>
          <a:lstStyle/>
          <a:p>
            <a:r>
              <a:rPr lang="it-IT" altLang="it-IT" sz="1600" b="1" dirty="0">
                <a:solidFill>
                  <a:schemeClr val="tx1"/>
                </a:solidFill>
                <a:cs typeface="Times New Roman" pitchFamily="18" charset="0"/>
              </a:rPr>
              <a:t>REAZIONI DI TRASFERIMENTO ELETTRONICO</a:t>
            </a:r>
          </a:p>
        </p:txBody>
      </p:sp>
      <p:sp>
        <p:nvSpPr>
          <p:cNvPr id="30723" name="Text Box 3"/>
          <p:cNvSpPr txBox="1">
            <a:spLocks noChangeArrowheads="1"/>
          </p:cNvSpPr>
          <p:nvPr/>
        </p:nvSpPr>
        <p:spPr bwMode="auto">
          <a:xfrm>
            <a:off x="530772" y="685800"/>
            <a:ext cx="82296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it-IT" altLang="it-IT" sz="1600" dirty="0" smtClean="0">
                <a:cs typeface="Times New Roman" pitchFamily="18" charset="0"/>
              </a:rPr>
              <a:t>L’elettrone passa </a:t>
            </a:r>
            <a:r>
              <a:rPr lang="it-IT" altLang="it-IT" sz="1600" dirty="0">
                <a:cs typeface="Times New Roman" pitchFamily="18" charset="0"/>
              </a:rPr>
              <a:t>da un complesso all’altro, ad esempio in</a:t>
            </a:r>
            <a:r>
              <a:rPr lang="it-IT" altLang="it-IT" sz="1600" dirty="0" smtClean="0">
                <a:cs typeface="Times New Roman" pitchFamily="18" charset="0"/>
              </a:rPr>
              <a:t>:</a:t>
            </a:r>
          </a:p>
          <a:p>
            <a:pPr>
              <a:spcBef>
                <a:spcPct val="50000"/>
              </a:spcBef>
            </a:pPr>
            <a:endParaRPr lang="it-IT" altLang="it-IT" sz="1600" dirty="0">
              <a:cs typeface="Times New Roman" pitchFamily="18" charset="0"/>
            </a:endParaRPr>
          </a:p>
          <a:p>
            <a:pPr algn="ctr">
              <a:spcBef>
                <a:spcPct val="50000"/>
              </a:spcBef>
            </a:pPr>
            <a:r>
              <a:rPr lang="fr-FR" altLang="it-IT" sz="1600" dirty="0">
                <a:cs typeface="Times New Roman" pitchFamily="18" charset="0"/>
              </a:rPr>
              <a:t>Fe</a:t>
            </a:r>
            <a:r>
              <a:rPr lang="fr-FR" altLang="it-IT" sz="1600" baseline="30000" dirty="0">
                <a:cs typeface="Times New Roman" pitchFamily="18" charset="0"/>
              </a:rPr>
              <a:t>2+</a:t>
            </a:r>
            <a:r>
              <a:rPr lang="fr-FR" altLang="it-IT" sz="1600" dirty="0">
                <a:cs typeface="Times New Roman" pitchFamily="18" charset="0"/>
              </a:rPr>
              <a:t>(</a:t>
            </a:r>
            <a:r>
              <a:rPr lang="fr-FR" altLang="it-IT" sz="1600" dirty="0" err="1">
                <a:cs typeface="Times New Roman" pitchFamily="18" charset="0"/>
              </a:rPr>
              <a:t>aq</a:t>
            </a:r>
            <a:r>
              <a:rPr lang="fr-FR" altLang="it-IT" sz="1600" dirty="0">
                <a:cs typeface="Times New Roman" pitchFamily="18" charset="0"/>
              </a:rPr>
              <a:t>)  +  Ce</a:t>
            </a:r>
            <a:r>
              <a:rPr lang="fr-FR" altLang="it-IT" sz="1600" baseline="30000" dirty="0">
                <a:cs typeface="Times New Roman" pitchFamily="18" charset="0"/>
              </a:rPr>
              <a:t>4+</a:t>
            </a:r>
            <a:r>
              <a:rPr lang="fr-FR" altLang="it-IT" sz="1600" dirty="0">
                <a:cs typeface="Times New Roman" pitchFamily="18" charset="0"/>
              </a:rPr>
              <a:t>(</a:t>
            </a:r>
            <a:r>
              <a:rPr lang="fr-FR" altLang="it-IT" sz="1600" dirty="0" err="1">
                <a:cs typeface="Times New Roman" pitchFamily="18" charset="0"/>
              </a:rPr>
              <a:t>aq</a:t>
            </a:r>
            <a:r>
              <a:rPr lang="fr-FR" altLang="it-IT" sz="1600" dirty="0">
                <a:cs typeface="Times New Roman" pitchFamily="18" charset="0"/>
              </a:rPr>
              <a:t>)  	</a:t>
            </a:r>
            <a:r>
              <a:rPr lang="fr-FR" altLang="it-IT" sz="1600" dirty="0">
                <a:cs typeface="Times New Roman" pitchFamily="18" charset="0"/>
                <a:sym typeface="Wingdings" pitchFamily="2" charset="2"/>
              </a:rPr>
              <a:t></a:t>
            </a:r>
            <a:r>
              <a:rPr lang="fr-FR" altLang="it-IT" sz="1600" dirty="0">
                <a:cs typeface="Times New Roman" pitchFamily="18" charset="0"/>
              </a:rPr>
              <a:t> 	Fe</a:t>
            </a:r>
            <a:r>
              <a:rPr lang="fr-FR" altLang="it-IT" sz="1600" baseline="30000" dirty="0">
                <a:cs typeface="Times New Roman" pitchFamily="18" charset="0"/>
              </a:rPr>
              <a:t>3+</a:t>
            </a:r>
            <a:r>
              <a:rPr lang="fr-FR" altLang="it-IT" sz="1600" dirty="0">
                <a:cs typeface="Times New Roman" pitchFamily="18" charset="0"/>
              </a:rPr>
              <a:t>(</a:t>
            </a:r>
            <a:r>
              <a:rPr lang="fr-FR" altLang="it-IT" sz="1600" dirty="0" err="1">
                <a:cs typeface="Times New Roman" pitchFamily="18" charset="0"/>
              </a:rPr>
              <a:t>aq</a:t>
            </a:r>
            <a:r>
              <a:rPr lang="fr-FR" altLang="it-IT" sz="1600" dirty="0">
                <a:cs typeface="Times New Roman" pitchFamily="18" charset="0"/>
              </a:rPr>
              <a:t>)  +  Ce</a:t>
            </a:r>
            <a:r>
              <a:rPr lang="fr-FR" altLang="it-IT" sz="1600" baseline="30000" dirty="0">
                <a:cs typeface="Times New Roman" pitchFamily="18" charset="0"/>
              </a:rPr>
              <a:t>3+</a:t>
            </a:r>
            <a:r>
              <a:rPr lang="fr-FR" altLang="it-IT" sz="1600" dirty="0">
                <a:cs typeface="Times New Roman" pitchFamily="18" charset="0"/>
              </a:rPr>
              <a:t>(</a:t>
            </a:r>
            <a:r>
              <a:rPr lang="fr-FR" altLang="it-IT" sz="1600" dirty="0" err="1">
                <a:cs typeface="Times New Roman" pitchFamily="18" charset="0"/>
              </a:rPr>
              <a:t>aq</a:t>
            </a:r>
            <a:r>
              <a:rPr lang="fr-FR" altLang="it-IT" sz="1600" dirty="0" smtClean="0">
                <a:cs typeface="Times New Roman" pitchFamily="18" charset="0"/>
              </a:rPr>
              <a:t>)</a:t>
            </a:r>
          </a:p>
          <a:p>
            <a:pPr algn="ctr">
              <a:spcBef>
                <a:spcPct val="50000"/>
              </a:spcBef>
            </a:pPr>
            <a:endParaRPr lang="it-IT" altLang="it-IT" sz="1600" dirty="0">
              <a:cs typeface="Times New Roman" pitchFamily="18" charset="0"/>
            </a:endParaRPr>
          </a:p>
          <a:p>
            <a:pPr>
              <a:spcBef>
                <a:spcPct val="50000"/>
              </a:spcBef>
            </a:pPr>
            <a:r>
              <a:rPr lang="it-IT" altLang="it-IT" sz="1600" dirty="0" smtClean="0">
                <a:cs typeface="Times New Roman" pitchFamily="18" charset="0"/>
              </a:rPr>
              <a:t>Queste reazioni Redox possono </a:t>
            </a:r>
            <a:r>
              <a:rPr lang="it-IT" altLang="it-IT" sz="1600" dirty="0">
                <a:cs typeface="Times New Roman" pitchFamily="18" charset="0"/>
              </a:rPr>
              <a:t>implicare la contemporanea sostituzione di uno o più leganti, sia nei reagenti sia nei prodotti.</a:t>
            </a:r>
          </a:p>
          <a:p>
            <a:pPr>
              <a:spcBef>
                <a:spcPct val="50000"/>
              </a:spcBef>
            </a:pPr>
            <a:r>
              <a:rPr lang="it-IT" altLang="it-IT" sz="1600" dirty="0">
                <a:cs typeface="Times New Roman" pitchFamily="18" charset="0"/>
              </a:rPr>
              <a:t>Possono avvenire anche senza una variazione chimica netta (reazioni di </a:t>
            </a:r>
            <a:r>
              <a:rPr lang="it-IT" altLang="it-IT" sz="1600" b="1" i="1" dirty="0">
                <a:cs typeface="Times New Roman" pitchFamily="18" charset="0"/>
              </a:rPr>
              <a:t>self-</a:t>
            </a:r>
            <a:r>
              <a:rPr lang="it-IT" altLang="it-IT" sz="1600" b="1" i="1" dirty="0" err="1">
                <a:cs typeface="Times New Roman" pitchFamily="18" charset="0"/>
              </a:rPr>
              <a:t>exchange</a:t>
            </a:r>
            <a:r>
              <a:rPr lang="it-IT" altLang="it-IT" sz="1600" dirty="0" smtClean="0">
                <a:cs typeface="Times New Roman" pitchFamily="18" charset="0"/>
              </a:rPr>
              <a:t>):</a:t>
            </a:r>
          </a:p>
          <a:p>
            <a:pPr>
              <a:spcBef>
                <a:spcPct val="50000"/>
              </a:spcBef>
            </a:pPr>
            <a:endParaRPr lang="it-IT" altLang="it-IT" sz="1600" dirty="0">
              <a:cs typeface="Times New Roman" pitchFamily="18" charset="0"/>
            </a:endParaRPr>
          </a:p>
          <a:p>
            <a:pPr>
              <a:spcBef>
                <a:spcPct val="50000"/>
              </a:spcBef>
            </a:pPr>
            <a:r>
              <a:rPr lang="it-IT" altLang="it-IT" sz="1600" dirty="0">
                <a:cs typeface="Times New Roman" pitchFamily="18" charset="0"/>
              </a:rPr>
              <a:t>  [*Fe(CN)</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4- </a:t>
            </a:r>
            <a:r>
              <a:rPr lang="it-IT" altLang="it-IT" sz="1600" dirty="0">
                <a:cs typeface="Times New Roman" pitchFamily="18" charset="0"/>
              </a:rPr>
              <a:t>    +    [Fe(CN)</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3-</a:t>
            </a:r>
            <a:r>
              <a:rPr lang="it-IT" altLang="it-IT" sz="1600" dirty="0">
                <a:cs typeface="Times New Roman" pitchFamily="18" charset="0"/>
              </a:rPr>
              <a:t>	   = 	[*Fe(CN)</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3- </a:t>
            </a:r>
            <a:r>
              <a:rPr lang="it-IT" altLang="it-IT" sz="1600" dirty="0">
                <a:cs typeface="Times New Roman" pitchFamily="18" charset="0"/>
              </a:rPr>
              <a:t>    +    [Fe(CN)</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4-</a:t>
            </a:r>
            <a:r>
              <a:rPr lang="it-IT" altLang="it-IT" sz="1600" dirty="0">
                <a:cs typeface="Times New Roman" pitchFamily="18" charset="0"/>
              </a:rPr>
              <a:t>	</a:t>
            </a:r>
          </a:p>
          <a:p>
            <a:pPr>
              <a:spcBef>
                <a:spcPct val="50000"/>
              </a:spcBef>
            </a:pPr>
            <a:endParaRPr lang="it-IT" altLang="it-IT" sz="1600" dirty="0" smtClean="0">
              <a:cs typeface="Times New Roman" pitchFamily="18" charset="0"/>
            </a:endParaRPr>
          </a:p>
          <a:p>
            <a:pPr>
              <a:spcBef>
                <a:spcPct val="50000"/>
              </a:spcBef>
            </a:pPr>
            <a:r>
              <a:rPr lang="it-IT" altLang="it-IT" sz="1600" dirty="0" smtClean="0">
                <a:cs typeface="Times New Roman" pitchFamily="18" charset="0"/>
              </a:rPr>
              <a:t>Non </a:t>
            </a:r>
            <a:r>
              <a:rPr lang="it-IT" altLang="it-IT" sz="1600" dirty="0">
                <a:cs typeface="Times New Roman" pitchFamily="18" charset="0"/>
              </a:rPr>
              <a:t>c’è variazione di energia libera: il profilo della variazione di </a:t>
            </a:r>
            <a:r>
              <a:rPr lang="it-IT" altLang="it-IT" sz="1600" dirty="0">
                <a:cs typeface="Times New Roman" pitchFamily="18" charset="0"/>
                <a:sym typeface="Symbol" pitchFamily="18" charset="2"/>
              </a:rPr>
              <a:t></a:t>
            </a:r>
            <a:r>
              <a:rPr lang="it-IT" altLang="it-IT" sz="1600" dirty="0">
                <a:cs typeface="Times New Roman" pitchFamily="18" charset="0"/>
              </a:rPr>
              <a:t>G in funzione della coordinata di reazione è simmetrico.</a:t>
            </a:r>
          </a:p>
        </p:txBody>
      </p:sp>
      <p:pic>
        <p:nvPicPr>
          <p:cNvPr id="30724" name="Picture 4" descr="C:\Documents and Settings\longato bruno\Desktop\cotton\COTTON 057.jpg"/>
          <p:cNvPicPr>
            <a:picLocks noChangeAspect="1" noChangeArrowheads="1"/>
          </p:cNvPicPr>
          <p:nvPr/>
        </p:nvPicPr>
        <p:blipFill>
          <a:blip r:embed="rId2">
            <a:extLst>
              <a:ext uri="{28A0092B-C50C-407E-A947-70E740481C1C}">
                <a14:useLocalDpi xmlns:a14="http://schemas.microsoft.com/office/drawing/2010/main" val="0"/>
              </a:ext>
            </a:extLst>
          </a:blip>
          <a:srcRect l="6250" t="11659" b="6720"/>
          <a:stretch>
            <a:fillRect/>
          </a:stretch>
        </p:blipFill>
        <p:spPr bwMode="auto">
          <a:xfrm>
            <a:off x="2778671" y="4861805"/>
            <a:ext cx="3733802" cy="1742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9089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457200"/>
            <a:ext cx="7772400" cy="304800"/>
          </a:xfrm>
        </p:spPr>
        <p:txBody>
          <a:bodyPr/>
          <a:lstStyle/>
          <a:p>
            <a:r>
              <a:rPr lang="it-IT" altLang="it-IT" sz="2000" b="1" dirty="0">
                <a:solidFill>
                  <a:schemeClr val="tx1"/>
                </a:solidFill>
                <a:cs typeface="Times New Roman" pitchFamily="18" charset="0"/>
              </a:rPr>
              <a:t>Meccanismi per le reazioni di scambio elettronico</a:t>
            </a:r>
          </a:p>
        </p:txBody>
      </p:sp>
      <p:sp>
        <p:nvSpPr>
          <p:cNvPr id="31747" name="Text Box 3"/>
          <p:cNvSpPr txBox="1">
            <a:spLocks noChangeArrowheads="1"/>
          </p:cNvSpPr>
          <p:nvPr/>
        </p:nvSpPr>
        <p:spPr bwMode="auto">
          <a:xfrm>
            <a:off x="762000" y="1295400"/>
            <a:ext cx="79248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dirty="0">
                <a:cs typeface="Times New Roman" pitchFamily="18" charset="0"/>
              </a:rPr>
              <a:t>Esistono due meccanismi generali per le reazioni di scambio elettronico:</a:t>
            </a:r>
          </a:p>
          <a:p>
            <a:pPr>
              <a:spcBef>
                <a:spcPct val="50000"/>
              </a:spcBef>
            </a:pPr>
            <a:r>
              <a:rPr lang="it-IT" altLang="it-IT" sz="1600" b="1" dirty="0">
                <a:cs typeface="Times New Roman" pitchFamily="18" charset="0"/>
              </a:rPr>
              <a:t>1) meccanismo di trasferimento elettronico a sfera esterna</a:t>
            </a:r>
            <a:r>
              <a:rPr lang="it-IT" altLang="it-IT" sz="1600" dirty="0">
                <a:cs typeface="Times New Roman" pitchFamily="18" charset="0"/>
              </a:rPr>
              <a:t>: si osserva quando entrambi i complessi reagenti subiscono reazioni di sostituzione di leganti </a:t>
            </a:r>
            <a:r>
              <a:rPr lang="it-IT" altLang="it-IT" sz="1600" u="sng" dirty="0">
                <a:cs typeface="Times New Roman" pitchFamily="18" charset="0"/>
              </a:rPr>
              <a:t>più  lentamente</a:t>
            </a:r>
            <a:r>
              <a:rPr lang="it-IT" altLang="it-IT" sz="1600" dirty="0">
                <a:cs typeface="Times New Roman" pitchFamily="18" charset="0"/>
              </a:rPr>
              <a:t> della reazione di trasferimento elettronico. Ad es., nella reazione: </a:t>
            </a:r>
          </a:p>
          <a:p>
            <a:pPr algn="ctr">
              <a:spcBef>
                <a:spcPct val="50000"/>
              </a:spcBef>
            </a:pPr>
            <a:r>
              <a:rPr lang="it-IT" altLang="it-IT" sz="1600" dirty="0">
                <a:cs typeface="Times New Roman" pitchFamily="18" charset="0"/>
              </a:rPr>
              <a:t>[</a:t>
            </a:r>
            <a:r>
              <a:rPr lang="it-IT" altLang="it-IT" sz="1600" dirty="0" err="1">
                <a:cs typeface="Times New Roman" pitchFamily="18" charset="0"/>
              </a:rPr>
              <a:t>Fe</a:t>
            </a:r>
            <a:r>
              <a:rPr lang="it-IT" altLang="it-IT" sz="1600" baseline="30000" dirty="0" err="1">
                <a:cs typeface="Times New Roman" pitchFamily="18" charset="0"/>
              </a:rPr>
              <a:t>II</a:t>
            </a:r>
            <a:r>
              <a:rPr lang="it-IT" altLang="it-IT" sz="1600" dirty="0">
                <a:cs typeface="Times New Roman" pitchFamily="18" charset="0"/>
              </a:rPr>
              <a:t>(CN)</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4- </a:t>
            </a:r>
            <a:r>
              <a:rPr lang="it-IT" altLang="it-IT" sz="1600" dirty="0">
                <a:cs typeface="Times New Roman" pitchFamily="18" charset="0"/>
              </a:rPr>
              <a:t>    +    [Ir</a:t>
            </a:r>
            <a:r>
              <a:rPr lang="it-IT" altLang="it-IT" sz="1600" baseline="30000" dirty="0">
                <a:cs typeface="Times New Roman" pitchFamily="18" charset="0"/>
              </a:rPr>
              <a:t>IV</a:t>
            </a:r>
            <a:r>
              <a:rPr lang="it-IT" altLang="it-IT" sz="1600" dirty="0">
                <a:cs typeface="Times New Roman" pitchFamily="18" charset="0"/>
              </a:rPr>
              <a:t>Cl</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2-</a:t>
            </a:r>
            <a:r>
              <a:rPr lang="it-IT" altLang="it-IT" sz="1600" dirty="0">
                <a:cs typeface="Times New Roman" pitchFamily="18" charset="0"/>
              </a:rPr>
              <a:t>	   </a:t>
            </a:r>
            <a:r>
              <a:rPr lang="it-IT" altLang="it-IT" sz="1600" dirty="0">
                <a:latin typeface="Lucida Sans Unicode" pitchFamily="34" charset="0"/>
                <a:ea typeface="Arial Unicode MS" pitchFamily="34" charset="-128"/>
                <a:cs typeface="Arial Unicode MS" pitchFamily="34" charset="-128"/>
              </a:rPr>
              <a:t>⇄</a:t>
            </a:r>
            <a:r>
              <a:rPr lang="it-IT" altLang="it-IT" sz="1600" dirty="0">
                <a:cs typeface="Times New Roman" pitchFamily="18" charset="0"/>
              </a:rPr>
              <a:t> 	[</a:t>
            </a:r>
            <a:r>
              <a:rPr lang="it-IT" altLang="it-IT" sz="1600" dirty="0" err="1">
                <a:cs typeface="Times New Roman" pitchFamily="18" charset="0"/>
              </a:rPr>
              <a:t>Fe</a:t>
            </a:r>
            <a:r>
              <a:rPr lang="it-IT" altLang="it-IT" sz="1600" baseline="30000" dirty="0" err="1">
                <a:cs typeface="Times New Roman" pitchFamily="18" charset="0"/>
              </a:rPr>
              <a:t>III</a:t>
            </a:r>
            <a:r>
              <a:rPr lang="it-IT" altLang="it-IT" sz="1600" dirty="0">
                <a:cs typeface="Times New Roman" pitchFamily="18" charset="0"/>
              </a:rPr>
              <a:t>(CN)</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3- </a:t>
            </a:r>
            <a:r>
              <a:rPr lang="it-IT" altLang="it-IT" sz="1600" dirty="0">
                <a:cs typeface="Times New Roman" pitchFamily="18" charset="0"/>
              </a:rPr>
              <a:t>    +    [</a:t>
            </a:r>
            <a:r>
              <a:rPr lang="it-IT" altLang="it-IT" sz="1600" dirty="0" smtClean="0">
                <a:cs typeface="Times New Roman" pitchFamily="18" charset="0"/>
              </a:rPr>
              <a:t>Ir</a:t>
            </a:r>
            <a:r>
              <a:rPr lang="it-IT" altLang="it-IT" sz="1600" baseline="30000" dirty="0" smtClean="0">
                <a:cs typeface="Times New Roman" pitchFamily="18" charset="0"/>
              </a:rPr>
              <a:t>III</a:t>
            </a:r>
            <a:r>
              <a:rPr lang="it-IT" altLang="it-IT" sz="1600" dirty="0" smtClean="0">
                <a:cs typeface="Times New Roman" pitchFamily="18" charset="0"/>
              </a:rPr>
              <a:t>Cl</a:t>
            </a:r>
            <a:r>
              <a:rPr lang="it-IT" altLang="it-IT" sz="1600" baseline="-30000" dirty="0" smtClean="0">
                <a:cs typeface="Times New Roman" pitchFamily="18" charset="0"/>
              </a:rPr>
              <a:t>6</a:t>
            </a:r>
            <a:r>
              <a:rPr lang="it-IT" altLang="it-IT" sz="1600" dirty="0" smtClean="0">
                <a:cs typeface="Times New Roman" pitchFamily="18" charset="0"/>
              </a:rPr>
              <a:t>]</a:t>
            </a:r>
            <a:r>
              <a:rPr lang="it-IT" altLang="it-IT" sz="1600" baseline="30000" dirty="0" smtClean="0">
                <a:cs typeface="Times New Roman" pitchFamily="18" charset="0"/>
              </a:rPr>
              <a:t>3-</a:t>
            </a:r>
          </a:p>
          <a:p>
            <a:pPr algn="ctr">
              <a:spcBef>
                <a:spcPct val="50000"/>
              </a:spcBef>
            </a:pPr>
            <a:r>
              <a:rPr lang="it-IT" altLang="it-IT" sz="1600" dirty="0">
                <a:cs typeface="Times New Roman" pitchFamily="18" charset="0"/>
              </a:rPr>
              <a:t>	</a:t>
            </a:r>
          </a:p>
          <a:p>
            <a:pPr>
              <a:spcBef>
                <a:spcPct val="50000"/>
              </a:spcBef>
            </a:pPr>
            <a:r>
              <a:rPr lang="it-IT" altLang="it-IT" sz="1600" dirty="0">
                <a:cs typeface="Times New Roman" pitchFamily="18" charset="0"/>
              </a:rPr>
              <a:t> entrambi i reagenti sono inerti verso la sostituzione (t</a:t>
            </a:r>
            <a:r>
              <a:rPr lang="it-IT" altLang="it-IT" sz="1600" baseline="-30000" dirty="0">
                <a:cs typeface="Times New Roman" pitchFamily="18" charset="0"/>
              </a:rPr>
              <a:t>1/2</a:t>
            </a:r>
            <a:r>
              <a:rPr lang="it-IT" altLang="it-IT" sz="1600" dirty="0">
                <a:cs typeface="Times New Roman" pitchFamily="18" charset="0"/>
              </a:rPr>
              <a:t> &gt; 1 minuto) ma la reazione redox è veloce   (</a:t>
            </a:r>
            <a:r>
              <a:rPr lang="it-IT" altLang="it-IT" sz="1600" i="1" dirty="0">
                <a:cs typeface="Times New Roman" pitchFamily="18" charset="0"/>
              </a:rPr>
              <a:t>k</a:t>
            </a:r>
            <a:r>
              <a:rPr lang="it-IT" altLang="it-IT" sz="1600" dirty="0">
                <a:cs typeface="Times New Roman" pitchFamily="18" charset="0"/>
              </a:rPr>
              <a:t> = 10</a:t>
            </a:r>
            <a:r>
              <a:rPr lang="it-IT" altLang="it-IT" sz="1600" baseline="30000" dirty="0">
                <a:cs typeface="Times New Roman" pitchFamily="18" charset="0"/>
              </a:rPr>
              <a:t>5</a:t>
            </a:r>
            <a:r>
              <a:rPr lang="it-IT" altLang="it-IT" sz="1600" dirty="0">
                <a:cs typeface="Times New Roman" pitchFamily="18" charset="0"/>
              </a:rPr>
              <a:t> L mol</a:t>
            </a:r>
            <a:r>
              <a:rPr lang="it-IT" altLang="it-IT" sz="1600" baseline="30000" dirty="0">
                <a:cs typeface="Times New Roman" pitchFamily="18" charset="0"/>
              </a:rPr>
              <a:t>-1</a:t>
            </a:r>
            <a:r>
              <a:rPr lang="it-IT" altLang="it-IT" sz="1600" dirty="0">
                <a:cs typeface="Times New Roman" pitchFamily="18" charset="0"/>
              </a:rPr>
              <a:t> s</a:t>
            </a:r>
            <a:r>
              <a:rPr lang="it-IT" altLang="it-IT" sz="1600" baseline="30000" dirty="0">
                <a:cs typeface="Times New Roman" pitchFamily="18" charset="0"/>
              </a:rPr>
              <a:t>-1</a:t>
            </a:r>
            <a:r>
              <a:rPr lang="it-IT" altLang="it-IT" sz="1600" dirty="0">
                <a:cs typeface="Times New Roman" pitchFamily="18" charset="0"/>
              </a:rPr>
              <a:t>). </a:t>
            </a:r>
          </a:p>
          <a:p>
            <a:pPr>
              <a:spcBef>
                <a:spcPct val="50000"/>
              </a:spcBef>
            </a:pPr>
            <a:r>
              <a:rPr lang="it-IT" altLang="it-IT" sz="1600" dirty="0">
                <a:cs typeface="Times New Roman" pitchFamily="18" charset="0"/>
              </a:rPr>
              <a:t>Il meccanismo della reazione prevede due stadi: dapprima si instaura un equilibrio fra i due reagenti che si avvicinano opportunamente fino ad una appropriata separazione internucleare adatta per il trasferimento dell’elettrone. Nel secondo stadio il trasferimento elettronico avviene </a:t>
            </a:r>
            <a:r>
              <a:rPr lang="it-IT" altLang="it-IT" sz="1600" dirty="0" err="1">
                <a:cs typeface="Times New Roman" pitchFamily="18" charset="0"/>
              </a:rPr>
              <a:t>adiabaticamente</a:t>
            </a:r>
            <a:r>
              <a:rPr lang="it-IT" altLang="it-IT" sz="1600" dirty="0">
                <a:cs typeface="Times New Roman" pitchFamily="18" charset="0"/>
              </a:rPr>
              <a:t> (senza ulteriore variazione di energia). </a:t>
            </a:r>
          </a:p>
          <a:p>
            <a:pPr>
              <a:spcBef>
                <a:spcPct val="50000"/>
              </a:spcBef>
            </a:pPr>
            <a:r>
              <a:rPr lang="it-IT" altLang="it-IT" sz="1600" dirty="0">
                <a:cs typeface="Times New Roman" pitchFamily="18" charset="0"/>
              </a:rPr>
              <a:t>In altre parole il trasferimento elettronico è veloce una volta che le distanze internucleari sono diventate appropriate.</a:t>
            </a:r>
          </a:p>
          <a:p>
            <a:pPr>
              <a:spcBef>
                <a:spcPct val="50000"/>
              </a:spcBef>
            </a:pPr>
            <a:r>
              <a:rPr lang="it-IT" altLang="it-IT" sz="1600" dirty="0">
                <a:cs typeface="Times New Roman" pitchFamily="18" charset="0"/>
              </a:rPr>
              <a:t> </a:t>
            </a:r>
          </a:p>
          <a:p>
            <a:pPr>
              <a:spcBef>
                <a:spcPct val="50000"/>
              </a:spcBef>
            </a:pPr>
            <a:endParaRPr lang="it-IT" altLang="it-IT" sz="1600" dirty="0"/>
          </a:p>
        </p:txBody>
      </p:sp>
      <p:sp>
        <p:nvSpPr>
          <p:cNvPr id="2" name="CasellaDiTesto 1"/>
          <p:cNvSpPr txBox="1"/>
          <p:nvPr/>
        </p:nvSpPr>
        <p:spPr>
          <a:xfrm>
            <a:off x="1676400" y="2819400"/>
            <a:ext cx="705642" cy="369332"/>
          </a:xfrm>
          <a:prstGeom prst="rect">
            <a:avLst/>
          </a:prstGeom>
          <a:noFill/>
        </p:spPr>
        <p:txBody>
          <a:bodyPr wrap="none" rtlCol="0">
            <a:spAutoFit/>
          </a:bodyPr>
          <a:lstStyle/>
          <a:p>
            <a:r>
              <a:rPr lang="it-IT" dirty="0" smtClean="0"/>
              <a:t>d</a:t>
            </a:r>
            <a:r>
              <a:rPr lang="it-IT" baseline="30000" dirty="0" smtClean="0"/>
              <a:t>6</a:t>
            </a:r>
            <a:r>
              <a:rPr lang="it-IT" dirty="0" smtClean="0"/>
              <a:t> </a:t>
            </a:r>
            <a:r>
              <a:rPr lang="it-IT" dirty="0" err="1" smtClean="0"/>
              <a:t>bs</a:t>
            </a:r>
            <a:endParaRPr lang="it-IT" dirty="0"/>
          </a:p>
        </p:txBody>
      </p:sp>
      <p:sp>
        <p:nvSpPr>
          <p:cNvPr id="5" name="CasellaDiTesto 4"/>
          <p:cNvSpPr txBox="1"/>
          <p:nvPr/>
        </p:nvSpPr>
        <p:spPr>
          <a:xfrm>
            <a:off x="3296442" y="2819400"/>
            <a:ext cx="705642" cy="369332"/>
          </a:xfrm>
          <a:prstGeom prst="rect">
            <a:avLst/>
          </a:prstGeom>
          <a:noFill/>
        </p:spPr>
        <p:txBody>
          <a:bodyPr wrap="none" rtlCol="0">
            <a:spAutoFit/>
          </a:bodyPr>
          <a:lstStyle/>
          <a:p>
            <a:r>
              <a:rPr lang="it-IT" dirty="0" smtClean="0"/>
              <a:t>d</a:t>
            </a:r>
            <a:r>
              <a:rPr lang="it-IT" baseline="30000" dirty="0" smtClean="0"/>
              <a:t>5</a:t>
            </a:r>
            <a:r>
              <a:rPr lang="it-IT" dirty="0" smtClean="0"/>
              <a:t> </a:t>
            </a:r>
            <a:r>
              <a:rPr lang="it-IT" dirty="0" err="1" smtClean="0"/>
              <a:t>bs</a:t>
            </a:r>
            <a:endParaRPr lang="it-IT" dirty="0"/>
          </a:p>
        </p:txBody>
      </p:sp>
    </p:spTree>
    <p:extLst>
      <p:ext uri="{BB962C8B-B14F-4D97-AF65-F5344CB8AC3E}">
        <p14:creationId xmlns:p14="http://schemas.microsoft.com/office/powerpoint/2010/main" val="1727428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124200" y="228600"/>
            <a:ext cx="27815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i="1" dirty="0" err="1" smtClean="0">
                <a:solidFill>
                  <a:schemeClr val="accent2"/>
                </a:solidFill>
                <a:latin typeface="Times New Roman" pitchFamily="18" charset="0"/>
              </a:rPr>
              <a:t>Meccanismo</a:t>
            </a:r>
            <a:r>
              <a:rPr lang="en-US" altLang="it-IT" i="1" dirty="0" smtClean="0">
                <a:solidFill>
                  <a:schemeClr val="accent2"/>
                </a:solidFill>
                <a:latin typeface="Times New Roman" pitchFamily="18" charset="0"/>
              </a:rPr>
              <a:t> a </a:t>
            </a:r>
            <a:r>
              <a:rPr lang="en-US" altLang="it-IT" i="1" dirty="0" err="1" smtClean="0">
                <a:solidFill>
                  <a:schemeClr val="accent2"/>
                </a:solidFill>
                <a:latin typeface="Times New Roman" pitchFamily="18" charset="0"/>
              </a:rPr>
              <a:t>sfera</a:t>
            </a:r>
            <a:r>
              <a:rPr lang="en-US" altLang="it-IT" i="1" dirty="0" smtClean="0">
                <a:solidFill>
                  <a:schemeClr val="accent2"/>
                </a:solidFill>
                <a:latin typeface="Times New Roman" pitchFamily="18" charset="0"/>
              </a:rPr>
              <a:t> </a:t>
            </a:r>
            <a:r>
              <a:rPr lang="en-US" altLang="it-IT" i="1" dirty="0" err="1" smtClean="0">
                <a:solidFill>
                  <a:schemeClr val="accent2"/>
                </a:solidFill>
                <a:latin typeface="Times New Roman" pitchFamily="18" charset="0"/>
              </a:rPr>
              <a:t>esterna</a:t>
            </a:r>
            <a:endParaRPr lang="en-US" altLang="it-IT" i="1" dirty="0">
              <a:solidFill>
                <a:schemeClr val="accent2"/>
              </a:solidFill>
              <a:latin typeface="Times New Roman" pitchFamily="18" charset="0"/>
            </a:endParaRPr>
          </a:p>
        </p:txBody>
      </p:sp>
      <p:sp>
        <p:nvSpPr>
          <p:cNvPr id="36867" name="Text Box 3"/>
          <p:cNvSpPr txBox="1">
            <a:spLocks noChangeArrowheads="1"/>
          </p:cNvSpPr>
          <p:nvPr/>
        </p:nvSpPr>
        <p:spPr bwMode="auto">
          <a:xfrm>
            <a:off x="1508125" y="1012825"/>
            <a:ext cx="2454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[Fe(CN)</a:t>
            </a:r>
            <a:r>
              <a:rPr lang="en-US" altLang="it-IT" baseline="-25000"/>
              <a:t>6</a:t>
            </a:r>
            <a:r>
              <a:rPr lang="en-US" altLang="it-IT"/>
              <a:t>]</a:t>
            </a:r>
            <a:r>
              <a:rPr lang="en-US" altLang="it-IT" baseline="30000"/>
              <a:t>4-</a:t>
            </a:r>
            <a:r>
              <a:rPr lang="en-US" altLang="it-IT"/>
              <a:t>  +  [IrCl</a:t>
            </a:r>
            <a:r>
              <a:rPr lang="en-US" altLang="it-IT" baseline="-25000"/>
              <a:t>6</a:t>
            </a:r>
            <a:r>
              <a:rPr lang="en-US" altLang="it-IT"/>
              <a:t>]</a:t>
            </a:r>
            <a:r>
              <a:rPr lang="en-US" altLang="it-IT" baseline="30000"/>
              <a:t>2-</a:t>
            </a:r>
            <a:endParaRPr lang="en-US" altLang="it-IT"/>
          </a:p>
        </p:txBody>
      </p:sp>
      <p:sp>
        <p:nvSpPr>
          <p:cNvPr id="36868" name="Text Box 4"/>
          <p:cNvSpPr txBox="1">
            <a:spLocks noChangeArrowheads="1"/>
          </p:cNvSpPr>
          <p:nvPr/>
        </p:nvSpPr>
        <p:spPr bwMode="auto">
          <a:xfrm>
            <a:off x="5089525" y="990600"/>
            <a:ext cx="24542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[Fe(CN)</a:t>
            </a:r>
            <a:r>
              <a:rPr lang="en-US" altLang="it-IT" baseline="-25000"/>
              <a:t>6</a:t>
            </a:r>
            <a:r>
              <a:rPr lang="en-US" altLang="it-IT"/>
              <a:t>]</a:t>
            </a:r>
            <a:r>
              <a:rPr lang="en-US" altLang="it-IT" baseline="30000"/>
              <a:t>3-</a:t>
            </a:r>
            <a:r>
              <a:rPr lang="en-US" altLang="it-IT"/>
              <a:t>  +  [IrCl</a:t>
            </a:r>
            <a:r>
              <a:rPr lang="en-US" altLang="it-IT" baseline="-25000"/>
              <a:t>6</a:t>
            </a:r>
            <a:r>
              <a:rPr lang="en-US" altLang="it-IT"/>
              <a:t>]</a:t>
            </a:r>
            <a:r>
              <a:rPr lang="en-US" altLang="it-IT" baseline="30000"/>
              <a:t>3-</a:t>
            </a:r>
            <a:endParaRPr lang="en-US" altLang="it-IT"/>
          </a:p>
        </p:txBody>
      </p:sp>
      <p:sp>
        <p:nvSpPr>
          <p:cNvPr id="36869" name="Line 5"/>
          <p:cNvSpPr>
            <a:spLocks noChangeShapeType="1"/>
          </p:cNvSpPr>
          <p:nvPr/>
        </p:nvSpPr>
        <p:spPr bwMode="auto">
          <a:xfrm>
            <a:off x="4114800" y="1204913"/>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36870" name="Text Box 6"/>
          <p:cNvSpPr txBox="1">
            <a:spLocks noChangeArrowheads="1"/>
          </p:cNvSpPr>
          <p:nvPr/>
        </p:nvSpPr>
        <p:spPr bwMode="auto">
          <a:xfrm>
            <a:off x="609600" y="1585913"/>
            <a:ext cx="3368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[Co(NH</a:t>
            </a:r>
            <a:r>
              <a:rPr lang="en-US" altLang="it-IT" baseline="-25000"/>
              <a:t>3</a:t>
            </a:r>
            <a:r>
              <a:rPr lang="en-US" altLang="it-IT"/>
              <a:t>)</a:t>
            </a:r>
            <a:r>
              <a:rPr lang="en-US" altLang="it-IT" baseline="-25000"/>
              <a:t>5</a:t>
            </a:r>
            <a:r>
              <a:rPr lang="en-US" altLang="it-IT"/>
              <a:t>Cl]</a:t>
            </a:r>
            <a:r>
              <a:rPr lang="en-US" altLang="it-IT" baseline="30000"/>
              <a:t>2+</a:t>
            </a:r>
            <a:r>
              <a:rPr lang="en-US" altLang="it-IT"/>
              <a:t>  +  [Ru(NH</a:t>
            </a:r>
            <a:r>
              <a:rPr lang="en-US" altLang="it-IT" baseline="-25000"/>
              <a:t>3</a:t>
            </a:r>
            <a:r>
              <a:rPr lang="en-US" altLang="it-IT"/>
              <a:t>)</a:t>
            </a:r>
            <a:r>
              <a:rPr lang="en-US" altLang="it-IT" baseline="-25000"/>
              <a:t>6</a:t>
            </a:r>
            <a:r>
              <a:rPr lang="en-US" altLang="it-IT"/>
              <a:t>]</a:t>
            </a:r>
            <a:r>
              <a:rPr lang="en-US" altLang="it-IT" baseline="30000"/>
              <a:t>2+</a:t>
            </a:r>
            <a:endParaRPr lang="en-US" altLang="it-IT"/>
          </a:p>
        </p:txBody>
      </p:sp>
      <p:sp>
        <p:nvSpPr>
          <p:cNvPr id="36871" name="Line 7"/>
          <p:cNvSpPr>
            <a:spLocks noChangeShapeType="1"/>
          </p:cNvSpPr>
          <p:nvPr/>
        </p:nvSpPr>
        <p:spPr bwMode="auto">
          <a:xfrm>
            <a:off x="4130675" y="17780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36872" name="Text Box 8"/>
          <p:cNvSpPr txBox="1">
            <a:spLocks noChangeArrowheads="1"/>
          </p:cNvSpPr>
          <p:nvPr/>
        </p:nvSpPr>
        <p:spPr bwMode="auto">
          <a:xfrm>
            <a:off x="5089525" y="1524000"/>
            <a:ext cx="3368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[Co(NH</a:t>
            </a:r>
            <a:r>
              <a:rPr lang="en-US" altLang="it-IT" baseline="-25000"/>
              <a:t>3</a:t>
            </a:r>
            <a:r>
              <a:rPr lang="en-US" altLang="it-IT"/>
              <a:t>)</a:t>
            </a:r>
            <a:r>
              <a:rPr lang="en-US" altLang="it-IT" baseline="-25000"/>
              <a:t>5</a:t>
            </a:r>
            <a:r>
              <a:rPr lang="en-US" altLang="it-IT"/>
              <a:t>Cl]</a:t>
            </a:r>
            <a:r>
              <a:rPr lang="en-US" altLang="it-IT" baseline="30000"/>
              <a:t>+</a:t>
            </a:r>
            <a:r>
              <a:rPr lang="en-US" altLang="it-IT"/>
              <a:t>  +  [Ru(NH</a:t>
            </a:r>
            <a:r>
              <a:rPr lang="en-US" altLang="it-IT" baseline="-25000"/>
              <a:t>3</a:t>
            </a:r>
            <a:r>
              <a:rPr lang="en-US" altLang="it-IT"/>
              <a:t>)</a:t>
            </a:r>
            <a:r>
              <a:rPr lang="en-US" altLang="it-IT" baseline="-25000"/>
              <a:t>6</a:t>
            </a:r>
            <a:r>
              <a:rPr lang="en-US" altLang="it-IT"/>
              <a:t>]</a:t>
            </a:r>
            <a:r>
              <a:rPr lang="en-US" altLang="it-IT" baseline="30000"/>
              <a:t>3+</a:t>
            </a:r>
            <a:endParaRPr lang="en-US" altLang="it-IT"/>
          </a:p>
        </p:txBody>
      </p:sp>
      <p:sp>
        <p:nvSpPr>
          <p:cNvPr id="36873" name="Text Box 9"/>
          <p:cNvSpPr txBox="1">
            <a:spLocks noChangeArrowheads="1"/>
          </p:cNvSpPr>
          <p:nvPr/>
        </p:nvSpPr>
        <p:spPr bwMode="auto">
          <a:xfrm>
            <a:off x="304800" y="2743200"/>
            <a:ext cx="4624984" cy="1631216"/>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sz="2000" dirty="0" err="1" smtClean="0">
                <a:solidFill>
                  <a:schemeClr val="accent2"/>
                </a:solidFill>
                <a:latin typeface="Times New Roman" pitchFamily="18" charset="0"/>
              </a:rPr>
              <a:t>Reazione</a:t>
            </a:r>
            <a:r>
              <a:rPr lang="en-US" altLang="it-IT" sz="2000" dirty="0" smtClean="0">
                <a:solidFill>
                  <a:schemeClr val="accent2"/>
                </a:solidFill>
                <a:latin typeface="Times New Roman" pitchFamily="18" charset="0"/>
              </a:rPr>
              <a:t> </a:t>
            </a:r>
            <a:r>
              <a:rPr lang="en-US" altLang="it-IT" sz="2000" i="1" dirty="0">
                <a:solidFill>
                  <a:schemeClr val="accent2"/>
                </a:solidFill>
                <a:latin typeface="Times New Roman" pitchFamily="18" charset="0"/>
              </a:rPr>
              <a:t>ca</a:t>
            </a:r>
            <a:r>
              <a:rPr lang="en-US" altLang="it-IT" sz="2000" dirty="0">
                <a:solidFill>
                  <a:schemeClr val="accent2"/>
                </a:solidFill>
                <a:latin typeface="Times New Roman" pitchFamily="18" charset="0"/>
              </a:rPr>
              <a:t>.  100 </a:t>
            </a:r>
            <a:r>
              <a:rPr lang="en-US" altLang="it-IT" sz="2000" dirty="0" smtClean="0">
                <a:solidFill>
                  <a:schemeClr val="accent2"/>
                </a:solidFill>
                <a:latin typeface="Times New Roman" pitchFamily="18" charset="0"/>
              </a:rPr>
              <a:t>volte </a:t>
            </a:r>
            <a:r>
              <a:rPr lang="en-US" altLang="it-IT" sz="2000" dirty="0" err="1" smtClean="0">
                <a:solidFill>
                  <a:schemeClr val="accent2"/>
                </a:solidFill>
                <a:latin typeface="Times New Roman" pitchFamily="18" charset="0"/>
              </a:rPr>
              <a:t>più</a:t>
            </a:r>
            <a:r>
              <a:rPr lang="en-US" altLang="it-IT" sz="2000" dirty="0" smtClean="0">
                <a:solidFill>
                  <a:schemeClr val="accent2"/>
                </a:solidFill>
                <a:latin typeface="Times New Roman" pitchFamily="18" charset="0"/>
              </a:rPr>
              <a:t> </a:t>
            </a:r>
            <a:r>
              <a:rPr lang="en-US" altLang="it-IT" sz="2000" dirty="0" err="1" smtClean="0">
                <a:solidFill>
                  <a:schemeClr val="accent2"/>
                </a:solidFill>
                <a:latin typeface="Times New Roman" pitchFamily="18" charset="0"/>
              </a:rPr>
              <a:t>veloce</a:t>
            </a:r>
            <a:endParaRPr lang="en-US" altLang="it-IT" sz="2000" dirty="0">
              <a:solidFill>
                <a:schemeClr val="accent2"/>
              </a:solidFill>
              <a:latin typeface="Times New Roman" pitchFamily="18" charset="0"/>
            </a:endParaRPr>
          </a:p>
          <a:p>
            <a:pPr eaLnBrk="1" hangingPunct="1"/>
            <a:r>
              <a:rPr lang="en-US" altLang="it-IT" sz="2000" dirty="0" err="1" smtClean="0">
                <a:solidFill>
                  <a:schemeClr val="accent2"/>
                </a:solidFill>
                <a:latin typeface="Times New Roman" pitchFamily="18" charset="0"/>
              </a:rPr>
              <a:t>dello</a:t>
            </a:r>
            <a:r>
              <a:rPr lang="en-US" altLang="it-IT" sz="2000" dirty="0" smtClean="0">
                <a:solidFill>
                  <a:schemeClr val="accent2"/>
                </a:solidFill>
                <a:latin typeface="Times New Roman" pitchFamily="18" charset="0"/>
              </a:rPr>
              <a:t> </a:t>
            </a:r>
            <a:r>
              <a:rPr lang="en-US" altLang="it-IT" sz="2000" dirty="0" err="1" smtClean="0">
                <a:solidFill>
                  <a:schemeClr val="accent2"/>
                </a:solidFill>
                <a:latin typeface="Times New Roman" pitchFamily="18" charset="0"/>
              </a:rPr>
              <a:t>scambio</a:t>
            </a:r>
            <a:r>
              <a:rPr lang="en-US" altLang="it-IT" sz="2000" dirty="0" smtClean="0">
                <a:solidFill>
                  <a:schemeClr val="accent2"/>
                </a:solidFill>
                <a:latin typeface="Times New Roman" pitchFamily="18" charset="0"/>
              </a:rPr>
              <a:t> </a:t>
            </a:r>
            <a:r>
              <a:rPr lang="en-US" altLang="it-IT" sz="2000" dirty="0" err="1" smtClean="0">
                <a:solidFill>
                  <a:schemeClr val="accent2"/>
                </a:solidFill>
                <a:latin typeface="Times New Roman" pitchFamily="18" charset="0"/>
              </a:rPr>
              <a:t>dei</a:t>
            </a:r>
            <a:r>
              <a:rPr lang="en-US" altLang="it-IT" sz="2000" dirty="0" smtClean="0">
                <a:solidFill>
                  <a:schemeClr val="accent2"/>
                </a:solidFill>
                <a:latin typeface="Times New Roman" pitchFamily="18" charset="0"/>
              </a:rPr>
              <a:t> </a:t>
            </a:r>
            <a:r>
              <a:rPr lang="en-US" altLang="it-IT" sz="2000" dirty="0" err="1" smtClean="0">
                <a:solidFill>
                  <a:schemeClr val="accent2"/>
                </a:solidFill>
                <a:latin typeface="Times New Roman" pitchFamily="18" charset="0"/>
              </a:rPr>
              <a:t>leganti</a:t>
            </a:r>
            <a:endParaRPr lang="en-US" altLang="it-IT" sz="2000" dirty="0">
              <a:solidFill>
                <a:schemeClr val="accent2"/>
              </a:solidFill>
              <a:latin typeface="Times New Roman" pitchFamily="18" charset="0"/>
            </a:endParaRPr>
          </a:p>
          <a:p>
            <a:pPr eaLnBrk="1" hangingPunct="1"/>
            <a:r>
              <a:rPr lang="en-US" altLang="it-IT" sz="2000" dirty="0" smtClean="0">
                <a:solidFill>
                  <a:schemeClr val="accent2"/>
                </a:solidFill>
                <a:latin typeface="Times New Roman" pitchFamily="18" charset="0"/>
              </a:rPr>
              <a:t>(la </a:t>
            </a:r>
            <a:r>
              <a:rPr lang="en-US" altLang="it-IT" sz="2000" dirty="0" err="1" smtClean="0">
                <a:solidFill>
                  <a:schemeClr val="accent2"/>
                </a:solidFill>
                <a:latin typeface="Times New Roman" pitchFamily="18" charset="0"/>
              </a:rPr>
              <a:t>sfera</a:t>
            </a:r>
            <a:r>
              <a:rPr lang="en-US" altLang="it-IT" sz="2000" dirty="0" smtClean="0">
                <a:solidFill>
                  <a:schemeClr val="accent2"/>
                </a:solidFill>
                <a:latin typeface="Times New Roman" pitchFamily="18" charset="0"/>
              </a:rPr>
              <a:t> di </a:t>
            </a:r>
            <a:r>
              <a:rPr lang="en-US" altLang="it-IT" sz="2000" dirty="0" err="1" smtClean="0">
                <a:solidFill>
                  <a:schemeClr val="accent2"/>
                </a:solidFill>
                <a:latin typeface="Times New Roman" pitchFamily="18" charset="0"/>
              </a:rPr>
              <a:t>coordinazione</a:t>
            </a:r>
            <a:r>
              <a:rPr lang="en-US" altLang="it-IT" sz="2000" dirty="0" smtClean="0">
                <a:solidFill>
                  <a:schemeClr val="accent2"/>
                </a:solidFill>
                <a:latin typeface="Times New Roman" pitchFamily="18" charset="0"/>
              </a:rPr>
              <a:t> </a:t>
            </a:r>
            <a:r>
              <a:rPr lang="en-US" altLang="it-IT" sz="2000" dirty="0" err="1" smtClean="0">
                <a:solidFill>
                  <a:schemeClr val="accent2"/>
                </a:solidFill>
                <a:latin typeface="Times New Roman" pitchFamily="18" charset="0"/>
              </a:rPr>
              <a:t>rimane</a:t>
            </a:r>
            <a:r>
              <a:rPr lang="en-US" altLang="it-IT" sz="2000" dirty="0" smtClean="0">
                <a:solidFill>
                  <a:schemeClr val="accent2"/>
                </a:solidFill>
                <a:latin typeface="Times New Roman" pitchFamily="18" charset="0"/>
              </a:rPr>
              <a:t> la </a:t>
            </a:r>
            <a:r>
              <a:rPr lang="en-US" altLang="it-IT" sz="2000" dirty="0" err="1" smtClean="0">
                <a:solidFill>
                  <a:schemeClr val="accent2"/>
                </a:solidFill>
                <a:latin typeface="Times New Roman" pitchFamily="18" charset="0"/>
              </a:rPr>
              <a:t>stessa</a:t>
            </a:r>
            <a:r>
              <a:rPr lang="en-US" altLang="it-IT" sz="2000" dirty="0" smtClean="0">
                <a:solidFill>
                  <a:schemeClr val="accent2"/>
                </a:solidFill>
                <a:latin typeface="Times New Roman" pitchFamily="18" charset="0"/>
              </a:rPr>
              <a:t>)</a:t>
            </a:r>
            <a:endParaRPr lang="en-US" altLang="it-IT" sz="2000" dirty="0">
              <a:solidFill>
                <a:schemeClr val="accent2"/>
              </a:solidFill>
              <a:latin typeface="Times New Roman" pitchFamily="18" charset="0"/>
            </a:endParaRPr>
          </a:p>
          <a:p>
            <a:pPr eaLnBrk="1" hangingPunct="1"/>
            <a:endParaRPr lang="en-US" altLang="it-IT" sz="2000" dirty="0">
              <a:solidFill>
                <a:schemeClr val="accent2"/>
              </a:solidFill>
              <a:latin typeface="Times New Roman" pitchFamily="18" charset="0"/>
            </a:endParaRPr>
          </a:p>
          <a:p>
            <a:pPr eaLnBrk="1" hangingPunct="1"/>
            <a:r>
              <a:rPr lang="en-US" altLang="it-IT" sz="2000" dirty="0">
                <a:solidFill>
                  <a:schemeClr val="accent2"/>
                </a:solidFill>
                <a:latin typeface="Times New Roman" pitchFamily="18" charset="0"/>
              </a:rPr>
              <a:t>	</a:t>
            </a:r>
            <a:r>
              <a:rPr lang="en-US" altLang="it-IT" sz="2000" i="1" dirty="0">
                <a:solidFill>
                  <a:schemeClr val="accent2"/>
                </a:solidFill>
                <a:latin typeface="Times New Roman" pitchFamily="18" charset="0"/>
              </a:rPr>
              <a:t>r</a:t>
            </a:r>
            <a:r>
              <a:rPr lang="en-US" altLang="it-IT" sz="2000" dirty="0">
                <a:solidFill>
                  <a:schemeClr val="accent2"/>
                </a:solidFill>
                <a:latin typeface="Times New Roman" pitchFamily="18" charset="0"/>
              </a:rPr>
              <a:t> = </a:t>
            </a:r>
            <a:r>
              <a:rPr lang="en-US" altLang="it-IT" sz="2000" i="1" dirty="0">
                <a:solidFill>
                  <a:schemeClr val="accent2"/>
                </a:solidFill>
                <a:latin typeface="Times New Roman" pitchFamily="18" charset="0"/>
              </a:rPr>
              <a:t>k</a:t>
            </a:r>
            <a:r>
              <a:rPr lang="en-US" altLang="it-IT" sz="2000" dirty="0">
                <a:solidFill>
                  <a:schemeClr val="accent2"/>
                </a:solidFill>
                <a:latin typeface="Times New Roman" pitchFamily="18" charset="0"/>
              </a:rPr>
              <a:t> [A][B]</a:t>
            </a:r>
          </a:p>
        </p:txBody>
      </p:sp>
      <p:pic>
        <p:nvPicPr>
          <p:cNvPr id="3687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2908300"/>
            <a:ext cx="5702300" cy="356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7" name="Text Box 11"/>
          <p:cNvSpPr txBox="1">
            <a:spLocks noChangeArrowheads="1"/>
          </p:cNvSpPr>
          <p:nvPr/>
        </p:nvSpPr>
        <p:spPr bwMode="auto">
          <a:xfrm>
            <a:off x="838200" y="5105400"/>
            <a:ext cx="1742785" cy="70788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sz="2000" i="1" dirty="0" err="1" smtClean="0">
                <a:solidFill>
                  <a:srgbClr val="FF0000"/>
                </a:solidFill>
                <a:latin typeface="Times New Roman" pitchFamily="18" charset="0"/>
              </a:rPr>
              <a:t>Meccanismo</a:t>
            </a:r>
            <a:r>
              <a:rPr lang="en-US" altLang="it-IT" sz="2000" i="1" dirty="0" smtClean="0">
                <a:solidFill>
                  <a:srgbClr val="FF0000"/>
                </a:solidFill>
                <a:latin typeface="Times New Roman" pitchFamily="18" charset="0"/>
              </a:rPr>
              <a:t> di</a:t>
            </a:r>
          </a:p>
          <a:p>
            <a:pPr eaLnBrk="1" hangingPunct="1"/>
            <a:r>
              <a:rPr lang="en-US" altLang="it-IT" sz="2000" i="1" dirty="0" smtClean="0">
                <a:solidFill>
                  <a:srgbClr val="FF0000"/>
                </a:solidFill>
                <a:latin typeface="Times New Roman" pitchFamily="18" charset="0"/>
              </a:rPr>
              <a:t>Tunneling</a:t>
            </a:r>
            <a:endParaRPr lang="en-US" altLang="it-IT" sz="2000" i="1" dirty="0">
              <a:solidFill>
                <a:srgbClr val="FF00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7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7"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0"/>
            <a:ext cx="7772400" cy="381000"/>
          </a:xfrm>
        </p:spPr>
        <p:txBody>
          <a:bodyPr/>
          <a:lstStyle/>
          <a:p>
            <a:r>
              <a:rPr lang="it-IT" altLang="it-IT" sz="2000"/>
              <a:t>Trasferimenti elettronici attraverso leganti a ponte</a:t>
            </a:r>
          </a:p>
        </p:txBody>
      </p:sp>
      <p:sp>
        <p:nvSpPr>
          <p:cNvPr id="32771" name="Text Box 3"/>
          <p:cNvSpPr txBox="1">
            <a:spLocks noChangeArrowheads="1"/>
          </p:cNvSpPr>
          <p:nvPr/>
        </p:nvSpPr>
        <p:spPr bwMode="auto">
          <a:xfrm>
            <a:off x="228600" y="531813"/>
            <a:ext cx="8610600"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b="1" dirty="0">
                <a:cs typeface="Times New Roman" pitchFamily="18" charset="0"/>
              </a:rPr>
              <a:t>2) meccanismo a sfera interna</a:t>
            </a:r>
            <a:r>
              <a:rPr lang="it-IT" altLang="it-IT" sz="1600" dirty="0">
                <a:cs typeface="Times New Roman" pitchFamily="18" charset="0"/>
              </a:rPr>
              <a:t>: si osserva quando il complesso riducente e quello ossidante condividono un legante nella sfera di coordinazione interna e l’elettrone viene trasferito attraverso il legante a ponte. Per es.:</a:t>
            </a:r>
          </a:p>
          <a:p>
            <a:pPr algn="ctr">
              <a:spcBef>
                <a:spcPct val="50000"/>
              </a:spcBef>
            </a:pPr>
            <a:r>
              <a:rPr lang="it-IT" altLang="it-IT" sz="1600" dirty="0">
                <a:cs typeface="Times New Roman" pitchFamily="18" charset="0"/>
              </a:rPr>
              <a:t>  [</a:t>
            </a:r>
            <a:r>
              <a:rPr lang="it-IT" altLang="it-IT" sz="1600" dirty="0" err="1">
                <a:cs typeface="Times New Roman" pitchFamily="18" charset="0"/>
              </a:rPr>
              <a:t>Co</a:t>
            </a:r>
            <a:r>
              <a:rPr lang="it-IT" altLang="it-IT" sz="1600" baseline="30000" dirty="0" err="1">
                <a:cs typeface="Times New Roman" pitchFamily="18" charset="0"/>
              </a:rPr>
              <a:t>III</a:t>
            </a:r>
            <a:r>
              <a:rPr lang="it-IT" altLang="it-IT" sz="1600" dirty="0">
                <a:cs typeface="Times New Roman" pitchFamily="18" charset="0"/>
              </a:rPr>
              <a:t>(NH</a:t>
            </a:r>
            <a:r>
              <a:rPr lang="it-IT" altLang="it-IT" sz="1600" baseline="-30000" dirty="0">
                <a:cs typeface="Times New Roman" pitchFamily="18" charset="0"/>
              </a:rPr>
              <a:t>3</a:t>
            </a:r>
            <a:r>
              <a:rPr lang="it-IT" altLang="it-IT" sz="1600" dirty="0">
                <a:cs typeface="Times New Roman" pitchFamily="18" charset="0"/>
              </a:rPr>
              <a:t>)</a:t>
            </a:r>
            <a:r>
              <a:rPr lang="it-IT" altLang="it-IT" sz="1600" baseline="-30000" dirty="0">
                <a:cs typeface="Times New Roman" pitchFamily="18" charset="0"/>
              </a:rPr>
              <a:t>5</a:t>
            </a:r>
            <a:r>
              <a:rPr lang="it-IT" altLang="it-IT" sz="1600" b="1" dirty="0">
                <a:cs typeface="Times New Roman" pitchFamily="18" charset="0"/>
              </a:rPr>
              <a:t>X</a:t>
            </a:r>
            <a:r>
              <a:rPr lang="it-IT" altLang="it-IT" sz="1600" dirty="0">
                <a:cs typeface="Times New Roman" pitchFamily="18" charset="0"/>
              </a:rPr>
              <a:t>]</a:t>
            </a:r>
            <a:r>
              <a:rPr lang="it-IT" altLang="it-IT" sz="1600" baseline="30000" dirty="0">
                <a:cs typeface="Times New Roman" pitchFamily="18" charset="0"/>
              </a:rPr>
              <a:t>2+ </a:t>
            </a:r>
            <a:r>
              <a:rPr lang="it-IT" altLang="it-IT" sz="1600" dirty="0">
                <a:cs typeface="Times New Roman" pitchFamily="18" charset="0"/>
              </a:rPr>
              <a:t>    +    Cr</a:t>
            </a:r>
            <a:r>
              <a:rPr lang="it-IT" altLang="it-IT" sz="1600" baseline="30000" dirty="0">
                <a:cs typeface="Times New Roman" pitchFamily="18" charset="0"/>
              </a:rPr>
              <a:t>2+</a:t>
            </a:r>
            <a:r>
              <a:rPr lang="it-IT" altLang="it-IT" sz="1600" dirty="0">
                <a:cs typeface="Times New Roman" pitchFamily="18" charset="0"/>
              </a:rPr>
              <a:t>(</a:t>
            </a:r>
            <a:r>
              <a:rPr lang="it-IT" altLang="it-IT" sz="1600" dirty="0" err="1">
                <a:cs typeface="Times New Roman" pitchFamily="18" charset="0"/>
              </a:rPr>
              <a:t>aq</a:t>
            </a:r>
            <a:r>
              <a:rPr lang="it-IT" altLang="it-IT" sz="1600" dirty="0">
                <a:cs typeface="Times New Roman" pitchFamily="18" charset="0"/>
              </a:rPr>
              <a:t>)  +  5 H</a:t>
            </a:r>
            <a:r>
              <a:rPr lang="it-IT" altLang="it-IT" sz="1600" baseline="30000" dirty="0">
                <a:cs typeface="Times New Roman" pitchFamily="18" charset="0"/>
              </a:rPr>
              <a:t>+</a:t>
            </a:r>
            <a:r>
              <a:rPr lang="it-IT" altLang="it-IT" sz="1600" dirty="0">
                <a:cs typeface="Times New Roman" pitchFamily="18" charset="0"/>
              </a:rPr>
              <a:t> </a:t>
            </a:r>
            <a:r>
              <a:rPr lang="it-IT" altLang="it-IT" sz="1600" dirty="0">
                <a:latin typeface="Lucida Sans Unicode" pitchFamily="34" charset="0"/>
                <a:ea typeface="Arial Unicode MS" pitchFamily="34" charset="-128"/>
                <a:cs typeface="Arial Unicode MS" pitchFamily="34" charset="-128"/>
              </a:rPr>
              <a:t>⇄</a:t>
            </a:r>
            <a:r>
              <a:rPr lang="it-IT" altLang="it-IT" sz="1600" dirty="0">
                <a:cs typeface="Times New Roman" pitchFamily="18" charset="0"/>
              </a:rPr>
              <a:t> [</a:t>
            </a:r>
            <a:r>
              <a:rPr lang="it-IT" altLang="it-IT" sz="1600" dirty="0" err="1">
                <a:cs typeface="Times New Roman" pitchFamily="18" charset="0"/>
              </a:rPr>
              <a:t>Cr</a:t>
            </a:r>
            <a:r>
              <a:rPr lang="it-IT" altLang="it-IT" sz="1600" baseline="30000" dirty="0" err="1">
                <a:cs typeface="Times New Roman" pitchFamily="18" charset="0"/>
              </a:rPr>
              <a:t>III</a:t>
            </a:r>
            <a:r>
              <a:rPr lang="it-IT" altLang="it-IT" sz="1600" dirty="0">
                <a:cs typeface="Times New Roman" pitchFamily="18" charset="0"/>
              </a:rPr>
              <a:t>(H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5</a:t>
            </a:r>
            <a:r>
              <a:rPr lang="it-IT" altLang="it-IT" sz="1600" b="1" dirty="0">
                <a:cs typeface="Times New Roman" pitchFamily="18" charset="0"/>
              </a:rPr>
              <a:t>X</a:t>
            </a:r>
            <a:r>
              <a:rPr lang="it-IT" altLang="it-IT" sz="1600" dirty="0">
                <a:cs typeface="Times New Roman" pitchFamily="18" charset="0"/>
              </a:rPr>
              <a:t>]</a:t>
            </a:r>
            <a:r>
              <a:rPr lang="it-IT" altLang="it-IT" sz="1600" baseline="30000" dirty="0">
                <a:cs typeface="Times New Roman" pitchFamily="18" charset="0"/>
              </a:rPr>
              <a:t>2+ </a:t>
            </a:r>
            <a:r>
              <a:rPr lang="it-IT" altLang="it-IT" sz="1600" dirty="0">
                <a:cs typeface="Times New Roman" pitchFamily="18" charset="0"/>
              </a:rPr>
              <a:t>    +    Co</a:t>
            </a:r>
            <a:r>
              <a:rPr lang="it-IT" altLang="it-IT" sz="1600" baseline="30000" dirty="0">
                <a:cs typeface="Times New Roman" pitchFamily="18" charset="0"/>
              </a:rPr>
              <a:t>2+</a:t>
            </a:r>
            <a:r>
              <a:rPr lang="it-IT" altLang="it-IT" sz="1600" dirty="0">
                <a:cs typeface="Times New Roman" pitchFamily="18" charset="0"/>
              </a:rPr>
              <a:t>(</a:t>
            </a:r>
            <a:r>
              <a:rPr lang="it-IT" altLang="it-IT" sz="1600" dirty="0" err="1">
                <a:cs typeface="Times New Roman" pitchFamily="18" charset="0"/>
              </a:rPr>
              <a:t>aq</a:t>
            </a:r>
            <a:r>
              <a:rPr lang="it-IT" altLang="it-IT" sz="1600" dirty="0">
                <a:cs typeface="Times New Roman" pitchFamily="18" charset="0"/>
              </a:rPr>
              <a:t>)  +  5 NH</a:t>
            </a:r>
            <a:r>
              <a:rPr lang="it-IT" altLang="it-IT" sz="1600" baseline="-30000" dirty="0">
                <a:cs typeface="Times New Roman" pitchFamily="18" charset="0"/>
              </a:rPr>
              <a:t>4</a:t>
            </a:r>
            <a:r>
              <a:rPr lang="it-IT" altLang="it-IT" sz="1600" baseline="30000" dirty="0">
                <a:cs typeface="Times New Roman" pitchFamily="18" charset="0"/>
              </a:rPr>
              <a:t>+</a:t>
            </a:r>
            <a:r>
              <a:rPr lang="it-IT" altLang="it-IT" sz="1600" dirty="0">
                <a:cs typeface="Times New Roman" pitchFamily="18" charset="0"/>
              </a:rPr>
              <a:t>   </a:t>
            </a:r>
          </a:p>
          <a:p>
            <a:pPr algn="ctr">
              <a:spcBef>
                <a:spcPct val="50000"/>
              </a:spcBef>
            </a:pPr>
            <a:r>
              <a:rPr lang="fr-FR" altLang="it-IT" sz="1600" dirty="0">
                <a:cs typeface="Times New Roman" pitchFamily="18" charset="0"/>
              </a:rPr>
              <a:t>X = F</a:t>
            </a:r>
            <a:r>
              <a:rPr lang="fr-FR" altLang="it-IT" sz="1600" baseline="30000" dirty="0">
                <a:cs typeface="Times New Roman" pitchFamily="18" charset="0"/>
              </a:rPr>
              <a:t>-</a:t>
            </a:r>
            <a:r>
              <a:rPr lang="fr-FR" altLang="it-IT" sz="1600" dirty="0">
                <a:cs typeface="Times New Roman" pitchFamily="18" charset="0"/>
              </a:rPr>
              <a:t>, Cl</a:t>
            </a:r>
            <a:r>
              <a:rPr lang="fr-FR" altLang="it-IT" sz="1600" baseline="30000" dirty="0">
                <a:cs typeface="Times New Roman" pitchFamily="18" charset="0"/>
              </a:rPr>
              <a:t>-</a:t>
            </a:r>
            <a:r>
              <a:rPr lang="fr-FR" altLang="it-IT" sz="1600" dirty="0">
                <a:cs typeface="Times New Roman" pitchFamily="18" charset="0"/>
              </a:rPr>
              <a:t>, Br</a:t>
            </a:r>
            <a:r>
              <a:rPr lang="fr-FR" altLang="it-IT" sz="1600" baseline="30000" dirty="0">
                <a:cs typeface="Times New Roman" pitchFamily="18" charset="0"/>
              </a:rPr>
              <a:t>-</a:t>
            </a:r>
            <a:r>
              <a:rPr lang="fr-FR" altLang="it-IT" sz="1600" dirty="0">
                <a:cs typeface="Times New Roman" pitchFamily="18" charset="0"/>
              </a:rPr>
              <a:t>, SO</a:t>
            </a:r>
            <a:r>
              <a:rPr lang="fr-FR" altLang="it-IT" sz="1600" baseline="-30000" dirty="0">
                <a:cs typeface="Times New Roman" pitchFamily="18" charset="0"/>
              </a:rPr>
              <a:t>4</a:t>
            </a:r>
            <a:r>
              <a:rPr lang="fr-FR" altLang="it-IT" sz="1600" baseline="30000" dirty="0">
                <a:cs typeface="Times New Roman" pitchFamily="18" charset="0"/>
              </a:rPr>
              <a:t>2-</a:t>
            </a:r>
            <a:r>
              <a:rPr lang="fr-FR" altLang="it-IT" sz="1600" dirty="0">
                <a:cs typeface="Times New Roman" pitchFamily="18" charset="0"/>
              </a:rPr>
              <a:t>, NCS</a:t>
            </a:r>
            <a:r>
              <a:rPr lang="fr-FR" altLang="it-IT" sz="1600" baseline="30000" dirty="0">
                <a:cs typeface="Times New Roman" pitchFamily="18" charset="0"/>
              </a:rPr>
              <a:t>-</a:t>
            </a:r>
            <a:r>
              <a:rPr lang="fr-FR" altLang="it-IT" sz="1600" dirty="0">
                <a:cs typeface="Times New Roman" pitchFamily="18" charset="0"/>
              </a:rPr>
              <a:t>, etc.</a:t>
            </a:r>
            <a:endParaRPr lang="it-IT" altLang="it-IT" sz="1600" dirty="0">
              <a:cs typeface="Times New Roman" pitchFamily="18" charset="0"/>
            </a:endParaRPr>
          </a:p>
          <a:p>
            <a:pPr>
              <a:spcBef>
                <a:spcPct val="50000"/>
              </a:spcBef>
            </a:pPr>
            <a:r>
              <a:rPr lang="it-IT" altLang="it-IT" sz="1600" dirty="0">
                <a:cs typeface="Times New Roman" pitchFamily="18" charset="0"/>
              </a:rPr>
              <a:t>Nei reagenti il complesso di </a:t>
            </a:r>
            <a:r>
              <a:rPr lang="it-IT" altLang="it-IT" sz="1600" dirty="0" err="1">
                <a:cs typeface="Times New Roman" pitchFamily="18" charset="0"/>
              </a:rPr>
              <a:t>Co</a:t>
            </a:r>
            <a:r>
              <a:rPr lang="it-IT" altLang="it-IT" sz="1600" baseline="30000" dirty="0" err="1">
                <a:cs typeface="Times New Roman" pitchFamily="18" charset="0"/>
              </a:rPr>
              <a:t>III</a:t>
            </a:r>
            <a:r>
              <a:rPr lang="it-IT" altLang="it-IT" sz="1600" dirty="0">
                <a:cs typeface="Times New Roman" pitchFamily="18" charset="0"/>
              </a:rPr>
              <a:t> </a:t>
            </a:r>
            <a:r>
              <a:rPr lang="it-IT" altLang="it-IT" sz="1600" dirty="0" smtClean="0">
                <a:cs typeface="Times New Roman" pitchFamily="18" charset="0"/>
              </a:rPr>
              <a:t>(d</a:t>
            </a:r>
            <a:r>
              <a:rPr lang="it-IT" altLang="it-IT" sz="1600" baseline="30000" dirty="0" smtClean="0">
                <a:cs typeface="Times New Roman" pitchFamily="18" charset="0"/>
              </a:rPr>
              <a:t>6</a:t>
            </a:r>
            <a:r>
              <a:rPr lang="it-IT" altLang="it-IT" sz="1600" dirty="0" smtClean="0">
                <a:cs typeface="Times New Roman" pitchFamily="18" charset="0"/>
              </a:rPr>
              <a:t> </a:t>
            </a:r>
            <a:r>
              <a:rPr lang="it-IT" altLang="it-IT" sz="1600" dirty="0" err="1" smtClean="0">
                <a:cs typeface="Times New Roman" pitchFamily="18" charset="0"/>
              </a:rPr>
              <a:t>bs</a:t>
            </a:r>
            <a:r>
              <a:rPr lang="it-IT" altLang="it-IT" sz="1600" dirty="0" smtClean="0">
                <a:cs typeface="Times New Roman" pitchFamily="18" charset="0"/>
              </a:rPr>
              <a:t>) è </a:t>
            </a:r>
            <a:r>
              <a:rPr lang="it-IT" altLang="it-IT" sz="1600" dirty="0">
                <a:cs typeface="Times New Roman" pitchFamily="18" charset="0"/>
              </a:rPr>
              <a:t>inerte alla sostituzione </a:t>
            </a:r>
            <a:r>
              <a:rPr lang="it-IT" altLang="it-IT" sz="1600" dirty="0" smtClean="0">
                <a:cs typeface="Times New Roman" pitchFamily="18" charset="0"/>
              </a:rPr>
              <a:t>mentre l’acquo complesso </a:t>
            </a:r>
            <a:r>
              <a:rPr lang="it-IT" altLang="it-IT" sz="1600" dirty="0">
                <a:cs typeface="Times New Roman" pitchFamily="18" charset="0"/>
              </a:rPr>
              <a:t>di </a:t>
            </a:r>
            <a:r>
              <a:rPr lang="it-IT" altLang="it-IT" sz="1600" dirty="0" err="1" smtClean="0">
                <a:cs typeface="Times New Roman" pitchFamily="18" charset="0"/>
              </a:rPr>
              <a:t>Cr</a:t>
            </a:r>
            <a:r>
              <a:rPr lang="it-IT" altLang="it-IT" sz="1600" baseline="30000" dirty="0" err="1" smtClean="0">
                <a:cs typeface="Times New Roman" pitchFamily="18" charset="0"/>
              </a:rPr>
              <a:t>II</a:t>
            </a:r>
            <a:r>
              <a:rPr lang="it-IT" altLang="it-IT" sz="1600" baseline="30000" dirty="0" smtClean="0">
                <a:cs typeface="Times New Roman" pitchFamily="18" charset="0"/>
              </a:rPr>
              <a:t> </a:t>
            </a:r>
            <a:r>
              <a:rPr lang="it-IT" altLang="it-IT" sz="1600" dirty="0" smtClean="0">
                <a:cs typeface="Times New Roman" pitchFamily="18" charset="0"/>
              </a:rPr>
              <a:t>(d</a:t>
            </a:r>
            <a:r>
              <a:rPr lang="it-IT" altLang="it-IT" sz="1600" baseline="30000" dirty="0" smtClean="0">
                <a:cs typeface="Times New Roman" pitchFamily="18" charset="0"/>
              </a:rPr>
              <a:t>4</a:t>
            </a:r>
            <a:r>
              <a:rPr lang="it-IT" altLang="it-IT" sz="1600" dirty="0" smtClean="0">
                <a:cs typeface="Times New Roman" pitchFamily="18" charset="0"/>
              </a:rPr>
              <a:t> </a:t>
            </a:r>
            <a:r>
              <a:rPr lang="it-IT" altLang="it-IT" sz="1600" dirty="0" err="1" smtClean="0">
                <a:cs typeface="Times New Roman" pitchFamily="18" charset="0"/>
              </a:rPr>
              <a:t>as</a:t>
            </a:r>
            <a:r>
              <a:rPr lang="it-IT" altLang="it-IT" sz="1600" dirty="0" smtClean="0">
                <a:cs typeface="Times New Roman" pitchFamily="18" charset="0"/>
              </a:rPr>
              <a:t>) è labile</a:t>
            </a:r>
            <a:endParaRPr lang="it-IT" altLang="it-IT" sz="1600" dirty="0">
              <a:cs typeface="Times New Roman" pitchFamily="18" charset="0"/>
            </a:endParaRPr>
          </a:p>
          <a:p>
            <a:pPr>
              <a:spcBef>
                <a:spcPct val="50000"/>
              </a:spcBef>
            </a:pPr>
            <a:r>
              <a:rPr lang="it-IT" altLang="it-IT" sz="1600" dirty="0">
                <a:cs typeface="Times New Roman" pitchFamily="18" charset="0"/>
              </a:rPr>
              <a:t>Nei prodotti lo ione [</a:t>
            </a:r>
            <a:r>
              <a:rPr lang="it-IT" altLang="it-IT" sz="1600" dirty="0" err="1">
                <a:cs typeface="Times New Roman" pitchFamily="18" charset="0"/>
              </a:rPr>
              <a:t>Cr</a:t>
            </a:r>
            <a:r>
              <a:rPr lang="it-IT" altLang="it-IT" sz="1600" baseline="30000" dirty="0" err="1">
                <a:cs typeface="Times New Roman" pitchFamily="18" charset="0"/>
              </a:rPr>
              <a:t>III</a:t>
            </a:r>
            <a:r>
              <a:rPr lang="it-IT" altLang="it-IT" sz="1600" dirty="0">
                <a:cs typeface="Times New Roman" pitchFamily="18" charset="0"/>
              </a:rPr>
              <a:t>(H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5</a:t>
            </a:r>
            <a:r>
              <a:rPr lang="it-IT" altLang="it-IT" sz="1600" b="1" dirty="0">
                <a:cs typeface="Times New Roman" pitchFamily="18" charset="0"/>
              </a:rPr>
              <a:t>X</a:t>
            </a:r>
            <a:r>
              <a:rPr lang="it-IT" altLang="it-IT" sz="1600" dirty="0">
                <a:cs typeface="Times New Roman" pitchFamily="18" charset="0"/>
              </a:rPr>
              <a:t>]</a:t>
            </a:r>
            <a:r>
              <a:rPr lang="it-IT" altLang="it-IT" sz="1600" baseline="30000" dirty="0">
                <a:cs typeface="Times New Roman" pitchFamily="18" charset="0"/>
              </a:rPr>
              <a:t>2+ </a:t>
            </a:r>
            <a:r>
              <a:rPr lang="it-IT" altLang="it-IT" sz="1600" dirty="0" smtClean="0">
                <a:cs typeface="Times New Roman" pitchFamily="18" charset="0"/>
              </a:rPr>
              <a:t>(d</a:t>
            </a:r>
            <a:r>
              <a:rPr lang="it-IT" altLang="it-IT" sz="1600" baseline="30000" dirty="0" smtClean="0">
                <a:cs typeface="Times New Roman" pitchFamily="18" charset="0"/>
              </a:rPr>
              <a:t>3</a:t>
            </a:r>
            <a:r>
              <a:rPr lang="it-IT" altLang="it-IT" sz="1600" dirty="0" smtClean="0">
                <a:cs typeface="Times New Roman" pitchFamily="18" charset="0"/>
              </a:rPr>
              <a:t>) è inerte mentre </a:t>
            </a:r>
            <a:r>
              <a:rPr lang="it-IT" altLang="it-IT" sz="1600" dirty="0">
                <a:cs typeface="Times New Roman" pitchFamily="18" charset="0"/>
              </a:rPr>
              <a:t>l’acquo ione di </a:t>
            </a:r>
            <a:r>
              <a:rPr lang="it-IT" altLang="it-IT" sz="1600" dirty="0" err="1">
                <a:cs typeface="Times New Roman" pitchFamily="18" charset="0"/>
              </a:rPr>
              <a:t>Co</a:t>
            </a:r>
            <a:r>
              <a:rPr lang="it-IT" altLang="it-IT" sz="1600" baseline="30000" dirty="0" err="1">
                <a:cs typeface="Times New Roman" pitchFamily="18" charset="0"/>
              </a:rPr>
              <a:t>II</a:t>
            </a:r>
            <a:r>
              <a:rPr lang="it-IT" altLang="it-IT" sz="1600" baseline="30000" dirty="0">
                <a:cs typeface="Times New Roman" pitchFamily="18" charset="0"/>
              </a:rPr>
              <a:t> </a:t>
            </a:r>
            <a:r>
              <a:rPr lang="it-IT" altLang="it-IT" sz="1600" dirty="0" smtClean="0">
                <a:cs typeface="Times New Roman" pitchFamily="18" charset="0"/>
              </a:rPr>
              <a:t>(d</a:t>
            </a:r>
            <a:r>
              <a:rPr lang="it-IT" altLang="it-IT" sz="1600" baseline="30000" dirty="0" smtClean="0">
                <a:cs typeface="Times New Roman" pitchFamily="18" charset="0"/>
              </a:rPr>
              <a:t>7</a:t>
            </a:r>
            <a:r>
              <a:rPr lang="it-IT" altLang="it-IT" sz="1600" dirty="0" smtClean="0">
                <a:cs typeface="Times New Roman" pitchFamily="18" charset="0"/>
              </a:rPr>
              <a:t> </a:t>
            </a:r>
            <a:r>
              <a:rPr lang="it-IT" altLang="it-IT" sz="1600" dirty="0" err="1" smtClean="0">
                <a:cs typeface="Times New Roman" pitchFamily="18" charset="0"/>
              </a:rPr>
              <a:t>as</a:t>
            </a:r>
            <a:r>
              <a:rPr lang="it-IT" altLang="it-IT" sz="1600" dirty="0" smtClean="0">
                <a:cs typeface="Times New Roman" pitchFamily="18" charset="0"/>
              </a:rPr>
              <a:t>) è labile.</a:t>
            </a:r>
            <a:endParaRPr lang="it-IT" altLang="it-IT" sz="1600" dirty="0">
              <a:cs typeface="Times New Roman" pitchFamily="18" charset="0"/>
            </a:endParaRPr>
          </a:p>
          <a:p>
            <a:pPr>
              <a:spcBef>
                <a:spcPct val="50000"/>
              </a:spcBef>
            </a:pPr>
            <a:r>
              <a:rPr lang="it-IT" altLang="it-IT" sz="1600" dirty="0">
                <a:cs typeface="Times New Roman" pitchFamily="18" charset="0"/>
              </a:rPr>
              <a:t>Il trasferimento di X dal Co al Cr è quantitativo. Il meccanismo proposto è così schematizzato:</a:t>
            </a:r>
          </a:p>
          <a:p>
            <a:pPr>
              <a:spcBef>
                <a:spcPct val="50000"/>
              </a:spcBef>
            </a:pPr>
            <a:r>
              <a:rPr lang="it-IT" altLang="it-IT" sz="1600" dirty="0">
                <a:cs typeface="Times New Roman" pitchFamily="18" charset="0"/>
              </a:rPr>
              <a:t>  [</a:t>
            </a:r>
            <a:r>
              <a:rPr lang="it-IT" altLang="it-IT" sz="1600" dirty="0" err="1">
                <a:cs typeface="Times New Roman" pitchFamily="18" charset="0"/>
              </a:rPr>
              <a:t>Cr</a:t>
            </a:r>
            <a:r>
              <a:rPr lang="it-IT" altLang="it-IT" sz="1600" baseline="30000" dirty="0" err="1">
                <a:cs typeface="Times New Roman" pitchFamily="18" charset="0"/>
              </a:rPr>
              <a:t>II</a:t>
            </a:r>
            <a:r>
              <a:rPr lang="it-IT" altLang="it-IT" sz="1600" dirty="0">
                <a:cs typeface="Times New Roman" pitchFamily="18" charset="0"/>
              </a:rPr>
              <a:t>(H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2+ </a:t>
            </a:r>
            <a:r>
              <a:rPr lang="it-IT" altLang="it-IT" sz="1600" dirty="0">
                <a:cs typeface="Times New Roman" pitchFamily="18" charset="0"/>
              </a:rPr>
              <a:t>    +    [</a:t>
            </a:r>
            <a:r>
              <a:rPr lang="it-IT" altLang="it-IT" sz="1600" dirty="0" err="1">
                <a:cs typeface="Times New Roman" pitchFamily="18" charset="0"/>
              </a:rPr>
              <a:t>Co</a:t>
            </a:r>
            <a:r>
              <a:rPr lang="it-IT" altLang="it-IT" sz="1600" baseline="30000" dirty="0" err="1">
                <a:cs typeface="Times New Roman" pitchFamily="18" charset="0"/>
              </a:rPr>
              <a:t>III</a:t>
            </a:r>
            <a:r>
              <a:rPr lang="it-IT" altLang="it-IT" sz="1600" dirty="0">
                <a:cs typeface="Times New Roman" pitchFamily="18" charset="0"/>
              </a:rPr>
              <a:t>(NH</a:t>
            </a:r>
            <a:r>
              <a:rPr lang="it-IT" altLang="it-IT" sz="1600" baseline="-30000" dirty="0">
                <a:cs typeface="Times New Roman" pitchFamily="18" charset="0"/>
              </a:rPr>
              <a:t>3</a:t>
            </a:r>
            <a:r>
              <a:rPr lang="it-IT" altLang="it-IT" sz="1600" dirty="0">
                <a:cs typeface="Times New Roman" pitchFamily="18" charset="0"/>
              </a:rPr>
              <a:t>)</a:t>
            </a:r>
            <a:r>
              <a:rPr lang="it-IT" altLang="it-IT" sz="1600" baseline="-30000" dirty="0">
                <a:cs typeface="Times New Roman" pitchFamily="18" charset="0"/>
              </a:rPr>
              <a:t>5</a:t>
            </a:r>
            <a:r>
              <a:rPr lang="it-IT" altLang="it-IT" sz="1600" b="1" dirty="0">
                <a:cs typeface="Times New Roman" pitchFamily="18" charset="0"/>
              </a:rPr>
              <a:t>Cl</a:t>
            </a:r>
            <a:r>
              <a:rPr lang="it-IT" altLang="it-IT" sz="1600" dirty="0">
                <a:cs typeface="Times New Roman" pitchFamily="18" charset="0"/>
              </a:rPr>
              <a:t>]</a:t>
            </a:r>
            <a:r>
              <a:rPr lang="it-IT" altLang="it-IT" sz="1600" baseline="30000" dirty="0">
                <a:cs typeface="Times New Roman" pitchFamily="18" charset="0"/>
              </a:rPr>
              <a:t>2+ </a:t>
            </a:r>
            <a:r>
              <a:rPr lang="it-IT" altLang="it-IT" sz="1600" dirty="0">
                <a:cs typeface="Times New Roman" pitchFamily="18" charset="0"/>
              </a:rPr>
              <a:t> </a:t>
            </a:r>
            <a:r>
              <a:rPr lang="it-IT" altLang="it-IT" sz="1600" dirty="0">
                <a:cs typeface="Times New Roman" pitchFamily="18" charset="0"/>
                <a:sym typeface="Wingdings" pitchFamily="2" charset="2"/>
              </a:rPr>
              <a:t></a:t>
            </a:r>
            <a:r>
              <a:rPr lang="it-IT" altLang="it-IT" sz="1600" dirty="0">
                <a:cs typeface="Times New Roman" pitchFamily="18" charset="0"/>
              </a:rPr>
              <a:t>	   [(H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5</a:t>
            </a:r>
            <a:r>
              <a:rPr lang="it-IT" altLang="it-IT" sz="1600" dirty="0">
                <a:cs typeface="Times New Roman" pitchFamily="18" charset="0"/>
              </a:rPr>
              <a:t>Cr</a:t>
            </a:r>
            <a:r>
              <a:rPr lang="it-IT" altLang="it-IT" sz="1600" baseline="30000" dirty="0">
                <a:cs typeface="Times New Roman" pitchFamily="18" charset="0"/>
              </a:rPr>
              <a:t>II</a:t>
            </a:r>
            <a:r>
              <a:rPr lang="it-IT" altLang="it-IT" sz="1600" b="1" dirty="0">
                <a:cs typeface="Times New Roman" pitchFamily="18" charset="0"/>
              </a:rPr>
              <a:t>Cl</a:t>
            </a:r>
            <a:r>
              <a:rPr lang="it-IT" altLang="it-IT" sz="1600" dirty="0">
                <a:cs typeface="Times New Roman" pitchFamily="18" charset="0"/>
              </a:rPr>
              <a:t>Co</a:t>
            </a:r>
            <a:r>
              <a:rPr lang="it-IT" altLang="it-IT" sz="1600" baseline="30000" dirty="0">
                <a:cs typeface="Times New Roman" pitchFamily="18" charset="0"/>
              </a:rPr>
              <a:t>III</a:t>
            </a:r>
            <a:r>
              <a:rPr lang="it-IT" altLang="it-IT" sz="1600" dirty="0">
                <a:cs typeface="Times New Roman" pitchFamily="18" charset="0"/>
              </a:rPr>
              <a:t>(NH</a:t>
            </a:r>
            <a:r>
              <a:rPr lang="it-IT" altLang="it-IT" sz="1600" baseline="-30000" dirty="0">
                <a:cs typeface="Times New Roman" pitchFamily="18" charset="0"/>
              </a:rPr>
              <a:t>3</a:t>
            </a:r>
            <a:r>
              <a:rPr lang="it-IT" altLang="it-IT" sz="1600" dirty="0">
                <a:cs typeface="Times New Roman" pitchFamily="18" charset="0"/>
              </a:rPr>
              <a:t>)</a:t>
            </a:r>
            <a:r>
              <a:rPr lang="it-IT" altLang="it-IT" sz="1600" baseline="-30000" dirty="0">
                <a:cs typeface="Times New Roman" pitchFamily="18" charset="0"/>
              </a:rPr>
              <a:t>5</a:t>
            </a:r>
            <a:r>
              <a:rPr lang="it-IT" altLang="it-IT" sz="1600" dirty="0">
                <a:cs typeface="Times New Roman" pitchFamily="18" charset="0"/>
              </a:rPr>
              <a:t>]</a:t>
            </a:r>
            <a:r>
              <a:rPr lang="it-IT" altLang="it-IT" sz="1600" baseline="30000" dirty="0">
                <a:cs typeface="Times New Roman" pitchFamily="18" charset="0"/>
              </a:rPr>
              <a:t>4+ </a:t>
            </a:r>
            <a:r>
              <a:rPr lang="it-IT" altLang="it-IT" sz="1600" dirty="0">
                <a:cs typeface="Times New Roman" pitchFamily="18" charset="0"/>
              </a:rPr>
              <a:t>    </a:t>
            </a:r>
            <a:r>
              <a:rPr lang="it-IT" altLang="it-IT" sz="1600" dirty="0" smtClean="0">
                <a:cs typeface="Times New Roman" pitchFamily="18" charset="0"/>
              </a:rPr>
              <a:t>+    H</a:t>
            </a:r>
            <a:r>
              <a:rPr lang="it-IT" altLang="it-IT" sz="1600" baseline="-30000" dirty="0" smtClean="0">
                <a:latin typeface="Lucida Console" pitchFamily="49" charset="0"/>
                <a:cs typeface="Times New Roman" pitchFamily="18" charset="0"/>
              </a:rPr>
              <a:t>2</a:t>
            </a:r>
            <a:r>
              <a:rPr lang="it-IT" altLang="it-IT" sz="1600" dirty="0" smtClean="0">
                <a:cs typeface="Times New Roman" pitchFamily="18" charset="0"/>
              </a:rPr>
              <a:t>O</a:t>
            </a:r>
            <a:endParaRPr lang="it-IT" altLang="it-IT" sz="1600" dirty="0">
              <a:cs typeface="Times New Roman" pitchFamily="18" charset="0"/>
            </a:endParaRPr>
          </a:p>
          <a:p>
            <a:pPr algn="ctr">
              <a:spcBef>
                <a:spcPct val="50000"/>
              </a:spcBef>
            </a:pPr>
            <a:r>
              <a:rPr lang="it-IT" altLang="it-IT" sz="1600" dirty="0">
                <a:cs typeface="Times New Roman" pitchFamily="18" charset="0"/>
              </a:rPr>
              <a:t> </a:t>
            </a:r>
            <a:r>
              <a:rPr lang="it-IT" altLang="it-IT" sz="1600" dirty="0" smtClean="0">
                <a:latin typeface="Lucida Console" pitchFamily="49" charset="0"/>
                <a:cs typeface="Times New Roman" pitchFamily="18" charset="0"/>
              </a:rPr>
              <a:t>                         ↑↓ </a:t>
            </a:r>
            <a:r>
              <a:rPr lang="it-IT" altLang="it-IT" sz="1600" b="1" i="1" dirty="0">
                <a:cs typeface="Times New Roman" pitchFamily="18" charset="0"/>
              </a:rPr>
              <a:t>scambio elettronico</a:t>
            </a:r>
            <a:endParaRPr lang="it-IT" altLang="it-IT" sz="1600" dirty="0">
              <a:cs typeface="Times New Roman" pitchFamily="18" charset="0"/>
            </a:endParaRPr>
          </a:p>
          <a:p>
            <a:pPr>
              <a:spcBef>
                <a:spcPct val="50000"/>
              </a:spcBef>
            </a:pPr>
            <a:r>
              <a:rPr lang="it-IT" altLang="it-IT" sz="1600" dirty="0">
                <a:cs typeface="Times New Roman" pitchFamily="18" charset="0"/>
              </a:rPr>
              <a:t> [</a:t>
            </a:r>
            <a:r>
              <a:rPr lang="it-IT" altLang="it-IT" sz="1600" dirty="0" err="1">
                <a:cs typeface="Times New Roman" pitchFamily="18" charset="0"/>
              </a:rPr>
              <a:t>Cr</a:t>
            </a:r>
            <a:r>
              <a:rPr lang="it-IT" altLang="it-IT" sz="1600" baseline="30000" dirty="0" err="1">
                <a:cs typeface="Times New Roman" pitchFamily="18" charset="0"/>
              </a:rPr>
              <a:t>III</a:t>
            </a:r>
            <a:r>
              <a:rPr lang="it-IT" altLang="it-IT" sz="1600" dirty="0">
                <a:cs typeface="Times New Roman" pitchFamily="18" charset="0"/>
              </a:rPr>
              <a:t>(H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5</a:t>
            </a:r>
            <a:r>
              <a:rPr lang="it-IT" altLang="it-IT" sz="1600" b="1" dirty="0">
                <a:cs typeface="Times New Roman" pitchFamily="18" charset="0"/>
              </a:rPr>
              <a:t>Cl</a:t>
            </a:r>
            <a:r>
              <a:rPr lang="it-IT" altLang="it-IT" sz="1600" dirty="0">
                <a:cs typeface="Times New Roman" pitchFamily="18" charset="0"/>
              </a:rPr>
              <a:t>]</a:t>
            </a:r>
            <a:r>
              <a:rPr lang="it-IT" altLang="it-IT" sz="1600" baseline="30000" dirty="0">
                <a:cs typeface="Times New Roman" pitchFamily="18" charset="0"/>
              </a:rPr>
              <a:t>2+ </a:t>
            </a:r>
            <a:r>
              <a:rPr lang="it-IT" altLang="it-IT" sz="1600" dirty="0">
                <a:cs typeface="Times New Roman" pitchFamily="18" charset="0"/>
              </a:rPr>
              <a:t>  +  [</a:t>
            </a:r>
            <a:r>
              <a:rPr lang="it-IT" altLang="it-IT" sz="1600" dirty="0" err="1">
                <a:cs typeface="Times New Roman" pitchFamily="18" charset="0"/>
              </a:rPr>
              <a:t>Co</a:t>
            </a:r>
            <a:r>
              <a:rPr lang="it-IT" altLang="it-IT" sz="1600" baseline="30000" dirty="0" err="1">
                <a:cs typeface="Times New Roman" pitchFamily="18" charset="0"/>
              </a:rPr>
              <a:t>II</a:t>
            </a:r>
            <a:r>
              <a:rPr lang="it-IT" altLang="it-IT" sz="1600" dirty="0">
                <a:cs typeface="Times New Roman" pitchFamily="18" charset="0"/>
              </a:rPr>
              <a:t>(NH</a:t>
            </a:r>
            <a:r>
              <a:rPr lang="it-IT" altLang="it-IT" sz="1600" baseline="-30000" dirty="0">
                <a:cs typeface="Times New Roman" pitchFamily="18" charset="0"/>
              </a:rPr>
              <a:t>3</a:t>
            </a:r>
            <a:r>
              <a:rPr lang="it-IT" altLang="it-IT" sz="1600" dirty="0">
                <a:cs typeface="Times New Roman" pitchFamily="18" charset="0"/>
              </a:rPr>
              <a:t>)</a:t>
            </a:r>
            <a:r>
              <a:rPr lang="it-IT" altLang="it-IT" sz="1600" baseline="-30000" dirty="0">
                <a:cs typeface="Times New Roman" pitchFamily="18" charset="0"/>
              </a:rPr>
              <a:t>5</a:t>
            </a:r>
            <a:r>
              <a:rPr lang="it-IT" altLang="it-IT" sz="1600" dirty="0">
                <a:cs typeface="Times New Roman" pitchFamily="18" charset="0"/>
              </a:rPr>
              <a:t>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2+</a:t>
            </a:r>
            <a:r>
              <a:rPr lang="it-IT" altLang="it-IT" sz="1600" dirty="0">
                <a:cs typeface="Times New Roman" pitchFamily="18" charset="0"/>
              </a:rPr>
              <a:t>   </a:t>
            </a:r>
            <a:r>
              <a:rPr lang="it-IT" altLang="it-IT" sz="1600" dirty="0">
                <a:cs typeface="Times New Roman" pitchFamily="18" charset="0"/>
                <a:sym typeface="Wingdings" pitchFamily="2" charset="2"/>
              </a:rPr>
              <a:t></a:t>
            </a:r>
            <a:r>
              <a:rPr lang="it-IT" altLang="it-IT" sz="1600" dirty="0">
                <a:cs typeface="Times New Roman" pitchFamily="18" charset="0"/>
              </a:rPr>
              <a:t>   [(H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5</a:t>
            </a:r>
            <a:r>
              <a:rPr lang="it-IT" altLang="it-IT" sz="1600" dirty="0">
                <a:cs typeface="Times New Roman" pitchFamily="18" charset="0"/>
              </a:rPr>
              <a:t>Cr</a:t>
            </a:r>
            <a:r>
              <a:rPr lang="it-IT" altLang="it-IT" sz="1600" baseline="30000" dirty="0">
                <a:cs typeface="Times New Roman" pitchFamily="18" charset="0"/>
              </a:rPr>
              <a:t>III</a:t>
            </a:r>
            <a:r>
              <a:rPr lang="it-IT" altLang="it-IT" sz="1600" b="1" dirty="0">
                <a:cs typeface="Times New Roman" pitchFamily="18" charset="0"/>
              </a:rPr>
              <a:t>Cl</a:t>
            </a:r>
            <a:r>
              <a:rPr lang="it-IT" altLang="it-IT" sz="1600" dirty="0">
                <a:cs typeface="Times New Roman" pitchFamily="18" charset="0"/>
              </a:rPr>
              <a:t>Co</a:t>
            </a:r>
            <a:r>
              <a:rPr lang="it-IT" altLang="it-IT" sz="1600" baseline="30000" dirty="0">
                <a:cs typeface="Times New Roman" pitchFamily="18" charset="0"/>
              </a:rPr>
              <a:t>II</a:t>
            </a:r>
            <a:r>
              <a:rPr lang="it-IT" altLang="it-IT" sz="1600" dirty="0">
                <a:cs typeface="Times New Roman" pitchFamily="18" charset="0"/>
              </a:rPr>
              <a:t>(NH</a:t>
            </a:r>
            <a:r>
              <a:rPr lang="it-IT" altLang="it-IT" sz="1600" baseline="-30000" dirty="0">
                <a:cs typeface="Times New Roman" pitchFamily="18" charset="0"/>
              </a:rPr>
              <a:t>3</a:t>
            </a:r>
            <a:r>
              <a:rPr lang="it-IT" altLang="it-IT" sz="1600" dirty="0">
                <a:cs typeface="Times New Roman" pitchFamily="18" charset="0"/>
              </a:rPr>
              <a:t>)</a:t>
            </a:r>
            <a:r>
              <a:rPr lang="it-IT" altLang="it-IT" sz="1600" baseline="-30000" dirty="0">
                <a:cs typeface="Times New Roman" pitchFamily="18" charset="0"/>
              </a:rPr>
              <a:t>5</a:t>
            </a:r>
            <a:r>
              <a:rPr lang="it-IT" altLang="it-IT" sz="1600" dirty="0">
                <a:cs typeface="Times New Roman" pitchFamily="18" charset="0"/>
              </a:rPr>
              <a:t>]</a:t>
            </a:r>
            <a:r>
              <a:rPr lang="it-IT" altLang="it-IT" sz="1600" baseline="30000" dirty="0">
                <a:cs typeface="Times New Roman" pitchFamily="18" charset="0"/>
              </a:rPr>
              <a:t>4+ </a:t>
            </a:r>
            <a:r>
              <a:rPr lang="it-IT" altLang="it-IT" sz="1600" dirty="0">
                <a:cs typeface="Times New Roman" pitchFamily="18" charset="0"/>
              </a:rPr>
              <a:t> </a:t>
            </a:r>
            <a:r>
              <a:rPr lang="it-IT" altLang="it-IT" sz="1600" dirty="0" smtClean="0">
                <a:cs typeface="Times New Roman" pitchFamily="18" charset="0"/>
              </a:rPr>
              <a:t> </a:t>
            </a:r>
            <a:r>
              <a:rPr lang="it-IT" altLang="it-IT" sz="1600" dirty="0">
                <a:cs typeface="Times New Roman" pitchFamily="18" charset="0"/>
              </a:rPr>
              <a:t>+    </a:t>
            </a:r>
            <a:r>
              <a:rPr lang="it-IT" altLang="it-IT" sz="1600" dirty="0" smtClean="0">
                <a:cs typeface="Times New Roman" pitchFamily="18" charset="0"/>
              </a:rPr>
              <a:t>H</a:t>
            </a:r>
            <a:r>
              <a:rPr lang="it-IT" altLang="it-IT" sz="1600" baseline="-30000" dirty="0" smtClean="0">
                <a:latin typeface="Lucida Console" pitchFamily="49" charset="0"/>
                <a:cs typeface="Times New Roman" pitchFamily="18" charset="0"/>
              </a:rPr>
              <a:t>2</a:t>
            </a:r>
            <a:r>
              <a:rPr lang="it-IT" altLang="it-IT" sz="1600" dirty="0" smtClean="0">
                <a:cs typeface="Times New Roman" pitchFamily="18" charset="0"/>
              </a:rPr>
              <a:t>O</a:t>
            </a:r>
          </a:p>
          <a:p>
            <a:pPr>
              <a:spcBef>
                <a:spcPct val="50000"/>
              </a:spcBef>
            </a:pPr>
            <a:r>
              <a:rPr lang="it-IT" altLang="it-IT" sz="1600" dirty="0">
                <a:latin typeface="Lucida Console" pitchFamily="49" charset="0"/>
                <a:cs typeface="Times New Roman" pitchFamily="18" charset="0"/>
              </a:rPr>
              <a:t> </a:t>
            </a:r>
            <a:r>
              <a:rPr lang="it-IT" altLang="it-IT" sz="1600" dirty="0" smtClean="0">
                <a:latin typeface="Lucida Console" pitchFamily="49" charset="0"/>
                <a:cs typeface="Times New Roman" pitchFamily="18" charset="0"/>
              </a:rPr>
              <a:t>               ↓ </a:t>
            </a:r>
            <a:r>
              <a:rPr lang="it-IT" altLang="it-IT" sz="1600" dirty="0">
                <a:latin typeface="Lucida Console" pitchFamily="49" charset="0"/>
                <a:cs typeface="Times New Roman" pitchFamily="18" charset="0"/>
              </a:rPr>
              <a:t>H</a:t>
            </a:r>
            <a:r>
              <a:rPr lang="it-IT" altLang="it-IT" sz="1600" baseline="30000" dirty="0">
                <a:latin typeface="Lucida Console" pitchFamily="49" charset="0"/>
                <a:cs typeface="Times New Roman" pitchFamily="18" charset="0"/>
              </a:rPr>
              <a:t>+</a:t>
            </a:r>
            <a:r>
              <a:rPr lang="it-IT" altLang="it-IT" sz="1600" dirty="0">
                <a:latin typeface="Lucida Console" pitchFamily="49" charset="0"/>
                <a:cs typeface="Times New Roman" pitchFamily="18" charset="0"/>
              </a:rPr>
              <a:t>,H</a:t>
            </a:r>
            <a:r>
              <a:rPr lang="it-IT" altLang="it-IT" sz="1600" baseline="-30000" dirty="0">
                <a:latin typeface="Lucida Console" pitchFamily="49" charset="0"/>
                <a:cs typeface="Times New Roman" pitchFamily="18" charset="0"/>
              </a:rPr>
              <a:t>2</a:t>
            </a:r>
            <a:r>
              <a:rPr lang="it-IT" altLang="it-IT" sz="1600" dirty="0">
                <a:latin typeface="Lucida Console" pitchFamily="49" charset="0"/>
                <a:cs typeface="Times New Roman" pitchFamily="18" charset="0"/>
              </a:rPr>
              <a:t>O</a:t>
            </a:r>
            <a:endParaRPr lang="it-IT" altLang="it-IT" sz="1600" dirty="0">
              <a:cs typeface="Times New Roman" pitchFamily="18" charset="0"/>
            </a:endParaRPr>
          </a:p>
          <a:p>
            <a:pPr>
              <a:spcBef>
                <a:spcPct val="50000"/>
              </a:spcBef>
            </a:pPr>
            <a:r>
              <a:rPr lang="it-IT" altLang="it-IT" sz="1600" dirty="0">
                <a:latin typeface="Lucida Console" pitchFamily="49" charset="0"/>
                <a:cs typeface="Times New Roman" pitchFamily="18" charset="0"/>
              </a:rPr>
              <a:t>	 </a:t>
            </a:r>
            <a:r>
              <a:rPr lang="it-IT" altLang="it-IT" sz="1600" dirty="0" smtClean="0">
                <a:latin typeface="Lucida Console" pitchFamily="49" charset="0"/>
                <a:cs typeface="Times New Roman" pitchFamily="18" charset="0"/>
              </a:rPr>
              <a:t>    </a:t>
            </a:r>
            <a:r>
              <a:rPr lang="it-IT" altLang="it-IT" sz="1600" dirty="0" smtClean="0">
                <a:cs typeface="Times New Roman" pitchFamily="18" charset="0"/>
              </a:rPr>
              <a:t>[</a:t>
            </a:r>
            <a:r>
              <a:rPr lang="it-IT" altLang="it-IT" sz="1600" dirty="0" err="1">
                <a:cs typeface="Times New Roman" pitchFamily="18" charset="0"/>
              </a:rPr>
              <a:t>Co</a:t>
            </a:r>
            <a:r>
              <a:rPr lang="it-IT" altLang="it-IT" sz="1600" baseline="30000" dirty="0" err="1">
                <a:cs typeface="Times New Roman" pitchFamily="18" charset="0"/>
              </a:rPr>
              <a:t>II</a:t>
            </a:r>
            <a:r>
              <a:rPr lang="it-IT" altLang="it-IT" sz="1600" dirty="0">
                <a:cs typeface="Times New Roman" pitchFamily="18" charset="0"/>
              </a:rPr>
              <a:t>(H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2+</a:t>
            </a:r>
            <a:r>
              <a:rPr lang="it-IT" altLang="it-IT" sz="1600" dirty="0">
                <a:cs typeface="Times New Roman" pitchFamily="18" charset="0"/>
              </a:rPr>
              <a:t>  +   5 NH</a:t>
            </a:r>
            <a:r>
              <a:rPr lang="it-IT" altLang="it-IT" sz="1600" baseline="-30000" dirty="0">
                <a:cs typeface="Times New Roman" pitchFamily="18" charset="0"/>
              </a:rPr>
              <a:t>4</a:t>
            </a:r>
            <a:r>
              <a:rPr lang="it-IT" altLang="it-IT" sz="1600" baseline="30000" dirty="0">
                <a:cs typeface="Times New Roman" pitchFamily="18" charset="0"/>
              </a:rPr>
              <a:t>+</a:t>
            </a:r>
            <a:endParaRPr lang="it-IT" altLang="it-IT" sz="1600" dirty="0">
              <a:cs typeface="Times New Roman" pitchFamily="18" charset="0"/>
            </a:endParaRPr>
          </a:p>
          <a:p>
            <a:pPr>
              <a:spcBef>
                <a:spcPct val="50000"/>
              </a:spcBef>
            </a:pPr>
            <a:r>
              <a:rPr lang="it-IT" altLang="it-IT" sz="1600" dirty="0">
                <a:cs typeface="Times New Roman" pitchFamily="18" charset="0"/>
              </a:rPr>
              <a:t> Poiché tutte le specie di </a:t>
            </a:r>
            <a:r>
              <a:rPr lang="it-IT" altLang="it-IT" sz="1600" dirty="0" err="1">
                <a:cs typeface="Times New Roman" pitchFamily="18" charset="0"/>
              </a:rPr>
              <a:t>Cr</a:t>
            </a:r>
            <a:r>
              <a:rPr lang="it-IT" altLang="it-IT" sz="1600" baseline="30000" dirty="0" err="1">
                <a:cs typeface="Times New Roman" pitchFamily="18" charset="0"/>
              </a:rPr>
              <a:t>III</a:t>
            </a:r>
            <a:r>
              <a:rPr lang="it-IT" altLang="it-IT" sz="1600" dirty="0">
                <a:cs typeface="Times New Roman" pitchFamily="18" charset="0"/>
              </a:rPr>
              <a:t>, incluso [</a:t>
            </a:r>
            <a:r>
              <a:rPr lang="it-IT" altLang="it-IT" sz="1600" dirty="0" err="1">
                <a:cs typeface="Times New Roman" pitchFamily="18" charset="0"/>
              </a:rPr>
              <a:t>Cr</a:t>
            </a:r>
            <a:r>
              <a:rPr lang="it-IT" altLang="it-IT" sz="1600" baseline="30000" dirty="0" err="1">
                <a:cs typeface="Times New Roman" pitchFamily="18" charset="0"/>
              </a:rPr>
              <a:t>III</a:t>
            </a:r>
            <a:r>
              <a:rPr lang="it-IT" altLang="it-IT" sz="1600" dirty="0">
                <a:cs typeface="Times New Roman" pitchFamily="18" charset="0"/>
              </a:rPr>
              <a:t>(H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6</a:t>
            </a:r>
            <a:r>
              <a:rPr lang="it-IT" altLang="it-IT" sz="1600" dirty="0">
                <a:cs typeface="Times New Roman" pitchFamily="18" charset="0"/>
              </a:rPr>
              <a:t>]</a:t>
            </a:r>
            <a:r>
              <a:rPr lang="it-IT" altLang="it-IT" sz="1600" baseline="30000" dirty="0">
                <a:cs typeface="Times New Roman" pitchFamily="18" charset="0"/>
              </a:rPr>
              <a:t>3+ </a:t>
            </a:r>
            <a:r>
              <a:rPr lang="it-IT" altLang="it-IT" sz="1600" dirty="0">
                <a:cs typeface="Times New Roman" pitchFamily="18" charset="0"/>
              </a:rPr>
              <a:t>  e [</a:t>
            </a:r>
            <a:r>
              <a:rPr lang="it-IT" altLang="it-IT" sz="1600" dirty="0" err="1">
                <a:cs typeface="Times New Roman" pitchFamily="18" charset="0"/>
              </a:rPr>
              <a:t>Cr</a:t>
            </a:r>
            <a:r>
              <a:rPr lang="it-IT" altLang="it-IT" sz="1600" baseline="30000" dirty="0" err="1">
                <a:cs typeface="Times New Roman" pitchFamily="18" charset="0"/>
              </a:rPr>
              <a:t>III</a:t>
            </a:r>
            <a:r>
              <a:rPr lang="it-IT" altLang="it-IT" sz="1600" dirty="0">
                <a:cs typeface="Times New Roman" pitchFamily="18" charset="0"/>
              </a:rPr>
              <a:t>(H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5</a:t>
            </a:r>
            <a:r>
              <a:rPr lang="it-IT" altLang="it-IT" sz="1600" dirty="0">
                <a:cs typeface="Times New Roman" pitchFamily="18" charset="0"/>
              </a:rPr>
              <a:t>Cl]</a:t>
            </a:r>
            <a:r>
              <a:rPr lang="it-IT" altLang="it-IT" sz="1600" baseline="30000" dirty="0">
                <a:cs typeface="Times New Roman" pitchFamily="18" charset="0"/>
              </a:rPr>
              <a:t>2+</a:t>
            </a:r>
            <a:r>
              <a:rPr lang="it-IT" altLang="it-IT" sz="1600" dirty="0">
                <a:cs typeface="Times New Roman" pitchFamily="18" charset="0"/>
              </a:rPr>
              <a:t> sono inerti alla sostituzione, la formazione quantitativa di [</a:t>
            </a:r>
            <a:r>
              <a:rPr lang="it-IT" altLang="it-IT" sz="1600" dirty="0" err="1">
                <a:cs typeface="Times New Roman" pitchFamily="18" charset="0"/>
              </a:rPr>
              <a:t>Cr</a:t>
            </a:r>
            <a:r>
              <a:rPr lang="it-IT" altLang="it-IT" sz="1600" baseline="30000" dirty="0" err="1">
                <a:cs typeface="Times New Roman" pitchFamily="18" charset="0"/>
              </a:rPr>
              <a:t>III</a:t>
            </a:r>
            <a:r>
              <a:rPr lang="it-IT" altLang="it-IT" sz="1600" dirty="0">
                <a:cs typeface="Times New Roman" pitchFamily="18" charset="0"/>
              </a:rPr>
              <a:t>(H</a:t>
            </a:r>
            <a:r>
              <a:rPr lang="it-IT" altLang="it-IT" sz="1600" baseline="-30000" dirty="0">
                <a:cs typeface="Times New Roman" pitchFamily="18" charset="0"/>
              </a:rPr>
              <a:t>2</a:t>
            </a:r>
            <a:r>
              <a:rPr lang="it-IT" altLang="it-IT" sz="1600" dirty="0">
                <a:cs typeface="Times New Roman" pitchFamily="18" charset="0"/>
              </a:rPr>
              <a:t>O)</a:t>
            </a:r>
            <a:r>
              <a:rPr lang="it-IT" altLang="it-IT" sz="1600" baseline="-30000" dirty="0">
                <a:cs typeface="Times New Roman" pitchFamily="18" charset="0"/>
              </a:rPr>
              <a:t>5</a:t>
            </a:r>
            <a:r>
              <a:rPr lang="it-IT" altLang="it-IT" sz="1600" dirty="0">
                <a:cs typeface="Times New Roman" pitchFamily="18" charset="0"/>
              </a:rPr>
              <a:t>Cl]</a:t>
            </a:r>
            <a:r>
              <a:rPr lang="it-IT" altLang="it-IT" sz="1600" baseline="30000" dirty="0">
                <a:cs typeface="Times New Roman" pitchFamily="18" charset="0"/>
              </a:rPr>
              <a:t>2+</a:t>
            </a:r>
            <a:r>
              <a:rPr lang="it-IT" altLang="it-IT" sz="1600" dirty="0">
                <a:cs typeface="Times New Roman" pitchFamily="18" charset="0"/>
              </a:rPr>
              <a:t> implica che il trasferimento elettronico </a:t>
            </a:r>
            <a:r>
              <a:rPr lang="it-IT" altLang="it-IT" sz="1600" dirty="0" err="1">
                <a:cs typeface="Times New Roman" pitchFamily="18" charset="0"/>
              </a:rPr>
              <a:t>Cr</a:t>
            </a:r>
            <a:r>
              <a:rPr lang="it-IT" altLang="it-IT" sz="1600" baseline="30000" dirty="0" err="1">
                <a:cs typeface="Times New Roman" pitchFamily="18" charset="0"/>
              </a:rPr>
              <a:t>II</a:t>
            </a:r>
            <a:r>
              <a:rPr lang="it-IT" altLang="it-IT" sz="1600" dirty="0">
                <a:cs typeface="Times New Roman" pitchFamily="18" charset="0"/>
              </a:rPr>
              <a:t>  </a:t>
            </a:r>
            <a:r>
              <a:rPr lang="it-IT" altLang="it-IT" sz="1600" dirty="0">
                <a:cs typeface="Times New Roman" pitchFamily="18" charset="0"/>
                <a:sym typeface="Wingdings" pitchFamily="2" charset="2"/>
              </a:rPr>
              <a:t></a:t>
            </a:r>
            <a:r>
              <a:rPr lang="it-IT" altLang="it-IT" sz="1600" dirty="0">
                <a:cs typeface="Times New Roman" pitchFamily="18" charset="0"/>
              </a:rPr>
              <a:t>  </a:t>
            </a:r>
            <a:r>
              <a:rPr lang="it-IT" altLang="it-IT" sz="1600" dirty="0" err="1">
                <a:cs typeface="Times New Roman" pitchFamily="18" charset="0"/>
              </a:rPr>
              <a:t>Co</a:t>
            </a:r>
            <a:r>
              <a:rPr lang="it-IT" altLang="it-IT" sz="1600" baseline="30000" dirty="0" err="1">
                <a:cs typeface="Times New Roman" pitchFamily="18" charset="0"/>
              </a:rPr>
              <a:t>III</a:t>
            </a:r>
            <a:r>
              <a:rPr lang="it-IT" altLang="it-IT" sz="1600" baseline="30000" dirty="0">
                <a:cs typeface="Times New Roman" pitchFamily="18" charset="0"/>
              </a:rPr>
              <a:t> </a:t>
            </a:r>
            <a:r>
              <a:rPr lang="it-IT" altLang="it-IT" sz="1600" dirty="0" smtClean="0">
                <a:cs typeface="Times New Roman" pitchFamily="18" charset="0"/>
              </a:rPr>
              <a:t> </a:t>
            </a:r>
            <a:r>
              <a:rPr lang="it-IT" altLang="it-IT" sz="1600" dirty="0">
                <a:cs typeface="Times New Roman" pitchFamily="18" charset="0"/>
              </a:rPr>
              <a:t>e il trasferimento di Cl</a:t>
            </a:r>
            <a:r>
              <a:rPr lang="it-IT" altLang="it-IT" sz="1600" baseline="30000" dirty="0">
                <a:cs typeface="Times New Roman" pitchFamily="18" charset="0"/>
              </a:rPr>
              <a:t>-</a:t>
            </a:r>
            <a:r>
              <a:rPr lang="it-IT" altLang="it-IT" sz="1600" dirty="0">
                <a:cs typeface="Times New Roman" pitchFamily="18" charset="0"/>
              </a:rPr>
              <a:t> da Co a Cr sono processi mutuamente interdipendenti, nessuno dei quali è possibile senza l’altro. </a:t>
            </a:r>
          </a:p>
          <a:p>
            <a:pPr algn="ctr">
              <a:spcBef>
                <a:spcPct val="50000"/>
              </a:spcBef>
            </a:pPr>
            <a:r>
              <a:rPr lang="it-IT" altLang="it-IT" sz="1600" i="1" dirty="0">
                <a:cs typeface="Times New Roman" pitchFamily="18" charset="0"/>
              </a:rPr>
              <a:t>Il complesso </a:t>
            </a:r>
            <a:r>
              <a:rPr lang="it-IT" altLang="it-IT" sz="1600" i="1" dirty="0" err="1">
                <a:cs typeface="Times New Roman" pitchFamily="18" charset="0"/>
              </a:rPr>
              <a:t>dinucleare</a:t>
            </a:r>
            <a:r>
              <a:rPr lang="it-IT" altLang="it-IT" sz="1600" i="1" dirty="0">
                <a:cs typeface="Times New Roman" pitchFamily="18" charset="0"/>
              </a:rPr>
              <a:t> con il cloruro a ponte è ritenuto pertanto l’intermedio di reazione</a:t>
            </a:r>
          </a:p>
        </p:txBody>
      </p:sp>
    </p:spTree>
    <p:extLst>
      <p:ext uri="{BB962C8B-B14F-4D97-AF65-F5344CB8AC3E}">
        <p14:creationId xmlns:p14="http://schemas.microsoft.com/office/powerpoint/2010/main" val="642272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3124200" y="533400"/>
            <a:ext cx="27687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i="1" dirty="0" err="1" smtClean="0">
                <a:solidFill>
                  <a:schemeClr val="accent2"/>
                </a:solidFill>
                <a:latin typeface="Times New Roman" pitchFamily="18" charset="0"/>
              </a:rPr>
              <a:t>Meccanismo</a:t>
            </a:r>
            <a:r>
              <a:rPr lang="en-US" altLang="it-IT" i="1" dirty="0" smtClean="0">
                <a:solidFill>
                  <a:schemeClr val="accent2"/>
                </a:solidFill>
                <a:latin typeface="Times New Roman" pitchFamily="18" charset="0"/>
              </a:rPr>
              <a:t> a </a:t>
            </a:r>
            <a:r>
              <a:rPr lang="en-US" altLang="it-IT" i="1" dirty="0" err="1" smtClean="0">
                <a:solidFill>
                  <a:schemeClr val="accent2"/>
                </a:solidFill>
                <a:latin typeface="Times New Roman" pitchFamily="18" charset="0"/>
              </a:rPr>
              <a:t>sfera</a:t>
            </a:r>
            <a:r>
              <a:rPr lang="en-US" altLang="it-IT" i="1" dirty="0" smtClean="0">
                <a:solidFill>
                  <a:schemeClr val="accent2"/>
                </a:solidFill>
                <a:latin typeface="Times New Roman" pitchFamily="18" charset="0"/>
              </a:rPr>
              <a:t> </a:t>
            </a:r>
            <a:r>
              <a:rPr lang="en-US" altLang="it-IT" i="1" dirty="0" err="1" smtClean="0">
                <a:solidFill>
                  <a:schemeClr val="accent2"/>
                </a:solidFill>
                <a:latin typeface="Times New Roman" pitchFamily="18" charset="0"/>
              </a:rPr>
              <a:t>interna</a:t>
            </a:r>
            <a:endParaRPr lang="en-US" altLang="it-IT" i="1" dirty="0" smtClean="0">
              <a:solidFill>
                <a:schemeClr val="accent2"/>
              </a:solidFill>
              <a:latin typeface="Times New Roman" pitchFamily="18" charset="0"/>
            </a:endParaRPr>
          </a:p>
        </p:txBody>
      </p:sp>
      <p:sp>
        <p:nvSpPr>
          <p:cNvPr id="37891" name="Text Box 3"/>
          <p:cNvSpPr txBox="1">
            <a:spLocks noChangeArrowheads="1"/>
          </p:cNvSpPr>
          <p:nvPr/>
        </p:nvSpPr>
        <p:spPr bwMode="auto">
          <a:xfrm>
            <a:off x="517525" y="1585913"/>
            <a:ext cx="33686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[Co(NH</a:t>
            </a:r>
            <a:r>
              <a:rPr lang="en-US" altLang="it-IT" baseline="-25000"/>
              <a:t>3</a:t>
            </a:r>
            <a:r>
              <a:rPr lang="en-US" altLang="it-IT"/>
              <a:t>)</a:t>
            </a:r>
            <a:r>
              <a:rPr lang="en-US" altLang="it-IT" baseline="-25000"/>
              <a:t>5</a:t>
            </a:r>
            <a:r>
              <a:rPr lang="en-US" altLang="it-IT"/>
              <a:t>Cl)]</a:t>
            </a:r>
            <a:r>
              <a:rPr lang="en-US" altLang="it-IT" baseline="30000"/>
              <a:t>2+</a:t>
            </a:r>
            <a:r>
              <a:rPr lang="en-US" altLang="it-IT"/>
              <a:t>  +  [Cr(H</a:t>
            </a:r>
            <a:r>
              <a:rPr lang="en-US" altLang="it-IT" baseline="-25000"/>
              <a:t>2</a:t>
            </a:r>
            <a:r>
              <a:rPr lang="en-US" altLang="it-IT"/>
              <a:t>O)</a:t>
            </a:r>
            <a:r>
              <a:rPr lang="en-US" altLang="it-IT" baseline="-25000"/>
              <a:t>6</a:t>
            </a:r>
            <a:r>
              <a:rPr lang="en-US" altLang="it-IT"/>
              <a:t>]</a:t>
            </a:r>
            <a:r>
              <a:rPr lang="en-US" altLang="it-IT" baseline="30000"/>
              <a:t>2+</a:t>
            </a:r>
            <a:endParaRPr lang="en-US" altLang="it-IT"/>
          </a:p>
        </p:txBody>
      </p:sp>
      <p:pic>
        <p:nvPicPr>
          <p:cNvPr id="378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1676400"/>
            <a:ext cx="11684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3" name="Text Box 5"/>
          <p:cNvSpPr txBox="1">
            <a:spLocks noChangeArrowheads="1"/>
          </p:cNvSpPr>
          <p:nvPr/>
        </p:nvSpPr>
        <p:spPr bwMode="auto">
          <a:xfrm>
            <a:off x="5105400" y="1524000"/>
            <a:ext cx="312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dirty="0"/>
              <a:t>[Co(NH</a:t>
            </a:r>
            <a:r>
              <a:rPr lang="en-US" altLang="it-IT" baseline="-25000" dirty="0"/>
              <a:t>3</a:t>
            </a:r>
            <a:r>
              <a:rPr lang="en-US" altLang="it-IT" dirty="0"/>
              <a:t>)</a:t>
            </a:r>
            <a:r>
              <a:rPr lang="en-US" altLang="it-IT" baseline="-25000" dirty="0"/>
              <a:t>5</a:t>
            </a:r>
            <a:r>
              <a:rPr lang="en-US" altLang="it-IT" dirty="0"/>
              <a:t>Cl)]</a:t>
            </a:r>
            <a:r>
              <a:rPr lang="en-US" altLang="it-IT" baseline="30000" dirty="0"/>
              <a:t>2+</a:t>
            </a:r>
            <a:r>
              <a:rPr lang="en-US" altLang="it-IT" dirty="0"/>
              <a:t>:::[Cr(H</a:t>
            </a:r>
            <a:r>
              <a:rPr lang="en-US" altLang="it-IT" baseline="-25000" dirty="0"/>
              <a:t>2</a:t>
            </a:r>
            <a:r>
              <a:rPr lang="en-US" altLang="it-IT" dirty="0"/>
              <a:t>O)</a:t>
            </a:r>
            <a:r>
              <a:rPr lang="en-US" altLang="it-IT" baseline="-25000" dirty="0"/>
              <a:t>6</a:t>
            </a:r>
            <a:r>
              <a:rPr lang="en-US" altLang="it-IT" dirty="0"/>
              <a:t>]</a:t>
            </a:r>
            <a:r>
              <a:rPr lang="en-US" altLang="it-IT" baseline="30000" dirty="0"/>
              <a:t>2+</a:t>
            </a:r>
            <a:endParaRPr lang="en-US" altLang="it-IT" dirty="0"/>
          </a:p>
        </p:txBody>
      </p:sp>
      <p:sp>
        <p:nvSpPr>
          <p:cNvPr id="37894" name="Text Box 6"/>
          <p:cNvSpPr txBox="1">
            <a:spLocks noChangeArrowheads="1"/>
          </p:cNvSpPr>
          <p:nvPr/>
        </p:nvSpPr>
        <p:spPr bwMode="auto">
          <a:xfrm>
            <a:off x="533400" y="2528888"/>
            <a:ext cx="3124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[Co(NH</a:t>
            </a:r>
            <a:r>
              <a:rPr lang="en-US" altLang="it-IT" baseline="-25000"/>
              <a:t>3</a:t>
            </a:r>
            <a:r>
              <a:rPr lang="en-US" altLang="it-IT"/>
              <a:t>)</a:t>
            </a:r>
            <a:r>
              <a:rPr lang="en-US" altLang="it-IT" baseline="-25000"/>
              <a:t>5</a:t>
            </a:r>
            <a:r>
              <a:rPr lang="en-US" altLang="it-IT"/>
              <a:t>Cl)]</a:t>
            </a:r>
            <a:r>
              <a:rPr lang="en-US" altLang="it-IT" baseline="30000"/>
              <a:t>2+</a:t>
            </a:r>
            <a:r>
              <a:rPr lang="en-US" altLang="it-IT"/>
              <a:t>:::[Cr(H</a:t>
            </a:r>
            <a:r>
              <a:rPr lang="en-US" altLang="it-IT" baseline="-25000"/>
              <a:t>2</a:t>
            </a:r>
            <a:r>
              <a:rPr lang="en-US" altLang="it-IT"/>
              <a:t>O)</a:t>
            </a:r>
            <a:r>
              <a:rPr lang="en-US" altLang="it-IT" baseline="-25000"/>
              <a:t>6</a:t>
            </a:r>
            <a:r>
              <a:rPr lang="en-US" altLang="it-IT"/>
              <a:t>]</a:t>
            </a:r>
            <a:r>
              <a:rPr lang="en-US" altLang="it-IT" baseline="30000"/>
              <a:t>2+</a:t>
            </a:r>
            <a:endParaRPr lang="en-US" altLang="it-IT"/>
          </a:p>
        </p:txBody>
      </p:sp>
      <p:sp>
        <p:nvSpPr>
          <p:cNvPr id="37895" name="Text Box 7"/>
          <p:cNvSpPr txBox="1">
            <a:spLocks noChangeArrowheads="1"/>
          </p:cNvSpPr>
          <p:nvPr/>
        </p:nvSpPr>
        <p:spPr bwMode="auto">
          <a:xfrm>
            <a:off x="5410200" y="2514600"/>
            <a:ext cx="320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dirty="0"/>
              <a:t>[</a:t>
            </a:r>
            <a:r>
              <a:rPr lang="en-US" altLang="it-IT" dirty="0" err="1" smtClean="0"/>
              <a:t>Co</a:t>
            </a:r>
            <a:r>
              <a:rPr lang="en-US" altLang="it-IT" baseline="30000" dirty="0" err="1" smtClean="0"/>
              <a:t>III</a:t>
            </a:r>
            <a:r>
              <a:rPr lang="en-US" altLang="it-IT" dirty="0" smtClean="0"/>
              <a:t>(NH</a:t>
            </a:r>
            <a:r>
              <a:rPr lang="en-US" altLang="it-IT" baseline="-25000" dirty="0" smtClean="0"/>
              <a:t>3</a:t>
            </a:r>
            <a:r>
              <a:rPr lang="en-US" altLang="it-IT" dirty="0" smtClean="0"/>
              <a:t>)</a:t>
            </a:r>
            <a:r>
              <a:rPr lang="en-US" altLang="it-IT" baseline="-25000" dirty="0" smtClean="0"/>
              <a:t>5</a:t>
            </a:r>
            <a:r>
              <a:rPr lang="en-US" altLang="it-IT" dirty="0" smtClean="0"/>
              <a:t>(</a:t>
            </a:r>
            <a:r>
              <a:rPr lang="en-US" altLang="it-IT" dirty="0" smtClean="0">
                <a:latin typeface="Symbol" pitchFamily="18" charset="2"/>
              </a:rPr>
              <a:t>m</a:t>
            </a:r>
            <a:r>
              <a:rPr lang="en-US" altLang="it-IT" dirty="0" smtClean="0"/>
              <a:t>-Cl)</a:t>
            </a:r>
            <a:r>
              <a:rPr lang="en-US" altLang="it-IT" dirty="0" err="1" smtClean="0"/>
              <a:t>Cr</a:t>
            </a:r>
            <a:r>
              <a:rPr lang="en-US" altLang="it-IT" baseline="30000" dirty="0" err="1" smtClean="0"/>
              <a:t>II</a:t>
            </a:r>
            <a:r>
              <a:rPr lang="en-US" altLang="it-IT" dirty="0" smtClean="0"/>
              <a:t>(H</a:t>
            </a:r>
            <a:r>
              <a:rPr lang="en-US" altLang="it-IT" baseline="-25000" dirty="0" smtClean="0"/>
              <a:t>2</a:t>
            </a:r>
            <a:r>
              <a:rPr lang="en-US" altLang="it-IT" dirty="0" smtClean="0"/>
              <a:t>O)</a:t>
            </a:r>
            <a:r>
              <a:rPr lang="en-US" altLang="it-IT" baseline="-25000" dirty="0" smtClean="0"/>
              <a:t>6</a:t>
            </a:r>
            <a:r>
              <a:rPr lang="en-US" altLang="it-IT" dirty="0" smtClean="0"/>
              <a:t>]</a:t>
            </a:r>
            <a:r>
              <a:rPr lang="en-US" altLang="it-IT" baseline="30000" dirty="0" smtClean="0"/>
              <a:t>4</a:t>
            </a:r>
            <a:r>
              <a:rPr lang="en-US" altLang="it-IT" baseline="30000" dirty="0"/>
              <a:t>+</a:t>
            </a:r>
            <a:endParaRPr lang="en-US" altLang="it-IT" dirty="0"/>
          </a:p>
        </p:txBody>
      </p:sp>
      <p:pic>
        <p:nvPicPr>
          <p:cNvPr id="3789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667000"/>
            <a:ext cx="11684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7" name="Text Box 9"/>
          <p:cNvSpPr txBox="1">
            <a:spLocks noChangeArrowheads="1"/>
          </p:cNvSpPr>
          <p:nvPr/>
        </p:nvSpPr>
        <p:spPr bwMode="auto">
          <a:xfrm>
            <a:off x="381000" y="3505200"/>
            <a:ext cx="320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dirty="0"/>
              <a:t>[</a:t>
            </a:r>
            <a:r>
              <a:rPr lang="en-US" altLang="it-IT" dirty="0" err="1"/>
              <a:t>Co</a:t>
            </a:r>
            <a:r>
              <a:rPr lang="en-US" altLang="it-IT" baseline="30000" dirty="0" err="1"/>
              <a:t>III</a:t>
            </a:r>
            <a:r>
              <a:rPr lang="en-US" altLang="it-IT" dirty="0"/>
              <a:t>(NH</a:t>
            </a:r>
            <a:r>
              <a:rPr lang="en-US" altLang="it-IT" baseline="-25000" dirty="0"/>
              <a:t>3</a:t>
            </a:r>
            <a:r>
              <a:rPr lang="en-US" altLang="it-IT" dirty="0"/>
              <a:t>)</a:t>
            </a:r>
            <a:r>
              <a:rPr lang="en-US" altLang="it-IT" baseline="-25000" dirty="0"/>
              <a:t>5</a:t>
            </a:r>
            <a:r>
              <a:rPr lang="en-US" altLang="it-IT" dirty="0"/>
              <a:t>(</a:t>
            </a:r>
            <a:r>
              <a:rPr lang="en-US" altLang="it-IT" dirty="0">
                <a:latin typeface="Symbol" pitchFamily="18" charset="2"/>
              </a:rPr>
              <a:t>m</a:t>
            </a:r>
            <a:r>
              <a:rPr lang="en-US" altLang="it-IT" dirty="0"/>
              <a:t>-Cl)</a:t>
            </a:r>
            <a:r>
              <a:rPr lang="en-US" altLang="it-IT" dirty="0" err="1"/>
              <a:t>Cr</a:t>
            </a:r>
            <a:r>
              <a:rPr lang="en-US" altLang="it-IT" baseline="30000" dirty="0" err="1"/>
              <a:t>II</a:t>
            </a:r>
            <a:r>
              <a:rPr lang="en-US" altLang="it-IT" dirty="0"/>
              <a:t>(H</a:t>
            </a:r>
            <a:r>
              <a:rPr lang="en-US" altLang="it-IT" baseline="-25000" dirty="0"/>
              <a:t>2</a:t>
            </a:r>
            <a:r>
              <a:rPr lang="en-US" altLang="it-IT" dirty="0"/>
              <a:t>O)</a:t>
            </a:r>
            <a:r>
              <a:rPr lang="en-US" altLang="it-IT" baseline="-25000" dirty="0"/>
              <a:t>6</a:t>
            </a:r>
            <a:r>
              <a:rPr lang="en-US" altLang="it-IT" dirty="0"/>
              <a:t>]</a:t>
            </a:r>
            <a:r>
              <a:rPr lang="en-US" altLang="it-IT" baseline="30000" dirty="0"/>
              <a:t>4+</a:t>
            </a:r>
            <a:endParaRPr lang="en-US" altLang="it-IT" dirty="0"/>
          </a:p>
        </p:txBody>
      </p:sp>
      <p:sp>
        <p:nvSpPr>
          <p:cNvPr id="37898" name="Text Box 10"/>
          <p:cNvSpPr txBox="1">
            <a:spLocks noChangeArrowheads="1"/>
          </p:cNvSpPr>
          <p:nvPr/>
        </p:nvSpPr>
        <p:spPr bwMode="auto">
          <a:xfrm>
            <a:off x="5410200" y="3429000"/>
            <a:ext cx="320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dirty="0"/>
              <a:t>[</a:t>
            </a:r>
            <a:r>
              <a:rPr lang="en-US" altLang="it-IT" dirty="0" err="1"/>
              <a:t>Co</a:t>
            </a:r>
            <a:r>
              <a:rPr lang="en-US" altLang="it-IT" baseline="30000" dirty="0" err="1"/>
              <a:t>II</a:t>
            </a:r>
            <a:r>
              <a:rPr lang="en-US" altLang="it-IT" dirty="0"/>
              <a:t>(NH</a:t>
            </a:r>
            <a:r>
              <a:rPr lang="en-US" altLang="it-IT" baseline="-25000" dirty="0"/>
              <a:t>3</a:t>
            </a:r>
            <a:r>
              <a:rPr lang="en-US" altLang="it-IT" dirty="0"/>
              <a:t>)</a:t>
            </a:r>
            <a:r>
              <a:rPr lang="en-US" altLang="it-IT" baseline="-25000" dirty="0"/>
              <a:t>5</a:t>
            </a:r>
            <a:r>
              <a:rPr lang="en-US" altLang="it-IT" dirty="0"/>
              <a:t>(</a:t>
            </a:r>
            <a:r>
              <a:rPr lang="en-US" altLang="it-IT" dirty="0">
                <a:latin typeface="Symbol" pitchFamily="18" charset="2"/>
              </a:rPr>
              <a:t>m</a:t>
            </a:r>
            <a:r>
              <a:rPr lang="en-US" altLang="it-IT" dirty="0"/>
              <a:t>-Cl)</a:t>
            </a:r>
            <a:r>
              <a:rPr lang="en-US" altLang="it-IT" dirty="0" err="1"/>
              <a:t>Cr</a:t>
            </a:r>
            <a:r>
              <a:rPr lang="en-US" altLang="it-IT" baseline="30000" dirty="0" err="1"/>
              <a:t>III</a:t>
            </a:r>
            <a:r>
              <a:rPr lang="en-US" altLang="it-IT" dirty="0"/>
              <a:t>(H</a:t>
            </a:r>
            <a:r>
              <a:rPr lang="en-US" altLang="it-IT" baseline="-25000" dirty="0"/>
              <a:t>2</a:t>
            </a:r>
            <a:r>
              <a:rPr lang="en-US" altLang="it-IT" dirty="0"/>
              <a:t>O)</a:t>
            </a:r>
            <a:r>
              <a:rPr lang="en-US" altLang="it-IT" baseline="-25000" dirty="0"/>
              <a:t>6</a:t>
            </a:r>
            <a:r>
              <a:rPr lang="en-US" altLang="it-IT" dirty="0"/>
              <a:t>]</a:t>
            </a:r>
            <a:r>
              <a:rPr lang="en-US" altLang="it-IT" baseline="30000" dirty="0"/>
              <a:t>4+</a:t>
            </a:r>
            <a:endParaRPr lang="en-US" altLang="it-IT" dirty="0"/>
          </a:p>
        </p:txBody>
      </p:sp>
      <p:sp>
        <p:nvSpPr>
          <p:cNvPr id="37899" name="Line 11"/>
          <p:cNvSpPr>
            <a:spLocks noChangeShapeType="1"/>
          </p:cNvSpPr>
          <p:nvPr/>
        </p:nvSpPr>
        <p:spPr bwMode="auto">
          <a:xfrm>
            <a:off x="3886200" y="3657600"/>
            <a:ext cx="1219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37900" name="Text Box 12"/>
          <p:cNvSpPr txBox="1">
            <a:spLocks noChangeArrowheads="1"/>
          </p:cNvSpPr>
          <p:nvPr/>
        </p:nvSpPr>
        <p:spPr bwMode="auto">
          <a:xfrm>
            <a:off x="381000" y="4495800"/>
            <a:ext cx="3200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dirty="0"/>
              <a:t>[</a:t>
            </a:r>
            <a:r>
              <a:rPr lang="en-US" altLang="it-IT" dirty="0" err="1"/>
              <a:t>Co</a:t>
            </a:r>
            <a:r>
              <a:rPr lang="en-US" altLang="it-IT" baseline="30000" dirty="0" err="1"/>
              <a:t>II</a:t>
            </a:r>
            <a:r>
              <a:rPr lang="en-US" altLang="it-IT" dirty="0"/>
              <a:t>(NH</a:t>
            </a:r>
            <a:r>
              <a:rPr lang="en-US" altLang="it-IT" baseline="-25000" dirty="0"/>
              <a:t>3</a:t>
            </a:r>
            <a:r>
              <a:rPr lang="en-US" altLang="it-IT" dirty="0"/>
              <a:t>)</a:t>
            </a:r>
            <a:r>
              <a:rPr lang="en-US" altLang="it-IT" baseline="-25000" dirty="0"/>
              <a:t>5</a:t>
            </a:r>
            <a:r>
              <a:rPr lang="en-US" altLang="it-IT" dirty="0"/>
              <a:t>(</a:t>
            </a:r>
            <a:r>
              <a:rPr lang="en-US" altLang="it-IT" dirty="0">
                <a:latin typeface="Symbol" pitchFamily="18" charset="2"/>
              </a:rPr>
              <a:t>m</a:t>
            </a:r>
            <a:r>
              <a:rPr lang="en-US" altLang="it-IT" dirty="0"/>
              <a:t>-Cl)</a:t>
            </a:r>
            <a:r>
              <a:rPr lang="en-US" altLang="it-IT" dirty="0" err="1"/>
              <a:t>Cr</a:t>
            </a:r>
            <a:r>
              <a:rPr lang="en-US" altLang="it-IT" baseline="30000" dirty="0" err="1"/>
              <a:t>III</a:t>
            </a:r>
            <a:r>
              <a:rPr lang="en-US" altLang="it-IT" dirty="0"/>
              <a:t>(H</a:t>
            </a:r>
            <a:r>
              <a:rPr lang="en-US" altLang="it-IT" baseline="-25000" dirty="0"/>
              <a:t>2</a:t>
            </a:r>
            <a:r>
              <a:rPr lang="en-US" altLang="it-IT" dirty="0"/>
              <a:t>O)</a:t>
            </a:r>
            <a:r>
              <a:rPr lang="en-US" altLang="it-IT" baseline="-25000" dirty="0"/>
              <a:t>6</a:t>
            </a:r>
            <a:r>
              <a:rPr lang="en-US" altLang="it-IT" dirty="0"/>
              <a:t>]</a:t>
            </a:r>
            <a:r>
              <a:rPr lang="en-US" altLang="it-IT" baseline="30000" dirty="0"/>
              <a:t>4+</a:t>
            </a:r>
            <a:endParaRPr lang="en-US" altLang="it-IT" dirty="0"/>
          </a:p>
        </p:txBody>
      </p:sp>
      <p:sp>
        <p:nvSpPr>
          <p:cNvPr id="37901" name="Text Box 13"/>
          <p:cNvSpPr txBox="1">
            <a:spLocks noChangeArrowheads="1"/>
          </p:cNvSpPr>
          <p:nvPr/>
        </p:nvSpPr>
        <p:spPr bwMode="auto">
          <a:xfrm>
            <a:off x="4724400" y="4495800"/>
            <a:ext cx="403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[Co</a:t>
            </a:r>
            <a:r>
              <a:rPr lang="en-US" altLang="it-IT" baseline="30000"/>
              <a:t>II</a:t>
            </a:r>
            <a:r>
              <a:rPr lang="en-US" altLang="it-IT"/>
              <a:t>(NH</a:t>
            </a:r>
            <a:r>
              <a:rPr lang="en-US" altLang="it-IT" baseline="-25000"/>
              <a:t>3</a:t>
            </a:r>
            <a:r>
              <a:rPr lang="en-US" altLang="it-IT"/>
              <a:t>)</a:t>
            </a:r>
            <a:r>
              <a:rPr lang="en-US" altLang="it-IT" baseline="-25000"/>
              <a:t>5</a:t>
            </a:r>
            <a:r>
              <a:rPr lang="en-US" altLang="it-IT"/>
              <a:t>(H</a:t>
            </a:r>
            <a:r>
              <a:rPr lang="en-US" altLang="it-IT" baseline="-25000"/>
              <a:t>2</a:t>
            </a:r>
            <a:r>
              <a:rPr lang="en-US" altLang="it-IT"/>
              <a:t>O)]</a:t>
            </a:r>
            <a:r>
              <a:rPr lang="en-US" altLang="it-IT" baseline="30000"/>
              <a:t>2+</a:t>
            </a:r>
            <a:r>
              <a:rPr lang="en-US" altLang="it-IT"/>
              <a:t>  + [Cr</a:t>
            </a:r>
            <a:r>
              <a:rPr lang="en-US" altLang="it-IT" baseline="30000"/>
              <a:t>III</a:t>
            </a:r>
            <a:r>
              <a:rPr lang="en-US" altLang="it-IT"/>
              <a:t>(H</a:t>
            </a:r>
            <a:r>
              <a:rPr lang="en-US" altLang="it-IT" baseline="-25000"/>
              <a:t>2</a:t>
            </a:r>
            <a:r>
              <a:rPr lang="en-US" altLang="it-IT"/>
              <a:t>O)</a:t>
            </a:r>
            <a:r>
              <a:rPr lang="en-US" altLang="it-IT" baseline="-25000"/>
              <a:t>5</a:t>
            </a:r>
            <a:r>
              <a:rPr lang="en-US" altLang="it-IT"/>
              <a:t>Cl]</a:t>
            </a:r>
            <a:r>
              <a:rPr lang="en-US" altLang="it-IT" baseline="30000"/>
              <a:t>2+</a:t>
            </a:r>
            <a:endParaRPr lang="en-US" altLang="it-IT"/>
          </a:p>
        </p:txBody>
      </p:sp>
      <p:sp>
        <p:nvSpPr>
          <p:cNvPr id="37902" name="Line 14"/>
          <p:cNvSpPr>
            <a:spLocks noChangeShapeType="1"/>
          </p:cNvSpPr>
          <p:nvPr/>
        </p:nvSpPr>
        <p:spPr bwMode="auto">
          <a:xfrm>
            <a:off x="3886200" y="47244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37903" name="Text Box 15"/>
          <p:cNvSpPr txBox="1">
            <a:spLocks noChangeArrowheads="1"/>
          </p:cNvSpPr>
          <p:nvPr/>
        </p:nvSpPr>
        <p:spPr bwMode="auto">
          <a:xfrm>
            <a:off x="609600" y="54864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[Co</a:t>
            </a:r>
            <a:r>
              <a:rPr lang="en-US" altLang="it-IT" baseline="30000"/>
              <a:t>II</a:t>
            </a:r>
            <a:r>
              <a:rPr lang="en-US" altLang="it-IT"/>
              <a:t>(NH</a:t>
            </a:r>
            <a:r>
              <a:rPr lang="en-US" altLang="it-IT" baseline="-25000"/>
              <a:t>3</a:t>
            </a:r>
            <a:r>
              <a:rPr lang="en-US" altLang="it-IT"/>
              <a:t>)</a:t>
            </a:r>
            <a:r>
              <a:rPr lang="en-US" altLang="it-IT" baseline="-25000"/>
              <a:t>5</a:t>
            </a:r>
            <a:r>
              <a:rPr lang="en-US" altLang="it-IT"/>
              <a:t>(H</a:t>
            </a:r>
            <a:r>
              <a:rPr lang="en-US" altLang="it-IT" baseline="-25000"/>
              <a:t>2</a:t>
            </a:r>
            <a:r>
              <a:rPr lang="en-US" altLang="it-IT"/>
              <a:t>O)]</a:t>
            </a:r>
            <a:r>
              <a:rPr lang="en-US" altLang="it-IT" baseline="30000"/>
              <a:t>2+</a:t>
            </a:r>
            <a:endParaRPr lang="en-US" altLang="it-IT"/>
          </a:p>
        </p:txBody>
      </p:sp>
      <p:sp>
        <p:nvSpPr>
          <p:cNvPr id="37904" name="Line 16"/>
          <p:cNvSpPr>
            <a:spLocks noChangeShapeType="1"/>
          </p:cNvSpPr>
          <p:nvPr/>
        </p:nvSpPr>
        <p:spPr bwMode="auto">
          <a:xfrm>
            <a:off x="2743200" y="5715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37905" name="Line 17"/>
          <p:cNvSpPr>
            <a:spLocks noChangeShapeType="1"/>
          </p:cNvSpPr>
          <p:nvPr/>
        </p:nvSpPr>
        <p:spPr bwMode="auto">
          <a:xfrm>
            <a:off x="3581400" y="57150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37906" name="Line 18"/>
          <p:cNvSpPr>
            <a:spLocks noChangeShapeType="1"/>
          </p:cNvSpPr>
          <p:nvPr/>
        </p:nvSpPr>
        <p:spPr bwMode="auto">
          <a:xfrm>
            <a:off x="4495800" y="57150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it-IT"/>
          </a:p>
        </p:txBody>
      </p:sp>
      <p:sp>
        <p:nvSpPr>
          <p:cNvPr id="37907" name="Rectangle 19"/>
          <p:cNvSpPr>
            <a:spLocks noChangeArrowheads="1"/>
          </p:cNvSpPr>
          <p:nvPr/>
        </p:nvSpPr>
        <p:spPr bwMode="auto">
          <a:xfrm>
            <a:off x="5334000" y="5486400"/>
            <a:ext cx="2457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it-IT"/>
              <a:t>[Co(H</a:t>
            </a:r>
            <a:r>
              <a:rPr lang="en-US" altLang="it-IT" baseline="-25000"/>
              <a:t>2</a:t>
            </a:r>
            <a:r>
              <a:rPr lang="en-US" altLang="it-IT"/>
              <a:t>O)</a:t>
            </a:r>
            <a:r>
              <a:rPr lang="en-US" altLang="it-IT" baseline="-25000"/>
              <a:t>6</a:t>
            </a:r>
            <a:r>
              <a:rPr lang="en-US" altLang="it-IT"/>
              <a:t>]</a:t>
            </a:r>
            <a:r>
              <a:rPr lang="en-US" altLang="it-IT" baseline="30000"/>
              <a:t>2+</a:t>
            </a:r>
            <a:r>
              <a:rPr lang="en-US" altLang="it-IT"/>
              <a:t>  +  5NH</a:t>
            </a:r>
            <a:r>
              <a:rPr lang="en-US" altLang="it-IT" baseline="-25000"/>
              <a:t>4</a:t>
            </a:r>
            <a:r>
              <a:rPr lang="en-US" altLang="it-IT" baseline="3000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66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28575" cap="flat" cmpd="sng" algn="ctr">
          <a:solidFill>
            <a:srgbClr val="FF66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6843</TotalTime>
  <Words>689</Words>
  <Application>Microsoft Office PowerPoint</Application>
  <PresentationFormat>Presentazione su schermo (4:3)</PresentationFormat>
  <Paragraphs>106</Paragraphs>
  <Slides>13</Slides>
  <Notes>4</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13</vt:i4>
      </vt:variant>
    </vt:vector>
  </HeadingPairs>
  <TitlesOfParts>
    <vt:vector size="21" baseType="lpstr">
      <vt:lpstr>Arial</vt:lpstr>
      <vt:lpstr>Arial Unicode MS</vt:lpstr>
      <vt:lpstr>Lucida Console</vt:lpstr>
      <vt:lpstr>Lucida Sans Unicode</vt:lpstr>
      <vt:lpstr>Symbol</vt:lpstr>
      <vt:lpstr>Times New Roman</vt:lpstr>
      <vt:lpstr>Wingdings</vt:lpstr>
      <vt:lpstr>Default Design</vt:lpstr>
      <vt:lpstr>Legame di retrodonazione</vt:lpstr>
      <vt:lpstr> Regola dei 18 elettroni </vt:lpstr>
      <vt:lpstr>Esempi regola dei 18 elettroni</vt:lpstr>
      <vt:lpstr>Presentazione standard di PowerPoint</vt:lpstr>
      <vt:lpstr>REAZIONI DI TRASFERIMENTO ELETTRONICO</vt:lpstr>
      <vt:lpstr>Meccanismi per le reazioni di scambio elettronico</vt:lpstr>
      <vt:lpstr>Presentazione standard di PowerPoint</vt:lpstr>
      <vt:lpstr>Trasferimenti elettronici attraverso leganti a ponte</vt:lpstr>
      <vt:lpstr>Presentazione standard di PowerPoint</vt:lpstr>
      <vt:lpstr>Schema struttura intermedio</vt:lpstr>
      <vt:lpstr>Presentazione standard di PowerPoint</vt:lpstr>
      <vt:lpstr>COMPLESSI FLUSSIONALI </vt:lpstr>
      <vt:lpstr>Flussionalità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Victoria Medialdea</dc:creator>
  <cp:lastModifiedBy>GEREMIA</cp:lastModifiedBy>
  <cp:revision>169</cp:revision>
  <cp:lastPrinted>2005-04-18T20:49:39Z</cp:lastPrinted>
  <dcterms:created xsi:type="dcterms:W3CDTF">2005-04-18T10:33:51Z</dcterms:created>
  <dcterms:modified xsi:type="dcterms:W3CDTF">2020-05-11T07:17:25Z</dcterms:modified>
</cp:coreProperties>
</file>