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4" r:id="rId3"/>
    <p:sldId id="265" r:id="rId4"/>
    <p:sldId id="266" r:id="rId5"/>
    <p:sldId id="278" r:id="rId6"/>
    <p:sldId id="286" r:id="rId7"/>
    <p:sldId id="258" r:id="rId8"/>
    <p:sldId id="259" r:id="rId9"/>
    <p:sldId id="260" r:id="rId10"/>
    <p:sldId id="261" r:id="rId11"/>
    <p:sldId id="262" r:id="rId12"/>
    <p:sldId id="272" r:id="rId13"/>
    <p:sldId id="263" r:id="rId14"/>
    <p:sldId id="271" r:id="rId15"/>
    <p:sldId id="274" r:id="rId16"/>
    <p:sldId id="287" r:id="rId17"/>
    <p:sldId id="283" r:id="rId18"/>
    <p:sldId id="284" r:id="rId19"/>
    <p:sldId id="288" r:id="rId20"/>
    <p:sldId id="289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25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76B44-9C01-48F4-9E63-398B87E62142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AED06-1F7D-4177-8267-54A24C6AA6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94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F2A2B1-A989-4CCE-9153-1386B0A95F8B}" type="slidenum">
              <a:rPr lang="en-US" altLang="it-IT"/>
              <a:pPr/>
              <a:t>1</a:t>
            </a:fld>
            <a:endParaRPr lang="en-US" altLang="it-IT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368263-C0ED-4518-B2B9-2C6B5E15678F}" type="slidenum">
              <a:rPr lang="en-US" altLang="it-IT"/>
              <a:pPr/>
              <a:t>7</a:t>
            </a:fld>
            <a:endParaRPr lang="en-US" altLang="it-IT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DFD8E9-3128-4E5E-9650-8AA7112D176E}" type="slidenum">
              <a:rPr lang="en-US" altLang="it-IT"/>
              <a:pPr/>
              <a:t>8</a:t>
            </a:fld>
            <a:endParaRPr lang="en-US" altLang="it-IT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CA266E-AB3C-44FB-90E8-D0EDEBFAEF71}" type="slidenum">
              <a:rPr lang="en-US" altLang="it-IT"/>
              <a:pPr/>
              <a:t>9</a:t>
            </a:fld>
            <a:endParaRPr lang="en-US" altLang="it-IT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76758-776D-467D-9864-21AF9F513C0E}" type="slidenum">
              <a:rPr lang="en-US" altLang="it-IT"/>
              <a:pPr/>
              <a:t>10</a:t>
            </a:fld>
            <a:endParaRPr lang="en-US" altLang="it-IT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0BEA1-7A21-485A-B9FF-A6EC02E9D1AA}" type="slidenum">
              <a:rPr lang="en-US" altLang="it-IT"/>
              <a:pPr/>
              <a:t>11</a:t>
            </a:fld>
            <a:endParaRPr lang="en-US" altLang="it-IT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73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78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372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063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09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39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880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93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94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88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44D0F-3FFD-48A6-8CF0-A9DC39BA8C23}" type="datetimeFigureOut">
              <a:rPr lang="it-IT" smtClean="0"/>
              <a:t>13/05/2020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EA1B-FC20-4A8B-900E-BAA1C336B5D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58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676400"/>
          </a:xfrm>
        </p:spPr>
        <p:txBody>
          <a:bodyPr>
            <a:normAutofit/>
          </a:bodyPr>
          <a:lstStyle/>
          <a:p>
            <a:r>
              <a:rPr lang="en-US" altLang="it-IT" sz="5400" dirty="0" err="1" smtClean="0"/>
              <a:t>Lantanidi</a:t>
            </a:r>
            <a:r>
              <a:rPr lang="en-US" altLang="it-IT" sz="5400" dirty="0" smtClean="0"/>
              <a:t> e </a:t>
            </a:r>
            <a:r>
              <a:rPr lang="en-US" altLang="it-IT" sz="5400" dirty="0" err="1" smtClean="0"/>
              <a:t>Attinidi</a:t>
            </a:r>
            <a:endParaRPr lang="en-US" altLang="it-IT" dirty="0"/>
          </a:p>
        </p:txBody>
      </p:sp>
      <p:pic>
        <p:nvPicPr>
          <p:cNvPr id="2053" name="Picture 5" descr="lanthanu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767" y="2564904"/>
            <a:ext cx="2686050" cy="334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91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 smtClean="0"/>
              <a:t>Proprietà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6588224" cy="5040560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it-IT" altLang="it-IT" sz="2400" dirty="0" smtClean="0"/>
              <a:t>Tutti i lantanidi sono simili in proprietà chimiche e fisiche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it-IT" altLang="it-IT" sz="2400" dirty="0" smtClean="0"/>
              <a:t>Proprietà comuni: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 metalli bianco Argentei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 Splendenti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Si oscurano facilmente quando esposti all'aria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Molto reattivi con la maggior parte dei non-metalli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Bruciano facilmente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Relativamente morbidi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400" dirty="0" smtClean="0"/>
              <a:t>Hanno un alto punto di fusione e punti di ebollizione</a:t>
            </a:r>
          </a:p>
        </p:txBody>
      </p:sp>
      <p:pic>
        <p:nvPicPr>
          <p:cNvPr id="7170" name="Picture 2" descr="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996952"/>
            <a:ext cx="2047875" cy="19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65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560" y="0"/>
            <a:ext cx="2952328" cy="1143000"/>
          </a:xfrm>
        </p:spPr>
        <p:txBody>
          <a:bodyPr/>
          <a:lstStyle/>
          <a:p>
            <a:r>
              <a:rPr lang="en-US" altLang="it-IT" dirty="0" err="1" smtClean="0"/>
              <a:t>Usi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528" y="4074295"/>
            <a:ext cx="9252520" cy="4525963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Molti usi scientifici e industriali: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Utilizzati come catalizzatori nella chimica del petrolio 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Sono spesso utilizzati nei laser, nei magneti, nei proiettori cinematografici  e schermi a raggi x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Alcuni combinati con il ferro portano alla formazione delle pietre focaie per accendini</a:t>
            </a:r>
          </a:p>
          <a:p>
            <a:pPr lvl="1"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sz="2000" dirty="0" smtClean="0"/>
              <a:t>Vengono utilizzati per la fabbricazione di lenti solari perché deflettono la radiazione ultra-violetta e infra-rossa</a:t>
            </a:r>
          </a:p>
        </p:txBody>
      </p:sp>
      <p:pic>
        <p:nvPicPr>
          <p:cNvPr id="5124" name="Picture 4" descr="http://digilander.iol.it/emcalvino/tavola/lanatt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88640"/>
            <a:ext cx="5329234" cy="191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isultato immagine per lantanidi e attinid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9" y="2133904"/>
            <a:ext cx="5329234" cy="1833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4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3836" y="260648"/>
            <a:ext cx="6912768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Stati</a:t>
            </a:r>
            <a:r>
              <a:rPr lang="en-US" altLang="it-IT" b="1" dirty="0" smtClean="0"/>
              <a:t> di </a:t>
            </a:r>
            <a:r>
              <a:rPr lang="en-US" altLang="it-IT" b="1" dirty="0" err="1" smtClean="0"/>
              <a:t>Ossidazione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1187624" y="1412776"/>
            <a:ext cx="63210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sz="2800" dirty="0" smtClean="0"/>
              <a:t>Lo </a:t>
            </a:r>
            <a:r>
              <a:rPr lang="en-US" altLang="it-IT" sz="2800" dirty="0" err="1" smtClean="0"/>
              <a:t>stato</a:t>
            </a:r>
            <a:r>
              <a:rPr lang="en-US" altLang="it-IT" sz="2800" dirty="0" smtClean="0"/>
              <a:t> di </a:t>
            </a:r>
            <a:r>
              <a:rPr lang="en-US" altLang="it-IT" sz="2800" dirty="0" err="1" smtClean="0"/>
              <a:t>ossidazione</a:t>
            </a:r>
            <a:r>
              <a:rPr lang="en-US" altLang="it-IT" sz="2800" dirty="0" smtClean="0"/>
              <a:t> </a:t>
            </a:r>
            <a:r>
              <a:rPr lang="en-US" altLang="it-IT" sz="2800" dirty="0" err="1" smtClean="0"/>
              <a:t>predominante</a:t>
            </a:r>
            <a:r>
              <a:rPr lang="en-US" altLang="it-IT" sz="2800" dirty="0" smtClean="0"/>
              <a:t> è </a:t>
            </a:r>
            <a:r>
              <a:rPr lang="en-US" altLang="it-IT" sz="2800" dirty="0"/>
              <a:t>+</a:t>
            </a:r>
            <a:r>
              <a:rPr lang="en-US" altLang="it-IT" sz="2800" dirty="0" smtClean="0"/>
              <a:t>3</a:t>
            </a:r>
            <a:endParaRPr lang="en-US" altLang="it-IT" sz="2800" dirty="0"/>
          </a:p>
        </p:txBody>
      </p:sp>
      <p:sp>
        <p:nvSpPr>
          <p:cNvPr id="314375" name="Text Box 7"/>
          <p:cNvSpPr txBox="1">
            <a:spLocks noChangeArrowheads="1"/>
          </p:cNvSpPr>
          <p:nvPr/>
        </p:nvSpPr>
        <p:spPr bwMode="auto">
          <a:xfrm>
            <a:off x="1784585" y="2229425"/>
            <a:ext cx="51271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sz="2400" dirty="0" err="1" smtClean="0"/>
              <a:t>Occasionalmente</a:t>
            </a:r>
            <a:r>
              <a:rPr lang="en-US" altLang="it-IT" sz="2400" dirty="0" smtClean="0"/>
              <a:t> +2 e </a:t>
            </a:r>
            <a:r>
              <a:rPr lang="en-US" altLang="it-IT" sz="2400" dirty="0"/>
              <a:t>+4 </a:t>
            </a:r>
            <a:r>
              <a:rPr lang="en-US" altLang="it-IT" sz="2400" dirty="0" smtClean="0"/>
              <a:t>in </a:t>
            </a:r>
            <a:r>
              <a:rPr lang="en-US" altLang="it-IT" sz="2400" dirty="0" err="1" smtClean="0"/>
              <a:t>soluzione</a:t>
            </a:r>
            <a:r>
              <a:rPr lang="en-US" altLang="it-IT" sz="2400" dirty="0" smtClean="0"/>
              <a:t> o in </a:t>
            </a:r>
            <a:r>
              <a:rPr lang="en-US" altLang="it-IT" sz="2400" dirty="0" err="1" smtClean="0"/>
              <a:t>composti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nello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stato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solido</a:t>
            </a:r>
            <a:endParaRPr lang="en-US" altLang="it-IT" sz="2400" dirty="0"/>
          </a:p>
        </p:txBody>
      </p:sp>
      <p:sp>
        <p:nvSpPr>
          <p:cNvPr id="2" name="Rettangolo 1"/>
          <p:cNvSpPr/>
          <p:nvPr/>
        </p:nvSpPr>
        <p:spPr>
          <a:xfrm>
            <a:off x="971600" y="3356992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it-IT" sz="2400" dirty="0" smtClean="0"/>
              <a:t>Questa </a:t>
            </a:r>
            <a:r>
              <a:rPr lang="en-US" altLang="it-IT" sz="2400" dirty="0" err="1" smtClean="0"/>
              <a:t>irregolarità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nasce</a:t>
            </a:r>
            <a:r>
              <a:rPr lang="en-US" altLang="it-IT" sz="2400" dirty="0"/>
              <a:t> </a:t>
            </a:r>
            <a:r>
              <a:rPr lang="en-US" altLang="it-IT" sz="2400" dirty="0" err="1" smtClean="0"/>
              <a:t>principalmente</a:t>
            </a:r>
            <a:r>
              <a:rPr lang="en-US" altLang="it-IT" sz="2400" dirty="0" smtClean="0"/>
              <a:t> da </a:t>
            </a:r>
            <a:r>
              <a:rPr lang="en-US" altLang="it-IT" sz="2400" dirty="0" err="1" smtClean="0"/>
              <a:t>una</a:t>
            </a:r>
            <a:r>
              <a:rPr lang="en-US" altLang="it-IT" sz="2400" dirty="0" smtClean="0"/>
              <a:t> extra </a:t>
            </a:r>
            <a:r>
              <a:rPr lang="en-US" altLang="it-IT" sz="2400" dirty="0" err="1" smtClean="0"/>
              <a:t>stabilità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della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configurazione</a:t>
            </a:r>
            <a:r>
              <a:rPr lang="en-US" altLang="it-IT" sz="2400" dirty="0" smtClean="0"/>
              <a:t> </a:t>
            </a:r>
            <a:r>
              <a:rPr lang="en-US" altLang="it-IT" sz="2400" dirty="0" err="1" smtClean="0"/>
              <a:t>elettronica</a:t>
            </a:r>
            <a:r>
              <a:rPr lang="en-US" altLang="it-IT" sz="2400" dirty="0" smtClean="0"/>
              <a:t> di </a:t>
            </a:r>
            <a:r>
              <a:rPr lang="en-US" altLang="it-IT" sz="2400" dirty="0" err="1" smtClean="0"/>
              <a:t>orbitali</a:t>
            </a:r>
            <a:r>
              <a:rPr lang="en-US" altLang="it-IT" sz="2400" dirty="0" smtClean="0"/>
              <a:t> f: </a:t>
            </a:r>
          </a:p>
          <a:p>
            <a:endParaRPr lang="en-US" altLang="it-IT" dirty="0"/>
          </a:p>
          <a:p>
            <a:r>
              <a:rPr lang="en-US" altLang="it-IT" dirty="0" smtClean="0"/>
              <a:t>	</a:t>
            </a:r>
            <a:r>
              <a:rPr lang="en-US" altLang="it-IT" dirty="0" err="1" smtClean="0"/>
              <a:t>vuoti</a:t>
            </a:r>
            <a:r>
              <a:rPr lang="en-US" altLang="it-IT" dirty="0" smtClean="0"/>
              <a:t>, 		mezzo </a:t>
            </a:r>
            <a:r>
              <a:rPr lang="en-US" altLang="it-IT" dirty="0" err="1" smtClean="0"/>
              <a:t>vuoti</a:t>
            </a:r>
            <a:r>
              <a:rPr lang="en-US" altLang="it-IT" dirty="0" smtClean="0"/>
              <a:t> 	 </a:t>
            </a:r>
            <a:r>
              <a:rPr lang="en-US" altLang="it-IT" dirty="0" err="1" smtClean="0"/>
              <a:t>pieni</a:t>
            </a:r>
            <a:endParaRPr lang="en-US" alt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807715" y="4869775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Eu</a:t>
            </a:r>
            <a:r>
              <a:rPr lang="it-IT" baseline="30000" dirty="0" smtClean="0"/>
              <a:t>2+ </a:t>
            </a:r>
            <a:r>
              <a:rPr lang="it-IT" dirty="0" smtClean="0"/>
              <a:t> (f</a:t>
            </a:r>
            <a:r>
              <a:rPr lang="it-IT" baseline="30000" dirty="0" smtClean="0"/>
              <a:t>7</a:t>
            </a:r>
            <a:r>
              <a:rPr lang="it-IT" dirty="0" smtClean="0"/>
              <a:t>)</a:t>
            </a:r>
            <a:endParaRPr lang="it-IT" baseline="30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5580112" y="4891226"/>
            <a:ext cx="97815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Yb</a:t>
            </a:r>
            <a:r>
              <a:rPr lang="it-IT" baseline="30000" dirty="0" smtClean="0"/>
              <a:t>2+ </a:t>
            </a:r>
            <a:r>
              <a:rPr lang="it-IT" dirty="0" smtClean="0"/>
              <a:t>(f</a:t>
            </a:r>
            <a:r>
              <a:rPr lang="it-IT" baseline="30000" dirty="0" smtClean="0"/>
              <a:t>14</a:t>
            </a:r>
            <a:r>
              <a:rPr lang="it-IT" dirty="0" smtClean="0"/>
              <a:t>)</a:t>
            </a:r>
            <a:endParaRPr lang="it-IT" baseline="30000" dirty="0" smtClean="0"/>
          </a:p>
          <a:p>
            <a:endParaRPr lang="it-IT" baseline="300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971307" y="4893726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Ce</a:t>
            </a:r>
            <a:r>
              <a:rPr lang="it-IT" baseline="30000" dirty="0"/>
              <a:t>4</a:t>
            </a:r>
            <a:r>
              <a:rPr lang="it-IT" baseline="30000" dirty="0" smtClean="0"/>
              <a:t>+ </a:t>
            </a:r>
            <a:r>
              <a:rPr lang="it-IT" dirty="0" smtClean="0"/>
              <a:t> (f</a:t>
            </a:r>
            <a:r>
              <a:rPr lang="it-IT" baseline="30000" dirty="0"/>
              <a:t>0</a:t>
            </a:r>
            <a:r>
              <a:rPr lang="it-IT" dirty="0" smtClean="0"/>
              <a:t>)</a:t>
            </a:r>
            <a:endParaRPr lang="it-IT" baseline="300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3816411" y="5273992"/>
            <a:ext cx="93487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Tb</a:t>
            </a:r>
            <a:r>
              <a:rPr lang="it-IT" baseline="30000" dirty="0" smtClean="0"/>
              <a:t>4+  </a:t>
            </a:r>
            <a:r>
              <a:rPr lang="it-IT" dirty="0" smtClean="0"/>
              <a:t>(f</a:t>
            </a:r>
            <a:r>
              <a:rPr lang="it-IT" baseline="30000" dirty="0" smtClean="0"/>
              <a:t>7</a:t>
            </a:r>
            <a:r>
              <a:rPr lang="it-IT" dirty="0" smtClean="0"/>
              <a:t>)</a:t>
            </a:r>
            <a:endParaRPr lang="it-IT" baseline="30000" dirty="0" smtClean="0"/>
          </a:p>
          <a:p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2370559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4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4374" grpId="0" autoUpdateAnimBg="0"/>
      <p:bldP spid="3143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err="1" smtClean="0"/>
              <a:t>Effetti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Biologici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ioni</a:t>
            </a:r>
            <a:r>
              <a:rPr lang="en-US" altLang="it-IT" dirty="0" smtClean="0"/>
              <a:t>:</a:t>
            </a:r>
            <a:endParaRPr lang="en-US" altLang="it-IT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568952" cy="4525963"/>
          </a:xfrm>
        </p:spPr>
        <p:txBody>
          <a:bodyPr/>
          <a:lstStyle/>
          <a:p>
            <a:pPr>
              <a:buFont typeface="Times" pitchFamily="1" charset="0"/>
              <a:buChar char="•"/>
            </a:pPr>
            <a:r>
              <a:rPr lang="it-IT" altLang="it-IT" sz="2800" dirty="0"/>
              <a:t>Possono modificare l’attività di alcuni enzimi</a:t>
            </a:r>
          </a:p>
          <a:p>
            <a:pPr>
              <a:buFont typeface="Times" pitchFamily="1" charset="0"/>
              <a:buChar char="•"/>
            </a:pPr>
            <a:r>
              <a:rPr lang="it-IT" altLang="it-IT" sz="2800" dirty="0"/>
              <a:t>Possono interferire con i sistemi di trasporto all’interno ed all’esterno delle cellule</a:t>
            </a:r>
          </a:p>
          <a:p>
            <a:pPr>
              <a:buFont typeface="Times" pitchFamily="1" charset="0"/>
              <a:buChar char="•"/>
            </a:pPr>
            <a:r>
              <a:rPr lang="it-IT" altLang="it-IT" sz="2800" dirty="0" smtClean="0"/>
              <a:t>Possono regolare la trasmissione sinaptica nei neuroni </a:t>
            </a:r>
          </a:p>
          <a:p>
            <a:pPr marL="0" indent="0">
              <a:buNone/>
            </a:pPr>
            <a:endParaRPr lang="it-IT" altLang="it-IT" sz="2800" dirty="0" smtClean="0"/>
          </a:p>
        </p:txBody>
      </p:sp>
      <p:pic>
        <p:nvPicPr>
          <p:cNvPr id="3074" name="Picture 2" descr="http://www.ntu.edu.sg/home/bengang/publication/2017/Angew%20chem/TOC%20graph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844104"/>
            <a:ext cx="4392488" cy="279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1757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003232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Proprietà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Magnetiche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398512" y="2888187"/>
            <a:ext cx="792055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dirty="0" smtClean="0"/>
              <a:t>Composti dei lantanidi </a:t>
            </a:r>
            <a:r>
              <a:rPr lang="it-IT" dirty="0" smtClean="0"/>
              <a:t>hanno quindi generalmente una elevata suscettibilità magnetica a causa del loro grande numero di elettroni spaiati </a:t>
            </a:r>
            <a:r>
              <a:rPr lang="it-IT" dirty="0" smtClean="0"/>
              <a:t>f   (es. Gd</a:t>
            </a:r>
            <a:r>
              <a:rPr lang="it-IT" baseline="30000" dirty="0" smtClean="0"/>
              <a:t>3+  </a:t>
            </a:r>
            <a:r>
              <a:rPr lang="it-IT" dirty="0" smtClean="0"/>
              <a:t>f</a:t>
            </a:r>
            <a:r>
              <a:rPr lang="it-IT" baseline="30000" dirty="0" smtClean="0"/>
              <a:t>7</a:t>
            </a:r>
            <a:r>
              <a:rPr lang="en-US" altLang="it-IT" dirty="0" smtClean="0"/>
              <a:t>).</a:t>
            </a:r>
            <a:endParaRPr lang="en-US" altLang="it-IT" dirty="0"/>
          </a:p>
        </p:txBody>
      </p:sp>
      <p:sp>
        <p:nvSpPr>
          <p:cNvPr id="311303" name="Text Box 7"/>
          <p:cNvSpPr txBox="1">
            <a:spLocks noChangeArrowheads="1"/>
          </p:cNvSpPr>
          <p:nvPr/>
        </p:nvSpPr>
        <p:spPr bwMode="auto">
          <a:xfrm>
            <a:off x="461764" y="1052736"/>
            <a:ext cx="807067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dirty="0" smtClean="0"/>
              <a:t>Gli ioni lantanoidi oltre a quelli con configurazione f</a:t>
            </a:r>
            <a:r>
              <a:rPr lang="it-IT" baseline="30000" dirty="0" smtClean="0"/>
              <a:t>0</a:t>
            </a:r>
            <a:r>
              <a:rPr lang="it-IT" dirty="0" smtClean="0"/>
              <a:t> (La</a:t>
            </a:r>
            <a:r>
              <a:rPr lang="it-IT" baseline="30000" dirty="0" smtClean="0"/>
              <a:t>3+</a:t>
            </a:r>
            <a:r>
              <a:rPr lang="it-IT" dirty="0" smtClean="0"/>
              <a:t> e Ce</a:t>
            </a:r>
            <a:r>
              <a:rPr lang="it-IT" baseline="30000" dirty="0" smtClean="0"/>
              <a:t>4+</a:t>
            </a:r>
            <a:r>
              <a:rPr lang="it-IT" dirty="0" smtClean="0"/>
              <a:t>) e f</a:t>
            </a:r>
            <a:r>
              <a:rPr lang="it-IT" baseline="30000" dirty="0" smtClean="0"/>
              <a:t>14</a:t>
            </a:r>
            <a:r>
              <a:rPr lang="it-IT" dirty="0" smtClean="0"/>
              <a:t> (Yb</a:t>
            </a:r>
            <a:r>
              <a:rPr lang="it-IT" baseline="30000" dirty="0" smtClean="0"/>
              <a:t>2+</a:t>
            </a:r>
            <a:r>
              <a:rPr lang="it-IT" dirty="0" smtClean="0"/>
              <a:t> e Lu</a:t>
            </a:r>
            <a:r>
              <a:rPr lang="it-IT" baseline="30000" dirty="0" smtClean="0"/>
              <a:t>3+</a:t>
            </a:r>
            <a:r>
              <a:rPr lang="it-IT" dirty="0" smtClean="0"/>
              <a:t>) sono tutti paramagnetici. </a:t>
            </a:r>
          </a:p>
          <a:p>
            <a:r>
              <a:rPr lang="it-IT" dirty="0" smtClean="0"/>
              <a:t>Nei metalli il </a:t>
            </a:r>
            <a:r>
              <a:rPr lang="it-IT" dirty="0" smtClean="0"/>
              <a:t>paramagnetismo sale fino ad un massimo per il neodimio.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311304" name="Text Box 8"/>
          <p:cNvSpPr txBox="1">
            <a:spLocks noChangeArrowheads="1"/>
          </p:cNvSpPr>
          <p:nvPr/>
        </p:nvSpPr>
        <p:spPr bwMode="auto">
          <a:xfrm>
            <a:off x="407293" y="2016305"/>
            <a:ext cx="728315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>
                <a:solidFill>
                  <a:schemeClr val="accent2"/>
                </a:solidFill>
              </a:rPr>
              <a:t>I </a:t>
            </a:r>
            <a:r>
              <a:rPr lang="en-US" altLang="it-IT" dirty="0" err="1" smtClean="0">
                <a:solidFill>
                  <a:schemeClr val="accent2"/>
                </a:solidFill>
              </a:rPr>
              <a:t>magneti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più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forti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sono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leghe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che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contengono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lantanidi</a:t>
            </a:r>
            <a:r>
              <a:rPr lang="en-US" altLang="it-IT" dirty="0" smtClean="0">
                <a:solidFill>
                  <a:schemeClr val="accent2"/>
                </a:solidFill>
              </a:rPr>
              <a:t> (</a:t>
            </a:r>
            <a:r>
              <a:rPr lang="en-US" altLang="it-IT" dirty="0" err="1" smtClean="0">
                <a:solidFill>
                  <a:schemeClr val="accent2"/>
                </a:solidFill>
              </a:rPr>
              <a:t>es</a:t>
            </a:r>
            <a:r>
              <a:rPr lang="en-US" altLang="it-IT" dirty="0" smtClean="0">
                <a:solidFill>
                  <a:schemeClr val="accent2"/>
                </a:solidFill>
              </a:rPr>
              <a:t>. </a:t>
            </a:r>
            <a:r>
              <a:rPr lang="en-US" altLang="it-IT" dirty="0" err="1">
                <a:solidFill>
                  <a:schemeClr val="accent2"/>
                </a:solidFill>
              </a:rPr>
              <a:t>Nd</a:t>
            </a:r>
            <a:r>
              <a:rPr lang="en-US" altLang="it-IT" dirty="0">
                <a:solidFill>
                  <a:schemeClr val="accent2"/>
                </a:solidFill>
              </a:rPr>
              <a:t>-Fe-B, Sm-Fe-N, </a:t>
            </a:r>
            <a:r>
              <a:rPr lang="en-US" altLang="it-IT" dirty="0" smtClean="0">
                <a:solidFill>
                  <a:schemeClr val="accent2"/>
                </a:solidFill>
              </a:rPr>
              <a:t>e </a:t>
            </a:r>
            <a:r>
              <a:rPr lang="en-US" altLang="it-IT" dirty="0">
                <a:solidFill>
                  <a:schemeClr val="accent2"/>
                </a:solidFill>
              </a:rPr>
              <a:t>Sm-Co). </a:t>
            </a:r>
          </a:p>
        </p:txBody>
      </p:sp>
      <p:sp>
        <p:nvSpPr>
          <p:cNvPr id="311305" name="Text Box 9"/>
          <p:cNvSpPr txBox="1">
            <a:spLocks noChangeArrowheads="1"/>
          </p:cNvSpPr>
          <p:nvPr/>
        </p:nvSpPr>
        <p:spPr bwMode="auto">
          <a:xfrm>
            <a:off x="457200" y="4653136"/>
            <a:ext cx="491108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A0A0A"/>
                </a:solidFill>
              </a:rPr>
              <a:t>Complessi</a:t>
            </a:r>
            <a:r>
              <a:rPr lang="en-US" altLang="it-IT" dirty="0" smtClean="0">
                <a:solidFill>
                  <a:srgbClr val="0A0A0A"/>
                </a:solidFill>
              </a:rPr>
              <a:t> di </a:t>
            </a:r>
            <a:r>
              <a:rPr lang="en-US" altLang="it-IT" dirty="0" err="1" smtClean="0">
                <a:solidFill>
                  <a:srgbClr val="0A0A0A"/>
                </a:solidFill>
              </a:rPr>
              <a:t>lantanidi</a:t>
            </a:r>
            <a:r>
              <a:rPr lang="en-US" altLang="it-IT" dirty="0" smtClean="0">
                <a:solidFill>
                  <a:srgbClr val="0A0A0A"/>
                </a:solidFill>
              </a:rPr>
              <a:t> </a:t>
            </a:r>
            <a:r>
              <a:rPr lang="en-US" altLang="it-IT" dirty="0" err="1" smtClean="0">
                <a:solidFill>
                  <a:srgbClr val="0A0A0A"/>
                </a:solidFill>
              </a:rPr>
              <a:t>sono</a:t>
            </a:r>
            <a:r>
              <a:rPr lang="en-US" altLang="it-IT" dirty="0" smtClean="0">
                <a:solidFill>
                  <a:srgbClr val="0A0A0A"/>
                </a:solidFill>
              </a:rPr>
              <a:t> </a:t>
            </a:r>
            <a:r>
              <a:rPr lang="en-US" altLang="it-IT" dirty="0" err="1" smtClean="0">
                <a:solidFill>
                  <a:srgbClr val="0A0A0A"/>
                </a:solidFill>
              </a:rPr>
              <a:t>usati</a:t>
            </a:r>
            <a:r>
              <a:rPr lang="en-US" altLang="it-IT" dirty="0" smtClean="0">
                <a:solidFill>
                  <a:srgbClr val="0A0A0A"/>
                </a:solidFill>
              </a:rPr>
              <a:t>  </a:t>
            </a:r>
            <a:r>
              <a:rPr lang="en-US" altLang="it-IT" dirty="0">
                <a:solidFill>
                  <a:srgbClr val="0A0A0A"/>
                </a:solidFill>
              </a:rPr>
              <a:t>in MRI (</a:t>
            </a:r>
            <a:r>
              <a:rPr lang="en-US" altLang="it-IT" dirty="0" smtClean="0">
                <a:solidFill>
                  <a:srgbClr val="0A0A0A"/>
                </a:solidFill>
              </a:rPr>
              <a:t>magnetic resonance </a:t>
            </a:r>
            <a:r>
              <a:rPr lang="en-US" altLang="it-IT" dirty="0">
                <a:solidFill>
                  <a:srgbClr val="0A0A0A"/>
                </a:solidFill>
              </a:rPr>
              <a:t>imaging), </a:t>
            </a:r>
            <a:r>
              <a:rPr lang="en-US" altLang="it-IT" dirty="0" err="1" smtClean="0">
                <a:solidFill>
                  <a:srgbClr val="0A0A0A"/>
                </a:solidFill>
              </a:rPr>
              <a:t>es</a:t>
            </a:r>
            <a:r>
              <a:rPr lang="en-US" altLang="it-IT" dirty="0" smtClean="0">
                <a:solidFill>
                  <a:srgbClr val="0A0A0A"/>
                </a:solidFill>
              </a:rPr>
              <a:t>. </a:t>
            </a:r>
            <a:r>
              <a:rPr lang="en-US" altLang="it-IT" dirty="0">
                <a:solidFill>
                  <a:srgbClr val="0A0A0A"/>
                </a:solidFill>
              </a:rPr>
              <a:t>[</a:t>
            </a:r>
            <a:r>
              <a:rPr lang="en-US" altLang="it-IT" dirty="0" err="1">
                <a:solidFill>
                  <a:srgbClr val="0A0A0A"/>
                </a:solidFill>
              </a:rPr>
              <a:t>Gd</a:t>
            </a:r>
            <a:r>
              <a:rPr lang="en-US" altLang="it-IT" dirty="0">
                <a:solidFill>
                  <a:srgbClr val="0A0A0A"/>
                </a:solidFill>
              </a:rPr>
              <a:t>(III)(</a:t>
            </a:r>
            <a:r>
              <a:rPr lang="en-US" altLang="it-IT" dirty="0" err="1">
                <a:solidFill>
                  <a:srgbClr val="0A0A0A"/>
                </a:solidFill>
              </a:rPr>
              <a:t>dtpa</a:t>
            </a:r>
            <a:r>
              <a:rPr lang="en-US" altLang="it-IT" dirty="0">
                <a:solidFill>
                  <a:srgbClr val="0A0A0A"/>
                </a:solidFill>
              </a:rPr>
              <a:t>)]</a:t>
            </a:r>
            <a:r>
              <a:rPr lang="en-US" altLang="it-IT" baseline="30000" dirty="0">
                <a:solidFill>
                  <a:srgbClr val="0A0A0A"/>
                </a:solidFill>
              </a:rPr>
              <a:t>2-</a:t>
            </a:r>
            <a:endParaRPr lang="en-US" altLang="it-IT" baseline="30000" dirty="0"/>
          </a:p>
        </p:txBody>
      </p:sp>
      <p:pic>
        <p:nvPicPr>
          <p:cNvPr id="311307" name="Picture 1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9" t="3634" r="3846" b="5518"/>
          <a:stretch/>
        </p:blipFill>
        <p:spPr bwMode="auto">
          <a:xfrm>
            <a:off x="5633020" y="4077072"/>
            <a:ext cx="2686050" cy="2143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46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1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1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1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1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02" grpId="0" autoUpdateAnimBg="0"/>
      <p:bldP spid="311303" grpId="0" autoUpdateAnimBg="0"/>
      <p:bldP spid="311304" grpId="0" autoUpdateAnimBg="0"/>
      <p:bldP spid="31130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223448" cy="4572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Luminescenza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complessi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381000" y="1371600"/>
            <a:ext cx="829545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 smtClean="0"/>
              <a:t>Irradiazione di luce UV su alcuni Lantanidi(III) complessi produce fluorescenza</a:t>
            </a:r>
          </a:p>
          <a:p>
            <a:endParaRPr lang="it-IT" altLang="it-IT" dirty="0" smtClean="0"/>
          </a:p>
          <a:p>
            <a:r>
              <a:rPr lang="it-IT" altLang="it-IT" dirty="0" smtClean="0"/>
              <a:t>L’origine della fluorescenza sono le transizioni 4</a:t>
            </a:r>
            <a:r>
              <a:rPr lang="it-IT" altLang="it-IT" i="1" dirty="0" smtClean="0"/>
              <a:t>f</a:t>
            </a:r>
            <a:r>
              <a:rPr lang="it-IT" altLang="it-IT" dirty="0" smtClean="0"/>
              <a:t>-4</a:t>
            </a:r>
            <a:r>
              <a:rPr lang="it-IT" altLang="it-IT" i="1" dirty="0" smtClean="0"/>
              <a:t>f</a:t>
            </a:r>
            <a:r>
              <a:rPr lang="it-IT" altLang="it-IT" dirty="0" smtClean="0"/>
              <a:t>.</a:t>
            </a:r>
          </a:p>
          <a:p>
            <a:endParaRPr lang="it-IT" altLang="it-IT" dirty="0" smtClean="0"/>
          </a:p>
          <a:p>
            <a:r>
              <a:rPr lang="it-IT" altLang="it-IT" dirty="0" smtClean="0"/>
              <a:t>–Lo stato </a:t>
            </a:r>
            <a:r>
              <a:rPr lang="it-IT" altLang="it-IT" dirty="0" err="1" smtClean="0"/>
              <a:t>ecitato</a:t>
            </a:r>
            <a:r>
              <a:rPr lang="it-IT" altLang="it-IT" dirty="0" smtClean="0"/>
              <a:t> produce un decadimento allo stato fondamentale  con emissione di energia.</a:t>
            </a:r>
            <a:endParaRPr lang="it-IT" altLang="it-IT" dirty="0"/>
          </a:p>
        </p:txBody>
      </p:sp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381000" y="3356992"/>
            <a:ext cx="455104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dirty="0" smtClean="0"/>
              <a:t>Alcuni esempi sono Eu</a:t>
            </a:r>
            <a:r>
              <a:rPr lang="it-IT" altLang="it-IT" baseline="30000" dirty="0" smtClean="0"/>
              <a:t>3+</a:t>
            </a:r>
            <a:r>
              <a:rPr lang="it-IT" altLang="it-IT" dirty="0" smtClean="0"/>
              <a:t> (rosso) e Tb</a:t>
            </a:r>
            <a:r>
              <a:rPr lang="it-IT" altLang="it-IT" baseline="30000" dirty="0" smtClean="0"/>
              <a:t>3+</a:t>
            </a:r>
            <a:r>
              <a:rPr lang="it-IT" altLang="it-IT" dirty="0" smtClean="0"/>
              <a:t> (verde)</a:t>
            </a:r>
          </a:p>
          <a:p>
            <a:endParaRPr lang="it-IT" altLang="it-IT" dirty="0" smtClean="0"/>
          </a:p>
          <a:p>
            <a:r>
              <a:rPr lang="it-IT" altLang="it-IT" dirty="0" smtClean="0"/>
              <a:t>Applicazioni OLED </a:t>
            </a:r>
          </a:p>
          <a:p>
            <a:endParaRPr lang="it-IT" altLang="it-IT" dirty="0" smtClean="0"/>
          </a:p>
          <a:p>
            <a:r>
              <a:rPr lang="it-IT" altLang="it-IT" dirty="0" smtClean="0"/>
              <a:t>specifiche degli ioni lantanidi per la stretta banda di transizione osservata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45624"/>
            <a:ext cx="4070316" cy="285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" y="5111318"/>
            <a:ext cx="3650357" cy="1649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62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 build="p" autoUpdateAnimBg="0"/>
      <p:bldP spid="307208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67464" cy="914400"/>
          </a:xfrm>
        </p:spPr>
        <p:txBody>
          <a:bodyPr>
            <a:normAutofit/>
          </a:bodyPr>
          <a:lstStyle/>
          <a:p>
            <a:r>
              <a:rPr lang="en-US" altLang="it-IT" b="1" dirty="0" err="1" smtClean="0"/>
              <a:t>Alcune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proprietà</a:t>
            </a:r>
            <a:r>
              <a:rPr lang="en-US" altLang="it-IT" b="1" dirty="0"/>
              <a:t> </a:t>
            </a:r>
            <a:r>
              <a:rPr lang="en-US" altLang="it-IT" b="1" dirty="0" err="1" smtClean="0"/>
              <a:t>degli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304800" y="1663700"/>
            <a:ext cx="837165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>
                <a:solidFill>
                  <a:srgbClr val="006600"/>
                </a:solidFill>
              </a:rPr>
              <a:t>Lo </a:t>
            </a:r>
            <a:r>
              <a:rPr lang="en-US" altLang="it-IT" dirty="0" err="1" smtClean="0">
                <a:solidFill>
                  <a:srgbClr val="006600"/>
                </a:solidFill>
              </a:rPr>
              <a:t>stato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predominate è </a:t>
            </a:r>
            <a:r>
              <a:rPr lang="en-US" altLang="it-IT" dirty="0">
                <a:solidFill>
                  <a:srgbClr val="006600"/>
                </a:solidFill>
              </a:rPr>
              <a:t>+3. </a:t>
            </a:r>
            <a:endParaRPr lang="en-US" altLang="it-IT" dirty="0" smtClean="0">
              <a:solidFill>
                <a:srgbClr val="006600"/>
              </a:solidFill>
            </a:endParaRPr>
          </a:p>
          <a:p>
            <a:r>
              <a:rPr lang="en-US" altLang="it-IT" dirty="0" err="1" smtClean="0">
                <a:solidFill>
                  <a:srgbClr val="006600"/>
                </a:solidFill>
              </a:rPr>
              <a:t>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hanno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tuttavia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>
                <a:solidFill>
                  <a:srgbClr val="006600"/>
                </a:solidFill>
              </a:rPr>
              <a:t> </a:t>
            </a:r>
            <a:r>
              <a:rPr lang="en-US" altLang="it-IT" dirty="0" smtClean="0">
                <a:solidFill>
                  <a:srgbClr val="006600"/>
                </a:solidFill>
              </a:rPr>
              <a:t>+4 </a:t>
            </a:r>
            <a:r>
              <a:rPr lang="en-US" altLang="it-IT" dirty="0" err="1" smtClean="0">
                <a:solidFill>
                  <a:srgbClr val="006600"/>
                </a:solidFill>
              </a:rPr>
              <a:t>ed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alcuni</a:t>
            </a:r>
            <a:r>
              <a:rPr lang="en-US" altLang="it-IT" dirty="0" smtClean="0">
                <a:solidFill>
                  <a:srgbClr val="006600"/>
                </a:solidFill>
              </a:rPr>
              <a:t> come </a:t>
            </a:r>
            <a:r>
              <a:rPr lang="en-US" altLang="it-IT" dirty="0" err="1" smtClean="0">
                <a:solidFill>
                  <a:srgbClr val="006600"/>
                </a:solidFill>
              </a:rPr>
              <a:t>uranio</a:t>
            </a:r>
            <a:r>
              <a:rPr lang="en-US" altLang="it-IT" dirty="0" smtClean="0">
                <a:solidFill>
                  <a:srgbClr val="006600"/>
                </a:solidFill>
              </a:rPr>
              <a:t>, </a:t>
            </a:r>
            <a:r>
              <a:rPr lang="en-US" altLang="it-IT" dirty="0" err="1" smtClean="0">
                <a:solidFill>
                  <a:srgbClr val="006600"/>
                </a:solidFill>
              </a:rPr>
              <a:t>nettuno</a:t>
            </a:r>
            <a:r>
              <a:rPr lang="en-US" altLang="it-IT" dirty="0" smtClean="0">
                <a:solidFill>
                  <a:srgbClr val="006600"/>
                </a:solidFill>
              </a:rPr>
              <a:t> e </a:t>
            </a:r>
            <a:r>
              <a:rPr lang="en-US" altLang="it-IT" dirty="0" err="1" smtClean="0">
                <a:solidFill>
                  <a:srgbClr val="006600"/>
                </a:solidFill>
              </a:rPr>
              <a:t>plutonio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+</a:t>
            </a:r>
            <a:r>
              <a:rPr lang="en-US" altLang="it-IT" dirty="0">
                <a:solidFill>
                  <a:srgbClr val="006600"/>
                </a:solidFill>
              </a:rPr>
              <a:t>6.</a:t>
            </a: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304800" y="2971800"/>
            <a:ext cx="8093075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/>
              <a:t>Anche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come I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fenomeno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della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del </a:t>
            </a:r>
            <a:r>
              <a:rPr lang="en-US" altLang="it-IT" dirty="0" err="1" smtClean="0"/>
              <a:t>raggio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atomico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ionico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lungo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gruppo</a:t>
            </a:r>
            <a:r>
              <a:rPr lang="en-US" altLang="it-IT" dirty="0" smtClean="0"/>
              <a:t> a causa </a:t>
            </a:r>
            <a:r>
              <a:rPr lang="en-US" altLang="it-IT" dirty="0" err="1" smtClean="0"/>
              <a:t>dello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scarso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potere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schermante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elettroni</a:t>
            </a:r>
            <a:r>
              <a:rPr lang="en-US" altLang="it-IT" dirty="0" smtClean="0"/>
              <a:t> f.</a:t>
            </a:r>
            <a:endParaRPr lang="en-US" altLang="it-IT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4078" y="4293096"/>
            <a:ext cx="758912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dirty="0" smtClean="0"/>
              <a:t>Le </a:t>
            </a:r>
            <a:r>
              <a:rPr lang="en-US" altLang="it-IT" dirty="0" err="1" smtClean="0"/>
              <a:t>proprietà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magnetiche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anche</a:t>
            </a:r>
            <a:r>
              <a:rPr lang="en-US" altLang="it-IT" dirty="0" smtClean="0"/>
              <a:t> se </a:t>
            </a:r>
            <a:r>
              <a:rPr lang="en-US" altLang="it-IT" dirty="0" err="1" smtClean="0"/>
              <a:t>più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complessa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quelle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è simile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6134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4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4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autoUpdateAnimBg="0"/>
      <p:bldP spid="284677" grpId="0" autoUpdateAnimBg="0"/>
      <p:bldP spid="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382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Confronto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tra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r>
              <a:rPr lang="en-US" altLang="it-IT" b="1" dirty="0" smtClean="0"/>
              <a:t> e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5701" name="Rectangle 5"/>
          <p:cNvSpPr>
            <a:spLocks noChangeArrowheads="1"/>
          </p:cNvSpPr>
          <p:nvPr/>
        </p:nvSpPr>
        <p:spPr bwMode="auto">
          <a:xfrm>
            <a:off x="381000" y="1295400"/>
            <a:ext cx="82954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b="1" dirty="0" err="1" smtClean="0">
                <a:solidFill>
                  <a:srgbClr val="990000"/>
                </a:solidFill>
              </a:rPr>
              <a:t>Similarità</a:t>
            </a:r>
            <a:endParaRPr lang="en-US" altLang="it-IT" b="1" dirty="0" smtClean="0">
              <a:solidFill>
                <a:srgbClr val="990000"/>
              </a:solidFill>
            </a:endParaRPr>
          </a:p>
          <a:p>
            <a:endParaRPr lang="en-US" altLang="it-IT" b="1" dirty="0">
              <a:solidFill>
                <a:srgbClr val="990000"/>
              </a:solidFill>
            </a:endParaRPr>
          </a:p>
          <a:p>
            <a:r>
              <a:rPr lang="en-US" altLang="it-IT" dirty="0" err="1" smtClean="0"/>
              <a:t>Lantanidi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coinvolgono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il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riempimento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orbitali</a:t>
            </a:r>
            <a:r>
              <a:rPr lang="en-US" altLang="it-IT" dirty="0" smtClean="0"/>
              <a:t> f e </a:t>
            </a:r>
            <a:r>
              <a:rPr lang="en-US" altLang="it-IT" dirty="0" err="1" smtClean="0"/>
              <a:t>conseguentemente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molto </a:t>
            </a:r>
            <a:r>
              <a:rPr lang="en-US" altLang="it-IT" dirty="0" err="1" smtClean="0"/>
              <a:t>simili</a:t>
            </a:r>
            <a:r>
              <a:rPr lang="en-US" altLang="it-IT" dirty="0" smtClean="0"/>
              <a:t> in diverse </a:t>
            </a:r>
            <a:r>
              <a:rPr lang="en-US" altLang="it-IT" dirty="0" err="1" smtClean="0"/>
              <a:t>proprietà</a:t>
            </a:r>
            <a:r>
              <a:rPr lang="en-US" altLang="it-IT" dirty="0" smtClean="0"/>
              <a:t>. </a:t>
            </a:r>
            <a:endParaRPr lang="en-US" altLang="it-IT" b="1" dirty="0"/>
          </a:p>
        </p:txBody>
      </p:sp>
      <p:sp>
        <p:nvSpPr>
          <p:cNvPr id="285703" name="Rectangle 7"/>
          <p:cNvSpPr>
            <a:spLocks noChangeArrowheads="1"/>
          </p:cNvSpPr>
          <p:nvPr/>
        </p:nvSpPr>
        <p:spPr bwMode="auto">
          <a:xfrm>
            <a:off x="381000" y="2636912"/>
            <a:ext cx="6019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smtClean="0"/>
              <a:t>Il </a:t>
            </a:r>
            <a:r>
              <a:rPr lang="en-US" altLang="it-IT" dirty="0" err="1" smtClean="0"/>
              <a:t>più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comune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stato</a:t>
            </a:r>
            <a:r>
              <a:rPr lang="en-US" altLang="it-IT" dirty="0" smtClean="0"/>
              <a:t> di </a:t>
            </a:r>
            <a:r>
              <a:rPr lang="en-US" altLang="it-IT" dirty="0" err="1" smtClean="0"/>
              <a:t>ossidazione</a:t>
            </a:r>
            <a:r>
              <a:rPr lang="en-US" altLang="it-IT" dirty="0" smtClean="0"/>
              <a:t> è </a:t>
            </a:r>
            <a:r>
              <a:rPr lang="en-US" altLang="it-IT" dirty="0"/>
              <a:t>+3 </a:t>
            </a:r>
            <a:r>
              <a:rPr lang="en-US" altLang="it-IT" dirty="0" smtClean="0"/>
              <a:t>per </a:t>
            </a:r>
            <a:r>
              <a:rPr lang="en-US" altLang="it-IT" dirty="0" err="1" smtClean="0"/>
              <a:t>entrambi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sp>
        <p:nvSpPr>
          <p:cNvPr id="285705" name="Rectangle 9"/>
          <p:cNvSpPr>
            <a:spLocks noChangeArrowheads="1"/>
          </p:cNvSpPr>
          <p:nvPr/>
        </p:nvSpPr>
        <p:spPr bwMode="auto">
          <a:xfrm>
            <a:off x="369962" y="3327182"/>
            <a:ext cx="84394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Entrambi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metalli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elettropositivi</a:t>
            </a:r>
            <a:r>
              <a:rPr lang="en-US" altLang="it-IT" dirty="0" smtClean="0"/>
              <a:t> </a:t>
            </a:r>
            <a:r>
              <a:rPr lang="en-US" altLang="it-IT" dirty="0"/>
              <a:t>in </a:t>
            </a:r>
            <a:r>
              <a:rPr lang="en-US" altLang="it-IT" dirty="0" err="1" smtClean="0"/>
              <a:t>natura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così</a:t>
            </a:r>
            <a:r>
              <a:rPr lang="en-US" altLang="it-IT" dirty="0" smtClean="0"/>
              <a:t> molto </a:t>
            </a:r>
            <a:r>
              <a:rPr lang="en-US" altLang="it-IT" dirty="0" err="1" smtClean="0"/>
              <a:t>reattivi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  <p:sp>
        <p:nvSpPr>
          <p:cNvPr id="285706" name="Rectangle 10"/>
          <p:cNvSpPr>
            <a:spLocks noChangeArrowheads="1"/>
          </p:cNvSpPr>
          <p:nvPr/>
        </p:nvSpPr>
        <p:spPr bwMode="auto">
          <a:xfrm>
            <a:off x="369962" y="4082534"/>
            <a:ext cx="59658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/>
              <a:t>Proprietà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Magnetiche</a:t>
            </a:r>
            <a:r>
              <a:rPr lang="en-US" altLang="it-IT" dirty="0" smtClean="0"/>
              <a:t> e </a:t>
            </a:r>
            <a:r>
              <a:rPr lang="en-US" altLang="it-IT" dirty="0" err="1" smtClean="0"/>
              <a:t>spettrali</a:t>
            </a:r>
            <a:r>
              <a:rPr lang="en-US" altLang="it-IT" dirty="0" smtClean="0"/>
              <a:t> 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simili</a:t>
            </a:r>
            <a:endParaRPr lang="en-US" altLang="it-IT" dirty="0"/>
          </a:p>
        </p:txBody>
      </p:sp>
      <p:sp>
        <p:nvSpPr>
          <p:cNvPr id="285707" name="Rectangle 11"/>
          <p:cNvSpPr>
            <a:spLocks noChangeArrowheads="1"/>
          </p:cNvSpPr>
          <p:nvPr/>
        </p:nvSpPr>
        <p:spPr bwMode="auto">
          <a:xfrm>
            <a:off x="369962" y="4869160"/>
            <a:ext cx="80794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la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similmente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che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mostrano</a:t>
            </a:r>
            <a:r>
              <a:rPr lang="en-US" altLang="it-IT" dirty="0" smtClean="0"/>
              <a:t> la </a:t>
            </a:r>
            <a:r>
              <a:rPr lang="en-US" altLang="it-IT" dirty="0" err="1" smtClean="0"/>
              <a:t>contrazione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675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5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5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5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5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1" grpId="0" autoUpdateAnimBg="0"/>
      <p:bldP spid="285703" grpId="0" autoUpdateAnimBg="0"/>
      <p:bldP spid="285705" grpId="0" autoUpdateAnimBg="0"/>
      <p:bldP spid="285706" grpId="0" autoUpdateAnimBg="0"/>
      <p:bldP spid="2857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39962" y="260648"/>
            <a:ext cx="4191000" cy="4572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Differenze</a:t>
            </a:r>
            <a:r>
              <a:rPr lang="en-US" altLang="it-IT" dirty="0" smtClean="0"/>
              <a:t> </a:t>
            </a:r>
            <a:endParaRPr lang="en-US" altLang="it-IT" b="1" dirty="0"/>
          </a:p>
        </p:txBody>
      </p:sp>
      <p:sp>
        <p:nvSpPr>
          <p:cNvPr id="286724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858348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06600"/>
                </a:solidFill>
              </a:rPr>
              <a:t>Accanto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allo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stato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>
                <a:solidFill>
                  <a:srgbClr val="006600"/>
                </a:solidFill>
              </a:rPr>
              <a:t>+3, </a:t>
            </a:r>
            <a:r>
              <a:rPr lang="en-US" altLang="it-IT" dirty="0" err="1" smtClean="0">
                <a:solidFill>
                  <a:srgbClr val="006600"/>
                </a:solidFill>
              </a:rPr>
              <a:t>alcuni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lantanidi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assumono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+2 e </a:t>
            </a:r>
            <a:r>
              <a:rPr lang="en-US" altLang="it-IT" dirty="0">
                <a:solidFill>
                  <a:srgbClr val="006600"/>
                </a:solidFill>
              </a:rPr>
              <a:t>+4 </a:t>
            </a:r>
            <a:r>
              <a:rPr lang="en-US" altLang="it-IT" dirty="0" err="1" smtClean="0">
                <a:solidFill>
                  <a:srgbClr val="006600"/>
                </a:solidFill>
              </a:rPr>
              <a:t>mentre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mostrano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stati</a:t>
            </a:r>
            <a:r>
              <a:rPr lang="en-US" altLang="it-IT" dirty="0" smtClean="0">
                <a:solidFill>
                  <a:srgbClr val="006600"/>
                </a:solidFill>
              </a:rPr>
              <a:t> di </a:t>
            </a:r>
            <a:r>
              <a:rPr lang="en-US" altLang="it-IT" dirty="0" err="1" smtClean="0">
                <a:solidFill>
                  <a:srgbClr val="006600"/>
                </a:solidFill>
              </a:rPr>
              <a:t>ossidazione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più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alti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>
                <a:solidFill>
                  <a:srgbClr val="006600"/>
                </a:solidFill>
              </a:rPr>
              <a:t>+4, +5, +6 </a:t>
            </a:r>
            <a:r>
              <a:rPr lang="en-US" altLang="it-IT" dirty="0" err="1" smtClean="0">
                <a:solidFill>
                  <a:srgbClr val="006600"/>
                </a:solidFill>
              </a:rPr>
              <a:t>ed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anche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>
                <a:solidFill>
                  <a:srgbClr val="006600"/>
                </a:solidFill>
              </a:rPr>
              <a:t>+ </a:t>
            </a:r>
            <a:r>
              <a:rPr lang="en-US" altLang="it-IT" dirty="0" smtClean="0">
                <a:solidFill>
                  <a:srgbClr val="006600"/>
                </a:solidFill>
              </a:rPr>
              <a:t>7.</a:t>
            </a:r>
            <a:endParaRPr lang="en-US" altLang="it-IT" dirty="0">
              <a:solidFill>
                <a:srgbClr val="006600"/>
              </a:solidFill>
            </a:endParaRPr>
          </a:p>
        </p:txBody>
      </p:sp>
      <p:sp>
        <p:nvSpPr>
          <p:cNvPr id="286725" name="Text Box 5"/>
          <p:cNvSpPr txBox="1">
            <a:spLocks noChangeArrowheads="1"/>
          </p:cNvSpPr>
          <p:nvPr/>
        </p:nvSpPr>
        <p:spPr bwMode="auto">
          <a:xfrm>
            <a:off x="365125" y="1905000"/>
            <a:ext cx="83978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ioni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lantanidi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generalmente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incolori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mentre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molti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degli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attinidi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colorati</a:t>
            </a:r>
            <a:r>
              <a:rPr lang="en-US" altLang="it-IT" dirty="0" smtClean="0">
                <a:solidFill>
                  <a:srgbClr val="990000"/>
                </a:solidFill>
              </a:rPr>
              <a:t>. 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365124" y="2590800"/>
            <a:ext cx="85273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err="1" smtClean="0">
                <a:solidFill>
                  <a:srgbClr val="006600"/>
                </a:solidFill>
              </a:rPr>
              <a:t>Gli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Attinidi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hanno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una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maggior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tendenza</a:t>
            </a:r>
            <a:r>
              <a:rPr lang="en-US" altLang="it-IT" dirty="0" smtClean="0">
                <a:solidFill>
                  <a:srgbClr val="006600"/>
                </a:solidFill>
              </a:rPr>
              <a:t> a </a:t>
            </a:r>
            <a:r>
              <a:rPr lang="en-US" altLang="it-IT" dirty="0" err="1" smtClean="0">
                <a:solidFill>
                  <a:srgbClr val="006600"/>
                </a:solidFill>
              </a:rPr>
              <a:t>formare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complessi</a:t>
            </a:r>
            <a:r>
              <a:rPr lang="en-US" altLang="it-IT" dirty="0" smtClean="0">
                <a:solidFill>
                  <a:srgbClr val="006600"/>
                </a:solidFill>
              </a:rPr>
              <a:t>  </a:t>
            </a:r>
            <a:r>
              <a:rPr lang="en-US" altLang="it-IT" dirty="0" err="1" smtClean="0">
                <a:solidFill>
                  <a:srgbClr val="006600"/>
                </a:solidFill>
              </a:rPr>
              <a:t>rispetto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i</a:t>
            </a:r>
            <a:r>
              <a:rPr lang="en-US" altLang="it-IT" dirty="0" smtClean="0">
                <a:solidFill>
                  <a:srgbClr val="006600"/>
                </a:solidFill>
              </a:rPr>
              <a:t> </a:t>
            </a:r>
            <a:r>
              <a:rPr lang="en-US" altLang="it-IT" dirty="0" err="1" smtClean="0">
                <a:solidFill>
                  <a:srgbClr val="006600"/>
                </a:solidFill>
              </a:rPr>
              <a:t>lantanidi</a:t>
            </a:r>
            <a:r>
              <a:rPr lang="en-US" altLang="it-IT" dirty="0" smtClean="0">
                <a:solidFill>
                  <a:srgbClr val="006600"/>
                </a:solidFill>
              </a:rPr>
              <a:t>.</a:t>
            </a:r>
            <a:endParaRPr lang="en-US" altLang="it-IT" dirty="0">
              <a:solidFill>
                <a:srgbClr val="006600"/>
              </a:solidFill>
            </a:endParaRPr>
          </a:p>
        </p:txBody>
      </p:sp>
      <p:sp>
        <p:nvSpPr>
          <p:cNvPr id="286727" name="Text Box 7"/>
          <p:cNvSpPr txBox="1">
            <a:spLocks noChangeArrowheads="1"/>
          </p:cNvSpPr>
          <p:nvPr/>
        </p:nvSpPr>
        <p:spPr bwMode="auto">
          <a:xfrm>
            <a:off x="381000" y="3276600"/>
            <a:ext cx="66119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smtClean="0"/>
              <a:t>I </a:t>
            </a:r>
            <a:r>
              <a:rPr lang="en-US" altLang="it-IT" dirty="0" err="1" smtClean="0"/>
              <a:t>composti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basici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rispetto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endParaRPr lang="en-US" altLang="it-IT" dirty="0"/>
          </a:p>
        </p:txBody>
      </p:sp>
      <p:sp>
        <p:nvSpPr>
          <p:cNvPr id="286728" name="Text Box 8"/>
          <p:cNvSpPr txBox="1">
            <a:spLocks noChangeArrowheads="1"/>
          </p:cNvSpPr>
          <p:nvPr/>
        </p:nvSpPr>
        <p:spPr bwMode="auto">
          <a:xfrm>
            <a:off x="384845" y="3861048"/>
            <a:ext cx="8382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Attinidi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formano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importanti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ossocationi</a:t>
            </a:r>
            <a:r>
              <a:rPr lang="en-US" altLang="it-IT" dirty="0" smtClean="0">
                <a:solidFill>
                  <a:srgbClr val="990000"/>
                </a:solidFill>
              </a:rPr>
              <a:t> come </a:t>
            </a:r>
            <a:r>
              <a:rPr lang="en-US" altLang="it-IT" dirty="0">
                <a:solidFill>
                  <a:srgbClr val="990000"/>
                </a:solidFill>
              </a:rPr>
              <a:t>UO</a:t>
            </a:r>
            <a:r>
              <a:rPr lang="en-US" altLang="it-IT" baseline="-25000" dirty="0">
                <a:solidFill>
                  <a:srgbClr val="990000"/>
                </a:solidFill>
              </a:rPr>
              <a:t>2</a:t>
            </a:r>
            <a:r>
              <a:rPr lang="en-US" altLang="it-IT" baseline="30000" dirty="0">
                <a:solidFill>
                  <a:srgbClr val="990000"/>
                </a:solidFill>
              </a:rPr>
              <a:t>2+</a:t>
            </a:r>
            <a:r>
              <a:rPr lang="en-US" altLang="it-IT" dirty="0">
                <a:solidFill>
                  <a:srgbClr val="990000"/>
                </a:solidFill>
              </a:rPr>
              <a:t>, PuO</a:t>
            </a:r>
            <a:r>
              <a:rPr lang="en-US" altLang="it-IT" baseline="-25000" dirty="0">
                <a:solidFill>
                  <a:srgbClr val="990000"/>
                </a:solidFill>
              </a:rPr>
              <a:t>2</a:t>
            </a:r>
            <a:r>
              <a:rPr lang="en-US" altLang="it-IT" baseline="30000" dirty="0">
                <a:solidFill>
                  <a:srgbClr val="990000"/>
                </a:solidFill>
              </a:rPr>
              <a:t>2+</a:t>
            </a:r>
            <a:r>
              <a:rPr lang="en-US" altLang="it-IT" dirty="0">
                <a:solidFill>
                  <a:srgbClr val="990000"/>
                </a:solidFill>
              </a:rPr>
              <a:t>, </a:t>
            </a:r>
            <a:r>
              <a:rPr lang="en-US" altLang="it-IT" dirty="0" err="1">
                <a:solidFill>
                  <a:srgbClr val="990000"/>
                </a:solidFill>
              </a:rPr>
              <a:t>etc</a:t>
            </a:r>
            <a:r>
              <a:rPr lang="en-US" altLang="it-IT" dirty="0">
                <a:solidFill>
                  <a:srgbClr val="990000"/>
                </a:solidFill>
              </a:rPr>
              <a:t>, </a:t>
            </a:r>
            <a:r>
              <a:rPr lang="en-US" altLang="it-IT" dirty="0" err="1" smtClean="0">
                <a:solidFill>
                  <a:srgbClr val="990000"/>
                </a:solidFill>
              </a:rPr>
              <a:t>mentre</a:t>
            </a:r>
            <a:r>
              <a:rPr lang="en-US" altLang="it-IT" dirty="0" smtClean="0">
                <a:solidFill>
                  <a:srgbClr val="990000"/>
                </a:solidFill>
              </a:rPr>
              <a:t> per I </a:t>
            </a:r>
            <a:r>
              <a:rPr lang="en-US" altLang="it-IT" dirty="0" err="1" smtClean="0">
                <a:solidFill>
                  <a:srgbClr val="990000"/>
                </a:solidFill>
              </a:rPr>
              <a:t>lantanidi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tali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ioni</a:t>
            </a:r>
            <a:r>
              <a:rPr lang="en-US" altLang="it-IT" dirty="0" smtClean="0">
                <a:solidFill>
                  <a:srgbClr val="990000"/>
                </a:solidFill>
              </a:rPr>
              <a:t> non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conosciuti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6729" name="Text Box 9"/>
          <p:cNvSpPr txBox="1">
            <a:spLocks noChangeArrowheads="1"/>
          </p:cNvSpPr>
          <p:nvPr/>
        </p:nvSpPr>
        <p:spPr bwMode="auto">
          <a:xfrm>
            <a:off x="384845" y="4724400"/>
            <a:ext cx="80755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it-IT" dirty="0" smtClean="0"/>
              <a:t>Quasi </a:t>
            </a:r>
            <a:r>
              <a:rPr lang="en-US" altLang="it-IT" dirty="0" err="1" smtClean="0"/>
              <a:t>tutti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gli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attinidi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radioattivi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mentre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r>
              <a:rPr lang="en-US" altLang="it-IT" dirty="0" smtClean="0"/>
              <a:t>, ad </a:t>
            </a:r>
            <a:r>
              <a:rPr lang="en-US" altLang="it-IT" dirty="0" err="1" smtClean="0"/>
              <a:t>eccezione</a:t>
            </a:r>
            <a:r>
              <a:rPr lang="en-US" altLang="it-IT" dirty="0" smtClean="0"/>
              <a:t> del </a:t>
            </a:r>
            <a:r>
              <a:rPr lang="en-US" altLang="it-IT" dirty="0" err="1" smtClean="0"/>
              <a:t>prometeo</a:t>
            </a:r>
            <a:r>
              <a:rPr lang="en-US" altLang="it-IT" dirty="0" smtClean="0"/>
              <a:t>,  non </a:t>
            </a:r>
            <a:r>
              <a:rPr lang="en-US" altLang="it-IT" dirty="0" err="1" smtClean="0"/>
              <a:t>sono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radioattivi</a:t>
            </a:r>
            <a:r>
              <a:rPr lang="en-US" altLang="it-IT" dirty="0" smtClean="0"/>
              <a:t>.</a:t>
            </a:r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307909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6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utoUpdateAnimBg="0"/>
      <p:bldP spid="286725" grpId="0" autoUpdateAnimBg="0"/>
      <p:bldP spid="286726" grpId="0" autoUpdateAnimBg="0"/>
      <p:bldP spid="286727" grpId="0" autoUpdateAnimBg="0"/>
      <p:bldP spid="286728" grpId="0" autoUpdateAnimBg="0"/>
      <p:bldP spid="28672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Problematiche</a:t>
            </a:r>
            <a:endParaRPr lang="it-IT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093595" cy="388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3616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7992888" cy="6858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Elementi</a:t>
            </a:r>
            <a:r>
              <a:rPr lang="en-US" altLang="it-IT" b="1" dirty="0" smtClean="0"/>
              <a:t> di </a:t>
            </a:r>
            <a:r>
              <a:rPr lang="en-US" altLang="it-IT" b="1" dirty="0" err="1" smtClean="0"/>
              <a:t>Transizione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Interni</a:t>
            </a:r>
            <a:endParaRPr lang="en-US" altLang="it-IT" b="1" dirty="0"/>
          </a:p>
        </p:txBody>
      </p:sp>
      <p:sp>
        <p:nvSpPr>
          <p:cNvPr id="316419" name="Text Box 3"/>
          <p:cNvSpPr txBox="1">
            <a:spLocks noChangeArrowheads="1"/>
          </p:cNvSpPr>
          <p:nvPr/>
        </p:nvSpPr>
        <p:spPr bwMode="auto">
          <a:xfrm>
            <a:off x="441325" y="1219200"/>
            <a:ext cx="8163123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it-IT" altLang="it-IT" sz="2800" dirty="0" smtClean="0"/>
              <a:t>Gli elementi che hanno gli elettroni di valenza negli orbitali (n-2)f sono chiamati anche elementi di transizione interni. </a:t>
            </a:r>
          </a:p>
          <a:p>
            <a:r>
              <a:rPr lang="it-IT" altLang="it-IT" sz="2800" dirty="0" smtClean="0"/>
              <a:t>La configurazione elettronica del guscio di valenza di questi elementi può essere rappresentata come</a:t>
            </a:r>
            <a:r>
              <a:rPr lang="en-US" altLang="it-IT" sz="2800" dirty="0" smtClean="0"/>
              <a:t>:</a:t>
            </a:r>
          </a:p>
          <a:p>
            <a:r>
              <a:rPr lang="en-US" altLang="it-IT" sz="2800" b="1" dirty="0" smtClean="0">
                <a:solidFill>
                  <a:srgbClr val="990000"/>
                </a:solidFill>
              </a:rPr>
              <a:t>(n </a:t>
            </a:r>
            <a:r>
              <a:rPr lang="en-US" altLang="it-IT" sz="2800" b="1" dirty="0">
                <a:solidFill>
                  <a:srgbClr val="990000"/>
                </a:solidFill>
              </a:rPr>
              <a:t>– 2)f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0-14</a:t>
            </a:r>
            <a:r>
              <a:rPr lang="en-US" altLang="it-IT" sz="2800" b="1" dirty="0">
                <a:solidFill>
                  <a:srgbClr val="990000"/>
                </a:solidFill>
              </a:rPr>
              <a:t>(n – 1)d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0-1</a:t>
            </a:r>
            <a:r>
              <a:rPr lang="en-US" altLang="it-IT" sz="2800" b="1" dirty="0">
                <a:solidFill>
                  <a:srgbClr val="990000"/>
                </a:solidFill>
              </a:rPr>
              <a:t>ns</a:t>
            </a:r>
            <a:r>
              <a:rPr lang="en-US" altLang="it-IT" sz="2800" b="1" baseline="30000" dirty="0">
                <a:solidFill>
                  <a:srgbClr val="990000"/>
                </a:solidFill>
              </a:rPr>
              <a:t>2</a:t>
            </a:r>
            <a:r>
              <a:rPr lang="en-US" altLang="it-IT" sz="2800" b="1" dirty="0">
                <a:solidFill>
                  <a:srgbClr val="990000"/>
                </a:solidFill>
              </a:rPr>
              <a:t>.</a:t>
            </a:r>
          </a:p>
        </p:txBody>
      </p:sp>
      <p:sp>
        <p:nvSpPr>
          <p:cNvPr id="2" name="Rettangolo 1"/>
          <p:cNvSpPr/>
          <p:nvPr/>
        </p:nvSpPr>
        <p:spPr>
          <a:xfrm>
            <a:off x="517524" y="4255651"/>
            <a:ext cx="765487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 smtClean="0"/>
              <a:t>I metalli di transizione interna </a:t>
            </a:r>
            <a:r>
              <a:rPr lang="it-IT" sz="2800" b="1" dirty="0" smtClean="0"/>
              <a:t>4f</a:t>
            </a:r>
            <a:r>
              <a:rPr lang="it-IT" sz="2800" dirty="0" smtClean="0"/>
              <a:t> sono noti come </a:t>
            </a:r>
            <a:r>
              <a:rPr lang="it-IT" sz="2800" b="1" dirty="0" smtClean="0"/>
              <a:t>lantanidi</a:t>
            </a:r>
            <a:r>
              <a:rPr lang="it-IT" sz="2800" dirty="0" smtClean="0"/>
              <a:t> perché vengono immediatamente dopo il lantanio e metalli di transizione interna </a:t>
            </a:r>
            <a:r>
              <a:rPr lang="it-IT" sz="2800" b="1" dirty="0" smtClean="0"/>
              <a:t>5f</a:t>
            </a:r>
            <a:r>
              <a:rPr lang="it-IT" sz="2800" dirty="0" smtClean="0"/>
              <a:t> sono noti come </a:t>
            </a:r>
            <a:r>
              <a:rPr lang="it-IT" sz="2800" b="1" dirty="0" smtClean="0"/>
              <a:t>attinidi </a:t>
            </a:r>
            <a:r>
              <a:rPr lang="it-IT" sz="2800" dirty="0" smtClean="0"/>
              <a:t>perché vengono immediatamente dopo l'attinio.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434247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t-IT" dirty="0" smtClean="0"/>
              <a:t>Complessi dei lantanidi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8203176" cy="5299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31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2656"/>
            <a:ext cx="8763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Configurazione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Elettronica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Lantanidi</a:t>
            </a:r>
            <a:endParaRPr lang="en-US" altLang="it-IT" b="1" dirty="0"/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228600" y="1346200"/>
            <a:ext cx="8685213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b="1" dirty="0">
                <a:cs typeface="Times New Roman" pitchFamily="18" charset="0"/>
              </a:rPr>
              <a:t>N</a:t>
            </a:r>
            <a:r>
              <a:rPr lang="en-US" altLang="it-IT" b="1" dirty="0" smtClean="0">
                <a:cs typeface="Times New Roman" pitchFamily="18" charset="0"/>
              </a:rPr>
              <a:t>ome </a:t>
            </a:r>
            <a:r>
              <a:rPr lang="en-US" altLang="it-IT" b="1" dirty="0" err="1">
                <a:cs typeface="Times New Roman" pitchFamily="18" charset="0"/>
              </a:rPr>
              <a:t>e</a:t>
            </a:r>
            <a:r>
              <a:rPr lang="en-US" altLang="it-IT" b="1" dirty="0" err="1" smtClean="0">
                <a:cs typeface="Times New Roman" pitchFamily="18" charset="0"/>
              </a:rPr>
              <a:t>lemento</a:t>
            </a:r>
            <a:r>
              <a:rPr lang="en-US" altLang="it-IT" b="1" dirty="0" smtClean="0">
                <a:cs typeface="Times New Roman" pitchFamily="18" charset="0"/>
              </a:rPr>
              <a:t> 	</a:t>
            </a:r>
            <a:r>
              <a:rPr lang="en-US" altLang="it-IT" b="1" dirty="0" err="1" smtClean="0">
                <a:cs typeface="Times New Roman" pitchFamily="18" charset="0"/>
              </a:rPr>
              <a:t>Simbolo</a:t>
            </a:r>
            <a:r>
              <a:rPr lang="en-US" altLang="it-IT" b="1" dirty="0" smtClean="0">
                <a:cs typeface="Times New Roman" pitchFamily="18" charset="0"/>
              </a:rPr>
              <a:t> 	Z </a:t>
            </a:r>
            <a:r>
              <a:rPr lang="en-US" altLang="it-IT" b="1" dirty="0">
                <a:cs typeface="Times New Roman" pitchFamily="18" charset="0"/>
              </a:rPr>
              <a:t>	Ln 		Ln</a:t>
            </a:r>
            <a:r>
              <a:rPr lang="en-US" altLang="it-IT" b="1" baseline="30000" dirty="0">
                <a:cs typeface="Times New Roman" pitchFamily="18" charset="0"/>
              </a:rPr>
              <a:t>3+</a:t>
            </a:r>
            <a:r>
              <a:rPr lang="en-US" altLang="it-IT" b="1" dirty="0">
                <a:cs typeface="Times New Roman" pitchFamily="18" charset="0"/>
              </a:rPr>
              <a:t>	 	</a:t>
            </a:r>
            <a:r>
              <a:rPr lang="en-US" altLang="it-IT" b="1" dirty="0" err="1" smtClean="0">
                <a:cs typeface="Times New Roman" pitchFamily="18" charset="0"/>
              </a:rPr>
              <a:t>Raggio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b="1" dirty="0">
                <a:cs typeface="Times New Roman" pitchFamily="18" charset="0"/>
              </a:rPr>
              <a:t>								Ln</a:t>
            </a:r>
            <a:r>
              <a:rPr lang="en-US" altLang="it-IT" b="1" baseline="30000" dirty="0">
                <a:cs typeface="Times New Roman" pitchFamily="18" charset="0"/>
              </a:rPr>
              <a:t>3+</a:t>
            </a:r>
            <a:r>
              <a:rPr lang="en-US" altLang="it-IT" b="1" dirty="0">
                <a:cs typeface="Times New Roman" pitchFamily="18" charset="0"/>
              </a:rPr>
              <a:t>/ pm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Lantanio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La	57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0</a:t>
            </a:r>
            <a:r>
              <a:rPr lang="en-US" altLang="it-IT" dirty="0">
                <a:cs typeface="Times New Roman" pitchFamily="18" charset="0"/>
              </a:rPr>
              <a:t> 		116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Cerio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	Ce 	58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	114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Praseodimio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Pr</a:t>
            </a:r>
            <a:r>
              <a:rPr lang="en-US" altLang="it-IT" dirty="0">
                <a:cs typeface="Times New Roman" pitchFamily="18" charset="0"/>
              </a:rPr>
              <a:t> 	59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	113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Neodimio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Nd</a:t>
            </a:r>
            <a:r>
              <a:rPr lang="en-US" altLang="it-IT" dirty="0">
                <a:cs typeface="Times New Roman" pitchFamily="18" charset="0"/>
              </a:rPr>
              <a:t> 	60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 		111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Prometio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Pm 	61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 		109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Samario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Sm 	62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 		108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Europio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Eu</a:t>
            </a:r>
            <a:r>
              <a:rPr lang="en-US" altLang="it-IT" dirty="0">
                <a:cs typeface="Times New Roman" pitchFamily="18" charset="0"/>
              </a:rPr>
              <a:t> 	63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 		107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Gadolinio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smtClean="0">
                <a:cs typeface="Times New Roman" pitchFamily="18" charset="0"/>
              </a:rPr>
              <a:t>Gd </a:t>
            </a:r>
            <a:r>
              <a:rPr lang="en-US" altLang="it-IT" dirty="0">
                <a:cs typeface="Times New Roman" pitchFamily="18" charset="0"/>
              </a:rPr>
              <a:t>	64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 		105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Terbio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Tb 	65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8</a:t>
            </a:r>
            <a:r>
              <a:rPr lang="en-US" altLang="it-IT" dirty="0">
                <a:cs typeface="Times New Roman" pitchFamily="18" charset="0"/>
              </a:rPr>
              <a:t> 		104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Disprosio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Dy</a:t>
            </a:r>
            <a:r>
              <a:rPr lang="en-US" altLang="it-IT" dirty="0">
                <a:cs typeface="Times New Roman" pitchFamily="18" charset="0"/>
              </a:rPr>
              <a:t> 	66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 		103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Olmio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Ho 	67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102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Erbio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	</a:t>
            </a:r>
            <a:r>
              <a:rPr lang="en-US" altLang="it-IT" dirty="0" err="1">
                <a:cs typeface="Times New Roman" pitchFamily="18" charset="0"/>
              </a:rPr>
              <a:t>Er</a:t>
            </a:r>
            <a:r>
              <a:rPr lang="en-US" altLang="it-IT" dirty="0">
                <a:cs typeface="Times New Roman" pitchFamily="18" charset="0"/>
              </a:rPr>
              <a:t> 	68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100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Tulio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Tm 	69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Itterbio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Yb</a:t>
            </a:r>
            <a:r>
              <a:rPr lang="en-US" altLang="it-IT" dirty="0">
                <a:cs typeface="Times New Roman" pitchFamily="18" charset="0"/>
              </a:rPr>
              <a:t> 	70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Lutezio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Lu 	71 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 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5d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</a:t>
            </a:r>
            <a:r>
              <a:rPr lang="en-US" altLang="it-IT" dirty="0" smtClean="0">
                <a:cs typeface="Times New Roman" pitchFamily="18" charset="0"/>
              </a:rPr>
              <a:t>	[</a:t>
            </a:r>
            <a:r>
              <a:rPr lang="en-US" altLang="it-IT" dirty="0" err="1">
                <a:cs typeface="Times New Roman" pitchFamily="18" charset="0"/>
              </a:rPr>
              <a:t>Xe</a:t>
            </a:r>
            <a:r>
              <a:rPr lang="en-US" altLang="it-IT" dirty="0">
                <a:cs typeface="Times New Roman" pitchFamily="18" charset="0"/>
              </a:rPr>
              <a:t>]4f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5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5" name="Rectangle 7"/>
          <p:cNvSpPr>
            <a:spLocks noChangeArrowheads="1"/>
          </p:cNvSpPr>
          <p:nvPr/>
        </p:nvSpPr>
        <p:spPr bwMode="auto">
          <a:xfrm>
            <a:off x="32370" y="692696"/>
            <a:ext cx="8928992" cy="2446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dirty="0" smtClean="0"/>
              <a:t>Man mano che aumenta il numero atomico, ogni elemento successivo contiene un elettrone più negli orbitali 4f e un protone in più nel nucleo. 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/>
              <a:t>Gli elettroni 4f sono molto esterni quindi inefficaci nella schermatura del nucleo.</a:t>
            </a:r>
          </a:p>
          <a:p>
            <a:pPr>
              <a:spcBef>
                <a:spcPct val="50000"/>
              </a:spcBef>
            </a:pPr>
            <a:r>
              <a:rPr lang="it-IT" altLang="it-IT" dirty="0" smtClean="0"/>
              <a:t>Questo fatto porta ad una diminuzione </a:t>
            </a:r>
            <a:r>
              <a:rPr lang="it-IT" dirty="0" smtClean="0"/>
              <a:t>sensibilmente maggiore rispetto all'andamento teoricamente prevedibile osservando la variazione lungo gli altri periodi della tavola periodica dei raggi atomici e ionici di questi elementi</a:t>
            </a:r>
            <a:endParaRPr lang="it-IT" altLang="it-IT" dirty="0" smtClean="0"/>
          </a:p>
          <a:p>
            <a:pPr>
              <a:spcBef>
                <a:spcPct val="50000"/>
              </a:spcBef>
            </a:pPr>
            <a:endParaRPr lang="it-IT" altLang="it-IT" dirty="0" smtClean="0"/>
          </a:p>
        </p:txBody>
      </p:sp>
      <p:pic>
        <p:nvPicPr>
          <p:cNvPr id="4" name="Picture 2" descr="https://upload.wikimedia.org/wikipedia/commons/thumb/b/bc/Radius_variation_in_lanthanoids.png/300px-Radius_variation_in_lanthanoid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48508"/>
            <a:ext cx="5184576" cy="3853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215008" y="116632"/>
            <a:ext cx="892899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/>
              <a:t>Raggio ionico ed atomico dei Lantanidi (contrazione </a:t>
            </a:r>
            <a:r>
              <a:rPr lang="it-IT" sz="3200" b="1" dirty="0" err="1" smtClean="0"/>
              <a:t>Lantanoidea</a:t>
            </a:r>
            <a:r>
              <a:rPr lang="it-IT" sz="3200" b="1" dirty="0" smtClean="0"/>
              <a:t>)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2237376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8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020888" y="332656"/>
            <a:ext cx="4191000" cy="6096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457200" y="1250950"/>
            <a:ext cx="575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it-IT" dirty="0" err="1" smtClean="0">
                <a:solidFill>
                  <a:srgbClr val="990000"/>
                </a:solidFill>
              </a:rPr>
              <a:t>Caratterizzati</a:t>
            </a:r>
            <a:r>
              <a:rPr lang="en-US" altLang="it-IT" dirty="0" smtClean="0">
                <a:solidFill>
                  <a:srgbClr val="990000"/>
                </a:solidFill>
              </a:rPr>
              <a:t> dal </a:t>
            </a:r>
            <a:r>
              <a:rPr lang="en-US" altLang="it-IT" dirty="0" err="1" smtClean="0">
                <a:solidFill>
                  <a:srgbClr val="990000"/>
                </a:solidFill>
              </a:rPr>
              <a:t>rimpimento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degli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orbitali</a:t>
            </a:r>
            <a:r>
              <a:rPr lang="en-US" altLang="it-IT" dirty="0" smtClean="0">
                <a:solidFill>
                  <a:srgbClr val="990000"/>
                </a:solidFill>
              </a:rPr>
              <a:t> 5f.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539552" y="4236243"/>
            <a:ext cx="5754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err="1" smtClean="0">
                <a:solidFill>
                  <a:schemeClr val="accent2"/>
                </a:solidFill>
              </a:rPr>
              <a:t>Gli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altri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vengono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prodotti</a:t>
            </a:r>
            <a:r>
              <a:rPr lang="en-US" altLang="it-IT" dirty="0" smtClean="0">
                <a:solidFill>
                  <a:schemeClr val="accent2"/>
                </a:solidFill>
              </a:rPr>
              <a:t> da </a:t>
            </a:r>
            <a:r>
              <a:rPr lang="en-US" altLang="it-IT" dirty="0" err="1" smtClean="0">
                <a:solidFill>
                  <a:schemeClr val="accent2"/>
                </a:solidFill>
              </a:rPr>
              <a:t>reazioni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nucleari</a:t>
            </a:r>
            <a:r>
              <a:rPr lang="en-US" altLang="it-IT" dirty="0" smtClean="0">
                <a:solidFill>
                  <a:schemeClr val="accent2"/>
                </a:solidFill>
              </a:rPr>
              <a:t>.</a:t>
            </a:r>
            <a:endParaRPr lang="en-US" altLang="it-IT" dirty="0">
              <a:solidFill>
                <a:schemeClr val="accent2"/>
              </a:solidFill>
            </a:endParaRP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457200" y="3200400"/>
            <a:ext cx="85792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smtClean="0">
                <a:solidFill>
                  <a:srgbClr val="990000"/>
                </a:solidFill>
              </a:rPr>
              <a:t>Solo </a:t>
            </a:r>
            <a:r>
              <a:rPr lang="en-US" altLang="it-IT" dirty="0" err="1">
                <a:solidFill>
                  <a:srgbClr val="990000"/>
                </a:solidFill>
              </a:rPr>
              <a:t>Th</a:t>
            </a:r>
            <a:r>
              <a:rPr lang="en-US" altLang="it-IT" dirty="0">
                <a:solidFill>
                  <a:srgbClr val="990000"/>
                </a:solidFill>
              </a:rPr>
              <a:t> and U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presenti</a:t>
            </a:r>
            <a:r>
              <a:rPr lang="en-US" altLang="it-IT" dirty="0" smtClean="0">
                <a:solidFill>
                  <a:srgbClr val="990000"/>
                </a:solidFill>
              </a:rPr>
              <a:t> in </a:t>
            </a:r>
            <a:r>
              <a:rPr lang="en-US" altLang="it-IT" dirty="0" err="1" smtClean="0">
                <a:solidFill>
                  <a:srgbClr val="990000"/>
                </a:solidFill>
              </a:rPr>
              <a:t>natura</a:t>
            </a:r>
            <a:r>
              <a:rPr lang="en-US" altLang="it-IT" dirty="0" smtClean="0">
                <a:solidFill>
                  <a:srgbClr val="990000"/>
                </a:solidFill>
              </a:rPr>
              <a:t> e </a:t>
            </a:r>
            <a:r>
              <a:rPr lang="en-US" altLang="it-IT" dirty="0" err="1" smtClean="0">
                <a:solidFill>
                  <a:srgbClr val="990000"/>
                </a:solidFill>
              </a:rPr>
              <a:t>nella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crosta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terreste</a:t>
            </a:r>
            <a:r>
              <a:rPr lang="en-US" altLang="it-IT" dirty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sono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più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abbondanti</a:t>
            </a:r>
            <a:r>
              <a:rPr lang="en-US" altLang="it-IT" dirty="0" smtClean="0">
                <a:solidFill>
                  <a:srgbClr val="990000"/>
                </a:solidFill>
              </a:rPr>
              <a:t>  </a:t>
            </a:r>
            <a:r>
              <a:rPr lang="en-US" altLang="it-IT" dirty="0" err="1" smtClean="0">
                <a:solidFill>
                  <a:srgbClr val="990000"/>
                </a:solidFill>
              </a:rPr>
              <a:t>dello</a:t>
            </a:r>
            <a:r>
              <a:rPr lang="en-US" altLang="it-IT" dirty="0" smtClean="0">
                <a:solidFill>
                  <a:srgbClr val="990000"/>
                </a:solidFill>
              </a:rPr>
              <a:t> </a:t>
            </a:r>
            <a:r>
              <a:rPr lang="en-US" altLang="it-IT" dirty="0" err="1" smtClean="0">
                <a:solidFill>
                  <a:srgbClr val="990000"/>
                </a:solidFill>
              </a:rPr>
              <a:t>Stagno</a:t>
            </a:r>
            <a:endParaRPr lang="en-US" altLang="it-IT" dirty="0">
              <a:solidFill>
                <a:srgbClr val="990000"/>
              </a:solidFill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457200" y="2057400"/>
            <a:ext cx="80752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it-IT" dirty="0" err="1" smtClean="0">
                <a:solidFill>
                  <a:schemeClr val="accent2"/>
                </a:solidFill>
              </a:rPr>
              <a:t>Tutti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gli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isotopi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sono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radioattivi</a:t>
            </a:r>
            <a:r>
              <a:rPr lang="en-US" altLang="it-IT" dirty="0" smtClean="0">
                <a:solidFill>
                  <a:schemeClr val="accent2"/>
                </a:solidFill>
              </a:rPr>
              <a:t>, solo </a:t>
            </a:r>
            <a:r>
              <a:rPr lang="en-US" altLang="it-IT" dirty="0" err="1" smtClean="0">
                <a:solidFill>
                  <a:schemeClr val="accent2"/>
                </a:solidFill>
              </a:rPr>
              <a:t>i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nuclidi</a:t>
            </a:r>
            <a:r>
              <a:rPr lang="en-US" altLang="it-IT" dirty="0" smtClean="0">
                <a:solidFill>
                  <a:schemeClr val="accent2"/>
                </a:solidFill>
              </a:rPr>
              <a:t>  </a:t>
            </a:r>
            <a:r>
              <a:rPr lang="en-US" altLang="it-IT" baseline="30000" dirty="0">
                <a:solidFill>
                  <a:schemeClr val="accent2"/>
                </a:solidFill>
              </a:rPr>
              <a:t>232</a:t>
            </a:r>
            <a:r>
              <a:rPr lang="en-US" altLang="it-IT" dirty="0">
                <a:solidFill>
                  <a:schemeClr val="accent2"/>
                </a:solidFill>
              </a:rPr>
              <a:t>Th, </a:t>
            </a:r>
            <a:r>
              <a:rPr lang="en-US" altLang="it-IT" baseline="30000" dirty="0">
                <a:solidFill>
                  <a:schemeClr val="accent2"/>
                </a:solidFill>
              </a:rPr>
              <a:t>235</a:t>
            </a:r>
            <a:r>
              <a:rPr lang="en-US" altLang="it-IT" dirty="0">
                <a:solidFill>
                  <a:schemeClr val="accent2"/>
                </a:solidFill>
              </a:rPr>
              <a:t>U, </a:t>
            </a:r>
            <a:r>
              <a:rPr lang="en-US" altLang="it-IT" baseline="30000" dirty="0">
                <a:solidFill>
                  <a:schemeClr val="accent2"/>
                </a:solidFill>
              </a:rPr>
              <a:t>238</a:t>
            </a:r>
            <a:r>
              <a:rPr lang="en-US" altLang="it-IT" dirty="0">
                <a:solidFill>
                  <a:schemeClr val="accent2"/>
                </a:solidFill>
              </a:rPr>
              <a:t>U and </a:t>
            </a:r>
            <a:r>
              <a:rPr lang="en-US" altLang="it-IT" baseline="30000" dirty="0">
                <a:solidFill>
                  <a:schemeClr val="accent2"/>
                </a:solidFill>
              </a:rPr>
              <a:t>244</a:t>
            </a:r>
            <a:r>
              <a:rPr lang="en-US" altLang="it-IT" dirty="0">
                <a:solidFill>
                  <a:schemeClr val="accent2"/>
                </a:solidFill>
              </a:rPr>
              <a:t>Pu </a:t>
            </a:r>
            <a:r>
              <a:rPr lang="en-US" altLang="it-IT" dirty="0" err="1" smtClean="0">
                <a:solidFill>
                  <a:schemeClr val="accent2"/>
                </a:solidFill>
              </a:rPr>
              <a:t>hanno</a:t>
            </a:r>
            <a:r>
              <a:rPr lang="en-US" altLang="it-IT" dirty="0" smtClean="0">
                <a:solidFill>
                  <a:schemeClr val="accent2"/>
                </a:solidFill>
              </a:rPr>
              <a:t> </a:t>
            </a:r>
            <a:r>
              <a:rPr lang="en-US" altLang="it-IT" dirty="0" err="1" smtClean="0">
                <a:solidFill>
                  <a:schemeClr val="accent2"/>
                </a:solidFill>
              </a:rPr>
              <a:t>lunghi</a:t>
            </a:r>
            <a:r>
              <a:rPr lang="en-US" altLang="it-IT" dirty="0" smtClean="0">
                <a:solidFill>
                  <a:schemeClr val="accent2"/>
                </a:solidFill>
              </a:rPr>
              <a:t> tempi di </a:t>
            </a:r>
            <a:r>
              <a:rPr lang="en-US" altLang="it-IT" dirty="0" err="1" smtClean="0">
                <a:solidFill>
                  <a:schemeClr val="accent2"/>
                </a:solidFill>
              </a:rPr>
              <a:t>dimezzamento</a:t>
            </a:r>
            <a:r>
              <a:rPr lang="en-US" altLang="it-IT" dirty="0" smtClean="0">
                <a:solidFill>
                  <a:schemeClr val="accent2"/>
                </a:solidFill>
              </a:rPr>
              <a:t>. </a:t>
            </a:r>
            <a:endParaRPr lang="en-US" altLang="it-IT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97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9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9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9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9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6" grpId="0" autoUpdateAnimBg="0"/>
      <p:bldP spid="289797" grpId="0" autoUpdateAnimBg="0"/>
      <p:bldP spid="289798" grpId="0" autoUpdateAnimBg="0"/>
      <p:bldP spid="28979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655496" cy="533400"/>
          </a:xfrm>
        </p:spPr>
        <p:txBody>
          <a:bodyPr>
            <a:normAutofit fontScale="90000"/>
          </a:bodyPr>
          <a:lstStyle/>
          <a:p>
            <a:r>
              <a:rPr lang="en-US" altLang="it-IT" b="1" dirty="0" err="1" smtClean="0"/>
              <a:t>Configurazione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Elettronica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degli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attinidi</a:t>
            </a:r>
            <a:endParaRPr lang="en-US" altLang="it-IT" b="1" dirty="0"/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228600" y="1346200"/>
            <a:ext cx="8425705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it-IT" b="1" dirty="0" err="1" smtClean="0">
                <a:cs typeface="Times New Roman" pitchFamily="18" charset="0"/>
              </a:rPr>
              <a:t>elemento</a:t>
            </a:r>
            <a:r>
              <a:rPr lang="en-US" altLang="it-IT" b="1" dirty="0" smtClean="0">
                <a:cs typeface="Times New Roman" pitchFamily="18" charset="0"/>
              </a:rPr>
              <a:t> 	Symbol 	Z </a:t>
            </a:r>
            <a:r>
              <a:rPr lang="en-US" altLang="it-IT" b="1" dirty="0">
                <a:cs typeface="Times New Roman" pitchFamily="18" charset="0"/>
              </a:rPr>
              <a:t>	</a:t>
            </a:r>
            <a:r>
              <a:rPr lang="en-US" altLang="it-IT" b="1" dirty="0" smtClean="0">
                <a:cs typeface="Times New Roman" pitchFamily="18" charset="0"/>
              </a:rPr>
              <a:t>Ac </a:t>
            </a:r>
            <a:r>
              <a:rPr lang="en-US" altLang="it-IT" b="1" dirty="0">
                <a:cs typeface="Times New Roman" pitchFamily="18" charset="0"/>
              </a:rPr>
              <a:t>		</a:t>
            </a:r>
            <a:r>
              <a:rPr lang="en-US" altLang="it-IT" b="1" dirty="0" smtClean="0">
                <a:cs typeface="Times New Roman" pitchFamily="18" charset="0"/>
              </a:rPr>
              <a:t>Ac</a:t>
            </a:r>
            <a:r>
              <a:rPr lang="en-US" altLang="it-IT" b="1" baseline="30000" dirty="0" smtClean="0">
                <a:cs typeface="Times New Roman" pitchFamily="18" charset="0"/>
              </a:rPr>
              <a:t>3</a:t>
            </a:r>
            <a:r>
              <a:rPr lang="en-US" altLang="it-IT" b="1" baseline="30000" dirty="0">
                <a:cs typeface="Times New Roman" pitchFamily="18" charset="0"/>
              </a:rPr>
              <a:t>+</a:t>
            </a:r>
            <a:r>
              <a:rPr lang="en-US" altLang="it-IT" b="1" dirty="0">
                <a:cs typeface="Times New Roman" pitchFamily="18" charset="0"/>
              </a:rPr>
              <a:t>	 </a:t>
            </a:r>
            <a:r>
              <a:rPr lang="en-US" altLang="it-IT" b="1" dirty="0" smtClean="0">
                <a:cs typeface="Times New Roman" pitchFamily="18" charset="0"/>
              </a:rPr>
              <a:t>	</a:t>
            </a:r>
            <a:r>
              <a:rPr lang="en-US" altLang="it-IT" b="1" dirty="0" err="1" smtClean="0">
                <a:cs typeface="Times New Roman" pitchFamily="18" charset="0"/>
              </a:rPr>
              <a:t>Raggio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b="1" dirty="0">
                <a:cs typeface="Times New Roman" pitchFamily="18" charset="0"/>
              </a:rPr>
              <a:t>		</a:t>
            </a:r>
            <a:r>
              <a:rPr lang="en-US" altLang="it-IT" b="1" dirty="0" smtClean="0">
                <a:cs typeface="Times New Roman" pitchFamily="18" charset="0"/>
              </a:rPr>
              <a:t>	</a:t>
            </a:r>
            <a:r>
              <a:rPr lang="en-US" altLang="it-IT" b="1" dirty="0">
                <a:cs typeface="Times New Roman" pitchFamily="18" charset="0"/>
              </a:rPr>
              <a:t>					</a:t>
            </a:r>
            <a:r>
              <a:rPr lang="en-US" altLang="it-IT" b="1" dirty="0" smtClean="0">
                <a:cs typeface="Times New Roman" pitchFamily="18" charset="0"/>
              </a:rPr>
              <a:t>Ac</a:t>
            </a:r>
            <a:r>
              <a:rPr lang="en-US" altLang="it-IT" b="1" baseline="30000" dirty="0" smtClean="0">
                <a:cs typeface="Times New Roman" pitchFamily="18" charset="0"/>
              </a:rPr>
              <a:t>3</a:t>
            </a:r>
            <a:r>
              <a:rPr lang="en-US" altLang="it-IT" b="1" baseline="30000" dirty="0">
                <a:cs typeface="Times New Roman" pitchFamily="18" charset="0"/>
              </a:rPr>
              <a:t>+</a:t>
            </a:r>
            <a:r>
              <a:rPr lang="en-US" altLang="it-IT" b="1" dirty="0">
                <a:cs typeface="Times New Roman" pitchFamily="18" charset="0"/>
              </a:rPr>
              <a:t>/ pm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Attinio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smtClean="0">
                <a:cs typeface="Times New Roman" pitchFamily="18" charset="0"/>
              </a:rPr>
              <a:t>	Ac</a:t>
            </a:r>
            <a:r>
              <a:rPr lang="en-US" altLang="it-IT" dirty="0">
                <a:cs typeface="Times New Roman" pitchFamily="18" charset="0"/>
              </a:rPr>
              <a:t>	89 	[Rn] 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0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111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Torio</a:t>
            </a:r>
            <a:r>
              <a:rPr lang="en-US" altLang="it-IT" dirty="0" smtClean="0">
                <a:cs typeface="Times New Roman" pitchFamily="18" charset="0"/>
              </a:rPr>
              <a:t>  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 err="1" smtClean="0">
                <a:cs typeface="Times New Roman" pitchFamily="18" charset="0"/>
              </a:rPr>
              <a:t>Th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90 	[Rn ]5d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	[Rn]4f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Protoattinio</a:t>
            </a:r>
            <a:r>
              <a:rPr lang="en-US" altLang="it-IT" dirty="0" smtClean="0">
                <a:cs typeface="Times New Roman" pitchFamily="18" charset="0"/>
              </a:rPr>
              <a:t> </a:t>
            </a:r>
            <a:r>
              <a:rPr lang="en-US" altLang="it-IT" dirty="0">
                <a:cs typeface="Times New Roman" pitchFamily="18" charset="0"/>
              </a:rPr>
              <a:t>	Pa 	91	[Rn]5f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105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Uranio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U 	92 	[Rn]5f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3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103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Nettuno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Np 	93 	[Rn]5f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4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101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Plutonio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Pu 	94 	[Rn]5f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5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100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Americio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Am	95 	[Rn]5f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6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smtClean="0">
                <a:cs typeface="Times New Roman" pitchFamily="18" charset="0"/>
              </a:rPr>
              <a:t>Curio </a:t>
            </a:r>
            <a:r>
              <a:rPr lang="en-US" altLang="it-IT" dirty="0">
                <a:cs typeface="Times New Roman" pitchFamily="18" charset="0"/>
              </a:rPr>
              <a:t>		Cm 	96 	[Rn]5f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7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99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Berkelio</a:t>
            </a:r>
            <a:r>
              <a:rPr lang="en-US" altLang="it-IT" dirty="0" smtClean="0">
                <a:cs typeface="Times New Roman" pitchFamily="18" charset="0"/>
              </a:rPr>
              <a:t>	 </a:t>
            </a:r>
            <a:r>
              <a:rPr lang="en-US" altLang="it-IT" dirty="0">
                <a:cs typeface="Times New Roman" pitchFamily="18" charset="0"/>
              </a:rPr>
              <a:t>	Bk 	97 	[Rn]5f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8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Californio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Cf</a:t>
            </a:r>
            <a:r>
              <a:rPr lang="en-US" altLang="it-IT" dirty="0">
                <a:cs typeface="Times New Roman" pitchFamily="18" charset="0"/>
              </a:rPr>
              <a:t> 	98 	[Rn]5f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9</a:t>
            </a:r>
            <a:r>
              <a:rPr lang="en-US" altLang="it-IT" dirty="0">
                <a:cs typeface="Times New Roman" pitchFamily="18" charset="0"/>
              </a:rPr>
              <a:t> 	</a:t>
            </a:r>
            <a:r>
              <a:rPr lang="en-US" altLang="it-IT" dirty="0" smtClean="0">
                <a:cs typeface="Times New Roman" pitchFamily="18" charset="0"/>
              </a:rPr>
              <a:t>	98</a:t>
            </a:r>
            <a:endParaRPr lang="en-US" altLang="it-IT" dirty="0">
              <a:cs typeface="Times New Roman" pitchFamily="18" charset="0"/>
            </a:endParaRPr>
          </a:p>
          <a:p>
            <a:r>
              <a:rPr lang="en-US" altLang="it-IT" dirty="0" err="1" smtClean="0">
                <a:cs typeface="Times New Roman" pitchFamily="18" charset="0"/>
              </a:rPr>
              <a:t>Einsteinio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Es</a:t>
            </a:r>
            <a:r>
              <a:rPr lang="en-US" altLang="it-IT" dirty="0">
                <a:cs typeface="Times New Roman" pitchFamily="18" charset="0"/>
              </a:rPr>
              <a:t> 	99 	[Rn]5f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10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Fermio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Fm</a:t>
            </a:r>
            <a:r>
              <a:rPr lang="en-US" altLang="it-IT" dirty="0">
                <a:cs typeface="Times New Roman" pitchFamily="18" charset="0"/>
              </a:rPr>
              <a:t>	100 	[Rn]5f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11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Mendelevio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Md</a:t>
            </a:r>
            <a:r>
              <a:rPr lang="en-US" altLang="it-IT" dirty="0">
                <a:cs typeface="Times New Roman" pitchFamily="18" charset="0"/>
              </a:rPr>
              <a:t> 	101	[Rn]5f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12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Nobelio</a:t>
            </a:r>
            <a:r>
              <a:rPr lang="en-US" altLang="it-IT" dirty="0" smtClean="0">
                <a:cs typeface="Times New Roman" pitchFamily="18" charset="0"/>
              </a:rPr>
              <a:t>		No </a:t>
            </a:r>
            <a:r>
              <a:rPr lang="en-US" altLang="it-IT" dirty="0">
                <a:cs typeface="Times New Roman" pitchFamily="18" charset="0"/>
              </a:rPr>
              <a:t>	102	[Rn]5f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	[Rn]4f</a:t>
            </a:r>
            <a:r>
              <a:rPr lang="en-US" altLang="it-IT" baseline="30000" dirty="0">
                <a:cs typeface="Times New Roman" pitchFamily="18" charset="0"/>
              </a:rPr>
              <a:t>13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  <a:p>
            <a:r>
              <a:rPr lang="en-US" altLang="it-IT" dirty="0" err="1" smtClean="0">
                <a:cs typeface="Times New Roman" pitchFamily="18" charset="0"/>
              </a:rPr>
              <a:t>Laurenzio</a:t>
            </a:r>
            <a:r>
              <a:rPr lang="en-US" altLang="it-IT" dirty="0" smtClean="0">
                <a:cs typeface="Times New Roman" pitchFamily="18" charset="0"/>
              </a:rPr>
              <a:t>	</a:t>
            </a:r>
            <a:r>
              <a:rPr lang="en-US" altLang="it-IT" dirty="0">
                <a:cs typeface="Times New Roman" pitchFamily="18" charset="0"/>
              </a:rPr>
              <a:t>	</a:t>
            </a:r>
            <a:r>
              <a:rPr lang="en-US" altLang="it-IT" dirty="0" err="1">
                <a:cs typeface="Times New Roman" pitchFamily="18" charset="0"/>
              </a:rPr>
              <a:t>Lr</a:t>
            </a:r>
            <a:r>
              <a:rPr lang="en-US" altLang="it-IT" dirty="0">
                <a:cs typeface="Times New Roman" pitchFamily="18" charset="0"/>
              </a:rPr>
              <a:t> 	103	[Rn]5f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6d</a:t>
            </a:r>
            <a:r>
              <a:rPr lang="en-US" altLang="it-IT" baseline="30000" dirty="0">
                <a:cs typeface="Times New Roman" pitchFamily="18" charset="0"/>
              </a:rPr>
              <a:t>1</a:t>
            </a:r>
            <a:r>
              <a:rPr lang="en-US" altLang="it-IT" dirty="0">
                <a:cs typeface="Times New Roman" pitchFamily="18" charset="0"/>
              </a:rPr>
              <a:t>7s</a:t>
            </a:r>
            <a:r>
              <a:rPr lang="en-US" altLang="it-IT" baseline="30000" dirty="0">
                <a:cs typeface="Times New Roman" pitchFamily="18" charset="0"/>
              </a:rPr>
              <a:t>2</a:t>
            </a:r>
            <a:r>
              <a:rPr lang="en-US" altLang="it-IT" dirty="0">
                <a:cs typeface="Times New Roman" pitchFamily="18" charset="0"/>
              </a:rPr>
              <a:t> </a:t>
            </a:r>
            <a:r>
              <a:rPr lang="en-US" altLang="it-IT" dirty="0" smtClean="0">
                <a:cs typeface="Times New Roman" pitchFamily="18" charset="0"/>
              </a:rPr>
              <a:t>	[</a:t>
            </a:r>
            <a:r>
              <a:rPr lang="en-US" altLang="it-IT" dirty="0">
                <a:cs typeface="Times New Roman" pitchFamily="18" charset="0"/>
              </a:rPr>
              <a:t>Rn]4f</a:t>
            </a:r>
            <a:r>
              <a:rPr lang="en-US" altLang="it-IT" baseline="30000" dirty="0">
                <a:cs typeface="Times New Roman" pitchFamily="18" charset="0"/>
              </a:rPr>
              <a:t>14</a:t>
            </a:r>
            <a:r>
              <a:rPr lang="en-US" altLang="it-IT" dirty="0">
                <a:cs typeface="Times New Roman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4915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I </a:t>
            </a:r>
            <a:r>
              <a:rPr lang="en-US" altLang="it-IT" dirty="0" err="1" smtClean="0"/>
              <a:t>metalli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delle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terre</a:t>
            </a:r>
            <a:r>
              <a:rPr lang="en-US" altLang="it-IT" dirty="0" smtClean="0"/>
              <a:t> rare</a:t>
            </a:r>
            <a:endParaRPr lang="en-US" altLang="it-IT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Tutti gli elementi nel </a:t>
            </a:r>
            <a:r>
              <a:rPr lang="it-IT" altLang="it-IT" sz="2800" dirty="0"/>
              <a:t> </a:t>
            </a:r>
            <a:r>
              <a:rPr lang="it-IT" altLang="it-IT" sz="2800" dirty="0" smtClean="0"/>
              <a:t>blocco F dei lantanidi e attinidi sono metalli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Questi elementi vengono chiamati anche terre rare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it-IT" altLang="it-IT" sz="2800" dirty="0" smtClean="0"/>
              <a:t>Il termine «rare» si riferisce all'idea che questi elementi sono nascosti nei minerali, non che gli elementi stessi sono così rari e poco abbondanti.</a:t>
            </a:r>
            <a:endParaRPr lang="en-US" altLang="it-IT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53136"/>
            <a:ext cx="8515745" cy="161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1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altLang="it-IT" dirty="0" smtClean="0"/>
              <a:t>Le </a:t>
            </a:r>
            <a:r>
              <a:rPr lang="en-US" altLang="it-IT" dirty="0" err="1" smtClean="0"/>
              <a:t>terre</a:t>
            </a:r>
            <a:r>
              <a:rPr lang="en-US" altLang="it-IT" dirty="0" smtClean="0"/>
              <a:t> rare</a:t>
            </a:r>
            <a:endParaRPr lang="en-US" altLang="it-IT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3500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90000"/>
              </a:lnSpc>
              <a:buNone/>
            </a:pPr>
            <a:r>
              <a:rPr lang="it-IT" altLang="it-IT" dirty="0" smtClean="0"/>
              <a:t>Essi sono più comuni di quanto suggerisce il loro nome: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Neodimio - numero atomico 60 - più comune di oro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Cerio - Numero atomico 58 - è un metallo e l'elemento 26° più comune nella crosta terrestre.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it-IT" altLang="it-IT" dirty="0" smtClean="0"/>
              <a:t>Tulio - numero atomico 69 - è più comune di iodio.</a:t>
            </a:r>
            <a:endParaRPr lang="en-US" altLang="it-IT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221088"/>
            <a:ext cx="5832648" cy="2457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4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it-IT" dirty="0" smtClean="0"/>
              <a:t>Il </a:t>
            </a:r>
            <a:r>
              <a:rPr lang="en-US" altLang="it-IT" dirty="0" err="1" smtClean="0"/>
              <a:t>gruppo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dei</a:t>
            </a:r>
            <a:r>
              <a:rPr lang="en-US" altLang="it-IT" dirty="0" smtClean="0"/>
              <a:t> </a:t>
            </a:r>
            <a:r>
              <a:rPr lang="en-US" altLang="it-IT" dirty="0" err="1" smtClean="0"/>
              <a:t>lantanidi</a:t>
            </a:r>
            <a:endParaRPr lang="en-US" altLang="it-IT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556" y="1340768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Il gruppo dei lantanidi include elementi con numeri atomici da 58 a 71</a:t>
            </a:r>
          </a:p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Gli elementi lantanidi sono considerati un gruppo, non un periodo</a:t>
            </a:r>
          </a:p>
          <a:p>
            <a:pPr>
              <a:lnSpc>
                <a:spcPct val="90000"/>
              </a:lnSpc>
              <a:buFont typeface="Times" pitchFamily="1" charset="0"/>
              <a:buChar char="•"/>
            </a:pPr>
            <a:r>
              <a:rPr lang="it-IT" altLang="it-IT" dirty="0" smtClean="0"/>
              <a:t>Alcuni lantanidi si sono formati durante la fissione dell'uranio e del plutonio</a:t>
            </a:r>
            <a:endParaRPr lang="en-US" altLang="it-IT" dirty="0"/>
          </a:p>
        </p:txBody>
      </p:sp>
      <p:pic>
        <p:nvPicPr>
          <p:cNvPr id="9218" name="Picture 2" descr="Risultato immagine per lantanidi e attinid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09120"/>
            <a:ext cx="8348825" cy="2076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5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1025</Words>
  <Application>Microsoft Office PowerPoint</Application>
  <PresentationFormat>Presentazione su schermo (4:3)</PresentationFormat>
  <Paragraphs>139</Paragraphs>
  <Slides>20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</vt:lpstr>
      <vt:lpstr>Times New Roman</vt:lpstr>
      <vt:lpstr>Tema di Office</vt:lpstr>
      <vt:lpstr>Lantanidi e Attinidi</vt:lpstr>
      <vt:lpstr>Elementi di Transizione Interni</vt:lpstr>
      <vt:lpstr>Configurazione Elettronica dei Lantanidi</vt:lpstr>
      <vt:lpstr>Presentazione standard di PowerPoint</vt:lpstr>
      <vt:lpstr>Gli Attinidi</vt:lpstr>
      <vt:lpstr>Configurazione Elettronica degli attinidi</vt:lpstr>
      <vt:lpstr>I metalli delle terre rare</vt:lpstr>
      <vt:lpstr>Le terre rare</vt:lpstr>
      <vt:lpstr>Il gruppo dei lantanidi</vt:lpstr>
      <vt:lpstr>Proprietà:</vt:lpstr>
      <vt:lpstr>Usi:</vt:lpstr>
      <vt:lpstr>Stati di Ossidazione lantanidi</vt:lpstr>
      <vt:lpstr>Effetti Biologici degli ioni:</vt:lpstr>
      <vt:lpstr>Proprietà Magnetiche lantanidi</vt:lpstr>
      <vt:lpstr>Luminescenza dei complessi lantanidi</vt:lpstr>
      <vt:lpstr>Alcune proprietà degli attinidi</vt:lpstr>
      <vt:lpstr>Confronto tra Lantanidi e Attinidi</vt:lpstr>
      <vt:lpstr>Differenze </vt:lpstr>
      <vt:lpstr>Problematiche</vt:lpstr>
      <vt:lpstr>Complessi dei lantanidi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Lanthanide:</dc:title>
  <dc:creator>direzione</dc:creator>
  <cp:lastModifiedBy>GEREMIA</cp:lastModifiedBy>
  <cp:revision>35</cp:revision>
  <dcterms:created xsi:type="dcterms:W3CDTF">2017-04-18T14:05:03Z</dcterms:created>
  <dcterms:modified xsi:type="dcterms:W3CDTF">2020-05-13T08:52:03Z</dcterms:modified>
</cp:coreProperties>
</file>