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81" r:id="rId7"/>
    <p:sldId id="282" r:id="rId8"/>
    <p:sldId id="286" r:id="rId9"/>
    <p:sldId id="275" r:id="rId10"/>
    <p:sldId id="277" r:id="rId11"/>
    <p:sldId id="276" r:id="rId12"/>
    <p:sldId id="261" r:id="rId13"/>
    <p:sldId id="287" r:id="rId14"/>
    <p:sldId id="279" r:id="rId15"/>
    <p:sldId id="290" r:id="rId16"/>
    <p:sldId id="280" r:id="rId17"/>
    <p:sldId id="288" r:id="rId18"/>
    <p:sldId id="289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83" r:id="rId30"/>
    <p:sldId id="26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29"/>
  </p:normalViewPr>
  <p:slideViewPr>
    <p:cSldViewPr snapToGrid="0" snapToObjects="1">
      <p:cViewPr>
        <p:scale>
          <a:sx n="121" d="100"/>
          <a:sy n="121" d="100"/>
        </p:scale>
        <p:origin x="144" y="-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3/3/21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3/3/21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3/3/21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3/3/21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3/3/21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epicentro.iss.it/vaccini/covid-19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zillis@units.i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42BCF9-D814-F24C-AAD2-FE88CFFFFF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GEOGRAFIA</a:t>
            </a:r>
            <a:br>
              <a:rPr lang="it-IT" dirty="0"/>
            </a:br>
            <a:r>
              <a:rPr lang="it-IT" sz="2800" dirty="0"/>
              <a:t>(LE006)</a:t>
            </a:r>
            <a:br>
              <a:rPr lang="it-IT" sz="2800" dirty="0"/>
            </a:br>
            <a:br>
              <a:rPr lang="it-IT" dirty="0"/>
            </a:br>
            <a:r>
              <a:rPr lang="it-IT" dirty="0"/>
              <a:t>Sergio Zilli</a:t>
            </a:r>
            <a:br>
              <a:rPr lang="it-IT" dirty="0"/>
            </a:br>
            <a:r>
              <a:rPr lang="it-IT" sz="3100" dirty="0"/>
              <a:t>A.A 2020-2021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F94394A-7E45-FF43-AAED-FA14789E4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5036006"/>
            <a:ext cx="7315200" cy="914400"/>
          </a:xfrm>
        </p:spPr>
        <p:txBody>
          <a:bodyPr>
            <a:normAutofit/>
          </a:bodyPr>
          <a:lstStyle/>
          <a:p>
            <a:r>
              <a:rPr lang="it-IT" sz="1800" dirty="0"/>
              <a:t>Corso di Studio </a:t>
            </a:r>
            <a:r>
              <a:rPr lang="it-IT" sz="1800" b="1" dirty="0"/>
              <a:t>LE01 - DISCIPLINE STORICHE E FILOSOFICHE 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110659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F6EEB4-B0FA-6842-AC45-13CA6CA47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geografia forse è utile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BE5A37A-259A-0044-86DC-EF06F5E65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1969" y="1123837"/>
            <a:ext cx="6968639" cy="491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87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BA33C5-53EE-2A4F-B599-5D84C0205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27" y="2833485"/>
            <a:ext cx="3075738" cy="1280890"/>
          </a:xfrm>
        </p:spPr>
        <p:txBody>
          <a:bodyPr/>
          <a:lstStyle/>
          <a:p>
            <a:r>
              <a:rPr lang="it-IT" dirty="0"/>
              <a:t>La geografia forse è utile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B1057AF-C805-B146-B1B2-46A920ED9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238" y="266486"/>
            <a:ext cx="6585994" cy="58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26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4E5B57-0FB1-ED45-B12D-097C3C38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geografia forse è utile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11479D9-6115-2940-9A10-BC0E344D8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0786" y="389576"/>
            <a:ext cx="3745281" cy="603266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628A77-5557-D441-B9A3-39A789E5D989}"/>
              </a:ext>
            </a:extLst>
          </p:cNvPr>
          <p:cNvSpPr txBox="1"/>
          <p:nvPr/>
        </p:nvSpPr>
        <p:spPr>
          <a:xfrm>
            <a:off x="9438290" y="4939862"/>
            <a:ext cx="240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Fonte: </a:t>
            </a:r>
            <a:r>
              <a:rPr lang="it-IT" dirty="0" err="1"/>
              <a:t>corriere.it</a:t>
            </a:r>
            <a:r>
              <a:rPr lang="it-IT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5702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D8BC7A-09F4-5E4B-9F5E-A8071F274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geografia forse è utile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2F6BAA3-329A-2D4F-B208-2DC926D4F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1154" y="863600"/>
            <a:ext cx="6068590" cy="5878576"/>
          </a:xfrm>
        </p:spPr>
      </p:pic>
    </p:spTree>
    <p:extLst>
      <p:ext uri="{BB962C8B-B14F-4D97-AF65-F5344CB8AC3E}">
        <p14:creationId xmlns:p14="http://schemas.microsoft.com/office/powerpoint/2010/main" val="1754618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DE8EE-E133-AC45-96AE-46D528773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geografia forse è utile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EF8E67F-DE6C-5847-A415-30E12C5BC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8738" y="1306919"/>
            <a:ext cx="7315200" cy="4234637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6C1BE3B-52E2-BB41-BF7D-0AFBA0BF90EF}"/>
              </a:ext>
            </a:extLst>
          </p:cNvPr>
          <p:cNvSpPr txBox="1"/>
          <p:nvPr/>
        </p:nvSpPr>
        <p:spPr>
          <a:xfrm>
            <a:off x="5974080" y="6108192"/>
            <a:ext cx="404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Protezione civile </a:t>
            </a:r>
            <a:r>
              <a:rPr lang="it-IT" dirty="0" err="1"/>
              <a:t>fvg</a:t>
            </a:r>
            <a:r>
              <a:rPr lang="it-IT" dirty="0"/>
              <a:t>: 3/3.021</a:t>
            </a:r>
          </a:p>
        </p:txBody>
      </p:sp>
    </p:spTree>
    <p:extLst>
      <p:ext uri="{BB962C8B-B14F-4D97-AF65-F5344CB8AC3E}">
        <p14:creationId xmlns:p14="http://schemas.microsoft.com/office/powerpoint/2010/main" val="251163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4D735F-8286-664B-B5AA-0CC2DDC2B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geografia forse è utile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0D62A2-4761-B24A-B27E-6EC139120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/>
              <a:t>I casi ogni centomila abitanti</a:t>
            </a:r>
            <a:br>
              <a:rPr lang="it-IT" dirty="0"/>
            </a:br>
            <a:r>
              <a:rPr lang="it-IT" dirty="0"/>
              <a:t>A livello regionale abbiamo una situazione non omogenea, 236 casi ogni 100 mila abitanti la settimana scorsa a livello regionale. A </a:t>
            </a:r>
            <a:r>
              <a:rPr lang="it-IT" dirty="0" err="1"/>
              <a:t>trieste</a:t>
            </a:r>
            <a:r>
              <a:rPr lang="it-IT" dirty="0"/>
              <a:t>, però, il dato è 144 e a Pordenone 107, mentre a Gorizia siamo a 220 casi e Udine a 353. Ora i dati provvisori di questa settimana dicono che a Udine siamo a 393, a Gorizia 244, a Trieste 147 e Pordenone a 113.</a:t>
            </a:r>
          </a:p>
          <a:p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2865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E375F7-283B-304A-A878-7DDA5C7E7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geografia forse è utile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495CE9-4510-734E-9482-335E7198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1" y="682752"/>
            <a:ext cx="7991694" cy="4942544"/>
          </a:xfrm>
        </p:spPr>
        <p:txBody>
          <a:bodyPr>
            <a:normAutofit/>
          </a:bodyPr>
          <a:lstStyle/>
          <a:p>
            <a:r>
              <a:rPr lang="it-IT" dirty="0"/>
              <a:t>PFIZER: </a:t>
            </a:r>
            <a:r>
              <a:rPr lang="it-IT" b="1" dirty="0"/>
              <a:t>152 i centri coinvolti</a:t>
            </a:r>
            <a:r>
              <a:rPr lang="it-IT" dirty="0"/>
              <a:t>, in sei diversi Paesi (Stati Uniti, 130; Argentina, 1; Brasile, 2; Sudafrica, 4; Germania, 6; Turchia, </a:t>
            </a:r>
          </a:p>
          <a:p>
            <a:r>
              <a:rPr lang="it-IT" dirty="0"/>
              <a:t>MODERNA: </a:t>
            </a:r>
            <a:r>
              <a:rPr lang="it-IT" b="1" dirty="0"/>
              <a:t>99 i centri coinvolti</a:t>
            </a:r>
            <a:r>
              <a:rPr lang="it-IT" dirty="0"/>
              <a:t> sull’intero territorio statunitense.</a:t>
            </a:r>
          </a:p>
          <a:p>
            <a:r>
              <a:rPr lang="it-IT" dirty="0"/>
              <a:t>ASTRA ZENECA: </a:t>
            </a:r>
            <a:r>
              <a:rPr lang="it-IT" b="1" dirty="0"/>
              <a:t>4 studi clinici randomizzati</a:t>
            </a:r>
            <a:r>
              <a:rPr lang="it-IT" dirty="0"/>
              <a:t>, </a:t>
            </a:r>
            <a:r>
              <a:rPr lang="it-IT" b="1" dirty="0"/>
              <a:t>in doppio cieco</a:t>
            </a:r>
            <a:r>
              <a:rPr lang="it-IT" dirty="0"/>
              <a:t>, condotti due nel </a:t>
            </a:r>
            <a:r>
              <a:rPr lang="it-IT" b="1" dirty="0"/>
              <a:t>Regno Unito</a:t>
            </a:r>
            <a:r>
              <a:rPr lang="it-IT" dirty="0"/>
              <a:t> e due </a:t>
            </a:r>
            <a:r>
              <a:rPr lang="it-IT" b="1" dirty="0"/>
              <a:t>rispettivamente</a:t>
            </a:r>
            <a:r>
              <a:rPr lang="it-IT" dirty="0"/>
              <a:t> in </a:t>
            </a:r>
            <a:r>
              <a:rPr lang="it-IT" b="1" dirty="0"/>
              <a:t>Brasile</a:t>
            </a:r>
            <a:r>
              <a:rPr lang="it-IT" dirty="0"/>
              <a:t> e </a:t>
            </a:r>
            <a:r>
              <a:rPr lang="it-IT" b="1" dirty="0"/>
              <a:t>Sudafrica </a:t>
            </a:r>
          </a:p>
          <a:p>
            <a:pPr marL="0" indent="0" algn="r">
              <a:buNone/>
            </a:pPr>
            <a:r>
              <a:rPr lang="it-IT" sz="1600" dirty="0"/>
              <a:t>(FONTE: </a:t>
            </a:r>
            <a:r>
              <a:rPr lang="it-IT" sz="1600" dirty="0">
                <a:hlinkClick r:id="rId2"/>
              </a:rPr>
              <a:t>https://www.epicentro.iss.it/vaccini/covid-19</a:t>
            </a:r>
            <a:r>
              <a:rPr lang="it-IT" sz="1600" dirty="0"/>
              <a:t>)</a:t>
            </a:r>
          </a:p>
          <a:p>
            <a:pPr>
              <a:buFontTx/>
              <a:buChar char="-"/>
            </a:pPr>
            <a:r>
              <a:rPr lang="it-IT" sz="1600" dirty="0"/>
              <a:t>JANNSEN </a:t>
            </a:r>
            <a:r>
              <a:rPr lang="it-IT" sz="1600" dirty="0">
                <a:sym typeface="Wingdings" pitchFamily="2" charset="2"/>
              </a:rPr>
              <a:t> USA 8Johnson&amp;Johnson)</a:t>
            </a:r>
          </a:p>
          <a:p>
            <a:pPr>
              <a:buFontTx/>
              <a:buChar char="-"/>
            </a:pPr>
            <a:r>
              <a:rPr lang="it-IT" sz="1600" dirty="0"/>
              <a:t>CUREVAC </a:t>
            </a:r>
            <a:r>
              <a:rPr lang="it-IT" sz="1600" dirty="0">
                <a:sym typeface="Wingdings" pitchFamily="2" charset="2"/>
              </a:rPr>
              <a:t> Germania</a:t>
            </a:r>
          </a:p>
          <a:p>
            <a:pPr>
              <a:buFontTx/>
              <a:buChar char="-"/>
            </a:pPr>
            <a:r>
              <a:rPr lang="it-IT" sz="1600" dirty="0"/>
              <a:t>NOVAVAX</a:t>
            </a:r>
            <a:r>
              <a:rPr lang="it-IT" sz="1600" dirty="0">
                <a:sym typeface="Wingdings" pitchFamily="2" charset="2"/>
              </a:rPr>
              <a:t> USA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SPUTNIK </a:t>
            </a:r>
            <a:r>
              <a:rPr lang="it-IT" sz="1600" dirty="0">
                <a:sym typeface="Wingdings" pitchFamily="2" charset="2"/>
              </a:rPr>
              <a:t> Russia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SINOVAC </a:t>
            </a:r>
            <a:r>
              <a:rPr lang="it-IT" sz="1600" dirty="0">
                <a:sym typeface="Wingdings" pitchFamily="2" charset="2"/>
              </a:rPr>
              <a:t> Cina</a:t>
            </a:r>
            <a:endParaRPr lang="it-IT" sz="1600" dirty="0"/>
          </a:p>
          <a:p>
            <a:pPr>
              <a:buFontTx/>
              <a:buChar char="-"/>
            </a:pPr>
            <a:r>
              <a:rPr lang="it-IT" sz="1600" dirty="0"/>
              <a:t>SOBERANA </a:t>
            </a:r>
            <a:r>
              <a:rPr lang="it-IT" sz="1600" dirty="0">
                <a:sym typeface="Wingdings" pitchFamily="2" charset="2"/>
              </a:rPr>
              <a:t> Cuba</a:t>
            </a:r>
          </a:p>
          <a:p>
            <a:pPr>
              <a:buFontTx/>
              <a:buChar char="-"/>
            </a:pP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D4EE247-3A3E-574A-9D93-8B41F8D14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802" y="5625296"/>
            <a:ext cx="77851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41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60CABF-11A6-B347-A95D-C668A26E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7A0C84-A8F4-A14F-BBBA-0857BA40B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b="1" dirty="0"/>
              <a:t>PROGRAMMA PER NON FREQUENTANTI</a:t>
            </a:r>
          </a:p>
          <a:p>
            <a:endParaRPr lang="it-IT" sz="2400" dirty="0"/>
          </a:p>
          <a:p>
            <a:r>
              <a:rPr lang="it-IT" sz="2400" dirty="0" err="1"/>
              <a:t>Alyson</a:t>
            </a:r>
            <a:r>
              <a:rPr lang="it-IT" sz="2400" dirty="0"/>
              <a:t> L. </a:t>
            </a:r>
            <a:r>
              <a:rPr lang="it-IT" sz="2400" dirty="0" err="1"/>
              <a:t>Greiner</a:t>
            </a:r>
            <a:r>
              <a:rPr lang="it-IT" sz="2400" dirty="0"/>
              <a:t>, Giuseppe </a:t>
            </a:r>
            <a:r>
              <a:rPr lang="it-IT" sz="2400" dirty="0" err="1"/>
              <a:t>Dematteis</a:t>
            </a:r>
            <a:r>
              <a:rPr lang="it-IT" sz="2400" dirty="0"/>
              <a:t>, Carla Lanza, </a:t>
            </a:r>
            <a:r>
              <a:rPr lang="it-IT" sz="2400" i="1" dirty="0"/>
              <a:t>Geografia umana. Un approccio visuale</a:t>
            </a:r>
            <a:r>
              <a:rPr lang="it-IT" sz="2400" dirty="0"/>
              <a:t>, Utet, Novara, 2012 e successive edizioni</a:t>
            </a:r>
            <a:br>
              <a:rPr lang="it-IT" sz="2400" dirty="0"/>
            </a:br>
            <a:endParaRPr lang="it-IT" sz="2400" dirty="0"/>
          </a:p>
          <a:p>
            <a:r>
              <a:rPr lang="it-IT" sz="2400" dirty="0"/>
              <a:t>Massimo </a:t>
            </a:r>
            <a:r>
              <a:rPr lang="it-IT" sz="2400" dirty="0" err="1"/>
              <a:t>Quaini</a:t>
            </a:r>
            <a:r>
              <a:rPr lang="it-IT" sz="2400" dirty="0"/>
              <a:t>, </a:t>
            </a:r>
            <a:r>
              <a:rPr lang="it-IT" sz="2400" i="1" dirty="0"/>
              <a:t>Dopo la geografia</a:t>
            </a:r>
            <a:r>
              <a:rPr lang="it-IT" sz="2400" dirty="0"/>
              <a:t>, Roma, L’Espresso, 1978</a:t>
            </a:r>
            <a:br>
              <a:rPr lang="it-IT" sz="2400" dirty="0"/>
            </a:br>
            <a:endParaRPr lang="it-IT" sz="2400" dirty="0"/>
          </a:p>
          <a:p>
            <a:r>
              <a:rPr lang="it-IT" sz="2400" dirty="0"/>
              <a:t>Giuseppe </a:t>
            </a:r>
            <a:r>
              <a:rPr lang="it-IT" sz="2400" dirty="0" err="1"/>
              <a:t>Dematteis</a:t>
            </a:r>
            <a:r>
              <a:rPr lang="it-IT" sz="2400" dirty="0"/>
              <a:t>, </a:t>
            </a:r>
            <a:r>
              <a:rPr lang="it-IT" sz="2400" i="1" dirty="0"/>
              <a:t>Le metafore della terra</a:t>
            </a:r>
            <a:r>
              <a:rPr lang="it-IT" sz="2400" dirty="0"/>
              <a:t>, Milano, Feltrinelli, 1985. </a:t>
            </a:r>
          </a:p>
          <a:p>
            <a:endParaRPr lang="it-IT" sz="2400" dirty="0"/>
          </a:p>
          <a:p>
            <a:r>
              <a:rPr lang="it-IT" sz="2400" dirty="0"/>
              <a:t>Franco Farinelli, </a:t>
            </a:r>
            <a:r>
              <a:rPr lang="it-IT" sz="2400" i="1" dirty="0"/>
              <a:t>Geografia. Un’introduzione ai modelli del mondo</a:t>
            </a:r>
            <a:r>
              <a:rPr lang="it-IT" sz="2400" dirty="0"/>
              <a:t>, Torino, Einaudi, 2003.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7521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3AF518-210F-9D42-9B16-7C0857A0F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6023D03-FC14-3B4D-8B1A-AEF9E68FA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0422" y="191032"/>
            <a:ext cx="4762906" cy="6466791"/>
          </a:xfrm>
        </p:spPr>
      </p:pic>
    </p:spTree>
    <p:extLst>
      <p:ext uri="{BB962C8B-B14F-4D97-AF65-F5344CB8AC3E}">
        <p14:creationId xmlns:p14="http://schemas.microsoft.com/office/powerpoint/2010/main" val="3442818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DA795A-C021-CE4B-B2AD-0B909D0E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899B3EA-34F2-3646-BF06-4DA979DB9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5361" y="734312"/>
            <a:ext cx="4058607" cy="5380232"/>
          </a:xfrm>
        </p:spPr>
      </p:pic>
      <p:pic>
        <p:nvPicPr>
          <p:cNvPr id="6" name="Segnaposto contenuto 4">
            <a:extLst>
              <a:ext uri="{FF2B5EF4-FFF2-40B4-BE49-F238E27FC236}">
                <a16:creationId xmlns:a16="http://schemas.microsoft.com/office/drawing/2014/main" id="{D039C1AE-E2D5-D541-8AE9-02410BBE1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235" y="734312"/>
            <a:ext cx="4270183" cy="538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81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C6228C-92C3-8949-A740-928DF255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BFA8B1-9BF0-5441-8464-DD91EB933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4800" b="1" dirty="0"/>
              <a:t>Leggere il territorio, interpretare la società. </a:t>
            </a:r>
          </a:p>
          <a:p>
            <a:pPr marL="0" indent="0">
              <a:buNone/>
            </a:pPr>
            <a:r>
              <a:rPr lang="it-IT" sz="4800" b="1" dirty="0"/>
              <a:t>Gli strumenti della geografia umana</a:t>
            </a:r>
            <a:r>
              <a:rPr lang="it-IT" sz="4800" dirty="0"/>
              <a:t>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9060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DFC435-F3ED-9E4C-A923-FD10F210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EE1C6C8E-F7B1-AF48-BB0A-319D22DB5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9929" y="963057"/>
            <a:ext cx="4054184" cy="5255787"/>
          </a:xfrm>
        </p:spPr>
      </p:pic>
      <p:pic>
        <p:nvPicPr>
          <p:cNvPr id="8" name="Segnaposto contenuto 4">
            <a:extLst>
              <a:ext uri="{FF2B5EF4-FFF2-40B4-BE49-F238E27FC236}">
                <a16:creationId xmlns:a16="http://schemas.microsoft.com/office/drawing/2014/main" id="{A750AF7A-BC34-CA4A-B8C1-6E2AD7D01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729" y="829057"/>
            <a:ext cx="4434080" cy="538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82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25E0C2-ED83-FF43-AA76-D679FDAE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44762E7-87DE-4D48-B1B5-A31CD042F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1159" y="963168"/>
            <a:ext cx="4712809" cy="5236454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770A353-2420-0E4B-BFE6-96428856F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968" y="963168"/>
            <a:ext cx="4828032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53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C8D8A8-157A-5946-8BC6-4E996D7CC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F0EFAAD9-C7CD-EE46-97D2-11BF909D8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577" y="1267968"/>
            <a:ext cx="4427837" cy="4572000"/>
          </a:xfrm>
        </p:spPr>
      </p:pic>
    </p:spTree>
    <p:extLst>
      <p:ext uri="{BB962C8B-B14F-4D97-AF65-F5344CB8AC3E}">
        <p14:creationId xmlns:p14="http://schemas.microsoft.com/office/powerpoint/2010/main" val="3775743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50059-4991-0347-81CA-366B09EE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B11802E-8350-CE45-8F1D-74B90D8AE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0096" y="59122"/>
            <a:ext cx="4401312" cy="6730612"/>
          </a:xfrm>
        </p:spPr>
      </p:pic>
    </p:spTree>
    <p:extLst>
      <p:ext uri="{BB962C8B-B14F-4D97-AF65-F5344CB8AC3E}">
        <p14:creationId xmlns:p14="http://schemas.microsoft.com/office/powerpoint/2010/main" val="2199520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725600-22B1-4B47-9288-5B570C34E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27CAE5A-E086-F94B-93F6-4B58397EB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1581" y="-4572"/>
            <a:ext cx="4436131" cy="6858000"/>
          </a:xfrm>
        </p:spPr>
      </p:pic>
    </p:spTree>
    <p:extLst>
      <p:ext uri="{BB962C8B-B14F-4D97-AF65-F5344CB8AC3E}">
        <p14:creationId xmlns:p14="http://schemas.microsoft.com/office/powerpoint/2010/main" val="4217896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3B9DBC-92DE-2345-AFEC-6E4F5DD6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6904327-AE25-CD49-BFCA-BA283586C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3884" y="-27718"/>
            <a:ext cx="4498848" cy="6904292"/>
          </a:xfrm>
        </p:spPr>
      </p:pic>
    </p:spTree>
    <p:extLst>
      <p:ext uri="{BB962C8B-B14F-4D97-AF65-F5344CB8AC3E}">
        <p14:creationId xmlns:p14="http://schemas.microsoft.com/office/powerpoint/2010/main" val="2057536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62025-9F4D-894B-988B-4735D926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94F421C9-1208-2348-A3FB-21B5A5690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8908" y="579400"/>
            <a:ext cx="3621591" cy="5747827"/>
          </a:xfr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00F180B-99F3-3B4A-9D38-B56E01551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510" y="589382"/>
            <a:ext cx="4123419" cy="573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45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3541EC-AF14-E843-AEBC-833794BBD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A48D691-A15B-D147-AB8C-42410D8A0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6458" y="-24899"/>
            <a:ext cx="4108704" cy="6898654"/>
          </a:xfrm>
        </p:spPr>
      </p:pic>
    </p:spTree>
    <p:extLst>
      <p:ext uri="{BB962C8B-B14F-4D97-AF65-F5344CB8AC3E}">
        <p14:creationId xmlns:p14="http://schemas.microsoft.com/office/powerpoint/2010/main" val="2792000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F3D174-9F25-DC4E-8070-A2C86B30E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4693"/>
            <a:ext cx="2188861" cy="1280890"/>
          </a:xfrm>
        </p:spPr>
        <p:txBody>
          <a:bodyPr/>
          <a:lstStyle/>
          <a:p>
            <a:r>
              <a:rPr lang="it-IT" dirty="0"/>
              <a:t>Geografia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9488AAAA-F3D2-A346-818B-57F5FDD60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3377" y="793373"/>
            <a:ext cx="3412358" cy="5728296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332FF5E-F723-7041-9B56-7A2C927C6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386" y="793373"/>
            <a:ext cx="3363660" cy="572829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9FFC216-C285-4B40-BAD3-2BD4A2650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5046" y="793373"/>
            <a:ext cx="3656954" cy="572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37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A8022A-3B02-B244-94C5-C287D8E74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892665-3399-7143-996A-47ABC15CE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2400" b="1" dirty="0"/>
              <a:t>Sergio Zilli</a:t>
            </a:r>
          </a:p>
          <a:p>
            <a:r>
              <a:rPr lang="it-IT" sz="2400" dirty="0"/>
              <a:t>Email: </a:t>
            </a:r>
            <a:r>
              <a:rPr lang="it-IT" sz="2400" dirty="0">
                <a:hlinkClick r:id="rId2"/>
              </a:rPr>
              <a:t>zillis@units.it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Studio: via lazzaretto vecchio 8, III piano, st. 306</a:t>
            </a:r>
          </a:p>
          <a:p>
            <a:r>
              <a:rPr lang="it-IT" sz="2400" dirty="0"/>
              <a:t>Tel.: 040.5587505</a:t>
            </a:r>
          </a:p>
          <a:p>
            <a:endParaRPr lang="it-IT" sz="2400" dirty="0"/>
          </a:p>
          <a:p>
            <a:r>
              <a:rPr lang="it-IT" sz="2400" dirty="0"/>
              <a:t>Ricevimento: lunedì e venerdì mattina 10-12, ma reperibile quasi ogni giorno o su appuntamento via email</a:t>
            </a:r>
          </a:p>
        </p:txBody>
      </p:sp>
    </p:spTree>
    <p:extLst>
      <p:ext uri="{BB962C8B-B14F-4D97-AF65-F5344CB8AC3E}">
        <p14:creationId xmlns:p14="http://schemas.microsoft.com/office/powerpoint/2010/main" val="297565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14CE4-035B-7C4B-A890-ACF908348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Geografia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73A30E-DFF8-CC41-BA10-C2AF1362A6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3200" dirty="0"/>
              <a:t>Le modalità con le quali la Geografia è nota le attribuiscono capacità di fornire e produrre conoscenze nozionistiche utili per ricordare le denominazioni di monti, fiumi o città. </a:t>
            </a:r>
          </a:p>
          <a:p>
            <a:r>
              <a:rPr lang="it-IT" sz="3200" dirty="0"/>
              <a:t>Nelle versioni più tecnologiche, le nozioni geografiche possono contribuire all’uso di applicazioni per individuare su carte virtuali (più o meno complesse) percorsi o località. </a:t>
            </a:r>
          </a:p>
        </p:txBody>
      </p:sp>
    </p:spTree>
    <p:extLst>
      <p:ext uri="{BB962C8B-B14F-4D97-AF65-F5344CB8AC3E}">
        <p14:creationId xmlns:p14="http://schemas.microsoft.com/office/powerpoint/2010/main" val="1666702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AF196C-57F5-6A46-AADE-49BE5F3A4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5BCC1A-4847-4141-B20D-98D92C3A7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2607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955D81-5E26-5643-A3CA-AA9EBC696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08CEC7-1181-B74F-94C9-F53AB61D6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3200" dirty="0"/>
              <a:t>In entrambi i casi si tralascia l’aspetto fondamentale della riflessione geografica, ovvero la osservazione e rappresentazione del territorio in rapporto all’uso che ne fa l’uomo, perché la descrizione del paesaggio è una riflessione sulla società, sulle modalità del suo sviluppo, sulle prospettive future.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2524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F9D5B8-6E66-2047-BB76-DA492CEA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04AD13-212C-8A43-8B60-F2634D385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3200" dirty="0"/>
              <a:t>Il corso intende discutere i temi principali della geografia umana, e, attraverso i suoi strumenti, suggerire le possibili letture della società contemporanea. 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3387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EFDDCD-64E6-D44B-8388-AE011BA9D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geografia non è indispensabile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7CC1F9C-0576-AC44-9156-131FF3235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786" y="958866"/>
            <a:ext cx="5680587" cy="493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73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9BE8B2-799A-DC4D-AF1B-414AFFDE1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geografia non è indispensabile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6220FC12-57A0-3341-9C1A-841A48B8F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808" y="4734170"/>
            <a:ext cx="5312898" cy="1585376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EE6DE7B-A566-A94C-8451-3396146A9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264" y="471034"/>
            <a:ext cx="5624152" cy="401562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1AF487-21FB-EE47-90FD-6602EF3B4F3E}"/>
              </a:ext>
            </a:extLst>
          </p:cNvPr>
          <p:cNvSpPr txBox="1"/>
          <p:nvPr/>
        </p:nvSpPr>
        <p:spPr>
          <a:xfrm>
            <a:off x="4476808" y="6382394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Capire il presente”, 2020, in uso a diverse quinte elementari del Paese.:</a:t>
            </a:r>
          </a:p>
        </p:txBody>
      </p:sp>
    </p:spTree>
    <p:extLst>
      <p:ext uri="{BB962C8B-B14F-4D97-AF65-F5344CB8AC3E}">
        <p14:creationId xmlns:p14="http://schemas.microsoft.com/office/powerpoint/2010/main" val="2266413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D161ED-D3F7-B543-BCB3-FA74C5EBF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 anche no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F57F00F-6EE1-9542-81D0-434BC54AC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4664" y="941832"/>
            <a:ext cx="8991144" cy="432698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DCAD27-F356-C740-B413-9E9F66359D4B}"/>
              </a:ext>
            </a:extLst>
          </p:cNvPr>
          <p:cNvSpPr txBox="1"/>
          <p:nvPr/>
        </p:nvSpPr>
        <p:spPr>
          <a:xfrm>
            <a:off x="6710289" y="6372665"/>
            <a:ext cx="5247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Risultati voto presidenziali USA novembre2020</a:t>
            </a:r>
          </a:p>
        </p:txBody>
      </p:sp>
    </p:spTree>
    <p:extLst>
      <p:ext uri="{BB962C8B-B14F-4D97-AF65-F5344CB8AC3E}">
        <p14:creationId xmlns:p14="http://schemas.microsoft.com/office/powerpoint/2010/main" val="3775298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64A6A5-5545-0B44-9E69-9A37FAF48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geografia forse è utile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F981082-B0C7-4445-8FD4-304DAD6AA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7184" y="1770889"/>
            <a:ext cx="8814816" cy="4153702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92C13B-AF69-C449-8F72-9F403A39AD74}"/>
              </a:ext>
            </a:extLst>
          </p:cNvPr>
          <p:cNvSpPr txBox="1"/>
          <p:nvPr/>
        </p:nvSpPr>
        <p:spPr>
          <a:xfrm>
            <a:off x="1560577" y="6425184"/>
            <a:ext cx="9595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FONTE: </a:t>
            </a:r>
            <a:r>
              <a:rPr lang="it-IT" sz="1400" dirty="0" err="1"/>
              <a:t>https</a:t>
            </a:r>
            <a:r>
              <a:rPr lang="it-IT" sz="1400" dirty="0"/>
              <a:t>://</a:t>
            </a:r>
            <a:r>
              <a:rPr lang="it-IT" sz="1400" dirty="0" err="1"/>
              <a:t>www.sanitainformazione.it</a:t>
            </a:r>
            <a:r>
              <a:rPr lang="it-IT" sz="1400" dirty="0"/>
              <a:t>/</a:t>
            </a:r>
            <a:r>
              <a:rPr lang="it-IT" sz="1400" dirty="0" err="1"/>
              <a:t>uncategorized</a:t>
            </a:r>
            <a:r>
              <a:rPr lang="it-IT" sz="1400" dirty="0"/>
              <a:t>/la-diffusione-del-coronavirus-in-tempo-reale/</a:t>
            </a:r>
          </a:p>
        </p:txBody>
      </p:sp>
    </p:spTree>
    <p:extLst>
      <p:ext uri="{BB962C8B-B14F-4D97-AF65-F5344CB8AC3E}">
        <p14:creationId xmlns:p14="http://schemas.microsoft.com/office/powerpoint/2010/main" val="2570927665"/>
      </p:ext>
    </p:extLst>
  </p:cSld>
  <p:clrMapOvr>
    <a:masterClrMapping/>
  </p:clrMapOvr>
</p:sld>
</file>

<file path=ppt/theme/theme1.xml><?xml version="1.0" encoding="utf-8"?>
<a:theme xmlns:a="http://schemas.openxmlformats.org/drawingml/2006/main" name="Cornic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30</TotalTime>
  <Words>598</Words>
  <Application>Microsoft Macintosh PowerPoint</Application>
  <PresentationFormat>Widescreen</PresentationFormat>
  <Paragraphs>65</Paragraphs>
  <Slides>30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4" baseType="lpstr">
      <vt:lpstr>Corbel</vt:lpstr>
      <vt:lpstr>Wingdings</vt:lpstr>
      <vt:lpstr>Wingdings 2</vt:lpstr>
      <vt:lpstr>Cornice</vt:lpstr>
      <vt:lpstr>GEOGRAFIA (LE006)  Sergio Zilli A.A 2020-2021</vt:lpstr>
      <vt:lpstr>Geografia</vt:lpstr>
      <vt:lpstr>Geografia</vt:lpstr>
      <vt:lpstr>Presentazione standard di PowerPoint</vt:lpstr>
      <vt:lpstr>Presentazione standard di PowerPoint</vt:lpstr>
      <vt:lpstr>La geografia non è indispensabile</vt:lpstr>
      <vt:lpstr>La geografia non è indispensabile</vt:lpstr>
      <vt:lpstr>O anche no</vt:lpstr>
      <vt:lpstr>La geografia forse è utile</vt:lpstr>
      <vt:lpstr>La geografia forse è utile</vt:lpstr>
      <vt:lpstr>La geografia forse è utile</vt:lpstr>
      <vt:lpstr>La geografia forse è utile</vt:lpstr>
      <vt:lpstr>La geografia forse è utile</vt:lpstr>
      <vt:lpstr>La geografia forse è utile</vt:lpstr>
      <vt:lpstr>La geografia forse è utile</vt:lpstr>
      <vt:lpstr>La geografia forse è utile</vt:lpstr>
      <vt:lpstr>Geografia</vt:lpstr>
      <vt:lpstr>Geografia</vt:lpstr>
      <vt:lpstr>Geografia</vt:lpstr>
      <vt:lpstr>Geografia</vt:lpstr>
      <vt:lpstr>Geografia</vt:lpstr>
      <vt:lpstr>Geografia</vt:lpstr>
      <vt:lpstr>Geografia</vt:lpstr>
      <vt:lpstr>Geografia</vt:lpstr>
      <vt:lpstr>Geografia</vt:lpstr>
      <vt:lpstr>Geografia</vt:lpstr>
      <vt:lpstr>Geografia</vt:lpstr>
      <vt:lpstr>Geografia</vt:lpstr>
      <vt:lpstr>Geografia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Sergio Zilli A.A 2020-2021</dc:title>
  <dc:creator>sergio zilli</dc:creator>
  <cp:lastModifiedBy>sergio zilli</cp:lastModifiedBy>
  <cp:revision>3</cp:revision>
  <dcterms:created xsi:type="dcterms:W3CDTF">2021-03-03T14:31:40Z</dcterms:created>
  <dcterms:modified xsi:type="dcterms:W3CDTF">2021-03-03T15:01:44Z</dcterms:modified>
</cp:coreProperties>
</file>