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84" r:id="rId4"/>
    <p:sldId id="283" r:id="rId5"/>
    <p:sldId id="282" r:id="rId6"/>
    <p:sldId id="272" r:id="rId7"/>
    <p:sldId id="258" r:id="rId8"/>
    <p:sldId id="286" r:id="rId9"/>
    <p:sldId id="287" r:id="rId10"/>
    <p:sldId id="288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2BCF9-D814-F24C-AAD2-FE88CFFFF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GEOGRAFIA</a:t>
            </a:r>
            <a:br>
              <a:rPr lang="it-IT" dirty="0"/>
            </a:br>
            <a:r>
              <a:rPr lang="it-IT" sz="2800" dirty="0"/>
              <a:t>(LE006)</a:t>
            </a:r>
            <a:br>
              <a:rPr lang="it-IT" sz="2800" dirty="0"/>
            </a:br>
            <a:br>
              <a:rPr lang="it-IT" dirty="0"/>
            </a:br>
            <a:r>
              <a:rPr lang="it-IT" dirty="0"/>
              <a:t>Sergio Zilli</a:t>
            </a:r>
            <a:br>
              <a:rPr lang="it-IT" dirty="0"/>
            </a:br>
            <a:r>
              <a:rPr lang="it-IT" sz="3100" dirty="0"/>
              <a:t>A.A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94394A-7E45-FF43-AAED-FA14789E4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036006"/>
            <a:ext cx="7315200" cy="914400"/>
          </a:xfrm>
        </p:spPr>
        <p:txBody>
          <a:bodyPr>
            <a:normAutofit/>
          </a:bodyPr>
          <a:lstStyle/>
          <a:p>
            <a:r>
              <a:rPr lang="it-IT" sz="1800" dirty="0"/>
              <a:t>Corso di Studio </a:t>
            </a:r>
            <a:r>
              <a:rPr lang="it-IT" sz="1800" b="1" dirty="0"/>
              <a:t>LE01 - DISCIPLINE STORICHE E FILOSOFICHE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106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EAA4B-9FEB-D34A-834D-DC07B922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Tabula </a:t>
            </a:r>
            <a:r>
              <a:rPr lang="it-IT" dirty="0" err="1"/>
              <a:t>peutingeriana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CF7C68-793C-A24C-9453-34E88D77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Tanto maggiore è l’estensione del potere, tanto diversa è l’esigenza di conoscenza del territorio. L’Impero romano, delle sue grandi  estensioni, ha bisogno di sapere cosa c’è dentro ma soprattutto come ci si arriva. Tabula </a:t>
            </a:r>
            <a:r>
              <a:rPr lang="it-IT" sz="2400" dirty="0" err="1"/>
              <a:t>Peutingeriana</a:t>
            </a:r>
            <a:r>
              <a:rPr lang="it-IT" sz="2400" dirty="0"/>
              <a:t> come unica testimonianza di carta di itinerari (11 pergamene, 200 mila km di strade)</a:t>
            </a:r>
          </a:p>
        </p:txBody>
      </p:sp>
    </p:spTree>
    <p:extLst>
      <p:ext uri="{BB962C8B-B14F-4D97-AF65-F5344CB8AC3E}">
        <p14:creationId xmlns:p14="http://schemas.microsoft.com/office/powerpoint/2010/main" val="393405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E2C4F-B974-3246-8804-50924908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D330C-A139-FF4D-9E7C-78660703A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caduta dell’Impero e l’assenza di stati stabili fa venir meno l’esigenza di una conoscenza cartografica, e quindi nell’epoca medievale di fatto manca una nuova sintesi geografica. Si rielaborano le informazioni del passato, si recuperano quelle di Tolomeo (che arrivano in Europa con la caduta di Costantinopoli)</a:t>
            </a:r>
          </a:p>
          <a:p>
            <a:r>
              <a:rPr lang="it-IT" dirty="0"/>
              <a:t>La successiva scoperta del mondo (circumnavigazioni Africa, arrivo in India, scoperta Americhe e Australia) crea una nuova </a:t>
            </a:r>
            <a:r>
              <a:rPr lang="it-IT" i="1" dirty="0"/>
              <a:t>globalizzazione</a:t>
            </a:r>
            <a:r>
              <a:rPr lang="it-IT" dirty="0"/>
              <a:t> che impone il recupero della geografia nella sua forma strumentale </a:t>
            </a:r>
            <a:r>
              <a:rPr lang="it-IT" dirty="0">
                <a:sym typeface="Wingdings" pitchFamily="2" charset="2"/>
              </a:rPr>
              <a:t> cartografia</a:t>
            </a:r>
          </a:p>
          <a:p>
            <a:r>
              <a:rPr lang="it-IT" dirty="0">
                <a:sym typeface="Wingdings" pitchFamily="2" charset="2"/>
              </a:rPr>
              <a:t>Bernhard </a:t>
            </a:r>
            <a:r>
              <a:rPr lang="it-IT" dirty="0" err="1">
                <a:sym typeface="Wingdings" pitchFamily="2" charset="2"/>
              </a:rPr>
              <a:t>Vahren</a:t>
            </a:r>
            <a:r>
              <a:rPr lang="it-IT" dirty="0">
                <a:sym typeface="Wingdings" pitchFamily="2" charset="2"/>
              </a:rPr>
              <a:t> (</a:t>
            </a:r>
            <a:r>
              <a:rPr lang="it-IT" dirty="0" err="1">
                <a:sym typeface="Wingdings" pitchFamily="2" charset="2"/>
              </a:rPr>
              <a:t>Bernanrdo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Varenio</a:t>
            </a:r>
            <a:r>
              <a:rPr lang="it-IT" dirty="0">
                <a:sym typeface="Wingdings" pitchFamily="2" charset="2"/>
              </a:rPr>
              <a:t>), XVIII secolo, </a:t>
            </a:r>
            <a:r>
              <a:rPr lang="it-IT" i="1" dirty="0" err="1">
                <a:sym typeface="Wingdings" pitchFamily="2" charset="2"/>
              </a:rPr>
              <a:t>Geographia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i="1" dirty="0" err="1">
                <a:sym typeface="Wingdings" pitchFamily="2" charset="2"/>
              </a:rPr>
              <a:t>generalis</a:t>
            </a:r>
            <a:r>
              <a:rPr lang="it-IT" dirty="0">
                <a:sym typeface="Wingdings" pitchFamily="2" charset="2"/>
              </a:rPr>
              <a:t>, in cui la geografia è una scienza matematica mista che studia le proprietà della Terra e le sue parti</a:t>
            </a:r>
          </a:p>
          <a:p>
            <a:r>
              <a:rPr lang="it-IT" dirty="0">
                <a:sym typeface="Wingdings" pitchFamily="2" charset="2"/>
              </a:rPr>
              <a:t>Distinzione fra geografia </a:t>
            </a:r>
            <a:r>
              <a:rPr lang="it-IT" b="1" dirty="0">
                <a:sym typeface="Wingdings" pitchFamily="2" charset="2"/>
              </a:rPr>
              <a:t>generale</a:t>
            </a:r>
            <a:r>
              <a:rPr lang="it-IT" dirty="0">
                <a:sym typeface="Wingdings" pitchFamily="2" charset="2"/>
              </a:rPr>
              <a:t> (della Terra)</a:t>
            </a:r>
          </a:p>
          <a:p>
            <a:r>
              <a:rPr lang="it-IT" dirty="0">
                <a:sym typeface="Wingdings" pitchFamily="2" charset="2"/>
              </a:rPr>
              <a:t>                               geografia</a:t>
            </a:r>
            <a:r>
              <a:rPr lang="it-IT" b="1" dirty="0">
                <a:sym typeface="Wingdings" pitchFamily="2" charset="2"/>
              </a:rPr>
              <a:t> regionale </a:t>
            </a:r>
            <a:r>
              <a:rPr lang="it-IT" dirty="0">
                <a:sym typeface="Wingdings" pitchFamily="2" charset="2"/>
              </a:rPr>
              <a:t>(delle singole parti)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5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0B7B5-8646-C34F-8B5F-5CC6568F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Geografia del 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CBEA4D-AA0B-1247-8136-F85EF5F01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XVII-XVIII secoli monopolio della cartografia come strumento di controllo sugli spazi </a:t>
            </a:r>
            <a:r>
              <a:rPr lang="it-IT" dirty="0">
                <a:sym typeface="Wingdings" pitchFamily="2" charset="2"/>
              </a:rPr>
              <a:t> geografia del Re</a:t>
            </a:r>
          </a:p>
          <a:p>
            <a:r>
              <a:rPr lang="it-IT" dirty="0">
                <a:sym typeface="Wingdings" pitchFamily="2" charset="2"/>
              </a:rPr>
              <a:t>Il riconoscimento reciproco degli Stati, distinti fra loro in base a  confini amministrativi e politici, non naturali, richiede una interpretazione che vada al di là dello sguardo generale, ma individui le differenze</a:t>
            </a:r>
          </a:p>
          <a:p>
            <a:pPr lvl="1"/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b="1" dirty="0">
                <a:sym typeface="Wingdings" pitchFamily="2" charset="2"/>
              </a:rPr>
              <a:t>razionalità geografica </a:t>
            </a:r>
            <a:r>
              <a:rPr lang="it-IT" sz="2000" dirty="0">
                <a:sym typeface="Wingdings" pitchFamily="2" charset="2"/>
              </a:rPr>
              <a:t>(e poi Catasti)</a:t>
            </a:r>
          </a:p>
          <a:p>
            <a:pPr marL="479425" lvl="1" indent="-342900"/>
            <a:r>
              <a:rPr lang="it-IT" sz="2000" dirty="0"/>
              <a:t>Il XIX secolo, in quanto secolo della borghesia, vuole l’allargamento della gestione del potere a chi ne era escluso e quindi la ridistribuzione della strumentazione </a:t>
            </a:r>
            <a:r>
              <a:rPr lang="it-IT" sz="2000"/>
              <a:t>di conoscenza</a:t>
            </a:r>
            <a:endParaRPr lang="it-IT" sz="2000" dirty="0"/>
          </a:p>
          <a:p>
            <a:pPr marL="479425" lvl="1" indent="-342900"/>
            <a:r>
              <a:rPr lang="it-IT" sz="2000" dirty="0"/>
              <a:t>La geografia diventa sapere accademico, disciplina studiata nelle università (in Europa)</a:t>
            </a:r>
          </a:p>
          <a:p>
            <a:pPr marL="1200150" lvl="1" indent="-342900"/>
            <a:r>
              <a:rPr lang="it-IT" sz="2000" dirty="0"/>
              <a:t>domanda di conoscenza dei meccanismi di funzionamento del mondo</a:t>
            </a:r>
          </a:p>
          <a:p>
            <a:pPr marL="1235075" lvl="1" indent="-342900"/>
            <a:r>
              <a:rPr lang="it-IT" sz="2000" dirty="0"/>
              <a:t>esigenza di «svolgere» al meglio il colonialismo</a:t>
            </a:r>
          </a:p>
        </p:txBody>
      </p:sp>
    </p:spTree>
    <p:extLst>
      <p:ext uri="{BB962C8B-B14F-4D97-AF65-F5344CB8AC3E}">
        <p14:creationId xmlns:p14="http://schemas.microsoft.com/office/powerpoint/2010/main" val="359812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Presentazione n.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15472" y="2171700"/>
            <a:ext cx="68971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Introduzione alla </a:t>
            </a:r>
          </a:p>
          <a:p>
            <a:r>
              <a:rPr lang="it-IT" sz="4800" dirty="0">
                <a:solidFill>
                  <a:srgbClr val="FF0000"/>
                </a:solidFill>
              </a:rPr>
              <a:t>Geografia umana</a:t>
            </a:r>
          </a:p>
          <a:p>
            <a:endParaRPr lang="it-IT" sz="4800" dirty="0">
              <a:solidFill>
                <a:srgbClr val="FF0000"/>
              </a:solidFill>
            </a:endParaRPr>
          </a:p>
          <a:p>
            <a:r>
              <a:rPr lang="it-IT" sz="4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84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08"/>
    </mc:Choice>
    <mc:Fallback xmlns="">
      <p:transition spd="slow" advTm="4434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EA220-D821-D24F-AF29-46715DFC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Ilpost.it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4025E91-8D89-3948-A37A-8A8D823F9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947" y="1920702"/>
            <a:ext cx="9165053" cy="3007452"/>
          </a:xfrm>
        </p:spPr>
      </p:pic>
    </p:spTree>
    <p:extLst>
      <p:ext uri="{BB962C8B-B14F-4D97-AF65-F5344CB8AC3E}">
        <p14:creationId xmlns:p14="http://schemas.microsoft.com/office/powerpoint/2010/main" val="44858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52EEC-5DEE-9B44-9C13-40D5E70E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Piccolo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1DBD497-0762-B341-8187-8905043B2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7661" y="1123837"/>
            <a:ext cx="5602671" cy="170437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129826-93F8-9F43-A77F-BF36BC53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574" y="3230622"/>
            <a:ext cx="7654844" cy="14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A8F754-341F-304D-B739-F73524B3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messaggeroveneto</a:t>
            </a:r>
            <a:endParaRPr lang="it-IT" sz="2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4F8D1F-ABF7-7C4A-B473-CE21204C4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2122760"/>
            <a:ext cx="7315200" cy="2602954"/>
          </a:xfrm>
        </p:spPr>
      </p:pic>
    </p:spTree>
    <p:extLst>
      <p:ext uri="{BB962C8B-B14F-4D97-AF65-F5344CB8AC3E}">
        <p14:creationId xmlns:p14="http://schemas.microsoft.com/office/powerpoint/2010/main" val="195751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1E744-42AC-844A-BD31-6C9021FA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784" y="833377"/>
            <a:ext cx="7973993" cy="5216264"/>
          </a:xfrm>
        </p:spPr>
        <p:txBody>
          <a:bodyPr>
            <a:noAutofit/>
          </a:bodyPr>
          <a:lstStyle/>
          <a:p>
            <a:r>
              <a:rPr lang="it-IT" sz="1800" dirty="0"/>
              <a:t>Geografia fisica è cosa diversa dalla geografia umana (uomo + terra)</a:t>
            </a:r>
          </a:p>
          <a:p>
            <a:pPr lvl="8"/>
            <a:r>
              <a:rPr lang="it-IT" dirty="0"/>
              <a:t>Geografia umana rientra fra le scienze umane e sociali</a:t>
            </a:r>
          </a:p>
          <a:p>
            <a:pPr marL="3657600" lvl="8" indent="0">
              <a:buNone/>
            </a:pPr>
            <a:endParaRPr lang="it-IT" sz="800" dirty="0"/>
          </a:p>
          <a:p>
            <a:pPr marL="622300" lvl="8" indent="-231775"/>
            <a:r>
              <a:rPr lang="it-IT" sz="1800" dirty="0"/>
              <a:t>Natura vs. cultura </a:t>
            </a:r>
          </a:p>
          <a:p>
            <a:pPr marL="622300" lvl="8" indent="-231775"/>
            <a:endParaRPr lang="it-IT" sz="800" dirty="0"/>
          </a:p>
          <a:p>
            <a:pPr marL="622300" lvl="8" indent="-231775"/>
            <a:r>
              <a:rPr lang="it-IT" sz="1800" u="sng" dirty="0"/>
              <a:t>Natura</a:t>
            </a:r>
            <a:r>
              <a:rPr lang="it-IT" sz="1800" dirty="0"/>
              <a:t> ciò che è estraneo alla creatività umana</a:t>
            </a:r>
          </a:p>
          <a:p>
            <a:pPr marL="582613" lvl="8" indent="-349250"/>
            <a:r>
              <a:rPr lang="it-IT" sz="1800" u="sng" dirty="0"/>
              <a:t>Cultura</a:t>
            </a:r>
            <a:r>
              <a:rPr lang="it-IT" sz="1800" dirty="0"/>
              <a:t> ciò che è spazio dell’espressione dell’uomo</a:t>
            </a:r>
          </a:p>
          <a:p>
            <a:pPr marL="1562100" lvl="8" indent="-304800"/>
            <a:endParaRPr lang="it-IT" sz="800" dirty="0"/>
          </a:p>
          <a:p>
            <a:pPr marL="536575" lvl="8" indent="-317500"/>
            <a:r>
              <a:rPr lang="it-IT" sz="1800" dirty="0"/>
              <a:t>Cultura è</a:t>
            </a:r>
          </a:p>
          <a:p>
            <a:pPr marL="1562100" lvl="8" indent="-317500"/>
            <a:r>
              <a:rPr lang="it-IT" sz="1800" dirty="0"/>
              <a:t>Costruzione sociale</a:t>
            </a:r>
          </a:p>
          <a:p>
            <a:pPr marL="1562100" lvl="8" indent="-317500"/>
            <a:r>
              <a:rPr lang="it-IT" sz="1800" dirty="0"/>
              <a:t>Non fissa, cambia nel tempo</a:t>
            </a:r>
          </a:p>
          <a:p>
            <a:pPr marL="1562100" lvl="8" indent="-317500"/>
            <a:r>
              <a:rPr lang="it-IT" sz="1800" dirty="0"/>
              <a:t>È un sistema dinamico complesso</a:t>
            </a:r>
          </a:p>
          <a:p>
            <a:pPr marL="1562100" lvl="8" indent="-317500"/>
            <a:endParaRPr lang="it-IT" sz="800" dirty="0"/>
          </a:p>
          <a:p>
            <a:pPr marL="1562100" lvl="8" indent="-317500"/>
            <a:r>
              <a:rPr lang="it-IT" sz="1800" dirty="0"/>
              <a:t>Si differenzia su base geografica (culture locali, regionali, nazionali, sovranazionali)</a:t>
            </a:r>
          </a:p>
          <a:p>
            <a:pPr marL="1562100" lvl="8" indent="-317500"/>
            <a:r>
              <a:rPr lang="it-IT" sz="1800" dirty="0"/>
              <a:t>Si trasmette verticalmente (gerarchia) e orizzontalmente (tra simili) </a:t>
            </a:r>
          </a:p>
          <a:p>
            <a:pPr marL="1562100" lvl="8" indent="-317500"/>
            <a:endParaRPr lang="it-IT" sz="1800" dirty="0"/>
          </a:p>
          <a:p>
            <a:pPr marL="585788" lvl="8" indent="-317500"/>
            <a:r>
              <a:rPr lang="it-IT" sz="1800" dirty="0"/>
              <a:t>Quindi funziona per ibridazioni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672B17-F555-E849-8C89-B4899512E80C}"/>
              </a:ext>
            </a:extLst>
          </p:cNvPr>
          <p:cNvSpPr txBox="1"/>
          <p:nvPr/>
        </p:nvSpPr>
        <p:spPr>
          <a:xfrm>
            <a:off x="474562" y="2245489"/>
            <a:ext cx="2824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Natura</a:t>
            </a:r>
          </a:p>
          <a:p>
            <a:r>
              <a:rPr lang="it-IT" sz="3600" i="1" dirty="0">
                <a:solidFill>
                  <a:schemeClr val="bg1"/>
                </a:solidFill>
              </a:rPr>
              <a:t>Vs. /  et</a:t>
            </a:r>
          </a:p>
          <a:p>
            <a:r>
              <a:rPr lang="it-IT" sz="3600" dirty="0">
                <a:solidFill>
                  <a:schemeClr val="bg1"/>
                </a:solidFill>
              </a:rPr>
              <a:t>Cultura</a:t>
            </a:r>
          </a:p>
        </p:txBody>
      </p:sp>
    </p:spTree>
    <p:extLst>
      <p:ext uri="{BB962C8B-B14F-4D97-AF65-F5344CB8AC3E}">
        <p14:creationId xmlns:p14="http://schemas.microsoft.com/office/powerpoint/2010/main" val="41634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23"/>
    </mc:Choice>
    <mc:Fallback xmlns="">
      <p:transition spd="slow" advTm="3985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40E1C6-03DB-F948-953C-131A310F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3" y="783794"/>
            <a:ext cx="8240210" cy="5497341"/>
          </a:xfrm>
        </p:spPr>
        <p:txBody>
          <a:bodyPr>
            <a:normAutofit/>
          </a:bodyPr>
          <a:lstStyle/>
          <a:p>
            <a:r>
              <a:rPr lang="it-IT" dirty="0"/>
              <a:t>Il </a:t>
            </a:r>
            <a:r>
              <a:rPr lang="it-IT" sz="2400" dirty="0"/>
              <a:t>passaggio principale è stato il superamento del dualismo fra natura e cultura (ovvero della convinzione che l’uomo controlla e gestisce la natura, superandola)</a:t>
            </a:r>
          </a:p>
          <a:p>
            <a:r>
              <a:rPr lang="it-IT" sz="2400" dirty="0"/>
              <a:t>Ma allora se si parla di </a:t>
            </a:r>
          </a:p>
          <a:p>
            <a:r>
              <a:rPr lang="it-IT" sz="2400" b="1" dirty="0"/>
              <a:t>geo/ grafia </a:t>
            </a:r>
            <a:r>
              <a:rPr lang="it-IT" sz="2400" dirty="0">
                <a:sym typeface="Wingdings" pitchFamily="2" charset="2"/>
              </a:rPr>
              <a:t> scrittura della terra interpretazione della terra</a:t>
            </a:r>
          </a:p>
          <a:p>
            <a:endParaRPr lang="it-IT" sz="24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Si distingue fra </a:t>
            </a:r>
          </a:p>
          <a:p>
            <a:pPr lvl="1"/>
            <a:r>
              <a:rPr lang="it-IT" sz="2400" dirty="0">
                <a:sym typeface="Wingdings" pitchFamily="2" charset="2"/>
              </a:rPr>
              <a:t>geografia </a:t>
            </a:r>
            <a:r>
              <a:rPr lang="it-IT" sz="2400" b="1" dirty="0">
                <a:sym typeface="Wingdings" pitchFamily="2" charset="2"/>
              </a:rPr>
              <a:t>fisica</a:t>
            </a:r>
            <a:r>
              <a:rPr lang="it-IT" sz="2400" dirty="0">
                <a:sym typeface="Wingdings" pitchFamily="2" charset="2"/>
              </a:rPr>
              <a:t>  ambienti e componenti naturali (scienze naturali)</a:t>
            </a:r>
          </a:p>
          <a:p>
            <a:pPr lvl="1"/>
            <a:r>
              <a:rPr lang="it-IT" sz="2400" dirty="0">
                <a:sym typeface="Wingdings" pitchFamily="2" charset="2"/>
              </a:rPr>
              <a:t>Geografia </a:t>
            </a:r>
            <a:r>
              <a:rPr lang="it-IT" sz="2400" b="1" dirty="0">
                <a:sym typeface="Wingdings" pitchFamily="2" charset="2"/>
              </a:rPr>
              <a:t>umana</a:t>
            </a:r>
            <a:r>
              <a:rPr lang="it-IT" sz="2400" dirty="0">
                <a:sym typeface="Wingdings" pitchFamily="2" charset="2"/>
              </a:rPr>
              <a:t>  relazione fra esseri emani e la terra (scienze sociali e umane)</a:t>
            </a:r>
          </a:p>
          <a:p>
            <a:pPr lvl="1"/>
            <a:endParaRPr lang="it-IT" sz="2400" dirty="0">
              <a:sym typeface="Wingdings" pitchFamily="2" charset="2"/>
            </a:endParaRPr>
          </a:p>
          <a:p>
            <a:pPr marL="228600" lvl="1" indent="-171450"/>
            <a:r>
              <a:rPr lang="it-IT" sz="2400" dirty="0">
                <a:sym typeface="Wingdings" pitchFamily="2" charset="2"/>
              </a:rPr>
              <a:t>Perché questo è funzionale alla gestione del potere</a:t>
            </a:r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694CB3-C841-E545-B600-E256E8DB789F}"/>
              </a:ext>
            </a:extLst>
          </p:cNvPr>
          <p:cNvSpPr txBox="1"/>
          <p:nvPr/>
        </p:nvSpPr>
        <p:spPr>
          <a:xfrm>
            <a:off x="335667" y="2291788"/>
            <a:ext cx="2118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Natura</a:t>
            </a:r>
          </a:p>
          <a:p>
            <a:r>
              <a:rPr lang="it-IT" sz="3600" i="1" dirty="0">
                <a:solidFill>
                  <a:schemeClr val="bg1"/>
                </a:solidFill>
              </a:rPr>
              <a:t>Vs. /  et</a:t>
            </a:r>
          </a:p>
          <a:p>
            <a:r>
              <a:rPr lang="it-IT" sz="3600" dirty="0">
                <a:solidFill>
                  <a:schemeClr val="bg1"/>
                </a:solidFill>
              </a:rPr>
              <a:t>Cultura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7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25"/>
    </mc:Choice>
    <mc:Fallback xmlns="">
      <p:transition spd="slow" advTm="43742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770C7-733A-894A-A070-8DBA4773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della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DD9533-097F-F543-B889-2C991C5C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485497" cy="5120640"/>
          </a:xfrm>
        </p:spPr>
        <p:txBody>
          <a:bodyPr/>
          <a:lstStyle/>
          <a:p>
            <a:pPr marL="228600" lvl="1" indent="-184150"/>
            <a:r>
              <a:rPr lang="it-IT" dirty="0"/>
              <a:t>Ed è presente fin dagli inizi della gestione della cosa pubblica</a:t>
            </a:r>
          </a:p>
          <a:p>
            <a:pPr marL="228600" lvl="1" indent="-184150"/>
            <a:r>
              <a:rPr lang="it-IT" dirty="0"/>
              <a:t>In Egitto la conoscenza del territorio è funzionale all’amministrazione dei faraoni, e ne abbiamo ampia testimonianza. </a:t>
            </a:r>
          </a:p>
          <a:p>
            <a:pPr marL="228600" lvl="1" indent="-184150"/>
            <a:r>
              <a:rPr lang="it-IT" dirty="0"/>
              <a:t>E questa va bene fino a quando ognuno si occupa del proprio spazio /Stato</a:t>
            </a:r>
          </a:p>
          <a:p>
            <a:pPr marL="228600" lvl="1" indent="-184150"/>
            <a:r>
              <a:rPr lang="it-IT" dirty="0"/>
              <a:t>Nel 550 a.C. Anassimandro di Mileto fa un primo tentativo di rappresentare tutto il pianeta</a:t>
            </a:r>
          </a:p>
          <a:p>
            <a:pPr marL="228600" lvl="1" indent="-184150"/>
            <a:r>
              <a:rPr lang="it-IT" dirty="0"/>
              <a:t>Circa un secolo dopo Erodoto di Alicarnasso produce una prima descrizione dei popoli e delle terre conosciute. Popoli e terre assieme perché le due cose non possono stare slegate.</a:t>
            </a:r>
          </a:p>
          <a:p>
            <a:pPr marL="228600" lvl="1" indent="-184150"/>
            <a:r>
              <a:rPr lang="it-IT" dirty="0"/>
              <a:t>IV-III secolo a.C. </a:t>
            </a:r>
            <a:r>
              <a:rPr lang="it-IT" dirty="0" err="1"/>
              <a:t>Erastotene</a:t>
            </a:r>
            <a:r>
              <a:rPr lang="it-IT" dirty="0"/>
              <a:t> di Cirene a Alessandria di Egitto calcola il valore del meridiano terrestre, quindi la conoscenze è matematica, scientifica, puntuale </a:t>
            </a:r>
          </a:p>
          <a:p>
            <a:pPr marL="228600" lvl="1" indent="-184150"/>
            <a:r>
              <a:rPr lang="it-IT" dirty="0"/>
              <a:t>63 </a:t>
            </a:r>
            <a:r>
              <a:rPr lang="it-IT" dirty="0" err="1"/>
              <a:t>a.C</a:t>
            </a:r>
            <a:r>
              <a:rPr lang="it-IT" dirty="0"/>
              <a:t> – 19 d.C. periodi di vita di </a:t>
            </a:r>
            <a:r>
              <a:rPr lang="it-IT" dirty="0" err="1"/>
              <a:t>Strabone</a:t>
            </a:r>
            <a:r>
              <a:rPr lang="it-IT" dirty="0"/>
              <a:t>, che descrive lo spazio come condizione della vita delle persone (geografia </a:t>
            </a:r>
            <a:r>
              <a:rPr lang="it-IT" i="1" dirty="0"/>
              <a:t>politica)</a:t>
            </a:r>
          </a:p>
          <a:p>
            <a:pPr marL="228600" lvl="1" indent="-184150"/>
            <a:r>
              <a:rPr lang="it-IT" dirty="0"/>
              <a:t>II secolo d.C. Tolomeo produce un Atlante con carte particolareggiate</a:t>
            </a:r>
          </a:p>
        </p:txBody>
      </p:sp>
    </p:spTree>
    <p:extLst>
      <p:ext uri="{BB962C8B-B14F-4D97-AF65-F5344CB8AC3E}">
        <p14:creationId xmlns:p14="http://schemas.microsoft.com/office/powerpoint/2010/main" val="4814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6C36-4163-FF40-9E29-68CCDC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434168"/>
          </a:xfrm>
        </p:spPr>
        <p:txBody>
          <a:bodyPr>
            <a:normAutofit fontScale="90000"/>
          </a:bodyPr>
          <a:lstStyle/>
          <a:p>
            <a:r>
              <a:rPr lang="it-IT" dirty="0"/>
              <a:t>Tabula </a:t>
            </a:r>
            <a:r>
              <a:rPr lang="it-IT" dirty="0" err="1"/>
              <a:t>peutingeriana</a:t>
            </a:r>
            <a:r>
              <a:rPr lang="it-IT" dirty="0"/>
              <a:t> (particolare)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CB053EC-27CE-464E-A3DE-552114049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10970"/>
            <a:ext cx="12192000" cy="404703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6A9587-F168-4B4D-A953-6691E8B70866}"/>
              </a:ext>
            </a:extLst>
          </p:cNvPr>
          <p:cNvSpPr txBox="1"/>
          <p:nvPr/>
        </p:nvSpPr>
        <p:spPr>
          <a:xfrm>
            <a:off x="4525701" y="1099595"/>
            <a:ext cx="67480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Particolare relativo allo spazio fra Istria (in alto a sinistra) e Napoli, in basso a destra</a:t>
            </a:r>
          </a:p>
          <a:p>
            <a:r>
              <a:rPr lang="it-IT" sz="1100" dirty="0"/>
              <a:t>Fonte: http://</a:t>
            </a:r>
            <a:r>
              <a:rPr lang="it-IT" sz="1100" dirty="0" err="1"/>
              <a:t>luciodp.altervista.org</a:t>
            </a:r>
            <a:r>
              <a:rPr lang="it-IT" sz="1100" dirty="0"/>
              <a:t>/scuola/storia/mappe/</a:t>
            </a:r>
            <a:r>
              <a:rPr lang="it-IT" sz="1100" dirty="0" err="1"/>
              <a:t>peutingeriana.html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404602781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421</TotalTime>
  <Words>746</Words>
  <Application>Microsoft Macintosh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Corbel</vt:lpstr>
      <vt:lpstr>Wingdings</vt:lpstr>
      <vt:lpstr>Wingdings 2</vt:lpstr>
      <vt:lpstr>Cornice</vt:lpstr>
      <vt:lpstr>GEOGRAFIA (LE006)  Sergio Zilli A.A 2020-2021</vt:lpstr>
      <vt:lpstr>Presentazione n. 2</vt:lpstr>
      <vt:lpstr>Ilpost.it</vt:lpstr>
      <vt:lpstr>Il Piccolo</vt:lpstr>
      <vt:lpstr>messaggeroveneto</vt:lpstr>
      <vt:lpstr>Presentazione standard di PowerPoint</vt:lpstr>
      <vt:lpstr>Presentazione standard di PowerPoint</vt:lpstr>
      <vt:lpstr>Il percorso della geografia</vt:lpstr>
      <vt:lpstr>Tabula peutingeriana (particolare)</vt:lpstr>
      <vt:lpstr>Tabula peutingeriana</vt:lpstr>
      <vt:lpstr>Presentazione standard di PowerPoint</vt:lpstr>
      <vt:lpstr>Geografia del 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Sergio Zilli A.A 2020-2021</dc:title>
  <dc:creator>sergio zilli</dc:creator>
  <cp:lastModifiedBy>sergio zilli</cp:lastModifiedBy>
  <cp:revision>12</cp:revision>
  <dcterms:created xsi:type="dcterms:W3CDTF">2021-03-03T14:31:40Z</dcterms:created>
  <dcterms:modified xsi:type="dcterms:W3CDTF">2021-03-05T16:42:13Z</dcterms:modified>
</cp:coreProperties>
</file>