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0" r:id="rId23"/>
    <p:sldId id="277" r:id="rId24"/>
    <p:sldId id="282" r:id="rId25"/>
    <p:sldId id="286" r:id="rId26"/>
    <p:sldId id="283" r:id="rId27"/>
    <p:sldId id="284" r:id="rId28"/>
    <p:sldId id="285" r:id="rId2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574" autoAdjust="0"/>
  </p:normalViewPr>
  <p:slideViewPr>
    <p:cSldViewPr snapToGrid="0">
      <p:cViewPr varScale="1">
        <p:scale>
          <a:sx n="54" d="100"/>
          <a:sy n="54" d="100"/>
        </p:scale>
        <p:origin x="-123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9E484-D724-45E9-9071-D78A39F95C96}" type="datetimeFigureOut">
              <a:rPr lang="it-IT" smtClean="0"/>
              <a:t>05/03/2021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9A4F2-0446-4A24-9E45-3C54D0AE45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42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573F5264-801A-4F42-9072-B850829A428E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</a:t>
            </a:fld>
            <a:endParaRPr 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215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DB8B4387-EA1D-4D79-AADB-163BBAC996EA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11</a:t>
            </a:fld>
            <a:endParaRPr 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647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925506B2-4AB2-420D-B98E-30886D61B606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12</a:t>
            </a:fld>
            <a:endParaRPr 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4380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DB3C07A7-EEC8-4CA9-B870-626CF30954C6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13</a:t>
            </a:fld>
            <a:endParaRPr 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658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DE9B9A29-8FA2-41A9-B5E9-13E64EA823D4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14</a:t>
            </a:fld>
            <a:endParaRPr 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542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4F97F650-32CF-4C13-A6A3-6F39B2AFEAB9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15</a:t>
            </a:fld>
            <a:endParaRPr 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551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04CDBE72-7177-4CF9-B10D-3A18AD9BFA9E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16</a:t>
            </a:fld>
            <a:endParaRPr 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6992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04CDBE72-7177-4CF9-B10D-3A18AD9BFA9E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17</a:t>
            </a:fld>
            <a:endParaRPr 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9034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BCFFCB48-28CD-49A8-8A15-B048EC15F48E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18</a:t>
            </a:fld>
            <a:endParaRPr 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7245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8C2AA063-0A3B-4900-8190-626302D9A3D2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19</a:t>
            </a:fld>
            <a:endParaRPr 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138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A1227B8D-20D0-4CC9-A4C0-5F3DF2810D7D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20</a:t>
            </a:fld>
            <a:endParaRPr 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059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573F5264-801A-4F42-9072-B850829A428E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3</a:t>
            </a:fld>
            <a:endParaRPr 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7125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802E833B-47A1-4CF8-97F0-2D0B19D50462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21</a:t>
            </a:fld>
            <a:endParaRPr 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4011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buAutoNum type="arabicParenR"/>
            </a:pPr>
            <a:endParaRPr lang="en-US" baseline="0" dirty="0" smtClean="0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7B6E0177-6469-4748-8053-77044790C905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22</a:t>
            </a:fld>
            <a:endParaRPr 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6794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8A09601F-B739-4B19-92FA-3918F569ED44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23</a:t>
            </a:fld>
            <a:endParaRPr 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9547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 smtClean="0"/>
          </a:p>
          <a:p>
            <a:pPr eaLnBrk="1" hangingPunct="1"/>
            <a:endParaRPr lang="en-US" baseline="0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796DE7BC-495D-437A-830A-64A440C2E544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24</a:t>
            </a:fld>
            <a:endParaRPr 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5514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796DE7BC-495D-437A-830A-64A440C2E544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25</a:t>
            </a:fld>
            <a:endParaRPr 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0019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A264CF8C-3E8E-4B13-AF76-57F0B833264F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26</a:t>
            </a:fld>
            <a:endParaRPr 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9223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22723B8B-700F-4307-8EB0-18A9C82A6647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27</a:t>
            </a:fld>
            <a:endParaRPr 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598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573F5264-801A-4F42-9072-B850829A428E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4</a:t>
            </a:fld>
            <a:endParaRPr 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49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9EDF1491-1364-453C-A373-0EFC197472BC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5</a:t>
            </a:fld>
            <a:endParaRPr 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837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9A4F2-0446-4A24-9E45-3C54D0AE45B7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5560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9EDF1491-1364-453C-A373-0EFC197472BC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7</a:t>
            </a:fld>
            <a:endParaRPr 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196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9EDF1491-1364-453C-A373-0EFC197472BC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8</a:t>
            </a:fld>
            <a:endParaRPr 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118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F0799099-1E39-4B18-A529-5A9E93752F29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9</a:t>
            </a:fld>
            <a:endParaRPr 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393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884EF137-F318-4EF2-894A-DDA2694F8919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10</a:t>
            </a:fld>
            <a:endParaRPr 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257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7E0A-F045-4747-A002-83997F50438F}" type="datetimeFigureOut">
              <a:rPr lang="it-IT" smtClean="0"/>
              <a:t>05/03/2021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17ED9-68E6-4986-8382-B4E296DEEC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2433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7E0A-F045-4747-A002-83997F50438F}" type="datetimeFigureOut">
              <a:rPr lang="it-IT" smtClean="0"/>
              <a:t>05/03/2021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17ED9-68E6-4986-8382-B4E296DEEC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9923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7E0A-F045-4747-A002-83997F50438F}" type="datetimeFigureOut">
              <a:rPr lang="it-IT" smtClean="0"/>
              <a:t>05/03/2021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17ED9-68E6-4986-8382-B4E296DEEC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8924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309320"/>
            <a:ext cx="1219200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bg1">
                    <a:lumMod val="50000"/>
                  </a:schemeClr>
                </a:solidFill>
              </a:rPr>
              <a:t>J. Gruber, </a:t>
            </a:r>
            <a:r>
              <a:rPr lang="it-IT" sz="1400" i="1" dirty="0" smtClean="0">
                <a:solidFill>
                  <a:schemeClr val="bg1">
                    <a:lumMod val="50000"/>
                  </a:schemeClr>
                </a:solidFill>
              </a:rPr>
              <a:t>Scienza delle finanze</a:t>
            </a:r>
            <a:r>
              <a:rPr lang="it-IT" sz="1400" i="0" dirty="0" smtClean="0">
                <a:solidFill>
                  <a:schemeClr val="bg1">
                    <a:lumMod val="50000"/>
                  </a:schemeClr>
                </a:solidFill>
              </a:rPr>
              <a:t>, 2018</a:t>
            </a:r>
            <a:endParaRPr lang="it-IT" sz="1400" i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39349" y="6453336"/>
            <a:ext cx="144016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" b="0" dirty="0" smtClean="0"/>
              <a:t>© EGEA S.p.A.</a:t>
            </a:r>
            <a:endParaRPr lang="it-IT" sz="600" b="0" dirty="0"/>
          </a:p>
        </p:txBody>
      </p:sp>
      <p:grpSp>
        <p:nvGrpSpPr>
          <p:cNvPr id="11" name="Gruppo 10"/>
          <p:cNvGrpSpPr/>
          <p:nvPr/>
        </p:nvGrpSpPr>
        <p:grpSpPr>
          <a:xfrm>
            <a:off x="335360" y="188640"/>
            <a:ext cx="1200000" cy="6696744"/>
            <a:chOff x="251520" y="188640"/>
            <a:chExt cx="900000" cy="6696744"/>
          </a:xfrm>
        </p:grpSpPr>
        <p:cxnSp>
          <p:nvCxnSpPr>
            <p:cNvPr id="12" name="Connettore 1 11"/>
            <p:cNvCxnSpPr/>
            <p:nvPr/>
          </p:nvCxnSpPr>
          <p:spPr>
            <a:xfrm>
              <a:off x="251520" y="188640"/>
              <a:ext cx="0" cy="6696744"/>
            </a:xfrm>
            <a:prstGeom prst="line">
              <a:avLst/>
            </a:prstGeom>
            <a:ln w="1905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ttangolo 13"/>
            <p:cNvSpPr/>
            <p:nvPr/>
          </p:nvSpPr>
          <p:spPr>
            <a:xfrm>
              <a:off x="251520" y="188640"/>
              <a:ext cx="900000" cy="21602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 dirty="0"/>
            </a:p>
          </p:txBody>
        </p:sp>
      </p:grpSp>
      <p:grpSp>
        <p:nvGrpSpPr>
          <p:cNvPr id="15" name="Gruppo 14"/>
          <p:cNvGrpSpPr/>
          <p:nvPr/>
        </p:nvGrpSpPr>
        <p:grpSpPr>
          <a:xfrm>
            <a:off x="10608501" y="6309320"/>
            <a:ext cx="1583499" cy="336770"/>
            <a:chOff x="7956376" y="6309320"/>
            <a:chExt cx="1187624" cy="336770"/>
          </a:xfrm>
        </p:grpSpPr>
        <p:cxnSp>
          <p:nvCxnSpPr>
            <p:cNvPr id="16" name="Connettore 1 15"/>
            <p:cNvCxnSpPr/>
            <p:nvPr/>
          </p:nvCxnSpPr>
          <p:spPr>
            <a:xfrm>
              <a:off x="7956376" y="6309320"/>
              <a:ext cx="1187624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Immagin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6376" y="6318724"/>
              <a:ext cx="900000" cy="3273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7043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7E0A-F045-4747-A002-83997F50438F}" type="datetimeFigureOut">
              <a:rPr lang="it-IT" smtClean="0"/>
              <a:t>05/03/2021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17ED9-68E6-4986-8382-B4E296DEEC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530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7E0A-F045-4747-A002-83997F50438F}" type="datetimeFigureOut">
              <a:rPr lang="it-IT" smtClean="0"/>
              <a:t>05/03/2021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17ED9-68E6-4986-8382-B4E296DEEC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2993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7E0A-F045-4747-A002-83997F50438F}" type="datetimeFigureOut">
              <a:rPr lang="it-IT" smtClean="0"/>
              <a:t>05/03/2021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17ED9-68E6-4986-8382-B4E296DEEC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3025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7E0A-F045-4747-A002-83997F50438F}" type="datetimeFigureOut">
              <a:rPr lang="it-IT" smtClean="0"/>
              <a:t>05/03/2021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17ED9-68E6-4986-8382-B4E296DEEC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428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7E0A-F045-4747-A002-83997F50438F}" type="datetimeFigureOut">
              <a:rPr lang="it-IT" smtClean="0"/>
              <a:t>05/03/2021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17ED9-68E6-4986-8382-B4E296DEEC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8014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7E0A-F045-4747-A002-83997F50438F}" type="datetimeFigureOut">
              <a:rPr lang="it-IT" smtClean="0"/>
              <a:t>05/03/2021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17ED9-68E6-4986-8382-B4E296DEEC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4411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7E0A-F045-4747-A002-83997F50438F}" type="datetimeFigureOut">
              <a:rPr lang="it-IT" smtClean="0"/>
              <a:t>05/03/2021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17ED9-68E6-4986-8382-B4E296DEEC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5175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7E0A-F045-4747-A002-83997F50438F}" type="datetimeFigureOut">
              <a:rPr lang="it-IT" smtClean="0"/>
              <a:t>05/03/2021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17ED9-68E6-4986-8382-B4E296DEEC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8520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57E0A-F045-4747-A002-83997F50438F}" type="datetimeFigureOut">
              <a:rPr lang="it-IT" smtClean="0"/>
              <a:t>05/03/2021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17ED9-68E6-4986-8382-B4E296DEEC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206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2552700" y="1584326"/>
            <a:ext cx="8115300" cy="1470025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Esternalità: problemi e soluzioni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36806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12"/>
          <p:cNvSpPr>
            <a:spLocks noChangeArrowheads="1"/>
          </p:cNvSpPr>
          <p:nvPr/>
        </p:nvSpPr>
        <p:spPr bwMode="auto">
          <a:xfrm>
            <a:off x="2436813" y="422276"/>
            <a:ext cx="7315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it-IT" sz="2400" dirty="0">
                <a:solidFill>
                  <a:srgbClr val="4597A0"/>
                </a:solidFill>
                <a:latin typeface="Arial" pitchFamily="34" charset="0"/>
              </a:rPr>
              <a:t>Economia</a:t>
            </a:r>
            <a:r>
              <a:rPr lang="en-US" sz="2400" dirty="0">
                <a:solidFill>
                  <a:srgbClr val="4597A0"/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rgbClr val="4597A0"/>
                </a:solidFill>
                <a:latin typeface="Arial" pitchFamily="34" charset="0"/>
              </a:rPr>
              <a:t>delle</a:t>
            </a:r>
            <a:r>
              <a:rPr lang="en-US" sz="2400" dirty="0">
                <a:solidFill>
                  <a:srgbClr val="4597A0"/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rgbClr val="4597A0"/>
                </a:solidFill>
                <a:latin typeface="Arial" pitchFamily="34" charset="0"/>
              </a:rPr>
              <a:t>esternalità</a:t>
            </a:r>
            <a:r>
              <a:rPr lang="en-US" sz="2400" dirty="0">
                <a:solidFill>
                  <a:srgbClr val="4597A0"/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rgbClr val="4597A0"/>
                </a:solidFill>
                <a:latin typeface="Arial" pitchFamily="34" charset="0"/>
              </a:rPr>
              <a:t>di</a:t>
            </a:r>
            <a:r>
              <a:rPr lang="en-US" sz="2400" dirty="0">
                <a:solidFill>
                  <a:srgbClr val="4597A0"/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rgbClr val="4597A0"/>
                </a:solidFill>
                <a:latin typeface="Arial" pitchFamily="34" charset="0"/>
              </a:rPr>
              <a:t>produzione</a:t>
            </a:r>
            <a:r>
              <a:rPr lang="en-US" sz="2400" dirty="0">
                <a:solidFill>
                  <a:srgbClr val="4597A0"/>
                </a:solidFill>
                <a:latin typeface="Arial" pitchFamily="34" charset="0"/>
              </a:rPr>
              <a:t> positive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9768" y="914401"/>
            <a:ext cx="6629401" cy="495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453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3"/>
          <p:cNvSpPr>
            <a:spLocks noChangeArrowheads="1"/>
          </p:cNvSpPr>
          <p:nvPr/>
        </p:nvSpPr>
        <p:spPr bwMode="auto">
          <a:xfrm>
            <a:off x="2436813" y="1282090"/>
            <a:ext cx="760400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400" dirty="0">
                <a:latin typeface="Calibri" pitchFamily="34" charset="0"/>
                <a:cs typeface="Calibri" pitchFamily="34" charset="0"/>
              </a:rPr>
              <a:t>Le </a:t>
            </a:r>
            <a:r>
              <a:rPr lang="it-IT" sz="2400" dirty="0" err="1">
                <a:latin typeface="Calibri" pitchFamily="34" charset="0"/>
                <a:cs typeface="Calibri" pitchFamily="34" charset="0"/>
              </a:rPr>
              <a:t>esternalità</a:t>
            </a:r>
            <a:r>
              <a:rPr lang="it-IT" sz="2400" dirty="0">
                <a:latin typeface="Calibri" pitchFamily="34" charset="0"/>
                <a:cs typeface="Calibri" pitchFamily="34" charset="0"/>
              </a:rPr>
              <a:t> creano inefficienza perché una parte non paga per i costi, o non ottiene tutti i benefici (netti), derivanti dalle sue azioni.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400" dirty="0">
                <a:latin typeface="Calibri" pitchFamily="34" charset="0"/>
                <a:cs typeface="Calibri" pitchFamily="34" charset="0"/>
              </a:rPr>
              <a:t>La soluzione, perciò, è </a:t>
            </a:r>
            <a:r>
              <a:rPr lang="it-IT" sz="2400" dirty="0" err="1">
                <a:latin typeface="Calibri" pitchFamily="34" charset="0"/>
                <a:cs typeface="Calibri" pitchFamily="34" charset="0"/>
              </a:rPr>
              <a:t>internalizzare</a:t>
            </a:r>
            <a:r>
              <a:rPr lang="it-IT" sz="2400" dirty="0">
                <a:latin typeface="Calibri" pitchFamily="34" charset="0"/>
                <a:cs typeface="Calibri" pitchFamily="34" charset="0"/>
              </a:rPr>
              <a:t> le </a:t>
            </a:r>
            <a:r>
              <a:rPr lang="it-IT" sz="2400" dirty="0" err="1">
                <a:latin typeface="Calibri" pitchFamily="34" charset="0"/>
                <a:cs typeface="Calibri" pitchFamily="34" charset="0"/>
              </a:rPr>
              <a:t>esternalità</a:t>
            </a:r>
            <a:r>
              <a:rPr lang="it-IT" sz="24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400" b="1" dirty="0" err="1">
                <a:latin typeface="Calibri" pitchFamily="34" charset="0"/>
                <a:cs typeface="Calibri" pitchFamily="34" charset="0"/>
              </a:rPr>
              <a:t>Internalizzazione</a:t>
            </a:r>
            <a:r>
              <a:rPr lang="it-IT" sz="2400" b="1" dirty="0">
                <a:latin typeface="Calibri" pitchFamily="34" charset="0"/>
                <a:cs typeface="Calibri" pitchFamily="34" charset="0"/>
              </a:rPr>
              <a:t> delle </a:t>
            </a:r>
            <a:r>
              <a:rPr lang="it-IT" sz="2400" b="1" dirty="0" err="1">
                <a:latin typeface="Calibri" pitchFamily="34" charset="0"/>
                <a:cs typeface="Calibri" pitchFamily="34" charset="0"/>
              </a:rPr>
              <a:t>esternalità</a:t>
            </a:r>
            <a:r>
              <a:rPr lang="it-IT" sz="2400" b="1" dirty="0">
                <a:latin typeface="Calibri" pitchFamily="34" charset="0"/>
                <a:cs typeface="Calibri" pitchFamily="34" charset="0"/>
              </a:rPr>
              <a:t>: </a:t>
            </a:r>
            <a:r>
              <a:rPr lang="it-IT" sz="2400" dirty="0">
                <a:latin typeface="Calibri" pitchFamily="34" charset="0"/>
                <a:cs typeface="Calibri" pitchFamily="34" charset="0"/>
              </a:rPr>
              <a:t>ha luogo quando, </a:t>
            </a:r>
            <a:r>
              <a:rPr lang="it-IT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la contrattazione tra privati (o l’intervento pubblico) porta il prezzo per una parte a riflettere pienamente i costi o i benefici esterni generati dalle azioni di quella parte</a:t>
            </a:r>
            <a:r>
              <a:rPr lang="it-IT" altLang="ja-JP" sz="24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it-IT" sz="2400" dirty="0" smtClean="0">
                <a:latin typeface="Calibri" pitchFamily="34" charset="0"/>
                <a:cs typeface="Calibri" pitchFamily="34" charset="0"/>
              </a:rPr>
              <a:t>I pescatori sono proprietari di un diritto di proprietà sul fiume o i </a:t>
            </a:r>
            <a:r>
              <a:rPr lang="it-IT" sz="2400" dirty="0">
                <a:latin typeface="Calibri" pitchFamily="34" charset="0"/>
                <a:cs typeface="Calibri" pitchFamily="34" charset="0"/>
              </a:rPr>
              <a:t>pescatori potrebbero pagare il produttore di acciaio perché riduca la produzione.</a:t>
            </a:r>
          </a:p>
        </p:txBody>
      </p:sp>
      <p:sp>
        <p:nvSpPr>
          <p:cNvPr id="38916" name="Rectangle 10"/>
          <p:cNvSpPr>
            <a:spLocks noChangeArrowheads="1"/>
          </p:cNvSpPr>
          <p:nvPr/>
        </p:nvSpPr>
        <p:spPr bwMode="auto">
          <a:xfrm>
            <a:off x="2436813" y="422276"/>
            <a:ext cx="7315200" cy="492125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sz="2400" dirty="0">
                <a:solidFill>
                  <a:srgbClr val="4597A0"/>
                </a:solidFill>
                <a:latin typeface="Arial" pitchFamily="34" charset="0"/>
              </a:rPr>
              <a:t>La </a:t>
            </a:r>
            <a:r>
              <a:rPr lang="en-US" sz="2400" dirty="0" err="1">
                <a:solidFill>
                  <a:srgbClr val="4597A0"/>
                </a:solidFill>
                <a:latin typeface="Arial" pitchFamily="34" charset="0"/>
              </a:rPr>
              <a:t>soluzione</a:t>
            </a:r>
            <a:r>
              <a:rPr lang="en-US" sz="2400" dirty="0">
                <a:solidFill>
                  <a:srgbClr val="4597A0"/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rgbClr val="4597A0"/>
                </a:solidFill>
                <a:latin typeface="Arial" pitchFamily="34" charset="0"/>
              </a:rPr>
              <a:t>privata</a:t>
            </a:r>
            <a:r>
              <a:rPr lang="en-US" sz="2400" dirty="0">
                <a:solidFill>
                  <a:srgbClr val="4597A0"/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rgbClr val="4597A0"/>
                </a:solidFill>
                <a:latin typeface="Arial" pitchFamily="34" charset="0"/>
              </a:rPr>
              <a:t>alle</a:t>
            </a:r>
            <a:r>
              <a:rPr lang="en-US" sz="2400" dirty="0">
                <a:solidFill>
                  <a:srgbClr val="4597A0"/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rgbClr val="4597A0"/>
                </a:solidFill>
                <a:latin typeface="Arial" pitchFamily="34" charset="0"/>
              </a:rPr>
              <a:t>esternalità</a:t>
            </a:r>
            <a:r>
              <a:rPr lang="en-US" sz="2400" dirty="0">
                <a:solidFill>
                  <a:srgbClr val="4597A0"/>
                </a:solidFill>
                <a:latin typeface="Arial" pitchFamily="34" charset="0"/>
              </a:rPr>
              <a:t> negative: </a:t>
            </a:r>
            <a:r>
              <a:rPr lang="en-US" sz="2400" dirty="0" err="1">
                <a:solidFill>
                  <a:srgbClr val="4597A0"/>
                </a:solidFill>
                <a:latin typeface="Arial" pitchFamily="34" charset="0"/>
              </a:rPr>
              <a:t>internalizzazione</a:t>
            </a:r>
            <a:endParaRPr lang="en-US" sz="2400" dirty="0">
              <a:solidFill>
                <a:srgbClr val="F05B7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4837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8"/>
          <p:cNvSpPr>
            <a:spLocks noChangeArrowheads="1"/>
          </p:cNvSpPr>
          <p:nvPr/>
        </p:nvSpPr>
        <p:spPr bwMode="auto">
          <a:xfrm>
            <a:off x="2436813" y="422276"/>
            <a:ext cx="7315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it-IT" sz="2400" dirty="0">
                <a:solidFill>
                  <a:srgbClr val="4597A0"/>
                </a:solidFill>
                <a:latin typeface="Arial" pitchFamily="34" charset="0"/>
              </a:rPr>
              <a:t>La soluzione: pagamenti </a:t>
            </a:r>
            <a:r>
              <a:rPr lang="it-IT" sz="2400" dirty="0" err="1">
                <a:solidFill>
                  <a:srgbClr val="4597A0"/>
                </a:solidFill>
                <a:latin typeface="Arial" pitchFamily="34" charset="0"/>
              </a:rPr>
              <a:t>coasiani</a:t>
            </a:r>
            <a:endParaRPr lang="it-IT" sz="2400" dirty="0">
              <a:solidFill>
                <a:srgbClr val="4597A0"/>
              </a:solidFill>
              <a:latin typeface="Arial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421" y="1205346"/>
            <a:ext cx="5383984" cy="453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395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2438401" y="1423250"/>
            <a:ext cx="7313613" cy="476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it-IT" sz="2400" dirty="0">
                <a:latin typeface="Calibri"/>
                <a:ea typeface="ＭＳ Ｐゴシック" charset="0"/>
                <a:cs typeface="Calibri"/>
              </a:rPr>
              <a:t>Il teorema di </a:t>
            </a:r>
            <a:r>
              <a:rPr lang="it-IT" sz="2400" dirty="0" err="1">
                <a:latin typeface="Calibri"/>
                <a:ea typeface="ＭＳ Ｐゴシック" charset="0"/>
                <a:cs typeface="Calibri"/>
              </a:rPr>
              <a:t>Coase</a:t>
            </a:r>
            <a:r>
              <a:rPr lang="it-IT" sz="2400" dirty="0">
                <a:latin typeface="Calibri"/>
                <a:ea typeface="ＭＳ Ｐゴシック" charset="0"/>
                <a:cs typeface="Calibri"/>
              </a:rPr>
              <a:t> afferma che i privati hanno la facoltà di risolvere il problema delle </a:t>
            </a:r>
            <a:r>
              <a:rPr lang="it-IT" sz="2400" dirty="0" err="1">
                <a:latin typeface="Calibri"/>
                <a:ea typeface="ＭＳ Ｐゴシック" charset="0"/>
                <a:cs typeface="Calibri"/>
              </a:rPr>
              <a:t>esternalità</a:t>
            </a:r>
            <a:r>
              <a:rPr lang="it-IT" sz="2400" dirty="0">
                <a:latin typeface="Calibri"/>
                <a:ea typeface="ＭＳ Ｐゴシック" charset="0"/>
                <a:cs typeface="Calibri"/>
              </a:rPr>
              <a:t> procedendo  all’</a:t>
            </a:r>
            <a:r>
              <a:rPr lang="it-IT" sz="2400" dirty="0" err="1">
                <a:latin typeface="Calibri"/>
                <a:ea typeface="ＭＳ Ｐゴシック" charset="0"/>
                <a:cs typeface="Calibri"/>
              </a:rPr>
              <a:t>internalizzazione</a:t>
            </a:r>
            <a:r>
              <a:rPr lang="it-IT" sz="2400" dirty="0">
                <a:latin typeface="Calibri"/>
                <a:ea typeface="ＭＳ Ｐゴシック" charset="0"/>
                <a:cs typeface="Calibri"/>
              </a:rPr>
              <a:t> delle </a:t>
            </a:r>
            <a:r>
              <a:rPr lang="it-IT" sz="2400" dirty="0" err="1">
                <a:latin typeface="Calibri"/>
                <a:ea typeface="ＭＳ Ｐゴシック" charset="0"/>
                <a:cs typeface="Calibri"/>
              </a:rPr>
              <a:t>esternalità</a:t>
            </a:r>
            <a:r>
              <a:rPr lang="it-IT" sz="2400" dirty="0">
                <a:latin typeface="Calibri"/>
                <a:ea typeface="ＭＳ Ｐゴシック" charset="0"/>
                <a:cs typeface="Calibri"/>
              </a:rPr>
              <a:t>. 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it-IT" sz="2400" b="1" dirty="0">
                <a:latin typeface="Calibri"/>
                <a:ea typeface="ＭＳ Ｐゴシック" charset="0"/>
                <a:cs typeface="Calibri"/>
              </a:rPr>
              <a:t>Teorema di </a:t>
            </a:r>
            <a:r>
              <a:rPr lang="it-IT" sz="2400" b="1" dirty="0" err="1">
                <a:latin typeface="Calibri"/>
                <a:ea typeface="ＭＳ Ｐゴシック" charset="0"/>
                <a:cs typeface="Calibri"/>
              </a:rPr>
              <a:t>Coase</a:t>
            </a:r>
            <a:r>
              <a:rPr lang="it-IT" sz="2400" b="1" dirty="0">
                <a:latin typeface="Calibri"/>
                <a:ea typeface="ＭＳ Ｐゴシック" charset="0"/>
                <a:cs typeface="Calibri"/>
              </a:rPr>
              <a:t> (Parte I): </a:t>
            </a:r>
            <a:r>
              <a:rPr lang="it-IT" sz="2400" dirty="0">
                <a:latin typeface="Calibri"/>
                <a:ea typeface="ＭＳ Ｐゴシック" charset="0"/>
                <a:cs typeface="Calibri"/>
              </a:rPr>
              <a:t>quando i diritti di proprietà sono ben definiti e la transazione priva di costi, </a:t>
            </a:r>
            <a:r>
              <a:rPr lang="it-IT" sz="2400" dirty="0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la contrattazione tra la parte che crea l’esternalità e la parte che la subisce può condurre a una </a:t>
            </a:r>
            <a:r>
              <a:rPr lang="it-IT" sz="2400" dirty="0" smtClean="0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quantità </a:t>
            </a:r>
            <a:r>
              <a:rPr lang="it-IT" sz="2400" dirty="0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di mercato socialmente ottima</a:t>
            </a:r>
            <a:r>
              <a:rPr lang="it-IT" sz="2400" dirty="0">
                <a:latin typeface="Calibri"/>
                <a:ea typeface="ＭＳ Ｐゴシック" charset="0"/>
                <a:cs typeface="Calibri"/>
              </a:rPr>
              <a:t>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it-IT" sz="2400" b="1" dirty="0">
                <a:latin typeface="Calibri"/>
                <a:ea typeface="ＭＳ Ｐゴシック" charset="0"/>
                <a:cs typeface="Calibri"/>
              </a:rPr>
              <a:t>Teorema di </a:t>
            </a:r>
            <a:r>
              <a:rPr lang="it-IT" sz="2400" b="1" dirty="0" err="1">
                <a:latin typeface="Calibri"/>
                <a:ea typeface="ＭＳ Ｐゴシック" charset="0"/>
                <a:cs typeface="Calibri"/>
              </a:rPr>
              <a:t>Coase</a:t>
            </a:r>
            <a:r>
              <a:rPr lang="it-IT" sz="2400" b="1" dirty="0">
                <a:latin typeface="Calibri"/>
                <a:ea typeface="ＭＳ Ｐゴシック" charset="0"/>
                <a:cs typeface="Calibri"/>
              </a:rPr>
              <a:t> (Parte </a:t>
            </a:r>
            <a:r>
              <a:rPr lang="it-IT" sz="2400" b="1" dirty="0" err="1">
                <a:latin typeface="Calibri"/>
                <a:ea typeface="ＭＳ Ｐゴシック" charset="0"/>
                <a:cs typeface="Calibri"/>
              </a:rPr>
              <a:t>II</a:t>
            </a:r>
            <a:r>
              <a:rPr lang="it-IT" sz="2400" b="1" dirty="0">
                <a:latin typeface="Calibri"/>
                <a:ea typeface="ＭＳ Ｐゴシック" charset="0"/>
                <a:cs typeface="Calibri"/>
              </a:rPr>
              <a:t>): </a:t>
            </a:r>
            <a:r>
              <a:rPr lang="it-IT" sz="2400" dirty="0">
                <a:latin typeface="Calibri"/>
                <a:ea typeface="ＭＳ Ｐゴシック" charset="0"/>
                <a:cs typeface="Calibri"/>
              </a:rPr>
              <a:t>la soluzione efficiente per un’</a:t>
            </a:r>
            <a:r>
              <a:rPr lang="it-IT" sz="2400" dirty="0" err="1">
                <a:latin typeface="Calibri"/>
                <a:ea typeface="ＭＳ Ｐゴシック" charset="0"/>
                <a:cs typeface="Calibri"/>
              </a:rPr>
              <a:t>esternalità</a:t>
            </a:r>
            <a:r>
              <a:rPr lang="it-IT" sz="2400" dirty="0">
                <a:latin typeface="Calibri"/>
                <a:ea typeface="ＭＳ Ｐゴシック" charset="0"/>
                <a:cs typeface="Calibri"/>
              </a:rPr>
              <a:t> non dipende da come sono stati assegnati i diritti di proprietà, purché tali diritti siano stati assegnati.</a:t>
            </a:r>
          </a:p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3012" name="Rectangle 13"/>
          <p:cNvSpPr>
            <a:spLocks noChangeArrowheads="1"/>
          </p:cNvSpPr>
          <p:nvPr/>
        </p:nvSpPr>
        <p:spPr bwMode="auto">
          <a:xfrm>
            <a:off x="2436813" y="422276"/>
            <a:ext cx="7315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sz="2400" dirty="0">
                <a:solidFill>
                  <a:srgbClr val="4597A0"/>
                </a:solidFill>
                <a:latin typeface="Arial" pitchFamily="34" charset="0"/>
              </a:rPr>
              <a:t>La </a:t>
            </a:r>
            <a:r>
              <a:rPr lang="en-US" sz="2400" dirty="0" err="1">
                <a:solidFill>
                  <a:srgbClr val="4597A0"/>
                </a:solidFill>
                <a:latin typeface="Arial" pitchFamily="34" charset="0"/>
              </a:rPr>
              <a:t>soluzione</a:t>
            </a:r>
            <a:r>
              <a:rPr lang="en-US" sz="2400" dirty="0">
                <a:solidFill>
                  <a:srgbClr val="4597A0"/>
                </a:solidFill>
                <a:latin typeface="Arial" pitchFamily="34" charset="0"/>
              </a:rPr>
              <a:t>: </a:t>
            </a:r>
            <a:r>
              <a:rPr lang="en-US" sz="2400" dirty="0" err="1">
                <a:solidFill>
                  <a:srgbClr val="4597A0"/>
                </a:solidFill>
                <a:latin typeface="Arial" pitchFamily="34" charset="0"/>
              </a:rPr>
              <a:t>il</a:t>
            </a:r>
            <a:r>
              <a:rPr lang="en-US" sz="2400" dirty="0">
                <a:solidFill>
                  <a:srgbClr val="4597A0"/>
                </a:solidFill>
                <a:latin typeface="Arial" pitchFamily="34" charset="0"/>
              </a:rPr>
              <a:t>  </a:t>
            </a:r>
            <a:r>
              <a:rPr lang="en-US" sz="2400" dirty="0" err="1">
                <a:solidFill>
                  <a:srgbClr val="4597A0"/>
                </a:solidFill>
                <a:latin typeface="Arial" pitchFamily="34" charset="0"/>
              </a:rPr>
              <a:t>teorema</a:t>
            </a:r>
            <a:r>
              <a:rPr lang="en-US" sz="2400" dirty="0">
                <a:solidFill>
                  <a:srgbClr val="4597A0"/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rgbClr val="4597A0"/>
                </a:solidFill>
                <a:latin typeface="Arial" pitchFamily="34" charset="0"/>
              </a:rPr>
              <a:t>di</a:t>
            </a:r>
            <a:r>
              <a:rPr lang="en-US" sz="2400" dirty="0">
                <a:solidFill>
                  <a:srgbClr val="4597A0"/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rgbClr val="4597A0"/>
                </a:solidFill>
                <a:latin typeface="Arial" pitchFamily="34" charset="0"/>
              </a:rPr>
              <a:t>Coase</a:t>
            </a:r>
            <a:endParaRPr lang="en-US" sz="2400" dirty="0">
              <a:solidFill>
                <a:srgbClr val="4597A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6270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3"/>
          <p:cNvSpPr>
            <a:spLocks noChangeArrowheads="1"/>
          </p:cNvSpPr>
          <p:nvPr/>
        </p:nvSpPr>
        <p:spPr bwMode="auto">
          <a:xfrm>
            <a:off x="2438401" y="1213428"/>
            <a:ext cx="7313613" cy="491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566738">
              <a:spcBef>
                <a:spcPts val="600"/>
              </a:spcBef>
              <a:spcAft>
                <a:spcPts val="600"/>
              </a:spcAft>
              <a:defRPr/>
            </a:pPr>
            <a:r>
              <a:rPr lang="it-IT" sz="2400" dirty="0">
                <a:latin typeface="Calibri"/>
                <a:ea typeface="ＭＳ Ｐゴシック" charset="0"/>
                <a:cs typeface="Calibri"/>
              </a:rPr>
              <a:t>Le soluzioni </a:t>
            </a:r>
            <a:r>
              <a:rPr lang="it-IT" sz="2400" dirty="0" err="1">
                <a:latin typeface="Calibri"/>
                <a:ea typeface="ＭＳ Ｐゴシック" charset="0"/>
                <a:cs typeface="Calibri"/>
              </a:rPr>
              <a:t>coasiane</a:t>
            </a:r>
            <a:r>
              <a:rPr lang="it-IT" sz="2400" dirty="0">
                <a:latin typeface="Calibri"/>
                <a:ea typeface="ＭＳ Ｐゴシック" charset="0"/>
                <a:cs typeface="Calibri"/>
              </a:rPr>
              <a:t> presentano difficoltà di attuazione che rendono meno probabile  il ricorso ad esse quando molte persone  sono coinvolte.</a:t>
            </a:r>
          </a:p>
          <a:p>
            <a:pPr marL="342900" indent="-342900" defTabSz="56673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it-IT" sz="2400" b="1" dirty="0">
                <a:latin typeface="Calibri"/>
                <a:ea typeface="ＭＳ Ｐゴシック" charset="0"/>
                <a:cs typeface="Calibri"/>
              </a:rPr>
              <a:t>Il problema dell’</a:t>
            </a:r>
            <a:r>
              <a:rPr lang="it-IT" sz="2400" b="1" dirty="0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attribuzione</a:t>
            </a:r>
            <a:r>
              <a:rPr lang="it-IT" sz="2400" b="1" dirty="0">
                <a:latin typeface="Calibri"/>
                <a:ea typeface="ＭＳ Ｐゴシック" charset="0"/>
                <a:cs typeface="Calibri"/>
              </a:rPr>
              <a:t> </a:t>
            </a:r>
            <a:r>
              <a:rPr lang="it-IT" sz="2400" b="1" dirty="0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di responsabilità</a:t>
            </a:r>
            <a:r>
              <a:rPr lang="it-IT" sz="2400" b="1" dirty="0">
                <a:latin typeface="Calibri"/>
                <a:ea typeface="ＭＳ Ｐゴシック" charset="0"/>
                <a:cs typeface="Calibri"/>
              </a:rPr>
              <a:t>: </a:t>
            </a:r>
            <a:r>
              <a:rPr lang="it-IT" sz="2400" dirty="0">
                <a:latin typeface="Calibri"/>
                <a:ea typeface="ＭＳ Ｐゴシック" charset="0"/>
                <a:cs typeface="Calibri"/>
              </a:rPr>
              <a:t>il primo problema è stabilire di chi è la “colpa”.  I pescatori dovranno pagare l’impianto siderurgico perché non inquini? Oppure l’impianto dovrà pagare per inquinare?</a:t>
            </a:r>
          </a:p>
          <a:p>
            <a:pPr marL="342900" indent="-342900" defTabSz="56673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it-IT" sz="2400" b="1" dirty="0">
                <a:latin typeface="Calibri"/>
                <a:ea typeface="ＭＳ Ｐゴシック" charset="0"/>
                <a:cs typeface="Calibri"/>
              </a:rPr>
              <a:t>Il problema di </a:t>
            </a:r>
            <a:r>
              <a:rPr lang="it-IT" sz="2400" b="1" dirty="0" err="1" smtClean="0">
                <a:latin typeface="Calibri"/>
                <a:ea typeface="ＭＳ Ｐゴシック" charset="0"/>
                <a:cs typeface="Calibri"/>
              </a:rPr>
              <a:t>holdout</a:t>
            </a:r>
            <a:r>
              <a:rPr lang="it-IT" sz="2400" b="1" dirty="0" smtClean="0">
                <a:latin typeface="Calibri"/>
                <a:ea typeface="ＭＳ Ｐゴシック" charset="0"/>
                <a:cs typeface="Calibri"/>
              </a:rPr>
              <a:t>: </a:t>
            </a:r>
            <a:r>
              <a:rPr lang="it-IT" sz="2400" dirty="0">
                <a:latin typeface="Calibri"/>
                <a:ea typeface="ＭＳ Ｐゴシック" charset="0"/>
                <a:cs typeface="Calibri"/>
              </a:rPr>
              <a:t>la condivisione di diritti di proprietà dà a ogni proprietario un potere su tutti gli altri. </a:t>
            </a:r>
            <a:r>
              <a:rPr lang="it-IT" sz="2400" b="1" dirty="0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Ognuno ha diritto di veto e, così, molti pretendono </a:t>
            </a:r>
            <a:r>
              <a:rPr lang="it-IT" sz="2400" b="1" dirty="0" smtClean="0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risarcimenti </a:t>
            </a:r>
            <a:r>
              <a:rPr lang="it-IT" sz="2400" b="1" dirty="0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enormi</a:t>
            </a:r>
            <a:r>
              <a:rPr lang="it-IT" sz="2400" dirty="0">
                <a:latin typeface="Calibri"/>
                <a:ea typeface="ＭＳ Ｐゴシック" charset="0"/>
                <a:cs typeface="Calibri"/>
              </a:rPr>
              <a:t>.  </a:t>
            </a:r>
            <a:endParaRPr lang="it-IT" dirty="0">
              <a:solidFill>
                <a:srgbClr val="5EA076"/>
              </a:solidFill>
              <a:latin typeface="Arial" charset="0"/>
              <a:ea typeface="ＭＳ Ｐゴシック" charset="0"/>
            </a:endParaRPr>
          </a:p>
          <a:p>
            <a:pPr defTabSz="566738">
              <a:spcBef>
                <a:spcPct val="10000"/>
              </a:spcBef>
              <a:spcAft>
                <a:spcPct val="10000"/>
              </a:spcAft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45059" name="Rectangle 14"/>
          <p:cNvSpPr>
            <a:spLocks noChangeArrowheads="1"/>
          </p:cNvSpPr>
          <p:nvPr/>
        </p:nvSpPr>
        <p:spPr bwMode="auto">
          <a:xfrm>
            <a:off x="2436813" y="422276"/>
            <a:ext cx="7315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it-IT" sz="2400" dirty="0">
                <a:solidFill>
                  <a:srgbClr val="4597A0"/>
                </a:solidFill>
                <a:latin typeface="Arial" pitchFamily="34" charset="0"/>
              </a:rPr>
              <a:t>I problemi posti dalle soluzioni </a:t>
            </a:r>
            <a:r>
              <a:rPr lang="it-IT" sz="2400" dirty="0" err="1">
                <a:solidFill>
                  <a:srgbClr val="4597A0"/>
                </a:solidFill>
                <a:latin typeface="Arial" pitchFamily="34" charset="0"/>
              </a:rPr>
              <a:t>coasiane</a:t>
            </a:r>
            <a:endParaRPr lang="it-IT" sz="2400" dirty="0">
              <a:solidFill>
                <a:srgbClr val="4597A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9011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ChangeArrowheads="1"/>
          </p:cNvSpPr>
          <p:nvPr/>
        </p:nvSpPr>
        <p:spPr bwMode="auto">
          <a:xfrm>
            <a:off x="2436814" y="1238365"/>
            <a:ext cx="7287487" cy="5389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400" b="1" dirty="0">
                <a:latin typeface="Calibri" pitchFamily="34" charset="0"/>
                <a:cs typeface="Calibri" pitchFamily="34" charset="0"/>
              </a:rPr>
              <a:t>Il problema del </a:t>
            </a:r>
            <a:r>
              <a:rPr lang="it-IT" sz="2400" b="1" i="1" dirty="0">
                <a:latin typeface="Calibri" pitchFamily="34" charset="0"/>
                <a:cs typeface="Calibri" pitchFamily="34" charset="0"/>
              </a:rPr>
              <a:t>free rider: </a:t>
            </a:r>
            <a:r>
              <a:rPr lang="it-IT" sz="2400" dirty="0">
                <a:latin typeface="Calibri" pitchFamily="34" charset="0"/>
                <a:cs typeface="Calibri" pitchFamily="34" charset="0"/>
              </a:rPr>
              <a:t>quando un investimento ha un costo personale ma un beneficio comune, gli </a:t>
            </a:r>
            <a:r>
              <a:rPr lang="it-IT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individui tenderanno a </a:t>
            </a:r>
            <a:r>
              <a:rPr lang="it-IT" sz="24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sottoinvestire</a:t>
            </a:r>
            <a:r>
              <a:rPr lang="it-IT" sz="2400" dirty="0">
                <a:latin typeface="Calibri" pitchFamily="34" charset="0"/>
                <a:cs typeface="Calibri" pitchFamily="34" charset="0"/>
              </a:rPr>
              <a:t>. Gli individui possono non voler pagare quanto basterebbe per ridurre l’inquinamento.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400" b="1" dirty="0">
                <a:latin typeface="Calibri" pitchFamily="34" charset="0"/>
                <a:cs typeface="Calibri" pitchFamily="34" charset="0"/>
              </a:rPr>
              <a:t>Costi di transazione e  problemi di contrattazione: </a:t>
            </a:r>
            <a:r>
              <a:rPr lang="it-IT" sz="2400" dirty="0">
                <a:latin typeface="Calibri" pitchFamily="34" charset="0"/>
                <a:cs typeface="Calibri" pitchFamily="34" charset="0"/>
              </a:rPr>
              <a:t>è difficile negoziare quando, su uno o su entrambi i lati, il numero degli individui è molto alto.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it-IT" sz="2400" dirty="0">
                <a:latin typeface="Calibri" pitchFamily="34" charset="0"/>
                <a:cs typeface="Calibri" pitchFamily="34" charset="0"/>
              </a:rPr>
              <a:t>Casi di </a:t>
            </a:r>
            <a:r>
              <a:rPr lang="it-IT" sz="2400" dirty="0" err="1">
                <a:latin typeface="Calibri" pitchFamily="34" charset="0"/>
                <a:cs typeface="Calibri" pitchFamily="34" charset="0"/>
              </a:rPr>
              <a:t>esternalità</a:t>
            </a:r>
            <a:r>
              <a:rPr lang="it-IT" sz="2400" dirty="0">
                <a:latin typeface="Calibri" pitchFamily="34" charset="0"/>
                <a:cs typeface="Calibri" pitchFamily="34" charset="0"/>
              </a:rPr>
              <a:t> come il riscaldamento globale richiedono, su un lato, l’aggregazione di  interessi potenzialmente divergenti di miliardi di parti.</a:t>
            </a:r>
          </a:p>
          <a:p>
            <a:pPr marL="342900" indent="-342900">
              <a:spcBef>
                <a:spcPct val="10000"/>
              </a:spcBef>
              <a:spcAft>
                <a:spcPct val="10000"/>
              </a:spcAft>
              <a:buFont typeface="Arial" pitchFamily="34" charset="0"/>
              <a:buChar char="•"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10000"/>
              </a:spcBef>
              <a:spcAft>
                <a:spcPct val="10000"/>
              </a:spcAft>
              <a:buFont typeface="Arial" pitchFamily="34" charset="0"/>
              <a:buChar char="•"/>
            </a:pPr>
            <a:endParaRPr lang="en-US" sz="2400" dirty="0">
              <a:solidFill>
                <a:srgbClr val="5EA07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7108" name="Rectangle 12"/>
          <p:cNvSpPr>
            <a:spLocks noChangeArrowheads="1"/>
          </p:cNvSpPr>
          <p:nvPr/>
        </p:nvSpPr>
        <p:spPr bwMode="auto">
          <a:xfrm>
            <a:off x="2436813" y="422276"/>
            <a:ext cx="7315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sz="2400" dirty="0">
                <a:solidFill>
                  <a:srgbClr val="4597A0"/>
                </a:solidFill>
                <a:latin typeface="Arial" pitchFamily="34" charset="0"/>
              </a:rPr>
              <a:t>I </a:t>
            </a:r>
            <a:r>
              <a:rPr lang="en-US" sz="2400" dirty="0" err="1">
                <a:solidFill>
                  <a:srgbClr val="4597A0"/>
                </a:solidFill>
                <a:latin typeface="Arial" pitchFamily="34" charset="0"/>
              </a:rPr>
              <a:t>problemi</a:t>
            </a:r>
            <a:r>
              <a:rPr lang="en-US" sz="2400" dirty="0">
                <a:solidFill>
                  <a:srgbClr val="4597A0"/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rgbClr val="4597A0"/>
                </a:solidFill>
                <a:latin typeface="Arial" pitchFamily="34" charset="0"/>
              </a:rPr>
              <a:t>della</a:t>
            </a:r>
            <a:r>
              <a:rPr lang="en-US" sz="2400" dirty="0">
                <a:solidFill>
                  <a:srgbClr val="4597A0"/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rgbClr val="4597A0"/>
                </a:solidFill>
                <a:latin typeface="Arial" pitchFamily="34" charset="0"/>
              </a:rPr>
              <a:t>soluzione</a:t>
            </a:r>
            <a:r>
              <a:rPr lang="en-US" sz="2400" dirty="0">
                <a:solidFill>
                  <a:srgbClr val="4597A0"/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rgbClr val="4597A0"/>
                </a:solidFill>
                <a:latin typeface="Arial" pitchFamily="34" charset="0"/>
              </a:rPr>
              <a:t>coasiana</a:t>
            </a:r>
            <a:endParaRPr lang="en-US" sz="2400" dirty="0">
              <a:solidFill>
                <a:srgbClr val="4597A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5732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4"/>
          <p:cNvSpPr>
            <a:spLocks noChangeArrowheads="1"/>
          </p:cNvSpPr>
          <p:nvPr/>
        </p:nvSpPr>
        <p:spPr bwMode="auto">
          <a:xfrm>
            <a:off x="2436813" y="1587501"/>
            <a:ext cx="7315200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566738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Per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risolvere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i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problemi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associati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alle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esternalità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negative,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i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i="1" dirty="0">
                <a:latin typeface="Calibri" pitchFamily="34" charset="0"/>
                <a:cs typeface="Calibri" pitchFamily="34" charset="0"/>
              </a:rPr>
              <a:t>policy maker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pubblici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ricorrono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a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tre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tipi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di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rimedi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457200" indent="-457200" defTabSz="566738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Tassazione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correttiva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per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scoraggiare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l’uso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457200" indent="-457200" defTabSz="566738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Sussidi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per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incoraggiare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l’uso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457200" indent="-457200" defTabSz="566738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Regolamentazione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per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modificare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direttamente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l’uso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51203" name="Rectangle 4"/>
          <p:cNvSpPr>
            <a:spLocks noChangeArrowheads="1"/>
          </p:cNvSpPr>
          <p:nvPr/>
        </p:nvSpPr>
        <p:spPr bwMode="auto">
          <a:xfrm>
            <a:off x="2436813" y="422276"/>
            <a:ext cx="7315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sz="2400" dirty="0" err="1">
                <a:solidFill>
                  <a:srgbClr val="4597A0"/>
                </a:solidFill>
                <a:latin typeface="Arial" pitchFamily="34" charset="0"/>
              </a:rPr>
              <a:t>Rimedi</a:t>
            </a:r>
            <a:r>
              <a:rPr lang="en-US" sz="2400" dirty="0">
                <a:solidFill>
                  <a:srgbClr val="4597A0"/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rgbClr val="4597A0"/>
                </a:solidFill>
                <a:latin typeface="Arial" pitchFamily="34" charset="0"/>
              </a:rPr>
              <a:t>alle</a:t>
            </a:r>
            <a:r>
              <a:rPr lang="en-US" sz="2400" dirty="0">
                <a:solidFill>
                  <a:srgbClr val="4597A0"/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rgbClr val="4597A0"/>
                </a:solidFill>
                <a:latin typeface="Arial" pitchFamily="34" charset="0"/>
              </a:rPr>
              <a:t>esternalità</a:t>
            </a:r>
            <a:r>
              <a:rPr lang="en-US" sz="2400" dirty="0">
                <a:solidFill>
                  <a:srgbClr val="4597A0"/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rgbClr val="4597A0"/>
                </a:solidFill>
                <a:latin typeface="Arial" pitchFamily="34" charset="0"/>
              </a:rPr>
              <a:t>da</a:t>
            </a:r>
            <a:r>
              <a:rPr lang="en-US" sz="2400" dirty="0">
                <a:solidFill>
                  <a:srgbClr val="4597A0"/>
                </a:solidFill>
                <a:latin typeface="Arial" pitchFamily="34" charset="0"/>
              </a:rPr>
              <a:t> parte del </a:t>
            </a:r>
            <a:r>
              <a:rPr lang="en-US" sz="2400" dirty="0" err="1">
                <a:solidFill>
                  <a:srgbClr val="4597A0"/>
                </a:solidFill>
                <a:latin typeface="Arial" pitchFamily="34" charset="0"/>
              </a:rPr>
              <a:t>settore</a:t>
            </a:r>
            <a:r>
              <a:rPr lang="en-US" sz="2400" dirty="0">
                <a:solidFill>
                  <a:srgbClr val="4597A0"/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rgbClr val="4597A0"/>
                </a:solidFill>
                <a:latin typeface="Arial" pitchFamily="34" charset="0"/>
              </a:rPr>
              <a:t>pubblico</a:t>
            </a:r>
            <a:endParaRPr lang="en-US" sz="2400" dirty="0">
              <a:solidFill>
                <a:srgbClr val="4597A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0196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4"/>
          <p:cNvSpPr>
            <a:spLocks noChangeArrowheads="1"/>
          </p:cNvSpPr>
          <p:nvPr/>
        </p:nvSpPr>
        <p:spPr bwMode="auto">
          <a:xfrm>
            <a:off x="2436813" y="1587501"/>
            <a:ext cx="7315200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 defTabSz="56673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400" b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Le imposte e i sussidi cambiano il costo o il beneficio marginale privato senza influenzare il costo o il beneficio marginale sociale</a:t>
            </a:r>
            <a:r>
              <a:rPr lang="it-IT" sz="24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457200" indent="-457200" defTabSz="56673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400" dirty="0">
                <a:latin typeface="Calibri" pitchFamily="34" charset="0"/>
                <a:cs typeface="Calibri" pitchFamily="34" charset="0"/>
              </a:rPr>
              <a:t>Per questo possono essere usati </a:t>
            </a:r>
            <a:r>
              <a:rPr lang="it-IT" sz="2400" u="sng" dirty="0">
                <a:latin typeface="Calibri" pitchFamily="34" charset="0"/>
                <a:cs typeface="Calibri" pitchFamily="34" charset="0"/>
              </a:rPr>
              <a:t>per </a:t>
            </a:r>
            <a:r>
              <a:rPr lang="it-IT" sz="2400" u="sng" dirty="0" err="1">
                <a:latin typeface="Calibri" pitchFamily="34" charset="0"/>
                <a:cs typeface="Calibri" pitchFamily="34" charset="0"/>
              </a:rPr>
              <a:t>internalizzare</a:t>
            </a:r>
            <a:r>
              <a:rPr lang="it-IT" sz="2400" u="sng" dirty="0">
                <a:latin typeface="Calibri" pitchFamily="34" charset="0"/>
                <a:cs typeface="Calibri" pitchFamily="34" charset="0"/>
              </a:rPr>
              <a:t> le </a:t>
            </a:r>
            <a:r>
              <a:rPr lang="it-IT" sz="2400" u="sng" dirty="0" err="1">
                <a:latin typeface="Calibri" pitchFamily="34" charset="0"/>
                <a:cs typeface="Calibri" pitchFamily="34" charset="0"/>
              </a:rPr>
              <a:t>esternalità</a:t>
            </a:r>
            <a:r>
              <a:rPr lang="it-IT" sz="24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457200" indent="-457200" defTabSz="56673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400" dirty="0">
                <a:latin typeface="Calibri" pitchFamily="34" charset="0"/>
                <a:cs typeface="Calibri" pitchFamily="34" charset="0"/>
              </a:rPr>
              <a:t>Le imposte che correggono le </a:t>
            </a:r>
            <a:r>
              <a:rPr lang="it-IT" sz="2400" dirty="0" err="1">
                <a:latin typeface="Calibri" pitchFamily="34" charset="0"/>
                <a:cs typeface="Calibri" pitchFamily="34" charset="0"/>
              </a:rPr>
              <a:t>esternalità</a:t>
            </a:r>
            <a:r>
              <a:rPr lang="it-IT" sz="2400" dirty="0">
                <a:latin typeface="Calibri" pitchFamily="34" charset="0"/>
                <a:cs typeface="Calibri" pitchFamily="34" charset="0"/>
              </a:rPr>
              <a:t> sono chiamate “</a:t>
            </a:r>
            <a:r>
              <a:rPr lang="it-IT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imposte </a:t>
            </a:r>
            <a:r>
              <a:rPr lang="it-IT" sz="24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pigouviane</a:t>
            </a:r>
            <a:r>
              <a:rPr lang="it-IT" sz="2400" dirty="0">
                <a:latin typeface="Calibri" pitchFamily="34" charset="0"/>
                <a:cs typeface="Calibri" pitchFamily="34" charset="0"/>
              </a:rPr>
              <a:t>”, da </a:t>
            </a:r>
            <a:r>
              <a:rPr lang="it-IT" sz="2400" dirty="0" err="1">
                <a:latin typeface="Calibri" pitchFamily="34" charset="0"/>
                <a:cs typeface="Calibri" pitchFamily="34" charset="0"/>
              </a:rPr>
              <a:t>A.C.</a:t>
            </a:r>
            <a:r>
              <a:rPr lang="it-IT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it-IT" sz="2400" dirty="0" err="1">
                <a:latin typeface="Calibri" pitchFamily="34" charset="0"/>
                <a:cs typeface="Calibri" pitchFamily="34" charset="0"/>
              </a:rPr>
              <a:t>Pigou</a:t>
            </a:r>
            <a:r>
              <a:rPr lang="it-IT" sz="24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51203" name="Rectangle 4"/>
          <p:cNvSpPr>
            <a:spLocks noChangeArrowheads="1"/>
          </p:cNvSpPr>
          <p:nvPr/>
        </p:nvSpPr>
        <p:spPr bwMode="auto">
          <a:xfrm>
            <a:off x="2436813" y="422276"/>
            <a:ext cx="7315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it-IT" sz="2400" dirty="0">
                <a:solidFill>
                  <a:srgbClr val="4597A0"/>
                </a:solidFill>
                <a:latin typeface="Arial" pitchFamily="34" charset="0"/>
              </a:rPr>
              <a:t>Imposte e sussidi correttivi</a:t>
            </a:r>
          </a:p>
        </p:txBody>
      </p:sp>
    </p:spTree>
    <p:extLst>
      <p:ext uri="{BB962C8B-B14F-4D97-AF65-F5344CB8AC3E}">
        <p14:creationId xmlns:p14="http://schemas.microsoft.com/office/powerpoint/2010/main" val="12259872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Rectangle 10"/>
          <p:cNvSpPr>
            <a:spLocks noChangeArrowheads="1"/>
          </p:cNvSpPr>
          <p:nvPr/>
        </p:nvSpPr>
        <p:spPr bwMode="auto">
          <a:xfrm>
            <a:off x="2436813" y="422276"/>
            <a:ext cx="7315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it-IT" sz="2400" dirty="0">
                <a:solidFill>
                  <a:srgbClr val="4597A0"/>
                </a:solidFill>
                <a:latin typeface="Arial" pitchFamily="34" charset="0"/>
              </a:rPr>
              <a:t>Tassazione correttiva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1551" y="1014153"/>
            <a:ext cx="5165724" cy="435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0699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7"/>
          <p:cNvSpPr>
            <a:spLocks noChangeArrowheads="1"/>
          </p:cNvSpPr>
          <p:nvPr/>
        </p:nvSpPr>
        <p:spPr bwMode="auto">
          <a:xfrm>
            <a:off x="2436813" y="422276"/>
            <a:ext cx="7315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sz="2400" dirty="0" err="1">
                <a:solidFill>
                  <a:srgbClr val="4597A0"/>
                </a:solidFill>
                <a:latin typeface="Arial" pitchFamily="34" charset="0"/>
              </a:rPr>
              <a:t>Sussidi</a:t>
            </a:r>
            <a:r>
              <a:rPr lang="en-US" sz="2400" dirty="0">
                <a:solidFill>
                  <a:srgbClr val="4597A0"/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rgbClr val="4597A0"/>
                </a:solidFill>
                <a:latin typeface="Arial" pitchFamily="34" charset="0"/>
              </a:rPr>
              <a:t>correttivi</a:t>
            </a:r>
            <a:endParaRPr lang="en-US" sz="2400" dirty="0">
              <a:solidFill>
                <a:srgbClr val="4597A0"/>
              </a:solidFill>
              <a:latin typeface="Arial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607" y="1088968"/>
            <a:ext cx="5862256" cy="482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7004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2"/>
          <p:cNvSpPr>
            <a:spLocks noChangeArrowheads="1"/>
          </p:cNvSpPr>
          <p:nvPr/>
        </p:nvSpPr>
        <p:spPr bwMode="auto">
          <a:xfrm>
            <a:off x="2436813" y="422276"/>
            <a:ext cx="7315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it-IT" sz="2400" dirty="0">
                <a:solidFill>
                  <a:srgbClr val="4597A0"/>
                </a:solidFill>
                <a:latin typeface="Arial" pitchFamily="34" charset="0"/>
              </a:rPr>
              <a:t>Introduzione alle </a:t>
            </a:r>
            <a:r>
              <a:rPr lang="it-IT" sz="2400" dirty="0" err="1">
                <a:solidFill>
                  <a:srgbClr val="4597A0"/>
                </a:solidFill>
                <a:latin typeface="Arial" pitchFamily="34" charset="0"/>
              </a:rPr>
              <a:t>esternalità</a:t>
            </a:r>
            <a:r>
              <a:rPr lang="it-IT" sz="2400" dirty="0">
                <a:solidFill>
                  <a:srgbClr val="4597A0"/>
                </a:solidFill>
                <a:latin typeface="Arial" pitchFamily="34" charset="0"/>
              </a:rPr>
              <a:t>: il riscaldamento globale</a:t>
            </a:r>
          </a:p>
        </p:txBody>
      </p:sp>
      <p:sp>
        <p:nvSpPr>
          <p:cNvPr id="6" name="Rectangle 210"/>
          <p:cNvSpPr>
            <a:spLocks noChangeArrowheads="1"/>
          </p:cNvSpPr>
          <p:nvPr/>
        </p:nvSpPr>
        <p:spPr bwMode="auto">
          <a:xfrm>
            <a:off x="2438400" y="1600200"/>
            <a:ext cx="7315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56673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400" dirty="0">
                <a:latin typeface="Calibri" pitchFamily="34" charset="0"/>
                <a:cs typeface="Calibri" pitchFamily="34" charset="0"/>
              </a:rPr>
              <a:t>Nel 1997, i rappresentanti di oltre 170 paesi si sono incontrati a Kyoto, in Giappone, per negoziare un accordo internazionale (Protocollo di Kyoto) per limitare le emissioni di anidride carbonica.</a:t>
            </a:r>
          </a:p>
          <a:p>
            <a:pPr marL="342900" indent="-342900" defTabSz="56673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400" dirty="0">
                <a:latin typeface="Calibri" pitchFamily="34" charset="0"/>
                <a:cs typeface="Calibri" pitchFamily="34" charset="0"/>
              </a:rPr>
              <a:t>Le emissioni di anidride carbonica contribuiscono al riscaldamento globale, che potrebbe causare danni enormi.</a:t>
            </a:r>
          </a:p>
          <a:p>
            <a:pPr marL="342900" indent="-342900" defTabSz="56673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400" dirty="0">
                <a:latin typeface="Calibri" pitchFamily="34" charset="0"/>
                <a:cs typeface="Calibri" pitchFamily="34" charset="0"/>
              </a:rPr>
              <a:t>Il costo della riduzione dell’uso di combustibili fossili, soprattutto nei principali paesi industrializzati, è immenso: per gli Stati Uniti, circa il 10% del PIL.</a:t>
            </a:r>
          </a:p>
          <a:p>
            <a:pPr defTabSz="566738">
              <a:spcBef>
                <a:spcPts val="600"/>
              </a:spcBef>
              <a:spcAft>
                <a:spcPts val="600"/>
              </a:spcAft>
            </a:pP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0936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4"/>
          <p:cNvSpPr>
            <a:spLocks noChangeArrowheads="1"/>
          </p:cNvSpPr>
          <p:nvPr/>
        </p:nvSpPr>
        <p:spPr bwMode="auto">
          <a:xfrm>
            <a:off x="2438401" y="1587500"/>
            <a:ext cx="7313613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56673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In un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mondo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ideale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, la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tassazione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pigouviana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e la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regolamentazione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sarebbero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identiche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342900" indent="-342900" defTabSz="56673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La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regolamentazione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è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stata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la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scelta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tradizionalmente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adottata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per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affrontare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le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esternalità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ambientali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in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tutto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il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mondo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342900" indent="-342900" defTabSz="56673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In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pratica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alcune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complicazioni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possono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rendere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le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imposte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un mezzo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più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efficace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per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affrontare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le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esternalità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. </a:t>
            </a:r>
          </a:p>
        </p:txBody>
      </p:sp>
      <p:sp>
        <p:nvSpPr>
          <p:cNvPr id="59395" name="Rectangle 6"/>
          <p:cNvSpPr>
            <a:spLocks noChangeArrowheads="1"/>
          </p:cNvSpPr>
          <p:nvPr/>
        </p:nvSpPr>
        <p:spPr bwMode="auto">
          <a:xfrm>
            <a:off x="2436813" y="422276"/>
            <a:ext cx="7315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sz="2400" dirty="0" err="1">
                <a:solidFill>
                  <a:srgbClr val="4597A0"/>
                </a:solidFill>
                <a:latin typeface="Arial" pitchFamily="34" charset="0"/>
              </a:rPr>
              <a:t>Regolamentazione</a:t>
            </a:r>
            <a:endParaRPr lang="en-US" sz="2400" dirty="0">
              <a:solidFill>
                <a:srgbClr val="4597A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59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7"/>
          <p:cNvSpPr>
            <a:spLocks noChangeArrowheads="1"/>
          </p:cNvSpPr>
          <p:nvPr/>
        </p:nvSpPr>
        <p:spPr bwMode="auto">
          <a:xfrm>
            <a:off x="2436813" y="322523"/>
            <a:ext cx="7315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it-IT" sz="2400" dirty="0">
                <a:solidFill>
                  <a:srgbClr val="4597A0"/>
                </a:solidFill>
                <a:latin typeface="Arial" pitchFamily="34" charset="0"/>
              </a:rPr>
              <a:t>Approccio di prezzo e approccio quantitativo: il modello base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3789" y="1047404"/>
            <a:ext cx="5611091" cy="500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05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Rectangle 7"/>
          <p:cNvSpPr>
            <a:spLocks noChangeArrowheads="1"/>
          </p:cNvSpPr>
          <p:nvPr/>
        </p:nvSpPr>
        <p:spPr bwMode="auto">
          <a:xfrm>
            <a:off x="2436813" y="422276"/>
            <a:ext cx="7315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sz="2400" dirty="0" err="1">
                <a:solidFill>
                  <a:srgbClr val="4597A0"/>
                </a:solidFill>
                <a:latin typeface="Arial" pitchFamily="34" charset="0"/>
              </a:rPr>
              <a:t>Impianti</a:t>
            </a:r>
            <a:r>
              <a:rPr lang="en-US" sz="2400" dirty="0">
                <a:solidFill>
                  <a:srgbClr val="4597A0"/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rgbClr val="4597A0"/>
                </a:solidFill>
                <a:latin typeface="Arial" pitchFamily="34" charset="0"/>
              </a:rPr>
              <a:t>multipli</a:t>
            </a:r>
            <a:r>
              <a:rPr lang="en-US" sz="2400" dirty="0">
                <a:solidFill>
                  <a:srgbClr val="4597A0"/>
                </a:solidFill>
                <a:latin typeface="Arial" pitchFamily="34" charset="0"/>
              </a:rPr>
              <a:t> con </a:t>
            </a:r>
            <a:r>
              <a:rPr lang="en-US" sz="2400" dirty="0" err="1">
                <a:solidFill>
                  <a:srgbClr val="4597A0"/>
                </a:solidFill>
                <a:latin typeface="Arial" pitchFamily="34" charset="0"/>
              </a:rPr>
              <a:t>costi</a:t>
            </a:r>
            <a:r>
              <a:rPr lang="en-US" sz="2400" dirty="0">
                <a:solidFill>
                  <a:srgbClr val="4597A0"/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rgbClr val="4597A0"/>
                </a:solidFill>
                <a:latin typeface="Arial" pitchFamily="34" charset="0"/>
              </a:rPr>
              <a:t>di</a:t>
            </a:r>
            <a:r>
              <a:rPr lang="en-US" sz="2400" dirty="0">
                <a:solidFill>
                  <a:srgbClr val="4597A0"/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rgbClr val="4597A0"/>
                </a:solidFill>
                <a:latin typeface="Arial" pitchFamily="34" charset="0"/>
              </a:rPr>
              <a:t>riduzione</a:t>
            </a:r>
            <a:r>
              <a:rPr lang="en-US" sz="2400" dirty="0">
                <a:solidFill>
                  <a:srgbClr val="4597A0"/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rgbClr val="4597A0"/>
                </a:solidFill>
                <a:latin typeface="Arial" pitchFamily="34" charset="0"/>
              </a:rPr>
              <a:t>differenti</a:t>
            </a:r>
            <a:endParaRPr lang="en-US" sz="2400" dirty="0">
              <a:solidFill>
                <a:srgbClr val="4597A0"/>
              </a:solidFill>
              <a:latin typeface="Arial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5231" y="818038"/>
            <a:ext cx="5685905" cy="551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82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4" name="Rectangle 9"/>
          <p:cNvSpPr>
            <a:spLocks noChangeArrowheads="1"/>
          </p:cNvSpPr>
          <p:nvPr/>
        </p:nvSpPr>
        <p:spPr bwMode="auto">
          <a:xfrm>
            <a:off x="2436813" y="422276"/>
            <a:ext cx="7315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sz="2400" dirty="0" err="1">
                <a:solidFill>
                  <a:srgbClr val="4597A0"/>
                </a:solidFill>
                <a:latin typeface="Arial" pitchFamily="34" charset="0"/>
              </a:rPr>
              <a:t>Regolamentazione</a:t>
            </a:r>
            <a:r>
              <a:rPr lang="en-US" sz="2400" dirty="0">
                <a:solidFill>
                  <a:srgbClr val="4597A0"/>
                </a:solidFill>
                <a:latin typeface="Arial" pitchFamily="34" charset="0"/>
              </a:rPr>
              <a:t> di </a:t>
            </a:r>
            <a:r>
              <a:rPr lang="en-US" sz="2400" dirty="0" err="1">
                <a:solidFill>
                  <a:srgbClr val="4597A0"/>
                </a:solidFill>
                <a:latin typeface="Arial" pitchFamily="34" charset="0"/>
              </a:rPr>
              <a:t>prezzo</a:t>
            </a:r>
            <a:r>
              <a:rPr lang="en-US" sz="2400" dirty="0">
                <a:solidFill>
                  <a:srgbClr val="4597A0"/>
                </a:solidFill>
                <a:latin typeface="Arial" pitchFamily="34" charset="0"/>
              </a:rPr>
              <a:t> (</a:t>
            </a:r>
            <a:r>
              <a:rPr lang="en-US" sz="2400" dirty="0" err="1">
                <a:solidFill>
                  <a:srgbClr val="4597A0"/>
                </a:solidFill>
                <a:latin typeface="Arial" pitchFamily="34" charset="0"/>
              </a:rPr>
              <a:t>imposte</a:t>
            </a:r>
            <a:r>
              <a:rPr lang="en-US" sz="2400" dirty="0">
                <a:solidFill>
                  <a:srgbClr val="4597A0"/>
                </a:solidFill>
                <a:latin typeface="Arial" pitchFamily="34" charset="0"/>
              </a:rPr>
              <a:t>) e di </a:t>
            </a:r>
            <a:r>
              <a:rPr lang="en-US" sz="2400" dirty="0" err="1">
                <a:solidFill>
                  <a:srgbClr val="4597A0"/>
                </a:solidFill>
                <a:latin typeface="Arial" pitchFamily="34" charset="0"/>
              </a:rPr>
              <a:t>quantità</a:t>
            </a:r>
            <a:endParaRPr lang="en-US" sz="2400" dirty="0">
              <a:solidFill>
                <a:srgbClr val="4597A0"/>
              </a:solidFill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24287" y="1253255"/>
            <a:ext cx="73152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2400" dirty="0">
                <a:latin typeface="Calibri" pitchFamily="34" charset="0"/>
                <a:cs typeface="Calibri" pitchFamily="34" charset="0"/>
              </a:rPr>
              <a:t>Differenze tra regolamentazione di prezzo e di quantità.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400" dirty="0">
                <a:latin typeface="Calibri" pitchFamily="34" charset="0"/>
                <a:cs typeface="Calibri" pitchFamily="34" charset="0"/>
              </a:rPr>
              <a:t>La regolamentazione di quantità </a:t>
            </a:r>
            <a:r>
              <a:rPr lang="it-IT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ignora il fatto che gli impianti  hanno differenti costi marginali di riduzione </a:t>
            </a:r>
            <a:r>
              <a:rPr lang="it-IT" sz="2400" dirty="0">
                <a:latin typeface="Calibri" pitchFamily="34" charset="0"/>
                <a:cs typeface="Calibri" pitchFamily="34" charset="0"/>
              </a:rPr>
              <a:t>dell’inquinamento.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400" dirty="0">
                <a:latin typeface="Calibri" pitchFamily="34" charset="0"/>
                <a:cs typeface="Calibri" pitchFamily="34" charset="0"/>
              </a:rPr>
              <a:t>Le imposte </a:t>
            </a:r>
            <a:r>
              <a:rPr lang="it-IT" sz="2400" dirty="0" err="1">
                <a:latin typeface="Calibri" pitchFamily="34" charset="0"/>
                <a:cs typeface="Calibri" pitchFamily="34" charset="0"/>
              </a:rPr>
              <a:t>pigouviane</a:t>
            </a:r>
            <a:r>
              <a:rPr lang="it-IT" sz="2400" dirty="0">
                <a:latin typeface="Calibri" pitchFamily="34" charset="0"/>
                <a:cs typeface="Calibri" pitchFamily="34" charset="0"/>
              </a:rPr>
              <a:t> determinano una produzione efficiente aumentando il costo dell’input dell’entità del suo danno esterno e quindi </a:t>
            </a:r>
            <a:r>
              <a:rPr lang="it-IT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portano </a:t>
            </a:r>
            <a:r>
              <a:rPr lang="it-IT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 costi marginali privati al livello dei costi marginali sociali</a:t>
            </a:r>
            <a:r>
              <a:rPr lang="it-IT" sz="2400" dirty="0">
                <a:latin typeface="Calibri" pitchFamily="34" charset="0"/>
                <a:cs typeface="Calibri" pitchFamily="34" charset="0"/>
              </a:rPr>
              <a:t>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Le imposte sono preferite alla regolamentazione quantitativa</a:t>
            </a:r>
            <a:r>
              <a:rPr lang="it-IT" sz="2400" dirty="0">
                <a:latin typeface="Calibri" pitchFamily="34" charset="0"/>
                <a:cs typeface="Calibri" pitchFamily="34" charset="0"/>
              </a:rPr>
              <a:t>, con equa </a:t>
            </a:r>
            <a:r>
              <a:rPr lang="it-IT" sz="2400" dirty="0" smtClean="0">
                <a:latin typeface="Calibri" pitchFamily="34" charset="0"/>
                <a:cs typeface="Calibri" pitchFamily="34" charset="0"/>
              </a:rPr>
              <a:t>distribuzione </a:t>
            </a:r>
            <a:r>
              <a:rPr lang="it-IT" sz="2400" dirty="0">
                <a:latin typeface="Calibri" pitchFamily="34" charset="0"/>
                <a:cs typeface="Calibri" pitchFamily="34" charset="0"/>
              </a:rPr>
              <a:t>di riduzioni tra gli impianti, </a:t>
            </a:r>
            <a:r>
              <a:rPr lang="it-IT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perché danno agli impianti più flessibilità, permettendo la scelta del livello efficiente</a:t>
            </a:r>
            <a:r>
              <a:rPr lang="it-IT" sz="24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611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3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8"/>
          <p:cNvSpPr>
            <a:spLocks noChangeArrowheads="1"/>
          </p:cNvSpPr>
          <p:nvPr/>
        </p:nvSpPr>
        <p:spPr bwMode="auto">
          <a:xfrm>
            <a:off x="2436813" y="422276"/>
            <a:ext cx="7315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it-IT" sz="2400" dirty="0">
                <a:solidFill>
                  <a:srgbClr val="4597A0"/>
                </a:solidFill>
                <a:latin typeface="Arial" pitchFamily="34" charset="0"/>
              </a:rPr>
              <a:t>Incertezza sui costi di riduzione</a:t>
            </a:r>
          </a:p>
        </p:txBody>
      </p:sp>
      <p:pic>
        <p:nvPicPr>
          <p:cNvPr id="3" name="Immagine 2"/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9309" y="1025237"/>
            <a:ext cx="6368542" cy="486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18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8"/>
          <p:cNvSpPr>
            <a:spLocks noChangeArrowheads="1"/>
          </p:cNvSpPr>
          <p:nvPr/>
        </p:nvSpPr>
        <p:spPr bwMode="auto">
          <a:xfrm>
            <a:off x="2436813" y="176213"/>
            <a:ext cx="7315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it-IT" sz="2400" dirty="0">
                <a:solidFill>
                  <a:srgbClr val="4597A0"/>
                </a:solidFill>
                <a:latin typeface="Arial" pitchFamily="34" charset="0"/>
              </a:rPr>
              <a:t>Incertezza sui costi di riduzione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01486" y="1062842"/>
            <a:ext cx="10668000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2400" dirty="0">
                <a:latin typeface="Calibri" pitchFamily="34" charset="0"/>
                <a:cs typeface="Calibri" pitchFamily="34" charset="0"/>
              </a:rPr>
              <a:t>La scelta dello strumento dipende </a:t>
            </a:r>
            <a:r>
              <a:rPr lang="it-IT" sz="2400" b="1" dirty="0">
                <a:latin typeface="Calibri" pitchFamily="34" charset="0"/>
                <a:cs typeface="Calibri" pitchFamily="34" charset="0"/>
              </a:rPr>
              <a:t>dal prevalere nello Stato della volontà di ridurre l’inquinamento fino al livello ottimale o di minimizzare i costi</a:t>
            </a:r>
            <a:r>
              <a:rPr lang="it-IT" sz="2400" dirty="0">
                <a:latin typeface="Calibri" pitchFamily="34" charset="0"/>
                <a:cs typeface="Calibri" pitchFamily="34" charset="0"/>
              </a:rPr>
              <a:t>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/>
              <a:t>La </a:t>
            </a:r>
            <a:r>
              <a:rPr lang="en-US" sz="2400" dirty="0" err="1"/>
              <a:t>regolamentazione</a:t>
            </a:r>
            <a:r>
              <a:rPr lang="en-US" sz="2400" dirty="0"/>
              <a:t> </a:t>
            </a:r>
            <a:r>
              <a:rPr lang="en-US" sz="2400" dirty="0" err="1"/>
              <a:t>della</a:t>
            </a:r>
            <a:r>
              <a:rPr lang="en-US" sz="2400" dirty="0"/>
              <a:t> </a:t>
            </a:r>
            <a:r>
              <a:rPr lang="en-US" sz="2400" dirty="0" err="1"/>
              <a:t>quantità</a:t>
            </a:r>
            <a:r>
              <a:rPr lang="en-US" sz="2400" dirty="0"/>
              <a:t> </a:t>
            </a:r>
            <a:r>
              <a:rPr lang="en-US" sz="2400" dirty="0" err="1"/>
              <a:t>assicura</a:t>
            </a:r>
            <a:r>
              <a:rPr lang="en-US" sz="2400" dirty="0"/>
              <a:t> </a:t>
            </a:r>
            <a:r>
              <a:rPr lang="en-US" sz="2400" dirty="0" err="1"/>
              <a:t>il</a:t>
            </a:r>
            <a:r>
              <a:rPr lang="en-US" sz="2400" dirty="0"/>
              <a:t> </a:t>
            </a:r>
            <a:r>
              <a:rPr lang="en-US" sz="2400" dirty="0" err="1"/>
              <a:t>conseguimento</a:t>
            </a:r>
            <a:r>
              <a:rPr lang="en-US" sz="2400" dirty="0"/>
              <a:t> </a:t>
            </a:r>
            <a:r>
              <a:rPr lang="en-US" sz="2400" dirty="0" err="1"/>
              <a:t>dell’ammontare</a:t>
            </a:r>
            <a:r>
              <a:rPr lang="en-US" sz="2400" dirty="0"/>
              <a:t> di </a:t>
            </a:r>
            <a:r>
              <a:rPr lang="en-US" sz="2400" dirty="0" err="1"/>
              <a:t>riduzione</a:t>
            </a:r>
            <a:r>
              <a:rPr lang="en-US" sz="2400" dirty="0"/>
              <a:t> </a:t>
            </a:r>
            <a:r>
              <a:rPr lang="en-US" sz="2400" dirty="0" err="1"/>
              <a:t>che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desidera</a:t>
            </a:r>
            <a:r>
              <a:rPr lang="en-US" sz="2400" dirty="0"/>
              <a:t>, </a:t>
            </a:r>
            <a:r>
              <a:rPr lang="en-US" sz="2400" dirty="0" err="1"/>
              <a:t>indipendentemente</a:t>
            </a:r>
            <a:r>
              <a:rPr lang="en-US" sz="2400" dirty="0"/>
              <a:t> dal </a:t>
            </a:r>
            <a:r>
              <a:rPr lang="en-US" sz="2400" dirty="0" err="1"/>
              <a:t>costo</a:t>
            </a:r>
            <a:r>
              <a:rPr lang="en-US" sz="2400" dirty="0"/>
              <a:t>. É </a:t>
            </a:r>
            <a:r>
              <a:rPr lang="en-US" sz="2400" dirty="0" err="1"/>
              <a:t>il</a:t>
            </a:r>
            <a:r>
              <a:rPr lang="en-US" sz="2400" dirty="0"/>
              <a:t> </a:t>
            </a:r>
            <a:r>
              <a:rPr lang="en-US" sz="2400" dirty="0" err="1"/>
              <a:t>modo</a:t>
            </a:r>
            <a:r>
              <a:rPr lang="en-US" sz="2400" dirty="0"/>
              <a:t> </a:t>
            </a:r>
            <a:r>
              <a:rPr lang="en-US" sz="2400" dirty="0" err="1"/>
              <a:t>migliore</a:t>
            </a:r>
            <a:r>
              <a:rPr lang="en-US" sz="2400" dirty="0"/>
              <a:t> di </a:t>
            </a:r>
            <a:r>
              <a:rPr lang="en-US" sz="2400" dirty="0" err="1"/>
              <a:t>procedere</a:t>
            </a:r>
            <a:r>
              <a:rPr lang="en-US" sz="2400" dirty="0"/>
              <a:t> se è </a:t>
            </a:r>
            <a:r>
              <a:rPr lang="en-US" sz="2400" dirty="0" err="1"/>
              <a:t>cruciale</a:t>
            </a:r>
            <a:r>
              <a:rPr lang="en-US" sz="2400" dirty="0"/>
              <a:t> </a:t>
            </a:r>
            <a:r>
              <a:rPr lang="en-US" sz="2400" dirty="0" err="1"/>
              <a:t>raggiungere</a:t>
            </a:r>
            <a:r>
              <a:rPr lang="en-US" sz="2400" dirty="0"/>
              <a:t> un </a:t>
            </a:r>
            <a:r>
              <a:rPr lang="en-US" sz="2400" dirty="0" err="1"/>
              <a:t>ammontare</a:t>
            </a:r>
            <a:r>
              <a:rPr lang="en-US" sz="2400" dirty="0"/>
              <a:t> </a:t>
            </a:r>
            <a:r>
              <a:rPr lang="en-US" sz="2400" dirty="0" err="1"/>
              <a:t>esatto</a:t>
            </a:r>
            <a:r>
              <a:rPr lang="en-US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La </a:t>
            </a:r>
            <a:r>
              <a:rPr lang="en-US" sz="2400" dirty="0" err="1"/>
              <a:t>regolamentazione</a:t>
            </a:r>
            <a:r>
              <a:rPr lang="en-US" sz="2400" dirty="0"/>
              <a:t> del </a:t>
            </a:r>
            <a:r>
              <a:rPr lang="en-US" sz="2400" dirty="0" err="1"/>
              <a:t>prezzo</a:t>
            </a:r>
            <a:r>
              <a:rPr lang="en-US" sz="2400" dirty="0"/>
              <a:t> </a:t>
            </a:r>
            <a:r>
              <a:rPr lang="en-US" sz="2400" dirty="0" err="1"/>
              <a:t>attraverso</a:t>
            </a:r>
            <a:r>
              <a:rPr lang="en-US" sz="2400" dirty="0"/>
              <a:t> </a:t>
            </a:r>
            <a:r>
              <a:rPr lang="en-US" sz="2400" dirty="0" err="1"/>
              <a:t>l’imposta</a:t>
            </a:r>
            <a:r>
              <a:rPr lang="en-US" sz="2400" dirty="0"/>
              <a:t> </a:t>
            </a:r>
            <a:r>
              <a:rPr lang="en-US" sz="2400" dirty="0" err="1"/>
              <a:t>assicura</a:t>
            </a:r>
            <a:r>
              <a:rPr lang="en-US" sz="2400" dirty="0"/>
              <a:t> </a:t>
            </a:r>
            <a:r>
              <a:rPr lang="en-US" sz="2400" dirty="0" err="1"/>
              <a:t>che</a:t>
            </a:r>
            <a:r>
              <a:rPr lang="en-US" sz="2400" dirty="0"/>
              <a:t> </a:t>
            </a:r>
            <a:r>
              <a:rPr lang="en-US" sz="2400" dirty="0" err="1"/>
              <a:t>il</a:t>
            </a:r>
            <a:r>
              <a:rPr lang="en-US" sz="2400" dirty="0"/>
              <a:t> </a:t>
            </a:r>
            <a:r>
              <a:rPr lang="en-US" sz="2400" dirty="0" err="1"/>
              <a:t>costo</a:t>
            </a:r>
            <a:r>
              <a:rPr lang="en-US" sz="2400" dirty="0"/>
              <a:t> di </a:t>
            </a:r>
            <a:r>
              <a:rPr lang="en-US" sz="2400" dirty="0" err="1"/>
              <a:t>riduzione</a:t>
            </a:r>
            <a:r>
              <a:rPr lang="en-US" sz="2400" dirty="0"/>
              <a:t> non </a:t>
            </a:r>
            <a:r>
              <a:rPr lang="en-US" sz="2400" dirty="0" err="1"/>
              <a:t>superi</a:t>
            </a:r>
            <a:r>
              <a:rPr lang="en-US" sz="2400" dirty="0"/>
              <a:t> </a:t>
            </a:r>
            <a:r>
              <a:rPr lang="en-US" sz="2400" dirty="0" err="1"/>
              <a:t>mai</a:t>
            </a:r>
            <a:r>
              <a:rPr lang="en-US" sz="2400" dirty="0"/>
              <a:t> </a:t>
            </a:r>
            <a:r>
              <a:rPr lang="en-US" sz="2400" dirty="0" err="1"/>
              <a:t>il</a:t>
            </a:r>
            <a:r>
              <a:rPr lang="en-US" sz="2400" dirty="0"/>
              <a:t> </a:t>
            </a:r>
            <a:r>
              <a:rPr lang="en-US" sz="2400" dirty="0" err="1"/>
              <a:t>livello</a:t>
            </a:r>
            <a:r>
              <a:rPr lang="en-US" sz="2400" dirty="0"/>
              <a:t> </a:t>
            </a:r>
            <a:r>
              <a:rPr lang="en-US" sz="2400" dirty="0" err="1"/>
              <a:t>dell’imposta</a:t>
            </a:r>
            <a:r>
              <a:rPr lang="en-US" sz="2400" dirty="0"/>
              <a:t>, ma </a:t>
            </a:r>
            <a:r>
              <a:rPr lang="en-US" sz="2400" dirty="0" err="1"/>
              <a:t>lascia</a:t>
            </a:r>
            <a:r>
              <a:rPr lang="en-US" sz="2400" dirty="0"/>
              <a:t> </a:t>
            </a:r>
            <a:r>
              <a:rPr lang="en-US" sz="2400" dirty="0" err="1"/>
              <a:t>incerta</a:t>
            </a:r>
            <a:r>
              <a:rPr lang="en-US" sz="2400" dirty="0"/>
              <a:t> la </a:t>
            </a:r>
            <a:r>
              <a:rPr lang="en-US" sz="2400" dirty="0" err="1"/>
              <a:t>quantità</a:t>
            </a:r>
            <a:r>
              <a:rPr lang="en-US" sz="2400" dirty="0"/>
              <a:t> di </a:t>
            </a:r>
            <a:r>
              <a:rPr lang="en-US" sz="2400" dirty="0" err="1"/>
              <a:t>riduzione</a:t>
            </a:r>
            <a:r>
              <a:rPr lang="en-US" sz="2400" dirty="0"/>
              <a:t>. Le </a:t>
            </a:r>
            <a:r>
              <a:rPr lang="en-US" sz="2400" dirty="0" err="1"/>
              <a:t>imprese</a:t>
            </a:r>
            <a:r>
              <a:rPr lang="en-US" sz="2400" dirty="0"/>
              <a:t> non </a:t>
            </a:r>
            <a:r>
              <a:rPr lang="en-US" sz="2400" dirty="0" err="1"/>
              <a:t>ridurranno</a:t>
            </a:r>
            <a:r>
              <a:rPr lang="en-US" sz="2400" dirty="0"/>
              <a:t> </a:t>
            </a:r>
            <a:r>
              <a:rPr lang="en-US" sz="2400" dirty="0" err="1"/>
              <a:t>mai</a:t>
            </a:r>
            <a:r>
              <a:rPr lang="en-US" sz="2400" dirty="0"/>
              <a:t> </a:t>
            </a:r>
            <a:r>
              <a:rPr lang="en-US" sz="2400" dirty="0" err="1"/>
              <a:t>l’inquinamento</a:t>
            </a:r>
            <a:r>
              <a:rPr lang="en-US" sz="2400" dirty="0"/>
              <a:t> al di </a:t>
            </a:r>
            <a:r>
              <a:rPr lang="en-US" sz="2400" dirty="0" err="1"/>
              <a:t>là</a:t>
            </a:r>
            <a:r>
              <a:rPr lang="en-US" sz="2400" dirty="0"/>
              <a:t> del </a:t>
            </a:r>
            <a:r>
              <a:rPr lang="en-US" sz="2400" dirty="0" err="1"/>
              <a:t>punto</a:t>
            </a:r>
            <a:r>
              <a:rPr lang="en-US" sz="2400" dirty="0"/>
              <a:t> in cui le </a:t>
            </a:r>
            <a:r>
              <a:rPr lang="en-US" sz="2400" dirty="0" err="1"/>
              <a:t>riduzioni</a:t>
            </a:r>
            <a:r>
              <a:rPr lang="en-US" sz="2400" dirty="0"/>
              <a:t> </a:t>
            </a:r>
            <a:r>
              <a:rPr lang="en-US" sz="2400" dirty="0" err="1"/>
              <a:t>costano</a:t>
            </a:r>
            <a:r>
              <a:rPr lang="en-US" sz="2400" dirty="0"/>
              <a:t> </a:t>
            </a:r>
            <a:r>
              <a:rPr lang="en-US" sz="2400" dirty="0" err="1"/>
              <a:t>più</a:t>
            </a:r>
            <a:r>
              <a:rPr lang="en-US" sz="2400" dirty="0"/>
              <a:t> </a:t>
            </a:r>
            <a:r>
              <a:rPr lang="en-US" sz="2400" dirty="0" err="1"/>
              <a:t>delle</a:t>
            </a:r>
            <a:r>
              <a:rPr lang="en-US" sz="2400" dirty="0"/>
              <a:t> </a:t>
            </a:r>
            <a:r>
              <a:rPr lang="en-US" sz="2400" dirty="0" err="1"/>
              <a:t>imposte</a:t>
            </a:r>
            <a:r>
              <a:rPr lang="en-US" sz="2400" dirty="0"/>
              <a:t> </a:t>
            </a:r>
            <a:r>
              <a:rPr lang="en-US" sz="2400" dirty="0" err="1"/>
              <a:t>dovute</a:t>
            </a:r>
            <a:r>
              <a:rPr lang="en-US" sz="2400" dirty="0"/>
              <a:t>, </a:t>
            </a:r>
            <a:r>
              <a:rPr lang="en-US" sz="2400" b="1" dirty="0" err="1"/>
              <a:t>ovvero</a:t>
            </a:r>
            <a:r>
              <a:rPr lang="en-US" sz="2400" b="1" dirty="0"/>
              <a:t> </a:t>
            </a:r>
            <a:r>
              <a:rPr lang="en-US" sz="2400" b="1" dirty="0" err="1"/>
              <a:t>il</a:t>
            </a:r>
            <a:r>
              <a:rPr lang="en-US" sz="2400" b="1" dirty="0"/>
              <a:t> </a:t>
            </a:r>
            <a:r>
              <a:rPr lang="en-US" sz="2400" b="1" dirty="0" err="1"/>
              <a:t>punto</a:t>
            </a:r>
            <a:r>
              <a:rPr lang="en-US" sz="2400" b="1" dirty="0"/>
              <a:t> in cui </a:t>
            </a:r>
            <a:r>
              <a:rPr lang="en-US" sz="2400" b="1" dirty="0" err="1"/>
              <a:t>l’imposta</a:t>
            </a:r>
            <a:r>
              <a:rPr lang="en-US" sz="2400" b="1" dirty="0"/>
              <a:t> </a:t>
            </a:r>
            <a:r>
              <a:rPr lang="en-US" sz="2400" b="1" dirty="0" err="1"/>
              <a:t>interseca</a:t>
            </a:r>
            <a:r>
              <a:rPr lang="en-US" sz="2400" b="1" dirty="0"/>
              <a:t> la </a:t>
            </a:r>
            <a:r>
              <a:rPr lang="en-US" sz="2400" b="1" dirty="0" err="1"/>
              <a:t>loro</a:t>
            </a:r>
            <a:r>
              <a:rPr lang="en-US" sz="2400" b="1" dirty="0"/>
              <a:t> </a:t>
            </a:r>
            <a:r>
              <a:rPr lang="en-US" sz="2400" b="1" dirty="0" err="1"/>
              <a:t>vera</a:t>
            </a:r>
            <a:r>
              <a:rPr lang="en-US" sz="2400" b="1" dirty="0"/>
              <a:t> </a:t>
            </a:r>
            <a:r>
              <a:rPr lang="en-US" sz="2400" b="1" dirty="0" err="1"/>
              <a:t>curva</a:t>
            </a:r>
            <a:r>
              <a:rPr lang="en-US" sz="2400" b="1" dirty="0"/>
              <a:t> di </a:t>
            </a:r>
            <a:r>
              <a:rPr lang="en-US" sz="2400" b="1" dirty="0" err="1"/>
              <a:t>costo</a:t>
            </a:r>
            <a:r>
              <a:rPr lang="en-US" sz="2400" b="1" dirty="0"/>
              <a:t> </a:t>
            </a:r>
            <a:r>
              <a:rPr lang="en-US" sz="2400" b="1" dirty="0" err="1"/>
              <a:t>marginale</a:t>
            </a:r>
            <a:r>
              <a:rPr lang="en-US" sz="2400" dirty="0"/>
              <a:t>. </a:t>
            </a:r>
            <a:endParaRPr lang="en-US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Se </a:t>
            </a:r>
            <a:r>
              <a:rPr lang="en-US" sz="2400" dirty="0"/>
              <a:t>I </a:t>
            </a:r>
            <a:r>
              <a:rPr lang="en-US" sz="2400" dirty="0" err="1"/>
              <a:t>costi</a:t>
            </a:r>
            <a:r>
              <a:rPr lang="en-US" sz="2400" dirty="0"/>
              <a:t> </a:t>
            </a:r>
            <a:r>
              <a:rPr lang="en-US" sz="2400" dirty="0" err="1"/>
              <a:t>marginali</a:t>
            </a:r>
            <a:r>
              <a:rPr lang="en-US" sz="2400" dirty="0"/>
              <a:t> </a:t>
            </a:r>
            <a:r>
              <a:rPr lang="en-US" sz="2400" dirty="0" err="1"/>
              <a:t>risultano</a:t>
            </a:r>
            <a:r>
              <a:rPr lang="en-US" sz="2400" dirty="0"/>
              <a:t> </a:t>
            </a:r>
            <a:r>
              <a:rPr lang="en-US" sz="2400" dirty="0" err="1"/>
              <a:t>più</a:t>
            </a:r>
            <a:r>
              <a:rPr lang="en-US" sz="2400" dirty="0"/>
              <a:t> </a:t>
            </a:r>
            <a:r>
              <a:rPr lang="en-US" sz="2400" dirty="0" err="1"/>
              <a:t>alti</a:t>
            </a:r>
            <a:r>
              <a:rPr lang="en-US" sz="2400" dirty="0"/>
              <a:t> di </a:t>
            </a:r>
            <a:r>
              <a:rPr lang="en-US" sz="2400" dirty="0" err="1"/>
              <a:t>quanto</a:t>
            </a:r>
            <a:r>
              <a:rPr lang="en-US" sz="2400" dirty="0"/>
              <a:t> </a:t>
            </a:r>
            <a:r>
              <a:rPr lang="en-US" sz="2400" dirty="0" err="1"/>
              <a:t>previsto</a:t>
            </a:r>
            <a:r>
              <a:rPr lang="en-US" sz="2400" dirty="0"/>
              <a:t>, le </a:t>
            </a:r>
            <a:r>
              <a:rPr lang="en-US" sz="2400" dirty="0" err="1"/>
              <a:t>imprese</a:t>
            </a:r>
            <a:r>
              <a:rPr lang="en-US" sz="2400" dirty="0"/>
              <a:t> non </a:t>
            </a:r>
            <a:r>
              <a:rPr lang="en-US" sz="2400" dirty="0" err="1"/>
              <a:t>dovranno</a:t>
            </a:r>
            <a:r>
              <a:rPr lang="en-US" sz="2400" dirty="0"/>
              <a:t> fare </a:t>
            </a:r>
            <a:r>
              <a:rPr lang="en-US" sz="2400" dirty="0" err="1"/>
              <a:t>altro</a:t>
            </a:r>
            <a:r>
              <a:rPr lang="en-US" sz="2400" dirty="0"/>
              <a:t> </a:t>
            </a:r>
            <a:r>
              <a:rPr lang="en-US" sz="2400" dirty="0" err="1"/>
              <a:t>che</a:t>
            </a:r>
            <a:r>
              <a:rPr lang="en-US" sz="2400" dirty="0"/>
              <a:t> </a:t>
            </a:r>
            <a:r>
              <a:rPr lang="en-US" sz="2400" dirty="0" err="1"/>
              <a:t>impegnarsi</a:t>
            </a:r>
            <a:r>
              <a:rPr lang="en-US" sz="2400" dirty="0"/>
              <a:t> di </a:t>
            </a:r>
            <a:r>
              <a:rPr lang="en-US" sz="2400" dirty="0" err="1"/>
              <a:t>meno</a:t>
            </a:r>
            <a:r>
              <a:rPr lang="en-US" sz="2400" dirty="0"/>
              <a:t> </a:t>
            </a:r>
            <a:r>
              <a:rPr lang="en-US" sz="2400" dirty="0" err="1"/>
              <a:t>sul</a:t>
            </a:r>
            <a:r>
              <a:rPr lang="en-US" sz="2400" dirty="0"/>
              <a:t> </a:t>
            </a:r>
            <a:r>
              <a:rPr lang="en-US" sz="2400" dirty="0" err="1"/>
              <a:t>fronte</a:t>
            </a:r>
            <a:r>
              <a:rPr lang="en-US" sz="2400" dirty="0"/>
              <a:t> </a:t>
            </a:r>
            <a:r>
              <a:rPr lang="en-US" sz="2400" dirty="0" err="1"/>
              <a:t>della</a:t>
            </a:r>
            <a:r>
              <a:rPr lang="en-US" sz="2400" dirty="0"/>
              <a:t> </a:t>
            </a:r>
            <a:r>
              <a:rPr lang="en-US" sz="2400" dirty="0" err="1"/>
              <a:t>riduzione</a:t>
            </a:r>
            <a:r>
              <a:rPr lang="en-US" sz="2400" dirty="0"/>
              <a:t> </a:t>
            </a:r>
            <a:r>
              <a:rPr lang="en-US" sz="2400" dirty="0" err="1" smtClean="0"/>
              <a:t>dell’inquinamento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2552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ChangeArrowheads="1"/>
          </p:cNvSpPr>
          <p:nvPr/>
        </p:nvSpPr>
        <p:spPr bwMode="auto">
          <a:xfrm>
            <a:off x="2436813" y="1598614"/>
            <a:ext cx="731520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Usare le imposte porta a costi più bassi …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… ma a un minor controllo sull’ammontare della riduzione dell’inquinamento</a:t>
            </a:r>
            <a:r>
              <a:rPr lang="it-IT" sz="24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400" dirty="0">
                <a:latin typeface="Calibri" pitchFamily="34" charset="0"/>
                <a:cs typeface="Calibri" pitchFamily="34" charset="0"/>
              </a:rPr>
              <a:t>La scelta dello strumento dipende </a:t>
            </a:r>
            <a:r>
              <a:rPr lang="it-IT" sz="2400" b="1" dirty="0">
                <a:latin typeface="Calibri" pitchFamily="34" charset="0"/>
                <a:cs typeface="Calibri" pitchFamily="34" charset="0"/>
              </a:rPr>
              <a:t>dal prevalere nello Stato della volontà di ridurre l’inquinamento fino al livello ottimale o di minimizzare i costi</a:t>
            </a:r>
            <a:r>
              <a:rPr lang="it-IT" sz="2400" dirty="0">
                <a:latin typeface="Calibri" pitchFamily="34" charset="0"/>
                <a:cs typeface="Calibri" pitchFamily="34" charset="0"/>
              </a:rPr>
              <a:t>. </a:t>
            </a:r>
          </a:p>
          <a:p>
            <a:pPr marL="285750" indent="-285750">
              <a:spcBef>
                <a:spcPct val="10000"/>
              </a:spcBef>
              <a:spcAft>
                <a:spcPct val="10000"/>
              </a:spcAft>
              <a:buFont typeface="Arial" pitchFamily="34" charset="0"/>
              <a:buChar char="•"/>
            </a:pPr>
            <a:endParaRPr lang="en-US" dirty="0">
              <a:solidFill>
                <a:srgbClr val="5EA076"/>
              </a:solidFill>
              <a:latin typeface="Arial" pitchFamily="34" charset="0"/>
            </a:endParaRPr>
          </a:p>
          <a:p>
            <a:pPr marL="285750" indent="-285750">
              <a:spcBef>
                <a:spcPct val="10000"/>
              </a:spcBef>
              <a:spcAft>
                <a:spcPct val="10000"/>
              </a:spcAft>
              <a:buFont typeface="Arial" pitchFamily="34" charset="0"/>
              <a:buChar char="•"/>
            </a:pPr>
            <a:endParaRPr lang="en-US" dirty="0">
              <a:latin typeface="Times New Roman" pitchFamily="18" charset="0"/>
            </a:endParaRPr>
          </a:p>
          <a:p>
            <a:pPr marL="285750" indent="-285750">
              <a:spcBef>
                <a:spcPct val="10000"/>
              </a:spcBef>
              <a:spcAft>
                <a:spcPct val="10000"/>
              </a:spcAft>
              <a:buFont typeface="Arial" pitchFamily="34" charset="0"/>
              <a:buChar char="•"/>
            </a:pPr>
            <a:endParaRPr lang="en-US" dirty="0">
              <a:solidFill>
                <a:srgbClr val="5EA076"/>
              </a:solidFill>
              <a:latin typeface="Arial" pitchFamily="34" charset="0"/>
            </a:endParaRPr>
          </a:p>
        </p:txBody>
      </p:sp>
      <p:sp>
        <p:nvSpPr>
          <p:cNvPr id="74755" name="Rectangle 12"/>
          <p:cNvSpPr>
            <a:spLocks noChangeArrowheads="1"/>
          </p:cNvSpPr>
          <p:nvPr/>
        </p:nvSpPr>
        <p:spPr bwMode="auto">
          <a:xfrm>
            <a:off x="2436813" y="422276"/>
            <a:ext cx="7315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it-IT" sz="2400" dirty="0">
                <a:solidFill>
                  <a:srgbClr val="4597A0"/>
                </a:solidFill>
                <a:latin typeface="Arial" pitchFamily="34" charset="0"/>
              </a:rPr>
              <a:t>Incertezza sui costi di riduzione : implicazioni per la scelta degli strumenti</a:t>
            </a:r>
          </a:p>
        </p:txBody>
      </p:sp>
    </p:spTree>
    <p:extLst>
      <p:ext uri="{BB962C8B-B14F-4D97-AF65-F5344CB8AC3E}">
        <p14:creationId xmlns:p14="http://schemas.microsoft.com/office/powerpoint/2010/main" val="2269187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4"/>
          <p:cNvSpPr>
            <a:spLocks noChangeArrowheads="1"/>
          </p:cNvSpPr>
          <p:nvPr/>
        </p:nvSpPr>
        <p:spPr bwMode="auto">
          <a:xfrm>
            <a:off x="2436813" y="1598613"/>
            <a:ext cx="7315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56673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400" dirty="0">
                <a:latin typeface="Calibri" pitchFamily="34" charset="0"/>
                <a:cs typeface="Calibri" pitchFamily="34" charset="0"/>
              </a:rPr>
              <a:t>Le </a:t>
            </a:r>
            <a:r>
              <a:rPr lang="it-IT" sz="2400" dirty="0" err="1">
                <a:latin typeface="Calibri" pitchFamily="34" charset="0"/>
                <a:cs typeface="Calibri" pitchFamily="34" charset="0"/>
              </a:rPr>
              <a:t>esternalità</a:t>
            </a:r>
            <a:r>
              <a:rPr lang="it-IT" sz="2400" dirty="0">
                <a:latin typeface="Calibri" pitchFamily="34" charset="0"/>
                <a:cs typeface="Calibri" pitchFamily="34" charset="0"/>
              </a:rPr>
              <a:t> sorgono quando le azioni di una parte influenzano il benessere di un’altra parte</a:t>
            </a:r>
            <a:r>
              <a:rPr lang="it-IT" altLang="ja-JP" sz="2400" dirty="0">
                <a:latin typeface="Calibri" pitchFamily="34" charset="0"/>
                <a:cs typeface="Calibri" pitchFamily="34" charset="0"/>
              </a:rPr>
              <a:t>, e la prima non compensa pienamente l’altra per questo effetto.</a:t>
            </a:r>
            <a:endParaRPr lang="it-IT" sz="2400" dirty="0">
              <a:latin typeface="Calibri" pitchFamily="34" charset="0"/>
              <a:cs typeface="Calibri" pitchFamily="34" charset="0"/>
            </a:endParaRPr>
          </a:p>
          <a:p>
            <a:pPr marL="342900" indent="-342900" defTabSz="56673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400" dirty="0">
                <a:latin typeface="Calibri" pitchFamily="34" charset="0"/>
                <a:cs typeface="Calibri" pitchFamily="34" charset="0"/>
              </a:rPr>
              <a:t>Tra le domande fondamentali poste dalla scienza delle finanze, le </a:t>
            </a:r>
            <a:r>
              <a:rPr lang="it-IT" sz="2400" dirty="0" err="1">
                <a:latin typeface="Calibri" pitchFamily="34" charset="0"/>
                <a:cs typeface="Calibri" pitchFamily="34" charset="0"/>
              </a:rPr>
              <a:t>esternalità</a:t>
            </a:r>
            <a:r>
              <a:rPr lang="it-IT" sz="2400" dirty="0">
                <a:latin typeface="Calibri" pitchFamily="34" charset="0"/>
                <a:cs typeface="Calibri" pitchFamily="34" charset="0"/>
              </a:rPr>
              <a:t> sono la classica risposta alla domanda “</a:t>
            </a:r>
            <a:r>
              <a:rPr lang="it-IT" altLang="ja-JP" sz="2400" dirty="0">
                <a:latin typeface="Calibri" pitchFamily="34" charset="0"/>
                <a:cs typeface="Calibri" pitchFamily="34" charset="0"/>
              </a:rPr>
              <a:t>quando” : se le </a:t>
            </a:r>
            <a:r>
              <a:rPr lang="it-IT" altLang="ja-JP" sz="2400" dirty="0" err="1">
                <a:latin typeface="Calibri" pitchFamily="34" charset="0"/>
                <a:cs typeface="Calibri" pitchFamily="34" charset="0"/>
              </a:rPr>
              <a:t>esternalità</a:t>
            </a:r>
            <a:r>
              <a:rPr lang="it-IT" altLang="ja-JP" sz="2400" dirty="0">
                <a:latin typeface="Calibri" pitchFamily="34" charset="0"/>
                <a:cs typeface="Calibri" pitchFamily="34" charset="0"/>
              </a:rPr>
              <a:t> sono presenti, il mercato ha fallito e l’intervento è potenzialmente giustificato.  </a:t>
            </a:r>
            <a:endParaRPr lang="it-IT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6803" name="Rectangle 5"/>
          <p:cNvSpPr>
            <a:spLocks noChangeArrowheads="1"/>
          </p:cNvSpPr>
          <p:nvPr/>
        </p:nvSpPr>
        <p:spPr bwMode="auto">
          <a:xfrm>
            <a:off x="2436813" y="422276"/>
            <a:ext cx="7315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sz="2400" dirty="0" err="1">
                <a:solidFill>
                  <a:srgbClr val="4597A0"/>
                </a:solidFill>
                <a:latin typeface="Arial" pitchFamily="34" charset="0"/>
              </a:rPr>
              <a:t>Conclusioni</a:t>
            </a:r>
            <a:endParaRPr lang="en-US" sz="2400" dirty="0">
              <a:solidFill>
                <a:srgbClr val="4597A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27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4"/>
          <p:cNvSpPr>
            <a:spLocks noChangeArrowheads="1"/>
          </p:cNvSpPr>
          <p:nvPr/>
        </p:nvSpPr>
        <p:spPr bwMode="auto">
          <a:xfrm>
            <a:off x="2436813" y="1598614"/>
            <a:ext cx="73152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defTabSz="56673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400" dirty="0">
                <a:latin typeface="Calibri" pitchFamily="34" charset="0"/>
                <a:cs typeface="Calibri" pitchFamily="34" charset="0"/>
              </a:rPr>
              <a:t>Ciò naturalmente conduce a un’altra domanda della scienza delle finanze: “</a:t>
            </a:r>
            <a:r>
              <a:rPr lang="it-IT" altLang="ja-JP" sz="2400" dirty="0">
                <a:latin typeface="Calibri" pitchFamily="34" charset="0"/>
                <a:cs typeface="Calibri" pitchFamily="34" charset="0"/>
              </a:rPr>
              <a:t>come?”. </a:t>
            </a:r>
          </a:p>
          <a:p>
            <a:pPr marL="342900" indent="-342900" defTabSz="56673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altLang="ja-JP" sz="2400" dirty="0">
                <a:latin typeface="Calibri" pitchFamily="34" charset="0"/>
                <a:cs typeface="Calibri" pitchFamily="34" charset="0"/>
              </a:rPr>
              <a:t>Due sono le soluzioni:</a:t>
            </a:r>
          </a:p>
          <a:p>
            <a:pPr marL="914400" lvl="1" indent="-457200" defTabSz="566738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it-IT" altLang="ja-JP" sz="2400" dirty="0">
                <a:latin typeface="Calibri" pitchFamily="34" charset="0"/>
                <a:cs typeface="Calibri" pitchFamily="34" charset="0"/>
              </a:rPr>
              <a:t>Misure basate sul prezzo (imposte e sussidi) </a:t>
            </a:r>
          </a:p>
          <a:p>
            <a:pPr marL="914400" lvl="1" indent="-457200" defTabSz="566738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it-IT" altLang="ja-JP" sz="2400" dirty="0">
                <a:latin typeface="Calibri" pitchFamily="34" charset="0"/>
                <a:cs typeface="Calibri" pitchFamily="34" charset="0"/>
              </a:rPr>
              <a:t>Misure basate sulla quantità (regolazione)</a:t>
            </a:r>
            <a:endParaRPr lang="it-IT" sz="2400" dirty="0">
              <a:latin typeface="Calibri" pitchFamily="34" charset="0"/>
              <a:cs typeface="Calibri" pitchFamily="34" charset="0"/>
            </a:endParaRPr>
          </a:p>
          <a:p>
            <a:pPr marL="342900" indent="-342900" defTabSz="56673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400" dirty="0">
                <a:latin typeface="Calibri" pitchFamily="34" charset="0"/>
                <a:cs typeface="Calibri" pitchFamily="34" charset="0"/>
              </a:rPr>
              <a:t>Quale di questi metodi condurrà all’esito più efficiente? Dipende da fattori quali l’eterogeneità delle imprese oggetto di intervento, la flessibilità incorporata nella regolazione quantitativa e l’incertezza sui costi di riduzione dell’</a:t>
            </a:r>
            <a:r>
              <a:rPr lang="it-IT" sz="2400" dirty="0" err="1">
                <a:latin typeface="Calibri" pitchFamily="34" charset="0"/>
                <a:cs typeface="Calibri" pitchFamily="34" charset="0"/>
              </a:rPr>
              <a:t>esternalità</a:t>
            </a:r>
            <a:r>
              <a:rPr lang="it-IT" sz="24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78851" name="Rectangle 6"/>
          <p:cNvSpPr>
            <a:spLocks noChangeArrowheads="1"/>
          </p:cNvSpPr>
          <p:nvPr/>
        </p:nvSpPr>
        <p:spPr bwMode="auto">
          <a:xfrm>
            <a:off x="2436813" y="422276"/>
            <a:ext cx="7315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it-IT" sz="2400">
                <a:solidFill>
                  <a:srgbClr val="4597A0"/>
                </a:solidFill>
                <a:latin typeface="Arial" pitchFamily="34" charset="0"/>
              </a:rPr>
              <a:t>Conclusioni</a:t>
            </a:r>
          </a:p>
        </p:txBody>
      </p:sp>
    </p:spTree>
    <p:extLst>
      <p:ext uri="{BB962C8B-B14F-4D97-AF65-F5344CB8AC3E}">
        <p14:creationId xmlns:p14="http://schemas.microsoft.com/office/powerpoint/2010/main" val="181224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49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2"/>
          <p:cNvSpPr>
            <a:spLocks noChangeArrowheads="1"/>
          </p:cNvSpPr>
          <p:nvPr/>
        </p:nvSpPr>
        <p:spPr bwMode="auto">
          <a:xfrm>
            <a:off x="2436813" y="422276"/>
            <a:ext cx="7315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it-IT" sz="2400" dirty="0" err="1">
                <a:solidFill>
                  <a:srgbClr val="4597A0"/>
                </a:solidFill>
                <a:latin typeface="Arial" pitchFamily="34" charset="0"/>
              </a:rPr>
              <a:t>Esternalità</a:t>
            </a:r>
            <a:r>
              <a:rPr lang="it-IT" sz="2400" dirty="0">
                <a:solidFill>
                  <a:srgbClr val="4597A0"/>
                </a:solidFill>
                <a:latin typeface="Arial" pitchFamily="34" charset="0"/>
              </a:rPr>
              <a:t>: problemi e soluzioni</a:t>
            </a:r>
          </a:p>
        </p:txBody>
      </p:sp>
      <p:sp>
        <p:nvSpPr>
          <p:cNvPr id="17411" name="Rectangle 44"/>
          <p:cNvSpPr>
            <a:spLocks noChangeArrowheads="1"/>
          </p:cNvSpPr>
          <p:nvPr/>
        </p:nvSpPr>
        <p:spPr bwMode="auto">
          <a:xfrm>
            <a:off x="2438401" y="1598613"/>
            <a:ext cx="7313613" cy="414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2400" dirty="0">
                <a:latin typeface="Calibri" pitchFamily="34" charset="0"/>
                <a:cs typeface="Arial" pitchFamily="34" charset="0"/>
              </a:rPr>
              <a:t>Il riscaldamento globale è un classico esempio di </a:t>
            </a:r>
            <a:r>
              <a:rPr lang="it-IT" sz="2400" dirty="0" err="1">
                <a:latin typeface="Calibri" pitchFamily="34" charset="0"/>
                <a:cs typeface="Arial" pitchFamily="34" charset="0"/>
              </a:rPr>
              <a:t>esternalità</a:t>
            </a:r>
            <a:r>
              <a:rPr lang="it-IT" sz="2400" dirty="0">
                <a:latin typeface="Calibri" pitchFamily="34" charset="0"/>
                <a:cs typeface="Arial" pitchFamily="34" charset="0"/>
              </a:rPr>
              <a:t>, che è un tipo di fallimento del mercato.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400" b="1" dirty="0" err="1">
                <a:latin typeface="Calibri" pitchFamily="34" charset="0"/>
                <a:cs typeface="Arial" pitchFamily="34" charset="0"/>
              </a:rPr>
              <a:t>Esternalità</a:t>
            </a:r>
            <a:r>
              <a:rPr lang="it-IT" sz="2400" b="1" dirty="0">
                <a:latin typeface="Calibri" pitchFamily="34" charset="0"/>
                <a:cs typeface="Arial" pitchFamily="34" charset="0"/>
              </a:rPr>
              <a:t>: </a:t>
            </a:r>
            <a:r>
              <a:rPr lang="it-IT" sz="2400" dirty="0">
                <a:latin typeface="Calibri" pitchFamily="34" charset="0"/>
                <a:cs typeface="Arial" pitchFamily="34" charset="0"/>
              </a:rPr>
              <a:t>le </a:t>
            </a:r>
            <a:r>
              <a:rPr lang="it-IT" sz="2400" dirty="0" err="1">
                <a:latin typeface="Calibri" pitchFamily="34" charset="0"/>
                <a:cs typeface="Arial" pitchFamily="34" charset="0"/>
              </a:rPr>
              <a:t>esternalità</a:t>
            </a:r>
            <a:r>
              <a:rPr lang="it-IT" sz="2400" dirty="0">
                <a:latin typeface="Calibri" pitchFamily="34" charset="0"/>
                <a:cs typeface="Arial" pitchFamily="34" charset="0"/>
              </a:rPr>
              <a:t> sorgono ogni volta che le azioni di una parte peggiorano o migliorano le condizioni di un’altra parte, senza che la prima debba sostenere un costo o ricevere un beneficio per ciò che ha fatto.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400" b="1" dirty="0">
                <a:latin typeface="Calibri" pitchFamily="34" charset="0"/>
                <a:cs typeface="Arial" pitchFamily="34" charset="0"/>
              </a:rPr>
              <a:t>Fallimento del mercato: </a:t>
            </a:r>
            <a:r>
              <a:rPr lang="it-IT" sz="24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un problema che induce l’economia di mercato a generare un esito  che non massimizza l’efficienza</a:t>
            </a:r>
            <a:r>
              <a:rPr lang="it-IT" sz="2400" dirty="0">
                <a:latin typeface="Calibri" pitchFamily="34" charset="0"/>
                <a:cs typeface="Arial" pitchFamily="34" charset="0"/>
              </a:rPr>
              <a:t>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400" dirty="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6880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2"/>
          <p:cNvSpPr>
            <a:spLocks noChangeArrowheads="1"/>
          </p:cNvSpPr>
          <p:nvPr/>
        </p:nvSpPr>
        <p:spPr bwMode="auto">
          <a:xfrm>
            <a:off x="2436813" y="422276"/>
            <a:ext cx="7315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it-IT" sz="2400" dirty="0" err="1">
                <a:solidFill>
                  <a:srgbClr val="4597A0"/>
                </a:solidFill>
                <a:latin typeface="Arial" pitchFamily="34" charset="0"/>
              </a:rPr>
              <a:t>Esternalità</a:t>
            </a:r>
            <a:r>
              <a:rPr lang="it-IT" sz="2400" dirty="0">
                <a:solidFill>
                  <a:srgbClr val="4597A0"/>
                </a:solidFill>
                <a:latin typeface="Arial" pitchFamily="34" charset="0"/>
              </a:rPr>
              <a:t> negative</a:t>
            </a:r>
          </a:p>
        </p:txBody>
      </p:sp>
      <p:sp>
        <p:nvSpPr>
          <p:cNvPr id="17411" name="Rectangle 44"/>
          <p:cNvSpPr>
            <a:spLocks noChangeArrowheads="1"/>
          </p:cNvSpPr>
          <p:nvPr/>
        </p:nvSpPr>
        <p:spPr bwMode="auto">
          <a:xfrm>
            <a:off x="2438399" y="1598613"/>
            <a:ext cx="7862400" cy="43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400" b="1" dirty="0" err="1">
                <a:latin typeface="Calibri" pitchFamily="34" charset="0"/>
                <a:cs typeface="Arial" pitchFamily="34" charset="0"/>
              </a:rPr>
              <a:t>Esternalità</a:t>
            </a:r>
            <a:r>
              <a:rPr lang="it-IT" sz="2400" b="1" dirty="0">
                <a:latin typeface="Calibri" pitchFamily="34" charset="0"/>
                <a:cs typeface="Arial" pitchFamily="34" charset="0"/>
              </a:rPr>
              <a:t> di produzione negativa: </a:t>
            </a:r>
            <a:r>
              <a:rPr lang="it-IT" sz="2400" dirty="0">
                <a:latin typeface="Calibri" pitchFamily="34" charset="0"/>
                <a:cs typeface="Arial" pitchFamily="34" charset="0"/>
              </a:rPr>
              <a:t>situazione nella quale la produzione di un’impresa </a:t>
            </a:r>
            <a:r>
              <a:rPr lang="it-IT" altLang="ja-JP" sz="2400" dirty="0">
                <a:latin typeface="Calibri" pitchFamily="34" charset="0"/>
                <a:cs typeface="Arial" pitchFamily="34" charset="0"/>
              </a:rPr>
              <a:t>riduce il benessere di altri soggetti che l’impresa non compensa.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it-IT" sz="2400" dirty="0">
                <a:latin typeface="Calibri" pitchFamily="34" charset="0"/>
                <a:cs typeface="Arial" pitchFamily="34" charset="0"/>
              </a:rPr>
              <a:t>Le emissioni di un impianto siderurgico, smaltite in un fiume, danneggiano i pescatori.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400" b="1" dirty="0" smtClean="0">
                <a:latin typeface="Calibri" pitchFamily="34" charset="0"/>
                <a:cs typeface="Arial" pitchFamily="34" charset="0"/>
              </a:rPr>
              <a:t>Esternalità </a:t>
            </a:r>
            <a:r>
              <a:rPr lang="it-IT" sz="2400" b="1" dirty="0">
                <a:latin typeface="Calibri" pitchFamily="34" charset="0"/>
                <a:cs typeface="Arial" pitchFamily="34" charset="0"/>
              </a:rPr>
              <a:t>di consumo negativa: </a:t>
            </a:r>
            <a:r>
              <a:rPr lang="it-IT" sz="2400" dirty="0">
                <a:latin typeface="Calibri" pitchFamily="34" charset="0"/>
                <a:cs typeface="Calibri" pitchFamily="34" charset="0"/>
              </a:rPr>
              <a:t>situazione nella quale il consumo di un individuo riduce il benessere di altri, che non sono compensati da quell’individuo</a:t>
            </a:r>
            <a:r>
              <a:rPr lang="it-IT" sz="2400" dirty="0">
                <a:latin typeface="Calibri" pitchFamily="34" charset="0"/>
                <a:cs typeface="Arial" pitchFamily="34" charset="0"/>
              </a:rPr>
              <a:t>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it-IT" sz="2400" dirty="0">
                <a:latin typeface="Calibri" pitchFamily="34" charset="0"/>
                <a:cs typeface="Arial" pitchFamily="34" charset="0"/>
              </a:rPr>
              <a:t>Fumare al ristorante  nuoce alla salute degli altri.</a:t>
            </a:r>
          </a:p>
        </p:txBody>
      </p:sp>
    </p:spTree>
    <p:extLst>
      <p:ext uri="{BB962C8B-B14F-4D97-AF65-F5344CB8AC3E}">
        <p14:creationId xmlns:p14="http://schemas.microsoft.com/office/powerpoint/2010/main" val="22284286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438401" y="1598613"/>
            <a:ext cx="7313613" cy="414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it-IT" sz="2400" dirty="0">
                <a:latin typeface="Calibri"/>
                <a:ea typeface="ＭＳ Ｐゴシック" charset="0"/>
                <a:cs typeface="Calibri"/>
              </a:rPr>
              <a:t>Le </a:t>
            </a:r>
            <a:r>
              <a:rPr lang="it-IT" sz="2400" dirty="0" err="1">
                <a:latin typeface="Calibri"/>
                <a:ea typeface="ＭＳ Ｐゴシック" charset="0"/>
                <a:cs typeface="Calibri"/>
              </a:rPr>
              <a:t>esternalità</a:t>
            </a:r>
            <a:r>
              <a:rPr lang="it-IT" sz="2400" dirty="0">
                <a:latin typeface="Calibri"/>
                <a:ea typeface="ＭＳ Ｐゴシック" charset="0"/>
                <a:cs typeface="Calibri"/>
              </a:rPr>
              <a:t> di produzione negative introducono un cuneo tra costo marginale privato e sociale.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it-IT" sz="2400" b="1" dirty="0">
                <a:latin typeface="Calibri"/>
                <a:ea typeface="ＭＳ Ｐゴシック" charset="0"/>
                <a:cs typeface="Calibri"/>
              </a:rPr>
              <a:t>Costo marginale privato </a:t>
            </a:r>
            <a:r>
              <a:rPr lang="it-IT" sz="2400" dirty="0">
                <a:latin typeface="Calibri"/>
                <a:ea typeface="ＭＳ Ｐゴシック" charset="0"/>
                <a:cs typeface="Calibri"/>
              </a:rPr>
              <a:t>(</a:t>
            </a:r>
            <a:r>
              <a:rPr lang="it-IT" sz="2400" i="1" dirty="0" err="1">
                <a:latin typeface="Calibri"/>
                <a:ea typeface="ＭＳ Ｐゴシック" charset="0"/>
                <a:cs typeface="Calibri"/>
              </a:rPr>
              <a:t>CMP</a:t>
            </a:r>
            <a:r>
              <a:rPr lang="it-IT" sz="2400" dirty="0">
                <a:latin typeface="Calibri"/>
                <a:ea typeface="ＭＳ Ｐゴシック" charset="0"/>
                <a:cs typeface="Calibri"/>
              </a:rPr>
              <a:t>): il </a:t>
            </a:r>
            <a:r>
              <a:rPr lang="it-IT" sz="2400" dirty="0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costo diretto  per i produttori</a:t>
            </a:r>
            <a:r>
              <a:rPr lang="it-IT" sz="2400" dirty="0">
                <a:latin typeface="Calibri"/>
                <a:ea typeface="ＭＳ Ｐゴシック" charset="0"/>
                <a:cs typeface="Calibri"/>
              </a:rPr>
              <a:t> </a:t>
            </a:r>
            <a:r>
              <a:rPr lang="it-IT" sz="2400" dirty="0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di produrre un’unità addizionale di un bene</a:t>
            </a:r>
            <a:r>
              <a:rPr lang="it-IT" sz="2400" dirty="0">
                <a:latin typeface="Calibri"/>
                <a:ea typeface="ＭＳ Ｐゴシック" charset="0"/>
                <a:cs typeface="Calibri"/>
              </a:rPr>
              <a:t>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it-IT" sz="2400" b="1" dirty="0">
                <a:latin typeface="Calibri"/>
                <a:ea typeface="ＭＳ Ｐゴシック" charset="0"/>
                <a:cs typeface="Calibri"/>
              </a:rPr>
              <a:t>Costo marginale sociale  </a:t>
            </a:r>
            <a:r>
              <a:rPr lang="it-IT" sz="2400" dirty="0">
                <a:latin typeface="Calibri"/>
                <a:ea typeface="ＭＳ Ｐゴシック" charset="0"/>
                <a:cs typeface="Calibri"/>
              </a:rPr>
              <a:t>(</a:t>
            </a:r>
            <a:r>
              <a:rPr lang="it-IT" sz="2400" i="1" dirty="0" err="1">
                <a:latin typeface="Calibri"/>
                <a:ea typeface="ＭＳ Ｐゴシック" charset="0"/>
                <a:cs typeface="Calibri"/>
              </a:rPr>
              <a:t>CMS</a:t>
            </a:r>
            <a:r>
              <a:rPr lang="it-IT" sz="2400" dirty="0">
                <a:latin typeface="Calibri"/>
                <a:ea typeface="ＭＳ Ｐゴシック" charset="0"/>
                <a:cs typeface="Calibri"/>
              </a:rPr>
              <a:t>): </a:t>
            </a:r>
            <a:r>
              <a:rPr lang="it-IT" sz="2400" dirty="0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il costo marginale privato per i produttori più ogni altro costo </a:t>
            </a:r>
            <a:r>
              <a:rPr lang="it-IT" sz="2400" b="1" dirty="0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associato con la produzione del bene</a:t>
            </a:r>
            <a:r>
              <a:rPr lang="it-IT" sz="2400" dirty="0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it-IT" sz="2400" b="1" dirty="0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ma imposto ad altri</a:t>
            </a:r>
            <a:r>
              <a:rPr lang="it-IT" sz="2400" dirty="0">
                <a:latin typeface="Calibri"/>
                <a:ea typeface="ＭＳ Ｐゴシック" charset="0"/>
                <a:cs typeface="Calibri"/>
              </a:rPr>
              <a:t>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it-IT" sz="2400" dirty="0">
                <a:latin typeface="Calibri"/>
                <a:ea typeface="ＭＳ Ｐゴシック" charset="0"/>
                <a:cs typeface="Calibri"/>
              </a:rPr>
              <a:t>Il danno derivante dall’inquinamento </a:t>
            </a:r>
            <a:r>
              <a:rPr lang="it-IT" sz="2400" b="1" dirty="0">
                <a:latin typeface="Calibri"/>
                <a:ea typeface="ＭＳ Ｐゴシック" charset="0"/>
                <a:cs typeface="Calibri"/>
              </a:rPr>
              <a:t>è un costo di produzione imposto agli altri</a:t>
            </a:r>
            <a:r>
              <a:rPr lang="it-IT" sz="2400" dirty="0">
                <a:latin typeface="Calibri"/>
                <a:ea typeface="ＭＳ Ｐゴシック" charset="0"/>
                <a:cs typeface="Calibri"/>
              </a:rPr>
              <a:t>.</a:t>
            </a:r>
          </a:p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1509" name="Rectangle 12"/>
          <p:cNvSpPr>
            <a:spLocks noChangeArrowheads="1"/>
          </p:cNvSpPr>
          <p:nvPr/>
        </p:nvSpPr>
        <p:spPr bwMode="auto">
          <a:xfrm>
            <a:off x="2436813" y="422276"/>
            <a:ext cx="7315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it-IT" sz="2400" dirty="0">
                <a:solidFill>
                  <a:srgbClr val="4597A0"/>
                </a:solidFill>
                <a:latin typeface="Arial" pitchFamily="34" charset="0"/>
              </a:rPr>
              <a:t>Costo marginale privato e sociale</a:t>
            </a:r>
          </a:p>
        </p:txBody>
      </p:sp>
    </p:spTree>
    <p:extLst>
      <p:ext uri="{BB962C8B-B14F-4D97-AF65-F5344CB8AC3E}">
        <p14:creationId xmlns:p14="http://schemas.microsoft.com/office/powerpoint/2010/main" val="28953477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2436813" y="384698"/>
            <a:ext cx="7315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it-IT" sz="2400" dirty="0">
                <a:solidFill>
                  <a:srgbClr val="4597A0"/>
                </a:solidFill>
                <a:latin typeface="Arial" pitchFamily="34" charset="0"/>
              </a:rPr>
              <a:t>Economia delle </a:t>
            </a:r>
            <a:r>
              <a:rPr lang="it-IT" sz="2400" dirty="0" err="1">
                <a:solidFill>
                  <a:srgbClr val="4597A0"/>
                </a:solidFill>
                <a:latin typeface="Arial" pitchFamily="34" charset="0"/>
              </a:rPr>
              <a:t>esternalità</a:t>
            </a:r>
            <a:r>
              <a:rPr lang="it-IT" sz="2400" dirty="0">
                <a:solidFill>
                  <a:srgbClr val="4597A0"/>
                </a:solidFill>
                <a:latin typeface="Arial" pitchFamily="34" charset="0"/>
              </a:rPr>
              <a:t> di produzione negative: produzione di acciaio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924" y="1255222"/>
            <a:ext cx="5288727" cy="497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98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438401" y="1598613"/>
            <a:ext cx="7313613" cy="414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it-IT" sz="2400" dirty="0">
                <a:latin typeface="Calibri"/>
                <a:ea typeface="ＭＳ Ｐゴシック" charset="0"/>
                <a:cs typeface="Calibri"/>
              </a:rPr>
              <a:t>Le </a:t>
            </a:r>
            <a:r>
              <a:rPr lang="it-IT" sz="2400" dirty="0" err="1">
                <a:latin typeface="Calibri"/>
                <a:ea typeface="ＭＳ Ｐゴシック" charset="0"/>
                <a:cs typeface="Calibri"/>
              </a:rPr>
              <a:t>esternalità</a:t>
            </a:r>
            <a:r>
              <a:rPr lang="it-IT" sz="2400" dirty="0">
                <a:latin typeface="Calibri"/>
                <a:ea typeface="ＭＳ Ｐゴシック" charset="0"/>
                <a:cs typeface="Calibri"/>
              </a:rPr>
              <a:t> di consumo negative inseriscono un cuneo tra beneficio marginale privato e sociale.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it-IT" sz="2400" b="1" dirty="0">
                <a:latin typeface="Calibri"/>
                <a:ea typeface="ＭＳ Ｐゴシック" charset="0"/>
                <a:cs typeface="Calibri"/>
              </a:rPr>
              <a:t>Beneficio marginale privato </a:t>
            </a:r>
            <a:r>
              <a:rPr lang="it-IT" sz="2400" dirty="0">
                <a:latin typeface="Calibri"/>
                <a:ea typeface="ＭＳ Ｐゴシック" charset="0"/>
                <a:cs typeface="Calibri"/>
              </a:rPr>
              <a:t>(</a:t>
            </a:r>
            <a:r>
              <a:rPr lang="it-IT" sz="2400" i="1" dirty="0">
                <a:latin typeface="Calibri"/>
                <a:ea typeface="ＭＳ Ｐゴシック" charset="0"/>
                <a:cs typeface="Calibri"/>
              </a:rPr>
              <a:t>BMP</a:t>
            </a:r>
            <a:r>
              <a:rPr lang="it-IT" sz="2400" dirty="0">
                <a:latin typeface="Calibri"/>
                <a:ea typeface="ＭＳ Ｐゴシック" charset="0"/>
                <a:cs typeface="Calibri"/>
              </a:rPr>
              <a:t>): </a:t>
            </a:r>
            <a:r>
              <a:rPr lang="it-IT" sz="2400" dirty="0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beneficio diretto che deriva ai consumatori dal consumo di un’unità addizionale di un bene</a:t>
            </a:r>
            <a:r>
              <a:rPr lang="it-IT" sz="2400" dirty="0">
                <a:latin typeface="Calibri"/>
                <a:ea typeface="ＭＳ Ｐゴシック" charset="0"/>
                <a:cs typeface="Calibri"/>
              </a:rPr>
              <a:t>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it-IT" sz="2400" b="1" dirty="0">
                <a:latin typeface="Calibri"/>
                <a:ea typeface="ＭＳ Ｐゴシック" charset="0"/>
                <a:cs typeface="Calibri"/>
              </a:rPr>
              <a:t>Beneficio marginale sociale </a:t>
            </a:r>
            <a:r>
              <a:rPr lang="it-IT" sz="2400" dirty="0">
                <a:latin typeface="Calibri"/>
                <a:ea typeface="ＭＳ Ｐゴシック" charset="0"/>
                <a:cs typeface="Calibri"/>
              </a:rPr>
              <a:t>(</a:t>
            </a:r>
            <a:r>
              <a:rPr lang="it-IT" sz="2400" i="1" dirty="0" err="1">
                <a:latin typeface="Calibri"/>
                <a:ea typeface="ＭＳ Ｐゴシック" charset="0"/>
                <a:cs typeface="Calibri"/>
              </a:rPr>
              <a:t>BMS</a:t>
            </a:r>
            <a:r>
              <a:rPr lang="it-IT" sz="2400" dirty="0">
                <a:latin typeface="Calibri"/>
                <a:ea typeface="ＭＳ Ｐゴシック" charset="0"/>
                <a:cs typeface="Calibri"/>
              </a:rPr>
              <a:t>): </a:t>
            </a:r>
            <a:r>
              <a:rPr lang="it-IT" sz="2400" dirty="0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il beneficio marginale  privato per i consumatori meno </a:t>
            </a:r>
            <a:r>
              <a:rPr lang="it-IT" sz="2400" b="1" dirty="0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i costi associati al consumo imposti ad altri</a:t>
            </a:r>
            <a:r>
              <a:rPr lang="it-IT" sz="2400" dirty="0">
                <a:latin typeface="Calibri"/>
                <a:ea typeface="ＭＳ Ｐゴシック" charset="0"/>
                <a:cs typeface="Calibri"/>
              </a:rPr>
              <a:t>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it-IT" sz="2400" dirty="0">
                <a:latin typeface="Calibri"/>
                <a:ea typeface="ＭＳ Ｐゴシック" charset="0"/>
                <a:cs typeface="Calibri"/>
              </a:rPr>
              <a:t>Il danno arrecato alla salute o al piacere di pranzare al ristorante è il costo del fumo imposto ad altri.</a:t>
            </a:r>
            <a:endParaRPr lang="it-IT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1509" name="Rectangle 12"/>
          <p:cNvSpPr>
            <a:spLocks noChangeArrowheads="1"/>
          </p:cNvSpPr>
          <p:nvPr/>
        </p:nvSpPr>
        <p:spPr bwMode="auto">
          <a:xfrm>
            <a:off x="2436813" y="422276"/>
            <a:ext cx="7315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it-IT" sz="2400" dirty="0">
                <a:solidFill>
                  <a:srgbClr val="4597A0"/>
                </a:solidFill>
                <a:latin typeface="Arial" pitchFamily="34" charset="0"/>
              </a:rPr>
              <a:t>Beneficio marginale privato e sociale</a:t>
            </a:r>
          </a:p>
        </p:txBody>
      </p:sp>
    </p:spTree>
    <p:extLst>
      <p:ext uri="{BB962C8B-B14F-4D97-AF65-F5344CB8AC3E}">
        <p14:creationId xmlns:p14="http://schemas.microsoft.com/office/powerpoint/2010/main" val="39866118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438401" y="1598613"/>
            <a:ext cx="7313613" cy="414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>
                <a:latin typeface="Calibri"/>
                <a:ea typeface="ＭＳ Ｐゴシック" charset="0"/>
                <a:cs typeface="Calibri"/>
              </a:rPr>
              <a:t>In </a:t>
            </a:r>
            <a:r>
              <a:rPr lang="en-US" sz="2400" dirty="0" err="1">
                <a:latin typeface="Calibri"/>
                <a:ea typeface="ＭＳ Ｐゴシック" charset="0"/>
                <a:cs typeface="Calibri"/>
              </a:rPr>
              <a:t>che</a:t>
            </a:r>
            <a:r>
              <a:rPr lang="en-US" sz="2400" dirty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2400" dirty="0" err="1">
                <a:latin typeface="Calibri"/>
                <a:ea typeface="ＭＳ Ｐゴシック" charset="0"/>
                <a:cs typeface="Calibri"/>
              </a:rPr>
              <a:t>modo</a:t>
            </a:r>
            <a:r>
              <a:rPr lang="en-US" sz="2400" dirty="0">
                <a:latin typeface="Calibri"/>
                <a:ea typeface="ＭＳ Ｐゴシック" charset="0"/>
                <a:cs typeface="Calibri"/>
              </a:rPr>
              <a:t> le </a:t>
            </a:r>
            <a:r>
              <a:rPr lang="en-US" sz="2400" dirty="0" err="1">
                <a:latin typeface="Calibri"/>
                <a:ea typeface="ＭＳ Ｐゴシック" charset="0"/>
                <a:cs typeface="Calibri"/>
              </a:rPr>
              <a:t>esternalità</a:t>
            </a:r>
            <a:r>
              <a:rPr lang="en-US" sz="2400" dirty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2400" dirty="0" err="1">
                <a:latin typeface="Calibri"/>
                <a:ea typeface="ＭＳ Ｐゴシック" charset="0"/>
                <a:cs typeface="Calibri"/>
              </a:rPr>
              <a:t>influenzano</a:t>
            </a:r>
            <a:r>
              <a:rPr lang="en-US" sz="2400" dirty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2400" dirty="0" err="1">
                <a:latin typeface="Calibri"/>
                <a:ea typeface="ＭＳ Ｐゴシック" charset="0"/>
                <a:cs typeface="Calibri"/>
              </a:rPr>
              <a:t>l’efficienza</a:t>
            </a:r>
            <a:r>
              <a:rPr lang="en-US" sz="2400" dirty="0">
                <a:latin typeface="Calibri"/>
                <a:ea typeface="ＭＳ Ｐゴシック" charset="0"/>
                <a:cs typeface="Calibri"/>
              </a:rPr>
              <a:t>?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2400" dirty="0" err="1">
                <a:latin typeface="Calibri"/>
                <a:ea typeface="ＭＳ Ｐゴシック" charset="0"/>
                <a:cs typeface="Calibri"/>
              </a:rPr>
              <a:t>L’efficienza</a:t>
            </a:r>
            <a:r>
              <a:rPr lang="en-US" sz="2400" dirty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2400" dirty="0" err="1">
                <a:latin typeface="Calibri"/>
                <a:ea typeface="ＭＳ Ｐゴシック" charset="0"/>
                <a:cs typeface="Calibri"/>
              </a:rPr>
              <a:t>richiede</a:t>
            </a:r>
            <a:r>
              <a:rPr lang="en-US" sz="2400" dirty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2400" dirty="0" err="1">
                <a:latin typeface="Calibri"/>
                <a:ea typeface="ＭＳ Ｐゴシック" charset="0"/>
                <a:cs typeface="Calibri"/>
              </a:rPr>
              <a:t>che</a:t>
            </a:r>
            <a:r>
              <a:rPr lang="en-US" sz="2400" dirty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2400" i="1" dirty="0">
                <a:latin typeface="Calibri"/>
                <a:ea typeface="ＭＳ Ｐゴシック" charset="0"/>
                <a:cs typeface="Calibri"/>
              </a:rPr>
              <a:t>CMS </a:t>
            </a:r>
            <a:r>
              <a:rPr lang="en-US" sz="2400" dirty="0">
                <a:latin typeface="Calibri"/>
                <a:ea typeface="ＭＳ Ｐゴシック" charset="0"/>
                <a:cs typeface="Calibri"/>
              </a:rPr>
              <a:t>= </a:t>
            </a:r>
            <a:r>
              <a:rPr lang="en-US" sz="2400" i="1" dirty="0">
                <a:latin typeface="Calibri"/>
                <a:ea typeface="ＭＳ Ｐゴシック" charset="0"/>
                <a:cs typeface="Calibri"/>
              </a:rPr>
              <a:t>BMS</a:t>
            </a:r>
            <a:r>
              <a:rPr lang="en-US" sz="2400" dirty="0">
                <a:latin typeface="Calibri"/>
                <a:ea typeface="ＭＳ Ｐゴシック" charset="0"/>
                <a:cs typeface="Calibri"/>
              </a:rPr>
              <a:t>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2400" dirty="0">
                <a:latin typeface="Calibri"/>
                <a:ea typeface="ＭＳ Ｐゴシック" charset="0"/>
                <a:cs typeface="Calibri"/>
              </a:rPr>
              <a:t>Il </a:t>
            </a:r>
            <a:r>
              <a:rPr lang="en-US" sz="2400" dirty="0" err="1">
                <a:latin typeface="Calibri"/>
                <a:ea typeface="ＭＳ Ｐゴシック" charset="0"/>
                <a:cs typeface="Calibri"/>
              </a:rPr>
              <a:t>mercato</a:t>
            </a:r>
            <a:r>
              <a:rPr lang="en-US" sz="2400" dirty="0">
                <a:latin typeface="Calibri"/>
                <a:ea typeface="ＭＳ Ｐゴシック" charset="0"/>
                <a:cs typeface="Calibri"/>
              </a:rPr>
              <a:t> pone </a:t>
            </a:r>
            <a:r>
              <a:rPr lang="en-US" sz="2400" i="1" dirty="0" err="1">
                <a:latin typeface="Calibri"/>
                <a:ea typeface="ＭＳ Ｐゴシック" charset="0"/>
                <a:cs typeface="Calibri"/>
              </a:rPr>
              <a:t>CMP</a:t>
            </a:r>
            <a:r>
              <a:rPr lang="en-US" sz="2400" i="1" dirty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2400" dirty="0">
                <a:latin typeface="Calibri"/>
                <a:ea typeface="ＭＳ Ｐゴシック" charset="0"/>
                <a:cs typeface="Calibri"/>
              </a:rPr>
              <a:t>= </a:t>
            </a:r>
            <a:r>
              <a:rPr lang="en-US" sz="2400" i="1" dirty="0">
                <a:latin typeface="Calibri"/>
                <a:ea typeface="ＭＳ Ｐゴシック" charset="0"/>
                <a:cs typeface="Calibri"/>
              </a:rPr>
              <a:t>BMP</a:t>
            </a:r>
            <a:r>
              <a:rPr lang="en-US" sz="2400" dirty="0">
                <a:latin typeface="Calibri"/>
                <a:ea typeface="ＭＳ Ｐゴシック" charset="0"/>
                <a:cs typeface="Calibri"/>
              </a:rPr>
              <a:t>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2400" dirty="0" err="1">
                <a:latin typeface="Calibri"/>
                <a:ea typeface="ＭＳ Ｐゴシック" charset="0"/>
                <a:cs typeface="Calibri"/>
              </a:rPr>
              <a:t>Quando</a:t>
            </a:r>
            <a:r>
              <a:rPr lang="en-US" sz="2400" dirty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2400" i="1" dirty="0" err="1">
                <a:latin typeface="Calibri"/>
                <a:ea typeface="ＭＳ Ｐゴシック" charset="0"/>
                <a:cs typeface="Calibri"/>
              </a:rPr>
              <a:t>CMP</a:t>
            </a:r>
            <a:r>
              <a:rPr lang="en-US" sz="2400" i="1" dirty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2400" dirty="0">
                <a:latin typeface="Calibri"/>
                <a:ea typeface="ＭＳ Ｐゴシック" charset="0"/>
                <a:cs typeface="Calibri"/>
              </a:rPr>
              <a:t>= </a:t>
            </a:r>
            <a:r>
              <a:rPr lang="en-US" sz="2400" i="1" dirty="0">
                <a:latin typeface="Calibri"/>
                <a:ea typeface="ＭＳ Ｐゴシック" charset="0"/>
                <a:cs typeface="Calibri"/>
              </a:rPr>
              <a:t>CMS </a:t>
            </a:r>
            <a:r>
              <a:rPr lang="en-US" sz="2400" dirty="0">
                <a:latin typeface="Calibri"/>
                <a:ea typeface="ＭＳ Ｐゴシック" charset="0"/>
                <a:cs typeface="Calibri"/>
              </a:rPr>
              <a:t>e </a:t>
            </a:r>
            <a:r>
              <a:rPr lang="en-US" sz="2400" i="1" dirty="0">
                <a:latin typeface="Calibri"/>
                <a:ea typeface="ＭＳ Ｐゴシック" charset="0"/>
                <a:cs typeface="Calibri"/>
              </a:rPr>
              <a:t>BMP </a:t>
            </a:r>
            <a:r>
              <a:rPr lang="en-US" sz="2400" dirty="0">
                <a:latin typeface="Calibri"/>
                <a:ea typeface="ＭＳ Ｐゴシック" charset="0"/>
                <a:cs typeface="Calibri"/>
              </a:rPr>
              <a:t>= </a:t>
            </a:r>
            <a:r>
              <a:rPr lang="en-US" sz="2400" i="1" dirty="0">
                <a:latin typeface="Calibri"/>
                <a:ea typeface="ＭＳ Ｐゴシック" charset="0"/>
                <a:cs typeface="Calibri"/>
              </a:rPr>
              <a:t>BMS</a:t>
            </a:r>
            <a:r>
              <a:rPr lang="en-US" sz="2400" dirty="0">
                <a:latin typeface="Calibri"/>
                <a:ea typeface="ＭＳ Ｐゴシック" charset="0"/>
                <a:cs typeface="Calibri"/>
              </a:rPr>
              <a:t>, </a:t>
            </a:r>
            <a:r>
              <a:rPr lang="en-US" sz="2400" dirty="0" err="1">
                <a:latin typeface="Calibri"/>
                <a:ea typeface="ＭＳ Ｐゴシック" charset="0"/>
                <a:cs typeface="Calibri"/>
              </a:rPr>
              <a:t>il</a:t>
            </a:r>
            <a:r>
              <a:rPr lang="en-US" sz="2400" dirty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2400" dirty="0" err="1">
                <a:latin typeface="Calibri"/>
                <a:ea typeface="ＭＳ Ｐゴシック" charset="0"/>
                <a:cs typeface="Calibri"/>
              </a:rPr>
              <a:t>mercato</a:t>
            </a:r>
            <a:r>
              <a:rPr lang="en-US" sz="2400" dirty="0">
                <a:latin typeface="Calibri"/>
                <a:ea typeface="ＭＳ Ｐゴシック" charset="0"/>
                <a:cs typeface="Calibri"/>
              </a:rPr>
              <a:t> è </a:t>
            </a:r>
            <a:r>
              <a:rPr lang="en-US" sz="2400" dirty="0" err="1">
                <a:latin typeface="Calibri"/>
                <a:ea typeface="ＭＳ Ｐゴシック" charset="0"/>
                <a:cs typeface="Calibri"/>
              </a:rPr>
              <a:t>efficiente</a:t>
            </a:r>
            <a:r>
              <a:rPr lang="en-US" sz="2400" dirty="0">
                <a:latin typeface="Calibri"/>
                <a:ea typeface="ＭＳ Ｐゴシック" charset="0"/>
                <a:cs typeface="Calibri"/>
              </a:rPr>
              <a:t>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it-IT" sz="2400" dirty="0">
                <a:latin typeface="Calibri"/>
                <a:ea typeface="ＭＳ Ｐゴシック" charset="0"/>
                <a:cs typeface="Calibri"/>
              </a:rPr>
              <a:t>Le esternalità di produzione  o di consumo generano </a:t>
            </a:r>
            <a:r>
              <a:rPr lang="it-IT" sz="2400" dirty="0" smtClean="0">
                <a:latin typeface="Calibri"/>
                <a:ea typeface="ＭＳ Ｐゴシック" charset="0"/>
                <a:cs typeface="Calibri"/>
              </a:rPr>
              <a:t>inefficienza, </a:t>
            </a:r>
            <a:r>
              <a:rPr lang="it-IT" sz="2400" dirty="0" smtClean="0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perché il CMP può essere diverso dal CMS, e può anche accadere che il BMP sia diverso dal BMS</a:t>
            </a:r>
            <a:r>
              <a:rPr lang="it-IT" sz="2400" dirty="0" smtClean="0">
                <a:latin typeface="Calibri"/>
                <a:ea typeface="ＭＳ Ｐゴシック" charset="0"/>
                <a:cs typeface="Calibri"/>
              </a:rPr>
              <a:t>.</a:t>
            </a:r>
            <a:endParaRPr lang="it-IT" sz="2400" dirty="0">
              <a:latin typeface="Calibri"/>
              <a:ea typeface="ＭＳ Ｐゴシック" charset="0"/>
              <a:cs typeface="Calibri"/>
            </a:endParaRPr>
          </a:p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1509" name="Rectangle 12"/>
          <p:cNvSpPr>
            <a:spLocks noChangeArrowheads="1"/>
          </p:cNvSpPr>
          <p:nvPr/>
        </p:nvSpPr>
        <p:spPr bwMode="auto">
          <a:xfrm>
            <a:off x="2436813" y="422276"/>
            <a:ext cx="7315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it-IT" sz="2400" dirty="0" err="1">
                <a:solidFill>
                  <a:srgbClr val="4597A0"/>
                </a:solidFill>
                <a:latin typeface="Arial" pitchFamily="34" charset="0"/>
              </a:rPr>
              <a:t>Esternalità</a:t>
            </a:r>
            <a:r>
              <a:rPr lang="it-IT" sz="2400" dirty="0">
                <a:solidFill>
                  <a:srgbClr val="4597A0"/>
                </a:solidFill>
                <a:latin typeface="Arial" pitchFamily="34" charset="0"/>
              </a:rPr>
              <a:t> ed efficienza</a:t>
            </a:r>
          </a:p>
        </p:txBody>
      </p:sp>
    </p:spTree>
    <p:extLst>
      <p:ext uri="{BB962C8B-B14F-4D97-AF65-F5344CB8AC3E}">
        <p14:creationId xmlns:p14="http://schemas.microsoft.com/office/powerpoint/2010/main" val="17597884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2438401" y="1598613"/>
            <a:ext cx="7313613" cy="469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2400" dirty="0">
                <a:latin typeface="Calibri" pitchFamily="34" charset="0"/>
                <a:cs typeface="Calibri" pitchFamily="34" charset="0"/>
              </a:rPr>
              <a:t>Le </a:t>
            </a:r>
            <a:r>
              <a:rPr lang="it-IT" sz="2400" dirty="0" err="1">
                <a:latin typeface="Calibri" pitchFamily="34" charset="0"/>
                <a:cs typeface="Calibri" pitchFamily="34" charset="0"/>
              </a:rPr>
              <a:t>esternalità</a:t>
            </a:r>
            <a:r>
              <a:rPr lang="it-IT" sz="2400" dirty="0">
                <a:latin typeface="Calibri" pitchFamily="34" charset="0"/>
                <a:cs typeface="Calibri" pitchFamily="34" charset="0"/>
              </a:rPr>
              <a:t> possono essere anche positive.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400" b="1" dirty="0">
                <a:latin typeface="Calibri" pitchFamily="34" charset="0"/>
                <a:cs typeface="Calibri" pitchFamily="34" charset="0"/>
              </a:rPr>
              <a:t>Esternalità di produzione </a:t>
            </a:r>
            <a:r>
              <a:rPr lang="it-IT" sz="2400" b="1" dirty="0" smtClean="0">
                <a:latin typeface="Calibri" pitchFamily="34" charset="0"/>
                <a:cs typeface="Calibri" pitchFamily="34" charset="0"/>
              </a:rPr>
              <a:t>positiva: </a:t>
            </a:r>
            <a:r>
              <a:rPr lang="it-IT" sz="2400" dirty="0">
                <a:latin typeface="Calibri" pitchFamily="34" charset="0"/>
                <a:cs typeface="Calibri" pitchFamily="34" charset="0"/>
              </a:rPr>
              <a:t>si verifica quando </a:t>
            </a:r>
            <a:r>
              <a:rPr lang="it-IT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la produzione di un’impresa aumenta il benessere di soggetti terzi, ma l’impresa </a:t>
            </a:r>
            <a:r>
              <a:rPr lang="it-IT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non riceve da loro alcun compenso</a:t>
            </a:r>
            <a:r>
              <a:rPr lang="it-IT" altLang="ja-JP" sz="24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400" b="1" dirty="0" err="1">
                <a:latin typeface="Calibri" pitchFamily="34" charset="0"/>
                <a:cs typeface="Calibri" pitchFamily="34" charset="0"/>
              </a:rPr>
              <a:t>Esternalità</a:t>
            </a:r>
            <a:r>
              <a:rPr lang="it-IT" sz="2400" b="1" dirty="0">
                <a:latin typeface="Calibri" pitchFamily="34" charset="0"/>
                <a:cs typeface="Calibri" pitchFamily="34" charset="0"/>
              </a:rPr>
              <a:t> di consumo positiva: </a:t>
            </a:r>
            <a:r>
              <a:rPr lang="it-IT" sz="2400" dirty="0">
                <a:latin typeface="Calibri" pitchFamily="34" charset="0"/>
                <a:cs typeface="Calibri" pitchFamily="34" charset="0"/>
              </a:rPr>
              <a:t>si verifica quando </a:t>
            </a:r>
            <a:r>
              <a:rPr lang="it-IT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il consumo di un individuo accresce il benessere di altri, ma questi ultimi </a:t>
            </a:r>
            <a:r>
              <a:rPr lang="it-IT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non compensano in alcun modo quell’individuo</a:t>
            </a:r>
            <a:r>
              <a:rPr lang="it-IT" altLang="ja-JP" sz="24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772" name="Rectangle 12"/>
          <p:cNvSpPr>
            <a:spLocks noChangeArrowheads="1"/>
          </p:cNvSpPr>
          <p:nvPr/>
        </p:nvSpPr>
        <p:spPr bwMode="auto">
          <a:xfrm>
            <a:off x="2436813" y="422276"/>
            <a:ext cx="7315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it-IT" sz="2400" dirty="0" err="1">
                <a:solidFill>
                  <a:srgbClr val="4597A0"/>
                </a:solidFill>
                <a:latin typeface="Arial" pitchFamily="34" charset="0"/>
              </a:rPr>
              <a:t>Esternalità</a:t>
            </a:r>
            <a:r>
              <a:rPr lang="it-IT" sz="2400" dirty="0">
                <a:solidFill>
                  <a:srgbClr val="4597A0"/>
                </a:solidFill>
                <a:latin typeface="Arial" pitchFamily="34" charset="0"/>
              </a:rPr>
              <a:t> positive</a:t>
            </a:r>
          </a:p>
        </p:txBody>
      </p:sp>
    </p:spTree>
    <p:extLst>
      <p:ext uri="{BB962C8B-B14F-4D97-AF65-F5344CB8AC3E}">
        <p14:creationId xmlns:p14="http://schemas.microsoft.com/office/powerpoint/2010/main" val="41899269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2400</TotalTime>
  <Words>1623</Words>
  <Application>Microsoft Office PowerPoint</Application>
  <PresentationFormat>Personalizzato</PresentationFormat>
  <Paragraphs>123</Paragraphs>
  <Slides>28</Slides>
  <Notes>26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29" baseType="lpstr">
      <vt:lpstr>Tema di Office</vt:lpstr>
      <vt:lpstr>2 Esternalità: problemi e soluzioni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Universita' Commerciale "Luigi Bocconi"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Esternalità: problemi e soluzioni</dc:title>
  <dc:creator>Windows User</dc:creator>
  <cp:lastModifiedBy>Utente</cp:lastModifiedBy>
  <cp:revision>94</cp:revision>
  <dcterms:created xsi:type="dcterms:W3CDTF">2018-01-11T15:55:10Z</dcterms:created>
  <dcterms:modified xsi:type="dcterms:W3CDTF">2021-03-05T17:10:40Z</dcterms:modified>
</cp:coreProperties>
</file>