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75"/>
  </p:notesMasterIdLst>
  <p:sldIdLst>
    <p:sldId id="256" r:id="rId3"/>
    <p:sldId id="257" r:id="rId4"/>
    <p:sldId id="258" r:id="rId5"/>
    <p:sldId id="261" r:id="rId6"/>
    <p:sldId id="266" r:id="rId7"/>
    <p:sldId id="379" r:id="rId8"/>
    <p:sldId id="262" r:id="rId9"/>
    <p:sldId id="259" r:id="rId10"/>
    <p:sldId id="381" r:id="rId11"/>
    <p:sldId id="382" r:id="rId12"/>
    <p:sldId id="267" r:id="rId13"/>
    <p:sldId id="388" r:id="rId14"/>
    <p:sldId id="268" r:id="rId15"/>
    <p:sldId id="383" r:id="rId16"/>
    <p:sldId id="269" r:id="rId17"/>
    <p:sldId id="270" r:id="rId18"/>
    <p:sldId id="271" r:id="rId19"/>
    <p:sldId id="272" r:id="rId20"/>
    <p:sldId id="385" r:id="rId21"/>
    <p:sldId id="386" r:id="rId22"/>
    <p:sldId id="273" r:id="rId23"/>
    <p:sldId id="387" r:id="rId24"/>
    <p:sldId id="274" r:id="rId25"/>
    <p:sldId id="390" r:id="rId26"/>
    <p:sldId id="260" r:id="rId27"/>
    <p:sldId id="389" r:id="rId28"/>
    <p:sldId id="276" r:id="rId29"/>
    <p:sldId id="391" r:id="rId30"/>
    <p:sldId id="277" r:id="rId31"/>
    <p:sldId id="393" r:id="rId32"/>
    <p:sldId id="278" r:id="rId33"/>
    <p:sldId id="394" r:id="rId34"/>
    <p:sldId id="279" r:id="rId35"/>
    <p:sldId id="280" r:id="rId36"/>
    <p:sldId id="281" r:id="rId37"/>
    <p:sldId id="395" r:id="rId38"/>
    <p:sldId id="282" r:id="rId39"/>
    <p:sldId id="396" r:id="rId40"/>
    <p:sldId id="284" r:id="rId41"/>
    <p:sldId id="285" r:id="rId42"/>
    <p:sldId id="286" r:id="rId43"/>
    <p:sldId id="287" r:id="rId44"/>
    <p:sldId id="409" r:id="rId45"/>
    <p:sldId id="403" r:id="rId46"/>
    <p:sldId id="290" r:id="rId47"/>
    <p:sldId id="404" r:id="rId48"/>
    <p:sldId id="291" r:id="rId49"/>
    <p:sldId id="293" r:id="rId50"/>
    <p:sldId id="405" r:id="rId51"/>
    <p:sldId id="406" r:id="rId52"/>
    <p:sldId id="407" r:id="rId53"/>
    <p:sldId id="292" r:id="rId54"/>
    <p:sldId id="294" r:id="rId55"/>
    <p:sldId id="297" r:id="rId56"/>
    <p:sldId id="408" r:id="rId57"/>
    <p:sldId id="298" r:id="rId58"/>
    <p:sldId id="300" r:id="rId59"/>
    <p:sldId id="410" r:id="rId60"/>
    <p:sldId id="301" r:id="rId61"/>
    <p:sldId id="303" r:id="rId62"/>
    <p:sldId id="302" r:id="rId63"/>
    <p:sldId id="304" r:id="rId64"/>
    <p:sldId id="305" r:id="rId65"/>
    <p:sldId id="307" r:id="rId66"/>
    <p:sldId id="306" r:id="rId67"/>
    <p:sldId id="411" r:id="rId68"/>
    <p:sldId id="412" r:id="rId69"/>
    <p:sldId id="414" r:id="rId70"/>
    <p:sldId id="275" r:id="rId71"/>
    <p:sldId id="416" r:id="rId72"/>
    <p:sldId id="417" r:id="rId73"/>
    <p:sldId id="418" r:id="rId7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1"/>
    <p:restoredTop sz="93767"/>
  </p:normalViewPr>
  <p:slideViewPr>
    <p:cSldViewPr>
      <p:cViewPr varScale="1">
        <p:scale>
          <a:sx n="120" d="100"/>
          <a:sy n="120" d="100"/>
        </p:scale>
        <p:origin x="1920" y="192"/>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0CD1699-D790-495E-B730-9F26D3585602}" type="slidenum">
              <a:rPr lang="it-IT" altLang="it-IT"/>
              <a:pPr/>
              <a:t>15</a:t>
            </a:fld>
            <a:endParaRPr lang="it-IT" altLang="it-IT"/>
          </a:p>
        </p:txBody>
      </p:sp>
      <p:sp>
        <p:nvSpPr>
          <p:cNvPr id="143361"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2A3C8B-732B-4BC5-93A6-9C6780B1F455}" type="slidenum">
              <a:rPr lang="it-IT" altLang="it-IT"/>
              <a:pPr/>
              <a:t>16</a:t>
            </a:fld>
            <a:endParaRPr lang="it-IT" altLang="it-IT"/>
          </a:p>
        </p:txBody>
      </p:sp>
      <p:sp>
        <p:nvSpPr>
          <p:cNvPr id="144385"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A52F8A1-B603-4C46-A22D-ED5875626E22}" type="slidenum">
              <a:rPr lang="it-IT" altLang="it-IT"/>
              <a:pPr/>
              <a:t>17</a:t>
            </a:fld>
            <a:endParaRPr lang="it-IT" altLang="it-IT"/>
          </a:p>
        </p:txBody>
      </p:sp>
      <p:sp>
        <p:nvSpPr>
          <p:cNvPr id="14540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18</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21</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23</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27</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63F9766-8FA2-4F84-9CA4-022B935ED985}" type="slidenum">
              <a:rPr lang="it-IT" altLang="it-IT"/>
              <a:pPr/>
              <a:t>29</a:t>
            </a:fld>
            <a:endParaRPr lang="it-IT" altLang="it-IT"/>
          </a:p>
        </p:txBody>
      </p:sp>
      <p:sp>
        <p:nvSpPr>
          <p:cNvPr id="1515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31</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33</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2</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34</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35</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36</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4883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37</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39</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1535602-C3A8-4392-9227-1599D649C2FB}" type="slidenum">
              <a:rPr lang="it-IT" altLang="it-IT"/>
              <a:pPr/>
              <a:t>40</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CCAC110-8BF0-46E9-9947-86F8450191F3}" type="slidenum">
              <a:rPr lang="it-IT" altLang="it-IT"/>
              <a:pPr/>
              <a:t>41</a:t>
            </a:fld>
            <a:endParaRPr lang="it-IT" altLang="it-IT"/>
          </a:p>
        </p:txBody>
      </p:sp>
      <p:sp>
        <p:nvSpPr>
          <p:cNvPr id="160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42</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45</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47</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3</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48</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52</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53</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F3B8404-7255-400A-ABBD-E69B73B40589}" type="slidenum">
              <a:rPr lang="it-IT" altLang="it-IT"/>
              <a:pPr/>
              <a:t>54</a:t>
            </a:fld>
            <a:endParaRPr lang="it-IT" altLang="it-IT"/>
          </a:p>
        </p:txBody>
      </p:sp>
      <p:sp>
        <p:nvSpPr>
          <p:cNvPr id="172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56</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57</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59</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D6DA9BC-7E7B-4A8A-ADBC-7A8A409628A5}" type="slidenum">
              <a:rPr lang="it-IT" altLang="it-IT"/>
              <a:pPr/>
              <a:t>60</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BFAC83E-CEF2-4016-84EB-48C08B57884A}" type="slidenum">
              <a:rPr lang="it-IT" altLang="it-IT"/>
              <a:pPr/>
              <a:t>61</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62</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63</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64</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F08F65B-5511-4B99-B18F-E55D387EEB00}" type="slidenum">
              <a:rPr lang="it-IT" altLang="it-IT"/>
              <a:pPr/>
              <a:t>65</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72</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5</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7</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8</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7C165-31DE-48D4-A22B-3902225761CA}" type="slidenum">
              <a:rPr lang="it-IT" altLang="it-IT"/>
              <a:pPr/>
              <a:t>11</a:t>
            </a:fld>
            <a:endParaRPr lang="it-IT" altLang="it-IT"/>
          </a:p>
        </p:txBody>
      </p:sp>
      <p:sp>
        <p:nvSpPr>
          <p:cNvPr id="14131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13</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3/2/21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3/2/21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3/2/21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3/2/21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3/2/21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3/2/21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3/2/21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23">
            <a:extLst>
              <a:ext uri="{FF2B5EF4-FFF2-40B4-BE49-F238E27FC236}">
                <a16:creationId xmlns:a16="http://schemas.microsoft.com/office/drawing/2014/main" id="{2873BC4F-049B-C34B-9DF7-731D638C6F8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40074" y="1052736"/>
            <a:ext cx="8971249" cy="5589240"/>
          </a:xfrm>
          <a:prstGeom prst="rect">
            <a:avLst/>
          </a:prstGeom>
          <a:noFill/>
          <a:ln>
            <a:noFill/>
          </a:ln>
        </p:spPr>
      </p:pic>
    </p:spTree>
    <p:extLst>
      <p:ext uri="{BB962C8B-B14F-4D97-AF65-F5344CB8AC3E}">
        <p14:creationId xmlns:p14="http://schemas.microsoft.com/office/powerpoint/2010/main" val="3163497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6308" y="-257708"/>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TONACHE  DEI  VASI  SANGUIFERI</a:t>
            </a:r>
          </a:p>
        </p:txBody>
      </p:sp>
      <p:sp>
        <p:nvSpPr>
          <p:cNvPr id="15362" name="Rectangle 2"/>
          <p:cNvSpPr>
            <a:spLocks noGrp="1" noChangeArrowheads="1"/>
          </p:cNvSpPr>
          <p:nvPr>
            <p:ph type="body" idx="1"/>
          </p:nvPr>
        </p:nvSpPr>
        <p:spPr>
          <a:xfrm>
            <a:off x="-1" y="764704"/>
            <a:ext cx="9144000" cy="5867400"/>
          </a:xfrm>
          <a:ln/>
        </p:spPr>
        <p:txBody>
          <a:bodyPr/>
          <a:lstStyle/>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A PARTIRE DAL LUME:</a:t>
            </a: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TONACA  INTIMA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(con ENDOTELIO, STRATO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SOTTOENDOTELIALE ed eventuale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LAMINA ELASTICA INTERNA)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halkduster" panose="03050602040202020205" pitchFamily="66" charset="77"/>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pperplate" panose="02000504000000020004" pitchFamily="2" charset="77"/>
              </a:rPr>
              <a:t>TONACA  MEDIA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(Tessuto Connettivo di </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Vario Tipo e/o Muscolare Liscio)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Arial Black" panose="020B0A04020102020204" pitchFamily="34" charset="0"/>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halkduster" panose="03050602040202020205" pitchFamily="66" charset="77"/>
              </a:rPr>
              <a:t>TONACA  AVVENTIZIA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(Tessuto Connettivo Pro-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err="1">
                <a:solidFill>
                  <a:schemeClr val="tx1"/>
                </a:solidFill>
                <a:latin typeface="Chalkduster" panose="03050602040202020205" pitchFamily="66" charset="77"/>
              </a:rPr>
              <a:t>Priamente</a:t>
            </a:r>
            <a:r>
              <a:rPr lang="it-IT" altLang="it-IT" sz="2400" dirty="0">
                <a:solidFill>
                  <a:schemeClr val="tx1"/>
                </a:solidFill>
                <a:latin typeface="Chalkduster" panose="03050602040202020205" pitchFamily="66" charset="77"/>
              </a:rPr>
              <a:t> Detto)</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7436" y="2780928"/>
            <a:ext cx="3966563" cy="4077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5E3E49-D9F5-1C42-9A02-D0753DF49F93}"/>
              </a:ext>
            </a:extLst>
          </p:cNvPr>
          <p:cNvSpPr txBox="1"/>
          <p:nvPr/>
        </p:nvSpPr>
        <p:spPr>
          <a:xfrm>
            <a:off x="6000225" y="495544"/>
            <a:ext cx="3131840" cy="2554545"/>
          </a:xfrm>
          <a:prstGeom prst="rect">
            <a:avLst/>
          </a:prstGeom>
          <a:noFill/>
        </p:spPr>
        <p:txBody>
          <a:bodyPr wrap="square" rtlCol="0">
            <a:spAutoFit/>
          </a:bodyPr>
          <a:lstStyle/>
          <a:p>
            <a:pPr algn="ctr"/>
            <a:r>
              <a:rPr lang="it-IT" sz="2000" b="1" dirty="0">
                <a:solidFill>
                  <a:schemeClr val="tx1"/>
                </a:solidFill>
                <a:latin typeface="Comic Sans MS" panose="030F0902030302020204" pitchFamily="66" charset="0"/>
              </a:rPr>
              <a:t>Nei Vasi di calibro </a:t>
            </a:r>
            <a:r>
              <a:rPr lang="it-IT" sz="2000" b="1" dirty="0" err="1">
                <a:solidFill>
                  <a:schemeClr val="tx1"/>
                </a:solidFill>
                <a:latin typeface="Comic Sans MS" panose="030F0902030302020204" pitchFamily="66" charset="0"/>
              </a:rPr>
              <a:t>piu’</a:t>
            </a:r>
            <a:endParaRPr lang="it-IT" sz="2000" b="1" dirty="0">
              <a:solidFill>
                <a:schemeClr val="tx1"/>
              </a:solidFill>
              <a:latin typeface="Comic Sans MS" panose="030F0902030302020204" pitchFamily="66" charset="0"/>
            </a:endParaRPr>
          </a:p>
          <a:p>
            <a:pPr algn="ctr"/>
            <a:r>
              <a:rPr lang="it-IT" sz="2000" b="1" dirty="0">
                <a:solidFill>
                  <a:schemeClr val="tx1"/>
                </a:solidFill>
                <a:latin typeface="Comic Sans MS" panose="030F0902030302020204" pitchFamily="66" charset="0"/>
              </a:rPr>
              <a:t>Cospicuo, i VASA VASORUM</a:t>
            </a:r>
          </a:p>
          <a:p>
            <a:pPr algn="ctr"/>
            <a:r>
              <a:rPr lang="it-IT" sz="2000" b="1" dirty="0">
                <a:solidFill>
                  <a:schemeClr val="tx1"/>
                </a:solidFill>
                <a:latin typeface="Comic Sans MS" panose="030F0902030302020204" pitchFamily="66" charset="0"/>
              </a:rPr>
              <a:t>Dell’ Avventizia permettono l’ irrorazione</a:t>
            </a:r>
          </a:p>
          <a:p>
            <a:pPr algn="ctr"/>
            <a:r>
              <a:rPr lang="it-IT" sz="2000" b="1" dirty="0">
                <a:solidFill>
                  <a:schemeClr val="tx1"/>
                </a:solidFill>
                <a:latin typeface="Comic Sans MS" panose="030F0902030302020204" pitchFamily="66" charset="0"/>
              </a:rPr>
              <a:t>Specifica della parete del vaso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35897"/>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107504" y="980728"/>
            <a:ext cx="8928992" cy="5698153"/>
          </a:xfrm>
        </p:spPr>
        <p:txBody>
          <a:bodyPr/>
          <a:lstStyle/>
          <a:p>
            <a:r>
              <a:rPr lang="it-IT" sz="28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800" dirty="0">
              <a:solidFill>
                <a:schemeClr val="tx1"/>
              </a:solidFill>
              <a:latin typeface="Chalkduster" panose="03050602040202020205" pitchFamily="66" charset="77"/>
            </a:endParaRPr>
          </a:p>
          <a:p>
            <a:pPr marL="457200" indent="-457200">
              <a:buFontTx/>
              <a:buChar char="-"/>
            </a:pPr>
            <a:r>
              <a:rPr lang="it-IT" sz="2800" b="1" dirty="0">
                <a:solidFill>
                  <a:schemeClr val="tx1"/>
                </a:solidFill>
                <a:latin typeface="Copperplate" panose="02000504000000020004" pitchFamily="2" charset="77"/>
              </a:rPr>
              <a:t>ARTERIE DI GROSSO CALIBRO o ELASTICHE</a:t>
            </a:r>
          </a:p>
          <a:p>
            <a:pPr marL="0" indent="0"/>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mic Sans MS" panose="030F0902030302020204" pitchFamily="66" charset="0"/>
              </a:rPr>
              <a:t>ARTERIE DI MEDIO CALIBRO o MUSCOLARI</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Franklin Gothic Medium" panose="020B0603020102020204" pitchFamily="34" charset="0"/>
                <a:cs typeface="Arial Hebrew Scholar" pitchFamily="2" charset="-79"/>
              </a:rPr>
              <a:t>ARTERIE DI PICCOLO CALIBRO e/o ARTERIOLE</a:t>
            </a:r>
          </a:p>
        </p:txBody>
      </p:sp>
    </p:spTree>
    <p:extLst>
      <p:ext uri="{BB962C8B-B14F-4D97-AF65-F5344CB8AC3E}">
        <p14:creationId xmlns:p14="http://schemas.microsoft.com/office/powerpoint/2010/main" val="234273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GROSSO CALIBRO o ELASTICHE</a:t>
            </a:r>
          </a:p>
        </p:txBody>
      </p:sp>
      <p:sp>
        <p:nvSpPr>
          <p:cNvPr id="17410" name="Rectangle 2"/>
          <p:cNvSpPr>
            <a:spLocks noGrp="1" noChangeArrowheads="1"/>
          </p:cNvSpPr>
          <p:nvPr>
            <p:ph type="body" idx="1"/>
          </p:nvPr>
        </p:nvSpPr>
        <p:spPr>
          <a:xfrm>
            <a:off x="0" y="1295400"/>
            <a:ext cx="9144000" cy="5562600"/>
          </a:xfrm>
          <a:ln/>
        </p:spPr>
        <p:txBody>
          <a:bodyPr/>
          <a:lstStyle/>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Sono rappresentate dall’ AORTA e dal TRONCO ARTERIOSO POLMONARE.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TONACA INTIMA di Endotelio poggia su una TONACA MEDIA ricca di FIBRE ELASTICHE e scarse Fibrocellule Muscolari Lisce.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presenza di abbondanti Fibre Elastiche nella Tonaca Media giustifica la proprietà funzionale dei suddetti vasi di potersi adattare ad un’elevata pressione nella Sistole Ventricolare del Cuore, accumulare così energia potenziale nel Tessuto Elastico e «spenderla» come energia propulsiva per far progredire il sangue.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MEDIO CALIBRO o MUSCOLARI</a:t>
            </a:r>
          </a:p>
        </p:txBody>
      </p:sp>
      <p:sp>
        <p:nvSpPr>
          <p:cNvPr id="18434" name="Rectangle 2"/>
          <p:cNvSpPr>
            <a:spLocks noGrp="1" noChangeArrowheads="1"/>
          </p:cNvSpPr>
          <p:nvPr>
            <p:ph type="body" idx="1"/>
          </p:nvPr>
        </p:nvSpPr>
        <p:spPr>
          <a:xfrm>
            <a:off x="0" y="1295400"/>
            <a:ext cx="9144000" cy="57912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Molte arterie sono rappresentate da questa tipologia (es: Succlavia, Carotide, Celiaca, Mesenteriche, Renali e molte ancora)</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La loro TONACA MEDIA è RICCA di FIBROCELLULE MUSCOLARI LISCE, deputate, con la loro contrazione, a far progredire il sangue verso i diversi distretti corporei, in considerazione del calo pressorio man mano che ci si allontana dal cuore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PICCOLO CALIBRO e/o ARTERIOLE</a:t>
            </a:r>
          </a:p>
        </p:txBody>
      </p:sp>
      <p:sp>
        <p:nvSpPr>
          <p:cNvPr id="19458" name="Rectangle 2"/>
          <p:cNvSpPr>
            <a:spLocks noGrp="1" noChangeArrowheads="1"/>
          </p:cNvSpPr>
          <p:nvPr>
            <p:ph type="body" idx="1"/>
          </p:nvPr>
        </p:nvSpPr>
        <p:spPr>
          <a:xfrm>
            <a:off x="0" y="1524000"/>
            <a:ext cx="9144000" cy="56388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Presentano un diametro MINORE di 2.5 mm.</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Profondamente all’ Endotelio, allo Strato </a:t>
            </a:r>
            <a:r>
              <a:rPr lang="it-IT" altLang="it-IT" sz="2800" dirty="0" err="1">
                <a:solidFill>
                  <a:schemeClr val="tx1"/>
                </a:solidFill>
                <a:latin typeface="Chalkboard" panose="03050602040202020205" pitchFamily="66" charset="77"/>
              </a:rPr>
              <a:t>Sottoendoteliale</a:t>
            </a:r>
            <a:r>
              <a:rPr lang="it-IT" altLang="it-IT" sz="2800" dirty="0">
                <a:solidFill>
                  <a:schemeClr val="tx1"/>
                </a:solidFill>
                <a:latin typeface="Chalkboard" panose="03050602040202020205" pitchFamily="66" charset="77"/>
              </a:rPr>
              <a:t> ed alla Lamina Elastica Interna si nota la presenza di alcuni strati di FIBROCELLULE MUSCOLARI LISCE (non una vera e propria tonaca media), che, con la loro contrazione (controllata dal Sistema Nervoso Autonomo Ortosimpatico), modulano l’ afflusso di sangue nei microcircoli, svolgendo in tal modo un ruolo peculiare nel controllo della pressione sanguigna (concetti di Pressione Arteriosa Massima e Minima che verranno chiariti in Fisiologia).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0" y="1066800"/>
            <a:ext cx="9144000"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mic Sans MS" panose="030F0902030302020204" pitchFamily="66" charset="0"/>
              </a:rPr>
              <a:t>A differenza delle Arterie, nelle VENE non si possono distinguere nettamente le varie tonache, essendo molto meno evidenti, se non addirittura assenti, le Lamine Elastiche Interna ed Esterna.</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RECETTIVO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107504" y="1340768"/>
            <a:ext cx="8928992" cy="5517232"/>
          </a:xfrm>
        </p:spPr>
        <p:txBody>
          <a:bodyPr/>
          <a:lstStyle/>
          <a:p>
            <a:r>
              <a:rPr lang="it-IT" sz="2800" dirty="0">
                <a:solidFill>
                  <a:schemeClr val="tx1"/>
                </a:solidFill>
                <a:latin typeface="Chalkduster" panose="03050602040202020205" pitchFamily="66" charset="77"/>
              </a:rPr>
              <a:t>Sono rappresentate dalle Vene che drenano il sangue dai distretti corporei SOPRADIAFRAMMATICI del corpo, situati pertanto SUPERIORMENTE al Cuore (che poggia sul Centro Frenico del Diaframma).</a:t>
            </a:r>
          </a:p>
          <a:p>
            <a:r>
              <a:rPr lang="it-IT" sz="2800" dirty="0">
                <a:solidFill>
                  <a:schemeClr val="tx1"/>
                </a:solidFill>
                <a:latin typeface="Chalkboard" panose="03050602040202020205" pitchFamily="66" charset="77"/>
              </a:rPr>
              <a:t>Il sangue, pertanto, </a:t>
            </a:r>
            <a:r>
              <a:rPr lang="it-IT" sz="2800" dirty="0" err="1">
                <a:solidFill>
                  <a:schemeClr val="tx1"/>
                </a:solidFill>
                <a:latin typeface="Chalkboard" panose="03050602040202020205" pitchFamily="66" charset="77"/>
              </a:rPr>
              <a:t>puo’</a:t>
            </a:r>
            <a:r>
              <a:rPr lang="it-IT" sz="2800" dirty="0">
                <a:solidFill>
                  <a:schemeClr val="tx1"/>
                </a:solidFill>
                <a:latin typeface="Chalkboard" panose="03050602040202020205" pitchFamily="66" charset="77"/>
              </a:rPr>
              <a:t> in un certo senso «sfruttare» la gravità per favorire il suo ritorno venoso al cuore.</a:t>
            </a:r>
          </a:p>
        </p:txBody>
      </p:sp>
    </p:spTree>
    <p:extLst>
      <p:ext uri="{BB962C8B-B14F-4D97-AF65-F5344CB8AC3E}">
        <p14:creationId xmlns:p14="http://schemas.microsoft.com/office/powerpoint/2010/main" val="2247977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0" y="1052736"/>
            <a:ext cx="9144000"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PROPULSIVO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73855" y="1052736"/>
            <a:ext cx="8928992" cy="5517232"/>
          </a:xfrm>
        </p:spPr>
        <p:txBody>
          <a:bodyPr/>
          <a:lstStyle/>
          <a:p>
            <a:r>
              <a:rPr lang="it-IT" sz="2400" dirty="0">
                <a:solidFill>
                  <a:schemeClr val="tx1"/>
                </a:solidFill>
                <a:latin typeface="Copperplate" panose="02000504000000020004" pitchFamily="2" charset="77"/>
              </a:rPr>
              <a:t>Per il Ritorno Venoso del Sangue dai Distretti Corporei Sottodiaframmatici, il flusso del sangue deve «</a:t>
            </a:r>
            <a:r>
              <a:rPr lang="it-IT" sz="2400" dirty="0" err="1">
                <a:solidFill>
                  <a:schemeClr val="tx1"/>
                </a:solidFill>
                <a:latin typeface="Copperplate" panose="02000504000000020004" pitchFamily="2" charset="77"/>
              </a:rPr>
              <a:t>vincere»la</a:t>
            </a:r>
            <a:r>
              <a:rPr lang="it-IT" sz="2400" dirty="0">
                <a:solidFill>
                  <a:schemeClr val="tx1"/>
                </a:solidFill>
                <a:latin typeface="Copperplate" panose="02000504000000020004" pitchFamily="2" charset="77"/>
              </a:rPr>
              <a:t> gravità, pertanto la loro Tonaca MEDIA / AVVENTIZIA presenta un cospicuo contingente di FIBROCELLULE MUSCOLARI LISCE che, con la loro contrazione, favoriscono il procedere del sangue verso il cuore.</a:t>
            </a:r>
          </a:p>
          <a:p>
            <a:r>
              <a:rPr lang="it-IT" sz="2400" dirty="0">
                <a:solidFill>
                  <a:schemeClr val="tx1"/>
                </a:solidFill>
                <a:latin typeface="Copperplate" panose="02000504000000020004" pitchFamily="2" charset="77"/>
              </a:rPr>
              <a:t>All’ interno del lume sono poi presenti delle VALVOLE A NIDO di RONDINE, che si chiudono al passaggio del sangue, impedendone, in condizioni normali, il reflusso verso i distretti inferiori. </a:t>
            </a:r>
          </a:p>
          <a:p>
            <a:r>
              <a:rPr lang="it-IT" sz="2400" dirty="0">
                <a:solidFill>
                  <a:schemeClr val="tx1"/>
                </a:solidFill>
                <a:latin typeface="Copperplate" panose="02000504000000020004" pitchFamily="2" charset="77"/>
              </a:rPr>
              <a:t>La loro azione è ulteriormente coadiuvata dalle contrazioni dei muscoli striati scheletrici del distretto anatomico di competenza. </a:t>
            </a:r>
          </a:p>
        </p:txBody>
      </p:sp>
    </p:spTree>
    <p:extLst>
      <p:ext uri="{BB962C8B-B14F-4D97-AF65-F5344CB8AC3E}">
        <p14:creationId xmlns:p14="http://schemas.microsoft.com/office/powerpoint/2010/main" val="482730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5800" y="1463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0" y="1052736"/>
            <a:ext cx="9036496"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66077"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0" y="908720"/>
            <a:ext cx="9144000" cy="5805264"/>
          </a:xfrm>
        </p:spPr>
        <p:txBody>
          <a:bodyPr/>
          <a:lstStyle/>
          <a:p>
            <a:r>
              <a:rPr lang="it-IT" sz="2500" dirty="0">
                <a:solidFill>
                  <a:schemeClr val="tx1"/>
                </a:solidFill>
                <a:latin typeface="Chalkboard" panose="03050602040202020205" pitchFamily="66" charset="77"/>
              </a:rPr>
              <a:t>Il loro LUME è limitato da Cellule Endoteliali.</a:t>
            </a:r>
          </a:p>
          <a:p>
            <a:r>
              <a:rPr lang="it-IT" sz="2500" dirty="0">
                <a:solidFill>
                  <a:schemeClr val="tx1"/>
                </a:solidFill>
                <a:latin typeface="Chalkboard" panose="03050602040202020205" pitchFamily="66" charset="77"/>
              </a:rPr>
              <a:t>Esternamente all’Endotelio sono presenti i PERICITI (Cellule con proprietà Contrattili e Fagocitarie).</a:t>
            </a:r>
          </a:p>
          <a:p>
            <a:r>
              <a:rPr lang="it-IT" sz="2500" dirty="0">
                <a:solidFill>
                  <a:schemeClr val="tx1"/>
                </a:solidFill>
                <a:latin typeface="Chalkboard" panose="03050602040202020205" pitchFamily="66" charset="77"/>
              </a:rPr>
              <a:t>Molecole LIPOFILE passano per semplice diffusione.</a:t>
            </a:r>
          </a:p>
          <a:p>
            <a:r>
              <a:rPr lang="it-IT" sz="25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500" dirty="0" err="1">
                <a:solidFill>
                  <a:schemeClr val="tx1"/>
                </a:solidFill>
                <a:latin typeface="Chalkboard" panose="03050602040202020205" pitchFamily="66" charset="77"/>
              </a:rPr>
              <a:t>carriers</a:t>
            </a:r>
            <a:r>
              <a:rPr lang="it-IT" sz="2500" dirty="0">
                <a:solidFill>
                  <a:schemeClr val="tx1"/>
                </a:solidFill>
                <a:latin typeface="Chalkboard" panose="03050602040202020205" pitchFamily="66" charset="77"/>
              </a:rPr>
              <a:t>».</a:t>
            </a:r>
          </a:p>
          <a:p>
            <a:r>
              <a:rPr lang="it-IT" sz="25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500" dirty="0" err="1">
                <a:solidFill>
                  <a:schemeClr val="tx1"/>
                </a:solidFill>
                <a:latin typeface="Chalkboard" panose="03050602040202020205" pitchFamily="66" charset="77"/>
              </a:rPr>
              <a:t>kDa</a:t>
            </a:r>
            <a:r>
              <a:rPr lang="it-IT" sz="2500" dirty="0">
                <a:solidFill>
                  <a:schemeClr val="tx1"/>
                </a:solidFill>
                <a:latin typeface="Chalkboard" panose="03050602040202020205" pitchFamily="66" charset="77"/>
              </a:rPr>
              <a:t> nei capillari del Glomerulo Renale, impegnato nella Ultrafiltrazione del Plasma, per la produzione della PREURINA</a:t>
            </a:r>
            <a:r>
              <a:rPr lang="it-IT" sz="28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1076517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89" t="2560" r="7043" b="10675"/>
          <a:stretch>
            <a:fillRect/>
          </a:stretch>
        </p:blipFill>
        <p:spPr bwMode="auto">
          <a:xfrm>
            <a:off x="71438" y="71438"/>
            <a:ext cx="8999537" cy="6767512"/>
          </a:xfrm>
          <a:prstGeom prst="rect">
            <a:avLst/>
          </a:prstGeom>
          <a:noFill/>
          <a:ln>
            <a:noFill/>
          </a:ln>
          <a:effectLst/>
          <a:extLst>
            <a:ext uri="{909E8E84-426E-40DD-AFC4-6F175D3DCCD1}">
              <a14:hiddenFill xmlns:a14="http://schemas.microsoft.com/office/drawing/2010/main">
                <a:blipFill dpi="0" rotWithShape="0">
                  <a:blip/>
                  <a:srcRect l="4189" t="2560" r="7043" b="106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107504" y="1184598"/>
            <a:ext cx="9036496" cy="5589240"/>
          </a:xfrm>
        </p:spPr>
        <p:txBody>
          <a:bodyPr/>
          <a:lstStyle/>
          <a:p>
            <a:r>
              <a:rPr lang="it-IT" sz="24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4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400" dirty="0">
                <a:solidFill>
                  <a:schemeClr val="tx1"/>
                </a:solidFill>
                <a:latin typeface="Comic Sans MS" panose="030F0902030302020204" pitchFamily="66" charset="0"/>
              </a:rPr>
              <a:t>Nel RIASSORBIMENTO sono coinvolti:</a:t>
            </a:r>
          </a:p>
          <a:p>
            <a:pPr>
              <a:buFontTx/>
              <a:buChar char="-"/>
            </a:pPr>
            <a:r>
              <a:rPr lang="it-IT" sz="2400" dirty="0">
                <a:solidFill>
                  <a:schemeClr val="tx1"/>
                </a:solidFill>
                <a:latin typeface="Comic Sans MS" panose="030F0902030302020204" pitchFamily="66" charset="0"/>
              </a:rPr>
              <a:t>Estremo VENULARE del Microcircolo Sanguifero;</a:t>
            </a:r>
          </a:p>
          <a:p>
            <a:pPr>
              <a:buFontTx/>
              <a:buChar char="-"/>
            </a:pPr>
            <a:r>
              <a:rPr lang="it-IT" sz="24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62000" y="304800"/>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0" y="1196752"/>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duster" panose="03050602040202020205" pitchFamily="66" charset="77"/>
              </a:rPr>
              <a:t>Ha un peso variabile sui 300 g nel Maschio e i 250 g nella Femmina.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62000" y="304800"/>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RIFERIMENTI TOPOGRAFICI</a:t>
            </a:r>
          </a:p>
        </p:txBody>
      </p:sp>
      <p:sp>
        <p:nvSpPr>
          <p:cNvPr id="29698" name="Rectangle 2"/>
          <p:cNvSpPr>
            <a:spLocks noGrp="1" noChangeArrowheads="1"/>
          </p:cNvSpPr>
          <p:nvPr>
            <p:ph type="body" idx="1"/>
          </p:nvPr>
        </p:nvSpPr>
        <p:spPr>
          <a:xfrm>
            <a:off x="0" y="1080918"/>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La BASE del Cuore, postero-superiormente si localizza a livello della Terza Costa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 APICE si situa </a:t>
            </a:r>
            <a:r>
              <a:rPr lang="it-IT" altLang="it-IT" sz="2800" dirty="0" err="1">
                <a:solidFill>
                  <a:schemeClr val="tx1"/>
                </a:solidFill>
                <a:latin typeface="Comic Sans MS" panose="030F0902030302020204" pitchFamily="66" charset="0"/>
              </a:rPr>
              <a:t>piu’</a:t>
            </a:r>
            <a:r>
              <a:rPr lang="it-IT" altLang="it-IT" sz="2800" dirty="0">
                <a:solidFill>
                  <a:schemeClr val="tx1"/>
                </a:solidFill>
                <a:latin typeface="Comic Sans MS" panose="030F0902030302020204" pitchFamily="66" charset="0"/>
              </a:rPr>
              <a:t> anteriormente, a livello del Quarto Spazio Intercostale, dove </a:t>
            </a:r>
            <a:r>
              <a:rPr lang="it-IT" altLang="it-IT" sz="2800" dirty="0" err="1">
                <a:solidFill>
                  <a:schemeClr val="tx1"/>
                </a:solidFill>
                <a:latin typeface="Comic Sans MS" panose="030F0902030302020204" pitchFamily="66" charset="0"/>
              </a:rPr>
              <a:t>puo’</a:t>
            </a:r>
            <a:r>
              <a:rPr lang="it-IT" altLang="it-IT" sz="2800" dirty="0">
                <a:solidFill>
                  <a:schemeClr val="tx1"/>
                </a:solidFill>
                <a:latin typeface="Comic Sans MS" panose="030F0902030302020204" pitchFamily="66" charset="0"/>
              </a:rPr>
              <a:t> essere anche sottoposto a palpazione durante visita medica.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A livello della gabbia toracica si possono pure identificare degli specifici Punti di Auscultazione per verificare, in Semeiotica Clinica, il funzionamento delle diverse VALVOLE CARDIACHE.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8355849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107504" y="777869"/>
            <a:ext cx="9036496" cy="5328592"/>
          </a:xfrm>
        </p:spPr>
        <p:txBody>
          <a:bodyPr/>
          <a:lstStyle/>
          <a:p>
            <a:r>
              <a:rPr lang="it-IT" sz="26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r>
              <a:rPr lang="it-IT" sz="26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screen">
            <a:lum bright="-30000" contrast="30000"/>
            <a:extLst>
              <a:ext uri="{28A0092B-C50C-407E-A947-70E740481C1C}">
                <a14:useLocalDpi xmlns:a14="http://schemas.microsoft.com/office/drawing/2010/main"/>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16425" y="836712"/>
            <a:ext cx="9144000" cy="5867400"/>
          </a:xfrm>
          <a:ln/>
        </p:spPr>
        <p:txBody>
          <a:bodyPr/>
          <a:lstStyle/>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PUO’ ESSERE DEFINITO UN SISTEMA IDRAULICO “</a:t>
            </a:r>
            <a:r>
              <a:rPr lang="it-IT" altLang="it-IT" sz="2400" i="1" dirty="0">
                <a:solidFill>
                  <a:schemeClr val="tx1"/>
                </a:solidFill>
                <a:latin typeface="Copperplate" panose="02000504000000020004" pitchFamily="2" charset="77"/>
              </a:rPr>
              <a:t>CHIUSO</a:t>
            </a:r>
            <a:r>
              <a:rPr lang="it-IT" altLang="it-IT" sz="2400" dirty="0">
                <a:solidFill>
                  <a:schemeClr val="tx1"/>
                </a:solidFill>
                <a:latin typeface="Copperplate" panose="02000504000000020004" pitchFamily="2" charset="77"/>
              </a:rPr>
              <a:t>” PIUTTOSTO SIMILE AD UN IMPIANTO DI RISCALDAMENTO/RAFFREDDAMENTO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VI SCORRE IL SANGUE, COMPLESSO TESSUTO CONNETTIVO A MATRICE (ECM) LIQUIDA</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CONSTA DI UNA POMPA PROPULSIVA (CUORE),CHE OPERA ANCHE COME ORGANO RECETTORE DEL SANGUE REFLUO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VASI EFFERENTI DAL CUORE : ARTERIE</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VASI AFFERENTI AL CUORE : VENE</a:t>
            </a:r>
          </a:p>
          <a:p>
            <a:pPr marL="323850" indent="-323850" algn="just">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755576" y="-171400"/>
            <a:ext cx="7772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PERICARDIO</a:t>
            </a:r>
          </a:p>
        </p:txBody>
      </p:sp>
      <p:pic>
        <p:nvPicPr>
          <p:cNvPr id="33794"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683568" y="430215"/>
            <a:ext cx="7344816" cy="642778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69" y="548680"/>
            <a:ext cx="9206498" cy="614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6A4A9-C438-7A46-87D9-CB2B970EF4E3}"/>
              </a:ext>
            </a:extLst>
          </p:cNvPr>
          <p:cNvSpPr>
            <a:spLocks noGrp="1"/>
          </p:cNvSpPr>
          <p:nvPr>
            <p:ph type="title"/>
          </p:nvPr>
        </p:nvSpPr>
        <p:spPr>
          <a:xfrm>
            <a:off x="695325" y="-31541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RAPPORTI PRINCIPALI del CUORE</a:t>
            </a:r>
          </a:p>
        </p:txBody>
      </p:sp>
      <p:sp>
        <p:nvSpPr>
          <p:cNvPr id="3" name="Segnaposto contenuto 2">
            <a:extLst>
              <a:ext uri="{FF2B5EF4-FFF2-40B4-BE49-F238E27FC236}">
                <a16:creationId xmlns:a16="http://schemas.microsoft.com/office/drawing/2014/main" id="{1011BC38-1C8B-DB45-9C29-25B0D7563304}"/>
              </a:ext>
            </a:extLst>
          </p:cNvPr>
          <p:cNvSpPr>
            <a:spLocks noGrp="1"/>
          </p:cNvSpPr>
          <p:nvPr>
            <p:ph idx="1"/>
          </p:nvPr>
        </p:nvSpPr>
        <p:spPr>
          <a:xfrm>
            <a:off x="0" y="620688"/>
            <a:ext cx="9144000" cy="5445224"/>
          </a:xfrm>
        </p:spPr>
        <p:txBody>
          <a:bodyPr/>
          <a:lstStyle/>
          <a:p>
            <a:r>
              <a:rPr lang="it-IT" sz="2400" b="1" dirty="0">
                <a:solidFill>
                  <a:schemeClr val="tx1"/>
                </a:solidFill>
                <a:latin typeface="Chalkboard" panose="03050602040202020205" pitchFamily="66" charset="77"/>
              </a:rPr>
              <a:t>Anteriormente: con la Parete Toracica Anteriore e con la formazione linfoide del TIMO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Lateralmente: con le CAVITA’ PLEURICHE contenenti i POLMONI.</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Posteriormente: con la Biforcazione della Trachea nei 2 BRONCHI EXTRAPOLMONARI, l’ ESOFAGO e l’AORTA DISCENDENTE TORACICA</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Superiormente: con i Grossi Vasi del Peduncolo Vascolare.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Inferiormente: Muscolo DIAFRAMMA</a:t>
            </a:r>
          </a:p>
        </p:txBody>
      </p:sp>
    </p:spTree>
    <p:extLst>
      <p:ext uri="{BB962C8B-B14F-4D97-AF65-F5344CB8AC3E}">
        <p14:creationId xmlns:p14="http://schemas.microsoft.com/office/powerpoint/2010/main" val="819165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err="1">
                <a:solidFill>
                  <a:schemeClr val="tx1"/>
                </a:solidFill>
                <a:latin typeface="Comic Sans MS" panose="030F0902030302020204" pitchFamily="66" charset="0"/>
              </a:rPr>
              <a:t>Puo’</a:t>
            </a:r>
            <a:r>
              <a:rPr lang="it-IT" sz="25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500" b="1" dirty="0">
                <a:solidFill>
                  <a:schemeClr val="tx1"/>
                </a:solidFill>
                <a:latin typeface="Comic Sans MS" panose="030F0902030302020204" pitchFamily="66" charset="0"/>
              </a:rPr>
              <a:t>Tale sezione permette di osservare:</a:t>
            </a:r>
          </a:p>
          <a:p>
            <a:pPr marL="457200" indent="-457200">
              <a:buFontTx/>
              <a:buChar char="-"/>
            </a:pPr>
            <a:r>
              <a:rPr lang="it-IT" sz="2500" b="1" dirty="0">
                <a:solidFill>
                  <a:schemeClr val="tx1"/>
                </a:solidFill>
                <a:latin typeface="Comic Sans MS" panose="030F0902030302020204" pitchFamily="66" charset="0"/>
              </a:rPr>
              <a:t>2 CAVITA’ SUPERIORI: ATRII con AURICOLE</a:t>
            </a:r>
          </a:p>
          <a:p>
            <a:pPr marL="457200" indent="-457200">
              <a:buFontTx/>
              <a:buChar char="-"/>
            </a:pPr>
            <a:r>
              <a:rPr lang="it-IT" sz="2500" b="1" dirty="0">
                <a:solidFill>
                  <a:schemeClr val="tx1"/>
                </a:solidFill>
                <a:latin typeface="Comic Sans MS" panose="030F0902030302020204" pitchFamily="66" charset="0"/>
              </a:rPr>
              <a:t>2 CAVITA’ INFERIORI: VENTRICOLI</a:t>
            </a:r>
          </a:p>
          <a:p>
            <a:pPr marL="457200" indent="-457200">
              <a:buFontTx/>
              <a:buChar char="-"/>
            </a:pPr>
            <a:r>
              <a:rPr lang="it-IT" sz="25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500" b="1" dirty="0">
                <a:solidFill>
                  <a:schemeClr val="tx1"/>
                </a:solidFill>
                <a:latin typeface="Comic Sans MS" panose="030F0902030302020204" pitchFamily="66" charset="0"/>
              </a:rPr>
              <a:t>2 ORIFIZI ARTERIOSI (POLMONARE e AORTICO), con relative VALVOLE ARTERIOSE.</a:t>
            </a:r>
          </a:p>
          <a:p>
            <a:pPr marL="0" indent="0"/>
            <a:r>
              <a:rPr lang="it-IT" sz="2500" b="1" dirty="0">
                <a:solidFill>
                  <a:schemeClr val="tx1"/>
                </a:solidFill>
                <a:latin typeface="Comic Sans MS" panose="030F0902030302020204" pitchFamily="66" charset="0"/>
              </a:rPr>
              <a:t>Le CAVITA’ DESTRE e SINISTRE NON COMUNICANO FRA LORO nella vita postnatale. </a:t>
            </a:r>
          </a:p>
        </p:txBody>
      </p:sp>
    </p:spTree>
    <p:extLst>
      <p:ext uri="{BB962C8B-B14F-4D97-AF65-F5344CB8AC3E}">
        <p14:creationId xmlns:p14="http://schemas.microsoft.com/office/powerpoint/2010/main" val="3813398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degli ATRII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a:solidFill>
                  <a:schemeClr val="tx1"/>
                </a:solidFill>
                <a:latin typeface="Copperplate" panose="02000504000000020004" pitchFamily="2" charset="77"/>
              </a:rPr>
              <a:t>La parete interna degli atrii si presenta liscia, ad eccezione delle due Porzioni Antero-Laterali (AURICOLE) dove sono presenti i rilievi dei MUSCOLI PETTINATI.</a:t>
            </a:r>
          </a:p>
          <a:p>
            <a:r>
              <a:rPr lang="it-IT" sz="2500" b="1" dirty="0">
                <a:solidFill>
                  <a:schemeClr val="tx1"/>
                </a:solidFill>
                <a:latin typeface="Copperplate" panose="02000504000000020004" pitchFamily="2" charset="77"/>
              </a:rPr>
              <a:t>Sulla PARETE MEDIALE è presente la FOSSA OVALE come residuo del FORAME di BOTALLO della Vita Prenatale. Nell’ ATRIO DESTRO si osservano gli SBOCCHI delle VENE CAVE SUPERIORE, INFERIORE (con VALVOLA di EUSTACHIO) e del SENO VENOSO CORONARIO (con VALVOLA di TEBESIO)</a:t>
            </a:r>
          </a:p>
          <a:p>
            <a:r>
              <a:rPr lang="it-IT" sz="2500" b="1" dirty="0">
                <a:solidFill>
                  <a:schemeClr val="tx1"/>
                </a:solidFill>
                <a:latin typeface="Copperplate" panose="02000504000000020004" pitchFamily="2" charset="77"/>
              </a:rPr>
              <a:t>Nell’ ATRIO SINISTRO, </a:t>
            </a:r>
            <a:r>
              <a:rPr lang="it-IT" sz="2500" b="1" dirty="0" err="1">
                <a:solidFill>
                  <a:schemeClr val="tx1"/>
                </a:solidFill>
                <a:latin typeface="Copperplate" panose="02000504000000020004" pitchFamily="2" charset="77"/>
              </a:rPr>
              <a:t>volumetricamente</a:t>
            </a:r>
            <a:r>
              <a:rPr lang="it-IT" sz="2500" b="1" dirty="0">
                <a:solidFill>
                  <a:schemeClr val="tx1"/>
                </a:solidFill>
                <a:latin typeface="Copperplate" panose="02000504000000020004" pitchFamily="2" charset="77"/>
              </a:rPr>
              <a:t> maggiore, si riscontrano gli sbocchi delle 4 VENE POLMONARI.</a:t>
            </a:r>
          </a:p>
        </p:txBody>
      </p:sp>
    </p:spTree>
    <p:extLst>
      <p:ext uri="{BB962C8B-B14F-4D97-AF65-F5344CB8AC3E}">
        <p14:creationId xmlns:p14="http://schemas.microsoft.com/office/powerpoint/2010/main" val="2060386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3">
            <a:lum bright="-36000" contrast="42000"/>
            <a:extLst>
              <a:ext uri="{28A0092B-C50C-407E-A947-70E740481C1C}">
                <a14:useLocalDpi xmlns:a14="http://schemas.microsoft.com/office/drawing/2010/main"/>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dei VENTRICOLI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a:solidFill>
                  <a:schemeClr val="tx1"/>
                </a:solidFill>
                <a:latin typeface="Comic Sans MS" panose="030F0902030302020204" pitchFamily="66" charset="0"/>
              </a:rPr>
              <a:t>I VENTRICOLI hanno una morfologia CONICA con APICE INFERIORE e BASE SUPERIORE. A livello della Base si riscontrano sia l’ ORIFIZIO ATRIO-VENTRICOLARE (o VENOSO), sia l’ ORIFIZIO ARTERIOSO, controllati da Formazioni Valvolari.</a:t>
            </a:r>
          </a:p>
          <a:p>
            <a:r>
              <a:rPr lang="it-IT" sz="2500" b="1" dirty="0">
                <a:solidFill>
                  <a:schemeClr val="tx1"/>
                </a:solidFill>
                <a:latin typeface="Comic Sans MS" panose="030F0902030302020204" pitchFamily="66" charset="0"/>
              </a:rPr>
              <a:t>Il Setto INTERVENTRICOLARE separa il Ventricolo Destro dal Ventricolo Sinistro.</a:t>
            </a:r>
          </a:p>
          <a:p>
            <a:r>
              <a:rPr lang="it-IT" sz="2500" b="1" dirty="0">
                <a:solidFill>
                  <a:schemeClr val="tx1"/>
                </a:solidFill>
                <a:latin typeface="Comic Sans MS" panose="030F0902030302020204" pitchFamily="66" charset="0"/>
              </a:rPr>
              <a:t>La PARETE VENTRICOLARE presenta notevoli RILIEVI (TRABECOLE CARNEE) di vario ordine </a:t>
            </a:r>
            <a:r>
              <a:rPr lang="it-IT" sz="2500" b="1" dirty="0" err="1">
                <a:solidFill>
                  <a:schemeClr val="tx1"/>
                </a:solidFill>
                <a:latin typeface="Comic Sans MS" panose="030F0902030302020204" pitchFamily="66" charset="0"/>
              </a:rPr>
              <a:t>strutturale.Tra</a:t>
            </a:r>
            <a:r>
              <a:rPr lang="it-IT" sz="2500" b="1" dirty="0">
                <a:solidFill>
                  <a:schemeClr val="tx1"/>
                </a:solidFill>
                <a:latin typeface="Comic Sans MS" panose="030F0902030302020204" pitchFamily="66" charset="0"/>
              </a:rPr>
              <a:t> questi, i MUSCOLI PAPILLARI, collegati alle CORDE TENDINEE delle Cuspidi delle Valvole Atrio-Ventricolari, trattengono le cuspidi stesse, impedendone il «ribaltamento» nell’ aumento pressorio dovuto alla Sistole Ventricolare</a:t>
            </a:r>
            <a:r>
              <a:rPr lang="it-IT" sz="27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822564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500" b="1" dirty="0">
                <a:solidFill>
                  <a:schemeClr val="tx1"/>
                </a:solidFill>
                <a:latin typeface="Chalkboard" panose="03050602040202020205" pitchFamily="66" charset="77"/>
              </a:rPr>
              <a:t>Fanno comunicare ciascun Atrio con il rispettivo Ventricolo.</a:t>
            </a:r>
          </a:p>
          <a:p>
            <a:r>
              <a:rPr lang="it-IT" sz="2500" b="1" dirty="0">
                <a:solidFill>
                  <a:schemeClr val="tx1"/>
                </a:solidFill>
                <a:latin typeface="Chalkboard" panose="03050602040202020205" pitchFamily="66" charset="77"/>
              </a:rPr>
              <a:t>Sono controllate dalle VALVOLE CUSPIDALI.</a:t>
            </a:r>
          </a:p>
          <a:p>
            <a:r>
              <a:rPr lang="it-IT" sz="2500" b="1" dirty="0">
                <a:solidFill>
                  <a:schemeClr val="tx1"/>
                </a:solidFill>
                <a:latin typeface="Chalkboard" panose="03050602040202020205" pitchFamily="66" charset="77"/>
              </a:rPr>
              <a:t>A DESTRA presenta 3 CUSPIDI (Valvola TRICUSPIDE).</a:t>
            </a:r>
          </a:p>
          <a:p>
            <a:r>
              <a:rPr lang="it-IT" sz="2500" b="1" dirty="0">
                <a:solidFill>
                  <a:schemeClr val="tx1"/>
                </a:solidFill>
                <a:latin typeface="Chalkboard" panose="03050602040202020205" pitchFamily="66" charset="77"/>
              </a:rPr>
              <a:t>A SINISTRA ci sono 2 CUSPIDI (Valvola BICUSPIDE o MITRALE).</a:t>
            </a:r>
          </a:p>
          <a:p>
            <a:r>
              <a:rPr lang="it-IT" sz="25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5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spTree>
    <p:extLst>
      <p:ext uri="{BB962C8B-B14F-4D97-AF65-F5344CB8AC3E}">
        <p14:creationId xmlns:p14="http://schemas.microsoft.com/office/powerpoint/2010/main" val="1454976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600" b="1" dirty="0">
                <a:solidFill>
                  <a:schemeClr val="tx1"/>
                </a:solidFill>
                <a:latin typeface="Copperplate" panose="02000504000000020004" pitchFamily="2" charset="77"/>
              </a:rPr>
              <a:t>Hanno forma SEMILUNARE (o A NIDO DI RONDINE).</a:t>
            </a:r>
          </a:p>
          <a:p>
            <a:r>
              <a:rPr lang="it-IT" sz="26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600" b="1" dirty="0">
                <a:solidFill>
                  <a:schemeClr val="tx1"/>
                </a:solidFill>
                <a:latin typeface="Copperplate" panose="02000504000000020004" pitchFamily="2" charset="77"/>
              </a:rPr>
              <a:t>Sono 3 per ciascun orifizio e si denominano sulla base della loro collocazione topografica.</a:t>
            </a:r>
          </a:p>
          <a:p>
            <a:r>
              <a:rPr lang="it-IT" sz="2600" b="1" dirty="0">
                <a:solidFill>
                  <a:schemeClr val="tx1"/>
                </a:solidFill>
                <a:latin typeface="Copperplate" panose="02000504000000020004" pitchFamily="2" charset="77"/>
              </a:rPr>
              <a:t>Esse si aprono nella SISTOLE VENTRICOLARE, lasciano passare il sangue nel Tronco Arterioso Polmonare e, successivamente, per aumento di pressione nelle arterie, si chiudono, impedendo il reflusso del sangue nel rispettivo ventricolo.</a:t>
            </a:r>
          </a:p>
          <a:p>
            <a:r>
              <a:rPr lang="it-IT" sz="2600" b="1"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168668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3">
            <a:lum bright="-30000" contrast="30000"/>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VALVOLE CARDIACHE 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PUNTI DI AUSCULTAZIONE</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268760"/>
            <a:ext cx="5715000" cy="5389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0FAA958-31E6-D14E-B161-CD6DA800EF4C}"/>
              </a:ext>
            </a:extLst>
          </p:cNvPr>
          <p:cNvSpPr txBox="1"/>
          <p:nvPr/>
        </p:nvSpPr>
        <p:spPr>
          <a:xfrm>
            <a:off x="5228979" y="1556792"/>
            <a:ext cx="3231454" cy="2677656"/>
          </a:xfrm>
          <a:prstGeom prst="rect">
            <a:avLst/>
          </a:prstGeom>
          <a:noFill/>
        </p:spPr>
        <p:txBody>
          <a:bodyPr wrap="square" rtlCol="0">
            <a:spAutoFit/>
          </a:bodyPr>
          <a:lstStyle/>
          <a:p>
            <a:pPr algn="ctr"/>
            <a:r>
              <a:rPr lang="it-IT" b="1" dirty="0">
                <a:solidFill>
                  <a:schemeClr val="tx1"/>
                </a:solidFill>
                <a:latin typeface="Copperplate" panose="02000504000000020004" pitchFamily="2" charset="77"/>
              </a:rPr>
              <a:t>l’auscultazione</a:t>
            </a:r>
          </a:p>
          <a:p>
            <a:pPr algn="ctr"/>
            <a:r>
              <a:rPr lang="it-IT" b="1" dirty="0">
                <a:solidFill>
                  <a:schemeClr val="tx1"/>
                </a:solidFill>
                <a:latin typeface="Copperplate" panose="02000504000000020004" pitchFamily="2" charset="77"/>
              </a:rPr>
              <a:t>consente di apprezzare</a:t>
            </a:r>
          </a:p>
          <a:p>
            <a:pPr algn="ctr"/>
            <a:r>
              <a:rPr lang="it-IT" b="1" dirty="0">
                <a:solidFill>
                  <a:schemeClr val="tx1"/>
                </a:solidFill>
                <a:latin typeface="Copperplate" panose="02000504000000020004" pitchFamily="2" charset="77"/>
              </a:rPr>
              <a:t>eventuali anomalie morfo-funzionali («soffi»)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0" y="1052736"/>
            <a:ext cx="9144000" cy="5805264"/>
          </a:xfrm>
        </p:spPr>
        <p:txBody>
          <a:bodyPr/>
          <a:lstStyle/>
          <a:p>
            <a:r>
              <a:rPr lang="it-IT" sz="2800" b="1" dirty="0">
                <a:solidFill>
                  <a:schemeClr val="tx1"/>
                </a:solidFill>
                <a:latin typeface="Chalkboard" panose="03050602040202020205" pitchFamily="66" charset="77"/>
              </a:rPr>
              <a:t>La Tonaca Intima del Cuore riveste le 4 Cavità e viene definita ENDOCARDIO (cellule appiattite).</a:t>
            </a:r>
          </a:p>
          <a:p>
            <a:r>
              <a:rPr lang="it-IT" sz="2800" b="1" dirty="0">
                <a:solidFill>
                  <a:schemeClr val="tx1"/>
                </a:solidFill>
                <a:latin typeface="Chalkboard" panose="03050602040202020205" pitchFamily="66" charset="77"/>
              </a:rPr>
              <a:t>Profondamente allo Strato </a:t>
            </a:r>
            <a:r>
              <a:rPr lang="it-IT" sz="2800" b="1" dirty="0" err="1">
                <a:solidFill>
                  <a:schemeClr val="tx1"/>
                </a:solidFill>
                <a:latin typeface="Chalkboard" panose="03050602040202020205" pitchFamily="66" charset="77"/>
              </a:rPr>
              <a:t>Sottoendocardico</a:t>
            </a:r>
            <a:r>
              <a:rPr lang="it-IT" sz="2800" b="1" dirty="0">
                <a:solidFill>
                  <a:schemeClr val="tx1"/>
                </a:solidFill>
                <a:latin typeface="Chalkboard" panose="03050602040202020205" pitchFamily="66" charset="77"/>
              </a:rPr>
              <a:t> si localizza la Tonaca Media (molto spessa) del MIOCARDIO.</a:t>
            </a:r>
          </a:p>
          <a:p>
            <a:r>
              <a:rPr lang="it-IT" sz="2800" b="1" dirty="0">
                <a:solidFill>
                  <a:schemeClr val="tx1"/>
                </a:solidFill>
                <a:latin typeface="Chalkboard" panose="03050602040202020205" pitchFamily="66" charset="77"/>
              </a:rPr>
              <a:t>La Tonaca </a:t>
            </a:r>
            <a:r>
              <a:rPr lang="it-IT" sz="2800" b="1" dirty="0" err="1">
                <a:solidFill>
                  <a:schemeClr val="tx1"/>
                </a:solidFill>
                <a:latin typeface="Chalkboard" panose="03050602040202020205" pitchFamily="66" charset="77"/>
              </a:rPr>
              <a:t>piu’</a:t>
            </a:r>
            <a:r>
              <a:rPr lang="it-IT" sz="28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spTree>
    <p:extLst>
      <p:ext uri="{BB962C8B-B14F-4D97-AF65-F5344CB8AC3E}">
        <p14:creationId xmlns:p14="http://schemas.microsoft.com/office/powerpoint/2010/main" val="3904611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7" name="Picture 3"/>
          <p:cNvPicPr>
            <a:picLocks noChangeAspect="1" noChangeArrowheads="1"/>
          </p:cNvPicPr>
          <p:nvPr/>
        </p:nvPicPr>
        <p:blipFill>
          <a:blip r:embed="rId3" cstate="screen">
            <a:lum bright="-42000" contrast="24000"/>
            <a:extLst>
              <a:ext uri="{28A0092B-C50C-407E-A947-70E740481C1C}">
                <a14:useLocalDpi xmlns:a14="http://schemas.microsoft.com/office/drawing/2010/main"/>
              </a:ext>
            </a:extLst>
          </a:blip>
          <a:srcRect/>
          <a:stretch>
            <a:fillRect/>
          </a:stretch>
        </p:blipFill>
        <p:spPr bwMode="auto">
          <a:xfrm>
            <a:off x="1061579" y="764704"/>
            <a:ext cx="7020842" cy="587228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0" y="620688"/>
            <a:ext cx="9144000"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86872B-0FB6-204B-AFCB-400962518E8C}"/>
              </a:ext>
            </a:extLst>
          </p:cNvPr>
          <p:cNvSpPr>
            <a:spLocks noGrp="1"/>
          </p:cNvSpPr>
          <p:nvPr>
            <p:ph type="title"/>
          </p:nvPr>
        </p:nvSpPr>
        <p:spPr>
          <a:xfrm>
            <a:off x="35604"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MIOCARDIO COMUNE: ASPETTI STRUTTURALI</a:t>
            </a:r>
          </a:p>
        </p:txBody>
      </p:sp>
      <p:sp>
        <p:nvSpPr>
          <p:cNvPr id="3" name="Segnaposto contenuto 2">
            <a:extLst>
              <a:ext uri="{FF2B5EF4-FFF2-40B4-BE49-F238E27FC236}">
                <a16:creationId xmlns:a16="http://schemas.microsoft.com/office/drawing/2014/main" id="{DC94A857-C511-DD45-A93B-2AA77B038818}"/>
              </a:ext>
            </a:extLst>
          </p:cNvPr>
          <p:cNvSpPr>
            <a:spLocks noGrp="1"/>
          </p:cNvSpPr>
          <p:nvPr>
            <p:ph idx="1"/>
          </p:nvPr>
        </p:nvSpPr>
        <p:spPr>
          <a:xfrm>
            <a:off x="575956" y="1018152"/>
            <a:ext cx="8568044" cy="5661248"/>
          </a:xfrm>
        </p:spPr>
        <p:txBody>
          <a:bodyPr/>
          <a:lstStyle/>
          <a:p>
            <a:r>
              <a:rPr lang="it-IT" sz="3000" b="1" dirty="0">
                <a:solidFill>
                  <a:schemeClr val="tx1"/>
                </a:solidFill>
                <a:latin typeface="Chalkduster" panose="03050602040202020205" pitchFamily="66" charset="77"/>
              </a:rPr>
              <a:t>È  costituito da FIBROCELLULE STRIATE, connesse tra loro mediante Giunzioni Serrate, che consentono il passaggio di soluti tra le fibrocellule stesse. Le giunzioni si dispongono anche «obliquamente» tra le fibrocellule, costituendo i cosiddetti DISCHI INTERCALARI, che per la loro caratteristica disposizione «a scalare», si definiscono anche Strie Scalariformi</a:t>
            </a:r>
          </a:p>
        </p:txBody>
      </p:sp>
    </p:spTree>
    <p:extLst>
      <p:ext uri="{BB962C8B-B14F-4D97-AF65-F5344CB8AC3E}">
        <p14:creationId xmlns:p14="http://schemas.microsoft.com/office/powerpoint/2010/main" val="2874054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185" y="1129015"/>
            <a:ext cx="9144000" cy="5517232"/>
          </a:xfrm>
        </p:spPr>
        <p:txBody>
          <a:bodyPr/>
          <a:lstStyle/>
          <a:p>
            <a:r>
              <a:rPr lang="it-IT" sz="28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800" dirty="0">
                <a:solidFill>
                  <a:schemeClr val="tx1"/>
                </a:solidFill>
                <a:latin typeface="Chalkboard SE" panose="03050602040202020205" pitchFamily="66" charset="77"/>
              </a:rPr>
              <a:t>Per tale motivo, sono necessarie 2 distinte sezioni </a:t>
            </a:r>
            <a:r>
              <a:rPr lang="it-IT" sz="2800" dirty="0" err="1">
                <a:solidFill>
                  <a:schemeClr val="tx1"/>
                </a:solidFill>
                <a:latin typeface="Chalkboard SE" panose="03050602040202020205" pitchFamily="66" charset="77"/>
              </a:rPr>
              <a:t>morfofunzionali</a:t>
            </a:r>
            <a:r>
              <a:rPr lang="it-IT" sz="2800" dirty="0">
                <a:solidFill>
                  <a:schemeClr val="tx1"/>
                </a:solidFill>
                <a:latin typeface="Chalkboard SE" panose="03050602040202020205" pitchFamily="66" charset="77"/>
              </a:rPr>
              <a:t>.</a:t>
            </a:r>
          </a:p>
          <a:p>
            <a:pPr marL="457200" indent="-457200">
              <a:buFontTx/>
              <a:buChar char="-"/>
            </a:pPr>
            <a:r>
              <a:rPr lang="it-IT" sz="2800" dirty="0">
                <a:solidFill>
                  <a:schemeClr val="tx1"/>
                </a:solidFill>
                <a:latin typeface="Chalkboard SE" panose="03050602040202020205" pitchFamily="66" charset="77"/>
              </a:rPr>
              <a:t>GRANDE CIRCOLAZIONE o SISTEMICA</a:t>
            </a:r>
          </a:p>
          <a:p>
            <a:pPr marL="457200" indent="-457200">
              <a:buFontTx/>
              <a:buChar char="-"/>
            </a:pPr>
            <a:r>
              <a:rPr lang="it-IT" sz="28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STRUTTURALE TRIDIMENSIONALE DEL MIOCARDIO COMUNE</a:t>
            </a:r>
          </a:p>
        </p:txBody>
      </p:sp>
      <p:pic>
        <p:nvPicPr>
          <p:cNvPr id="52226"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792163" y="1143000"/>
            <a:ext cx="7991475" cy="5715000"/>
          </a:xfrm>
          <a:prstGeom prst="rect">
            <a:avLst/>
          </a:prstGeom>
          <a:noFill/>
          <a:ln>
            <a:noFill/>
          </a:ln>
          <a:effectLst/>
          <a:extLst>
            <a:ext uri="{909E8E84-426E-40DD-AFC4-6F175D3DCCD1}">
              <a14:hiddenFill xmlns:a14="http://schemas.microsoft.com/office/drawing/2010/main">
                <a:blipFill dpi="0" rotWithShape="0">
                  <a:blip>
                    <a:lum bright="-18000" contrast="12000"/>
                  </a:blip>
                  <a:srcRect l="3145" t="2538" r="94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152400" y="228600"/>
            <a:ext cx="8763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MIOCARDIO COMUNE: ULTRASTRUTTURA</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63638"/>
            <a:ext cx="8001000" cy="548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8238"/>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323528" y="1058562"/>
            <a:ext cx="8496944"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Le</a:t>
            </a:r>
            <a:r>
              <a:rPr lang="it-IT" altLang="it-IT" sz="2600" b="1" dirty="0">
                <a:solidFill>
                  <a:schemeClr val="tx1"/>
                </a:solidFill>
                <a:latin typeface="Comic Sans MS" panose="030F0902030302020204" pitchFamily="66" charset="0"/>
              </a:rPr>
              <a:t> </a:t>
            </a:r>
            <a:r>
              <a:rPr lang="it-IT" altLang="it-IT" sz="2400" b="1" dirty="0">
                <a:solidFill>
                  <a:schemeClr val="tx1"/>
                </a:solidFill>
                <a:latin typeface="Comic Sans MS" panose="030F0902030302020204" pitchFamily="66" charset="0"/>
              </a:rPr>
              <a:t>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609600" y="0"/>
            <a:ext cx="7772400" cy="47667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3200" dirty="0">
                <a:solidFill>
                  <a:schemeClr val="tx1"/>
                </a:solidFill>
                <a:latin typeface="Gurmukhi MN" panose="02020600050405020304" pitchFamily="18" charset="0"/>
                <a:cs typeface="Gurmukhi MN" panose="02020600050405020304" pitchFamily="18" charset="0"/>
              </a:rPr>
              <a:t>SISTEMA NODALE</a:t>
            </a:r>
          </a:p>
        </p:txBody>
      </p:sp>
      <p:sp>
        <p:nvSpPr>
          <p:cNvPr id="55298" name="Rectangle 2"/>
          <p:cNvSpPr>
            <a:spLocks noGrp="1" noChangeArrowheads="1"/>
          </p:cNvSpPr>
          <p:nvPr>
            <p:ph type="body" idx="1"/>
          </p:nvPr>
        </p:nvSpPr>
        <p:spPr>
          <a:xfrm>
            <a:off x="0" y="620688"/>
            <a:ext cx="8915400" cy="5715000"/>
          </a:xfrm>
          <a:ln/>
        </p:spPr>
        <p:txBody>
          <a:bodyPr/>
          <a:lstStyle/>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NODO SENO-ATRIALE è situato in prossimità dello sbocco della VENA CAVA SUPERIORE nell’ ATRIO DESTRO.</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È definito il SEGNAPASSO («Pace Maker»), determinando l’ avvio e il ritmo della Frequenza Cardiaca (numero di battiti al minuto). Dal Nodo Seno-Atriale si dipartono Fibre di Miocardio Specifico che lo collegano al NODO ATRIO-VENTRICOLARE ed al Miocardio Comune dell’ Atrio Sinistro.</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b="1" dirty="0">
              <a:solidFill>
                <a:schemeClr val="tx1"/>
              </a:solidFill>
              <a:latin typeface="Chalkboard" panose="03050602040202020205" pitchFamily="66" charset="77"/>
            </a:endParaRP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NODO ATRIO-VENTRICOLARE è situato in Atrio Destro in prossimità del Setto Interatriale. Provvede a rallentare la Frequenza Cardiaca per garantire la completa contrazione degli Atrii</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panose="03050602040202020205" pitchFamily="66"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DE5768-DA3E-004D-93C8-04694CC1F08E}"/>
              </a:ext>
            </a:extLst>
          </p:cNvPr>
          <p:cNvSpPr>
            <a:spLocks noGrp="1"/>
          </p:cNvSpPr>
          <p:nvPr>
            <p:ph type="title"/>
          </p:nvPr>
        </p:nvSpPr>
        <p:spPr>
          <a:xfrm>
            <a:off x="685800" y="35897"/>
            <a:ext cx="7753350" cy="728807"/>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ATRIOVENTRICOLARE</a:t>
            </a:r>
          </a:p>
        </p:txBody>
      </p:sp>
      <p:sp>
        <p:nvSpPr>
          <p:cNvPr id="3" name="Segnaposto contenuto 2">
            <a:extLst>
              <a:ext uri="{FF2B5EF4-FFF2-40B4-BE49-F238E27FC236}">
                <a16:creationId xmlns:a16="http://schemas.microsoft.com/office/drawing/2014/main" id="{75657DA7-8255-3448-959A-163543897EC8}"/>
              </a:ext>
            </a:extLst>
          </p:cNvPr>
          <p:cNvSpPr>
            <a:spLocks noGrp="1"/>
          </p:cNvSpPr>
          <p:nvPr>
            <p:ph idx="1"/>
          </p:nvPr>
        </p:nvSpPr>
        <p:spPr>
          <a:xfrm>
            <a:off x="0" y="1052736"/>
            <a:ext cx="9144000" cy="5805264"/>
          </a:xfrm>
        </p:spPr>
        <p:txBody>
          <a:bodyPr/>
          <a:lstStyle/>
          <a:p>
            <a:r>
              <a:rPr lang="it-IT" b="1" dirty="0">
                <a:solidFill>
                  <a:schemeClr val="tx1"/>
                </a:solidFill>
                <a:latin typeface="Bradley Hand" pitchFamily="2" charset="77"/>
              </a:rPr>
              <a:t>Nel SETTO INTERATRIALE si origina a partire dal Nodo </a:t>
            </a:r>
            <a:r>
              <a:rPr lang="it-IT" b="1" dirty="0" err="1">
                <a:solidFill>
                  <a:schemeClr val="tx1"/>
                </a:solidFill>
                <a:latin typeface="Bradley Hand" pitchFamily="2" charset="77"/>
              </a:rPr>
              <a:t>AtrioVentricolare</a:t>
            </a:r>
            <a:r>
              <a:rPr lang="it-IT" b="1" dirty="0">
                <a:solidFill>
                  <a:schemeClr val="tx1"/>
                </a:solidFill>
                <a:latin typeface="Bradley Hand" pitchFamily="2" charset="77"/>
              </a:rPr>
              <a:t> per proseguire per un breve tratto nel SETTO INTERVENTRICOLARE.</a:t>
            </a:r>
          </a:p>
          <a:p>
            <a:endParaRPr lang="it-IT" b="1" dirty="0">
              <a:solidFill>
                <a:schemeClr val="tx1"/>
              </a:solidFill>
              <a:latin typeface="Bradley Hand" pitchFamily="2" charset="77"/>
            </a:endParaRPr>
          </a:p>
          <a:p>
            <a:r>
              <a:rPr lang="it-IT" b="1" dirty="0">
                <a:solidFill>
                  <a:schemeClr val="tx1"/>
                </a:solidFill>
                <a:latin typeface="Bradley Hand" pitchFamily="2" charset="77"/>
              </a:rPr>
              <a:t>Vi si dipartono le 2 BRANCHE DESTRA e SINISTRA che distribuiscono l’ impulso contrattile ai Ventricoli, tramite le cosiddette FIBRE di PURKINJE</a:t>
            </a:r>
          </a:p>
        </p:txBody>
      </p:sp>
    </p:spTree>
    <p:extLst>
      <p:ext uri="{BB962C8B-B14F-4D97-AF65-F5344CB8AC3E}">
        <p14:creationId xmlns:p14="http://schemas.microsoft.com/office/powerpoint/2010/main" val="3398619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
            <a:extLst>
              <a:ext uri="{FF2B5EF4-FFF2-40B4-BE49-F238E27FC236}">
                <a16:creationId xmlns:a16="http://schemas.microsoft.com/office/drawing/2014/main" id="{36F7D488-991D-704C-9CA7-0F29A13C90B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00" y="525463"/>
            <a:ext cx="89281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0494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0" y="764704"/>
            <a:ext cx="9144000" cy="6093296"/>
          </a:xfrm>
        </p:spPr>
        <p:txBody>
          <a:bodyPr/>
          <a:lstStyle/>
          <a:p>
            <a:r>
              <a:rPr lang="it-IT" sz="2800" b="1" dirty="0">
                <a:solidFill>
                  <a:schemeClr val="tx1"/>
                </a:solidFill>
                <a:latin typeface="Copperplate" panose="02000504000000020004" pitchFamily="2" charset="77"/>
              </a:rPr>
              <a:t>Il Sistema Nervoso Autonomo influenza il SISTEMA DI CONDUZIONE DEL CUORE modulandone l’attività.</a:t>
            </a:r>
          </a:p>
          <a:p>
            <a:r>
              <a:rPr lang="it-IT" sz="2800" b="1" dirty="0">
                <a:solidFill>
                  <a:schemeClr val="tx1"/>
                </a:solidFill>
                <a:latin typeface="Copperplate" panose="02000504000000020004" pitchFamily="2" charset="77"/>
              </a:rPr>
              <a:t>Il CENTRO CARDIOACCELERATORE del BULBO influenza il SISTEMA NERVOSO ORTOSIMPATICO (</a:t>
            </a:r>
            <a:r>
              <a:rPr lang="it-IT" sz="2800" b="1" dirty="0" err="1">
                <a:solidFill>
                  <a:schemeClr val="tx1"/>
                </a:solidFill>
                <a:latin typeface="Copperplate" panose="02000504000000020004" pitchFamily="2" charset="77"/>
              </a:rPr>
              <a:t>mielomeri</a:t>
            </a:r>
            <a:r>
              <a:rPr lang="it-IT" sz="2800" b="1" dirty="0">
                <a:solidFill>
                  <a:schemeClr val="tx1"/>
                </a:solidFill>
                <a:latin typeface="Copperplate" panose="02000504000000020004" pitchFamily="2" charset="77"/>
              </a:rPr>
              <a:t> T1-T4), incrementando la Frequenza Cardiaca;</a:t>
            </a:r>
          </a:p>
          <a:p>
            <a:r>
              <a:rPr lang="it-IT" sz="28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p>
        </p:txBody>
      </p:sp>
    </p:spTree>
    <p:extLst>
      <p:ext uri="{BB962C8B-B14F-4D97-AF65-F5344CB8AC3E}">
        <p14:creationId xmlns:p14="http://schemas.microsoft.com/office/powerpoint/2010/main" val="1170319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2">
            <a:extLst>
              <a:ext uri="{BEBA8EAE-BF5A-486C-A8C5-ECC9F3942E4B}">
                <a14:imgProps xmlns:a14="http://schemas.microsoft.com/office/drawing/2010/main">
                  <a14:imgLayer>
                    <a14:imgEffect>
                      <a14:sharpenSoften amount="43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2259013" y="0"/>
            <a:ext cx="4625975" cy="6858000"/>
          </a:xfrm>
          <a:prstGeom prst="rect">
            <a:avLst/>
          </a:prstGeom>
          <a:noFill/>
          <a:ln>
            <a:noFill/>
          </a:ln>
        </p:spPr>
      </p:pic>
    </p:spTree>
    <p:extLst>
      <p:ext uri="{BB962C8B-B14F-4D97-AF65-F5344CB8AC3E}">
        <p14:creationId xmlns:p14="http://schemas.microsoft.com/office/powerpoint/2010/main" val="2158388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a:t>
            </a:r>
          </a:p>
        </p:txBody>
      </p:sp>
    </p:spTree>
    <p:extLst>
      <p:ext uri="{BB962C8B-B14F-4D97-AF65-F5344CB8AC3E}">
        <p14:creationId xmlns:p14="http://schemas.microsoft.com/office/powerpoint/2010/main" val="11683978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107504" y="1052736"/>
            <a:ext cx="903649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 all’ Atrio Destro</a:t>
            </a:r>
          </a:p>
        </p:txBody>
      </p:sp>
    </p:spTree>
    <p:extLst>
      <p:ext uri="{BB962C8B-B14F-4D97-AF65-F5344CB8AC3E}">
        <p14:creationId xmlns:p14="http://schemas.microsoft.com/office/powerpoint/2010/main" val="1027769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1907704" y="0"/>
            <a:ext cx="4824536" cy="6857998"/>
          </a:xfrm>
          <a:prstGeom prst="rect">
            <a:avLst/>
          </a:prstGeom>
          <a:noFill/>
          <a:ln>
            <a:noFill/>
          </a:ln>
        </p:spPr>
      </p:pic>
    </p:spTree>
    <p:extLst>
      <p:ext uri="{BB962C8B-B14F-4D97-AF65-F5344CB8AC3E}">
        <p14:creationId xmlns:p14="http://schemas.microsoft.com/office/powerpoint/2010/main" val="3185085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3"/>
          <a:srcRect/>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5" cstate="screen">
            <a:lum/>
            <a:extLst>
              <a:ext uri="{28A0092B-C50C-407E-A947-70E740481C1C}">
                <a14:useLocalDpi xmlns:a14="http://schemas.microsoft.com/office/drawing/2010/main"/>
              </a:ext>
            </a:extLst>
          </a:blip>
          <a:srcRect/>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5943</TotalTime>
  <Words>2817</Words>
  <Application>Microsoft Macintosh PowerPoint</Application>
  <PresentationFormat>Presentazione su schermo (4:3)</PresentationFormat>
  <Paragraphs>284</Paragraphs>
  <Slides>72</Slides>
  <Notes>43</Notes>
  <HiddenSlides>0</HiddenSlides>
  <MMClips>0</MMClips>
  <ScaleCrop>false</ScaleCrop>
  <HeadingPairs>
    <vt:vector size="6" baseType="variant">
      <vt:variant>
        <vt:lpstr>Caratteri utilizzati</vt:lpstr>
      </vt:variant>
      <vt:variant>
        <vt:i4>17</vt:i4>
      </vt:variant>
      <vt:variant>
        <vt:lpstr>Tema</vt:lpstr>
      </vt:variant>
      <vt:variant>
        <vt:i4>2</vt:i4>
      </vt:variant>
      <vt:variant>
        <vt:lpstr>Titoli diapositive</vt:lpstr>
      </vt:variant>
      <vt:variant>
        <vt:i4>72</vt:i4>
      </vt:variant>
    </vt:vector>
  </HeadingPairs>
  <TitlesOfParts>
    <vt:vector size="91" baseType="lpstr">
      <vt:lpstr>Microsoft YaHei</vt:lpstr>
      <vt:lpstr>ＭＳ Ｐゴシック</vt:lpstr>
      <vt:lpstr>Arial</vt:lpstr>
      <vt:lpstr>Arial Black</vt:lpstr>
      <vt:lpstr>Arial Hebrew Scholar</vt:lpstr>
      <vt:lpstr>Bradley Hand</vt:lpstr>
      <vt:lpstr>Calibri</vt:lpstr>
      <vt:lpstr>Chalkboard</vt:lpstr>
      <vt:lpstr>Chalkboard SE</vt:lpstr>
      <vt:lpstr>Chalkduster</vt:lpstr>
      <vt:lpstr>Comic Sans MS</vt:lpstr>
      <vt:lpstr>Copperplate</vt:lpstr>
      <vt:lpstr>Franklin Gothic Medium</vt:lpstr>
      <vt:lpstr>Gurmukhi MN</vt:lpstr>
      <vt:lpstr>Lucida Sans Unicode</vt:lpstr>
      <vt:lpstr>Times New Roman</vt:lpstr>
      <vt:lpstr>Wingdings</vt:lpstr>
      <vt:lpstr>Tema di Office</vt:lpstr>
      <vt:lpstr>Office Theme</vt:lpstr>
      <vt:lpstr> </vt:lpstr>
      <vt:lpstr>SISTEMA  CIRCOLATORIO</vt:lpstr>
      <vt:lpstr>Presentazione standard di PowerPoint</vt:lpstr>
      <vt:lpstr>SISTEMA CIRCOLATORIO SANGUIFERO</vt:lpstr>
      <vt:lpstr>TIPI DI VASI PRESENTI NEL SISTEMA CIRCOLATORIO SANGUIFERO</vt:lpstr>
      <vt:lpstr>SANGUE</vt:lpstr>
      <vt:lpstr>SEZIONI MORFO-FUNZIONALI DEL SISTEMA CIRCOLATORIO SANGUIFERO</vt:lpstr>
      <vt:lpstr>Presentazione standard di PowerPoint</vt:lpstr>
      <vt:lpstr>Presentazione standard di PowerPoint</vt:lpstr>
      <vt:lpstr>Presentazione standard di PowerPoint</vt:lpstr>
      <vt:lpstr>TONACHE  DEI  VASI  SANGUIFERI</vt:lpstr>
      <vt:lpstr>Presentazione standard di PowerPoint</vt:lpstr>
      <vt:lpstr> ARTERIA vs. VENA</vt:lpstr>
      <vt:lpstr>ARTERIE</vt:lpstr>
      <vt:lpstr>ARTERIE DI GROSSO CALIBRO o ELASTICHE</vt:lpstr>
      <vt:lpstr>ARTERIE DI MEDIO CALIBRO o MUSCOLARI</vt:lpstr>
      <vt:lpstr>ARTERIE DI PICCOLO CALIBRO e/o ARTERIOLE</vt:lpstr>
      <vt:lpstr>VENE</vt:lpstr>
      <vt:lpstr>VENE DI TIPO RECETTIVO</vt:lpstr>
      <vt:lpstr>VENE DI TIPO PROPULSIVO</vt:lpstr>
      <vt:lpstr>Presentazione standard di PowerPoint</vt:lpstr>
      <vt:lpstr>MICROCIRCOLI  SANGUIFERI</vt:lpstr>
      <vt:lpstr>Presentazione standard di PowerPoint</vt:lpstr>
      <vt:lpstr>MICROCIRCOLI. SANGUIFERI</vt:lpstr>
      <vt:lpstr>Presentazione standard di PowerPoint</vt:lpstr>
      <vt:lpstr>Presentazione standard di PowerPoint</vt:lpstr>
      <vt:lpstr>Presentazione standard di PowerPoint</vt:lpstr>
      <vt:lpstr>CAPILLARI SANGUIFERI</vt:lpstr>
      <vt:lpstr>Presentazione standard di PowerPoint</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lpstr> C U O R E</vt:lpstr>
      <vt:lpstr>CUORE</vt:lpstr>
      <vt:lpstr>CUORE: RIFERIMENTI TOPOGRAFICI</vt:lpstr>
      <vt:lpstr>Presentazione standard di PowerPoint</vt:lpstr>
      <vt:lpstr>PERICARDIO</vt:lpstr>
      <vt:lpstr>Presentazione standard di PowerPoint</vt:lpstr>
      <vt:lpstr>PERICARDIO</vt:lpstr>
      <vt:lpstr>Presentazione standard di PowerPoint</vt:lpstr>
      <vt:lpstr>Presentazione standard di PowerPoint</vt:lpstr>
      <vt:lpstr>RAPPORTI PRINCIPALI del CUORE</vt:lpstr>
      <vt:lpstr>CONFORMAZIONE INTERNA del CUORE</vt:lpstr>
      <vt:lpstr>Presentazione standard di PowerPoint</vt:lpstr>
      <vt:lpstr>CONFORMAZIONE INTERNA degli ATRII</vt:lpstr>
      <vt:lpstr>ATRIO DESTRO  CONFORMAZIONE INTERNA</vt:lpstr>
      <vt:lpstr>CUORE SINISTRO CONFORMAZIONE INTERNA </vt:lpstr>
      <vt:lpstr>CONFORMAZIONE INTERNA dei VENTRICOLI</vt:lpstr>
      <vt:lpstr>VALVOLE ATRIO-VENTRICOLARI (o VENOSE)</vt:lpstr>
      <vt:lpstr>VALVOLE ARTERIOSE </vt:lpstr>
      <vt:lpstr>VENTRICOLO DESTRO CONFORMAZIONE INTERNA</vt:lpstr>
      <vt:lpstr> VENTRICOLO SINISTRO CONFORMAZIONE  INTERNA</vt:lpstr>
      <vt:lpstr>VALVOLE CARDIACHE e PUNTI DI AUSCULTAZIONE</vt:lpstr>
      <vt:lpstr>STRUTTURA ANATOMO-MICROSCOPICA del CUORE</vt:lpstr>
      <vt:lpstr>CUORE: SCHEMA STRUTTURALE</vt:lpstr>
      <vt:lpstr>MIOCARDIO </vt:lpstr>
      <vt:lpstr>MIOCARDIO COMUNE: ASPETTI STRUTTURALI</vt:lpstr>
      <vt:lpstr>MIOCARDIO  COMUNE</vt:lpstr>
      <vt:lpstr>STRUTTURALE TRIDIMENSIONALE DEL MIOCARDIO COMUNE</vt:lpstr>
      <vt:lpstr>MIOCARDIO COMUNE: ULTRASTRUTTURA</vt:lpstr>
      <vt:lpstr>MIOCARDIO SPECIFICO  SISTEMA DI CONDUZIONE</vt:lpstr>
      <vt:lpstr>MIOCARDIO  SPECIFICO</vt:lpstr>
      <vt:lpstr>SISTEMA DI CONDUZIONE DEL CUORE</vt:lpstr>
      <vt:lpstr> SISTEMA NODALE</vt:lpstr>
      <vt:lpstr>SISTEMA   ATRIOVENTRICOLARE</vt:lpstr>
      <vt:lpstr>Presentazione standard di PowerPoint</vt:lpstr>
      <vt:lpstr>INNERVAZIONE AUTONOMA del CUORE</vt:lpstr>
      <vt:lpstr>Presentazione standard di PowerPoint</vt:lpstr>
      <vt:lpstr>CIRCOLAZIONE  CORONARICA - Vascolarizzazione Sanguifera del Cuore</vt:lpstr>
      <vt:lpstr>CIRCOLAZIONE  CORONARIA</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421</cp:revision>
  <cp:lastPrinted>2020-02-13T11:48:13Z</cp:lastPrinted>
  <dcterms:created xsi:type="dcterms:W3CDTF">2000-11-30T12:44:42Z</dcterms:created>
  <dcterms:modified xsi:type="dcterms:W3CDTF">2021-03-02T10:44:27Z</dcterms:modified>
</cp:coreProperties>
</file>