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2" r:id="rId2"/>
  </p:sldMasterIdLst>
  <p:notesMasterIdLst>
    <p:notesMasterId r:id="rId88"/>
  </p:notesMasterIdLst>
  <p:sldIdLst>
    <p:sldId id="256" r:id="rId3"/>
    <p:sldId id="311" r:id="rId4"/>
    <p:sldId id="312" r:id="rId5"/>
    <p:sldId id="313" r:id="rId6"/>
    <p:sldId id="314" r:id="rId7"/>
    <p:sldId id="420" r:id="rId8"/>
    <p:sldId id="316" r:id="rId9"/>
    <p:sldId id="427" r:id="rId10"/>
    <p:sldId id="322" r:id="rId11"/>
    <p:sldId id="317" r:id="rId12"/>
    <p:sldId id="421" r:id="rId13"/>
    <p:sldId id="423" r:id="rId14"/>
    <p:sldId id="422" r:id="rId15"/>
    <p:sldId id="424" r:id="rId16"/>
    <p:sldId id="321" r:id="rId17"/>
    <p:sldId id="426" r:id="rId18"/>
    <p:sldId id="425" r:id="rId19"/>
    <p:sldId id="428" r:id="rId20"/>
    <p:sldId id="324" r:id="rId21"/>
    <p:sldId id="429" r:id="rId22"/>
    <p:sldId id="430" r:id="rId23"/>
    <p:sldId id="326" r:id="rId24"/>
    <p:sldId id="327" r:id="rId25"/>
    <p:sldId id="330" r:id="rId26"/>
    <p:sldId id="329" r:id="rId27"/>
    <p:sldId id="434" r:id="rId28"/>
    <p:sldId id="331" r:id="rId29"/>
    <p:sldId id="437" r:id="rId30"/>
    <p:sldId id="435" r:id="rId31"/>
    <p:sldId id="333" r:id="rId32"/>
    <p:sldId id="332" r:id="rId33"/>
    <p:sldId id="436" r:id="rId34"/>
    <p:sldId id="334" r:id="rId35"/>
    <p:sldId id="438" r:id="rId36"/>
    <p:sldId id="335" r:id="rId37"/>
    <p:sldId id="336" r:id="rId38"/>
    <p:sldId id="439" r:id="rId39"/>
    <p:sldId id="337" r:id="rId40"/>
    <p:sldId id="338" r:id="rId41"/>
    <p:sldId id="440" r:id="rId42"/>
    <p:sldId id="441" r:id="rId43"/>
    <p:sldId id="339" r:id="rId44"/>
    <p:sldId id="342" r:id="rId45"/>
    <p:sldId id="341" r:id="rId46"/>
    <p:sldId id="343" r:id="rId47"/>
    <p:sldId id="442" r:id="rId48"/>
    <p:sldId id="344" r:id="rId49"/>
    <p:sldId id="346" r:id="rId50"/>
    <p:sldId id="443" r:id="rId51"/>
    <p:sldId id="444" r:id="rId52"/>
    <p:sldId id="349" r:id="rId53"/>
    <p:sldId id="355" r:id="rId54"/>
    <p:sldId id="348" r:id="rId55"/>
    <p:sldId id="446" r:id="rId56"/>
    <p:sldId id="350" r:id="rId57"/>
    <p:sldId id="352" r:id="rId58"/>
    <p:sldId id="354" r:id="rId59"/>
    <p:sldId id="448" r:id="rId60"/>
    <p:sldId id="450" r:id="rId61"/>
    <p:sldId id="357" r:id="rId62"/>
    <p:sldId id="363" r:id="rId63"/>
    <p:sldId id="452" r:id="rId64"/>
    <p:sldId id="451" r:id="rId65"/>
    <p:sldId id="361" r:id="rId66"/>
    <p:sldId id="362" r:id="rId67"/>
    <p:sldId id="449" r:id="rId68"/>
    <p:sldId id="368" r:id="rId69"/>
    <p:sldId id="369" r:id="rId70"/>
    <p:sldId id="370" r:id="rId71"/>
    <p:sldId id="371" r:id="rId72"/>
    <p:sldId id="372" r:id="rId73"/>
    <p:sldId id="456" r:id="rId74"/>
    <p:sldId id="366" r:id="rId75"/>
    <p:sldId id="367" r:id="rId76"/>
    <p:sldId id="457" r:id="rId77"/>
    <p:sldId id="455" r:id="rId78"/>
    <p:sldId id="458" r:id="rId79"/>
    <p:sldId id="365" r:id="rId80"/>
    <p:sldId id="373" r:id="rId81"/>
    <p:sldId id="459" r:id="rId82"/>
    <p:sldId id="374" r:id="rId83"/>
    <p:sldId id="460" r:id="rId84"/>
    <p:sldId id="375" r:id="rId85"/>
    <p:sldId id="461" r:id="rId86"/>
    <p:sldId id="376" r:id="rId87"/>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51"/>
    <p:restoredTop sz="93631"/>
  </p:normalViewPr>
  <p:slideViewPr>
    <p:cSldViewPr>
      <p:cViewPr varScale="1">
        <p:scale>
          <a:sx n="120" d="100"/>
          <a:sy n="120" d="100"/>
        </p:scale>
        <p:origin x="1920" y="184"/>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2"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3"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4"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5" name="Rectangle 13"/>
          <p:cNvSpPr>
            <a:spLocks noGrp="1" noChangeArrowheads="1"/>
          </p:cNvSpPr>
          <p:nvPr>
            <p:ph type="hdr"/>
          </p:nvPr>
        </p:nvSpPr>
        <p:spPr bwMode="auto">
          <a:xfrm>
            <a:off x="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6" name="Rectangle 14"/>
          <p:cNvSpPr>
            <a:spLocks noGrp="1" noChangeArrowheads="1"/>
          </p:cNvSpPr>
          <p:nvPr>
            <p:ph type="dt"/>
          </p:nvPr>
        </p:nvSpPr>
        <p:spPr bwMode="auto">
          <a:xfrm>
            <a:off x="388620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7" name="Rectangle 15"/>
          <p:cNvSpPr>
            <a:spLocks noGrp="1" noRot="1" noChangeAspect="1" noChangeArrowheads="1"/>
          </p:cNvSpPr>
          <p:nvPr>
            <p:ph type="sldImg"/>
          </p:nvPr>
        </p:nvSpPr>
        <p:spPr bwMode="auto">
          <a:xfrm>
            <a:off x="1144588" y="687388"/>
            <a:ext cx="4549775" cy="3406775"/>
          </a:xfrm>
          <a:prstGeom prst="rect">
            <a:avLst/>
          </a:prstGeom>
          <a:solidFill>
            <a:srgbClr val="FFFFFF"/>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8" name="Rectangle 16"/>
          <p:cNvSpPr>
            <a:spLocks noGrp="1" noChangeArrowheads="1"/>
          </p:cNvSpPr>
          <p:nvPr>
            <p:ph type="body"/>
          </p:nvPr>
        </p:nvSpPr>
        <p:spPr bwMode="auto">
          <a:xfrm>
            <a:off x="914400" y="4343400"/>
            <a:ext cx="50101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endParaRPr lang="it-IT" altLang="it-IT"/>
          </a:p>
        </p:txBody>
      </p:sp>
      <p:sp>
        <p:nvSpPr>
          <p:cNvPr id="3089" name="Rectangle 17"/>
          <p:cNvSpPr>
            <a:spLocks noGrp="1" noChangeArrowheads="1"/>
          </p:cNvSpPr>
          <p:nvPr>
            <p:ph type="ftr"/>
          </p:nvPr>
        </p:nvSpPr>
        <p:spPr bwMode="auto">
          <a:xfrm>
            <a:off x="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90" name="Rectangle 18"/>
          <p:cNvSpPr>
            <a:spLocks noGrp="1" noChangeArrowheads="1"/>
          </p:cNvSpPr>
          <p:nvPr>
            <p:ph type="sldNum"/>
          </p:nvPr>
        </p:nvSpPr>
        <p:spPr bwMode="auto">
          <a:xfrm>
            <a:off x="388620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42AB79C2-C74D-4F6B-A705-7BDC5E117FA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3487A39-0A95-4820-B8CE-145728E2A3B7}" type="slidenum">
              <a:rPr lang="it-IT" altLang="it-IT"/>
              <a:pPr/>
              <a:t>1</a:t>
            </a:fld>
            <a:endParaRPr lang="it-IT" altLang="it-IT"/>
          </a:p>
        </p:txBody>
      </p:sp>
      <p:sp>
        <p:nvSpPr>
          <p:cNvPr id="13004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2E94BF-0C5F-40F0-BD05-4CBFC8819C4F}" type="slidenum">
              <a:rPr lang="it-IT" altLang="it-IT"/>
              <a:pPr/>
              <a:t>19</a:t>
            </a:fld>
            <a:endParaRPr lang="it-IT" altLang="it-IT"/>
          </a:p>
        </p:txBody>
      </p:sp>
      <p:sp>
        <p:nvSpPr>
          <p:cNvPr id="1996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96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077E9E2-4CE1-44AB-809A-70D81BF6CC33}" type="slidenum">
              <a:rPr lang="it-IT" altLang="it-IT"/>
              <a:pPr/>
              <a:t>22</a:t>
            </a:fld>
            <a:endParaRPr lang="it-IT" altLang="it-IT"/>
          </a:p>
        </p:txBody>
      </p:sp>
      <p:sp>
        <p:nvSpPr>
          <p:cNvPr id="201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17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057C37B-7868-4073-8305-FA31D4F88AEB}" type="slidenum">
              <a:rPr lang="it-IT" altLang="it-IT"/>
              <a:pPr/>
              <a:t>23</a:t>
            </a:fld>
            <a:endParaRPr lang="it-IT" altLang="it-IT"/>
          </a:p>
        </p:txBody>
      </p:sp>
      <p:sp>
        <p:nvSpPr>
          <p:cNvPr id="2027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27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3F8CBE0-648E-41E2-B44A-FDF79FCEA803}" type="slidenum">
              <a:rPr lang="it-IT" altLang="it-IT"/>
              <a:pPr/>
              <a:t>24</a:t>
            </a:fld>
            <a:endParaRPr lang="it-IT" altLang="it-IT"/>
          </a:p>
        </p:txBody>
      </p:sp>
      <p:sp>
        <p:nvSpPr>
          <p:cNvPr id="205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8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7FB8763-B2D8-4BAE-9230-0650CA6E2FAA}" type="slidenum">
              <a:rPr lang="it-IT" altLang="it-IT"/>
              <a:pPr/>
              <a:t>25</a:t>
            </a:fld>
            <a:endParaRPr lang="it-IT" altLang="it-IT"/>
          </a:p>
        </p:txBody>
      </p:sp>
      <p:sp>
        <p:nvSpPr>
          <p:cNvPr id="204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DFC1168-65BD-4C52-995D-44EFC894A400}" type="slidenum">
              <a:rPr lang="it-IT" altLang="it-IT"/>
              <a:pPr/>
              <a:t>27</a:t>
            </a:fld>
            <a:endParaRPr lang="it-IT" altLang="it-IT"/>
          </a:p>
        </p:txBody>
      </p:sp>
      <p:sp>
        <p:nvSpPr>
          <p:cNvPr id="2068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68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7465691-133A-424B-9E09-76F99F90022A}" type="slidenum">
              <a:rPr lang="it-IT" altLang="it-IT"/>
              <a:pPr/>
              <a:t>30</a:t>
            </a:fld>
            <a:endParaRPr lang="it-IT" altLang="it-IT"/>
          </a:p>
        </p:txBody>
      </p:sp>
      <p:sp>
        <p:nvSpPr>
          <p:cNvPr id="208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8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EE06A48-CE77-43CF-AB01-00933920D852}" type="slidenum">
              <a:rPr lang="it-IT" altLang="it-IT"/>
              <a:pPr/>
              <a:t>31</a:t>
            </a:fld>
            <a:endParaRPr lang="it-IT" altLang="it-IT"/>
          </a:p>
        </p:txBody>
      </p:sp>
      <p:sp>
        <p:nvSpPr>
          <p:cNvPr id="207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78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D1C8A34-E18D-431F-98DC-B1D0367DBD3E}" type="slidenum">
              <a:rPr lang="it-IT" altLang="it-IT"/>
              <a:pPr/>
              <a:t>33</a:t>
            </a:fld>
            <a:endParaRPr lang="it-IT" altLang="it-IT"/>
          </a:p>
        </p:txBody>
      </p:sp>
      <p:sp>
        <p:nvSpPr>
          <p:cNvPr id="2099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99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34</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26292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2</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D17547C-D0D1-4DB5-9F57-D86BAD9F993E}" type="slidenum">
              <a:rPr lang="it-IT" altLang="it-IT"/>
              <a:pPr/>
              <a:t>35</a:t>
            </a:fld>
            <a:endParaRPr lang="it-IT" altLang="it-IT"/>
          </a:p>
        </p:txBody>
      </p:sp>
      <p:sp>
        <p:nvSpPr>
          <p:cNvPr id="210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09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7ABE790-6C5A-460A-8CF8-4F33242C31A3}" type="slidenum">
              <a:rPr lang="it-IT" altLang="it-IT"/>
              <a:pPr/>
              <a:t>36</a:t>
            </a:fld>
            <a:endParaRPr lang="it-IT" altLang="it-IT"/>
          </a:p>
        </p:txBody>
      </p:sp>
      <p:sp>
        <p:nvSpPr>
          <p:cNvPr id="211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197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EA22190-1533-4ABC-9D92-A8F54E300EA4}" type="slidenum">
              <a:rPr lang="it-IT" altLang="it-IT"/>
              <a:pPr/>
              <a:t>38</a:t>
            </a:fld>
            <a:endParaRPr lang="it-IT" altLang="it-IT"/>
          </a:p>
        </p:txBody>
      </p:sp>
      <p:sp>
        <p:nvSpPr>
          <p:cNvPr id="212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2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890B4DC-DEEF-40E4-8262-DB0B817F4D76}" type="slidenum">
              <a:rPr lang="it-IT" altLang="it-IT"/>
              <a:pPr/>
              <a:t>39</a:t>
            </a:fld>
            <a:endParaRPr lang="it-IT" altLang="it-IT"/>
          </a:p>
        </p:txBody>
      </p:sp>
      <p:sp>
        <p:nvSpPr>
          <p:cNvPr id="214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40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40</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07117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033F81D-6B7A-4A63-996F-BA53AA67CBF5}" type="slidenum">
              <a:rPr lang="it-IT" altLang="it-IT"/>
              <a:pPr/>
              <a:t>42</a:t>
            </a:fld>
            <a:endParaRPr lang="it-IT" altLang="it-IT"/>
          </a:p>
        </p:txBody>
      </p:sp>
      <p:sp>
        <p:nvSpPr>
          <p:cNvPr id="215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9BCB07E-2E26-4FAC-A663-B0220540DF5A}" type="slidenum">
              <a:rPr lang="it-IT" altLang="it-IT"/>
              <a:pPr/>
              <a:t>43</a:t>
            </a:fld>
            <a:endParaRPr lang="it-IT" altLang="it-IT"/>
          </a:p>
        </p:txBody>
      </p:sp>
      <p:sp>
        <p:nvSpPr>
          <p:cNvPr id="218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81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6D094A5-3BCD-4646-9550-E0BF88B0843D}" type="slidenum">
              <a:rPr lang="it-IT" altLang="it-IT"/>
              <a:pPr/>
              <a:t>44</a:t>
            </a:fld>
            <a:endParaRPr lang="it-IT" altLang="it-IT"/>
          </a:p>
        </p:txBody>
      </p:sp>
      <p:sp>
        <p:nvSpPr>
          <p:cNvPr id="217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70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129594D-DB06-46F6-A1B7-C00E2DB043DD}" type="slidenum">
              <a:rPr lang="it-IT" altLang="it-IT"/>
              <a:pPr/>
              <a:t>45</a:t>
            </a:fld>
            <a:endParaRPr lang="it-IT" altLang="it-IT"/>
          </a:p>
        </p:txBody>
      </p:sp>
      <p:sp>
        <p:nvSpPr>
          <p:cNvPr id="219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91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E2884F6-DA64-4561-831D-E88ACC5AC1F4}" type="slidenum">
              <a:rPr lang="it-IT" altLang="it-IT"/>
              <a:pPr/>
              <a:t>47</a:t>
            </a:fld>
            <a:endParaRPr lang="it-IT" altLang="it-IT"/>
          </a:p>
        </p:txBody>
      </p:sp>
      <p:sp>
        <p:nvSpPr>
          <p:cNvPr id="220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01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085D09B-BFB7-404D-BB59-8DF56ECB0833}" type="slidenum">
              <a:rPr lang="it-IT" altLang="it-IT"/>
              <a:pPr/>
              <a:t>3</a:t>
            </a:fld>
            <a:endParaRPr lang="it-IT" altLang="it-IT"/>
          </a:p>
        </p:txBody>
      </p:sp>
      <p:sp>
        <p:nvSpPr>
          <p:cNvPr id="187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7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4DC3C92-C8F8-440D-9DF7-2FB5C6F519A1}" type="slidenum">
              <a:rPr lang="it-IT" altLang="it-IT"/>
              <a:pPr/>
              <a:t>48</a:t>
            </a:fld>
            <a:endParaRPr lang="it-IT" altLang="it-IT"/>
          </a:p>
        </p:txBody>
      </p:sp>
      <p:sp>
        <p:nvSpPr>
          <p:cNvPr id="222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22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3C2FD6C-54F5-446F-A7F6-7EE2B0474D7D}" type="slidenum">
              <a:rPr lang="it-IT" altLang="it-IT"/>
              <a:pPr/>
              <a:t>51</a:t>
            </a:fld>
            <a:endParaRPr lang="it-IT" altLang="it-IT"/>
          </a:p>
        </p:txBody>
      </p:sp>
      <p:sp>
        <p:nvSpPr>
          <p:cNvPr id="2252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2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FCE2B93-33DA-4729-ACEC-19AD8EABCE52}" type="slidenum">
              <a:rPr lang="it-IT" altLang="it-IT"/>
              <a:pPr/>
              <a:t>52</a:t>
            </a:fld>
            <a:endParaRPr lang="it-IT" altLang="it-IT"/>
          </a:p>
        </p:txBody>
      </p:sp>
      <p:sp>
        <p:nvSpPr>
          <p:cNvPr id="2314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14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51368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59249F7-9CD0-45ED-BB8C-ADDE566C733E}" type="slidenum">
              <a:rPr lang="it-IT" altLang="it-IT"/>
              <a:pPr/>
              <a:t>53</a:t>
            </a:fld>
            <a:endParaRPr lang="it-IT" altLang="it-IT"/>
          </a:p>
        </p:txBody>
      </p:sp>
      <p:sp>
        <p:nvSpPr>
          <p:cNvPr id="224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42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42C35D-050A-485F-8521-E5CEB899BFC1}" type="slidenum">
              <a:rPr lang="it-IT" altLang="it-IT"/>
              <a:pPr/>
              <a:t>55</a:t>
            </a:fld>
            <a:endParaRPr lang="it-IT" altLang="it-IT"/>
          </a:p>
        </p:txBody>
      </p:sp>
      <p:sp>
        <p:nvSpPr>
          <p:cNvPr id="2263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630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4AB17DE-6C04-44E6-83B0-15CF082DD713}" type="slidenum">
              <a:rPr lang="it-IT" altLang="it-IT"/>
              <a:pPr/>
              <a:t>56</a:t>
            </a:fld>
            <a:endParaRPr lang="it-IT" altLang="it-IT"/>
          </a:p>
        </p:txBody>
      </p:sp>
      <p:sp>
        <p:nvSpPr>
          <p:cNvPr id="228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83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7B0B17F-0A93-42B1-8DA6-FB9CC75F9875}" type="slidenum">
              <a:rPr lang="it-IT" altLang="it-IT"/>
              <a:pPr/>
              <a:t>57</a:t>
            </a:fld>
            <a:endParaRPr lang="it-IT" altLang="it-IT"/>
          </a:p>
        </p:txBody>
      </p:sp>
      <p:sp>
        <p:nvSpPr>
          <p:cNvPr id="230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040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2EC0A46-5172-4E12-99F8-9F381D6A9F5C}" type="slidenum">
              <a:rPr lang="it-IT" altLang="it-IT"/>
              <a:pPr/>
              <a:t>60</a:t>
            </a:fld>
            <a:endParaRPr lang="it-IT" altLang="it-IT"/>
          </a:p>
        </p:txBody>
      </p:sp>
      <p:sp>
        <p:nvSpPr>
          <p:cNvPr id="233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34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AA957C4-B619-49E1-B2D1-C9D2BE4DE16D}" type="slidenum">
              <a:rPr lang="it-IT" altLang="it-IT"/>
              <a:pPr/>
              <a:t>61</a:t>
            </a:fld>
            <a:endParaRPr lang="it-IT" altLang="it-IT"/>
          </a:p>
        </p:txBody>
      </p:sp>
      <p:sp>
        <p:nvSpPr>
          <p:cNvPr id="23961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9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093C231-20CB-49C1-814C-4EA905918BB7}" type="slidenum">
              <a:rPr lang="it-IT" altLang="it-IT"/>
              <a:pPr/>
              <a:t>64</a:t>
            </a:fld>
            <a:endParaRPr lang="it-IT" altLang="it-IT"/>
          </a:p>
        </p:txBody>
      </p:sp>
      <p:sp>
        <p:nvSpPr>
          <p:cNvPr id="23756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75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8B85893-5A60-4397-9BA6-62C409B359D2}" type="slidenum">
              <a:rPr lang="it-IT" altLang="it-IT"/>
              <a:pPr/>
              <a:t>4</a:t>
            </a:fld>
            <a:endParaRPr lang="it-IT" altLang="it-IT"/>
          </a:p>
        </p:txBody>
      </p:sp>
      <p:sp>
        <p:nvSpPr>
          <p:cNvPr id="188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84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9E11C06-4769-4FBD-BB86-0E3D3EC9D5DC}" type="slidenum">
              <a:rPr lang="it-IT" altLang="it-IT"/>
              <a:pPr/>
              <a:t>65</a:t>
            </a:fld>
            <a:endParaRPr lang="it-IT" altLang="it-IT"/>
          </a:p>
        </p:txBody>
      </p:sp>
      <p:sp>
        <p:nvSpPr>
          <p:cNvPr id="23859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8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8D2913C-AAF1-4CD0-AC8D-A0088DD77A41}" type="slidenum">
              <a:rPr lang="it-IT" altLang="it-IT"/>
              <a:pPr/>
              <a:t>67</a:t>
            </a:fld>
            <a:endParaRPr lang="it-IT" altLang="it-IT"/>
          </a:p>
        </p:txBody>
      </p:sp>
      <p:sp>
        <p:nvSpPr>
          <p:cNvPr id="2447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473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1984F7-1D98-498F-B5A1-5D272C03862D}" type="slidenum">
              <a:rPr lang="it-IT" altLang="it-IT"/>
              <a:pPr/>
              <a:t>68</a:t>
            </a:fld>
            <a:endParaRPr lang="it-IT" altLang="it-IT"/>
          </a:p>
        </p:txBody>
      </p:sp>
      <p:sp>
        <p:nvSpPr>
          <p:cNvPr id="2457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872636C-FD8C-4B10-B63D-5AD1F36FA198}" type="slidenum">
              <a:rPr lang="it-IT" altLang="it-IT"/>
              <a:pPr/>
              <a:t>69</a:t>
            </a:fld>
            <a:endParaRPr lang="it-IT" altLang="it-IT"/>
          </a:p>
        </p:txBody>
      </p:sp>
      <p:sp>
        <p:nvSpPr>
          <p:cNvPr id="246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678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27D7332-B198-410D-9C7B-4F1E015A9745}" type="slidenum">
              <a:rPr lang="it-IT" altLang="it-IT"/>
              <a:pPr/>
              <a:t>70</a:t>
            </a:fld>
            <a:endParaRPr lang="it-IT" altLang="it-IT"/>
          </a:p>
        </p:txBody>
      </p:sp>
      <p:sp>
        <p:nvSpPr>
          <p:cNvPr id="2478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78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7AB66ED-17E4-41EA-9107-5CBEE163F9D9}" type="slidenum">
              <a:rPr lang="it-IT" altLang="it-IT"/>
              <a:pPr/>
              <a:t>71</a:t>
            </a:fld>
            <a:endParaRPr lang="it-IT" altLang="it-IT"/>
          </a:p>
        </p:txBody>
      </p:sp>
      <p:sp>
        <p:nvSpPr>
          <p:cNvPr id="248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883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3791BC9-0B2A-4ACE-9BC3-AB490B7978AB}" type="slidenum">
              <a:rPr lang="it-IT" altLang="it-IT"/>
              <a:pPr/>
              <a:t>73</a:t>
            </a:fld>
            <a:endParaRPr lang="it-IT" altLang="it-IT"/>
          </a:p>
        </p:txBody>
      </p:sp>
      <p:sp>
        <p:nvSpPr>
          <p:cNvPr id="2426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26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2655A92-D97C-4810-8BF6-3FDBE27669DD}" type="slidenum">
              <a:rPr lang="it-IT" altLang="it-IT"/>
              <a:pPr/>
              <a:t>74</a:t>
            </a:fld>
            <a:endParaRPr lang="it-IT" altLang="it-IT"/>
          </a:p>
        </p:txBody>
      </p:sp>
      <p:sp>
        <p:nvSpPr>
          <p:cNvPr id="2437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37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A515E3A-8ADA-4162-9D07-2DB7A54C3DE5}" type="slidenum">
              <a:rPr lang="it-IT" altLang="it-IT"/>
              <a:pPr/>
              <a:t>78</a:t>
            </a:fld>
            <a:endParaRPr lang="it-IT" altLang="it-IT"/>
          </a:p>
        </p:txBody>
      </p:sp>
      <p:sp>
        <p:nvSpPr>
          <p:cNvPr id="2416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16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E505FED-4678-478B-855F-5280C19591DD}" type="slidenum">
              <a:rPr lang="it-IT" altLang="it-IT"/>
              <a:pPr/>
              <a:t>79</a:t>
            </a:fld>
            <a:endParaRPr lang="it-IT" altLang="it-IT"/>
          </a:p>
        </p:txBody>
      </p:sp>
      <p:sp>
        <p:nvSpPr>
          <p:cNvPr id="2498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98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67CD99C-D07F-4109-912F-5AC799BC7053}" type="slidenum">
              <a:rPr lang="it-IT" altLang="it-IT"/>
              <a:pPr/>
              <a:t>5</a:t>
            </a:fld>
            <a:endParaRPr lang="it-IT" altLang="it-IT"/>
          </a:p>
        </p:txBody>
      </p:sp>
      <p:sp>
        <p:nvSpPr>
          <p:cNvPr id="189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94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566D07A-52BD-4670-9340-F611CB5F2751}" type="slidenum">
              <a:rPr lang="it-IT" altLang="it-IT"/>
              <a:pPr/>
              <a:t>81</a:t>
            </a:fld>
            <a:endParaRPr lang="it-IT" altLang="it-IT"/>
          </a:p>
        </p:txBody>
      </p:sp>
      <p:sp>
        <p:nvSpPr>
          <p:cNvPr id="2508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08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1B60807-50D7-47F2-BA31-008D8E4A9726}" type="slidenum">
              <a:rPr lang="it-IT" altLang="it-IT"/>
              <a:pPr/>
              <a:t>83</a:t>
            </a:fld>
            <a:endParaRPr lang="it-IT" altLang="it-IT"/>
          </a:p>
        </p:txBody>
      </p:sp>
      <p:sp>
        <p:nvSpPr>
          <p:cNvPr id="2519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19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FC22674-0F17-4282-BA9B-77187D6BA12F}" type="slidenum">
              <a:rPr lang="it-IT" altLang="it-IT"/>
              <a:pPr/>
              <a:t>85</a:t>
            </a:fld>
            <a:endParaRPr lang="it-IT" altLang="it-IT"/>
          </a:p>
        </p:txBody>
      </p:sp>
      <p:sp>
        <p:nvSpPr>
          <p:cNvPr id="2529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29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D048DAD-AF0E-428C-AE6F-1D0BA1F07674}" type="slidenum">
              <a:rPr lang="it-IT" altLang="it-IT"/>
              <a:pPr/>
              <a:t>7</a:t>
            </a:fld>
            <a:endParaRPr lang="it-IT" altLang="it-IT"/>
          </a:p>
        </p:txBody>
      </p:sp>
      <p:sp>
        <p:nvSpPr>
          <p:cNvPr id="191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14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C17AC92-481D-436B-ADF1-7B896F0845AE}" type="slidenum">
              <a:rPr lang="it-IT" altLang="it-IT"/>
              <a:pPr/>
              <a:t>9</a:t>
            </a:fld>
            <a:endParaRPr lang="it-IT" altLang="it-IT"/>
          </a:p>
        </p:txBody>
      </p:sp>
      <p:sp>
        <p:nvSpPr>
          <p:cNvPr id="1976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763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83940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D5D7E0A-1D1A-4EF4-B148-491137CB8F8D}" type="slidenum">
              <a:rPr lang="it-IT" altLang="it-IT"/>
              <a:pPr/>
              <a:t>10</a:t>
            </a:fld>
            <a:endParaRPr lang="it-IT" altLang="it-IT"/>
          </a:p>
        </p:txBody>
      </p:sp>
      <p:sp>
        <p:nvSpPr>
          <p:cNvPr id="192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251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36CEC9E-AB57-4F4A-B4EC-5AC2B95A5703}" type="slidenum">
              <a:rPr lang="it-IT" altLang="it-IT"/>
              <a:pPr/>
              <a:t>15</a:t>
            </a:fld>
            <a:endParaRPr lang="it-IT" altLang="it-IT"/>
          </a:p>
        </p:txBody>
      </p:sp>
      <p:sp>
        <p:nvSpPr>
          <p:cNvPr id="196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66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894C404-B3EC-430A-B760-0742F0EAC69A}" type="slidenum">
              <a:rPr lang="it-IT" altLang="it-IT"/>
              <a:pPr/>
              <a:t>‹N›</a:t>
            </a:fld>
            <a:endParaRPr lang="it-IT" altLang="it-IT"/>
          </a:p>
        </p:txBody>
      </p:sp>
    </p:spTree>
    <p:extLst>
      <p:ext uri="{BB962C8B-B14F-4D97-AF65-F5344CB8AC3E}">
        <p14:creationId xmlns:p14="http://schemas.microsoft.com/office/powerpoint/2010/main" val="271624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6540097-7C0E-4DAB-BBE2-45AE9A6FAE46}" type="slidenum">
              <a:rPr lang="it-IT" altLang="it-IT"/>
              <a:pPr/>
              <a:t>‹N›</a:t>
            </a:fld>
            <a:endParaRPr lang="it-IT" altLang="it-IT"/>
          </a:p>
        </p:txBody>
      </p:sp>
    </p:spTree>
    <p:extLst>
      <p:ext uri="{BB962C8B-B14F-4D97-AF65-F5344CB8AC3E}">
        <p14:creationId xmlns:p14="http://schemas.microsoft.com/office/powerpoint/2010/main" val="109436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00813" y="609600"/>
            <a:ext cx="1938337" cy="546735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62613" cy="5467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0FED3FA-4308-4BC3-A877-2FB3C9F701E7}" type="slidenum">
              <a:rPr lang="it-IT" altLang="it-IT"/>
              <a:pPr/>
              <a:t>‹N›</a:t>
            </a:fld>
            <a:endParaRPr lang="it-IT" altLang="it-IT"/>
          </a:p>
        </p:txBody>
      </p:sp>
    </p:spTree>
    <p:extLst>
      <p:ext uri="{BB962C8B-B14F-4D97-AF65-F5344CB8AC3E}">
        <p14:creationId xmlns:p14="http://schemas.microsoft.com/office/powerpoint/2010/main" val="245063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408C5A1E-9B6C-0E48-9C0F-88CC7F1A54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CF12E08-E41E-3340-B7AD-2B6ED4C4D15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94C222AF-83A0-BF4C-A79C-2AF15C51604B}" type="slidenum">
              <a:rPr lang="it-IT" altLang="it-IT" sz="800"/>
              <a:pPr algn="ctr"/>
              <a:t>‹N›</a:t>
            </a:fld>
            <a:endParaRPr lang="it-IT" altLang="it-IT" sz="1400"/>
          </a:p>
        </p:txBody>
      </p:sp>
    </p:spTree>
    <p:extLst>
      <p:ext uri="{BB962C8B-B14F-4D97-AF65-F5344CB8AC3E}">
        <p14:creationId xmlns:p14="http://schemas.microsoft.com/office/powerpoint/2010/main" val="3481684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8418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B766F1-7DE8-4F0C-8E94-0CFCC24A56AB}" type="datetimeFigureOut">
              <a:rPr lang="en-US" smtClean="0"/>
              <a:t>3/6/21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610977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3/6/21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29987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766F1-7DE8-4F0C-8E94-0CFCC24A56AB}" type="datetimeFigureOut">
              <a:rPr lang="en-US" smtClean="0"/>
              <a:t>3/6/21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150528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B766F1-7DE8-4F0C-8E94-0CFCC24A56AB}" type="datetimeFigureOut">
              <a:rPr lang="en-US" smtClean="0"/>
              <a:t>3/6/21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912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B766F1-7DE8-4F0C-8E94-0CFCC24A56AB}" type="datetimeFigureOut">
              <a:rPr lang="en-US" smtClean="0"/>
              <a:t>3/6/21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22572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B766F1-7DE8-4F0C-8E94-0CFCC24A56AB}" type="datetimeFigureOut">
              <a:rPr lang="en-US" smtClean="0"/>
              <a:t>3/6/21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281501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40E67F1-91CE-42EE-A3D8-689E5FAB48EB}" type="slidenum">
              <a:rPr lang="it-IT" altLang="it-IT"/>
              <a:pPr/>
              <a:t>‹N›</a:t>
            </a:fld>
            <a:endParaRPr lang="it-IT" altLang="it-IT"/>
          </a:p>
        </p:txBody>
      </p:sp>
    </p:spTree>
    <p:extLst>
      <p:ext uri="{BB962C8B-B14F-4D97-AF65-F5344CB8AC3E}">
        <p14:creationId xmlns:p14="http://schemas.microsoft.com/office/powerpoint/2010/main" val="3495382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766F1-7DE8-4F0C-8E94-0CFCC24A56AB}" type="datetimeFigureOut">
              <a:rPr lang="en-US" smtClean="0"/>
              <a:t>3/6/21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926563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3/6/21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022586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3/6/21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5374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3/6/21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4205718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3/6/21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4061913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75ED584-2EB8-4C84-83CA-746F4CC6CF37}" type="slidenum">
              <a:rPr lang="it-IT" altLang="it-IT"/>
              <a:pPr/>
              <a:t>‹N›</a:t>
            </a:fld>
            <a:endParaRPr lang="it-IT" altLang="it-IT"/>
          </a:p>
        </p:txBody>
      </p:sp>
    </p:spTree>
    <p:extLst>
      <p:ext uri="{BB962C8B-B14F-4D97-AF65-F5344CB8AC3E}">
        <p14:creationId xmlns:p14="http://schemas.microsoft.com/office/powerpoint/2010/main" val="93535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38675"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451EF8A9-91D8-4012-AA98-B5104800BBF1}" type="slidenum">
              <a:rPr lang="it-IT" altLang="it-IT"/>
              <a:pPr/>
              <a:t>‹N›</a:t>
            </a:fld>
            <a:endParaRPr lang="it-IT" altLang="it-IT"/>
          </a:p>
        </p:txBody>
      </p:sp>
    </p:spTree>
    <p:extLst>
      <p:ext uri="{BB962C8B-B14F-4D97-AF65-F5344CB8AC3E}">
        <p14:creationId xmlns:p14="http://schemas.microsoft.com/office/powerpoint/2010/main" val="173804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A34D4195-2605-44DE-A01B-78B8B78BEF05}" type="slidenum">
              <a:rPr lang="it-IT" altLang="it-IT"/>
              <a:pPr/>
              <a:t>‹N›</a:t>
            </a:fld>
            <a:endParaRPr lang="it-IT" altLang="it-IT"/>
          </a:p>
        </p:txBody>
      </p:sp>
    </p:spTree>
    <p:extLst>
      <p:ext uri="{BB962C8B-B14F-4D97-AF65-F5344CB8AC3E}">
        <p14:creationId xmlns:p14="http://schemas.microsoft.com/office/powerpoint/2010/main" val="410538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9FF750A4-287D-48BA-84AC-57F1FF39E3B0}" type="slidenum">
              <a:rPr lang="it-IT" altLang="it-IT"/>
              <a:pPr/>
              <a:t>‹N›</a:t>
            </a:fld>
            <a:endParaRPr lang="it-IT" altLang="it-IT"/>
          </a:p>
        </p:txBody>
      </p:sp>
    </p:spTree>
    <p:extLst>
      <p:ext uri="{BB962C8B-B14F-4D97-AF65-F5344CB8AC3E}">
        <p14:creationId xmlns:p14="http://schemas.microsoft.com/office/powerpoint/2010/main" val="205208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8C3ED25B-1B29-40F4-B0D4-09923094A10E}" type="slidenum">
              <a:rPr lang="it-IT" altLang="it-IT"/>
              <a:pPr/>
              <a:t>‹N›</a:t>
            </a:fld>
            <a:endParaRPr lang="it-IT" altLang="it-IT"/>
          </a:p>
        </p:txBody>
      </p:sp>
    </p:spTree>
    <p:extLst>
      <p:ext uri="{BB962C8B-B14F-4D97-AF65-F5344CB8AC3E}">
        <p14:creationId xmlns:p14="http://schemas.microsoft.com/office/powerpoint/2010/main" val="143785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6AD1D4CE-CD84-4A15-B65F-35EF23EF5A85}" type="slidenum">
              <a:rPr lang="it-IT" altLang="it-IT"/>
              <a:pPr/>
              <a:t>‹N›</a:t>
            </a:fld>
            <a:endParaRPr lang="it-IT" altLang="it-IT"/>
          </a:p>
        </p:txBody>
      </p:sp>
    </p:spTree>
    <p:extLst>
      <p:ext uri="{BB962C8B-B14F-4D97-AF65-F5344CB8AC3E}">
        <p14:creationId xmlns:p14="http://schemas.microsoft.com/office/powerpoint/2010/main" val="33261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2B31D11-D265-4F5B-B41F-10DFC62ECE71}" type="slidenum">
              <a:rPr lang="it-IT" altLang="it-IT"/>
              <a:pPr/>
              <a:t>‹N›</a:t>
            </a:fld>
            <a:endParaRPr lang="it-IT" altLang="it-IT"/>
          </a:p>
        </p:txBody>
      </p:sp>
    </p:spTree>
    <p:extLst>
      <p:ext uri="{BB962C8B-B14F-4D97-AF65-F5344CB8AC3E}">
        <p14:creationId xmlns:p14="http://schemas.microsoft.com/office/powerpoint/2010/main" val="83369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410575" y="3175"/>
            <a:ext cx="17524413" cy="13671550"/>
            <a:chOff x="-5298" y="2"/>
            <a:chExt cx="11039" cy="8612"/>
          </a:xfrm>
        </p:grpSpPr>
        <p:sp>
          <p:nvSpPr>
            <p:cNvPr id="1026" name="Freeform 2"/>
            <p:cNvSpPr>
              <a:spLocks noChangeArrowheads="1"/>
            </p:cNvSpPr>
            <p:nvPr/>
          </p:nvSpPr>
          <p:spPr bwMode="auto">
            <a:xfrm>
              <a:off x="3394" y="999"/>
              <a:ext cx="2347" cy="3302"/>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19327E"/>
                </a:gs>
                <a:gs pos="100000">
                  <a:srgbClr val="3366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AutoShape 3"/>
            <p:cNvSpPr>
              <a:spLocks noChangeArrowheads="1"/>
            </p:cNvSpPr>
            <p:nvPr/>
          </p:nvSpPr>
          <p:spPr bwMode="auto">
            <a:xfrm>
              <a:off x="-5298" y="2"/>
              <a:ext cx="10584" cy="8612"/>
            </a:xfrm>
            <a:custGeom>
              <a:avLst/>
              <a:gdLst>
                <a:gd name="G0" fmla="sin 10800 17698264"/>
                <a:gd name="G1" fmla="+- G0 10800 0"/>
                <a:gd name="G2" fmla="cos 10800 17698264"/>
                <a:gd name="G3" fmla="+- G2 10800 0"/>
                <a:gd name="G4" fmla="sin 10800 0"/>
                <a:gd name="G5" fmla="+- G4 10800 0"/>
                <a:gd name="G6" fmla="cos 10800 0"/>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809" y="0"/>
                  </a:moveTo>
                  <a:cubicBezTo>
                    <a:pt x="16770" y="5"/>
                    <a:pt x="21600" y="4839"/>
                    <a:pt x="21600" y="10800"/>
                  </a:cubicBezTo>
                  <a:lnTo>
                    <a:pt x="10800" y="10800"/>
                  </a:lnTo>
                  <a:close/>
                </a:path>
                <a:path w="21600" h="21600" fill="none">
                  <a:moveTo>
                    <a:pt x="10809" y="0"/>
                  </a:moveTo>
                  <a:cubicBezTo>
                    <a:pt x="16770" y="5"/>
                    <a:pt x="21600" y="4839"/>
                    <a:pt x="21600" y="10800"/>
                  </a:cubicBezTo>
                </a:path>
              </a:pathLst>
            </a:custGeom>
            <a:noFill/>
            <a:ln w="12600" cap="rnd">
              <a:solidFill>
                <a:srgbClr val="33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28" name="Rectangle 4"/>
          <p:cNvSpPr>
            <a:spLocks noGrp="1" noChangeArrowheads="1"/>
          </p:cNvSpPr>
          <p:nvPr>
            <p:ph type="title"/>
          </p:nvPr>
        </p:nvSpPr>
        <p:spPr bwMode="auto">
          <a:xfrm>
            <a:off x="685800" y="609600"/>
            <a:ext cx="7753350"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it-IT"/>
              <a:t>Fate clic per modificare il formato del testo del titolo</a:t>
            </a:r>
          </a:p>
        </p:txBody>
      </p:sp>
      <p:sp>
        <p:nvSpPr>
          <p:cNvPr id="1029" name="Rectangle 5"/>
          <p:cNvSpPr>
            <a:spLocks noGrp="1" noChangeArrowheads="1"/>
          </p:cNvSpPr>
          <p:nvPr>
            <p:ph type="dt"/>
          </p:nvPr>
        </p:nvSpPr>
        <p:spPr bwMode="auto">
          <a:xfrm>
            <a:off x="6858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0" name="Rectangle 6"/>
          <p:cNvSpPr>
            <a:spLocks noGrp="1" noChangeArrowheads="1"/>
          </p:cNvSpPr>
          <p:nvPr>
            <p:ph type="ftr"/>
          </p:nvPr>
        </p:nvSpPr>
        <p:spPr bwMode="auto">
          <a:xfrm>
            <a:off x="3124200" y="6248400"/>
            <a:ext cx="28765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1" name="Rectangle 7"/>
          <p:cNvSpPr>
            <a:spLocks noGrp="1" noChangeArrowheads="1"/>
          </p:cNvSpPr>
          <p:nvPr>
            <p:ph type="sldNum"/>
          </p:nvPr>
        </p:nvSpPr>
        <p:spPr bwMode="auto">
          <a:xfrm>
            <a:off x="65532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6538250D-AACA-4AB6-870C-23623FF247D8}" type="slidenum">
              <a:rPr lang="it-IT" altLang="it-IT"/>
              <a:pPr/>
              <a:t>‹N›</a:t>
            </a:fld>
            <a:endParaRPr lang="it-IT" altLang="it-IT"/>
          </a:p>
        </p:txBody>
      </p:sp>
      <p:sp>
        <p:nvSpPr>
          <p:cNvPr id="1032" name="Rectangle 8"/>
          <p:cNvSpPr>
            <a:spLocks noGrp="1" noChangeArrowheads="1"/>
          </p:cNvSpPr>
          <p:nvPr>
            <p:ph type="body" idx="1"/>
          </p:nvPr>
        </p:nvSpPr>
        <p:spPr bwMode="auto">
          <a:xfrm>
            <a:off x="685800" y="1981200"/>
            <a:ext cx="77533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74" r:id="rId13"/>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766F1-7DE8-4F0C-8E94-0CFCC24A56AB}" type="datetimeFigureOut">
              <a:rPr lang="en-US" smtClean="0"/>
              <a:t>3/6/21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4C99-CCC0-40D5-AFFF-9DF41CD6262D}" type="slidenum">
              <a:rPr lang="en-US" smtClean="0"/>
              <a:t>‹N›</a:t>
            </a:fld>
            <a:endParaRPr lang="en-US"/>
          </a:p>
        </p:txBody>
      </p:sp>
    </p:spTree>
    <p:extLst>
      <p:ext uri="{BB962C8B-B14F-4D97-AF65-F5344CB8AC3E}">
        <p14:creationId xmlns:p14="http://schemas.microsoft.com/office/powerpoint/2010/main" val="3126428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2.wmf"/></Relationships>
</file>

<file path=ppt/slides/_rels/slide65.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684213" y="2708275"/>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5400" dirty="0">
                <a:solidFill>
                  <a:schemeClr val="tx1"/>
                </a:solidFill>
                <a:latin typeface="Arial Black" panose="020B0A04020102020204" pitchFamily="34" charset="0"/>
              </a:rPr>
            </a:br>
            <a:endParaRPr lang="it-IT" altLang="it-IT" sz="5400" dirty="0">
              <a:solidFill>
                <a:schemeClr val="tx1"/>
              </a:solidFill>
              <a:latin typeface="Arial Black" panose="020B0A04020102020204" pitchFamily="34" charset="0"/>
            </a:endParaRPr>
          </a:p>
        </p:txBody>
      </p:sp>
      <p:sp>
        <p:nvSpPr>
          <p:cNvPr id="2" name="Rettangolo 1">
            <a:extLst>
              <a:ext uri="{FF2B5EF4-FFF2-40B4-BE49-F238E27FC236}">
                <a16:creationId xmlns:a16="http://schemas.microsoft.com/office/drawing/2014/main" id="{FBF7596B-E45F-D740-86AC-09122689C424}"/>
              </a:ext>
            </a:extLst>
          </p:cNvPr>
          <p:cNvSpPr/>
          <p:nvPr/>
        </p:nvSpPr>
        <p:spPr>
          <a:xfrm>
            <a:off x="1907704" y="2385109"/>
            <a:ext cx="6179897" cy="646331"/>
          </a:xfrm>
          <a:prstGeom prst="rect">
            <a:avLst/>
          </a:prstGeom>
        </p:spPr>
        <p:txBody>
          <a:bodyPr wrap="none">
            <a:spAutoFit/>
          </a:bodyPr>
          <a:lstStyle/>
          <a:p>
            <a:r>
              <a:rPr lang="it-IT" altLang="it-IT" sz="3600" b="1" dirty="0">
                <a:solidFill>
                  <a:schemeClr val="tx1"/>
                </a:solidFill>
                <a:latin typeface="Gurmukhi MN" panose="02020600050405020304" pitchFamily="18" charset="0"/>
                <a:cs typeface="Gurmukhi MN" panose="02020600050405020304" pitchFamily="18" charset="0"/>
              </a:rPr>
              <a:t>SISTEMA CIRCOLATORIO</a:t>
            </a:r>
            <a:endParaRPr lang="it-IT" sz="3600" b="1"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3">
            <a:extLst>
              <a:ext uri="{28A0092B-C50C-407E-A947-70E740481C1C}">
                <a14:useLocalDpi xmlns:a14="http://schemas.microsoft.com/office/drawing/2010/main" val="0"/>
              </a:ext>
            </a:extLst>
          </a:blip>
          <a:srcRect l="3578" t="4115" r="1697" b="15791"/>
          <a:stretch>
            <a:fillRect/>
          </a:stretch>
        </p:blipFill>
        <p:spPr bwMode="auto">
          <a:xfrm>
            <a:off x="71438" y="576263"/>
            <a:ext cx="8928100" cy="5903912"/>
          </a:xfrm>
          <a:prstGeom prst="rect">
            <a:avLst/>
          </a:prstGeom>
          <a:noFill/>
          <a:ln>
            <a:noFill/>
          </a:ln>
          <a:effectLst/>
          <a:extLst>
            <a:ext uri="{909E8E84-426E-40DD-AFC4-6F175D3DCCD1}">
              <a14:hiddenFill xmlns:a14="http://schemas.microsoft.com/office/drawing/2010/main">
                <a:blipFill dpi="0" rotWithShape="0">
                  <a:blip/>
                  <a:srcRect l="3578" t="4115" r="1697" b="157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5EFBC6-50EB-1D46-9170-8A1B5A3E54E1}"/>
              </a:ext>
            </a:extLst>
          </p:cNvPr>
          <p:cNvSpPr>
            <a:spLocks noGrp="1"/>
          </p:cNvSpPr>
          <p:nvPr>
            <p:ph type="title"/>
          </p:nvPr>
        </p:nvSpPr>
        <p:spPr>
          <a:xfrm>
            <a:off x="23685" y="-243408"/>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SISTEMA ARTERIOSO CAROTIDEO</a:t>
            </a:r>
          </a:p>
        </p:txBody>
      </p:sp>
      <p:sp>
        <p:nvSpPr>
          <p:cNvPr id="3" name="Segnaposto contenuto 2">
            <a:extLst>
              <a:ext uri="{FF2B5EF4-FFF2-40B4-BE49-F238E27FC236}">
                <a16:creationId xmlns:a16="http://schemas.microsoft.com/office/drawing/2014/main" id="{3528727E-5BCB-7243-B2D8-DE95D7E78D77}"/>
              </a:ext>
            </a:extLst>
          </p:cNvPr>
          <p:cNvSpPr>
            <a:spLocks noGrp="1"/>
          </p:cNvSpPr>
          <p:nvPr>
            <p:ph idx="1"/>
          </p:nvPr>
        </p:nvSpPr>
        <p:spPr>
          <a:xfrm>
            <a:off x="107504" y="1124744"/>
            <a:ext cx="8928992" cy="5733256"/>
          </a:xfrm>
        </p:spPr>
        <p:txBody>
          <a:bodyPr/>
          <a:lstStyle/>
          <a:p>
            <a:r>
              <a:rPr lang="it-IT" sz="2800" b="1" dirty="0">
                <a:solidFill>
                  <a:schemeClr val="tx1"/>
                </a:solidFill>
                <a:latin typeface="Comic Sans MS" panose="030F0902030302020204" pitchFamily="66" charset="0"/>
              </a:rPr>
              <a:t>L’ ARTERIA CAROTIDE COMUNE risale nella Regione Laterale del Collo. A livello della Cartilagine Tiroidea della Laringe, si biforca in :</a:t>
            </a:r>
          </a:p>
          <a:p>
            <a:pPr marL="457200" indent="-457200">
              <a:buFontTx/>
              <a:buChar char="-"/>
            </a:pPr>
            <a:r>
              <a:rPr lang="it-IT" sz="2800" b="1" dirty="0">
                <a:solidFill>
                  <a:schemeClr val="tx1"/>
                </a:solidFill>
                <a:latin typeface="Comic Sans MS" panose="030F0902030302020204" pitchFamily="66" charset="0"/>
              </a:rPr>
              <a:t>ARTERIA CAROTIDE ESTERNA, che provvede prevalentemente all’ irrorazione dello Splancnocranio</a:t>
            </a:r>
          </a:p>
          <a:p>
            <a:pPr marL="0" indent="0"/>
            <a:endParaRPr lang="it-IT" sz="2800" b="1" dirty="0">
              <a:solidFill>
                <a:schemeClr val="tx1"/>
              </a:solidFill>
              <a:latin typeface="Comic Sans MS" panose="030F0902030302020204" pitchFamily="66" charset="0"/>
            </a:endParaRPr>
          </a:p>
          <a:p>
            <a:pPr marL="457200" indent="-457200">
              <a:buFontTx/>
              <a:buChar char="-"/>
            </a:pPr>
            <a:r>
              <a:rPr lang="it-IT" sz="2800" b="1" dirty="0">
                <a:solidFill>
                  <a:schemeClr val="tx1"/>
                </a:solidFill>
                <a:latin typeface="Comic Sans MS" panose="030F0902030302020204" pitchFamily="66" charset="0"/>
              </a:rPr>
              <a:t>ARTERIA CAROTIDE INTERNA risale portandosi nel Neurocranio e contribuisce alla irrorazione arteriosa dell’ Encefalo nel Poligono Arterioso Encefalico di Willis</a:t>
            </a:r>
          </a:p>
        </p:txBody>
      </p:sp>
    </p:spTree>
    <p:extLst>
      <p:ext uri="{BB962C8B-B14F-4D97-AF65-F5344CB8AC3E}">
        <p14:creationId xmlns:p14="http://schemas.microsoft.com/office/powerpoint/2010/main" val="4042151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FC465-8FE0-8648-A8F1-4A5CBD6125E1}"/>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CAROTIDE ESTERNA</a:t>
            </a:r>
          </a:p>
        </p:txBody>
      </p:sp>
      <p:sp>
        <p:nvSpPr>
          <p:cNvPr id="3" name="Segnaposto contenuto 2">
            <a:extLst>
              <a:ext uri="{FF2B5EF4-FFF2-40B4-BE49-F238E27FC236}">
                <a16:creationId xmlns:a16="http://schemas.microsoft.com/office/drawing/2014/main" id="{08DF16C1-A260-5944-937B-5441FC07B370}"/>
              </a:ext>
            </a:extLst>
          </p:cNvPr>
          <p:cNvSpPr>
            <a:spLocks noGrp="1"/>
          </p:cNvSpPr>
          <p:nvPr>
            <p:ph idx="1"/>
          </p:nvPr>
        </p:nvSpPr>
        <p:spPr>
          <a:xfrm>
            <a:off x="107504" y="1123950"/>
            <a:ext cx="9036496" cy="5617418"/>
          </a:xfrm>
        </p:spPr>
        <p:txBody>
          <a:bodyPr/>
          <a:lstStyle/>
          <a:p>
            <a:r>
              <a:rPr lang="it-IT" sz="2800" b="1" dirty="0">
                <a:solidFill>
                  <a:schemeClr val="tx1"/>
                </a:solidFill>
                <a:latin typeface="Copperplate" panose="02000504000000020004" pitchFamily="2" charset="77"/>
              </a:rPr>
              <a:t>EMETTE I SEGUENTI RAMI IN DIREZIONE CAUDO-CRANIALE:</a:t>
            </a:r>
          </a:p>
          <a:p>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TIROIDEA SUPERIORE</a:t>
            </a:r>
          </a:p>
          <a:p>
            <a:pPr marL="457200" indent="-457200">
              <a:buFontTx/>
              <a:buChar char="-"/>
            </a:pPr>
            <a:r>
              <a:rPr lang="it-IT" sz="2800" b="1" dirty="0">
                <a:solidFill>
                  <a:schemeClr val="tx1"/>
                </a:solidFill>
                <a:latin typeface="Copperplate" panose="02000504000000020004" pitchFamily="2" charset="77"/>
              </a:rPr>
              <a:t>ARTERIA LINGUALE</a:t>
            </a:r>
          </a:p>
          <a:p>
            <a:pPr marL="457200" indent="-457200">
              <a:buFontTx/>
              <a:buChar char="-"/>
            </a:pPr>
            <a:r>
              <a:rPr lang="it-IT" sz="2800" b="1" dirty="0">
                <a:solidFill>
                  <a:schemeClr val="tx1"/>
                </a:solidFill>
                <a:latin typeface="Copperplate" panose="02000504000000020004" pitchFamily="2" charset="77"/>
              </a:rPr>
              <a:t>ARTERIA FACIALE </a:t>
            </a:r>
          </a:p>
          <a:p>
            <a:pPr marL="457200" indent="-457200">
              <a:buFontTx/>
              <a:buChar char="-"/>
            </a:pPr>
            <a:r>
              <a:rPr lang="it-IT" sz="2800" b="1" dirty="0">
                <a:solidFill>
                  <a:schemeClr val="tx1"/>
                </a:solidFill>
                <a:latin typeface="Copperplate" panose="02000504000000020004" pitchFamily="2" charset="77"/>
              </a:rPr>
              <a:t>ARTERIA MASCELLARE INTERNA</a:t>
            </a:r>
          </a:p>
          <a:p>
            <a:pPr marL="457200" indent="-457200">
              <a:buFontTx/>
              <a:buChar char="-"/>
            </a:pPr>
            <a:r>
              <a:rPr lang="it-IT" sz="2800" b="1" dirty="0">
                <a:solidFill>
                  <a:schemeClr val="tx1"/>
                </a:solidFill>
                <a:latin typeface="Copperplate" panose="02000504000000020004" pitchFamily="2" charset="77"/>
              </a:rPr>
              <a:t>ARTERIA TRASVERSA DELLA FACCIA</a:t>
            </a:r>
          </a:p>
          <a:p>
            <a:pPr marL="457200" indent="-457200">
              <a:buFontTx/>
              <a:buChar char="-"/>
            </a:pPr>
            <a:r>
              <a:rPr lang="it-IT" sz="2800" b="1" dirty="0">
                <a:solidFill>
                  <a:schemeClr val="tx1"/>
                </a:solidFill>
                <a:latin typeface="Copperplate" panose="02000504000000020004" pitchFamily="2" charset="77"/>
              </a:rPr>
              <a:t>ARTERIA TEMPORALE SUPERFICIALE</a:t>
            </a:r>
          </a:p>
        </p:txBody>
      </p:sp>
    </p:spTree>
    <p:extLst>
      <p:ext uri="{BB962C8B-B14F-4D97-AF65-F5344CB8AC3E}">
        <p14:creationId xmlns:p14="http://schemas.microsoft.com/office/powerpoint/2010/main" val="3746328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212">
            <a:extLst>
              <a:ext uri="{FF2B5EF4-FFF2-40B4-BE49-F238E27FC236}">
                <a16:creationId xmlns:a16="http://schemas.microsoft.com/office/drawing/2014/main" id="{2D5EDCDF-67C4-1043-A2AA-7BDFD6D1534C}"/>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92927" r="67548" b="773"/>
          <a:stretch/>
        </p:blipFill>
        <p:spPr>
          <a:xfrm>
            <a:off x="2699792" y="6425952"/>
            <a:ext cx="1613545" cy="432048"/>
          </a:xfrm>
          <a:prstGeom prst="rect">
            <a:avLst/>
          </a:prstGeom>
          <a:noFill/>
          <a:ln>
            <a:noFill/>
          </a:ln>
        </p:spPr>
      </p:pic>
      <p:pic>
        <p:nvPicPr>
          <p:cNvPr id="4" name="Picture 1" descr="2212">
            <a:extLst>
              <a:ext uri="{FF2B5EF4-FFF2-40B4-BE49-F238E27FC236}">
                <a16:creationId xmlns:a16="http://schemas.microsoft.com/office/drawing/2014/main" id="{0EA5BC38-EA1F-B945-9AB0-1E60BCBE3982}"/>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b="45010"/>
          <a:stretch/>
        </p:blipFill>
        <p:spPr>
          <a:xfrm>
            <a:off x="-33804" y="116503"/>
            <a:ext cx="8998292" cy="6343729"/>
          </a:xfrm>
          <a:prstGeom prst="rect">
            <a:avLst/>
          </a:prstGeom>
          <a:noFill/>
          <a:ln>
            <a:noFill/>
          </a:ln>
        </p:spPr>
      </p:pic>
    </p:spTree>
    <p:extLst>
      <p:ext uri="{BB962C8B-B14F-4D97-AF65-F5344CB8AC3E}">
        <p14:creationId xmlns:p14="http://schemas.microsoft.com/office/powerpoint/2010/main" val="1335560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FC465-8FE0-8648-A8F1-4A5CBD6125E1}"/>
              </a:ext>
            </a:extLst>
          </p:cNvPr>
          <p:cNvSpPr>
            <a:spLocks noGrp="1"/>
          </p:cNvSpPr>
          <p:nvPr>
            <p:ph type="title"/>
          </p:nvPr>
        </p:nvSpPr>
        <p:spPr>
          <a:xfrm>
            <a:off x="0" y="0"/>
            <a:ext cx="9144000" cy="836712"/>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CAROTIDE INTERNA</a:t>
            </a:r>
          </a:p>
        </p:txBody>
      </p:sp>
      <p:sp>
        <p:nvSpPr>
          <p:cNvPr id="3" name="Segnaposto contenuto 2">
            <a:extLst>
              <a:ext uri="{FF2B5EF4-FFF2-40B4-BE49-F238E27FC236}">
                <a16:creationId xmlns:a16="http://schemas.microsoft.com/office/drawing/2014/main" id="{08DF16C1-A260-5944-937B-5441FC07B370}"/>
              </a:ext>
            </a:extLst>
          </p:cNvPr>
          <p:cNvSpPr>
            <a:spLocks noGrp="1"/>
          </p:cNvSpPr>
          <p:nvPr>
            <p:ph idx="1"/>
          </p:nvPr>
        </p:nvSpPr>
        <p:spPr>
          <a:xfrm>
            <a:off x="107504" y="1123950"/>
            <a:ext cx="9036496" cy="5617418"/>
          </a:xfrm>
        </p:spPr>
        <p:txBody>
          <a:bodyPr/>
          <a:lstStyle/>
          <a:p>
            <a:r>
              <a:rPr lang="it-IT" b="1" dirty="0">
                <a:solidFill>
                  <a:schemeClr val="tx1"/>
                </a:solidFill>
                <a:latin typeface="Comic Sans MS" panose="030F0902030302020204" pitchFamily="66" charset="0"/>
              </a:rPr>
              <a:t>Risale nel collo e penetra nella Fossa </a:t>
            </a:r>
            <a:r>
              <a:rPr lang="it-IT" b="1" dirty="0" err="1">
                <a:solidFill>
                  <a:schemeClr val="tx1"/>
                </a:solidFill>
                <a:latin typeface="Comic Sans MS" panose="030F0902030302020204" pitchFamily="66" charset="0"/>
              </a:rPr>
              <a:t>Neurocranica</a:t>
            </a:r>
            <a:r>
              <a:rPr lang="it-IT" b="1" dirty="0">
                <a:solidFill>
                  <a:schemeClr val="tx1"/>
                </a:solidFill>
                <a:latin typeface="Comic Sans MS" panose="030F0902030302020204" pitchFamily="66" charset="0"/>
              </a:rPr>
              <a:t> Media, dove contribuisce al POLIGONO ARTERIOSO ENCEFALICO di WILLIS con l’ARTERIA CEREBRALE MEDIA ed ANTERIORE.</a:t>
            </a:r>
          </a:p>
          <a:p>
            <a:endParaRPr lang="it-IT" b="1" dirty="0">
              <a:solidFill>
                <a:schemeClr val="tx1"/>
              </a:solidFill>
              <a:latin typeface="Comic Sans MS" panose="030F0902030302020204" pitchFamily="66" charset="0"/>
            </a:endParaRPr>
          </a:p>
          <a:p>
            <a:r>
              <a:rPr lang="it-IT" b="1" dirty="0">
                <a:solidFill>
                  <a:schemeClr val="tx1"/>
                </a:solidFill>
                <a:latin typeface="Comic Sans MS" panose="030F0902030302020204" pitchFamily="66" charset="0"/>
              </a:rPr>
              <a:t>A livello del Corpo dello Sfenoide, emette l’ ARTERIA OFTALMICA, che provvede ad irrorare il Bulbo Oculare</a:t>
            </a:r>
          </a:p>
        </p:txBody>
      </p:sp>
    </p:spTree>
    <p:extLst>
      <p:ext uri="{BB962C8B-B14F-4D97-AF65-F5344CB8AC3E}">
        <p14:creationId xmlns:p14="http://schemas.microsoft.com/office/powerpoint/2010/main" val="3443039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3">
            <a:extLst>
              <a:ext uri="{28A0092B-C50C-407E-A947-70E740481C1C}">
                <a14:useLocalDpi xmlns:a14="http://schemas.microsoft.com/office/drawing/2010/main" val="0"/>
              </a:ext>
            </a:extLst>
          </a:blip>
          <a:srcRect l="2881" t="1443" r="1591" b="6448"/>
          <a:stretch>
            <a:fillRect/>
          </a:stretch>
        </p:blipFill>
        <p:spPr bwMode="auto">
          <a:xfrm>
            <a:off x="2447925" y="0"/>
            <a:ext cx="5616575" cy="6767513"/>
          </a:xfrm>
          <a:prstGeom prst="rect">
            <a:avLst/>
          </a:prstGeom>
          <a:noFill/>
          <a:ln>
            <a:noFill/>
          </a:ln>
          <a:effectLst/>
          <a:extLst>
            <a:ext uri="{909E8E84-426E-40DD-AFC4-6F175D3DCCD1}">
              <a14:hiddenFill xmlns:a14="http://schemas.microsoft.com/office/drawing/2010/main">
                <a:blipFill dpi="0" rotWithShape="0">
                  <a:blip/>
                  <a:srcRect l="2881" t="1443" r="1591" b="64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64A9B7-C362-EC46-B4D0-8E7BC02E8CA3}"/>
              </a:ext>
            </a:extLst>
          </p:cNvPr>
          <p:cNvSpPr>
            <a:spLocks noGrp="1"/>
          </p:cNvSpPr>
          <p:nvPr>
            <p:ph type="title"/>
          </p:nvPr>
        </p:nvSpPr>
        <p:spPr>
          <a:xfrm>
            <a:off x="685800" y="0"/>
            <a:ext cx="7753350" cy="836712"/>
          </a:xfrm>
        </p:spPr>
        <p:txBody>
          <a:bodyPr/>
          <a:lstStyle/>
          <a:p>
            <a:r>
              <a:rPr lang="it-IT" sz="3200" dirty="0">
                <a:solidFill>
                  <a:schemeClr val="tx1"/>
                </a:solidFill>
                <a:latin typeface="Gurmukhi MN" panose="02020600050405020304" pitchFamily="18" charset="0"/>
                <a:cs typeface="Gurmukhi MN" panose="02020600050405020304" pitchFamily="18" charset="0"/>
              </a:rPr>
              <a:t>ARTERIA SUCCLAVIA</a:t>
            </a:r>
          </a:p>
        </p:txBody>
      </p:sp>
      <p:sp>
        <p:nvSpPr>
          <p:cNvPr id="3" name="Segnaposto contenuto 2">
            <a:extLst>
              <a:ext uri="{FF2B5EF4-FFF2-40B4-BE49-F238E27FC236}">
                <a16:creationId xmlns:a16="http://schemas.microsoft.com/office/drawing/2014/main" id="{AA691980-7F73-054C-87C4-1F712BF90E77}"/>
              </a:ext>
            </a:extLst>
          </p:cNvPr>
          <p:cNvSpPr>
            <a:spLocks noGrp="1"/>
          </p:cNvSpPr>
          <p:nvPr>
            <p:ph idx="1"/>
          </p:nvPr>
        </p:nvSpPr>
        <p:spPr>
          <a:xfrm>
            <a:off x="107504" y="764704"/>
            <a:ext cx="8856984" cy="5616624"/>
          </a:xfrm>
        </p:spPr>
        <p:txBody>
          <a:bodyPr/>
          <a:lstStyle/>
          <a:p>
            <a:r>
              <a:rPr lang="it-IT" sz="2350" b="1" dirty="0">
                <a:solidFill>
                  <a:schemeClr val="tx1"/>
                </a:solidFill>
                <a:latin typeface="Copperplate" panose="02000504000000020004" pitchFamily="2" charset="77"/>
              </a:rPr>
              <a:t>Dall’ Arco Aortico si dirige postero-inferiormente alla Clavicola, dopo avere emesso il TRONCO TIREO-CERVICALE e l’ ARTERIA VERTEBRALE: quest’ultima risale lungo la Colonna Cervicale e penetra nel Neurocranio attraverso il Grande Foro Occipitale, per emettere le ARTERIE CEREBELLARI, UDITIVA INTERNA, e per contribuire al Poligono Arterioso Encefalico con la ARTERIA CEREBRALE POSTERIORE.</a:t>
            </a:r>
          </a:p>
          <a:p>
            <a:r>
              <a:rPr lang="it-IT" sz="2350" b="1" dirty="0">
                <a:solidFill>
                  <a:schemeClr val="tx1"/>
                </a:solidFill>
                <a:latin typeface="Copperplate" panose="02000504000000020004" pitchFamily="2" charset="77"/>
              </a:rPr>
              <a:t>Penetrando nella CAVITA’ ASCELLARE, diviene ARTERIA ASCELLARE, poi ARTERIA OMERALE o BRACHIALE, che, a livello del gomito, emette le ARTERIE ULNARE e RADIALE, che a loro volta, originano le ARCATE PROFONDA e SUPERFICIALE della MANO</a:t>
            </a:r>
          </a:p>
          <a:p>
            <a:r>
              <a:rPr lang="it-IT" sz="2350" b="1" dirty="0">
                <a:solidFill>
                  <a:schemeClr val="tx1"/>
                </a:solidFill>
                <a:latin typeface="Copperplate" panose="02000504000000020004" pitchFamily="2" charset="77"/>
              </a:rPr>
              <a:t>Si ricordi anche la Arteria TORACICA INTERNA</a:t>
            </a:r>
          </a:p>
        </p:txBody>
      </p:sp>
    </p:spTree>
    <p:extLst>
      <p:ext uri="{BB962C8B-B14F-4D97-AF65-F5344CB8AC3E}">
        <p14:creationId xmlns:p14="http://schemas.microsoft.com/office/powerpoint/2010/main" val="258659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97050" y="0"/>
            <a:ext cx="5548313" cy="6858000"/>
          </a:xfrm>
          <a:prstGeom prst="rect">
            <a:avLst/>
          </a:prstGeom>
          <a:noFill/>
          <a:ln>
            <a:noFill/>
          </a:ln>
        </p:spPr>
      </p:pic>
    </p:spTree>
    <p:extLst>
      <p:ext uri="{BB962C8B-B14F-4D97-AF65-F5344CB8AC3E}">
        <p14:creationId xmlns:p14="http://schemas.microsoft.com/office/powerpoint/2010/main" val="903301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EB2241-D69F-6247-910A-62B73851104B}"/>
              </a:ext>
            </a:extLst>
          </p:cNvPr>
          <p:cNvSpPr>
            <a:spLocks noGrp="1"/>
          </p:cNvSpPr>
          <p:nvPr>
            <p:ph type="title"/>
          </p:nvPr>
        </p:nvSpPr>
        <p:spPr>
          <a:xfrm>
            <a:off x="611560" y="2492896"/>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a:t>
            </a:r>
          </a:p>
        </p:txBody>
      </p:sp>
    </p:spTree>
    <p:extLst>
      <p:ext uri="{BB962C8B-B14F-4D97-AF65-F5344CB8AC3E}">
        <p14:creationId xmlns:p14="http://schemas.microsoft.com/office/powerpoint/2010/main" val="3622457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29" name="Rectangle 1"/>
          <p:cNvSpPr>
            <a:spLocks noGrp="1" noChangeArrowheads="1"/>
          </p:cNvSpPr>
          <p:nvPr>
            <p:ph type="title" idx="4294967295"/>
          </p:nvPr>
        </p:nvSpPr>
        <p:spPr>
          <a:xfrm>
            <a:off x="250825" y="2349500"/>
            <a:ext cx="39243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SCHEMA DELLE RAMIFICAZIONI DELL’ AORTA DISCENDENTE</a:t>
            </a:r>
          </a:p>
        </p:txBody>
      </p:sp>
      <p:pic>
        <p:nvPicPr>
          <p:cNvPr id="73730"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5310188" y="0"/>
            <a:ext cx="3833812" cy="685800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GRANDE CIRCOLAZIONE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E5A0606-EFCA-5748-BFF4-FA9059E48E52}"/>
              </a:ext>
            </a:extLst>
          </p:cNvPr>
          <p:cNvSpPr>
            <a:spLocks noGrp="1"/>
          </p:cNvSpPr>
          <p:nvPr>
            <p:ph type="title"/>
          </p:nvPr>
        </p:nvSpPr>
        <p:spPr>
          <a:xfrm>
            <a:off x="-9525"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  TORACICA</a:t>
            </a:r>
          </a:p>
        </p:txBody>
      </p:sp>
      <p:sp>
        <p:nvSpPr>
          <p:cNvPr id="4" name="Segnaposto contenuto 3">
            <a:extLst>
              <a:ext uri="{FF2B5EF4-FFF2-40B4-BE49-F238E27FC236}">
                <a16:creationId xmlns:a16="http://schemas.microsoft.com/office/drawing/2014/main" id="{020F1326-2D25-5744-BD25-61FF0D1DCC86}"/>
              </a:ext>
            </a:extLst>
          </p:cNvPr>
          <p:cNvSpPr>
            <a:spLocks noGrp="1"/>
          </p:cNvSpPr>
          <p:nvPr>
            <p:ph idx="1"/>
          </p:nvPr>
        </p:nvSpPr>
        <p:spPr>
          <a:xfrm>
            <a:off x="1" y="908720"/>
            <a:ext cx="9134474" cy="5949280"/>
          </a:xfrm>
        </p:spPr>
        <p:txBody>
          <a:bodyPr/>
          <a:lstStyle/>
          <a:p>
            <a:r>
              <a:rPr lang="it-IT" sz="2800" b="1" dirty="0">
                <a:solidFill>
                  <a:schemeClr val="tx1"/>
                </a:solidFill>
                <a:latin typeface="Comic Sans MS" panose="030F0902030302020204" pitchFamily="66" charset="0"/>
              </a:rPr>
              <a:t>Prosegue dall’ Arco Aortico dirigendosi posteriormente e a sinistra, contraendo rapporto con la Colonna Toracica e l’ Esofago.</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Emette rami PARIETALI (Arterie INTERCOSTALI) e rami VISCERALI per Organi Toracici: Arterie ESOFAGEE, PERICARDICHE, BRONCHIALI (per irrorare i Polmoni).</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Prosegue in direzione caudale, oltrepassa il proprio ORIFIZIO DIAFRAMMATICO e diviene AORTA ADDOMINALE. </a:t>
            </a:r>
          </a:p>
        </p:txBody>
      </p:sp>
    </p:spTree>
    <p:extLst>
      <p:ext uri="{BB962C8B-B14F-4D97-AF65-F5344CB8AC3E}">
        <p14:creationId xmlns:p14="http://schemas.microsoft.com/office/powerpoint/2010/main" val="2666088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E5A0606-EFCA-5748-BFF4-FA9059E48E52}"/>
              </a:ext>
            </a:extLst>
          </p:cNvPr>
          <p:cNvSpPr>
            <a:spLocks noGrp="1"/>
          </p:cNvSpPr>
          <p:nvPr>
            <p:ph type="title"/>
          </p:nvPr>
        </p:nvSpPr>
        <p:spPr>
          <a:xfrm>
            <a:off x="-9525"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  ADDOMINALE</a:t>
            </a:r>
          </a:p>
        </p:txBody>
      </p:sp>
      <p:sp>
        <p:nvSpPr>
          <p:cNvPr id="4" name="Segnaposto contenuto 3">
            <a:extLst>
              <a:ext uri="{FF2B5EF4-FFF2-40B4-BE49-F238E27FC236}">
                <a16:creationId xmlns:a16="http://schemas.microsoft.com/office/drawing/2014/main" id="{020F1326-2D25-5744-BD25-61FF0D1DCC86}"/>
              </a:ext>
            </a:extLst>
          </p:cNvPr>
          <p:cNvSpPr>
            <a:spLocks noGrp="1"/>
          </p:cNvSpPr>
          <p:nvPr>
            <p:ph idx="1"/>
          </p:nvPr>
        </p:nvSpPr>
        <p:spPr>
          <a:xfrm>
            <a:off x="251520" y="764704"/>
            <a:ext cx="8280921" cy="5949280"/>
          </a:xfrm>
        </p:spPr>
        <p:txBody>
          <a:bodyPr/>
          <a:lstStyle/>
          <a:p>
            <a:r>
              <a:rPr lang="it-IT" sz="2600" b="1" dirty="0">
                <a:solidFill>
                  <a:schemeClr val="tx1"/>
                </a:solidFill>
                <a:latin typeface="Chalkboard" panose="03050602040202020205" pitchFamily="66" charset="77"/>
              </a:rPr>
              <a:t>Anche l’ AORTA ADDOMINALE presenta RAMI PARIETALI (Arterie LOMBARI) e RAMI VISCERALI che, cranio-</a:t>
            </a:r>
            <a:r>
              <a:rPr lang="it-IT" sz="2600" b="1" dirty="0" err="1">
                <a:solidFill>
                  <a:schemeClr val="tx1"/>
                </a:solidFill>
                <a:latin typeface="Chalkboard" panose="03050602040202020205" pitchFamily="66" charset="77"/>
              </a:rPr>
              <a:t>caudalmente</a:t>
            </a:r>
            <a:r>
              <a:rPr lang="it-IT" sz="2600" b="1" dirty="0">
                <a:solidFill>
                  <a:schemeClr val="tx1"/>
                </a:solidFill>
                <a:latin typeface="Chalkboard" panose="03050602040202020205" pitchFamily="66" charset="77"/>
              </a:rPr>
              <a:t>, sono:</a:t>
            </a:r>
          </a:p>
          <a:p>
            <a:endParaRPr lang="it-IT" sz="2600" b="1" dirty="0">
              <a:solidFill>
                <a:schemeClr val="tx1"/>
              </a:solidFill>
              <a:latin typeface="Chalkboard" panose="03050602040202020205" pitchFamily="66" charset="77"/>
            </a:endParaRPr>
          </a:p>
          <a:p>
            <a:r>
              <a:rPr lang="it-IT" sz="2600" b="1" dirty="0">
                <a:solidFill>
                  <a:schemeClr val="tx1"/>
                </a:solidFill>
                <a:latin typeface="Chalkboard" panose="03050602040202020205" pitchFamily="66" charset="77"/>
              </a:rPr>
              <a:t>-ARTERIE FRENICHE INFERIORI (per il Diaframma)</a:t>
            </a:r>
          </a:p>
          <a:p>
            <a:r>
              <a:rPr lang="it-IT" sz="2600" b="1" dirty="0">
                <a:solidFill>
                  <a:schemeClr val="tx1"/>
                </a:solidFill>
                <a:latin typeface="Chalkboard" panose="03050602040202020205" pitchFamily="66" charset="77"/>
              </a:rPr>
              <a:t>-ARTERIA CELIACA (per Stomaco, Fegato, Milza, Duodeno)</a:t>
            </a:r>
          </a:p>
          <a:p>
            <a:r>
              <a:rPr lang="it-IT" sz="2600" b="1" dirty="0">
                <a:solidFill>
                  <a:schemeClr val="tx1"/>
                </a:solidFill>
                <a:latin typeface="Chalkboard" panose="03050602040202020205" pitchFamily="66" charset="77"/>
              </a:rPr>
              <a:t>-ARTERIE RENALI (per i Reni)</a:t>
            </a:r>
          </a:p>
          <a:p>
            <a:r>
              <a:rPr lang="it-IT" sz="2600" b="1" dirty="0">
                <a:solidFill>
                  <a:schemeClr val="tx1"/>
                </a:solidFill>
                <a:latin typeface="Chalkboard" panose="03050602040202020205" pitchFamily="66" charset="77"/>
              </a:rPr>
              <a:t>-ARTERIA MESENTERICA SUPERIORE (Duodeno, Intestino Tenue Mesenteriale e parte del Crasso) e INFERIORE (restante parte del Crasso)</a:t>
            </a:r>
          </a:p>
          <a:p>
            <a:r>
              <a:rPr lang="it-IT" sz="2600" b="1" dirty="0">
                <a:solidFill>
                  <a:schemeClr val="tx1"/>
                </a:solidFill>
                <a:latin typeface="Chalkboard" panose="03050602040202020205" pitchFamily="66" charset="77"/>
              </a:rPr>
              <a:t>-ARTERIE GONADICHE (per l’ OVAIO o per il TESTICOLO)</a:t>
            </a:r>
          </a:p>
        </p:txBody>
      </p:sp>
    </p:spTree>
    <p:extLst>
      <p:ext uri="{BB962C8B-B14F-4D97-AF65-F5344CB8AC3E}">
        <p14:creationId xmlns:p14="http://schemas.microsoft.com/office/powerpoint/2010/main" val="612414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3">
            <a:extLst>
              <a:ext uri="{28A0092B-C50C-407E-A947-70E740481C1C}">
                <a14:useLocalDpi xmlns:a14="http://schemas.microsoft.com/office/drawing/2010/main" val="0"/>
              </a:ext>
            </a:extLst>
          </a:blip>
          <a:srcRect l="4153" t="2782" r="4399" b="8789"/>
          <a:stretch>
            <a:fillRect/>
          </a:stretch>
        </p:blipFill>
        <p:spPr bwMode="auto">
          <a:xfrm>
            <a:off x="2592388" y="0"/>
            <a:ext cx="5543550" cy="6840538"/>
          </a:xfrm>
          <a:prstGeom prst="rect">
            <a:avLst/>
          </a:prstGeom>
          <a:noFill/>
          <a:ln>
            <a:noFill/>
          </a:ln>
          <a:effectLst/>
          <a:extLst>
            <a:ext uri="{909E8E84-426E-40DD-AFC4-6F175D3DCCD1}">
              <a14:hiddenFill xmlns:a14="http://schemas.microsoft.com/office/drawing/2010/main">
                <a:blipFill dpi="0" rotWithShape="0">
                  <a:blip/>
                  <a:srcRect l="4153" t="2782" r="4399" b="878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1" name="Rectangle 1"/>
          <p:cNvSpPr>
            <a:spLocks noGrp="1" noChangeArrowheads="1"/>
          </p:cNvSpPr>
          <p:nvPr>
            <p:ph type="title" idx="4294967295"/>
          </p:nvPr>
        </p:nvSpPr>
        <p:spPr>
          <a:xfrm>
            <a:off x="685006"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TRIPODE  CELIACO</a:t>
            </a:r>
          </a:p>
        </p:txBody>
      </p:sp>
      <p:pic>
        <p:nvPicPr>
          <p:cNvPr id="76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06" y="1143000"/>
            <a:ext cx="8892921" cy="55263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MESENTERICHE SUPERIORE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ed INFERIORE</a:t>
            </a:r>
          </a:p>
        </p:txBody>
      </p:sp>
      <p:pic>
        <p:nvPicPr>
          <p:cNvPr id="79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196975"/>
            <a:ext cx="4586288" cy="4789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5" name="Text Box 3"/>
          <p:cNvSpPr txBox="1">
            <a:spLocks noChangeArrowheads="1"/>
          </p:cNvSpPr>
          <p:nvPr/>
        </p:nvSpPr>
        <p:spPr bwMode="auto">
          <a:xfrm>
            <a:off x="6473825" y="2057400"/>
            <a:ext cx="2501900" cy="13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2000">
                <a:solidFill>
                  <a:srgbClr val="FFFFFF"/>
                </a:solidFill>
                <a:latin typeface="Arial Black" panose="020B0A04020102020204" pitchFamily="34" charset="0"/>
              </a:rPr>
              <a:t>ARCATA</a:t>
            </a:r>
          </a:p>
          <a:p>
            <a:pPr algn="ctr">
              <a:buClrTx/>
              <a:buFontTx/>
              <a:buNone/>
            </a:pPr>
            <a:r>
              <a:rPr lang="it-IT" altLang="it-IT" sz="2000">
                <a:solidFill>
                  <a:srgbClr val="FFFFFF"/>
                </a:solidFill>
                <a:latin typeface="Arial Black" panose="020B0A04020102020204" pitchFamily="34" charset="0"/>
              </a:rPr>
              <a:t>ANASTOMOTICA</a:t>
            </a:r>
          </a:p>
          <a:p>
            <a:pPr algn="ctr">
              <a:buClrTx/>
              <a:buFontTx/>
              <a:buNone/>
            </a:pPr>
            <a:r>
              <a:rPr lang="it-IT" altLang="it-IT" sz="2000">
                <a:solidFill>
                  <a:srgbClr val="FFFFFF"/>
                </a:solidFill>
                <a:latin typeface="Arial Black" panose="020B0A04020102020204" pitchFamily="34" charset="0"/>
              </a:rPr>
              <a:t>Di</a:t>
            </a:r>
          </a:p>
          <a:p>
            <a:pPr algn="ctr">
              <a:buClrTx/>
              <a:buFontTx/>
              <a:buNone/>
            </a:pPr>
            <a:r>
              <a:rPr lang="it-IT" altLang="it-IT" sz="2000">
                <a:solidFill>
                  <a:srgbClr val="FFFFFF"/>
                </a:solidFill>
                <a:latin typeface="Arial Black" panose="020B0A04020102020204" pitchFamily="34" charset="0"/>
              </a:rPr>
              <a:t>RIOLANO</a:t>
            </a:r>
          </a:p>
        </p:txBody>
      </p:sp>
      <p:sp>
        <p:nvSpPr>
          <p:cNvPr id="79876" name="Line 4"/>
          <p:cNvSpPr>
            <a:spLocks noChangeShapeType="1"/>
          </p:cNvSpPr>
          <p:nvPr/>
        </p:nvSpPr>
        <p:spPr bwMode="auto">
          <a:xfrm flipH="1" flipV="1">
            <a:off x="4324350" y="2038350"/>
            <a:ext cx="2552700" cy="266700"/>
          </a:xfrm>
          <a:prstGeom prst="line">
            <a:avLst/>
          </a:prstGeom>
          <a:noFill/>
          <a:ln w="76320" cap="sq">
            <a:solidFill>
              <a:srgbClr val="66FF33"/>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798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325" y="5486400"/>
            <a:ext cx="2733675" cy="137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8" name="Line 6"/>
          <p:cNvSpPr>
            <a:spLocks noChangeShapeType="1"/>
          </p:cNvSpPr>
          <p:nvPr/>
        </p:nvSpPr>
        <p:spPr bwMode="auto">
          <a:xfrm>
            <a:off x="7667625" y="3357563"/>
            <a:ext cx="144463" cy="2879725"/>
          </a:xfrm>
          <a:prstGeom prst="line">
            <a:avLst/>
          </a:prstGeom>
          <a:noFill/>
          <a:ln w="7632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49" name="Rectangle 1"/>
          <p:cNvSpPr>
            <a:spLocks noGrp="1" noChangeArrowheads="1"/>
          </p:cNvSpPr>
          <p:nvPr>
            <p:ph type="title" idx="4294967295"/>
          </p:nvPr>
        </p:nvSpPr>
        <p:spPr>
          <a:xfrm>
            <a:off x="0" y="0"/>
            <a:ext cx="91440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ARTERIA MESENTERICA SUPERIORE</a:t>
            </a:r>
          </a:p>
        </p:txBody>
      </p:sp>
      <p:pic>
        <p:nvPicPr>
          <p:cNvPr id="78850" name="Picture 2"/>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2339975" y="765175"/>
            <a:ext cx="5308600" cy="6092825"/>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AB19AC-F95E-5847-8355-5E6B8D615046}"/>
              </a:ext>
            </a:extLst>
          </p:cNvPr>
          <p:cNvSpPr>
            <a:spLocks noGrp="1"/>
          </p:cNvSpPr>
          <p:nvPr>
            <p:ph type="title"/>
          </p:nvPr>
        </p:nvSpPr>
        <p:spPr>
          <a:xfrm>
            <a:off x="664822" y="0"/>
            <a:ext cx="7753350" cy="90872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COMUNE</a:t>
            </a:r>
          </a:p>
        </p:txBody>
      </p:sp>
      <p:sp>
        <p:nvSpPr>
          <p:cNvPr id="3" name="Segnaposto contenuto 2">
            <a:extLst>
              <a:ext uri="{FF2B5EF4-FFF2-40B4-BE49-F238E27FC236}">
                <a16:creationId xmlns:a16="http://schemas.microsoft.com/office/drawing/2014/main" id="{9F0E8B26-931E-A443-9817-0BCA7512B50C}"/>
              </a:ext>
            </a:extLst>
          </p:cNvPr>
          <p:cNvSpPr>
            <a:spLocks noGrp="1"/>
          </p:cNvSpPr>
          <p:nvPr>
            <p:ph idx="1"/>
          </p:nvPr>
        </p:nvSpPr>
        <p:spPr>
          <a:xfrm>
            <a:off x="77001" y="1052736"/>
            <a:ext cx="8928992" cy="5400600"/>
          </a:xfrm>
        </p:spPr>
        <p:txBody>
          <a:bodyPr/>
          <a:lstStyle/>
          <a:p>
            <a:r>
              <a:rPr lang="it-IT" dirty="0">
                <a:solidFill>
                  <a:schemeClr val="tx1"/>
                </a:solidFill>
                <a:latin typeface="Chalkboard SE" panose="03050602040202020205" pitchFamily="66" charset="77"/>
              </a:rPr>
              <a:t>A livello della Vertebra L4, l’ Aorta emette il suo Ramo Terminale (Arteria SACRALE MEDIA o MEDIANA) e le 2 collaterali (pari) Arterie ILIACHE COMUNI.</a:t>
            </a:r>
          </a:p>
          <a:p>
            <a:endParaRPr lang="it-IT" dirty="0">
              <a:solidFill>
                <a:schemeClr val="tx1"/>
              </a:solidFill>
              <a:latin typeface="Chalkboard SE" panose="03050602040202020205" pitchFamily="66" charset="77"/>
            </a:endParaRPr>
          </a:p>
          <a:p>
            <a:r>
              <a:rPr lang="it-IT" dirty="0">
                <a:solidFill>
                  <a:schemeClr val="tx1"/>
                </a:solidFill>
                <a:latin typeface="Chalkboard SE" panose="03050602040202020205" pitchFamily="66" charset="77"/>
              </a:rPr>
              <a:t>L’ Arteria Iliaca Comune si biforca nell’ ARTERIA ILIACA ESTERNA ed ARTERIA ILIACA INTERNA (o IPOGASTRICA)</a:t>
            </a:r>
          </a:p>
        </p:txBody>
      </p:sp>
    </p:spTree>
    <p:extLst>
      <p:ext uri="{BB962C8B-B14F-4D97-AF65-F5344CB8AC3E}">
        <p14:creationId xmlns:p14="http://schemas.microsoft.com/office/powerpoint/2010/main" val="1832482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7" name="Rectangle 1"/>
          <p:cNvSpPr>
            <a:spLocks noGrp="1" noChangeArrowheads="1"/>
          </p:cNvSpPr>
          <p:nvPr>
            <p:ph type="title" idx="4294967295"/>
          </p:nvPr>
        </p:nvSpPr>
        <p:spPr>
          <a:xfrm>
            <a:off x="0" y="0"/>
            <a:ext cx="8856984"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ARTERIE ILIACHE COMUNE, ESTERNA ed INTERNA (o Ipogastrica)</a:t>
            </a:r>
          </a:p>
        </p:txBody>
      </p:sp>
      <p:pic>
        <p:nvPicPr>
          <p:cNvPr id="80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089684"/>
            <a:ext cx="7848872" cy="56502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E7682E-7EB2-ED4D-8A7B-40BC10CE998B}"/>
              </a:ext>
            </a:extLst>
          </p:cNvPr>
          <p:cNvSpPr>
            <a:spLocks noGrp="1"/>
          </p:cNvSpPr>
          <p:nvPr>
            <p:ph type="title"/>
          </p:nvPr>
        </p:nvSpPr>
        <p:spPr>
          <a:xfrm>
            <a:off x="685800" y="707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SACRALE MEDIA (MEDIANA)</a:t>
            </a:r>
          </a:p>
        </p:txBody>
      </p:sp>
      <p:sp>
        <p:nvSpPr>
          <p:cNvPr id="3" name="Segnaposto contenuto 2">
            <a:extLst>
              <a:ext uri="{FF2B5EF4-FFF2-40B4-BE49-F238E27FC236}">
                <a16:creationId xmlns:a16="http://schemas.microsoft.com/office/drawing/2014/main" id="{F189FB99-444D-3140-828A-0B38B0F3BA59}"/>
              </a:ext>
            </a:extLst>
          </p:cNvPr>
          <p:cNvSpPr>
            <a:spLocks noGrp="1"/>
          </p:cNvSpPr>
          <p:nvPr>
            <p:ph idx="1"/>
          </p:nvPr>
        </p:nvSpPr>
        <p:spPr>
          <a:xfrm>
            <a:off x="0" y="1089684"/>
            <a:ext cx="9144000" cy="2843372"/>
          </a:xfrm>
        </p:spPr>
        <p:txBody>
          <a:bodyPr/>
          <a:lstStyle/>
          <a:p>
            <a:r>
              <a:rPr lang="it-IT" sz="2800" dirty="0">
                <a:solidFill>
                  <a:schemeClr val="tx1"/>
                </a:solidFill>
                <a:latin typeface="Chalkboard SE" panose="03050602040202020205" pitchFamily="66" charset="77"/>
              </a:rPr>
              <a:t>Decorre posteriormente all’ Intestino Retto ed anteriormente all’ Osso Sacro.</a:t>
            </a:r>
          </a:p>
          <a:p>
            <a:r>
              <a:rPr lang="it-IT" sz="2800" dirty="0">
                <a:solidFill>
                  <a:schemeClr val="tx1"/>
                </a:solidFill>
                <a:latin typeface="Chalkboard SE" panose="03050602040202020205" pitchFamily="66" charset="77"/>
              </a:rPr>
              <a:t>Contribuisce all’ irrorazione sanguifera dell’ Intestino Retto.</a:t>
            </a:r>
          </a:p>
        </p:txBody>
      </p:sp>
      <p:pic>
        <p:nvPicPr>
          <p:cNvPr id="4" name="Picture 2">
            <a:extLst>
              <a:ext uri="{FF2B5EF4-FFF2-40B4-BE49-F238E27FC236}">
                <a16:creationId xmlns:a16="http://schemas.microsoft.com/office/drawing/2014/main" id="{E84B21AC-DAE5-924C-8EFB-7A4D9A8B60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376"/>
          <a:stretch/>
        </p:blipFill>
        <p:spPr bwMode="auto">
          <a:xfrm>
            <a:off x="3237430" y="2511370"/>
            <a:ext cx="2650090" cy="39234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45192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541F2C-A19F-0B4B-8E55-1B5E134B1865}"/>
              </a:ext>
            </a:extLst>
          </p:cNvPr>
          <p:cNvSpPr>
            <a:spLocks noGrp="1"/>
          </p:cNvSpPr>
          <p:nvPr>
            <p:ph type="title"/>
          </p:nvPr>
        </p:nvSpPr>
        <p:spPr>
          <a:xfrm>
            <a:off x="685800"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ESTERNA</a:t>
            </a:r>
          </a:p>
        </p:txBody>
      </p:sp>
      <p:sp>
        <p:nvSpPr>
          <p:cNvPr id="3" name="Segnaposto contenuto 2">
            <a:extLst>
              <a:ext uri="{FF2B5EF4-FFF2-40B4-BE49-F238E27FC236}">
                <a16:creationId xmlns:a16="http://schemas.microsoft.com/office/drawing/2014/main" id="{97C68AEF-F74D-5C44-81D9-267523EC50E9}"/>
              </a:ext>
            </a:extLst>
          </p:cNvPr>
          <p:cNvSpPr>
            <a:spLocks noGrp="1"/>
          </p:cNvSpPr>
          <p:nvPr>
            <p:ph idx="1"/>
          </p:nvPr>
        </p:nvSpPr>
        <p:spPr>
          <a:xfrm>
            <a:off x="179512" y="1628800"/>
            <a:ext cx="9144000" cy="5544616"/>
          </a:xfrm>
        </p:spPr>
        <p:txBody>
          <a:bodyPr/>
          <a:lstStyle/>
          <a:p>
            <a:r>
              <a:rPr lang="it-IT" sz="2800" b="1" i="1" dirty="0">
                <a:solidFill>
                  <a:schemeClr val="tx1"/>
                </a:solidFill>
                <a:latin typeface="Century Schoolbook" panose="02040604050505020304" pitchFamily="18" charset="0"/>
              </a:rPr>
              <a:t>Provvede alla irrorazione dell’ Arto Inferiore, proseguendo inferiormente al Legamento Inguinale con l’ ARTERIA FEMORALE, poi ARTERIA POPLITEA nell’ omonima cavità ed infine si </a:t>
            </a:r>
            <a:r>
              <a:rPr lang="it-IT" sz="2800" b="1" i="1" dirty="0" err="1">
                <a:solidFill>
                  <a:schemeClr val="tx1"/>
                </a:solidFill>
                <a:latin typeface="Century Schoolbook" panose="02040604050505020304" pitchFamily="18" charset="0"/>
              </a:rPr>
              <a:t>dividende</a:t>
            </a:r>
            <a:r>
              <a:rPr lang="it-IT" sz="2800" b="1" i="1" dirty="0">
                <a:solidFill>
                  <a:schemeClr val="tx1"/>
                </a:solidFill>
                <a:latin typeface="Century Schoolbook" panose="02040604050505020304" pitchFamily="18" charset="0"/>
              </a:rPr>
              <a:t> in ARTERIE TIBIALI (Anteriore e Posteriore) e FIBULARE, per raggiungere il Piede con le ARCATE ARTERIOSE PLANTARE e DORSALE</a:t>
            </a:r>
          </a:p>
        </p:txBody>
      </p:sp>
    </p:spTree>
    <p:extLst>
      <p:ext uri="{BB962C8B-B14F-4D97-AF65-F5344CB8AC3E}">
        <p14:creationId xmlns:p14="http://schemas.microsoft.com/office/powerpoint/2010/main" val="2890973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1" name="Rectangle 1"/>
          <p:cNvSpPr>
            <a:spLocks noGrp="1" noChangeArrowheads="1"/>
          </p:cNvSpPr>
          <p:nvPr>
            <p:ph type="title" idx="4294967295"/>
          </p:nvPr>
        </p:nvSpPr>
        <p:spPr>
          <a:xfrm>
            <a:off x="-11585" y="260648"/>
            <a:ext cx="9144000" cy="53191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ARTERIOSO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DELLA GRANDE CIRCOLAZIONE</a:t>
            </a:r>
          </a:p>
        </p:txBody>
      </p:sp>
      <p:sp>
        <p:nvSpPr>
          <p:cNvPr id="61442" name="Rectangle 2"/>
          <p:cNvSpPr>
            <a:spLocks noGrp="1" noChangeArrowheads="1"/>
          </p:cNvSpPr>
          <p:nvPr>
            <p:ph type="body" idx="1"/>
          </p:nvPr>
        </p:nvSpPr>
        <p:spPr>
          <a:xfrm>
            <a:off x="0" y="1524000"/>
            <a:ext cx="9144000" cy="5334000"/>
          </a:xfrm>
          <a:ln/>
        </p:spPr>
        <p:txBody>
          <a:bodyPr/>
          <a:lstStyle/>
          <a:p>
            <a:pPr marL="0" indent="0">
              <a:buClr>
                <a:srgbClr val="FF00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b="1" dirty="0">
                <a:solidFill>
                  <a:schemeClr val="tx1"/>
                </a:solidFill>
                <a:latin typeface="Comic Sans MS" panose="030F0902030302020204" pitchFamily="66" charset="0"/>
              </a:rPr>
              <a:t>A partire dal Ventricolo Sinistro del Cuore, fa capo all’ AORTA ASCENDENTE, cui fa seguito l’ ARCO AORTICO, il quale, piegando posteriormente verso sinistra, dà luogo alla AORTA DISCENDENTE, suddivisa in AORTA TORACICA e, superato il Diaframma, in AORTA ADDOMINALE.</a:t>
            </a:r>
          </a:p>
          <a:p>
            <a:pPr marL="0" indent="0">
              <a:buClr>
                <a:srgbClr val="FF00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b="1" dirty="0">
                <a:solidFill>
                  <a:schemeClr val="tx1"/>
                </a:solidFill>
                <a:latin typeface="Comic Sans MS" panose="030F0902030302020204" pitchFamily="66" charset="0"/>
              </a:rPr>
              <a:t>A livello della IV Vertebra Lombare (L4), si biforca nei due Rami Collaterali (ARTERIE ILIACHE COMUNI) ed emette il suo ramo terminale ARTERIA SACRALE MEDIANA (o Media).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62964" t="1445" r="7211" b="87640"/>
          <a:stretch/>
        </p:blipFill>
        <p:spPr bwMode="auto">
          <a:xfrm>
            <a:off x="361679" y="172380"/>
            <a:ext cx="1799705" cy="779415"/>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39F1F65B-74A4-4C46-82B5-5250A317AD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101" t="48347" r="7211" b="3781"/>
          <a:stretch/>
        </p:blipFill>
        <p:spPr bwMode="auto">
          <a:xfrm>
            <a:off x="1475656" y="764704"/>
            <a:ext cx="4320480" cy="5602285"/>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DF05877F-B983-8644-8403-390EABDC75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4" t="1445" r="50302" b="3781"/>
          <a:stretch/>
        </p:blipFill>
        <p:spPr bwMode="auto">
          <a:xfrm>
            <a:off x="6012160" y="56934"/>
            <a:ext cx="2871936" cy="6767512"/>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5142" t="1443" r="56361" b="3781"/>
          <a:stretch/>
        </p:blipFill>
        <p:spPr bwMode="auto">
          <a:xfrm>
            <a:off x="1876877" y="1633"/>
            <a:ext cx="2376264" cy="6767512"/>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A2628EFB-05B6-2544-8475-E658364CF8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633" t="85321" r="3865" b="7620"/>
          <a:stretch/>
        </p:blipFill>
        <p:spPr bwMode="auto">
          <a:xfrm>
            <a:off x="323528" y="5085184"/>
            <a:ext cx="1574146" cy="504056"/>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C7E94D1B-8CCC-AD4A-A1E6-4FC6C776CB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504" t="5267" r="3865" b="29184"/>
          <a:stretch/>
        </p:blipFill>
        <p:spPr bwMode="auto">
          <a:xfrm>
            <a:off x="4283968" y="301142"/>
            <a:ext cx="4328815" cy="6236692"/>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541F2C-A19F-0B4B-8E55-1B5E134B1865}"/>
              </a:ext>
            </a:extLst>
          </p:cNvPr>
          <p:cNvSpPr>
            <a:spLocks noGrp="1"/>
          </p:cNvSpPr>
          <p:nvPr>
            <p:ph type="title"/>
          </p:nvPr>
        </p:nvSpPr>
        <p:spPr>
          <a:xfrm>
            <a:off x="685800"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INTERNA</a:t>
            </a:r>
          </a:p>
        </p:txBody>
      </p:sp>
      <p:sp>
        <p:nvSpPr>
          <p:cNvPr id="3" name="Segnaposto contenuto 2">
            <a:extLst>
              <a:ext uri="{FF2B5EF4-FFF2-40B4-BE49-F238E27FC236}">
                <a16:creationId xmlns:a16="http://schemas.microsoft.com/office/drawing/2014/main" id="{97C68AEF-F74D-5C44-81D9-267523EC50E9}"/>
              </a:ext>
            </a:extLst>
          </p:cNvPr>
          <p:cNvSpPr>
            <a:spLocks noGrp="1"/>
          </p:cNvSpPr>
          <p:nvPr>
            <p:ph idx="1"/>
          </p:nvPr>
        </p:nvSpPr>
        <p:spPr>
          <a:xfrm>
            <a:off x="685800" y="908720"/>
            <a:ext cx="8062664" cy="5544616"/>
          </a:xfrm>
        </p:spPr>
        <p:txBody>
          <a:bodyPr/>
          <a:lstStyle/>
          <a:p>
            <a:r>
              <a:rPr lang="it-IT" sz="2800" b="1" dirty="0">
                <a:solidFill>
                  <a:schemeClr val="tx1"/>
                </a:solidFill>
                <a:latin typeface="Copperplate Gothic Bold" panose="020E0705020206020404" pitchFamily="34" charset="77"/>
              </a:rPr>
              <a:t>Emette RAMI PARIETALI per le formazioni muscolo-scheletriche del bacino.</a:t>
            </a:r>
          </a:p>
          <a:p>
            <a:r>
              <a:rPr lang="it-IT" sz="2800" b="1" dirty="0">
                <a:solidFill>
                  <a:schemeClr val="tx1"/>
                </a:solidFill>
                <a:latin typeface="Copperplate Gothic Bold" panose="020E0705020206020404" pitchFamily="34" charset="77"/>
              </a:rPr>
              <a:t>I RAMI VISCERALI si dirigono, invece, ad organi pelvici:</a:t>
            </a:r>
          </a:p>
          <a:p>
            <a:pPr marL="457200" indent="-457200">
              <a:buFontTx/>
              <a:buChar char="-"/>
            </a:pPr>
            <a:r>
              <a:rPr lang="it-IT" sz="2800" b="1" dirty="0">
                <a:solidFill>
                  <a:schemeClr val="tx1"/>
                </a:solidFill>
                <a:latin typeface="Copperplate Gothic Bold" panose="020E0705020206020404" pitchFamily="34" charset="77"/>
              </a:rPr>
              <a:t>ARTERIE RETTALI </a:t>
            </a:r>
          </a:p>
          <a:p>
            <a:pPr marL="457200" indent="-457200">
              <a:buFontTx/>
              <a:buChar char="-"/>
            </a:pPr>
            <a:r>
              <a:rPr lang="it-IT" sz="2800" b="1" dirty="0">
                <a:solidFill>
                  <a:schemeClr val="tx1"/>
                </a:solidFill>
                <a:latin typeface="Copperplate Gothic Bold" panose="020E0705020206020404" pitchFamily="34" charset="77"/>
              </a:rPr>
              <a:t>ARTERIE VESCICALI </a:t>
            </a:r>
          </a:p>
          <a:p>
            <a:pPr marL="457200" indent="-457200">
              <a:buFontTx/>
              <a:buChar char="-"/>
            </a:pPr>
            <a:r>
              <a:rPr lang="it-IT" sz="2800" b="1" dirty="0">
                <a:solidFill>
                  <a:schemeClr val="tx1"/>
                </a:solidFill>
                <a:latin typeface="Copperplate Gothic Bold" panose="020E0705020206020404" pitchFamily="34" charset="77"/>
              </a:rPr>
              <a:t>ARTERIA UTERINA (nella femmina)</a:t>
            </a:r>
          </a:p>
          <a:p>
            <a:pPr marL="457200" indent="-457200">
              <a:buFontTx/>
              <a:buChar char="-"/>
            </a:pPr>
            <a:r>
              <a:rPr lang="it-IT" sz="2800" b="1" dirty="0">
                <a:solidFill>
                  <a:schemeClr val="tx1"/>
                </a:solidFill>
                <a:latin typeface="Copperplate Gothic Bold" panose="020E0705020206020404" pitchFamily="34" charset="77"/>
              </a:rPr>
              <a:t>RAMI ARTERIOSI PROSTATICI  (nel maschio)</a:t>
            </a:r>
          </a:p>
        </p:txBody>
      </p:sp>
    </p:spTree>
    <p:extLst>
      <p:ext uri="{BB962C8B-B14F-4D97-AF65-F5344CB8AC3E}">
        <p14:creationId xmlns:p14="http://schemas.microsoft.com/office/powerpoint/2010/main" val="3717461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69" name="Picture 1"/>
          <p:cNvPicPr>
            <a:picLocks noChangeAspect="1" noChangeArrowheads="1"/>
          </p:cNvPicPr>
          <p:nvPr/>
        </p:nvPicPr>
        <p:blipFill>
          <a:blip r:embed="rId3">
            <a:extLst>
              <a:ext uri="{28A0092B-C50C-407E-A947-70E740481C1C}">
                <a14:useLocalDpi xmlns:a14="http://schemas.microsoft.com/office/drawing/2010/main" val="0"/>
              </a:ext>
            </a:extLst>
          </a:blip>
          <a:srcRect l="10399" t="3738" r="8348" b="7787"/>
          <a:stretch>
            <a:fillRect/>
          </a:stretch>
        </p:blipFill>
        <p:spPr bwMode="auto">
          <a:xfrm>
            <a:off x="2879725" y="71438"/>
            <a:ext cx="3959225" cy="6767512"/>
          </a:xfrm>
          <a:prstGeom prst="rect">
            <a:avLst/>
          </a:prstGeom>
          <a:noFill/>
          <a:ln>
            <a:noFill/>
          </a:ln>
          <a:effectLst/>
          <a:extLst>
            <a:ext uri="{909E8E84-426E-40DD-AFC4-6F175D3DCCD1}">
              <a14:hiddenFill xmlns:a14="http://schemas.microsoft.com/office/drawing/2010/main">
                <a:blipFill dpi="0" rotWithShape="0">
                  <a:blip/>
                  <a:srcRect l="10399" t="3738" r="8348" b="778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GRANDE CIRCOLAZIONE</a:t>
            </a:r>
          </a:p>
        </p:txBody>
      </p:sp>
    </p:spTree>
    <p:extLst>
      <p:ext uri="{BB962C8B-B14F-4D97-AF65-F5344CB8AC3E}">
        <p14:creationId xmlns:p14="http://schemas.microsoft.com/office/powerpoint/2010/main" val="29251416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1"/>
          <p:cNvSpPr>
            <a:spLocks noGrp="1" noChangeArrowheads="1"/>
          </p:cNvSpPr>
          <p:nvPr>
            <p:ph type="title" idx="4294967295"/>
          </p:nvPr>
        </p:nvSpPr>
        <p:spPr>
          <a:xfrm>
            <a:off x="152400" y="-243408"/>
            <a:ext cx="8991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CIRCOLAZIONE VENOSA SISTEMICA</a:t>
            </a:r>
          </a:p>
        </p:txBody>
      </p:sp>
      <p:sp>
        <p:nvSpPr>
          <p:cNvPr id="84994" name="Rectangle 2"/>
          <p:cNvSpPr>
            <a:spLocks noGrp="1" noChangeArrowheads="1"/>
          </p:cNvSpPr>
          <p:nvPr>
            <p:ph type="body" idx="1"/>
          </p:nvPr>
        </p:nvSpPr>
        <p:spPr>
          <a:xfrm>
            <a:off x="0" y="692696"/>
            <a:ext cx="9144000" cy="5661248"/>
          </a:xfrm>
          <a:ln/>
        </p:spPr>
        <p:txBody>
          <a:bodyPr/>
          <a:lstStyle/>
          <a:p>
            <a:pPr marL="0" indent="0">
              <a:spcBef>
                <a:spcPts val="700"/>
              </a:spcBef>
              <a:buClr>
                <a:srgbClr val="3366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Il SISTEMA VENOSO della Grande Circolazione riporta al Cuore (Atrio Destro) il Sangue recuperato dai Microcircoli dei diversi distretti del corpo.</a:t>
            </a:r>
          </a:p>
          <a:p>
            <a:pPr marL="323850" indent="-323850">
              <a:spcBef>
                <a:spcPts val="700"/>
              </a:spcBef>
              <a:buClr>
                <a:srgbClr val="3366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Occupano una superficie MAGGIORE (Due Terzi della estensione del distretto sanguifero) rispetto al distretto ARTERIOSO (Un Terzo)</a:t>
            </a:r>
          </a:p>
          <a:p>
            <a:pPr marL="323850" indent="-323850">
              <a:spcBef>
                <a:spcPts val="700"/>
              </a:spcBef>
              <a:buClr>
                <a:srgbClr val="3366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Infatti, a ciascuna arteria, corrisponde un CIRCOLO VENOSO REFLUO duplice: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   - PROFONDO, corrispondente al decorso della rispettiva arteria, localizzato prevalentemente tra i piani muscolari;</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   - SUPERFICIALE, formato da vasi venosi che drenano sempre dal medesimo distretto, ma situati più superficialmente (ad nel SOTTOCUTANEO dell’ Ipoderma)</a:t>
            </a:r>
          </a:p>
          <a:p>
            <a:pPr marL="341313" indent="-32385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7" name="Picture 1"/>
          <p:cNvPicPr>
            <a:picLocks noChangeAspect="1" noChangeArrowheads="1"/>
          </p:cNvPicPr>
          <p:nvPr/>
        </p:nvPicPr>
        <p:blipFill>
          <a:blip r:embed="rId3">
            <a:extLst>
              <a:ext uri="{28A0092B-C50C-407E-A947-70E740481C1C}">
                <a14:useLocalDpi xmlns:a14="http://schemas.microsoft.com/office/drawing/2010/main" val="0"/>
              </a:ext>
            </a:extLst>
          </a:blip>
          <a:srcRect l="5959" t="2782" r="3302" b="3781"/>
          <a:stretch>
            <a:fillRect/>
          </a:stretch>
        </p:blipFill>
        <p:spPr bwMode="auto">
          <a:xfrm>
            <a:off x="2447925" y="0"/>
            <a:ext cx="5616575" cy="6767513"/>
          </a:xfrm>
          <a:prstGeom prst="rect">
            <a:avLst/>
          </a:prstGeom>
          <a:noFill/>
          <a:ln>
            <a:noFill/>
          </a:ln>
          <a:effectLst/>
          <a:extLst>
            <a:ext uri="{909E8E84-426E-40DD-AFC4-6F175D3DCCD1}">
              <a14:hiddenFill xmlns:a14="http://schemas.microsoft.com/office/drawing/2010/main">
                <a:blipFill dpi="0" rotWithShape="0">
                  <a:blip/>
                  <a:srcRect l="5959" t="2782" r="3302"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A6FB90-D2DF-114C-AC15-0D6430796CA5}"/>
              </a:ext>
            </a:extLst>
          </p:cNvPr>
          <p:cNvSpPr>
            <a:spLocks noGrp="1"/>
          </p:cNvSpPr>
          <p:nvPr>
            <p:ph type="title"/>
          </p:nvPr>
        </p:nvSpPr>
        <p:spPr>
          <a:xfrm>
            <a:off x="0" y="0"/>
            <a:ext cx="9144000" cy="1123950"/>
          </a:xfrm>
        </p:spPr>
        <p:txBody>
          <a:bodyPr/>
          <a:lstStyle/>
          <a:p>
            <a:r>
              <a:rPr lang="it-IT" sz="3200" b="1" dirty="0">
                <a:solidFill>
                  <a:schemeClr val="tx1"/>
                </a:solidFill>
                <a:latin typeface="Gurmukhi MN" panose="02020600050405020304" pitchFamily="18" charset="0"/>
                <a:cs typeface="Gurmukhi MN" panose="02020600050405020304" pitchFamily="18" charset="0"/>
              </a:rPr>
              <a:t>SISTEMI  VENOSI della GRANDE CIRCOLAZIONE</a:t>
            </a:r>
          </a:p>
        </p:txBody>
      </p:sp>
      <p:sp>
        <p:nvSpPr>
          <p:cNvPr id="3" name="Segnaposto contenuto 2">
            <a:extLst>
              <a:ext uri="{FF2B5EF4-FFF2-40B4-BE49-F238E27FC236}">
                <a16:creationId xmlns:a16="http://schemas.microsoft.com/office/drawing/2014/main" id="{630CCED8-E307-5B48-A8E6-BB120B00BD81}"/>
              </a:ext>
            </a:extLst>
          </p:cNvPr>
          <p:cNvSpPr>
            <a:spLocks noGrp="1"/>
          </p:cNvSpPr>
          <p:nvPr>
            <p:ph idx="1"/>
          </p:nvPr>
        </p:nvSpPr>
        <p:spPr>
          <a:xfrm>
            <a:off x="179512" y="1268760"/>
            <a:ext cx="8964488" cy="5589240"/>
          </a:xfrm>
        </p:spPr>
        <p:txBody>
          <a:bodyPr/>
          <a:lstStyle/>
          <a:p>
            <a:r>
              <a:rPr lang="it-IT" sz="2800" b="1" dirty="0">
                <a:solidFill>
                  <a:schemeClr val="tx1"/>
                </a:solidFill>
                <a:latin typeface="Chalkboard SE" panose="03050602040202020205" pitchFamily="66" charset="77"/>
                <a:cs typeface="Gurmukhi MN" panose="02020600050405020304" pitchFamily="18" charset="0"/>
              </a:rPr>
              <a:t>I circoli VENOSI PROFONDO e SUPERFICIALE della Grande Circolazione afferiscono:</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dalla Regione SOPRADIAFRAMMATICA nella VENA CAVA SUPERIORE;</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dalla Regione SOTTODIAFRAMMATICA nella VENA CAVA INFERIORE;</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Il Sistema AZYGOS (Vena AZYGOS a destra e Vene EMIAZYGOS a sinistra raccolgono il Sangue sia dall’ Addome, sia dal Torace, per confluire nella Vena CAVA SUPERIORE);</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Il SENO VENOSO CORONARIO (già visto). </a:t>
            </a:r>
          </a:p>
        </p:txBody>
      </p:sp>
    </p:spTree>
    <p:extLst>
      <p:ext uri="{BB962C8B-B14F-4D97-AF65-F5344CB8AC3E}">
        <p14:creationId xmlns:p14="http://schemas.microsoft.com/office/powerpoint/2010/main" val="2429463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1"/>
          <p:cNvSpPr>
            <a:spLocks noGrp="1" noChangeArrowheads="1"/>
          </p:cNvSpPr>
          <p:nvPr>
            <p:ph type="title" idx="4294967295"/>
          </p:nvPr>
        </p:nvSpPr>
        <p:spPr>
          <a:xfrm>
            <a:off x="-129719" y="2466975"/>
            <a:ext cx="2514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SISTEMI VENOSI</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della</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GRANDE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CIRCOLA- ZIONE</a:t>
            </a:r>
          </a:p>
        </p:txBody>
      </p:sp>
      <p:pic>
        <p:nvPicPr>
          <p:cNvPr id="87042" name="Picture 2"/>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a:stretch>
            <a:fillRect/>
          </a:stretch>
        </p:blipFill>
        <p:spPr bwMode="auto">
          <a:xfrm>
            <a:off x="2514600" y="0"/>
            <a:ext cx="6629400" cy="6516688"/>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3" name="Text Box 3"/>
          <p:cNvSpPr txBox="1">
            <a:spLocks noChangeArrowheads="1"/>
          </p:cNvSpPr>
          <p:nvPr/>
        </p:nvSpPr>
        <p:spPr bwMode="auto">
          <a:xfrm>
            <a:off x="212725" y="811213"/>
            <a:ext cx="2183909"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rgbClr val="00B0F0"/>
                </a:solidFill>
                <a:latin typeface="Arial Black" panose="020B0A04020102020204" pitchFamily="34" charset="0"/>
              </a:rPr>
              <a:t>V. CAVA </a:t>
            </a:r>
          </a:p>
          <a:p>
            <a:pPr>
              <a:buClrTx/>
              <a:buFontTx/>
              <a:buNone/>
            </a:pPr>
            <a:r>
              <a:rPr lang="it-IT" altLang="it-IT" dirty="0">
                <a:solidFill>
                  <a:srgbClr val="00B0F0"/>
                </a:solidFill>
                <a:latin typeface="Arial Black" panose="020B0A04020102020204" pitchFamily="34" charset="0"/>
              </a:rPr>
              <a:t>SUPERIORE</a:t>
            </a:r>
          </a:p>
        </p:txBody>
      </p:sp>
      <p:sp>
        <p:nvSpPr>
          <p:cNvPr id="87044" name="Text Box 4"/>
          <p:cNvSpPr txBox="1">
            <a:spLocks noChangeArrowheads="1"/>
          </p:cNvSpPr>
          <p:nvPr/>
        </p:nvSpPr>
        <p:spPr bwMode="auto">
          <a:xfrm>
            <a:off x="351934" y="4432559"/>
            <a:ext cx="20447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rgbClr val="00B0F0"/>
                </a:solidFill>
                <a:latin typeface="Arial Black" panose="020B0A04020102020204" pitchFamily="34" charset="0"/>
              </a:rPr>
              <a:t>V. CAVA</a:t>
            </a:r>
          </a:p>
          <a:p>
            <a:pPr>
              <a:buClrTx/>
              <a:buFontTx/>
              <a:buNone/>
            </a:pPr>
            <a:r>
              <a:rPr lang="it-IT" altLang="it-IT" dirty="0">
                <a:solidFill>
                  <a:srgbClr val="00B0F0"/>
                </a:solidFill>
                <a:latin typeface="Arial Black" panose="020B0A04020102020204" pitchFamily="34" charset="0"/>
              </a:rPr>
              <a:t>INFERIORE</a:t>
            </a:r>
          </a:p>
        </p:txBody>
      </p:sp>
      <p:sp>
        <p:nvSpPr>
          <p:cNvPr id="87045" name="Line 5"/>
          <p:cNvSpPr>
            <a:spLocks noChangeShapeType="1"/>
          </p:cNvSpPr>
          <p:nvPr/>
        </p:nvSpPr>
        <p:spPr bwMode="auto">
          <a:xfrm>
            <a:off x="2286000" y="1451243"/>
            <a:ext cx="3276600" cy="838200"/>
          </a:xfrm>
          <a:prstGeom prst="line">
            <a:avLst/>
          </a:prstGeom>
          <a:noFill/>
          <a:ln w="38160" cap="sq">
            <a:solidFill>
              <a:srgbClr val="FF00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87046" name="Line 6"/>
          <p:cNvSpPr>
            <a:spLocks noChangeShapeType="1"/>
          </p:cNvSpPr>
          <p:nvPr/>
        </p:nvSpPr>
        <p:spPr bwMode="auto">
          <a:xfrm flipV="1">
            <a:off x="2019300" y="4077494"/>
            <a:ext cx="3810000" cy="495300"/>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5" name="Picture 1"/>
          <p:cNvPicPr>
            <a:picLocks noChangeAspect="1" noChangeArrowheads="1"/>
          </p:cNvPicPr>
          <p:nvPr/>
        </p:nvPicPr>
        <p:blipFill>
          <a:blip r:embed="rId3">
            <a:extLst>
              <a:ext uri="{28A0092B-C50C-407E-A947-70E740481C1C}">
                <a14:useLocalDpi xmlns:a14="http://schemas.microsoft.com/office/drawing/2010/main" val="0"/>
              </a:ext>
            </a:extLst>
          </a:blip>
          <a:srcRect l="3186" t="2632" r="5800" b="20216"/>
          <a:stretch>
            <a:fillRect/>
          </a:stretch>
        </p:blipFill>
        <p:spPr bwMode="auto">
          <a:xfrm>
            <a:off x="0" y="360363"/>
            <a:ext cx="9144000" cy="6408737"/>
          </a:xfrm>
          <a:prstGeom prst="rect">
            <a:avLst/>
          </a:prstGeom>
          <a:noFill/>
          <a:ln>
            <a:noFill/>
          </a:ln>
          <a:effectLst/>
          <a:extLst>
            <a:ext uri="{909E8E84-426E-40DD-AFC4-6F175D3DCCD1}">
              <a14:hiddenFill xmlns:a14="http://schemas.microsoft.com/office/drawing/2010/main">
                <a:blipFill dpi="0" rotWithShape="0">
                  <a:blip/>
                  <a:srcRect l="3186" t="2632" r="5800" b="2021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3">
            <a:extLst>
              <a:ext uri="{28A0092B-C50C-407E-A947-70E740481C1C}">
                <a14:useLocalDpi xmlns:a14="http://schemas.microsoft.com/office/drawing/2010/main" val="0"/>
              </a:ext>
            </a:extLst>
          </a:blip>
          <a:srcRect l="5994" t="1447" r="6328" b="2446"/>
          <a:stretch>
            <a:fillRect/>
          </a:stretch>
        </p:blipFill>
        <p:spPr bwMode="auto">
          <a:xfrm>
            <a:off x="2519363" y="161925"/>
            <a:ext cx="5400675" cy="6696075"/>
          </a:xfrm>
          <a:prstGeom prst="rect">
            <a:avLst/>
          </a:prstGeom>
          <a:noFill/>
          <a:ln>
            <a:noFill/>
          </a:ln>
          <a:effectLst/>
          <a:extLst>
            <a:ext uri="{909E8E84-426E-40DD-AFC4-6F175D3DCCD1}">
              <a14:hiddenFill xmlns:a14="http://schemas.microsoft.com/office/drawing/2010/main">
                <a:blipFill dpi="0" rotWithShape="0">
                  <a:blip/>
                  <a:srcRect l="5994" t="1447" r="6328" b="244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afferenti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alla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VENA CAVA SUPERIORE</a:t>
            </a:r>
          </a:p>
        </p:txBody>
      </p:sp>
    </p:spTree>
    <p:extLst>
      <p:ext uri="{BB962C8B-B14F-4D97-AF65-F5344CB8AC3E}">
        <p14:creationId xmlns:p14="http://schemas.microsoft.com/office/powerpoint/2010/main" val="16169792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E3F974-BF6A-C94E-AFC1-BD312E310E76}"/>
              </a:ext>
            </a:extLst>
          </p:cNvPr>
          <p:cNvSpPr>
            <a:spLocks noGrp="1"/>
          </p:cNvSpPr>
          <p:nvPr>
            <p:ph type="title"/>
          </p:nvPr>
        </p:nvSpPr>
        <p:spPr>
          <a:xfrm>
            <a:off x="685800"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DELLA REGIONE DEL CRANIO</a:t>
            </a:r>
          </a:p>
        </p:txBody>
      </p:sp>
      <p:sp>
        <p:nvSpPr>
          <p:cNvPr id="3" name="Segnaposto contenuto 2">
            <a:extLst>
              <a:ext uri="{FF2B5EF4-FFF2-40B4-BE49-F238E27FC236}">
                <a16:creationId xmlns:a16="http://schemas.microsoft.com/office/drawing/2014/main" id="{CDA7C69A-0E22-E243-8EA3-DBE32D6B25FC}"/>
              </a:ext>
            </a:extLst>
          </p:cNvPr>
          <p:cNvSpPr>
            <a:spLocks noGrp="1"/>
          </p:cNvSpPr>
          <p:nvPr>
            <p:ph idx="1"/>
          </p:nvPr>
        </p:nvSpPr>
        <p:spPr>
          <a:xfrm>
            <a:off x="0" y="1268760"/>
            <a:ext cx="9144000" cy="5472608"/>
          </a:xfrm>
        </p:spPr>
        <p:txBody>
          <a:bodyPr/>
          <a:lstStyle/>
          <a:p>
            <a:r>
              <a:rPr lang="it-IT" sz="2400" dirty="0">
                <a:solidFill>
                  <a:schemeClr val="tx1"/>
                </a:solidFill>
                <a:latin typeface="Chalkduster" panose="03050602040202020205" pitchFamily="66" charset="77"/>
              </a:rPr>
              <a:t>Il Sangue Refluo dall’ Encefalo viene recuperato, per la maggior parte, dai SENI VENOSI della DURA MADRE, che confluiscono a formare la VENA GIUGULARE INTERNA (tributaria della VENA ANONIMA o BRACHIO-CEFALICA). Una minima quantità è drenata dalla VENA VERTEBRALE (Tributaria della VENA SUCCLAVIA a sua volta tributaria della VENA ANONIMA).</a:t>
            </a:r>
          </a:p>
          <a:p>
            <a:endParaRPr lang="it-IT" sz="2400" dirty="0">
              <a:solidFill>
                <a:schemeClr val="tx1"/>
              </a:solidFill>
              <a:latin typeface="Chalkduster" panose="03050602040202020205" pitchFamily="66" charset="77"/>
            </a:endParaRPr>
          </a:p>
          <a:p>
            <a:r>
              <a:rPr lang="it-IT" sz="2400" dirty="0">
                <a:solidFill>
                  <a:schemeClr val="tx1"/>
                </a:solidFill>
                <a:latin typeface="Chalkduster" panose="03050602040202020205" pitchFamily="66" charset="77"/>
              </a:rPr>
              <a:t>Il Sangue Refluo dallo SPLANCNOCRANIO, come pure dalle zone superficiali, giunge alla VENA GIUGULARE INTERNA, come pure alla VENA GIUGULARE ESTERNA (Tributaria della Vena Succlavia)</a:t>
            </a:r>
          </a:p>
        </p:txBody>
      </p:sp>
    </p:spTree>
    <p:extLst>
      <p:ext uri="{BB962C8B-B14F-4D97-AF65-F5344CB8AC3E}">
        <p14:creationId xmlns:p14="http://schemas.microsoft.com/office/powerpoint/2010/main" val="41117893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89" name="Rectangle 1"/>
          <p:cNvSpPr>
            <a:spLocks noGrp="1" noChangeArrowheads="1"/>
          </p:cNvSpPr>
          <p:nvPr>
            <p:ph type="title" idx="4294967295"/>
          </p:nvPr>
        </p:nvSpPr>
        <p:spPr>
          <a:xfrm>
            <a:off x="0" y="304800"/>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CAVA SUPERIORE ed ANONIME </a:t>
            </a:r>
          </a:p>
        </p:txBody>
      </p:sp>
      <p:pic>
        <p:nvPicPr>
          <p:cNvPr id="89090" name="Picture 2"/>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1676400" y="998538"/>
            <a:ext cx="5595938" cy="5505450"/>
          </a:xfrm>
          <a:prstGeom prst="rect">
            <a:avLst/>
          </a:prstGeom>
          <a:noFill/>
          <a:ln>
            <a:noFill/>
          </a:ln>
          <a:effectLst/>
          <a:extLst>
            <a:ext uri="{909E8E84-426E-40DD-AFC4-6F175D3DCCD1}">
              <a14:hiddenFill xmlns:a14="http://schemas.microsoft.com/office/drawing/2010/main">
                <a:blipFill dpi="0" rotWithShape="0">
                  <a:blip>
                    <a:lum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SENI VENOSI della DURA MADRE</a:t>
            </a:r>
          </a:p>
        </p:txBody>
      </p:sp>
      <p:pic>
        <p:nvPicPr>
          <p:cNvPr id="92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3838"/>
            <a:ext cx="9144000" cy="5089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7" name="Picture 1"/>
          <p:cNvPicPr>
            <a:picLocks noChangeAspect="1" noChangeArrowheads="1"/>
          </p:cNvPicPr>
          <p:nvPr/>
        </p:nvPicPr>
        <p:blipFill>
          <a:blip r:embed="rId3">
            <a:extLst>
              <a:ext uri="{28A0092B-C50C-407E-A947-70E740481C1C}">
                <a14:useLocalDpi xmlns:a14="http://schemas.microsoft.com/office/drawing/2010/main" val="0"/>
              </a:ext>
            </a:extLst>
          </a:blip>
          <a:srcRect l="3624" t="2780" r="5499" b="2448"/>
          <a:stretch>
            <a:fillRect/>
          </a:stretch>
        </p:blipFill>
        <p:spPr bwMode="auto">
          <a:xfrm>
            <a:off x="2160588" y="0"/>
            <a:ext cx="5903912" cy="6767513"/>
          </a:xfrm>
          <a:prstGeom prst="rect">
            <a:avLst/>
          </a:prstGeom>
          <a:noFill/>
          <a:ln>
            <a:noFill/>
          </a:ln>
          <a:effectLst/>
          <a:extLst>
            <a:ext uri="{909E8E84-426E-40DD-AFC4-6F175D3DCCD1}">
              <a14:hiddenFill xmlns:a14="http://schemas.microsoft.com/office/drawing/2010/main">
                <a:blipFill dpi="0" rotWithShape="0">
                  <a:blip/>
                  <a:srcRect l="3624" t="2780" r="5499" b="24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5" name="Rectangle 1"/>
          <p:cNvSpPr>
            <a:spLocks noGrp="1" noChangeArrowheads="1"/>
          </p:cNvSpPr>
          <p:nvPr>
            <p:ph type="title" idx="4294967295"/>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DEL  COLLO</a:t>
            </a:r>
          </a:p>
        </p:txBody>
      </p:sp>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8915400" cy="594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57672-133C-B54C-8E90-3FF6619E7DAF}"/>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 ARTO SUPERIORE</a:t>
            </a:r>
          </a:p>
        </p:txBody>
      </p:sp>
      <p:sp>
        <p:nvSpPr>
          <p:cNvPr id="3" name="Segnaposto contenuto 2">
            <a:extLst>
              <a:ext uri="{FF2B5EF4-FFF2-40B4-BE49-F238E27FC236}">
                <a16:creationId xmlns:a16="http://schemas.microsoft.com/office/drawing/2014/main" id="{FD5B0C75-AAD8-9D49-8FF1-05989BF3621C}"/>
              </a:ext>
            </a:extLst>
          </p:cNvPr>
          <p:cNvSpPr>
            <a:spLocks noGrp="1"/>
          </p:cNvSpPr>
          <p:nvPr>
            <p:ph idx="1"/>
          </p:nvPr>
        </p:nvSpPr>
        <p:spPr>
          <a:xfrm>
            <a:off x="107504" y="1123950"/>
            <a:ext cx="9036496" cy="5617418"/>
          </a:xfrm>
        </p:spPr>
        <p:txBody>
          <a:bodyPr/>
          <a:lstStyle/>
          <a:p>
            <a:r>
              <a:rPr lang="it-IT" sz="2600" dirty="0">
                <a:solidFill>
                  <a:schemeClr val="tx1"/>
                </a:solidFill>
                <a:latin typeface="Copperplate Gothic Bold" panose="020E0705020206020404" pitchFamily="34" charset="77"/>
              </a:rPr>
              <a:t>A partire dalle arcate PROFONDA e SUPERFICIALE della MANO si organizzano:</a:t>
            </a:r>
          </a:p>
          <a:p>
            <a:pPr marL="457200" indent="-457200">
              <a:buFontTx/>
              <a:buChar char="-"/>
            </a:pPr>
            <a:r>
              <a:rPr lang="it-IT" sz="2600" dirty="0">
                <a:solidFill>
                  <a:schemeClr val="tx1"/>
                </a:solidFill>
                <a:latin typeface="Copperplate Gothic Bold" panose="020E0705020206020404" pitchFamily="34" charset="77"/>
              </a:rPr>
              <a:t>CIRCOLO PROFONDO con le VENE (di solito 2 Vene «COMITES» accompagnano la rispettiva arteria) ULNARI e RADIALI, BRACHIALI, per confluire nella VENA ASCELLARE.</a:t>
            </a:r>
          </a:p>
          <a:p>
            <a:pPr marL="457200" indent="-457200">
              <a:buFontTx/>
              <a:buChar char="-"/>
            </a:pPr>
            <a:r>
              <a:rPr lang="it-IT" sz="2600" dirty="0">
                <a:solidFill>
                  <a:schemeClr val="tx1"/>
                </a:solidFill>
                <a:latin typeface="Copperplate Gothic Bold" panose="020E0705020206020404" pitchFamily="34" charset="77"/>
              </a:rPr>
              <a:t>CIRCOLO SUPERFICIALE, con le VENE BASILICA (medialmente) e CEFALICA (lateralmente), che confluiscono nella Vena Ascellare e da qui nella VENA SUCCLAVIA.</a:t>
            </a:r>
          </a:p>
        </p:txBody>
      </p:sp>
    </p:spTree>
    <p:extLst>
      <p:ext uri="{BB962C8B-B14F-4D97-AF65-F5344CB8AC3E}">
        <p14:creationId xmlns:p14="http://schemas.microsoft.com/office/powerpoint/2010/main" val="41353476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09" name="Picture 1"/>
          <p:cNvPicPr>
            <a:picLocks noChangeAspect="1" noChangeArrowheads="1"/>
          </p:cNvPicPr>
          <p:nvPr/>
        </p:nvPicPr>
        <p:blipFill>
          <a:blip r:embed="rId3">
            <a:extLst>
              <a:ext uri="{28A0092B-C50C-407E-A947-70E740481C1C}">
                <a14:useLocalDpi xmlns:a14="http://schemas.microsoft.com/office/drawing/2010/main" val="0"/>
              </a:ext>
            </a:extLst>
          </a:blip>
          <a:srcRect l="3635" t="2782" r="2431" b="5748"/>
          <a:stretch>
            <a:fillRect/>
          </a:stretch>
        </p:blipFill>
        <p:spPr bwMode="auto">
          <a:xfrm>
            <a:off x="2087563" y="71438"/>
            <a:ext cx="5975350" cy="6767512"/>
          </a:xfrm>
          <a:prstGeom prst="rect">
            <a:avLst/>
          </a:prstGeom>
          <a:noFill/>
          <a:ln>
            <a:noFill/>
          </a:ln>
          <a:effectLst/>
          <a:extLst>
            <a:ext uri="{909E8E84-426E-40DD-AFC4-6F175D3DCCD1}">
              <a14:hiddenFill xmlns:a14="http://schemas.microsoft.com/office/drawing/2010/main">
                <a:blipFill dpi="0" rotWithShape="0">
                  <a:blip/>
                  <a:srcRect l="3635" t="2782" r="2431" b="57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7" name="Rectangle 1"/>
          <p:cNvSpPr>
            <a:spLocks noGrp="1" noChangeArrowheads="1"/>
          </p:cNvSpPr>
          <p:nvPr>
            <p:ph type="title" idx="4294967295"/>
          </p:nvPr>
        </p:nvSpPr>
        <p:spPr>
          <a:xfrm>
            <a:off x="0" y="0"/>
            <a:ext cx="89916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CEFALICA e BASILICA</a:t>
            </a:r>
          </a:p>
        </p:txBody>
      </p:sp>
      <p:pic>
        <p:nvPicPr>
          <p:cNvPr id="962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463" y="762000"/>
            <a:ext cx="5816600" cy="609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30E6C9-41D6-D243-B0A8-828E9CB8F0C8}"/>
              </a:ext>
            </a:extLst>
          </p:cNvPr>
          <p:cNvSpPr>
            <a:spLocks noGrp="1"/>
          </p:cNvSpPr>
          <p:nvPr>
            <p:ph type="title"/>
          </p:nvPr>
        </p:nvSpPr>
        <p:spPr>
          <a:xfrm>
            <a:off x="0" y="19109"/>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 TORACE</a:t>
            </a:r>
          </a:p>
        </p:txBody>
      </p:sp>
      <p:sp>
        <p:nvSpPr>
          <p:cNvPr id="3" name="Segnaposto contenuto 2">
            <a:extLst>
              <a:ext uri="{FF2B5EF4-FFF2-40B4-BE49-F238E27FC236}">
                <a16:creationId xmlns:a16="http://schemas.microsoft.com/office/drawing/2014/main" id="{9F253000-D411-0B4A-A783-6DBC0EFE0ECC}"/>
              </a:ext>
            </a:extLst>
          </p:cNvPr>
          <p:cNvSpPr>
            <a:spLocks noGrp="1"/>
          </p:cNvSpPr>
          <p:nvPr>
            <p:ph idx="1"/>
          </p:nvPr>
        </p:nvSpPr>
        <p:spPr>
          <a:xfrm>
            <a:off x="467544" y="1268760"/>
            <a:ext cx="8136904" cy="5589240"/>
          </a:xfrm>
        </p:spPr>
        <p:txBody>
          <a:bodyPr/>
          <a:lstStyle/>
          <a:p>
            <a:r>
              <a:rPr lang="it-IT" sz="2600" dirty="0">
                <a:solidFill>
                  <a:schemeClr val="tx1"/>
                </a:solidFill>
                <a:latin typeface="Chalkboard SE" panose="03050602040202020205" pitchFamily="66" charset="77"/>
              </a:rPr>
              <a:t>Rami PARIETALI e VISCERALI della Regione TORACICA afferiscono:</a:t>
            </a:r>
          </a:p>
          <a:p>
            <a:pPr marL="457200" indent="-457200">
              <a:buFontTx/>
              <a:buChar char="-"/>
            </a:pPr>
            <a:r>
              <a:rPr lang="it-IT" sz="2600" dirty="0">
                <a:solidFill>
                  <a:schemeClr val="tx1"/>
                </a:solidFill>
                <a:latin typeface="Chalkboard SE" panose="03050602040202020205" pitchFamily="66" charset="77"/>
              </a:rPr>
              <a:t>Nella Vena Succlavia</a:t>
            </a:r>
          </a:p>
          <a:p>
            <a:pPr marL="457200" indent="-457200">
              <a:buFontTx/>
              <a:buChar char="-"/>
            </a:pPr>
            <a:r>
              <a:rPr lang="it-IT" sz="2600" dirty="0">
                <a:solidFill>
                  <a:schemeClr val="tx1"/>
                </a:solidFill>
                <a:latin typeface="Chalkboard SE" panose="03050602040202020205" pitchFamily="66" charset="77"/>
              </a:rPr>
              <a:t>Nel SISTEMA AZYGOS: VENA AZYGOS a destra e Sistema </a:t>
            </a:r>
            <a:r>
              <a:rPr lang="it-IT" sz="2600" dirty="0" err="1">
                <a:solidFill>
                  <a:schemeClr val="tx1"/>
                </a:solidFill>
                <a:latin typeface="Chalkboard SE" panose="03050602040202020205" pitchFamily="66" charset="77"/>
              </a:rPr>
              <a:t>Emiazygos</a:t>
            </a:r>
            <a:r>
              <a:rPr lang="it-IT" sz="2600" dirty="0">
                <a:solidFill>
                  <a:schemeClr val="tx1"/>
                </a:solidFill>
                <a:latin typeface="Chalkboard SE" panose="03050602040202020205" pitchFamily="66" charset="77"/>
              </a:rPr>
              <a:t> a sinistra (quest’ultimo poi confluisce a destra nell’ Azygos). La Vena AZYGOS confluisce poi nella Vena CAVA SUPERIORE. </a:t>
            </a:r>
          </a:p>
          <a:p>
            <a:pPr marL="0" indent="0"/>
            <a:r>
              <a:rPr lang="it-IT" sz="2600" dirty="0">
                <a:solidFill>
                  <a:schemeClr val="tx1"/>
                </a:solidFill>
                <a:latin typeface="Chalkboard SE" panose="03050602040202020205" pitchFamily="66" charset="77"/>
              </a:rPr>
              <a:t>La VENA AZYGOS proviene dalla Regione Sottodiaframmatica (L2), risale nel Torace a destra della Colonna Vertebrale. </a:t>
            </a:r>
          </a:p>
        </p:txBody>
      </p:sp>
    </p:spTree>
    <p:extLst>
      <p:ext uri="{BB962C8B-B14F-4D97-AF65-F5344CB8AC3E}">
        <p14:creationId xmlns:p14="http://schemas.microsoft.com/office/powerpoint/2010/main" val="2091311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3">
            <a:extLst>
              <a:ext uri="{28A0092B-C50C-407E-A947-70E740481C1C}">
                <a14:useLocalDpi xmlns:a14="http://schemas.microsoft.com/office/drawing/2010/main" val="0"/>
              </a:ext>
            </a:extLst>
          </a:blip>
          <a:srcRect l="3116" t="2780" r="1970" b="10455"/>
          <a:stretch>
            <a:fillRect/>
          </a:stretch>
        </p:blipFill>
        <p:spPr bwMode="auto">
          <a:xfrm>
            <a:off x="1800225" y="0"/>
            <a:ext cx="6335713" cy="6767513"/>
          </a:xfrm>
          <a:prstGeom prst="rect">
            <a:avLst/>
          </a:prstGeom>
          <a:noFill/>
          <a:ln>
            <a:noFill/>
          </a:ln>
          <a:effectLst/>
          <a:extLst>
            <a:ext uri="{909E8E84-426E-40DD-AFC4-6F175D3DCCD1}">
              <a14:hiddenFill xmlns:a14="http://schemas.microsoft.com/office/drawing/2010/main">
                <a:blipFill dpi="0" rotWithShape="0">
                  <a:blip/>
                  <a:srcRect l="3116" t="2780" r="1970" b="104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4DCCF6-8518-6342-9479-856BDC2D5037}"/>
              </a:ext>
            </a:extLst>
          </p:cNvPr>
          <p:cNvSpPr>
            <a:spLocks noGrp="1"/>
          </p:cNvSpPr>
          <p:nvPr>
            <p:ph type="title"/>
          </p:nvPr>
        </p:nvSpPr>
        <p:spPr>
          <a:xfrm>
            <a:off x="0" y="19109"/>
            <a:ext cx="9144000" cy="745595"/>
          </a:xfrm>
        </p:spPr>
        <p:txBody>
          <a:bodyPr/>
          <a:lstStyle/>
          <a:p>
            <a:r>
              <a:rPr lang="it-IT" sz="3200" dirty="0">
                <a:solidFill>
                  <a:schemeClr val="tx1"/>
                </a:solidFill>
                <a:latin typeface="Gurmukhi MN" panose="02020600050405020304" pitchFamily="18" charset="0"/>
                <a:cs typeface="Gurmukhi MN" panose="02020600050405020304" pitchFamily="18" charset="0"/>
              </a:rPr>
              <a:t>TRIBUTARIE DELLA VENA CAVA INFERIORE</a:t>
            </a:r>
          </a:p>
        </p:txBody>
      </p:sp>
      <p:sp>
        <p:nvSpPr>
          <p:cNvPr id="3" name="Segnaposto contenuto 2">
            <a:extLst>
              <a:ext uri="{FF2B5EF4-FFF2-40B4-BE49-F238E27FC236}">
                <a16:creationId xmlns:a16="http://schemas.microsoft.com/office/drawing/2014/main" id="{6FF1B33D-05B1-C242-813A-D0A6DEF2460D}"/>
              </a:ext>
            </a:extLst>
          </p:cNvPr>
          <p:cNvSpPr>
            <a:spLocks noGrp="1"/>
          </p:cNvSpPr>
          <p:nvPr>
            <p:ph idx="1"/>
          </p:nvPr>
        </p:nvSpPr>
        <p:spPr>
          <a:xfrm>
            <a:off x="0" y="980728"/>
            <a:ext cx="9144000" cy="5877272"/>
          </a:xfrm>
        </p:spPr>
        <p:txBody>
          <a:bodyPr/>
          <a:lstStyle/>
          <a:p>
            <a:r>
              <a:rPr lang="it-IT" sz="2800" b="1" dirty="0">
                <a:solidFill>
                  <a:schemeClr val="tx1"/>
                </a:solidFill>
                <a:latin typeface="Comic Sans MS" panose="030F0902030302020204" pitchFamily="66" charset="0"/>
              </a:rPr>
              <a:t>Origina a livello di L4 dalla confluenza delle Vene Iliache Comuni, che, a loro volta, si formano dalla confluenza delle Vene ILIACA ESTERNA ed INTERNA (o Ipogastrica). Nella Vena Cava Inferiore confluiscono le Vene PARIETALI (3-4 Vene Lombari) e Vene VISCERALI (GONADICHE, RENALI), nonché le VENE SOVRAEPATICHE, drenanti il sangue refluo dal FEGATO. Quest’ultimo riceve un ulteriore APPORTO SANGUIFERO dalla VENA PORTA che si forma dalla confluenza delle VENE MESENTERICHE SUPERIORE (che drena anche dallo stomaco), INFERIORE e dalla MILZA </a:t>
            </a:r>
          </a:p>
        </p:txBody>
      </p:sp>
    </p:spTree>
    <p:extLst>
      <p:ext uri="{BB962C8B-B14F-4D97-AF65-F5344CB8AC3E}">
        <p14:creationId xmlns:p14="http://schemas.microsoft.com/office/powerpoint/2010/main" val="19633761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29" name="Rectangle 1"/>
          <p:cNvSpPr>
            <a:spLocks noGrp="1" noChangeArrowheads="1"/>
          </p:cNvSpPr>
          <p:nvPr>
            <p:ph type="title" idx="4294967295"/>
          </p:nvPr>
        </p:nvSpPr>
        <p:spPr>
          <a:xfrm>
            <a:off x="6588224" y="2781300"/>
            <a:ext cx="2088232"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VENA CAVA INFERIORE</a:t>
            </a:r>
            <a:endParaRPr lang="it-IT" altLang="it-IT" sz="2800" dirty="0">
              <a:latin typeface="Gurmukhi MN" panose="02020600050405020304" pitchFamily="18" charset="0"/>
              <a:cs typeface="Gurmukhi MN" panose="02020600050405020304" pitchFamily="18" charset="0"/>
            </a:endParaRPr>
          </a:p>
        </p:txBody>
      </p:sp>
      <p:pic>
        <p:nvPicPr>
          <p:cNvPr id="99330"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755576" y="-60183"/>
            <a:ext cx="5040560" cy="6918183"/>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noGrp="1" noChangeArrowheads="1"/>
          </p:cNvSpPr>
          <p:nvPr>
            <p:ph type="title" idx="4294967295"/>
          </p:nvPr>
        </p:nvSpPr>
        <p:spPr>
          <a:xfrm>
            <a:off x="609600" y="54941"/>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VENA  PORTA</a:t>
            </a:r>
          </a:p>
        </p:txBody>
      </p:sp>
      <p:pic>
        <p:nvPicPr>
          <p:cNvPr id="105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895432"/>
            <a:ext cx="8640960" cy="59339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55866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5" name="Picture 1"/>
          <p:cNvPicPr>
            <a:picLocks noChangeAspect="1" noChangeArrowheads="1"/>
          </p:cNvPicPr>
          <p:nvPr/>
        </p:nvPicPr>
        <p:blipFill>
          <a:blip r:embed="rId3">
            <a:extLst>
              <a:ext uri="{28A0092B-C50C-407E-A947-70E740481C1C}">
                <a14:useLocalDpi xmlns:a14="http://schemas.microsoft.com/office/drawing/2010/main" val="0"/>
              </a:ext>
            </a:extLst>
          </a:blip>
          <a:srcRect l="9355" t="5447" r="7959" b="13126"/>
          <a:stretch>
            <a:fillRect/>
          </a:stretch>
        </p:blipFill>
        <p:spPr bwMode="auto">
          <a:xfrm>
            <a:off x="2087563" y="431800"/>
            <a:ext cx="6048375" cy="6335713"/>
          </a:xfrm>
          <a:prstGeom prst="rect">
            <a:avLst/>
          </a:prstGeom>
          <a:noFill/>
          <a:ln>
            <a:noFill/>
          </a:ln>
          <a:effectLst/>
          <a:extLst>
            <a:ext uri="{909E8E84-426E-40DD-AFC4-6F175D3DCCD1}">
              <a14:hiddenFill xmlns:a14="http://schemas.microsoft.com/office/drawing/2010/main">
                <a:blipFill dpi="0" rotWithShape="0">
                  <a:blip/>
                  <a:srcRect l="9355" t="5447" r="7959" b="1312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57672-133C-B54C-8E90-3FF6619E7DAF}"/>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 ARTO INFERIORE</a:t>
            </a:r>
          </a:p>
        </p:txBody>
      </p:sp>
      <p:sp>
        <p:nvSpPr>
          <p:cNvPr id="3" name="Segnaposto contenuto 2">
            <a:extLst>
              <a:ext uri="{FF2B5EF4-FFF2-40B4-BE49-F238E27FC236}">
                <a16:creationId xmlns:a16="http://schemas.microsoft.com/office/drawing/2014/main" id="{FD5B0C75-AAD8-9D49-8FF1-05989BF3621C}"/>
              </a:ext>
            </a:extLst>
          </p:cNvPr>
          <p:cNvSpPr>
            <a:spLocks noGrp="1"/>
          </p:cNvSpPr>
          <p:nvPr>
            <p:ph idx="1"/>
          </p:nvPr>
        </p:nvSpPr>
        <p:spPr>
          <a:xfrm>
            <a:off x="107504" y="908720"/>
            <a:ext cx="9036496" cy="5617418"/>
          </a:xfrm>
        </p:spPr>
        <p:txBody>
          <a:bodyPr/>
          <a:lstStyle/>
          <a:p>
            <a:r>
              <a:rPr lang="it-IT" sz="2400" dirty="0">
                <a:solidFill>
                  <a:schemeClr val="tx1"/>
                </a:solidFill>
                <a:latin typeface="Copperplate Gothic Bold" panose="020E0705020206020404" pitchFamily="34" charset="77"/>
              </a:rPr>
              <a:t>A partire dalle arcate DORSALE e PLANTARE del PIEDE si originano:</a:t>
            </a:r>
          </a:p>
          <a:p>
            <a:endParaRPr lang="it-IT" sz="2400" dirty="0">
              <a:solidFill>
                <a:schemeClr val="tx1"/>
              </a:solidFill>
              <a:latin typeface="Copperplate Gothic Bold" panose="020E0705020206020404" pitchFamily="34" charset="77"/>
            </a:endParaRPr>
          </a:p>
          <a:p>
            <a:pPr marL="457200" indent="-457200">
              <a:buFontTx/>
              <a:buChar char="-"/>
            </a:pPr>
            <a:r>
              <a:rPr lang="it-IT" sz="2400" dirty="0">
                <a:solidFill>
                  <a:schemeClr val="tx1"/>
                </a:solidFill>
                <a:latin typeface="Copperplate Gothic Bold" panose="020E0705020206020404" pitchFamily="34" charset="77"/>
              </a:rPr>
              <a:t>CIRCOLO VENOSO PROFONDO con VENE TIBIALI e FIBULARI, POPLITEE, FEMORALI, che poi confluiscono nelle VENE ILIACHE ESTERNE;</a:t>
            </a:r>
          </a:p>
          <a:p>
            <a:pPr marL="0" indent="0"/>
            <a:endParaRPr lang="it-IT" sz="2400" dirty="0">
              <a:solidFill>
                <a:schemeClr val="tx1"/>
              </a:solidFill>
              <a:latin typeface="Copperplate Gothic Bold" panose="020E0705020206020404" pitchFamily="34" charset="77"/>
            </a:endParaRPr>
          </a:p>
          <a:p>
            <a:pPr marL="457200" indent="-457200">
              <a:buFontTx/>
              <a:buChar char="-"/>
            </a:pPr>
            <a:r>
              <a:rPr lang="it-IT" sz="2400" dirty="0">
                <a:solidFill>
                  <a:schemeClr val="tx1"/>
                </a:solidFill>
                <a:latin typeface="Copperplate Gothic Bold" panose="020E0705020206020404" pitchFamily="34" charset="77"/>
              </a:rPr>
              <a:t>CIRCOLO VENOSO SUPERFICIALE: LATERALMENTE VENA SAFENA PICCOLA, che, a livello del Cavo Popliteo, confluisce nella VENA POPLITEA; MEDIALMENTE c’è la VENA SAFENA GRANDE, che risale la coscia fino al Triangolo Femorale, dove confluisce nella Vena Femorale.</a:t>
            </a:r>
          </a:p>
        </p:txBody>
      </p:sp>
    </p:spTree>
    <p:extLst>
      <p:ext uri="{BB962C8B-B14F-4D97-AF65-F5344CB8AC3E}">
        <p14:creationId xmlns:p14="http://schemas.microsoft.com/office/powerpoint/2010/main" val="32009732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3" name="Picture 1"/>
          <p:cNvPicPr>
            <a:picLocks noChangeAspect="1" noChangeArrowheads="1"/>
          </p:cNvPicPr>
          <p:nvPr/>
        </p:nvPicPr>
        <p:blipFill>
          <a:blip r:embed="rId3">
            <a:extLst>
              <a:ext uri="{28A0092B-C50C-407E-A947-70E740481C1C}">
                <a14:useLocalDpi xmlns:a14="http://schemas.microsoft.com/office/drawing/2010/main" val="0"/>
              </a:ext>
            </a:extLst>
          </a:blip>
          <a:srcRect l="5904" t="2782" r="6116" b="10454"/>
          <a:stretch>
            <a:fillRect/>
          </a:stretch>
        </p:blipFill>
        <p:spPr bwMode="auto">
          <a:xfrm>
            <a:off x="1871663" y="431800"/>
            <a:ext cx="6264275" cy="6335713"/>
          </a:xfrm>
          <a:prstGeom prst="rect">
            <a:avLst/>
          </a:prstGeom>
          <a:noFill/>
          <a:ln>
            <a:noFill/>
          </a:ln>
          <a:effectLst/>
          <a:extLst>
            <a:ext uri="{909E8E84-426E-40DD-AFC4-6F175D3DCCD1}">
              <a14:hiddenFill xmlns:a14="http://schemas.microsoft.com/office/drawing/2010/main">
                <a:blipFill dpi="0" rotWithShape="0">
                  <a:blip/>
                  <a:srcRect l="5904" t="2782" r="6116"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1" name="Rectangle 1"/>
          <p:cNvSpPr>
            <a:spLocks noGrp="1" noChangeArrowheads="1"/>
          </p:cNvSpPr>
          <p:nvPr>
            <p:ph type="title" idx="4294967295"/>
          </p:nvPr>
        </p:nvSpPr>
        <p:spPr>
          <a:xfrm>
            <a:off x="228600" y="152400"/>
            <a:ext cx="8915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SAFENE</a:t>
            </a:r>
          </a:p>
        </p:txBody>
      </p:sp>
      <p:pic>
        <p:nvPicPr>
          <p:cNvPr id="10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81100"/>
            <a:ext cx="8915400" cy="5481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49" name="Picture 1"/>
          <p:cNvPicPr>
            <a:picLocks noChangeAspect="1" noChangeArrowheads="1"/>
          </p:cNvPicPr>
          <p:nvPr/>
        </p:nvPicPr>
        <p:blipFill>
          <a:blip r:embed="rId3">
            <a:extLst>
              <a:ext uri="{28A0092B-C50C-407E-A947-70E740481C1C}">
                <a14:useLocalDpi xmlns:a14="http://schemas.microsoft.com/office/drawing/2010/main" val="0"/>
              </a:ext>
            </a:extLst>
          </a:blip>
          <a:srcRect l="6647" t="6784" r="11119" b="25134"/>
          <a:stretch>
            <a:fillRect/>
          </a:stretch>
        </p:blipFill>
        <p:spPr bwMode="auto">
          <a:xfrm>
            <a:off x="1655763" y="576263"/>
            <a:ext cx="6408737" cy="6191250"/>
          </a:xfrm>
          <a:prstGeom prst="rect">
            <a:avLst/>
          </a:prstGeom>
          <a:noFill/>
          <a:ln>
            <a:noFill/>
          </a:ln>
          <a:effectLst/>
          <a:extLst>
            <a:ext uri="{909E8E84-426E-40DD-AFC4-6F175D3DCCD1}">
              <a14:hiddenFill xmlns:a14="http://schemas.microsoft.com/office/drawing/2010/main">
                <a:blipFill dpi="0" rotWithShape="0">
                  <a:blip/>
                  <a:srcRect l="6647" t="6784" r="11119" b="2513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A91F8A-8373-C048-ACE4-73E318C16F44}"/>
              </a:ext>
            </a:extLst>
          </p:cNvPr>
          <p:cNvSpPr>
            <a:spLocks noGrp="1"/>
          </p:cNvSpPr>
          <p:nvPr>
            <p:ph type="title"/>
          </p:nvPr>
        </p:nvSpPr>
        <p:spPr>
          <a:xfrm>
            <a:off x="683568" y="2276872"/>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SISTEMA CIRCOLATORIO LINFATICO</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(sintesi)</a:t>
            </a:r>
          </a:p>
        </p:txBody>
      </p:sp>
    </p:spTree>
    <p:extLst>
      <p:ext uri="{BB962C8B-B14F-4D97-AF65-F5344CB8AC3E}">
        <p14:creationId xmlns:p14="http://schemas.microsoft.com/office/powerpoint/2010/main" val="19089621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magine 1">
            <a:extLst>
              <a:ext uri="{FF2B5EF4-FFF2-40B4-BE49-F238E27FC236}">
                <a16:creationId xmlns:a16="http://schemas.microsoft.com/office/drawing/2014/main" id="{DAFE13BB-8ED4-9442-A797-6F95CD8564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7550" y="241300"/>
            <a:ext cx="77089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7610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910E5F-A29D-1F4E-8D22-DBFAF7D5408B}"/>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ARCO DELL’ AORTA</a:t>
            </a:r>
          </a:p>
        </p:txBody>
      </p:sp>
      <p:sp>
        <p:nvSpPr>
          <p:cNvPr id="3" name="Segnaposto contenuto 2">
            <a:extLst>
              <a:ext uri="{FF2B5EF4-FFF2-40B4-BE49-F238E27FC236}">
                <a16:creationId xmlns:a16="http://schemas.microsoft.com/office/drawing/2014/main" id="{CE990870-FC4F-8047-BD3B-C62E8CFAF35E}"/>
              </a:ext>
            </a:extLst>
          </p:cNvPr>
          <p:cNvSpPr>
            <a:spLocks noGrp="1"/>
          </p:cNvSpPr>
          <p:nvPr>
            <p:ph idx="1"/>
          </p:nvPr>
        </p:nvSpPr>
        <p:spPr>
          <a:xfrm>
            <a:off x="0" y="1123950"/>
            <a:ext cx="9144000" cy="5734050"/>
          </a:xfrm>
        </p:spPr>
        <p:txBody>
          <a:bodyPr/>
          <a:lstStyle/>
          <a:p>
            <a:r>
              <a:rPr lang="it-IT" sz="2800" b="1" dirty="0">
                <a:solidFill>
                  <a:schemeClr val="tx1"/>
                </a:solidFill>
                <a:latin typeface="Copperplate" panose="02000504000000020004" pitchFamily="2" charset="77"/>
              </a:rPr>
              <a:t>Localizzato posteriormente allo sterno, emette, da destra verso sinistra, nella maggior parte degli individui (circa 80%):</a:t>
            </a:r>
          </a:p>
          <a:p>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ANONIMA o TRONCO ARTERIOSO BRACHIOCEFALICO, che emette a sua volta la Arteria Carotide Comune Destra e Arteria Succlavia Destra</a:t>
            </a:r>
          </a:p>
          <a:p>
            <a:pPr marL="457200" indent="-457200">
              <a:buFontTx/>
              <a:buChar char="-"/>
            </a:pPr>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CAROTIDE COMUNE SINISTRA</a:t>
            </a:r>
          </a:p>
          <a:p>
            <a:pPr marL="457200" indent="-457200">
              <a:buFontTx/>
              <a:buChar char="-"/>
            </a:pPr>
            <a:r>
              <a:rPr lang="it-IT" sz="2800" b="1" dirty="0">
                <a:solidFill>
                  <a:schemeClr val="tx1"/>
                </a:solidFill>
                <a:latin typeface="Copperplate" panose="02000504000000020004" pitchFamily="2" charset="77"/>
              </a:rPr>
              <a:t>ARTERIA SUCCLAVIA SINISTRA</a:t>
            </a:r>
          </a:p>
        </p:txBody>
      </p:sp>
    </p:spTree>
    <p:extLst>
      <p:ext uri="{BB962C8B-B14F-4D97-AF65-F5344CB8AC3E}">
        <p14:creationId xmlns:p14="http://schemas.microsoft.com/office/powerpoint/2010/main" val="18212098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7521" name="Picture 1"/>
          <p:cNvPicPr>
            <a:picLocks noChangeAspect="1" noChangeArrowheads="1"/>
          </p:cNvPicPr>
          <p:nvPr/>
        </p:nvPicPr>
        <p:blipFill>
          <a:blip r:embed="rId3">
            <a:extLst>
              <a:ext uri="{28A0092B-C50C-407E-A947-70E740481C1C}">
                <a14:useLocalDpi xmlns:a14="http://schemas.microsoft.com/office/drawing/2010/main" val="0"/>
              </a:ext>
            </a:extLst>
          </a:blip>
          <a:srcRect l="5794" t="1334" r="11539" b="7785"/>
          <a:stretch>
            <a:fillRect/>
          </a:stretch>
        </p:blipFill>
        <p:spPr bwMode="auto">
          <a:xfrm>
            <a:off x="4176713" y="144463"/>
            <a:ext cx="3887787" cy="6557962"/>
          </a:xfrm>
          <a:prstGeom prst="rect">
            <a:avLst/>
          </a:prstGeom>
          <a:noFill/>
          <a:ln>
            <a:noFill/>
          </a:ln>
          <a:effectLst/>
          <a:extLst>
            <a:ext uri="{909E8E84-426E-40DD-AFC4-6F175D3DCCD1}">
              <a14:hiddenFill xmlns:a14="http://schemas.microsoft.com/office/drawing/2010/main">
                <a:blipFill dpi="0" rotWithShape="0">
                  <a:blip/>
                  <a:srcRect l="5794" t="1334" r="11539"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A8F10EE6-480F-7541-A906-5605CAB3904C}"/>
              </a:ext>
            </a:extLst>
          </p:cNvPr>
          <p:cNvSpPr txBox="1"/>
          <p:nvPr/>
        </p:nvSpPr>
        <p:spPr>
          <a:xfrm>
            <a:off x="755576" y="1556792"/>
            <a:ext cx="3096344" cy="1938992"/>
          </a:xfrm>
          <a:prstGeom prst="rect">
            <a:avLst/>
          </a:prstGeom>
          <a:noFill/>
        </p:spPr>
        <p:txBody>
          <a:bodyPr wrap="square" rtlCol="0">
            <a:spAutoFit/>
          </a:bodyPr>
          <a:lstStyle/>
          <a:p>
            <a:pPr algn="ctr"/>
            <a:r>
              <a:rPr lang="it-IT" b="1" dirty="0">
                <a:solidFill>
                  <a:schemeClr val="tx1"/>
                </a:solidFill>
                <a:latin typeface="Gurmukhi MN" panose="02020600050405020304" pitchFamily="18" charset="0"/>
                <a:cs typeface="Gurmukhi MN" panose="02020600050405020304" pitchFamily="18" charset="0"/>
              </a:rPr>
              <a:t>SISTEMA</a:t>
            </a:r>
          </a:p>
          <a:p>
            <a:pPr algn="ctr"/>
            <a:r>
              <a:rPr lang="it-IT" b="1" dirty="0">
                <a:solidFill>
                  <a:schemeClr val="tx1"/>
                </a:solidFill>
                <a:latin typeface="Gurmukhi MN" panose="02020600050405020304" pitchFamily="18" charset="0"/>
                <a:cs typeface="Gurmukhi MN" panose="02020600050405020304" pitchFamily="18" charset="0"/>
              </a:rPr>
              <a:t>CIRCOLATORIO</a:t>
            </a:r>
          </a:p>
          <a:p>
            <a:pPr algn="ctr"/>
            <a:r>
              <a:rPr lang="it-IT" b="1" dirty="0">
                <a:solidFill>
                  <a:schemeClr val="tx1"/>
                </a:solidFill>
                <a:latin typeface="Gurmukhi MN" panose="02020600050405020304" pitchFamily="18" charset="0"/>
                <a:cs typeface="Gurmukhi MN" panose="02020600050405020304" pitchFamily="18" charset="0"/>
              </a:rPr>
              <a:t>LINFATICO </a:t>
            </a:r>
          </a:p>
          <a:p>
            <a:pPr algn="ctr"/>
            <a:r>
              <a:rPr lang="it-IT" b="1" dirty="0">
                <a:solidFill>
                  <a:schemeClr val="tx1"/>
                </a:solidFill>
                <a:latin typeface="Gurmukhi MN" panose="02020600050405020304" pitchFamily="18" charset="0"/>
                <a:cs typeface="Gurmukhi MN" panose="02020600050405020304" pitchFamily="18" charset="0"/>
              </a:rPr>
              <a:t>e</a:t>
            </a:r>
          </a:p>
          <a:p>
            <a:pPr algn="ctr"/>
            <a:r>
              <a:rPr lang="it-IT" b="1" dirty="0">
                <a:solidFill>
                  <a:schemeClr val="tx1"/>
                </a:solidFill>
                <a:latin typeface="Gurmukhi MN" panose="02020600050405020304" pitchFamily="18" charset="0"/>
                <a:cs typeface="Gurmukhi MN" panose="02020600050405020304" pitchFamily="18" charset="0"/>
              </a:rPr>
              <a:t>LINFONODI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5"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SCHEMA  MORFO-FUNZIONALE DEL SISTEMA </a:t>
            </a:r>
            <a:br>
              <a:rPr lang="it-IT" altLang="it-IT" sz="2800" dirty="0">
                <a:solidFill>
                  <a:schemeClr val="tx1"/>
                </a:solidFill>
                <a:latin typeface="Gurmukhi MN" panose="02020600050405020304" pitchFamily="18" charset="0"/>
                <a:cs typeface="Gurmukhi MN" panose="02020600050405020304" pitchFamily="18" charset="0"/>
              </a:rPr>
            </a:br>
            <a:r>
              <a:rPr lang="it-IT" altLang="it-IT" sz="2800" dirty="0">
                <a:solidFill>
                  <a:schemeClr val="tx1"/>
                </a:solidFill>
                <a:latin typeface="Gurmukhi MN" panose="02020600050405020304" pitchFamily="18" charset="0"/>
                <a:cs typeface="Gurmukhi MN" panose="02020600050405020304" pitchFamily="18" charset="0"/>
              </a:rPr>
              <a:t>CIRCOLATORIO LINFATICO</a:t>
            </a:r>
          </a:p>
        </p:txBody>
      </p:sp>
      <p:sp>
        <p:nvSpPr>
          <p:cNvPr id="113666" name="Rectangle 2"/>
          <p:cNvSpPr>
            <a:spLocks noGrp="1" noChangeArrowheads="1"/>
          </p:cNvSpPr>
          <p:nvPr>
            <p:ph type="body" idx="1"/>
          </p:nvPr>
        </p:nvSpPr>
        <p:spPr>
          <a:xfrm>
            <a:off x="0" y="1052513"/>
            <a:ext cx="9144000" cy="4681537"/>
          </a:xfrm>
          <a:ln/>
        </p:spPr>
        <p:txBody>
          <a:bodyPr/>
          <a:lstStyle/>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Il FLUIDO INTERSTIZIALE, oltre ad essere recuperato nel Sistema Venoso, viene recuperato anche nel Sistema Circolatorio Linfatico, costituendo la LINFA.</a:t>
            </a:r>
          </a:p>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Il decorso della LINFA può essere così schematizzato: dai CAPILLARI LINFATICI, si passa ai PRECOLLETTORI LINFATICI, da qui nei COLLETTORI SUPERFICIALI e PROFONDI, sul decorso dei quali si localizzano degli Organi Linfoidi, definiti LINFONODI. I COLLETTORI confluiscono poi in:</a:t>
            </a:r>
          </a:p>
          <a:p>
            <a:pPr>
              <a:spcBef>
                <a:spcPts val="600"/>
              </a:spcBef>
              <a:buClr>
                <a:srgbClr val="FFFF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DOTTO TORACICO, che raccoglie la linfa della Regione SOTTODIAFRAMMATICA e della META’ SOPRADIAFRAMMATICA SINISTRA e ARTO SUPERIORE SINISTRO;</a:t>
            </a:r>
          </a:p>
          <a:p>
            <a:pPr>
              <a:spcBef>
                <a:spcPts val="600"/>
              </a:spcBef>
              <a:buClr>
                <a:srgbClr val="FFFF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TRONCO LINFATICO DESTRO, che raccoglie la linfa della META’ SOPRADIAFRAMMATICA DESTRA e ARTO SUPERIORE DESTRO </a:t>
            </a:r>
          </a:p>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solidFill>
                <a:schemeClr val="tx1"/>
              </a:solidFill>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magine 1">
            <a:extLst>
              <a:ext uri="{FF2B5EF4-FFF2-40B4-BE49-F238E27FC236}">
                <a16:creationId xmlns:a16="http://schemas.microsoft.com/office/drawing/2014/main" id="{DBBF2AAC-7331-6E41-886A-8CA3300F21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889000"/>
            <a:ext cx="89281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0809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magine 1">
            <a:extLst>
              <a:ext uri="{FF2B5EF4-FFF2-40B4-BE49-F238E27FC236}">
                <a16:creationId xmlns:a16="http://schemas.microsoft.com/office/drawing/2014/main" id="{D44BBA5F-FA6C-6C48-9779-A390DDDC0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2125" y="241300"/>
            <a:ext cx="307975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5312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7" name="Rectangle 1"/>
          <p:cNvSpPr>
            <a:spLocks noGrp="1" noChangeArrowheads="1"/>
          </p:cNvSpPr>
          <p:nvPr>
            <p:ph type="title" idx="4294967295"/>
          </p:nvPr>
        </p:nvSpPr>
        <p:spPr>
          <a:xfrm>
            <a:off x="762000"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 LINFATICO</a:t>
            </a:r>
          </a:p>
        </p:txBody>
      </p:sp>
      <p:grpSp>
        <p:nvGrpSpPr>
          <p:cNvPr id="111618" name="Group 2"/>
          <p:cNvGrpSpPr>
            <a:grpSpLocks/>
          </p:cNvGrpSpPr>
          <p:nvPr/>
        </p:nvGrpSpPr>
        <p:grpSpPr bwMode="auto">
          <a:xfrm>
            <a:off x="4140200" y="1282700"/>
            <a:ext cx="4546600" cy="5556250"/>
            <a:chOff x="2608" y="808"/>
            <a:chExt cx="2864" cy="3500"/>
          </a:xfrm>
        </p:grpSpPr>
        <p:pic>
          <p:nvPicPr>
            <p:cNvPr id="111619" name="Picture 3"/>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2608" y="808"/>
              <a:ext cx="2864" cy="35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1620" name="Rectangle 4"/>
            <p:cNvSpPr>
              <a:spLocks noChangeArrowheads="1"/>
            </p:cNvSpPr>
            <p:nvPr/>
          </p:nvSpPr>
          <p:spPr bwMode="auto">
            <a:xfrm>
              <a:off x="2666" y="837"/>
              <a:ext cx="2740" cy="3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pic>
        <p:nvPicPr>
          <p:cNvPr id="111621" name="Picture 5"/>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a:stretch>
            <a:fillRect/>
          </a:stretch>
        </p:blipFill>
        <p:spPr bwMode="auto">
          <a:xfrm>
            <a:off x="179388" y="1125538"/>
            <a:ext cx="2954337" cy="54864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PERCORSO SCHEMATICO DELLA LINFA</a:t>
            </a:r>
          </a:p>
        </p:txBody>
      </p:sp>
      <p:grpSp>
        <p:nvGrpSpPr>
          <p:cNvPr id="112642" name="Group 2"/>
          <p:cNvGrpSpPr>
            <a:grpSpLocks/>
          </p:cNvGrpSpPr>
          <p:nvPr/>
        </p:nvGrpSpPr>
        <p:grpSpPr bwMode="auto">
          <a:xfrm>
            <a:off x="3879850" y="1295400"/>
            <a:ext cx="5257800" cy="5556250"/>
            <a:chOff x="2444" y="816"/>
            <a:chExt cx="3312" cy="3500"/>
          </a:xfrm>
        </p:grpSpPr>
        <p:pic>
          <p:nvPicPr>
            <p:cNvPr id="112643" name="Picture 3"/>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2444" y="816"/>
              <a:ext cx="3312" cy="3500"/>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44" name="Rectangle 4"/>
            <p:cNvSpPr>
              <a:spLocks noChangeArrowheads="1"/>
            </p:cNvSpPr>
            <p:nvPr/>
          </p:nvSpPr>
          <p:spPr bwMode="auto">
            <a:xfrm>
              <a:off x="2502" y="845"/>
              <a:ext cx="3188" cy="3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12645" name="Rectangle 5"/>
          <p:cNvSpPr>
            <a:spLocks noChangeArrowheads="1"/>
          </p:cNvSpPr>
          <p:nvPr/>
        </p:nvSpPr>
        <p:spPr bwMode="auto">
          <a:xfrm>
            <a:off x="120305" y="1447800"/>
            <a:ext cx="3802751" cy="45250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b="1" dirty="0">
                <a:solidFill>
                  <a:schemeClr val="tx1"/>
                </a:solidFill>
                <a:latin typeface="Arial" panose="020B0604020202020204" pitchFamily="34" charset="0"/>
              </a:rPr>
              <a:t>CAPILLARI LINFATICI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PRECOLLETTORI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COLLETTORI</a:t>
            </a:r>
          </a:p>
          <a:p>
            <a:pPr algn="ctr">
              <a:buClrTx/>
              <a:buFontTx/>
              <a:buNone/>
            </a:pPr>
            <a:r>
              <a:rPr lang="it-IT" altLang="it-IT" b="1" dirty="0">
                <a:solidFill>
                  <a:schemeClr val="tx1"/>
                </a:solidFill>
                <a:latin typeface="Arial" panose="020B0604020202020204" pitchFamily="34" charset="0"/>
              </a:rPr>
              <a:t>(SUPERFICIALI e </a:t>
            </a:r>
          </a:p>
          <a:p>
            <a:pPr algn="ctr">
              <a:buClrTx/>
              <a:buFontTx/>
              <a:buNone/>
            </a:pPr>
            <a:r>
              <a:rPr lang="it-IT" altLang="it-IT" b="1" dirty="0">
                <a:solidFill>
                  <a:schemeClr val="tx1"/>
                </a:solidFill>
                <a:latin typeface="Arial" panose="020B0604020202020204" pitchFamily="34" charset="0"/>
              </a:rPr>
              <a:t>PROFONDI)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TRONCHI LINFATICI</a:t>
            </a:r>
          </a:p>
          <a:p>
            <a:pPr algn="ctr">
              <a:buClrTx/>
              <a:buFontTx/>
              <a:buNone/>
            </a:pPr>
            <a:r>
              <a:rPr lang="it-IT" altLang="it-IT" b="1" dirty="0">
                <a:solidFill>
                  <a:schemeClr val="tx1"/>
                </a:solidFill>
                <a:latin typeface="Arial" panose="020B0604020202020204" pitchFamily="34" charset="0"/>
              </a:rPr>
              <a:t>PRINCIPALI</a:t>
            </a:r>
          </a:p>
          <a:p>
            <a:pPr algn="ctr">
              <a:buClrTx/>
              <a:buFontTx/>
              <a:buNone/>
            </a:pPr>
            <a:r>
              <a:rPr lang="it-IT" altLang="it-IT" b="1" dirty="0">
                <a:solidFill>
                  <a:schemeClr val="tx1"/>
                </a:solidFill>
                <a:latin typeface="Arial" panose="020B0604020202020204" pitchFamily="34" charset="0"/>
              </a:rPr>
              <a:t>(Dotto Toracico e Tronco</a:t>
            </a:r>
          </a:p>
          <a:p>
            <a:pPr algn="ctr">
              <a:buClrTx/>
              <a:buFontTx/>
              <a:buNone/>
            </a:pPr>
            <a:r>
              <a:rPr lang="it-IT" altLang="it-IT" b="1" dirty="0">
                <a:solidFill>
                  <a:schemeClr val="tx1"/>
                </a:solidFill>
                <a:latin typeface="Arial" panose="020B0604020202020204" pitchFamily="34" charset="0"/>
              </a:rPr>
              <a:t>Linfatico Destro)</a:t>
            </a:r>
          </a:p>
        </p:txBody>
      </p:sp>
      <p:sp>
        <p:nvSpPr>
          <p:cNvPr id="112646" name="Line 6"/>
          <p:cNvSpPr>
            <a:spLocks noChangeShapeType="1"/>
          </p:cNvSpPr>
          <p:nvPr/>
        </p:nvSpPr>
        <p:spPr bwMode="auto">
          <a:xfrm flipV="1">
            <a:off x="3505200" y="2266950"/>
            <a:ext cx="2438400" cy="2171700"/>
          </a:xfrm>
          <a:prstGeom prst="line">
            <a:avLst/>
          </a:prstGeom>
          <a:noFill/>
          <a:ln w="25560" cap="sq">
            <a:solidFill>
              <a:srgbClr val="99FF33"/>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2647" name="Line 7"/>
          <p:cNvSpPr>
            <a:spLocks noChangeShapeType="1"/>
          </p:cNvSpPr>
          <p:nvPr/>
        </p:nvSpPr>
        <p:spPr bwMode="auto">
          <a:xfrm flipV="1">
            <a:off x="2971800" y="3790950"/>
            <a:ext cx="3352800" cy="1257300"/>
          </a:xfrm>
          <a:prstGeom prst="line">
            <a:avLst/>
          </a:prstGeom>
          <a:noFill/>
          <a:ln w="25560" cap="sq">
            <a:solidFill>
              <a:srgbClr val="99FF33"/>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BF7D0C-5BBF-DF40-8C27-3E0393DBFFAC}"/>
              </a:ext>
            </a:extLst>
          </p:cNvPr>
          <p:cNvSpPr>
            <a:spLocks noGrp="1"/>
          </p:cNvSpPr>
          <p:nvPr>
            <p:ph type="title"/>
          </p:nvPr>
        </p:nvSpPr>
        <p:spPr>
          <a:xfrm>
            <a:off x="665729" y="0"/>
            <a:ext cx="7753350" cy="620688"/>
          </a:xfrm>
        </p:spPr>
        <p:txBody>
          <a:bodyPr/>
          <a:lstStyle/>
          <a:p>
            <a:r>
              <a:rPr lang="it-IT" sz="3200" dirty="0">
                <a:solidFill>
                  <a:schemeClr val="tx1"/>
                </a:solidFill>
                <a:latin typeface="Gurmukhi MN" panose="02020600050405020304" pitchFamily="18" charset="0"/>
                <a:cs typeface="Gurmukhi MN" panose="02020600050405020304" pitchFamily="18" charset="0"/>
              </a:rPr>
              <a:t>LINFONODI</a:t>
            </a:r>
          </a:p>
        </p:txBody>
      </p:sp>
      <p:sp>
        <p:nvSpPr>
          <p:cNvPr id="3" name="Segnaposto contenuto 2">
            <a:extLst>
              <a:ext uri="{FF2B5EF4-FFF2-40B4-BE49-F238E27FC236}">
                <a16:creationId xmlns:a16="http://schemas.microsoft.com/office/drawing/2014/main" id="{BA2140B7-EF21-304F-9AE2-8D10059CC2D3}"/>
              </a:ext>
            </a:extLst>
          </p:cNvPr>
          <p:cNvSpPr>
            <a:spLocks noGrp="1"/>
          </p:cNvSpPr>
          <p:nvPr>
            <p:ph idx="1"/>
          </p:nvPr>
        </p:nvSpPr>
        <p:spPr>
          <a:xfrm>
            <a:off x="102005" y="764704"/>
            <a:ext cx="9036496" cy="5544616"/>
          </a:xfrm>
        </p:spPr>
        <p:txBody>
          <a:bodyPr/>
          <a:lstStyle/>
          <a:p>
            <a:r>
              <a:rPr lang="it-IT" sz="2600" b="1" dirty="0">
                <a:solidFill>
                  <a:schemeClr val="tx1"/>
                </a:solidFill>
                <a:latin typeface="Comic Sans MS" panose="030F0902030302020204" pitchFamily="66" charset="0"/>
              </a:rPr>
              <a:t>Sono Organi Pieni intercalati sul decorso dei Collettori Linfatici.</a:t>
            </a:r>
          </a:p>
          <a:p>
            <a:r>
              <a:rPr lang="it-IT" sz="2600" b="1" dirty="0">
                <a:solidFill>
                  <a:schemeClr val="tx1"/>
                </a:solidFill>
                <a:latin typeface="Comic Sans MS" panose="030F0902030302020204" pitchFamily="66" charset="0"/>
              </a:rPr>
              <a:t>Si classificano tra gli ORGANI LINFOIDI</a:t>
            </a:r>
          </a:p>
          <a:p>
            <a:r>
              <a:rPr lang="it-IT" sz="2600" b="1" dirty="0">
                <a:solidFill>
                  <a:schemeClr val="tx1"/>
                </a:solidFill>
                <a:latin typeface="Comic Sans MS" panose="030F0902030302020204" pitchFamily="66" charset="0"/>
              </a:rPr>
              <a:t>Si raggruppano in Stazioni a Collocazione Regionale, Profonda e/o Superficiale, per provvedere al «setaccio/filtraggio» della Linfa, rallentandone il decorso nell’ ambito della loro specifica struttura.</a:t>
            </a:r>
          </a:p>
          <a:p>
            <a:r>
              <a:rPr lang="it-IT" sz="2600" b="1" dirty="0">
                <a:solidFill>
                  <a:schemeClr val="tx1"/>
                </a:solidFill>
                <a:latin typeface="Comic Sans MS" panose="030F0902030302020204" pitchFamily="66" charset="0"/>
              </a:rPr>
              <a:t>Hanno forma definita RENIFORME, con un margine convesso, dove la linfa afferisce tramite i Collettori Afferenti, ed un margine opposto con una depressione concava, detta ILO,  dove si localizzano i Collettori Efferenti e Vasi Sanguiferi per l’ irrorazione nutritizia del linfonodo stesso</a:t>
            </a:r>
          </a:p>
        </p:txBody>
      </p:sp>
    </p:spTree>
    <p:extLst>
      <p:ext uri="{BB962C8B-B14F-4D97-AF65-F5344CB8AC3E}">
        <p14:creationId xmlns:p14="http://schemas.microsoft.com/office/powerpoint/2010/main" val="28950071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785" name="Picture 1"/>
          <p:cNvPicPr>
            <a:picLocks noChangeAspect="1" noChangeArrowheads="1"/>
          </p:cNvPicPr>
          <p:nvPr/>
        </p:nvPicPr>
        <p:blipFill>
          <a:blip r:embed="rId3">
            <a:extLst>
              <a:ext uri="{28A0092B-C50C-407E-A947-70E740481C1C}">
                <a14:useLocalDpi xmlns:a14="http://schemas.microsoft.com/office/drawing/2010/main" val="0"/>
              </a:ext>
            </a:extLst>
          </a:blip>
          <a:srcRect l="2313" t="2885" r="7690" b="12009"/>
          <a:stretch>
            <a:fillRect/>
          </a:stretch>
        </p:blipFill>
        <p:spPr bwMode="auto">
          <a:xfrm>
            <a:off x="71438" y="720725"/>
            <a:ext cx="8928100" cy="5543550"/>
          </a:xfrm>
          <a:prstGeom prst="rect">
            <a:avLst/>
          </a:prstGeom>
          <a:noFill/>
          <a:ln>
            <a:noFill/>
          </a:ln>
          <a:effectLst/>
          <a:extLst>
            <a:ext uri="{909E8E84-426E-40DD-AFC4-6F175D3DCCD1}">
              <a14:hiddenFill xmlns:a14="http://schemas.microsoft.com/office/drawing/2010/main">
                <a:blipFill dpi="0" rotWithShape="0">
                  <a:blip/>
                  <a:srcRect l="2313" t="2885" r="7690" b="1200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9809" name="Picture 1"/>
          <p:cNvPicPr>
            <a:picLocks noChangeAspect="1" noChangeArrowheads="1"/>
          </p:cNvPicPr>
          <p:nvPr/>
        </p:nvPicPr>
        <p:blipFill>
          <a:blip r:embed="rId3">
            <a:extLst>
              <a:ext uri="{28A0092B-C50C-407E-A947-70E740481C1C}">
                <a14:useLocalDpi xmlns:a14="http://schemas.microsoft.com/office/drawing/2010/main" val="0"/>
              </a:ext>
            </a:extLst>
          </a:blip>
          <a:srcRect l="4292" t="2780" r="2986" b="6451"/>
          <a:stretch>
            <a:fillRect/>
          </a:stretch>
        </p:blipFill>
        <p:spPr bwMode="auto">
          <a:xfrm>
            <a:off x="1944688" y="0"/>
            <a:ext cx="6124575" cy="6767513"/>
          </a:xfrm>
          <a:prstGeom prst="rect">
            <a:avLst/>
          </a:prstGeom>
          <a:noFill/>
          <a:ln>
            <a:noFill/>
          </a:ln>
          <a:effectLst/>
          <a:extLst>
            <a:ext uri="{909E8E84-426E-40DD-AFC4-6F175D3DCCD1}">
              <a14:hiddenFill xmlns:a14="http://schemas.microsoft.com/office/drawing/2010/main">
                <a:blipFill dpi="0" rotWithShape="0">
                  <a:blip/>
                  <a:srcRect l="4292" t="2780" r="2986" b="645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0833" name="Picture 1"/>
          <p:cNvPicPr>
            <a:picLocks noChangeAspect="1" noChangeArrowheads="1"/>
          </p:cNvPicPr>
          <p:nvPr/>
        </p:nvPicPr>
        <p:blipFill>
          <a:blip r:embed="rId3">
            <a:extLst>
              <a:ext uri="{28A0092B-C50C-407E-A947-70E740481C1C}">
                <a14:useLocalDpi xmlns:a14="http://schemas.microsoft.com/office/drawing/2010/main" val="0"/>
              </a:ext>
            </a:extLst>
          </a:blip>
          <a:srcRect l="3886" r="2237" b="7784"/>
          <a:stretch>
            <a:fillRect/>
          </a:stretch>
        </p:blipFill>
        <p:spPr bwMode="auto">
          <a:xfrm>
            <a:off x="2376488" y="431800"/>
            <a:ext cx="5184775" cy="6342063"/>
          </a:xfrm>
          <a:prstGeom prst="rect">
            <a:avLst/>
          </a:prstGeom>
          <a:noFill/>
          <a:ln>
            <a:noFill/>
          </a:ln>
          <a:effectLst/>
          <a:extLst>
            <a:ext uri="{909E8E84-426E-40DD-AFC4-6F175D3DCCD1}">
              <a14:hiddenFill xmlns:a14="http://schemas.microsoft.com/office/drawing/2010/main">
                <a:blipFill dpi="0" rotWithShape="0">
                  <a:blip/>
                  <a:srcRect l="3886" r="2237" b="778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7" name="Rectangle 1"/>
          <p:cNvSpPr>
            <a:spLocks noGrp="1" noChangeArrowheads="1"/>
          </p:cNvSpPr>
          <p:nvPr>
            <p:ph type="title" idx="4294967295"/>
          </p:nvPr>
        </p:nvSpPr>
        <p:spPr>
          <a:xfrm>
            <a:off x="684213" y="0"/>
            <a:ext cx="7772400" cy="8366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ARCO AORTICO e DIRAMAZIONI</a:t>
            </a:r>
          </a:p>
        </p:txBody>
      </p:sp>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3313113"/>
            <a:ext cx="5003800" cy="3544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713"/>
            <a:ext cx="3995738" cy="3773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1857" name="Picture 1"/>
          <p:cNvPicPr>
            <a:picLocks noChangeAspect="1" noChangeArrowheads="1"/>
          </p:cNvPicPr>
          <p:nvPr/>
        </p:nvPicPr>
        <p:blipFill>
          <a:blip r:embed="rId3">
            <a:extLst>
              <a:ext uri="{28A0092B-C50C-407E-A947-70E740481C1C}">
                <a14:useLocalDpi xmlns:a14="http://schemas.microsoft.com/office/drawing/2010/main" val="0"/>
              </a:ext>
            </a:extLst>
          </a:blip>
          <a:srcRect l="4933" t="2448" r="5069" b="13832"/>
          <a:stretch>
            <a:fillRect/>
          </a:stretch>
        </p:blipFill>
        <p:spPr bwMode="auto">
          <a:xfrm>
            <a:off x="0" y="431800"/>
            <a:ext cx="9072563" cy="5616575"/>
          </a:xfrm>
          <a:prstGeom prst="rect">
            <a:avLst/>
          </a:prstGeom>
          <a:noFill/>
          <a:ln>
            <a:noFill/>
          </a:ln>
          <a:effectLst/>
          <a:extLst>
            <a:ext uri="{909E8E84-426E-40DD-AFC4-6F175D3DCCD1}">
              <a14:hiddenFill xmlns:a14="http://schemas.microsoft.com/office/drawing/2010/main">
                <a:blipFill dpi="0" rotWithShape="0">
                  <a:blip/>
                  <a:srcRect l="4933" t="2448" r="5069" b="1383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881" name="Picture 1"/>
          <p:cNvPicPr>
            <a:picLocks noChangeAspect="1" noChangeArrowheads="1"/>
          </p:cNvPicPr>
          <p:nvPr/>
        </p:nvPicPr>
        <p:blipFill>
          <a:blip r:embed="rId3">
            <a:extLst>
              <a:ext uri="{28A0092B-C50C-407E-A947-70E740481C1C}">
                <a14:useLocalDpi xmlns:a14="http://schemas.microsoft.com/office/drawing/2010/main" val="0"/>
              </a:ext>
            </a:extLst>
          </a:blip>
          <a:srcRect l="4831" t="2780" r="6921" b="11790"/>
          <a:stretch>
            <a:fillRect/>
          </a:stretch>
        </p:blipFill>
        <p:spPr bwMode="auto">
          <a:xfrm>
            <a:off x="0" y="720725"/>
            <a:ext cx="8999538" cy="6048375"/>
          </a:xfrm>
          <a:prstGeom prst="rect">
            <a:avLst/>
          </a:prstGeom>
          <a:noFill/>
          <a:ln>
            <a:noFill/>
          </a:ln>
          <a:effectLst/>
          <a:extLst>
            <a:ext uri="{909E8E84-426E-40DD-AFC4-6F175D3DCCD1}">
              <a14:hiddenFill xmlns:a14="http://schemas.microsoft.com/office/drawing/2010/main">
                <a:blipFill dpi="0" rotWithShape="0">
                  <a:blip/>
                  <a:srcRect l="4831" t="2780" r="6921" b="1179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0F7FA0-AC71-1C4A-ACA0-23AEA5915FC4}"/>
              </a:ext>
            </a:extLst>
          </p:cNvPr>
          <p:cNvSpPr>
            <a:spLocks noGrp="1"/>
          </p:cNvSpPr>
          <p:nvPr>
            <p:ph type="title"/>
          </p:nvPr>
        </p:nvSpPr>
        <p:spPr>
          <a:xfrm>
            <a:off x="695325" y="-315416"/>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STRUTTURA dei LINFONODI</a:t>
            </a:r>
          </a:p>
        </p:txBody>
      </p:sp>
      <p:sp>
        <p:nvSpPr>
          <p:cNvPr id="3" name="Segnaposto contenuto 2">
            <a:extLst>
              <a:ext uri="{FF2B5EF4-FFF2-40B4-BE49-F238E27FC236}">
                <a16:creationId xmlns:a16="http://schemas.microsoft.com/office/drawing/2014/main" id="{150743A5-0ADD-2D4A-B9F9-A113B73B29BF}"/>
              </a:ext>
            </a:extLst>
          </p:cNvPr>
          <p:cNvSpPr>
            <a:spLocks noGrp="1"/>
          </p:cNvSpPr>
          <p:nvPr>
            <p:ph idx="1"/>
          </p:nvPr>
        </p:nvSpPr>
        <p:spPr>
          <a:xfrm>
            <a:off x="0" y="620688"/>
            <a:ext cx="9144000" cy="5400600"/>
          </a:xfrm>
        </p:spPr>
        <p:txBody>
          <a:bodyPr/>
          <a:lstStyle/>
          <a:p>
            <a:r>
              <a:rPr lang="it-IT" sz="2400" dirty="0">
                <a:solidFill>
                  <a:schemeClr val="tx1"/>
                </a:solidFill>
                <a:latin typeface="Copperplate Gothic Bold" panose="020E0705020206020404" pitchFamily="34" charset="77"/>
              </a:rPr>
              <a:t>Il TESSUTO LINFOIDE è un particolare tipo di Tessuto Connettivo con un’impalcatura di fibre reticolari sulle quali si inseriscono LINFOCITI e CELLULE della SERIE MONOCITO-MACROFAGICA.</a:t>
            </a:r>
          </a:p>
          <a:p>
            <a:r>
              <a:rPr lang="it-IT" sz="2400" dirty="0">
                <a:solidFill>
                  <a:schemeClr val="tx1"/>
                </a:solidFill>
                <a:latin typeface="Copperplate Gothic Bold" panose="020E0705020206020404" pitchFamily="34" charset="77"/>
              </a:rPr>
              <a:t>Il LINFONODO presenta una zona </a:t>
            </a:r>
            <a:r>
              <a:rPr lang="it-IT" sz="2400" dirty="0" err="1">
                <a:solidFill>
                  <a:schemeClr val="tx1"/>
                </a:solidFill>
                <a:latin typeface="Copperplate Gothic Bold" panose="020E0705020206020404" pitchFamily="34" charset="77"/>
              </a:rPr>
              <a:t>piu’</a:t>
            </a:r>
            <a:r>
              <a:rPr lang="it-IT" sz="2400" dirty="0">
                <a:solidFill>
                  <a:schemeClr val="tx1"/>
                </a:solidFill>
                <a:latin typeface="Copperplate Gothic Bold" panose="020E0705020206020404" pitchFamily="34" charset="77"/>
              </a:rPr>
              <a:t> esterna (CORTICALE) dove si trovano LINFOCITI «B», che, qualora stimolati da specifici Antigeni, evolvono a PLASMACELLULE che producono specifici Anticorpi nell’ ambito dei cosiddetti CENTRI GERMINATIVI. La zona </a:t>
            </a:r>
            <a:r>
              <a:rPr lang="it-IT" sz="2400" dirty="0" err="1">
                <a:solidFill>
                  <a:schemeClr val="tx1"/>
                </a:solidFill>
                <a:latin typeface="Copperplate Gothic Bold" panose="020E0705020206020404" pitchFamily="34" charset="77"/>
              </a:rPr>
              <a:t>piu’</a:t>
            </a:r>
            <a:r>
              <a:rPr lang="it-IT" sz="2400" dirty="0">
                <a:solidFill>
                  <a:schemeClr val="tx1"/>
                </a:solidFill>
                <a:latin typeface="Copperplate Gothic Bold" panose="020E0705020206020404" pitchFamily="34" charset="77"/>
              </a:rPr>
              <a:t> interna (MIDOLLARE) è costituita da setti di Tessuto Linfoide provenienti dalla Corticale, dove sono localizzati LINFOCITI «B» e «T» e MACROFAGI.</a:t>
            </a:r>
          </a:p>
          <a:p>
            <a:r>
              <a:rPr lang="it-IT" sz="2400" dirty="0">
                <a:solidFill>
                  <a:schemeClr val="tx1"/>
                </a:solidFill>
                <a:latin typeface="Copperplate Gothic Bold" panose="020E0705020206020404" pitchFamily="34" charset="77"/>
              </a:rPr>
              <a:t>La LINFA decorre con flusso lento nei SENI localizzati sia nella Corticale, sia nella Midollare</a:t>
            </a:r>
          </a:p>
        </p:txBody>
      </p:sp>
    </p:spTree>
    <p:extLst>
      <p:ext uri="{BB962C8B-B14F-4D97-AF65-F5344CB8AC3E}">
        <p14:creationId xmlns:p14="http://schemas.microsoft.com/office/powerpoint/2010/main" val="14787548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7" name="Picture 1"/>
          <p:cNvPicPr>
            <a:picLocks noChangeAspect="1" noChangeArrowheads="1"/>
          </p:cNvPicPr>
          <p:nvPr/>
        </p:nvPicPr>
        <p:blipFill>
          <a:blip r:embed="rId3">
            <a:extLst>
              <a:ext uri="{28A0092B-C50C-407E-A947-70E740481C1C}">
                <a14:useLocalDpi xmlns:a14="http://schemas.microsoft.com/office/drawing/2010/main" val="0"/>
              </a:ext>
            </a:extLst>
          </a:blip>
          <a:srcRect l="4652" t="5397" r="4796" b="14514"/>
          <a:stretch>
            <a:fillRect/>
          </a:stretch>
        </p:blipFill>
        <p:spPr bwMode="auto">
          <a:xfrm>
            <a:off x="-71438" y="503238"/>
            <a:ext cx="9072563" cy="5822950"/>
          </a:xfrm>
          <a:prstGeom prst="rect">
            <a:avLst/>
          </a:prstGeom>
          <a:noFill/>
          <a:ln>
            <a:noFill/>
          </a:ln>
          <a:effectLst/>
          <a:extLst>
            <a:ext uri="{909E8E84-426E-40DD-AFC4-6F175D3DCCD1}">
              <a14:hiddenFill xmlns:a14="http://schemas.microsoft.com/office/drawing/2010/main">
                <a:blipFill dpi="0" rotWithShape="0">
                  <a:blip/>
                  <a:srcRect l="4652" t="5397" r="4796" b="1451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04025" cy="3735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7763" name="Picture 3"/>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3419475" y="3687763"/>
            <a:ext cx="3457575" cy="3170237"/>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7764" name="Line 4"/>
          <p:cNvSpPr>
            <a:spLocks noChangeShapeType="1"/>
          </p:cNvSpPr>
          <p:nvPr/>
        </p:nvSpPr>
        <p:spPr bwMode="auto">
          <a:xfrm>
            <a:off x="4859338" y="1268413"/>
            <a:ext cx="73025" cy="3673475"/>
          </a:xfrm>
          <a:prstGeom prst="line">
            <a:avLst/>
          </a:prstGeom>
          <a:noFill/>
          <a:ln w="57240" cap="sq">
            <a:solidFill>
              <a:srgbClr val="FFFF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D39CFDE-5103-D045-93D7-FE366BBB7776}"/>
              </a:ext>
            </a:extLst>
          </p:cNvPr>
          <p:cNvSpPr>
            <a:spLocks noGrp="1"/>
          </p:cNvSpPr>
          <p:nvPr>
            <p:ph type="title"/>
          </p:nvPr>
        </p:nvSpPr>
        <p:spPr>
          <a:xfrm>
            <a:off x="683568" y="2132856"/>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ALTRI ORGANI LINFOIDI</a:t>
            </a:r>
          </a:p>
        </p:txBody>
      </p:sp>
    </p:spTree>
    <p:extLst>
      <p:ext uri="{BB962C8B-B14F-4D97-AF65-F5344CB8AC3E}">
        <p14:creationId xmlns:p14="http://schemas.microsoft.com/office/powerpoint/2010/main" val="16700410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magine 1">
            <a:extLst>
              <a:ext uri="{FF2B5EF4-FFF2-40B4-BE49-F238E27FC236}">
                <a16:creationId xmlns:a16="http://schemas.microsoft.com/office/drawing/2014/main" id="{9A936AAA-8793-974E-AC8C-6CBC1E8D6D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1038" y="241300"/>
            <a:ext cx="52419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63869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BE0C6E-3562-D446-AE32-125EB9F46E0E}"/>
              </a:ext>
            </a:extLst>
          </p:cNvPr>
          <p:cNvSpPr>
            <a:spLocks noGrp="1"/>
          </p:cNvSpPr>
          <p:nvPr>
            <p:ph type="title"/>
          </p:nvPr>
        </p:nvSpPr>
        <p:spPr>
          <a:xfrm>
            <a:off x="-11306" y="0"/>
            <a:ext cx="9144000" cy="1143000"/>
          </a:xfrm>
        </p:spPr>
        <p:txBody>
          <a:bodyPr>
            <a:normAutofit fontScale="90000"/>
          </a:bodyPr>
          <a:lstStyle/>
          <a:p>
            <a:r>
              <a:rPr lang="it-IT" sz="3200" dirty="0">
                <a:latin typeface="Gurmukhi MN" panose="02020600050405020304" pitchFamily="18" charset="0"/>
                <a:cs typeface="Gurmukhi MN" panose="02020600050405020304" pitchFamily="18" charset="0"/>
              </a:rPr>
              <a:t>TESSUTO LINFOIDE ASSOCIATO ALLE MUCOSE (Mucosa-</a:t>
            </a:r>
            <a:r>
              <a:rPr lang="it-IT" sz="3200" dirty="0" err="1">
                <a:latin typeface="Gurmukhi MN" panose="02020600050405020304" pitchFamily="18" charset="0"/>
                <a:cs typeface="Gurmukhi MN" panose="02020600050405020304" pitchFamily="18" charset="0"/>
              </a:rPr>
              <a:t>Associated</a:t>
            </a:r>
            <a:r>
              <a:rPr lang="it-IT" sz="3200" dirty="0">
                <a:latin typeface="Gurmukhi MN" panose="02020600050405020304" pitchFamily="18" charset="0"/>
                <a:cs typeface="Gurmukhi MN" panose="02020600050405020304" pitchFamily="18" charset="0"/>
              </a:rPr>
              <a:t> </a:t>
            </a:r>
            <a:r>
              <a:rPr lang="it-IT" sz="3200" dirty="0" err="1">
                <a:latin typeface="Gurmukhi MN" panose="02020600050405020304" pitchFamily="18" charset="0"/>
                <a:cs typeface="Gurmukhi MN" panose="02020600050405020304" pitchFamily="18" charset="0"/>
              </a:rPr>
              <a:t>Lymphoid</a:t>
            </a:r>
            <a:r>
              <a:rPr lang="it-IT" sz="3200" dirty="0">
                <a:latin typeface="Gurmukhi MN" panose="02020600050405020304" pitchFamily="18" charset="0"/>
                <a:cs typeface="Gurmukhi MN" panose="02020600050405020304" pitchFamily="18" charset="0"/>
              </a:rPr>
              <a:t> </a:t>
            </a:r>
            <a:r>
              <a:rPr lang="it-IT" sz="3200" dirty="0" err="1">
                <a:latin typeface="Gurmukhi MN" panose="02020600050405020304" pitchFamily="18" charset="0"/>
                <a:cs typeface="Gurmukhi MN" panose="02020600050405020304" pitchFamily="18" charset="0"/>
              </a:rPr>
              <a:t>Tissue</a:t>
            </a:r>
            <a:r>
              <a:rPr lang="it-IT" sz="3200" dirty="0">
                <a:latin typeface="Gurmukhi MN" panose="02020600050405020304" pitchFamily="18" charset="0"/>
                <a:cs typeface="Gurmukhi MN" panose="02020600050405020304" pitchFamily="18" charset="0"/>
              </a:rPr>
              <a:t>)</a:t>
            </a:r>
          </a:p>
        </p:txBody>
      </p:sp>
      <p:sp>
        <p:nvSpPr>
          <p:cNvPr id="3" name="Segnaposto contenuto 2">
            <a:extLst>
              <a:ext uri="{FF2B5EF4-FFF2-40B4-BE49-F238E27FC236}">
                <a16:creationId xmlns:a16="http://schemas.microsoft.com/office/drawing/2014/main" id="{F670979C-E1D3-CB4B-8979-BC1E7060BE41}"/>
              </a:ext>
            </a:extLst>
          </p:cNvPr>
          <p:cNvSpPr>
            <a:spLocks noGrp="1"/>
          </p:cNvSpPr>
          <p:nvPr>
            <p:ph idx="1"/>
          </p:nvPr>
        </p:nvSpPr>
        <p:spPr>
          <a:xfrm>
            <a:off x="0" y="1417638"/>
            <a:ext cx="9144000" cy="5440362"/>
          </a:xfrm>
        </p:spPr>
        <p:txBody>
          <a:bodyPr>
            <a:normAutofit/>
          </a:bodyPr>
          <a:lstStyle/>
          <a:p>
            <a:pPr marL="0" indent="0">
              <a:buNone/>
            </a:pPr>
            <a:r>
              <a:rPr lang="it-IT" sz="2600" b="1" dirty="0"/>
              <a:t>Sono rappresentati da:</a:t>
            </a:r>
          </a:p>
          <a:p>
            <a:pPr marL="0" indent="0">
              <a:buNone/>
            </a:pPr>
            <a:endParaRPr lang="it-IT" sz="2600" b="1" dirty="0"/>
          </a:p>
          <a:p>
            <a:pPr>
              <a:buFontTx/>
              <a:buChar char="-"/>
            </a:pPr>
            <a:r>
              <a:rPr lang="it-IT" sz="2600" b="1" dirty="0"/>
              <a:t>ANELLO (o ARCO) LINFATICO di WALDEYER nel distretto ORO-FARINGEO  con le TONSILLE PALATINE, LINGUALE, FARINGEA, TUBARICA;</a:t>
            </a:r>
          </a:p>
          <a:p>
            <a:pPr>
              <a:buFontTx/>
              <a:buChar char="-"/>
            </a:pPr>
            <a:endParaRPr lang="it-IT" sz="2600" b="1" dirty="0"/>
          </a:p>
          <a:p>
            <a:pPr>
              <a:buFontTx/>
              <a:buChar char="-"/>
            </a:pPr>
            <a:r>
              <a:rPr lang="it-IT" sz="2600" b="1" dirty="0"/>
              <a:t>FORMAZIONI LINFOIDI dell’ INTESTINO: PLACCHE di PEYER nell’ Ileo, APPENDICE CECALE (o VERMIFORME), NODULI LINFOIDI della Lamina Propria e/o Tonaca Sottomucosa dell’ Intestino Tenue e Crasso</a:t>
            </a:r>
          </a:p>
        </p:txBody>
      </p:sp>
    </p:spTree>
    <p:extLst>
      <p:ext uri="{BB962C8B-B14F-4D97-AF65-F5344CB8AC3E}">
        <p14:creationId xmlns:p14="http://schemas.microsoft.com/office/powerpoint/2010/main" val="38042829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3" name="Picture 1"/>
          <p:cNvPicPr>
            <a:picLocks noChangeAspect="1" noChangeArrowheads="1"/>
          </p:cNvPicPr>
          <p:nvPr/>
        </p:nvPicPr>
        <p:blipFill>
          <a:blip r:embed="rId3">
            <a:extLst>
              <a:ext uri="{28A0092B-C50C-407E-A947-70E740481C1C}">
                <a14:useLocalDpi xmlns:a14="http://schemas.microsoft.com/office/drawing/2010/main" val="0"/>
              </a:ext>
            </a:extLst>
          </a:blip>
          <a:srcRect l="3853" t="2782" r="5310" b="9120"/>
          <a:stretch>
            <a:fillRect/>
          </a:stretch>
        </p:blipFill>
        <p:spPr bwMode="auto">
          <a:xfrm>
            <a:off x="1800225" y="71438"/>
            <a:ext cx="6335713" cy="6767512"/>
          </a:xfrm>
          <a:prstGeom prst="rect">
            <a:avLst/>
          </a:prstGeom>
          <a:noFill/>
          <a:ln>
            <a:noFill/>
          </a:ln>
          <a:effectLst/>
          <a:extLst>
            <a:ext uri="{909E8E84-426E-40DD-AFC4-6F175D3DCCD1}">
              <a14:hiddenFill xmlns:a14="http://schemas.microsoft.com/office/drawing/2010/main">
                <a:blipFill dpi="0" rotWithShape="0">
                  <a:blip/>
                  <a:srcRect l="3853" t="2782" r="5310" b="912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3905" name="Picture 1"/>
          <p:cNvPicPr>
            <a:picLocks noChangeAspect="1" noChangeArrowheads="1"/>
          </p:cNvPicPr>
          <p:nvPr/>
        </p:nvPicPr>
        <p:blipFill>
          <a:blip r:embed="rId3">
            <a:extLst>
              <a:ext uri="{28A0092B-C50C-407E-A947-70E740481C1C}">
                <a14:useLocalDpi xmlns:a14="http://schemas.microsoft.com/office/drawing/2010/main" val="0"/>
              </a:ext>
            </a:extLst>
          </a:blip>
          <a:srcRect l="6311" t="4648" r="7619" b="13124"/>
          <a:stretch>
            <a:fillRect/>
          </a:stretch>
        </p:blipFill>
        <p:spPr bwMode="auto">
          <a:xfrm>
            <a:off x="1511300" y="431800"/>
            <a:ext cx="6624638" cy="6335713"/>
          </a:xfrm>
          <a:prstGeom prst="rect">
            <a:avLst/>
          </a:prstGeom>
          <a:noFill/>
          <a:ln>
            <a:noFill/>
          </a:ln>
          <a:effectLst/>
          <a:extLst>
            <a:ext uri="{909E8E84-426E-40DD-AFC4-6F175D3DCCD1}">
              <a14:hiddenFill xmlns:a14="http://schemas.microsoft.com/office/drawing/2010/main">
                <a:blipFill dpi="0" rotWithShape="0">
                  <a:blip/>
                  <a:srcRect l="6311" t="4648" r="7619" b="1312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5" name="Shape 85"/>
          <p:cNvSpPr/>
          <p:nvPr/>
        </p:nvSpPr>
        <p:spPr>
          <a:xfrm>
            <a:off x="491133" y="6467326"/>
            <a:ext cx="8304609" cy="2163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4" defTabSz="321457">
              <a:defRPr sz="1800"/>
            </a:pPr>
            <a:r>
              <a:rPr sz="703">
                <a:latin typeface="+mj-lt"/>
                <a:ea typeface="+mj-ea"/>
                <a:cs typeface="+mj-cs"/>
                <a:sym typeface="Helvetica"/>
              </a:rPr>
              <a:t>K.L. Moore, A.F. Dalley, A.M.R. Agur                                                                      </a:t>
            </a:r>
            <a:r>
              <a:rPr sz="703" b="1">
                <a:latin typeface="+mj-lt"/>
                <a:ea typeface="+mj-ea"/>
                <a:cs typeface="+mj-cs"/>
                <a:sym typeface="Helvetica"/>
              </a:rPr>
              <a:t>Anatomia umana a orientamento clinico </a:t>
            </a:r>
            <a:r>
              <a:rPr sz="703">
                <a:latin typeface="+mj-lt"/>
                <a:ea typeface="+mj-ea"/>
                <a:cs typeface="+mj-cs"/>
                <a:sym typeface="Helvetica"/>
              </a:rPr>
              <a:t>                                                          Copyright 2015 C.E.A. Casa Editrice Ambrosiana</a:t>
            </a:r>
          </a:p>
        </p:txBody>
      </p:sp>
      <p:pic>
        <p:nvPicPr>
          <p:cNvPr id="86" name="image16.png"/>
          <p:cNvPicPr/>
          <p:nvPr/>
        </p:nvPicPr>
        <p:blipFill>
          <a:blip r:embed="rId2">
            <a:extLst/>
          </a:blip>
          <a:stretch>
            <a:fillRect/>
          </a:stretch>
        </p:blipFill>
        <p:spPr>
          <a:xfrm>
            <a:off x="1834240" y="1029587"/>
            <a:ext cx="5471815" cy="4796568"/>
          </a:xfrm>
          <a:prstGeom prst="rect">
            <a:avLst/>
          </a:prstGeom>
          <a:ln w="12700">
            <a:miter lim="400000"/>
          </a:ln>
        </p:spPr>
      </p:pic>
    </p:spTree>
    <p:extLst>
      <p:ext uri="{BB962C8B-B14F-4D97-AF65-F5344CB8AC3E}">
        <p14:creationId xmlns:p14="http://schemas.microsoft.com/office/powerpoint/2010/main" val="1645581082"/>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1B902A-98D0-2F42-A2AE-7F1EE511E683}"/>
              </a:ext>
            </a:extLst>
          </p:cNvPr>
          <p:cNvSpPr>
            <a:spLocks noGrp="1"/>
          </p:cNvSpPr>
          <p:nvPr>
            <p:ph type="title"/>
          </p:nvPr>
        </p:nvSpPr>
        <p:spPr>
          <a:xfrm>
            <a:off x="0" y="0"/>
            <a:ext cx="9144000" cy="792088"/>
          </a:xfrm>
        </p:spPr>
        <p:txBody>
          <a:bodyPr/>
          <a:lstStyle/>
          <a:p>
            <a:r>
              <a:rPr lang="it-IT" sz="3200" dirty="0">
                <a:solidFill>
                  <a:schemeClr val="tx1"/>
                </a:solidFill>
                <a:latin typeface="Gurmukhi MN" panose="02020600050405020304" pitchFamily="18" charset="0"/>
                <a:cs typeface="Gurmukhi MN" panose="02020600050405020304" pitchFamily="18" charset="0"/>
              </a:rPr>
              <a:t>MILZA</a:t>
            </a:r>
          </a:p>
        </p:txBody>
      </p:sp>
      <p:sp>
        <p:nvSpPr>
          <p:cNvPr id="3" name="Segnaposto contenuto 2">
            <a:extLst>
              <a:ext uri="{FF2B5EF4-FFF2-40B4-BE49-F238E27FC236}">
                <a16:creationId xmlns:a16="http://schemas.microsoft.com/office/drawing/2014/main" id="{4D00D2D3-E654-DB4A-A222-ECC8CB2DC7F0}"/>
              </a:ext>
            </a:extLst>
          </p:cNvPr>
          <p:cNvSpPr>
            <a:spLocks noGrp="1"/>
          </p:cNvSpPr>
          <p:nvPr>
            <p:ph idx="1"/>
          </p:nvPr>
        </p:nvSpPr>
        <p:spPr>
          <a:xfrm>
            <a:off x="0" y="792088"/>
            <a:ext cx="9144000" cy="6065912"/>
          </a:xfrm>
        </p:spPr>
        <p:txBody>
          <a:bodyPr/>
          <a:lstStyle/>
          <a:p>
            <a:r>
              <a:rPr lang="it-IT" sz="2800" dirty="0">
                <a:solidFill>
                  <a:schemeClr val="tx1"/>
                </a:solidFill>
                <a:latin typeface="Chalkboard SE" panose="03050602040202020205" pitchFamily="66" charset="77"/>
              </a:rPr>
              <a:t>Organo LINFOIDE, pieno, impari, intraperitoneale e localizzato nell’ IPOCONDRIO SINISTRO.</a:t>
            </a:r>
          </a:p>
          <a:p>
            <a:r>
              <a:rPr lang="it-IT" sz="2800" dirty="0">
                <a:solidFill>
                  <a:schemeClr val="tx1"/>
                </a:solidFill>
                <a:latin typeface="Chalkboard SE" panose="03050602040202020205" pitchFamily="66" charset="77"/>
              </a:rPr>
              <a:t>Prende rapporto con la Parete Addominale Antero-Laterale, il Muscolo Diaframma, il Fondo dello Stomaco, il Rene Sinistro, la Coda del Pancreas.</a:t>
            </a:r>
          </a:p>
          <a:p>
            <a:r>
              <a:rPr lang="it-IT" sz="2800" dirty="0">
                <a:solidFill>
                  <a:schemeClr val="tx1"/>
                </a:solidFill>
                <a:latin typeface="Chalkboard SE" panose="03050602040202020205" pitchFamily="66" charset="77"/>
              </a:rPr>
              <a:t>È deputato alla distruzione dei Globuli Rossi del Sangue che hanno concluso il loro ciclo vitale dopo circa 120 giorni di vita (ERITROCATERESI).</a:t>
            </a:r>
          </a:p>
          <a:p>
            <a:r>
              <a:rPr lang="it-IT" sz="2800" dirty="0">
                <a:solidFill>
                  <a:schemeClr val="tx1"/>
                </a:solidFill>
                <a:latin typeface="Chalkboard SE" panose="03050602040202020205" pitchFamily="66" charset="77"/>
              </a:rPr>
              <a:t>A differenza </a:t>
            </a:r>
            <a:r>
              <a:rPr lang="it-IT" sz="2800">
                <a:solidFill>
                  <a:schemeClr val="tx1"/>
                </a:solidFill>
                <a:latin typeface="Chalkboard SE" panose="03050602040202020205" pitchFamily="66" charset="77"/>
              </a:rPr>
              <a:t>dei Linfonodi, </a:t>
            </a:r>
            <a:r>
              <a:rPr lang="it-IT" sz="2800" dirty="0">
                <a:solidFill>
                  <a:schemeClr val="tx1"/>
                </a:solidFill>
                <a:latin typeface="Chalkboard SE" panose="03050602040202020205" pitchFamily="66" charset="77"/>
              </a:rPr>
              <a:t>la MILZA «setaccia» e «filtra» il Sangue (anziché la Linfa), al fine di identificarvi possibili agenti potenzialmente dannosi per l</a:t>
            </a:r>
            <a:r>
              <a:rPr lang="it-IT" sz="2800">
                <a:solidFill>
                  <a:schemeClr val="tx1"/>
                </a:solidFill>
                <a:latin typeface="Chalkboard SE" panose="03050602040202020205" pitchFamily="66" charset="77"/>
              </a:rPr>
              <a:t>’ organismo.   </a:t>
            </a:r>
            <a:endParaRPr lang="it-IT" sz="2800"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42663593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29" name="Rectangle 1"/>
          <p:cNvSpPr>
            <a:spLocks noGrp="1" noChangeArrowheads="1"/>
          </p:cNvSpPr>
          <p:nvPr>
            <p:ph type="title" idx="4294967295"/>
          </p:nvPr>
        </p:nvSpPr>
        <p:spPr>
          <a:xfrm>
            <a:off x="0" y="22860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ANATOMIA TOPOGRAFICA DELLA MILZA</a:t>
            </a:r>
          </a:p>
        </p:txBody>
      </p:sp>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47750"/>
            <a:ext cx="7696200" cy="5808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2AC8B8-7003-3149-A559-CDF16B18A240}"/>
              </a:ext>
            </a:extLst>
          </p:cNvPr>
          <p:cNvSpPr>
            <a:spLocks noGrp="1"/>
          </p:cNvSpPr>
          <p:nvPr>
            <p:ph type="title"/>
          </p:nvPr>
        </p:nvSpPr>
        <p:spPr>
          <a:xfrm>
            <a:off x="665185" y="-17140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STRUTTURA DELLA MILZA</a:t>
            </a:r>
          </a:p>
        </p:txBody>
      </p:sp>
      <p:sp>
        <p:nvSpPr>
          <p:cNvPr id="3" name="Segnaposto contenuto 2">
            <a:extLst>
              <a:ext uri="{FF2B5EF4-FFF2-40B4-BE49-F238E27FC236}">
                <a16:creationId xmlns:a16="http://schemas.microsoft.com/office/drawing/2014/main" id="{39B0D27A-69AB-F646-83F0-28272CD096DD}"/>
              </a:ext>
            </a:extLst>
          </p:cNvPr>
          <p:cNvSpPr>
            <a:spLocks noGrp="1"/>
          </p:cNvSpPr>
          <p:nvPr>
            <p:ph idx="1"/>
          </p:nvPr>
        </p:nvSpPr>
        <p:spPr>
          <a:xfrm>
            <a:off x="23612" y="764704"/>
            <a:ext cx="9036496" cy="5905450"/>
          </a:xfrm>
        </p:spPr>
        <p:txBody>
          <a:bodyPr/>
          <a:lstStyle/>
          <a:p>
            <a:r>
              <a:rPr lang="it-IT" sz="2400" dirty="0">
                <a:solidFill>
                  <a:schemeClr val="tx1"/>
                </a:solidFill>
                <a:latin typeface="Chalkboard SE" panose="03050602040202020205" pitchFamily="66" charset="77"/>
              </a:rPr>
              <a:t>La MILZA è rivestita da una CAPSULA FIBRO-MUSCOLARE (Muscolatura Liscia)</a:t>
            </a:r>
          </a:p>
          <a:p>
            <a:r>
              <a:rPr lang="it-IT" sz="2400" dirty="0">
                <a:solidFill>
                  <a:schemeClr val="tx1"/>
                </a:solidFill>
                <a:latin typeface="Chalkboard SE" panose="03050602040202020205" pitchFamily="66" charset="77"/>
              </a:rPr>
              <a:t>Il Tessuto Linfoide della MILZA si organizza in:</a:t>
            </a:r>
          </a:p>
          <a:p>
            <a:pPr marL="457200" indent="-457200">
              <a:buFontTx/>
              <a:buChar char="-"/>
            </a:pPr>
            <a:r>
              <a:rPr lang="it-IT" sz="2400" dirty="0">
                <a:solidFill>
                  <a:schemeClr val="tx1"/>
                </a:solidFill>
                <a:latin typeface="Chalkboard SE" panose="03050602040202020205" pitchFamily="66" charset="77"/>
              </a:rPr>
              <a:t>POLPA BIANCA, il cui tessuto linfoide segue le Ramificazioni della Arteria Splenica o Lienale, provvista di Fibrocellule Muscolari Lisce;</a:t>
            </a:r>
          </a:p>
          <a:p>
            <a:pPr marL="457200" indent="-457200">
              <a:buFontTx/>
              <a:buChar char="-"/>
            </a:pPr>
            <a:r>
              <a:rPr lang="it-IT" sz="2400" dirty="0">
                <a:solidFill>
                  <a:schemeClr val="tx1"/>
                </a:solidFill>
                <a:latin typeface="Chalkboard SE" panose="03050602040202020205" pitchFamily="66" charset="77"/>
              </a:rPr>
              <a:t>POLPA ROSSA è prevalentemente costituita da Eritrociti, che vengono selezionati da Cellule Linfoidi per sottoporli a Eritrocateresi. Avviene tramite 2 modalità: la cosiddetta »CIRCOLAZIONE CHIUSA» immette sangue nella Polpa Rossa tramite LACUNE VASCOLARI VENOSE, che con il loro endotelio, non consentono un contattato «diretto» tra sangue e tessuto linfoide. Secondo la «CIRCOLAZIONE APERTA» , il Sangue viene immesso nella Polpa Rossa direttamente in contatto col Tessuto Linfoide</a:t>
            </a:r>
          </a:p>
        </p:txBody>
      </p:sp>
    </p:spTree>
    <p:extLst>
      <p:ext uri="{BB962C8B-B14F-4D97-AF65-F5344CB8AC3E}">
        <p14:creationId xmlns:p14="http://schemas.microsoft.com/office/powerpoint/2010/main" val="12296686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3" name="Rectangle 1"/>
          <p:cNvSpPr>
            <a:spLocks noGrp="1" noChangeArrowheads="1"/>
          </p:cNvSpPr>
          <p:nvPr>
            <p:ph type="title" idx="4294967295"/>
          </p:nvPr>
        </p:nvSpPr>
        <p:spPr>
          <a:xfrm>
            <a:off x="0" y="0"/>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MILZA: CIRCOLAZIONE APERTA e CHIUSA</a:t>
            </a:r>
          </a:p>
        </p:txBody>
      </p:sp>
      <p:pic>
        <p:nvPicPr>
          <p:cNvPr id="1259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9144000" cy="5786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DDBDD6-9A86-DF42-BDC2-682347D320C7}"/>
              </a:ext>
            </a:extLst>
          </p:cNvPr>
          <p:cNvSpPr>
            <a:spLocks noGrp="1"/>
          </p:cNvSpPr>
          <p:nvPr>
            <p:ph type="title"/>
          </p:nvPr>
        </p:nvSpPr>
        <p:spPr>
          <a:xfrm>
            <a:off x="611560" y="19109"/>
            <a:ext cx="7753350" cy="745595"/>
          </a:xfrm>
        </p:spPr>
        <p:txBody>
          <a:bodyPr/>
          <a:lstStyle/>
          <a:p>
            <a:r>
              <a:rPr lang="it-IT" sz="3200" dirty="0">
                <a:solidFill>
                  <a:schemeClr val="tx1"/>
                </a:solidFill>
                <a:latin typeface="Gurmukhi MN" panose="02020600050405020304" pitchFamily="18" charset="0"/>
                <a:cs typeface="Gurmukhi MN" panose="02020600050405020304" pitchFamily="18" charset="0"/>
              </a:rPr>
              <a:t>T I M O</a:t>
            </a:r>
          </a:p>
        </p:txBody>
      </p:sp>
      <p:sp>
        <p:nvSpPr>
          <p:cNvPr id="3" name="Segnaposto contenuto 2">
            <a:extLst>
              <a:ext uri="{FF2B5EF4-FFF2-40B4-BE49-F238E27FC236}">
                <a16:creationId xmlns:a16="http://schemas.microsoft.com/office/drawing/2014/main" id="{600A8384-3B9E-EE4E-B43D-E873719FC25E}"/>
              </a:ext>
            </a:extLst>
          </p:cNvPr>
          <p:cNvSpPr>
            <a:spLocks noGrp="1"/>
          </p:cNvSpPr>
          <p:nvPr>
            <p:ph idx="1"/>
          </p:nvPr>
        </p:nvSpPr>
        <p:spPr>
          <a:xfrm>
            <a:off x="0" y="980728"/>
            <a:ext cx="9144000" cy="5877272"/>
          </a:xfrm>
        </p:spPr>
        <p:txBody>
          <a:bodyPr/>
          <a:lstStyle/>
          <a:p>
            <a:r>
              <a:rPr lang="it-IT" sz="2600" dirty="0">
                <a:solidFill>
                  <a:schemeClr val="tx1"/>
                </a:solidFill>
                <a:latin typeface="Chalkboard SE" panose="03050602040202020205" pitchFamily="66" charset="77"/>
              </a:rPr>
              <a:t>Organo LINFOIDE impari localizzato nel MEDIASTINO della Cavità Toracica, </a:t>
            </a:r>
            <a:r>
              <a:rPr lang="it-IT" sz="2600" dirty="0" err="1">
                <a:solidFill>
                  <a:schemeClr val="tx1"/>
                </a:solidFill>
                <a:latin typeface="Chalkboard SE" panose="03050602040202020205" pitchFamily="66" charset="77"/>
              </a:rPr>
              <a:t>antero</a:t>
            </a:r>
            <a:r>
              <a:rPr lang="it-IT" sz="2600" dirty="0">
                <a:solidFill>
                  <a:schemeClr val="tx1"/>
                </a:solidFill>
                <a:latin typeface="Chalkboard SE" panose="03050602040202020205" pitchFamily="66" charset="77"/>
              </a:rPr>
              <a:t>-superiormente rispetto al Cuore nel suo Sacco Pericardico.</a:t>
            </a:r>
          </a:p>
          <a:p>
            <a:r>
              <a:rPr lang="it-IT" sz="2600" dirty="0">
                <a:solidFill>
                  <a:schemeClr val="tx1"/>
                </a:solidFill>
                <a:latin typeface="Chalkboard SE" panose="03050602040202020205" pitchFamily="66" charset="77"/>
              </a:rPr>
              <a:t>Fino all’ età adolescenziale provvede a differenziare i LINFOCITI «T» (</a:t>
            </a:r>
            <a:r>
              <a:rPr lang="it-IT" sz="2600" dirty="0" err="1">
                <a:solidFill>
                  <a:schemeClr val="tx1"/>
                </a:solidFill>
                <a:latin typeface="Chalkboard SE" panose="03050602040202020205" pitchFamily="66" charset="77"/>
              </a:rPr>
              <a:t>Timociti</a:t>
            </a:r>
            <a:r>
              <a:rPr lang="it-IT" sz="2600" dirty="0">
                <a:solidFill>
                  <a:schemeClr val="tx1"/>
                </a:solidFill>
                <a:latin typeface="Chalkboard SE" panose="03050602040202020205" pitchFamily="66" charset="77"/>
              </a:rPr>
              <a:t>).</a:t>
            </a:r>
          </a:p>
          <a:p>
            <a:r>
              <a:rPr lang="it-IT" sz="2600" dirty="0">
                <a:solidFill>
                  <a:schemeClr val="tx1"/>
                </a:solidFill>
                <a:latin typeface="Chalkboard SE" panose="03050602040202020205" pitchFamily="66" charset="77"/>
              </a:rPr>
              <a:t>A differenza di altri organi linfoidi, l’ impalcatura è di tipo Epiteliale le cui cellule presentano prolungamenti che costituisco un particolare reticolo NON connettivale.</a:t>
            </a:r>
          </a:p>
          <a:p>
            <a:r>
              <a:rPr lang="it-IT" sz="2600" dirty="0">
                <a:solidFill>
                  <a:schemeClr val="tx1"/>
                </a:solidFill>
                <a:latin typeface="Chalkboard SE" panose="03050602040202020205" pitchFamily="66" charset="77"/>
              </a:rPr>
              <a:t>Caratteristiche formazioni a lamelle cellulari concentriche i Corpuscoli di </a:t>
            </a:r>
            <a:r>
              <a:rPr lang="it-IT" sz="2600" dirty="0" err="1">
                <a:solidFill>
                  <a:schemeClr val="tx1"/>
                </a:solidFill>
                <a:latin typeface="Chalkboard SE" panose="03050602040202020205" pitchFamily="66" charset="77"/>
              </a:rPr>
              <a:t>Hassal</a:t>
            </a:r>
            <a:r>
              <a:rPr lang="it-IT" sz="2600" dirty="0">
                <a:solidFill>
                  <a:schemeClr val="tx1"/>
                </a:solidFill>
                <a:latin typeface="Chalkboard SE" panose="03050602040202020205" pitchFamily="66" charset="77"/>
              </a:rPr>
              <a:t>.</a:t>
            </a:r>
          </a:p>
          <a:p>
            <a:r>
              <a:rPr lang="it-IT" sz="2600" dirty="0">
                <a:solidFill>
                  <a:schemeClr val="tx1"/>
                </a:solidFill>
                <a:latin typeface="Chalkboard SE" panose="03050602040202020205" pitchFamily="66" charset="77"/>
              </a:rPr>
              <a:t>Successivamente all’ adolescenza, va incontro ad una regressione morfo-funzionale a tessuto adiposo.</a:t>
            </a:r>
          </a:p>
          <a:p>
            <a:endParaRPr lang="it-IT" sz="2600" dirty="0">
              <a:solidFill>
                <a:schemeClr val="tx1"/>
              </a:solidFill>
              <a:latin typeface="Chalkboard SE" panose="03050602040202020205" pitchFamily="66" charset="77"/>
            </a:endParaRPr>
          </a:p>
          <a:p>
            <a:endParaRPr lang="it-IT" sz="2800"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23819740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6977" name="Picture 1"/>
          <p:cNvPicPr>
            <a:picLocks noChangeAspect="1" noChangeArrowheads="1"/>
          </p:cNvPicPr>
          <p:nvPr/>
        </p:nvPicPr>
        <p:blipFill>
          <a:blip r:embed="rId3">
            <a:extLst>
              <a:ext uri="{28A0092B-C50C-407E-A947-70E740481C1C}">
                <a14:useLocalDpi xmlns:a14="http://schemas.microsoft.com/office/drawing/2010/main" val="0"/>
              </a:ext>
            </a:extLst>
          </a:blip>
          <a:srcRect l="1653" t="2780" r="6728" b="14461"/>
          <a:stretch>
            <a:fillRect/>
          </a:stretch>
        </p:blipFill>
        <p:spPr bwMode="auto">
          <a:xfrm>
            <a:off x="647700" y="360363"/>
            <a:ext cx="7488238" cy="6408737"/>
          </a:xfrm>
          <a:prstGeom prst="rect">
            <a:avLst/>
          </a:prstGeom>
          <a:noFill/>
          <a:ln>
            <a:noFill/>
          </a:ln>
          <a:effectLst/>
          <a:extLst>
            <a:ext uri="{909E8E84-426E-40DD-AFC4-6F175D3DCCD1}">
              <a14:hiddenFill xmlns:a14="http://schemas.microsoft.com/office/drawing/2010/main">
                <a:blipFill dpi="0" rotWithShape="0">
                  <a:blip/>
                  <a:srcRect l="1653" t="2780" r="6728" b="1446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noChangeArrowheads="1"/>
          </p:cNvPicPr>
          <p:nvPr/>
        </p:nvPicPr>
        <p:blipFill>
          <a:blip r:embed="rId3">
            <a:extLst>
              <a:ext uri="{28A0092B-C50C-407E-A947-70E740481C1C}">
                <a14:useLocalDpi xmlns:a14="http://schemas.microsoft.com/office/drawing/2010/main" val="0"/>
              </a:ext>
            </a:extLst>
          </a:blip>
          <a:srcRect l="4831" t="1443" b="10455"/>
          <a:stretch>
            <a:fillRect/>
          </a:stretch>
        </p:blipFill>
        <p:spPr bwMode="auto">
          <a:xfrm>
            <a:off x="2160588" y="0"/>
            <a:ext cx="5908675" cy="6767513"/>
          </a:xfrm>
          <a:prstGeom prst="rect">
            <a:avLst/>
          </a:prstGeom>
          <a:noFill/>
          <a:ln>
            <a:noFill/>
          </a:ln>
          <a:effectLst/>
          <a:extLst>
            <a:ext uri="{909E8E84-426E-40DD-AFC4-6F175D3DCCD1}">
              <a14:hiddenFill xmlns:a14="http://schemas.microsoft.com/office/drawing/2010/main">
                <a:blipFill dpi="0" rotWithShape="0">
                  <a:blip/>
                  <a:srcRect l="4831" t="1443" b="104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4021558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5954</TotalTime>
  <Words>2240</Words>
  <Application>Microsoft Macintosh PowerPoint</Application>
  <PresentationFormat>Presentazione su schermo (4:3)</PresentationFormat>
  <Paragraphs>235</Paragraphs>
  <Slides>85</Slides>
  <Notes>52</Notes>
  <HiddenSlides>0</HiddenSlides>
  <MMClips>0</MMClips>
  <ScaleCrop>false</ScaleCrop>
  <HeadingPairs>
    <vt:vector size="6" baseType="variant">
      <vt:variant>
        <vt:lpstr>Caratteri utilizzati</vt:lpstr>
      </vt:variant>
      <vt:variant>
        <vt:i4>17</vt:i4>
      </vt:variant>
      <vt:variant>
        <vt:lpstr>Tema</vt:lpstr>
      </vt:variant>
      <vt:variant>
        <vt:i4>2</vt:i4>
      </vt:variant>
      <vt:variant>
        <vt:lpstr>Titoli diapositive</vt:lpstr>
      </vt:variant>
      <vt:variant>
        <vt:i4>85</vt:i4>
      </vt:variant>
    </vt:vector>
  </HeadingPairs>
  <TitlesOfParts>
    <vt:vector size="104" baseType="lpstr">
      <vt:lpstr>Microsoft YaHei</vt:lpstr>
      <vt:lpstr>ＭＳ Ｐゴシック</vt:lpstr>
      <vt:lpstr>Arial</vt:lpstr>
      <vt:lpstr>Arial Black</vt:lpstr>
      <vt:lpstr>Calibri</vt:lpstr>
      <vt:lpstr>Century Schoolbook</vt:lpstr>
      <vt:lpstr>Chalkboard</vt:lpstr>
      <vt:lpstr>Chalkboard SE</vt:lpstr>
      <vt:lpstr>Chalkduster</vt:lpstr>
      <vt:lpstr>Comic Sans MS</vt:lpstr>
      <vt:lpstr>Copperplate</vt:lpstr>
      <vt:lpstr>Copperplate Gothic Bold</vt:lpstr>
      <vt:lpstr>Gurmukhi MN</vt:lpstr>
      <vt:lpstr>Helvetica</vt:lpstr>
      <vt:lpstr>Lucida Sans Unicode</vt:lpstr>
      <vt:lpstr>Times New Roman</vt:lpstr>
      <vt:lpstr>Wingdings</vt:lpstr>
      <vt:lpstr>Tema di Office</vt:lpstr>
      <vt:lpstr>Office Theme</vt:lpstr>
      <vt:lpstr> </vt:lpstr>
      <vt:lpstr>ARTERIE  della  GRANDE CIRCOLAZIONE</vt:lpstr>
      <vt:lpstr>SISTEMA ARTERIOSO  DELLA GRANDE CIRCOLAZIONE</vt:lpstr>
      <vt:lpstr>Presentazione standard di PowerPoint</vt:lpstr>
      <vt:lpstr>Presentazione standard di PowerPoint</vt:lpstr>
      <vt:lpstr>ARCO DELL’ AORTA</vt:lpstr>
      <vt:lpstr>ARCO AORTICO e DIRAMAZIONI</vt:lpstr>
      <vt:lpstr>Presentazione standard di PowerPoint</vt:lpstr>
      <vt:lpstr>Presentazione standard di PowerPoint</vt:lpstr>
      <vt:lpstr>Presentazione standard di PowerPoint</vt:lpstr>
      <vt:lpstr>SISTEMA ARTERIOSO CAROTIDEO</vt:lpstr>
      <vt:lpstr>ARTERIA CAROTIDE ESTERNA</vt:lpstr>
      <vt:lpstr>Presentazione standard di PowerPoint</vt:lpstr>
      <vt:lpstr>ARTERIA CAROTIDE INTERNA</vt:lpstr>
      <vt:lpstr>Presentazione standard di PowerPoint</vt:lpstr>
      <vt:lpstr>ARTERIA SUCCLAVIA</vt:lpstr>
      <vt:lpstr>Presentazione standard di PowerPoint</vt:lpstr>
      <vt:lpstr>AORTA  DISCENDENTE</vt:lpstr>
      <vt:lpstr>SCHEMA DELLE RAMIFICAZIONI DELL’ AORTA DISCENDENTE</vt:lpstr>
      <vt:lpstr>AORTA  DISCENDENTE  TORACICA</vt:lpstr>
      <vt:lpstr>AORTA  DISCENDENTE  ADDOMINALE</vt:lpstr>
      <vt:lpstr>Presentazione standard di PowerPoint</vt:lpstr>
      <vt:lpstr>TRIPODE  CELIACO</vt:lpstr>
      <vt:lpstr>ARTERIE MESENTERICHE SUPERIORE  ed INFERIORE</vt:lpstr>
      <vt:lpstr>ARTERIA MESENTERICA SUPERIORE</vt:lpstr>
      <vt:lpstr>ARTERIA ILIACA COMUNE</vt:lpstr>
      <vt:lpstr>ARTERIE ILIACHE COMUNE, ESTERNA ed INTERNA (o Ipogastrica)</vt:lpstr>
      <vt:lpstr>ARTERIA SACRALE MEDIA (MEDIANA)</vt:lpstr>
      <vt:lpstr>ARTERIA ILIACA ESTERNA</vt:lpstr>
      <vt:lpstr>Presentazione standard di PowerPoint</vt:lpstr>
      <vt:lpstr>Presentazione standard di PowerPoint</vt:lpstr>
      <vt:lpstr>ARTERIA ILIACA INTERNA</vt:lpstr>
      <vt:lpstr>Presentazione standard di PowerPoint</vt:lpstr>
      <vt:lpstr>VENE  della  GRANDE CIRCOLAZIONE</vt:lpstr>
      <vt:lpstr>CIRCOLAZIONE VENOSA SISTEMICA</vt:lpstr>
      <vt:lpstr>Presentazione standard di PowerPoint</vt:lpstr>
      <vt:lpstr>SISTEMI  VENOSI della GRANDE CIRCOLAZIONE</vt:lpstr>
      <vt:lpstr>SISTEMI VENOSI della GRANDE CIRCOLA- ZIONE</vt:lpstr>
      <vt:lpstr>Presentazione standard di PowerPoint</vt:lpstr>
      <vt:lpstr>VENE afferenti  alla  VENA CAVA SUPERIORE</vt:lpstr>
      <vt:lpstr>DRENAGGIO VENOSO DELLA REGIONE DEL CRANIO</vt:lpstr>
      <vt:lpstr>VENE CAVA SUPERIORE ed ANONIME </vt:lpstr>
      <vt:lpstr>SENI VENOSI della DURA MADRE</vt:lpstr>
      <vt:lpstr>Presentazione standard di PowerPoint</vt:lpstr>
      <vt:lpstr>VENE  DEL  COLLO</vt:lpstr>
      <vt:lpstr>DRENAGGIO VENOSO dell’ ARTO SUPERIORE</vt:lpstr>
      <vt:lpstr>Presentazione standard di PowerPoint</vt:lpstr>
      <vt:lpstr>VENE CEFALICA e BASILICA</vt:lpstr>
      <vt:lpstr>DRENAGGIO VENOSO DEL TORACE</vt:lpstr>
      <vt:lpstr>TRIBUTARIE DELLA VENA CAVA INFERIORE</vt:lpstr>
      <vt:lpstr>VENA CAVA INFERIORE</vt:lpstr>
      <vt:lpstr>VENA  PORTA</vt:lpstr>
      <vt:lpstr>Presentazione standard di PowerPoint</vt:lpstr>
      <vt:lpstr>DRENAGGIO VENOSO dell’ ARTO INFERIORE</vt:lpstr>
      <vt:lpstr>Presentazione standard di PowerPoint</vt:lpstr>
      <vt:lpstr>VENE  SAFENE</vt:lpstr>
      <vt:lpstr>Presentazione standard di PowerPoint</vt:lpstr>
      <vt:lpstr>SISTEMA CIRCOLATORIO LINFATICO (sintesi)</vt:lpstr>
      <vt:lpstr>Presentazione standard di PowerPoint</vt:lpstr>
      <vt:lpstr>Presentazione standard di PowerPoint</vt:lpstr>
      <vt:lpstr>SCHEMA  MORFO-FUNZIONALE DEL SISTEMA  CIRCOLATORIO LINFATICO</vt:lpstr>
      <vt:lpstr>Presentazione standard di PowerPoint</vt:lpstr>
      <vt:lpstr>Presentazione standard di PowerPoint</vt:lpstr>
      <vt:lpstr>SISTEMA CIRCOLATORIO LINFATICO</vt:lpstr>
      <vt:lpstr>PERCORSO SCHEMATICO DELLA LINFA</vt:lpstr>
      <vt:lpstr>LINFONODI</vt:lpstr>
      <vt:lpstr>Presentazione standard di PowerPoint</vt:lpstr>
      <vt:lpstr>Presentazione standard di PowerPoint</vt:lpstr>
      <vt:lpstr>Presentazione standard di PowerPoint</vt:lpstr>
      <vt:lpstr>Presentazione standard di PowerPoint</vt:lpstr>
      <vt:lpstr>Presentazione standard di PowerPoint</vt:lpstr>
      <vt:lpstr>STRUTTURA dei LINFONODI</vt:lpstr>
      <vt:lpstr>Presentazione standard di PowerPoint</vt:lpstr>
      <vt:lpstr>Presentazione standard di PowerPoint</vt:lpstr>
      <vt:lpstr>ALTRI ORGANI LINFOIDI</vt:lpstr>
      <vt:lpstr>Presentazione standard di PowerPoint</vt:lpstr>
      <vt:lpstr>TESSUTO LINFOIDE ASSOCIATO ALLE MUCOSE (Mucosa-Associated Lymphoid Tissue)</vt:lpstr>
      <vt:lpstr>Presentazione standard di PowerPoint</vt:lpstr>
      <vt:lpstr>Presentazione standard di PowerPoint</vt:lpstr>
      <vt:lpstr>MILZA</vt:lpstr>
      <vt:lpstr>ANATOMIA TOPOGRAFICA DELLA MILZA</vt:lpstr>
      <vt:lpstr>STRUTTURA DELLA MILZA</vt:lpstr>
      <vt:lpstr>MILZA: CIRCOLAZIONE APERTA e CHIUSA</vt:lpstr>
      <vt:lpstr>T I M O</vt:lpstr>
      <vt:lpstr>Presentazione standard di PowerPoint</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MUSCOLI MASTICATORI (1)</dc:title>
  <dc:creator>Pallette</dc:creator>
  <cp:lastModifiedBy>Utente di Microsoft Office</cp:lastModifiedBy>
  <cp:revision>422</cp:revision>
  <cp:lastPrinted>2020-02-13T11:48:13Z</cp:lastPrinted>
  <dcterms:created xsi:type="dcterms:W3CDTF">2000-11-30T12:44:42Z</dcterms:created>
  <dcterms:modified xsi:type="dcterms:W3CDTF">2021-03-06T15:34:52Z</dcterms:modified>
</cp:coreProperties>
</file>