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8"/>
  </p:notesMasterIdLst>
  <p:sldIdLst>
    <p:sldId id="316" r:id="rId4"/>
    <p:sldId id="307" r:id="rId5"/>
    <p:sldId id="308" r:id="rId6"/>
    <p:sldId id="310" r:id="rId7"/>
    <p:sldId id="346" r:id="rId8"/>
    <p:sldId id="311" r:id="rId9"/>
    <p:sldId id="309" r:id="rId10"/>
    <p:sldId id="347" r:id="rId11"/>
    <p:sldId id="348" r:id="rId12"/>
    <p:sldId id="312" r:id="rId13"/>
    <p:sldId id="315" r:id="rId14"/>
    <p:sldId id="317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18" r:id="rId23"/>
    <p:sldId id="319" r:id="rId24"/>
    <p:sldId id="299" r:id="rId25"/>
    <p:sldId id="341" r:id="rId26"/>
    <p:sldId id="300" r:id="rId27"/>
    <p:sldId id="301" r:id="rId28"/>
    <p:sldId id="302" r:id="rId29"/>
    <p:sldId id="323" r:id="rId30"/>
    <p:sldId id="320" r:id="rId31"/>
    <p:sldId id="321" r:id="rId32"/>
    <p:sldId id="362" r:id="rId33"/>
    <p:sldId id="360" r:id="rId34"/>
    <p:sldId id="322" r:id="rId35"/>
    <p:sldId id="361" r:id="rId36"/>
    <p:sldId id="363" r:id="rId37"/>
    <p:sldId id="303" r:id="rId38"/>
    <p:sldId id="324" r:id="rId39"/>
    <p:sldId id="344" r:id="rId40"/>
    <p:sldId id="325" r:id="rId41"/>
    <p:sldId id="305" r:id="rId42"/>
    <p:sldId id="306" r:id="rId43"/>
    <p:sldId id="336" r:id="rId44"/>
    <p:sldId id="331" r:id="rId45"/>
    <p:sldId id="332" r:id="rId46"/>
    <p:sldId id="333" r:id="rId47"/>
    <p:sldId id="345" r:id="rId48"/>
    <p:sldId id="338" r:id="rId49"/>
    <p:sldId id="339" r:id="rId50"/>
    <p:sldId id="340" r:id="rId51"/>
    <p:sldId id="337" r:id="rId52"/>
    <p:sldId id="335" r:id="rId53"/>
    <p:sldId id="275" r:id="rId54"/>
    <p:sldId id="280" r:id="rId55"/>
    <p:sldId id="292" r:id="rId56"/>
    <p:sldId id="286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0975" autoAdjust="0"/>
  </p:normalViewPr>
  <p:slideViewPr>
    <p:cSldViewPr>
      <p:cViewPr varScale="1">
        <p:scale>
          <a:sx n="97" d="100"/>
          <a:sy n="97" d="100"/>
        </p:scale>
        <p:origin x="15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8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D28637-B55E-4D20-9D63-40FA8E6CCE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3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19940A-0ED7-442D-8D96-BDE1BD6B6359}" type="slidenum">
              <a:rPr lang="en-US" altLang="it-IT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it-IT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3CA215-F1BC-4618-BF77-A53A6A76E3EB}" type="slidenum">
              <a:rPr lang="en-US" altLang="it-IT"/>
              <a:pPr/>
              <a:t>32</a:t>
            </a:fld>
            <a:endParaRPr lang="en-US" altLang="it-IT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D68986-A43A-43D5-B2FF-ADBA33250C11}" type="slidenum">
              <a:rPr lang="en-US" altLang="it-IT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it-IT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FD3AA1-BBAD-4F48-956A-E7B1647C33B2}" type="slidenum">
              <a:rPr lang="en-US" altLang="it-IT"/>
              <a:pPr/>
              <a:t>36</a:t>
            </a:fld>
            <a:endParaRPr lang="en-US" altLang="it-IT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FD3AA1-BBAD-4F48-956A-E7B1647C33B2}" type="slidenum">
              <a:rPr lang="en-US" altLang="it-IT"/>
              <a:pPr/>
              <a:t>37</a:t>
            </a:fld>
            <a:endParaRPr lang="en-US" altLang="it-IT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3BAFCA-A2D7-404F-9D13-DF2DDBEAABC2}" type="slidenum">
              <a:rPr lang="en-US" altLang="it-IT"/>
              <a:pPr/>
              <a:t>38</a:t>
            </a:fld>
            <a:endParaRPr lang="en-US" altLang="it-IT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6A569-D2D9-4DC8-A7BF-7E91B871D8E1}" type="slidenum">
              <a:rPr lang="en-US" altLang="it-IT"/>
              <a:pPr/>
              <a:t>43</a:t>
            </a:fld>
            <a:endParaRPr lang="en-US" altLang="it-IT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820738"/>
            <a:ext cx="4273550" cy="3205162"/>
          </a:xfrm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70" y="4368312"/>
            <a:ext cx="5027263" cy="4062046"/>
          </a:xfrm>
          <a:ln/>
        </p:spPr>
        <p:txBody>
          <a:bodyPr/>
          <a:lstStyle/>
          <a:p>
            <a:endParaRPr lang="en-GB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A15BC6-9642-4D22-BE69-05C0DFDEE6EE}" type="slidenum">
              <a:rPr lang="en-US" altLang="it-IT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it-IT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37C756-5BD6-403C-B1FF-DFD6D37A90D4}" type="slidenum">
              <a:rPr lang="en-US" altLang="it-IT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it-IT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3584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58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 eaLnBrk="1" hangingPunct="1">
              <a:lnSpc>
                <a:spcPct val="94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it-IT" sz="2400" smtClean="0">
                <a:latin typeface="Times" pitchFamily="18" charset="0"/>
                <a:ea typeface="HG Mincho Light J" charset="0"/>
                <a:cs typeface="HG Mincho Light J" charset="0"/>
              </a:rPr>
              <a:t>mettere colori secondo che si voglia conoscere o si conoscano i parametri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5AEB50-B11C-4672-864F-4D4CF6FC028A}" type="slidenum">
              <a:rPr lang="en-US" altLang="it-IT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it-IT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72BDBC-55DE-4AA3-86B7-761A9848B36B}" type="slidenum">
              <a:rPr lang="en-US" altLang="it-IT"/>
              <a:pPr/>
              <a:t>27</a:t>
            </a:fld>
            <a:endParaRPr lang="en-US" altLang="it-IT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4833D4-56BF-4761-BF29-10AFA4852D37}" type="slidenum">
              <a:rPr lang="en-US" altLang="it-IT"/>
              <a:pPr/>
              <a:t>28</a:t>
            </a:fld>
            <a:endParaRPr lang="en-US" altLang="it-IT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6AC197-D332-40C0-8C42-9AEFB89F3861}" type="slidenum">
              <a:rPr lang="en-US" altLang="it-IT"/>
              <a:pPr/>
              <a:t>29</a:t>
            </a:fld>
            <a:endParaRPr lang="en-US" altLang="it-IT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6AC197-D332-40C0-8C42-9AEFB89F3861}" type="slidenum">
              <a:rPr lang="en-US" altLang="it-IT"/>
              <a:pPr/>
              <a:t>30</a:t>
            </a:fld>
            <a:endParaRPr lang="en-US" altLang="it-IT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0372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6AC197-D332-40C0-8C42-9AEFB89F3861}" type="slidenum">
              <a:rPr lang="en-US" altLang="it-IT"/>
              <a:pPr/>
              <a:t>31</a:t>
            </a:fld>
            <a:endParaRPr lang="en-US" altLang="it-IT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8133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BAFD7-9647-4DBB-8D48-8BB439FA91D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7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D9391-FBCA-4E5D-8D8A-77EE80351FC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5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2D81C-8327-47F5-9FE7-C9CA8C9520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9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9B116652-36E1-47A1-9321-630141DE471C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8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59568BCF-3BD4-4BB7-9641-92F07F75F19F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72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33383D4B-D8E4-4ACD-9452-8C29D88A2A0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0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6D561DA-9A85-4DC5-85EE-E14696A16367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63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42E7069-5B76-4265-B978-C471251EC637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91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F39899DE-93C1-4E66-8EB3-6B18964B8A1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04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230B1360-FE53-4D49-964E-6974492AC9E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22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655298F6-7BBB-4703-AE46-80F4D40F0F7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9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FCC1B-B27B-4540-8F2E-9B8F03250D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9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81202A54-9C9C-45A1-B42D-E460DFF222D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55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F8CD69E-E3D9-4565-A545-D0413895F4A2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65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4E2411FD-1264-49C2-B12B-FE7E6A2E8B9C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8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9B116652-36E1-47A1-9321-630141DE471C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6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59568BCF-3BD4-4BB7-9641-92F07F75F19F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07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33383D4B-D8E4-4ACD-9452-8C29D88A2A0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02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6D561DA-9A85-4DC5-85EE-E14696A16367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46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42E7069-5B76-4265-B978-C471251EC637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00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F39899DE-93C1-4E66-8EB3-6B18964B8A1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83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230B1360-FE53-4D49-964E-6974492AC9E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E1241-E07D-4C2D-AF94-21287D4B69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39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655298F6-7BBB-4703-AE46-80F4D40F0F7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37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81202A54-9C9C-45A1-B42D-E460DFF222D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63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F8CD69E-E3D9-4565-A545-D0413895F4A2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23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4E2411FD-1264-49C2-B12B-FE7E6A2E8B9C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3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426ED-917D-46CB-9F3B-65BA5526154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0F689-41D5-4B38-B4B6-53390AE553F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2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50C8-D843-4EFA-922E-2CBC08734B3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3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0668D-3E37-4F79-A1FE-2229680CDF2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E531B-184B-4DFA-A696-E465EEC3F0E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8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CECD1-6274-48E1-B6A0-2C3381BF24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3EA132-0F9A-49BF-9705-1F8A8AAACED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eaLnBrk="0" hangingPunct="0"/>
            <a:r>
              <a:rPr lang="en-US" altLang="it-IT">
                <a:solidFill>
                  <a:srgbClr val="000000"/>
                </a:solidFill>
                <a:latin typeface="Arial" charset="0"/>
              </a:rPr>
              <a:t>Catalysis and Catalysts - XPS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hangingPunct="0"/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1</a:t>
            </a:r>
            <a:fld id="{35F8EA42-6156-4AD1-B8B7-B4DBB02BA8B5}" type="slidenum">
              <a:rPr lang="en-US" altLang="it-IT" sz="1200">
                <a:solidFill>
                  <a:srgbClr val="000000"/>
                </a:solidFill>
                <a:latin typeface="Arial" charset="0"/>
              </a:rPr>
              <a:pPr eaLnBrk="0" hangingPunct="0"/>
              <a:t>‹N›</a:t>
            </a:fld>
            <a:endParaRPr lang="en-US" altLang="it-IT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9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eaLnBrk="0" hangingPunct="0"/>
            <a:r>
              <a:rPr lang="en-US" altLang="it-IT">
                <a:solidFill>
                  <a:srgbClr val="000000"/>
                </a:solidFill>
                <a:latin typeface="Arial" charset="0"/>
              </a:rPr>
              <a:t>Catalysis and Catalysts - XPS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hangingPunct="0"/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1</a:t>
            </a:r>
            <a:fld id="{35F8EA42-6156-4AD1-B8B7-B4DBB02BA8B5}" type="slidenum">
              <a:rPr lang="en-US" altLang="it-IT" sz="1200">
                <a:solidFill>
                  <a:srgbClr val="000000"/>
                </a:solidFill>
                <a:latin typeface="Arial" charset="0"/>
              </a:rPr>
              <a:pPr eaLnBrk="0" hangingPunct="0"/>
              <a:t>‹N›</a:t>
            </a:fld>
            <a:endParaRPr lang="en-US" altLang="it-IT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1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1.wmf"/><Relationship Id="rId9" Type="http://schemas.openxmlformats.org/officeDocument/2006/relationships/image" Target="../media/image7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8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8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2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43854" y="404664"/>
            <a:ext cx="4256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Catalyst characterization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26876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Evolution of the catalyst: bulk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Evolution of adsorbates: surface techniques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07904" y="1772816"/>
            <a:ext cx="2273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XRD</a:t>
            </a:r>
          </a:p>
          <a:p>
            <a:r>
              <a:rPr lang="en-US" dirty="0" smtClean="0"/>
              <a:t>XANES/EXAFS</a:t>
            </a:r>
          </a:p>
          <a:p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3946416"/>
            <a:ext cx="2634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FT-IR of adsorbates</a:t>
            </a:r>
          </a:p>
          <a:p>
            <a:r>
              <a:rPr lang="en-US" dirty="0" smtClean="0"/>
              <a:t>XPS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438525" y="428625"/>
            <a:ext cx="19669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Time structure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4522788" y="1782763"/>
            <a:ext cx="3144837" cy="2155825"/>
            <a:chOff x="2849" y="1123"/>
            <a:chExt cx="1981" cy="1358"/>
          </a:xfrm>
        </p:grpSpPr>
        <p:sp>
          <p:nvSpPr>
            <p:cNvPr id="79875" name="Rectangle 3"/>
            <p:cNvSpPr>
              <a:spLocks noChangeArrowheads="1"/>
            </p:cNvSpPr>
            <p:nvPr/>
          </p:nvSpPr>
          <p:spPr bwMode="auto">
            <a:xfrm>
              <a:off x="2849" y="1123"/>
              <a:ext cx="1981" cy="13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6" name="Freeform 4"/>
            <p:cNvSpPr>
              <a:spLocks noChangeAspect="1"/>
            </p:cNvSpPr>
            <p:nvPr/>
          </p:nvSpPr>
          <p:spPr bwMode="auto">
            <a:xfrm>
              <a:off x="3030" y="1177"/>
              <a:ext cx="1498" cy="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64"/>
                </a:cxn>
                <a:cxn ang="0">
                  <a:pos x="1636" y="1064"/>
                </a:cxn>
              </a:cxnLst>
              <a:rect l="0" t="0" r="r" b="b"/>
              <a:pathLst>
                <a:path w="1636" h="1064">
                  <a:moveTo>
                    <a:pt x="0" y="0"/>
                  </a:moveTo>
                  <a:lnTo>
                    <a:pt x="0" y="1064"/>
                  </a:lnTo>
                  <a:lnTo>
                    <a:pt x="1636" y="106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7" name="Freeform 5"/>
            <p:cNvSpPr>
              <a:spLocks noChangeAspect="1"/>
            </p:cNvSpPr>
            <p:nvPr/>
          </p:nvSpPr>
          <p:spPr bwMode="auto">
            <a:xfrm>
              <a:off x="3032" y="1354"/>
              <a:ext cx="344" cy="799"/>
            </a:xfrm>
            <a:custGeom>
              <a:avLst/>
              <a:gdLst/>
              <a:ahLst/>
              <a:cxnLst>
                <a:cxn ang="0">
                  <a:pos x="0" y="873"/>
                </a:cxn>
                <a:cxn ang="0">
                  <a:pos x="39" y="870"/>
                </a:cxn>
                <a:cxn ang="0">
                  <a:pos x="75" y="860"/>
                </a:cxn>
                <a:cxn ang="0">
                  <a:pos x="105" y="839"/>
                </a:cxn>
                <a:cxn ang="0">
                  <a:pos x="119" y="813"/>
                </a:cxn>
                <a:cxn ang="0">
                  <a:pos x="123" y="783"/>
                </a:cxn>
                <a:cxn ang="0">
                  <a:pos x="129" y="714"/>
                </a:cxn>
                <a:cxn ang="0">
                  <a:pos x="139" y="560"/>
                </a:cxn>
                <a:cxn ang="0">
                  <a:pos x="166" y="14"/>
                </a:cxn>
                <a:cxn ang="0">
                  <a:pos x="174" y="0"/>
                </a:cxn>
                <a:cxn ang="0">
                  <a:pos x="185" y="14"/>
                </a:cxn>
                <a:cxn ang="0">
                  <a:pos x="211" y="687"/>
                </a:cxn>
                <a:cxn ang="0">
                  <a:pos x="216" y="776"/>
                </a:cxn>
                <a:cxn ang="0">
                  <a:pos x="230" y="824"/>
                </a:cxn>
                <a:cxn ang="0">
                  <a:pos x="264" y="860"/>
                </a:cxn>
                <a:cxn ang="0">
                  <a:pos x="300" y="865"/>
                </a:cxn>
                <a:cxn ang="0">
                  <a:pos x="376" y="869"/>
                </a:cxn>
              </a:cxnLst>
              <a:rect l="0" t="0" r="r" b="b"/>
              <a:pathLst>
                <a:path w="376" h="873">
                  <a:moveTo>
                    <a:pt x="0" y="873"/>
                  </a:moveTo>
                  <a:lnTo>
                    <a:pt x="39" y="870"/>
                  </a:lnTo>
                  <a:lnTo>
                    <a:pt x="75" y="860"/>
                  </a:lnTo>
                  <a:lnTo>
                    <a:pt x="105" y="839"/>
                  </a:lnTo>
                  <a:lnTo>
                    <a:pt x="119" y="813"/>
                  </a:lnTo>
                  <a:lnTo>
                    <a:pt x="123" y="783"/>
                  </a:lnTo>
                  <a:lnTo>
                    <a:pt x="129" y="714"/>
                  </a:lnTo>
                  <a:lnTo>
                    <a:pt x="139" y="560"/>
                  </a:lnTo>
                  <a:lnTo>
                    <a:pt x="166" y="14"/>
                  </a:lnTo>
                  <a:lnTo>
                    <a:pt x="174" y="0"/>
                  </a:lnTo>
                  <a:lnTo>
                    <a:pt x="185" y="14"/>
                  </a:lnTo>
                  <a:lnTo>
                    <a:pt x="211" y="687"/>
                  </a:lnTo>
                  <a:lnTo>
                    <a:pt x="216" y="776"/>
                  </a:lnTo>
                  <a:lnTo>
                    <a:pt x="230" y="824"/>
                  </a:lnTo>
                  <a:lnTo>
                    <a:pt x="264" y="860"/>
                  </a:lnTo>
                  <a:lnTo>
                    <a:pt x="300" y="865"/>
                  </a:lnTo>
                  <a:lnTo>
                    <a:pt x="376" y="869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8" name="Freeform 6"/>
            <p:cNvSpPr>
              <a:spLocks noChangeAspect="1"/>
            </p:cNvSpPr>
            <p:nvPr/>
          </p:nvSpPr>
          <p:spPr bwMode="auto">
            <a:xfrm>
              <a:off x="3342" y="1352"/>
              <a:ext cx="351" cy="800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45" y="870"/>
                </a:cxn>
                <a:cxn ang="0">
                  <a:pos x="81" y="860"/>
                </a:cxn>
                <a:cxn ang="0">
                  <a:pos x="111" y="839"/>
                </a:cxn>
                <a:cxn ang="0">
                  <a:pos x="125" y="813"/>
                </a:cxn>
                <a:cxn ang="0">
                  <a:pos x="129" y="783"/>
                </a:cxn>
                <a:cxn ang="0">
                  <a:pos x="135" y="714"/>
                </a:cxn>
                <a:cxn ang="0">
                  <a:pos x="145" y="560"/>
                </a:cxn>
                <a:cxn ang="0">
                  <a:pos x="172" y="14"/>
                </a:cxn>
                <a:cxn ang="0">
                  <a:pos x="180" y="0"/>
                </a:cxn>
                <a:cxn ang="0">
                  <a:pos x="191" y="14"/>
                </a:cxn>
                <a:cxn ang="0">
                  <a:pos x="217" y="687"/>
                </a:cxn>
                <a:cxn ang="0">
                  <a:pos x="222" y="776"/>
                </a:cxn>
                <a:cxn ang="0">
                  <a:pos x="236" y="824"/>
                </a:cxn>
                <a:cxn ang="0">
                  <a:pos x="270" y="860"/>
                </a:cxn>
                <a:cxn ang="0">
                  <a:pos x="328" y="868"/>
                </a:cxn>
                <a:cxn ang="0">
                  <a:pos x="384" y="868"/>
                </a:cxn>
              </a:cxnLst>
              <a:rect l="0" t="0" r="r" b="b"/>
              <a:pathLst>
                <a:path w="384" h="872">
                  <a:moveTo>
                    <a:pt x="0" y="872"/>
                  </a:moveTo>
                  <a:lnTo>
                    <a:pt x="45" y="870"/>
                  </a:lnTo>
                  <a:lnTo>
                    <a:pt x="81" y="860"/>
                  </a:lnTo>
                  <a:lnTo>
                    <a:pt x="111" y="839"/>
                  </a:lnTo>
                  <a:lnTo>
                    <a:pt x="125" y="813"/>
                  </a:lnTo>
                  <a:lnTo>
                    <a:pt x="129" y="783"/>
                  </a:lnTo>
                  <a:lnTo>
                    <a:pt x="135" y="714"/>
                  </a:lnTo>
                  <a:lnTo>
                    <a:pt x="145" y="560"/>
                  </a:lnTo>
                  <a:lnTo>
                    <a:pt x="172" y="14"/>
                  </a:lnTo>
                  <a:lnTo>
                    <a:pt x="180" y="0"/>
                  </a:lnTo>
                  <a:lnTo>
                    <a:pt x="191" y="14"/>
                  </a:lnTo>
                  <a:lnTo>
                    <a:pt x="217" y="687"/>
                  </a:lnTo>
                  <a:lnTo>
                    <a:pt x="222" y="776"/>
                  </a:lnTo>
                  <a:lnTo>
                    <a:pt x="236" y="824"/>
                  </a:lnTo>
                  <a:lnTo>
                    <a:pt x="270" y="860"/>
                  </a:lnTo>
                  <a:lnTo>
                    <a:pt x="328" y="868"/>
                  </a:lnTo>
                  <a:lnTo>
                    <a:pt x="384" y="868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Freeform 7"/>
            <p:cNvSpPr>
              <a:spLocks noChangeAspect="1"/>
            </p:cNvSpPr>
            <p:nvPr/>
          </p:nvSpPr>
          <p:spPr bwMode="auto">
            <a:xfrm>
              <a:off x="3670" y="1345"/>
              <a:ext cx="346" cy="805"/>
            </a:xfrm>
            <a:custGeom>
              <a:avLst/>
              <a:gdLst/>
              <a:ahLst/>
              <a:cxnLst>
                <a:cxn ang="0">
                  <a:pos x="0" y="878"/>
                </a:cxn>
                <a:cxn ang="0">
                  <a:pos x="46" y="870"/>
                </a:cxn>
                <a:cxn ang="0">
                  <a:pos x="82" y="860"/>
                </a:cxn>
                <a:cxn ang="0">
                  <a:pos x="112" y="839"/>
                </a:cxn>
                <a:cxn ang="0">
                  <a:pos x="126" y="813"/>
                </a:cxn>
                <a:cxn ang="0">
                  <a:pos x="130" y="783"/>
                </a:cxn>
                <a:cxn ang="0">
                  <a:pos x="136" y="714"/>
                </a:cxn>
                <a:cxn ang="0">
                  <a:pos x="146" y="560"/>
                </a:cxn>
                <a:cxn ang="0">
                  <a:pos x="173" y="14"/>
                </a:cxn>
                <a:cxn ang="0">
                  <a:pos x="181" y="0"/>
                </a:cxn>
                <a:cxn ang="0">
                  <a:pos x="192" y="14"/>
                </a:cxn>
                <a:cxn ang="0">
                  <a:pos x="218" y="687"/>
                </a:cxn>
                <a:cxn ang="0">
                  <a:pos x="223" y="776"/>
                </a:cxn>
                <a:cxn ang="0">
                  <a:pos x="237" y="824"/>
                </a:cxn>
                <a:cxn ang="0">
                  <a:pos x="271" y="860"/>
                </a:cxn>
                <a:cxn ang="0">
                  <a:pos x="321" y="872"/>
                </a:cxn>
                <a:cxn ang="0">
                  <a:pos x="378" y="875"/>
                </a:cxn>
              </a:cxnLst>
              <a:rect l="0" t="0" r="r" b="b"/>
              <a:pathLst>
                <a:path w="378" h="878">
                  <a:moveTo>
                    <a:pt x="0" y="878"/>
                  </a:moveTo>
                  <a:lnTo>
                    <a:pt x="46" y="870"/>
                  </a:lnTo>
                  <a:lnTo>
                    <a:pt x="82" y="860"/>
                  </a:lnTo>
                  <a:lnTo>
                    <a:pt x="112" y="839"/>
                  </a:lnTo>
                  <a:lnTo>
                    <a:pt x="126" y="813"/>
                  </a:lnTo>
                  <a:lnTo>
                    <a:pt x="130" y="783"/>
                  </a:lnTo>
                  <a:lnTo>
                    <a:pt x="136" y="714"/>
                  </a:lnTo>
                  <a:lnTo>
                    <a:pt x="146" y="560"/>
                  </a:lnTo>
                  <a:lnTo>
                    <a:pt x="173" y="14"/>
                  </a:lnTo>
                  <a:lnTo>
                    <a:pt x="181" y="0"/>
                  </a:lnTo>
                  <a:lnTo>
                    <a:pt x="192" y="14"/>
                  </a:lnTo>
                  <a:lnTo>
                    <a:pt x="218" y="687"/>
                  </a:lnTo>
                  <a:lnTo>
                    <a:pt x="223" y="776"/>
                  </a:lnTo>
                  <a:lnTo>
                    <a:pt x="237" y="824"/>
                  </a:lnTo>
                  <a:lnTo>
                    <a:pt x="271" y="860"/>
                  </a:lnTo>
                  <a:lnTo>
                    <a:pt x="321" y="872"/>
                  </a:lnTo>
                  <a:lnTo>
                    <a:pt x="378" y="875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0" name="Freeform 8"/>
            <p:cNvSpPr>
              <a:spLocks noChangeAspect="1"/>
            </p:cNvSpPr>
            <p:nvPr/>
          </p:nvSpPr>
          <p:spPr bwMode="auto">
            <a:xfrm>
              <a:off x="3998" y="1349"/>
              <a:ext cx="346" cy="805"/>
            </a:xfrm>
            <a:custGeom>
              <a:avLst/>
              <a:gdLst/>
              <a:ahLst/>
              <a:cxnLst>
                <a:cxn ang="0">
                  <a:pos x="0" y="878"/>
                </a:cxn>
                <a:cxn ang="0">
                  <a:pos x="46" y="870"/>
                </a:cxn>
                <a:cxn ang="0">
                  <a:pos x="82" y="860"/>
                </a:cxn>
                <a:cxn ang="0">
                  <a:pos x="112" y="839"/>
                </a:cxn>
                <a:cxn ang="0">
                  <a:pos x="126" y="813"/>
                </a:cxn>
                <a:cxn ang="0">
                  <a:pos x="130" y="783"/>
                </a:cxn>
                <a:cxn ang="0">
                  <a:pos x="136" y="714"/>
                </a:cxn>
                <a:cxn ang="0">
                  <a:pos x="146" y="560"/>
                </a:cxn>
                <a:cxn ang="0">
                  <a:pos x="173" y="14"/>
                </a:cxn>
                <a:cxn ang="0">
                  <a:pos x="181" y="0"/>
                </a:cxn>
                <a:cxn ang="0">
                  <a:pos x="192" y="14"/>
                </a:cxn>
                <a:cxn ang="0">
                  <a:pos x="218" y="687"/>
                </a:cxn>
                <a:cxn ang="0">
                  <a:pos x="223" y="776"/>
                </a:cxn>
                <a:cxn ang="0">
                  <a:pos x="237" y="824"/>
                </a:cxn>
                <a:cxn ang="0">
                  <a:pos x="271" y="860"/>
                </a:cxn>
                <a:cxn ang="0">
                  <a:pos x="324" y="870"/>
                </a:cxn>
                <a:cxn ang="0">
                  <a:pos x="378" y="875"/>
                </a:cxn>
              </a:cxnLst>
              <a:rect l="0" t="0" r="r" b="b"/>
              <a:pathLst>
                <a:path w="378" h="878">
                  <a:moveTo>
                    <a:pt x="0" y="878"/>
                  </a:moveTo>
                  <a:lnTo>
                    <a:pt x="46" y="870"/>
                  </a:lnTo>
                  <a:lnTo>
                    <a:pt x="82" y="860"/>
                  </a:lnTo>
                  <a:lnTo>
                    <a:pt x="112" y="839"/>
                  </a:lnTo>
                  <a:lnTo>
                    <a:pt x="126" y="813"/>
                  </a:lnTo>
                  <a:lnTo>
                    <a:pt x="130" y="783"/>
                  </a:lnTo>
                  <a:lnTo>
                    <a:pt x="136" y="714"/>
                  </a:lnTo>
                  <a:lnTo>
                    <a:pt x="146" y="560"/>
                  </a:lnTo>
                  <a:lnTo>
                    <a:pt x="173" y="14"/>
                  </a:lnTo>
                  <a:lnTo>
                    <a:pt x="181" y="0"/>
                  </a:lnTo>
                  <a:lnTo>
                    <a:pt x="192" y="14"/>
                  </a:lnTo>
                  <a:lnTo>
                    <a:pt x="218" y="687"/>
                  </a:lnTo>
                  <a:lnTo>
                    <a:pt x="223" y="776"/>
                  </a:lnTo>
                  <a:lnTo>
                    <a:pt x="237" y="824"/>
                  </a:lnTo>
                  <a:lnTo>
                    <a:pt x="271" y="860"/>
                  </a:lnTo>
                  <a:lnTo>
                    <a:pt x="324" y="870"/>
                  </a:lnTo>
                  <a:lnTo>
                    <a:pt x="378" y="875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1" name="Text Box 9"/>
            <p:cNvSpPr txBox="1">
              <a:spLocks noChangeArrowheads="1"/>
            </p:cNvSpPr>
            <p:nvPr/>
          </p:nvSpPr>
          <p:spPr bwMode="auto">
            <a:xfrm>
              <a:off x="4556" y="2049"/>
              <a:ext cx="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t</a:t>
              </a:r>
              <a:endParaRPr lang="en-GB"/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2868" y="1181"/>
              <a:ext cx="1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I</a:t>
              </a:r>
              <a:endParaRPr lang="en-GB"/>
            </a:p>
          </p:txBody>
        </p:sp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3188" y="2175"/>
              <a:ext cx="0" cy="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3508" y="2175"/>
              <a:ext cx="0" cy="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 flipV="1">
              <a:off x="3188" y="2383"/>
              <a:ext cx="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6" name="Text Box 54"/>
            <p:cNvSpPr txBox="1">
              <a:spLocks noChangeArrowheads="1"/>
            </p:cNvSpPr>
            <p:nvPr/>
          </p:nvSpPr>
          <p:spPr bwMode="auto">
            <a:xfrm>
              <a:off x="3186" y="2183"/>
              <a:ext cx="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FF0000"/>
                  </a:solidFill>
                </a:rPr>
                <a:t>1</a:t>
              </a:r>
              <a:r>
                <a:rPr lang="en-GB" sz="160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en-GB" sz="1600">
                  <a:solidFill>
                    <a:srgbClr val="FF0000"/>
                  </a:solidFill>
                </a:rPr>
                <a:t>s</a:t>
              </a:r>
              <a:endParaRPr lang="en-GB" sz="1600"/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4008" y="1771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 flipH="1">
              <a:off x="4188" y="1771"/>
              <a:ext cx="3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4100" y="1771"/>
              <a:ext cx="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2" name="Text Box 60"/>
            <p:cNvSpPr txBox="1">
              <a:spLocks noChangeArrowheads="1"/>
            </p:cNvSpPr>
            <p:nvPr/>
          </p:nvSpPr>
          <p:spPr bwMode="auto">
            <a:xfrm>
              <a:off x="4194" y="1571"/>
              <a:ext cx="4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FF0000"/>
                  </a:solidFill>
                </a:rPr>
                <a:t>100</a:t>
              </a:r>
              <a:r>
                <a:rPr lang="en-GB" sz="1600">
                  <a:solidFill>
                    <a:srgbClr val="FF0000"/>
                  </a:solidFill>
                  <a:latin typeface="Symbol" pitchFamily="18" charset="2"/>
                </a:rPr>
                <a:t> </a:t>
              </a:r>
              <a:r>
                <a:rPr lang="en-GB" sz="1600">
                  <a:solidFill>
                    <a:srgbClr val="FF0000"/>
                  </a:solidFill>
                </a:rPr>
                <a:t>ps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298575" y="1901825"/>
            <a:ext cx="2774950" cy="1893888"/>
            <a:chOff x="864" y="780"/>
            <a:chExt cx="1584" cy="1084"/>
          </a:xfrm>
        </p:grpSpPr>
        <p:sp>
          <p:nvSpPr>
            <p:cNvPr id="79884" name="AutoShape 12"/>
            <p:cNvSpPr>
              <a:spLocks noChangeArrowheads="1"/>
            </p:cNvSpPr>
            <p:nvPr/>
          </p:nvSpPr>
          <p:spPr bwMode="auto">
            <a:xfrm>
              <a:off x="864" y="896"/>
              <a:ext cx="1584" cy="968"/>
            </a:xfrm>
            <a:prstGeom prst="parallelogram">
              <a:avLst>
                <a:gd name="adj" fmla="val 40909"/>
              </a:avLst>
            </a:prstGeom>
            <a:gradFill rotWithShape="0">
              <a:gsLst>
                <a:gs pos="0">
                  <a:srgbClr val="FFFF99"/>
                </a:gs>
                <a:gs pos="50000">
                  <a:srgbClr val="FFFF99">
                    <a:gamma/>
                    <a:tint val="0"/>
                    <a:invGamma/>
                  </a:srgbClr>
                </a:gs>
                <a:gs pos="100000">
                  <a:srgbClr val="FFFF99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3" name="Oval 11"/>
            <p:cNvSpPr>
              <a:spLocks noChangeArrowheads="1"/>
            </p:cNvSpPr>
            <p:nvPr/>
          </p:nvSpPr>
          <p:spPr bwMode="auto">
            <a:xfrm>
              <a:off x="1176" y="1012"/>
              <a:ext cx="960" cy="7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3"/>
            <p:cNvGrpSpPr>
              <a:grpSpLocks noChangeAspect="1"/>
            </p:cNvGrpSpPr>
            <p:nvPr/>
          </p:nvGrpSpPr>
          <p:grpSpPr bwMode="auto">
            <a:xfrm>
              <a:off x="1616" y="972"/>
              <a:ext cx="77" cy="61"/>
              <a:chOff x="4506" y="2742"/>
              <a:chExt cx="113" cy="89"/>
            </a:xfrm>
          </p:grpSpPr>
          <p:sp>
            <p:nvSpPr>
              <p:cNvPr id="79886" name="Oval 14"/>
              <p:cNvSpPr>
                <a:spLocks noChangeAspect="1" noChangeArrowheads="1"/>
              </p:cNvSpPr>
              <p:nvPr/>
            </p:nvSpPr>
            <p:spPr bwMode="auto">
              <a:xfrm>
                <a:off x="4530" y="274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87" name="Oval 15"/>
              <p:cNvSpPr>
                <a:spLocks noChangeAspect="1" noChangeArrowheads="1"/>
              </p:cNvSpPr>
              <p:nvPr/>
            </p:nvSpPr>
            <p:spPr bwMode="auto">
              <a:xfrm>
                <a:off x="4572" y="2766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88" name="Oval 16"/>
              <p:cNvSpPr>
                <a:spLocks noChangeAspect="1" noChangeArrowheads="1"/>
              </p:cNvSpPr>
              <p:nvPr/>
            </p:nvSpPr>
            <p:spPr bwMode="auto">
              <a:xfrm>
                <a:off x="4548" y="2784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89" name="Oval 17"/>
              <p:cNvSpPr>
                <a:spLocks noChangeAspect="1" noChangeArrowheads="1"/>
              </p:cNvSpPr>
              <p:nvPr/>
            </p:nvSpPr>
            <p:spPr bwMode="auto">
              <a:xfrm>
                <a:off x="4506" y="2760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0" name="Oval 18"/>
              <p:cNvSpPr>
                <a:spLocks noChangeAspect="1" noChangeArrowheads="1"/>
              </p:cNvSpPr>
              <p:nvPr/>
            </p:nvSpPr>
            <p:spPr bwMode="auto">
              <a:xfrm>
                <a:off x="4542" y="277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1" name="Oval 19"/>
              <p:cNvSpPr>
                <a:spLocks noChangeAspect="1" noChangeArrowheads="1"/>
              </p:cNvSpPr>
              <p:nvPr/>
            </p:nvSpPr>
            <p:spPr bwMode="auto">
              <a:xfrm>
                <a:off x="4518" y="2778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892" name="Text Box 20"/>
            <p:cNvSpPr txBox="1">
              <a:spLocks noChangeArrowheads="1"/>
            </p:cNvSpPr>
            <p:nvPr/>
          </p:nvSpPr>
          <p:spPr bwMode="auto">
            <a:xfrm>
              <a:off x="1568" y="780"/>
              <a:ext cx="19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r>
                <a:rPr lang="en-GB" baseline="30000"/>
                <a:t>-</a:t>
              </a:r>
              <a:endParaRPr lang="en-GB"/>
            </a:p>
          </p:txBody>
        </p:sp>
        <p:grpSp>
          <p:nvGrpSpPr>
            <p:cNvPr id="5" name="Group 23"/>
            <p:cNvGrpSpPr>
              <a:grpSpLocks noChangeAspect="1"/>
            </p:cNvGrpSpPr>
            <p:nvPr/>
          </p:nvGrpSpPr>
          <p:grpSpPr bwMode="auto">
            <a:xfrm>
              <a:off x="1744" y="996"/>
              <a:ext cx="77" cy="61"/>
              <a:chOff x="4506" y="2742"/>
              <a:chExt cx="113" cy="89"/>
            </a:xfrm>
          </p:grpSpPr>
          <p:sp>
            <p:nvSpPr>
              <p:cNvPr id="79896" name="Oval 24"/>
              <p:cNvSpPr>
                <a:spLocks noChangeAspect="1" noChangeArrowheads="1"/>
              </p:cNvSpPr>
              <p:nvPr/>
            </p:nvSpPr>
            <p:spPr bwMode="auto">
              <a:xfrm>
                <a:off x="4530" y="274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7" name="Oval 25"/>
              <p:cNvSpPr>
                <a:spLocks noChangeAspect="1" noChangeArrowheads="1"/>
              </p:cNvSpPr>
              <p:nvPr/>
            </p:nvSpPr>
            <p:spPr bwMode="auto">
              <a:xfrm>
                <a:off x="4572" y="2766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8" name="Oval 26"/>
              <p:cNvSpPr>
                <a:spLocks noChangeAspect="1" noChangeArrowheads="1"/>
              </p:cNvSpPr>
              <p:nvPr/>
            </p:nvSpPr>
            <p:spPr bwMode="auto">
              <a:xfrm>
                <a:off x="4548" y="2784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9" name="Oval 27"/>
              <p:cNvSpPr>
                <a:spLocks noChangeAspect="1" noChangeArrowheads="1"/>
              </p:cNvSpPr>
              <p:nvPr/>
            </p:nvSpPr>
            <p:spPr bwMode="auto">
              <a:xfrm>
                <a:off x="4506" y="2760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0" name="Oval 28"/>
              <p:cNvSpPr>
                <a:spLocks noChangeAspect="1" noChangeArrowheads="1"/>
              </p:cNvSpPr>
              <p:nvPr/>
            </p:nvSpPr>
            <p:spPr bwMode="auto">
              <a:xfrm>
                <a:off x="4542" y="277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1" name="Oval 29"/>
              <p:cNvSpPr>
                <a:spLocks noChangeAspect="1" noChangeArrowheads="1"/>
              </p:cNvSpPr>
              <p:nvPr/>
            </p:nvSpPr>
            <p:spPr bwMode="auto">
              <a:xfrm>
                <a:off x="4518" y="2778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902" name="Text Box 30"/>
            <p:cNvSpPr txBox="1">
              <a:spLocks noChangeArrowheads="1"/>
            </p:cNvSpPr>
            <p:nvPr/>
          </p:nvSpPr>
          <p:spPr bwMode="auto">
            <a:xfrm>
              <a:off x="1688" y="788"/>
              <a:ext cx="19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r>
                <a:rPr lang="en-GB" baseline="30000"/>
                <a:t>-</a:t>
              </a:r>
              <a:endParaRPr lang="en-GB"/>
            </a:p>
          </p:txBody>
        </p:sp>
        <p:grpSp>
          <p:nvGrpSpPr>
            <p:cNvPr id="6" name="Group 31"/>
            <p:cNvGrpSpPr>
              <a:grpSpLocks noChangeAspect="1"/>
            </p:cNvGrpSpPr>
            <p:nvPr/>
          </p:nvGrpSpPr>
          <p:grpSpPr bwMode="auto">
            <a:xfrm>
              <a:off x="1840" y="1028"/>
              <a:ext cx="77" cy="61"/>
              <a:chOff x="4506" y="2742"/>
              <a:chExt cx="113" cy="89"/>
            </a:xfrm>
          </p:grpSpPr>
          <p:sp>
            <p:nvSpPr>
              <p:cNvPr id="79904" name="Oval 32"/>
              <p:cNvSpPr>
                <a:spLocks noChangeAspect="1" noChangeArrowheads="1"/>
              </p:cNvSpPr>
              <p:nvPr/>
            </p:nvSpPr>
            <p:spPr bwMode="auto">
              <a:xfrm>
                <a:off x="4530" y="274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5" name="Oval 33"/>
              <p:cNvSpPr>
                <a:spLocks noChangeAspect="1" noChangeArrowheads="1"/>
              </p:cNvSpPr>
              <p:nvPr/>
            </p:nvSpPr>
            <p:spPr bwMode="auto">
              <a:xfrm>
                <a:off x="4572" y="2766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6" name="Oval 34"/>
              <p:cNvSpPr>
                <a:spLocks noChangeAspect="1" noChangeArrowheads="1"/>
              </p:cNvSpPr>
              <p:nvPr/>
            </p:nvSpPr>
            <p:spPr bwMode="auto">
              <a:xfrm>
                <a:off x="4548" y="2784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7" name="Oval 35"/>
              <p:cNvSpPr>
                <a:spLocks noChangeAspect="1" noChangeArrowheads="1"/>
              </p:cNvSpPr>
              <p:nvPr/>
            </p:nvSpPr>
            <p:spPr bwMode="auto">
              <a:xfrm>
                <a:off x="4506" y="2760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8" name="Oval 36"/>
              <p:cNvSpPr>
                <a:spLocks noChangeAspect="1" noChangeArrowheads="1"/>
              </p:cNvSpPr>
              <p:nvPr/>
            </p:nvSpPr>
            <p:spPr bwMode="auto">
              <a:xfrm>
                <a:off x="4542" y="277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9" name="Oval 37"/>
              <p:cNvSpPr>
                <a:spLocks noChangeAspect="1" noChangeArrowheads="1"/>
              </p:cNvSpPr>
              <p:nvPr/>
            </p:nvSpPr>
            <p:spPr bwMode="auto">
              <a:xfrm>
                <a:off x="4518" y="2778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8"/>
            <p:cNvGrpSpPr>
              <a:grpSpLocks noChangeAspect="1"/>
            </p:cNvGrpSpPr>
            <p:nvPr/>
          </p:nvGrpSpPr>
          <p:grpSpPr bwMode="auto">
            <a:xfrm>
              <a:off x="1936" y="1068"/>
              <a:ext cx="77" cy="61"/>
              <a:chOff x="4506" y="2742"/>
              <a:chExt cx="113" cy="89"/>
            </a:xfrm>
          </p:grpSpPr>
          <p:sp>
            <p:nvSpPr>
              <p:cNvPr id="79911" name="Oval 39"/>
              <p:cNvSpPr>
                <a:spLocks noChangeAspect="1" noChangeArrowheads="1"/>
              </p:cNvSpPr>
              <p:nvPr/>
            </p:nvSpPr>
            <p:spPr bwMode="auto">
              <a:xfrm>
                <a:off x="4530" y="274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2" name="Oval 40"/>
              <p:cNvSpPr>
                <a:spLocks noChangeAspect="1" noChangeArrowheads="1"/>
              </p:cNvSpPr>
              <p:nvPr/>
            </p:nvSpPr>
            <p:spPr bwMode="auto">
              <a:xfrm>
                <a:off x="4572" y="2766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3" name="Oval 41"/>
              <p:cNvSpPr>
                <a:spLocks noChangeAspect="1" noChangeArrowheads="1"/>
              </p:cNvSpPr>
              <p:nvPr/>
            </p:nvSpPr>
            <p:spPr bwMode="auto">
              <a:xfrm>
                <a:off x="4548" y="2784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4" name="Oval 42"/>
              <p:cNvSpPr>
                <a:spLocks noChangeAspect="1" noChangeArrowheads="1"/>
              </p:cNvSpPr>
              <p:nvPr/>
            </p:nvSpPr>
            <p:spPr bwMode="auto">
              <a:xfrm>
                <a:off x="4506" y="2760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5" name="Oval 43"/>
              <p:cNvSpPr>
                <a:spLocks noChangeAspect="1" noChangeArrowheads="1"/>
              </p:cNvSpPr>
              <p:nvPr/>
            </p:nvSpPr>
            <p:spPr bwMode="auto">
              <a:xfrm>
                <a:off x="4542" y="277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6" name="Oval 44"/>
              <p:cNvSpPr>
                <a:spLocks noChangeAspect="1" noChangeArrowheads="1"/>
              </p:cNvSpPr>
              <p:nvPr/>
            </p:nvSpPr>
            <p:spPr bwMode="auto">
              <a:xfrm>
                <a:off x="4518" y="2778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917" name="Line 45"/>
            <p:cNvSpPr>
              <a:spLocks noChangeShapeType="1"/>
            </p:cNvSpPr>
            <p:nvPr/>
          </p:nvSpPr>
          <p:spPr bwMode="auto">
            <a:xfrm>
              <a:off x="2000" y="1120"/>
              <a:ext cx="8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18" name="Text Box 46"/>
            <p:cNvSpPr txBox="1">
              <a:spLocks noChangeArrowheads="1"/>
            </p:cNvSpPr>
            <p:nvPr/>
          </p:nvSpPr>
          <p:spPr bwMode="auto">
            <a:xfrm>
              <a:off x="1784" y="812"/>
              <a:ext cx="19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r>
                <a:rPr lang="en-GB" baseline="30000"/>
                <a:t>-</a:t>
              </a:r>
              <a:endParaRPr lang="en-GB"/>
            </a:p>
          </p:txBody>
        </p:sp>
        <p:sp>
          <p:nvSpPr>
            <p:cNvPr id="79919" name="Text Box 47"/>
            <p:cNvSpPr txBox="1">
              <a:spLocks noChangeArrowheads="1"/>
            </p:cNvSpPr>
            <p:nvPr/>
          </p:nvSpPr>
          <p:spPr bwMode="auto">
            <a:xfrm>
              <a:off x="1912" y="860"/>
              <a:ext cx="193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r>
                <a:rPr lang="en-GB" baseline="30000"/>
                <a:t>-</a:t>
              </a:r>
              <a:endParaRPr lang="en-GB"/>
            </a:p>
          </p:txBody>
        </p:sp>
        <p:sp>
          <p:nvSpPr>
            <p:cNvPr id="79933" name="Oval 61"/>
            <p:cNvSpPr>
              <a:spLocks noChangeAspect="1" noChangeArrowheads="1"/>
            </p:cNvSpPr>
            <p:nvPr/>
          </p:nvSpPr>
          <p:spPr bwMode="auto">
            <a:xfrm>
              <a:off x="1636" y="1346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935" name="Text Box 63"/>
          <p:cNvSpPr txBox="1">
            <a:spLocks noChangeArrowheads="1"/>
          </p:cNvSpPr>
          <p:nvPr/>
        </p:nvSpPr>
        <p:spPr bwMode="auto">
          <a:xfrm>
            <a:off x="1306513" y="4757738"/>
            <a:ext cx="63246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Time pulsed emission is interesting for studying rapid reactions</a:t>
            </a:r>
            <a:endParaRPr lang="en-GB" b="1"/>
          </a:p>
        </p:txBody>
      </p:sp>
      <p:sp>
        <p:nvSpPr>
          <p:cNvPr id="79941" name="Text Box 69"/>
          <p:cNvSpPr txBox="1">
            <a:spLocks noChangeArrowheads="1"/>
          </p:cNvSpPr>
          <p:nvPr/>
        </p:nvSpPr>
        <p:spPr bwMode="auto">
          <a:xfrm>
            <a:off x="5191125" y="1600200"/>
            <a:ext cx="130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Light pulses</a:t>
            </a:r>
          </a:p>
        </p:txBody>
      </p:sp>
    </p:spTree>
    <p:extLst>
      <p:ext uri="{BB962C8B-B14F-4D97-AF65-F5344CB8AC3E}">
        <p14:creationId xmlns:p14="http://schemas.microsoft.com/office/powerpoint/2010/main" val="36176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6" name="Rectangle 104"/>
          <p:cNvSpPr>
            <a:spLocks noChangeArrowheads="1"/>
          </p:cNvSpPr>
          <p:nvPr/>
        </p:nvSpPr>
        <p:spPr bwMode="auto">
          <a:xfrm>
            <a:off x="1100138" y="4208463"/>
            <a:ext cx="6653212" cy="1906587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34" name="Rectangle 102"/>
          <p:cNvSpPr>
            <a:spLocks noChangeArrowheads="1"/>
          </p:cNvSpPr>
          <p:nvPr/>
        </p:nvSpPr>
        <p:spPr bwMode="auto">
          <a:xfrm>
            <a:off x="1119188" y="332656"/>
            <a:ext cx="6653212" cy="1944687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090613" y="2474913"/>
            <a:ext cx="6653212" cy="1630362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1219200" y="3313361"/>
            <a:ext cx="836613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1954213" y="3324473"/>
            <a:ext cx="808037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600450" y="3524498"/>
            <a:ext cx="88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Detector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441575" y="3510211"/>
            <a:ext cx="795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Sample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1204913" y="3392736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X-rays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1076325" y="25003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Absorption</a:t>
            </a:r>
            <a:endParaRPr lang="en-GB"/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 rot="473270">
            <a:off x="1500188" y="1552402"/>
            <a:ext cx="1500187" cy="4762"/>
            <a:chOff x="845" y="815"/>
            <a:chExt cx="945" cy="3"/>
          </a:xfrm>
        </p:grpSpPr>
        <p:sp>
          <p:nvSpPr>
            <p:cNvPr id="95267" name="Line 35"/>
            <p:cNvSpPr>
              <a:spLocks noChangeShapeType="1"/>
            </p:cNvSpPr>
            <p:nvPr/>
          </p:nvSpPr>
          <p:spPr bwMode="auto">
            <a:xfrm>
              <a:off x="845" y="818"/>
              <a:ext cx="527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8" name="Line 36"/>
            <p:cNvSpPr>
              <a:spLocks noChangeShapeType="1"/>
            </p:cNvSpPr>
            <p:nvPr/>
          </p:nvSpPr>
          <p:spPr bwMode="auto">
            <a:xfrm>
              <a:off x="1308" y="815"/>
              <a:ext cx="482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273" name="Text Box 41"/>
          <p:cNvSpPr txBox="1">
            <a:spLocks noChangeArrowheads="1"/>
          </p:cNvSpPr>
          <p:nvPr/>
        </p:nvSpPr>
        <p:spPr bwMode="auto">
          <a:xfrm>
            <a:off x="1298575" y="1507952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X-rays</a:t>
            </a:r>
          </a:p>
        </p:txBody>
      </p:sp>
      <p:sp>
        <p:nvSpPr>
          <p:cNvPr id="95275" name="Text Box 43"/>
          <p:cNvSpPr txBox="1">
            <a:spLocks noChangeArrowheads="1"/>
          </p:cNvSpPr>
          <p:nvPr/>
        </p:nvSpPr>
        <p:spPr bwMode="auto">
          <a:xfrm>
            <a:off x="2617788" y="1868314"/>
            <a:ext cx="795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Sample</a:t>
            </a:r>
          </a:p>
        </p:txBody>
      </p:sp>
      <p:sp>
        <p:nvSpPr>
          <p:cNvPr id="95276" name="Text Box 44"/>
          <p:cNvSpPr txBox="1">
            <a:spLocks noChangeArrowheads="1"/>
          </p:cNvSpPr>
          <p:nvPr/>
        </p:nvSpPr>
        <p:spPr bwMode="auto">
          <a:xfrm>
            <a:off x="5087938" y="757238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</a:t>
            </a:r>
          </a:p>
        </p:txBody>
      </p:sp>
      <p:sp>
        <p:nvSpPr>
          <p:cNvPr id="95277" name="Text Box 45"/>
          <p:cNvSpPr txBox="1">
            <a:spLocks noChangeArrowheads="1"/>
          </p:cNvSpPr>
          <p:nvPr/>
        </p:nvSpPr>
        <p:spPr bwMode="auto">
          <a:xfrm>
            <a:off x="6205538" y="1943100"/>
            <a:ext cx="1122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wavelength</a:t>
            </a:r>
          </a:p>
        </p:txBody>
      </p:sp>
      <p:sp>
        <p:nvSpPr>
          <p:cNvPr id="95278" name="Freeform 46"/>
          <p:cNvSpPr>
            <a:spLocks noChangeAspect="1"/>
          </p:cNvSpPr>
          <p:nvPr/>
        </p:nvSpPr>
        <p:spPr bwMode="auto">
          <a:xfrm>
            <a:off x="5475288" y="1138238"/>
            <a:ext cx="292100" cy="777875"/>
          </a:xfrm>
          <a:custGeom>
            <a:avLst/>
            <a:gdLst/>
            <a:ahLst/>
            <a:cxnLst>
              <a:cxn ang="0">
                <a:pos x="0" y="873"/>
              </a:cxn>
              <a:cxn ang="0">
                <a:pos x="39" y="870"/>
              </a:cxn>
              <a:cxn ang="0">
                <a:pos x="75" y="860"/>
              </a:cxn>
              <a:cxn ang="0">
                <a:pos x="105" y="839"/>
              </a:cxn>
              <a:cxn ang="0">
                <a:pos x="119" y="813"/>
              </a:cxn>
              <a:cxn ang="0">
                <a:pos x="123" y="783"/>
              </a:cxn>
              <a:cxn ang="0">
                <a:pos x="129" y="714"/>
              </a:cxn>
              <a:cxn ang="0">
                <a:pos x="139" y="560"/>
              </a:cxn>
              <a:cxn ang="0">
                <a:pos x="166" y="14"/>
              </a:cxn>
              <a:cxn ang="0">
                <a:pos x="174" y="0"/>
              </a:cxn>
              <a:cxn ang="0">
                <a:pos x="185" y="14"/>
              </a:cxn>
              <a:cxn ang="0">
                <a:pos x="211" y="687"/>
              </a:cxn>
              <a:cxn ang="0">
                <a:pos x="216" y="776"/>
              </a:cxn>
              <a:cxn ang="0">
                <a:pos x="230" y="824"/>
              </a:cxn>
              <a:cxn ang="0">
                <a:pos x="264" y="860"/>
              </a:cxn>
              <a:cxn ang="0">
                <a:pos x="300" y="865"/>
              </a:cxn>
              <a:cxn ang="0">
                <a:pos x="376" y="869"/>
              </a:cxn>
            </a:cxnLst>
            <a:rect l="0" t="0" r="r" b="b"/>
            <a:pathLst>
              <a:path w="376" h="873">
                <a:moveTo>
                  <a:pt x="0" y="873"/>
                </a:moveTo>
                <a:lnTo>
                  <a:pt x="39" y="870"/>
                </a:lnTo>
                <a:lnTo>
                  <a:pt x="75" y="860"/>
                </a:lnTo>
                <a:lnTo>
                  <a:pt x="105" y="839"/>
                </a:lnTo>
                <a:lnTo>
                  <a:pt x="119" y="813"/>
                </a:lnTo>
                <a:lnTo>
                  <a:pt x="123" y="783"/>
                </a:lnTo>
                <a:lnTo>
                  <a:pt x="129" y="714"/>
                </a:lnTo>
                <a:lnTo>
                  <a:pt x="139" y="560"/>
                </a:lnTo>
                <a:lnTo>
                  <a:pt x="166" y="14"/>
                </a:lnTo>
                <a:lnTo>
                  <a:pt x="174" y="0"/>
                </a:lnTo>
                <a:lnTo>
                  <a:pt x="185" y="14"/>
                </a:lnTo>
                <a:lnTo>
                  <a:pt x="211" y="687"/>
                </a:lnTo>
                <a:lnTo>
                  <a:pt x="216" y="776"/>
                </a:lnTo>
                <a:lnTo>
                  <a:pt x="230" y="824"/>
                </a:lnTo>
                <a:lnTo>
                  <a:pt x="264" y="860"/>
                </a:lnTo>
                <a:lnTo>
                  <a:pt x="300" y="865"/>
                </a:lnTo>
                <a:lnTo>
                  <a:pt x="376" y="869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0" name="Freeform 48"/>
          <p:cNvSpPr>
            <a:spLocks noChangeAspect="1"/>
          </p:cNvSpPr>
          <p:nvPr/>
        </p:nvSpPr>
        <p:spPr bwMode="auto">
          <a:xfrm>
            <a:off x="5845175" y="1389063"/>
            <a:ext cx="234950" cy="523875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1" y="872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1" y="872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1" name="Freeform 49"/>
          <p:cNvSpPr>
            <a:spLocks noChangeAspect="1"/>
          </p:cNvSpPr>
          <p:nvPr/>
        </p:nvSpPr>
        <p:spPr bwMode="auto">
          <a:xfrm>
            <a:off x="6130925" y="1809750"/>
            <a:ext cx="238125" cy="103188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4" y="870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4" y="870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2" name="Freeform 50"/>
          <p:cNvSpPr>
            <a:spLocks noChangeAspect="1"/>
          </p:cNvSpPr>
          <p:nvPr/>
        </p:nvSpPr>
        <p:spPr bwMode="auto">
          <a:xfrm>
            <a:off x="6299200" y="977900"/>
            <a:ext cx="257175" cy="928688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1" y="872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1" y="872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3" name="Freeform 51"/>
          <p:cNvSpPr>
            <a:spLocks noChangeAspect="1"/>
          </p:cNvSpPr>
          <p:nvPr/>
        </p:nvSpPr>
        <p:spPr bwMode="auto">
          <a:xfrm>
            <a:off x="6486525" y="1803400"/>
            <a:ext cx="238125" cy="103188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4" y="870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4" y="870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4" name="Freeform 52"/>
          <p:cNvSpPr>
            <a:spLocks noChangeAspect="1"/>
          </p:cNvSpPr>
          <p:nvPr/>
        </p:nvSpPr>
        <p:spPr bwMode="auto">
          <a:xfrm>
            <a:off x="6661150" y="1570038"/>
            <a:ext cx="150813" cy="336550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1" y="872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1" y="872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5" name="Freeform 53"/>
          <p:cNvSpPr>
            <a:spLocks/>
          </p:cNvSpPr>
          <p:nvPr/>
        </p:nvSpPr>
        <p:spPr bwMode="auto">
          <a:xfrm>
            <a:off x="5424488" y="635000"/>
            <a:ext cx="1876425" cy="128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64"/>
              </a:cxn>
              <a:cxn ang="0">
                <a:pos x="1182" y="864"/>
              </a:cxn>
            </a:cxnLst>
            <a:rect l="0" t="0" r="r" b="b"/>
            <a:pathLst>
              <a:path w="1182" h="864">
                <a:moveTo>
                  <a:pt x="0" y="0"/>
                </a:moveTo>
                <a:lnTo>
                  <a:pt x="0" y="864"/>
                </a:lnTo>
                <a:lnTo>
                  <a:pt x="1182" y="8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06" name="Line 74"/>
          <p:cNvSpPr>
            <a:spLocks noChangeShapeType="1"/>
          </p:cNvSpPr>
          <p:nvPr/>
        </p:nvSpPr>
        <p:spPr bwMode="auto">
          <a:xfrm>
            <a:off x="1277938" y="5172075"/>
            <a:ext cx="836612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07" name="Line 75"/>
          <p:cNvSpPr>
            <a:spLocks noChangeShapeType="1"/>
          </p:cNvSpPr>
          <p:nvPr/>
        </p:nvSpPr>
        <p:spPr bwMode="auto">
          <a:xfrm>
            <a:off x="2012950" y="5172075"/>
            <a:ext cx="83185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09" name="Line 77"/>
          <p:cNvSpPr>
            <a:spLocks noChangeShapeType="1"/>
          </p:cNvSpPr>
          <p:nvPr/>
        </p:nvSpPr>
        <p:spPr bwMode="auto">
          <a:xfrm>
            <a:off x="2974975" y="5172075"/>
            <a:ext cx="1022350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10" name="Line 78"/>
          <p:cNvSpPr>
            <a:spLocks noChangeShapeType="1"/>
          </p:cNvSpPr>
          <p:nvPr/>
        </p:nvSpPr>
        <p:spPr bwMode="auto">
          <a:xfrm>
            <a:off x="3567113" y="5172075"/>
            <a:ext cx="836612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11" name="Text Box 79"/>
          <p:cNvSpPr txBox="1">
            <a:spLocks noChangeArrowheads="1"/>
          </p:cNvSpPr>
          <p:nvPr/>
        </p:nvSpPr>
        <p:spPr bwMode="auto">
          <a:xfrm>
            <a:off x="1198563" y="4276725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Imaging</a:t>
            </a:r>
            <a:endParaRPr lang="en-GB"/>
          </a:p>
        </p:txBody>
      </p:sp>
      <p:sp>
        <p:nvSpPr>
          <p:cNvPr id="95312" name="Rectangle 80"/>
          <p:cNvSpPr>
            <a:spLocks noChangeArrowheads="1"/>
          </p:cNvSpPr>
          <p:nvPr/>
        </p:nvSpPr>
        <p:spPr bwMode="auto">
          <a:xfrm rot="5435784">
            <a:off x="4279107" y="5056981"/>
            <a:ext cx="490538" cy="231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15" name="Text Box 83"/>
          <p:cNvSpPr txBox="1">
            <a:spLocks noChangeArrowheads="1"/>
          </p:cNvSpPr>
          <p:nvPr/>
        </p:nvSpPr>
        <p:spPr bwMode="auto">
          <a:xfrm>
            <a:off x="4081463" y="5532438"/>
            <a:ext cx="88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Detector</a:t>
            </a:r>
          </a:p>
        </p:txBody>
      </p:sp>
      <p:sp>
        <p:nvSpPr>
          <p:cNvPr id="95316" name="Text Box 84"/>
          <p:cNvSpPr txBox="1">
            <a:spLocks noChangeArrowheads="1"/>
          </p:cNvSpPr>
          <p:nvPr/>
        </p:nvSpPr>
        <p:spPr bwMode="auto">
          <a:xfrm>
            <a:off x="1284288" y="5232400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X-rays</a:t>
            </a:r>
          </a:p>
        </p:txBody>
      </p:sp>
      <p:sp>
        <p:nvSpPr>
          <p:cNvPr id="95321" name="Line 89"/>
          <p:cNvSpPr>
            <a:spLocks noChangeShapeType="1"/>
          </p:cNvSpPr>
          <p:nvPr/>
        </p:nvSpPr>
        <p:spPr bwMode="auto">
          <a:xfrm>
            <a:off x="2886075" y="3324473"/>
            <a:ext cx="836613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22" name="Line 90"/>
          <p:cNvSpPr>
            <a:spLocks noChangeShapeType="1"/>
          </p:cNvSpPr>
          <p:nvPr/>
        </p:nvSpPr>
        <p:spPr bwMode="auto">
          <a:xfrm>
            <a:off x="3621088" y="3324473"/>
            <a:ext cx="808037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4198938" y="3079998"/>
            <a:ext cx="217487" cy="4905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2749550" y="3078411"/>
            <a:ext cx="217488" cy="4905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323" name="Text Box 91"/>
          <p:cNvSpPr txBox="1">
            <a:spLocks noChangeArrowheads="1"/>
          </p:cNvSpPr>
          <p:nvPr/>
        </p:nvSpPr>
        <p:spPr bwMode="auto">
          <a:xfrm>
            <a:off x="5472113" y="527050"/>
            <a:ext cx="206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/>
              <a:t>Elemental analysis</a:t>
            </a:r>
          </a:p>
        </p:txBody>
      </p:sp>
      <p:sp>
        <p:nvSpPr>
          <p:cNvPr id="95327" name="Line 95"/>
          <p:cNvSpPr>
            <a:spLocks noChangeShapeType="1"/>
          </p:cNvSpPr>
          <p:nvPr/>
        </p:nvSpPr>
        <p:spPr bwMode="auto">
          <a:xfrm rot="20876816" flipV="1">
            <a:off x="3727450" y="1453977"/>
            <a:ext cx="631825" cy="15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28" name="Line 96"/>
          <p:cNvSpPr>
            <a:spLocks noChangeShapeType="1"/>
          </p:cNvSpPr>
          <p:nvPr/>
        </p:nvSpPr>
        <p:spPr bwMode="auto">
          <a:xfrm rot="21126730" flipH="1">
            <a:off x="2871788" y="1558752"/>
            <a:ext cx="1046162" cy="49212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24" name="Rectangle 92"/>
          <p:cNvSpPr>
            <a:spLocks noChangeArrowheads="1"/>
          </p:cNvSpPr>
          <p:nvPr/>
        </p:nvSpPr>
        <p:spPr bwMode="auto">
          <a:xfrm rot="5400000">
            <a:off x="2889250" y="1538114"/>
            <a:ext cx="217488" cy="490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331" name="Rectangle 99"/>
          <p:cNvSpPr>
            <a:spLocks noChangeArrowheads="1"/>
          </p:cNvSpPr>
          <p:nvPr/>
        </p:nvSpPr>
        <p:spPr bwMode="auto">
          <a:xfrm rot="-5400000">
            <a:off x="2878932" y="1156320"/>
            <a:ext cx="203200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33" name="AutoShape 101"/>
          <p:cNvSpPr>
            <a:spLocks noChangeArrowheads="1"/>
          </p:cNvSpPr>
          <p:nvPr/>
        </p:nvSpPr>
        <p:spPr bwMode="auto">
          <a:xfrm>
            <a:off x="2789238" y="1465089"/>
            <a:ext cx="387350" cy="203200"/>
          </a:xfrm>
          <a:custGeom>
            <a:avLst/>
            <a:gdLst>
              <a:gd name="G0" fmla="+- 3275 0 0"/>
              <a:gd name="G1" fmla="+- 21600 0 3275"/>
              <a:gd name="G2" fmla="*/ 3275 1 2"/>
              <a:gd name="G3" fmla="+- 21600 0 G2"/>
              <a:gd name="G4" fmla="+/ 3275 21600 2"/>
              <a:gd name="G5" fmla="+/ G1 0 2"/>
              <a:gd name="G6" fmla="*/ 21600 21600 3275"/>
              <a:gd name="G7" fmla="*/ G6 1 2"/>
              <a:gd name="G8" fmla="+- 21600 0 G7"/>
              <a:gd name="G9" fmla="*/ 21600 1 2"/>
              <a:gd name="G10" fmla="+- 3275 0 G9"/>
              <a:gd name="G11" fmla="?: G10 G8 0"/>
              <a:gd name="G12" fmla="?: G10 G7 21600"/>
              <a:gd name="T0" fmla="*/ 19962 w 21600"/>
              <a:gd name="T1" fmla="*/ 10800 h 21600"/>
              <a:gd name="T2" fmla="*/ 10800 w 21600"/>
              <a:gd name="T3" fmla="*/ 21600 h 21600"/>
              <a:gd name="T4" fmla="*/ 1638 w 21600"/>
              <a:gd name="T5" fmla="*/ 10800 h 21600"/>
              <a:gd name="T6" fmla="*/ 10800 w 21600"/>
              <a:gd name="T7" fmla="*/ 0 h 21600"/>
              <a:gd name="T8" fmla="*/ 3438 w 21600"/>
              <a:gd name="T9" fmla="*/ 3438 h 21600"/>
              <a:gd name="T10" fmla="*/ 18162 w 21600"/>
              <a:gd name="T11" fmla="*/ 1816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275" y="21600"/>
                </a:lnTo>
                <a:lnTo>
                  <a:pt x="1832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35" name="Rectangle 103"/>
          <p:cNvSpPr>
            <a:spLocks noChangeArrowheads="1"/>
          </p:cNvSpPr>
          <p:nvPr/>
        </p:nvSpPr>
        <p:spPr bwMode="auto">
          <a:xfrm>
            <a:off x="2816225" y="4926013"/>
            <a:ext cx="217488" cy="4905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5337" name="Picture 105" descr="bone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4616450"/>
            <a:ext cx="1301750" cy="1109663"/>
          </a:xfrm>
          <a:prstGeom prst="rect">
            <a:avLst/>
          </a:prstGeom>
          <a:noFill/>
        </p:spPr>
      </p:pic>
      <p:sp>
        <p:nvSpPr>
          <p:cNvPr id="95339" name="Rectangle 107"/>
          <p:cNvSpPr>
            <a:spLocks noChangeArrowheads="1"/>
          </p:cNvSpPr>
          <p:nvPr/>
        </p:nvSpPr>
        <p:spPr bwMode="auto">
          <a:xfrm>
            <a:off x="6716713" y="2663825"/>
            <a:ext cx="117475" cy="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0" name="Rectangle 108"/>
          <p:cNvSpPr>
            <a:spLocks noChangeArrowheads="1"/>
          </p:cNvSpPr>
          <p:nvPr/>
        </p:nvSpPr>
        <p:spPr bwMode="auto">
          <a:xfrm>
            <a:off x="6716713" y="2665413"/>
            <a:ext cx="15875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1" name="Rectangle 109"/>
          <p:cNvSpPr>
            <a:spLocks noChangeArrowheads="1"/>
          </p:cNvSpPr>
          <p:nvPr/>
        </p:nvSpPr>
        <p:spPr bwMode="auto">
          <a:xfrm>
            <a:off x="5324475" y="3683000"/>
            <a:ext cx="122238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2" name="Rectangle 110"/>
          <p:cNvSpPr>
            <a:spLocks noChangeArrowheads="1"/>
          </p:cNvSpPr>
          <p:nvPr/>
        </p:nvSpPr>
        <p:spPr bwMode="auto">
          <a:xfrm>
            <a:off x="5324475" y="3687763"/>
            <a:ext cx="1571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3" name="Rectangle 111"/>
          <p:cNvSpPr>
            <a:spLocks noChangeArrowheads="1"/>
          </p:cNvSpPr>
          <p:nvPr/>
        </p:nvSpPr>
        <p:spPr bwMode="auto">
          <a:xfrm>
            <a:off x="5324475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8800</a:t>
            </a:r>
            <a:endParaRPr lang="en-GB"/>
          </a:p>
        </p:txBody>
      </p:sp>
      <p:sp>
        <p:nvSpPr>
          <p:cNvPr id="95344" name="Rectangle 112"/>
          <p:cNvSpPr>
            <a:spLocks noChangeArrowheads="1"/>
          </p:cNvSpPr>
          <p:nvPr/>
        </p:nvSpPr>
        <p:spPr bwMode="auto">
          <a:xfrm>
            <a:off x="5246688" y="3617913"/>
            <a:ext cx="762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5" name="Rectangle 113"/>
          <p:cNvSpPr>
            <a:spLocks noChangeArrowheads="1"/>
          </p:cNvSpPr>
          <p:nvPr/>
        </p:nvSpPr>
        <p:spPr bwMode="auto">
          <a:xfrm>
            <a:off x="5246688" y="3622675"/>
            <a:ext cx="106362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6" name="Rectangle 114"/>
          <p:cNvSpPr>
            <a:spLocks noChangeArrowheads="1"/>
          </p:cNvSpPr>
          <p:nvPr/>
        </p:nvSpPr>
        <p:spPr bwMode="auto">
          <a:xfrm>
            <a:off x="5246688" y="3621088"/>
            <a:ext cx="119062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0.0</a:t>
            </a:r>
            <a:endParaRPr lang="en-GB"/>
          </a:p>
        </p:txBody>
      </p:sp>
      <p:sp>
        <p:nvSpPr>
          <p:cNvPr id="95347" name="Rectangle 115"/>
          <p:cNvSpPr>
            <a:spLocks noChangeArrowheads="1"/>
          </p:cNvSpPr>
          <p:nvPr/>
        </p:nvSpPr>
        <p:spPr bwMode="auto">
          <a:xfrm>
            <a:off x="5386388" y="3643313"/>
            <a:ext cx="47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8" name="Freeform 116"/>
          <p:cNvSpPr>
            <a:spLocks/>
          </p:cNvSpPr>
          <p:nvPr/>
        </p:nvSpPr>
        <p:spPr bwMode="auto">
          <a:xfrm>
            <a:off x="5360988" y="3641725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8" y="4"/>
              </a:cxn>
              <a:cxn ang="0">
                <a:pos x="18" y="1"/>
              </a:cxn>
              <a:cxn ang="0">
                <a:pos x="0" y="0"/>
              </a:cxn>
            </a:cxnLst>
            <a:rect l="0" t="0" r="r" b="b"/>
            <a:pathLst>
              <a:path w="18" h="4">
                <a:moveTo>
                  <a:pt x="0" y="0"/>
                </a:moveTo>
                <a:lnTo>
                  <a:pt x="0" y="4"/>
                </a:lnTo>
                <a:lnTo>
                  <a:pt x="18" y="4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9" name="Rectangle 117"/>
          <p:cNvSpPr>
            <a:spLocks noChangeArrowheads="1"/>
          </p:cNvSpPr>
          <p:nvPr/>
        </p:nvSpPr>
        <p:spPr bwMode="auto">
          <a:xfrm>
            <a:off x="5375275" y="3544888"/>
            <a:ext cx="142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0" name="Freeform 118"/>
          <p:cNvSpPr>
            <a:spLocks/>
          </p:cNvSpPr>
          <p:nvPr/>
        </p:nvSpPr>
        <p:spPr bwMode="auto">
          <a:xfrm>
            <a:off x="5519738" y="2927350"/>
            <a:ext cx="1460500" cy="714375"/>
          </a:xfrm>
          <a:custGeom>
            <a:avLst/>
            <a:gdLst/>
            <a:ahLst/>
            <a:cxnLst>
              <a:cxn ang="0">
                <a:pos x="26" y="447"/>
              </a:cxn>
              <a:cxn ang="0">
                <a:pos x="51" y="448"/>
              </a:cxn>
              <a:cxn ang="0">
                <a:pos x="55" y="448"/>
              </a:cxn>
              <a:cxn ang="0">
                <a:pos x="61" y="441"/>
              </a:cxn>
              <a:cxn ang="0">
                <a:pos x="65" y="268"/>
              </a:cxn>
              <a:cxn ang="0">
                <a:pos x="70" y="230"/>
              </a:cxn>
              <a:cxn ang="0">
                <a:pos x="74" y="61"/>
              </a:cxn>
              <a:cxn ang="0">
                <a:pos x="78" y="52"/>
              </a:cxn>
              <a:cxn ang="0">
                <a:pos x="83" y="3"/>
              </a:cxn>
              <a:cxn ang="0">
                <a:pos x="88" y="61"/>
              </a:cxn>
              <a:cxn ang="0">
                <a:pos x="93" y="81"/>
              </a:cxn>
              <a:cxn ang="0">
                <a:pos x="97" y="46"/>
              </a:cxn>
              <a:cxn ang="0">
                <a:pos x="102" y="6"/>
              </a:cxn>
              <a:cxn ang="0">
                <a:pos x="107" y="32"/>
              </a:cxn>
              <a:cxn ang="0">
                <a:pos x="112" y="70"/>
              </a:cxn>
              <a:cxn ang="0">
                <a:pos x="116" y="62"/>
              </a:cxn>
              <a:cxn ang="0">
                <a:pos x="120" y="64"/>
              </a:cxn>
              <a:cxn ang="0">
                <a:pos x="125" y="51"/>
              </a:cxn>
              <a:cxn ang="0">
                <a:pos x="129" y="48"/>
              </a:cxn>
              <a:cxn ang="0">
                <a:pos x="133" y="32"/>
              </a:cxn>
              <a:cxn ang="0">
                <a:pos x="139" y="18"/>
              </a:cxn>
              <a:cxn ang="0">
                <a:pos x="143" y="6"/>
              </a:cxn>
              <a:cxn ang="0">
                <a:pos x="148" y="36"/>
              </a:cxn>
              <a:cxn ang="0">
                <a:pos x="152" y="64"/>
              </a:cxn>
              <a:cxn ang="0">
                <a:pos x="158" y="74"/>
              </a:cxn>
              <a:cxn ang="0">
                <a:pos x="162" y="100"/>
              </a:cxn>
              <a:cxn ang="0">
                <a:pos x="167" y="98"/>
              </a:cxn>
              <a:cxn ang="0">
                <a:pos x="171" y="77"/>
              </a:cxn>
              <a:cxn ang="0">
                <a:pos x="175" y="58"/>
              </a:cxn>
              <a:cxn ang="0">
                <a:pos x="181" y="64"/>
              </a:cxn>
              <a:cxn ang="0">
                <a:pos x="185" y="57"/>
              </a:cxn>
              <a:cxn ang="0">
                <a:pos x="190" y="9"/>
              </a:cxn>
              <a:cxn ang="0">
                <a:pos x="200" y="29"/>
              </a:cxn>
              <a:cxn ang="0">
                <a:pos x="229" y="62"/>
              </a:cxn>
              <a:cxn ang="0">
                <a:pos x="256" y="52"/>
              </a:cxn>
              <a:cxn ang="0">
                <a:pos x="284" y="130"/>
              </a:cxn>
              <a:cxn ang="0">
                <a:pos x="310" y="101"/>
              </a:cxn>
              <a:cxn ang="0">
                <a:pos x="339" y="104"/>
              </a:cxn>
              <a:cxn ang="0">
                <a:pos x="366" y="140"/>
              </a:cxn>
              <a:cxn ang="0">
                <a:pos x="394" y="135"/>
              </a:cxn>
              <a:cxn ang="0">
                <a:pos x="421" y="135"/>
              </a:cxn>
              <a:cxn ang="0">
                <a:pos x="449" y="155"/>
              </a:cxn>
              <a:cxn ang="0">
                <a:pos x="476" y="172"/>
              </a:cxn>
              <a:cxn ang="0">
                <a:pos x="504" y="162"/>
              </a:cxn>
              <a:cxn ang="0">
                <a:pos x="531" y="188"/>
              </a:cxn>
              <a:cxn ang="0">
                <a:pos x="559" y="191"/>
              </a:cxn>
              <a:cxn ang="0">
                <a:pos x="586" y="201"/>
              </a:cxn>
              <a:cxn ang="0">
                <a:pos x="614" y="201"/>
              </a:cxn>
              <a:cxn ang="0">
                <a:pos x="641" y="216"/>
              </a:cxn>
              <a:cxn ang="0">
                <a:pos x="670" y="224"/>
              </a:cxn>
              <a:cxn ang="0">
                <a:pos x="696" y="233"/>
              </a:cxn>
              <a:cxn ang="0">
                <a:pos x="725" y="234"/>
              </a:cxn>
              <a:cxn ang="0">
                <a:pos x="751" y="243"/>
              </a:cxn>
              <a:cxn ang="0">
                <a:pos x="780" y="253"/>
              </a:cxn>
              <a:cxn ang="0">
                <a:pos x="807" y="260"/>
              </a:cxn>
              <a:cxn ang="0">
                <a:pos x="835" y="266"/>
              </a:cxn>
              <a:cxn ang="0">
                <a:pos x="862" y="272"/>
              </a:cxn>
              <a:cxn ang="0">
                <a:pos x="890" y="281"/>
              </a:cxn>
              <a:cxn ang="0">
                <a:pos x="917" y="286"/>
              </a:cxn>
            </a:cxnLst>
            <a:rect l="0" t="0" r="r" b="b"/>
            <a:pathLst>
              <a:path w="920" h="450">
                <a:moveTo>
                  <a:pt x="0" y="441"/>
                </a:moveTo>
                <a:lnTo>
                  <a:pt x="3" y="442"/>
                </a:lnTo>
                <a:lnTo>
                  <a:pt x="6" y="442"/>
                </a:lnTo>
                <a:lnTo>
                  <a:pt x="7" y="442"/>
                </a:lnTo>
                <a:lnTo>
                  <a:pt x="10" y="444"/>
                </a:lnTo>
                <a:lnTo>
                  <a:pt x="13" y="444"/>
                </a:lnTo>
                <a:lnTo>
                  <a:pt x="16" y="444"/>
                </a:lnTo>
                <a:lnTo>
                  <a:pt x="18" y="445"/>
                </a:lnTo>
                <a:lnTo>
                  <a:pt x="21" y="445"/>
                </a:lnTo>
                <a:lnTo>
                  <a:pt x="23" y="447"/>
                </a:lnTo>
                <a:lnTo>
                  <a:pt x="26" y="447"/>
                </a:lnTo>
                <a:lnTo>
                  <a:pt x="28" y="447"/>
                </a:lnTo>
                <a:lnTo>
                  <a:pt x="31" y="447"/>
                </a:lnTo>
                <a:lnTo>
                  <a:pt x="34" y="447"/>
                </a:lnTo>
                <a:lnTo>
                  <a:pt x="36" y="448"/>
                </a:lnTo>
                <a:lnTo>
                  <a:pt x="39" y="448"/>
                </a:lnTo>
                <a:lnTo>
                  <a:pt x="41" y="448"/>
                </a:lnTo>
                <a:lnTo>
                  <a:pt x="44" y="448"/>
                </a:lnTo>
                <a:lnTo>
                  <a:pt x="47" y="448"/>
                </a:lnTo>
                <a:lnTo>
                  <a:pt x="48" y="450"/>
                </a:lnTo>
                <a:lnTo>
                  <a:pt x="51" y="448"/>
                </a:lnTo>
                <a:lnTo>
                  <a:pt x="51" y="448"/>
                </a:lnTo>
                <a:lnTo>
                  <a:pt x="52" y="448"/>
                </a:lnTo>
                <a:lnTo>
                  <a:pt x="52" y="448"/>
                </a:lnTo>
                <a:lnTo>
                  <a:pt x="52" y="448"/>
                </a:lnTo>
                <a:lnTo>
                  <a:pt x="54" y="448"/>
                </a:lnTo>
                <a:lnTo>
                  <a:pt x="54" y="448"/>
                </a:lnTo>
                <a:lnTo>
                  <a:pt x="54" y="448"/>
                </a:lnTo>
                <a:lnTo>
                  <a:pt x="54" y="448"/>
                </a:lnTo>
                <a:lnTo>
                  <a:pt x="55" y="448"/>
                </a:lnTo>
                <a:lnTo>
                  <a:pt x="55" y="448"/>
                </a:lnTo>
                <a:lnTo>
                  <a:pt x="55" y="448"/>
                </a:lnTo>
                <a:lnTo>
                  <a:pt x="55" y="448"/>
                </a:lnTo>
                <a:lnTo>
                  <a:pt x="57" y="447"/>
                </a:lnTo>
                <a:lnTo>
                  <a:pt x="57" y="447"/>
                </a:lnTo>
                <a:lnTo>
                  <a:pt x="57" y="447"/>
                </a:lnTo>
                <a:lnTo>
                  <a:pt x="58" y="447"/>
                </a:lnTo>
                <a:lnTo>
                  <a:pt x="58" y="447"/>
                </a:lnTo>
                <a:lnTo>
                  <a:pt x="58" y="445"/>
                </a:lnTo>
                <a:lnTo>
                  <a:pt x="58" y="445"/>
                </a:lnTo>
                <a:lnTo>
                  <a:pt x="60" y="444"/>
                </a:lnTo>
                <a:lnTo>
                  <a:pt x="60" y="442"/>
                </a:lnTo>
                <a:lnTo>
                  <a:pt x="60" y="442"/>
                </a:lnTo>
                <a:lnTo>
                  <a:pt x="61" y="441"/>
                </a:lnTo>
                <a:lnTo>
                  <a:pt x="61" y="440"/>
                </a:lnTo>
                <a:lnTo>
                  <a:pt x="61" y="437"/>
                </a:lnTo>
                <a:lnTo>
                  <a:pt x="62" y="432"/>
                </a:lnTo>
                <a:lnTo>
                  <a:pt x="62" y="429"/>
                </a:lnTo>
                <a:lnTo>
                  <a:pt x="62" y="421"/>
                </a:lnTo>
                <a:lnTo>
                  <a:pt x="62" y="408"/>
                </a:lnTo>
                <a:lnTo>
                  <a:pt x="64" y="383"/>
                </a:lnTo>
                <a:lnTo>
                  <a:pt x="64" y="360"/>
                </a:lnTo>
                <a:lnTo>
                  <a:pt x="64" y="324"/>
                </a:lnTo>
                <a:lnTo>
                  <a:pt x="65" y="299"/>
                </a:lnTo>
                <a:lnTo>
                  <a:pt x="65" y="268"/>
                </a:lnTo>
                <a:lnTo>
                  <a:pt x="65" y="259"/>
                </a:lnTo>
                <a:lnTo>
                  <a:pt x="65" y="256"/>
                </a:lnTo>
                <a:lnTo>
                  <a:pt x="67" y="259"/>
                </a:lnTo>
                <a:lnTo>
                  <a:pt x="67" y="265"/>
                </a:lnTo>
                <a:lnTo>
                  <a:pt x="67" y="268"/>
                </a:lnTo>
                <a:lnTo>
                  <a:pt x="68" y="266"/>
                </a:lnTo>
                <a:lnTo>
                  <a:pt x="68" y="262"/>
                </a:lnTo>
                <a:lnTo>
                  <a:pt x="68" y="255"/>
                </a:lnTo>
                <a:lnTo>
                  <a:pt x="70" y="244"/>
                </a:lnTo>
                <a:lnTo>
                  <a:pt x="70" y="236"/>
                </a:lnTo>
                <a:lnTo>
                  <a:pt x="70" y="230"/>
                </a:lnTo>
                <a:lnTo>
                  <a:pt x="70" y="220"/>
                </a:lnTo>
                <a:lnTo>
                  <a:pt x="71" y="211"/>
                </a:lnTo>
                <a:lnTo>
                  <a:pt x="71" y="201"/>
                </a:lnTo>
                <a:lnTo>
                  <a:pt x="71" y="188"/>
                </a:lnTo>
                <a:lnTo>
                  <a:pt x="71" y="175"/>
                </a:lnTo>
                <a:lnTo>
                  <a:pt x="73" y="153"/>
                </a:lnTo>
                <a:lnTo>
                  <a:pt x="73" y="133"/>
                </a:lnTo>
                <a:lnTo>
                  <a:pt x="73" y="117"/>
                </a:lnTo>
                <a:lnTo>
                  <a:pt x="74" y="90"/>
                </a:lnTo>
                <a:lnTo>
                  <a:pt x="74" y="75"/>
                </a:lnTo>
                <a:lnTo>
                  <a:pt x="74" y="61"/>
                </a:lnTo>
                <a:lnTo>
                  <a:pt x="75" y="39"/>
                </a:lnTo>
                <a:lnTo>
                  <a:pt x="75" y="23"/>
                </a:lnTo>
                <a:lnTo>
                  <a:pt x="75" y="15"/>
                </a:lnTo>
                <a:lnTo>
                  <a:pt x="75" y="12"/>
                </a:lnTo>
                <a:lnTo>
                  <a:pt x="77" y="12"/>
                </a:lnTo>
                <a:lnTo>
                  <a:pt x="77" y="16"/>
                </a:lnTo>
                <a:lnTo>
                  <a:pt x="77" y="23"/>
                </a:lnTo>
                <a:lnTo>
                  <a:pt x="77" y="31"/>
                </a:lnTo>
                <a:lnTo>
                  <a:pt x="78" y="38"/>
                </a:lnTo>
                <a:lnTo>
                  <a:pt x="78" y="46"/>
                </a:lnTo>
                <a:lnTo>
                  <a:pt x="78" y="52"/>
                </a:lnTo>
                <a:lnTo>
                  <a:pt x="80" y="58"/>
                </a:lnTo>
                <a:lnTo>
                  <a:pt x="80" y="61"/>
                </a:lnTo>
                <a:lnTo>
                  <a:pt x="80" y="62"/>
                </a:lnTo>
                <a:lnTo>
                  <a:pt x="80" y="61"/>
                </a:lnTo>
                <a:lnTo>
                  <a:pt x="81" y="57"/>
                </a:lnTo>
                <a:lnTo>
                  <a:pt x="81" y="51"/>
                </a:lnTo>
                <a:lnTo>
                  <a:pt x="81" y="42"/>
                </a:lnTo>
                <a:lnTo>
                  <a:pt x="83" y="29"/>
                </a:lnTo>
                <a:lnTo>
                  <a:pt x="83" y="18"/>
                </a:lnTo>
                <a:lnTo>
                  <a:pt x="83" y="10"/>
                </a:lnTo>
                <a:lnTo>
                  <a:pt x="83" y="3"/>
                </a:lnTo>
                <a:lnTo>
                  <a:pt x="84" y="2"/>
                </a:lnTo>
                <a:lnTo>
                  <a:pt x="84" y="3"/>
                </a:lnTo>
                <a:lnTo>
                  <a:pt x="86" y="9"/>
                </a:lnTo>
                <a:lnTo>
                  <a:pt x="86" y="16"/>
                </a:lnTo>
                <a:lnTo>
                  <a:pt x="86" y="23"/>
                </a:lnTo>
                <a:lnTo>
                  <a:pt x="86" y="32"/>
                </a:lnTo>
                <a:lnTo>
                  <a:pt x="87" y="39"/>
                </a:lnTo>
                <a:lnTo>
                  <a:pt x="87" y="45"/>
                </a:lnTo>
                <a:lnTo>
                  <a:pt x="87" y="51"/>
                </a:lnTo>
                <a:lnTo>
                  <a:pt x="87" y="55"/>
                </a:lnTo>
                <a:lnTo>
                  <a:pt x="88" y="61"/>
                </a:lnTo>
                <a:lnTo>
                  <a:pt x="88" y="65"/>
                </a:lnTo>
                <a:lnTo>
                  <a:pt x="88" y="71"/>
                </a:lnTo>
                <a:lnTo>
                  <a:pt x="90" y="75"/>
                </a:lnTo>
                <a:lnTo>
                  <a:pt x="90" y="80"/>
                </a:lnTo>
                <a:lnTo>
                  <a:pt x="90" y="83"/>
                </a:lnTo>
                <a:lnTo>
                  <a:pt x="91" y="84"/>
                </a:lnTo>
                <a:lnTo>
                  <a:pt x="91" y="85"/>
                </a:lnTo>
                <a:lnTo>
                  <a:pt x="91" y="84"/>
                </a:lnTo>
                <a:lnTo>
                  <a:pt x="91" y="84"/>
                </a:lnTo>
                <a:lnTo>
                  <a:pt x="93" y="83"/>
                </a:lnTo>
                <a:lnTo>
                  <a:pt x="93" y="81"/>
                </a:lnTo>
                <a:lnTo>
                  <a:pt x="93" y="80"/>
                </a:lnTo>
                <a:lnTo>
                  <a:pt x="93" y="78"/>
                </a:lnTo>
                <a:lnTo>
                  <a:pt x="94" y="77"/>
                </a:lnTo>
                <a:lnTo>
                  <a:pt x="94" y="74"/>
                </a:lnTo>
                <a:lnTo>
                  <a:pt x="94" y="71"/>
                </a:lnTo>
                <a:lnTo>
                  <a:pt x="96" y="68"/>
                </a:lnTo>
                <a:lnTo>
                  <a:pt x="96" y="65"/>
                </a:lnTo>
                <a:lnTo>
                  <a:pt x="96" y="61"/>
                </a:lnTo>
                <a:lnTo>
                  <a:pt x="97" y="57"/>
                </a:lnTo>
                <a:lnTo>
                  <a:pt x="97" y="51"/>
                </a:lnTo>
                <a:lnTo>
                  <a:pt x="97" y="46"/>
                </a:lnTo>
                <a:lnTo>
                  <a:pt x="97" y="45"/>
                </a:lnTo>
                <a:lnTo>
                  <a:pt x="99" y="39"/>
                </a:lnTo>
                <a:lnTo>
                  <a:pt x="99" y="35"/>
                </a:lnTo>
                <a:lnTo>
                  <a:pt x="99" y="31"/>
                </a:lnTo>
                <a:lnTo>
                  <a:pt x="100" y="28"/>
                </a:lnTo>
                <a:lnTo>
                  <a:pt x="100" y="23"/>
                </a:lnTo>
                <a:lnTo>
                  <a:pt x="100" y="19"/>
                </a:lnTo>
                <a:lnTo>
                  <a:pt x="100" y="16"/>
                </a:lnTo>
                <a:lnTo>
                  <a:pt x="102" y="12"/>
                </a:lnTo>
                <a:lnTo>
                  <a:pt x="102" y="9"/>
                </a:lnTo>
                <a:lnTo>
                  <a:pt x="102" y="6"/>
                </a:lnTo>
                <a:lnTo>
                  <a:pt x="102" y="5"/>
                </a:lnTo>
                <a:lnTo>
                  <a:pt x="103" y="3"/>
                </a:lnTo>
                <a:lnTo>
                  <a:pt x="103" y="5"/>
                </a:lnTo>
                <a:lnTo>
                  <a:pt x="103" y="6"/>
                </a:lnTo>
                <a:lnTo>
                  <a:pt x="104" y="9"/>
                </a:lnTo>
                <a:lnTo>
                  <a:pt x="104" y="10"/>
                </a:lnTo>
                <a:lnTo>
                  <a:pt x="104" y="15"/>
                </a:lnTo>
                <a:lnTo>
                  <a:pt x="106" y="20"/>
                </a:lnTo>
                <a:lnTo>
                  <a:pt x="106" y="25"/>
                </a:lnTo>
                <a:lnTo>
                  <a:pt x="106" y="28"/>
                </a:lnTo>
                <a:lnTo>
                  <a:pt x="107" y="32"/>
                </a:lnTo>
                <a:lnTo>
                  <a:pt x="107" y="36"/>
                </a:lnTo>
                <a:lnTo>
                  <a:pt x="107" y="42"/>
                </a:lnTo>
                <a:lnTo>
                  <a:pt x="107" y="48"/>
                </a:lnTo>
                <a:lnTo>
                  <a:pt x="109" y="52"/>
                </a:lnTo>
                <a:lnTo>
                  <a:pt x="109" y="57"/>
                </a:lnTo>
                <a:lnTo>
                  <a:pt x="109" y="59"/>
                </a:lnTo>
                <a:lnTo>
                  <a:pt x="109" y="62"/>
                </a:lnTo>
                <a:lnTo>
                  <a:pt x="110" y="65"/>
                </a:lnTo>
                <a:lnTo>
                  <a:pt x="110" y="67"/>
                </a:lnTo>
                <a:lnTo>
                  <a:pt x="110" y="68"/>
                </a:lnTo>
                <a:lnTo>
                  <a:pt x="112" y="70"/>
                </a:lnTo>
                <a:lnTo>
                  <a:pt x="112" y="70"/>
                </a:lnTo>
                <a:lnTo>
                  <a:pt x="112" y="71"/>
                </a:lnTo>
                <a:lnTo>
                  <a:pt x="113" y="71"/>
                </a:lnTo>
                <a:lnTo>
                  <a:pt x="113" y="71"/>
                </a:lnTo>
                <a:lnTo>
                  <a:pt x="113" y="70"/>
                </a:lnTo>
                <a:lnTo>
                  <a:pt x="113" y="70"/>
                </a:lnTo>
                <a:lnTo>
                  <a:pt x="115" y="68"/>
                </a:lnTo>
                <a:lnTo>
                  <a:pt x="115" y="67"/>
                </a:lnTo>
                <a:lnTo>
                  <a:pt x="115" y="65"/>
                </a:lnTo>
                <a:lnTo>
                  <a:pt x="116" y="64"/>
                </a:lnTo>
                <a:lnTo>
                  <a:pt x="116" y="62"/>
                </a:lnTo>
                <a:lnTo>
                  <a:pt x="116" y="61"/>
                </a:lnTo>
                <a:lnTo>
                  <a:pt x="116" y="61"/>
                </a:lnTo>
                <a:lnTo>
                  <a:pt x="116" y="59"/>
                </a:lnTo>
                <a:lnTo>
                  <a:pt x="117" y="59"/>
                </a:lnTo>
                <a:lnTo>
                  <a:pt x="117" y="61"/>
                </a:lnTo>
                <a:lnTo>
                  <a:pt x="119" y="61"/>
                </a:lnTo>
                <a:lnTo>
                  <a:pt x="119" y="61"/>
                </a:lnTo>
                <a:lnTo>
                  <a:pt x="119" y="62"/>
                </a:lnTo>
                <a:lnTo>
                  <a:pt x="119" y="64"/>
                </a:lnTo>
                <a:lnTo>
                  <a:pt x="120" y="64"/>
                </a:lnTo>
                <a:lnTo>
                  <a:pt x="120" y="64"/>
                </a:lnTo>
                <a:lnTo>
                  <a:pt x="120" y="64"/>
                </a:lnTo>
                <a:lnTo>
                  <a:pt x="122" y="62"/>
                </a:lnTo>
                <a:lnTo>
                  <a:pt x="122" y="61"/>
                </a:lnTo>
                <a:lnTo>
                  <a:pt x="122" y="61"/>
                </a:lnTo>
                <a:lnTo>
                  <a:pt x="122" y="59"/>
                </a:lnTo>
                <a:lnTo>
                  <a:pt x="123" y="57"/>
                </a:lnTo>
                <a:lnTo>
                  <a:pt x="123" y="55"/>
                </a:lnTo>
                <a:lnTo>
                  <a:pt x="123" y="54"/>
                </a:lnTo>
                <a:lnTo>
                  <a:pt x="125" y="52"/>
                </a:lnTo>
                <a:lnTo>
                  <a:pt x="125" y="51"/>
                </a:lnTo>
                <a:lnTo>
                  <a:pt x="125" y="51"/>
                </a:lnTo>
                <a:lnTo>
                  <a:pt x="126" y="51"/>
                </a:lnTo>
                <a:lnTo>
                  <a:pt x="126" y="51"/>
                </a:lnTo>
                <a:lnTo>
                  <a:pt x="126" y="51"/>
                </a:lnTo>
                <a:lnTo>
                  <a:pt x="126" y="52"/>
                </a:lnTo>
                <a:lnTo>
                  <a:pt x="128" y="52"/>
                </a:lnTo>
                <a:lnTo>
                  <a:pt x="128" y="52"/>
                </a:lnTo>
                <a:lnTo>
                  <a:pt x="128" y="52"/>
                </a:lnTo>
                <a:lnTo>
                  <a:pt x="128" y="52"/>
                </a:lnTo>
                <a:lnTo>
                  <a:pt x="129" y="51"/>
                </a:lnTo>
                <a:lnTo>
                  <a:pt x="129" y="49"/>
                </a:lnTo>
                <a:lnTo>
                  <a:pt x="129" y="48"/>
                </a:lnTo>
                <a:lnTo>
                  <a:pt x="130" y="46"/>
                </a:lnTo>
                <a:lnTo>
                  <a:pt x="130" y="45"/>
                </a:lnTo>
                <a:lnTo>
                  <a:pt x="130" y="42"/>
                </a:lnTo>
                <a:lnTo>
                  <a:pt x="130" y="41"/>
                </a:lnTo>
                <a:lnTo>
                  <a:pt x="132" y="39"/>
                </a:lnTo>
                <a:lnTo>
                  <a:pt x="132" y="38"/>
                </a:lnTo>
                <a:lnTo>
                  <a:pt x="132" y="36"/>
                </a:lnTo>
                <a:lnTo>
                  <a:pt x="133" y="35"/>
                </a:lnTo>
                <a:lnTo>
                  <a:pt x="133" y="35"/>
                </a:lnTo>
                <a:lnTo>
                  <a:pt x="133" y="33"/>
                </a:lnTo>
                <a:lnTo>
                  <a:pt x="133" y="32"/>
                </a:lnTo>
                <a:lnTo>
                  <a:pt x="135" y="32"/>
                </a:lnTo>
                <a:lnTo>
                  <a:pt x="135" y="31"/>
                </a:lnTo>
                <a:lnTo>
                  <a:pt x="135" y="29"/>
                </a:lnTo>
                <a:lnTo>
                  <a:pt x="136" y="28"/>
                </a:lnTo>
                <a:lnTo>
                  <a:pt x="136" y="28"/>
                </a:lnTo>
                <a:lnTo>
                  <a:pt x="136" y="26"/>
                </a:lnTo>
                <a:lnTo>
                  <a:pt x="136" y="25"/>
                </a:lnTo>
                <a:lnTo>
                  <a:pt x="138" y="22"/>
                </a:lnTo>
                <a:lnTo>
                  <a:pt x="138" y="20"/>
                </a:lnTo>
                <a:lnTo>
                  <a:pt x="138" y="20"/>
                </a:lnTo>
                <a:lnTo>
                  <a:pt x="139" y="18"/>
                </a:lnTo>
                <a:lnTo>
                  <a:pt x="139" y="15"/>
                </a:lnTo>
                <a:lnTo>
                  <a:pt x="139" y="13"/>
                </a:lnTo>
                <a:lnTo>
                  <a:pt x="141" y="12"/>
                </a:lnTo>
                <a:lnTo>
                  <a:pt x="141" y="10"/>
                </a:lnTo>
                <a:lnTo>
                  <a:pt x="141" y="9"/>
                </a:lnTo>
                <a:lnTo>
                  <a:pt x="141" y="7"/>
                </a:lnTo>
                <a:lnTo>
                  <a:pt x="142" y="6"/>
                </a:lnTo>
                <a:lnTo>
                  <a:pt x="142" y="6"/>
                </a:lnTo>
                <a:lnTo>
                  <a:pt x="142" y="6"/>
                </a:lnTo>
                <a:lnTo>
                  <a:pt x="143" y="6"/>
                </a:lnTo>
                <a:lnTo>
                  <a:pt x="143" y="6"/>
                </a:lnTo>
                <a:lnTo>
                  <a:pt x="143" y="7"/>
                </a:lnTo>
                <a:lnTo>
                  <a:pt x="143" y="9"/>
                </a:lnTo>
                <a:lnTo>
                  <a:pt x="145" y="10"/>
                </a:lnTo>
                <a:lnTo>
                  <a:pt x="145" y="13"/>
                </a:lnTo>
                <a:lnTo>
                  <a:pt x="145" y="16"/>
                </a:lnTo>
                <a:lnTo>
                  <a:pt x="146" y="19"/>
                </a:lnTo>
                <a:lnTo>
                  <a:pt x="146" y="22"/>
                </a:lnTo>
                <a:lnTo>
                  <a:pt x="146" y="25"/>
                </a:lnTo>
                <a:lnTo>
                  <a:pt x="148" y="29"/>
                </a:lnTo>
                <a:lnTo>
                  <a:pt x="148" y="32"/>
                </a:lnTo>
                <a:lnTo>
                  <a:pt x="148" y="36"/>
                </a:lnTo>
                <a:lnTo>
                  <a:pt x="148" y="39"/>
                </a:lnTo>
                <a:lnTo>
                  <a:pt x="149" y="42"/>
                </a:lnTo>
                <a:lnTo>
                  <a:pt x="149" y="45"/>
                </a:lnTo>
                <a:lnTo>
                  <a:pt x="149" y="48"/>
                </a:lnTo>
                <a:lnTo>
                  <a:pt x="151" y="51"/>
                </a:lnTo>
                <a:lnTo>
                  <a:pt x="151" y="52"/>
                </a:lnTo>
                <a:lnTo>
                  <a:pt x="151" y="55"/>
                </a:lnTo>
                <a:lnTo>
                  <a:pt x="151" y="58"/>
                </a:lnTo>
                <a:lnTo>
                  <a:pt x="152" y="59"/>
                </a:lnTo>
                <a:lnTo>
                  <a:pt x="152" y="61"/>
                </a:lnTo>
                <a:lnTo>
                  <a:pt x="152" y="64"/>
                </a:lnTo>
                <a:lnTo>
                  <a:pt x="152" y="65"/>
                </a:lnTo>
                <a:lnTo>
                  <a:pt x="154" y="67"/>
                </a:lnTo>
                <a:lnTo>
                  <a:pt x="154" y="68"/>
                </a:lnTo>
                <a:lnTo>
                  <a:pt x="155" y="68"/>
                </a:lnTo>
                <a:lnTo>
                  <a:pt x="155" y="70"/>
                </a:lnTo>
                <a:lnTo>
                  <a:pt x="155" y="70"/>
                </a:lnTo>
                <a:lnTo>
                  <a:pt x="156" y="71"/>
                </a:lnTo>
                <a:lnTo>
                  <a:pt x="156" y="71"/>
                </a:lnTo>
                <a:lnTo>
                  <a:pt x="156" y="72"/>
                </a:lnTo>
                <a:lnTo>
                  <a:pt x="156" y="72"/>
                </a:lnTo>
                <a:lnTo>
                  <a:pt x="158" y="74"/>
                </a:lnTo>
                <a:lnTo>
                  <a:pt x="158" y="75"/>
                </a:lnTo>
                <a:lnTo>
                  <a:pt x="158" y="78"/>
                </a:lnTo>
                <a:lnTo>
                  <a:pt x="158" y="81"/>
                </a:lnTo>
                <a:lnTo>
                  <a:pt x="159" y="84"/>
                </a:lnTo>
                <a:lnTo>
                  <a:pt x="159" y="85"/>
                </a:lnTo>
                <a:lnTo>
                  <a:pt x="159" y="88"/>
                </a:lnTo>
                <a:lnTo>
                  <a:pt x="159" y="91"/>
                </a:lnTo>
                <a:lnTo>
                  <a:pt x="161" y="94"/>
                </a:lnTo>
                <a:lnTo>
                  <a:pt x="161" y="96"/>
                </a:lnTo>
                <a:lnTo>
                  <a:pt x="162" y="98"/>
                </a:lnTo>
                <a:lnTo>
                  <a:pt x="162" y="100"/>
                </a:lnTo>
                <a:lnTo>
                  <a:pt x="162" y="100"/>
                </a:lnTo>
                <a:lnTo>
                  <a:pt x="162" y="103"/>
                </a:lnTo>
                <a:lnTo>
                  <a:pt x="164" y="103"/>
                </a:lnTo>
                <a:lnTo>
                  <a:pt x="164" y="104"/>
                </a:lnTo>
                <a:lnTo>
                  <a:pt x="164" y="104"/>
                </a:lnTo>
                <a:lnTo>
                  <a:pt x="165" y="104"/>
                </a:lnTo>
                <a:lnTo>
                  <a:pt x="165" y="103"/>
                </a:lnTo>
                <a:lnTo>
                  <a:pt x="165" y="103"/>
                </a:lnTo>
                <a:lnTo>
                  <a:pt x="165" y="101"/>
                </a:lnTo>
                <a:lnTo>
                  <a:pt x="167" y="100"/>
                </a:lnTo>
                <a:lnTo>
                  <a:pt x="167" y="98"/>
                </a:lnTo>
                <a:lnTo>
                  <a:pt x="167" y="97"/>
                </a:lnTo>
                <a:lnTo>
                  <a:pt x="168" y="96"/>
                </a:lnTo>
                <a:lnTo>
                  <a:pt x="168" y="94"/>
                </a:lnTo>
                <a:lnTo>
                  <a:pt x="168" y="91"/>
                </a:lnTo>
                <a:lnTo>
                  <a:pt x="169" y="90"/>
                </a:lnTo>
                <a:lnTo>
                  <a:pt x="169" y="88"/>
                </a:lnTo>
                <a:lnTo>
                  <a:pt x="169" y="85"/>
                </a:lnTo>
                <a:lnTo>
                  <a:pt x="169" y="83"/>
                </a:lnTo>
                <a:lnTo>
                  <a:pt x="171" y="81"/>
                </a:lnTo>
                <a:lnTo>
                  <a:pt x="171" y="78"/>
                </a:lnTo>
                <a:lnTo>
                  <a:pt x="171" y="77"/>
                </a:lnTo>
                <a:lnTo>
                  <a:pt x="171" y="74"/>
                </a:lnTo>
                <a:lnTo>
                  <a:pt x="172" y="72"/>
                </a:lnTo>
                <a:lnTo>
                  <a:pt x="172" y="70"/>
                </a:lnTo>
                <a:lnTo>
                  <a:pt x="172" y="68"/>
                </a:lnTo>
                <a:lnTo>
                  <a:pt x="174" y="67"/>
                </a:lnTo>
                <a:lnTo>
                  <a:pt x="174" y="64"/>
                </a:lnTo>
                <a:lnTo>
                  <a:pt x="174" y="62"/>
                </a:lnTo>
                <a:lnTo>
                  <a:pt x="174" y="61"/>
                </a:lnTo>
                <a:lnTo>
                  <a:pt x="175" y="59"/>
                </a:lnTo>
                <a:lnTo>
                  <a:pt x="175" y="59"/>
                </a:lnTo>
                <a:lnTo>
                  <a:pt x="175" y="58"/>
                </a:lnTo>
                <a:lnTo>
                  <a:pt x="177" y="58"/>
                </a:lnTo>
                <a:lnTo>
                  <a:pt x="177" y="57"/>
                </a:lnTo>
                <a:lnTo>
                  <a:pt x="177" y="57"/>
                </a:lnTo>
                <a:lnTo>
                  <a:pt x="178" y="57"/>
                </a:lnTo>
                <a:lnTo>
                  <a:pt x="178" y="58"/>
                </a:lnTo>
                <a:lnTo>
                  <a:pt x="178" y="58"/>
                </a:lnTo>
                <a:lnTo>
                  <a:pt x="178" y="59"/>
                </a:lnTo>
                <a:lnTo>
                  <a:pt x="180" y="59"/>
                </a:lnTo>
                <a:lnTo>
                  <a:pt x="180" y="61"/>
                </a:lnTo>
                <a:lnTo>
                  <a:pt x="180" y="62"/>
                </a:lnTo>
                <a:lnTo>
                  <a:pt x="181" y="64"/>
                </a:lnTo>
                <a:lnTo>
                  <a:pt x="181" y="64"/>
                </a:lnTo>
                <a:lnTo>
                  <a:pt x="181" y="65"/>
                </a:lnTo>
                <a:lnTo>
                  <a:pt x="181" y="65"/>
                </a:lnTo>
                <a:lnTo>
                  <a:pt x="183" y="65"/>
                </a:lnTo>
                <a:lnTo>
                  <a:pt x="183" y="65"/>
                </a:lnTo>
                <a:lnTo>
                  <a:pt x="183" y="65"/>
                </a:lnTo>
                <a:lnTo>
                  <a:pt x="184" y="64"/>
                </a:lnTo>
                <a:lnTo>
                  <a:pt x="184" y="64"/>
                </a:lnTo>
                <a:lnTo>
                  <a:pt x="184" y="61"/>
                </a:lnTo>
                <a:lnTo>
                  <a:pt x="185" y="59"/>
                </a:lnTo>
                <a:lnTo>
                  <a:pt x="185" y="57"/>
                </a:lnTo>
                <a:lnTo>
                  <a:pt x="185" y="54"/>
                </a:lnTo>
                <a:lnTo>
                  <a:pt x="185" y="49"/>
                </a:lnTo>
                <a:lnTo>
                  <a:pt x="187" y="46"/>
                </a:lnTo>
                <a:lnTo>
                  <a:pt x="187" y="42"/>
                </a:lnTo>
                <a:lnTo>
                  <a:pt x="187" y="35"/>
                </a:lnTo>
                <a:lnTo>
                  <a:pt x="188" y="31"/>
                </a:lnTo>
                <a:lnTo>
                  <a:pt x="188" y="25"/>
                </a:lnTo>
                <a:lnTo>
                  <a:pt x="188" y="20"/>
                </a:lnTo>
                <a:lnTo>
                  <a:pt x="188" y="15"/>
                </a:lnTo>
                <a:lnTo>
                  <a:pt x="188" y="13"/>
                </a:lnTo>
                <a:lnTo>
                  <a:pt x="190" y="9"/>
                </a:lnTo>
                <a:lnTo>
                  <a:pt x="190" y="6"/>
                </a:lnTo>
                <a:lnTo>
                  <a:pt x="191" y="3"/>
                </a:lnTo>
                <a:lnTo>
                  <a:pt x="191" y="2"/>
                </a:lnTo>
                <a:lnTo>
                  <a:pt x="191" y="0"/>
                </a:lnTo>
                <a:lnTo>
                  <a:pt x="191" y="0"/>
                </a:lnTo>
                <a:lnTo>
                  <a:pt x="193" y="0"/>
                </a:lnTo>
                <a:lnTo>
                  <a:pt x="193" y="2"/>
                </a:lnTo>
                <a:lnTo>
                  <a:pt x="193" y="2"/>
                </a:lnTo>
                <a:lnTo>
                  <a:pt x="196" y="9"/>
                </a:lnTo>
                <a:lnTo>
                  <a:pt x="198" y="16"/>
                </a:lnTo>
                <a:lnTo>
                  <a:pt x="200" y="29"/>
                </a:lnTo>
                <a:lnTo>
                  <a:pt x="203" y="48"/>
                </a:lnTo>
                <a:lnTo>
                  <a:pt x="206" y="72"/>
                </a:lnTo>
                <a:lnTo>
                  <a:pt x="209" y="96"/>
                </a:lnTo>
                <a:lnTo>
                  <a:pt x="210" y="117"/>
                </a:lnTo>
                <a:lnTo>
                  <a:pt x="213" y="136"/>
                </a:lnTo>
                <a:lnTo>
                  <a:pt x="216" y="140"/>
                </a:lnTo>
                <a:lnTo>
                  <a:pt x="217" y="132"/>
                </a:lnTo>
                <a:lnTo>
                  <a:pt x="220" y="114"/>
                </a:lnTo>
                <a:lnTo>
                  <a:pt x="223" y="94"/>
                </a:lnTo>
                <a:lnTo>
                  <a:pt x="226" y="74"/>
                </a:lnTo>
                <a:lnTo>
                  <a:pt x="229" y="62"/>
                </a:lnTo>
                <a:lnTo>
                  <a:pt x="230" y="59"/>
                </a:lnTo>
                <a:lnTo>
                  <a:pt x="233" y="65"/>
                </a:lnTo>
                <a:lnTo>
                  <a:pt x="236" y="72"/>
                </a:lnTo>
                <a:lnTo>
                  <a:pt x="237" y="78"/>
                </a:lnTo>
                <a:lnTo>
                  <a:pt x="240" y="80"/>
                </a:lnTo>
                <a:lnTo>
                  <a:pt x="243" y="85"/>
                </a:lnTo>
                <a:lnTo>
                  <a:pt x="246" y="93"/>
                </a:lnTo>
                <a:lnTo>
                  <a:pt x="249" y="96"/>
                </a:lnTo>
                <a:lnTo>
                  <a:pt x="250" y="88"/>
                </a:lnTo>
                <a:lnTo>
                  <a:pt x="253" y="70"/>
                </a:lnTo>
                <a:lnTo>
                  <a:pt x="256" y="52"/>
                </a:lnTo>
                <a:lnTo>
                  <a:pt x="258" y="45"/>
                </a:lnTo>
                <a:lnTo>
                  <a:pt x="261" y="44"/>
                </a:lnTo>
                <a:lnTo>
                  <a:pt x="264" y="46"/>
                </a:lnTo>
                <a:lnTo>
                  <a:pt x="266" y="55"/>
                </a:lnTo>
                <a:lnTo>
                  <a:pt x="268" y="68"/>
                </a:lnTo>
                <a:lnTo>
                  <a:pt x="271" y="85"/>
                </a:lnTo>
                <a:lnTo>
                  <a:pt x="274" y="101"/>
                </a:lnTo>
                <a:lnTo>
                  <a:pt x="275" y="116"/>
                </a:lnTo>
                <a:lnTo>
                  <a:pt x="278" y="125"/>
                </a:lnTo>
                <a:lnTo>
                  <a:pt x="281" y="130"/>
                </a:lnTo>
                <a:lnTo>
                  <a:pt x="284" y="130"/>
                </a:lnTo>
                <a:lnTo>
                  <a:pt x="287" y="127"/>
                </a:lnTo>
                <a:lnTo>
                  <a:pt x="288" y="122"/>
                </a:lnTo>
                <a:lnTo>
                  <a:pt x="291" y="120"/>
                </a:lnTo>
                <a:lnTo>
                  <a:pt x="294" y="120"/>
                </a:lnTo>
                <a:lnTo>
                  <a:pt x="295" y="119"/>
                </a:lnTo>
                <a:lnTo>
                  <a:pt x="298" y="119"/>
                </a:lnTo>
                <a:lnTo>
                  <a:pt x="301" y="117"/>
                </a:lnTo>
                <a:lnTo>
                  <a:pt x="304" y="114"/>
                </a:lnTo>
                <a:lnTo>
                  <a:pt x="305" y="110"/>
                </a:lnTo>
                <a:lnTo>
                  <a:pt x="308" y="104"/>
                </a:lnTo>
                <a:lnTo>
                  <a:pt x="310" y="101"/>
                </a:lnTo>
                <a:lnTo>
                  <a:pt x="314" y="100"/>
                </a:lnTo>
                <a:lnTo>
                  <a:pt x="316" y="98"/>
                </a:lnTo>
                <a:lnTo>
                  <a:pt x="318" y="98"/>
                </a:lnTo>
                <a:lnTo>
                  <a:pt x="320" y="98"/>
                </a:lnTo>
                <a:lnTo>
                  <a:pt x="323" y="97"/>
                </a:lnTo>
                <a:lnTo>
                  <a:pt x="326" y="94"/>
                </a:lnTo>
                <a:lnTo>
                  <a:pt x="329" y="91"/>
                </a:lnTo>
                <a:lnTo>
                  <a:pt x="330" y="88"/>
                </a:lnTo>
                <a:lnTo>
                  <a:pt x="333" y="91"/>
                </a:lnTo>
                <a:lnTo>
                  <a:pt x="336" y="97"/>
                </a:lnTo>
                <a:lnTo>
                  <a:pt x="339" y="104"/>
                </a:lnTo>
                <a:lnTo>
                  <a:pt x="340" y="111"/>
                </a:lnTo>
                <a:lnTo>
                  <a:pt x="343" y="120"/>
                </a:lnTo>
                <a:lnTo>
                  <a:pt x="346" y="126"/>
                </a:lnTo>
                <a:lnTo>
                  <a:pt x="349" y="132"/>
                </a:lnTo>
                <a:lnTo>
                  <a:pt x="350" y="133"/>
                </a:lnTo>
                <a:lnTo>
                  <a:pt x="353" y="132"/>
                </a:lnTo>
                <a:lnTo>
                  <a:pt x="356" y="129"/>
                </a:lnTo>
                <a:lnTo>
                  <a:pt x="359" y="126"/>
                </a:lnTo>
                <a:lnTo>
                  <a:pt x="360" y="129"/>
                </a:lnTo>
                <a:lnTo>
                  <a:pt x="363" y="133"/>
                </a:lnTo>
                <a:lnTo>
                  <a:pt x="366" y="140"/>
                </a:lnTo>
                <a:lnTo>
                  <a:pt x="368" y="148"/>
                </a:lnTo>
                <a:lnTo>
                  <a:pt x="371" y="151"/>
                </a:lnTo>
                <a:lnTo>
                  <a:pt x="373" y="148"/>
                </a:lnTo>
                <a:lnTo>
                  <a:pt x="376" y="143"/>
                </a:lnTo>
                <a:lnTo>
                  <a:pt x="378" y="142"/>
                </a:lnTo>
                <a:lnTo>
                  <a:pt x="381" y="142"/>
                </a:lnTo>
                <a:lnTo>
                  <a:pt x="384" y="140"/>
                </a:lnTo>
                <a:lnTo>
                  <a:pt x="386" y="139"/>
                </a:lnTo>
                <a:lnTo>
                  <a:pt x="388" y="138"/>
                </a:lnTo>
                <a:lnTo>
                  <a:pt x="391" y="136"/>
                </a:lnTo>
                <a:lnTo>
                  <a:pt x="394" y="135"/>
                </a:lnTo>
                <a:lnTo>
                  <a:pt x="397" y="135"/>
                </a:lnTo>
                <a:lnTo>
                  <a:pt x="398" y="133"/>
                </a:lnTo>
                <a:lnTo>
                  <a:pt x="401" y="132"/>
                </a:lnTo>
                <a:lnTo>
                  <a:pt x="404" y="132"/>
                </a:lnTo>
                <a:lnTo>
                  <a:pt x="405" y="130"/>
                </a:lnTo>
                <a:lnTo>
                  <a:pt x="408" y="130"/>
                </a:lnTo>
                <a:lnTo>
                  <a:pt x="411" y="130"/>
                </a:lnTo>
                <a:lnTo>
                  <a:pt x="414" y="130"/>
                </a:lnTo>
                <a:lnTo>
                  <a:pt x="415" y="130"/>
                </a:lnTo>
                <a:lnTo>
                  <a:pt x="418" y="132"/>
                </a:lnTo>
                <a:lnTo>
                  <a:pt x="421" y="135"/>
                </a:lnTo>
                <a:lnTo>
                  <a:pt x="424" y="138"/>
                </a:lnTo>
                <a:lnTo>
                  <a:pt x="426" y="143"/>
                </a:lnTo>
                <a:lnTo>
                  <a:pt x="428" y="149"/>
                </a:lnTo>
                <a:lnTo>
                  <a:pt x="431" y="155"/>
                </a:lnTo>
                <a:lnTo>
                  <a:pt x="434" y="158"/>
                </a:lnTo>
                <a:lnTo>
                  <a:pt x="436" y="159"/>
                </a:lnTo>
                <a:lnTo>
                  <a:pt x="439" y="159"/>
                </a:lnTo>
                <a:lnTo>
                  <a:pt x="441" y="159"/>
                </a:lnTo>
                <a:lnTo>
                  <a:pt x="444" y="158"/>
                </a:lnTo>
                <a:lnTo>
                  <a:pt x="446" y="155"/>
                </a:lnTo>
                <a:lnTo>
                  <a:pt x="449" y="155"/>
                </a:lnTo>
                <a:lnTo>
                  <a:pt x="452" y="155"/>
                </a:lnTo>
                <a:lnTo>
                  <a:pt x="453" y="156"/>
                </a:lnTo>
                <a:lnTo>
                  <a:pt x="456" y="158"/>
                </a:lnTo>
                <a:lnTo>
                  <a:pt x="459" y="162"/>
                </a:lnTo>
                <a:lnTo>
                  <a:pt x="462" y="166"/>
                </a:lnTo>
                <a:lnTo>
                  <a:pt x="463" y="169"/>
                </a:lnTo>
                <a:lnTo>
                  <a:pt x="466" y="171"/>
                </a:lnTo>
                <a:lnTo>
                  <a:pt x="469" y="169"/>
                </a:lnTo>
                <a:lnTo>
                  <a:pt x="470" y="169"/>
                </a:lnTo>
                <a:lnTo>
                  <a:pt x="473" y="171"/>
                </a:lnTo>
                <a:lnTo>
                  <a:pt x="476" y="172"/>
                </a:lnTo>
                <a:lnTo>
                  <a:pt x="479" y="174"/>
                </a:lnTo>
                <a:lnTo>
                  <a:pt x="482" y="174"/>
                </a:lnTo>
                <a:lnTo>
                  <a:pt x="483" y="175"/>
                </a:lnTo>
                <a:lnTo>
                  <a:pt x="486" y="174"/>
                </a:lnTo>
                <a:lnTo>
                  <a:pt x="489" y="174"/>
                </a:lnTo>
                <a:lnTo>
                  <a:pt x="491" y="172"/>
                </a:lnTo>
                <a:lnTo>
                  <a:pt x="494" y="169"/>
                </a:lnTo>
                <a:lnTo>
                  <a:pt x="496" y="168"/>
                </a:lnTo>
                <a:lnTo>
                  <a:pt x="499" y="166"/>
                </a:lnTo>
                <a:lnTo>
                  <a:pt x="502" y="165"/>
                </a:lnTo>
                <a:lnTo>
                  <a:pt x="504" y="162"/>
                </a:lnTo>
                <a:lnTo>
                  <a:pt x="507" y="161"/>
                </a:lnTo>
                <a:lnTo>
                  <a:pt x="509" y="159"/>
                </a:lnTo>
                <a:lnTo>
                  <a:pt x="511" y="159"/>
                </a:lnTo>
                <a:lnTo>
                  <a:pt x="514" y="161"/>
                </a:lnTo>
                <a:lnTo>
                  <a:pt x="517" y="164"/>
                </a:lnTo>
                <a:lnTo>
                  <a:pt x="518" y="166"/>
                </a:lnTo>
                <a:lnTo>
                  <a:pt x="521" y="172"/>
                </a:lnTo>
                <a:lnTo>
                  <a:pt x="524" y="178"/>
                </a:lnTo>
                <a:lnTo>
                  <a:pt x="527" y="184"/>
                </a:lnTo>
                <a:lnTo>
                  <a:pt x="528" y="185"/>
                </a:lnTo>
                <a:lnTo>
                  <a:pt x="531" y="188"/>
                </a:lnTo>
                <a:lnTo>
                  <a:pt x="534" y="188"/>
                </a:lnTo>
                <a:lnTo>
                  <a:pt x="535" y="188"/>
                </a:lnTo>
                <a:lnTo>
                  <a:pt x="538" y="190"/>
                </a:lnTo>
                <a:lnTo>
                  <a:pt x="541" y="190"/>
                </a:lnTo>
                <a:lnTo>
                  <a:pt x="544" y="190"/>
                </a:lnTo>
                <a:lnTo>
                  <a:pt x="547" y="190"/>
                </a:lnTo>
                <a:lnTo>
                  <a:pt x="548" y="190"/>
                </a:lnTo>
                <a:lnTo>
                  <a:pt x="551" y="190"/>
                </a:lnTo>
                <a:lnTo>
                  <a:pt x="554" y="190"/>
                </a:lnTo>
                <a:lnTo>
                  <a:pt x="556" y="191"/>
                </a:lnTo>
                <a:lnTo>
                  <a:pt x="559" y="191"/>
                </a:lnTo>
                <a:lnTo>
                  <a:pt x="561" y="192"/>
                </a:lnTo>
                <a:lnTo>
                  <a:pt x="564" y="192"/>
                </a:lnTo>
                <a:lnTo>
                  <a:pt x="567" y="194"/>
                </a:lnTo>
                <a:lnTo>
                  <a:pt x="569" y="195"/>
                </a:lnTo>
                <a:lnTo>
                  <a:pt x="572" y="197"/>
                </a:lnTo>
                <a:lnTo>
                  <a:pt x="575" y="198"/>
                </a:lnTo>
                <a:lnTo>
                  <a:pt x="576" y="200"/>
                </a:lnTo>
                <a:lnTo>
                  <a:pt x="579" y="200"/>
                </a:lnTo>
                <a:lnTo>
                  <a:pt x="582" y="201"/>
                </a:lnTo>
                <a:lnTo>
                  <a:pt x="585" y="201"/>
                </a:lnTo>
                <a:lnTo>
                  <a:pt x="586" y="201"/>
                </a:lnTo>
                <a:lnTo>
                  <a:pt x="589" y="201"/>
                </a:lnTo>
                <a:lnTo>
                  <a:pt x="592" y="200"/>
                </a:lnTo>
                <a:lnTo>
                  <a:pt x="593" y="201"/>
                </a:lnTo>
                <a:lnTo>
                  <a:pt x="596" y="201"/>
                </a:lnTo>
                <a:lnTo>
                  <a:pt x="599" y="201"/>
                </a:lnTo>
                <a:lnTo>
                  <a:pt x="602" y="201"/>
                </a:lnTo>
                <a:lnTo>
                  <a:pt x="603" y="201"/>
                </a:lnTo>
                <a:lnTo>
                  <a:pt x="606" y="201"/>
                </a:lnTo>
                <a:lnTo>
                  <a:pt x="609" y="200"/>
                </a:lnTo>
                <a:lnTo>
                  <a:pt x="612" y="200"/>
                </a:lnTo>
                <a:lnTo>
                  <a:pt x="614" y="201"/>
                </a:lnTo>
                <a:lnTo>
                  <a:pt x="616" y="203"/>
                </a:lnTo>
                <a:lnTo>
                  <a:pt x="619" y="203"/>
                </a:lnTo>
                <a:lnTo>
                  <a:pt x="622" y="204"/>
                </a:lnTo>
                <a:lnTo>
                  <a:pt x="624" y="205"/>
                </a:lnTo>
                <a:lnTo>
                  <a:pt x="627" y="207"/>
                </a:lnTo>
                <a:lnTo>
                  <a:pt x="629" y="208"/>
                </a:lnTo>
                <a:lnTo>
                  <a:pt x="631" y="208"/>
                </a:lnTo>
                <a:lnTo>
                  <a:pt x="634" y="210"/>
                </a:lnTo>
                <a:lnTo>
                  <a:pt x="637" y="213"/>
                </a:lnTo>
                <a:lnTo>
                  <a:pt x="640" y="213"/>
                </a:lnTo>
                <a:lnTo>
                  <a:pt x="641" y="216"/>
                </a:lnTo>
                <a:lnTo>
                  <a:pt x="644" y="216"/>
                </a:lnTo>
                <a:lnTo>
                  <a:pt x="647" y="217"/>
                </a:lnTo>
                <a:lnTo>
                  <a:pt x="650" y="217"/>
                </a:lnTo>
                <a:lnTo>
                  <a:pt x="651" y="218"/>
                </a:lnTo>
                <a:lnTo>
                  <a:pt x="654" y="218"/>
                </a:lnTo>
                <a:lnTo>
                  <a:pt x="657" y="218"/>
                </a:lnTo>
                <a:lnTo>
                  <a:pt x="658" y="220"/>
                </a:lnTo>
                <a:lnTo>
                  <a:pt x="661" y="221"/>
                </a:lnTo>
                <a:lnTo>
                  <a:pt x="664" y="223"/>
                </a:lnTo>
                <a:lnTo>
                  <a:pt x="667" y="223"/>
                </a:lnTo>
                <a:lnTo>
                  <a:pt x="670" y="224"/>
                </a:lnTo>
                <a:lnTo>
                  <a:pt x="671" y="224"/>
                </a:lnTo>
                <a:lnTo>
                  <a:pt x="674" y="224"/>
                </a:lnTo>
                <a:lnTo>
                  <a:pt x="677" y="226"/>
                </a:lnTo>
                <a:lnTo>
                  <a:pt x="679" y="226"/>
                </a:lnTo>
                <a:lnTo>
                  <a:pt x="682" y="227"/>
                </a:lnTo>
                <a:lnTo>
                  <a:pt x="684" y="229"/>
                </a:lnTo>
                <a:lnTo>
                  <a:pt x="687" y="229"/>
                </a:lnTo>
                <a:lnTo>
                  <a:pt x="689" y="230"/>
                </a:lnTo>
                <a:lnTo>
                  <a:pt x="692" y="230"/>
                </a:lnTo>
                <a:lnTo>
                  <a:pt x="695" y="231"/>
                </a:lnTo>
                <a:lnTo>
                  <a:pt x="696" y="233"/>
                </a:lnTo>
                <a:lnTo>
                  <a:pt x="699" y="233"/>
                </a:lnTo>
                <a:lnTo>
                  <a:pt x="702" y="233"/>
                </a:lnTo>
                <a:lnTo>
                  <a:pt x="705" y="233"/>
                </a:lnTo>
                <a:lnTo>
                  <a:pt x="708" y="233"/>
                </a:lnTo>
                <a:lnTo>
                  <a:pt x="709" y="233"/>
                </a:lnTo>
                <a:lnTo>
                  <a:pt x="712" y="233"/>
                </a:lnTo>
                <a:lnTo>
                  <a:pt x="715" y="233"/>
                </a:lnTo>
                <a:lnTo>
                  <a:pt x="716" y="233"/>
                </a:lnTo>
                <a:lnTo>
                  <a:pt x="719" y="233"/>
                </a:lnTo>
                <a:lnTo>
                  <a:pt x="722" y="234"/>
                </a:lnTo>
                <a:lnTo>
                  <a:pt x="725" y="234"/>
                </a:lnTo>
                <a:lnTo>
                  <a:pt x="726" y="234"/>
                </a:lnTo>
                <a:lnTo>
                  <a:pt x="729" y="236"/>
                </a:lnTo>
                <a:lnTo>
                  <a:pt x="732" y="237"/>
                </a:lnTo>
                <a:lnTo>
                  <a:pt x="735" y="239"/>
                </a:lnTo>
                <a:lnTo>
                  <a:pt x="737" y="240"/>
                </a:lnTo>
                <a:lnTo>
                  <a:pt x="739" y="240"/>
                </a:lnTo>
                <a:lnTo>
                  <a:pt x="742" y="242"/>
                </a:lnTo>
                <a:lnTo>
                  <a:pt x="744" y="242"/>
                </a:lnTo>
                <a:lnTo>
                  <a:pt x="747" y="243"/>
                </a:lnTo>
                <a:lnTo>
                  <a:pt x="750" y="243"/>
                </a:lnTo>
                <a:lnTo>
                  <a:pt x="751" y="243"/>
                </a:lnTo>
                <a:lnTo>
                  <a:pt x="754" y="243"/>
                </a:lnTo>
                <a:lnTo>
                  <a:pt x="757" y="244"/>
                </a:lnTo>
                <a:lnTo>
                  <a:pt x="760" y="244"/>
                </a:lnTo>
                <a:lnTo>
                  <a:pt x="763" y="244"/>
                </a:lnTo>
                <a:lnTo>
                  <a:pt x="764" y="246"/>
                </a:lnTo>
                <a:lnTo>
                  <a:pt x="767" y="247"/>
                </a:lnTo>
                <a:lnTo>
                  <a:pt x="770" y="249"/>
                </a:lnTo>
                <a:lnTo>
                  <a:pt x="773" y="249"/>
                </a:lnTo>
                <a:lnTo>
                  <a:pt x="774" y="252"/>
                </a:lnTo>
                <a:lnTo>
                  <a:pt x="777" y="252"/>
                </a:lnTo>
                <a:lnTo>
                  <a:pt x="780" y="253"/>
                </a:lnTo>
                <a:lnTo>
                  <a:pt x="781" y="253"/>
                </a:lnTo>
                <a:lnTo>
                  <a:pt x="784" y="255"/>
                </a:lnTo>
                <a:lnTo>
                  <a:pt x="787" y="255"/>
                </a:lnTo>
                <a:lnTo>
                  <a:pt x="789" y="256"/>
                </a:lnTo>
                <a:lnTo>
                  <a:pt x="791" y="256"/>
                </a:lnTo>
                <a:lnTo>
                  <a:pt x="794" y="257"/>
                </a:lnTo>
                <a:lnTo>
                  <a:pt x="797" y="257"/>
                </a:lnTo>
                <a:lnTo>
                  <a:pt x="800" y="259"/>
                </a:lnTo>
                <a:lnTo>
                  <a:pt x="802" y="259"/>
                </a:lnTo>
                <a:lnTo>
                  <a:pt x="804" y="260"/>
                </a:lnTo>
                <a:lnTo>
                  <a:pt x="807" y="260"/>
                </a:lnTo>
                <a:lnTo>
                  <a:pt x="809" y="262"/>
                </a:lnTo>
                <a:lnTo>
                  <a:pt x="812" y="262"/>
                </a:lnTo>
                <a:lnTo>
                  <a:pt x="815" y="263"/>
                </a:lnTo>
                <a:lnTo>
                  <a:pt x="818" y="263"/>
                </a:lnTo>
                <a:lnTo>
                  <a:pt x="820" y="263"/>
                </a:lnTo>
                <a:lnTo>
                  <a:pt x="822" y="265"/>
                </a:lnTo>
                <a:lnTo>
                  <a:pt x="825" y="265"/>
                </a:lnTo>
                <a:lnTo>
                  <a:pt x="828" y="265"/>
                </a:lnTo>
                <a:lnTo>
                  <a:pt x="829" y="266"/>
                </a:lnTo>
                <a:lnTo>
                  <a:pt x="832" y="266"/>
                </a:lnTo>
                <a:lnTo>
                  <a:pt x="835" y="266"/>
                </a:lnTo>
                <a:lnTo>
                  <a:pt x="836" y="266"/>
                </a:lnTo>
                <a:lnTo>
                  <a:pt x="839" y="266"/>
                </a:lnTo>
                <a:lnTo>
                  <a:pt x="842" y="266"/>
                </a:lnTo>
                <a:lnTo>
                  <a:pt x="845" y="268"/>
                </a:lnTo>
                <a:lnTo>
                  <a:pt x="846" y="268"/>
                </a:lnTo>
                <a:lnTo>
                  <a:pt x="849" y="269"/>
                </a:lnTo>
                <a:lnTo>
                  <a:pt x="852" y="269"/>
                </a:lnTo>
                <a:lnTo>
                  <a:pt x="855" y="270"/>
                </a:lnTo>
                <a:lnTo>
                  <a:pt x="857" y="270"/>
                </a:lnTo>
                <a:lnTo>
                  <a:pt x="859" y="272"/>
                </a:lnTo>
                <a:lnTo>
                  <a:pt x="862" y="272"/>
                </a:lnTo>
                <a:lnTo>
                  <a:pt x="865" y="273"/>
                </a:lnTo>
                <a:lnTo>
                  <a:pt x="867" y="273"/>
                </a:lnTo>
                <a:lnTo>
                  <a:pt x="870" y="275"/>
                </a:lnTo>
                <a:lnTo>
                  <a:pt x="872" y="275"/>
                </a:lnTo>
                <a:lnTo>
                  <a:pt x="874" y="276"/>
                </a:lnTo>
                <a:lnTo>
                  <a:pt x="877" y="276"/>
                </a:lnTo>
                <a:lnTo>
                  <a:pt x="880" y="278"/>
                </a:lnTo>
                <a:lnTo>
                  <a:pt x="883" y="279"/>
                </a:lnTo>
                <a:lnTo>
                  <a:pt x="885" y="279"/>
                </a:lnTo>
                <a:lnTo>
                  <a:pt x="887" y="281"/>
                </a:lnTo>
                <a:lnTo>
                  <a:pt x="890" y="281"/>
                </a:lnTo>
                <a:lnTo>
                  <a:pt x="893" y="281"/>
                </a:lnTo>
                <a:lnTo>
                  <a:pt x="894" y="281"/>
                </a:lnTo>
                <a:lnTo>
                  <a:pt x="897" y="282"/>
                </a:lnTo>
                <a:lnTo>
                  <a:pt x="900" y="282"/>
                </a:lnTo>
                <a:lnTo>
                  <a:pt x="903" y="282"/>
                </a:lnTo>
                <a:lnTo>
                  <a:pt x="904" y="283"/>
                </a:lnTo>
                <a:lnTo>
                  <a:pt x="907" y="283"/>
                </a:lnTo>
                <a:lnTo>
                  <a:pt x="910" y="285"/>
                </a:lnTo>
                <a:lnTo>
                  <a:pt x="912" y="286"/>
                </a:lnTo>
                <a:lnTo>
                  <a:pt x="914" y="286"/>
                </a:lnTo>
                <a:lnTo>
                  <a:pt x="917" y="286"/>
                </a:lnTo>
                <a:lnTo>
                  <a:pt x="920" y="288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1" name="Rectangle 119"/>
          <p:cNvSpPr>
            <a:spLocks noChangeArrowheads="1"/>
          </p:cNvSpPr>
          <p:nvPr/>
        </p:nvSpPr>
        <p:spPr bwMode="auto">
          <a:xfrm>
            <a:off x="6716713" y="2663825"/>
            <a:ext cx="117475" cy="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2" name="Rectangle 120"/>
          <p:cNvSpPr>
            <a:spLocks noChangeArrowheads="1"/>
          </p:cNvSpPr>
          <p:nvPr/>
        </p:nvSpPr>
        <p:spPr bwMode="auto">
          <a:xfrm>
            <a:off x="6716713" y="2665413"/>
            <a:ext cx="15875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3" name="Rectangle 121"/>
          <p:cNvSpPr>
            <a:spLocks noChangeArrowheads="1"/>
          </p:cNvSpPr>
          <p:nvPr/>
        </p:nvSpPr>
        <p:spPr bwMode="auto">
          <a:xfrm>
            <a:off x="5324475" y="3683000"/>
            <a:ext cx="122238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4" name="Rectangle 122"/>
          <p:cNvSpPr>
            <a:spLocks noChangeArrowheads="1"/>
          </p:cNvSpPr>
          <p:nvPr/>
        </p:nvSpPr>
        <p:spPr bwMode="auto">
          <a:xfrm>
            <a:off x="5324475" y="3687763"/>
            <a:ext cx="1571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5" name="Rectangle 123"/>
          <p:cNvSpPr>
            <a:spLocks noChangeArrowheads="1"/>
          </p:cNvSpPr>
          <p:nvPr/>
        </p:nvSpPr>
        <p:spPr bwMode="auto">
          <a:xfrm>
            <a:off x="5324475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8800</a:t>
            </a:r>
            <a:endParaRPr lang="en-GB"/>
          </a:p>
        </p:txBody>
      </p:sp>
      <p:sp>
        <p:nvSpPr>
          <p:cNvPr id="95356" name="Rectangle 124"/>
          <p:cNvSpPr>
            <a:spLocks noChangeArrowheads="1"/>
          </p:cNvSpPr>
          <p:nvPr/>
        </p:nvSpPr>
        <p:spPr bwMode="auto">
          <a:xfrm>
            <a:off x="5386388" y="3643313"/>
            <a:ext cx="47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7" name="Freeform 125"/>
          <p:cNvSpPr>
            <a:spLocks/>
          </p:cNvSpPr>
          <p:nvPr/>
        </p:nvSpPr>
        <p:spPr bwMode="auto">
          <a:xfrm>
            <a:off x="5360988" y="3641725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8" y="4"/>
              </a:cxn>
              <a:cxn ang="0">
                <a:pos x="18" y="1"/>
              </a:cxn>
              <a:cxn ang="0">
                <a:pos x="0" y="0"/>
              </a:cxn>
            </a:cxnLst>
            <a:rect l="0" t="0" r="r" b="b"/>
            <a:pathLst>
              <a:path w="18" h="4">
                <a:moveTo>
                  <a:pt x="0" y="0"/>
                </a:moveTo>
                <a:lnTo>
                  <a:pt x="0" y="4"/>
                </a:lnTo>
                <a:lnTo>
                  <a:pt x="18" y="4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8" name="Rectangle 126"/>
          <p:cNvSpPr>
            <a:spLocks noChangeArrowheads="1"/>
          </p:cNvSpPr>
          <p:nvPr/>
        </p:nvSpPr>
        <p:spPr bwMode="auto">
          <a:xfrm>
            <a:off x="5375275" y="3544888"/>
            <a:ext cx="142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9" name="Rectangle 127"/>
          <p:cNvSpPr>
            <a:spLocks noChangeArrowheads="1"/>
          </p:cNvSpPr>
          <p:nvPr/>
        </p:nvSpPr>
        <p:spPr bwMode="auto">
          <a:xfrm>
            <a:off x="5589588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0" name="Rectangle 128"/>
          <p:cNvSpPr>
            <a:spLocks noChangeArrowheads="1"/>
          </p:cNvSpPr>
          <p:nvPr/>
        </p:nvSpPr>
        <p:spPr bwMode="auto">
          <a:xfrm>
            <a:off x="5589588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1" name="Rectangle 129"/>
          <p:cNvSpPr>
            <a:spLocks noChangeArrowheads="1"/>
          </p:cNvSpPr>
          <p:nvPr/>
        </p:nvSpPr>
        <p:spPr bwMode="auto">
          <a:xfrm>
            <a:off x="5589588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9000</a:t>
            </a:r>
            <a:endParaRPr lang="en-GB"/>
          </a:p>
        </p:txBody>
      </p:sp>
      <p:sp>
        <p:nvSpPr>
          <p:cNvPr id="95362" name="Rectangle 130"/>
          <p:cNvSpPr>
            <a:spLocks noChangeArrowheads="1"/>
          </p:cNvSpPr>
          <p:nvPr/>
        </p:nvSpPr>
        <p:spPr bwMode="auto">
          <a:xfrm>
            <a:off x="5854700" y="3683000"/>
            <a:ext cx="12541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3" name="Rectangle 131"/>
          <p:cNvSpPr>
            <a:spLocks noChangeArrowheads="1"/>
          </p:cNvSpPr>
          <p:nvPr/>
        </p:nvSpPr>
        <p:spPr bwMode="auto">
          <a:xfrm>
            <a:off x="5854700" y="3687763"/>
            <a:ext cx="1571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4" name="Rectangle 132"/>
          <p:cNvSpPr>
            <a:spLocks noChangeArrowheads="1"/>
          </p:cNvSpPr>
          <p:nvPr/>
        </p:nvSpPr>
        <p:spPr bwMode="auto">
          <a:xfrm>
            <a:off x="5854700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9200</a:t>
            </a:r>
            <a:endParaRPr lang="en-GB"/>
          </a:p>
        </p:txBody>
      </p:sp>
      <p:sp>
        <p:nvSpPr>
          <p:cNvPr id="95365" name="Rectangle 133"/>
          <p:cNvSpPr>
            <a:spLocks noChangeArrowheads="1"/>
          </p:cNvSpPr>
          <p:nvPr/>
        </p:nvSpPr>
        <p:spPr bwMode="auto">
          <a:xfrm>
            <a:off x="6119813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6" name="Rectangle 134"/>
          <p:cNvSpPr>
            <a:spLocks noChangeArrowheads="1"/>
          </p:cNvSpPr>
          <p:nvPr/>
        </p:nvSpPr>
        <p:spPr bwMode="auto">
          <a:xfrm>
            <a:off x="6119813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7" name="Rectangle 135"/>
          <p:cNvSpPr>
            <a:spLocks noChangeArrowheads="1"/>
          </p:cNvSpPr>
          <p:nvPr/>
        </p:nvSpPr>
        <p:spPr bwMode="auto">
          <a:xfrm>
            <a:off x="6119813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9400</a:t>
            </a:r>
            <a:endParaRPr lang="en-GB"/>
          </a:p>
        </p:txBody>
      </p:sp>
      <p:sp>
        <p:nvSpPr>
          <p:cNvPr id="95368" name="Rectangle 136"/>
          <p:cNvSpPr>
            <a:spLocks noChangeArrowheads="1"/>
          </p:cNvSpPr>
          <p:nvPr/>
        </p:nvSpPr>
        <p:spPr bwMode="auto">
          <a:xfrm>
            <a:off x="6386513" y="3683000"/>
            <a:ext cx="12065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9" name="Rectangle 137"/>
          <p:cNvSpPr>
            <a:spLocks noChangeArrowheads="1"/>
          </p:cNvSpPr>
          <p:nvPr/>
        </p:nvSpPr>
        <p:spPr bwMode="auto">
          <a:xfrm>
            <a:off x="6386513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0" name="Rectangle 138"/>
          <p:cNvSpPr>
            <a:spLocks noChangeArrowheads="1"/>
          </p:cNvSpPr>
          <p:nvPr/>
        </p:nvSpPr>
        <p:spPr bwMode="auto">
          <a:xfrm>
            <a:off x="6386513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9600</a:t>
            </a:r>
            <a:endParaRPr lang="en-GB"/>
          </a:p>
        </p:txBody>
      </p:sp>
      <p:sp>
        <p:nvSpPr>
          <p:cNvPr id="95371" name="Rectangle 139"/>
          <p:cNvSpPr>
            <a:spLocks noChangeArrowheads="1"/>
          </p:cNvSpPr>
          <p:nvPr/>
        </p:nvSpPr>
        <p:spPr bwMode="auto">
          <a:xfrm>
            <a:off x="6650038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2" name="Rectangle 140"/>
          <p:cNvSpPr>
            <a:spLocks noChangeArrowheads="1"/>
          </p:cNvSpPr>
          <p:nvPr/>
        </p:nvSpPr>
        <p:spPr bwMode="auto">
          <a:xfrm>
            <a:off x="6650038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3" name="Rectangle 141"/>
          <p:cNvSpPr>
            <a:spLocks noChangeArrowheads="1"/>
          </p:cNvSpPr>
          <p:nvPr/>
        </p:nvSpPr>
        <p:spPr bwMode="auto">
          <a:xfrm>
            <a:off x="6650038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9800</a:t>
            </a:r>
            <a:endParaRPr lang="en-GB"/>
          </a:p>
        </p:txBody>
      </p:sp>
      <p:sp>
        <p:nvSpPr>
          <p:cNvPr id="95374" name="Rectangle 142"/>
          <p:cNvSpPr>
            <a:spLocks noChangeArrowheads="1"/>
          </p:cNvSpPr>
          <p:nvPr/>
        </p:nvSpPr>
        <p:spPr bwMode="auto">
          <a:xfrm>
            <a:off x="6900863" y="3683000"/>
            <a:ext cx="1524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5" name="Rectangle 143"/>
          <p:cNvSpPr>
            <a:spLocks noChangeArrowheads="1"/>
          </p:cNvSpPr>
          <p:nvPr/>
        </p:nvSpPr>
        <p:spPr bwMode="auto">
          <a:xfrm>
            <a:off x="6900863" y="3687763"/>
            <a:ext cx="18732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6" name="Rectangle 144"/>
          <p:cNvSpPr>
            <a:spLocks noChangeArrowheads="1"/>
          </p:cNvSpPr>
          <p:nvPr/>
        </p:nvSpPr>
        <p:spPr bwMode="auto">
          <a:xfrm>
            <a:off x="6900863" y="3687763"/>
            <a:ext cx="211137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10000</a:t>
            </a:r>
            <a:endParaRPr lang="en-GB"/>
          </a:p>
        </p:txBody>
      </p:sp>
      <p:sp>
        <p:nvSpPr>
          <p:cNvPr id="95377" name="Rectangle 145"/>
          <p:cNvSpPr>
            <a:spLocks noChangeArrowheads="1"/>
          </p:cNvSpPr>
          <p:nvPr/>
        </p:nvSpPr>
        <p:spPr bwMode="auto">
          <a:xfrm>
            <a:off x="5246688" y="3422650"/>
            <a:ext cx="7620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8" name="Rectangle 146"/>
          <p:cNvSpPr>
            <a:spLocks noChangeArrowheads="1"/>
          </p:cNvSpPr>
          <p:nvPr/>
        </p:nvSpPr>
        <p:spPr bwMode="auto">
          <a:xfrm>
            <a:off x="5246688" y="3427413"/>
            <a:ext cx="106362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0" name="Rectangle 148"/>
          <p:cNvSpPr>
            <a:spLocks noChangeArrowheads="1"/>
          </p:cNvSpPr>
          <p:nvPr/>
        </p:nvSpPr>
        <p:spPr bwMode="auto">
          <a:xfrm>
            <a:off x="5246688" y="3228975"/>
            <a:ext cx="762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1" name="Rectangle 149"/>
          <p:cNvSpPr>
            <a:spLocks noChangeArrowheads="1"/>
          </p:cNvSpPr>
          <p:nvPr/>
        </p:nvSpPr>
        <p:spPr bwMode="auto">
          <a:xfrm>
            <a:off x="5246688" y="3232150"/>
            <a:ext cx="1063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2" name="Rectangle 150"/>
          <p:cNvSpPr>
            <a:spLocks noChangeArrowheads="1"/>
          </p:cNvSpPr>
          <p:nvPr/>
        </p:nvSpPr>
        <p:spPr bwMode="auto">
          <a:xfrm>
            <a:off x="5246688" y="3232150"/>
            <a:ext cx="119062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1.0</a:t>
            </a:r>
            <a:endParaRPr lang="en-GB"/>
          </a:p>
        </p:txBody>
      </p:sp>
      <p:sp>
        <p:nvSpPr>
          <p:cNvPr id="95383" name="Rectangle 151"/>
          <p:cNvSpPr>
            <a:spLocks noChangeArrowheads="1"/>
          </p:cNvSpPr>
          <p:nvPr/>
        </p:nvSpPr>
        <p:spPr bwMode="auto">
          <a:xfrm>
            <a:off x="5246688" y="3035300"/>
            <a:ext cx="762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4" name="Rectangle 152"/>
          <p:cNvSpPr>
            <a:spLocks noChangeArrowheads="1"/>
          </p:cNvSpPr>
          <p:nvPr/>
        </p:nvSpPr>
        <p:spPr bwMode="auto">
          <a:xfrm>
            <a:off x="5246688" y="3040063"/>
            <a:ext cx="106362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6" name="Rectangle 154"/>
          <p:cNvSpPr>
            <a:spLocks noChangeArrowheads="1"/>
          </p:cNvSpPr>
          <p:nvPr/>
        </p:nvSpPr>
        <p:spPr bwMode="auto">
          <a:xfrm>
            <a:off x="5265738" y="2840038"/>
            <a:ext cx="77787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7" name="Rectangle 155"/>
          <p:cNvSpPr>
            <a:spLocks noChangeArrowheads="1"/>
          </p:cNvSpPr>
          <p:nvPr/>
        </p:nvSpPr>
        <p:spPr bwMode="auto">
          <a:xfrm>
            <a:off x="5265738" y="2844800"/>
            <a:ext cx="104775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8" name="Rectangle 156"/>
          <p:cNvSpPr>
            <a:spLocks noChangeArrowheads="1"/>
          </p:cNvSpPr>
          <p:nvPr/>
        </p:nvSpPr>
        <p:spPr bwMode="auto">
          <a:xfrm>
            <a:off x="5265738" y="2844800"/>
            <a:ext cx="119062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2.0</a:t>
            </a:r>
            <a:endParaRPr lang="en-GB"/>
          </a:p>
        </p:txBody>
      </p:sp>
      <p:sp>
        <p:nvSpPr>
          <p:cNvPr id="95389" name="Freeform 157"/>
          <p:cNvSpPr>
            <a:spLocks/>
          </p:cNvSpPr>
          <p:nvPr/>
        </p:nvSpPr>
        <p:spPr bwMode="auto">
          <a:xfrm>
            <a:off x="5518150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9"/>
              </a:cxn>
              <a:cxn ang="0">
                <a:pos x="4" y="0"/>
              </a:cxn>
              <a:cxn ang="0">
                <a:pos x="0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3" y="9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0" name="Freeform 158"/>
          <p:cNvSpPr>
            <a:spLocks/>
          </p:cNvSpPr>
          <p:nvPr/>
        </p:nvSpPr>
        <p:spPr bwMode="auto">
          <a:xfrm>
            <a:off x="5651500" y="3643313"/>
            <a:ext cx="6350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" y="17"/>
              </a:cxn>
              <a:cxn ang="0">
                <a:pos x="4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3" y="17"/>
                </a:lnTo>
                <a:lnTo>
                  <a:pt x="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1" name="Rectangle 159"/>
          <p:cNvSpPr>
            <a:spLocks noChangeArrowheads="1"/>
          </p:cNvSpPr>
          <p:nvPr/>
        </p:nvSpPr>
        <p:spPr bwMode="auto">
          <a:xfrm>
            <a:off x="5784850" y="3643313"/>
            <a:ext cx="3175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2" name="Rectangle 160"/>
          <p:cNvSpPr>
            <a:spLocks noChangeArrowheads="1"/>
          </p:cNvSpPr>
          <p:nvPr/>
        </p:nvSpPr>
        <p:spPr bwMode="auto">
          <a:xfrm>
            <a:off x="5916613" y="3643313"/>
            <a:ext cx="47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3" name="Freeform 161"/>
          <p:cNvSpPr>
            <a:spLocks/>
          </p:cNvSpPr>
          <p:nvPr/>
        </p:nvSpPr>
        <p:spPr bwMode="auto">
          <a:xfrm>
            <a:off x="6048375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" y="9"/>
              </a:cxn>
              <a:cxn ang="0">
                <a:pos x="4" y="0"/>
              </a:cxn>
              <a:cxn ang="0">
                <a:pos x="1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4" y="9"/>
                </a:lnTo>
                <a:lnTo>
                  <a:pt x="4" y="0"/>
                </a:lnTo>
                <a:lnTo>
                  <a:pt x="1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4" name="Rectangle 162"/>
          <p:cNvSpPr>
            <a:spLocks noChangeArrowheads="1"/>
          </p:cNvSpPr>
          <p:nvPr/>
        </p:nvSpPr>
        <p:spPr bwMode="auto">
          <a:xfrm>
            <a:off x="6181725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5" name="Rectangle 163"/>
          <p:cNvSpPr>
            <a:spLocks noChangeArrowheads="1"/>
          </p:cNvSpPr>
          <p:nvPr/>
        </p:nvSpPr>
        <p:spPr bwMode="auto">
          <a:xfrm>
            <a:off x="6315075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6" name="Rectangle 164"/>
          <p:cNvSpPr>
            <a:spLocks noChangeArrowheads="1"/>
          </p:cNvSpPr>
          <p:nvPr/>
        </p:nvSpPr>
        <p:spPr bwMode="auto">
          <a:xfrm>
            <a:off x="6448425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7" name="Freeform 165"/>
          <p:cNvSpPr>
            <a:spLocks/>
          </p:cNvSpPr>
          <p:nvPr/>
        </p:nvSpPr>
        <p:spPr bwMode="auto">
          <a:xfrm>
            <a:off x="6578600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9"/>
              </a:cxn>
              <a:cxn ang="0">
                <a:pos x="4" y="0"/>
              </a:cxn>
              <a:cxn ang="0">
                <a:pos x="2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3" y="9"/>
                </a:lnTo>
                <a:lnTo>
                  <a:pt x="4" y="0"/>
                </a:lnTo>
                <a:lnTo>
                  <a:pt x="2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8" name="Freeform 166"/>
          <p:cNvSpPr>
            <a:spLocks/>
          </p:cNvSpPr>
          <p:nvPr/>
        </p:nvSpPr>
        <p:spPr bwMode="auto">
          <a:xfrm>
            <a:off x="6711950" y="3643313"/>
            <a:ext cx="6350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" y="17"/>
              </a:cxn>
              <a:cxn ang="0">
                <a:pos x="4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3" y="17"/>
                </a:lnTo>
                <a:lnTo>
                  <a:pt x="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9" name="Rectangle 167"/>
          <p:cNvSpPr>
            <a:spLocks noChangeArrowheads="1"/>
          </p:cNvSpPr>
          <p:nvPr/>
        </p:nvSpPr>
        <p:spPr bwMode="auto">
          <a:xfrm>
            <a:off x="6845300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0" name="Rectangle 168"/>
          <p:cNvSpPr>
            <a:spLocks noChangeArrowheads="1"/>
          </p:cNvSpPr>
          <p:nvPr/>
        </p:nvSpPr>
        <p:spPr bwMode="auto">
          <a:xfrm>
            <a:off x="6978650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1" name="Rectangle 169"/>
          <p:cNvSpPr>
            <a:spLocks noChangeArrowheads="1"/>
          </p:cNvSpPr>
          <p:nvPr/>
        </p:nvSpPr>
        <p:spPr bwMode="auto">
          <a:xfrm>
            <a:off x="7112000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2" name="Freeform 170"/>
          <p:cNvSpPr>
            <a:spLocks/>
          </p:cNvSpPr>
          <p:nvPr/>
        </p:nvSpPr>
        <p:spPr bwMode="auto">
          <a:xfrm>
            <a:off x="5389563" y="3641725"/>
            <a:ext cx="172402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086" y="4"/>
              </a:cxn>
              <a:cxn ang="0">
                <a:pos x="1086" y="1"/>
              </a:cxn>
              <a:cxn ang="0">
                <a:pos x="0" y="0"/>
              </a:cxn>
            </a:cxnLst>
            <a:rect l="0" t="0" r="r" b="b"/>
            <a:pathLst>
              <a:path w="1086" h="4">
                <a:moveTo>
                  <a:pt x="0" y="0"/>
                </a:moveTo>
                <a:lnTo>
                  <a:pt x="0" y="4"/>
                </a:lnTo>
                <a:lnTo>
                  <a:pt x="1086" y="4"/>
                </a:lnTo>
                <a:lnTo>
                  <a:pt x="1086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3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3" name="Rectangle 171"/>
          <p:cNvSpPr>
            <a:spLocks noChangeArrowheads="1"/>
          </p:cNvSpPr>
          <p:nvPr/>
        </p:nvSpPr>
        <p:spPr bwMode="auto">
          <a:xfrm>
            <a:off x="5360988" y="3448050"/>
            <a:ext cx="28575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4" name="Freeform 172"/>
          <p:cNvSpPr>
            <a:spLocks/>
          </p:cNvSpPr>
          <p:nvPr/>
        </p:nvSpPr>
        <p:spPr bwMode="auto">
          <a:xfrm>
            <a:off x="5375275" y="3349625"/>
            <a:ext cx="1428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9" y="4"/>
              </a:cxn>
              <a:cxn ang="0">
                <a:pos x="9" y="2"/>
              </a:cxn>
              <a:cxn ang="0">
                <a:pos x="0" y="0"/>
              </a:cxn>
            </a:cxnLst>
            <a:rect l="0" t="0" r="r" b="b"/>
            <a:pathLst>
              <a:path w="9" h="4">
                <a:moveTo>
                  <a:pt x="0" y="0"/>
                </a:moveTo>
                <a:lnTo>
                  <a:pt x="0" y="3"/>
                </a:lnTo>
                <a:lnTo>
                  <a:pt x="9" y="4"/>
                </a:lnTo>
                <a:lnTo>
                  <a:pt x="9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5" name="Rectangle 173"/>
          <p:cNvSpPr>
            <a:spLocks noChangeArrowheads="1"/>
          </p:cNvSpPr>
          <p:nvPr/>
        </p:nvSpPr>
        <p:spPr bwMode="auto">
          <a:xfrm>
            <a:off x="5360988" y="3252788"/>
            <a:ext cx="285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6" name="Rectangle 174"/>
          <p:cNvSpPr>
            <a:spLocks noChangeArrowheads="1"/>
          </p:cNvSpPr>
          <p:nvPr/>
        </p:nvSpPr>
        <p:spPr bwMode="auto">
          <a:xfrm>
            <a:off x="5375275" y="3157538"/>
            <a:ext cx="142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7" name="Freeform 175"/>
          <p:cNvSpPr>
            <a:spLocks/>
          </p:cNvSpPr>
          <p:nvPr/>
        </p:nvSpPr>
        <p:spPr bwMode="auto">
          <a:xfrm>
            <a:off x="5360988" y="3059113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8" y="4"/>
              </a:cxn>
              <a:cxn ang="0">
                <a:pos x="18" y="1"/>
              </a:cxn>
              <a:cxn ang="0">
                <a:pos x="0" y="0"/>
              </a:cxn>
            </a:cxnLst>
            <a:rect l="0" t="0" r="r" b="b"/>
            <a:pathLst>
              <a:path w="18" h="4">
                <a:moveTo>
                  <a:pt x="0" y="0"/>
                </a:moveTo>
                <a:lnTo>
                  <a:pt x="0" y="4"/>
                </a:lnTo>
                <a:lnTo>
                  <a:pt x="18" y="4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8" name="Rectangle 176"/>
          <p:cNvSpPr>
            <a:spLocks noChangeArrowheads="1"/>
          </p:cNvSpPr>
          <p:nvPr/>
        </p:nvSpPr>
        <p:spPr bwMode="auto">
          <a:xfrm>
            <a:off x="5375275" y="2962275"/>
            <a:ext cx="142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9" name="Rectangle 177"/>
          <p:cNvSpPr>
            <a:spLocks noChangeArrowheads="1"/>
          </p:cNvSpPr>
          <p:nvPr/>
        </p:nvSpPr>
        <p:spPr bwMode="auto">
          <a:xfrm>
            <a:off x="5360988" y="2865438"/>
            <a:ext cx="285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1" name="Rectangle 179"/>
          <p:cNvSpPr>
            <a:spLocks noChangeArrowheads="1"/>
          </p:cNvSpPr>
          <p:nvPr/>
        </p:nvSpPr>
        <p:spPr bwMode="auto">
          <a:xfrm>
            <a:off x="6172200" y="3771900"/>
            <a:ext cx="209550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2" name="Rectangle 180"/>
          <p:cNvSpPr>
            <a:spLocks noChangeArrowheads="1"/>
          </p:cNvSpPr>
          <p:nvPr/>
        </p:nvSpPr>
        <p:spPr bwMode="auto">
          <a:xfrm>
            <a:off x="6172200" y="3776663"/>
            <a:ext cx="2571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3" name="Rectangle 181"/>
          <p:cNvSpPr>
            <a:spLocks noChangeArrowheads="1"/>
          </p:cNvSpPr>
          <p:nvPr/>
        </p:nvSpPr>
        <p:spPr bwMode="auto">
          <a:xfrm>
            <a:off x="6172200" y="3776663"/>
            <a:ext cx="24765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</a:rPr>
              <a:t>E  (eV)</a:t>
            </a:r>
            <a:endParaRPr lang="en-GB"/>
          </a:p>
        </p:txBody>
      </p:sp>
      <p:sp>
        <p:nvSpPr>
          <p:cNvPr id="95414" name="Rectangle 182"/>
          <p:cNvSpPr>
            <a:spLocks noChangeArrowheads="1"/>
          </p:cNvSpPr>
          <p:nvPr/>
        </p:nvSpPr>
        <p:spPr bwMode="auto">
          <a:xfrm>
            <a:off x="5589588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5" name="Rectangle 183"/>
          <p:cNvSpPr>
            <a:spLocks noChangeArrowheads="1"/>
          </p:cNvSpPr>
          <p:nvPr/>
        </p:nvSpPr>
        <p:spPr bwMode="auto">
          <a:xfrm>
            <a:off x="5589588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6" name="Rectangle 184"/>
          <p:cNvSpPr>
            <a:spLocks noChangeArrowheads="1"/>
          </p:cNvSpPr>
          <p:nvPr/>
        </p:nvSpPr>
        <p:spPr bwMode="auto">
          <a:xfrm>
            <a:off x="5589588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9000</a:t>
            </a:r>
            <a:endParaRPr lang="en-GB"/>
          </a:p>
        </p:txBody>
      </p:sp>
      <p:sp>
        <p:nvSpPr>
          <p:cNvPr id="95417" name="Rectangle 185"/>
          <p:cNvSpPr>
            <a:spLocks noChangeArrowheads="1"/>
          </p:cNvSpPr>
          <p:nvPr/>
        </p:nvSpPr>
        <p:spPr bwMode="auto">
          <a:xfrm>
            <a:off x="5854700" y="3683000"/>
            <a:ext cx="12541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8" name="Rectangle 186"/>
          <p:cNvSpPr>
            <a:spLocks noChangeArrowheads="1"/>
          </p:cNvSpPr>
          <p:nvPr/>
        </p:nvSpPr>
        <p:spPr bwMode="auto">
          <a:xfrm>
            <a:off x="5854700" y="3687763"/>
            <a:ext cx="1571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9" name="Rectangle 187"/>
          <p:cNvSpPr>
            <a:spLocks noChangeArrowheads="1"/>
          </p:cNvSpPr>
          <p:nvPr/>
        </p:nvSpPr>
        <p:spPr bwMode="auto">
          <a:xfrm>
            <a:off x="5854700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9200</a:t>
            </a:r>
            <a:endParaRPr lang="en-GB"/>
          </a:p>
        </p:txBody>
      </p:sp>
      <p:sp>
        <p:nvSpPr>
          <p:cNvPr id="95420" name="Rectangle 188"/>
          <p:cNvSpPr>
            <a:spLocks noChangeArrowheads="1"/>
          </p:cNvSpPr>
          <p:nvPr/>
        </p:nvSpPr>
        <p:spPr bwMode="auto">
          <a:xfrm>
            <a:off x="6119813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1" name="Rectangle 189"/>
          <p:cNvSpPr>
            <a:spLocks noChangeArrowheads="1"/>
          </p:cNvSpPr>
          <p:nvPr/>
        </p:nvSpPr>
        <p:spPr bwMode="auto">
          <a:xfrm>
            <a:off x="6119813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2" name="Rectangle 190"/>
          <p:cNvSpPr>
            <a:spLocks noChangeArrowheads="1"/>
          </p:cNvSpPr>
          <p:nvPr/>
        </p:nvSpPr>
        <p:spPr bwMode="auto">
          <a:xfrm>
            <a:off x="6119813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9400</a:t>
            </a:r>
            <a:endParaRPr lang="en-GB"/>
          </a:p>
        </p:txBody>
      </p:sp>
      <p:sp>
        <p:nvSpPr>
          <p:cNvPr id="95423" name="Rectangle 191"/>
          <p:cNvSpPr>
            <a:spLocks noChangeArrowheads="1"/>
          </p:cNvSpPr>
          <p:nvPr/>
        </p:nvSpPr>
        <p:spPr bwMode="auto">
          <a:xfrm>
            <a:off x="6386513" y="3683000"/>
            <a:ext cx="12065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4" name="Rectangle 192"/>
          <p:cNvSpPr>
            <a:spLocks noChangeArrowheads="1"/>
          </p:cNvSpPr>
          <p:nvPr/>
        </p:nvSpPr>
        <p:spPr bwMode="auto">
          <a:xfrm>
            <a:off x="6386513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5" name="Rectangle 193"/>
          <p:cNvSpPr>
            <a:spLocks noChangeArrowheads="1"/>
          </p:cNvSpPr>
          <p:nvPr/>
        </p:nvSpPr>
        <p:spPr bwMode="auto">
          <a:xfrm>
            <a:off x="6386513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9600</a:t>
            </a:r>
            <a:endParaRPr lang="en-GB"/>
          </a:p>
        </p:txBody>
      </p:sp>
      <p:sp>
        <p:nvSpPr>
          <p:cNvPr id="95426" name="Rectangle 194"/>
          <p:cNvSpPr>
            <a:spLocks noChangeArrowheads="1"/>
          </p:cNvSpPr>
          <p:nvPr/>
        </p:nvSpPr>
        <p:spPr bwMode="auto">
          <a:xfrm>
            <a:off x="6650038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7" name="Rectangle 195"/>
          <p:cNvSpPr>
            <a:spLocks noChangeArrowheads="1"/>
          </p:cNvSpPr>
          <p:nvPr/>
        </p:nvSpPr>
        <p:spPr bwMode="auto">
          <a:xfrm>
            <a:off x="6650038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8" name="Rectangle 196"/>
          <p:cNvSpPr>
            <a:spLocks noChangeArrowheads="1"/>
          </p:cNvSpPr>
          <p:nvPr/>
        </p:nvSpPr>
        <p:spPr bwMode="auto">
          <a:xfrm>
            <a:off x="6650038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9800</a:t>
            </a:r>
            <a:endParaRPr lang="en-GB"/>
          </a:p>
        </p:txBody>
      </p:sp>
      <p:sp>
        <p:nvSpPr>
          <p:cNvPr id="95429" name="Rectangle 197"/>
          <p:cNvSpPr>
            <a:spLocks noChangeArrowheads="1"/>
          </p:cNvSpPr>
          <p:nvPr/>
        </p:nvSpPr>
        <p:spPr bwMode="auto">
          <a:xfrm>
            <a:off x="6900863" y="3683000"/>
            <a:ext cx="1524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0" name="Rectangle 198"/>
          <p:cNvSpPr>
            <a:spLocks noChangeArrowheads="1"/>
          </p:cNvSpPr>
          <p:nvPr/>
        </p:nvSpPr>
        <p:spPr bwMode="auto">
          <a:xfrm>
            <a:off x="6900863" y="3687763"/>
            <a:ext cx="18732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1" name="Rectangle 199"/>
          <p:cNvSpPr>
            <a:spLocks noChangeArrowheads="1"/>
          </p:cNvSpPr>
          <p:nvPr/>
        </p:nvSpPr>
        <p:spPr bwMode="auto">
          <a:xfrm>
            <a:off x="6900863" y="3687763"/>
            <a:ext cx="211137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10000</a:t>
            </a:r>
            <a:endParaRPr lang="en-GB"/>
          </a:p>
        </p:txBody>
      </p:sp>
      <p:sp>
        <p:nvSpPr>
          <p:cNvPr id="95432" name="Freeform 200"/>
          <p:cNvSpPr>
            <a:spLocks/>
          </p:cNvSpPr>
          <p:nvPr/>
        </p:nvSpPr>
        <p:spPr bwMode="auto">
          <a:xfrm>
            <a:off x="5518150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9"/>
              </a:cxn>
              <a:cxn ang="0">
                <a:pos x="4" y="0"/>
              </a:cxn>
              <a:cxn ang="0">
                <a:pos x="0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3" y="9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3" name="Freeform 201"/>
          <p:cNvSpPr>
            <a:spLocks/>
          </p:cNvSpPr>
          <p:nvPr/>
        </p:nvSpPr>
        <p:spPr bwMode="auto">
          <a:xfrm>
            <a:off x="5651500" y="3643313"/>
            <a:ext cx="6350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" y="17"/>
              </a:cxn>
              <a:cxn ang="0">
                <a:pos x="4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3" y="17"/>
                </a:lnTo>
                <a:lnTo>
                  <a:pt x="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4" name="Rectangle 202"/>
          <p:cNvSpPr>
            <a:spLocks noChangeArrowheads="1"/>
          </p:cNvSpPr>
          <p:nvPr/>
        </p:nvSpPr>
        <p:spPr bwMode="auto">
          <a:xfrm>
            <a:off x="5784850" y="3643313"/>
            <a:ext cx="3175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5" name="Rectangle 203"/>
          <p:cNvSpPr>
            <a:spLocks noChangeArrowheads="1"/>
          </p:cNvSpPr>
          <p:nvPr/>
        </p:nvSpPr>
        <p:spPr bwMode="auto">
          <a:xfrm>
            <a:off x="5916613" y="3643313"/>
            <a:ext cx="47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6" name="Freeform 204"/>
          <p:cNvSpPr>
            <a:spLocks/>
          </p:cNvSpPr>
          <p:nvPr/>
        </p:nvSpPr>
        <p:spPr bwMode="auto">
          <a:xfrm>
            <a:off x="6048375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" y="9"/>
              </a:cxn>
              <a:cxn ang="0">
                <a:pos x="4" y="0"/>
              </a:cxn>
              <a:cxn ang="0">
                <a:pos x="1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4" y="9"/>
                </a:lnTo>
                <a:lnTo>
                  <a:pt x="4" y="0"/>
                </a:lnTo>
                <a:lnTo>
                  <a:pt x="1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7" name="Rectangle 205"/>
          <p:cNvSpPr>
            <a:spLocks noChangeArrowheads="1"/>
          </p:cNvSpPr>
          <p:nvPr/>
        </p:nvSpPr>
        <p:spPr bwMode="auto">
          <a:xfrm>
            <a:off x="6181725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8" name="Rectangle 206"/>
          <p:cNvSpPr>
            <a:spLocks noChangeArrowheads="1"/>
          </p:cNvSpPr>
          <p:nvPr/>
        </p:nvSpPr>
        <p:spPr bwMode="auto">
          <a:xfrm>
            <a:off x="6315075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9" name="Rectangle 207"/>
          <p:cNvSpPr>
            <a:spLocks noChangeArrowheads="1"/>
          </p:cNvSpPr>
          <p:nvPr/>
        </p:nvSpPr>
        <p:spPr bwMode="auto">
          <a:xfrm>
            <a:off x="6448425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0" name="Freeform 208"/>
          <p:cNvSpPr>
            <a:spLocks/>
          </p:cNvSpPr>
          <p:nvPr/>
        </p:nvSpPr>
        <p:spPr bwMode="auto">
          <a:xfrm>
            <a:off x="6578600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9"/>
              </a:cxn>
              <a:cxn ang="0">
                <a:pos x="4" y="0"/>
              </a:cxn>
              <a:cxn ang="0">
                <a:pos x="2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3" y="9"/>
                </a:lnTo>
                <a:lnTo>
                  <a:pt x="4" y="0"/>
                </a:lnTo>
                <a:lnTo>
                  <a:pt x="2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1" name="Freeform 209"/>
          <p:cNvSpPr>
            <a:spLocks/>
          </p:cNvSpPr>
          <p:nvPr/>
        </p:nvSpPr>
        <p:spPr bwMode="auto">
          <a:xfrm>
            <a:off x="6711950" y="3643313"/>
            <a:ext cx="6350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" y="17"/>
              </a:cxn>
              <a:cxn ang="0">
                <a:pos x="4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3" y="17"/>
                </a:lnTo>
                <a:lnTo>
                  <a:pt x="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2" name="Rectangle 210"/>
          <p:cNvSpPr>
            <a:spLocks noChangeArrowheads="1"/>
          </p:cNvSpPr>
          <p:nvPr/>
        </p:nvSpPr>
        <p:spPr bwMode="auto">
          <a:xfrm>
            <a:off x="6845300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3" name="Rectangle 211"/>
          <p:cNvSpPr>
            <a:spLocks noChangeArrowheads="1"/>
          </p:cNvSpPr>
          <p:nvPr/>
        </p:nvSpPr>
        <p:spPr bwMode="auto">
          <a:xfrm>
            <a:off x="6978650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4" name="Rectangle 212"/>
          <p:cNvSpPr>
            <a:spLocks noChangeArrowheads="1"/>
          </p:cNvSpPr>
          <p:nvPr/>
        </p:nvSpPr>
        <p:spPr bwMode="auto">
          <a:xfrm>
            <a:off x="7112000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5" name="Rectangle 213"/>
          <p:cNvSpPr>
            <a:spLocks noChangeArrowheads="1"/>
          </p:cNvSpPr>
          <p:nvPr/>
        </p:nvSpPr>
        <p:spPr bwMode="auto">
          <a:xfrm>
            <a:off x="5360988" y="3448050"/>
            <a:ext cx="28575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6" name="Freeform 214"/>
          <p:cNvSpPr>
            <a:spLocks/>
          </p:cNvSpPr>
          <p:nvPr/>
        </p:nvSpPr>
        <p:spPr bwMode="auto">
          <a:xfrm>
            <a:off x="5375275" y="3349625"/>
            <a:ext cx="1428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9" y="4"/>
              </a:cxn>
              <a:cxn ang="0">
                <a:pos x="9" y="2"/>
              </a:cxn>
              <a:cxn ang="0">
                <a:pos x="0" y="0"/>
              </a:cxn>
            </a:cxnLst>
            <a:rect l="0" t="0" r="r" b="b"/>
            <a:pathLst>
              <a:path w="9" h="4">
                <a:moveTo>
                  <a:pt x="0" y="0"/>
                </a:moveTo>
                <a:lnTo>
                  <a:pt x="0" y="3"/>
                </a:lnTo>
                <a:lnTo>
                  <a:pt x="9" y="4"/>
                </a:lnTo>
                <a:lnTo>
                  <a:pt x="9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7" name="Rectangle 215"/>
          <p:cNvSpPr>
            <a:spLocks noChangeArrowheads="1"/>
          </p:cNvSpPr>
          <p:nvPr/>
        </p:nvSpPr>
        <p:spPr bwMode="auto">
          <a:xfrm>
            <a:off x="5360988" y="3252788"/>
            <a:ext cx="285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8" name="Rectangle 216"/>
          <p:cNvSpPr>
            <a:spLocks noChangeArrowheads="1"/>
          </p:cNvSpPr>
          <p:nvPr/>
        </p:nvSpPr>
        <p:spPr bwMode="auto">
          <a:xfrm>
            <a:off x="5375275" y="3157538"/>
            <a:ext cx="142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9" name="Freeform 217"/>
          <p:cNvSpPr>
            <a:spLocks/>
          </p:cNvSpPr>
          <p:nvPr/>
        </p:nvSpPr>
        <p:spPr bwMode="auto">
          <a:xfrm>
            <a:off x="5360988" y="3059113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8" y="4"/>
              </a:cxn>
              <a:cxn ang="0">
                <a:pos x="18" y="1"/>
              </a:cxn>
              <a:cxn ang="0">
                <a:pos x="0" y="0"/>
              </a:cxn>
            </a:cxnLst>
            <a:rect l="0" t="0" r="r" b="b"/>
            <a:pathLst>
              <a:path w="18" h="4">
                <a:moveTo>
                  <a:pt x="0" y="0"/>
                </a:moveTo>
                <a:lnTo>
                  <a:pt x="0" y="4"/>
                </a:lnTo>
                <a:lnTo>
                  <a:pt x="18" y="4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50" name="Rectangle 218"/>
          <p:cNvSpPr>
            <a:spLocks noChangeArrowheads="1"/>
          </p:cNvSpPr>
          <p:nvPr/>
        </p:nvSpPr>
        <p:spPr bwMode="auto">
          <a:xfrm>
            <a:off x="5375275" y="2962275"/>
            <a:ext cx="142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51" name="Rectangle 219"/>
          <p:cNvSpPr>
            <a:spLocks noChangeArrowheads="1"/>
          </p:cNvSpPr>
          <p:nvPr/>
        </p:nvSpPr>
        <p:spPr bwMode="auto">
          <a:xfrm>
            <a:off x="5360988" y="2865438"/>
            <a:ext cx="285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53" name="Rectangle 221"/>
          <p:cNvSpPr>
            <a:spLocks noChangeArrowheads="1"/>
          </p:cNvSpPr>
          <p:nvPr/>
        </p:nvSpPr>
        <p:spPr bwMode="auto">
          <a:xfrm>
            <a:off x="5386388" y="2790825"/>
            <a:ext cx="4762" cy="863600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59" name="Rectangle 227"/>
          <p:cNvSpPr>
            <a:spLocks noChangeArrowheads="1"/>
          </p:cNvSpPr>
          <p:nvPr/>
        </p:nvSpPr>
        <p:spPr bwMode="auto">
          <a:xfrm>
            <a:off x="5764213" y="2719388"/>
            <a:ext cx="1071562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0" name="Rectangle 228"/>
          <p:cNvSpPr>
            <a:spLocks noChangeArrowheads="1"/>
          </p:cNvSpPr>
          <p:nvPr/>
        </p:nvSpPr>
        <p:spPr bwMode="auto">
          <a:xfrm>
            <a:off x="5764213" y="2736850"/>
            <a:ext cx="33337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1" name="Rectangle 229"/>
          <p:cNvSpPr>
            <a:spLocks noChangeArrowheads="1"/>
          </p:cNvSpPr>
          <p:nvPr/>
        </p:nvSpPr>
        <p:spPr bwMode="auto">
          <a:xfrm>
            <a:off x="5775325" y="2724150"/>
            <a:ext cx="93027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3" name="Rectangle 231"/>
          <p:cNvSpPr>
            <a:spLocks noChangeArrowheads="1"/>
          </p:cNvSpPr>
          <p:nvPr/>
        </p:nvSpPr>
        <p:spPr bwMode="auto">
          <a:xfrm>
            <a:off x="6615113" y="2736850"/>
            <a:ext cx="317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4" name="Rectangle 232"/>
          <p:cNvSpPr>
            <a:spLocks noChangeArrowheads="1"/>
          </p:cNvSpPr>
          <p:nvPr/>
        </p:nvSpPr>
        <p:spPr bwMode="auto">
          <a:xfrm>
            <a:off x="6626225" y="2724150"/>
            <a:ext cx="25082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6" name="Rectangle 234"/>
          <p:cNvSpPr>
            <a:spLocks noChangeArrowheads="1"/>
          </p:cNvSpPr>
          <p:nvPr/>
        </p:nvSpPr>
        <p:spPr bwMode="auto">
          <a:xfrm>
            <a:off x="5510213" y="3595688"/>
            <a:ext cx="79375" cy="428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7" name="Rectangle 235"/>
          <p:cNvSpPr>
            <a:spLocks noChangeArrowheads="1"/>
          </p:cNvSpPr>
          <p:nvPr/>
        </p:nvSpPr>
        <p:spPr bwMode="auto">
          <a:xfrm>
            <a:off x="6134100" y="3771900"/>
            <a:ext cx="242888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5921375" y="3692525"/>
            <a:ext cx="809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/>
              <a:t>Energy</a:t>
            </a:r>
          </a:p>
        </p:txBody>
      </p:sp>
      <p:sp>
        <p:nvSpPr>
          <p:cNvPr id="95469" name="Text Box 237"/>
          <p:cNvSpPr txBox="1">
            <a:spLocks noChangeArrowheads="1"/>
          </p:cNvSpPr>
          <p:nvPr/>
        </p:nvSpPr>
        <p:spPr bwMode="auto">
          <a:xfrm>
            <a:off x="4984750" y="2705100"/>
            <a:ext cx="30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Symbol" pitchFamily="18" charset="2"/>
              </a:rPr>
              <a:t>m</a:t>
            </a:r>
            <a:endParaRPr lang="en-GB"/>
          </a:p>
        </p:txBody>
      </p:sp>
      <p:sp>
        <p:nvSpPr>
          <p:cNvPr id="95330" name="Oval 98"/>
          <p:cNvSpPr>
            <a:spLocks noChangeArrowheads="1"/>
          </p:cNvSpPr>
          <p:nvPr/>
        </p:nvSpPr>
        <p:spPr bwMode="auto">
          <a:xfrm>
            <a:off x="2670175" y="734839"/>
            <a:ext cx="620713" cy="6492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32" name="Line 100"/>
          <p:cNvSpPr>
            <a:spLocks noChangeShapeType="1"/>
          </p:cNvSpPr>
          <p:nvPr/>
        </p:nvSpPr>
        <p:spPr bwMode="auto">
          <a:xfrm>
            <a:off x="2784475" y="1052339"/>
            <a:ext cx="395288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74" name="Text Box 42"/>
          <p:cNvSpPr txBox="1">
            <a:spLocks noChangeArrowheads="1"/>
          </p:cNvSpPr>
          <p:nvPr/>
        </p:nvSpPr>
        <p:spPr bwMode="auto">
          <a:xfrm>
            <a:off x="2633663" y="914227"/>
            <a:ext cx="71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Detector</a:t>
            </a:r>
          </a:p>
        </p:txBody>
      </p:sp>
      <p:sp>
        <p:nvSpPr>
          <p:cNvPr id="95286" name="Text Box 54"/>
          <p:cNvSpPr txBox="1">
            <a:spLocks noChangeArrowheads="1"/>
          </p:cNvSpPr>
          <p:nvPr/>
        </p:nvSpPr>
        <p:spPr bwMode="auto">
          <a:xfrm>
            <a:off x="1249363" y="32385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Fluorescence</a:t>
            </a:r>
          </a:p>
        </p:txBody>
      </p:sp>
    </p:spTree>
    <p:extLst>
      <p:ext uri="{BB962C8B-B14F-4D97-AF65-F5344CB8AC3E}">
        <p14:creationId xmlns:p14="http://schemas.microsoft.com/office/powerpoint/2010/main" val="28964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uFoil-1-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05075"/>
            <a:ext cx="4391025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124200" y="1484313"/>
          <a:ext cx="16764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9" r:id="rId4" imgW="672840" imgH="241200" progId="">
                  <p:embed/>
                </p:oleObj>
              </mc:Choice>
              <mc:Fallback>
                <p:oleObj r:id="rId4" imgW="67284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84313"/>
                        <a:ext cx="1676400" cy="603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 rot="16200000">
            <a:off x="1428750" y="1646238"/>
            <a:ext cx="1130300" cy="3175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US" altLang="it-IT" sz="2000">
                <a:solidFill>
                  <a:srgbClr val="C0C0C0"/>
                </a:solidFill>
              </a:rPr>
              <a:t>sample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43000" y="1789113"/>
            <a:ext cx="685800" cy="1587"/>
          </a:xfrm>
          <a:prstGeom prst="line">
            <a:avLst/>
          </a:prstGeom>
          <a:noFill/>
          <a:ln w="50800">
            <a:solidFill>
              <a:srgbClr val="FF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168525" y="1789113"/>
            <a:ext cx="685800" cy="1587"/>
          </a:xfrm>
          <a:prstGeom prst="line">
            <a:avLst/>
          </a:prstGeom>
          <a:noFill/>
          <a:ln w="12573">
            <a:solidFill>
              <a:srgbClr val="FF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388" y="1560513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it-IT" sz="1800" b="1">
                <a:solidFill>
                  <a:srgbClr val="FF00FF"/>
                </a:solidFill>
                <a:latin typeface="Arial" charset="0"/>
              </a:rPr>
              <a:t>x-rays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03313" y="1106488"/>
            <a:ext cx="4651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it-IT" sz="3600" i="1"/>
              <a:t>I</a:t>
            </a:r>
            <a:r>
              <a:rPr lang="en-US" altLang="it-IT" sz="3600" baseline="-25000"/>
              <a:t>0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295525" y="1120775"/>
            <a:ext cx="4651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it-IT" sz="3600" i="1"/>
              <a:t>I</a:t>
            </a:r>
            <a:r>
              <a:rPr lang="en-US" altLang="it-IT" sz="3600" baseline="-25000"/>
              <a:t>1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22338" y="874713"/>
            <a:ext cx="26511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it-IT" sz="1800">
                <a:latin typeface="Arial" charset="0"/>
              </a:rPr>
              <a:t>transmission experiment</a:t>
            </a: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1058863" y="908050"/>
            <a:ext cx="8085137" cy="4826000"/>
            <a:chOff x="667" y="572"/>
            <a:chExt cx="5093" cy="3040"/>
          </a:xfrm>
        </p:grpSpPr>
        <p:pic>
          <p:nvPicPr>
            <p:cNvPr id="12" name="Picture 25" descr="CuFoil-2-XAN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572"/>
              <a:ext cx="2766" cy="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195" y="1480"/>
              <a:ext cx="127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>
                  <a:solidFill>
                    <a:srgbClr val="CC0000"/>
                  </a:solidFill>
                  <a:latin typeface="Arial" charset="0"/>
                </a:rPr>
                <a:t>XANES</a:t>
              </a:r>
            </a:p>
            <a:p>
              <a:pPr algn="ctr"/>
              <a:r>
                <a:rPr lang="en-US" altLang="it-IT" sz="1600">
                  <a:solidFill>
                    <a:srgbClr val="CC0000"/>
                  </a:solidFill>
                  <a:latin typeface="Arial" charset="0"/>
                </a:rPr>
                <a:t>X</a:t>
              </a:r>
              <a:r>
                <a:rPr lang="en-US" altLang="it-IT" sz="1600">
                  <a:latin typeface="Arial" charset="0"/>
                </a:rPr>
                <a:t>-ray </a:t>
              </a:r>
              <a:r>
                <a:rPr lang="en-US" altLang="it-IT" sz="1600">
                  <a:solidFill>
                    <a:srgbClr val="CC0000"/>
                  </a:solidFill>
                  <a:latin typeface="Arial" charset="0"/>
                </a:rPr>
                <a:t>A</a:t>
              </a:r>
              <a:r>
                <a:rPr lang="en-US" altLang="it-IT" sz="1600">
                  <a:latin typeface="Arial" charset="0"/>
                </a:rPr>
                <a:t>bsorption </a:t>
              </a:r>
              <a:br>
                <a:rPr lang="en-US" altLang="it-IT" sz="1600">
                  <a:latin typeface="Arial" charset="0"/>
                </a:rPr>
              </a:br>
              <a:r>
                <a:rPr lang="en-US" altLang="it-IT" sz="1600">
                  <a:solidFill>
                    <a:srgbClr val="CC0000"/>
                  </a:solidFill>
                  <a:latin typeface="Arial" charset="0"/>
                </a:rPr>
                <a:t>N</a:t>
              </a:r>
              <a:r>
                <a:rPr lang="en-US" altLang="it-IT" sz="1600">
                  <a:latin typeface="Arial" charset="0"/>
                </a:rPr>
                <a:t>ear </a:t>
              </a:r>
              <a:r>
                <a:rPr lang="en-US" altLang="it-IT" sz="1600">
                  <a:solidFill>
                    <a:srgbClr val="CC0000"/>
                  </a:solidFill>
                  <a:latin typeface="Arial" charset="0"/>
                </a:rPr>
                <a:t>E</a:t>
              </a:r>
              <a:r>
                <a:rPr lang="en-US" altLang="it-IT" sz="1600">
                  <a:latin typeface="Arial" charset="0"/>
                </a:rPr>
                <a:t>dge </a:t>
              </a:r>
              <a:r>
                <a:rPr lang="en-US" altLang="it-IT" sz="1600">
                  <a:solidFill>
                    <a:srgbClr val="CC0000"/>
                  </a:solidFill>
                  <a:latin typeface="Arial" charset="0"/>
                </a:rPr>
                <a:t>S</a:t>
              </a:r>
              <a:r>
                <a:rPr lang="en-US" altLang="it-IT" sz="1600">
                  <a:latin typeface="Arial" charset="0"/>
                </a:rPr>
                <a:t>tructure</a:t>
              </a: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667" y="1797"/>
              <a:ext cx="308" cy="1815"/>
            </a:xfrm>
            <a:prstGeom prst="ellipse">
              <a:avLst/>
            </a:prstGeom>
            <a:noFill/>
            <a:ln w="25527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 flipV="1">
              <a:off x="907" y="1888"/>
              <a:ext cx="2132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1042988" y="3644900"/>
            <a:ext cx="8064500" cy="2925763"/>
            <a:chOff x="657" y="2296"/>
            <a:chExt cx="5080" cy="1843"/>
          </a:xfrm>
        </p:grpSpPr>
        <p:pic>
          <p:nvPicPr>
            <p:cNvPr id="17" name="Picture 26" descr="CuFoil-3-EXAF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387"/>
              <a:ext cx="2766" cy="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332" y="3158"/>
              <a:ext cx="1133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>
                  <a:solidFill>
                    <a:srgbClr val="008000"/>
                  </a:solidFill>
                  <a:latin typeface="Arial" charset="0"/>
                </a:rPr>
                <a:t>EXAFS</a:t>
              </a:r>
              <a:r>
                <a:rPr lang="en-US" altLang="it-IT" sz="2800">
                  <a:solidFill>
                    <a:srgbClr val="CC0000"/>
                  </a:solidFill>
                  <a:latin typeface="Arial" charset="0"/>
                </a:rPr>
                <a:t/>
              </a:r>
              <a:br>
                <a:rPr lang="en-US" altLang="it-IT" sz="2800">
                  <a:solidFill>
                    <a:srgbClr val="CC0000"/>
                  </a:solidFill>
                  <a:latin typeface="Arial" charset="0"/>
                </a:rPr>
              </a:br>
              <a:r>
                <a:rPr lang="en-US" altLang="it-IT" sz="1600">
                  <a:solidFill>
                    <a:srgbClr val="008000"/>
                  </a:solidFill>
                  <a:latin typeface="Arial" charset="0"/>
                </a:rPr>
                <a:t>E</a:t>
              </a:r>
              <a:r>
                <a:rPr lang="en-US" altLang="it-IT" sz="1600">
                  <a:latin typeface="Arial" charset="0"/>
                </a:rPr>
                <a:t>xtended </a:t>
              </a:r>
              <a:r>
                <a:rPr lang="en-US" altLang="it-IT" sz="1600">
                  <a:solidFill>
                    <a:srgbClr val="008000"/>
                  </a:solidFill>
                  <a:latin typeface="Arial" charset="0"/>
                </a:rPr>
                <a:t>X</a:t>
              </a:r>
              <a:r>
                <a:rPr lang="en-US" altLang="it-IT" sz="1600">
                  <a:latin typeface="Arial" charset="0"/>
                </a:rPr>
                <a:t>-ray </a:t>
              </a:r>
              <a:r>
                <a:rPr lang="en-US" altLang="it-IT" sz="1600">
                  <a:solidFill>
                    <a:srgbClr val="008000"/>
                  </a:solidFill>
                  <a:latin typeface="Arial" charset="0"/>
                </a:rPr>
                <a:t>A</a:t>
              </a:r>
              <a:r>
                <a:rPr lang="en-US" altLang="it-IT" sz="1600">
                  <a:latin typeface="Arial" charset="0"/>
                </a:rPr>
                <a:t>bsorption </a:t>
              </a:r>
              <a:br>
                <a:rPr lang="en-US" altLang="it-IT" sz="1600">
                  <a:latin typeface="Arial" charset="0"/>
                </a:rPr>
              </a:br>
              <a:r>
                <a:rPr lang="en-US" altLang="it-IT" sz="1600">
                  <a:solidFill>
                    <a:srgbClr val="008000"/>
                  </a:solidFill>
                  <a:latin typeface="Arial" charset="0"/>
                </a:rPr>
                <a:t>F</a:t>
              </a:r>
              <a:r>
                <a:rPr lang="en-US" altLang="it-IT" sz="1600">
                  <a:latin typeface="Arial" charset="0"/>
                </a:rPr>
                <a:t>ine </a:t>
              </a:r>
              <a:r>
                <a:rPr lang="en-US" altLang="it-IT" sz="1600">
                  <a:solidFill>
                    <a:srgbClr val="008000"/>
                  </a:solidFill>
                  <a:latin typeface="Arial" charset="0"/>
                </a:rPr>
                <a:t>S</a:t>
              </a:r>
              <a:r>
                <a:rPr lang="en-US" altLang="it-IT" sz="1600">
                  <a:latin typeface="Arial" charset="0"/>
                </a:rPr>
                <a:t>tructure</a:t>
              </a: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 rot="1765591">
              <a:off x="657" y="2296"/>
              <a:ext cx="2266" cy="443"/>
            </a:xfrm>
            <a:prstGeom prst="ellipse">
              <a:avLst/>
            </a:prstGeom>
            <a:noFill/>
            <a:ln w="25527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 flipV="1">
              <a:off x="2562" y="2750"/>
              <a:ext cx="59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2022475" y="5500688"/>
            <a:ext cx="226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it-IT" sz="1400" dirty="0">
                <a:latin typeface="Arial" charset="0"/>
              </a:rPr>
              <a:t>measured at Alba/CLÆSS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50464" y="188640"/>
            <a:ext cx="7243073" cy="4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3300" dirty="0">
                <a:solidFill>
                  <a:srgbClr val="FF0000"/>
                </a:solidFill>
                <a:latin typeface="Arial" panose="020B0604020202020204" pitchFamily="34" charset="0"/>
                <a:ea typeface="HG Mincho Light J" charset="0"/>
                <a:cs typeface="Arial" panose="020B0604020202020204" pitchFamily="34" charset="0"/>
              </a:rPr>
              <a:t>XAFS: X-ray Absorption Fine Structure</a:t>
            </a:r>
          </a:p>
        </p:txBody>
      </p:sp>
    </p:spTree>
    <p:extLst>
      <p:ext uri="{BB962C8B-B14F-4D97-AF65-F5344CB8AC3E}">
        <p14:creationId xmlns:p14="http://schemas.microsoft.com/office/powerpoint/2010/main" val="262656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EXAFS beamline scheme ionization cha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37112"/>
            <a:ext cx="85728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4946" y="171386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Beamline structure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63688" y="6093296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hutch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624559" y="6093296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hutch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9" y="1732012"/>
            <a:ext cx="74390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65548" y="1251100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Front-end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0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EXAFS beamline scheme ionization cha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124946" y="171386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Beamline structure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58" y="476672"/>
            <a:ext cx="6156816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46273" y="1124744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hutch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3" y="3987397"/>
            <a:ext cx="3328045" cy="244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067944" y="4795444"/>
            <a:ext cx="4586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Mirrors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Metal thin film on substrate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Bended by piezoelectric devices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9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EXAFS beamline scheme ionization cha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4777943" y="985667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Monochromator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4946" y="171386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Beamline structure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8681"/>
            <a:ext cx="4416846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46618"/>
            <a:ext cx="4235107" cy="226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120251" y="548680"/>
            <a:ext cx="17684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Monochromator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 single crystals 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(111)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(220)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(311)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2546372" y="873321"/>
            <a:ext cx="887612" cy="887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58" y="2276872"/>
            <a:ext cx="432048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647870" y="4961892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Double-crystal</a:t>
            </a:r>
          </a:p>
          <a:p>
            <a:pPr algn="ctr"/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monochromator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03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88640"/>
            <a:ext cx="688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Monochromator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harmonic rejection by detuning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2" y="908720"/>
            <a:ext cx="3052969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62449" y="1124744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Rocking curve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3168352" cy="206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903829" y="5809803"/>
            <a:ext cx="177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Depends on </a:t>
            </a:r>
            <a:r>
              <a:rPr lang="en-US" sz="2000" dirty="0" smtClean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endParaRPr lang="en-US" sz="20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86712"/>
            <a:ext cx="261307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352276" y="5085184"/>
            <a:ext cx="366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is diffracted by both the crystals and exits the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monochromator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 smtClean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/2 is eliminated from the beam.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580112" y="1598799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Detuning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19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88640"/>
            <a:ext cx="6655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Monochromator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harmonic rejection by mirrors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28" y="2276872"/>
            <a:ext cx="5400000" cy="140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83528" y="908720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Mirrors work under gracing incidence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71848" y="2348880"/>
            <a:ext cx="34894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Transmitted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higher frequency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373828" y="3140968"/>
            <a:ext cx="35825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Reflected (lower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frequency)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0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EXAFS beamline scheme ionization cha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1" y="1052736"/>
            <a:ext cx="547049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79513" y="260648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hutch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844149" cy="325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923928" y="4628962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9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EXAFS beamline scheme ionization cha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79513" y="260648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hutch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6" y="1392834"/>
            <a:ext cx="3575546" cy="252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55575" y="908720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 chamber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04" y="3917552"/>
            <a:ext cx="3600053" cy="270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6533339" y="3356992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detector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1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349625" y="425450"/>
            <a:ext cx="20796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X-ray ray tubes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744538" y="1428750"/>
            <a:ext cx="7686675" cy="4632325"/>
            <a:chOff x="469" y="900"/>
            <a:chExt cx="4842" cy="2918"/>
          </a:xfrm>
        </p:grpSpPr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2507" y="900"/>
              <a:ext cx="2791" cy="2164"/>
              <a:chOff x="2507" y="900"/>
              <a:chExt cx="2791" cy="2164"/>
            </a:xfrm>
          </p:grpSpPr>
          <p:sp>
            <p:nvSpPr>
              <p:cNvPr id="10289" name="Rectangle 49"/>
              <p:cNvSpPr>
                <a:spLocks noChangeArrowheads="1"/>
              </p:cNvSpPr>
              <p:nvPr/>
            </p:nvSpPr>
            <p:spPr bwMode="auto">
              <a:xfrm>
                <a:off x="2507" y="900"/>
                <a:ext cx="2791" cy="21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3" name="Freeform 43"/>
              <p:cNvSpPr>
                <a:spLocks/>
              </p:cNvSpPr>
              <p:nvPr/>
            </p:nvSpPr>
            <p:spPr bwMode="auto">
              <a:xfrm>
                <a:off x="4104" y="1171"/>
                <a:ext cx="90" cy="1350"/>
              </a:xfrm>
              <a:custGeom>
                <a:avLst/>
                <a:gdLst/>
                <a:ahLst/>
                <a:cxnLst>
                  <a:cxn ang="0">
                    <a:pos x="0" y="1320"/>
                  </a:cxn>
                  <a:cxn ang="0">
                    <a:pos x="15" y="1239"/>
                  </a:cxn>
                  <a:cxn ang="0">
                    <a:pos x="30" y="1035"/>
                  </a:cxn>
                  <a:cxn ang="0">
                    <a:pos x="39" y="786"/>
                  </a:cxn>
                  <a:cxn ang="0">
                    <a:pos x="36" y="579"/>
                  </a:cxn>
                  <a:cxn ang="0">
                    <a:pos x="54" y="0"/>
                  </a:cxn>
                  <a:cxn ang="0">
                    <a:pos x="69" y="297"/>
                  </a:cxn>
                  <a:cxn ang="0">
                    <a:pos x="72" y="462"/>
                  </a:cxn>
                  <a:cxn ang="0">
                    <a:pos x="72" y="765"/>
                  </a:cxn>
                  <a:cxn ang="0">
                    <a:pos x="75" y="1059"/>
                  </a:cxn>
                  <a:cxn ang="0">
                    <a:pos x="78" y="1155"/>
                  </a:cxn>
                  <a:cxn ang="0">
                    <a:pos x="81" y="1248"/>
                  </a:cxn>
                  <a:cxn ang="0">
                    <a:pos x="90" y="1350"/>
                  </a:cxn>
                  <a:cxn ang="0">
                    <a:pos x="0" y="1320"/>
                  </a:cxn>
                </a:cxnLst>
                <a:rect l="0" t="0" r="r" b="b"/>
                <a:pathLst>
                  <a:path w="90" h="1350">
                    <a:moveTo>
                      <a:pt x="0" y="1320"/>
                    </a:moveTo>
                    <a:lnTo>
                      <a:pt x="15" y="1239"/>
                    </a:lnTo>
                    <a:lnTo>
                      <a:pt x="30" y="1035"/>
                    </a:lnTo>
                    <a:lnTo>
                      <a:pt x="39" y="786"/>
                    </a:lnTo>
                    <a:lnTo>
                      <a:pt x="36" y="579"/>
                    </a:lnTo>
                    <a:lnTo>
                      <a:pt x="54" y="0"/>
                    </a:lnTo>
                    <a:lnTo>
                      <a:pt x="69" y="297"/>
                    </a:lnTo>
                    <a:lnTo>
                      <a:pt x="72" y="462"/>
                    </a:lnTo>
                    <a:lnTo>
                      <a:pt x="72" y="765"/>
                    </a:lnTo>
                    <a:lnTo>
                      <a:pt x="75" y="1059"/>
                    </a:lnTo>
                    <a:lnTo>
                      <a:pt x="78" y="1155"/>
                    </a:lnTo>
                    <a:lnTo>
                      <a:pt x="81" y="1248"/>
                    </a:lnTo>
                    <a:lnTo>
                      <a:pt x="90" y="1350"/>
                    </a:lnTo>
                    <a:lnTo>
                      <a:pt x="0" y="132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2" name="Freeform 42"/>
              <p:cNvSpPr>
                <a:spLocks/>
              </p:cNvSpPr>
              <p:nvPr/>
            </p:nvSpPr>
            <p:spPr bwMode="auto">
              <a:xfrm>
                <a:off x="3957" y="2140"/>
                <a:ext cx="93" cy="345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24" y="273"/>
                  </a:cxn>
                  <a:cxn ang="0">
                    <a:pos x="39" y="165"/>
                  </a:cxn>
                  <a:cxn ang="0">
                    <a:pos x="54" y="57"/>
                  </a:cxn>
                  <a:cxn ang="0">
                    <a:pos x="69" y="0"/>
                  </a:cxn>
                  <a:cxn ang="0">
                    <a:pos x="72" y="81"/>
                  </a:cxn>
                  <a:cxn ang="0">
                    <a:pos x="75" y="186"/>
                  </a:cxn>
                  <a:cxn ang="0">
                    <a:pos x="84" y="321"/>
                  </a:cxn>
                  <a:cxn ang="0">
                    <a:pos x="93" y="345"/>
                  </a:cxn>
                  <a:cxn ang="0">
                    <a:pos x="0" y="336"/>
                  </a:cxn>
                </a:cxnLst>
                <a:rect l="0" t="0" r="r" b="b"/>
                <a:pathLst>
                  <a:path w="93" h="345">
                    <a:moveTo>
                      <a:pt x="0" y="336"/>
                    </a:moveTo>
                    <a:lnTo>
                      <a:pt x="24" y="273"/>
                    </a:lnTo>
                    <a:lnTo>
                      <a:pt x="39" y="165"/>
                    </a:lnTo>
                    <a:lnTo>
                      <a:pt x="54" y="57"/>
                    </a:lnTo>
                    <a:lnTo>
                      <a:pt x="69" y="0"/>
                    </a:lnTo>
                    <a:lnTo>
                      <a:pt x="72" y="81"/>
                    </a:lnTo>
                    <a:lnTo>
                      <a:pt x="75" y="186"/>
                    </a:lnTo>
                    <a:lnTo>
                      <a:pt x="84" y="321"/>
                    </a:lnTo>
                    <a:lnTo>
                      <a:pt x="93" y="345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1" name="Freeform 41"/>
              <p:cNvSpPr>
                <a:spLocks/>
              </p:cNvSpPr>
              <p:nvPr/>
            </p:nvSpPr>
            <p:spPr bwMode="auto">
              <a:xfrm>
                <a:off x="3366" y="2461"/>
                <a:ext cx="1443" cy="186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108" y="102"/>
                  </a:cxn>
                  <a:cxn ang="0">
                    <a:pos x="171" y="63"/>
                  </a:cxn>
                  <a:cxn ang="0">
                    <a:pos x="252" y="30"/>
                  </a:cxn>
                  <a:cxn ang="0">
                    <a:pos x="360" y="3"/>
                  </a:cxn>
                  <a:cxn ang="0">
                    <a:pos x="492" y="0"/>
                  </a:cxn>
                  <a:cxn ang="0">
                    <a:pos x="609" y="12"/>
                  </a:cxn>
                  <a:cxn ang="0">
                    <a:pos x="735" y="27"/>
                  </a:cxn>
                  <a:cxn ang="0">
                    <a:pos x="918" y="69"/>
                  </a:cxn>
                  <a:cxn ang="0">
                    <a:pos x="978" y="81"/>
                  </a:cxn>
                  <a:cxn ang="0">
                    <a:pos x="1197" y="111"/>
                  </a:cxn>
                  <a:cxn ang="0">
                    <a:pos x="1326" y="141"/>
                  </a:cxn>
                  <a:cxn ang="0">
                    <a:pos x="1443" y="186"/>
                  </a:cxn>
                  <a:cxn ang="0">
                    <a:pos x="0" y="177"/>
                  </a:cxn>
                </a:cxnLst>
                <a:rect l="0" t="0" r="r" b="b"/>
                <a:pathLst>
                  <a:path w="1443" h="186">
                    <a:moveTo>
                      <a:pt x="0" y="177"/>
                    </a:moveTo>
                    <a:lnTo>
                      <a:pt x="108" y="102"/>
                    </a:lnTo>
                    <a:lnTo>
                      <a:pt x="171" y="63"/>
                    </a:lnTo>
                    <a:lnTo>
                      <a:pt x="252" y="30"/>
                    </a:lnTo>
                    <a:lnTo>
                      <a:pt x="360" y="3"/>
                    </a:lnTo>
                    <a:lnTo>
                      <a:pt x="492" y="0"/>
                    </a:lnTo>
                    <a:lnTo>
                      <a:pt x="609" y="12"/>
                    </a:lnTo>
                    <a:lnTo>
                      <a:pt x="735" y="27"/>
                    </a:lnTo>
                    <a:lnTo>
                      <a:pt x="918" y="69"/>
                    </a:lnTo>
                    <a:lnTo>
                      <a:pt x="978" y="81"/>
                    </a:lnTo>
                    <a:lnTo>
                      <a:pt x="1197" y="111"/>
                    </a:lnTo>
                    <a:lnTo>
                      <a:pt x="1326" y="141"/>
                    </a:lnTo>
                    <a:lnTo>
                      <a:pt x="1443" y="186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Freeform 16"/>
              <p:cNvSpPr>
                <a:spLocks/>
              </p:cNvSpPr>
              <p:nvPr/>
            </p:nvSpPr>
            <p:spPr bwMode="auto">
              <a:xfrm>
                <a:off x="3351" y="1036"/>
                <a:ext cx="1452" cy="1608"/>
              </a:xfrm>
              <a:custGeom>
                <a:avLst/>
                <a:gdLst/>
                <a:ahLst/>
                <a:cxnLst>
                  <a:cxn ang="0">
                    <a:pos x="0" y="1608"/>
                  </a:cxn>
                  <a:cxn ang="0">
                    <a:pos x="52" y="1568"/>
                  </a:cxn>
                  <a:cxn ang="0">
                    <a:pos x="120" y="1520"/>
                  </a:cxn>
                  <a:cxn ang="0">
                    <a:pos x="180" y="1484"/>
                  </a:cxn>
                  <a:cxn ang="0">
                    <a:pos x="248" y="1452"/>
                  </a:cxn>
                  <a:cxn ang="0">
                    <a:pos x="328" y="1436"/>
                  </a:cxn>
                  <a:cxn ang="0">
                    <a:pos x="392" y="1428"/>
                  </a:cxn>
                  <a:cxn ang="0">
                    <a:pos x="468" y="1424"/>
                  </a:cxn>
                  <a:cxn ang="0">
                    <a:pos x="516" y="1428"/>
                  </a:cxn>
                  <a:cxn ang="0">
                    <a:pos x="560" y="1436"/>
                  </a:cxn>
                  <a:cxn ang="0">
                    <a:pos x="596" y="1444"/>
                  </a:cxn>
                  <a:cxn ang="0">
                    <a:pos x="616" y="1420"/>
                  </a:cxn>
                  <a:cxn ang="0">
                    <a:pos x="632" y="1360"/>
                  </a:cxn>
                  <a:cxn ang="0">
                    <a:pos x="652" y="1232"/>
                  </a:cxn>
                  <a:cxn ang="0">
                    <a:pos x="664" y="1152"/>
                  </a:cxn>
                  <a:cxn ang="0">
                    <a:pos x="676" y="1044"/>
                  </a:cxn>
                  <a:cxn ang="0">
                    <a:pos x="680" y="1172"/>
                  </a:cxn>
                  <a:cxn ang="0">
                    <a:pos x="684" y="1276"/>
                  </a:cxn>
                  <a:cxn ang="0">
                    <a:pos x="688" y="1340"/>
                  </a:cxn>
                  <a:cxn ang="0">
                    <a:pos x="692" y="1388"/>
                  </a:cxn>
                  <a:cxn ang="0">
                    <a:pos x="700" y="1436"/>
                  </a:cxn>
                  <a:cxn ang="0">
                    <a:pos x="752" y="1448"/>
                  </a:cxn>
                  <a:cxn ang="0">
                    <a:pos x="768" y="1368"/>
                  </a:cxn>
                  <a:cxn ang="0">
                    <a:pos x="784" y="1128"/>
                  </a:cxn>
                  <a:cxn ang="0">
                    <a:pos x="792" y="796"/>
                  </a:cxn>
                  <a:cxn ang="0">
                    <a:pos x="800" y="128"/>
                  </a:cxn>
                  <a:cxn ang="0">
                    <a:pos x="816" y="28"/>
                  </a:cxn>
                  <a:cxn ang="0">
                    <a:pos x="820" y="276"/>
                  </a:cxn>
                  <a:cxn ang="0">
                    <a:pos x="828" y="708"/>
                  </a:cxn>
                  <a:cxn ang="0">
                    <a:pos x="828" y="1068"/>
                  </a:cxn>
                  <a:cxn ang="0">
                    <a:pos x="836" y="1404"/>
                  </a:cxn>
                  <a:cxn ang="0">
                    <a:pos x="836" y="1456"/>
                  </a:cxn>
                  <a:cxn ang="0">
                    <a:pos x="860" y="1484"/>
                  </a:cxn>
                  <a:cxn ang="0">
                    <a:pos x="956" y="1504"/>
                  </a:cxn>
                  <a:cxn ang="0">
                    <a:pos x="1060" y="1520"/>
                  </a:cxn>
                  <a:cxn ang="0">
                    <a:pos x="1168" y="1536"/>
                  </a:cxn>
                  <a:cxn ang="0">
                    <a:pos x="1296" y="1556"/>
                  </a:cxn>
                  <a:cxn ang="0">
                    <a:pos x="1452" y="1584"/>
                  </a:cxn>
                </a:cxnLst>
                <a:rect l="0" t="0" r="r" b="b"/>
                <a:pathLst>
                  <a:path w="1452" h="1608">
                    <a:moveTo>
                      <a:pt x="0" y="1608"/>
                    </a:moveTo>
                    <a:cubicBezTo>
                      <a:pt x="9" y="1601"/>
                      <a:pt x="32" y="1583"/>
                      <a:pt x="52" y="1568"/>
                    </a:cubicBezTo>
                    <a:cubicBezTo>
                      <a:pt x="72" y="1553"/>
                      <a:pt x="99" y="1534"/>
                      <a:pt x="120" y="1520"/>
                    </a:cubicBezTo>
                    <a:cubicBezTo>
                      <a:pt x="141" y="1506"/>
                      <a:pt x="159" y="1495"/>
                      <a:pt x="180" y="1484"/>
                    </a:cubicBezTo>
                    <a:cubicBezTo>
                      <a:pt x="201" y="1473"/>
                      <a:pt x="223" y="1460"/>
                      <a:pt x="248" y="1452"/>
                    </a:cubicBezTo>
                    <a:cubicBezTo>
                      <a:pt x="273" y="1444"/>
                      <a:pt x="304" y="1440"/>
                      <a:pt x="328" y="1436"/>
                    </a:cubicBezTo>
                    <a:cubicBezTo>
                      <a:pt x="352" y="1432"/>
                      <a:pt x="369" y="1430"/>
                      <a:pt x="392" y="1428"/>
                    </a:cubicBezTo>
                    <a:cubicBezTo>
                      <a:pt x="415" y="1426"/>
                      <a:pt x="447" y="1424"/>
                      <a:pt x="468" y="1424"/>
                    </a:cubicBezTo>
                    <a:cubicBezTo>
                      <a:pt x="489" y="1424"/>
                      <a:pt x="501" y="1426"/>
                      <a:pt x="516" y="1428"/>
                    </a:cubicBezTo>
                    <a:cubicBezTo>
                      <a:pt x="531" y="1430"/>
                      <a:pt x="547" y="1433"/>
                      <a:pt x="560" y="1436"/>
                    </a:cubicBezTo>
                    <a:cubicBezTo>
                      <a:pt x="573" y="1439"/>
                      <a:pt x="587" y="1447"/>
                      <a:pt x="596" y="1444"/>
                    </a:cubicBezTo>
                    <a:cubicBezTo>
                      <a:pt x="605" y="1441"/>
                      <a:pt x="610" y="1434"/>
                      <a:pt x="616" y="1420"/>
                    </a:cubicBezTo>
                    <a:cubicBezTo>
                      <a:pt x="622" y="1406"/>
                      <a:pt x="626" y="1391"/>
                      <a:pt x="632" y="1360"/>
                    </a:cubicBezTo>
                    <a:cubicBezTo>
                      <a:pt x="638" y="1329"/>
                      <a:pt x="647" y="1267"/>
                      <a:pt x="652" y="1232"/>
                    </a:cubicBezTo>
                    <a:cubicBezTo>
                      <a:pt x="657" y="1197"/>
                      <a:pt x="660" y="1183"/>
                      <a:pt x="664" y="1152"/>
                    </a:cubicBezTo>
                    <a:cubicBezTo>
                      <a:pt x="668" y="1121"/>
                      <a:pt x="673" y="1041"/>
                      <a:pt x="676" y="1044"/>
                    </a:cubicBezTo>
                    <a:cubicBezTo>
                      <a:pt x="679" y="1047"/>
                      <a:pt x="679" y="1133"/>
                      <a:pt x="680" y="1172"/>
                    </a:cubicBezTo>
                    <a:cubicBezTo>
                      <a:pt x="681" y="1211"/>
                      <a:pt x="683" y="1248"/>
                      <a:pt x="684" y="1276"/>
                    </a:cubicBezTo>
                    <a:cubicBezTo>
                      <a:pt x="685" y="1304"/>
                      <a:pt x="687" y="1321"/>
                      <a:pt x="688" y="1340"/>
                    </a:cubicBezTo>
                    <a:cubicBezTo>
                      <a:pt x="689" y="1359"/>
                      <a:pt x="690" y="1372"/>
                      <a:pt x="692" y="1388"/>
                    </a:cubicBezTo>
                    <a:cubicBezTo>
                      <a:pt x="694" y="1404"/>
                      <a:pt x="690" y="1426"/>
                      <a:pt x="700" y="1436"/>
                    </a:cubicBezTo>
                    <a:cubicBezTo>
                      <a:pt x="710" y="1446"/>
                      <a:pt x="741" y="1459"/>
                      <a:pt x="752" y="1448"/>
                    </a:cubicBezTo>
                    <a:cubicBezTo>
                      <a:pt x="763" y="1437"/>
                      <a:pt x="763" y="1421"/>
                      <a:pt x="768" y="1368"/>
                    </a:cubicBezTo>
                    <a:cubicBezTo>
                      <a:pt x="773" y="1315"/>
                      <a:pt x="780" y="1223"/>
                      <a:pt x="784" y="1128"/>
                    </a:cubicBezTo>
                    <a:cubicBezTo>
                      <a:pt x="788" y="1033"/>
                      <a:pt x="789" y="963"/>
                      <a:pt x="792" y="796"/>
                    </a:cubicBezTo>
                    <a:cubicBezTo>
                      <a:pt x="795" y="629"/>
                      <a:pt x="796" y="256"/>
                      <a:pt x="800" y="128"/>
                    </a:cubicBezTo>
                    <a:cubicBezTo>
                      <a:pt x="804" y="0"/>
                      <a:pt x="813" y="3"/>
                      <a:pt x="816" y="28"/>
                    </a:cubicBezTo>
                    <a:cubicBezTo>
                      <a:pt x="819" y="53"/>
                      <a:pt x="818" y="163"/>
                      <a:pt x="820" y="276"/>
                    </a:cubicBezTo>
                    <a:cubicBezTo>
                      <a:pt x="822" y="389"/>
                      <a:pt x="827" y="576"/>
                      <a:pt x="828" y="708"/>
                    </a:cubicBezTo>
                    <a:cubicBezTo>
                      <a:pt x="829" y="840"/>
                      <a:pt x="827" y="952"/>
                      <a:pt x="828" y="1068"/>
                    </a:cubicBezTo>
                    <a:cubicBezTo>
                      <a:pt x="829" y="1184"/>
                      <a:pt x="835" y="1339"/>
                      <a:pt x="836" y="1404"/>
                    </a:cubicBezTo>
                    <a:cubicBezTo>
                      <a:pt x="837" y="1469"/>
                      <a:pt x="832" y="1443"/>
                      <a:pt x="836" y="1456"/>
                    </a:cubicBezTo>
                    <a:cubicBezTo>
                      <a:pt x="840" y="1469"/>
                      <a:pt x="840" y="1476"/>
                      <a:pt x="860" y="1484"/>
                    </a:cubicBezTo>
                    <a:cubicBezTo>
                      <a:pt x="880" y="1492"/>
                      <a:pt x="923" y="1498"/>
                      <a:pt x="956" y="1504"/>
                    </a:cubicBezTo>
                    <a:cubicBezTo>
                      <a:pt x="989" y="1510"/>
                      <a:pt x="1025" y="1515"/>
                      <a:pt x="1060" y="1520"/>
                    </a:cubicBezTo>
                    <a:cubicBezTo>
                      <a:pt x="1095" y="1525"/>
                      <a:pt x="1129" y="1530"/>
                      <a:pt x="1168" y="1536"/>
                    </a:cubicBezTo>
                    <a:cubicBezTo>
                      <a:pt x="1207" y="1542"/>
                      <a:pt x="1249" y="1548"/>
                      <a:pt x="1296" y="1556"/>
                    </a:cubicBezTo>
                    <a:cubicBezTo>
                      <a:pt x="1343" y="1564"/>
                      <a:pt x="1420" y="1578"/>
                      <a:pt x="1452" y="1584"/>
                    </a:cubicBez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7" name="Line 17"/>
              <p:cNvSpPr>
                <a:spLocks noChangeShapeType="1"/>
              </p:cNvSpPr>
              <p:nvPr/>
            </p:nvSpPr>
            <p:spPr bwMode="auto">
              <a:xfrm flipH="1" flipV="1">
                <a:off x="2811" y="1008"/>
                <a:ext cx="0" cy="16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Line 18"/>
              <p:cNvSpPr>
                <a:spLocks noChangeShapeType="1"/>
              </p:cNvSpPr>
              <p:nvPr/>
            </p:nvSpPr>
            <p:spPr bwMode="auto">
              <a:xfrm>
                <a:off x="3195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Line 19"/>
              <p:cNvSpPr>
                <a:spLocks noChangeShapeType="1"/>
              </p:cNvSpPr>
              <p:nvPr/>
            </p:nvSpPr>
            <p:spPr bwMode="auto">
              <a:xfrm>
                <a:off x="3587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Line 20"/>
              <p:cNvSpPr>
                <a:spLocks noChangeShapeType="1"/>
              </p:cNvSpPr>
              <p:nvPr/>
            </p:nvSpPr>
            <p:spPr bwMode="auto">
              <a:xfrm>
                <a:off x="3975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Line 21"/>
              <p:cNvSpPr>
                <a:spLocks noChangeShapeType="1"/>
              </p:cNvSpPr>
              <p:nvPr/>
            </p:nvSpPr>
            <p:spPr bwMode="auto">
              <a:xfrm>
                <a:off x="4359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Line 22"/>
              <p:cNvSpPr>
                <a:spLocks noChangeShapeType="1"/>
              </p:cNvSpPr>
              <p:nvPr/>
            </p:nvSpPr>
            <p:spPr bwMode="auto">
              <a:xfrm>
                <a:off x="4743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Text Box 23"/>
              <p:cNvSpPr txBox="1">
                <a:spLocks noChangeArrowheads="1"/>
              </p:cNvSpPr>
              <p:nvPr/>
            </p:nvSpPr>
            <p:spPr bwMode="auto">
              <a:xfrm>
                <a:off x="3005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0.02</a:t>
                </a:r>
              </a:p>
            </p:txBody>
          </p:sp>
          <p:sp>
            <p:nvSpPr>
              <p:cNvPr id="10264" name="Text Box 24"/>
              <p:cNvSpPr txBox="1">
                <a:spLocks noChangeArrowheads="1"/>
              </p:cNvSpPr>
              <p:nvPr/>
            </p:nvSpPr>
            <p:spPr bwMode="auto">
              <a:xfrm>
                <a:off x="3413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0.04</a:t>
                </a:r>
              </a:p>
            </p:txBody>
          </p:sp>
          <p:sp>
            <p:nvSpPr>
              <p:cNvPr id="10265" name="Text Box 25"/>
              <p:cNvSpPr txBox="1">
                <a:spLocks noChangeArrowheads="1"/>
              </p:cNvSpPr>
              <p:nvPr/>
            </p:nvSpPr>
            <p:spPr bwMode="auto">
              <a:xfrm>
                <a:off x="3793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0.06</a:t>
                </a:r>
              </a:p>
            </p:txBody>
          </p:sp>
          <p:sp>
            <p:nvSpPr>
              <p:cNvPr id="10266" name="Text Box 26"/>
              <p:cNvSpPr txBox="1">
                <a:spLocks noChangeArrowheads="1"/>
              </p:cNvSpPr>
              <p:nvPr/>
            </p:nvSpPr>
            <p:spPr bwMode="auto">
              <a:xfrm>
                <a:off x="4189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0.08</a:t>
                </a:r>
              </a:p>
            </p:txBody>
          </p:sp>
          <p:sp>
            <p:nvSpPr>
              <p:cNvPr id="10267" name="Text Box 27"/>
              <p:cNvSpPr txBox="1">
                <a:spLocks noChangeArrowheads="1"/>
              </p:cNvSpPr>
              <p:nvPr/>
            </p:nvSpPr>
            <p:spPr bwMode="auto">
              <a:xfrm>
                <a:off x="4593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0.10</a:t>
                </a:r>
              </a:p>
            </p:txBody>
          </p:sp>
          <p:sp>
            <p:nvSpPr>
              <p:cNvPr id="10268" name="Text Box 28"/>
              <p:cNvSpPr txBox="1">
                <a:spLocks noChangeArrowheads="1"/>
              </p:cNvSpPr>
              <p:nvPr/>
            </p:nvSpPr>
            <p:spPr bwMode="auto">
              <a:xfrm>
                <a:off x="3373" y="2823"/>
                <a:ext cx="9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400"/>
                  <a:t>Wavelength (nm)</a:t>
                </a:r>
              </a:p>
            </p:txBody>
          </p:sp>
          <p:sp>
            <p:nvSpPr>
              <p:cNvPr id="10269" name="Text Box 29"/>
              <p:cNvSpPr txBox="1">
                <a:spLocks noChangeArrowheads="1"/>
              </p:cNvSpPr>
              <p:nvPr/>
            </p:nvSpPr>
            <p:spPr bwMode="auto">
              <a:xfrm rot="-5400000">
                <a:off x="2214" y="1719"/>
                <a:ext cx="8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/>
                  <a:t>Intensity  (a. u.)</a:t>
                </a:r>
                <a:endParaRPr lang="it-IT" sz="1600"/>
              </a:p>
            </p:txBody>
          </p:sp>
          <p:sp>
            <p:nvSpPr>
              <p:cNvPr id="10270" name="Text Box 30"/>
              <p:cNvSpPr txBox="1">
                <a:spLocks noChangeArrowheads="1"/>
              </p:cNvSpPr>
              <p:nvPr/>
            </p:nvSpPr>
            <p:spPr bwMode="auto">
              <a:xfrm>
                <a:off x="3789" y="1995"/>
                <a:ext cx="23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 dirty="0" smtClean="0"/>
                  <a:t>K</a:t>
                </a:r>
                <a:r>
                  <a:rPr lang="it-IT" sz="1600" baseline="-25000" dirty="0" smtClean="0">
                    <a:latin typeface="Symbol" panose="05050102010706020507" pitchFamily="18" charset="2"/>
                    <a:sym typeface="MT Symbol" pitchFamily="82" charset="2"/>
                  </a:rPr>
                  <a:t>b</a:t>
                </a:r>
                <a:endParaRPr lang="it-IT" sz="16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0271" name="Text Box 31"/>
              <p:cNvSpPr txBox="1">
                <a:spLocks noChangeArrowheads="1"/>
              </p:cNvSpPr>
              <p:nvPr/>
            </p:nvSpPr>
            <p:spPr bwMode="auto">
              <a:xfrm>
                <a:off x="4133" y="1155"/>
                <a:ext cx="23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 dirty="0" smtClean="0"/>
                  <a:t>K</a:t>
                </a:r>
                <a:r>
                  <a:rPr lang="it-IT" sz="1600" baseline="-25000" dirty="0" smtClean="0">
                    <a:latin typeface="Symbol" panose="05050102010706020507" pitchFamily="18" charset="2"/>
                    <a:sym typeface="MT Symbol" pitchFamily="82" charset="2"/>
                  </a:rPr>
                  <a:t>a</a:t>
                </a:r>
                <a:endParaRPr lang="it-IT" sz="16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0272" name="Line 32"/>
              <p:cNvSpPr>
                <a:spLocks noChangeShapeType="1"/>
              </p:cNvSpPr>
              <p:nvPr/>
            </p:nvSpPr>
            <p:spPr bwMode="auto">
              <a:xfrm>
                <a:off x="3347" y="2372"/>
                <a:ext cx="0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3" name="Line 33"/>
              <p:cNvSpPr>
                <a:spLocks noChangeShapeType="1"/>
              </p:cNvSpPr>
              <p:nvPr/>
            </p:nvSpPr>
            <p:spPr bwMode="auto">
              <a:xfrm>
                <a:off x="2803" y="2644"/>
                <a:ext cx="2368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4" name="Text Box 34"/>
              <p:cNvSpPr txBox="1">
                <a:spLocks noChangeArrowheads="1"/>
              </p:cNvSpPr>
              <p:nvPr/>
            </p:nvSpPr>
            <p:spPr bwMode="auto">
              <a:xfrm>
                <a:off x="3205" y="2116"/>
                <a:ext cx="3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>
                    <a:sym typeface="Symbol" pitchFamily="18" charset="2"/>
                  </a:rPr>
                  <a:t></a:t>
                </a:r>
                <a:r>
                  <a:rPr lang="it-IT" sz="1600" baseline="-25000"/>
                  <a:t>min</a:t>
                </a:r>
                <a:endParaRPr lang="it-IT" sz="1600"/>
              </a:p>
            </p:txBody>
          </p:sp>
          <p:sp>
            <p:nvSpPr>
              <p:cNvPr id="10275" name="Text Box 35"/>
              <p:cNvSpPr txBox="1">
                <a:spLocks noChangeArrowheads="1"/>
              </p:cNvSpPr>
              <p:nvPr/>
            </p:nvSpPr>
            <p:spPr bwMode="auto">
              <a:xfrm>
                <a:off x="3271" y="1403"/>
                <a:ext cx="830" cy="366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50000">
                    <a:srgbClr val="FFFF99">
                      <a:gamma/>
                      <a:tint val="0"/>
                      <a:invGamma/>
                    </a:srgbClr>
                  </a:gs>
                  <a:gs pos="100000">
                    <a:srgbClr val="FFFF99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600"/>
                  <a:t>Characteristic</a:t>
                </a:r>
              </a:p>
              <a:p>
                <a:pPr algn="ctr"/>
                <a:r>
                  <a:rPr lang="it-IT" sz="1600"/>
                  <a:t>radiation</a:t>
                </a:r>
              </a:p>
            </p:txBody>
          </p:sp>
          <p:sp>
            <p:nvSpPr>
              <p:cNvPr id="10276" name="Text Box 36"/>
              <p:cNvSpPr txBox="1">
                <a:spLocks noChangeArrowheads="1"/>
              </p:cNvSpPr>
              <p:nvPr/>
            </p:nvSpPr>
            <p:spPr bwMode="auto">
              <a:xfrm>
                <a:off x="4304" y="1973"/>
                <a:ext cx="929" cy="366"/>
              </a:xfrm>
              <a:prstGeom prst="rect">
                <a:avLst/>
              </a:prstGeom>
              <a:gradFill rotWithShape="0">
                <a:gsLst>
                  <a:gs pos="0">
                    <a:srgbClr val="CCFFFF"/>
                  </a:gs>
                  <a:gs pos="50000">
                    <a:srgbClr val="CCFFFF">
                      <a:gamma/>
                      <a:tint val="0"/>
                      <a:invGamma/>
                    </a:srgbClr>
                  </a:gs>
                  <a:gs pos="100000">
                    <a:srgbClr val="CCFF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600" dirty="0"/>
                  <a:t>Bremsstrahlung</a:t>
                </a:r>
              </a:p>
              <a:p>
                <a:pPr algn="ctr"/>
                <a:r>
                  <a:rPr lang="it-IT" sz="1600" dirty="0" err="1"/>
                  <a:t>radiation</a:t>
                </a:r>
                <a:endParaRPr lang="it-IT" sz="1600" dirty="0"/>
              </a:p>
            </p:txBody>
          </p:sp>
          <p:sp>
            <p:nvSpPr>
              <p:cNvPr id="10277" name="Line 37"/>
              <p:cNvSpPr>
                <a:spLocks noChangeShapeType="1"/>
              </p:cNvSpPr>
              <p:nvPr/>
            </p:nvSpPr>
            <p:spPr bwMode="auto">
              <a:xfrm flipH="1">
                <a:off x="4467" y="2335"/>
                <a:ext cx="188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Line 38"/>
              <p:cNvSpPr>
                <a:spLocks noChangeShapeType="1"/>
              </p:cNvSpPr>
              <p:nvPr/>
            </p:nvSpPr>
            <p:spPr bwMode="auto">
              <a:xfrm>
                <a:off x="3935" y="1736"/>
                <a:ext cx="68" cy="3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9" name="Line 39"/>
              <p:cNvSpPr>
                <a:spLocks noChangeShapeType="1"/>
              </p:cNvSpPr>
              <p:nvPr/>
            </p:nvSpPr>
            <p:spPr bwMode="auto">
              <a:xfrm>
                <a:off x="3939" y="1728"/>
                <a:ext cx="18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85" name="Text Box 45"/>
            <p:cNvSpPr txBox="1">
              <a:spLocks noChangeArrowheads="1"/>
            </p:cNvSpPr>
            <p:nvPr/>
          </p:nvSpPr>
          <p:spPr bwMode="auto">
            <a:xfrm>
              <a:off x="469" y="3414"/>
              <a:ext cx="4842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/>
                <a:t>The spectrum from an X-ray tube has discrete fluorescent lines superimposed on </a:t>
              </a:r>
            </a:p>
            <a:p>
              <a:r>
                <a:rPr lang="en-GB"/>
                <a:t>the continuous bremsstrahlung radiation</a:t>
              </a:r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749300" y="1039813"/>
            <a:ext cx="2959100" cy="4127500"/>
            <a:chOff x="418" y="655"/>
            <a:chExt cx="1864" cy="2600"/>
          </a:xfrm>
        </p:grpSpPr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18" y="655"/>
              <a:ext cx="1864" cy="2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487" y="689"/>
              <a:ext cx="1788" cy="2528"/>
              <a:chOff x="505" y="689"/>
              <a:chExt cx="1788" cy="2528"/>
            </a:xfrm>
          </p:grpSpPr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505" y="689"/>
                <a:ext cx="1695" cy="2528"/>
                <a:chOff x="523" y="1016"/>
                <a:chExt cx="1695" cy="2528"/>
              </a:xfrm>
            </p:grpSpPr>
            <p:pic>
              <p:nvPicPr>
                <p:cNvPr id="10243" name="Picture 3" descr="tuborx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794" y="1016"/>
                  <a:ext cx="1116" cy="2400"/>
                </a:xfrm>
                <a:prstGeom prst="rect">
                  <a:avLst/>
                </a:prstGeom>
                <a:noFill/>
              </p:spPr>
            </p:pic>
            <p:sp>
              <p:nvSpPr>
                <p:cNvPr id="1024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96" y="1569"/>
                  <a:ext cx="500" cy="2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/>
                    <a:t>Anode</a:t>
                  </a:r>
                </a:p>
              </p:txBody>
            </p:sp>
            <p:sp>
              <p:nvSpPr>
                <p:cNvPr id="10246" name="Rectangle 6"/>
                <p:cNvSpPr>
                  <a:spLocks noChangeArrowheads="1"/>
                </p:cNvSpPr>
                <p:nvPr/>
              </p:nvSpPr>
              <p:spPr bwMode="auto">
                <a:xfrm>
                  <a:off x="1546" y="1263"/>
                  <a:ext cx="672" cy="24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GB" sz="1600"/>
                    <a:t>Vacuum tube</a:t>
                  </a:r>
                  <a:endParaRPr lang="en-GB" sz="2400"/>
                </a:p>
              </p:txBody>
            </p:sp>
            <p:sp>
              <p:nvSpPr>
                <p:cNvPr id="1024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572" y="2418"/>
                  <a:ext cx="554" cy="21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600"/>
                    <a:t>Cathode</a:t>
                  </a:r>
                </a:p>
              </p:txBody>
            </p:sp>
            <p:sp>
              <p:nvSpPr>
                <p:cNvPr id="10250" name="Rectangle 10"/>
                <p:cNvSpPr>
                  <a:spLocks noChangeArrowheads="1"/>
                </p:cNvSpPr>
                <p:nvPr/>
              </p:nvSpPr>
              <p:spPr bwMode="auto">
                <a:xfrm>
                  <a:off x="909" y="2509"/>
                  <a:ext cx="218" cy="8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23" y="2429"/>
                  <a:ext cx="601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600"/>
                    <a:t>Electrons</a:t>
                  </a:r>
                </a:p>
              </p:txBody>
            </p:sp>
            <p:sp>
              <p:nvSpPr>
                <p:cNvPr id="10251" name="Rectangle 11"/>
                <p:cNvSpPr>
                  <a:spLocks noChangeArrowheads="1"/>
                </p:cNvSpPr>
                <p:nvPr/>
              </p:nvSpPr>
              <p:spPr bwMode="auto">
                <a:xfrm>
                  <a:off x="964" y="2055"/>
                  <a:ext cx="109" cy="1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43" y="1983"/>
                  <a:ext cx="30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600"/>
                    <a:t>HV</a:t>
                  </a:r>
                </a:p>
              </p:txBody>
            </p:sp>
            <p:sp>
              <p:nvSpPr>
                <p:cNvPr id="1025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02" y="3240"/>
                  <a:ext cx="599" cy="30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en-GB" sz="1600"/>
                    <a:t>Filament supply </a:t>
                  </a:r>
                </a:p>
              </p:txBody>
            </p:sp>
          </p:grpSp>
          <p:sp>
            <p:nvSpPr>
              <p:cNvPr id="10287" name="Rectangle 47"/>
              <p:cNvSpPr>
                <a:spLocks noChangeArrowheads="1"/>
              </p:cNvSpPr>
              <p:nvPr/>
            </p:nvSpPr>
            <p:spPr bwMode="auto">
              <a:xfrm>
                <a:off x="1673" y="1764"/>
                <a:ext cx="209" cy="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6" name="Text Box 46"/>
              <p:cNvSpPr txBox="1">
                <a:spLocks noChangeArrowheads="1"/>
              </p:cNvSpPr>
              <p:nvPr/>
            </p:nvSpPr>
            <p:spPr bwMode="auto">
              <a:xfrm>
                <a:off x="1713" y="1724"/>
                <a:ext cx="580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</a:rPr>
                  <a:t>X-rays</a:t>
                </a:r>
                <a:r>
                  <a:rPr lang="en-GB"/>
                  <a:t>  </a:t>
                </a:r>
              </a:p>
            </p:txBody>
          </p:sp>
        </p:grpSp>
      </p:grpSp>
      <p:sp>
        <p:nvSpPr>
          <p:cNvPr id="10298" name="AutoShape 5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78200" y="4927600"/>
            <a:ext cx="254000" cy="190500"/>
          </a:xfrm>
          <a:prstGeom prst="actionButtonForwardNex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105150" y="3771900"/>
            <a:ext cx="577850" cy="2338388"/>
            <a:chOff x="1956" y="2376"/>
            <a:chExt cx="364" cy="1473"/>
          </a:xfrm>
        </p:grpSpPr>
        <p:sp>
          <p:nvSpPr>
            <p:cNvPr id="3" name="Line 2"/>
            <p:cNvSpPr>
              <a:spLocks noChangeShapeType="1"/>
            </p:cNvSpPr>
            <p:nvPr/>
          </p:nvSpPr>
          <p:spPr bwMode="auto">
            <a:xfrm flipV="1">
              <a:off x="1987" y="2375"/>
              <a:ext cx="1" cy="147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 rot="16200000" flipH="1">
              <a:off x="1854" y="3036"/>
              <a:ext cx="57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2800" i="1"/>
                <a:t>E</a:t>
              </a:r>
              <a:r>
                <a:rPr lang="en-GB" altLang="it-IT" sz="2800" baseline="-25000"/>
                <a:t>x-ray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863" y="0"/>
            <a:ext cx="86868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>
                <a:solidFill>
                  <a:srgbClr val="FF0000"/>
                </a:solidFill>
                <a:latin typeface="Arial" charset="0"/>
              </a:rPr>
              <a:t>Qualitative Picture of XAFS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6300" y="1219200"/>
            <a:ext cx="1522413" cy="1522413"/>
            <a:chOff x="552" y="768"/>
            <a:chExt cx="959" cy="959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032" y="816"/>
              <a:ext cx="1" cy="81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647" y="1248"/>
              <a:ext cx="816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 flipH="1">
              <a:off x="552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5C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 flipH="1">
              <a:off x="1320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5C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744" y="960"/>
              <a:ext cx="575" cy="575"/>
              <a:chOff x="744" y="960"/>
              <a:chExt cx="575" cy="575"/>
            </a:xfrm>
          </p:grpSpPr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857" y="1078"/>
                <a:ext cx="351" cy="339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 rot="5400000" flipH="1">
                <a:off x="744" y="134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 rot="5400000" flipH="1">
                <a:off x="1128" y="960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 flipH="1">
              <a:off x="888" y="110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000066"/>
                </a:gs>
                <a:gs pos="100000">
                  <a:srgbClr val="00002A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 flipH="1">
              <a:off x="935" y="15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5C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 flipH="1">
              <a:off x="935" y="76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5C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95"/>
          <p:cNvGrpSpPr>
            <a:grpSpLocks/>
          </p:cNvGrpSpPr>
          <p:nvPr/>
        </p:nvGrpSpPr>
        <p:grpSpPr bwMode="auto">
          <a:xfrm>
            <a:off x="1692275" y="762000"/>
            <a:ext cx="1023938" cy="1042988"/>
            <a:chOff x="1066" y="480"/>
            <a:chExt cx="645" cy="657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1066" y="480"/>
              <a:ext cx="564" cy="657"/>
            </a:xfrm>
            <a:custGeom>
              <a:avLst/>
              <a:gdLst>
                <a:gd name="T0" fmla="*/ 0 w 564"/>
                <a:gd name="T1" fmla="*/ 0 h 657"/>
                <a:gd name="T2" fmla="*/ 52 w 564"/>
                <a:gd name="T3" fmla="*/ 181 h 657"/>
                <a:gd name="T4" fmla="*/ 233 w 564"/>
                <a:gd name="T5" fmla="*/ 217 h 657"/>
                <a:gd name="T6" fmla="*/ 300 w 564"/>
                <a:gd name="T7" fmla="*/ 435 h 657"/>
                <a:gd name="T8" fmla="*/ 471 w 564"/>
                <a:gd name="T9" fmla="*/ 476 h 657"/>
                <a:gd name="T10" fmla="*/ 564 w 564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4" h="657">
                  <a:moveTo>
                    <a:pt x="0" y="0"/>
                  </a:moveTo>
                  <a:cubicBezTo>
                    <a:pt x="9" y="30"/>
                    <a:pt x="13" y="145"/>
                    <a:pt x="52" y="181"/>
                  </a:cubicBezTo>
                  <a:cubicBezTo>
                    <a:pt x="92" y="223"/>
                    <a:pt x="181" y="180"/>
                    <a:pt x="233" y="217"/>
                  </a:cubicBezTo>
                  <a:cubicBezTo>
                    <a:pt x="285" y="254"/>
                    <a:pt x="263" y="383"/>
                    <a:pt x="300" y="435"/>
                  </a:cubicBezTo>
                  <a:cubicBezTo>
                    <a:pt x="337" y="487"/>
                    <a:pt x="412" y="440"/>
                    <a:pt x="471" y="476"/>
                  </a:cubicBezTo>
                  <a:cubicBezTo>
                    <a:pt x="530" y="512"/>
                    <a:pt x="552" y="617"/>
                    <a:pt x="564" y="657"/>
                  </a:cubicBezTo>
                </a:path>
              </a:pathLst>
            </a:cu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 rot="18900000" flipH="1">
              <a:off x="1240" y="647"/>
              <a:ext cx="613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2800">
                  <a:solidFill>
                    <a:srgbClr val="FF00FF"/>
                  </a:solidFill>
                  <a:latin typeface="Arial" charset="0"/>
                </a:rPr>
                <a:t>x-ray</a:t>
              </a:r>
            </a:p>
          </p:txBody>
        </p:sp>
      </p:grpSp>
      <p:grpSp>
        <p:nvGrpSpPr>
          <p:cNvPr id="21" name="Group 94"/>
          <p:cNvGrpSpPr>
            <a:grpSpLocks/>
          </p:cNvGrpSpPr>
          <p:nvPr/>
        </p:nvGrpSpPr>
        <p:grpSpPr bwMode="auto">
          <a:xfrm>
            <a:off x="3098800" y="3067050"/>
            <a:ext cx="519113" cy="3052763"/>
            <a:chOff x="1952" y="1932"/>
            <a:chExt cx="327" cy="1923"/>
          </a:xfrm>
        </p:grpSpPr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1986" y="1932"/>
              <a:ext cx="1" cy="1923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 rot="16200000" flipH="1">
              <a:off x="1829" y="3054"/>
              <a:ext cx="5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2800" i="1"/>
                <a:t>E</a:t>
              </a:r>
              <a:r>
                <a:rPr lang="en-GB" altLang="it-IT" sz="2800" baseline="-25000"/>
                <a:t>x-ray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441700" y="2030413"/>
            <a:ext cx="609600" cy="1898650"/>
            <a:chOff x="2168" y="1279"/>
            <a:chExt cx="384" cy="1196"/>
          </a:xfrm>
        </p:grpSpPr>
        <p:sp>
          <p:nvSpPr>
            <p:cNvPr id="25" name="AutoShape 24"/>
            <p:cNvSpPr>
              <a:spLocks/>
            </p:cNvSpPr>
            <p:nvPr/>
          </p:nvSpPr>
          <p:spPr bwMode="auto">
            <a:xfrm>
              <a:off x="2168" y="1944"/>
              <a:ext cx="106" cy="391"/>
            </a:xfrm>
            <a:prstGeom prst="rightBrace">
              <a:avLst>
                <a:gd name="adj1" fmla="val 30739"/>
                <a:gd name="adj2" fmla="val 50000"/>
              </a:avLst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 rot="16200000" flipH="1">
              <a:off x="1774" y="1695"/>
              <a:ext cx="119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2800" i="1" dirty="0"/>
                <a:t>E </a:t>
              </a:r>
              <a:r>
                <a:rPr lang="en-GB" altLang="it-IT" sz="2800" baseline="-25000" dirty="0"/>
                <a:t>photoelectron</a:t>
              </a:r>
            </a:p>
          </p:txBody>
        </p:sp>
      </p:grpSp>
      <p:grpSp>
        <p:nvGrpSpPr>
          <p:cNvPr id="27" name="Group 64"/>
          <p:cNvGrpSpPr>
            <a:grpSpLocks/>
          </p:cNvGrpSpPr>
          <p:nvPr/>
        </p:nvGrpSpPr>
        <p:grpSpPr bwMode="auto">
          <a:xfrm>
            <a:off x="722313" y="2944813"/>
            <a:ext cx="2663825" cy="3397250"/>
            <a:chOff x="455" y="1855"/>
            <a:chExt cx="1678" cy="2140"/>
          </a:xfrm>
        </p:grpSpPr>
        <p:sp>
          <p:nvSpPr>
            <p:cNvPr id="28" name="Line 65"/>
            <p:cNvSpPr>
              <a:spLocks noChangeShapeType="1"/>
            </p:cNvSpPr>
            <p:nvPr/>
          </p:nvSpPr>
          <p:spPr bwMode="auto">
            <a:xfrm>
              <a:off x="1410" y="3849"/>
              <a:ext cx="48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6"/>
            <p:cNvSpPr>
              <a:spLocks noChangeShapeType="1"/>
            </p:cNvSpPr>
            <p:nvPr/>
          </p:nvSpPr>
          <p:spPr bwMode="auto">
            <a:xfrm>
              <a:off x="1336" y="2601"/>
              <a:ext cx="209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7"/>
            <p:cNvSpPr>
              <a:spLocks noChangeShapeType="1"/>
            </p:cNvSpPr>
            <p:nvPr/>
          </p:nvSpPr>
          <p:spPr bwMode="auto">
            <a:xfrm>
              <a:off x="1320" y="2575"/>
              <a:ext cx="231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8"/>
            <p:cNvSpPr>
              <a:spLocks noChangeShapeType="1"/>
            </p:cNvSpPr>
            <p:nvPr/>
          </p:nvSpPr>
          <p:spPr bwMode="auto">
            <a:xfrm>
              <a:off x="1314" y="2550"/>
              <a:ext cx="240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9"/>
            <p:cNvSpPr>
              <a:spLocks noChangeShapeType="1"/>
            </p:cNvSpPr>
            <p:nvPr/>
          </p:nvSpPr>
          <p:spPr bwMode="auto">
            <a:xfrm>
              <a:off x="1243" y="2387"/>
              <a:ext cx="404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0"/>
            <p:cNvSpPr>
              <a:spLocks noChangeShapeType="1"/>
            </p:cNvSpPr>
            <p:nvPr/>
          </p:nvSpPr>
          <p:spPr bwMode="auto">
            <a:xfrm>
              <a:off x="1266" y="2427"/>
              <a:ext cx="336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1"/>
            <p:cNvSpPr>
              <a:spLocks noChangeShapeType="1"/>
            </p:cNvSpPr>
            <p:nvPr/>
          </p:nvSpPr>
          <p:spPr bwMode="auto">
            <a:xfrm>
              <a:off x="1289" y="2450"/>
              <a:ext cx="302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72"/>
            <p:cNvSpPr>
              <a:spLocks noChangeShapeType="1"/>
            </p:cNvSpPr>
            <p:nvPr/>
          </p:nvSpPr>
          <p:spPr bwMode="auto">
            <a:xfrm>
              <a:off x="1218" y="2366"/>
              <a:ext cx="435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73"/>
            <p:cNvSpPr>
              <a:spLocks noChangeShapeType="1"/>
            </p:cNvSpPr>
            <p:nvPr/>
          </p:nvSpPr>
          <p:spPr bwMode="auto">
            <a:xfrm>
              <a:off x="1255" y="2409"/>
              <a:ext cx="358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74"/>
            <p:cNvSpPr txBox="1">
              <a:spLocks noChangeArrowheads="1"/>
            </p:cNvSpPr>
            <p:nvPr/>
          </p:nvSpPr>
          <p:spPr bwMode="auto">
            <a:xfrm>
              <a:off x="931" y="3705"/>
              <a:ext cx="46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 i="1"/>
                <a:t>K</a:t>
              </a:r>
              <a:r>
                <a:rPr lang="en-US" altLang="it-IT"/>
                <a:t> 1</a:t>
              </a:r>
              <a:r>
                <a:rPr lang="en-US" altLang="it-IT" i="1"/>
                <a:t>s</a:t>
              </a:r>
            </a:p>
          </p:txBody>
        </p:sp>
        <p:sp>
          <p:nvSpPr>
            <p:cNvPr id="38" name="Text Box 75"/>
            <p:cNvSpPr txBox="1">
              <a:spLocks noChangeArrowheads="1"/>
            </p:cNvSpPr>
            <p:nvPr/>
          </p:nvSpPr>
          <p:spPr bwMode="auto">
            <a:xfrm>
              <a:off x="466" y="2721"/>
              <a:ext cx="65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 i="1"/>
                <a:t>L</a:t>
              </a:r>
              <a:r>
                <a:rPr lang="en-US" altLang="it-IT" baseline="-25000"/>
                <a:t>2</a:t>
              </a:r>
              <a:r>
                <a:rPr lang="en-US" altLang="it-IT"/>
                <a:t> 2</a:t>
              </a:r>
              <a:r>
                <a:rPr lang="en-US" altLang="it-IT" i="1"/>
                <a:t>p</a:t>
              </a:r>
              <a:r>
                <a:rPr lang="en-US" altLang="it-IT" baseline="-25000"/>
                <a:t>1/2</a:t>
              </a:r>
            </a:p>
          </p:txBody>
        </p:sp>
        <p:sp>
          <p:nvSpPr>
            <p:cNvPr id="39" name="Text Box 76"/>
            <p:cNvSpPr txBox="1">
              <a:spLocks noChangeArrowheads="1"/>
            </p:cNvSpPr>
            <p:nvPr/>
          </p:nvSpPr>
          <p:spPr bwMode="auto">
            <a:xfrm>
              <a:off x="466" y="2553"/>
              <a:ext cx="65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 i="1"/>
                <a:t>L</a:t>
              </a:r>
              <a:r>
                <a:rPr lang="en-US" altLang="it-IT" baseline="-25000"/>
                <a:t>3</a:t>
              </a:r>
              <a:r>
                <a:rPr lang="en-US" altLang="it-IT"/>
                <a:t> 2</a:t>
              </a:r>
              <a:r>
                <a:rPr lang="en-US" altLang="it-IT" i="1"/>
                <a:t>p</a:t>
              </a:r>
              <a:r>
                <a:rPr lang="en-US" altLang="it-IT" baseline="-25000"/>
                <a:t>3/2</a:t>
              </a:r>
            </a:p>
          </p:txBody>
        </p:sp>
        <p:sp>
          <p:nvSpPr>
            <p:cNvPr id="40" name="Text Box 77"/>
            <p:cNvSpPr txBox="1">
              <a:spLocks noChangeArrowheads="1"/>
            </p:cNvSpPr>
            <p:nvPr/>
          </p:nvSpPr>
          <p:spPr bwMode="auto">
            <a:xfrm>
              <a:off x="455" y="2889"/>
              <a:ext cx="495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 i="1"/>
                <a:t>L</a:t>
              </a:r>
              <a:r>
                <a:rPr lang="en-US" altLang="it-IT" baseline="-25000"/>
                <a:t>1</a:t>
              </a:r>
              <a:r>
                <a:rPr lang="en-US" altLang="it-IT"/>
                <a:t> 2</a:t>
              </a:r>
              <a:r>
                <a:rPr lang="en-US" altLang="it-IT" i="1"/>
                <a:t>s</a:t>
              </a:r>
            </a:p>
          </p:txBody>
        </p:sp>
        <p:sp>
          <p:nvSpPr>
            <p:cNvPr id="41" name="AutoShape 78"/>
            <p:cNvSpPr>
              <a:spLocks/>
            </p:cNvSpPr>
            <p:nvPr/>
          </p:nvSpPr>
          <p:spPr bwMode="auto">
            <a:xfrm>
              <a:off x="1083" y="2649"/>
              <a:ext cx="96" cy="480"/>
            </a:xfrm>
            <a:prstGeom prst="rightBrace">
              <a:avLst>
                <a:gd name="adj1" fmla="val 48958"/>
                <a:gd name="adj2" fmla="val 51042"/>
              </a:avLst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79"/>
            <p:cNvSpPr>
              <a:spLocks noChangeShapeType="1"/>
            </p:cNvSpPr>
            <p:nvPr/>
          </p:nvSpPr>
          <p:spPr bwMode="auto">
            <a:xfrm flipV="1">
              <a:off x="1185" y="2595"/>
              <a:ext cx="129" cy="26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80"/>
            <p:cNvSpPr txBox="1">
              <a:spLocks noChangeArrowheads="1"/>
            </p:cNvSpPr>
            <p:nvPr/>
          </p:nvSpPr>
          <p:spPr bwMode="auto">
            <a:xfrm>
              <a:off x="468" y="2265"/>
              <a:ext cx="6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 i="1"/>
                <a:t>M</a:t>
              </a:r>
              <a:r>
                <a:rPr lang="en-US" altLang="it-IT" baseline="-25000"/>
                <a:t>1</a:t>
              </a:r>
              <a:r>
                <a:rPr lang="en-US" altLang="it-IT"/>
                <a:t>–</a:t>
              </a:r>
              <a:r>
                <a:rPr lang="en-US" altLang="it-IT" i="1"/>
                <a:t>M</a:t>
              </a:r>
              <a:r>
                <a:rPr lang="en-US" altLang="it-IT" baseline="-25000"/>
                <a:t>5</a:t>
              </a:r>
            </a:p>
          </p:txBody>
        </p:sp>
        <p:sp>
          <p:nvSpPr>
            <p:cNvPr id="44" name="Line 81"/>
            <p:cNvSpPr>
              <a:spLocks noChangeShapeType="1"/>
            </p:cNvSpPr>
            <p:nvPr/>
          </p:nvSpPr>
          <p:spPr bwMode="auto">
            <a:xfrm>
              <a:off x="1074" y="2409"/>
              <a:ext cx="144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82"/>
            <p:cNvSpPr>
              <a:spLocks noChangeShapeType="1"/>
            </p:cNvSpPr>
            <p:nvPr/>
          </p:nvSpPr>
          <p:spPr bwMode="auto">
            <a:xfrm>
              <a:off x="1458" y="3849"/>
              <a:ext cx="624" cy="1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3"/>
            <p:cNvSpPr>
              <a:spLocks noChangeShapeType="1"/>
            </p:cNvSpPr>
            <p:nvPr/>
          </p:nvSpPr>
          <p:spPr bwMode="auto">
            <a:xfrm>
              <a:off x="1509" y="2334"/>
              <a:ext cx="624" cy="1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84"/>
            <p:cNvSpPr>
              <a:spLocks noChangeArrowheads="1"/>
            </p:cNvSpPr>
            <p:nvPr/>
          </p:nvSpPr>
          <p:spPr bwMode="auto">
            <a:xfrm flipH="1">
              <a:off x="1457" y="2265"/>
              <a:ext cx="345" cy="1632"/>
            </a:xfrm>
            <a:custGeom>
              <a:avLst/>
              <a:gdLst>
                <a:gd name="T0" fmla="*/ 0 w 345"/>
                <a:gd name="T1" fmla="*/ 62 h 1394"/>
                <a:gd name="T2" fmla="*/ 253 w 345"/>
                <a:gd name="T3" fmla="*/ 248 h 1394"/>
                <a:gd name="T4" fmla="*/ 345 w 345"/>
                <a:gd name="T5" fmla="*/ 1394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5" h="1394">
                  <a:moveTo>
                    <a:pt x="0" y="62"/>
                  </a:moveTo>
                  <a:cubicBezTo>
                    <a:pt x="42" y="93"/>
                    <a:pt x="165" y="0"/>
                    <a:pt x="253" y="248"/>
                  </a:cubicBezTo>
                  <a:cubicBezTo>
                    <a:pt x="341" y="496"/>
                    <a:pt x="336" y="1122"/>
                    <a:pt x="345" y="1394"/>
                  </a:cubicBezTo>
                </a:path>
              </a:pathLst>
            </a:custGeom>
            <a:noFill/>
            <a:ln w="2556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85"/>
            <p:cNvSpPr>
              <a:spLocks noChangeArrowheads="1"/>
            </p:cNvSpPr>
            <p:nvPr/>
          </p:nvSpPr>
          <p:spPr bwMode="auto">
            <a:xfrm>
              <a:off x="1065" y="2263"/>
              <a:ext cx="345" cy="1632"/>
            </a:xfrm>
            <a:custGeom>
              <a:avLst/>
              <a:gdLst>
                <a:gd name="T0" fmla="*/ 0 w 345"/>
                <a:gd name="T1" fmla="*/ 62 h 1394"/>
                <a:gd name="T2" fmla="*/ 253 w 345"/>
                <a:gd name="T3" fmla="*/ 248 h 1394"/>
                <a:gd name="T4" fmla="*/ 345 w 345"/>
                <a:gd name="T5" fmla="*/ 1394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5" h="1394">
                  <a:moveTo>
                    <a:pt x="0" y="62"/>
                  </a:moveTo>
                  <a:cubicBezTo>
                    <a:pt x="42" y="93"/>
                    <a:pt x="165" y="0"/>
                    <a:pt x="253" y="248"/>
                  </a:cubicBezTo>
                  <a:cubicBezTo>
                    <a:pt x="341" y="496"/>
                    <a:pt x="336" y="1122"/>
                    <a:pt x="345" y="1394"/>
                  </a:cubicBezTo>
                </a:path>
              </a:pathLst>
            </a:custGeom>
            <a:noFill/>
            <a:ln w="2556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86"/>
            <p:cNvSpPr txBox="1">
              <a:spLocks noChangeArrowheads="1"/>
            </p:cNvSpPr>
            <p:nvPr/>
          </p:nvSpPr>
          <p:spPr bwMode="auto">
            <a:xfrm>
              <a:off x="955" y="1855"/>
              <a:ext cx="936" cy="48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endParaRPr lang="en-US" altLang="it-IT" sz="2000">
                <a:solidFill>
                  <a:srgbClr val="00002A"/>
                </a:solidFill>
              </a:endParaRPr>
            </a:p>
            <a:p>
              <a:pPr algn="ctr">
                <a:lnSpc>
                  <a:spcPct val="70000"/>
                </a:lnSpc>
              </a:pPr>
              <a:r>
                <a:rPr lang="en-US" altLang="it-IT" sz="2000">
                  <a:solidFill>
                    <a:srgbClr val="00002A"/>
                  </a:solidFill>
                  <a:latin typeface="Arial" charset="0"/>
                </a:rPr>
                <a:t>continuum</a:t>
              </a:r>
            </a:p>
          </p:txBody>
        </p:sp>
        <p:sp>
          <p:nvSpPr>
            <p:cNvPr id="50" name="Text Box 87"/>
            <p:cNvSpPr txBox="1">
              <a:spLocks noChangeArrowheads="1"/>
            </p:cNvSpPr>
            <p:nvPr/>
          </p:nvSpPr>
          <p:spPr bwMode="auto">
            <a:xfrm>
              <a:off x="1761" y="2226"/>
              <a:ext cx="268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it-IT" sz="2000" i="1"/>
                <a:t>E</a:t>
              </a:r>
              <a:r>
                <a:rPr lang="en-US" altLang="it-IT" sz="2000" i="1" baseline="-25000"/>
                <a:t>F</a:t>
              </a:r>
            </a:p>
          </p:txBody>
        </p:sp>
      </p:grpSp>
      <p:grpSp>
        <p:nvGrpSpPr>
          <p:cNvPr id="94" name="Group 4"/>
          <p:cNvGrpSpPr>
            <a:grpSpLocks/>
          </p:cNvGrpSpPr>
          <p:nvPr/>
        </p:nvGrpSpPr>
        <p:grpSpPr bwMode="auto">
          <a:xfrm>
            <a:off x="5517689" y="972831"/>
            <a:ext cx="2295525" cy="2645015"/>
            <a:chOff x="672" y="1079"/>
            <a:chExt cx="1595" cy="1837"/>
          </a:xfrm>
        </p:grpSpPr>
        <p:sp>
          <p:nvSpPr>
            <p:cNvPr id="95" name="Line 5"/>
            <p:cNvSpPr>
              <a:spLocks noChangeShapeType="1"/>
            </p:cNvSpPr>
            <p:nvPr/>
          </p:nvSpPr>
          <p:spPr bwMode="auto">
            <a:xfrm flipV="1">
              <a:off x="1805" y="1959"/>
              <a:ext cx="300" cy="188"/>
            </a:xfrm>
            <a:prstGeom prst="line">
              <a:avLst/>
            </a:prstGeom>
            <a:noFill/>
            <a:ln w="35941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" name="Group 6"/>
            <p:cNvGrpSpPr>
              <a:grpSpLocks/>
            </p:cNvGrpSpPr>
            <p:nvPr/>
          </p:nvGrpSpPr>
          <p:grpSpPr bwMode="auto">
            <a:xfrm>
              <a:off x="672" y="1079"/>
              <a:ext cx="1595" cy="1837"/>
              <a:chOff x="672" y="1079"/>
              <a:chExt cx="1595" cy="1837"/>
            </a:xfrm>
          </p:grpSpPr>
          <p:grpSp>
            <p:nvGrpSpPr>
              <p:cNvPr id="97" name="Group 7"/>
              <p:cNvGrpSpPr>
                <a:grpSpLocks/>
              </p:cNvGrpSpPr>
              <p:nvPr/>
            </p:nvGrpSpPr>
            <p:grpSpPr bwMode="auto">
              <a:xfrm>
                <a:off x="672" y="1286"/>
                <a:ext cx="1595" cy="1630"/>
                <a:chOff x="672" y="1286"/>
                <a:chExt cx="1595" cy="1630"/>
              </a:xfrm>
            </p:grpSpPr>
            <p:grpSp>
              <p:nvGrpSpPr>
                <p:cNvPr id="99" name="Group 8"/>
                <p:cNvGrpSpPr>
                  <a:grpSpLocks/>
                </p:cNvGrpSpPr>
                <p:nvPr/>
              </p:nvGrpSpPr>
              <p:grpSpPr bwMode="auto">
                <a:xfrm>
                  <a:off x="952" y="1601"/>
                  <a:ext cx="1315" cy="1315"/>
                  <a:chOff x="952" y="1601"/>
                  <a:chExt cx="1315" cy="1315"/>
                </a:xfrm>
              </p:grpSpPr>
              <p:pic>
                <p:nvPicPr>
                  <p:cNvPr id="11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58" y="2110"/>
                    <a:ext cx="308" cy="3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2077"/>
                    <a:ext cx="363" cy="363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0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360" y="2009"/>
                    <a:ext cx="499" cy="499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1941"/>
                    <a:ext cx="635" cy="635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2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224" y="1873"/>
                    <a:ext cx="771" cy="77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3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1805"/>
                    <a:ext cx="907" cy="908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088" y="1737"/>
                    <a:ext cx="1043" cy="1044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5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669"/>
                    <a:ext cx="1179" cy="1180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6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1601"/>
                    <a:ext cx="1316" cy="1316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grpSp>
              <p:nvGrpSpPr>
                <p:cNvPr id="100" name="Group 18"/>
                <p:cNvGrpSpPr>
                  <a:grpSpLocks/>
                </p:cNvGrpSpPr>
                <p:nvPr/>
              </p:nvGrpSpPr>
              <p:grpSpPr bwMode="auto">
                <a:xfrm>
                  <a:off x="672" y="1392"/>
                  <a:ext cx="832" cy="756"/>
                  <a:chOff x="672" y="1392"/>
                  <a:chExt cx="832" cy="756"/>
                </a:xfrm>
              </p:grpSpPr>
              <p:sp>
                <p:nvSpPr>
                  <p:cNvPr id="102" name="Freeform 19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656" y="1408"/>
                    <a:ext cx="66" cy="34"/>
                  </a:xfrm>
                  <a:custGeom>
                    <a:avLst/>
                    <a:gdLst>
                      <a:gd name="T0" fmla="*/ 0 w 293"/>
                      <a:gd name="T1" fmla="*/ 4 h 151"/>
                      <a:gd name="T2" fmla="*/ 0 w 293"/>
                      <a:gd name="T3" fmla="*/ 7 h 151"/>
                      <a:gd name="T4" fmla="*/ 1 w 293"/>
                      <a:gd name="T5" fmla="*/ 10 h 151"/>
                      <a:gd name="T6" fmla="*/ 2 w 293"/>
                      <a:gd name="T7" fmla="*/ 13 h 151"/>
                      <a:gd name="T8" fmla="*/ 3 w 293"/>
                      <a:gd name="T9" fmla="*/ 16 h 151"/>
                      <a:gd name="T10" fmla="*/ 5 w 293"/>
                      <a:gd name="T11" fmla="*/ 19 h 151"/>
                      <a:gd name="T12" fmla="*/ 7 w 293"/>
                      <a:gd name="T13" fmla="*/ 21 h 151"/>
                      <a:gd name="T14" fmla="*/ 9 w 293"/>
                      <a:gd name="T15" fmla="*/ 24 h 151"/>
                      <a:gd name="T16" fmla="*/ 12 w 293"/>
                      <a:gd name="T17" fmla="*/ 26 h 151"/>
                      <a:gd name="T18" fmla="*/ 14 w 293"/>
                      <a:gd name="T19" fmla="*/ 28 h 151"/>
                      <a:gd name="T20" fmla="*/ 17 w 293"/>
                      <a:gd name="T21" fmla="*/ 30 h 151"/>
                      <a:gd name="T22" fmla="*/ 20 w 293"/>
                      <a:gd name="T23" fmla="*/ 31 h 151"/>
                      <a:gd name="T24" fmla="*/ 23 w 293"/>
                      <a:gd name="T25" fmla="*/ 32 h 151"/>
                      <a:gd name="T26" fmla="*/ 26 w 293"/>
                      <a:gd name="T27" fmla="*/ 33 h 151"/>
                      <a:gd name="T28" fmla="*/ 30 w 293"/>
                      <a:gd name="T29" fmla="*/ 34 h 151"/>
                      <a:gd name="T30" fmla="*/ 33 w 293"/>
                      <a:gd name="T31" fmla="*/ 34 h 151"/>
                      <a:gd name="T32" fmla="*/ 36 w 293"/>
                      <a:gd name="T33" fmla="*/ 34 h 151"/>
                      <a:gd name="T34" fmla="*/ 40 w 293"/>
                      <a:gd name="T35" fmla="*/ 33 h 151"/>
                      <a:gd name="T36" fmla="*/ 43 w 293"/>
                      <a:gd name="T37" fmla="*/ 32 h 151"/>
                      <a:gd name="T38" fmla="*/ 46 w 293"/>
                      <a:gd name="T39" fmla="*/ 31 h 151"/>
                      <a:gd name="T40" fmla="*/ 49 w 293"/>
                      <a:gd name="T41" fmla="*/ 30 h 151"/>
                      <a:gd name="T42" fmla="*/ 52 w 293"/>
                      <a:gd name="T43" fmla="*/ 28 h 151"/>
                      <a:gd name="T44" fmla="*/ 54 w 293"/>
                      <a:gd name="T45" fmla="*/ 26 h 151"/>
                      <a:gd name="T46" fmla="*/ 57 w 293"/>
                      <a:gd name="T47" fmla="*/ 24 h 151"/>
                      <a:gd name="T48" fmla="*/ 59 w 293"/>
                      <a:gd name="T49" fmla="*/ 21 h 151"/>
                      <a:gd name="T50" fmla="*/ 61 w 293"/>
                      <a:gd name="T51" fmla="*/ 18 h 151"/>
                      <a:gd name="T52" fmla="*/ 62 w 293"/>
                      <a:gd name="T53" fmla="*/ 16 h 151"/>
                      <a:gd name="T54" fmla="*/ 64 w 293"/>
                      <a:gd name="T55" fmla="*/ 13 h 151"/>
                      <a:gd name="T56" fmla="*/ 65 w 293"/>
                      <a:gd name="T57" fmla="*/ 10 h 151"/>
                      <a:gd name="T58" fmla="*/ 65 w 293"/>
                      <a:gd name="T59" fmla="*/ 7 h 151"/>
                      <a:gd name="T60" fmla="*/ 66 w 293"/>
                      <a:gd name="T61" fmla="*/ 3 h 151"/>
                      <a:gd name="T62" fmla="*/ 66 w 293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3"/>
                      <a:gd name="T97" fmla="*/ 0 h 151"/>
                      <a:gd name="T98" fmla="*/ 293 w 293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3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10" y="58"/>
                        </a:lnTo>
                        <a:lnTo>
                          <a:pt x="12" y="65"/>
                        </a:lnTo>
                        <a:lnTo>
                          <a:pt x="15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1" y="95"/>
                        </a:lnTo>
                        <a:lnTo>
                          <a:pt x="36" y="101"/>
                        </a:lnTo>
                        <a:lnTo>
                          <a:pt x="41" y="106"/>
                        </a:lnTo>
                        <a:lnTo>
                          <a:pt x="46" y="111"/>
                        </a:lnTo>
                        <a:lnTo>
                          <a:pt x="52" y="116"/>
                        </a:lnTo>
                        <a:lnTo>
                          <a:pt x="57" y="121"/>
                        </a:lnTo>
                        <a:lnTo>
                          <a:pt x="63" y="125"/>
                        </a:lnTo>
                        <a:lnTo>
                          <a:pt x="70" y="129"/>
                        </a:lnTo>
                        <a:lnTo>
                          <a:pt x="76" y="132"/>
                        </a:lnTo>
                        <a:lnTo>
                          <a:pt x="83" y="136"/>
                        </a:lnTo>
                        <a:lnTo>
                          <a:pt x="89" y="139"/>
                        </a:lnTo>
                        <a:lnTo>
                          <a:pt x="96" y="141"/>
                        </a:lnTo>
                        <a:lnTo>
                          <a:pt x="103" y="144"/>
                        </a:lnTo>
                        <a:lnTo>
                          <a:pt x="110" y="146"/>
                        </a:lnTo>
                        <a:lnTo>
                          <a:pt x="117" y="147"/>
                        </a:lnTo>
                        <a:lnTo>
                          <a:pt x="125" y="148"/>
                        </a:lnTo>
                        <a:lnTo>
                          <a:pt x="132" y="149"/>
                        </a:lnTo>
                        <a:lnTo>
                          <a:pt x="139" y="150"/>
                        </a:lnTo>
                        <a:lnTo>
                          <a:pt x="147" y="150"/>
                        </a:lnTo>
                        <a:lnTo>
                          <a:pt x="154" y="150"/>
                        </a:lnTo>
                        <a:lnTo>
                          <a:pt x="161" y="149"/>
                        </a:lnTo>
                        <a:lnTo>
                          <a:pt x="169" y="148"/>
                        </a:lnTo>
                        <a:lnTo>
                          <a:pt x="176" y="147"/>
                        </a:lnTo>
                        <a:lnTo>
                          <a:pt x="183" y="145"/>
                        </a:lnTo>
                        <a:lnTo>
                          <a:pt x="190" y="143"/>
                        </a:lnTo>
                        <a:lnTo>
                          <a:pt x="197" y="141"/>
                        </a:lnTo>
                        <a:lnTo>
                          <a:pt x="204" y="138"/>
                        </a:lnTo>
                        <a:lnTo>
                          <a:pt x="211" y="135"/>
                        </a:lnTo>
                        <a:lnTo>
                          <a:pt x="217" y="132"/>
                        </a:lnTo>
                        <a:lnTo>
                          <a:pt x="224" y="128"/>
                        </a:lnTo>
                        <a:lnTo>
                          <a:pt x="230" y="124"/>
                        </a:lnTo>
                        <a:lnTo>
                          <a:pt x="236" y="120"/>
                        </a:lnTo>
                        <a:lnTo>
                          <a:pt x="241" y="115"/>
                        </a:lnTo>
                        <a:lnTo>
                          <a:pt x="247" y="110"/>
                        </a:lnTo>
                        <a:lnTo>
                          <a:pt x="252" y="105"/>
                        </a:lnTo>
                        <a:lnTo>
                          <a:pt x="257" y="100"/>
                        </a:lnTo>
                        <a:lnTo>
                          <a:pt x="262" y="94"/>
                        </a:lnTo>
                        <a:lnTo>
                          <a:pt x="266" y="88"/>
                        </a:lnTo>
                        <a:lnTo>
                          <a:pt x="270" y="82"/>
                        </a:lnTo>
                        <a:lnTo>
                          <a:pt x="274" y="76"/>
                        </a:lnTo>
                        <a:lnTo>
                          <a:pt x="277" y="70"/>
                        </a:lnTo>
                        <a:lnTo>
                          <a:pt x="280" y="63"/>
                        </a:lnTo>
                        <a:lnTo>
                          <a:pt x="283" y="57"/>
                        </a:lnTo>
                        <a:lnTo>
                          <a:pt x="285" y="50"/>
                        </a:lnTo>
                        <a:lnTo>
                          <a:pt x="287" y="43"/>
                        </a:lnTo>
                        <a:lnTo>
                          <a:pt x="289" y="36"/>
                        </a:lnTo>
                        <a:lnTo>
                          <a:pt x="290" y="29"/>
                        </a:lnTo>
                        <a:lnTo>
                          <a:pt x="291" y="21"/>
                        </a:lnTo>
                        <a:lnTo>
                          <a:pt x="292" y="14"/>
                        </a:lnTo>
                        <a:lnTo>
                          <a:pt x="292" y="7"/>
                        </a:lnTo>
                        <a:lnTo>
                          <a:pt x="292" y="0"/>
                        </a:lnTo>
                      </a:path>
                    </a:pathLst>
                  </a:custGeom>
                  <a:noFill/>
                  <a:ln w="35941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20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687" y="1475"/>
                    <a:ext cx="66" cy="35"/>
                  </a:xfrm>
                  <a:custGeom>
                    <a:avLst/>
                    <a:gdLst>
                      <a:gd name="T0" fmla="*/ 0 w 291"/>
                      <a:gd name="T1" fmla="*/ 2 h 153"/>
                      <a:gd name="T2" fmla="*/ 0 w 291"/>
                      <a:gd name="T3" fmla="*/ 5 h 153"/>
                      <a:gd name="T4" fmla="*/ 1 w 291"/>
                      <a:gd name="T5" fmla="*/ 8 h 153"/>
                      <a:gd name="T6" fmla="*/ 1 w 291"/>
                      <a:gd name="T7" fmla="*/ 11 h 153"/>
                      <a:gd name="T8" fmla="*/ 2 w 291"/>
                      <a:gd name="T9" fmla="*/ 14 h 153"/>
                      <a:gd name="T10" fmla="*/ 4 w 291"/>
                      <a:gd name="T11" fmla="*/ 17 h 153"/>
                      <a:gd name="T12" fmla="*/ 5 w 291"/>
                      <a:gd name="T13" fmla="*/ 20 h 153"/>
                      <a:gd name="T14" fmla="*/ 7 w 291"/>
                      <a:gd name="T15" fmla="*/ 23 h 153"/>
                      <a:gd name="T16" fmla="*/ 10 w 291"/>
                      <a:gd name="T17" fmla="*/ 25 h 153"/>
                      <a:gd name="T18" fmla="*/ 12 w 291"/>
                      <a:gd name="T19" fmla="*/ 27 h 153"/>
                      <a:gd name="T20" fmla="*/ 15 w 291"/>
                      <a:gd name="T21" fmla="*/ 30 h 153"/>
                      <a:gd name="T22" fmla="*/ 18 w 291"/>
                      <a:gd name="T23" fmla="*/ 31 h 153"/>
                      <a:gd name="T24" fmla="*/ 21 w 291"/>
                      <a:gd name="T25" fmla="*/ 32 h 153"/>
                      <a:gd name="T26" fmla="*/ 24 w 291"/>
                      <a:gd name="T27" fmla="*/ 33 h 153"/>
                      <a:gd name="T28" fmla="*/ 27 w 291"/>
                      <a:gd name="T29" fmla="*/ 34 h 153"/>
                      <a:gd name="T30" fmla="*/ 30 w 291"/>
                      <a:gd name="T31" fmla="*/ 35 h 153"/>
                      <a:gd name="T32" fmla="*/ 34 w 291"/>
                      <a:gd name="T33" fmla="*/ 35 h 153"/>
                      <a:gd name="T34" fmla="*/ 37 w 291"/>
                      <a:gd name="T35" fmla="*/ 35 h 153"/>
                      <a:gd name="T36" fmla="*/ 40 w 291"/>
                      <a:gd name="T37" fmla="*/ 34 h 153"/>
                      <a:gd name="T38" fmla="*/ 43 w 291"/>
                      <a:gd name="T39" fmla="*/ 33 h 153"/>
                      <a:gd name="T40" fmla="*/ 46 w 291"/>
                      <a:gd name="T41" fmla="*/ 32 h 153"/>
                      <a:gd name="T42" fmla="*/ 49 w 291"/>
                      <a:gd name="T43" fmla="*/ 30 h 153"/>
                      <a:gd name="T44" fmla="*/ 52 w 291"/>
                      <a:gd name="T45" fmla="*/ 29 h 153"/>
                      <a:gd name="T46" fmla="*/ 55 w 291"/>
                      <a:gd name="T47" fmla="*/ 27 h 153"/>
                      <a:gd name="T48" fmla="*/ 57 w 291"/>
                      <a:gd name="T49" fmla="*/ 24 h 153"/>
                      <a:gd name="T50" fmla="*/ 59 w 291"/>
                      <a:gd name="T51" fmla="*/ 22 h 153"/>
                      <a:gd name="T52" fmla="*/ 61 w 291"/>
                      <a:gd name="T53" fmla="*/ 19 h 153"/>
                      <a:gd name="T54" fmla="*/ 63 w 291"/>
                      <a:gd name="T55" fmla="*/ 16 h 153"/>
                      <a:gd name="T56" fmla="*/ 64 w 291"/>
                      <a:gd name="T57" fmla="*/ 13 h 153"/>
                      <a:gd name="T58" fmla="*/ 65 w 291"/>
                      <a:gd name="T59" fmla="*/ 10 h 153"/>
                      <a:gd name="T60" fmla="*/ 65 w 291"/>
                      <a:gd name="T61" fmla="*/ 7 h 153"/>
                      <a:gd name="T62" fmla="*/ 66 w 291"/>
                      <a:gd name="T63" fmla="*/ 4 h 15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1"/>
                      <a:gd name="T97" fmla="*/ 0 h 153"/>
                      <a:gd name="T98" fmla="*/ 291 w 291"/>
                      <a:gd name="T99" fmla="*/ 153 h 15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1" h="153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1" y="22"/>
                        </a:lnTo>
                        <a:lnTo>
                          <a:pt x="1" y="29"/>
                        </a:lnTo>
                        <a:lnTo>
                          <a:pt x="3" y="36"/>
                        </a:lnTo>
                        <a:lnTo>
                          <a:pt x="4" y="43"/>
                        </a:lnTo>
                        <a:lnTo>
                          <a:pt x="6" y="50"/>
                        </a:lnTo>
                        <a:lnTo>
                          <a:pt x="8" y="57"/>
                        </a:lnTo>
                        <a:lnTo>
                          <a:pt x="11" y="63"/>
                        </a:lnTo>
                        <a:lnTo>
                          <a:pt x="14" y="70"/>
                        </a:lnTo>
                        <a:lnTo>
                          <a:pt x="17" y="76"/>
                        </a:lnTo>
                        <a:lnTo>
                          <a:pt x="21" y="82"/>
                        </a:lnTo>
                        <a:lnTo>
                          <a:pt x="24" y="88"/>
                        </a:lnTo>
                        <a:lnTo>
                          <a:pt x="29" y="94"/>
                        </a:lnTo>
                        <a:lnTo>
                          <a:pt x="33" y="100"/>
                        </a:lnTo>
                        <a:lnTo>
                          <a:pt x="38" y="105"/>
                        </a:lnTo>
                        <a:lnTo>
                          <a:pt x="43" y="111"/>
                        </a:lnTo>
                        <a:lnTo>
                          <a:pt x="48" y="115"/>
                        </a:lnTo>
                        <a:lnTo>
                          <a:pt x="54" y="120"/>
                        </a:lnTo>
                        <a:lnTo>
                          <a:pt x="59" y="124"/>
                        </a:lnTo>
                        <a:lnTo>
                          <a:pt x="65" y="129"/>
                        </a:lnTo>
                        <a:lnTo>
                          <a:pt x="72" y="132"/>
                        </a:lnTo>
                        <a:lnTo>
                          <a:pt x="78" y="136"/>
                        </a:lnTo>
                        <a:lnTo>
                          <a:pt x="84" y="139"/>
                        </a:lnTo>
                        <a:lnTo>
                          <a:pt x="91" y="142"/>
                        </a:lnTo>
                        <a:lnTo>
                          <a:pt x="98" y="144"/>
                        </a:lnTo>
                        <a:lnTo>
                          <a:pt x="105" y="146"/>
                        </a:lnTo>
                        <a:lnTo>
                          <a:pt x="112" y="148"/>
                        </a:lnTo>
                        <a:lnTo>
                          <a:pt x="119" y="150"/>
                        </a:lnTo>
                        <a:lnTo>
                          <a:pt x="126" y="151"/>
                        </a:lnTo>
                        <a:lnTo>
                          <a:pt x="133" y="152"/>
                        </a:lnTo>
                        <a:lnTo>
                          <a:pt x="141" y="152"/>
                        </a:lnTo>
                        <a:lnTo>
                          <a:pt x="148" y="152"/>
                        </a:lnTo>
                        <a:lnTo>
                          <a:pt x="155" y="152"/>
                        </a:lnTo>
                        <a:lnTo>
                          <a:pt x="162" y="151"/>
                        </a:lnTo>
                        <a:lnTo>
                          <a:pt x="169" y="150"/>
                        </a:lnTo>
                        <a:lnTo>
                          <a:pt x="177" y="149"/>
                        </a:lnTo>
                        <a:lnTo>
                          <a:pt x="184" y="147"/>
                        </a:lnTo>
                        <a:lnTo>
                          <a:pt x="191" y="145"/>
                        </a:lnTo>
                        <a:lnTo>
                          <a:pt x="197" y="142"/>
                        </a:lnTo>
                        <a:lnTo>
                          <a:pt x="204" y="140"/>
                        </a:lnTo>
                        <a:lnTo>
                          <a:pt x="211" y="137"/>
                        </a:lnTo>
                        <a:lnTo>
                          <a:pt x="217" y="133"/>
                        </a:lnTo>
                        <a:lnTo>
                          <a:pt x="223" y="129"/>
                        </a:lnTo>
                        <a:lnTo>
                          <a:pt x="229" y="125"/>
                        </a:lnTo>
                        <a:lnTo>
                          <a:pt x="235" y="121"/>
                        </a:lnTo>
                        <a:lnTo>
                          <a:pt x="241" y="117"/>
                        </a:lnTo>
                        <a:lnTo>
                          <a:pt x="246" y="112"/>
                        </a:lnTo>
                        <a:lnTo>
                          <a:pt x="251" y="107"/>
                        </a:lnTo>
                        <a:lnTo>
                          <a:pt x="256" y="101"/>
                        </a:lnTo>
                        <a:lnTo>
                          <a:pt x="260" y="96"/>
                        </a:lnTo>
                        <a:lnTo>
                          <a:pt x="265" y="90"/>
                        </a:lnTo>
                        <a:lnTo>
                          <a:pt x="269" y="84"/>
                        </a:lnTo>
                        <a:lnTo>
                          <a:pt x="272" y="78"/>
                        </a:lnTo>
                        <a:lnTo>
                          <a:pt x="276" y="71"/>
                        </a:lnTo>
                        <a:lnTo>
                          <a:pt x="279" y="65"/>
                        </a:lnTo>
                        <a:lnTo>
                          <a:pt x="281" y="58"/>
                        </a:lnTo>
                        <a:lnTo>
                          <a:pt x="284" y="51"/>
                        </a:lnTo>
                        <a:lnTo>
                          <a:pt x="285" y="44"/>
                        </a:lnTo>
                        <a:lnTo>
                          <a:pt x="287" y="37"/>
                        </a:lnTo>
                        <a:lnTo>
                          <a:pt x="288" y="30"/>
                        </a:lnTo>
                        <a:lnTo>
                          <a:pt x="289" y="23"/>
                        </a:lnTo>
                        <a:lnTo>
                          <a:pt x="290" y="16"/>
                        </a:lnTo>
                        <a:lnTo>
                          <a:pt x="290" y="9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21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754" y="1499"/>
                    <a:ext cx="66" cy="34"/>
                  </a:xfrm>
                  <a:custGeom>
                    <a:avLst/>
                    <a:gdLst>
                      <a:gd name="T0" fmla="*/ 0 w 293"/>
                      <a:gd name="T1" fmla="*/ 4 h 151"/>
                      <a:gd name="T2" fmla="*/ 0 w 293"/>
                      <a:gd name="T3" fmla="*/ 7 h 151"/>
                      <a:gd name="T4" fmla="*/ 1 w 293"/>
                      <a:gd name="T5" fmla="*/ 10 h 151"/>
                      <a:gd name="T6" fmla="*/ 2 w 293"/>
                      <a:gd name="T7" fmla="*/ 13 h 151"/>
                      <a:gd name="T8" fmla="*/ 3 w 293"/>
                      <a:gd name="T9" fmla="*/ 16 h 151"/>
                      <a:gd name="T10" fmla="*/ 5 w 293"/>
                      <a:gd name="T11" fmla="*/ 19 h 151"/>
                      <a:gd name="T12" fmla="*/ 7 w 293"/>
                      <a:gd name="T13" fmla="*/ 21 h 151"/>
                      <a:gd name="T14" fmla="*/ 9 w 293"/>
                      <a:gd name="T15" fmla="*/ 24 h 151"/>
                      <a:gd name="T16" fmla="*/ 12 w 293"/>
                      <a:gd name="T17" fmla="*/ 26 h 151"/>
                      <a:gd name="T18" fmla="*/ 14 w 293"/>
                      <a:gd name="T19" fmla="*/ 28 h 151"/>
                      <a:gd name="T20" fmla="*/ 17 w 293"/>
                      <a:gd name="T21" fmla="*/ 30 h 151"/>
                      <a:gd name="T22" fmla="*/ 20 w 293"/>
                      <a:gd name="T23" fmla="*/ 31 h 151"/>
                      <a:gd name="T24" fmla="*/ 23 w 293"/>
                      <a:gd name="T25" fmla="*/ 32 h 151"/>
                      <a:gd name="T26" fmla="*/ 26 w 293"/>
                      <a:gd name="T27" fmla="*/ 33 h 151"/>
                      <a:gd name="T28" fmla="*/ 30 w 293"/>
                      <a:gd name="T29" fmla="*/ 34 h 151"/>
                      <a:gd name="T30" fmla="*/ 33 w 293"/>
                      <a:gd name="T31" fmla="*/ 34 h 151"/>
                      <a:gd name="T32" fmla="*/ 36 w 293"/>
                      <a:gd name="T33" fmla="*/ 34 h 151"/>
                      <a:gd name="T34" fmla="*/ 40 w 293"/>
                      <a:gd name="T35" fmla="*/ 33 h 151"/>
                      <a:gd name="T36" fmla="*/ 43 w 293"/>
                      <a:gd name="T37" fmla="*/ 32 h 151"/>
                      <a:gd name="T38" fmla="*/ 46 w 293"/>
                      <a:gd name="T39" fmla="*/ 31 h 151"/>
                      <a:gd name="T40" fmla="*/ 49 w 293"/>
                      <a:gd name="T41" fmla="*/ 30 h 151"/>
                      <a:gd name="T42" fmla="*/ 52 w 293"/>
                      <a:gd name="T43" fmla="*/ 28 h 151"/>
                      <a:gd name="T44" fmla="*/ 54 w 293"/>
                      <a:gd name="T45" fmla="*/ 26 h 151"/>
                      <a:gd name="T46" fmla="*/ 57 w 293"/>
                      <a:gd name="T47" fmla="*/ 24 h 151"/>
                      <a:gd name="T48" fmla="*/ 59 w 293"/>
                      <a:gd name="T49" fmla="*/ 21 h 151"/>
                      <a:gd name="T50" fmla="*/ 61 w 293"/>
                      <a:gd name="T51" fmla="*/ 18 h 151"/>
                      <a:gd name="T52" fmla="*/ 62 w 293"/>
                      <a:gd name="T53" fmla="*/ 16 h 151"/>
                      <a:gd name="T54" fmla="*/ 64 w 293"/>
                      <a:gd name="T55" fmla="*/ 13 h 151"/>
                      <a:gd name="T56" fmla="*/ 65 w 293"/>
                      <a:gd name="T57" fmla="*/ 10 h 151"/>
                      <a:gd name="T58" fmla="*/ 65 w 293"/>
                      <a:gd name="T59" fmla="*/ 7 h 151"/>
                      <a:gd name="T60" fmla="*/ 66 w 293"/>
                      <a:gd name="T61" fmla="*/ 3 h 151"/>
                      <a:gd name="T62" fmla="*/ 66 w 293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3"/>
                      <a:gd name="T97" fmla="*/ 0 h 151"/>
                      <a:gd name="T98" fmla="*/ 293 w 293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3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10" y="58"/>
                        </a:lnTo>
                        <a:lnTo>
                          <a:pt x="12" y="65"/>
                        </a:lnTo>
                        <a:lnTo>
                          <a:pt x="15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1" y="95"/>
                        </a:lnTo>
                        <a:lnTo>
                          <a:pt x="36" y="101"/>
                        </a:lnTo>
                        <a:lnTo>
                          <a:pt x="41" y="106"/>
                        </a:lnTo>
                        <a:lnTo>
                          <a:pt x="46" y="111"/>
                        </a:lnTo>
                        <a:lnTo>
                          <a:pt x="52" y="116"/>
                        </a:lnTo>
                        <a:lnTo>
                          <a:pt x="57" y="121"/>
                        </a:lnTo>
                        <a:lnTo>
                          <a:pt x="63" y="125"/>
                        </a:lnTo>
                        <a:lnTo>
                          <a:pt x="70" y="129"/>
                        </a:lnTo>
                        <a:lnTo>
                          <a:pt x="76" y="132"/>
                        </a:lnTo>
                        <a:lnTo>
                          <a:pt x="83" y="136"/>
                        </a:lnTo>
                        <a:lnTo>
                          <a:pt x="89" y="139"/>
                        </a:lnTo>
                        <a:lnTo>
                          <a:pt x="96" y="141"/>
                        </a:lnTo>
                        <a:lnTo>
                          <a:pt x="103" y="144"/>
                        </a:lnTo>
                        <a:lnTo>
                          <a:pt x="110" y="146"/>
                        </a:lnTo>
                        <a:lnTo>
                          <a:pt x="117" y="147"/>
                        </a:lnTo>
                        <a:lnTo>
                          <a:pt x="125" y="148"/>
                        </a:lnTo>
                        <a:lnTo>
                          <a:pt x="132" y="149"/>
                        </a:lnTo>
                        <a:lnTo>
                          <a:pt x="139" y="150"/>
                        </a:lnTo>
                        <a:lnTo>
                          <a:pt x="147" y="150"/>
                        </a:lnTo>
                        <a:lnTo>
                          <a:pt x="154" y="150"/>
                        </a:lnTo>
                        <a:lnTo>
                          <a:pt x="161" y="149"/>
                        </a:lnTo>
                        <a:lnTo>
                          <a:pt x="169" y="148"/>
                        </a:lnTo>
                        <a:lnTo>
                          <a:pt x="176" y="147"/>
                        </a:lnTo>
                        <a:lnTo>
                          <a:pt x="183" y="145"/>
                        </a:lnTo>
                        <a:lnTo>
                          <a:pt x="190" y="143"/>
                        </a:lnTo>
                        <a:lnTo>
                          <a:pt x="197" y="141"/>
                        </a:lnTo>
                        <a:lnTo>
                          <a:pt x="204" y="138"/>
                        </a:lnTo>
                        <a:lnTo>
                          <a:pt x="211" y="135"/>
                        </a:lnTo>
                        <a:lnTo>
                          <a:pt x="217" y="132"/>
                        </a:lnTo>
                        <a:lnTo>
                          <a:pt x="224" y="128"/>
                        </a:lnTo>
                        <a:lnTo>
                          <a:pt x="230" y="124"/>
                        </a:lnTo>
                        <a:lnTo>
                          <a:pt x="236" y="120"/>
                        </a:lnTo>
                        <a:lnTo>
                          <a:pt x="241" y="115"/>
                        </a:lnTo>
                        <a:lnTo>
                          <a:pt x="247" y="110"/>
                        </a:lnTo>
                        <a:lnTo>
                          <a:pt x="252" y="105"/>
                        </a:lnTo>
                        <a:lnTo>
                          <a:pt x="257" y="100"/>
                        </a:lnTo>
                        <a:lnTo>
                          <a:pt x="262" y="94"/>
                        </a:lnTo>
                        <a:lnTo>
                          <a:pt x="266" y="88"/>
                        </a:lnTo>
                        <a:lnTo>
                          <a:pt x="270" y="82"/>
                        </a:lnTo>
                        <a:lnTo>
                          <a:pt x="274" y="76"/>
                        </a:lnTo>
                        <a:lnTo>
                          <a:pt x="277" y="70"/>
                        </a:lnTo>
                        <a:lnTo>
                          <a:pt x="280" y="63"/>
                        </a:lnTo>
                        <a:lnTo>
                          <a:pt x="283" y="57"/>
                        </a:lnTo>
                        <a:lnTo>
                          <a:pt x="285" y="50"/>
                        </a:lnTo>
                        <a:lnTo>
                          <a:pt x="287" y="43"/>
                        </a:lnTo>
                        <a:lnTo>
                          <a:pt x="289" y="36"/>
                        </a:lnTo>
                        <a:lnTo>
                          <a:pt x="290" y="29"/>
                        </a:lnTo>
                        <a:lnTo>
                          <a:pt x="291" y="21"/>
                        </a:lnTo>
                        <a:lnTo>
                          <a:pt x="292" y="14"/>
                        </a:lnTo>
                        <a:lnTo>
                          <a:pt x="292" y="7"/>
                        </a:lnTo>
                        <a:lnTo>
                          <a:pt x="292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22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785" y="1567"/>
                    <a:ext cx="66" cy="34"/>
                  </a:xfrm>
                  <a:custGeom>
                    <a:avLst/>
                    <a:gdLst>
                      <a:gd name="T0" fmla="*/ 0 w 291"/>
                      <a:gd name="T1" fmla="*/ 2 h 151"/>
                      <a:gd name="T2" fmla="*/ 0 w 291"/>
                      <a:gd name="T3" fmla="*/ 5 h 151"/>
                      <a:gd name="T4" fmla="*/ 1 w 291"/>
                      <a:gd name="T5" fmla="*/ 8 h 151"/>
                      <a:gd name="T6" fmla="*/ 2 w 291"/>
                      <a:gd name="T7" fmla="*/ 11 h 151"/>
                      <a:gd name="T8" fmla="*/ 3 w 291"/>
                      <a:gd name="T9" fmla="*/ 14 h 151"/>
                      <a:gd name="T10" fmla="*/ 4 w 291"/>
                      <a:gd name="T11" fmla="*/ 17 h 151"/>
                      <a:gd name="T12" fmla="*/ 6 w 291"/>
                      <a:gd name="T13" fmla="*/ 20 h 151"/>
                      <a:gd name="T14" fmla="*/ 8 w 291"/>
                      <a:gd name="T15" fmla="*/ 23 h 151"/>
                      <a:gd name="T16" fmla="*/ 10 w 291"/>
                      <a:gd name="T17" fmla="*/ 25 h 151"/>
                      <a:gd name="T18" fmla="*/ 13 w 291"/>
                      <a:gd name="T19" fmla="*/ 27 h 151"/>
                      <a:gd name="T20" fmla="*/ 15 w 291"/>
                      <a:gd name="T21" fmla="*/ 29 h 151"/>
                      <a:gd name="T22" fmla="*/ 18 w 291"/>
                      <a:gd name="T23" fmla="*/ 30 h 151"/>
                      <a:gd name="T24" fmla="*/ 21 w 291"/>
                      <a:gd name="T25" fmla="*/ 32 h 151"/>
                      <a:gd name="T26" fmla="*/ 24 w 291"/>
                      <a:gd name="T27" fmla="*/ 33 h 151"/>
                      <a:gd name="T28" fmla="*/ 28 w 291"/>
                      <a:gd name="T29" fmla="*/ 33 h 151"/>
                      <a:gd name="T30" fmla="*/ 31 w 291"/>
                      <a:gd name="T31" fmla="*/ 34 h 151"/>
                      <a:gd name="T32" fmla="*/ 34 w 291"/>
                      <a:gd name="T33" fmla="*/ 34 h 151"/>
                      <a:gd name="T34" fmla="*/ 38 w 291"/>
                      <a:gd name="T35" fmla="*/ 33 h 151"/>
                      <a:gd name="T36" fmla="*/ 41 w 291"/>
                      <a:gd name="T37" fmla="*/ 33 h 151"/>
                      <a:gd name="T38" fmla="*/ 44 w 291"/>
                      <a:gd name="T39" fmla="*/ 32 h 151"/>
                      <a:gd name="T40" fmla="*/ 47 w 291"/>
                      <a:gd name="T41" fmla="*/ 31 h 151"/>
                      <a:gd name="T42" fmla="*/ 50 w 291"/>
                      <a:gd name="T43" fmla="*/ 29 h 151"/>
                      <a:gd name="T44" fmla="*/ 53 w 291"/>
                      <a:gd name="T45" fmla="*/ 27 h 151"/>
                      <a:gd name="T46" fmla="*/ 55 w 291"/>
                      <a:gd name="T47" fmla="*/ 25 h 151"/>
                      <a:gd name="T48" fmla="*/ 58 w 291"/>
                      <a:gd name="T49" fmla="*/ 23 h 151"/>
                      <a:gd name="T50" fmla="*/ 60 w 291"/>
                      <a:gd name="T51" fmla="*/ 20 h 151"/>
                      <a:gd name="T52" fmla="*/ 61 w 291"/>
                      <a:gd name="T53" fmla="*/ 17 h 151"/>
                      <a:gd name="T54" fmla="*/ 63 w 291"/>
                      <a:gd name="T55" fmla="*/ 15 h 151"/>
                      <a:gd name="T56" fmla="*/ 64 w 291"/>
                      <a:gd name="T57" fmla="*/ 11 h 151"/>
                      <a:gd name="T58" fmla="*/ 65 w 291"/>
                      <a:gd name="T59" fmla="*/ 8 h 151"/>
                      <a:gd name="T60" fmla="*/ 66 w 291"/>
                      <a:gd name="T61" fmla="*/ 5 h 151"/>
                      <a:gd name="T62" fmla="*/ 66 w 291"/>
                      <a:gd name="T63" fmla="*/ 2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1"/>
                      <a:gd name="T97" fmla="*/ 0 h 151"/>
                      <a:gd name="T98" fmla="*/ 291 w 291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1" h="151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1" y="21"/>
                        </a:lnTo>
                        <a:lnTo>
                          <a:pt x="2" y="29"/>
                        </a:lnTo>
                        <a:lnTo>
                          <a:pt x="3" y="36"/>
                        </a:lnTo>
                        <a:lnTo>
                          <a:pt x="5" y="43"/>
                        </a:lnTo>
                        <a:lnTo>
                          <a:pt x="7" y="50"/>
                        </a:lnTo>
                        <a:lnTo>
                          <a:pt x="9" y="56"/>
                        </a:lnTo>
                        <a:lnTo>
                          <a:pt x="12" y="63"/>
                        </a:lnTo>
                        <a:lnTo>
                          <a:pt x="15" y="70"/>
                        </a:lnTo>
                        <a:lnTo>
                          <a:pt x="18" y="76"/>
                        </a:lnTo>
                        <a:lnTo>
                          <a:pt x="22" y="82"/>
                        </a:lnTo>
                        <a:lnTo>
                          <a:pt x="26" y="88"/>
                        </a:lnTo>
                        <a:lnTo>
                          <a:pt x="30" y="94"/>
                        </a:lnTo>
                        <a:lnTo>
                          <a:pt x="35" y="100"/>
                        </a:lnTo>
                        <a:lnTo>
                          <a:pt x="40" y="105"/>
                        </a:lnTo>
                        <a:lnTo>
                          <a:pt x="45" y="110"/>
                        </a:lnTo>
                        <a:lnTo>
                          <a:pt x="50" y="115"/>
                        </a:lnTo>
                        <a:lnTo>
                          <a:pt x="56" y="120"/>
                        </a:lnTo>
                        <a:lnTo>
                          <a:pt x="62" y="124"/>
                        </a:lnTo>
                        <a:lnTo>
                          <a:pt x="68" y="128"/>
                        </a:lnTo>
                        <a:lnTo>
                          <a:pt x="74" y="132"/>
                        </a:lnTo>
                        <a:lnTo>
                          <a:pt x="81" y="135"/>
                        </a:lnTo>
                        <a:lnTo>
                          <a:pt x="87" y="138"/>
                        </a:lnTo>
                        <a:lnTo>
                          <a:pt x="94" y="141"/>
                        </a:lnTo>
                        <a:lnTo>
                          <a:pt x="101" y="143"/>
                        </a:lnTo>
                        <a:lnTo>
                          <a:pt x="108" y="145"/>
                        </a:lnTo>
                        <a:lnTo>
                          <a:pt x="115" y="147"/>
                        </a:lnTo>
                        <a:lnTo>
                          <a:pt x="122" y="148"/>
                        </a:lnTo>
                        <a:lnTo>
                          <a:pt x="130" y="149"/>
                        </a:lnTo>
                        <a:lnTo>
                          <a:pt x="137" y="150"/>
                        </a:lnTo>
                        <a:lnTo>
                          <a:pt x="144" y="150"/>
                        </a:lnTo>
                        <a:lnTo>
                          <a:pt x="152" y="150"/>
                        </a:lnTo>
                        <a:lnTo>
                          <a:pt x="159" y="149"/>
                        </a:lnTo>
                        <a:lnTo>
                          <a:pt x="166" y="148"/>
                        </a:lnTo>
                        <a:lnTo>
                          <a:pt x="173" y="147"/>
                        </a:lnTo>
                        <a:lnTo>
                          <a:pt x="181" y="146"/>
                        </a:lnTo>
                        <a:lnTo>
                          <a:pt x="188" y="144"/>
                        </a:lnTo>
                        <a:lnTo>
                          <a:pt x="195" y="141"/>
                        </a:lnTo>
                        <a:lnTo>
                          <a:pt x="201" y="139"/>
                        </a:lnTo>
                        <a:lnTo>
                          <a:pt x="208" y="136"/>
                        </a:lnTo>
                        <a:lnTo>
                          <a:pt x="215" y="132"/>
                        </a:lnTo>
                        <a:lnTo>
                          <a:pt x="221" y="129"/>
                        </a:lnTo>
                        <a:lnTo>
                          <a:pt x="227" y="125"/>
                        </a:lnTo>
                        <a:lnTo>
                          <a:pt x="233" y="121"/>
                        </a:lnTo>
                        <a:lnTo>
                          <a:pt x="239" y="116"/>
                        </a:lnTo>
                        <a:lnTo>
                          <a:pt x="244" y="111"/>
                        </a:lnTo>
                        <a:lnTo>
                          <a:pt x="249" y="106"/>
                        </a:lnTo>
                        <a:lnTo>
                          <a:pt x="254" y="101"/>
                        </a:lnTo>
                        <a:lnTo>
                          <a:pt x="259" y="95"/>
                        </a:lnTo>
                        <a:lnTo>
                          <a:pt x="263" y="90"/>
                        </a:lnTo>
                        <a:lnTo>
                          <a:pt x="267" y="84"/>
                        </a:lnTo>
                        <a:lnTo>
                          <a:pt x="271" y="77"/>
                        </a:lnTo>
                        <a:lnTo>
                          <a:pt x="275" y="71"/>
                        </a:lnTo>
                        <a:lnTo>
                          <a:pt x="278" y="65"/>
                        </a:lnTo>
                        <a:lnTo>
                          <a:pt x="281" y="58"/>
                        </a:lnTo>
                        <a:lnTo>
                          <a:pt x="283" y="51"/>
                        </a:lnTo>
                        <a:lnTo>
                          <a:pt x="285" y="44"/>
                        </a:lnTo>
                        <a:lnTo>
                          <a:pt x="287" y="37"/>
                        </a:lnTo>
                        <a:lnTo>
                          <a:pt x="288" y="30"/>
                        </a:lnTo>
                        <a:lnTo>
                          <a:pt x="289" y="23"/>
                        </a:lnTo>
                        <a:lnTo>
                          <a:pt x="290" y="16"/>
                        </a:lnTo>
                        <a:lnTo>
                          <a:pt x="290" y="8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23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852" y="1590"/>
                    <a:ext cx="66" cy="34"/>
                  </a:xfrm>
                  <a:custGeom>
                    <a:avLst/>
                    <a:gdLst>
                      <a:gd name="T0" fmla="*/ 0 w 291"/>
                      <a:gd name="T1" fmla="*/ 4 h 151"/>
                      <a:gd name="T2" fmla="*/ 0 w 291"/>
                      <a:gd name="T3" fmla="*/ 7 h 151"/>
                      <a:gd name="T4" fmla="*/ 1 w 291"/>
                      <a:gd name="T5" fmla="*/ 10 h 151"/>
                      <a:gd name="T6" fmla="*/ 2 w 291"/>
                      <a:gd name="T7" fmla="*/ 13 h 151"/>
                      <a:gd name="T8" fmla="*/ 3 w 291"/>
                      <a:gd name="T9" fmla="*/ 16 h 151"/>
                      <a:gd name="T10" fmla="*/ 5 w 291"/>
                      <a:gd name="T11" fmla="*/ 19 h 151"/>
                      <a:gd name="T12" fmla="*/ 7 w 291"/>
                      <a:gd name="T13" fmla="*/ 21 h 151"/>
                      <a:gd name="T14" fmla="*/ 9 w 291"/>
                      <a:gd name="T15" fmla="*/ 24 h 151"/>
                      <a:gd name="T16" fmla="*/ 12 w 291"/>
                      <a:gd name="T17" fmla="*/ 26 h 151"/>
                      <a:gd name="T18" fmla="*/ 14 w 291"/>
                      <a:gd name="T19" fmla="*/ 28 h 151"/>
                      <a:gd name="T20" fmla="*/ 17 w 291"/>
                      <a:gd name="T21" fmla="*/ 30 h 151"/>
                      <a:gd name="T22" fmla="*/ 20 w 291"/>
                      <a:gd name="T23" fmla="*/ 31 h 151"/>
                      <a:gd name="T24" fmla="*/ 23 w 291"/>
                      <a:gd name="T25" fmla="*/ 32 h 151"/>
                      <a:gd name="T26" fmla="*/ 27 w 291"/>
                      <a:gd name="T27" fmla="*/ 33 h 151"/>
                      <a:gd name="T28" fmla="*/ 30 w 291"/>
                      <a:gd name="T29" fmla="*/ 34 h 151"/>
                      <a:gd name="T30" fmla="*/ 33 w 291"/>
                      <a:gd name="T31" fmla="*/ 34 h 151"/>
                      <a:gd name="T32" fmla="*/ 36 w 291"/>
                      <a:gd name="T33" fmla="*/ 34 h 151"/>
                      <a:gd name="T34" fmla="*/ 40 w 291"/>
                      <a:gd name="T35" fmla="*/ 33 h 151"/>
                      <a:gd name="T36" fmla="*/ 43 w 291"/>
                      <a:gd name="T37" fmla="*/ 32 h 151"/>
                      <a:gd name="T38" fmla="*/ 46 w 291"/>
                      <a:gd name="T39" fmla="*/ 31 h 151"/>
                      <a:gd name="T40" fmla="*/ 49 w 291"/>
                      <a:gd name="T41" fmla="*/ 30 h 151"/>
                      <a:gd name="T42" fmla="*/ 52 w 291"/>
                      <a:gd name="T43" fmla="*/ 28 h 151"/>
                      <a:gd name="T44" fmla="*/ 54 w 291"/>
                      <a:gd name="T45" fmla="*/ 26 h 151"/>
                      <a:gd name="T46" fmla="*/ 57 w 291"/>
                      <a:gd name="T47" fmla="*/ 24 h 151"/>
                      <a:gd name="T48" fmla="*/ 59 w 291"/>
                      <a:gd name="T49" fmla="*/ 21 h 151"/>
                      <a:gd name="T50" fmla="*/ 61 w 291"/>
                      <a:gd name="T51" fmla="*/ 18 h 151"/>
                      <a:gd name="T52" fmla="*/ 62 w 291"/>
                      <a:gd name="T53" fmla="*/ 16 h 151"/>
                      <a:gd name="T54" fmla="*/ 64 w 291"/>
                      <a:gd name="T55" fmla="*/ 13 h 151"/>
                      <a:gd name="T56" fmla="*/ 65 w 291"/>
                      <a:gd name="T57" fmla="*/ 10 h 151"/>
                      <a:gd name="T58" fmla="*/ 65 w 291"/>
                      <a:gd name="T59" fmla="*/ 7 h 151"/>
                      <a:gd name="T60" fmla="*/ 66 w 291"/>
                      <a:gd name="T61" fmla="*/ 3 h 151"/>
                      <a:gd name="T62" fmla="*/ 66 w 291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1"/>
                      <a:gd name="T97" fmla="*/ 0 h 151"/>
                      <a:gd name="T98" fmla="*/ 291 w 291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1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9" y="58"/>
                        </a:lnTo>
                        <a:lnTo>
                          <a:pt x="12" y="65"/>
                        </a:lnTo>
                        <a:lnTo>
                          <a:pt x="15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1" y="95"/>
                        </a:lnTo>
                        <a:lnTo>
                          <a:pt x="36" y="101"/>
                        </a:lnTo>
                        <a:lnTo>
                          <a:pt x="41" y="106"/>
                        </a:lnTo>
                        <a:lnTo>
                          <a:pt x="46" y="111"/>
                        </a:lnTo>
                        <a:lnTo>
                          <a:pt x="51" y="116"/>
                        </a:lnTo>
                        <a:lnTo>
                          <a:pt x="57" y="121"/>
                        </a:lnTo>
                        <a:lnTo>
                          <a:pt x="63" y="125"/>
                        </a:lnTo>
                        <a:lnTo>
                          <a:pt x="69" y="129"/>
                        </a:lnTo>
                        <a:lnTo>
                          <a:pt x="75" y="132"/>
                        </a:lnTo>
                        <a:lnTo>
                          <a:pt x="82" y="136"/>
                        </a:lnTo>
                        <a:lnTo>
                          <a:pt x="89" y="139"/>
                        </a:lnTo>
                        <a:lnTo>
                          <a:pt x="95" y="141"/>
                        </a:lnTo>
                        <a:lnTo>
                          <a:pt x="102" y="144"/>
                        </a:lnTo>
                        <a:lnTo>
                          <a:pt x="109" y="146"/>
                        </a:lnTo>
                        <a:lnTo>
                          <a:pt x="117" y="147"/>
                        </a:lnTo>
                        <a:lnTo>
                          <a:pt x="124" y="148"/>
                        </a:lnTo>
                        <a:lnTo>
                          <a:pt x="131" y="149"/>
                        </a:lnTo>
                        <a:lnTo>
                          <a:pt x="138" y="150"/>
                        </a:lnTo>
                        <a:lnTo>
                          <a:pt x="146" y="150"/>
                        </a:lnTo>
                        <a:lnTo>
                          <a:pt x="153" y="150"/>
                        </a:lnTo>
                        <a:lnTo>
                          <a:pt x="160" y="149"/>
                        </a:lnTo>
                        <a:lnTo>
                          <a:pt x="168" y="148"/>
                        </a:lnTo>
                        <a:lnTo>
                          <a:pt x="175" y="147"/>
                        </a:lnTo>
                        <a:lnTo>
                          <a:pt x="182" y="145"/>
                        </a:lnTo>
                        <a:lnTo>
                          <a:pt x="189" y="143"/>
                        </a:lnTo>
                        <a:lnTo>
                          <a:pt x="196" y="141"/>
                        </a:lnTo>
                        <a:lnTo>
                          <a:pt x="203" y="138"/>
                        </a:lnTo>
                        <a:lnTo>
                          <a:pt x="209" y="135"/>
                        </a:lnTo>
                        <a:lnTo>
                          <a:pt x="216" y="132"/>
                        </a:lnTo>
                        <a:lnTo>
                          <a:pt x="222" y="128"/>
                        </a:lnTo>
                        <a:lnTo>
                          <a:pt x="228" y="124"/>
                        </a:lnTo>
                        <a:lnTo>
                          <a:pt x="234" y="120"/>
                        </a:lnTo>
                        <a:lnTo>
                          <a:pt x="240" y="115"/>
                        </a:lnTo>
                        <a:lnTo>
                          <a:pt x="245" y="110"/>
                        </a:lnTo>
                        <a:lnTo>
                          <a:pt x="250" y="105"/>
                        </a:lnTo>
                        <a:lnTo>
                          <a:pt x="255" y="100"/>
                        </a:lnTo>
                        <a:lnTo>
                          <a:pt x="260" y="94"/>
                        </a:lnTo>
                        <a:lnTo>
                          <a:pt x="264" y="89"/>
                        </a:lnTo>
                        <a:lnTo>
                          <a:pt x="268" y="82"/>
                        </a:lnTo>
                        <a:lnTo>
                          <a:pt x="272" y="76"/>
                        </a:lnTo>
                        <a:lnTo>
                          <a:pt x="275" y="70"/>
                        </a:lnTo>
                        <a:lnTo>
                          <a:pt x="278" y="63"/>
                        </a:lnTo>
                        <a:lnTo>
                          <a:pt x="281" y="57"/>
                        </a:lnTo>
                        <a:lnTo>
                          <a:pt x="283" y="50"/>
                        </a:lnTo>
                        <a:lnTo>
                          <a:pt x="285" y="43"/>
                        </a:lnTo>
                        <a:lnTo>
                          <a:pt x="287" y="36"/>
                        </a:lnTo>
                        <a:lnTo>
                          <a:pt x="288" y="29"/>
                        </a:lnTo>
                        <a:lnTo>
                          <a:pt x="289" y="21"/>
                        </a:lnTo>
                        <a:lnTo>
                          <a:pt x="290" y="14"/>
                        </a:lnTo>
                        <a:lnTo>
                          <a:pt x="290" y="7"/>
                        </a:lnTo>
                        <a:lnTo>
                          <a:pt x="290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24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882" y="1658"/>
                    <a:ext cx="66" cy="34"/>
                  </a:xfrm>
                  <a:custGeom>
                    <a:avLst/>
                    <a:gdLst>
                      <a:gd name="T0" fmla="*/ 0 w 293"/>
                      <a:gd name="T1" fmla="*/ 2 h 151"/>
                      <a:gd name="T2" fmla="*/ 0 w 293"/>
                      <a:gd name="T3" fmla="*/ 5 h 151"/>
                      <a:gd name="T4" fmla="*/ 1 w 293"/>
                      <a:gd name="T5" fmla="*/ 8 h 151"/>
                      <a:gd name="T6" fmla="*/ 2 w 293"/>
                      <a:gd name="T7" fmla="*/ 11 h 151"/>
                      <a:gd name="T8" fmla="*/ 3 w 293"/>
                      <a:gd name="T9" fmla="*/ 14 h 151"/>
                      <a:gd name="T10" fmla="*/ 4 w 293"/>
                      <a:gd name="T11" fmla="*/ 17 h 151"/>
                      <a:gd name="T12" fmla="*/ 6 w 293"/>
                      <a:gd name="T13" fmla="*/ 20 h 151"/>
                      <a:gd name="T14" fmla="*/ 8 w 293"/>
                      <a:gd name="T15" fmla="*/ 23 h 151"/>
                      <a:gd name="T16" fmla="*/ 10 w 293"/>
                      <a:gd name="T17" fmla="*/ 25 h 151"/>
                      <a:gd name="T18" fmla="*/ 13 w 293"/>
                      <a:gd name="T19" fmla="*/ 27 h 151"/>
                      <a:gd name="T20" fmla="*/ 15 w 293"/>
                      <a:gd name="T21" fmla="*/ 29 h 151"/>
                      <a:gd name="T22" fmla="*/ 18 w 293"/>
                      <a:gd name="T23" fmla="*/ 30 h 151"/>
                      <a:gd name="T24" fmla="*/ 21 w 293"/>
                      <a:gd name="T25" fmla="*/ 32 h 151"/>
                      <a:gd name="T26" fmla="*/ 25 w 293"/>
                      <a:gd name="T27" fmla="*/ 33 h 151"/>
                      <a:gd name="T28" fmla="*/ 28 w 293"/>
                      <a:gd name="T29" fmla="*/ 33 h 151"/>
                      <a:gd name="T30" fmla="*/ 31 w 293"/>
                      <a:gd name="T31" fmla="*/ 34 h 151"/>
                      <a:gd name="T32" fmla="*/ 34 w 293"/>
                      <a:gd name="T33" fmla="*/ 34 h 151"/>
                      <a:gd name="T34" fmla="*/ 38 w 293"/>
                      <a:gd name="T35" fmla="*/ 33 h 151"/>
                      <a:gd name="T36" fmla="*/ 41 w 293"/>
                      <a:gd name="T37" fmla="*/ 33 h 151"/>
                      <a:gd name="T38" fmla="*/ 44 w 293"/>
                      <a:gd name="T39" fmla="*/ 32 h 151"/>
                      <a:gd name="T40" fmla="*/ 47 w 293"/>
                      <a:gd name="T41" fmla="*/ 31 h 151"/>
                      <a:gd name="T42" fmla="*/ 50 w 293"/>
                      <a:gd name="T43" fmla="*/ 29 h 151"/>
                      <a:gd name="T44" fmla="*/ 53 w 293"/>
                      <a:gd name="T45" fmla="*/ 27 h 151"/>
                      <a:gd name="T46" fmla="*/ 55 w 293"/>
                      <a:gd name="T47" fmla="*/ 25 h 151"/>
                      <a:gd name="T48" fmla="*/ 58 w 293"/>
                      <a:gd name="T49" fmla="*/ 23 h 151"/>
                      <a:gd name="T50" fmla="*/ 60 w 293"/>
                      <a:gd name="T51" fmla="*/ 20 h 151"/>
                      <a:gd name="T52" fmla="*/ 61 w 293"/>
                      <a:gd name="T53" fmla="*/ 17 h 151"/>
                      <a:gd name="T54" fmla="*/ 63 w 293"/>
                      <a:gd name="T55" fmla="*/ 15 h 151"/>
                      <a:gd name="T56" fmla="*/ 64 w 293"/>
                      <a:gd name="T57" fmla="*/ 11 h 151"/>
                      <a:gd name="T58" fmla="*/ 65 w 293"/>
                      <a:gd name="T59" fmla="*/ 8 h 151"/>
                      <a:gd name="T60" fmla="*/ 66 w 293"/>
                      <a:gd name="T61" fmla="*/ 5 h 151"/>
                      <a:gd name="T62" fmla="*/ 66 w 293"/>
                      <a:gd name="T63" fmla="*/ 2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3"/>
                      <a:gd name="T97" fmla="*/ 0 h 151"/>
                      <a:gd name="T98" fmla="*/ 293 w 293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3" h="151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1" y="21"/>
                        </a:lnTo>
                        <a:lnTo>
                          <a:pt x="2" y="29"/>
                        </a:lnTo>
                        <a:lnTo>
                          <a:pt x="3" y="36"/>
                        </a:lnTo>
                        <a:lnTo>
                          <a:pt x="5" y="43"/>
                        </a:lnTo>
                        <a:lnTo>
                          <a:pt x="7" y="50"/>
                        </a:lnTo>
                        <a:lnTo>
                          <a:pt x="9" y="57"/>
                        </a:lnTo>
                        <a:lnTo>
                          <a:pt x="12" y="63"/>
                        </a:lnTo>
                        <a:lnTo>
                          <a:pt x="15" y="70"/>
                        </a:lnTo>
                        <a:lnTo>
                          <a:pt x="18" y="76"/>
                        </a:lnTo>
                        <a:lnTo>
                          <a:pt x="22" y="82"/>
                        </a:lnTo>
                        <a:lnTo>
                          <a:pt x="26" y="88"/>
                        </a:lnTo>
                        <a:lnTo>
                          <a:pt x="30" y="94"/>
                        </a:lnTo>
                        <a:lnTo>
                          <a:pt x="35" y="100"/>
                        </a:lnTo>
                        <a:lnTo>
                          <a:pt x="40" y="105"/>
                        </a:lnTo>
                        <a:lnTo>
                          <a:pt x="45" y="110"/>
                        </a:lnTo>
                        <a:lnTo>
                          <a:pt x="51" y="115"/>
                        </a:lnTo>
                        <a:lnTo>
                          <a:pt x="56" y="120"/>
                        </a:lnTo>
                        <a:lnTo>
                          <a:pt x="62" y="124"/>
                        </a:lnTo>
                        <a:lnTo>
                          <a:pt x="68" y="128"/>
                        </a:lnTo>
                        <a:lnTo>
                          <a:pt x="75" y="132"/>
                        </a:lnTo>
                        <a:lnTo>
                          <a:pt x="81" y="135"/>
                        </a:lnTo>
                        <a:lnTo>
                          <a:pt x="88" y="138"/>
                        </a:lnTo>
                        <a:lnTo>
                          <a:pt x="95" y="141"/>
                        </a:lnTo>
                        <a:lnTo>
                          <a:pt x="102" y="143"/>
                        </a:lnTo>
                        <a:lnTo>
                          <a:pt x="109" y="145"/>
                        </a:lnTo>
                        <a:lnTo>
                          <a:pt x="116" y="147"/>
                        </a:lnTo>
                        <a:lnTo>
                          <a:pt x="123" y="148"/>
                        </a:lnTo>
                        <a:lnTo>
                          <a:pt x="131" y="149"/>
                        </a:lnTo>
                        <a:lnTo>
                          <a:pt x="138" y="150"/>
                        </a:lnTo>
                        <a:lnTo>
                          <a:pt x="145" y="150"/>
                        </a:lnTo>
                        <a:lnTo>
                          <a:pt x="153" y="150"/>
                        </a:lnTo>
                        <a:lnTo>
                          <a:pt x="160" y="149"/>
                        </a:lnTo>
                        <a:lnTo>
                          <a:pt x="167" y="148"/>
                        </a:lnTo>
                        <a:lnTo>
                          <a:pt x="175" y="147"/>
                        </a:lnTo>
                        <a:lnTo>
                          <a:pt x="182" y="146"/>
                        </a:lnTo>
                        <a:lnTo>
                          <a:pt x="189" y="144"/>
                        </a:lnTo>
                        <a:lnTo>
                          <a:pt x="196" y="141"/>
                        </a:lnTo>
                        <a:lnTo>
                          <a:pt x="203" y="139"/>
                        </a:lnTo>
                        <a:lnTo>
                          <a:pt x="209" y="136"/>
                        </a:lnTo>
                        <a:lnTo>
                          <a:pt x="216" y="132"/>
                        </a:lnTo>
                        <a:lnTo>
                          <a:pt x="222" y="129"/>
                        </a:lnTo>
                        <a:lnTo>
                          <a:pt x="229" y="125"/>
                        </a:lnTo>
                        <a:lnTo>
                          <a:pt x="235" y="121"/>
                        </a:lnTo>
                        <a:lnTo>
                          <a:pt x="240" y="116"/>
                        </a:lnTo>
                        <a:lnTo>
                          <a:pt x="246" y="111"/>
                        </a:lnTo>
                        <a:lnTo>
                          <a:pt x="251" y="106"/>
                        </a:lnTo>
                        <a:lnTo>
                          <a:pt x="256" y="101"/>
                        </a:lnTo>
                        <a:lnTo>
                          <a:pt x="261" y="95"/>
                        </a:lnTo>
                        <a:lnTo>
                          <a:pt x="265" y="90"/>
                        </a:lnTo>
                        <a:lnTo>
                          <a:pt x="269" y="84"/>
                        </a:lnTo>
                        <a:lnTo>
                          <a:pt x="273" y="77"/>
                        </a:lnTo>
                        <a:lnTo>
                          <a:pt x="277" y="71"/>
                        </a:lnTo>
                        <a:lnTo>
                          <a:pt x="280" y="65"/>
                        </a:lnTo>
                        <a:lnTo>
                          <a:pt x="282" y="58"/>
                        </a:lnTo>
                        <a:lnTo>
                          <a:pt x="285" y="51"/>
                        </a:lnTo>
                        <a:lnTo>
                          <a:pt x="287" y="44"/>
                        </a:lnTo>
                        <a:lnTo>
                          <a:pt x="289" y="37"/>
                        </a:lnTo>
                        <a:lnTo>
                          <a:pt x="290" y="30"/>
                        </a:lnTo>
                        <a:lnTo>
                          <a:pt x="291" y="23"/>
                        </a:lnTo>
                        <a:lnTo>
                          <a:pt x="292" y="16"/>
                        </a:lnTo>
                        <a:lnTo>
                          <a:pt x="292" y="8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25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950" y="1681"/>
                    <a:ext cx="66" cy="35"/>
                  </a:xfrm>
                  <a:custGeom>
                    <a:avLst/>
                    <a:gdLst>
                      <a:gd name="T0" fmla="*/ 0 w 291"/>
                      <a:gd name="T1" fmla="*/ 4 h 153"/>
                      <a:gd name="T2" fmla="*/ 0 w 291"/>
                      <a:gd name="T3" fmla="*/ 7 h 153"/>
                      <a:gd name="T4" fmla="*/ 1 w 291"/>
                      <a:gd name="T5" fmla="*/ 10 h 153"/>
                      <a:gd name="T6" fmla="*/ 2 w 291"/>
                      <a:gd name="T7" fmla="*/ 13 h 153"/>
                      <a:gd name="T8" fmla="*/ 3 w 291"/>
                      <a:gd name="T9" fmla="*/ 16 h 153"/>
                      <a:gd name="T10" fmla="*/ 5 w 291"/>
                      <a:gd name="T11" fmla="*/ 19 h 153"/>
                      <a:gd name="T12" fmla="*/ 7 w 291"/>
                      <a:gd name="T13" fmla="*/ 22 h 153"/>
                      <a:gd name="T14" fmla="*/ 9 w 291"/>
                      <a:gd name="T15" fmla="*/ 24 h 153"/>
                      <a:gd name="T16" fmla="*/ 11 w 291"/>
                      <a:gd name="T17" fmla="*/ 27 h 153"/>
                      <a:gd name="T18" fmla="*/ 14 w 291"/>
                      <a:gd name="T19" fmla="*/ 29 h 153"/>
                      <a:gd name="T20" fmla="*/ 17 w 291"/>
                      <a:gd name="T21" fmla="*/ 30 h 153"/>
                      <a:gd name="T22" fmla="*/ 20 w 291"/>
                      <a:gd name="T23" fmla="*/ 32 h 153"/>
                      <a:gd name="T24" fmla="*/ 22 w 291"/>
                      <a:gd name="T25" fmla="*/ 33 h 153"/>
                      <a:gd name="T26" fmla="*/ 26 w 291"/>
                      <a:gd name="T27" fmla="*/ 34 h 153"/>
                      <a:gd name="T28" fmla="*/ 29 w 291"/>
                      <a:gd name="T29" fmla="*/ 35 h 153"/>
                      <a:gd name="T30" fmla="*/ 32 w 291"/>
                      <a:gd name="T31" fmla="*/ 35 h 153"/>
                      <a:gd name="T32" fmla="*/ 36 w 291"/>
                      <a:gd name="T33" fmla="*/ 35 h 153"/>
                      <a:gd name="T34" fmla="*/ 39 w 291"/>
                      <a:gd name="T35" fmla="*/ 34 h 153"/>
                      <a:gd name="T36" fmla="*/ 42 w 291"/>
                      <a:gd name="T37" fmla="*/ 33 h 153"/>
                      <a:gd name="T38" fmla="*/ 45 w 291"/>
                      <a:gd name="T39" fmla="*/ 32 h 153"/>
                      <a:gd name="T40" fmla="*/ 48 w 291"/>
                      <a:gd name="T41" fmla="*/ 31 h 153"/>
                      <a:gd name="T42" fmla="*/ 51 w 291"/>
                      <a:gd name="T43" fmla="*/ 30 h 153"/>
                      <a:gd name="T44" fmla="*/ 54 w 291"/>
                      <a:gd name="T45" fmla="*/ 27 h 153"/>
                      <a:gd name="T46" fmla="*/ 56 w 291"/>
                      <a:gd name="T47" fmla="*/ 25 h 153"/>
                      <a:gd name="T48" fmla="*/ 58 w 291"/>
                      <a:gd name="T49" fmla="*/ 23 h 153"/>
                      <a:gd name="T50" fmla="*/ 60 w 291"/>
                      <a:gd name="T51" fmla="*/ 20 h 153"/>
                      <a:gd name="T52" fmla="*/ 62 w 291"/>
                      <a:gd name="T53" fmla="*/ 17 h 153"/>
                      <a:gd name="T54" fmla="*/ 63 w 291"/>
                      <a:gd name="T55" fmla="*/ 14 h 153"/>
                      <a:gd name="T56" fmla="*/ 64 w 291"/>
                      <a:gd name="T57" fmla="*/ 11 h 153"/>
                      <a:gd name="T58" fmla="*/ 65 w 291"/>
                      <a:gd name="T59" fmla="*/ 8 h 153"/>
                      <a:gd name="T60" fmla="*/ 66 w 291"/>
                      <a:gd name="T61" fmla="*/ 5 h 153"/>
                      <a:gd name="T62" fmla="*/ 66 w 291"/>
                      <a:gd name="T63" fmla="*/ 2 h 15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1"/>
                      <a:gd name="T97" fmla="*/ 0 h 153"/>
                      <a:gd name="T98" fmla="*/ 291 w 291"/>
                      <a:gd name="T99" fmla="*/ 153 h 15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1" h="153">
                        <a:moveTo>
                          <a:pt x="0" y="9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6" y="51"/>
                        </a:lnTo>
                        <a:lnTo>
                          <a:pt x="9" y="58"/>
                        </a:lnTo>
                        <a:lnTo>
                          <a:pt x="11" y="65"/>
                        </a:lnTo>
                        <a:lnTo>
                          <a:pt x="14" y="71"/>
                        </a:lnTo>
                        <a:lnTo>
                          <a:pt x="18" y="78"/>
                        </a:lnTo>
                        <a:lnTo>
                          <a:pt x="21" y="84"/>
                        </a:lnTo>
                        <a:lnTo>
                          <a:pt x="25" y="90"/>
                        </a:lnTo>
                        <a:lnTo>
                          <a:pt x="30" y="96"/>
                        </a:lnTo>
                        <a:lnTo>
                          <a:pt x="34" y="101"/>
                        </a:lnTo>
                        <a:lnTo>
                          <a:pt x="39" y="107"/>
                        </a:lnTo>
                        <a:lnTo>
                          <a:pt x="44" y="112"/>
                        </a:lnTo>
                        <a:lnTo>
                          <a:pt x="49" y="116"/>
                        </a:lnTo>
                        <a:lnTo>
                          <a:pt x="55" y="121"/>
                        </a:lnTo>
                        <a:lnTo>
                          <a:pt x="61" y="125"/>
                        </a:lnTo>
                        <a:lnTo>
                          <a:pt x="67" y="129"/>
                        </a:lnTo>
                        <a:lnTo>
                          <a:pt x="73" y="133"/>
                        </a:lnTo>
                        <a:lnTo>
                          <a:pt x="79" y="136"/>
                        </a:lnTo>
                        <a:lnTo>
                          <a:pt x="86" y="140"/>
                        </a:lnTo>
                        <a:lnTo>
                          <a:pt x="93" y="142"/>
                        </a:lnTo>
                        <a:lnTo>
                          <a:pt x="99" y="145"/>
                        </a:lnTo>
                        <a:lnTo>
                          <a:pt x="106" y="147"/>
                        </a:lnTo>
                        <a:lnTo>
                          <a:pt x="113" y="149"/>
                        </a:lnTo>
                        <a:lnTo>
                          <a:pt x="120" y="150"/>
                        </a:lnTo>
                        <a:lnTo>
                          <a:pt x="128" y="151"/>
                        </a:lnTo>
                        <a:lnTo>
                          <a:pt x="135" y="152"/>
                        </a:lnTo>
                        <a:lnTo>
                          <a:pt x="142" y="152"/>
                        </a:lnTo>
                        <a:lnTo>
                          <a:pt x="149" y="152"/>
                        </a:lnTo>
                        <a:lnTo>
                          <a:pt x="157" y="152"/>
                        </a:lnTo>
                        <a:lnTo>
                          <a:pt x="164" y="151"/>
                        </a:lnTo>
                        <a:lnTo>
                          <a:pt x="171" y="150"/>
                        </a:lnTo>
                        <a:lnTo>
                          <a:pt x="178" y="148"/>
                        </a:lnTo>
                        <a:lnTo>
                          <a:pt x="185" y="146"/>
                        </a:lnTo>
                        <a:lnTo>
                          <a:pt x="192" y="144"/>
                        </a:lnTo>
                        <a:lnTo>
                          <a:pt x="199" y="142"/>
                        </a:lnTo>
                        <a:lnTo>
                          <a:pt x="205" y="139"/>
                        </a:lnTo>
                        <a:lnTo>
                          <a:pt x="212" y="136"/>
                        </a:lnTo>
                        <a:lnTo>
                          <a:pt x="218" y="132"/>
                        </a:lnTo>
                        <a:lnTo>
                          <a:pt x="224" y="129"/>
                        </a:lnTo>
                        <a:lnTo>
                          <a:pt x="230" y="125"/>
                        </a:lnTo>
                        <a:lnTo>
                          <a:pt x="236" y="120"/>
                        </a:lnTo>
                        <a:lnTo>
                          <a:pt x="242" y="116"/>
                        </a:lnTo>
                        <a:lnTo>
                          <a:pt x="247" y="111"/>
                        </a:lnTo>
                        <a:lnTo>
                          <a:pt x="252" y="105"/>
                        </a:lnTo>
                        <a:lnTo>
                          <a:pt x="257" y="100"/>
                        </a:lnTo>
                        <a:lnTo>
                          <a:pt x="261" y="94"/>
                        </a:lnTo>
                        <a:lnTo>
                          <a:pt x="265" y="89"/>
                        </a:lnTo>
                        <a:lnTo>
                          <a:pt x="269" y="83"/>
                        </a:lnTo>
                        <a:lnTo>
                          <a:pt x="273" y="76"/>
                        </a:lnTo>
                        <a:lnTo>
                          <a:pt x="276" y="70"/>
                        </a:lnTo>
                        <a:lnTo>
                          <a:pt x="279" y="63"/>
                        </a:lnTo>
                        <a:lnTo>
                          <a:pt x="282" y="57"/>
                        </a:lnTo>
                        <a:lnTo>
                          <a:pt x="284" y="50"/>
                        </a:lnTo>
                        <a:lnTo>
                          <a:pt x="286" y="43"/>
                        </a:lnTo>
                        <a:lnTo>
                          <a:pt x="287" y="36"/>
                        </a:lnTo>
                        <a:lnTo>
                          <a:pt x="289" y="29"/>
                        </a:lnTo>
                        <a:lnTo>
                          <a:pt x="289" y="22"/>
                        </a:lnTo>
                        <a:lnTo>
                          <a:pt x="290" y="15"/>
                        </a:lnTo>
                        <a:lnTo>
                          <a:pt x="290" y="8"/>
                        </a:lnTo>
                        <a:lnTo>
                          <a:pt x="290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26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980" y="1749"/>
                    <a:ext cx="66" cy="35"/>
                  </a:xfrm>
                  <a:custGeom>
                    <a:avLst/>
                    <a:gdLst>
                      <a:gd name="T0" fmla="*/ 0 w 291"/>
                      <a:gd name="T1" fmla="*/ 2 h 153"/>
                      <a:gd name="T2" fmla="*/ 0 w 291"/>
                      <a:gd name="T3" fmla="*/ 5 h 153"/>
                      <a:gd name="T4" fmla="*/ 1 w 291"/>
                      <a:gd name="T5" fmla="*/ 8 h 153"/>
                      <a:gd name="T6" fmla="*/ 1 w 291"/>
                      <a:gd name="T7" fmla="*/ 11 h 153"/>
                      <a:gd name="T8" fmla="*/ 2 w 291"/>
                      <a:gd name="T9" fmla="*/ 14 h 153"/>
                      <a:gd name="T10" fmla="*/ 4 w 291"/>
                      <a:gd name="T11" fmla="*/ 17 h 153"/>
                      <a:gd name="T12" fmla="*/ 5 w 291"/>
                      <a:gd name="T13" fmla="*/ 20 h 153"/>
                      <a:gd name="T14" fmla="*/ 7 w 291"/>
                      <a:gd name="T15" fmla="*/ 23 h 153"/>
                      <a:gd name="T16" fmla="*/ 10 w 291"/>
                      <a:gd name="T17" fmla="*/ 25 h 153"/>
                      <a:gd name="T18" fmla="*/ 12 w 291"/>
                      <a:gd name="T19" fmla="*/ 27 h 153"/>
                      <a:gd name="T20" fmla="*/ 15 w 291"/>
                      <a:gd name="T21" fmla="*/ 30 h 153"/>
                      <a:gd name="T22" fmla="*/ 18 w 291"/>
                      <a:gd name="T23" fmla="*/ 31 h 153"/>
                      <a:gd name="T24" fmla="*/ 21 w 291"/>
                      <a:gd name="T25" fmla="*/ 32 h 153"/>
                      <a:gd name="T26" fmla="*/ 24 w 291"/>
                      <a:gd name="T27" fmla="*/ 33 h 153"/>
                      <a:gd name="T28" fmla="*/ 27 w 291"/>
                      <a:gd name="T29" fmla="*/ 34 h 153"/>
                      <a:gd name="T30" fmla="*/ 30 w 291"/>
                      <a:gd name="T31" fmla="*/ 35 h 153"/>
                      <a:gd name="T32" fmla="*/ 34 w 291"/>
                      <a:gd name="T33" fmla="*/ 35 h 153"/>
                      <a:gd name="T34" fmla="*/ 37 w 291"/>
                      <a:gd name="T35" fmla="*/ 35 h 153"/>
                      <a:gd name="T36" fmla="*/ 40 w 291"/>
                      <a:gd name="T37" fmla="*/ 34 h 153"/>
                      <a:gd name="T38" fmla="*/ 43 w 291"/>
                      <a:gd name="T39" fmla="*/ 33 h 153"/>
                      <a:gd name="T40" fmla="*/ 46 w 291"/>
                      <a:gd name="T41" fmla="*/ 32 h 153"/>
                      <a:gd name="T42" fmla="*/ 49 w 291"/>
                      <a:gd name="T43" fmla="*/ 30 h 153"/>
                      <a:gd name="T44" fmla="*/ 52 w 291"/>
                      <a:gd name="T45" fmla="*/ 29 h 153"/>
                      <a:gd name="T46" fmla="*/ 55 w 291"/>
                      <a:gd name="T47" fmla="*/ 27 h 153"/>
                      <a:gd name="T48" fmla="*/ 57 w 291"/>
                      <a:gd name="T49" fmla="*/ 24 h 153"/>
                      <a:gd name="T50" fmla="*/ 59 w 291"/>
                      <a:gd name="T51" fmla="*/ 22 h 153"/>
                      <a:gd name="T52" fmla="*/ 61 w 291"/>
                      <a:gd name="T53" fmla="*/ 19 h 153"/>
                      <a:gd name="T54" fmla="*/ 63 w 291"/>
                      <a:gd name="T55" fmla="*/ 16 h 153"/>
                      <a:gd name="T56" fmla="*/ 64 w 291"/>
                      <a:gd name="T57" fmla="*/ 13 h 153"/>
                      <a:gd name="T58" fmla="*/ 65 w 291"/>
                      <a:gd name="T59" fmla="*/ 10 h 153"/>
                      <a:gd name="T60" fmla="*/ 65 w 291"/>
                      <a:gd name="T61" fmla="*/ 7 h 153"/>
                      <a:gd name="T62" fmla="*/ 66 w 291"/>
                      <a:gd name="T63" fmla="*/ 4 h 15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1"/>
                      <a:gd name="T97" fmla="*/ 0 h 153"/>
                      <a:gd name="T98" fmla="*/ 291 w 291"/>
                      <a:gd name="T99" fmla="*/ 153 h 15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1" h="153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1" y="22"/>
                        </a:lnTo>
                        <a:lnTo>
                          <a:pt x="1" y="29"/>
                        </a:lnTo>
                        <a:lnTo>
                          <a:pt x="3" y="36"/>
                        </a:lnTo>
                        <a:lnTo>
                          <a:pt x="4" y="43"/>
                        </a:lnTo>
                        <a:lnTo>
                          <a:pt x="6" y="50"/>
                        </a:lnTo>
                        <a:lnTo>
                          <a:pt x="8" y="57"/>
                        </a:lnTo>
                        <a:lnTo>
                          <a:pt x="11" y="63"/>
                        </a:lnTo>
                        <a:lnTo>
                          <a:pt x="14" y="70"/>
                        </a:lnTo>
                        <a:lnTo>
                          <a:pt x="17" y="76"/>
                        </a:lnTo>
                        <a:lnTo>
                          <a:pt x="21" y="82"/>
                        </a:lnTo>
                        <a:lnTo>
                          <a:pt x="24" y="88"/>
                        </a:lnTo>
                        <a:lnTo>
                          <a:pt x="29" y="94"/>
                        </a:lnTo>
                        <a:lnTo>
                          <a:pt x="33" y="100"/>
                        </a:lnTo>
                        <a:lnTo>
                          <a:pt x="38" y="105"/>
                        </a:lnTo>
                        <a:lnTo>
                          <a:pt x="43" y="111"/>
                        </a:lnTo>
                        <a:lnTo>
                          <a:pt x="48" y="115"/>
                        </a:lnTo>
                        <a:lnTo>
                          <a:pt x="54" y="120"/>
                        </a:lnTo>
                        <a:lnTo>
                          <a:pt x="59" y="124"/>
                        </a:lnTo>
                        <a:lnTo>
                          <a:pt x="65" y="129"/>
                        </a:lnTo>
                        <a:lnTo>
                          <a:pt x="72" y="132"/>
                        </a:lnTo>
                        <a:lnTo>
                          <a:pt x="78" y="136"/>
                        </a:lnTo>
                        <a:lnTo>
                          <a:pt x="84" y="139"/>
                        </a:lnTo>
                        <a:lnTo>
                          <a:pt x="91" y="142"/>
                        </a:lnTo>
                        <a:lnTo>
                          <a:pt x="98" y="144"/>
                        </a:lnTo>
                        <a:lnTo>
                          <a:pt x="105" y="146"/>
                        </a:lnTo>
                        <a:lnTo>
                          <a:pt x="112" y="148"/>
                        </a:lnTo>
                        <a:lnTo>
                          <a:pt x="119" y="150"/>
                        </a:lnTo>
                        <a:lnTo>
                          <a:pt x="126" y="151"/>
                        </a:lnTo>
                        <a:lnTo>
                          <a:pt x="133" y="152"/>
                        </a:lnTo>
                        <a:lnTo>
                          <a:pt x="141" y="152"/>
                        </a:lnTo>
                        <a:lnTo>
                          <a:pt x="148" y="152"/>
                        </a:lnTo>
                        <a:lnTo>
                          <a:pt x="155" y="152"/>
                        </a:lnTo>
                        <a:lnTo>
                          <a:pt x="162" y="151"/>
                        </a:lnTo>
                        <a:lnTo>
                          <a:pt x="169" y="150"/>
                        </a:lnTo>
                        <a:lnTo>
                          <a:pt x="177" y="149"/>
                        </a:lnTo>
                        <a:lnTo>
                          <a:pt x="184" y="147"/>
                        </a:lnTo>
                        <a:lnTo>
                          <a:pt x="191" y="145"/>
                        </a:lnTo>
                        <a:lnTo>
                          <a:pt x="197" y="142"/>
                        </a:lnTo>
                        <a:lnTo>
                          <a:pt x="204" y="140"/>
                        </a:lnTo>
                        <a:lnTo>
                          <a:pt x="211" y="137"/>
                        </a:lnTo>
                        <a:lnTo>
                          <a:pt x="217" y="133"/>
                        </a:lnTo>
                        <a:lnTo>
                          <a:pt x="223" y="129"/>
                        </a:lnTo>
                        <a:lnTo>
                          <a:pt x="229" y="125"/>
                        </a:lnTo>
                        <a:lnTo>
                          <a:pt x="235" y="121"/>
                        </a:lnTo>
                        <a:lnTo>
                          <a:pt x="241" y="117"/>
                        </a:lnTo>
                        <a:lnTo>
                          <a:pt x="246" y="112"/>
                        </a:lnTo>
                        <a:lnTo>
                          <a:pt x="251" y="107"/>
                        </a:lnTo>
                        <a:lnTo>
                          <a:pt x="256" y="101"/>
                        </a:lnTo>
                        <a:lnTo>
                          <a:pt x="260" y="96"/>
                        </a:lnTo>
                        <a:lnTo>
                          <a:pt x="265" y="90"/>
                        </a:lnTo>
                        <a:lnTo>
                          <a:pt x="269" y="84"/>
                        </a:lnTo>
                        <a:lnTo>
                          <a:pt x="272" y="78"/>
                        </a:lnTo>
                        <a:lnTo>
                          <a:pt x="276" y="71"/>
                        </a:lnTo>
                        <a:lnTo>
                          <a:pt x="279" y="65"/>
                        </a:lnTo>
                        <a:lnTo>
                          <a:pt x="281" y="58"/>
                        </a:lnTo>
                        <a:lnTo>
                          <a:pt x="284" y="51"/>
                        </a:lnTo>
                        <a:lnTo>
                          <a:pt x="285" y="44"/>
                        </a:lnTo>
                        <a:lnTo>
                          <a:pt x="287" y="37"/>
                        </a:lnTo>
                        <a:lnTo>
                          <a:pt x="288" y="30"/>
                        </a:lnTo>
                        <a:lnTo>
                          <a:pt x="289" y="23"/>
                        </a:lnTo>
                        <a:lnTo>
                          <a:pt x="290" y="16"/>
                        </a:lnTo>
                        <a:lnTo>
                          <a:pt x="290" y="9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27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1046" y="1770"/>
                    <a:ext cx="67" cy="34"/>
                  </a:xfrm>
                  <a:custGeom>
                    <a:avLst/>
                    <a:gdLst>
                      <a:gd name="T0" fmla="*/ 0 w 297"/>
                      <a:gd name="T1" fmla="*/ 4 h 151"/>
                      <a:gd name="T2" fmla="*/ 0 w 297"/>
                      <a:gd name="T3" fmla="*/ 7 h 151"/>
                      <a:gd name="T4" fmla="*/ 1 w 297"/>
                      <a:gd name="T5" fmla="*/ 10 h 151"/>
                      <a:gd name="T6" fmla="*/ 2 w 297"/>
                      <a:gd name="T7" fmla="*/ 13 h 151"/>
                      <a:gd name="T8" fmla="*/ 4 w 297"/>
                      <a:gd name="T9" fmla="*/ 16 h 151"/>
                      <a:gd name="T10" fmla="*/ 5 w 297"/>
                      <a:gd name="T11" fmla="*/ 19 h 151"/>
                      <a:gd name="T12" fmla="*/ 7 w 297"/>
                      <a:gd name="T13" fmla="*/ 21 h 151"/>
                      <a:gd name="T14" fmla="*/ 9 w 297"/>
                      <a:gd name="T15" fmla="*/ 24 h 151"/>
                      <a:gd name="T16" fmla="*/ 12 w 297"/>
                      <a:gd name="T17" fmla="*/ 26 h 151"/>
                      <a:gd name="T18" fmla="*/ 14 w 297"/>
                      <a:gd name="T19" fmla="*/ 28 h 151"/>
                      <a:gd name="T20" fmla="*/ 17 w 297"/>
                      <a:gd name="T21" fmla="*/ 30 h 151"/>
                      <a:gd name="T22" fmla="*/ 20 w 297"/>
                      <a:gd name="T23" fmla="*/ 31 h 151"/>
                      <a:gd name="T24" fmla="*/ 24 w 297"/>
                      <a:gd name="T25" fmla="*/ 32 h 151"/>
                      <a:gd name="T26" fmla="*/ 27 w 297"/>
                      <a:gd name="T27" fmla="*/ 33 h 151"/>
                      <a:gd name="T28" fmla="*/ 30 w 297"/>
                      <a:gd name="T29" fmla="*/ 34 h 151"/>
                      <a:gd name="T30" fmla="*/ 34 w 297"/>
                      <a:gd name="T31" fmla="*/ 34 h 151"/>
                      <a:gd name="T32" fmla="*/ 37 w 297"/>
                      <a:gd name="T33" fmla="*/ 34 h 151"/>
                      <a:gd name="T34" fmla="*/ 40 w 297"/>
                      <a:gd name="T35" fmla="*/ 33 h 151"/>
                      <a:gd name="T36" fmla="*/ 44 w 297"/>
                      <a:gd name="T37" fmla="*/ 32 h 151"/>
                      <a:gd name="T38" fmla="*/ 47 w 297"/>
                      <a:gd name="T39" fmla="*/ 31 h 151"/>
                      <a:gd name="T40" fmla="*/ 50 w 297"/>
                      <a:gd name="T41" fmla="*/ 30 h 151"/>
                      <a:gd name="T42" fmla="*/ 53 w 297"/>
                      <a:gd name="T43" fmla="*/ 28 h 151"/>
                      <a:gd name="T44" fmla="*/ 55 w 297"/>
                      <a:gd name="T45" fmla="*/ 26 h 151"/>
                      <a:gd name="T46" fmla="*/ 58 w 297"/>
                      <a:gd name="T47" fmla="*/ 24 h 151"/>
                      <a:gd name="T48" fmla="*/ 60 w 297"/>
                      <a:gd name="T49" fmla="*/ 21 h 151"/>
                      <a:gd name="T50" fmla="*/ 62 w 297"/>
                      <a:gd name="T51" fmla="*/ 18 h 151"/>
                      <a:gd name="T52" fmla="*/ 63 w 297"/>
                      <a:gd name="T53" fmla="*/ 16 h 151"/>
                      <a:gd name="T54" fmla="*/ 65 w 297"/>
                      <a:gd name="T55" fmla="*/ 13 h 151"/>
                      <a:gd name="T56" fmla="*/ 66 w 297"/>
                      <a:gd name="T57" fmla="*/ 10 h 151"/>
                      <a:gd name="T58" fmla="*/ 66 w 297"/>
                      <a:gd name="T59" fmla="*/ 7 h 151"/>
                      <a:gd name="T60" fmla="*/ 67 w 297"/>
                      <a:gd name="T61" fmla="*/ 3 h 151"/>
                      <a:gd name="T62" fmla="*/ 67 w 297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7"/>
                      <a:gd name="T97" fmla="*/ 0 h 151"/>
                      <a:gd name="T98" fmla="*/ 297 w 297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7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10" y="58"/>
                        </a:lnTo>
                        <a:lnTo>
                          <a:pt x="13" y="65"/>
                        </a:lnTo>
                        <a:lnTo>
                          <a:pt x="16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2" y="95"/>
                        </a:lnTo>
                        <a:lnTo>
                          <a:pt x="36" y="101"/>
                        </a:lnTo>
                        <a:lnTo>
                          <a:pt x="42" y="106"/>
                        </a:lnTo>
                        <a:lnTo>
                          <a:pt x="47" y="111"/>
                        </a:lnTo>
                        <a:lnTo>
                          <a:pt x="52" y="116"/>
                        </a:lnTo>
                        <a:lnTo>
                          <a:pt x="58" y="121"/>
                        </a:lnTo>
                        <a:lnTo>
                          <a:pt x="64" y="125"/>
                        </a:lnTo>
                        <a:lnTo>
                          <a:pt x="71" y="129"/>
                        </a:lnTo>
                        <a:lnTo>
                          <a:pt x="77" y="132"/>
                        </a:lnTo>
                        <a:lnTo>
                          <a:pt x="84" y="136"/>
                        </a:lnTo>
                        <a:lnTo>
                          <a:pt x="90" y="139"/>
                        </a:lnTo>
                        <a:lnTo>
                          <a:pt x="97" y="141"/>
                        </a:lnTo>
                        <a:lnTo>
                          <a:pt x="105" y="144"/>
                        </a:lnTo>
                        <a:lnTo>
                          <a:pt x="112" y="146"/>
                        </a:lnTo>
                        <a:lnTo>
                          <a:pt x="119" y="147"/>
                        </a:lnTo>
                        <a:lnTo>
                          <a:pt x="126" y="148"/>
                        </a:lnTo>
                        <a:lnTo>
                          <a:pt x="134" y="149"/>
                        </a:lnTo>
                        <a:lnTo>
                          <a:pt x="141" y="150"/>
                        </a:lnTo>
                        <a:lnTo>
                          <a:pt x="149" y="150"/>
                        </a:lnTo>
                        <a:lnTo>
                          <a:pt x="156" y="150"/>
                        </a:lnTo>
                        <a:lnTo>
                          <a:pt x="164" y="149"/>
                        </a:lnTo>
                        <a:lnTo>
                          <a:pt x="171" y="148"/>
                        </a:lnTo>
                        <a:lnTo>
                          <a:pt x="178" y="147"/>
                        </a:lnTo>
                        <a:lnTo>
                          <a:pt x="186" y="145"/>
                        </a:lnTo>
                        <a:lnTo>
                          <a:pt x="193" y="143"/>
                        </a:lnTo>
                        <a:lnTo>
                          <a:pt x="200" y="141"/>
                        </a:lnTo>
                        <a:lnTo>
                          <a:pt x="207" y="138"/>
                        </a:lnTo>
                        <a:lnTo>
                          <a:pt x="214" y="135"/>
                        </a:lnTo>
                        <a:lnTo>
                          <a:pt x="220" y="132"/>
                        </a:lnTo>
                        <a:lnTo>
                          <a:pt x="227" y="128"/>
                        </a:lnTo>
                        <a:lnTo>
                          <a:pt x="233" y="124"/>
                        </a:lnTo>
                        <a:lnTo>
                          <a:pt x="239" y="120"/>
                        </a:lnTo>
                        <a:lnTo>
                          <a:pt x="245" y="115"/>
                        </a:lnTo>
                        <a:lnTo>
                          <a:pt x="250" y="110"/>
                        </a:lnTo>
                        <a:lnTo>
                          <a:pt x="256" y="105"/>
                        </a:lnTo>
                        <a:lnTo>
                          <a:pt x="261" y="100"/>
                        </a:lnTo>
                        <a:lnTo>
                          <a:pt x="265" y="94"/>
                        </a:lnTo>
                        <a:lnTo>
                          <a:pt x="270" y="88"/>
                        </a:lnTo>
                        <a:lnTo>
                          <a:pt x="274" y="82"/>
                        </a:lnTo>
                        <a:lnTo>
                          <a:pt x="278" y="76"/>
                        </a:lnTo>
                        <a:lnTo>
                          <a:pt x="281" y="70"/>
                        </a:lnTo>
                        <a:lnTo>
                          <a:pt x="284" y="63"/>
                        </a:lnTo>
                        <a:lnTo>
                          <a:pt x="287" y="57"/>
                        </a:lnTo>
                        <a:lnTo>
                          <a:pt x="289" y="50"/>
                        </a:lnTo>
                        <a:lnTo>
                          <a:pt x="291" y="43"/>
                        </a:lnTo>
                        <a:lnTo>
                          <a:pt x="293" y="36"/>
                        </a:lnTo>
                        <a:lnTo>
                          <a:pt x="294" y="29"/>
                        </a:lnTo>
                        <a:lnTo>
                          <a:pt x="295" y="21"/>
                        </a:lnTo>
                        <a:lnTo>
                          <a:pt x="296" y="14"/>
                        </a:lnTo>
                        <a:lnTo>
                          <a:pt x="296" y="7"/>
                        </a:lnTo>
                        <a:lnTo>
                          <a:pt x="296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28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1078" y="1840"/>
                    <a:ext cx="67" cy="34"/>
                  </a:xfrm>
                  <a:custGeom>
                    <a:avLst/>
                    <a:gdLst>
                      <a:gd name="T0" fmla="*/ 0 w 295"/>
                      <a:gd name="T1" fmla="*/ 2 h 151"/>
                      <a:gd name="T2" fmla="*/ 0 w 295"/>
                      <a:gd name="T3" fmla="*/ 5 h 151"/>
                      <a:gd name="T4" fmla="*/ 1 w 295"/>
                      <a:gd name="T5" fmla="*/ 8 h 151"/>
                      <a:gd name="T6" fmla="*/ 2 w 295"/>
                      <a:gd name="T7" fmla="*/ 11 h 151"/>
                      <a:gd name="T8" fmla="*/ 3 w 295"/>
                      <a:gd name="T9" fmla="*/ 14 h 151"/>
                      <a:gd name="T10" fmla="*/ 4 w 295"/>
                      <a:gd name="T11" fmla="*/ 17 h 151"/>
                      <a:gd name="T12" fmla="*/ 6 w 295"/>
                      <a:gd name="T13" fmla="*/ 20 h 151"/>
                      <a:gd name="T14" fmla="*/ 8 w 295"/>
                      <a:gd name="T15" fmla="*/ 23 h 151"/>
                      <a:gd name="T16" fmla="*/ 10 w 295"/>
                      <a:gd name="T17" fmla="*/ 25 h 151"/>
                      <a:gd name="T18" fmla="*/ 13 w 295"/>
                      <a:gd name="T19" fmla="*/ 27 h 151"/>
                      <a:gd name="T20" fmla="*/ 16 w 295"/>
                      <a:gd name="T21" fmla="*/ 29 h 151"/>
                      <a:gd name="T22" fmla="*/ 19 w 295"/>
                      <a:gd name="T23" fmla="*/ 30 h 151"/>
                      <a:gd name="T24" fmla="*/ 22 w 295"/>
                      <a:gd name="T25" fmla="*/ 32 h 151"/>
                      <a:gd name="T26" fmla="*/ 25 w 295"/>
                      <a:gd name="T27" fmla="*/ 33 h 151"/>
                      <a:gd name="T28" fmla="*/ 28 w 295"/>
                      <a:gd name="T29" fmla="*/ 33 h 151"/>
                      <a:gd name="T30" fmla="*/ 32 w 295"/>
                      <a:gd name="T31" fmla="*/ 34 h 151"/>
                      <a:gd name="T32" fmla="*/ 35 w 295"/>
                      <a:gd name="T33" fmla="*/ 34 h 151"/>
                      <a:gd name="T34" fmla="*/ 38 w 295"/>
                      <a:gd name="T35" fmla="*/ 33 h 151"/>
                      <a:gd name="T36" fmla="*/ 42 w 295"/>
                      <a:gd name="T37" fmla="*/ 33 h 151"/>
                      <a:gd name="T38" fmla="*/ 45 w 295"/>
                      <a:gd name="T39" fmla="*/ 32 h 151"/>
                      <a:gd name="T40" fmla="*/ 48 w 295"/>
                      <a:gd name="T41" fmla="*/ 31 h 151"/>
                      <a:gd name="T42" fmla="*/ 51 w 295"/>
                      <a:gd name="T43" fmla="*/ 29 h 151"/>
                      <a:gd name="T44" fmla="*/ 54 w 295"/>
                      <a:gd name="T45" fmla="*/ 27 h 151"/>
                      <a:gd name="T46" fmla="*/ 56 w 295"/>
                      <a:gd name="T47" fmla="*/ 25 h 151"/>
                      <a:gd name="T48" fmla="*/ 59 w 295"/>
                      <a:gd name="T49" fmla="*/ 23 h 151"/>
                      <a:gd name="T50" fmla="*/ 61 w 295"/>
                      <a:gd name="T51" fmla="*/ 20 h 151"/>
                      <a:gd name="T52" fmla="*/ 62 w 295"/>
                      <a:gd name="T53" fmla="*/ 17 h 151"/>
                      <a:gd name="T54" fmla="*/ 64 w 295"/>
                      <a:gd name="T55" fmla="*/ 15 h 151"/>
                      <a:gd name="T56" fmla="*/ 65 w 295"/>
                      <a:gd name="T57" fmla="*/ 11 h 151"/>
                      <a:gd name="T58" fmla="*/ 66 w 295"/>
                      <a:gd name="T59" fmla="*/ 8 h 151"/>
                      <a:gd name="T60" fmla="*/ 67 w 295"/>
                      <a:gd name="T61" fmla="*/ 5 h 151"/>
                      <a:gd name="T62" fmla="*/ 67 w 295"/>
                      <a:gd name="T63" fmla="*/ 2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1"/>
                      <a:gd name="T98" fmla="*/ 295 w 295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1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1" y="21"/>
                        </a:lnTo>
                        <a:lnTo>
                          <a:pt x="2" y="29"/>
                        </a:lnTo>
                        <a:lnTo>
                          <a:pt x="3" y="36"/>
                        </a:lnTo>
                        <a:lnTo>
                          <a:pt x="5" y="43"/>
                        </a:lnTo>
                        <a:lnTo>
                          <a:pt x="7" y="50"/>
                        </a:lnTo>
                        <a:lnTo>
                          <a:pt x="9" y="57"/>
                        </a:lnTo>
                        <a:lnTo>
                          <a:pt x="12" y="63"/>
                        </a:lnTo>
                        <a:lnTo>
                          <a:pt x="15" y="70"/>
                        </a:lnTo>
                        <a:lnTo>
                          <a:pt x="18" y="76"/>
                        </a:lnTo>
                        <a:lnTo>
                          <a:pt x="22" y="82"/>
                        </a:lnTo>
                        <a:lnTo>
                          <a:pt x="26" y="88"/>
                        </a:lnTo>
                        <a:lnTo>
                          <a:pt x="31" y="94"/>
                        </a:lnTo>
                        <a:lnTo>
                          <a:pt x="35" y="100"/>
                        </a:lnTo>
                        <a:lnTo>
                          <a:pt x="40" y="105"/>
                        </a:lnTo>
                        <a:lnTo>
                          <a:pt x="45" y="110"/>
                        </a:lnTo>
                        <a:lnTo>
                          <a:pt x="51" y="115"/>
                        </a:lnTo>
                        <a:lnTo>
                          <a:pt x="57" y="120"/>
                        </a:lnTo>
                        <a:lnTo>
                          <a:pt x="63" y="124"/>
                        </a:lnTo>
                        <a:lnTo>
                          <a:pt x="69" y="128"/>
                        </a:lnTo>
                        <a:lnTo>
                          <a:pt x="75" y="132"/>
                        </a:lnTo>
                        <a:lnTo>
                          <a:pt x="82" y="135"/>
                        </a:lnTo>
                        <a:lnTo>
                          <a:pt x="89" y="138"/>
                        </a:lnTo>
                        <a:lnTo>
                          <a:pt x="95" y="141"/>
                        </a:lnTo>
                        <a:lnTo>
                          <a:pt x="102" y="143"/>
                        </a:lnTo>
                        <a:lnTo>
                          <a:pt x="110" y="145"/>
                        </a:lnTo>
                        <a:lnTo>
                          <a:pt x="117" y="147"/>
                        </a:lnTo>
                        <a:lnTo>
                          <a:pt x="124" y="148"/>
                        </a:lnTo>
                        <a:lnTo>
                          <a:pt x="131" y="149"/>
                        </a:lnTo>
                        <a:lnTo>
                          <a:pt x="139" y="150"/>
                        </a:lnTo>
                        <a:lnTo>
                          <a:pt x="146" y="150"/>
                        </a:lnTo>
                        <a:lnTo>
                          <a:pt x="154" y="150"/>
                        </a:lnTo>
                        <a:lnTo>
                          <a:pt x="161" y="149"/>
                        </a:lnTo>
                        <a:lnTo>
                          <a:pt x="168" y="148"/>
                        </a:lnTo>
                        <a:lnTo>
                          <a:pt x="176" y="147"/>
                        </a:lnTo>
                        <a:lnTo>
                          <a:pt x="183" y="146"/>
                        </a:lnTo>
                        <a:lnTo>
                          <a:pt x="190" y="144"/>
                        </a:lnTo>
                        <a:lnTo>
                          <a:pt x="197" y="141"/>
                        </a:lnTo>
                        <a:lnTo>
                          <a:pt x="204" y="139"/>
                        </a:lnTo>
                        <a:lnTo>
                          <a:pt x="211" y="136"/>
                        </a:lnTo>
                        <a:lnTo>
                          <a:pt x="217" y="132"/>
                        </a:lnTo>
                        <a:lnTo>
                          <a:pt x="224" y="129"/>
                        </a:lnTo>
                        <a:lnTo>
                          <a:pt x="230" y="125"/>
                        </a:lnTo>
                        <a:lnTo>
                          <a:pt x="236" y="121"/>
                        </a:lnTo>
                        <a:lnTo>
                          <a:pt x="242" y="116"/>
                        </a:lnTo>
                        <a:lnTo>
                          <a:pt x="247" y="111"/>
                        </a:lnTo>
                        <a:lnTo>
                          <a:pt x="253" y="106"/>
                        </a:lnTo>
                        <a:lnTo>
                          <a:pt x="258" y="101"/>
                        </a:lnTo>
                        <a:lnTo>
                          <a:pt x="263" y="95"/>
                        </a:lnTo>
                        <a:lnTo>
                          <a:pt x="267" y="90"/>
                        </a:lnTo>
                        <a:lnTo>
                          <a:pt x="271" y="84"/>
                        </a:lnTo>
                        <a:lnTo>
                          <a:pt x="275" y="77"/>
                        </a:lnTo>
                        <a:lnTo>
                          <a:pt x="278" y="71"/>
                        </a:lnTo>
                        <a:lnTo>
                          <a:pt x="282" y="65"/>
                        </a:lnTo>
                        <a:lnTo>
                          <a:pt x="284" y="58"/>
                        </a:lnTo>
                        <a:lnTo>
                          <a:pt x="287" y="51"/>
                        </a:lnTo>
                        <a:lnTo>
                          <a:pt x="289" y="44"/>
                        </a:lnTo>
                        <a:lnTo>
                          <a:pt x="291" y="37"/>
                        </a:lnTo>
                        <a:lnTo>
                          <a:pt x="292" y="30"/>
                        </a:lnTo>
                        <a:lnTo>
                          <a:pt x="293" y="23"/>
                        </a:lnTo>
                        <a:lnTo>
                          <a:pt x="294" y="16"/>
                        </a:lnTo>
                        <a:lnTo>
                          <a:pt x="294" y="8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29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1145" y="1863"/>
                    <a:ext cx="67" cy="34"/>
                  </a:xfrm>
                  <a:custGeom>
                    <a:avLst/>
                    <a:gdLst>
                      <a:gd name="T0" fmla="*/ 0 w 295"/>
                      <a:gd name="T1" fmla="*/ 4 h 152"/>
                      <a:gd name="T2" fmla="*/ 0 w 295"/>
                      <a:gd name="T3" fmla="*/ 7 h 152"/>
                      <a:gd name="T4" fmla="*/ 1 w 295"/>
                      <a:gd name="T5" fmla="*/ 10 h 152"/>
                      <a:gd name="T6" fmla="*/ 2 w 295"/>
                      <a:gd name="T7" fmla="*/ 13 h 152"/>
                      <a:gd name="T8" fmla="*/ 3 w 295"/>
                      <a:gd name="T9" fmla="*/ 16 h 152"/>
                      <a:gd name="T10" fmla="*/ 5 w 295"/>
                      <a:gd name="T11" fmla="*/ 19 h 152"/>
                      <a:gd name="T12" fmla="*/ 7 w 295"/>
                      <a:gd name="T13" fmla="*/ 21 h 152"/>
                      <a:gd name="T14" fmla="*/ 9 w 295"/>
                      <a:gd name="T15" fmla="*/ 24 h 152"/>
                      <a:gd name="T16" fmla="*/ 11 w 295"/>
                      <a:gd name="T17" fmla="*/ 26 h 152"/>
                      <a:gd name="T18" fmla="*/ 14 w 295"/>
                      <a:gd name="T19" fmla="*/ 28 h 152"/>
                      <a:gd name="T20" fmla="*/ 17 w 295"/>
                      <a:gd name="T21" fmla="*/ 30 h 152"/>
                      <a:gd name="T22" fmla="*/ 20 w 295"/>
                      <a:gd name="T23" fmla="*/ 31 h 152"/>
                      <a:gd name="T24" fmla="*/ 23 w 295"/>
                      <a:gd name="T25" fmla="*/ 32 h 152"/>
                      <a:gd name="T26" fmla="*/ 26 w 295"/>
                      <a:gd name="T27" fmla="*/ 33 h 152"/>
                      <a:gd name="T28" fmla="*/ 29 w 295"/>
                      <a:gd name="T29" fmla="*/ 34 h 152"/>
                      <a:gd name="T30" fmla="*/ 33 w 295"/>
                      <a:gd name="T31" fmla="*/ 34 h 152"/>
                      <a:gd name="T32" fmla="*/ 36 w 295"/>
                      <a:gd name="T33" fmla="*/ 34 h 152"/>
                      <a:gd name="T34" fmla="*/ 39 w 295"/>
                      <a:gd name="T35" fmla="*/ 33 h 152"/>
                      <a:gd name="T36" fmla="*/ 43 w 295"/>
                      <a:gd name="T37" fmla="*/ 32 h 152"/>
                      <a:gd name="T38" fmla="*/ 46 w 295"/>
                      <a:gd name="T39" fmla="*/ 32 h 152"/>
                      <a:gd name="T40" fmla="*/ 49 w 295"/>
                      <a:gd name="T41" fmla="*/ 30 h 152"/>
                      <a:gd name="T42" fmla="*/ 52 w 295"/>
                      <a:gd name="T43" fmla="*/ 29 h 152"/>
                      <a:gd name="T44" fmla="*/ 54 w 295"/>
                      <a:gd name="T45" fmla="*/ 27 h 152"/>
                      <a:gd name="T46" fmla="*/ 57 w 295"/>
                      <a:gd name="T47" fmla="*/ 25 h 152"/>
                      <a:gd name="T48" fmla="*/ 59 w 295"/>
                      <a:gd name="T49" fmla="*/ 22 h 152"/>
                      <a:gd name="T50" fmla="*/ 61 w 295"/>
                      <a:gd name="T51" fmla="*/ 20 h 152"/>
                      <a:gd name="T52" fmla="*/ 63 w 295"/>
                      <a:gd name="T53" fmla="*/ 17 h 152"/>
                      <a:gd name="T54" fmla="*/ 64 w 295"/>
                      <a:gd name="T55" fmla="*/ 14 h 152"/>
                      <a:gd name="T56" fmla="*/ 65 w 295"/>
                      <a:gd name="T57" fmla="*/ 11 h 152"/>
                      <a:gd name="T58" fmla="*/ 66 w 295"/>
                      <a:gd name="T59" fmla="*/ 8 h 152"/>
                      <a:gd name="T60" fmla="*/ 67 w 295"/>
                      <a:gd name="T61" fmla="*/ 5 h 152"/>
                      <a:gd name="T62" fmla="*/ 67 w 295"/>
                      <a:gd name="T63" fmla="*/ 2 h 152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2"/>
                      <a:gd name="T98" fmla="*/ 295 w 295"/>
                      <a:gd name="T99" fmla="*/ 152 h 152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2">
                        <a:moveTo>
                          <a:pt x="0" y="9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9" y="58"/>
                        </a:lnTo>
                        <a:lnTo>
                          <a:pt x="12" y="64"/>
                        </a:lnTo>
                        <a:lnTo>
                          <a:pt x="15" y="71"/>
                        </a:lnTo>
                        <a:lnTo>
                          <a:pt x="18" y="77"/>
                        </a:lnTo>
                        <a:lnTo>
                          <a:pt x="22" y="83"/>
                        </a:lnTo>
                        <a:lnTo>
                          <a:pt x="26" y="89"/>
                        </a:lnTo>
                        <a:lnTo>
                          <a:pt x="30" y="95"/>
                        </a:lnTo>
                        <a:lnTo>
                          <a:pt x="35" y="101"/>
                        </a:lnTo>
                        <a:lnTo>
                          <a:pt x="39" y="106"/>
                        </a:lnTo>
                        <a:lnTo>
                          <a:pt x="45" y="111"/>
                        </a:lnTo>
                        <a:lnTo>
                          <a:pt x="50" y="116"/>
                        </a:lnTo>
                        <a:lnTo>
                          <a:pt x="56" y="120"/>
                        </a:lnTo>
                        <a:lnTo>
                          <a:pt x="62" y="125"/>
                        </a:lnTo>
                        <a:lnTo>
                          <a:pt x="68" y="129"/>
                        </a:lnTo>
                        <a:lnTo>
                          <a:pt x="74" y="132"/>
                        </a:lnTo>
                        <a:lnTo>
                          <a:pt x="80" y="136"/>
                        </a:lnTo>
                        <a:lnTo>
                          <a:pt x="87" y="139"/>
                        </a:lnTo>
                        <a:lnTo>
                          <a:pt x="94" y="141"/>
                        </a:lnTo>
                        <a:lnTo>
                          <a:pt x="101" y="144"/>
                        </a:lnTo>
                        <a:lnTo>
                          <a:pt x="108" y="146"/>
                        </a:lnTo>
                        <a:lnTo>
                          <a:pt x="115" y="148"/>
                        </a:lnTo>
                        <a:lnTo>
                          <a:pt x="122" y="149"/>
                        </a:lnTo>
                        <a:lnTo>
                          <a:pt x="129" y="150"/>
                        </a:lnTo>
                        <a:lnTo>
                          <a:pt x="137" y="151"/>
                        </a:lnTo>
                        <a:lnTo>
                          <a:pt x="144" y="151"/>
                        </a:lnTo>
                        <a:lnTo>
                          <a:pt x="151" y="151"/>
                        </a:lnTo>
                        <a:lnTo>
                          <a:pt x="159" y="151"/>
                        </a:lnTo>
                        <a:lnTo>
                          <a:pt x="166" y="150"/>
                        </a:lnTo>
                        <a:lnTo>
                          <a:pt x="173" y="149"/>
                        </a:lnTo>
                        <a:lnTo>
                          <a:pt x="181" y="147"/>
                        </a:lnTo>
                        <a:lnTo>
                          <a:pt x="188" y="145"/>
                        </a:lnTo>
                        <a:lnTo>
                          <a:pt x="195" y="143"/>
                        </a:lnTo>
                        <a:lnTo>
                          <a:pt x="202" y="141"/>
                        </a:lnTo>
                        <a:lnTo>
                          <a:pt x="208" y="138"/>
                        </a:lnTo>
                        <a:lnTo>
                          <a:pt x="215" y="135"/>
                        </a:lnTo>
                        <a:lnTo>
                          <a:pt x="221" y="132"/>
                        </a:lnTo>
                        <a:lnTo>
                          <a:pt x="228" y="128"/>
                        </a:lnTo>
                        <a:lnTo>
                          <a:pt x="234" y="124"/>
                        </a:lnTo>
                        <a:lnTo>
                          <a:pt x="239" y="119"/>
                        </a:lnTo>
                        <a:lnTo>
                          <a:pt x="245" y="115"/>
                        </a:lnTo>
                        <a:lnTo>
                          <a:pt x="250" y="110"/>
                        </a:lnTo>
                        <a:lnTo>
                          <a:pt x="256" y="105"/>
                        </a:lnTo>
                        <a:lnTo>
                          <a:pt x="260" y="99"/>
                        </a:lnTo>
                        <a:lnTo>
                          <a:pt x="265" y="94"/>
                        </a:lnTo>
                        <a:lnTo>
                          <a:pt x="269" y="88"/>
                        </a:lnTo>
                        <a:lnTo>
                          <a:pt x="273" y="82"/>
                        </a:lnTo>
                        <a:lnTo>
                          <a:pt x="277" y="76"/>
                        </a:lnTo>
                        <a:lnTo>
                          <a:pt x="280" y="70"/>
                        </a:lnTo>
                        <a:lnTo>
                          <a:pt x="283" y="63"/>
                        </a:lnTo>
                        <a:lnTo>
                          <a:pt x="286" y="56"/>
                        </a:lnTo>
                        <a:lnTo>
                          <a:pt x="288" y="50"/>
                        </a:lnTo>
                        <a:lnTo>
                          <a:pt x="290" y="43"/>
                        </a:lnTo>
                        <a:lnTo>
                          <a:pt x="291" y="36"/>
                        </a:lnTo>
                        <a:lnTo>
                          <a:pt x="293" y="29"/>
                        </a:lnTo>
                        <a:lnTo>
                          <a:pt x="293" y="22"/>
                        </a:lnTo>
                        <a:lnTo>
                          <a:pt x="294" y="15"/>
                        </a:lnTo>
                        <a:lnTo>
                          <a:pt x="294" y="8"/>
                        </a:lnTo>
                        <a:lnTo>
                          <a:pt x="294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30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1177" y="1933"/>
                    <a:ext cx="67" cy="34"/>
                  </a:xfrm>
                  <a:custGeom>
                    <a:avLst/>
                    <a:gdLst>
                      <a:gd name="T0" fmla="*/ 0 w 295"/>
                      <a:gd name="T1" fmla="*/ 2 h 151"/>
                      <a:gd name="T2" fmla="*/ 0 w 295"/>
                      <a:gd name="T3" fmla="*/ 5 h 151"/>
                      <a:gd name="T4" fmla="*/ 1 w 295"/>
                      <a:gd name="T5" fmla="*/ 8 h 151"/>
                      <a:gd name="T6" fmla="*/ 2 w 295"/>
                      <a:gd name="T7" fmla="*/ 11 h 151"/>
                      <a:gd name="T8" fmla="*/ 3 w 295"/>
                      <a:gd name="T9" fmla="*/ 14 h 151"/>
                      <a:gd name="T10" fmla="*/ 4 w 295"/>
                      <a:gd name="T11" fmla="*/ 17 h 151"/>
                      <a:gd name="T12" fmla="*/ 6 w 295"/>
                      <a:gd name="T13" fmla="*/ 20 h 151"/>
                      <a:gd name="T14" fmla="*/ 8 w 295"/>
                      <a:gd name="T15" fmla="*/ 23 h 151"/>
                      <a:gd name="T16" fmla="*/ 10 w 295"/>
                      <a:gd name="T17" fmla="*/ 25 h 151"/>
                      <a:gd name="T18" fmla="*/ 13 w 295"/>
                      <a:gd name="T19" fmla="*/ 27 h 151"/>
                      <a:gd name="T20" fmla="*/ 16 w 295"/>
                      <a:gd name="T21" fmla="*/ 29 h 151"/>
                      <a:gd name="T22" fmla="*/ 19 w 295"/>
                      <a:gd name="T23" fmla="*/ 30 h 151"/>
                      <a:gd name="T24" fmla="*/ 22 w 295"/>
                      <a:gd name="T25" fmla="*/ 32 h 151"/>
                      <a:gd name="T26" fmla="*/ 25 w 295"/>
                      <a:gd name="T27" fmla="*/ 33 h 151"/>
                      <a:gd name="T28" fmla="*/ 28 w 295"/>
                      <a:gd name="T29" fmla="*/ 33 h 151"/>
                      <a:gd name="T30" fmla="*/ 32 w 295"/>
                      <a:gd name="T31" fmla="*/ 34 h 151"/>
                      <a:gd name="T32" fmla="*/ 35 w 295"/>
                      <a:gd name="T33" fmla="*/ 34 h 151"/>
                      <a:gd name="T34" fmla="*/ 38 w 295"/>
                      <a:gd name="T35" fmla="*/ 33 h 151"/>
                      <a:gd name="T36" fmla="*/ 42 w 295"/>
                      <a:gd name="T37" fmla="*/ 33 h 151"/>
                      <a:gd name="T38" fmla="*/ 45 w 295"/>
                      <a:gd name="T39" fmla="*/ 32 h 151"/>
                      <a:gd name="T40" fmla="*/ 48 w 295"/>
                      <a:gd name="T41" fmla="*/ 31 h 151"/>
                      <a:gd name="T42" fmla="*/ 51 w 295"/>
                      <a:gd name="T43" fmla="*/ 29 h 151"/>
                      <a:gd name="T44" fmla="*/ 54 w 295"/>
                      <a:gd name="T45" fmla="*/ 27 h 151"/>
                      <a:gd name="T46" fmla="*/ 56 w 295"/>
                      <a:gd name="T47" fmla="*/ 25 h 151"/>
                      <a:gd name="T48" fmla="*/ 59 w 295"/>
                      <a:gd name="T49" fmla="*/ 23 h 151"/>
                      <a:gd name="T50" fmla="*/ 61 w 295"/>
                      <a:gd name="T51" fmla="*/ 20 h 151"/>
                      <a:gd name="T52" fmla="*/ 62 w 295"/>
                      <a:gd name="T53" fmla="*/ 17 h 151"/>
                      <a:gd name="T54" fmla="*/ 64 w 295"/>
                      <a:gd name="T55" fmla="*/ 15 h 151"/>
                      <a:gd name="T56" fmla="*/ 65 w 295"/>
                      <a:gd name="T57" fmla="*/ 11 h 151"/>
                      <a:gd name="T58" fmla="*/ 66 w 295"/>
                      <a:gd name="T59" fmla="*/ 8 h 151"/>
                      <a:gd name="T60" fmla="*/ 67 w 295"/>
                      <a:gd name="T61" fmla="*/ 5 h 151"/>
                      <a:gd name="T62" fmla="*/ 67 w 295"/>
                      <a:gd name="T63" fmla="*/ 2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1"/>
                      <a:gd name="T98" fmla="*/ 295 w 295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1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1" y="21"/>
                        </a:lnTo>
                        <a:lnTo>
                          <a:pt x="2" y="29"/>
                        </a:lnTo>
                        <a:lnTo>
                          <a:pt x="3" y="36"/>
                        </a:lnTo>
                        <a:lnTo>
                          <a:pt x="5" y="43"/>
                        </a:lnTo>
                        <a:lnTo>
                          <a:pt x="7" y="50"/>
                        </a:lnTo>
                        <a:lnTo>
                          <a:pt x="9" y="57"/>
                        </a:lnTo>
                        <a:lnTo>
                          <a:pt x="12" y="63"/>
                        </a:lnTo>
                        <a:lnTo>
                          <a:pt x="15" y="70"/>
                        </a:lnTo>
                        <a:lnTo>
                          <a:pt x="18" y="76"/>
                        </a:lnTo>
                        <a:lnTo>
                          <a:pt x="22" y="82"/>
                        </a:lnTo>
                        <a:lnTo>
                          <a:pt x="26" y="88"/>
                        </a:lnTo>
                        <a:lnTo>
                          <a:pt x="31" y="94"/>
                        </a:lnTo>
                        <a:lnTo>
                          <a:pt x="35" y="100"/>
                        </a:lnTo>
                        <a:lnTo>
                          <a:pt x="40" y="105"/>
                        </a:lnTo>
                        <a:lnTo>
                          <a:pt x="45" y="110"/>
                        </a:lnTo>
                        <a:lnTo>
                          <a:pt x="51" y="115"/>
                        </a:lnTo>
                        <a:lnTo>
                          <a:pt x="57" y="120"/>
                        </a:lnTo>
                        <a:lnTo>
                          <a:pt x="63" y="124"/>
                        </a:lnTo>
                        <a:lnTo>
                          <a:pt x="69" y="128"/>
                        </a:lnTo>
                        <a:lnTo>
                          <a:pt x="75" y="132"/>
                        </a:lnTo>
                        <a:lnTo>
                          <a:pt x="82" y="135"/>
                        </a:lnTo>
                        <a:lnTo>
                          <a:pt x="89" y="138"/>
                        </a:lnTo>
                        <a:lnTo>
                          <a:pt x="95" y="141"/>
                        </a:lnTo>
                        <a:lnTo>
                          <a:pt x="102" y="143"/>
                        </a:lnTo>
                        <a:lnTo>
                          <a:pt x="110" y="145"/>
                        </a:lnTo>
                        <a:lnTo>
                          <a:pt x="117" y="147"/>
                        </a:lnTo>
                        <a:lnTo>
                          <a:pt x="124" y="148"/>
                        </a:lnTo>
                        <a:lnTo>
                          <a:pt x="131" y="149"/>
                        </a:lnTo>
                        <a:lnTo>
                          <a:pt x="139" y="150"/>
                        </a:lnTo>
                        <a:lnTo>
                          <a:pt x="146" y="150"/>
                        </a:lnTo>
                        <a:lnTo>
                          <a:pt x="154" y="150"/>
                        </a:lnTo>
                        <a:lnTo>
                          <a:pt x="161" y="149"/>
                        </a:lnTo>
                        <a:lnTo>
                          <a:pt x="168" y="148"/>
                        </a:lnTo>
                        <a:lnTo>
                          <a:pt x="176" y="147"/>
                        </a:lnTo>
                        <a:lnTo>
                          <a:pt x="183" y="146"/>
                        </a:lnTo>
                        <a:lnTo>
                          <a:pt x="190" y="144"/>
                        </a:lnTo>
                        <a:lnTo>
                          <a:pt x="197" y="141"/>
                        </a:lnTo>
                        <a:lnTo>
                          <a:pt x="204" y="139"/>
                        </a:lnTo>
                        <a:lnTo>
                          <a:pt x="211" y="136"/>
                        </a:lnTo>
                        <a:lnTo>
                          <a:pt x="217" y="132"/>
                        </a:lnTo>
                        <a:lnTo>
                          <a:pt x="224" y="129"/>
                        </a:lnTo>
                        <a:lnTo>
                          <a:pt x="230" y="125"/>
                        </a:lnTo>
                        <a:lnTo>
                          <a:pt x="236" y="121"/>
                        </a:lnTo>
                        <a:lnTo>
                          <a:pt x="242" y="116"/>
                        </a:lnTo>
                        <a:lnTo>
                          <a:pt x="247" y="111"/>
                        </a:lnTo>
                        <a:lnTo>
                          <a:pt x="253" y="106"/>
                        </a:lnTo>
                        <a:lnTo>
                          <a:pt x="258" y="101"/>
                        </a:lnTo>
                        <a:lnTo>
                          <a:pt x="263" y="95"/>
                        </a:lnTo>
                        <a:lnTo>
                          <a:pt x="267" y="90"/>
                        </a:lnTo>
                        <a:lnTo>
                          <a:pt x="271" y="84"/>
                        </a:lnTo>
                        <a:lnTo>
                          <a:pt x="275" y="77"/>
                        </a:lnTo>
                        <a:lnTo>
                          <a:pt x="278" y="71"/>
                        </a:lnTo>
                        <a:lnTo>
                          <a:pt x="282" y="65"/>
                        </a:lnTo>
                        <a:lnTo>
                          <a:pt x="284" y="58"/>
                        </a:lnTo>
                        <a:lnTo>
                          <a:pt x="287" y="51"/>
                        </a:lnTo>
                        <a:lnTo>
                          <a:pt x="289" y="44"/>
                        </a:lnTo>
                        <a:lnTo>
                          <a:pt x="291" y="37"/>
                        </a:lnTo>
                        <a:lnTo>
                          <a:pt x="292" y="30"/>
                        </a:lnTo>
                        <a:lnTo>
                          <a:pt x="293" y="23"/>
                        </a:lnTo>
                        <a:lnTo>
                          <a:pt x="294" y="16"/>
                        </a:lnTo>
                        <a:lnTo>
                          <a:pt x="294" y="8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31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1244" y="1955"/>
                    <a:ext cx="67" cy="34"/>
                  </a:xfrm>
                  <a:custGeom>
                    <a:avLst/>
                    <a:gdLst>
                      <a:gd name="T0" fmla="*/ 0 w 295"/>
                      <a:gd name="T1" fmla="*/ 4 h 151"/>
                      <a:gd name="T2" fmla="*/ 0 w 295"/>
                      <a:gd name="T3" fmla="*/ 7 h 151"/>
                      <a:gd name="T4" fmla="*/ 1 w 295"/>
                      <a:gd name="T5" fmla="*/ 10 h 151"/>
                      <a:gd name="T6" fmla="*/ 2 w 295"/>
                      <a:gd name="T7" fmla="*/ 13 h 151"/>
                      <a:gd name="T8" fmla="*/ 4 w 295"/>
                      <a:gd name="T9" fmla="*/ 16 h 151"/>
                      <a:gd name="T10" fmla="*/ 5 w 295"/>
                      <a:gd name="T11" fmla="*/ 19 h 151"/>
                      <a:gd name="T12" fmla="*/ 7 w 295"/>
                      <a:gd name="T13" fmla="*/ 21 h 151"/>
                      <a:gd name="T14" fmla="*/ 9 w 295"/>
                      <a:gd name="T15" fmla="*/ 24 h 151"/>
                      <a:gd name="T16" fmla="*/ 12 w 295"/>
                      <a:gd name="T17" fmla="*/ 26 h 151"/>
                      <a:gd name="T18" fmla="*/ 15 w 295"/>
                      <a:gd name="T19" fmla="*/ 28 h 151"/>
                      <a:gd name="T20" fmla="*/ 17 w 295"/>
                      <a:gd name="T21" fmla="*/ 30 h 151"/>
                      <a:gd name="T22" fmla="*/ 20 w 295"/>
                      <a:gd name="T23" fmla="*/ 31 h 151"/>
                      <a:gd name="T24" fmla="*/ 24 w 295"/>
                      <a:gd name="T25" fmla="*/ 32 h 151"/>
                      <a:gd name="T26" fmla="*/ 27 w 295"/>
                      <a:gd name="T27" fmla="*/ 33 h 151"/>
                      <a:gd name="T28" fmla="*/ 30 w 295"/>
                      <a:gd name="T29" fmla="*/ 34 h 151"/>
                      <a:gd name="T30" fmla="*/ 34 w 295"/>
                      <a:gd name="T31" fmla="*/ 34 h 151"/>
                      <a:gd name="T32" fmla="*/ 37 w 295"/>
                      <a:gd name="T33" fmla="*/ 34 h 151"/>
                      <a:gd name="T34" fmla="*/ 40 w 295"/>
                      <a:gd name="T35" fmla="*/ 33 h 151"/>
                      <a:gd name="T36" fmla="*/ 44 w 295"/>
                      <a:gd name="T37" fmla="*/ 32 h 151"/>
                      <a:gd name="T38" fmla="*/ 47 w 295"/>
                      <a:gd name="T39" fmla="*/ 31 h 151"/>
                      <a:gd name="T40" fmla="*/ 50 w 295"/>
                      <a:gd name="T41" fmla="*/ 30 h 151"/>
                      <a:gd name="T42" fmla="*/ 52 w 295"/>
                      <a:gd name="T43" fmla="*/ 28 h 151"/>
                      <a:gd name="T44" fmla="*/ 55 w 295"/>
                      <a:gd name="T45" fmla="*/ 26 h 151"/>
                      <a:gd name="T46" fmla="*/ 58 w 295"/>
                      <a:gd name="T47" fmla="*/ 24 h 151"/>
                      <a:gd name="T48" fmla="*/ 60 w 295"/>
                      <a:gd name="T49" fmla="*/ 21 h 151"/>
                      <a:gd name="T50" fmla="*/ 62 w 295"/>
                      <a:gd name="T51" fmla="*/ 18 h 151"/>
                      <a:gd name="T52" fmla="*/ 63 w 295"/>
                      <a:gd name="T53" fmla="*/ 16 h 151"/>
                      <a:gd name="T54" fmla="*/ 65 w 295"/>
                      <a:gd name="T55" fmla="*/ 13 h 151"/>
                      <a:gd name="T56" fmla="*/ 66 w 295"/>
                      <a:gd name="T57" fmla="*/ 10 h 151"/>
                      <a:gd name="T58" fmla="*/ 66 w 295"/>
                      <a:gd name="T59" fmla="*/ 7 h 151"/>
                      <a:gd name="T60" fmla="*/ 67 w 295"/>
                      <a:gd name="T61" fmla="*/ 3 h 151"/>
                      <a:gd name="T62" fmla="*/ 67 w 295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1"/>
                      <a:gd name="T98" fmla="*/ 295 w 295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10" y="58"/>
                        </a:lnTo>
                        <a:lnTo>
                          <a:pt x="12" y="65"/>
                        </a:lnTo>
                        <a:lnTo>
                          <a:pt x="16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1" y="95"/>
                        </a:lnTo>
                        <a:lnTo>
                          <a:pt x="36" y="101"/>
                        </a:lnTo>
                        <a:lnTo>
                          <a:pt x="41" y="106"/>
                        </a:lnTo>
                        <a:lnTo>
                          <a:pt x="47" y="111"/>
                        </a:lnTo>
                        <a:lnTo>
                          <a:pt x="52" y="116"/>
                        </a:lnTo>
                        <a:lnTo>
                          <a:pt x="58" y="121"/>
                        </a:lnTo>
                        <a:lnTo>
                          <a:pt x="64" y="125"/>
                        </a:lnTo>
                        <a:lnTo>
                          <a:pt x="70" y="129"/>
                        </a:lnTo>
                        <a:lnTo>
                          <a:pt x="77" y="132"/>
                        </a:lnTo>
                        <a:lnTo>
                          <a:pt x="83" y="136"/>
                        </a:lnTo>
                        <a:lnTo>
                          <a:pt x="90" y="139"/>
                        </a:lnTo>
                        <a:lnTo>
                          <a:pt x="97" y="141"/>
                        </a:lnTo>
                        <a:lnTo>
                          <a:pt x="104" y="144"/>
                        </a:lnTo>
                        <a:lnTo>
                          <a:pt x="111" y="146"/>
                        </a:lnTo>
                        <a:lnTo>
                          <a:pt x="118" y="147"/>
                        </a:lnTo>
                        <a:lnTo>
                          <a:pt x="126" y="148"/>
                        </a:lnTo>
                        <a:lnTo>
                          <a:pt x="133" y="149"/>
                        </a:lnTo>
                        <a:lnTo>
                          <a:pt x="140" y="150"/>
                        </a:lnTo>
                        <a:lnTo>
                          <a:pt x="148" y="150"/>
                        </a:lnTo>
                        <a:lnTo>
                          <a:pt x="155" y="150"/>
                        </a:lnTo>
                        <a:lnTo>
                          <a:pt x="163" y="149"/>
                        </a:lnTo>
                        <a:lnTo>
                          <a:pt x="170" y="148"/>
                        </a:lnTo>
                        <a:lnTo>
                          <a:pt x="177" y="147"/>
                        </a:lnTo>
                        <a:lnTo>
                          <a:pt x="184" y="145"/>
                        </a:lnTo>
                        <a:lnTo>
                          <a:pt x="192" y="143"/>
                        </a:lnTo>
                        <a:lnTo>
                          <a:pt x="199" y="141"/>
                        </a:lnTo>
                        <a:lnTo>
                          <a:pt x="205" y="138"/>
                        </a:lnTo>
                        <a:lnTo>
                          <a:pt x="212" y="135"/>
                        </a:lnTo>
                        <a:lnTo>
                          <a:pt x="219" y="132"/>
                        </a:lnTo>
                        <a:lnTo>
                          <a:pt x="225" y="128"/>
                        </a:lnTo>
                        <a:lnTo>
                          <a:pt x="231" y="124"/>
                        </a:lnTo>
                        <a:lnTo>
                          <a:pt x="237" y="120"/>
                        </a:lnTo>
                        <a:lnTo>
                          <a:pt x="243" y="115"/>
                        </a:lnTo>
                        <a:lnTo>
                          <a:pt x="249" y="110"/>
                        </a:lnTo>
                        <a:lnTo>
                          <a:pt x="254" y="105"/>
                        </a:lnTo>
                        <a:lnTo>
                          <a:pt x="259" y="100"/>
                        </a:lnTo>
                        <a:lnTo>
                          <a:pt x="263" y="94"/>
                        </a:lnTo>
                        <a:lnTo>
                          <a:pt x="268" y="88"/>
                        </a:lnTo>
                        <a:lnTo>
                          <a:pt x="272" y="82"/>
                        </a:lnTo>
                        <a:lnTo>
                          <a:pt x="276" y="76"/>
                        </a:lnTo>
                        <a:lnTo>
                          <a:pt x="279" y="70"/>
                        </a:lnTo>
                        <a:lnTo>
                          <a:pt x="282" y="63"/>
                        </a:lnTo>
                        <a:lnTo>
                          <a:pt x="285" y="57"/>
                        </a:lnTo>
                        <a:lnTo>
                          <a:pt x="287" y="50"/>
                        </a:lnTo>
                        <a:lnTo>
                          <a:pt x="289" y="43"/>
                        </a:lnTo>
                        <a:lnTo>
                          <a:pt x="291" y="36"/>
                        </a:lnTo>
                        <a:lnTo>
                          <a:pt x="292" y="29"/>
                        </a:lnTo>
                        <a:lnTo>
                          <a:pt x="293" y="21"/>
                        </a:lnTo>
                        <a:lnTo>
                          <a:pt x="294" y="14"/>
                        </a:lnTo>
                        <a:lnTo>
                          <a:pt x="294" y="7"/>
                        </a:lnTo>
                        <a:lnTo>
                          <a:pt x="294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32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1276" y="2024"/>
                    <a:ext cx="67" cy="35"/>
                  </a:xfrm>
                  <a:custGeom>
                    <a:avLst/>
                    <a:gdLst>
                      <a:gd name="T0" fmla="*/ 0 w 295"/>
                      <a:gd name="T1" fmla="*/ 2 h 153"/>
                      <a:gd name="T2" fmla="*/ 0 w 295"/>
                      <a:gd name="T3" fmla="*/ 5 h 153"/>
                      <a:gd name="T4" fmla="*/ 1 w 295"/>
                      <a:gd name="T5" fmla="*/ 8 h 153"/>
                      <a:gd name="T6" fmla="*/ 1 w 295"/>
                      <a:gd name="T7" fmla="*/ 11 h 153"/>
                      <a:gd name="T8" fmla="*/ 2 w 295"/>
                      <a:gd name="T9" fmla="*/ 14 h 153"/>
                      <a:gd name="T10" fmla="*/ 4 w 295"/>
                      <a:gd name="T11" fmla="*/ 17 h 153"/>
                      <a:gd name="T12" fmla="*/ 6 w 295"/>
                      <a:gd name="T13" fmla="*/ 20 h 153"/>
                      <a:gd name="T14" fmla="*/ 8 w 295"/>
                      <a:gd name="T15" fmla="*/ 23 h 153"/>
                      <a:gd name="T16" fmla="*/ 10 w 295"/>
                      <a:gd name="T17" fmla="*/ 25 h 153"/>
                      <a:gd name="T18" fmla="*/ 12 w 295"/>
                      <a:gd name="T19" fmla="*/ 27 h 153"/>
                      <a:gd name="T20" fmla="*/ 15 w 295"/>
                      <a:gd name="T21" fmla="*/ 30 h 153"/>
                      <a:gd name="T22" fmla="*/ 18 w 295"/>
                      <a:gd name="T23" fmla="*/ 31 h 153"/>
                      <a:gd name="T24" fmla="*/ 21 w 295"/>
                      <a:gd name="T25" fmla="*/ 32 h 153"/>
                      <a:gd name="T26" fmla="*/ 24 w 295"/>
                      <a:gd name="T27" fmla="*/ 33 h 153"/>
                      <a:gd name="T28" fmla="*/ 27 w 295"/>
                      <a:gd name="T29" fmla="*/ 34 h 153"/>
                      <a:gd name="T30" fmla="*/ 31 w 295"/>
                      <a:gd name="T31" fmla="*/ 35 h 153"/>
                      <a:gd name="T32" fmla="*/ 34 w 295"/>
                      <a:gd name="T33" fmla="*/ 35 h 153"/>
                      <a:gd name="T34" fmla="*/ 37 w 295"/>
                      <a:gd name="T35" fmla="*/ 35 h 153"/>
                      <a:gd name="T36" fmla="*/ 41 w 295"/>
                      <a:gd name="T37" fmla="*/ 34 h 153"/>
                      <a:gd name="T38" fmla="*/ 44 w 295"/>
                      <a:gd name="T39" fmla="*/ 33 h 153"/>
                      <a:gd name="T40" fmla="*/ 47 w 295"/>
                      <a:gd name="T41" fmla="*/ 32 h 153"/>
                      <a:gd name="T42" fmla="*/ 50 w 295"/>
                      <a:gd name="T43" fmla="*/ 30 h 153"/>
                      <a:gd name="T44" fmla="*/ 53 w 295"/>
                      <a:gd name="T45" fmla="*/ 29 h 153"/>
                      <a:gd name="T46" fmla="*/ 55 w 295"/>
                      <a:gd name="T47" fmla="*/ 27 h 153"/>
                      <a:gd name="T48" fmla="*/ 58 w 295"/>
                      <a:gd name="T49" fmla="*/ 24 h 153"/>
                      <a:gd name="T50" fmla="*/ 60 w 295"/>
                      <a:gd name="T51" fmla="*/ 22 h 153"/>
                      <a:gd name="T52" fmla="*/ 62 w 295"/>
                      <a:gd name="T53" fmla="*/ 19 h 153"/>
                      <a:gd name="T54" fmla="*/ 63 w 295"/>
                      <a:gd name="T55" fmla="*/ 16 h 153"/>
                      <a:gd name="T56" fmla="*/ 65 w 295"/>
                      <a:gd name="T57" fmla="*/ 13 h 153"/>
                      <a:gd name="T58" fmla="*/ 66 w 295"/>
                      <a:gd name="T59" fmla="*/ 10 h 153"/>
                      <a:gd name="T60" fmla="*/ 66 w 295"/>
                      <a:gd name="T61" fmla="*/ 7 h 153"/>
                      <a:gd name="T62" fmla="*/ 67 w 295"/>
                      <a:gd name="T63" fmla="*/ 4 h 15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3"/>
                      <a:gd name="T98" fmla="*/ 295 w 295"/>
                      <a:gd name="T99" fmla="*/ 153 h 15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3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1" y="22"/>
                        </a:lnTo>
                        <a:lnTo>
                          <a:pt x="1" y="29"/>
                        </a:lnTo>
                        <a:lnTo>
                          <a:pt x="3" y="36"/>
                        </a:lnTo>
                        <a:lnTo>
                          <a:pt x="4" y="43"/>
                        </a:lnTo>
                        <a:lnTo>
                          <a:pt x="6" y="50"/>
                        </a:lnTo>
                        <a:lnTo>
                          <a:pt x="8" y="57"/>
                        </a:lnTo>
                        <a:lnTo>
                          <a:pt x="11" y="63"/>
                        </a:lnTo>
                        <a:lnTo>
                          <a:pt x="14" y="70"/>
                        </a:lnTo>
                        <a:lnTo>
                          <a:pt x="17" y="76"/>
                        </a:lnTo>
                        <a:lnTo>
                          <a:pt x="21" y="82"/>
                        </a:lnTo>
                        <a:lnTo>
                          <a:pt x="25" y="88"/>
                        </a:lnTo>
                        <a:lnTo>
                          <a:pt x="29" y="94"/>
                        </a:lnTo>
                        <a:lnTo>
                          <a:pt x="34" y="100"/>
                        </a:lnTo>
                        <a:lnTo>
                          <a:pt x="38" y="105"/>
                        </a:lnTo>
                        <a:lnTo>
                          <a:pt x="43" y="111"/>
                        </a:lnTo>
                        <a:lnTo>
                          <a:pt x="49" y="115"/>
                        </a:lnTo>
                        <a:lnTo>
                          <a:pt x="54" y="120"/>
                        </a:lnTo>
                        <a:lnTo>
                          <a:pt x="60" y="124"/>
                        </a:lnTo>
                        <a:lnTo>
                          <a:pt x="66" y="129"/>
                        </a:lnTo>
                        <a:lnTo>
                          <a:pt x="73" y="132"/>
                        </a:lnTo>
                        <a:lnTo>
                          <a:pt x="79" y="136"/>
                        </a:lnTo>
                        <a:lnTo>
                          <a:pt x="86" y="139"/>
                        </a:lnTo>
                        <a:lnTo>
                          <a:pt x="92" y="142"/>
                        </a:lnTo>
                        <a:lnTo>
                          <a:pt x="99" y="144"/>
                        </a:lnTo>
                        <a:lnTo>
                          <a:pt x="106" y="146"/>
                        </a:lnTo>
                        <a:lnTo>
                          <a:pt x="113" y="148"/>
                        </a:lnTo>
                        <a:lnTo>
                          <a:pt x="121" y="150"/>
                        </a:lnTo>
                        <a:lnTo>
                          <a:pt x="128" y="151"/>
                        </a:lnTo>
                        <a:lnTo>
                          <a:pt x="135" y="152"/>
                        </a:lnTo>
                        <a:lnTo>
                          <a:pt x="143" y="152"/>
                        </a:lnTo>
                        <a:lnTo>
                          <a:pt x="150" y="152"/>
                        </a:lnTo>
                        <a:lnTo>
                          <a:pt x="157" y="152"/>
                        </a:lnTo>
                        <a:lnTo>
                          <a:pt x="165" y="151"/>
                        </a:lnTo>
                        <a:lnTo>
                          <a:pt x="172" y="150"/>
                        </a:lnTo>
                        <a:lnTo>
                          <a:pt x="179" y="149"/>
                        </a:lnTo>
                        <a:lnTo>
                          <a:pt x="186" y="147"/>
                        </a:lnTo>
                        <a:lnTo>
                          <a:pt x="193" y="145"/>
                        </a:lnTo>
                        <a:lnTo>
                          <a:pt x="200" y="142"/>
                        </a:lnTo>
                        <a:lnTo>
                          <a:pt x="207" y="140"/>
                        </a:lnTo>
                        <a:lnTo>
                          <a:pt x="214" y="137"/>
                        </a:lnTo>
                        <a:lnTo>
                          <a:pt x="220" y="133"/>
                        </a:lnTo>
                        <a:lnTo>
                          <a:pt x="226" y="129"/>
                        </a:lnTo>
                        <a:lnTo>
                          <a:pt x="232" y="125"/>
                        </a:lnTo>
                        <a:lnTo>
                          <a:pt x="238" y="121"/>
                        </a:lnTo>
                        <a:lnTo>
                          <a:pt x="244" y="117"/>
                        </a:lnTo>
                        <a:lnTo>
                          <a:pt x="249" y="112"/>
                        </a:lnTo>
                        <a:lnTo>
                          <a:pt x="254" y="107"/>
                        </a:lnTo>
                        <a:lnTo>
                          <a:pt x="259" y="101"/>
                        </a:lnTo>
                        <a:lnTo>
                          <a:pt x="264" y="96"/>
                        </a:lnTo>
                        <a:lnTo>
                          <a:pt x="268" y="90"/>
                        </a:lnTo>
                        <a:lnTo>
                          <a:pt x="272" y="84"/>
                        </a:lnTo>
                        <a:lnTo>
                          <a:pt x="276" y="78"/>
                        </a:lnTo>
                        <a:lnTo>
                          <a:pt x="279" y="71"/>
                        </a:lnTo>
                        <a:lnTo>
                          <a:pt x="282" y="65"/>
                        </a:lnTo>
                        <a:lnTo>
                          <a:pt x="285" y="58"/>
                        </a:lnTo>
                        <a:lnTo>
                          <a:pt x="287" y="51"/>
                        </a:lnTo>
                        <a:lnTo>
                          <a:pt x="289" y="44"/>
                        </a:lnTo>
                        <a:lnTo>
                          <a:pt x="291" y="37"/>
                        </a:lnTo>
                        <a:lnTo>
                          <a:pt x="292" y="30"/>
                        </a:lnTo>
                        <a:lnTo>
                          <a:pt x="293" y="23"/>
                        </a:lnTo>
                        <a:lnTo>
                          <a:pt x="294" y="16"/>
                        </a:lnTo>
                        <a:lnTo>
                          <a:pt x="294" y="9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33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1344" y="2048"/>
                    <a:ext cx="67" cy="34"/>
                  </a:xfrm>
                  <a:custGeom>
                    <a:avLst/>
                    <a:gdLst>
                      <a:gd name="T0" fmla="*/ 0 w 295"/>
                      <a:gd name="T1" fmla="*/ 4 h 151"/>
                      <a:gd name="T2" fmla="*/ 0 w 295"/>
                      <a:gd name="T3" fmla="*/ 7 h 151"/>
                      <a:gd name="T4" fmla="*/ 1 w 295"/>
                      <a:gd name="T5" fmla="*/ 10 h 151"/>
                      <a:gd name="T6" fmla="*/ 2 w 295"/>
                      <a:gd name="T7" fmla="*/ 13 h 151"/>
                      <a:gd name="T8" fmla="*/ 4 w 295"/>
                      <a:gd name="T9" fmla="*/ 16 h 151"/>
                      <a:gd name="T10" fmla="*/ 5 w 295"/>
                      <a:gd name="T11" fmla="*/ 19 h 151"/>
                      <a:gd name="T12" fmla="*/ 7 w 295"/>
                      <a:gd name="T13" fmla="*/ 21 h 151"/>
                      <a:gd name="T14" fmla="*/ 9 w 295"/>
                      <a:gd name="T15" fmla="*/ 24 h 151"/>
                      <a:gd name="T16" fmla="*/ 12 w 295"/>
                      <a:gd name="T17" fmla="*/ 26 h 151"/>
                      <a:gd name="T18" fmla="*/ 15 w 295"/>
                      <a:gd name="T19" fmla="*/ 28 h 151"/>
                      <a:gd name="T20" fmla="*/ 17 w 295"/>
                      <a:gd name="T21" fmla="*/ 30 h 151"/>
                      <a:gd name="T22" fmla="*/ 20 w 295"/>
                      <a:gd name="T23" fmla="*/ 31 h 151"/>
                      <a:gd name="T24" fmla="*/ 24 w 295"/>
                      <a:gd name="T25" fmla="*/ 32 h 151"/>
                      <a:gd name="T26" fmla="*/ 27 w 295"/>
                      <a:gd name="T27" fmla="*/ 33 h 151"/>
                      <a:gd name="T28" fmla="*/ 30 w 295"/>
                      <a:gd name="T29" fmla="*/ 34 h 151"/>
                      <a:gd name="T30" fmla="*/ 34 w 295"/>
                      <a:gd name="T31" fmla="*/ 34 h 151"/>
                      <a:gd name="T32" fmla="*/ 37 w 295"/>
                      <a:gd name="T33" fmla="*/ 34 h 151"/>
                      <a:gd name="T34" fmla="*/ 40 w 295"/>
                      <a:gd name="T35" fmla="*/ 33 h 151"/>
                      <a:gd name="T36" fmla="*/ 44 w 295"/>
                      <a:gd name="T37" fmla="*/ 32 h 151"/>
                      <a:gd name="T38" fmla="*/ 47 w 295"/>
                      <a:gd name="T39" fmla="*/ 31 h 151"/>
                      <a:gd name="T40" fmla="*/ 50 w 295"/>
                      <a:gd name="T41" fmla="*/ 30 h 151"/>
                      <a:gd name="T42" fmla="*/ 52 w 295"/>
                      <a:gd name="T43" fmla="*/ 28 h 151"/>
                      <a:gd name="T44" fmla="*/ 55 w 295"/>
                      <a:gd name="T45" fmla="*/ 26 h 151"/>
                      <a:gd name="T46" fmla="*/ 58 w 295"/>
                      <a:gd name="T47" fmla="*/ 24 h 151"/>
                      <a:gd name="T48" fmla="*/ 60 w 295"/>
                      <a:gd name="T49" fmla="*/ 21 h 151"/>
                      <a:gd name="T50" fmla="*/ 62 w 295"/>
                      <a:gd name="T51" fmla="*/ 18 h 151"/>
                      <a:gd name="T52" fmla="*/ 63 w 295"/>
                      <a:gd name="T53" fmla="*/ 16 h 151"/>
                      <a:gd name="T54" fmla="*/ 65 w 295"/>
                      <a:gd name="T55" fmla="*/ 13 h 151"/>
                      <a:gd name="T56" fmla="*/ 66 w 295"/>
                      <a:gd name="T57" fmla="*/ 10 h 151"/>
                      <a:gd name="T58" fmla="*/ 66 w 295"/>
                      <a:gd name="T59" fmla="*/ 7 h 151"/>
                      <a:gd name="T60" fmla="*/ 67 w 295"/>
                      <a:gd name="T61" fmla="*/ 3 h 151"/>
                      <a:gd name="T62" fmla="*/ 67 w 295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1"/>
                      <a:gd name="T98" fmla="*/ 295 w 295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10" y="58"/>
                        </a:lnTo>
                        <a:lnTo>
                          <a:pt x="12" y="65"/>
                        </a:lnTo>
                        <a:lnTo>
                          <a:pt x="16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1" y="95"/>
                        </a:lnTo>
                        <a:lnTo>
                          <a:pt x="36" y="101"/>
                        </a:lnTo>
                        <a:lnTo>
                          <a:pt x="41" y="106"/>
                        </a:lnTo>
                        <a:lnTo>
                          <a:pt x="47" y="111"/>
                        </a:lnTo>
                        <a:lnTo>
                          <a:pt x="52" y="116"/>
                        </a:lnTo>
                        <a:lnTo>
                          <a:pt x="58" y="121"/>
                        </a:lnTo>
                        <a:lnTo>
                          <a:pt x="64" y="125"/>
                        </a:lnTo>
                        <a:lnTo>
                          <a:pt x="70" y="129"/>
                        </a:lnTo>
                        <a:lnTo>
                          <a:pt x="77" y="132"/>
                        </a:lnTo>
                        <a:lnTo>
                          <a:pt x="83" y="136"/>
                        </a:lnTo>
                        <a:lnTo>
                          <a:pt x="90" y="139"/>
                        </a:lnTo>
                        <a:lnTo>
                          <a:pt x="97" y="141"/>
                        </a:lnTo>
                        <a:lnTo>
                          <a:pt x="104" y="144"/>
                        </a:lnTo>
                        <a:lnTo>
                          <a:pt x="111" y="146"/>
                        </a:lnTo>
                        <a:lnTo>
                          <a:pt x="118" y="147"/>
                        </a:lnTo>
                        <a:lnTo>
                          <a:pt x="126" y="148"/>
                        </a:lnTo>
                        <a:lnTo>
                          <a:pt x="133" y="149"/>
                        </a:lnTo>
                        <a:lnTo>
                          <a:pt x="140" y="150"/>
                        </a:lnTo>
                        <a:lnTo>
                          <a:pt x="148" y="150"/>
                        </a:lnTo>
                        <a:lnTo>
                          <a:pt x="155" y="150"/>
                        </a:lnTo>
                        <a:lnTo>
                          <a:pt x="163" y="149"/>
                        </a:lnTo>
                        <a:lnTo>
                          <a:pt x="170" y="148"/>
                        </a:lnTo>
                        <a:lnTo>
                          <a:pt x="177" y="147"/>
                        </a:lnTo>
                        <a:lnTo>
                          <a:pt x="184" y="145"/>
                        </a:lnTo>
                        <a:lnTo>
                          <a:pt x="192" y="143"/>
                        </a:lnTo>
                        <a:lnTo>
                          <a:pt x="199" y="141"/>
                        </a:lnTo>
                        <a:lnTo>
                          <a:pt x="205" y="138"/>
                        </a:lnTo>
                        <a:lnTo>
                          <a:pt x="212" y="135"/>
                        </a:lnTo>
                        <a:lnTo>
                          <a:pt x="219" y="132"/>
                        </a:lnTo>
                        <a:lnTo>
                          <a:pt x="225" y="128"/>
                        </a:lnTo>
                        <a:lnTo>
                          <a:pt x="231" y="124"/>
                        </a:lnTo>
                        <a:lnTo>
                          <a:pt x="237" y="120"/>
                        </a:lnTo>
                        <a:lnTo>
                          <a:pt x="243" y="115"/>
                        </a:lnTo>
                        <a:lnTo>
                          <a:pt x="249" y="110"/>
                        </a:lnTo>
                        <a:lnTo>
                          <a:pt x="254" y="105"/>
                        </a:lnTo>
                        <a:lnTo>
                          <a:pt x="259" y="100"/>
                        </a:lnTo>
                        <a:lnTo>
                          <a:pt x="263" y="94"/>
                        </a:lnTo>
                        <a:lnTo>
                          <a:pt x="268" y="88"/>
                        </a:lnTo>
                        <a:lnTo>
                          <a:pt x="272" y="82"/>
                        </a:lnTo>
                        <a:lnTo>
                          <a:pt x="276" y="76"/>
                        </a:lnTo>
                        <a:lnTo>
                          <a:pt x="279" y="70"/>
                        </a:lnTo>
                        <a:lnTo>
                          <a:pt x="282" y="63"/>
                        </a:lnTo>
                        <a:lnTo>
                          <a:pt x="285" y="57"/>
                        </a:lnTo>
                        <a:lnTo>
                          <a:pt x="287" y="50"/>
                        </a:lnTo>
                        <a:lnTo>
                          <a:pt x="289" y="43"/>
                        </a:lnTo>
                        <a:lnTo>
                          <a:pt x="291" y="36"/>
                        </a:lnTo>
                        <a:lnTo>
                          <a:pt x="292" y="29"/>
                        </a:lnTo>
                        <a:lnTo>
                          <a:pt x="293" y="21"/>
                        </a:lnTo>
                        <a:lnTo>
                          <a:pt x="294" y="14"/>
                        </a:lnTo>
                        <a:lnTo>
                          <a:pt x="294" y="7"/>
                        </a:lnTo>
                        <a:lnTo>
                          <a:pt x="294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380" y="2048"/>
                    <a:ext cx="124" cy="100"/>
                  </a:xfrm>
                  <a:prstGeom prst="line">
                    <a:avLst/>
                  </a:prstGeom>
                  <a:noFill/>
                  <a:ln w="35941">
                    <a:solidFill>
                      <a:srgbClr val="00FF00"/>
                    </a:solidFill>
                    <a:round/>
                    <a:headEnd/>
                    <a:tailEnd type="stealth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817" y="1286"/>
                  <a:ext cx="260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828675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828675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828675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828675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828675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8286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8286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8286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8286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>
                    <a:lnSpc>
                      <a:spcPct val="94000"/>
                    </a:lnSpc>
                    <a:spcBef>
                      <a:spcPct val="0"/>
                    </a:spcBef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r>
                    <a:rPr lang="en-GB" altLang="it-IT" sz="1800">
                      <a:ea typeface="HG Mincho Light J" charset="0"/>
                      <a:cs typeface="HG Mincho Light J" charset="0"/>
                    </a:rPr>
                    <a:t>X</a:t>
                  </a:r>
                </a:p>
              </p:txBody>
            </p:sp>
          </p:grpSp>
          <p:sp>
            <p:nvSpPr>
              <p:cNvPr id="98" name="Text Box 36"/>
              <p:cNvSpPr txBox="1">
                <a:spLocks noChangeArrowheads="1"/>
              </p:cNvSpPr>
              <p:nvPr/>
            </p:nvSpPr>
            <p:spPr bwMode="auto">
              <a:xfrm>
                <a:off x="1036" y="1079"/>
                <a:ext cx="86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28675" eaLnBrk="0" hangingPunct="0">
                  <a:spcBef>
                    <a:spcPct val="20000"/>
                  </a:spcBef>
                  <a:buChar char="•"/>
                  <a:tabLst>
                    <a:tab pos="657225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8675" eaLnBrk="0" hangingPunct="0">
                  <a:spcBef>
                    <a:spcPct val="20000"/>
                  </a:spcBef>
                  <a:buChar char="–"/>
                  <a:tabLst>
                    <a:tab pos="657225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8675" eaLnBrk="0" hangingPunct="0">
                  <a:spcBef>
                    <a:spcPct val="20000"/>
                  </a:spcBef>
                  <a:buChar char="•"/>
                  <a:tabLst>
                    <a:tab pos="657225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8675" eaLnBrk="0" hangingPunct="0">
                  <a:spcBef>
                    <a:spcPct val="20000"/>
                  </a:spcBef>
                  <a:buChar char="–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8675" eaLnBrk="0" hangingPunct="0">
                  <a:spcBef>
                    <a:spcPct val="20000"/>
                  </a:spcBef>
                  <a:buChar char="»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>
                  <a:lnSpc>
                    <a:spcPct val="9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it-IT" sz="1800" dirty="0">
                    <a:ea typeface="HG Mincho Light J" charset="0"/>
                    <a:cs typeface="HG Mincho Light J" charset="0"/>
                  </a:rPr>
                  <a:t>Isolated atom</a:t>
                </a:r>
              </a:p>
            </p:txBody>
          </p:sp>
        </p:grpSp>
      </p:grpSp>
      <p:grpSp>
        <p:nvGrpSpPr>
          <p:cNvPr id="170" name="Gruppo 169"/>
          <p:cNvGrpSpPr/>
          <p:nvPr/>
        </p:nvGrpSpPr>
        <p:grpSpPr>
          <a:xfrm>
            <a:off x="4489450" y="4107997"/>
            <a:ext cx="4668838" cy="2485315"/>
            <a:chOff x="4489450" y="658813"/>
            <a:chExt cx="4668838" cy="2485315"/>
          </a:xfrm>
        </p:grpSpPr>
        <p:sp>
          <p:nvSpPr>
            <p:cNvPr id="127" name="Text Box 37"/>
            <p:cNvSpPr txBox="1">
              <a:spLocks noChangeArrowheads="1"/>
            </p:cNvSpPr>
            <p:nvPr/>
          </p:nvSpPr>
          <p:spPr bwMode="auto">
            <a:xfrm>
              <a:off x="4764088" y="658813"/>
              <a:ext cx="408940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800">
                  <a:ea typeface="HG Mincho Light J" charset="0"/>
                  <a:cs typeface="HG Mincho Light J" charset="0"/>
                </a:rPr>
                <a:t>The outgoing wave is scattered by neighbors</a:t>
              </a:r>
            </a:p>
          </p:txBody>
        </p:sp>
        <p:grpSp>
          <p:nvGrpSpPr>
            <p:cNvPr id="128" name="Group 38"/>
            <p:cNvGrpSpPr>
              <a:grpSpLocks/>
            </p:cNvGrpSpPr>
            <p:nvPr/>
          </p:nvGrpSpPr>
          <p:grpSpPr bwMode="auto">
            <a:xfrm>
              <a:off x="4489450" y="1124828"/>
              <a:ext cx="4668838" cy="2019300"/>
              <a:chOff x="3108" y="1019"/>
              <a:chExt cx="3242" cy="1402"/>
            </a:xfrm>
          </p:grpSpPr>
          <p:grpSp>
            <p:nvGrpSpPr>
              <p:cNvPr id="129" name="Group 39"/>
              <p:cNvGrpSpPr>
                <a:grpSpLocks/>
              </p:cNvGrpSpPr>
              <p:nvPr/>
            </p:nvGrpSpPr>
            <p:grpSpPr bwMode="auto">
              <a:xfrm>
                <a:off x="3471" y="1289"/>
                <a:ext cx="1132" cy="1132"/>
                <a:chOff x="3471" y="1289"/>
                <a:chExt cx="1132" cy="1132"/>
              </a:xfrm>
            </p:grpSpPr>
            <p:pic>
              <p:nvPicPr>
                <p:cNvPr id="161" name="Picture 4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6" y="1728"/>
                  <a:ext cx="266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" name="Oval 41"/>
                <p:cNvSpPr>
                  <a:spLocks noChangeArrowheads="1"/>
                </p:cNvSpPr>
                <p:nvPr/>
              </p:nvSpPr>
              <p:spPr bwMode="auto">
                <a:xfrm>
                  <a:off x="3880" y="1699"/>
                  <a:ext cx="312" cy="31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3" name="Oval 42"/>
                <p:cNvSpPr>
                  <a:spLocks noChangeArrowheads="1"/>
                </p:cNvSpPr>
                <p:nvPr/>
              </p:nvSpPr>
              <p:spPr bwMode="auto">
                <a:xfrm>
                  <a:off x="3822" y="1641"/>
                  <a:ext cx="430" cy="429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4" name="Oval 43"/>
                <p:cNvSpPr>
                  <a:spLocks noChangeArrowheads="1"/>
                </p:cNvSpPr>
                <p:nvPr/>
              </p:nvSpPr>
              <p:spPr bwMode="auto">
                <a:xfrm>
                  <a:off x="3763" y="1582"/>
                  <a:ext cx="547" cy="54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5" name="Oval 44"/>
                <p:cNvSpPr>
                  <a:spLocks noChangeArrowheads="1"/>
                </p:cNvSpPr>
                <p:nvPr/>
              </p:nvSpPr>
              <p:spPr bwMode="auto">
                <a:xfrm>
                  <a:off x="3705" y="1523"/>
                  <a:ext cx="664" cy="66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6" name="Oval 45"/>
                <p:cNvSpPr>
                  <a:spLocks noChangeArrowheads="1"/>
                </p:cNvSpPr>
                <p:nvPr/>
              </p:nvSpPr>
              <p:spPr bwMode="auto">
                <a:xfrm>
                  <a:off x="3646" y="1465"/>
                  <a:ext cx="781" cy="781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7" name="Oval 46"/>
                <p:cNvSpPr>
                  <a:spLocks noChangeArrowheads="1"/>
                </p:cNvSpPr>
                <p:nvPr/>
              </p:nvSpPr>
              <p:spPr bwMode="auto">
                <a:xfrm>
                  <a:off x="3588" y="1406"/>
                  <a:ext cx="898" cy="89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8" name="Oval 47"/>
                <p:cNvSpPr>
                  <a:spLocks noChangeArrowheads="1"/>
                </p:cNvSpPr>
                <p:nvPr/>
              </p:nvSpPr>
              <p:spPr bwMode="auto">
                <a:xfrm>
                  <a:off x="3529" y="1348"/>
                  <a:ext cx="1015" cy="1015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9" name="Oval 48"/>
                <p:cNvSpPr>
                  <a:spLocks noChangeArrowheads="1"/>
                </p:cNvSpPr>
                <p:nvPr/>
              </p:nvSpPr>
              <p:spPr bwMode="auto">
                <a:xfrm>
                  <a:off x="3471" y="1289"/>
                  <a:ext cx="1132" cy="113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  <p:sp>
            <p:nvSpPr>
              <p:cNvPr id="130" name="Text Box 49"/>
              <p:cNvSpPr txBox="1">
                <a:spLocks noChangeArrowheads="1"/>
              </p:cNvSpPr>
              <p:nvPr/>
            </p:nvSpPr>
            <p:spPr bwMode="auto">
              <a:xfrm>
                <a:off x="3354" y="1019"/>
                <a:ext cx="22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828675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867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8675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8675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8675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>
                  <a:lnSpc>
                    <a:spcPct val="9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it-IT" sz="1800">
                    <a:ea typeface="HG Mincho Light J" charset="0"/>
                    <a:cs typeface="HG Mincho Light J" charset="0"/>
                  </a:rPr>
                  <a:t>X</a:t>
                </a:r>
              </a:p>
            </p:txBody>
          </p:sp>
          <p:grpSp>
            <p:nvGrpSpPr>
              <p:cNvPr id="131" name="Group 50"/>
              <p:cNvGrpSpPr>
                <a:grpSpLocks/>
              </p:cNvGrpSpPr>
              <p:nvPr/>
            </p:nvGrpSpPr>
            <p:grpSpPr bwMode="auto">
              <a:xfrm>
                <a:off x="4118" y="1061"/>
                <a:ext cx="1131" cy="1131"/>
                <a:chOff x="4118" y="1061"/>
                <a:chExt cx="1131" cy="1131"/>
              </a:xfrm>
            </p:grpSpPr>
            <p:pic>
              <p:nvPicPr>
                <p:cNvPr id="152" name="Picture 5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3" y="1499"/>
                  <a:ext cx="266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" name="Oval 52"/>
                <p:cNvSpPr>
                  <a:spLocks noChangeArrowheads="1"/>
                </p:cNvSpPr>
                <p:nvPr/>
              </p:nvSpPr>
              <p:spPr bwMode="auto">
                <a:xfrm>
                  <a:off x="4528" y="1470"/>
                  <a:ext cx="312" cy="312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4" name="Oval 53"/>
                <p:cNvSpPr>
                  <a:spLocks noChangeArrowheads="1"/>
                </p:cNvSpPr>
                <p:nvPr/>
              </p:nvSpPr>
              <p:spPr bwMode="auto">
                <a:xfrm>
                  <a:off x="4469" y="1412"/>
                  <a:ext cx="430" cy="430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5" name="Oval 54"/>
                <p:cNvSpPr>
                  <a:spLocks noChangeArrowheads="1"/>
                </p:cNvSpPr>
                <p:nvPr/>
              </p:nvSpPr>
              <p:spPr bwMode="auto">
                <a:xfrm>
                  <a:off x="4411" y="1353"/>
                  <a:ext cx="547" cy="547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6" name="Oval 55"/>
                <p:cNvSpPr>
                  <a:spLocks noChangeArrowheads="1"/>
                </p:cNvSpPr>
                <p:nvPr/>
              </p:nvSpPr>
              <p:spPr bwMode="auto">
                <a:xfrm>
                  <a:off x="4352" y="1295"/>
                  <a:ext cx="664" cy="664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7" name="Oval 56"/>
                <p:cNvSpPr>
                  <a:spLocks noChangeArrowheads="1"/>
                </p:cNvSpPr>
                <p:nvPr/>
              </p:nvSpPr>
              <p:spPr bwMode="auto">
                <a:xfrm>
                  <a:off x="4294" y="1236"/>
                  <a:ext cx="781" cy="781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8" name="Oval 57"/>
                <p:cNvSpPr>
                  <a:spLocks noChangeArrowheads="1"/>
                </p:cNvSpPr>
                <p:nvPr/>
              </p:nvSpPr>
              <p:spPr bwMode="auto">
                <a:xfrm>
                  <a:off x="4235" y="1178"/>
                  <a:ext cx="898" cy="898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9" name="Oval 58"/>
                <p:cNvSpPr>
                  <a:spLocks noChangeArrowheads="1"/>
                </p:cNvSpPr>
                <p:nvPr/>
              </p:nvSpPr>
              <p:spPr bwMode="auto">
                <a:xfrm>
                  <a:off x="4177" y="1119"/>
                  <a:ext cx="1015" cy="1015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0" name="Oval 59"/>
                <p:cNvSpPr>
                  <a:spLocks noChangeArrowheads="1"/>
                </p:cNvSpPr>
                <p:nvPr/>
              </p:nvSpPr>
              <p:spPr bwMode="auto">
                <a:xfrm>
                  <a:off x="4118" y="1061"/>
                  <a:ext cx="1132" cy="1132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  <p:sp>
            <p:nvSpPr>
              <p:cNvPr id="132" name="Line 60"/>
              <p:cNvSpPr>
                <a:spLocks noChangeShapeType="1"/>
              </p:cNvSpPr>
              <p:nvPr/>
            </p:nvSpPr>
            <p:spPr bwMode="auto">
              <a:xfrm flipV="1">
                <a:off x="4164" y="1785"/>
                <a:ext cx="279" cy="92"/>
              </a:xfrm>
              <a:prstGeom prst="line">
                <a:avLst/>
              </a:prstGeom>
              <a:noFill/>
              <a:ln w="35941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61"/>
              <p:cNvSpPr>
                <a:spLocks noChangeShapeType="1"/>
              </p:cNvSpPr>
              <p:nvPr/>
            </p:nvSpPr>
            <p:spPr bwMode="auto">
              <a:xfrm flipV="1">
                <a:off x="4173" y="1636"/>
                <a:ext cx="286" cy="93"/>
              </a:xfrm>
              <a:prstGeom prst="line">
                <a:avLst/>
              </a:prstGeom>
              <a:noFill/>
              <a:ln w="35941">
                <a:solidFill>
                  <a:srgbClr val="FF0000"/>
                </a:solidFill>
                <a:round/>
                <a:headEnd type="stealth" w="med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Text Box 62"/>
              <p:cNvSpPr txBox="1">
                <a:spLocks noChangeArrowheads="1"/>
              </p:cNvSpPr>
              <p:nvPr/>
            </p:nvSpPr>
            <p:spPr bwMode="auto">
              <a:xfrm>
                <a:off x="5399" y="1617"/>
                <a:ext cx="951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828675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867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8675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8675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8675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>
                  <a:lnSpc>
                    <a:spcPct val="9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it-IT" sz="2200">
                    <a:ea typeface="HG Mincho Light J" charset="0"/>
                    <a:cs typeface="HG Mincho Light J" charset="0"/>
                  </a:rPr>
                  <a:t>Single</a:t>
                </a:r>
              </a:p>
              <a:p>
                <a:pPr eaLnBrk="1">
                  <a:lnSpc>
                    <a:spcPct val="9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it-IT" sz="2200">
                    <a:ea typeface="HG Mincho Light J" charset="0"/>
                    <a:cs typeface="HG Mincho Light J" charset="0"/>
                  </a:rPr>
                  <a:t>Scattering</a:t>
                </a:r>
              </a:p>
            </p:txBody>
          </p:sp>
          <p:grpSp>
            <p:nvGrpSpPr>
              <p:cNvPr id="135" name="Group 63"/>
              <p:cNvGrpSpPr>
                <a:grpSpLocks/>
              </p:cNvGrpSpPr>
              <p:nvPr/>
            </p:nvGrpSpPr>
            <p:grpSpPr bwMode="auto">
              <a:xfrm>
                <a:off x="3108" y="1032"/>
                <a:ext cx="832" cy="756"/>
                <a:chOff x="672" y="1392"/>
                <a:chExt cx="832" cy="756"/>
              </a:xfrm>
            </p:grpSpPr>
            <p:sp>
              <p:nvSpPr>
                <p:cNvPr id="136" name="Freeform 64"/>
                <p:cNvSpPr>
                  <a:spLocks noChangeArrowheads="1"/>
                </p:cNvSpPr>
                <p:nvPr/>
              </p:nvSpPr>
              <p:spPr bwMode="auto">
                <a:xfrm rot="-8100000">
                  <a:off x="656" y="1408"/>
                  <a:ext cx="66" cy="34"/>
                </a:xfrm>
                <a:custGeom>
                  <a:avLst/>
                  <a:gdLst>
                    <a:gd name="T0" fmla="*/ 0 w 293"/>
                    <a:gd name="T1" fmla="*/ 4 h 151"/>
                    <a:gd name="T2" fmla="*/ 0 w 293"/>
                    <a:gd name="T3" fmla="*/ 7 h 151"/>
                    <a:gd name="T4" fmla="*/ 1 w 293"/>
                    <a:gd name="T5" fmla="*/ 10 h 151"/>
                    <a:gd name="T6" fmla="*/ 2 w 293"/>
                    <a:gd name="T7" fmla="*/ 13 h 151"/>
                    <a:gd name="T8" fmla="*/ 3 w 293"/>
                    <a:gd name="T9" fmla="*/ 16 h 151"/>
                    <a:gd name="T10" fmla="*/ 5 w 293"/>
                    <a:gd name="T11" fmla="*/ 19 h 151"/>
                    <a:gd name="T12" fmla="*/ 7 w 293"/>
                    <a:gd name="T13" fmla="*/ 21 h 151"/>
                    <a:gd name="T14" fmla="*/ 9 w 293"/>
                    <a:gd name="T15" fmla="*/ 24 h 151"/>
                    <a:gd name="T16" fmla="*/ 12 w 293"/>
                    <a:gd name="T17" fmla="*/ 26 h 151"/>
                    <a:gd name="T18" fmla="*/ 14 w 293"/>
                    <a:gd name="T19" fmla="*/ 28 h 151"/>
                    <a:gd name="T20" fmla="*/ 17 w 293"/>
                    <a:gd name="T21" fmla="*/ 30 h 151"/>
                    <a:gd name="T22" fmla="*/ 20 w 293"/>
                    <a:gd name="T23" fmla="*/ 31 h 151"/>
                    <a:gd name="T24" fmla="*/ 23 w 293"/>
                    <a:gd name="T25" fmla="*/ 32 h 151"/>
                    <a:gd name="T26" fmla="*/ 26 w 293"/>
                    <a:gd name="T27" fmla="*/ 33 h 151"/>
                    <a:gd name="T28" fmla="*/ 30 w 293"/>
                    <a:gd name="T29" fmla="*/ 34 h 151"/>
                    <a:gd name="T30" fmla="*/ 33 w 293"/>
                    <a:gd name="T31" fmla="*/ 34 h 151"/>
                    <a:gd name="T32" fmla="*/ 36 w 293"/>
                    <a:gd name="T33" fmla="*/ 34 h 151"/>
                    <a:gd name="T34" fmla="*/ 40 w 293"/>
                    <a:gd name="T35" fmla="*/ 33 h 151"/>
                    <a:gd name="T36" fmla="*/ 43 w 293"/>
                    <a:gd name="T37" fmla="*/ 32 h 151"/>
                    <a:gd name="T38" fmla="*/ 46 w 293"/>
                    <a:gd name="T39" fmla="*/ 31 h 151"/>
                    <a:gd name="T40" fmla="*/ 49 w 293"/>
                    <a:gd name="T41" fmla="*/ 30 h 151"/>
                    <a:gd name="T42" fmla="*/ 52 w 293"/>
                    <a:gd name="T43" fmla="*/ 28 h 151"/>
                    <a:gd name="T44" fmla="*/ 54 w 293"/>
                    <a:gd name="T45" fmla="*/ 26 h 151"/>
                    <a:gd name="T46" fmla="*/ 57 w 293"/>
                    <a:gd name="T47" fmla="*/ 24 h 151"/>
                    <a:gd name="T48" fmla="*/ 59 w 293"/>
                    <a:gd name="T49" fmla="*/ 21 h 151"/>
                    <a:gd name="T50" fmla="*/ 61 w 293"/>
                    <a:gd name="T51" fmla="*/ 18 h 151"/>
                    <a:gd name="T52" fmla="*/ 62 w 293"/>
                    <a:gd name="T53" fmla="*/ 16 h 151"/>
                    <a:gd name="T54" fmla="*/ 64 w 293"/>
                    <a:gd name="T55" fmla="*/ 13 h 151"/>
                    <a:gd name="T56" fmla="*/ 65 w 293"/>
                    <a:gd name="T57" fmla="*/ 10 h 151"/>
                    <a:gd name="T58" fmla="*/ 65 w 293"/>
                    <a:gd name="T59" fmla="*/ 7 h 151"/>
                    <a:gd name="T60" fmla="*/ 66 w 293"/>
                    <a:gd name="T61" fmla="*/ 3 h 151"/>
                    <a:gd name="T62" fmla="*/ 66 w 293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3"/>
                    <a:gd name="T97" fmla="*/ 0 h 151"/>
                    <a:gd name="T98" fmla="*/ 293 w 293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3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10" y="58"/>
                      </a:lnTo>
                      <a:lnTo>
                        <a:pt x="12" y="65"/>
                      </a:lnTo>
                      <a:lnTo>
                        <a:pt x="15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1" y="95"/>
                      </a:lnTo>
                      <a:lnTo>
                        <a:pt x="36" y="101"/>
                      </a:lnTo>
                      <a:lnTo>
                        <a:pt x="41" y="106"/>
                      </a:lnTo>
                      <a:lnTo>
                        <a:pt x="46" y="111"/>
                      </a:lnTo>
                      <a:lnTo>
                        <a:pt x="52" y="116"/>
                      </a:lnTo>
                      <a:lnTo>
                        <a:pt x="57" y="121"/>
                      </a:lnTo>
                      <a:lnTo>
                        <a:pt x="63" y="125"/>
                      </a:lnTo>
                      <a:lnTo>
                        <a:pt x="70" y="129"/>
                      </a:lnTo>
                      <a:lnTo>
                        <a:pt x="76" y="132"/>
                      </a:lnTo>
                      <a:lnTo>
                        <a:pt x="83" y="136"/>
                      </a:lnTo>
                      <a:lnTo>
                        <a:pt x="89" y="139"/>
                      </a:lnTo>
                      <a:lnTo>
                        <a:pt x="96" y="141"/>
                      </a:lnTo>
                      <a:lnTo>
                        <a:pt x="103" y="144"/>
                      </a:lnTo>
                      <a:lnTo>
                        <a:pt x="110" y="146"/>
                      </a:lnTo>
                      <a:lnTo>
                        <a:pt x="117" y="147"/>
                      </a:lnTo>
                      <a:lnTo>
                        <a:pt x="125" y="148"/>
                      </a:lnTo>
                      <a:lnTo>
                        <a:pt x="132" y="149"/>
                      </a:lnTo>
                      <a:lnTo>
                        <a:pt x="139" y="150"/>
                      </a:lnTo>
                      <a:lnTo>
                        <a:pt x="147" y="150"/>
                      </a:lnTo>
                      <a:lnTo>
                        <a:pt x="154" y="150"/>
                      </a:lnTo>
                      <a:lnTo>
                        <a:pt x="161" y="149"/>
                      </a:lnTo>
                      <a:lnTo>
                        <a:pt x="169" y="148"/>
                      </a:lnTo>
                      <a:lnTo>
                        <a:pt x="176" y="147"/>
                      </a:lnTo>
                      <a:lnTo>
                        <a:pt x="183" y="145"/>
                      </a:lnTo>
                      <a:lnTo>
                        <a:pt x="190" y="143"/>
                      </a:lnTo>
                      <a:lnTo>
                        <a:pt x="197" y="141"/>
                      </a:lnTo>
                      <a:lnTo>
                        <a:pt x="204" y="138"/>
                      </a:lnTo>
                      <a:lnTo>
                        <a:pt x="211" y="135"/>
                      </a:lnTo>
                      <a:lnTo>
                        <a:pt x="217" y="132"/>
                      </a:lnTo>
                      <a:lnTo>
                        <a:pt x="224" y="128"/>
                      </a:lnTo>
                      <a:lnTo>
                        <a:pt x="230" y="124"/>
                      </a:lnTo>
                      <a:lnTo>
                        <a:pt x="236" y="120"/>
                      </a:lnTo>
                      <a:lnTo>
                        <a:pt x="241" y="115"/>
                      </a:lnTo>
                      <a:lnTo>
                        <a:pt x="247" y="110"/>
                      </a:lnTo>
                      <a:lnTo>
                        <a:pt x="252" y="105"/>
                      </a:lnTo>
                      <a:lnTo>
                        <a:pt x="257" y="100"/>
                      </a:lnTo>
                      <a:lnTo>
                        <a:pt x="262" y="94"/>
                      </a:lnTo>
                      <a:lnTo>
                        <a:pt x="266" y="88"/>
                      </a:lnTo>
                      <a:lnTo>
                        <a:pt x="270" y="82"/>
                      </a:lnTo>
                      <a:lnTo>
                        <a:pt x="274" y="76"/>
                      </a:lnTo>
                      <a:lnTo>
                        <a:pt x="277" y="70"/>
                      </a:lnTo>
                      <a:lnTo>
                        <a:pt x="280" y="63"/>
                      </a:lnTo>
                      <a:lnTo>
                        <a:pt x="283" y="57"/>
                      </a:lnTo>
                      <a:lnTo>
                        <a:pt x="285" y="50"/>
                      </a:lnTo>
                      <a:lnTo>
                        <a:pt x="287" y="43"/>
                      </a:lnTo>
                      <a:lnTo>
                        <a:pt x="289" y="36"/>
                      </a:lnTo>
                      <a:lnTo>
                        <a:pt x="290" y="29"/>
                      </a:lnTo>
                      <a:lnTo>
                        <a:pt x="291" y="21"/>
                      </a:lnTo>
                      <a:lnTo>
                        <a:pt x="292" y="14"/>
                      </a:lnTo>
                      <a:lnTo>
                        <a:pt x="292" y="7"/>
                      </a:lnTo>
                      <a:lnTo>
                        <a:pt x="292" y="0"/>
                      </a:lnTo>
                    </a:path>
                  </a:pathLst>
                </a:custGeom>
                <a:noFill/>
                <a:ln w="35941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65"/>
                <p:cNvSpPr>
                  <a:spLocks noChangeArrowheads="1"/>
                </p:cNvSpPr>
                <p:nvPr/>
              </p:nvSpPr>
              <p:spPr bwMode="auto">
                <a:xfrm rot="2580000">
                  <a:off x="687" y="1475"/>
                  <a:ext cx="66" cy="35"/>
                </a:xfrm>
                <a:custGeom>
                  <a:avLst/>
                  <a:gdLst>
                    <a:gd name="T0" fmla="*/ 0 w 291"/>
                    <a:gd name="T1" fmla="*/ 2 h 153"/>
                    <a:gd name="T2" fmla="*/ 0 w 291"/>
                    <a:gd name="T3" fmla="*/ 5 h 153"/>
                    <a:gd name="T4" fmla="*/ 1 w 291"/>
                    <a:gd name="T5" fmla="*/ 8 h 153"/>
                    <a:gd name="T6" fmla="*/ 1 w 291"/>
                    <a:gd name="T7" fmla="*/ 11 h 153"/>
                    <a:gd name="T8" fmla="*/ 2 w 291"/>
                    <a:gd name="T9" fmla="*/ 14 h 153"/>
                    <a:gd name="T10" fmla="*/ 4 w 291"/>
                    <a:gd name="T11" fmla="*/ 17 h 153"/>
                    <a:gd name="T12" fmla="*/ 5 w 291"/>
                    <a:gd name="T13" fmla="*/ 20 h 153"/>
                    <a:gd name="T14" fmla="*/ 7 w 291"/>
                    <a:gd name="T15" fmla="*/ 23 h 153"/>
                    <a:gd name="T16" fmla="*/ 10 w 291"/>
                    <a:gd name="T17" fmla="*/ 25 h 153"/>
                    <a:gd name="T18" fmla="*/ 12 w 291"/>
                    <a:gd name="T19" fmla="*/ 27 h 153"/>
                    <a:gd name="T20" fmla="*/ 15 w 291"/>
                    <a:gd name="T21" fmla="*/ 30 h 153"/>
                    <a:gd name="T22" fmla="*/ 18 w 291"/>
                    <a:gd name="T23" fmla="*/ 31 h 153"/>
                    <a:gd name="T24" fmla="*/ 21 w 291"/>
                    <a:gd name="T25" fmla="*/ 32 h 153"/>
                    <a:gd name="T26" fmla="*/ 24 w 291"/>
                    <a:gd name="T27" fmla="*/ 33 h 153"/>
                    <a:gd name="T28" fmla="*/ 27 w 291"/>
                    <a:gd name="T29" fmla="*/ 34 h 153"/>
                    <a:gd name="T30" fmla="*/ 30 w 291"/>
                    <a:gd name="T31" fmla="*/ 35 h 153"/>
                    <a:gd name="T32" fmla="*/ 34 w 291"/>
                    <a:gd name="T33" fmla="*/ 35 h 153"/>
                    <a:gd name="T34" fmla="*/ 37 w 291"/>
                    <a:gd name="T35" fmla="*/ 35 h 153"/>
                    <a:gd name="T36" fmla="*/ 40 w 291"/>
                    <a:gd name="T37" fmla="*/ 34 h 153"/>
                    <a:gd name="T38" fmla="*/ 43 w 291"/>
                    <a:gd name="T39" fmla="*/ 33 h 153"/>
                    <a:gd name="T40" fmla="*/ 46 w 291"/>
                    <a:gd name="T41" fmla="*/ 32 h 153"/>
                    <a:gd name="T42" fmla="*/ 49 w 291"/>
                    <a:gd name="T43" fmla="*/ 30 h 153"/>
                    <a:gd name="T44" fmla="*/ 52 w 291"/>
                    <a:gd name="T45" fmla="*/ 29 h 153"/>
                    <a:gd name="T46" fmla="*/ 55 w 291"/>
                    <a:gd name="T47" fmla="*/ 27 h 153"/>
                    <a:gd name="T48" fmla="*/ 57 w 291"/>
                    <a:gd name="T49" fmla="*/ 24 h 153"/>
                    <a:gd name="T50" fmla="*/ 59 w 291"/>
                    <a:gd name="T51" fmla="*/ 22 h 153"/>
                    <a:gd name="T52" fmla="*/ 61 w 291"/>
                    <a:gd name="T53" fmla="*/ 19 h 153"/>
                    <a:gd name="T54" fmla="*/ 63 w 291"/>
                    <a:gd name="T55" fmla="*/ 16 h 153"/>
                    <a:gd name="T56" fmla="*/ 64 w 291"/>
                    <a:gd name="T57" fmla="*/ 13 h 153"/>
                    <a:gd name="T58" fmla="*/ 65 w 291"/>
                    <a:gd name="T59" fmla="*/ 10 h 153"/>
                    <a:gd name="T60" fmla="*/ 65 w 291"/>
                    <a:gd name="T61" fmla="*/ 7 h 153"/>
                    <a:gd name="T62" fmla="*/ 66 w 291"/>
                    <a:gd name="T63" fmla="*/ 4 h 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1"/>
                    <a:gd name="T97" fmla="*/ 0 h 153"/>
                    <a:gd name="T98" fmla="*/ 291 w 291"/>
                    <a:gd name="T99" fmla="*/ 153 h 15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1" h="15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" y="22"/>
                      </a:lnTo>
                      <a:lnTo>
                        <a:pt x="1" y="29"/>
                      </a:lnTo>
                      <a:lnTo>
                        <a:pt x="3" y="36"/>
                      </a:lnTo>
                      <a:lnTo>
                        <a:pt x="4" y="43"/>
                      </a:lnTo>
                      <a:lnTo>
                        <a:pt x="6" y="50"/>
                      </a:lnTo>
                      <a:lnTo>
                        <a:pt x="8" y="57"/>
                      </a:lnTo>
                      <a:lnTo>
                        <a:pt x="11" y="63"/>
                      </a:lnTo>
                      <a:lnTo>
                        <a:pt x="14" y="70"/>
                      </a:lnTo>
                      <a:lnTo>
                        <a:pt x="17" y="76"/>
                      </a:lnTo>
                      <a:lnTo>
                        <a:pt x="21" y="82"/>
                      </a:lnTo>
                      <a:lnTo>
                        <a:pt x="24" y="88"/>
                      </a:lnTo>
                      <a:lnTo>
                        <a:pt x="29" y="94"/>
                      </a:lnTo>
                      <a:lnTo>
                        <a:pt x="33" y="100"/>
                      </a:lnTo>
                      <a:lnTo>
                        <a:pt x="38" y="105"/>
                      </a:lnTo>
                      <a:lnTo>
                        <a:pt x="43" y="111"/>
                      </a:lnTo>
                      <a:lnTo>
                        <a:pt x="48" y="115"/>
                      </a:lnTo>
                      <a:lnTo>
                        <a:pt x="54" y="120"/>
                      </a:lnTo>
                      <a:lnTo>
                        <a:pt x="59" y="124"/>
                      </a:lnTo>
                      <a:lnTo>
                        <a:pt x="65" y="129"/>
                      </a:lnTo>
                      <a:lnTo>
                        <a:pt x="72" y="132"/>
                      </a:lnTo>
                      <a:lnTo>
                        <a:pt x="78" y="136"/>
                      </a:lnTo>
                      <a:lnTo>
                        <a:pt x="84" y="139"/>
                      </a:lnTo>
                      <a:lnTo>
                        <a:pt x="91" y="142"/>
                      </a:lnTo>
                      <a:lnTo>
                        <a:pt x="98" y="144"/>
                      </a:lnTo>
                      <a:lnTo>
                        <a:pt x="105" y="146"/>
                      </a:lnTo>
                      <a:lnTo>
                        <a:pt x="112" y="148"/>
                      </a:lnTo>
                      <a:lnTo>
                        <a:pt x="119" y="150"/>
                      </a:lnTo>
                      <a:lnTo>
                        <a:pt x="126" y="151"/>
                      </a:lnTo>
                      <a:lnTo>
                        <a:pt x="133" y="152"/>
                      </a:lnTo>
                      <a:lnTo>
                        <a:pt x="141" y="152"/>
                      </a:lnTo>
                      <a:lnTo>
                        <a:pt x="148" y="152"/>
                      </a:lnTo>
                      <a:lnTo>
                        <a:pt x="155" y="152"/>
                      </a:lnTo>
                      <a:lnTo>
                        <a:pt x="162" y="151"/>
                      </a:lnTo>
                      <a:lnTo>
                        <a:pt x="169" y="150"/>
                      </a:lnTo>
                      <a:lnTo>
                        <a:pt x="177" y="149"/>
                      </a:lnTo>
                      <a:lnTo>
                        <a:pt x="184" y="147"/>
                      </a:lnTo>
                      <a:lnTo>
                        <a:pt x="191" y="145"/>
                      </a:lnTo>
                      <a:lnTo>
                        <a:pt x="197" y="142"/>
                      </a:lnTo>
                      <a:lnTo>
                        <a:pt x="204" y="140"/>
                      </a:lnTo>
                      <a:lnTo>
                        <a:pt x="211" y="137"/>
                      </a:lnTo>
                      <a:lnTo>
                        <a:pt x="217" y="133"/>
                      </a:lnTo>
                      <a:lnTo>
                        <a:pt x="223" y="129"/>
                      </a:lnTo>
                      <a:lnTo>
                        <a:pt x="229" y="125"/>
                      </a:lnTo>
                      <a:lnTo>
                        <a:pt x="235" y="121"/>
                      </a:lnTo>
                      <a:lnTo>
                        <a:pt x="241" y="117"/>
                      </a:lnTo>
                      <a:lnTo>
                        <a:pt x="246" y="112"/>
                      </a:lnTo>
                      <a:lnTo>
                        <a:pt x="251" y="107"/>
                      </a:lnTo>
                      <a:lnTo>
                        <a:pt x="256" y="101"/>
                      </a:lnTo>
                      <a:lnTo>
                        <a:pt x="260" y="96"/>
                      </a:lnTo>
                      <a:lnTo>
                        <a:pt x="265" y="90"/>
                      </a:lnTo>
                      <a:lnTo>
                        <a:pt x="269" y="84"/>
                      </a:lnTo>
                      <a:lnTo>
                        <a:pt x="272" y="78"/>
                      </a:lnTo>
                      <a:lnTo>
                        <a:pt x="276" y="71"/>
                      </a:lnTo>
                      <a:lnTo>
                        <a:pt x="279" y="65"/>
                      </a:lnTo>
                      <a:lnTo>
                        <a:pt x="281" y="58"/>
                      </a:lnTo>
                      <a:lnTo>
                        <a:pt x="284" y="51"/>
                      </a:lnTo>
                      <a:lnTo>
                        <a:pt x="285" y="44"/>
                      </a:lnTo>
                      <a:lnTo>
                        <a:pt x="287" y="37"/>
                      </a:lnTo>
                      <a:lnTo>
                        <a:pt x="288" y="30"/>
                      </a:lnTo>
                      <a:lnTo>
                        <a:pt x="289" y="23"/>
                      </a:lnTo>
                      <a:lnTo>
                        <a:pt x="290" y="16"/>
                      </a:lnTo>
                      <a:lnTo>
                        <a:pt x="290" y="9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66"/>
                <p:cNvSpPr>
                  <a:spLocks noChangeArrowheads="1"/>
                </p:cNvSpPr>
                <p:nvPr/>
              </p:nvSpPr>
              <p:spPr bwMode="auto">
                <a:xfrm rot="-8220000">
                  <a:off x="754" y="1499"/>
                  <a:ext cx="66" cy="34"/>
                </a:xfrm>
                <a:custGeom>
                  <a:avLst/>
                  <a:gdLst>
                    <a:gd name="T0" fmla="*/ 0 w 293"/>
                    <a:gd name="T1" fmla="*/ 4 h 151"/>
                    <a:gd name="T2" fmla="*/ 0 w 293"/>
                    <a:gd name="T3" fmla="*/ 7 h 151"/>
                    <a:gd name="T4" fmla="*/ 1 w 293"/>
                    <a:gd name="T5" fmla="*/ 10 h 151"/>
                    <a:gd name="T6" fmla="*/ 2 w 293"/>
                    <a:gd name="T7" fmla="*/ 13 h 151"/>
                    <a:gd name="T8" fmla="*/ 3 w 293"/>
                    <a:gd name="T9" fmla="*/ 16 h 151"/>
                    <a:gd name="T10" fmla="*/ 5 w 293"/>
                    <a:gd name="T11" fmla="*/ 19 h 151"/>
                    <a:gd name="T12" fmla="*/ 7 w 293"/>
                    <a:gd name="T13" fmla="*/ 21 h 151"/>
                    <a:gd name="T14" fmla="*/ 9 w 293"/>
                    <a:gd name="T15" fmla="*/ 24 h 151"/>
                    <a:gd name="T16" fmla="*/ 12 w 293"/>
                    <a:gd name="T17" fmla="*/ 26 h 151"/>
                    <a:gd name="T18" fmla="*/ 14 w 293"/>
                    <a:gd name="T19" fmla="*/ 28 h 151"/>
                    <a:gd name="T20" fmla="*/ 17 w 293"/>
                    <a:gd name="T21" fmla="*/ 30 h 151"/>
                    <a:gd name="T22" fmla="*/ 20 w 293"/>
                    <a:gd name="T23" fmla="*/ 31 h 151"/>
                    <a:gd name="T24" fmla="*/ 23 w 293"/>
                    <a:gd name="T25" fmla="*/ 32 h 151"/>
                    <a:gd name="T26" fmla="*/ 26 w 293"/>
                    <a:gd name="T27" fmla="*/ 33 h 151"/>
                    <a:gd name="T28" fmla="*/ 30 w 293"/>
                    <a:gd name="T29" fmla="*/ 34 h 151"/>
                    <a:gd name="T30" fmla="*/ 33 w 293"/>
                    <a:gd name="T31" fmla="*/ 34 h 151"/>
                    <a:gd name="T32" fmla="*/ 36 w 293"/>
                    <a:gd name="T33" fmla="*/ 34 h 151"/>
                    <a:gd name="T34" fmla="*/ 40 w 293"/>
                    <a:gd name="T35" fmla="*/ 33 h 151"/>
                    <a:gd name="T36" fmla="*/ 43 w 293"/>
                    <a:gd name="T37" fmla="*/ 32 h 151"/>
                    <a:gd name="T38" fmla="*/ 46 w 293"/>
                    <a:gd name="T39" fmla="*/ 31 h 151"/>
                    <a:gd name="T40" fmla="*/ 49 w 293"/>
                    <a:gd name="T41" fmla="*/ 30 h 151"/>
                    <a:gd name="T42" fmla="*/ 52 w 293"/>
                    <a:gd name="T43" fmla="*/ 28 h 151"/>
                    <a:gd name="T44" fmla="*/ 54 w 293"/>
                    <a:gd name="T45" fmla="*/ 26 h 151"/>
                    <a:gd name="T46" fmla="*/ 57 w 293"/>
                    <a:gd name="T47" fmla="*/ 24 h 151"/>
                    <a:gd name="T48" fmla="*/ 59 w 293"/>
                    <a:gd name="T49" fmla="*/ 21 h 151"/>
                    <a:gd name="T50" fmla="*/ 61 w 293"/>
                    <a:gd name="T51" fmla="*/ 18 h 151"/>
                    <a:gd name="T52" fmla="*/ 62 w 293"/>
                    <a:gd name="T53" fmla="*/ 16 h 151"/>
                    <a:gd name="T54" fmla="*/ 64 w 293"/>
                    <a:gd name="T55" fmla="*/ 13 h 151"/>
                    <a:gd name="T56" fmla="*/ 65 w 293"/>
                    <a:gd name="T57" fmla="*/ 10 h 151"/>
                    <a:gd name="T58" fmla="*/ 65 w 293"/>
                    <a:gd name="T59" fmla="*/ 7 h 151"/>
                    <a:gd name="T60" fmla="*/ 66 w 293"/>
                    <a:gd name="T61" fmla="*/ 3 h 151"/>
                    <a:gd name="T62" fmla="*/ 66 w 293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3"/>
                    <a:gd name="T97" fmla="*/ 0 h 151"/>
                    <a:gd name="T98" fmla="*/ 293 w 293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3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10" y="58"/>
                      </a:lnTo>
                      <a:lnTo>
                        <a:pt x="12" y="65"/>
                      </a:lnTo>
                      <a:lnTo>
                        <a:pt x="15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1" y="95"/>
                      </a:lnTo>
                      <a:lnTo>
                        <a:pt x="36" y="101"/>
                      </a:lnTo>
                      <a:lnTo>
                        <a:pt x="41" y="106"/>
                      </a:lnTo>
                      <a:lnTo>
                        <a:pt x="46" y="111"/>
                      </a:lnTo>
                      <a:lnTo>
                        <a:pt x="52" y="116"/>
                      </a:lnTo>
                      <a:lnTo>
                        <a:pt x="57" y="121"/>
                      </a:lnTo>
                      <a:lnTo>
                        <a:pt x="63" y="125"/>
                      </a:lnTo>
                      <a:lnTo>
                        <a:pt x="70" y="129"/>
                      </a:lnTo>
                      <a:lnTo>
                        <a:pt x="76" y="132"/>
                      </a:lnTo>
                      <a:lnTo>
                        <a:pt x="83" y="136"/>
                      </a:lnTo>
                      <a:lnTo>
                        <a:pt x="89" y="139"/>
                      </a:lnTo>
                      <a:lnTo>
                        <a:pt x="96" y="141"/>
                      </a:lnTo>
                      <a:lnTo>
                        <a:pt x="103" y="144"/>
                      </a:lnTo>
                      <a:lnTo>
                        <a:pt x="110" y="146"/>
                      </a:lnTo>
                      <a:lnTo>
                        <a:pt x="117" y="147"/>
                      </a:lnTo>
                      <a:lnTo>
                        <a:pt x="125" y="148"/>
                      </a:lnTo>
                      <a:lnTo>
                        <a:pt x="132" y="149"/>
                      </a:lnTo>
                      <a:lnTo>
                        <a:pt x="139" y="150"/>
                      </a:lnTo>
                      <a:lnTo>
                        <a:pt x="147" y="150"/>
                      </a:lnTo>
                      <a:lnTo>
                        <a:pt x="154" y="150"/>
                      </a:lnTo>
                      <a:lnTo>
                        <a:pt x="161" y="149"/>
                      </a:lnTo>
                      <a:lnTo>
                        <a:pt x="169" y="148"/>
                      </a:lnTo>
                      <a:lnTo>
                        <a:pt x="176" y="147"/>
                      </a:lnTo>
                      <a:lnTo>
                        <a:pt x="183" y="145"/>
                      </a:lnTo>
                      <a:lnTo>
                        <a:pt x="190" y="143"/>
                      </a:lnTo>
                      <a:lnTo>
                        <a:pt x="197" y="141"/>
                      </a:lnTo>
                      <a:lnTo>
                        <a:pt x="204" y="138"/>
                      </a:lnTo>
                      <a:lnTo>
                        <a:pt x="211" y="135"/>
                      </a:lnTo>
                      <a:lnTo>
                        <a:pt x="217" y="132"/>
                      </a:lnTo>
                      <a:lnTo>
                        <a:pt x="224" y="128"/>
                      </a:lnTo>
                      <a:lnTo>
                        <a:pt x="230" y="124"/>
                      </a:lnTo>
                      <a:lnTo>
                        <a:pt x="236" y="120"/>
                      </a:lnTo>
                      <a:lnTo>
                        <a:pt x="241" y="115"/>
                      </a:lnTo>
                      <a:lnTo>
                        <a:pt x="247" y="110"/>
                      </a:lnTo>
                      <a:lnTo>
                        <a:pt x="252" y="105"/>
                      </a:lnTo>
                      <a:lnTo>
                        <a:pt x="257" y="100"/>
                      </a:lnTo>
                      <a:lnTo>
                        <a:pt x="262" y="94"/>
                      </a:lnTo>
                      <a:lnTo>
                        <a:pt x="266" y="88"/>
                      </a:lnTo>
                      <a:lnTo>
                        <a:pt x="270" y="82"/>
                      </a:lnTo>
                      <a:lnTo>
                        <a:pt x="274" y="76"/>
                      </a:lnTo>
                      <a:lnTo>
                        <a:pt x="277" y="70"/>
                      </a:lnTo>
                      <a:lnTo>
                        <a:pt x="280" y="63"/>
                      </a:lnTo>
                      <a:lnTo>
                        <a:pt x="283" y="57"/>
                      </a:lnTo>
                      <a:lnTo>
                        <a:pt x="285" y="50"/>
                      </a:lnTo>
                      <a:lnTo>
                        <a:pt x="287" y="43"/>
                      </a:lnTo>
                      <a:lnTo>
                        <a:pt x="289" y="36"/>
                      </a:lnTo>
                      <a:lnTo>
                        <a:pt x="290" y="29"/>
                      </a:lnTo>
                      <a:lnTo>
                        <a:pt x="291" y="21"/>
                      </a:lnTo>
                      <a:lnTo>
                        <a:pt x="292" y="14"/>
                      </a:lnTo>
                      <a:lnTo>
                        <a:pt x="292" y="7"/>
                      </a:lnTo>
                      <a:lnTo>
                        <a:pt x="292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67"/>
                <p:cNvSpPr>
                  <a:spLocks noChangeArrowheads="1"/>
                </p:cNvSpPr>
                <p:nvPr/>
              </p:nvSpPr>
              <p:spPr bwMode="auto">
                <a:xfrm rot="2580000">
                  <a:off x="785" y="1567"/>
                  <a:ext cx="66" cy="34"/>
                </a:xfrm>
                <a:custGeom>
                  <a:avLst/>
                  <a:gdLst>
                    <a:gd name="T0" fmla="*/ 0 w 291"/>
                    <a:gd name="T1" fmla="*/ 2 h 151"/>
                    <a:gd name="T2" fmla="*/ 0 w 291"/>
                    <a:gd name="T3" fmla="*/ 5 h 151"/>
                    <a:gd name="T4" fmla="*/ 1 w 291"/>
                    <a:gd name="T5" fmla="*/ 8 h 151"/>
                    <a:gd name="T6" fmla="*/ 2 w 291"/>
                    <a:gd name="T7" fmla="*/ 11 h 151"/>
                    <a:gd name="T8" fmla="*/ 3 w 291"/>
                    <a:gd name="T9" fmla="*/ 14 h 151"/>
                    <a:gd name="T10" fmla="*/ 4 w 291"/>
                    <a:gd name="T11" fmla="*/ 17 h 151"/>
                    <a:gd name="T12" fmla="*/ 6 w 291"/>
                    <a:gd name="T13" fmla="*/ 20 h 151"/>
                    <a:gd name="T14" fmla="*/ 8 w 291"/>
                    <a:gd name="T15" fmla="*/ 23 h 151"/>
                    <a:gd name="T16" fmla="*/ 10 w 291"/>
                    <a:gd name="T17" fmla="*/ 25 h 151"/>
                    <a:gd name="T18" fmla="*/ 13 w 291"/>
                    <a:gd name="T19" fmla="*/ 27 h 151"/>
                    <a:gd name="T20" fmla="*/ 15 w 291"/>
                    <a:gd name="T21" fmla="*/ 29 h 151"/>
                    <a:gd name="T22" fmla="*/ 18 w 291"/>
                    <a:gd name="T23" fmla="*/ 30 h 151"/>
                    <a:gd name="T24" fmla="*/ 21 w 291"/>
                    <a:gd name="T25" fmla="*/ 32 h 151"/>
                    <a:gd name="T26" fmla="*/ 24 w 291"/>
                    <a:gd name="T27" fmla="*/ 33 h 151"/>
                    <a:gd name="T28" fmla="*/ 28 w 291"/>
                    <a:gd name="T29" fmla="*/ 33 h 151"/>
                    <a:gd name="T30" fmla="*/ 31 w 291"/>
                    <a:gd name="T31" fmla="*/ 34 h 151"/>
                    <a:gd name="T32" fmla="*/ 34 w 291"/>
                    <a:gd name="T33" fmla="*/ 34 h 151"/>
                    <a:gd name="T34" fmla="*/ 38 w 291"/>
                    <a:gd name="T35" fmla="*/ 33 h 151"/>
                    <a:gd name="T36" fmla="*/ 41 w 291"/>
                    <a:gd name="T37" fmla="*/ 33 h 151"/>
                    <a:gd name="T38" fmla="*/ 44 w 291"/>
                    <a:gd name="T39" fmla="*/ 32 h 151"/>
                    <a:gd name="T40" fmla="*/ 47 w 291"/>
                    <a:gd name="T41" fmla="*/ 31 h 151"/>
                    <a:gd name="T42" fmla="*/ 50 w 291"/>
                    <a:gd name="T43" fmla="*/ 29 h 151"/>
                    <a:gd name="T44" fmla="*/ 53 w 291"/>
                    <a:gd name="T45" fmla="*/ 27 h 151"/>
                    <a:gd name="T46" fmla="*/ 55 w 291"/>
                    <a:gd name="T47" fmla="*/ 25 h 151"/>
                    <a:gd name="T48" fmla="*/ 58 w 291"/>
                    <a:gd name="T49" fmla="*/ 23 h 151"/>
                    <a:gd name="T50" fmla="*/ 60 w 291"/>
                    <a:gd name="T51" fmla="*/ 20 h 151"/>
                    <a:gd name="T52" fmla="*/ 61 w 291"/>
                    <a:gd name="T53" fmla="*/ 17 h 151"/>
                    <a:gd name="T54" fmla="*/ 63 w 291"/>
                    <a:gd name="T55" fmla="*/ 15 h 151"/>
                    <a:gd name="T56" fmla="*/ 64 w 291"/>
                    <a:gd name="T57" fmla="*/ 11 h 151"/>
                    <a:gd name="T58" fmla="*/ 65 w 291"/>
                    <a:gd name="T59" fmla="*/ 8 h 151"/>
                    <a:gd name="T60" fmla="*/ 66 w 291"/>
                    <a:gd name="T61" fmla="*/ 5 h 151"/>
                    <a:gd name="T62" fmla="*/ 66 w 291"/>
                    <a:gd name="T63" fmla="*/ 2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1"/>
                    <a:gd name="T97" fmla="*/ 0 h 151"/>
                    <a:gd name="T98" fmla="*/ 291 w 291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1" h="15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1" y="21"/>
                      </a:lnTo>
                      <a:lnTo>
                        <a:pt x="2" y="29"/>
                      </a:lnTo>
                      <a:lnTo>
                        <a:pt x="3" y="36"/>
                      </a:lnTo>
                      <a:lnTo>
                        <a:pt x="5" y="43"/>
                      </a:lnTo>
                      <a:lnTo>
                        <a:pt x="7" y="50"/>
                      </a:lnTo>
                      <a:lnTo>
                        <a:pt x="9" y="56"/>
                      </a:lnTo>
                      <a:lnTo>
                        <a:pt x="12" y="63"/>
                      </a:lnTo>
                      <a:lnTo>
                        <a:pt x="15" y="70"/>
                      </a:lnTo>
                      <a:lnTo>
                        <a:pt x="18" y="76"/>
                      </a:lnTo>
                      <a:lnTo>
                        <a:pt x="22" y="82"/>
                      </a:lnTo>
                      <a:lnTo>
                        <a:pt x="26" y="88"/>
                      </a:lnTo>
                      <a:lnTo>
                        <a:pt x="30" y="94"/>
                      </a:lnTo>
                      <a:lnTo>
                        <a:pt x="35" y="100"/>
                      </a:lnTo>
                      <a:lnTo>
                        <a:pt x="40" y="105"/>
                      </a:lnTo>
                      <a:lnTo>
                        <a:pt x="45" y="110"/>
                      </a:lnTo>
                      <a:lnTo>
                        <a:pt x="50" y="115"/>
                      </a:lnTo>
                      <a:lnTo>
                        <a:pt x="56" y="120"/>
                      </a:lnTo>
                      <a:lnTo>
                        <a:pt x="62" y="124"/>
                      </a:lnTo>
                      <a:lnTo>
                        <a:pt x="68" y="128"/>
                      </a:lnTo>
                      <a:lnTo>
                        <a:pt x="74" y="132"/>
                      </a:lnTo>
                      <a:lnTo>
                        <a:pt x="81" y="135"/>
                      </a:lnTo>
                      <a:lnTo>
                        <a:pt x="87" y="138"/>
                      </a:lnTo>
                      <a:lnTo>
                        <a:pt x="94" y="141"/>
                      </a:lnTo>
                      <a:lnTo>
                        <a:pt x="101" y="143"/>
                      </a:lnTo>
                      <a:lnTo>
                        <a:pt x="108" y="145"/>
                      </a:lnTo>
                      <a:lnTo>
                        <a:pt x="115" y="147"/>
                      </a:lnTo>
                      <a:lnTo>
                        <a:pt x="122" y="148"/>
                      </a:lnTo>
                      <a:lnTo>
                        <a:pt x="130" y="149"/>
                      </a:lnTo>
                      <a:lnTo>
                        <a:pt x="137" y="150"/>
                      </a:lnTo>
                      <a:lnTo>
                        <a:pt x="144" y="150"/>
                      </a:lnTo>
                      <a:lnTo>
                        <a:pt x="152" y="150"/>
                      </a:lnTo>
                      <a:lnTo>
                        <a:pt x="159" y="149"/>
                      </a:lnTo>
                      <a:lnTo>
                        <a:pt x="166" y="148"/>
                      </a:lnTo>
                      <a:lnTo>
                        <a:pt x="173" y="147"/>
                      </a:lnTo>
                      <a:lnTo>
                        <a:pt x="181" y="146"/>
                      </a:lnTo>
                      <a:lnTo>
                        <a:pt x="188" y="144"/>
                      </a:lnTo>
                      <a:lnTo>
                        <a:pt x="195" y="141"/>
                      </a:lnTo>
                      <a:lnTo>
                        <a:pt x="201" y="139"/>
                      </a:lnTo>
                      <a:lnTo>
                        <a:pt x="208" y="136"/>
                      </a:lnTo>
                      <a:lnTo>
                        <a:pt x="215" y="132"/>
                      </a:lnTo>
                      <a:lnTo>
                        <a:pt x="221" y="129"/>
                      </a:lnTo>
                      <a:lnTo>
                        <a:pt x="227" y="125"/>
                      </a:lnTo>
                      <a:lnTo>
                        <a:pt x="233" y="121"/>
                      </a:lnTo>
                      <a:lnTo>
                        <a:pt x="239" y="116"/>
                      </a:lnTo>
                      <a:lnTo>
                        <a:pt x="244" y="111"/>
                      </a:lnTo>
                      <a:lnTo>
                        <a:pt x="249" y="106"/>
                      </a:lnTo>
                      <a:lnTo>
                        <a:pt x="254" y="101"/>
                      </a:lnTo>
                      <a:lnTo>
                        <a:pt x="259" y="95"/>
                      </a:lnTo>
                      <a:lnTo>
                        <a:pt x="263" y="90"/>
                      </a:lnTo>
                      <a:lnTo>
                        <a:pt x="267" y="84"/>
                      </a:lnTo>
                      <a:lnTo>
                        <a:pt x="271" y="77"/>
                      </a:lnTo>
                      <a:lnTo>
                        <a:pt x="275" y="71"/>
                      </a:lnTo>
                      <a:lnTo>
                        <a:pt x="278" y="65"/>
                      </a:lnTo>
                      <a:lnTo>
                        <a:pt x="281" y="58"/>
                      </a:lnTo>
                      <a:lnTo>
                        <a:pt x="283" y="51"/>
                      </a:lnTo>
                      <a:lnTo>
                        <a:pt x="285" y="44"/>
                      </a:lnTo>
                      <a:lnTo>
                        <a:pt x="287" y="37"/>
                      </a:lnTo>
                      <a:lnTo>
                        <a:pt x="288" y="30"/>
                      </a:lnTo>
                      <a:lnTo>
                        <a:pt x="289" y="23"/>
                      </a:lnTo>
                      <a:lnTo>
                        <a:pt x="290" y="16"/>
                      </a:lnTo>
                      <a:lnTo>
                        <a:pt x="290" y="8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68"/>
                <p:cNvSpPr>
                  <a:spLocks noChangeArrowheads="1"/>
                </p:cNvSpPr>
                <p:nvPr/>
              </p:nvSpPr>
              <p:spPr bwMode="auto">
                <a:xfrm rot="-8220000">
                  <a:off x="852" y="1590"/>
                  <a:ext cx="66" cy="34"/>
                </a:xfrm>
                <a:custGeom>
                  <a:avLst/>
                  <a:gdLst>
                    <a:gd name="T0" fmla="*/ 0 w 291"/>
                    <a:gd name="T1" fmla="*/ 4 h 151"/>
                    <a:gd name="T2" fmla="*/ 0 w 291"/>
                    <a:gd name="T3" fmla="*/ 7 h 151"/>
                    <a:gd name="T4" fmla="*/ 1 w 291"/>
                    <a:gd name="T5" fmla="*/ 10 h 151"/>
                    <a:gd name="T6" fmla="*/ 2 w 291"/>
                    <a:gd name="T7" fmla="*/ 13 h 151"/>
                    <a:gd name="T8" fmla="*/ 3 w 291"/>
                    <a:gd name="T9" fmla="*/ 16 h 151"/>
                    <a:gd name="T10" fmla="*/ 5 w 291"/>
                    <a:gd name="T11" fmla="*/ 19 h 151"/>
                    <a:gd name="T12" fmla="*/ 7 w 291"/>
                    <a:gd name="T13" fmla="*/ 21 h 151"/>
                    <a:gd name="T14" fmla="*/ 9 w 291"/>
                    <a:gd name="T15" fmla="*/ 24 h 151"/>
                    <a:gd name="T16" fmla="*/ 12 w 291"/>
                    <a:gd name="T17" fmla="*/ 26 h 151"/>
                    <a:gd name="T18" fmla="*/ 14 w 291"/>
                    <a:gd name="T19" fmla="*/ 28 h 151"/>
                    <a:gd name="T20" fmla="*/ 17 w 291"/>
                    <a:gd name="T21" fmla="*/ 30 h 151"/>
                    <a:gd name="T22" fmla="*/ 20 w 291"/>
                    <a:gd name="T23" fmla="*/ 31 h 151"/>
                    <a:gd name="T24" fmla="*/ 23 w 291"/>
                    <a:gd name="T25" fmla="*/ 32 h 151"/>
                    <a:gd name="T26" fmla="*/ 27 w 291"/>
                    <a:gd name="T27" fmla="*/ 33 h 151"/>
                    <a:gd name="T28" fmla="*/ 30 w 291"/>
                    <a:gd name="T29" fmla="*/ 34 h 151"/>
                    <a:gd name="T30" fmla="*/ 33 w 291"/>
                    <a:gd name="T31" fmla="*/ 34 h 151"/>
                    <a:gd name="T32" fmla="*/ 36 w 291"/>
                    <a:gd name="T33" fmla="*/ 34 h 151"/>
                    <a:gd name="T34" fmla="*/ 40 w 291"/>
                    <a:gd name="T35" fmla="*/ 33 h 151"/>
                    <a:gd name="T36" fmla="*/ 43 w 291"/>
                    <a:gd name="T37" fmla="*/ 32 h 151"/>
                    <a:gd name="T38" fmla="*/ 46 w 291"/>
                    <a:gd name="T39" fmla="*/ 31 h 151"/>
                    <a:gd name="T40" fmla="*/ 49 w 291"/>
                    <a:gd name="T41" fmla="*/ 30 h 151"/>
                    <a:gd name="T42" fmla="*/ 52 w 291"/>
                    <a:gd name="T43" fmla="*/ 28 h 151"/>
                    <a:gd name="T44" fmla="*/ 54 w 291"/>
                    <a:gd name="T45" fmla="*/ 26 h 151"/>
                    <a:gd name="T46" fmla="*/ 57 w 291"/>
                    <a:gd name="T47" fmla="*/ 24 h 151"/>
                    <a:gd name="T48" fmla="*/ 59 w 291"/>
                    <a:gd name="T49" fmla="*/ 21 h 151"/>
                    <a:gd name="T50" fmla="*/ 61 w 291"/>
                    <a:gd name="T51" fmla="*/ 18 h 151"/>
                    <a:gd name="T52" fmla="*/ 62 w 291"/>
                    <a:gd name="T53" fmla="*/ 16 h 151"/>
                    <a:gd name="T54" fmla="*/ 64 w 291"/>
                    <a:gd name="T55" fmla="*/ 13 h 151"/>
                    <a:gd name="T56" fmla="*/ 65 w 291"/>
                    <a:gd name="T57" fmla="*/ 10 h 151"/>
                    <a:gd name="T58" fmla="*/ 65 w 291"/>
                    <a:gd name="T59" fmla="*/ 7 h 151"/>
                    <a:gd name="T60" fmla="*/ 66 w 291"/>
                    <a:gd name="T61" fmla="*/ 3 h 151"/>
                    <a:gd name="T62" fmla="*/ 66 w 291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1"/>
                    <a:gd name="T97" fmla="*/ 0 h 151"/>
                    <a:gd name="T98" fmla="*/ 291 w 291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1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9" y="58"/>
                      </a:lnTo>
                      <a:lnTo>
                        <a:pt x="12" y="65"/>
                      </a:lnTo>
                      <a:lnTo>
                        <a:pt x="15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1" y="95"/>
                      </a:lnTo>
                      <a:lnTo>
                        <a:pt x="36" y="101"/>
                      </a:lnTo>
                      <a:lnTo>
                        <a:pt x="41" y="106"/>
                      </a:lnTo>
                      <a:lnTo>
                        <a:pt x="46" y="111"/>
                      </a:lnTo>
                      <a:lnTo>
                        <a:pt x="51" y="116"/>
                      </a:lnTo>
                      <a:lnTo>
                        <a:pt x="57" y="121"/>
                      </a:lnTo>
                      <a:lnTo>
                        <a:pt x="63" y="125"/>
                      </a:lnTo>
                      <a:lnTo>
                        <a:pt x="69" y="129"/>
                      </a:lnTo>
                      <a:lnTo>
                        <a:pt x="75" y="132"/>
                      </a:lnTo>
                      <a:lnTo>
                        <a:pt x="82" y="136"/>
                      </a:lnTo>
                      <a:lnTo>
                        <a:pt x="89" y="139"/>
                      </a:lnTo>
                      <a:lnTo>
                        <a:pt x="95" y="141"/>
                      </a:lnTo>
                      <a:lnTo>
                        <a:pt x="102" y="144"/>
                      </a:lnTo>
                      <a:lnTo>
                        <a:pt x="109" y="146"/>
                      </a:lnTo>
                      <a:lnTo>
                        <a:pt x="117" y="147"/>
                      </a:lnTo>
                      <a:lnTo>
                        <a:pt x="124" y="148"/>
                      </a:lnTo>
                      <a:lnTo>
                        <a:pt x="131" y="149"/>
                      </a:lnTo>
                      <a:lnTo>
                        <a:pt x="138" y="150"/>
                      </a:lnTo>
                      <a:lnTo>
                        <a:pt x="146" y="150"/>
                      </a:lnTo>
                      <a:lnTo>
                        <a:pt x="153" y="150"/>
                      </a:lnTo>
                      <a:lnTo>
                        <a:pt x="160" y="149"/>
                      </a:lnTo>
                      <a:lnTo>
                        <a:pt x="168" y="148"/>
                      </a:lnTo>
                      <a:lnTo>
                        <a:pt x="175" y="147"/>
                      </a:lnTo>
                      <a:lnTo>
                        <a:pt x="182" y="145"/>
                      </a:lnTo>
                      <a:lnTo>
                        <a:pt x="189" y="143"/>
                      </a:lnTo>
                      <a:lnTo>
                        <a:pt x="196" y="141"/>
                      </a:lnTo>
                      <a:lnTo>
                        <a:pt x="203" y="138"/>
                      </a:lnTo>
                      <a:lnTo>
                        <a:pt x="209" y="135"/>
                      </a:lnTo>
                      <a:lnTo>
                        <a:pt x="216" y="132"/>
                      </a:lnTo>
                      <a:lnTo>
                        <a:pt x="222" y="128"/>
                      </a:lnTo>
                      <a:lnTo>
                        <a:pt x="228" y="124"/>
                      </a:lnTo>
                      <a:lnTo>
                        <a:pt x="234" y="120"/>
                      </a:lnTo>
                      <a:lnTo>
                        <a:pt x="240" y="115"/>
                      </a:lnTo>
                      <a:lnTo>
                        <a:pt x="245" y="110"/>
                      </a:lnTo>
                      <a:lnTo>
                        <a:pt x="250" y="105"/>
                      </a:lnTo>
                      <a:lnTo>
                        <a:pt x="255" y="100"/>
                      </a:lnTo>
                      <a:lnTo>
                        <a:pt x="260" y="94"/>
                      </a:lnTo>
                      <a:lnTo>
                        <a:pt x="264" y="89"/>
                      </a:lnTo>
                      <a:lnTo>
                        <a:pt x="268" y="82"/>
                      </a:lnTo>
                      <a:lnTo>
                        <a:pt x="272" y="76"/>
                      </a:lnTo>
                      <a:lnTo>
                        <a:pt x="275" y="70"/>
                      </a:lnTo>
                      <a:lnTo>
                        <a:pt x="278" y="63"/>
                      </a:lnTo>
                      <a:lnTo>
                        <a:pt x="281" y="57"/>
                      </a:lnTo>
                      <a:lnTo>
                        <a:pt x="283" y="50"/>
                      </a:lnTo>
                      <a:lnTo>
                        <a:pt x="285" y="43"/>
                      </a:lnTo>
                      <a:lnTo>
                        <a:pt x="287" y="36"/>
                      </a:lnTo>
                      <a:lnTo>
                        <a:pt x="288" y="29"/>
                      </a:lnTo>
                      <a:lnTo>
                        <a:pt x="289" y="21"/>
                      </a:lnTo>
                      <a:lnTo>
                        <a:pt x="290" y="14"/>
                      </a:lnTo>
                      <a:lnTo>
                        <a:pt x="290" y="7"/>
                      </a:lnTo>
                      <a:lnTo>
                        <a:pt x="290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69"/>
                <p:cNvSpPr>
                  <a:spLocks noChangeArrowheads="1"/>
                </p:cNvSpPr>
                <p:nvPr/>
              </p:nvSpPr>
              <p:spPr bwMode="auto">
                <a:xfrm rot="2580000">
                  <a:off x="882" y="1658"/>
                  <a:ext cx="66" cy="34"/>
                </a:xfrm>
                <a:custGeom>
                  <a:avLst/>
                  <a:gdLst>
                    <a:gd name="T0" fmla="*/ 0 w 293"/>
                    <a:gd name="T1" fmla="*/ 2 h 151"/>
                    <a:gd name="T2" fmla="*/ 0 w 293"/>
                    <a:gd name="T3" fmla="*/ 5 h 151"/>
                    <a:gd name="T4" fmla="*/ 1 w 293"/>
                    <a:gd name="T5" fmla="*/ 8 h 151"/>
                    <a:gd name="T6" fmla="*/ 2 w 293"/>
                    <a:gd name="T7" fmla="*/ 11 h 151"/>
                    <a:gd name="T8" fmla="*/ 3 w 293"/>
                    <a:gd name="T9" fmla="*/ 14 h 151"/>
                    <a:gd name="T10" fmla="*/ 4 w 293"/>
                    <a:gd name="T11" fmla="*/ 17 h 151"/>
                    <a:gd name="T12" fmla="*/ 6 w 293"/>
                    <a:gd name="T13" fmla="*/ 20 h 151"/>
                    <a:gd name="T14" fmla="*/ 8 w 293"/>
                    <a:gd name="T15" fmla="*/ 23 h 151"/>
                    <a:gd name="T16" fmla="*/ 10 w 293"/>
                    <a:gd name="T17" fmla="*/ 25 h 151"/>
                    <a:gd name="T18" fmla="*/ 13 w 293"/>
                    <a:gd name="T19" fmla="*/ 27 h 151"/>
                    <a:gd name="T20" fmla="*/ 15 w 293"/>
                    <a:gd name="T21" fmla="*/ 29 h 151"/>
                    <a:gd name="T22" fmla="*/ 18 w 293"/>
                    <a:gd name="T23" fmla="*/ 30 h 151"/>
                    <a:gd name="T24" fmla="*/ 21 w 293"/>
                    <a:gd name="T25" fmla="*/ 32 h 151"/>
                    <a:gd name="T26" fmla="*/ 25 w 293"/>
                    <a:gd name="T27" fmla="*/ 33 h 151"/>
                    <a:gd name="T28" fmla="*/ 28 w 293"/>
                    <a:gd name="T29" fmla="*/ 33 h 151"/>
                    <a:gd name="T30" fmla="*/ 31 w 293"/>
                    <a:gd name="T31" fmla="*/ 34 h 151"/>
                    <a:gd name="T32" fmla="*/ 34 w 293"/>
                    <a:gd name="T33" fmla="*/ 34 h 151"/>
                    <a:gd name="T34" fmla="*/ 38 w 293"/>
                    <a:gd name="T35" fmla="*/ 33 h 151"/>
                    <a:gd name="T36" fmla="*/ 41 w 293"/>
                    <a:gd name="T37" fmla="*/ 33 h 151"/>
                    <a:gd name="T38" fmla="*/ 44 w 293"/>
                    <a:gd name="T39" fmla="*/ 32 h 151"/>
                    <a:gd name="T40" fmla="*/ 47 w 293"/>
                    <a:gd name="T41" fmla="*/ 31 h 151"/>
                    <a:gd name="T42" fmla="*/ 50 w 293"/>
                    <a:gd name="T43" fmla="*/ 29 h 151"/>
                    <a:gd name="T44" fmla="*/ 53 w 293"/>
                    <a:gd name="T45" fmla="*/ 27 h 151"/>
                    <a:gd name="T46" fmla="*/ 55 w 293"/>
                    <a:gd name="T47" fmla="*/ 25 h 151"/>
                    <a:gd name="T48" fmla="*/ 58 w 293"/>
                    <a:gd name="T49" fmla="*/ 23 h 151"/>
                    <a:gd name="T50" fmla="*/ 60 w 293"/>
                    <a:gd name="T51" fmla="*/ 20 h 151"/>
                    <a:gd name="T52" fmla="*/ 61 w 293"/>
                    <a:gd name="T53" fmla="*/ 17 h 151"/>
                    <a:gd name="T54" fmla="*/ 63 w 293"/>
                    <a:gd name="T55" fmla="*/ 15 h 151"/>
                    <a:gd name="T56" fmla="*/ 64 w 293"/>
                    <a:gd name="T57" fmla="*/ 11 h 151"/>
                    <a:gd name="T58" fmla="*/ 65 w 293"/>
                    <a:gd name="T59" fmla="*/ 8 h 151"/>
                    <a:gd name="T60" fmla="*/ 66 w 293"/>
                    <a:gd name="T61" fmla="*/ 5 h 151"/>
                    <a:gd name="T62" fmla="*/ 66 w 293"/>
                    <a:gd name="T63" fmla="*/ 2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3"/>
                    <a:gd name="T97" fmla="*/ 0 h 151"/>
                    <a:gd name="T98" fmla="*/ 293 w 293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3" h="15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1" y="21"/>
                      </a:lnTo>
                      <a:lnTo>
                        <a:pt x="2" y="29"/>
                      </a:lnTo>
                      <a:lnTo>
                        <a:pt x="3" y="36"/>
                      </a:lnTo>
                      <a:lnTo>
                        <a:pt x="5" y="43"/>
                      </a:lnTo>
                      <a:lnTo>
                        <a:pt x="7" y="50"/>
                      </a:lnTo>
                      <a:lnTo>
                        <a:pt x="9" y="57"/>
                      </a:lnTo>
                      <a:lnTo>
                        <a:pt x="12" y="63"/>
                      </a:lnTo>
                      <a:lnTo>
                        <a:pt x="15" y="70"/>
                      </a:lnTo>
                      <a:lnTo>
                        <a:pt x="18" y="76"/>
                      </a:lnTo>
                      <a:lnTo>
                        <a:pt x="22" y="82"/>
                      </a:lnTo>
                      <a:lnTo>
                        <a:pt x="26" y="88"/>
                      </a:lnTo>
                      <a:lnTo>
                        <a:pt x="30" y="94"/>
                      </a:lnTo>
                      <a:lnTo>
                        <a:pt x="35" y="100"/>
                      </a:lnTo>
                      <a:lnTo>
                        <a:pt x="40" y="105"/>
                      </a:lnTo>
                      <a:lnTo>
                        <a:pt x="45" y="110"/>
                      </a:lnTo>
                      <a:lnTo>
                        <a:pt x="51" y="115"/>
                      </a:lnTo>
                      <a:lnTo>
                        <a:pt x="56" y="120"/>
                      </a:lnTo>
                      <a:lnTo>
                        <a:pt x="62" y="124"/>
                      </a:lnTo>
                      <a:lnTo>
                        <a:pt x="68" y="128"/>
                      </a:lnTo>
                      <a:lnTo>
                        <a:pt x="75" y="132"/>
                      </a:lnTo>
                      <a:lnTo>
                        <a:pt x="81" y="135"/>
                      </a:lnTo>
                      <a:lnTo>
                        <a:pt x="88" y="138"/>
                      </a:lnTo>
                      <a:lnTo>
                        <a:pt x="95" y="141"/>
                      </a:lnTo>
                      <a:lnTo>
                        <a:pt x="102" y="143"/>
                      </a:lnTo>
                      <a:lnTo>
                        <a:pt x="109" y="145"/>
                      </a:lnTo>
                      <a:lnTo>
                        <a:pt x="116" y="147"/>
                      </a:lnTo>
                      <a:lnTo>
                        <a:pt x="123" y="148"/>
                      </a:lnTo>
                      <a:lnTo>
                        <a:pt x="131" y="149"/>
                      </a:lnTo>
                      <a:lnTo>
                        <a:pt x="138" y="150"/>
                      </a:lnTo>
                      <a:lnTo>
                        <a:pt x="145" y="150"/>
                      </a:lnTo>
                      <a:lnTo>
                        <a:pt x="153" y="150"/>
                      </a:lnTo>
                      <a:lnTo>
                        <a:pt x="160" y="149"/>
                      </a:lnTo>
                      <a:lnTo>
                        <a:pt x="167" y="148"/>
                      </a:lnTo>
                      <a:lnTo>
                        <a:pt x="175" y="147"/>
                      </a:lnTo>
                      <a:lnTo>
                        <a:pt x="182" y="146"/>
                      </a:lnTo>
                      <a:lnTo>
                        <a:pt x="189" y="144"/>
                      </a:lnTo>
                      <a:lnTo>
                        <a:pt x="196" y="141"/>
                      </a:lnTo>
                      <a:lnTo>
                        <a:pt x="203" y="139"/>
                      </a:lnTo>
                      <a:lnTo>
                        <a:pt x="209" y="136"/>
                      </a:lnTo>
                      <a:lnTo>
                        <a:pt x="216" y="132"/>
                      </a:lnTo>
                      <a:lnTo>
                        <a:pt x="222" y="129"/>
                      </a:lnTo>
                      <a:lnTo>
                        <a:pt x="229" y="125"/>
                      </a:lnTo>
                      <a:lnTo>
                        <a:pt x="235" y="121"/>
                      </a:lnTo>
                      <a:lnTo>
                        <a:pt x="240" y="116"/>
                      </a:lnTo>
                      <a:lnTo>
                        <a:pt x="246" y="111"/>
                      </a:lnTo>
                      <a:lnTo>
                        <a:pt x="251" y="106"/>
                      </a:lnTo>
                      <a:lnTo>
                        <a:pt x="256" y="101"/>
                      </a:lnTo>
                      <a:lnTo>
                        <a:pt x="261" y="95"/>
                      </a:lnTo>
                      <a:lnTo>
                        <a:pt x="265" y="90"/>
                      </a:lnTo>
                      <a:lnTo>
                        <a:pt x="269" y="84"/>
                      </a:lnTo>
                      <a:lnTo>
                        <a:pt x="273" y="77"/>
                      </a:lnTo>
                      <a:lnTo>
                        <a:pt x="277" y="71"/>
                      </a:lnTo>
                      <a:lnTo>
                        <a:pt x="280" y="65"/>
                      </a:lnTo>
                      <a:lnTo>
                        <a:pt x="282" y="58"/>
                      </a:lnTo>
                      <a:lnTo>
                        <a:pt x="285" y="51"/>
                      </a:lnTo>
                      <a:lnTo>
                        <a:pt x="287" y="44"/>
                      </a:lnTo>
                      <a:lnTo>
                        <a:pt x="289" y="37"/>
                      </a:lnTo>
                      <a:lnTo>
                        <a:pt x="290" y="30"/>
                      </a:lnTo>
                      <a:lnTo>
                        <a:pt x="291" y="23"/>
                      </a:lnTo>
                      <a:lnTo>
                        <a:pt x="292" y="16"/>
                      </a:lnTo>
                      <a:lnTo>
                        <a:pt x="292" y="8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70"/>
                <p:cNvSpPr>
                  <a:spLocks noChangeArrowheads="1"/>
                </p:cNvSpPr>
                <p:nvPr/>
              </p:nvSpPr>
              <p:spPr bwMode="auto">
                <a:xfrm rot="-8220000">
                  <a:off x="950" y="1681"/>
                  <a:ext cx="66" cy="35"/>
                </a:xfrm>
                <a:custGeom>
                  <a:avLst/>
                  <a:gdLst>
                    <a:gd name="T0" fmla="*/ 0 w 291"/>
                    <a:gd name="T1" fmla="*/ 4 h 153"/>
                    <a:gd name="T2" fmla="*/ 0 w 291"/>
                    <a:gd name="T3" fmla="*/ 7 h 153"/>
                    <a:gd name="T4" fmla="*/ 1 w 291"/>
                    <a:gd name="T5" fmla="*/ 10 h 153"/>
                    <a:gd name="T6" fmla="*/ 2 w 291"/>
                    <a:gd name="T7" fmla="*/ 13 h 153"/>
                    <a:gd name="T8" fmla="*/ 3 w 291"/>
                    <a:gd name="T9" fmla="*/ 16 h 153"/>
                    <a:gd name="T10" fmla="*/ 5 w 291"/>
                    <a:gd name="T11" fmla="*/ 19 h 153"/>
                    <a:gd name="T12" fmla="*/ 7 w 291"/>
                    <a:gd name="T13" fmla="*/ 22 h 153"/>
                    <a:gd name="T14" fmla="*/ 9 w 291"/>
                    <a:gd name="T15" fmla="*/ 24 h 153"/>
                    <a:gd name="T16" fmla="*/ 11 w 291"/>
                    <a:gd name="T17" fmla="*/ 27 h 153"/>
                    <a:gd name="T18" fmla="*/ 14 w 291"/>
                    <a:gd name="T19" fmla="*/ 29 h 153"/>
                    <a:gd name="T20" fmla="*/ 17 w 291"/>
                    <a:gd name="T21" fmla="*/ 30 h 153"/>
                    <a:gd name="T22" fmla="*/ 20 w 291"/>
                    <a:gd name="T23" fmla="*/ 32 h 153"/>
                    <a:gd name="T24" fmla="*/ 22 w 291"/>
                    <a:gd name="T25" fmla="*/ 33 h 153"/>
                    <a:gd name="T26" fmla="*/ 26 w 291"/>
                    <a:gd name="T27" fmla="*/ 34 h 153"/>
                    <a:gd name="T28" fmla="*/ 29 w 291"/>
                    <a:gd name="T29" fmla="*/ 35 h 153"/>
                    <a:gd name="T30" fmla="*/ 32 w 291"/>
                    <a:gd name="T31" fmla="*/ 35 h 153"/>
                    <a:gd name="T32" fmla="*/ 36 w 291"/>
                    <a:gd name="T33" fmla="*/ 35 h 153"/>
                    <a:gd name="T34" fmla="*/ 39 w 291"/>
                    <a:gd name="T35" fmla="*/ 34 h 153"/>
                    <a:gd name="T36" fmla="*/ 42 w 291"/>
                    <a:gd name="T37" fmla="*/ 33 h 153"/>
                    <a:gd name="T38" fmla="*/ 45 w 291"/>
                    <a:gd name="T39" fmla="*/ 32 h 153"/>
                    <a:gd name="T40" fmla="*/ 48 w 291"/>
                    <a:gd name="T41" fmla="*/ 31 h 153"/>
                    <a:gd name="T42" fmla="*/ 51 w 291"/>
                    <a:gd name="T43" fmla="*/ 30 h 153"/>
                    <a:gd name="T44" fmla="*/ 54 w 291"/>
                    <a:gd name="T45" fmla="*/ 27 h 153"/>
                    <a:gd name="T46" fmla="*/ 56 w 291"/>
                    <a:gd name="T47" fmla="*/ 25 h 153"/>
                    <a:gd name="T48" fmla="*/ 58 w 291"/>
                    <a:gd name="T49" fmla="*/ 23 h 153"/>
                    <a:gd name="T50" fmla="*/ 60 w 291"/>
                    <a:gd name="T51" fmla="*/ 20 h 153"/>
                    <a:gd name="T52" fmla="*/ 62 w 291"/>
                    <a:gd name="T53" fmla="*/ 17 h 153"/>
                    <a:gd name="T54" fmla="*/ 63 w 291"/>
                    <a:gd name="T55" fmla="*/ 14 h 153"/>
                    <a:gd name="T56" fmla="*/ 64 w 291"/>
                    <a:gd name="T57" fmla="*/ 11 h 153"/>
                    <a:gd name="T58" fmla="*/ 65 w 291"/>
                    <a:gd name="T59" fmla="*/ 8 h 153"/>
                    <a:gd name="T60" fmla="*/ 66 w 291"/>
                    <a:gd name="T61" fmla="*/ 5 h 153"/>
                    <a:gd name="T62" fmla="*/ 66 w 291"/>
                    <a:gd name="T63" fmla="*/ 2 h 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1"/>
                    <a:gd name="T97" fmla="*/ 0 h 153"/>
                    <a:gd name="T98" fmla="*/ 291 w 291"/>
                    <a:gd name="T99" fmla="*/ 153 h 15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1" h="153">
                      <a:moveTo>
                        <a:pt x="0" y="9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6" y="51"/>
                      </a:lnTo>
                      <a:lnTo>
                        <a:pt x="9" y="58"/>
                      </a:lnTo>
                      <a:lnTo>
                        <a:pt x="11" y="65"/>
                      </a:lnTo>
                      <a:lnTo>
                        <a:pt x="14" y="71"/>
                      </a:lnTo>
                      <a:lnTo>
                        <a:pt x="18" y="78"/>
                      </a:lnTo>
                      <a:lnTo>
                        <a:pt x="21" y="84"/>
                      </a:lnTo>
                      <a:lnTo>
                        <a:pt x="25" y="90"/>
                      </a:lnTo>
                      <a:lnTo>
                        <a:pt x="30" y="96"/>
                      </a:lnTo>
                      <a:lnTo>
                        <a:pt x="34" y="101"/>
                      </a:lnTo>
                      <a:lnTo>
                        <a:pt x="39" y="107"/>
                      </a:lnTo>
                      <a:lnTo>
                        <a:pt x="44" y="112"/>
                      </a:lnTo>
                      <a:lnTo>
                        <a:pt x="49" y="116"/>
                      </a:lnTo>
                      <a:lnTo>
                        <a:pt x="55" y="121"/>
                      </a:lnTo>
                      <a:lnTo>
                        <a:pt x="61" y="125"/>
                      </a:lnTo>
                      <a:lnTo>
                        <a:pt x="67" y="129"/>
                      </a:lnTo>
                      <a:lnTo>
                        <a:pt x="73" y="133"/>
                      </a:lnTo>
                      <a:lnTo>
                        <a:pt x="79" y="136"/>
                      </a:lnTo>
                      <a:lnTo>
                        <a:pt x="86" y="140"/>
                      </a:lnTo>
                      <a:lnTo>
                        <a:pt x="93" y="142"/>
                      </a:lnTo>
                      <a:lnTo>
                        <a:pt x="99" y="145"/>
                      </a:lnTo>
                      <a:lnTo>
                        <a:pt x="106" y="147"/>
                      </a:lnTo>
                      <a:lnTo>
                        <a:pt x="113" y="149"/>
                      </a:lnTo>
                      <a:lnTo>
                        <a:pt x="120" y="150"/>
                      </a:lnTo>
                      <a:lnTo>
                        <a:pt x="128" y="151"/>
                      </a:lnTo>
                      <a:lnTo>
                        <a:pt x="135" y="152"/>
                      </a:lnTo>
                      <a:lnTo>
                        <a:pt x="142" y="152"/>
                      </a:lnTo>
                      <a:lnTo>
                        <a:pt x="149" y="152"/>
                      </a:lnTo>
                      <a:lnTo>
                        <a:pt x="157" y="152"/>
                      </a:lnTo>
                      <a:lnTo>
                        <a:pt x="164" y="151"/>
                      </a:lnTo>
                      <a:lnTo>
                        <a:pt x="171" y="150"/>
                      </a:lnTo>
                      <a:lnTo>
                        <a:pt x="178" y="148"/>
                      </a:lnTo>
                      <a:lnTo>
                        <a:pt x="185" y="146"/>
                      </a:lnTo>
                      <a:lnTo>
                        <a:pt x="192" y="144"/>
                      </a:lnTo>
                      <a:lnTo>
                        <a:pt x="199" y="142"/>
                      </a:lnTo>
                      <a:lnTo>
                        <a:pt x="205" y="139"/>
                      </a:lnTo>
                      <a:lnTo>
                        <a:pt x="212" y="136"/>
                      </a:lnTo>
                      <a:lnTo>
                        <a:pt x="218" y="132"/>
                      </a:lnTo>
                      <a:lnTo>
                        <a:pt x="224" y="129"/>
                      </a:lnTo>
                      <a:lnTo>
                        <a:pt x="230" y="125"/>
                      </a:lnTo>
                      <a:lnTo>
                        <a:pt x="236" y="120"/>
                      </a:lnTo>
                      <a:lnTo>
                        <a:pt x="242" y="116"/>
                      </a:lnTo>
                      <a:lnTo>
                        <a:pt x="247" y="111"/>
                      </a:lnTo>
                      <a:lnTo>
                        <a:pt x="252" y="105"/>
                      </a:lnTo>
                      <a:lnTo>
                        <a:pt x="257" y="100"/>
                      </a:lnTo>
                      <a:lnTo>
                        <a:pt x="261" y="94"/>
                      </a:lnTo>
                      <a:lnTo>
                        <a:pt x="265" y="89"/>
                      </a:lnTo>
                      <a:lnTo>
                        <a:pt x="269" y="83"/>
                      </a:lnTo>
                      <a:lnTo>
                        <a:pt x="273" y="76"/>
                      </a:lnTo>
                      <a:lnTo>
                        <a:pt x="276" y="70"/>
                      </a:lnTo>
                      <a:lnTo>
                        <a:pt x="279" y="63"/>
                      </a:lnTo>
                      <a:lnTo>
                        <a:pt x="282" y="57"/>
                      </a:lnTo>
                      <a:lnTo>
                        <a:pt x="284" y="50"/>
                      </a:lnTo>
                      <a:lnTo>
                        <a:pt x="286" y="43"/>
                      </a:lnTo>
                      <a:lnTo>
                        <a:pt x="287" y="36"/>
                      </a:lnTo>
                      <a:lnTo>
                        <a:pt x="289" y="29"/>
                      </a:lnTo>
                      <a:lnTo>
                        <a:pt x="289" y="22"/>
                      </a:lnTo>
                      <a:lnTo>
                        <a:pt x="290" y="15"/>
                      </a:lnTo>
                      <a:lnTo>
                        <a:pt x="290" y="8"/>
                      </a:lnTo>
                      <a:lnTo>
                        <a:pt x="290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71"/>
                <p:cNvSpPr>
                  <a:spLocks noChangeArrowheads="1"/>
                </p:cNvSpPr>
                <p:nvPr/>
              </p:nvSpPr>
              <p:spPr bwMode="auto">
                <a:xfrm rot="2580000">
                  <a:off x="980" y="1749"/>
                  <a:ext cx="66" cy="35"/>
                </a:xfrm>
                <a:custGeom>
                  <a:avLst/>
                  <a:gdLst>
                    <a:gd name="T0" fmla="*/ 0 w 291"/>
                    <a:gd name="T1" fmla="*/ 2 h 153"/>
                    <a:gd name="T2" fmla="*/ 0 w 291"/>
                    <a:gd name="T3" fmla="*/ 5 h 153"/>
                    <a:gd name="T4" fmla="*/ 1 w 291"/>
                    <a:gd name="T5" fmla="*/ 8 h 153"/>
                    <a:gd name="T6" fmla="*/ 1 w 291"/>
                    <a:gd name="T7" fmla="*/ 11 h 153"/>
                    <a:gd name="T8" fmla="*/ 2 w 291"/>
                    <a:gd name="T9" fmla="*/ 14 h 153"/>
                    <a:gd name="T10" fmla="*/ 4 w 291"/>
                    <a:gd name="T11" fmla="*/ 17 h 153"/>
                    <a:gd name="T12" fmla="*/ 5 w 291"/>
                    <a:gd name="T13" fmla="*/ 20 h 153"/>
                    <a:gd name="T14" fmla="*/ 7 w 291"/>
                    <a:gd name="T15" fmla="*/ 23 h 153"/>
                    <a:gd name="T16" fmla="*/ 10 w 291"/>
                    <a:gd name="T17" fmla="*/ 25 h 153"/>
                    <a:gd name="T18" fmla="*/ 12 w 291"/>
                    <a:gd name="T19" fmla="*/ 27 h 153"/>
                    <a:gd name="T20" fmla="*/ 15 w 291"/>
                    <a:gd name="T21" fmla="*/ 30 h 153"/>
                    <a:gd name="T22" fmla="*/ 18 w 291"/>
                    <a:gd name="T23" fmla="*/ 31 h 153"/>
                    <a:gd name="T24" fmla="*/ 21 w 291"/>
                    <a:gd name="T25" fmla="*/ 32 h 153"/>
                    <a:gd name="T26" fmla="*/ 24 w 291"/>
                    <a:gd name="T27" fmla="*/ 33 h 153"/>
                    <a:gd name="T28" fmla="*/ 27 w 291"/>
                    <a:gd name="T29" fmla="*/ 34 h 153"/>
                    <a:gd name="T30" fmla="*/ 30 w 291"/>
                    <a:gd name="T31" fmla="*/ 35 h 153"/>
                    <a:gd name="T32" fmla="*/ 34 w 291"/>
                    <a:gd name="T33" fmla="*/ 35 h 153"/>
                    <a:gd name="T34" fmla="*/ 37 w 291"/>
                    <a:gd name="T35" fmla="*/ 35 h 153"/>
                    <a:gd name="T36" fmla="*/ 40 w 291"/>
                    <a:gd name="T37" fmla="*/ 34 h 153"/>
                    <a:gd name="T38" fmla="*/ 43 w 291"/>
                    <a:gd name="T39" fmla="*/ 33 h 153"/>
                    <a:gd name="T40" fmla="*/ 46 w 291"/>
                    <a:gd name="T41" fmla="*/ 32 h 153"/>
                    <a:gd name="T42" fmla="*/ 49 w 291"/>
                    <a:gd name="T43" fmla="*/ 30 h 153"/>
                    <a:gd name="T44" fmla="*/ 52 w 291"/>
                    <a:gd name="T45" fmla="*/ 29 h 153"/>
                    <a:gd name="T46" fmla="*/ 55 w 291"/>
                    <a:gd name="T47" fmla="*/ 27 h 153"/>
                    <a:gd name="T48" fmla="*/ 57 w 291"/>
                    <a:gd name="T49" fmla="*/ 24 h 153"/>
                    <a:gd name="T50" fmla="*/ 59 w 291"/>
                    <a:gd name="T51" fmla="*/ 22 h 153"/>
                    <a:gd name="T52" fmla="*/ 61 w 291"/>
                    <a:gd name="T53" fmla="*/ 19 h 153"/>
                    <a:gd name="T54" fmla="*/ 63 w 291"/>
                    <a:gd name="T55" fmla="*/ 16 h 153"/>
                    <a:gd name="T56" fmla="*/ 64 w 291"/>
                    <a:gd name="T57" fmla="*/ 13 h 153"/>
                    <a:gd name="T58" fmla="*/ 65 w 291"/>
                    <a:gd name="T59" fmla="*/ 10 h 153"/>
                    <a:gd name="T60" fmla="*/ 65 w 291"/>
                    <a:gd name="T61" fmla="*/ 7 h 153"/>
                    <a:gd name="T62" fmla="*/ 66 w 291"/>
                    <a:gd name="T63" fmla="*/ 4 h 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1"/>
                    <a:gd name="T97" fmla="*/ 0 h 153"/>
                    <a:gd name="T98" fmla="*/ 291 w 291"/>
                    <a:gd name="T99" fmla="*/ 153 h 15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1" h="15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" y="22"/>
                      </a:lnTo>
                      <a:lnTo>
                        <a:pt x="1" y="29"/>
                      </a:lnTo>
                      <a:lnTo>
                        <a:pt x="3" y="36"/>
                      </a:lnTo>
                      <a:lnTo>
                        <a:pt x="4" y="43"/>
                      </a:lnTo>
                      <a:lnTo>
                        <a:pt x="6" y="50"/>
                      </a:lnTo>
                      <a:lnTo>
                        <a:pt x="8" y="57"/>
                      </a:lnTo>
                      <a:lnTo>
                        <a:pt x="11" y="63"/>
                      </a:lnTo>
                      <a:lnTo>
                        <a:pt x="14" y="70"/>
                      </a:lnTo>
                      <a:lnTo>
                        <a:pt x="17" y="76"/>
                      </a:lnTo>
                      <a:lnTo>
                        <a:pt x="21" y="82"/>
                      </a:lnTo>
                      <a:lnTo>
                        <a:pt x="24" y="88"/>
                      </a:lnTo>
                      <a:lnTo>
                        <a:pt x="29" y="94"/>
                      </a:lnTo>
                      <a:lnTo>
                        <a:pt x="33" y="100"/>
                      </a:lnTo>
                      <a:lnTo>
                        <a:pt x="38" y="105"/>
                      </a:lnTo>
                      <a:lnTo>
                        <a:pt x="43" y="111"/>
                      </a:lnTo>
                      <a:lnTo>
                        <a:pt x="48" y="115"/>
                      </a:lnTo>
                      <a:lnTo>
                        <a:pt x="54" y="120"/>
                      </a:lnTo>
                      <a:lnTo>
                        <a:pt x="59" y="124"/>
                      </a:lnTo>
                      <a:lnTo>
                        <a:pt x="65" y="129"/>
                      </a:lnTo>
                      <a:lnTo>
                        <a:pt x="72" y="132"/>
                      </a:lnTo>
                      <a:lnTo>
                        <a:pt x="78" y="136"/>
                      </a:lnTo>
                      <a:lnTo>
                        <a:pt x="84" y="139"/>
                      </a:lnTo>
                      <a:lnTo>
                        <a:pt x="91" y="142"/>
                      </a:lnTo>
                      <a:lnTo>
                        <a:pt x="98" y="144"/>
                      </a:lnTo>
                      <a:lnTo>
                        <a:pt x="105" y="146"/>
                      </a:lnTo>
                      <a:lnTo>
                        <a:pt x="112" y="148"/>
                      </a:lnTo>
                      <a:lnTo>
                        <a:pt x="119" y="150"/>
                      </a:lnTo>
                      <a:lnTo>
                        <a:pt x="126" y="151"/>
                      </a:lnTo>
                      <a:lnTo>
                        <a:pt x="133" y="152"/>
                      </a:lnTo>
                      <a:lnTo>
                        <a:pt x="141" y="152"/>
                      </a:lnTo>
                      <a:lnTo>
                        <a:pt x="148" y="152"/>
                      </a:lnTo>
                      <a:lnTo>
                        <a:pt x="155" y="152"/>
                      </a:lnTo>
                      <a:lnTo>
                        <a:pt x="162" y="151"/>
                      </a:lnTo>
                      <a:lnTo>
                        <a:pt x="169" y="150"/>
                      </a:lnTo>
                      <a:lnTo>
                        <a:pt x="177" y="149"/>
                      </a:lnTo>
                      <a:lnTo>
                        <a:pt x="184" y="147"/>
                      </a:lnTo>
                      <a:lnTo>
                        <a:pt x="191" y="145"/>
                      </a:lnTo>
                      <a:lnTo>
                        <a:pt x="197" y="142"/>
                      </a:lnTo>
                      <a:lnTo>
                        <a:pt x="204" y="140"/>
                      </a:lnTo>
                      <a:lnTo>
                        <a:pt x="211" y="137"/>
                      </a:lnTo>
                      <a:lnTo>
                        <a:pt x="217" y="133"/>
                      </a:lnTo>
                      <a:lnTo>
                        <a:pt x="223" y="129"/>
                      </a:lnTo>
                      <a:lnTo>
                        <a:pt x="229" y="125"/>
                      </a:lnTo>
                      <a:lnTo>
                        <a:pt x="235" y="121"/>
                      </a:lnTo>
                      <a:lnTo>
                        <a:pt x="241" y="117"/>
                      </a:lnTo>
                      <a:lnTo>
                        <a:pt x="246" y="112"/>
                      </a:lnTo>
                      <a:lnTo>
                        <a:pt x="251" y="107"/>
                      </a:lnTo>
                      <a:lnTo>
                        <a:pt x="256" y="101"/>
                      </a:lnTo>
                      <a:lnTo>
                        <a:pt x="260" y="96"/>
                      </a:lnTo>
                      <a:lnTo>
                        <a:pt x="265" y="90"/>
                      </a:lnTo>
                      <a:lnTo>
                        <a:pt x="269" y="84"/>
                      </a:lnTo>
                      <a:lnTo>
                        <a:pt x="272" y="78"/>
                      </a:lnTo>
                      <a:lnTo>
                        <a:pt x="276" y="71"/>
                      </a:lnTo>
                      <a:lnTo>
                        <a:pt x="279" y="65"/>
                      </a:lnTo>
                      <a:lnTo>
                        <a:pt x="281" y="58"/>
                      </a:lnTo>
                      <a:lnTo>
                        <a:pt x="284" y="51"/>
                      </a:lnTo>
                      <a:lnTo>
                        <a:pt x="285" y="44"/>
                      </a:lnTo>
                      <a:lnTo>
                        <a:pt x="287" y="37"/>
                      </a:lnTo>
                      <a:lnTo>
                        <a:pt x="288" y="30"/>
                      </a:lnTo>
                      <a:lnTo>
                        <a:pt x="289" y="23"/>
                      </a:lnTo>
                      <a:lnTo>
                        <a:pt x="290" y="16"/>
                      </a:lnTo>
                      <a:lnTo>
                        <a:pt x="290" y="9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72"/>
                <p:cNvSpPr>
                  <a:spLocks noChangeArrowheads="1"/>
                </p:cNvSpPr>
                <p:nvPr/>
              </p:nvSpPr>
              <p:spPr bwMode="auto">
                <a:xfrm rot="-8220000">
                  <a:off x="1046" y="1770"/>
                  <a:ext cx="67" cy="34"/>
                </a:xfrm>
                <a:custGeom>
                  <a:avLst/>
                  <a:gdLst>
                    <a:gd name="T0" fmla="*/ 0 w 297"/>
                    <a:gd name="T1" fmla="*/ 4 h 151"/>
                    <a:gd name="T2" fmla="*/ 0 w 297"/>
                    <a:gd name="T3" fmla="*/ 7 h 151"/>
                    <a:gd name="T4" fmla="*/ 1 w 297"/>
                    <a:gd name="T5" fmla="*/ 10 h 151"/>
                    <a:gd name="T6" fmla="*/ 2 w 297"/>
                    <a:gd name="T7" fmla="*/ 13 h 151"/>
                    <a:gd name="T8" fmla="*/ 4 w 297"/>
                    <a:gd name="T9" fmla="*/ 16 h 151"/>
                    <a:gd name="T10" fmla="*/ 5 w 297"/>
                    <a:gd name="T11" fmla="*/ 19 h 151"/>
                    <a:gd name="T12" fmla="*/ 7 w 297"/>
                    <a:gd name="T13" fmla="*/ 21 h 151"/>
                    <a:gd name="T14" fmla="*/ 9 w 297"/>
                    <a:gd name="T15" fmla="*/ 24 h 151"/>
                    <a:gd name="T16" fmla="*/ 12 w 297"/>
                    <a:gd name="T17" fmla="*/ 26 h 151"/>
                    <a:gd name="T18" fmla="*/ 14 w 297"/>
                    <a:gd name="T19" fmla="*/ 28 h 151"/>
                    <a:gd name="T20" fmla="*/ 17 w 297"/>
                    <a:gd name="T21" fmla="*/ 30 h 151"/>
                    <a:gd name="T22" fmla="*/ 20 w 297"/>
                    <a:gd name="T23" fmla="*/ 31 h 151"/>
                    <a:gd name="T24" fmla="*/ 24 w 297"/>
                    <a:gd name="T25" fmla="*/ 32 h 151"/>
                    <a:gd name="T26" fmla="*/ 27 w 297"/>
                    <a:gd name="T27" fmla="*/ 33 h 151"/>
                    <a:gd name="T28" fmla="*/ 30 w 297"/>
                    <a:gd name="T29" fmla="*/ 34 h 151"/>
                    <a:gd name="T30" fmla="*/ 34 w 297"/>
                    <a:gd name="T31" fmla="*/ 34 h 151"/>
                    <a:gd name="T32" fmla="*/ 37 w 297"/>
                    <a:gd name="T33" fmla="*/ 34 h 151"/>
                    <a:gd name="T34" fmla="*/ 40 w 297"/>
                    <a:gd name="T35" fmla="*/ 33 h 151"/>
                    <a:gd name="T36" fmla="*/ 44 w 297"/>
                    <a:gd name="T37" fmla="*/ 32 h 151"/>
                    <a:gd name="T38" fmla="*/ 47 w 297"/>
                    <a:gd name="T39" fmla="*/ 31 h 151"/>
                    <a:gd name="T40" fmla="*/ 50 w 297"/>
                    <a:gd name="T41" fmla="*/ 30 h 151"/>
                    <a:gd name="T42" fmla="*/ 53 w 297"/>
                    <a:gd name="T43" fmla="*/ 28 h 151"/>
                    <a:gd name="T44" fmla="*/ 55 w 297"/>
                    <a:gd name="T45" fmla="*/ 26 h 151"/>
                    <a:gd name="T46" fmla="*/ 58 w 297"/>
                    <a:gd name="T47" fmla="*/ 24 h 151"/>
                    <a:gd name="T48" fmla="*/ 60 w 297"/>
                    <a:gd name="T49" fmla="*/ 21 h 151"/>
                    <a:gd name="T50" fmla="*/ 62 w 297"/>
                    <a:gd name="T51" fmla="*/ 18 h 151"/>
                    <a:gd name="T52" fmla="*/ 63 w 297"/>
                    <a:gd name="T53" fmla="*/ 16 h 151"/>
                    <a:gd name="T54" fmla="*/ 65 w 297"/>
                    <a:gd name="T55" fmla="*/ 13 h 151"/>
                    <a:gd name="T56" fmla="*/ 66 w 297"/>
                    <a:gd name="T57" fmla="*/ 10 h 151"/>
                    <a:gd name="T58" fmla="*/ 66 w 297"/>
                    <a:gd name="T59" fmla="*/ 7 h 151"/>
                    <a:gd name="T60" fmla="*/ 67 w 297"/>
                    <a:gd name="T61" fmla="*/ 3 h 151"/>
                    <a:gd name="T62" fmla="*/ 67 w 297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7"/>
                    <a:gd name="T97" fmla="*/ 0 h 151"/>
                    <a:gd name="T98" fmla="*/ 297 w 297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7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10" y="58"/>
                      </a:lnTo>
                      <a:lnTo>
                        <a:pt x="13" y="65"/>
                      </a:lnTo>
                      <a:lnTo>
                        <a:pt x="16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2" y="95"/>
                      </a:lnTo>
                      <a:lnTo>
                        <a:pt x="36" y="101"/>
                      </a:lnTo>
                      <a:lnTo>
                        <a:pt x="42" y="106"/>
                      </a:lnTo>
                      <a:lnTo>
                        <a:pt x="47" y="111"/>
                      </a:lnTo>
                      <a:lnTo>
                        <a:pt x="52" y="116"/>
                      </a:lnTo>
                      <a:lnTo>
                        <a:pt x="58" y="121"/>
                      </a:lnTo>
                      <a:lnTo>
                        <a:pt x="64" y="125"/>
                      </a:lnTo>
                      <a:lnTo>
                        <a:pt x="71" y="129"/>
                      </a:lnTo>
                      <a:lnTo>
                        <a:pt x="77" y="132"/>
                      </a:lnTo>
                      <a:lnTo>
                        <a:pt x="84" y="136"/>
                      </a:lnTo>
                      <a:lnTo>
                        <a:pt x="90" y="139"/>
                      </a:lnTo>
                      <a:lnTo>
                        <a:pt x="97" y="141"/>
                      </a:lnTo>
                      <a:lnTo>
                        <a:pt x="105" y="144"/>
                      </a:lnTo>
                      <a:lnTo>
                        <a:pt x="112" y="146"/>
                      </a:lnTo>
                      <a:lnTo>
                        <a:pt x="119" y="147"/>
                      </a:lnTo>
                      <a:lnTo>
                        <a:pt x="126" y="148"/>
                      </a:lnTo>
                      <a:lnTo>
                        <a:pt x="134" y="149"/>
                      </a:lnTo>
                      <a:lnTo>
                        <a:pt x="141" y="150"/>
                      </a:lnTo>
                      <a:lnTo>
                        <a:pt x="149" y="150"/>
                      </a:lnTo>
                      <a:lnTo>
                        <a:pt x="156" y="150"/>
                      </a:lnTo>
                      <a:lnTo>
                        <a:pt x="164" y="149"/>
                      </a:lnTo>
                      <a:lnTo>
                        <a:pt x="171" y="148"/>
                      </a:lnTo>
                      <a:lnTo>
                        <a:pt x="178" y="147"/>
                      </a:lnTo>
                      <a:lnTo>
                        <a:pt x="186" y="145"/>
                      </a:lnTo>
                      <a:lnTo>
                        <a:pt x="193" y="143"/>
                      </a:lnTo>
                      <a:lnTo>
                        <a:pt x="200" y="141"/>
                      </a:lnTo>
                      <a:lnTo>
                        <a:pt x="207" y="138"/>
                      </a:lnTo>
                      <a:lnTo>
                        <a:pt x="214" y="135"/>
                      </a:lnTo>
                      <a:lnTo>
                        <a:pt x="220" y="132"/>
                      </a:lnTo>
                      <a:lnTo>
                        <a:pt x="227" y="128"/>
                      </a:lnTo>
                      <a:lnTo>
                        <a:pt x="233" y="124"/>
                      </a:lnTo>
                      <a:lnTo>
                        <a:pt x="239" y="120"/>
                      </a:lnTo>
                      <a:lnTo>
                        <a:pt x="245" y="115"/>
                      </a:lnTo>
                      <a:lnTo>
                        <a:pt x="250" y="110"/>
                      </a:lnTo>
                      <a:lnTo>
                        <a:pt x="256" y="105"/>
                      </a:lnTo>
                      <a:lnTo>
                        <a:pt x="261" y="100"/>
                      </a:lnTo>
                      <a:lnTo>
                        <a:pt x="265" y="94"/>
                      </a:lnTo>
                      <a:lnTo>
                        <a:pt x="270" y="88"/>
                      </a:lnTo>
                      <a:lnTo>
                        <a:pt x="274" y="82"/>
                      </a:lnTo>
                      <a:lnTo>
                        <a:pt x="278" y="76"/>
                      </a:lnTo>
                      <a:lnTo>
                        <a:pt x="281" y="70"/>
                      </a:lnTo>
                      <a:lnTo>
                        <a:pt x="284" y="63"/>
                      </a:lnTo>
                      <a:lnTo>
                        <a:pt x="287" y="57"/>
                      </a:lnTo>
                      <a:lnTo>
                        <a:pt x="289" y="50"/>
                      </a:lnTo>
                      <a:lnTo>
                        <a:pt x="291" y="43"/>
                      </a:lnTo>
                      <a:lnTo>
                        <a:pt x="293" y="36"/>
                      </a:lnTo>
                      <a:lnTo>
                        <a:pt x="294" y="29"/>
                      </a:lnTo>
                      <a:lnTo>
                        <a:pt x="295" y="21"/>
                      </a:lnTo>
                      <a:lnTo>
                        <a:pt x="296" y="14"/>
                      </a:lnTo>
                      <a:lnTo>
                        <a:pt x="296" y="7"/>
                      </a:lnTo>
                      <a:lnTo>
                        <a:pt x="296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73"/>
                <p:cNvSpPr>
                  <a:spLocks noChangeArrowheads="1"/>
                </p:cNvSpPr>
                <p:nvPr/>
              </p:nvSpPr>
              <p:spPr bwMode="auto">
                <a:xfrm rot="2580000">
                  <a:off x="1078" y="1840"/>
                  <a:ext cx="67" cy="34"/>
                </a:xfrm>
                <a:custGeom>
                  <a:avLst/>
                  <a:gdLst>
                    <a:gd name="T0" fmla="*/ 0 w 295"/>
                    <a:gd name="T1" fmla="*/ 2 h 151"/>
                    <a:gd name="T2" fmla="*/ 0 w 295"/>
                    <a:gd name="T3" fmla="*/ 5 h 151"/>
                    <a:gd name="T4" fmla="*/ 1 w 295"/>
                    <a:gd name="T5" fmla="*/ 8 h 151"/>
                    <a:gd name="T6" fmla="*/ 2 w 295"/>
                    <a:gd name="T7" fmla="*/ 11 h 151"/>
                    <a:gd name="T8" fmla="*/ 3 w 295"/>
                    <a:gd name="T9" fmla="*/ 14 h 151"/>
                    <a:gd name="T10" fmla="*/ 4 w 295"/>
                    <a:gd name="T11" fmla="*/ 17 h 151"/>
                    <a:gd name="T12" fmla="*/ 6 w 295"/>
                    <a:gd name="T13" fmla="*/ 20 h 151"/>
                    <a:gd name="T14" fmla="*/ 8 w 295"/>
                    <a:gd name="T15" fmla="*/ 23 h 151"/>
                    <a:gd name="T16" fmla="*/ 10 w 295"/>
                    <a:gd name="T17" fmla="*/ 25 h 151"/>
                    <a:gd name="T18" fmla="*/ 13 w 295"/>
                    <a:gd name="T19" fmla="*/ 27 h 151"/>
                    <a:gd name="T20" fmla="*/ 16 w 295"/>
                    <a:gd name="T21" fmla="*/ 29 h 151"/>
                    <a:gd name="T22" fmla="*/ 19 w 295"/>
                    <a:gd name="T23" fmla="*/ 30 h 151"/>
                    <a:gd name="T24" fmla="*/ 22 w 295"/>
                    <a:gd name="T25" fmla="*/ 32 h 151"/>
                    <a:gd name="T26" fmla="*/ 25 w 295"/>
                    <a:gd name="T27" fmla="*/ 33 h 151"/>
                    <a:gd name="T28" fmla="*/ 28 w 295"/>
                    <a:gd name="T29" fmla="*/ 33 h 151"/>
                    <a:gd name="T30" fmla="*/ 32 w 295"/>
                    <a:gd name="T31" fmla="*/ 34 h 151"/>
                    <a:gd name="T32" fmla="*/ 35 w 295"/>
                    <a:gd name="T33" fmla="*/ 34 h 151"/>
                    <a:gd name="T34" fmla="*/ 38 w 295"/>
                    <a:gd name="T35" fmla="*/ 33 h 151"/>
                    <a:gd name="T36" fmla="*/ 42 w 295"/>
                    <a:gd name="T37" fmla="*/ 33 h 151"/>
                    <a:gd name="T38" fmla="*/ 45 w 295"/>
                    <a:gd name="T39" fmla="*/ 32 h 151"/>
                    <a:gd name="T40" fmla="*/ 48 w 295"/>
                    <a:gd name="T41" fmla="*/ 31 h 151"/>
                    <a:gd name="T42" fmla="*/ 51 w 295"/>
                    <a:gd name="T43" fmla="*/ 29 h 151"/>
                    <a:gd name="T44" fmla="*/ 54 w 295"/>
                    <a:gd name="T45" fmla="*/ 27 h 151"/>
                    <a:gd name="T46" fmla="*/ 56 w 295"/>
                    <a:gd name="T47" fmla="*/ 25 h 151"/>
                    <a:gd name="T48" fmla="*/ 59 w 295"/>
                    <a:gd name="T49" fmla="*/ 23 h 151"/>
                    <a:gd name="T50" fmla="*/ 61 w 295"/>
                    <a:gd name="T51" fmla="*/ 20 h 151"/>
                    <a:gd name="T52" fmla="*/ 62 w 295"/>
                    <a:gd name="T53" fmla="*/ 17 h 151"/>
                    <a:gd name="T54" fmla="*/ 64 w 295"/>
                    <a:gd name="T55" fmla="*/ 15 h 151"/>
                    <a:gd name="T56" fmla="*/ 65 w 295"/>
                    <a:gd name="T57" fmla="*/ 11 h 151"/>
                    <a:gd name="T58" fmla="*/ 66 w 295"/>
                    <a:gd name="T59" fmla="*/ 8 h 151"/>
                    <a:gd name="T60" fmla="*/ 67 w 295"/>
                    <a:gd name="T61" fmla="*/ 5 h 151"/>
                    <a:gd name="T62" fmla="*/ 67 w 295"/>
                    <a:gd name="T63" fmla="*/ 2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1"/>
                    <a:gd name="T98" fmla="*/ 295 w 295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1" y="21"/>
                      </a:lnTo>
                      <a:lnTo>
                        <a:pt x="2" y="29"/>
                      </a:lnTo>
                      <a:lnTo>
                        <a:pt x="3" y="36"/>
                      </a:lnTo>
                      <a:lnTo>
                        <a:pt x="5" y="43"/>
                      </a:lnTo>
                      <a:lnTo>
                        <a:pt x="7" y="50"/>
                      </a:lnTo>
                      <a:lnTo>
                        <a:pt x="9" y="57"/>
                      </a:lnTo>
                      <a:lnTo>
                        <a:pt x="12" y="63"/>
                      </a:lnTo>
                      <a:lnTo>
                        <a:pt x="15" y="70"/>
                      </a:lnTo>
                      <a:lnTo>
                        <a:pt x="18" y="76"/>
                      </a:lnTo>
                      <a:lnTo>
                        <a:pt x="22" y="82"/>
                      </a:lnTo>
                      <a:lnTo>
                        <a:pt x="26" y="88"/>
                      </a:lnTo>
                      <a:lnTo>
                        <a:pt x="31" y="94"/>
                      </a:lnTo>
                      <a:lnTo>
                        <a:pt x="35" y="100"/>
                      </a:lnTo>
                      <a:lnTo>
                        <a:pt x="40" y="105"/>
                      </a:lnTo>
                      <a:lnTo>
                        <a:pt x="45" y="110"/>
                      </a:lnTo>
                      <a:lnTo>
                        <a:pt x="51" y="115"/>
                      </a:lnTo>
                      <a:lnTo>
                        <a:pt x="57" y="120"/>
                      </a:lnTo>
                      <a:lnTo>
                        <a:pt x="63" y="124"/>
                      </a:lnTo>
                      <a:lnTo>
                        <a:pt x="69" y="128"/>
                      </a:lnTo>
                      <a:lnTo>
                        <a:pt x="75" y="132"/>
                      </a:lnTo>
                      <a:lnTo>
                        <a:pt x="82" y="135"/>
                      </a:lnTo>
                      <a:lnTo>
                        <a:pt x="89" y="138"/>
                      </a:lnTo>
                      <a:lnTo>
                        <a:pt x="95" y="141"/>
                      </a:lnTo>
                      <a:lnTo>
                        <a:pt x="102" y="143"/>
                      </a:lnTo>
                      <a:lnTo>
                        <a:pt x="110" y="145"/>
                      </a:lnTo>
                      <a:lnTo>
                        <a:pt x="117" y="147"/>
                      </a:lnTo>
                      <a:lnTo>
                        <a:pt x="124" y="148"/>
                      </a:lnTo>
                      <a:lnTo>
                        <a:pt x="131" y="149"/>
                      </a:lnTo>
                      <a:lnTo>
                        <a:pt x="139" y="150"/>
                      </a:lnTo>
                      <a:lnTo>
                        <a:pt x="146" y="150"/>
                      </a:lnTo>
                      <a:lnTo>
                        <a:pt x="154" y="150"/>
                      </a:lnTo>
                      <a:lnTo>
                        <a:pt x="161" y="149"/>
                      </a:lnTo>
                      <a:lnTo>
                        <a:pt x="168" y="148"/>
                      </a:lnTo>
                      <a:lnTo>
                        <a:pt x="176" y="147"/>
                      </a:lnTo>
                      <a:lnTo>
                        <a:pt x="183" y="146"/>
                      </a:lnTo>
                      <a:lnTo>
                        <a:pt x="190" y="144"/>
                      </a:lnTo>
                      <a:lnTo>
                        <a:pt x="197" y="141"/>
                      </a:lnTo>
                      <a:lnTo>
                        <a:pt x="204" y="139"/>
                      </a:lnTo>
                      <a:lnTo>
                        <a:pt x="211" y="136"/>
                      </a:lnTo>
                      <a:lnTo>
                        <a:pt x="217" y="132"/>
                      </a:lnTo>
                      <a:lnTo>
                        <a:pt x="224" y="129"/>
                      </a:lnTo>
                      <a:lnTo>
                        <a:pt x="230" y="125"/>
                      </a:lnTo>
                      <a:lnTo>
                        <a:pt x="236" y="121"/>
                      </a:lnTo>
                      <a:lnTo>
                        <a:pt x="242" y="116"/>
                      </a:lnTo>
                      <a:lnTo>
                        <a:pt x="247" y="111"/>
                      </a:lnTo>
                      <a:lnTo>
                        <a:pt x="253" y="106"/>
                      </a:lnTo>
                      <a:lnTo>
                        <a:pt x="258" y="101"/>
                      </a:lnTo>
                      <a:lnTo>
                        <a:pt x="263" y="95"/>
                      </a:lnTo>
                      <a:lnTo>
                        <a:pt x="267" y="90"/>
                      </a:lnTo>
                      <a:lnTo>
                        <a:pt x="271" y="84"/>
                      </a:lnTo>
                      <a:lnTo>
                        <a:pt x="275" y="77"/>
                      </a:lnTo>
                      <a:lnTo>
                        <a:pt x="278" y="71"/>
                      </a:lnTo>
                      <a:lnTo>
                        <a:pt x="282" y="65"/>
                      </a:lnTo>
                      <a:lnTo>
                        <a:pt x="284" y="58"/>
                      </a:lnTo>
                      <a:lnTo>
                        <a:pt x="287" y="51"/>
                      </a:lnTo>
                      <a:lnTo>
                        <a:pt x="289" y="44"/>
                      </a:lnTo>
                      <a:lnTo>
                        <a:pt x="291" y="37"/>
                      </a:lnTo>
                      <a:lnTo>
                        <a:pt x="292" y="30"/>
                      </a:lnTo>
                      <a:lnTo>
                        <a:pt x="293" y="23"/>
                      </a:lnTo>
                      <a:lnTo>
                        <a:pt x="294" y="16"/>
                      </a:lnTo>
                      <a:lnTo>
                        <a:pt x="294" y="8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74"/>
                <p:cNvSpPr>
                  <a:spLocks noChangeArrowheads="1"/>
                </p:cNvSpPr>
                <p:nvPr/>
              </p:nvSpPr>
              <p:spPr bwMode="auto">
                <a:xfrm rot="-8220000">
                  <a:off x="1145" y="1863"/>
                  <a:ext cx="67" cy="34"/>
                </a:xfrm>
                <a:custGeom>
                  <a:avLst/>
                  <a:gdLst>
                    <a:gd name="T0" fmla="*/ 0 w 295"/>
                    <a:gd name="T1" fmla="*/ 4 h 152"/>
                    <a:gd name="T2" fmla="*/ 0 w 295"/>
                    <a:gd name="T3" fmla="*/ 7 h 152"/>
                    <a:gd name="T4" fmla="*/ 1 w 295"/>
                    <a:gd name="T5" fmla="*/ 10 h 152"/>
                    <a:gd name="T6" fmla="*/ 2 w 295"/>
                    <a:gd name="T7" fmla="*/ 13 h 152"/>
                    <a:gd name="T8" fmla="*/ 3 w 295"/>
                    <a:gd name="T9" fmla="*/ 16 h 152"/>
                    <a:gd name="T10" fmla="*/ 5 w 295"/>
                    <a:gd name="T11" fmla="*/ 19 h 152"/>
                    <a:gd name="T12" fmla="*/ 7 w 295"/>
                    <a:gd name="T13" fmla="*/ 21 h 152"/>
                    <a:gd name="T14" fmla="*/ 9 w 295"/>
                    <a:gd name="T15" fmla="*/ 24 h 152"/>
                    <a:gd name="T16" fmla="*/ 11 w 295"/>
                    <a:gd name="T17" fmla="*/ 26 h 152"/>
                    <a:gd name="T18" fmla="*/ 14 w 295"/>
                    <a:gd name="T19" fmla="*/ 28 h 152"/>
                    <a:gd name="T20" fmla="*/ 17 w 295"/>
                    <a:gd name="T21" fmla="*/ 30 h 152"/>
                    <a:gd name="T22" fmla="*/ 20 w 295"/>
                    <a:gd name="T23" fmla="*/ 31 h 152"/>
                    <a:gd name="T24" fmla="*/ 23 w 295"/>
                    <a:gd name="T25" fmla="*/ 32 h 152"/>
                    <a:gd name="T26" fmla="*/ 26 w 295"/>
                    <a:gd name="T27" fmla="*/ 33 h 152"/>
                    <a:gd name="T28" fmla="*/ 29 w 295"/>
                    <a:gd name="T29" fmla="*/ 34 h 152"/>
                    <a:gd name="T30" fmla="*/ 33 w 295"/>
                    <a:gd name="T31" fmla="*/ 34 h 152"/>
                    <a:gd name="T32" fmla="*/ 36 w 295"/>
                    <a:gd name="T33" fmla="*/ 34 h 152"/>
                    <a:gd name="T34" fmla="*/ 39 w 295"/>
                    <a:gd name="T35" fmla="*/ 33 h 152"/>
                    <a:gd name="T36" fmla="*/ 43 w 295"/>
                    <a:gd name="T37" fmla="*/ 32 h 152"/>
                    <a:gd name="T38" fmla="*/ 46 w 295"/>
                    <a:gd name="T39" fmla="*/ 32 h 152"/>
                    <a:gd name="T40" fmla="*/ 49 w 295"/>
                    <a:gd name="T41" fmla="*/ 30 h 152"/>
                    <a:gd name="T42" fmla="*/ 52 w 295"/>
                    <a:gd name="T43" fmla="*/ 29 h 152"/>
                    <a:gd name="T44" fmla="*/ 54 w 295"/>
                    <a:gd name="T45" fmla="*/ 27 h 152"/>
                    <a:gd name="T46" fmla="*/ 57 w 295"/>
                    <a:gd name="T47" fmla="*/ 25 h 152"/>
                    <a:gd name="T48" fmla="*/ 59 w 295"/>
                    <a:gd name="T49" fmla="*/ 22 h 152"/>
                    <a:gd name="T50" fmla="*/ 61 w 295"/>
                    <a:gd name="T51" fmla="*/ 20 h 152"/>
                    <a:gd name="T52" fmla="*/ 63 w 295"/>
                    <a:gd name="T53" fmla="*/ 17 h 152"/>
                    <a:gd name="T54" fmla="*/ 64 w 295"/>
                    <a:gd name="T55" fmla="*/ 14 h 152"/>
                    <a:gd name="T56" fmla="*/ 65 w 295"/>
                    <a:gd name="T57" fmla="*/ 11 h 152"/>
                    <a:gd name="T58" fmla="*/ 66 w 295"/>
                    <a:gd name="T59" fmla="*/ 8 h 152"/>
                    <a:gd name="T60" fmla="*/ 67 w 295"/>
                    <a:gd name="T61" fmla="*/ 5 h 152"/>
                    <a:gd name="T62" fmla="*/ 67 w 295"/>
                    <a:gd name="T63" fmla="*/ 2 h 15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2"/>
                    <a:gd name="T98" fmla="*/ 295 w 295"/>
                    <a:gd name="T99" fmla="*/ 152 h 15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2">
                      <a:moveTo>
                        <a:pt x="0" y="9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9" y="58"/>
                      </a:lnTo>
                      <a:lnTo>
                        <a:pt x="12" y="64"/>
                      </a:lnTo>
                      <a:lnTo>
                        <a:pt x="15" y="71"/>
                      </a:lnTo>
                      <a:lnTo>
                        <a:pt x="18" y="77"/>
                      </a:lnTo>
                      <a:lnTo>
                        <a:pt x="22" y="83"/>
                      </a:lnTo>
                      <a:lnTo>
                        <a:pt x="26" y="89"/>
                      </a:lnTo>
                      <a:lnTo>
                        <a:pt x="30" y="95"/>
                      </a:lnTo>
                      <a:lnTo>
                        <a:pt x="35" y="101"/>
                      </a:lnTo>
                      <a:lnTo>
                        <a:pt x="39" y="106"/>
                      </a:lnTo>
                      <a:lnTo>
                        <a:pt x="45" y="111"/>
                      </a:lnTo>
                      <a:lnTo>
                        <a:pt x="50" y="116"/>
                      </a:lnTo>
                      <a:lnTo>
                        <a:pt x="56" y="120"/>
                      </a:lnTo>
                      <a:lnTo>
                        <a:pt x="62" y="125"/>
                      </a:lnTo>
                      <a:lnTo>
                        <a:pt x="68" y="129"/>
                      </a:lnTo>
                      <a:lnTo>
                        <a:pt x="74" y="132"/>
                      </a:lnTo>
                      <a:lnTo>
                        <a:pt x="80" y="136"/>
                      </a:lnTo>
                      <a:lnTo>
                        <a:pt x="87" y="139"/>
                      </a:lnTo>
                      <a:lnTo>
                        <a:pt x="94" y="141"/>
                      </a:lnTo>
                      <a:lnTo>
                        <a:pt x="101" y="144"/>
                      </a:lnTo>
                      <a:lnTo>
                        <a:pt x="108" y="146"/>
                      </a:lnTo>
                      <a:lnTo>
                        <a:pt x="115" y="148"/>
                      </a:lnTo>
                      <a:lnTo>
                        <a:pt x="122" y="149"/>
                      </a:lnTo>
                      <a:lnTo>
                        <a:pt x="129" y="150"/>
                      </a:lnTo>
                      <a:lnTo>
                        <a:pt x="137" y="151"/>
                      </a:lnTo>
                      <a:lnTo>
                        <a:pt x="144" y="151"/>
                      </a:lnTo>
                      <a:lnTo>
                        <a:pt x="151" y="151"/>
                      </a:lnTo>
                      <a:lnTo>
                        <a:pt x="159" y="151"/>
                      </a:lnTo>
                      <a:lnTo>
                        <a:pt x="166" y="150"/>
                      </a:lnTo>
                      <a:lnTo>
                        <a:pt x="173" y="149"/>
                      </a:lnTo>
                      <a:lnTo>
                        <a:pt x="181" y="147"/>
                      </a:lnTo>
                      <a:lnTo>
                        <a:pt x="188" y="145"/>
                      </a:lnTo>
                      <a:lnTo>
                        <a:pt x="195" y="143"/>
                      </a:lnTo>
                      <a:lnTo>
                        <a:pt x="202" y="141"/>
                      </a:lnTo>
                      <a:lnTo>
                        <a:pt x="208" y="138"/>
                      </a:lnTo>
                      <a:lnTo>
                        <a:pt x="215" y="135"/>
                      </a:lnTo>
                      <a:lnTo>
                        <a:pt x="221" y="132"/>
                      </a:lnTo>
                      <a:lnTo>
                        <a:pt x="228" y="128"/>
                      </a:lnTo>
                      <a:lnTo>
                        <a:pt x="234" y="124"/>
                      </a:lnTo>
                      <a:lnTo>
                        <a:pt x="239" y="119"/>
                      </a:lnTo>
                      <a:lnTo>
                        <a:pt x="245" y="115"/>
                      </a:lnTo>
                      <a:lnTo>
                        <a:pt x="250" y="110"/>
                      </a:lnTo>
                      <a:lnTo>
                        <a:pt x="256" y="105"/>
                      </a:lnTo>
                      <a:lnTo>
                        <a:pt x="260" y="99"/>
                      </a:lnTo>
                      <a:lnTo>
                        <a:pt x="265" y="94"/>
                      </a:lnTo>
                      <a:lnTo>
                        <a:pt x="269" y="88"/>
                      </a:lnTo>
                      <a:lnTo>
                        <a:pt x="273" y="82"/>
                      </a:lnTo>
                      <a:lnTo>
                        <a:pt x="277" y="76"/>
                      </a:lnTo>
                      <a:lnTo>
                        <a:pt x="280" y="70"/>
                      </a:lnTo>
                      <a:lnTo>
                        <a:pt x="283" y="63"/>
                      </a:lnTo>
                      <a:lnTo>
                        <a:pt x="286" y="56"/>
                      </a:lnTo>
                      <a:lnTo>
                        <a:pt x="288" y="50"/>
                      </a:lnTo>
                      <a:lnTo>
                        <a:pt x="290" y="43"/>
                      </a:lnTo>
                      <a:lnTo>
                        <a:pt x="291" y="36"/>
                      </a:lnTo>
                      <a:lnTo>
                        <a:pt x="293" y="29"/>
                      </a:lnTo>
                      <a:lnTo>
                        <a:pt x="293" y="22"/>
                      </a:lnTo>
                      <a:lnTo>
                        <a:pt x="294" y="15"/>
                      </a:lnTo>
                      <a:lnTo>
                        <a:pt x="294" y="8"/>
                      </a:lnTo>
                      <a:lnTo>
                        <a:pt x="294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75"/>
                <p:cNvSpPr>
                  <a:spLocks noChangeArrowheads="1"/>
                </p:cNvSpPr>
                <p:nvPr/>
              </p:nvSpPr>
              <p:spPr bwMode="auto">
                <a:xfrm rot="2580000">
                  <a:off x="1177" y="1933"/>
                  <a:ext cx="67" cy="34"/>
                </a:xfrm>
                <a:custGeom>
                  <a:avLst/>
                  <a:gdLst>
                    <a:gd name="T0" fmla="*/ 0 w 295"/>
                    <a:gd name="T1" fmla="*/ 2 h 151"/>
                    <a:gd name="T2" fmla="*/ 0 w 295"/>
                    <a:gd name="T3" fmla="*/ 5 h 151"/>
                    <a:gd name="T4" fmla="*/ 1 w 295"/>
                    <a:gd name="T5" fmla="*/ 8 h 151"/>
                    <a:gd name="T6" fmla="*/ 2 w 295"/>
                    <a:gd name="T7" fmla="*/ 11 h 151"/>
                    <a:gd name="T8" fmla="*/ 3 w 295"/>
                    <a:gd name="T9" fmla="*/ 14 h 151"/>
                    <a:gd name="T10" fmla="*/ 4 w 295"/>
                    <a:gd name="T11" fmla="*/ 17 h 151"/>
                    <a:gd name="T12" fmla="*/ 6 w 295"/>
                    <a:gd name="T13" fmla="*/ 20 h 151"/>
                    <a:gd name="T14" fmla="*/ 8 w 295"/>
                    <a:gd name="T15" fmla="*/ 23 h 151"/>
                    <a:gd name="T16" fmla="*/ 10 w 295"/>
                    <a:gd name="T17" fmla="*/ 25 h 151"/>
                    <a:gd name="T18" fmla="*/ 13 w 295"/>
                    <a:gd name="T19" fmla="*/ 27 h 151"/>
                    <a:gd name="T20" fmla="*/ 16 w 295"/>
                    <a:gd name="T21" fmla="*/ 29 h 151"/>
                    <a:gd name="T22" fmla="*/ 19 w 295"/>
                    <a:gd name="T23" fmla="*/ 30 h 151"/>
                    <a:gd name="T24" fmla="*/ 22 w 295"/>
                    <a:gd name="T25" fmla="*/ 32 h 151"/>
                    <a:gd name="T26" fmla="*/ 25 w 295"/>
                    <a:gd name="T27" fmla="*/ 33 h 151"/>
                    <a:gd name="T28" fmla="*/ 28 w 295"/>
                    <a:gd name="T29" fmla="*/ 33 h 151"/>
                    <a:gd name="T30" fmla="*/ 32 w 295"/>
                    <a:gd name="T31" fmla="*/ 34 h 151"/>
                    <a:gd name="T32" fmla="*/ 35 w 295"/>
                    <a:gd name="T33" fmla="*/ 34 h 151"/>
                    <a:gd name="T34" fmla="*/ 38 w 295"/>
                    <a:gd name="T35" fmla="*/ 33 h 151"/>
                    <a:gd name="T36" fmla="*/ 42 w 295"/>
                    <a:gd name="T37" fmla="*/ 33 h 151"/>
                    <a:gd name="T38" fmla="*/ 45 w 295"/>
                    <a:gd name="T39" fmla="*/ 32 h 151"/>
                    <a:gd name="T40" fmla="*/ 48 w 295"/>
                    <a:gd name="T41" fmla="*/ 31 h 151"/>
                    <a:gd name="T42" fmla="*/ 51 w 295"/>
                    <a:gd name="T43" fmla="*/ 29 h 151"/>
                    <a:gd name="T44" fmla="*/ 54 w 295"/>
                    <a:gd name="T45" fmla="*/ 27 h 151"/>
                    <a:gd name="T46" fmla="*/ 56 w 295"/>
                    <a:gd name="T47" fmla="*/ 25 h 151"/>
                    <a:gd name="T48" fmla="*/ 59 w 295"/>
                    <a:gd name="T49" fmla="*/ 23 h 151"/>
                    <a:gd name="T50" fmla="*/ 61 w 295"/>
                    <a:gd name="T51" fmla="*/ 20 h 151"/>
                    <a:gd name="T52" fmla="*/ 62 w 295"/>
                    <a:gd name="T53" fmla="*/ 17 h 151"/>
                    <a:gd name="T54" fmla="*/ 64 w 295"/>
                    <a:gd name="T55" fmla="*/ 15 h 151"/>
                    <a:gd name="T56" fmla="*/ 65 w 295"/>
                    <a:gd name="T57" fmla="*/ 11 h 151"/>
                    <a:gd name="T58" fmla="*/ 66 w 295"/>
                    <a:gd name="T59" fmla="*/ 8 h 151"/>
                    <a:gd name="T60" fmla="*/ 67 w 295"/>
                    <a:gd name="T61" fmla="*/ 5 h 151"/>
                    <a:gd name="T62" fmla="*/ 67 w 295"/>
                    <a:gd name="T63" fmla="*/ 2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1"/>
                    <a:gd name="T98" fmla="*/ 295 w 295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1" y="21"/>
                      </a:lnTo>
                      <a:lnTo>
                        <a:pt x="2" y="29"/>
                      </a:lnTo>
                      <a:lnTo>
                        <a:pt x="3" y="36"/>
                      </a:lnTo>
                      <a:lnTo>
                        <a:pt x="5" y="43"/>
                      </a:lnTo>
                      <a:lnTo>
                        <a:pt x="7" y="50"/>
                      </a:lnTo>
                      <a:lnTo>
                        <a:pt x="9" y="57"/>
                      </a:lnTo>
                      <a:lnTo>
                        <a:pt x="12" y="63"/>
                      </a:lnTo>
                      <a:lnTo>
                        <a:pt x="15" y="70"/>
                      </a:lnTo>
                      <a:lnTo>
                        <a:pt x="18" y="76"/>
                      </a:lnTo>
                      <a:lnTo>
                        <a:pt x="22" y="82"/>
                      </a:lnTo>
                      <a:lnTo>
                        <a:pt x="26" y="88"/>
                      </a:lnTo>
                      <a:lnTo>
                        <a:pt x="31" y="94"/>
                      </a:lnTo>
                      <a:lnTo>
                        <a:pt x="35" y="100"/>
                      </a:lnTo>
                      <a:lnTo>
                        <a:pt x="40" y="105"/>
                      </a:lnTo>
                      <a:lnTo>
                        <a:pt x="45" y="110"/>
                      </a:lnTo>
                      <a:lnTo>
                        <a:pt x="51" y="115"/>
                      </a:lnTo>
                      <a:lnTo>
                        <a:pt x="57" y="120"/>
                      </a:lnTo>
                      <a:lnTo>
                        <a:pt x="63" y="124"/>
                      </a:lnTo>
                      <a:lnTo>
                        <a:pt x="69" y="128"/>
                      </a:lnTo>
                      <a:lnTo>
                        <a:pt x="75" y="132"/>
                      </a:lnTo>
                      <a:lnTo>
                        <a:pt x="82" y="135"/>
                      </a:lnTo>
                      <a:lnTo>
                        <a:pt x="89" y="138"/>
                      </a:lnTo>
                      <a:lnTo>
                        <a:pt x="95" y="141"/>
                      </a:lnTo>
                      <a:lnTo>
                        <a:pt x="102" y="143"/>
                      </a:lnTo>
                      <a:lnTo>
                        <a:pt x="110" y="145"/>
                      </a:lnTo>
                      <a:lnTo>
                        <a:pt x="117" y="147"/>
                      </a:lnTo>
                      <a:lnTo>
                        <a:pt x="124" y="148"/>
                      </a:lnTo>
                      <a:lnTo>
                        <a:pt x="131" y="149"/>
                      </a:lnTo>
                      <a:lnTo>
                        <a:pt x="139" y="150"/>
                      </a:lnTo>
                      <a:lnTo>
                        <a:pt x="146" y="150"/>
                      </a:lnTo>
                      <a:lnTo>
                        <a:pt x="154" y="150"/>
                      </a:lnTo>
                      <a:lnTo>
                        <a:pt x="161" y="149"/>
                      </a:lnTo>
                      <a:lnTo>
                        <a:pt x="168" y="148"/>
                      </a:lnTo>
                      <a:lnTo>
                        <a:pt x="176" y="147"/>
                      </a:lnTo>
                      <a:lnTo>
                        <a:pt x="183" y="146"/>
                      </a:lnTo>
                      <a:lnTo>
                        <a:pt x="190" y="144"/>
                      </a:lnTo>
                      <a:lnTo>
                        <a:pt x="197" y="141"/>
                      </a:lnTo>
                      <a:lnTo>
                        <a:pt x="204" y="139"/>
                      </a:lnTo>
                      <a:lnTo>
                        <a:pt x="211" y="136"/>
                      </a:lnTo>
                      <a:lnTo>
                        <a:pt x="217" y="132"/>
                      </a:lnTo>
                      <a:lnTo>
                        <a:pt x="224" y="129"/>
                      </a:lnTo>
                      <a:lnTo>
                        <a:pt x="230" y="125"/>
                      </a:lnTo>
                      <a:lnTo>
                        <a:pt x="236" y="121"/>
                      </a:lnTo>
                      <a:lnTo>
                        <a:pt x="242" y="116"/>
                      </a:lnTo>
                      <a:lnTo>
                        <a:pt x="247" y="111"/>
                      </a:lnTo>
                      <a:lnTo>
                        <a:pt x="253" y="106"/>
                      </a:lnTo>
                      <a:lnTo>
                        <a:pt x="258" y="101"/>
                      </a:lnTo>
                      <a:lnTo>
                        <a:pt x="263" y="95"/>
                      </a:lnTo>
                      <a:lnTo>
                        <a:pt x="267" y="90"/>
                      </a:lnTo>
                      <a:lnTo>
                        <a:pt x="271" y="84"/>
                      </a:lnTo>
                      <a:lnTo>
                        <a:pt x="275" y="77"/>
                      </a:lnTo>
                      <a:lnTo>
                        <a:pt x="278" y="71"/>
                      </a:lnTo>
                      <a:lnTo>
                        <a:pt x="282" y="65"/>
                      </a:lnTo>
                      <a:lnTo>
                        <a:pt x="284" y="58"/>
                      </a:lnTo>
                      <a:lnTo>
                        <a:pt x="287" y="51"/>
                      </a:lnTo>
                      <a:lnTo>
                        <a:pt x="289" y="44"/>
                      </a:lnTo>
                      <a:lnTo>
                        <a:pt x="291" y="37"/>
                      </a:lnTo>
                      <a:lnTo>
                        <a:pt x="292" y="30"/>
                      </a:lnTo>
                      <a:lnTo>
                        <a:pt x="293" y="23"/>
                      </a:lnTo>
                      <a:lnTo>
                        <a:pt x="294" y="16"/>
                      </a:lnTo>
                      <a:lnTo>
                        <a:pt x="294" y="8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76"/>
                <p:cNvSpPr>
                  <a:spLocks noChangeArrowheads="1"/>
                </p:cNvSpPr>
                <p:nvPr/>
              </p:nvSpPr>
              <p:spPr bwMode="auto">
                <a:xfrm rot="-8220000">
                  <a:off x="1244" y="1955"/>
                  <a:ext cx="67" cy="34"/>
                </a:xfrm>
                <a:custGeom>
                  <a:avLst/>
                  <a:gdLst>
                    <a:gd name="T0" fmla="*/ 0 w 295"/>
                    <a:gd name="T1" fmla="*/ 4 h 151"/>
                    <a:gd name="T2" fmla="*/ 0 w 295"/>
                    <a:gd name="T3" fmla="*/ 7 h 151"/>
                    <a:gd name="T4" fmla="*/ 1 w 295"/>
                    <a:gd name="T5" fmla="*/ 10 h 151"/>
                    <a:gd name="T6" fmla="*/ 2 w 295"/>
                    <a:gd name="T7" fmla="*/ 13 h 151"/>
                    <a:gd name="T8" fmla="*/ 4 w 295"/>
                    <a:gd name="T9" fmla="*/ 16 h 151"/>
                    <a:gd name="T10" fmla="*/ 5 w 295"/>
                    <a:gd name="T11" fmla="*/ 19 h 151"/>
                    <a:gd name="T12" fmla="*/ 7 w 295"/>
                    <a:gd name="T13" fmla="*/ 21 h 151"/>
                    <a:gd name="T14" fmla="*/ 9 w 295"/>
                    <a:gd name="T15" fmla="*/ 24 h 151"/>
                    <a:gd name="T16" fmla="*/ 12 w 295"/>
                    <a:gd name="T17" fmla="*/ 26 h 151"/>
                    <a:gd name="T18" fmla="*/ 15 w 295"/>
                    <a:gd name="T19" fmla="*/ 28 h 151"/>
                    <a:gd name="T20" fmla="*/ 17 w 295"/>
                    <a:gd name="T21" fmla="*/ 30 h 151"/>
                    <a:gd name="T22" fmla="*/ 20 w 295"/>
                    <a:gd name="T23" fmla="*/ 31 h 151"/>
                    <a:gd name="T24" fmla="*/ 24 w 295"/>
                    <a:gd name="T25" fmla="*/ 32 h 151"/>
                    <a:gd name="T26" fmla="*/ 27 w 295"/>
                    <a:gd name="T27" fmla="*/ 33 h 151"/>
                    <a:gd name="T28" fmla="*/ 30 w 295"/>
                    <a:gd name="T29" fmla="*/ 34 h 151"/>
                    <a:gd name="T30" fmla="*/ 34 w 295"/>
                    <a:gd name="T31" fmla="*/ 34 h 151"/>
                    <a:gd name="T32" fmla="*/ 37 w 295"/>
                    <a:gd name="T33" fmla="*/ 34 h 151"/>
                    <a:gd name="T34" fmla="*/ 40 w 295"/>
                    <a:gd name="T35" fmla="*/ 33 h 151"/>
                    <a:gd name="T36" fmla="*/ 44 w 295"/>
                    <a:gd name="T37" fmla="*/ 32 h 151"/>
                    <a:gd name="T38" fmla="*/ 47 w 295"/>
                    <a:gd name="T39" fmla="*/ 31 h 151"/>
                    <a:gd name="T40" fmla="*/ 50 w 295"/>
                    <a:gd name="T41" fmla="*/ 30 h 151"/>
                    <a:gd name="T42" fmla="*/ 52 w 295"/>
                    <a:gd name="T43" fmla="*/ 28 h 151"/>
                    <a:gd name="T44" fmla="*/ 55 w 295"/>
                    <a:gd name="T45" fmla="*/ 26 h 151"/>
                    <a:gd name="T46" fmla="*/ 58 w 295"/>
                    <a:gd name="T47" fmla="*/ 24 h 151"/>
                    <a:gd name="T48" fmla="*/ 60 w 295"/>
                    <a:gd name="T49" fmla="*/ 21 h 151"/>
                    <a:gd name="T50" fmla="*/ 62 w 295"/>
                    <a:gd name="T51" fmla="*/ 18 h 151"/>
                    <a:gd name="T52" fmla="*/ 63 w 295"/>
                    <a:gd name="T53" fmla="*/ 16 h 151"/>
                    <a:gd name="T54" fmla="*/ 65 w 295"/>
                    <a:gd name="T55" fmla="*/ 13 h 151"/>
                    <a:gd name="T56" fmla="*/ 66 w 295"/>
                    <a:gd name="T57" fmla="*/ 10 h 151"/>
                    <a:gd name="T58" fmla="*/ 66 w 295"/>
                    <a:gd name="T59" fmla="*/ 7 h 151"/>
                    <a:gd name="T60" fmla="*/ 67 w 295"/>
                    <a:gd name="T61" fmla="*/ 3 h 151"/>
                    <a:gd name="T62" fmla="*/ 67 w 295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1"/>
                    <a:gd name="T98" fmla="*/ 295 w 295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10" y="58"/>
                      </a:lnTo>
                      <a:lnTo>
                        <a:pt x="12" y="65"/>
                      </a:lnTo>
                      <a:lnTo>
                        <a:pt x="16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1" y="95"/>
                      </a:lnTo>
                      <a:lnTo>
                        <a:pt x="36" y="101"/>
                      </a:lnTo>
                      <a:lnTo>
                        <a:pt x="41" y="106"/>
                      </a:lnTo>
                      <a:lnTo>
                        <a:pt x="47" y="111"/>
                      </a:lnTo>
                      <a:lnTo>
                        <a:pt x="52" y="116"/>
                      </a:lnTo>
                      <a:lnTo>
                        <a:pt x="58" y="121"/>
                      </a:lnTo>
                      <a:lnTo>
                        <a:pt x="64" y="125"/>
                      </a:lnTo>
                      <a:lnTo>
                        <a:pt x="70" y="129"/>
                      </a:lnTo>
                      <a:lnTo>
                        <a:pt x="77" y="132"/>
                      </a:lnTo>
                      <a:lnTo>
                        <a:pt x="83" y="136"/>
                      </a:lnTo>
                      <a:lnTo>
                        <a:pt x="90" y="139"/>
                      </a:lnTo>
                      <a:lnTo>
                        <a:pt x="97" y="141"/>
                      </a:lnTo>
                      <a:lnTo>
                        <a:pt x="104" y="144"/>
                      </a:lnTo>
                      <a:lnTo>
                        <a:pt x="111" y="146"/>
                      </a:lnTo>
                      <a:lnTo>
                        <a:pt x="118" y="147"/>
                      </a:lnTo>
                      <a:lnTo>
                        <a:pt x="126" y="148"/>
                      </a:lnTo>
                      <a:lnTo>
                        <a:pt x="133" y="149"/>
                      </a:lnTo>
                      <a:lnTo>
                        <a:pt x="140" y="150"/>
                      </a:lnTo>
                      <a:lnTo>
                        <a:pt x="148" y="150"/>
                      </a:lnTo>
                      <a:lnTo>
                        <a:pt x="155" y="150"/>
                      </a:lnTo>
                      <a:lnTo>
                        <a:pt x="163" y="149"/>
                      </a:lnTo>
                      <a:lnTo>
                        <a:pt x="170" y="148"/>
                      </a:lnTo>
                      <a:lnTo>
                        <a:pt x="177" y="147"/>
                      </a:lnTo>
                      <a:lnTo>
                        <a:pt x="184" y="145"/>
                      </a:lnTo>
                      <a:lnTo>
                        <a:pt x="192" y="143"/>
                      </a:lnTo>
                      <a:lnTo>
                        <a:pt x="199" y="141"/>
                      </a:lnTo>
                      <a:lnTo>
                        <a:pt x="205" y="138"/>
                      </a:lnTo>
                      <a:lnTo>
                        <a:pt x="212" y="135"/>
                      </a:lnTo>
                      <a:lnTo>
                        <a:pt x="219" y="132"/>
                      </a:lnTo>
                      <a:lnTo>
                        <a:pt x="225" y="128"/>
                      </a:lnTo>
                      <a:lnTo>
                        <a:pt x="231" y="124"/>
                      </a:lnTo>
                      <a:lnTo>
                        <a:pt x="237" y="120"/>
                      </a:lnTo>
                      <a:lnTo>
                        <a:pt x="243" y="115"/>
                      </a:lnTo>
                      <a:lnTo>
                        <a:pt x="249" y="110"/>
                      </a:lnTo>
                      <a:lnTo>
                        <a:pt x="254" y="105"/>
                      </a:lnTo>
                      <a:lnTo>
                        <a:pt x="259" y="100"/>
                      </a:lnTo>
                      <a:lnTo>
                        <a:pt x="263" y="94"/>
                      </a:lnTo>
                      <a:lnTo>
                        <a:pt x="268" y="88"/>
                      </a:lnTo>
                      <a:lnTo>
                        <a:pt x="272" y="82"/>
                      </a:lnTo>
                      <a:lnTo>
                        <a:pt x="276" y="76"/>
                      </a:lnTo>
                      <a:lnTo>
                        <a:pt x="279" y="70"/>
                      </a:lnTo>
                      <a:lnTo>
                        <a:pt x="282" y="63"/>
                      </a:lnTo>
                      <a:lnTo>
                        <a:pt x="285" y="57"/>
                      </a:lnTo>
                      <a:lnTo>
                        <a:pt x="287" y="50"/>
                      </a:lnTo>
                      <a:lnTo>
                        <a:pt x="289" y="43"/>
                      </a:lnTo>
                      <a:lnTo>
                        <a:pt x="291" y="36"/>
                      </a:lnTo>
                      <a:lnTo>
                        <a:pt x="292" y="29"/>
                      </a:lnTo>
                      <a:lnTo>
                        <a:pt x="293" y="21"/>
                      </a:lnTo>
                      <a:lnTo>
                        <a:pt x="294" y="14"/>
                      </a:lnTo>
                      <a:lnTo>
                        <a:pt x="294" y="7"/>
                      </a:lnTo>
                      <a:lnTo>
                        <a:pt x="294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77"/>
                <p:cNvSpPr>
                  <a:spLocks noChangeArrowheads="1"/>
                </p:cNvSpPr>
                <p:nvPr/>
              </p:nvSpPr>
              <p:spPr bwMode="auto">
                <a:xfrm rot="2580000">
                  <a:off x="1276" y="2024"/>
                  <a:ext cx="67" cy="35"/>
                </a:xfrm>
                <a:custGeom>
                  <a:avLst/>
                  <a:gdLst>
                    <a:gd name="T0" fmla="*/ 0 w 295"/>
                    <a:gd name="T1" fmla="*/ 2 h 153"/>
                    <a:gd name="T2" fmla="*/ 0 w 295"/>
                    <a:gd name="T3" fmla="*/ 5 h 153"/>
                    <a:gd name="T4" fmla="*/ 1 w 295"/>
                    <a:gd name="T5" fmla="*/ 8 h 153"/>
                    <a:gd name="T6" fmla="*/ 1 w 295"/>
                    <a:gd name="T7" fmla="*/ 11 h 153"/>
                    <a:gd name="T8" fmla="*/ 2 w 295"/>
                    <a:gd name="T9" fmla="*/ 14 h 153"/>
                    <a:gd name="T10" fmla="*/ 4 w 295"/>
                    <a:gd name="T11" fmla="*/ 17 h 153"/>
                    <a:gd name="T12" fmla="*/ 6 w 295"/>
                    <a:gd name="T13" fmla="*/ 20 h 153"/>
                    <a:gd name="T14" fmla="*/ 8 w 295"/>
                    <a:gd name="T15" fmla="*/ 23 h 153"/>
                    <a:gd name="T16" fmla="*/ 10 w 295"/>
                    <a:gd name="T17" fmla="*/ 25 h 153"/>
                    <a:gd name="T18" fmla="*/ 12 w 295"/>
                    <a:gd name="T19" fmla="*/ 27 h 153"/>
                    <a:gd name="T20" fmla="*/ 15 w 295"/>
                    <a:gd name="T21" fmla="*/ 30 h 153"/>
                    <a:gd name="T22" fmla="*/ 18 w 295"/>
                    <a:gd name="T23" fmla="*/ 31 h 153"/>
                    <a:gd name="T24" fmla="*/ 21 w 295"/>
                    <a:gd name="T25" fmla="*/ 32 h 153"/>
                    <a:gd name="T26" fmla="*/ 24 w 295"/>
                    <a:gd name="T27" fmla="*/ 33 h 153"/>
                    <a:gd name="T28" fmla="*/ 27 w 295"/>
                    <a:gd name="T29" fmla="*/ 34 h 153"/>
                    <a:gd name="T30" fmla="*/ 31 w 295"/>
                    <a:gd name="T31" fmla="*/ 35 h 153"/>
                    <a:gd name="T32" fmla="*/ 34 w 295"/>
                    <a:gd name="T33" fmla="*/ 35 h 153"/>
                    <a:gd name="T34" fmla="*/ 37 w 295"/>
                    <a:gd name="T35" fmla="*/ 35 h 153"/>
                    <a:gd name="T36" fmla="*/ 41 w 295"/>
                    <a:gd name="T37" fmla="*/ 34 h 153"/>
                    <a:gd name="T38" fmla="*/ 44 w 295"/>
                    <a:gd name="T39" fmla="*/ 33 h 153"/>
                    <a:gd name="T40" fmla="*/ 47 w 295"/>
                    <a:gd name="T41" fmla="*/ 32 h 153"/>
                    <a:gd name="T42" fmla="*/ 50 w 295"/>
                    <a:gd name="T43" fmla="*/ 30 h 153"/>
                    <a:gd name="T44" fmla="*/ 53 w 295"/>
                    <a:gd name="T45" fmla="*/ 29 h 153"/>
                    <a:gd name="T46" fmla="*/ 55 w 295"/>
                    <a:gd name="T47" fmla="*/ 27 h 153"/>
                    <a:gd name="T48" fmla="*/ 58 w 295"/>
                    <a:gd name="T49" fmla="*/ 24 h 153"/>
                    <a:gd name="T50" fmla="*/ 60 w 295"/>
                    <a:gd name="T51" fmla="*/ 22 h 153"/>
                    <a:gd name="T52" fmla="*/ 62 w 295"/>
                    <a:gd name="T53" fmla="*/ 19 h 153"/>
                    <a:gd name="T54" fmla="*/ 63 w 295"/>
                    <a:gd name="T55" fmla="*/ 16 h 153"/>
                    <a:gd name="T56" fmla="*/ 65 w 295"/>
                    <a:gd name="T57" fmla="*/ 13 h 153"/>
                    <a:gd name="T58" fmla="*/ 66 w 295"/>
                    <a:gd name="T59" fmla="*/ 10 h 153"/>
                    <a:gd name="T60" fmla="*/ 66 w 295"/>
                    <a:gd name="T61" fmla="*/ 7 h 153"/>
                    <a:gd name="T62" fmla="*/ 67 w 295"/>
                    <a:gd name="T63" fmla="*/ 4 h 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3"/>
                    <a:gd name="T98" fmla="*/ 295 w 295"/>
                    <a:gd name="T99" fmla="*/ 153 h 15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" y="22"/>
                      </a:lnTo>
                      <a:lnTo>
                        <a:pt x="1" y="29"/>
                      </a:lnTo>
                      <a:lnTo>
                        <a:pt x="3" y="36"/>
                      </a:lnTo>
                      <a:lnTo>
                        <a:pt x="4" y="43"/>
                      </a:lnTo>
                      <a:lnTo>
                        <a:pt x="6" y="50"/>
                      </a:lnTo>
                      <a:lnTo>
                        <a:pt x="8" y="57"/>
                      </a:lnTo>
                      <a:lnTo>
                        <a:pt x="11" y="63"/>
                      </a:lnTo>
                      <a:lnTo>
                        <a:pt x="14" y="70"/>
                      </a:lnTo>
                      <a:lnTo>
                        <a:pt x="17" y="76"/>
                      </a:lnTo>
                      <a:lnTo>
                        <a:pt x="21" y="82"/>
                      </a:lnTo>
                      <a:lnTo>
                        <a:pt x="25" y="88"/>
                      </a:lnTo>
                      <a:lnTo>
                        <a:pt x="29" y="94"/>
                      </a:lnTo>
                      <a:lnTo>
                        <a:pt x="34" y="100"/>
                      </a:lnTo>
                      <a:lnTo>
                        <a:pt x="38" y="105"/>
                      </a:lnTo>
                      <a:lnTo>
                        <a:pt x="43" y="111"/>
                      </a:lnTo>
                      <a:lnTo>
                        <a:pt x="49" y="115"/>
                      </a:lnTo>
                      <a:lnTo>
                        <a:pt x="54" y="120"/>
                      </a:lnTo>
                      <a:lnTo>
                        <a:pt x="60" y="124"/>
                      </a:lnTo>
                      <a:lnTo>
                        <a:pt x="66" y="129"/>
                      </a:lnTo>
                      <a:lnTo>
                        <a:pt x="73" y="132"/>
                      </a:lnTo>
                      <a:lnTo>
                        <a:pt x="79" y="136"/>
                      </a:lnTo>
                      <a:lnTo>
                        <a:pt x="86" y="139"/>
                      </a:lnTo>
                      <a:lnTo>
                        <a:pt x="92" y="142"/>
                      </a:lnTo>
                      <a:lnTo>
                        <a:pt x="99" y="144"/>
                      </a:lnTo>
                      <a:lnTo>
                        <a:pt x="106" y="146"/>
                      </a:lnTo>
                      <a:lnTo>
                        <a:pt x="113" y="148"/>
                      </a:lnTo>
                      <a:lnTo>
                        <a:pt x="121" y="150"/>
                      </a:lnTo>
                      <a:lnTo>
                        <a:pt x="128" y="151"/>
                      </a:lnTo>
                      <a:lnTo>
                        <a:pt x="135" y="152"/>
                      </a:lnTo>
                      <a:lnTo>
                        <a:pt x="143" y="152"/>
                      </a:lnTo>
                      <a:lnTo>
                        <a:pt x="150" y="152"/>
                      </a:lnTo>
                      <a:lnTo>
                        <a:pt x="157" y="152"/>
                      </a:lnTo>
                      <a:lnTo>
                        <a:pt x="165" y="151"/>
                      </a:lnTo>
                      <a:lnTo>
                        <a:pt x="172" y="150"/>
                      </a:lnTo>
                      <a:lnTo>
                        <a:pt x="179" y="149"/>
                      </a:lnTo>
                      <a:lnTo>
                        <a:pt x="186" y="147"/>
                      </a:lnTo>
                      <a:lnTo>
                        <a:pt x="193" y="145"/>
                      </a:lnTo>
                      <a:lnTo>
                        <a:pt x="200" y="142"/>
                      </a:lnTo>
                      <a:lnTo>
                        <a:pt x="207" y="140"/>
                      </a:lnTo>
                      <a:lnTo>
                        <a:pt x="214" y="137"/>
                      </a:lnTo>
                      <a:lnTo>
                        <a:pt x="220" y="133"/>
                      </a:lnTo>
                      <a:lnTo>
                        <a:pt x="226" y="129"/>
                      </a:lnTo>
                      <a:lnTo>
                        <a:pt x="232" y="125"/>
                      </a:lnTo>
                      <a:lnTo>
                        <a:pt x="238" y="121"/>
                      </a:lnTo>
                      <a:lnTo>
                        <a:pt x="244" y="117"/>
                      </a:lnTo>
                      <a:lnTo>
                        <a:pt x="249" y="112"/>
                      </a:lnTo>
                      <a:lnTo>
                        <a:pt x="254" y="107"/>
                      </a:lnTo>
                      <a:lnTo>
                        <a:pt x="259" y="101"/>
                      </a:lnTo>
                      <a:lnTo>
                        <a:pt x="264" y="96"/>
                      </a:lnTo>
                      <a:lnTo>
                        <a:pt x="268" y="90"/>
                      </a:lnTo>
                      <a:lnTo>
                        <a:pt x="272" y="84"/>
                      </a:lnTo>
                      <a:lnTo>
                        <a:pt x="276" y="78"/>
                      </a:lnTo>
                      <a:lnTo>
                        <a:pt x="279" y="71"/>
                      </a:lnTo>
                      <a:lnTo>
                        <a:pt x="282" y="65"/>
                      </a:lnTo>
                      <a:lnTo>
                        <a:pt x="285" y="58"/>
                      </a:lnTo>
                      <a:lnTo>
                        <a:pt x="287" y="51"/>
                      </a:lnTo>
                      <a:lnTo>
                        <a:pt x="289" y="44"/>
                      </a:lnTo>
                      <a:lnTo>
                        <a:pt x="291" y="37"/>
                      </a:lnTo>
                      <a:lnTo>
                        <a:pt x="292" y="30"/>
                      </a:lnTo>
                      <a:lnTo>
                        <a:pt x="293" y="23"/>
                      </a:lnTo>
                      <a:lnTo>
                        <a:pt x="294" y="16"/>
                      </a:lnTo>
                      <a:lnTo>
                        <a:pt x="294" y="9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78"/>
                <p:cNvSpPr>
                  <a:spLocks noChangeArrowheads="1"/>
                </p:cNvSpPr>
                <p:nvPr/>
              </p:nvSpPr>
              <p:spPr bwMode="auto">
                <a:xfrm rot="-8220000">
                  <a:off x="1344" y="2048"/>
                  <a:ext cx="67" cy="34"/>
                </a:xfrm>
                <a:custGeom>
                  <a:avLst/>
                  <a:gdLst>
                    <a:gd name="T0" fmla="*/ 0 w 295"/>
                    <a:gd name="T1" fmla="*/ 4 h 151"/>
                    <a:gd name="T2" fmla="*/ 0 w 295"/>
                    <a:gd name="T3" fmla="*/ 7 h 151"/>
                    <a:gd name="T4" fmla="*/ 1 w 295"/>
                    <a:gd name="T5" fmla="*/ 10 h 151"/>
                    <a:gd name="T6" fmla="*/ 2 w 295"/>
                    <a:gd name="T7" fmla="*/ 13 h 151"/>
                    <a:gd name="T8" fmla="*/ 4 w 295"/>
                    <a:gd name="T9" fmla="*/ 16 h 151"/>
                    <a:gd name="T10" fmla="*/ 5 w 295"/>
                    <a:gd name="T11" fmla="*/ 19 h 151"/>
                    <a:gd name="T12" fmla="*/ 7 w 295"/>
                    <a:gd name="T13" fmla="*/ 21 h 151"/>
                    <a:gd name="T14" fmla="*/ 9 w 295"/>
                    <a:gd name="T15" fmla="*/ 24 h 151"/>
                    <a:gd name="T16" fmla="*/ 12 w 295"/>
                    <a:gd name="T17" fmla="*/ 26 h 151"/>
                    <a:gd name="T18" fmla="*/ 15 w 295"/>
                    <a:gd name="T19" fmla="*/ 28 h 151"/>
                    <a:gd name="T20" fmla="*/ 17 w 295"/>
                    <a:gd name="T21" fmla="*/ 30 h 151"/>
                    <a:gd name="T22" fmla="*/ 20 w 295"/>
                    <a:gd name="T23" fmla="*/ 31 h 151"/>
                    <a:gd name="T24" fmla="*/ 24 w 295"/>
                    <a:gd name="T25" fmla="*/ 32 h 151"/>
                    <a:gd name="T26" fmla="*/ 27 w 295"/>
                    <a:gd name="T27" fmla="*/ 33 h 151"/>
                    <a:gd name="T28" fmla="*/ 30 w 295"/>
                    <a:gd name="T29" fmla="*/ 34 h 151"/>
                    <a:gd name="T30" fmla="*/ 34 w 295"/>
                    <a:gd name="T31" fmla="*/ 34 h 151"/>
                    <a:gd name="T32" fmla="*/ 37 w 295"/>
                    <a:gd name="T33" fmla="*/ 34 h 151"/>
                    <a:gd name="T34" fmla="*/ 40 w 295"/>
                    <a:gd name="T35" fmla="*/ 33 h 151"/>
                    <a:gd name="T36" fmla="*/ 44 w 295"/>
                    <a:gd name="T37" fmla="*/ 32 h 151"/>
                    <a:gd name="T38" fmla="*/ 47 w 295"/>
                    <a:gd name="T39" fmla="*/ 31 h 151"/>
                    <a:gd name="T40" fmla="*/ 50 w 295"/>
                    <a:gd name="T41" fmla="*/ 30 h 151"/>
                    <a:gd name="T42" fmla="*/ 52 w 295"/>
                    <a:gd name="T43" fmla="*/ 28 h 151"/>
                    <a:gd name="T44" fmla="*/ 55 w 295"/>
                    <a:gd name="T45" fmla="*/ 26 h 151"/>
                    <a:gd name="T46" fmla="*/ 58 w 295"/>
                    <a:gd name="T47" fmla="*/ 24 h 151"/>
                    <a:gd name="T48" fmla="*/ 60 w 295"/>
                    <a:gd name="T49" fmla="*/ 21 h 151"/>
                    <a:gd name="T50" fmla="*/ 62 w 295"/>
                    <a:gd name="T51" fmla="*/ 18 h 151"/>
                    <a:gd name="T52" fmla="*/ 63 w 295"/>
                    <a:gd name="T53" fmla="*/ 16 h 151"/>
                    <a:gd name="T54" fmla="*/ 65 w 295"/>
                    <a:gd name="T55" fmla="*/ 13 h 151"/>
                    <a:gd name="T56" fmla="*/ 66 w 295"/>
                    <a:gd name="T57" fmla="*/ 10 h 151"/>
                    <a:gd name="T58" fmla="*/ 66 w 295"/>
                    <a:gd name="T59" fmla="*/ 7 h 151"/>
                    <a:gd name="T60" fmla="*/ 67 w 295"/>
                    <a:gd name="T61" fmla="*/ 3 h 151"/>
                    <a:gd name="T62" fmla="*/ 67 w 295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1"/>
                    <a:gd name="T98" fmla="*/ 295 w 295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10" y="58"/>
                      </a:lnTo>
                      <a:lnTo>
                        <a:pt x="12" y="65"/>
                      </a:lnTo>
                      <a:lnTo>
                        <a:pt x="16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1" y="95"/>
                      </a:lnTo>
                      <a:lnTo>
                        <a:pt x="36" y="101"/>
                      </a:lnTo>
                      <a:lnTo>
                        <a:pt x="41" y="106"/>
                      </a:lnTo>
                      <a:lnTo>
                        <a:pt x="47" y="111"/>
                      </a:lnTo>
                      <a:lnTo>
                        <a:pt x="52" y="116"/>
                      </a:lnTo>
                      <a:lnTo>
                        <a:pt x="58" y="121"/>
                      </a:lnTo>
                      <a:lnTo>
                        <a:pt x="64" y="125"/>
                      </a:lnTo>
                      <a:lnTo>
                        <a:pt x="70" y="129"/>
                      </a:lnTo>
                      <a:lnTo>
                        <a:pt x="77" y="132"/>
                      </a:lnTo>
                      <a:lnTo>
                        <a:pt x="83" y="136"/>
                      </a:lnTo>
                      <a:lnTo>
                        <a:pt x="90" y="139"/>
                      </a:lnTo>
                      <a:lnTo>
                        <a:pt x="97" y="141"/>
                      </a:lnTo>
                      <a:lnTo>
                        <a:pt x="104" y="144"/>
                      </a:lnTo>
                      <a:lnTo>
                        <a:pt x="111" y="146"/>
                      </a:lnTo>
                      <a:lnTo>
                        <a:pt x="118" y="147"/>
                      </a:lnTo>
                      <a:lnTo>
                        <a:pt x="126" y="148"/>
                      </a:lnTo>
                      <a:lnTo>
                        <a:pt x="133" y="149"/>
                      </a:lnTo>
                      <a:lnTo>
                        <a:pt x="140" y="150"/>
                      </a:lnTo>
                      <a:lnTo>
                        <a:pt x="148" y="150"/>
                      </a:lnTo>
                      <a:lnTo>
                        <a:pt x="155" y="150"/>
                      </a:lnTo>
                      <a:lnTo>
                        <a:pt x="163" y="149"/>
                      </a:lnTo>
                      <a:lnTo>
                        <a:pt x="170" y="148"/>
                      </a:lnTo>
                      <a:lnTo>
                        <a:pt x="177" y="147"/>
                      </a:lnTo>
                      <a:lnTo>
                        <a:pt x="184" y="145"/>
                      </a:lnTo>
                      <a:lnTo>
                        <a:pt x="192" y="143"/>
                      </a:lnTo>
                      <a:lnTo>
                        <a:pt x="199" y="141"/>
                      </a:lnTo>
                      <a:lnTo>
                        <a:pt x="205" y="138"/>
                      </a:lnTo>
                      <a:lnTo>
                        <a:pt x="212" y="135"/>
                      </a:lnTo>
                      <a:lnTo>
                        <a:pt x="219" y="132"/>
                      </a:lnTo>
                      <a:lnTo>
                        <a:pt x="225" y="128"/>
                      </a:lnTo>
                      <a:lnTo>
                        <a:pt x="231" y="124"/>
                      </a:lnTo>
                      <a:lnTo>
                        <a:pt x="237" y="120"/>
                      </a:lnTo>
                      <a:lnTo>
                        <a:pt x="243" y="115"/>
                      </a:lnTo>
                      <a:lnTo>
                        <a:pt x="249" y="110"/>
                      </a:lnTo>
                      <a:lnTo>
                        <a:pt x="254" y="105"/>
                      </a:lnTo>
                      <a:lnTo>
                        <a:pt x="259" y="100"/>
                      </a:lnTo>
                      <a:lnTo>
                        <a:pt x="263" y="94"/>
                      </a:lnTo>
                      <a:lnTo>
                        <a:pt x="268" y="88"/>
                      </a:lnTo>
                      <a:lnTo>
                        <a:pt x="272" y="82"/>
                      </a:lnTo>
                      <a:lnTo>
                        <a:pt x="276" y="76"/>
                      </a:lnTo>
                      <a:lnTo>
                        <a:pt x="279" y="70"/>
                      </a:lnTo>
                      <a:lnTo>
                        <a:pt x="282" y="63"/>
                      </a:lnTo>
                      <a:lnTo>
                        <a:pt x="285" y="57"/>
                      </a:lnTo>
                      <a:lnTo>
                        <a:pt x="287" y="50"/>
                      </a:lnTo>
                      <a:lnTo>
                        <a:pt x="289" y="43"/>
                      </a:lnTo>
                      <a:lnTo>
                        <a:pt x="291" y="36"/>
                      </a:lnTo>
                      <a:lnTo>
                        <a:pt x="292" y="29"/>
                      </a:lnTo>
                      <a:lnTo>
                        <a:pt x="293" y="21"/>
                      </a:lnTo>
                      <a:lnTo>
                        <a:pt x="294" y="14"/>
                      </a:lnTo>
                      <a:lnTo>
                        <a:pt x="294" y="7"/>
                      </a:lnTo>
                      <a:lnTo>
                        <a:pt x="294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79"/>
                <p:cNvSpPr>
                  <a:spLocks noChangeShapeType="1"/>
                </p:cNvSpPr>
                <p:nvPr/>
              </p:nvSpPr>
              <p:spPr bwMode="auto">
                <a:xfrm>
                  <a:off x="1380" y="2048"/>
                  <a:ext cx="124" cy="100"/>
                </a:xfrm>
                <a:prstGeom prst="line">
                  <a:avLst/>
                </a:prstGeom>
                <a:noFill/>
                <a:ln w="35941">
                  <a:solidFill>
                    <a:srgbClr val="00FF00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298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9863" y="0"/>
            <a:ext cx="86868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>
                <a:solidFill>
                  <a:srgbClr val="FF0000"/>
                </a:solidFill>
                <a:latin typeface="Arial" charset="0"/>
              </a:rPr>
              <a:t>Qualitative Picture of XAFS</a:t>
            </a:r>
          </a:p>
        </p:txBody>
      </p: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395536" y="908050"/>
            <a:ext cx="3155950" cy="5353050"/>
            <a:chOff x="2880" y="572"/>
            <a:chExt cx="1988" cy="3372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880" y="572"/>
              <a:ext cx="1988" cy="1654"/>
              <a:chOff x="3062" y="564"/>
              <a:chExt cx="1988" cy="1654"/>
            </a:xfrm>
          </p:grpSpPr>
          <p:sp>
            <p:nvSpPr>
              <p:cNvPr id="23" name="Oval 27"/>
              <p:cNvSpPr>
                <a:spLocks noChangeArrowheads="1"/>
              </p:cNvSpPr>
              <p:nvPr/>
            </p:nvSpPr>
            <p:spPr bwMode="auto">
              <a:xfrm rot="2700000" flipH="1">
                <a:off x="4003" y="1432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000066"/>
                  </a:gs>
                  <a:gs pos="100000">
                    <a:srgbClr val="00002A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8"/>
              <p:cNvSpPr>
                <a:spLocks noChangeArrowheads="1"/>
              </p:cNvSpPr>
              <p:nvPr/>
            </p:nvSpPr>
            <p:spPr bwMode="auto">
              <a:xfrm rot="2700000">
                <a:off x="3960" y="1375"/>
                <a:ext cx="390" cy="390"/>
              </a:xfrm>
              <a:prstGeom prst="ellips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29"/>
              <p:cNvSpPr>
                <a:spLocks noChangeArrowheads="1"/>
              </p:cNvSpPr>
              <p:nvPr/>
            </p:nvSpPr>
            <p:spPr bwMode="auto">
              <a:xfrm rot="2700000">
                <a:off x="3829" y="1250"/>
                <a:ext cx="652" cy="652"/>
              </a:xfrm>
              <a:prstGeom prst="ellipse">
                <a:avLst/>
              </a:prstGeom>
              <a:noFill/>
              <a:ln w="25560">
                <a:solidFill>
                  <a:srgbClr val="DDDDD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30"/>
              <p:cNvSpPr>
                <a:spLocks noChangeArrowheads="1"/>
              </p:cNvSpPr>
              <p:nvPr/>
            </p:nvSpPr>
            <p:spPr bwMode="auto">
              <a:xfrm rot="2700000" flipH="1">
                <a:off x="4322" y="1751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31"/>
              <p:cNvSpPr>
                <a:spLocks noChangeArrowheads="1"/>
              </p:cNvSpPr>
              <p:nvPr/>
            </p:nvSpPr>
            <p:spPr bwMode="auto">
              <a:xfrm rot="2700000">
                <a:off x="4055" y="1470"/>
                <a:ext cx="748" cy="748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8" name="Oval 32"/>
              <p:cNvSpPr>
                <a:spLocks noChangeArrowheads="1"/>
              </p:cNvSpPr>
              <p:nvPr/>
            </p:nvSpPr>
            <p:spPr bwMode="auto">
              <a:xfrm rot="2700000">
                <a:off x="4184" y="1604"/>
                <a:ext cx="490" cy="490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9" name="Oval 33"/>
              <p:cNvSpPr>
                <a:spLocks noChangeArrowheads="1"/>
              </p:cNvSpPr>
              <p:nvPr/>
            </p:nvSpPr>
            <p:spPr bwMode="auto">
              <a:xfrm rot="2700000" flipH="1">
                <a:off x="4308" y="12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34"/>
              <p:cNvSpPr>
                <a:spLocks noChangeArrowheads="1"/>
              </p:cNvSpPr>
              <p:nvPr/>
            </p:nvSpPr>
            <p:spPr bwMode="auto">
              <a:xfrm rot="2700000">
                <a:off x="4041" y="927"/>
                <a:ext cx="748" cy="748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1" name="Oval 35"/>
              <p:cNvSpPr>
                <a:spLocks noChangeArrowheads="1"/>
              </p:cNvSpPr>
              <p:nvPr/>
            </p:nvSpPr>
            <p:spPr bwMode="auto">
              <a:xfrm rot="2700000">
                <a:off x="4170" y="1062"/>
                <a:ext cx="490" cy="490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2" name="Oval 36"/>
              <p:cNvSpPr>
                <a:spLocks noChangeArrowheads="1"/>
              </p:cNvSpPr>
              <p:nvPr/>
            </p:nvSpPr>
            <p:spPr bwMode="auto">
              <a:xfrm rot="2700000" flipH="1">
                <a:off x="3772" y="121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37"/>
              <p:cNvSpPr>
                <a:spLocks noChangeArrowheads="1"/>
              </p:cNvSpPr>
              <p:nvPr/>
            </p:nvSpPr>
            <p:spPr bwMode="auto">
              <a:xfrm rot="2700000">
                <a:off x="3505" y="933"/>
                <a:ext cx="748" cy="748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4" name="Oval 38"/>
              <p:cNvSpPr>
                <a:spLocks noChangeArrowheads="1"/>
              </p:cNvSpPr>
              <p:nvPr/>
            </p:nvSpPr>
            <p:spPr bwMode="auto">
              <a:xfrm rot="2700000">
                <a:off x="3634" y="1068"/>
                <a:ext cx="490" cy="490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auto">
              <a:xfrm rot="2700000" flipH="1">
                <a:off x="4308" y="12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auto">
              <a:xfrm rot="2700000">
                <a:off x="4041" y="927"/>
                <a:ext cx="748" cy="748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7" name="Oval 41"/>
              <p:cNvSpPr>
                <a:spLocks noChangeArrowheads="1"/>
              </p:cNvSpPr>
              <p:nvPr/>
            </p:nvSpPr>
            <p:spPr bwMode="auto">
              <a:xfrm rot="2700000">
                <a:off x="4170" y="1062"/>
                <a:ext cx="490" cy="490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8" name="Oval 42"/>
              <p:cNvSpPr>
                <a:spLocks noChangeArrowheads="1"/>
              </p:cNvSpPr>
              <p:nvPr/>
            </p:nvSpPr>
            <p:spPr bwMode="auto">
              <a:xfrm rot="2700000" flipH="1">
                <a:off x="3790" y="174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43"/>
              <p:cNvSpPr>
                <a:spLocks noChangeArrowheads="1"/>
              </p:cNvSpPr>
              <p:nvPr/>
            </p:nvSpPr>
            <p:spPr bwMode="auto">
              <a:xfrm rot="2700000">
                <a:off x="3523" y="1467"/>
                <a:ext cx="748" cy="748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40" name="Oval 44"/>
              <p:cNvSpPr>
                <a:spLocks noChangeArrowheads="1"/>
              </p:cNvSpPr>
              <p:nvPr/>
            </p:nvSpPr>
            <p:spPr bwMode="auto">
              <a:xfrm rot="2700000">
                <a:off x="3652" y="1602"/>
                <a:ext cx="490" cy="490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41" name="Text Box 45"/>
              <p:cNvSpPr txBox="1">
                <a:spLocks noChangeArrowheads="1"/>
              </p:cNvSpPr>
              <p:nvPr/>
            </p:nvSpPr>
            <p:spPr bwMode="auto">
              <a:xfrm>
                <a:off x="3062" y="564"/>
                <a:ext cx="1988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altLang="it-IT" sz="2000">
                    <a:latin typeface="Arial" charset="0"/>
                  </a:rPr>
                  <a:t>constructive interference –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altLang="it-IT" sz="2000">
                    <a:latin typeface="Arial" charset="0"/>
                  </a:rPr>
                  <a:t>absorption maximum</a:t>
                </a:r>
              </a:p>
            </p:txBody>
          </p: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2921" y="2416"/>
              <a:ext cx="1908" cy="1528"/>
              <a:chOff x="3103" y="2408"/>
              <a:chExt cx="1908" cy="1528"/>
            </a:xfrm>
          </p:grpSpPr>
          <p:sp>
            <p:nvSpPr>
              <p:cNvPr id="6" name="Oval 47"/>
              <p:cNvSpPr>
                <a:spLocks noChangeArrowheads="1"/>
              </p:cNvSpPr>
              <p:nvPr/>
            </p:nvSpPr>
            <p:spPr bwMode="auto">
              <a:xfrm rot="2700000" flipH="1">
                <a:off x="3989" y="3196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000066"/>
                  </a:gs>
                  <a:gs pos="100000">
                    <a:srgbClr val="00002A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Oval 48"/>
              <p:cNvSpPr>
                <a:spLocks noChangeArrowheads="1"/>
              </p:cNvSpPr>
              <p:nvPr/>
            </p:nvSpPr>
            <p:spPr bwMode="auto">
              <a:xfrm rot="2700000">
                <a:off x="3967" y="3166"/>
                <a:ext cx="348" cy="348"/>
              </a:xfrm>
              <a:prstGeom prst="ellips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Oval 49"/>
              <p:cNvSpPr>
                <a:spLocks noChangeArrowheads="1"/>
              </p:cNvSpPr>
              <p:nvPr/>
            </p:nvSpPr>
            <p:spPr bwMode="auto">
              <a:xfrm rot="2700000">
                <a:off x="3856" y="3055"/>
                <a:ext cx="570" cy="570"/>
              </a:xfrm>
              <a:prstGeom prst="ellipse">
                <a:avLst/>
              </a:prstGeom>
              <a:noFill/>
              <a:ln w="25560">
                <a:solidFill>
                  <a:srgbClr val="DDDDD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Oval 50"/>
              <p:cNvSpPr>
                <a:spLocks noChangeArrowheads="1"/>
              </p:cNvSpPr>
              <p:nvPr/>
            </p:nvSpPr>
            <p:spPr bwMode="auto">
              <a:xfrm rot="2700000" flipH="1">
                <a:off x="4309" y="3515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51"/>
              <p:cNvSpPr>
                <a:spLocks noChangeArrowheads="1"/>
              </p:cNvSpPr>
              <p:nvPr/>
            </p:nvSpPr>
            <p:spPr bwMode="auto">
              <a:xfrm rot="2700000">
                <a:off x="4093" y="3292"/>
                <a:ext cx="644" cy="644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1" name="Oval 52"/>
              <p:cNvSpPr>
                <a:spLocks noChangeArrowheads="1"/>
              </p:cNvSpPr>
              <p:nvPr/>
            </p:nvSpPr>
            <p:spPr bwMode="auto">
              <a:xfrm rot="2700000">
                <a:off x="4201" y="3396"/>
                <a:ext cx="428" cy="428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2" name="Oval 53"/>
              <p:cNvSpPr>
                <a:spLocks noChangeArrowheads="1"/>
              </p:cNvSpPr>
              <p:nvPr/>
            </p:nvSpPr>
            <p:spPr bwMode="auto">
              <a:xfrm rot="2700000" flipH="1">
                <a:off x="4295" y="297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54"/>
              <p:cNvSpPr>
                <a:spLocks noChangeArrowheads="1"/>
              </p:cNvSpPr>
              <p:nvPr/>
            </p:nvSpPr>
            <p:spPr bwMode="auto">
              <a:xfrm rot="2700000" flipH="1">
                <a:off x="3759" y="297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55"/>
              <p:cNvSpPr>
                <a:spLocks noChangeArrowheads="1"/>
              </p:cNvSpPr>
              <p:nvPr/>
            </p:nvSpPr>
            <p:spPr bwMode="auto">
              <a:xfrm rot="2700000">
                <a:off x="3538" y="2750"/>
                <a:ext cx="654" cy="654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" name="Oval 56"/>
              <p:cNvSpPr>
                <a:spLocks noChangeArrowheads="1"/>
              </p:cNvSpPr>
              <p:nvPr/>
            </p:nvSpPr>
            <p:spPr bwMode="auto">
              <a:xfrm rot="2700000">
                <a:off x="3656" y="2867"/>
                <a:ext cx="418" cy="418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6" name="Oval 57"/>
              <p:cNvSpPr>
                <a:spLocks noChangeArrowheads="1"/>
              </p:cNvSpPr>
              <p:nvPr/>
            </p:nvSpPr>
            <p:spPr bwMode="auto">
              <a:xfrm rot="2700000" flipH="1">
                <a:off x="4295" y="297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58"/>
              <p:cNvSpPr>
                <a:spLocks noChangeArrowheads="1"/>
              </p:cNvSpPr>
              <p:nvPr/>
            </p:nvSpPr>
            <p:spPr bwMode="auto">
              <a:xfrm rot="2700000">
                <a:off x="4075" y="2745"/>
                <a:ext cx="652" cy="652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8" name="Oval 59"/>
              <p:cNvSpPr>
                <a:spLocks noChangeArrowheads="1"/>
              </p:cNvSpPr>
              <p:nvPr/>
            </p:nvSpPr>
            <p:spPr bwMode="auto">
              <a:xfrm rot="2700000">
                <a:off x="4188" y="2858"/>
                <a:ext cx="426" cy="426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9" name="Oval 60"/>
              <p:cNvSpPr>
                <a:spLocks noChangeArrowheads="1"/>
              </p:cNvSpPr>
              <p:nvPr/>
            </p:nvSpPr>
            <p:spPr bwMode="auto">
              <a:xfrm rot="2700000" flipH="1">
                <a:off x="3777" y="351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61"/>
              <p:cNvSpPr>
                <a:spLocks noChangeArrowheads="1"/>
              </p:cNvSpPr>
              <p:nvPr/>
            </p:nvSpPr>
            <p:spPr bwMode="auto">
              <a:xfrm rot="2700000">
                <a:off x="3556" y="3277"/>
                <a:ext cx="656" cy="656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1" name="Oval 62"/>
              <p:cNvSpPr>
                <a:spLocks noChangeArrowheads="1"/>
              </p:cNvSpPr>
              <p:nvPr/>
            </p:nvSpPr>
            <p:spPr bwMode="auto">
              <a:xfrm rot="2700000">
                <a:off x="3665" y="3386"/>
                <a:ext cx="438" cy="438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2" name="Text Box 63"/>
              <p:cNvSpPr txBox="1">
                <a:spLocks noChangeArrowheads="1"/>
              </p:cNvSpPr>
              <p:nvPr/>
            </p:nvSpPr>
            <p:spPr bwMode="auto">
              <a:xfrm>
                <a:off x="3103" y="2408"/>
                <a:ext cx="1908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altLang="it-IT" sz="2000">
                    <a:latin typeface="Arial" charset="0"/>
                  </a:rPr>
                  <a:t>destructive interference –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altLang="it-IT" sz="2000">
                    <a:latin typeface="Arial" charset="0"/>
                  </a:rPr>
                  <a:t>absorption minimum</a:t>
                </a:r>
              </a:p>
            </p:txBody>
          </p:sp>
        </p:grpSp>
      </p:grpSp>
      <p:grpSp>
        <p:nvGrpSpPr>
          <p:cNvPr id="42" name="Group 97"/>
          <p:cNvGrpSpPr>
            <a:grpSpLocks/>
          </p:cNvGrpSpPr>
          <p:nvPr/>
        </p:nvGrpSpPr>
        <p:grpSpPr bwMode="auto">
          <a:xfrm>
            <a:off x="2114799" y="2489200"/>
            <a:ext cx="2744787" cy="2816225"/>
            <a:chOff x="3963" y="1568"/>
            <a:chExt cx="1729" cy="1774"/>
          </a:xfrm>
        </p:grpSpPr>
        <p:sp>
          <p:nvSpPr>
            <p:cNvPr id="43" name="Line 88"/>
            <p:cNvSpPr>
              <a:spLocks noChangeShapeType="1"/>
            </p:cNvSpPr>
            <p:nvPr/>
          </p:nvSpPr>
          <p:spPr bwMode="auto">
            <a:xfrm flipH="1" flipV="1">
              <a:off x="3963" y="1568"/>
              <a:ext cx="913" cy="592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89"/>
            <p:cNvSpPr>
              <a:spLocks noChangeShapeType="1"/>
            </p:cNvSpPr>
            <p:nvPr/>
          </p:nvSpPr>
          <p:spPr bwMode="auto">
            <a:xfrm flipH="1">
              <a:off x="3963" y="2478"/>
              <a:ext cx="1049" cy="864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90"/>
            <p:cNvSpPr txBox="1">
              <a:spLocks noChangeArrowheads="1"/>
            </p:cNvSpPr>
            <p:nvPr/>
          </p:nvSpPr>
          <p:spPr bwMode="auto">
            <a:xfrm rot="16200000">
              <a:off x="4745" y="2104"/>
              <a:ext cx="1054" cy="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it-IT" sz="1400">
                  <a:solidFill>
                    <a:srgbClr val="FF0000"/>
                  </a:solidFill>
                  <a:latin typeface="Arial" charset="0"/>
                </a:rPr>
                <a:t>Here is where </a:t>
              </a:r>
              <a:br>
                <a:rPr lang="en-US" altLang="it-IT" sz="1400">
                  <a:solidFill>
                    <a:srgbClr val="FF0000"/>
                  </a:solidFill>
                  <a:latin typeface="Arial" charset="0"/>
                </a:rPr>
              </a:br>
              <a:r>
                <a:rPr lang="en-US" altLang="it-IT" sz="1400">
                  <a:solidFill>
                    <a:srgbClr val="FF0000"/>
                  </a:solidFill>
                  <a:latin typeface="Arial" charset="0"/>
                </a:rPr>
                <a:t>the interference </a:t>
              </a:r>
              <a:br>
                <a:rPr lang="en-US" altLang="it-IT" sz="1400">
                  <a:solidFill>
                    <a:srgbClr val="FF0000"/>
                  </a:solidFill>
                  <a:latin typeface="Arial" charset="0"/>
                </a:rPr>
              </a:br>
              <a:r>
                <a:rPr lang="en-US" altLang="it-IT" sz="1400">
                  <a:solidFill>
                    <a:srgbClr val="FF0000"/>
                  </a:solidFill>
                  <a:latin typeface="Arial" charset="0"/>
                </a:rPr>
                <a:t>is important!</a:t>
              </a:r>
            </a:p>
          </p:txBody>
        </p:sp>
      </p:grpSp>
      <p:grpSp>
        <p:nvGrpSpPr>
          <p:cNvPr id="46" name="Group 80"/>
          <p:cNvGrpSpPr>
            <a:grpSpLocks/>
          </p:cNvGrpSpPr>
          <p:nvPr/>
        </p:nvGrpSpPr>
        <p:grpSpPr bwMode="auto">
          <a:xfrm>
            <a:off x="4459734" y="4233504"/>
            <a:ext cx="4862513" cy="2419350"/>
            <a:chOff x="3152" y="2472"/>
            <a:chExt cx="3376" cy="1680"/>
          </a:xfrm>
        </p:grpSpPr>
        <p:sp>
          <p:nvSpPr>
            <p:cNvPr id="47" name="Text Box 81"/>
            <p:cNvSpPr txBox="1">
              <a:spLocks noChangeArrowheads="1"/>
            </p:cNvSpPr>
            <p:nvPr/>
          </p:nvSpPr>
          <p:spPr bwMode="auto">
            <a:xfrm>
              <a:off x="3483" y="2574"/>
              <a:ext cx="19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800">
                  <a:ea typeface="HG Mincho Light J" charset="0"/>
                  <a:cs typeface="HG Mincho Light J" charset="0"/>
                </a:rPr>
                <a:t>X</a:t>
              </a:r>
            </a:p>
          </p:txBody>
        </p:sp>
        <p:grpSp>
          <p:nvGrpSpPr>
            <p:cNvPr id="48" name="Group 82"/>
            <p:cNvGrpSpPr>
              <a:grpSpLocks/>
            </p:cNvGrpSpPr>
            <p:nvPr/>
          </p:nvGrpSpPr>
          <p:grpSpPr bwMode="auto">
            <a:xfrm>
              <a:off x="4137" y="2610"/>
              <a:ext cx="969" cy="968"/>
              <a:chOff x="4137" y="2610"/>
              <a:chExt cx="969" cy="968"/>
            </a:xfrm>
          </p:grpSpPr>
          <p:pic>
            <p:nvPicPr>
              <p:cNvPr id="89" name="Picture 8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0" y="2985"/>
                <a:ext cx="22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Oval 84"/>
              <p:cNvSpPr>
                <a:spLocks noChangeArrowheads="1"/>
              </p:cNvSpPr>
              <p:nvPr/>
            </p:nvSpPr>
            <p:spPr bwMode="auto">
              <a:xfrm>
                <a:off x="4488" y="2961"/>
                <a:ext cx="268" cy="2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1" name="Oval 85"/>
              <p:cNvSpPr>
                <a:spLocks noChangeArrowheads="1"/>
              </p:cNvSpPr>
              <p:nvPr/>
            </p:nvSpPr>
            <p:spPr bwMode="auto">
              <a:xfrm>
                <a:off x="4438" y="2911"/>
                <a:ext cx="368" cy="3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" name="Oval 86"/>
              <p:cNvSpPr>
                <a:spLocks noChangeArrowheads="1"/>
              </p:cNvSpPr>
              <p:nvPr/>
            </p:nvSpPr>
            <p:spPr bwMode="auto">
              <a:xfrm>
                <a:off x="4388" y="2861"/>
                <a:ext cx="468" cy="4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" name="Oval 87"/>
              <p:cNvSpPr>
                <a:spLocks noChangeArrowheads="1"/>
              </p:cNvSpPr>
              <p:nvPr/>
            </p:nvSpPr>
            <p:spPr bwMode="auto">
              <a:xfrm>
                <a:off x="4338" y="2811"/>
                <a:ext cx="569" cy="5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4" name="Oval 88"/>
              <p:cNvSpPr>
                <a:spLocks noChangeArrowheads="1"/>
              </p:cNvSpPr>
              <p:nvPr/>
            </p:nvSpPr>
            <p:spPr bwMode="auto">
              <a:xfrm>
                <a:off x="4288" y="2760"/>
                <a:ext cx="669" cy="6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5" name="Oval 89"/>
              <p:cNvSpPr>
                <a:spLocks noChangeArrowheads="1"/>
              </p:cNvSpPr>
              <p:nvPr/>
            </p:nvSpPr>
            <p:spPr bwMode="auto">
              <a:xfrm>
                <a:off x="4238" y="2710"/>
                <a:ext cx="769" cy="7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6" name="Oval 90"/>
              <p:cNvSpPr>
                <a:spLocks noChangeArrowheads="1"/>
              </p:cNvSpPr>
              <p:nvPr/>
            </p:nvSpPr>
            <p:spPr bwMode="auto">
              <a:xfrm>
                <a:off x="4188" y="2660"/>
                <a:ext cx="869" cy="869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7" name="Oval 91"/>
              <p:cNvSpPr>
                <a:spLocks noChangeArrowheads="1"/>
              </p:cNvSpPr>
              <p:nvPr/>
            </p:nvSpPr>
            <p:spPr bwMode="auto">
              <a:xfrm>
                <a:off x="4137" y="2610"/>
                <a:ext cx="970" cy="969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49" name="Line 92"/>
            <p:cNvSpPr>
              <a:spLocks noChangeShapeType="1"/>
            </p:cNvSpPr>
            <p:nvPr/>
          </p:nvSpPr>
          <p:spPr bwMode="auto">
            <a:xfrm flipV="1">
              <a:off x="4176" y="3178"/>
              <a:ext cx="286" cy="131"/>
            </a:xfrm>
            <a:prstGeom prst="line">
              <a:avLst/>
            </a:prstGeom>
            <a:noFill/>
            <a:ln w="35941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" name="Picture 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3558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Oval 94"/>
            <p:cNvSpPr>
              <a:spLocks noChangeArrowheads="1"/>
            </p:cNvSpPr>
            <p:nvPr/>
          </p:nvSpPr>
          <p:spPr bwMode="auto">
            <a:xfrm>
              <a:off x="4604" y="3533"/>
              <a:ext cx="268" cy="267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2" name="Oval 95"/>
            <p:cNvSpPr>
              <a:spLocks noChangeArrowheads="1"/>
            </p:cNvSpPr>
            <p:nvPr/>
          </p:nvSpPr>
          <p:spPr bwMode="auto">
            <a:xfrm>
              <a:off x="4554" y="3483"/>
              <a:ext cx="368" cy="368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3" name="Oval 96"/>
            <p:cNvSpPr>
              <a:spLocks noChangeArrowheads="1"/>
            </p:cNvSpPr>
            <p:nvPr/>
          </p:nvSpPr>
          <p:spPr bwMode="auto">
            <a:xfrm>
              <a:off x="4504" y="3433"/>
              <a:ext cx="469" cy="467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4" name="Oval 97"/>
            <p:cNvSpPr>
              <a:spLocks noChangeArrowheads="1"/>
            </p:cNvSpPr>
            <p:nvPr/>
          </p:nvSpPr>
          <p:spPr bwMode="auto">
            <a:xfrm>
              <a:off x="4454" y="3383"/>
              <a:ext cx="569" cy="568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5" name="Oval 98"/>
            <p:cNvSpPr>
              <a:spLocks noChangeArrowheads="1"/>
            </p:cNvSpPr>
            <p:nvPr/>
          </p:nvSpPr>
          <p:spPr bwMode="auto">
            <a:xfrm>
              <a:off x="4403" y="3333"/>
              <a:ext cx="669" cy="669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6" name="Oval 99"/>
            <p:cNvSpPr>
              <a:spLocks noChangeArrowheads="1"/>
            </p:cNvSpPr>
            <p:nvPr/>
          </p:nvSpPr>
          <p:spPr bwMode="auto">
            <a:xfrm>
              <a:off x="4353" y="3283"/>
              <a:ext cx="769" cy="769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7" name="Oval 100"/>
            <p:cNvSpPr>
              <a:spLocks noChangeArrowheads="1"/>
            </p:cNvSpPr>
            <p:nvPr/>
          </p:nvSpPr>
          <p:spPr bwMode="auto">
            <a:xfrm>
              <a:off x="4303" y="3233"/>
              <a:ext cx="870" cy="869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8" name="Oval 101"/>
            <p:cNvSpPr>
              <a:spLocks noChangeArrowheads="1"/>
            </p:cNvSpPr>
            <p:nvPr/>
          </p:nvSpPr>
          <p:spPr bwMode="auto">
            <a:xfrm>
              <a:off x="4253" y="3183"/>
              <a:ext cx="970" cy="969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pSp>
          <p:nvGrpSpPr>
            <p:cNvPr id="59" name="Group 102"/>
            <p:cNvGrpSpPr>
              <a:grpSpLocks/>
            </p:cNvGrpSpPr>
            <p:nvPr/>
          </p:nvGrpSpPr>
          <p:grpSpPr bwMode="auto">
            <a:xfrm>
              <a:off x="3583" y="2806"/>
              <a:ext cx="969" cy="968"/>
              <a:chOff x="3583" y="2806"/>
              <a:chExt cx="969" cy="968"/>
            </a:xfrm>
          </p:grpSpPr>
          <p:pic>
            <p:nvPicPr>
              <p:cNvPr id="80" name="Picture 10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" y="3181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Oval 104"/>
              <p:cNvSpPr>
                <a:spLocks noChangeArrowheads="1"/>
              </p:cNvSpPr>
              <p:nvPr/>
            </p:nvSpPr>
            <p:spPr bwMode="auto">
              <a:xfrm>
                <a:off x="3934" y="3156"/>
                <a:ext cx="268" cy="2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2" name="Oval 105"/>
              <p:cNvSpPr>
                <a:spLocks noChangeArrowheads="1"/>
              </p:cNvSpPr>
              <p:nvPr/>
            </p:nvSpPr>
            <p:spPr bwMode="auto">
              <a:xfrm>
                <a:off x="3883" y="3106"/>
                <a:ext cx="368" cy="3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3" name="Oval 106"/>
              <p:cNvSpPr>
                <a:spLocks noChangeArrowheads="1"/>
              </p:cNvSpPr>
              <p:nvPr/>
            </p:nvSpPr>
            <p:spPr bwMode="auto">
              <a:xfrm>
                <a:off x="3833" y="3056"/>
                <a:ext cx="469" cy="4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4" name="Oval 107"/>
              <p:cNvSpPr>
                <a:spLocks noChangeArrowheads="1"/>
              </p:cNvSpPr>
              <p:nvPr/>
            </p:nvSpPr>
            <p:spPr bwMode="auto">
              <a:xfrm>
                <a:off x="3783" y="3006"/>
                <a:ext cx="569" cy="5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5" name="Oval 108"/>
              <p:cNvSpPr>
                <a:spLocks noChangeArrowheads="1"/>
              </p:cNvSpPr>
              <p:nvPr/>
            </p:nvSpPr>
            <p:spPr bwMode="auto">
              <a:xfrm>
                <a:off x="3733" y="2956"/>
                <a:ext cx="669" cy="6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6" name="Oval 109"/>
              <p:cNvSpPr>
                <a:spLocks noChangeArrowheads="1"/>
              </p:cNvSpPr>
              <p:nvPr/>
            </p:nvSpPr>
            <p:spPr bwMode="auto">
              <a:xfrm>
                <a:off x="3683" y="2906"/>
                <a:ext cx="770" cy="7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7" name="Oval 110"/>
              <p:cNvSpPr>
                <a:spLocks noChangeArrowheads="1"/>
              </p:cNvSpPr>
              <p:nvPr/>
            </p:nvSpPr>
            <p:spPr bwMode="auto">
              <a:xfrm>
                <a:off x="3633" y="2856"/>
                <a:ext cx="870" cy="86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8" name="Oval 111"/>
              <p:cNvSpPr>
                <a:spLocks noChangeArrowheads="1"/>
              </p:cNvSpPr>
              <p:nvPr/>
            </p:nvSpPr>
            <p:spPr bwMode="auto">
              <a:xfrm>
                <a:off x="3583" y="2806"/>
                <a:ext cx="970" cy="96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60" name="Line 112"/>
            <p:cNvSpPr>
              <a:spLocks noChangeShapeType="1"/>
            </p:cNvSpPr>
            <p:nvPr/>
          </p:nvSpPr>
          <p:spPr bwMode="auto">
            <a:xfrm>
              <a:off x="4194" y="3407"/>
              <a:ext cx="418" cy="221"/>
            </a:xfrm>
            <a:prstGeom prst="line">
              <a:avLst/>
            </a:prstGeom>
            <a:noFill/>
            <a:ln w="35941">
              <a:solidFill>
                <a:schemeClr val="accent2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13"/>
            <p:cNvSpPr>
              <a:spLocks noChangeShapeType="1"/>
            </p:cNvSpPr>
            <p:nvPr/>
          </p:nvSpPr>
          <p:spPr bwMode="auto">
            <a:xfrm flipH="1" flipV="1">
              <a:off x="4623" y="3239"/>
              <a:ext cx="68" cy="294"/>
            </a:xfrm>
            <a:prstGeom prst="line">
              <a:avLst/>
            </a:prstGeom>
            <a:noFill/>
            <a:ln w="35941">
              <a:solidFill>
                <a:srgbClr val="FF0000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114"/>
            <p:cNvSpPr txBox="1">
              <a:spLocks noChangeArrowheads="1"/>
            </p:cNvSpPr>
            <p:nvPr/>
          </p:nvSpPr>
          <p:spPr bwMode="auto">
            <a:xfrm>
              <a:off x="5440" y="3665"/>
              <a:ext cx="10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2200">
                  <a:ea typeface="HG Mincho Light J" charset="0"/>
                  <a:cs typeface="HG Mincho Light J" charset="0"/>
                </a:rPr>
                <a:t>Multiple</a:t>
              </a:r>
            </a:p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2200">
                  <a:ea typeface="HG Mincho Light J" charset="0"/>
                  <a:cs typeface="HG Mincho Light J" charset="0"/>
                </a:rPr>
                <a:t>Scattering</a:t>
              </a:r>
            </a:p>
          </p:txBody>
        </p:sp>
        <p:grpSp>
          <p:nvGrpSpPr>
            <p:cNvPr id="63" name="Group 115"/>
            <p:cNvGrpSpPr>
              <a:grpSpLocks/>
            </p:cNvGrpSpPr>
            <p:nvPr/>
          </p:nvGrpSpPr>
          <p:grpSpPr bwMode="auto">
            <a:xfrm>
              <a:off x="3152" y="2472"/>
              <a:ext cx="832" cy="756"/>
              <a:chOff x="672" y="1392"/>
              <a:chExt cx="832" cy="756"/>
            </a:xfrm>
          </p:grpSpPr>
          <p:sp>
            <p:nvSpPr>
              <p:cNvPr id="64" name="Freeform 116"/>
              <p:cNvSpPr>
                <a:spLocks noChangeArrowheads="1"/>
              </p:cNvSpPr>
              <p:nvPr/>
            </p:nvSpPr>
            <p:spPr bwMode="auto">
              <a:xfrm rot="-8100000">
                <a:off x="656" y="1408"/>
                <a:ext cx="66" cy="34"/>
              </a:xfrm>
              <a:custGeom>
                <a:avLst/>
                <a:gdLst>
                  <a:gd name="T0" fmla="*/ 0 w 293"/>
                  <a:gd name="T1" fmla="*/ 4 h 151"/>
                  <a:gd name="T2" fmla="*/ 0 w 293"/>
                  <a:gd name="T3" fmla="*/ 7 h 151"/>
                  <a:gd name="T4" fmla="*/ 1 w 293"/>
                  <a:gd name="T5" fmla="*/ 10 h 151"/>
                  <a:gd name="T6" fmla="*/ 2 w 293"/>
                  <a:gd name="T7" fmla="*/ 13 h 151"/>
                  <a:gd name="T8" fmla="*/ 3 w 293"/>
                  <a:gd name="T9" fmla="*/ 16 h 151"/>
                  <a:gd name="T10" fmla="*/ 5 w 293"/>
                  <a:gd name="T11" fmla="*/ 19 h 151"/>
                  <a:gd name="T12" fmla="*/ 7 w 293"/>
                  <a:gd name="T13" fmla="*/ 21 h 151"/>
                  <a:gd name="T14" fmla="*/ 9 w 293"/>
                  <a:gd name="T15" fmla="*/ 24 h 151"/>
                  <a:gd name="T16" fmla="*/ 12 w 293"/>
                  <a:gd name="T17" fmla="*/ 26 h 151"/>
                  <a:gd name="T18" fmla="*/ 14 w 293"/>
                  <a:gd name="T19" fmla="*/ 28 h 151"/>
                  <a:gd name="T20" fmla="*/ 17 w 293"/>
                  <a:gd name="T21" fmla="*/ 30 h 151"/>
                  <a:gd name="T22" fmla="*/ 20 w 293"/>
                  <a:gd name="T23" fmla="*/ 31 h 151"/>
                  <a:gd name="T24" fmla="*/ 23 w 293"/>
                  <a:gd name="T25" fmla="*/ 32 h 151"/>
                  <a:gd name="T26" fmla="*/ 26 w 293"/>
                  <a:gd name="T27" fmla="*/ 33 h 151"/>
                  <a:gd name="T28" fmla="*/ 30 w 293"/>
                  <a:gd name="T29" fmla="*/ 34 h 151"/>
                  <a:gd name="T30" fmla="*/ 33 w 293"/>
                  <a:gd name="T31" fmla="*/ 34 h 151"/>
                  <a:gd name="T32" fmla="*/ 36 w 293"/>
                  <a:gd name="T33" fmla="*/ 34 h 151"/>
                  <a:gd name="T34" fmla="*/ 40 w 293"/>
                  <a:gd name="T35" fmla="*/ 33 h 151"/>
                  <a:gd name="T36" fmla="*/ 43 w 293"/>
                  <a:gd name="T37" fmla="*/ 32 h 151"/>
                  <a:gd name="T38" fmla="*/ 46 w 293"/>
                  <a:gd name="T39" fmla="*/ 31 h 151"/>
                  <a:gd name="T40" fmla="*/ 49 w 293"/>
                  <a:gd name="T41" fmla="*/ 30 h 151"/>
                  <a:gd name="T42" fmla="*/ 52 w 293"/>
                  <a:gd name="T43" fmla="*/ 28 h 151"/>
                  <a:gd name="T44" fmla="*/ 54 w 293"/>
                  <a:gd name="T45" fmla="*/ 26 h 151"/>
                  <a:gd name="T46" fmla="*/ 57 w 293"/>
                  <a:gd name="T47" fmla="*/ 24 h 151"/>
                  <a:gd name="T48" fmla="*/ 59 w 293"/>
                  <a:gd name="T49" fmla="*/ 21 h 151"/>
                  <a:gd name="T50" fmla="*/ 61 w 293"/>
                  <a:gd name="T51" fmla="*/ 18 h 151"/>
                  <a:gd name="T52" fmla="*/ 62 w 293"/>
                  <a:gd name="T53" fmla="*/ 16 h 151"/>
                  <a:gd name="T54" fmla="*/ 64 w 293"/>
                  <a:gd name="T55" fmla="*/ 13 h 151"/>
                  <a:gd name="T56" fmla="*/ 65 w 293"/>
                  <a:gd name="T57" fmla="*/ 10 h 151"/>
                  <a:gd name="T58" fmla="*/ 65 w 293"/>
                  <a:gd name="T59" fmla="*/ 7 h 151"/>
                  <a:gd name="T60" fmla="*/ 66 w 293"/>
                  <a:gd name="T61" fmla="*/ 3 h 151"/>
                  <a:gd name="T62" fmla="*/ 66 w 293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3"/>
                  <a:gd name="T97" fmla="*/ 0 h 151"/>
                  <a:gd name="T98" fmla="*/ 293 w 293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3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10" y="58"/>
                    </a:lnTo>
                    <a:lnTo>
                      <a:pt x="12" y="65"/>
                    </a:lnTo>
                    <a:lnTo>
                      <a:pt x="15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1" y="95"/>
                    </a:lnTo>
                    <a:lnTo>
                      <a:pt x="36" y="101"/>
                    </a:lnTo>
                    <a:lnTo>
                      <a:pt x="41" y="106"/>
                    </a:lnTo>
                    <a:lnTo>
                      <a:pt x="46" y="111"/>
                    </a:lnTo>
                    <a:lnTo>
                      <a:pt x="52" y="116"/>
                    </a:lnTo>
                    <a:lnTo>
                      <a:pt x="57" y="121"/>
                    </a:lnTo>
                    <a:lnTo>
                      <a:pt x="63" y="125"/>
                    </a:lnTo>
                    <a:lnTo>
                      <a:pt x="70" y="129"/>
                    </a:lnTo>
                    <a:lnTo>
                      <a:pt x="76" y="132"/>
                    </a:lnTo>
                    <a:lnTo>
                      <a:pt x="83" y="136"/>
                    </a:lnTo>
                    <a:lnTo>
                      <a:pt x="89" y="139"/>
                    </a:lnTo>
                    <a:lnTo>
                      <a:pt x="96" y="141"/>
                    </a:lnTo>
                    <a:lnTo>
                      <a:pt x="103" y="144"/>
                    </a:lnTo>
                    <a:lnTo>
                      <a:pt x="110" y="146"/>
                    </a:lnTo>
                    <a:lnTo>
                      <a:pt x="117" y="147"/>
                    </a:lnTo>
                    <a:lnTo>
                      <a:pt x="125" y="148"/>
                    </a:lnTo>
                    <a:lnTo>
                      <a:pt x="132" y="149"/>
                    </a:lnTo>
                    <a:lnTo>
                      <a:pt x="139" y="150"/>
                    </a:lnTo>
                    <a:lnTo>
                      <a:pt x="147" y="150"/>
                    </a:lnTo>
                    <a:lnTo>
                      <a:pt x="154" y="150"/>
                    </a:lnTo>
                    <a:lnTo>
                      <a:pt x="161" y="149"/>
                    </a:lnTo>
                    <a:lnTo>
                      <a:pt x="169" y="148"/>
                    </a:lnTo>
                    <a:lnTo>
                      <a:pt x="176" y="147"/>
                    </a:lnTo>
                    <a:lnTo>
                      <a:pt x="183" y="145"/>
                    </a:lnTo>
                    <a:lnTo>
                      <a:pt x="190" y="143"/>
                    </a:lnTo>
                    <a:lnTo>
                      <a:pt x="197" y="141"/>
                    </a:lnTo>
                    <a:lnTo>
                      <a:pt x="204" y="138"/>
                    </a:lnTo>
                    <a:lnTo>
                      <a:pt x="211" y="135"/>
                    </a:lnTo>
                    <a:lnTo>
                      <a:pt x="217" y="132"/>
                    </a:lnTo>
                    <a:lnTo>
                      <a:pt x="224" y="128"/>
                    </a:lnTo>
                    <a:lnTo>
                      <a:pt x="230" y="124"/>
                    </a:lnTo>
                    <a:lnTo>
                      <a:pt x="236" y="120"/>
                    </a:lnTo>
                    <a:lnTo>
                      <a:pt x="241" y="115"/>
                    </a:lnTo>
                    <a:lnTo>
                      <a:pt x="247" y="110"/>
                    </a:lnTo>
                    <a:lnTo>
                      <a:pt x="252" y="105"/>
                    </a:lnTo>
                    <a:lnTo>
                      <a:pt x="257" y="100"/>
                    </a:lnTo>
                    <a:lnTo>
                      <a:pt x="262" y="94"/>
                    </a:lnTo>
                    <a:lnTo>
                      <a:pt x="266" y="88"/>
                    </a:lnTo>
                    <a:lnTo>
                      <a:pt x="270" y="82"/>
                    </a:lnTo>
                    <a:lnTo>
                      <a:pt x="274" y="76"/>
                    </a:lnTo>
                    <a:lnTo>
                      <a:pt x="277" y="70"/>
                    </a:lnTo>
                    <a:lnTo>
                      <a:pt x="280" y="63"/>
                    </a:lnTo>
                    <a:lnTo>
                      <a:pt x="283" y="57"/>
                    </a:lnTo>
                    <a:lnTo>
                      <a:pt x="285" y="50"/>
                    </a:lnTo>
                    <a:lnTo>
                      <a:pt x="287" y="43"/>
                    </a:lnTo>
                    <a:lnTo>
                      <a:pt x="289" y="36"/>
                    </a:lnTo>
                    <a:lnTo>
                      <a:pt x="290" y="29"/>
                    </a:lnTo>
                    <a:lnTo>
                      <a:pt x="291" y="21"/>
                    </a:lnTo>
                    <a:lnTo>
                      <a:pt x="292" y="14"/>
                    </a:lnTo>
                    <a:lnTo>
                      <a:pt x="292" y="7"/>
                    </a:lnTo>
                    <a:lnTo>
                      <a:pt x="292" y="0"/>
                    </a:lnTo>
                  </a:path>
                </a:pathLst>
              </a:custGeom>
              <a:noFill/>
              <a:ln w="35941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17"/>
              <p:cNvSpPr>
                <a:spLocks noChangeArrowheads="1"/>
              </p:cNvSpPr>
              <p:nvPr/>
            </p:nvSpPr>
            <p:spPr bwMode="auto">
              <a:xfrm rot="2580000">
                <a:off x="687" y="1475"/>
                <a:ext cx="66" cy="35"/>
              </a:xfrm>
              <a:custGeom>
                <a:avLst/>
                <a:gdLst>
                  <a:gd name="T0" fmla="*/ 0 w 291"/>
                  <a:gd name="T1" fmla="*/ 2 h 153"/>
                  <a:gd name="T2" fmla="*/ 0 w 291"/>
                  <a:gd name="T3" fmla="*/ 5 h 153"/>
                  <a:gd name="T4" fmla="*/ 1 w 291"/>
                  <a:gd name="T5" fmla="*/ 8 h 153"/>
                  <a:gd name="T6" fmla="*/ 1 w 291"/>
                  <a:gd name="T7" fmla="*/ 11 h 153"/>
                  <a:gd name="T8" fmla="*/ 2 w 291"/>
                  <a:gd name="T9" fmla="*/ 14 h 153"/>
                  <a:gd name="T10" fmla="*/ 4 w 291"/>
                  <a:gd name="T11" fmla="*/ 17 h 153"/>
                  <a:gd name="T12" fmla="*/ 5 w 291"/>
                  <a:gd name="T13" fmla="*/ 20 h 153"/>
                  <a:gd name="T14" fmla="*/ 7 w 291"/>
                  <a:gd name="T15" fmla="*/ 23 h 153"/>
                  <a:gd name="T16" fmla="*/ 10 w 291"/>
                  <a:gd name="T17" fmla="*/ 25 h 153"/>
                  <a:gd name="T18" fmla="*/ 12 w 291"/>
                  <a:gd name="T19" fmla="*/ 27 h 153"/>
                  <a:gd name="T20" fmla="*/ 15 w 291"/>
                  <a:gd name="T21" fmla="*/ 30 h 153"/>
                  <a:gd name="T22" fmla="*/ 18 w 291"/>
                  <a:gd name="T23" fmla="*/ 31 h 153"/>
                  <a:gd name="T24" fmla="*/ 21 w 291"/>
                  <a:gd name="T25" fmla="*/ 32 h 153"/>
                  <a:gd name="T26" fmla="*/ 24 w 291"/>
                  <a:gd name="T27" fmla="*/ 33 h 153"/>
                  <a:gd name="T28" fmla="*/ 27 w 291"/>
                  <a:gd name="T29" fmla="*/ 34 h 153"/>
                  <a:gd name="T30" fmla="*/ 30 w 291"/>
                  <a:gd name="T31" fmla="*/ 35 h 153"/>
                  <a:gd name="T32" fmla="*/ 34 w 291"/>
                  <a:gd name="T33" fmla="*/ 35 h 153"/>
                  <a:gd name="T34" fmla="*/ 37 w 291"/>
                  <a:gd name="T35" fmla="*/ 35 h 153"/>
                  <a:gd name="T36" fmla="*/ 40 w 291"/>
                  <a:gd name="T37" fmla="*/ 34 h 153"/>
                  <a:gd name="T38" fmla="*/ 43 w 291"/>
                  <a:gd name="T39" fmla="*/ 33 h 153"/>
                  <a:gd name="T40" fmla="*/ 46 w 291"/>
                  <a:gd name="T41" fmla="*/ 32 h 153"/>
                  <a:gd name="T42" fmla="*/ 49 w 291"/>
                  <a:gd name="T43" fmla="*/ 30 h 153"/>
                  <a:gd name="T44" fmla="*/ 52 w 291"/>
                  <a:gd name="T45" fmla="*/ 29 h 153"/>
                  <a:gd name="T46" fmla="*/ 55 w 291"/>
                  <a:gd name="T47" fmla="*/ 27 h 153"/>
                  <a:gd name="T48" fmla="*/ 57 w 291"/>
                  <a:gd name="T49" fmla="*/ 24 h 153"/>
                  <a:gd name="T50" fmla="*/ 59 w 291"/>
                  <a:gd name="T51" fmla="*/ 22 h 153"/>
                  <a:gd name="T52" fmla="*/ 61 w 291"/>
                  <a:gd name="T53" fmla="*/ 19 h 153"/>
                  <a:gd name="T54" fmla="*/ 63 w 291"/>
                  <a:gd name="T55" fmla="*/ 16 h 153"/>
                  <a:gd name="T56" fmla="*/ 64 w 291"/>
                  <a:gd name="T57" fmla="*/ 13 h 153"/>
                  <a:gd name="T58" fmla="*/ 65 w 291"/>
                  <a:gd name="T59" fmla="*/ 10 h 153"/>
                  <a:gd name="T60" fmla="*/ 65 w 291"/>
                  <a:gd name="T61" fmla="*/ 7 h 153"/>
                  <a:gd name="T62" fmla="*/ 66 w 291"/>
                  <a:gd name="T63" fmla="*/ 4 h 1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1"/>
                  <a:gd name="T97" fmla="*/ 0 h 153"/>
                  <a:gd name="T98" fmla="*/ 291 w 291"/>
                  <a:gd name="T99" fmla="*/ 153 h 1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1" h="153">
                    <a:moveTo>
                      <a:pt x="0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9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6" y="50"/>
                    </a:lnTo>
                    <a:lnTo>
                      <a:pt x="8" y="57"/>
                    </a:lnTo>
                    <a:lnTo>
                      <a:pt x="11" y="63"/>
                    </a:lnTo>
                    <a:lnTo>
                      <a:pt x="14" y="70"/>
                    </a:lnTo>
                    <a:lnTo>
                      <a:pt x="17" y="76"/>
                    </a:lnTo>
                    <a:lnTo>
                      <a:pt x="21" y="82"/>
                    </a:lnTo>
                    <a:lnTo>
                      <a:pt x="24" y="88"/>
                    </a:lnTo>
                    <a:lnTo>
                      <a:pt x="29" y="94"/>
                    </a:lnTo>
                    <a:lnTo>
                      <a:pt x="33" y="100"/>
                    </a:lnTo>
                    <a:lnTo>
                      <a:pt x="38" y="105"/>
                    </a:lnTo>
                    <a:lnTo>
                      <a:pt x="43" y="111"/>
                    </a:lnTo>
                    <a:lnTo>
                      <a:pt x="48" y="115"/>
                    </a:lnTo>
                    <a:lnTo>
                      <a:pt x="54" y="120"/>
                    </a:lnTo>
                    <a:lnTo>
                      <a:pt x="59" y="124"/>
                    </a:lnTo>
                    <a:lnTo>
                      <a:pt x="65" y="129"/>
                    </a:lnTo>
                    <a:lnTo>
                      <a:pt x="72" y="132"/>
                    </a:lnTo>
                    <a:lnTo>
                      <a:pt x="78" y="136"/>
                    </a:lnTo>
                    <a:lnTo>
                      <a:pt x="84" y="139"/>
                    </a:lnTo>
                    <a:lnTo>
                      <a:pt x="91" y="142"/>
                    </a:lnTo>
                    <a:lnTo>
                      <a:pt x="98" y="144"/>
                    </a:lnTo>
                    <a:lnTo>
                      <a:pt x="105" y="146"/>
                    </a:lnTo>
                    <a:lnTo>
                      <a:pt x="112" y="148"/>
                    </a:lnTo>
                    <a:lnTo>
                      <a:pt x="119" y="150"/>
                    </a:lnTo>
                    <a:lnTo>
                      <a:pt x="126" y="151"/>
                    </a:lnTo>
                    <a:lnTo>
                      <a:pt x="133" y="152"/>
                    </a:lnTo>
                    <a:lnTo>
                      <a:pt x="141" y="152"/>
                    </a:lnTo>
                    <a:lnTo>
                      <a:pt x="148" y="152"/>
                    </a:lnTo>
                    <a:lnTo>
                      <a:pt x="155" y="152"/>
                    </a:lnTo>
                    <a:lnTo>
                      <a:pt x="162" y="151"/>
                    </a:lnTo>
                    <a:lnTo>
                      <a:pt x="169" y="150"/>
                    </a:lnTo>
                    <a:lnTo>
                      <a:pt x="177" y="149"/>
                    </a:lnTo>
                    <a:lnTo>
                      <a:pt x="184" y="147"/>
                    </a:lnTo>
                    <a:lnTo>
                      <a:pt x="191" y="145"/>
                    </a:lnTo>
                    <a:lnTo>
                      <a:pt x="197" y="142"/>
                    </a:lnTo>
                    <a:lnTo>
                      <a:pt x="204" y="140"/>
                    </a:lnTo>
                    <a:lnTo>
                      <a:pt x="211" y="137"/>
                    </a:lnTo>
                    <a:lnTo>
                      <a:pt x="217" y="133"/>
                    </a:lnTo>
                    <a:lnTo>
                      <a:pt x="223" y="129"/>
                    </a:lnTo>
                    <a:lnTo>
                      <a:pt x="229" y="125"/>
                    </a:lnTo>
                    <a:lnTo>
                      <a:pt x="235" y="121"/>
                    </a:lnTo>
                    <a:lnTo>
                      <a:pt x="241" y="117"/>
                    </a:lnTo>
                    <a:lnTo>
                      <a:pt x="246" y="112"/>
                    </a:lnTo>
                    <a:lnTo>
                      <a:pt x="251" y="107"/>
                    </a:lnTo>
                    <a:lnTo>
                      <a:pt x="256" y="101"/>
                    </a:lnTo>
                    <a:lnTo>
                      <a:pt x="260" y="96"/>
                    </a:lnTo>
                    <a:lnTo>
                      <a:pt x="265" y="90"/>
                    </a:lnTo>
                    <a:lnTo>
                      <a:pt x="269" y="84"/>
                    </a:lnTo>
                    <a:lnTo>
                      <a:pt x="272" y="78"/>
                    </a:lnTo>
                    <a:lnTo>
                      <a:pt x="276" y="71"/>
                    </a:lnTo>
                    <a:lnTo>
                      <a:pt x="279" y="65"/>
                    </a:lnTo>
                    <a:lnTo>
                      <a:pt x="281" y="58"/>
                    </a:lnTo>
                    <a:lnTo>
                      <a:pt x="284" y="51"/>
                    </a:lnTo>
                    <a:lnTo>
                      <a:pt x="285" y="44"/>
                    </a:lnTo>
                    <a:lnTo>
                      <a:pt x="287" y="37"/>
                    </a:lnTo>
                    <a:lnTo>
                      <a:pt x="288" y="30"/>
                    </a:lnTo>
                    <a:lnTo>
                      <a:pt x="289" y="23"/>
                    </a:lnTo>
                    <a:lnTo>
                      <a:pt x="290" y="16"/>
                    </a:lnTo>
                    <a:lnTo>
                      <a:pt x="290" y="9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18"/>
              <p:cNvSpPr>
                <a:spLocks noChangeArrowheads="1"/>
              </p:cNvSpPr>
              <p:nvPr/>
            </p:nvSpPr>
            <p:spPr bwMode="auto">
              <a:xfrm rot="-8220000">
                <a:off x="754" y="1499"/>
                <a:ext cx="66" cy="34"/>
              </a:xfrm>
              <a:custGeom>
                <a:avLst/>
                <a:gdLst>
                  <a:gd name="T0" fmla="*/ 0 w 293"/>
                  <a:gd name="T1" fmla="*/ 4 h 151"/>
                  <a:gd name="T2" fmla="*/ 0 w 293"/>
                  <a:gd name="T3" fmla="*/ 7 h 151"/>
                  <a:gd name="T4" fmla="*/ 1 w 293"/>
                  <a:gd name="T5" fmla="*/ 10 h 151"/>
                  <a:gd name="T6" fmla="*/ 2 w 293"/>
                  <a:gd name="T7" fmla="*/ 13 h 151"/>
                  <a:gd name="T8" fmla="*/ 3 w 293"/>
                  <a:gd name="T9" fmla="*/ 16 h 151"/>
                  <a:gd name="T10" fmla="*/ 5 w 293"/>
                  <a:gd name="T11" fmla="*/ 19 h 151"/>
                  <a:gd name="T12" fmla="*/ 7 w 293"/>
                  <a:gd name="T13" fmla="*/ 21 h 151"/>
                  <a:gd name="T14" fmla="*/ 9 w 293"/>
                  <a:gd name="T15" fmla="*/ 24 h 151"/>
                  <a:gd name="T16" fmla="*/ 12 w 293"/>
                  <a:gd name="T17" fmla="*/ 26 h 151"/>
                  <a:gd name="T18" fmla="*/ 14 w 293"/>
                  <a:gd name="T19" fmla="*/ 28 h 151"/>
                  <a:gd name="T20" fmla="*/ 17 w 293"/>
                  <a:gd name="T21" fmla="*/ 30 h 151"/>
                  <a:gd name="T22" fmla="*/ 20 w 293"/>
                  <a:gd name="T23" fmla="*/ 31 h 151"/>
                  <a:gd name="T24" fmla="*/ 23 w 293"/>
                  <a:gd name="T25" fmla="*/ 32 h 151"/>
                  <a:gd name="T26" fmla="*/ 26 w 293"/>
                  <a:gd name="T27" fmla="*/ 33 h 151"/>
                  <a:gd name="T28" fmla="*/ 30 w 293"/>
                  <a:gd name="T29" fmla="*/ 34 h 151"/>
                  <a:gd name="T30" fmla="*/ 33 w 293"/>
                  <a:gd name="T31" fmla="*/ 34 h 151"/>
                  <a:gd name="T32" fmla="*/ 36 w 293"/>
                  <a:gd name="T33" fmla="*/ 34 h 151"/>
                  <a:gd name="T34" fmla="*/ 40 w 293"/>
                  <a:gd name="T35" fmla="*/ 33 h 151"/>
                  <a:gd name="T36" fmla="*/ 43 w 293"/>
                  <a:gd name="T37" fmla="*/ 32 h 151"/>
                  <a:gd name="T38" fmla="*/ 46 w 293"/>
                  <a:gd name="T39" fmla="*/ 31 h 151"/>
                  <a:gd name="T40" fmla="*/ 49 w 293"/>
                  <a:gd name="T41" fmla="*/ 30 h 151"/>
                  <a:gd name="T42" fmla="*/ 52 w 293"/>
                  <a:gd name="T43" fmla="*/ 28 h 151"/>
                  <a:gd name="T44" fmla="*/ 54 w 293"/>
                  <a:gd name="T45" fmla="*/ 26 h 151"/>
                  <a:gd name="T46" fmla="*/ 57 w 293"/>
                  <a:gd name="T47" fmla="*/ 24 h 151"/>
                  <a:gd name="T48" fmla="*/ 59 w 293"/>
                  <a:gd name="T49" fmla="*/ 21 h 151"/>
                  <a:gd name="T50" fmla="*/ 61 w 293"/>
                  <a:gd name="T51" fmla="*/ 18 h 151"/>
                  <a:gd name="T52" fmla="*/ 62 w 293"/>
                  <a:gd name="T53" fmla="*/ 16 h 151"/>
                  <a:gd name="T54" fmla="*/ 64 w 293"/>
                  <a:gd name="T55" fmla="*/ 13 h 151"/>
                  <a:gd name="T56" fmla="*/ 65 w 293"/>
                  <a:gd name="T57" fmla="*/ 10 h 151"/>
                  <a:gd name="T58" fmla="*/ 65 w 293"/>
                  <a:gd name="T59" fmla="*/ 7 h 151"/>
                  <a:gd name="T60" fmla="*/ 66 w 293"/>
                  <a:gd name="T61" fmla="*/ 3 h 151"/>
                  <a:gd name="T62" fmla="*/ 66 w 293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3"/>
                  <a:gd name="T97" fmla="*/ 0 h 151"/>
                  <a:gd name="T98" fmla="*/ 293 w 293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3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10" y="58"/>
                    </a:lnTo>
                    <a:lnTo>
                      <a:pt x="12" y="65"/>
                    </a:lnTo>
                    <a:lnTo>
                      <a:pt x="15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1" y="95"/>
                    </a:lnTo>
                    <a:lnTo>
                      <a:pt x="36" y="101"/>
                    </a:lnTo>
                    <a:lnTo>
                      <a:pt x="41" y="106"/>
                    </a:lnTo>
                    <a:lnTo>
                      <a:pt x="46" y="111"/>
                    </a:lnTo>
                    <a:lnTo>
                      <a:pt x="52" y="116"/>
                    </a:lnTo>
                    <a:lnTo>
                      <a:pt x="57" y="121"/>
                    </a:lnTo>
                    <a:lnTo>
                      <a:pt x="63" y="125"/>
                    </a:lnTo>
                    <a:lnTo>
                      <a:pt x="70" y="129"/>
                    </a:lnTo>
                    <a:lnTo>
                      <a:pt x="76" y="132"/>
                    </a:lnTo>
                    <a:lnTo>
                      <a:pt x="83" y="136"/>
                    </a:lnTo>
                    <a:lnTo>
                      <a:pt x="89" y="139"/>
                    </a:lnTo>
                    <a:lnTo>
                      <a:pt x="96" y="141"/>
                    </a:lnTo>
                    <a:lnTo>
                      <a:pt x="103" y="144"/>
                    </a:lnTo>
                    <a:lnTo>
                      <a:pt x="110" y="146"/>
                    </a:lnTo>
                    <a:lnTo>
                      <a:pt x="117" y="147"/>
                    </a:lnTo>
                    <a:lnTo>
                      <a:pt x="125" y="148"/>
                    </a:lnTo>
                    <a:lnTo>
                      <a:pt x="132" y="149"/>
                    </a:lnTo>
                    <a:lnTo>
                      <a:pt x="139" y="150"/>
                    </a:lnTo>
                    <a:lnTo>
                      <a:pt x="147" y="150"/>
                    </a:lnTo>
                    <a:lnTo>
                      <a:pt x="154" y="150"/>
                    </a:lnTo>
                    <a:lnTo>
                      <a:pt x="161" y="149"/>
                    </a:lnTo>
                    <a:lnTo>
                      <a:pt x="169" y="148"/>
                    </a:lnTo>
                    <a:lnTo>
                      <a:pt x="176" y="147"/>
                    </a:lnTo>
                    <a:lnTo>
                      <a:pt x="183" y="145"/>
                    </a:lnTo>
                    <a:lnTo>
                      <a:pt x="190" y="143"/>
                    </a:lnTo>
                    <a:lnTo>
                      <a:pt x="197" y="141"/>
                    </a:lnTo>
                    <a:lnTo>
                      <a:pt x="204" y="138"/>
                    </a:lnTo>
                    <a:lnTo>
                      <a:pt x="211" y="135"/>
                    </a:lnTo>
                    <a:lnTo>
                      <a:pt x="217" y="132"/>
                    </a:lnTo>
                    <a:lnTo>
                      <a:pt x="224" y="128"/>
                    </a:lnTo>
                    <a:lnTo>
                      <a:pt x="230" y="124"/>
                    </a:lnTo>
                    <a:lnTo>
                      <a:pt x="236" y="120"/>
                    </a:lnTo>
                    <a:lnTo>
                      <a:pt x="241" y="115"/>
                    </a:lnTo>
                    <a:lnTo>
                      <a:pt x="247" y="110"/>
                    </a:lnTo>
                    <a:lnTo>
                      <a:pt x="252" y="105"/>
                    </a:lnTo>
                    <a:lnTo>
                      <a:pt x="257" y="100"/>
                    </a:lnTo>
                    <a:lnTo>
                      <a:pt x="262" y="94"/>
                    </a:lnTo>
                    <a:lnTo>
                      <a:pt x="266" y="88"/>
                    </a:lnTo>
                    <a:lnTo>
                      <a:pt x="270" y="82"/>
                    </a:lnTo>
                    <a:lnTo>
                      <a:pt x="274" y="76"/>
                    </a:lnTo>
                    <a:lnTo>
                      <a:pt x="277" y="70"/>
                    </a:lnTo>
                    <a:lnTo>
                      <a:pt x="280" y="63"/>
                    </a:lnTo>
                    <a:lnTo>
                      <a:pt x="283" y="57"/>
                    </a:lnTo>
                    <a:lnTo>
                      <a:pt x="285" y="50"/>
                    </a:lnTo>
                    <a:lnTo>
                      <a:pt x="287" y="43"/>
                    </a:lnTo>
                    <a:lnTo>
                      <a:pt x="289" y="36"/>
                    </a:lnTo>
                    <a:lnTo>
                      <a:pt x="290" y="29"/>
                    </a:lnTo>
                    <a:lnTo>
                      <a:pt x="291" y="21"/>
                    </a:lnTo>
                    <a:lnTo>
                      <a:pt x="292" y="14"/>
                    </a:lnTo>
                    <a:lnTo>
                      <a:pt x="292" y="7"/>
                    </a:lnTo>
                    <a:lnTo>
                      <a:pt x="292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19"/>
              <p:cNvSpPr>
                <a:spLocks noChangeArrowheads="1"/>
              </p:cNvSpPr>
              <p:nvPr/>
            </p:nvSpPr>
            <p:spPr bwMode="auto">
              <a:xfrm rot="2580000">
                <a:off x="785" y="1567"/>
                <a:ext cx="66" cy="34"/>
              </a:xfrm>
              <a:custGeom>
                <a:avLst/>
                <a:gdLst>
                  <a:gd name="T0" fmla="*/ 0 w 291"/>
                  <a:gd name="T1" fmla="*/ 2 h 151"/>
                  <a:gd name="T2" fmla="*/ 0 w 291"/>
                  <a:gd name="T3" fmla="*/ 5 h 151"/>
                  <a:gd name="T4" fmla="*/ 1 w 291"/>
                  <a:gd name="T5" fmla="*/ 8 h 151"/>
                  <a:gd name="T6" fmla="*/ 2 w 291"/>
                  <a:gd name="T7" fmla="*/ 11 h 151"/>
                  <a:gd name="T8" fmla="*/ 3 w 291"/>
                  <a:gd name="T9" fmla="*/ 14 h 151"/>
                  <a:gd name="T10" fmla="*/ 4 w 291"/>
                  <a:gd name="T11" fmla="*/ 17 h 151"/>
                  <a:gd name="T12" fmla="*/ 6 w 291"/>
                  <a:gd name="T13" fmla="*/ 20 h 151"/>
                  <a:gd name="T14" fmla="*/ 8 w 291"/>
                  <a:gd name="T15" fmla="*/ 23 h 151"/>
                  <a:gd name="T16" fmla="*/ 10 w 291"/>
                  <a:gd name="T17" fmla="*/ 25 h 151"/>
                  <a:gd name="T18" fmla="*/ 13 w 291"/>
                  <a:gd name="T19" fmla="*/ 27 h 151"/>
                  <a:gd name="T20" fmla="*/ 15 w 291"/>
                  <a:gd name="T21" fmla="*/ 29 h 151"/>
                  <a:gd name="T22" fmla="*/ 18 w 291"/>
                  <a:gd name="T23" fmla="*/ 30 h 151"/>
                  <a:gd name="T24" fmla="*/ 21 w 291"/>
                  <a:gd name="T25" fmla="*/ 32 h 151"/>
                  <a:gd name="T26" fmla="*/ 24 w 291"/>
                  <a:gd name="T27" fmla="*/ 33 h 151"/>
                  <a:gd name="T28" fmla="*/ 28 w 291"/>
                  <a:gd name="T29" fmla="*/ 33 h 151"/>
                  <a:gd name="T30" fmla="*/ 31 w 291"/>
                  <a:gd name="T31" fmla="*/ 34 h 151"/>
                  <a:gd name="T32" fmla="*/ 34 w 291"/>
                  <a:gd name="T33" fmla="*/ 34 h 151"/>
                  <a:gd name="T34" fmla="*/ 38 w 291"/>
                  <a:gd name="T35" fmla="*/ 33 h 151"/>
                  <a:gd name="T36" fmla="*/ 41 w 291"/>
                  <a:gd name="T37" fmla="*/ 33 h 151"/>
                  <a:gd name="T38" fmla="*/ 44 w 291"/>
                  <a:gd name="T39" fmla="*/ 32 h 151"/>
                  <a:gd name="T40" fmla="*/ 47 w 291"/>
                  <a:gd name="T41" fmla="*/ 31 h 151"/>
                  <a:gd name="T42" fmla="*/ 50 w 291"/>
                  <a:gd name="T43" fmla="*/ 29 h 151"/>
                  <a:gd name="T44" fmla="*/ 53 w 291"/>
                  <a:gd name="T45" fmla="*/ 27 h 151"/>
                  <a:gd name="T46" fmla="*/ 55 w 291"/>
                  <a:gd name="T47" fmla="*/ 25 h 151"/>
                  <a:gd name="T48" fmla="*/ 58 w 291"/>
                  <a:gd name="T49" fmla="*/ 23 h 151"/>
                  <a:gd name="T50" fmla="*/ 60 w 291"/>
                  <a:gd name="T51" fmla="*/ 20 h 151"/>
                  <a:gd name="T52" fmla="*/ 61 w 291"/>
                  <a:gd name="T53" fmla="*/ 17 h 151"/>
                  <a:gd name="T54" fmla="*/ 63 w 291"/>
                  <a:gd name="T55" fmla="*/ 15 h 151"/>
                  <a:gd name="T56" fmla="*/ 64 w 291"/>
                  <a:gd name="T57" fmla="*/ 11 h 151"/>
                  <a:gd name="T58" fmla="*/ 65 w 291"/>
                  <a:gd name="T59" fmla="*/ 8 h 151"/>
                  <a:gd name="T60" fmla="*/ 66 w 291"/>
                  <a:gd name="T61" fmla="*/ 5 h 151"/>
                  <a:gd name="T62" fmla="*/ 66 w 291"/>
                  <a:gd name="T63" fmla="*/ 2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1"/>
                  <a:gd name="T97" fmla="*/ 0 h 151"/>
                  <a:gd name="T98" fmla="*/ 291 w 291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1" h="151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9"/>
                    </a:lnTo>
                    <a:lnTo>
                      <a:pt x="3" y="36"/>
                    </a:lnTo>
                    <a:lnTo>
                      <a:pt x="5" y="43"/>
                    </a:lnTo>
                    <a:lnTo>
                      <a:pt x="7" y="50"/>
                    </a:lnTo>
                    <a:lnTo>
                      <a:pt x="9" y="56"/>
                    </a:lnTo>
                    <a:lnTo>
                      <a:pt x="12" y="63"/>
                    </a:lnTo>
                    <a:lnTo>
                      <a:pt x="15" y="70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30" y="94"/>
                    </a:lnTo>
                    <a:lnTo>
                      <a:pt x="35" y="100"/>
                    </a:lnTo>
                    <a:lnTo>
                      <a:pt x="40" y="105"/>
                    </a:lnTo>
                    <a:lnTo>
                      <a:pt x="45" y="110"/>
                    </a:lnTo>
                    <a:lnTo>
                      <a:pt x="50" y="115"/>
                    </a:lnTo>
                    <a:lnTo>
                      <a:pt x="56" y="120"/>
                    </a:lnTo>
                    <a:lnTo>
                      <a:pt x="62" y="124"/>
                    </a:lnTo>
                    <a:lnTo>
                      <a:pt x="68" y="128"/>
                    </a:lnTo>
                    <a:lnTo>
                      <a:pt x="74" y="132"/>
                    </a:lnTo>
                    <a:lnTo>
                      <a:pt x="81" y="135"/>
                    </a:lnTo>
                    <a:lnTo>
                      <a:pt x="87" y="138"/>
                    </a:lnTo>
                    <a:lnTo>
                      <a:pt x="94" y="141"/>
                    </a:lnTo>
                    <a:lnTo>
                      <a:pt x="101" y="143"/>
                    </a:lnTo>
                    <a:lnTo>
                      <a:pt x="108" y="145"/>
                    </a:lnTo>
                    <a:lnTo>
                      <a:pt x="115" y="147"/>
                    </a:lnTo>
                    <a:lnTo>
                      <a:pt x="122" y="148"/>
                    </a:lnTo>
                    <a:lnTo>
                      <a:pt x="130" y="149"/>
                    </a:lnTo>
                    <a:lnTo>
                      <a:pt x="137" y="150"/>
                    </a:lnTo>
                    <a:lnTo>
                      <a:pt x="144" y="150"/>
                    </a:lnTo>
                    <a:lnTo>
                      <a:pt x="152" y="150"/>
                    </a:lnTo>
                    <a:lnTo>
                      <a:pt x="159" y="149"/>
                    </a:lnTo>
                    <a:lnTo>
                      <a:pt x="166" y="148"/>
                    </a:lnTo>
                    <a:lnTo>
                      <a:pt x="173" y="147"/>
                    </a:lnTo>
                    <a:lnTo>
                      <a:pt x="181" y="146"/>
                    </a:lnTo>
                    <a:lnTo>
                      <a:pt x="188" y="144"/>
                    </a:lnTo>
                    <a:lnTo>
                      <a:pt x="195" y="141"/>
                    </a:lnTo>
                    <a:lnTo>
                      <a:pt x="201" y="139"/>
                    </a:lnTo>
                    <a:lnTo>
                      <a:pt x="208" y="136"/>
                    </a:lnTo>
                    <a:lnTo>
                      <a:pt x="215" y="132"/>
                    </a:lnTo>
                    <a:lnTo>
                      <a:pt x="221" y="129"/>
                    </a:lnTo>
                    <a:lnTo>
                      <a:pt x="227" y="125"/>
                    </a:lnTo>
                    <a:lnTo>
                      <a:pt x="233" y="121"/>
                    </a:lnTo>
                    <a:lnTo>
                      <a:pt x="239" y="116"/>
                    </a:lnTo>
                    <a:lnTo>
                      <a:pt x="244" y="111"/>
                    </a:lnTo>
                    <a:lnTo>
                      <a:pt x="249" y="106"/>
                    </a:lnTo>
                    <a:lnTo>
                      <a:pt x="254" y="101"/>
                    </a:lnTo>
                    <a:lnTo>
                      <a:pt x="259" y="95"/>
                    </a:lnTo>
                    <a:lnTo>
                      <a:pt x="263" y="90"/>
                    </a:lnTo>
                    <a:lnTo>
                      <a:pt x="267" y="84"/>
                    </a:lnTo>
                    <a:lnTo>
                      <a:pt x="271" y="77"/>
                    </a:lnTo>
                    <a:lnTo>
                      <a:pt x="275" y="71"/>
                    </a:lnTo>
                    <a:lnTo>
                      <a:pt x="278" y="65"/>
                    </a:lnTo>
                    <a:lnTo>
                      <a:pt x="281" y="58"/>
                    </a:lnTo>
                    <a:lnTo>
                      <a:pt x="283" y="51"/>
                    </a:lnTo>
                    <a:lnTo>
                      <a:pt x="285" y="44"/>
                    </a:lnTo>
                    <a:lnTo>
                      <a:pt x="287" y="37"/>
                    </a:lnTo>
                    <a:lnTo>
                      <a:pt x="288" y="30"/>
                    </a:lnTo>
                    <a:lnTo>
                      <a:pt x="289" y="23"/>
                    </a:lnTo>
                    <a:lnTo>
                      <a:pt x="290" y="16"/>
                    </a:lnTo>
                    <a:lnTo>
                      <a:pt x="290" y="8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20"/>
              <p:cNvSpPr>
                <a:spLocks noChangeArrowheads="1"/>
              </p:cNvSpPr>
              <p:nvPr/>
            </p:nvSpPr>
            <p:spPr bwMode="auto">
              <a:xfrm rot="-8220000">
                <a:off x="852" y="1590"/>
                <a:ext cx="66" cy="34"/>
              </a:xfrm>
              <a:custGeom>
                <a:avLst/>
                <a:gdLst>
                  <a:gd name="T0" fmla="*/ 0 w 291"/>
                  <a:gd name="T1" fmla="*/ 4 h 151"/>
                  <a:gd name="T2" fmla="*/ 0 w 291"/>
                  <a:gd name="T3" fmla="*/ 7 h 151"/>
                  <a:gd name="T4" fmla="*/ 1 w 291"/>
                  <a:gd name="T5" fmla="*/ 10 h 151"/>
                  <a:gd name="T6" fmla="*/ 2 w 291"/>
                  <a:gd name="T7" fmla="*/ 13 h 151"/>
                  <a:gd name="T8" fmla="*/ 3 w 291"/>
                  <a:gd name="T9" fmla="*/ 16 h 151"/>
                  <a:gd name="T10" fmla="*/ 5 w 291"/>
                  <a:gd name="T11" fmla="*/ 19 h 151"/>
                  <a:gd name="T12" fmla="*/ 7 w 291"/>
                  <a:gd name="T13" fmla="*/ 21 h 151"/>
                  <a:gd name="T14" fmla="*/ 9 w 291"/>
                  <a:gd name="T15" fmla="*/ 24 h 151"/>
                  <a:gd name="T16" fmla="*/ 12 w 291"/>
                  <a:gd name="T17" fmla="*/ 26 h 151"/>
                  <a:gd name="T18" fmla="*/ 14 w 291"/>
                  <a:gd name="T19" fmla="*/ 28 h 151"/>
                  <a:gd name="T20" fmla="*/ 17 w 291"/>
                  <a:gd name="T21" fmla="*/ 30 h 151"/>
                  <a:gd name="T22" fmla="*/ 20 w 291"/>
                  <a:gd name="T23" fmla="*/ 31 h 151"/>
                  <a:gd name="T24" fmla="*/ 23 w 291"/>
                  <a:gd name="T25" fmla="*/ 32 h 151"/>
                  <a:gd name="T26" fmla="*/ 27 w 291"/>
                  <a:gd name="T27" fmla="*/ 33 h 151"/>
                  <a:gd name="T28" fmla="*/ 30 w 291"/>
                  <a:gd name="T29" fmla="*/ 34 h 151"/>
                  <a:gd name="T30" fmla="*/ 33 w 291"/>
                  <a:gd name="T31" fmla="*/ 34 h 151"/>
                  <a:gd name="T32" fmla="*/ 36 w 291"/>
                  <a:gd name="T33" fmla="*/ 34 h 151"/>
                  <a:gd name="T34" fmla="*/ 40 w 291"/>
                  <a:gd name="T35" fmla="*/ 33 h 151"/>
                  <a:gd name="T36" fmla="*/ 43 w 291"/>
                  <a:gd name="T37" fmla="*/ 32 h 151"/>
                  <a:gd name="T38" fmla="*/ 46 w 291"/>
                  <a:gd name="T39" fmla="*/ 31 h 151"/>
                  <a:gd name="T40" fmla="*/ 49 w 291"/>
                  <a:gd name="T41" fmla="*/ 30 h 151"/>
                  <a:gd name="T42" fmla="*/ 52 w 291"/>
                  <a:gd name="T43" fmla="*/ 28 h 151"/>
                  <a:gd name="T44" fmla="*/ 54 w 291"/>
                  <a:gd name="T45" fmla="*/ 26 h 151"/>
                  <a:gd name="T46" fmla="*/ 57 w 291"/>
                  <a:gd name="T47" fmla="*/ 24 h 151"/>
                  <a:gd name="T48" fmla="*/ 59 w 291"/>
                  <a:gd name="T49" fmla="*/ 21 h 151"/>
                  <a:gd name="T50" fmla="*/ 61 w 291"/>
                  <a:gd name="T51" fmla="*/ 18 h 151"/>
                  <a:gd name="T52" fmla="*/ 62 w 291"/>
                  <a:gd name="T53" fmla="*/ 16 h 151"/>
                  <a:gd name="T54" fmla="*/ 64 w 291"/>
                  <a:gd name="T55" fmla="*/ 13 h 151"/>
                  <a:gd name="T56" fmla="*/ 65 w 291"/>
                  <a:gd name="T57" fmla="*/ 10 h 151"/>
                  <a:gd name="T58" fmla="*/ 65 w 291"/>
                  <a:gd name="T59" fmla="*/ 7 h 151"/>
                  <a:gd name="T60" fmla="*/ 66 w 291"/>
                  <a:gd name="T61" fmla="*/ 3 h 151"/>
                  <a:gd name="T62" fmla="*/ 66 w 291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1"/>
                  <a:gd name="T97" fmla="*/ 0 h 151"/>
                  <a:gd name="T98" fmla="*/ 291 w 291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1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9" y="58"/>
                    </a:lnTo>
                    <a:lnTo>
                      <a:pt x="12" y="65"/>
                    </a:lnTo>
                    <a:lnTo>
                      <a:pt x="15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1" y="95"/>
                    </a:lnTo>
                    <a:lnTo>
                      <a:pt x="36" y="101"/>
                    </a:lnTo>
                    <a:lnTo>
                      <a:pt x="41" y="106"/>
                    </a:lnTo>
                    <a:lnTo>
                      <a:pt x="46" y="111"/>
                    </a:lnTo>
                    <a:lnTo>
                      <a:pt x="51" y="116"/>
                    </a:lnTo>
                    <a:lnTo>
                      <a:pt x="57" y="121"/>
                    </a:lnTo>
                    <a:lnTo>
                      <a:pt x="63" y="125"/>
                    </a:lnTo>
                    <a:lnTo>
                      <a:pt x="69" y="129"/>
                    </a:lnTo>
                    <a:lnTo>
                      <a:pt x="75" y="132"/>
                    </a:lnTo>
                    <a:lnTo>
                      <a:pt x="82" y="136"/>
                    </a:lnTo>
                    <a:lnTo>
                      <a:pt x="89" y="139"/>
                    </a:lnTo>
                    <a:lnTo>
                      <a:pt x="95" y="141"/>
                    </a:lnTo>
                    <a:lnTo>
                      <a:pt x="102" y="144"/>
                    </a:lnTo>
                    <a:lnTo>
                      <a:pt x="109" y="146"/>
                    </a:lnTo>
                    <a:lnTo>
                      <a:pt x="117" y="147"/>
                    </a:lnTo>
                    <a:lnTo>
                      <a:pt x="124" y="148"/>
                    </a:lnTo>
                    <a:lnTo>
                      <a:pt x="131" y="149"/>
                    </a:lnTo>
                    <a:lnTo>
                      <a:pt x="138" y="150"/>
                    </a:lnTo>
                    <a:lnTo>
                      <a:pt x="146" y="150"/>
                    </a:lnTo>
                    <a:lnTo>
                      <a:pt x="153" y="150"/>
                    </a:lnTo>
                    <a:lnTo>
                      <a:pt x="160" y="149"/>
                    </a:lnTo>
                    <a:lnTo>
                      <a:pt x="168" y="148"/>
                    </a:lnTo>
                    <a:lnTo>
                      <a:pt x="175" y="147"/>
                    </a:lnTo>
                    <a:lnTo>
                      <a:pt x="182" y="145"/>
                    </a:lnTo>
                    <a:lnTo>
                      <a:pt x="189" y="143"/>
                    </a:lnTo>
                    <a:lnTo>
                      <a:pt x="196" y="141"/>
                    </a:lnTo>
                    <a:lnTo>
                      <a:pt x="203" y="138"/>
                    </a:lnTo>
                    <a:lnTo>
                      <a:pt x="209" y="135"/>
                    </a:lnTo>
                    <a:lnTo>
                      <a:pt x="216" y="132"/>
                    </a:lnTo>
                    <a:lnTo>
                      <a:pt x="222" y="128"/>
                    </a:lnTo>
                    <a:lnTo>
                      <a:pt x="228" y="124"/>
                    </a:lnTo>
                    <a:lnTo>
                      <a:pt x="234" y="120"/>
                    </a:lnTo>
                    <a:lnTo>
                      <a:pt x="240" y="115"/>
                    </a:lnTo>
                    <a:lnTo>
                      <a:pt x="245" y="110"/>
                    </a:lnTo>
                    <a:lnTo>
                      <a:pt x="250" y="105"/>
                    </a:lnTo>
                    <a:lnTo>
                      <a:pt x="255" y="100"/>
                    </a:lnTo>
                    <a:lnTo>
                      <a:pt x="260" y="94"/>
                    </a:lnTo>
                    <a:lnTo>
                      <a:pt x="264" y="89"/>
                    </a:lnTo>
                    <a:lnTo>
                      <a:pt x="268" y="82"/>
                    </a:lnTo>
                    <a:lnTo>
                      <a:pt x="272" y="76"/>
                    </a:lnTo>
                    <a:lnTo>
                      <a:pt x="275" y="70"/>
                    </a:lnTo>
                    <a:lnTo>
                      <a:pt x="278" y="63"/>
                    </a:lnTo>
                    <a:lnTo>
                      <a:pt x="281" y="57"/>
                    </a:lnTo>
                    <a:lnTo>
                      <a:pt x="283" y="50"/>
                    </a:lnTo>
                    <a:lnTo>
                      <a:pt x="285" y="43"/>
                    </a:lnTo>
                    <a:lnTo>
                      <a:pt x="287" y="36"/>
                    </a:lnTo>
                    <a:lnTo>
                      <a:pt x="288" y="29"/>
                    </a:lnTo>
                    <a:lnTo>
                      <a:pt x="289" y="21"/>
                    </a:lnTo>
                    <a:lnTo>
                      <a:pt x="290" y="14"/>
                    </a:lnTo>
                    <a:lnTo>
                      <a:pt x="290" y="7"/>
                    </a:lnTo>
                    <a:lnTo>
                      <a:pt x="290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21"/>
              <p:cNvSpPr>
                <a:spLocks noChangeArrowheads="1"/>
              </p:cNvSpPr>
              <p:nvPr/>
            </p:nvSpPr>
            <p:spPr bwMode="auto">
              <a:xfrm rot="2580000">
                <a:off x="882" y="1658"/>
                <a:ext cx="66" cy="34"/>
              </a:xfrm>
              <a:custGeom>
                <a:avLst/>
                <a:gdLst>
                  <a:gd name="T0" fmla="*/ 0 w 293"/>
                  <a:gd name="T1" fmla="*/ 2 h 151"/>
                  <a:gd name="T2" fmla="*/ 0 w 293"/>
                  <a:gd name="T3" fmla="*/ 5 h 151"/>
                  <a:gd name="T4" fmla="*/ 1 w 293"/>
                  <a:gd name="T5" fmla="*/ 8 h 151"/>
                  <a:gd name="T6" fmla="*/ 2 w 293"/>
                  <a:gd name="T7" fmla="*/ 11 h 151"/>
                  <a:gd name="T8" fmla="*/ 3 w 293"/>
                  <a:gd name="T9" fmla="*/ 14 h 151"/>
                  <a:gd name="T10" fmla="*/ 4 w 293"/>
                  <a:gd name="T11" fmla="*/ 17 h 151"/>
                  <a:gd name="T12" fmla="*/ 6 w 293"/>
                  <a:gd name="T13" fmla="*/ 20 h 151"/>
                  <a:gd name="T14" fmla="*/ 8 w 293"/>
                  <a:gd name="T15" fmla="*/ 23 h 151"/>
                  <a:gd name="T16" fmla="*/ 10 w 293"/>
                  <a:gd name="T17" fmla="*/ 25 h 151"/>
                  <a:gd name="T18" fmla="*/ 13 w 293"/>
                  <a:gd name="T19" fmla="*/ 27 h 151"/>
                  <a:gd name="T20" fmla="*/ 15 w 293"/>
                  <a:gd name="T21" fmla="*/ 29 h 151"/>
                  <a:gd name="T22" fmla="*/ 18 w 293"/>
                  <a:gd name="T23" fmla="*/ 30 h 151"/>
                  <a:gd name="T24" fmla="*/ 21 w 293"/>
                  <a:gd name="T25" fmla="*/ 32 h 151"/>
                  <a:gd name="T26" fmla="*/ 25 w 293"/>
                  <a:gd name="T27" fmla="*/ 33 h 151"/>
                  <a:gd name="T28" fmla="*/ 28 w 293"/>
                  <a:gd name="T29" fmla="*/ 33 h 151"/>
                  <a:gd name="T30" fmla="*/ 31 w 293"/>
                  <a:gd name="T31" fmla="*/ 34 h 151"/>
                  <a:gd name="T32" fmla="*/ 34 w 293"/>
                  <a:gd name="T33" fmla="*/ 34 h 151"/>
                  <a:gd name="T34" fmla="*/ 38 w 293"/>
                  <a:gd name="T35" fmla="*/ 33 h 151"/>
                  <a:gd name="T36" fmla="*/ 41 w 293"/>
                  <a:gd name="T37" fmla="*/ 33 h 151"/>
                  <a:gd name="T38" fmla="*/ 44 w 293"/>
                  <a:gd name="T39" fmla="*/ 32 h 151"/>
                  <a:gd name="T40" fmla="*/ 47 w 293"/>
                  <a:gd name="T41" fmla="*/ 31 h 151"/>
                  <a:gd name="T42" fmla="*/ 50 w 293"/>
                  <a:gd name="T43" fmla="*/ 29 h 151"/>
                  <a:gd name="T44" fmla="*/ 53 w 293"/>
                  <a:gd name="T45" fmla="*/ 27 h 151"/>
                  <a:gd name="T46" fmla="*/ 55 w 293"/>
                  <a:gd name="T47" fmla="*/ 25 h 151"/>
                  <a:gd name="T48" fmla="*/ 58 w 293"/>
                  <a:gd name="T49" fmla="*/ 23 h 151"/>
                  <a:gd name="T50" fmla="*/ 60 w 293"/>
                  <a:gd name="T51" fmla="*/ 20 h 151"/>
                  <a:gd name="T52" fmla="*/ 61 w 293"/>
                  <a:gd name="T53" fmla="*/ 17 h 151"/>
                  <a:gd name="T54" fmla="*/ 63 w 293"/>
                  <a:gd name="T55" fmla="*/ 15 h 151"/>
                  <a:gd name="T56" fmla="*/ 64 w 293"/>
                  <a:gd name="T57" fmla="*/ 11 h 151"/>
                  <a:gd name="T58" fmla="*/ 65 w 293"/>
                  <a:gd name="T59" fmla="*/ 8 h 151"/>
                  <a:gd name="T60" fmla="*/ 66 w 293"/>
                  <a:gd name="T61" fmla="*/ 5 h 151"/>
                  <a:gd name="T62" fmla="*/ 66 w 293"/>
                  <a:gd name="T63" fmla="*/ 2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3"/>
                  <a:gd name="T97" fmla="*/ 0 h 151"/>
                  <a:gd name="T98" fmla="*/ 293 w 293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3" h="151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9"/>
                    </a:lnTo>
                    <a:lnTo>
                      <a:pt x="3" y="36"/>
                    </a:lnTo>
                    <a:lnTo>
                      <a:pt x="5" y="43"/>
                    </a:lnTo>
                    <a:lnTo>
                      <a:pt x="7" y="50"/>
                    </a:lnTo>
                    <a:lnTo>
                      <a:pt x="9" y="57"/>
                    </a:lnTo>
                    <a:lnTo>
                      <a:pt x="12" y="63"/>
                    </a:lnTo>
                    <a:lnTo>
                      <a:pt x="15" y="70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30" y="94"/>
                    </a:lnTo>
                    <a:lnTo>
                      <a:pt x="35" y="100"/>
                    </a:lnTo>
                    <a:lnTo>
                      <a:pt x="40" y="105"/>
                    </a:lnTo>
                    <a:lnTo>
                      <a:pt x="45" y="110"/>
                    </a:lnTo>
                    <a:lnTo>
                      <a:pt x="51" y="115"/>
                    </a:lnTo>
                    <a:lnTo>
                      <a:pt x="56" y="120"/>
                    </a:lnTo>
                    <a:lnTo>
                      <a:pt x="62" y="124"/>
                    </a:lnTo>
                    <a:lnTo>
                      <a:pt x="68" y="128"/>
                    </a:lnTo>
                    <a:lnTo>
                      <a:pt x="75" y="132"/>
                    </a:lnTo>
                    <a:lnTo>
                      <a:pt x="81" y="135"/>
                    </a:lnTo>
                    <a:lnTo>
                      <a:pt x="88" y="138"/>
                    </a:lnTo>
                    <a:lnTo>
                      <a:pt x="95" y="141"/>
                    </a:lnTo>
                    <a:lnTo>
                      <a:pt x="102" y="143"/>
                    </a:lnTo>
                    <a:lnTo>
                      <a:pt x="109" y="145"/>
                    </a:lnTo>
                    <a:lnTo>
                      <a:pt x="116" y="147"/>
                    </a:lnTo>
                    <a:lnTo>
                      <a:pt x="123" y="148"/>
                    </a:lnTo>
                    <a:lnTo>
                      <a:pt x="131" y="149"/>
                    </a:lnTo>
                    <a:lnTo>
                      <a:pt x="138" y="150"/>
                    </a:lnTo>
                    <a:lnTo>
                      <a:pt x="145" y="150"/>
                    </a:lnTo>
                    <a:lnTo>
                      <a:pt x="153" y="150"/>
                    </a:lnTo>
                    <a:lnTo>
                      <a:pt x="160" y="149"/>
                    </a:lnTo>
                    <a:lnTo>
                      <a:pt x="167" y="148"/>
                    </a:lnTo>
                    <a:lnTo>
                      <a:pt x="175" y="147"/>
                    </a:lnTo>
                    <a:lnTo>
                      <a:pt x="182" y="146"/>
                    </a:lnTo>
                    <a:lnTo>
                      <a:pt x="189" y="144"/>
                    </a:lnTo>
                    <a:lnTo>
                      <a:pt x="196" y="141"/>
                    </a:lnTo>
                    <a:lnTo>
                      <a:pt x="203" y="139"/>
                    </a:lnTo>
                    <a:lnTo>
                      <a:pt x="209" y="136"/>
                    </a:lnTo>
                    <a:lnTo>
                      <a:pt x="216" y="132"/>
                    </a:lnTo>
                    <a:lnTo>
                      <a:pt x="222" y="129"/>
                    </a:lnTo>
                    <a:lnTo>
                      <a:pt x="229" y="125"/>
                    </a:lnTo>
                    <a:lnTo>
                      <a:pt x="235" y="121"/>
                    </a:lnTo>
                    <a:lnTo>
                      <a:pt x="240" y="116"/>
                    </a:lnTo>
                    <a:lnTo>
                      <a:pt x="246" y="111"/>
                    </a:lnTo>
                    <a:lnTo>
                      <a:pt x="251" y="106"/>
                    </a:lnTo>
                    <a:lnTo>
                      <a:pt x="256" y="101"/>
                    </a:lnTo>
                    <a:lnTo>
                      <a:pt x="261" y="95"/>
                    </a:lnTo>
                    <a:lnTo>
                      <a:pt x="265" y="90"/>
                    </a:lnTo>
                    <a:lnTo>
                      <a:pt x="269" y="84"/>
                    </a:lnTo>
                    <a:lnTo>
                      <a:pt x="273" y="77"/>
                    </a:lnTo>
                    <a:lnTo>
                      <a:pt x="277" y="71"/>
                    </a:lnTo>
                    <a:lnTo>
                      <a:pt x="280" y="65"/>
                    </a:lnTo>
                    <a:lnTo>
                      <a:pt x="282" y="58"/>
                    </a:lnTo>
                    <a:lnTo>
                      <a:pt x="285" y="51"/>
                    </a:lnTo>
                    <a:lnTo>
                      <a:pt x="287" y="44"/>
                    </a:lnTo>
                    <a:lnTo>
                      <a:pt x="289" y="37"/>
                    </a:lnTo>
                    <a:lnTo>
                      <a:pt x="290" y="30"/>
                    </a:lnTo>
                    <a:lnTo>
                      <a:pt x="291" y="23"/>
                    </a:lnTo>
                    <a:lnTo>
                      <a:pt x="292" y="16"/>
                    </a:lnTo>
                    <a:lnTo>
                      <a:pt x="292" y="8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22"/>
              <p:cNvSpPr>
                <a:spLocks noChangeArrowheads="1"/>
              </p:cNvSpPr>
              <p:nvPr/>
            </p:nvSpPr>
            <p:spPr bwMode="auto">
              <a:xfrm rot="-8220000">
                <a:off x="950" y="1681"/>
                <a:ext cx="66" cy="35"/>
              </a:xfrm>
              <a:custGeom>
                <a:avLst/>
                <a:gdLst>
                  <a:gd name="T0" fmla="*/ 0 w 291"/>
                  <a:gd name="T1" fmla="*/ 4 h 153"/>
                  <a:gd name="T2" fmla="*/ 0 w 291"/>
                  <a:gd name="T3" fmla="*/ 7 h 153"/>
                  <a:gd name="T4" fmla="*/ 1 w 291"/>
                  <a:gd name="T5" fmla="*/ 10 h 153"/>
                  <a:gd name="T6" fmla="*/ 2 w 291"/>
                  <a:gd name="T7" fmla="*/ 13 h 153"/>
                  <a:gd name="T8" fmla="*/ 3 w 291"/>
                  <a:gd name="T9" fmla="*/ 16 h 153"/>
                  <a:gd name="T10" fmla="*/ 5 w 291"/>
                  <a:gd name="T11" fmla="*/ 19 h 153"/>
                  <a:gd name="T12" fmla="*/ 7 w 291"/>
                  <a:gd name="T13" fmla="*/ 22 h 153"/>
                  <a:gd name="T14" fmla="*/ 9 w 291"/>
                  <a:gd name="T15" fmla="*/ 24 h 153"/>
                  <a:gd name="T16" fmla="*/ 11 w 291"/>
                  <a:gd name="T17" fmla="*/ 27 h 153"/>
                  <a:gd name="T18" fmla="*/ 14 w 291"/>
                  <a:gd name="T19" fmla="*/ 29 h 153"/>
                  <a:gd name="T20" fmla="*/ 17 w 291"/>
                  <a:gd name="T21" fmla="*/ 30 h 153"/>
                  <a:gd name="T22" fmla="*/ 20 w 291"/>
                  <a:gd name="T23" fmla="*/ 32 h 153"/>
                  <a:gd name="T24" fmla="*/ 22 w 291"/>
                  <a:gd name="T25" fmla="*/ 33 h 153"/>
                  <a:gd name="T26" fmla="*/ 26 w 291"/>
                  <a:gd name="T27" fmla="*/ 34 h 153"/>
                  <a:gd name="T28" fmla="*/ 29 w 291"/>
                  <a:gd name="T29" fmla="*/ 35 h 153"/>
                  <a:gd name="T30" fmla="*/ 32 w 291"/>
                  <a:gd name="T31" fmla="*/ 35 h 153"/>
                  <a:gd name="T32" fmla="*/ 36 w 291"/>
                  <a:gd name="T33" fmla="*/ 35 h 153"/>
                  <a:gd name="T34" fmla="*/ 39 w 291"/>
                  <a:gd name="T35" fmla="*/ 34 h 153"/>
                  <a:gd name="T36" fmla="*/ 42 w 291"/>
                  <a:gd name="T37" fmla="*/ 33 h 153"/>
                  <a:gd name="T38" fmla="*/ 45 w 291"/>
                  <a:gd name="T39" fmla="*/ 32 h 153"/>
                  <a:gd name="T40" fmla="*/ 48 w 291"/>
                  <a:gd name="T41" fmla="*/ 31 h 153"/>
                  <a:gd name="T42" fmla="*/ 51 w 291"/>
                  <a:gd name="T43" fmla="*/ 30 h 153"/>
                  <a:gd name="T44" fmla="*/ 54 w 291"/>
                  <a:gd name="T45" fmla="*/ 27 h 153"/>
                  <a:gd name="T46" fmla="*/ 56 w 291"/>
                  <a:gd name="T47" fmla="*/ 25 h 153"/>
                  <a:gd name="T48" fmla="*/ 58 w 291"/>
                  <a:gd name="T49" fmla="*/ 23 h 153"/>
                  <a:gd name="T50" fmla="*/ 60 w 291"/>
                  <a:gd name="T51" fmla="*/ 20 h 153"/>
                  <a:gd name="T52" fmla="*/ 62 w 291"/>
                  <a:gd name="T53" fmla="*/ 17 h 153"/>
                  <a:gd name="T54" fmla="*/ 63 w 291"/>
                  <a:gd name="T55" fmla="*/ 14 h 153"/>
                  <a:gd name="T56" fmla="*/ 64 w 291"/>
                  <a:gd name="T57" fmla="*/ 11 h 153"/>
                  <a:gd name="T58" fmla="*/ 65 w 291"/>
                  <a:gd name="T59" fmla="*/ 8 h 153"/>
                  <a:gd name="T60" fmla="*/ 66 w 291"/>
                  <a:gd name="T61" fmla="*/ 5 h 153"/>
                  <a:gd name="T62" fmla="*/ 66 w 291"/>
                  <a:gd name="T63" fmla="*/ 2 h 1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1"/>
                  <a:gd name="T97" fmla="*/ 0 h 153"/>
                  <a:gd name="T98" fmla="*/ 291 w 291"/>
                  <a:gd name="T99" fmla="*/ 153 h 1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1" h="153">
                    <a:moveTo>
                      <a:pt x="0" y="9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6" y="51"/>
                    </a:lnTo>
                    <a:lnTo>
                      <a:pt x="9" y="58"/>
                    </a:lnTo>
                    <a:lnTo>
                      <a:pt x="11" y="65"/>
                    </a:lnTo>
                    <a:lnTo>
                      <a:pt x="14" y="71"/>
                    </a:lnTo>
                    <a:lnTo>
                      <a:pt x="18" y="78"/>
                    </a:lnTo>
                    <a:lnTo>
                      <a:pt x="21" y="84"/>
                    </a:lnTo>
                    <a:lnTo>
                      <a:pt x="25" y="90"/>
                    </a:lnTo>
                    <a:lnTo>
                      <a:pt x="30" y="96"/>
                    </a:lnTo>
                    <a:lnTo>
                      <a:pt x="34" y="101"/>
                    </a:lnTo>
                    <a:lnTo>
                      <a:pt x="39" y="107"/>
                    </a:lnTo>
                    <a:lnTo>
                      <a:pt x="44" y="112"/>
                    </a:lnTo>
                    <a:lnTo>
                      <a:pt x="49" y="116"/>
                    </a:lnTo>
                    <a:lnTo>
                      <a:pt x="55" y="121"/>
                    </a:lnTo>
                    <a:lnTo>
                      <a:pt x="61" y="125"/>
                    </a:lnTo>
                    <a:lnTo>
                      <a:pt x="67" y="129"/>
                    </a:lnTo>
                    <a:lnTo>
                      <a:pt x="73" y="133"/>
                    </a:lnTo>
                    <a:lnTo>
                      <a:pt x="79" y="136"/>
                    </a:lnTo>
                    <a:lnTo>
                      <a:pt x="86" y="140"/>
                    </a:lnTo>
                    <a:lnTo>
                      <a:pt x="93" y="142"/>
                    </a:lnTo>
                    <a:lnTo>
                      <a:pt x="99" y="145"/>
                    </a:lnTo>
                    <a:lnTo>
                      <a:pt x="106" y="147"/>
                    </a:lnTo>
                    <a:lnTo>
                      <a:pt x="113" y="149"/>
                    </a:lnTo>
                    <a:lnTo>
                      <a:pt x="120" y="150"/>
                    </a:lnTo>
                    <a:lnTo>
                      <a:pt x="128" y="151"/>
                    </a:lnTo>
                    <a:lnTo>
                      <a:pt x="135" y="152"/>
                    </a:lnTo>
                    <a:lnTo>
                      <a:pt x="142" y="152"/>
                    </a:lnTo>
                    <a:lnTo>
                      <a:pt x="149" y="152"/>
                    </a:lnTo>
                    <a:lnTo>
                      <a:pt x="157" y="152"/>
                    </a:lnTo>
                    <a:lnTo>
                      <a:pt x="164" y="151"/>
                    </a:lnTo>
                    <a:lnTo>
                      <a:pt x="171" y="150"/>
                    </a:lnTo>
                    <a:lnTo>
                      <a:pt x="178" y="148"/>
                    </a:lnTo>
                    <a:lnTo>
                      <a:pt x="185" y="146"/>
                    </a:lnTo>
                    <a:lnTo>
                      <a:pt x="192" y="144"/>
                    </a:lnTo>
                    <a:lnTo>
                      <a:pt x="199" y="142"/>
                    </a:lnTo>
                    <a:lnTo>
                      <a:pt x="205" y="139"/>
                    </a:lnTo>
                    <a:lnTo>
                      <a:pt x="212" y="136"/>
                    </a:lnTo>
                    <a:lnTo>
                      <a:pt x="218" y="132"/>
                    </a:lnTo>
                    <a:lnTo>
                      <a:pt x="224" y="129"/>
                    </a:lnTo>
                    <a:lnTo>
                      <a:pt x="230" y="125"/>
                    </a:lnTo>
                    <a:lnTo>
                      <a:pt x="236" y="120"/>
                    </a:lnTo>
                    <a:lnTo>
                      <a:pt x="242" y="116"/>
                    </a:lnTo>
                    <a:lnTo>
                      <a:pt x="247" y="111"/>
                    </a:lnTo>
                    <a:lnTo>
                      <a:pt x="252" y="105"/>
                    </a:lnTo>
                    <a:lnTo>
                      <a:pt x="257" y="100"/>
                    </a:lnTo>
                    <a:lnTo>
                      <a:pt x="261" y="94"/>
                    </a:lnTo>
                    <a:lnTo>
                      <a:pt x="265" y="89"/>
                    </a:lnTo>
                    <a:lnTo>
                      <a:pt x="269" y="83"/>
                    </a:lnTo>
                    <a:lnTo>
                      <a:pt x="273" y="76"/>
                    </a:lnTo>
                    <a:lnTo>
                      <a:pt x="276" y="70"/>
                    </a:lnTo>
                    <a:lnTo>
                      <a:pt x="279" y="63"/>
                    </a:lnTo>
                    <a:lnTo>
                      <a:pt x="282" y="57"/>
                    </a:lnTo>
                    <a:lnTo>
                      <a:pt x="284" y="50"/>
                    </a:lnTo>
                    <a:lnTo>
                      <a:pt x="286" y="43"/>
                    </a:lnTo>
                    <a:lnTo>
                      <a:pt x="287" y="36"/>
                    </a:lnTo>
                    <a:lnTo>
                      <a:pt x="289" y="29"/>
                    </a:lnTo>
                    <a:lnTo>
                      <a:pt x="289" y="22"/>
                    </a:lnTo>
                    <a:lnTo>
                      <a:pt x="290" y="15"/>
                    </a:lnTo>
                    <a:lnTo>
                      <a:pt x="290" y="8"/>
                    </a:lnTo>
                    <a:lnTo>
                      <a:pt x="290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23"/>
              <p:cNvSpPr>
                <a:spLocks noChangeArrowheads="1"/>
              </p:cNvSpPr>
              <p:nvPr/>
            </p:nvSpPr>
            <p:spPr bwMode="auto">
              <a:xfrm rot="2580000">
                <a:off x="980" y="1749"/>
                <a:ext cx="66" cy="35"/>
              </a:xfrm>
              <a:custGeom>
                <a:avLst/>
                <a:gdLst>
                  <a:gd name="T0" fmla="*/ 0 w 291"/>
                  <a:gd name="T1" fmla="*/ 2 h 153"/>
                  <a:gd name="T2" fmla="*/ 0 w 291"/>
                  <a:gd name="T3" fmla="*/ 5 h 153"/>
                  <a:gd name="T4" fmla="*/ 1 w 291"/>
                  <a:gd name="T5" fmla="*/ 8 h 153"/>
                  <a:gd name="T6" fmla="*/ 1 w 291"/>
                  <a:gd name="T7" fmla="*/ 11 h 153"/>
                  <a:gd name="T8" fmla="*/ 2 w 291"/>
                  <a:gd name="T9" fmla="*/ 14 h 153"/>
                  <a:gd name="T10" fmla="*/ 4 w 291"/>
                  <a:gd name="T11" fmla="*/ 17 h 153"/>
                  <a:gd name="T12" fmla="*/ 5 w 291"/>
                  <a:gd name="T13" fmla="*/ 20 h 153"/>
                  <a:gd name="T14" fmla="*/ 7 w 291"/>
                  <a:gd name="T15" fmla="*/ 23 h 153"/>
                  <a:gd name="T16" fmla="*/ 10 w 291"/>
                  <a:gd name="T17" fmla="*/ 25 h 153"/>
                  <a:gd name="T18" fmla="*/ 12 w 291"/>
                  <a:gd name="T19" fmla="*/ 27 h 153"/>
                  <a:gd name="T20" fmla="*/ 15 w 291"/>
                  <a:gd name="T21" fmla="*/ 30 h 153"/>
                  <a:gd name="T22" fmla="*/ 18 w 291"/>
                  <a:gd name="T23" fmla="*/ 31 h 153"/>
                  <a:gd name="T24" fmla="*/ 21 w 291"/>
                  <a:gd name="T25" fmla="*/ 32 h 153"/>
                  <a:gd name="T26" fmla="*/ 24 w 291"/>
                  <a:gd name="T27" fmla="*/ 33 h 153"/>
                  <a:gd name="T28" fmla="*/ 27 w 291"/>
                  <a:gd name="T29" fmla="*/ 34 h 153"/>
                  <a:gd name="T30" fmla="*/ 30 w 291"/>
                  <a:gd name="T31" fmla="*/ 35 h 153"/>
                  <a:gd name="T32" fmla="*/ 34 w 291"/>
                  <a:gd name="T33" fmla="*/ 35 h 153"/>
                  <a:gd name="T34" fmla="*/ 37 w 291"/>
                  <a:gd name="T35" fmla="*/ 35 h 153"/>
                  <a:gd name="T36" fmla="*/ 40 w 291"/>
                  <a:gd name="T37" fmla="*/ 34 h 153"/>
                  <a:gd name="T38" fmla="*/ 43 w 291"/>
                  <a:gd name="T39" fmla="*/ 33 h 153"/>
                  <a:gd name="T40" fmla="*/ 46 w 291"/>
                  <a:gd name="T41" fmla="*/ 32 h 153"/>
                  <a:gd name="T42" fmla="*/ 49 w 291"/>
                  <a:gd name="T43" fmla="*/ 30 h 153"/>
                  <a:gd name="T44" fmla="*/ 52 w 291"/>
                  <a:gd name="T45" fmla="*/ 29 h 153"/>
                  <a:gd name="T46" fmla="*/ 55 w 291"/>
                  <a:gd name="T47" fmla="*/ 27 h 153"/>
                  <a:gd name="T48" fmla="*/ 57 w 291"/>
                  <a:gd name="T49" fmla="*/ 24 h 153"/>
                  <a:gd name="T50" fmla="*/ 59 w 291"/>
                  <a:gd name="T51" fmla="*/ 22 h 153"/>
                  <a:gd name="T52" fmla="*/ 61 w 291"/>
                  <a:gd name="T53" fmla="*/ 19 h 153"/>
                  <a:gd name="T54" fmla="*/ 63 w 291"/>
                  <a:gd name="T55" fmla="*/ 16 h 153"/>
                  <a:gd name="T56" fmla="*/ 64 w 291"/>
                  <a:gd name="T57" fmla="*/ 13 h 153"/>
                  <a:gd name="T58" fmla="*/ 65 w 291"/>
                  <a:gd name="T59" fmla="*/ 10 h 153"/>
                  <a:gd name="T60" fmla="*/ 65 w 291"/>
                  <a:gd name="T61" fmla="*/ 7 h 153"/>
                  <a:gd name="T62" fmla="*/ 66 w 291"/>
                  <a:gd name="T63" fmla="*/ 4 h 1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1"/>
                  <a:gd name="T97" fmla="*/ 0 h 153"/>
                  <a:gd name="T98" fmla="*/ 291 w 291"/>
                  <a:gd name="T99" fmla="*/ 153 h 1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1" h="153">
                    <a:moveTo>
                      <a:pt x="0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9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6" y="50"/>
                    </a:lnTo>
                    <a:lnTo>
                      <a:pt x="8" y="57"/>
                    </a:lnTo>
                    <a:lnTo>
                      <a:pt x="11" y="63"/>
                    </a:lnTo>
                    <a:lnTo>
                      <a:pt x="14" y="70"/>
                    </a:lnTo>
                    <a:lnTo>
                      <a:pt x="17" y="76"/>
                    </a:lnTo>
                    <a:lnTo>
                      <a:pt x="21" y="82"/>
                    </a:lnTo>
                    <a:lnTo>
                      <a:pt x="24" y="88"/>
                    </a:lnTo>
                    <a:lnTo>
                      <a:pt x="29" y="94"/>
                    </a:lnTo>
                    <a:lnTo>
                      <a:pt x="33" y="100"/>
                    </a:lnTo>
                    <a:lnTo>
                      <a:pt x="38" y="105"/>
                    </a:lnTo>
                    <a:lnTo>
                      <a:pt x="43" y="111"/>
                    </a:lnTo>
                    <a:lnTo>
                      <a:pt x="48" y="115"/>
                    </a:lnTo>
                    <a:lnTo>
                      <a:pt x="54" y="120"/>
                    </a:lnTo>
                    <a:lnTo>
                      <a:pt x="59" y="124"/>
                    </a:lnTo>
                    <a:lnTo>
                      <a:pt x="65" y="129"/>
                    </a:lnTo>
                    <a:lnTo>
                      <a:pt x="72" y="132"/>
                    </a:lnTo>
                    <a:lnTo>
                      <a:pt x="78" y="136"/>
                    </a:lnTo>
                    <a:lnTo>
                      <a:pt x="84" y="139"/>
                    </a:lnTo>
                    <a:lnTo>
                      <a:pt x="91" y="142"/>
                    </a:lnTo>
                    <a:lnTo>
                      <a:pt x="98" y="144"/>
                    </a:lnTo>
                    <a:lnTo>
                      <a:pt x="105" y="146"/>
                    </a:lnTo>
                    <a:lnTo>
                      <a:pt x="112" y="148"/>
                    </a:lnTo>
                    <a:lnTo>
                      <a:pt x="119" y="150"/>
                    </a:lnTo>
                    <a:lnTo>
                      <a:pt x="126" y="151"/>
                    </a:lnTo>
                    <a:lnTo>
                      <a:pt x="133" y="152"/>
                    </a:lnTo>
                    <a:lnTo>
                      <a:pt x="141" y="152"/>
                    </a:lnTo>
                    <a:lnTo>
                      <a:pt x="148" y="152"/>
                    </a:lnTo>
                    <a:lnTo>
                      <a:pt x="155" y="152"/>
                    </a:lnTo>
                    <a:lnTo>
                      <a:pt x="162" y="151"/>
                    </a:lnTo>
                    <a:lnTo>
                      <a:pt x="169" y="150"/>
                    </a:lnTo>
                    <a:lnTo>
                      <a:pt x="177" y="149"/>
                    </a:lnTo>
                    <a:lnTo>
                      <a:pt x="184" y="147"/>
                    </a:lnTo>
                    <a:lnTo>
                      <a:pt x="191" y="145"/>
                    </a:lnTo>
                    <a:lnTo>
                      <a:pt x="197" y="142"/>
                    </a:lnTo>
                    <a:lnTo>
                      <a:pt x="204" y="140"/>
                    </a:lnTo>
                    <a:lnTo>
                      <a:pt x="211" y="137"/>
                    </a:lnTo>
                    <a:lnTo>
                      <a:pt x="217" y="133"/>
                    </a:lnTo>
                    <a:lnTo>
                      <a:pt x="223" y="129"/>
                    </a:lnTo>
                    <a:lnTo>
                      <a:pt x="229" y="125"/>
                    </a:lnTo>
                    <a:lnTo>
                      <a:pt x="235" y="121"/>
                    </a:lnTo>
                    <a:lnTo>
                      <a:pt x="241" y="117"/>
                    </a:lnTo>
                    <a:lnTo>
                      <a:pt x="246" y="112"/>
                    </a:lnTo>
                    <a:lnTo>
                      <a:pt x="251" y="107"/>
                    </a:lnTo>
                    <a:lnTo>
                      <a:pt x="256" y="101"/>
                    </a:lnTo>
                    <a:lnTo>
                      <a:pt x="260" y="96"/>
                    </a:lnTo>
                    <a:lnTo>
                      <a:pt x="265" y="90"/>
                    </a:lnTo>
                    <a:lnTo>
                      <a:pt x="269" y="84"/>
                    </a:lnTo>
                    <a:lnTo>
                      <a:pt x="272" y="78"/>
                    </a:lnTo>
                    <a:lnTo>
                      <a:pt x="276" y="71"/>
                    </a:lnTo>
                    <a:lnTo>
                      <a:pt x="279" y="65"/>
                    </a:lnTo>
                    <a:lnTo>
                      <a:pt x="281" y="58"/>
                    </a:lnTo>
                    <a:lnTo>
                      <a:pt x="284" y="51"/>
                    </a:lnTo>
                    <a:lnTo>
                      <a:pt x="285" y="44"/>
                    </a:lnTo>
                    <a:lnTo>
                      <a:pt x="287" y="37"/>
                    </a:lnTo>
                    <a:lnTo>
                      <a:pt x="288" y="30"/>
                    </a:lnTo>
                    <a:lnTo>
                      <a:pt x="289" y="23"/>
                    </a:lnTo>
                    <a:lnTo>
                      <a:pt x="290" y="16"/>
                    </a:lnTo>
                    <a:lnTo>
                      <a:pt x="290" y="9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24"/>
              <p:cNvSpPr>
                <a:spLocks noChangeArrowheads="1"/>
              </p:cNvSpPr>
              <p:nvPr/>
            </p:nvSpPr>
            <p:spPr bwMode="auto">
              <a:xfrm rot="-8220000">
                <a:off x="1046" y="1770"/>
                <a:ext cx="67" cy="34"/>
              </a:xfrm>
              <a:custGeom>
                <a:avLst/>
                <a:gdLst>
                  <a:gd name="T0" fmla="*/ 0 w 297"/>
                  <a:gd name="T1" fmla="*/ 4 h 151"/>
                  <a:gd name="T2" fmla="*/ 0 w 297"/>
                  <a:gd name="T3" fmla="*/ 7 h 151"/>
                  <a:gd name="T4" fmla="*/ 1 w 297"/>
                  <a:gd name="T5" fmla="*/ 10 h 151"/>
                  <a:gd name="T6" fmla="*/ 2 w 297"/>
                  <a:gd name="T7" fmla="*/ 13 h 151"/>
                  <a:gd name="T8" fmla="*/ 4 w 297"/>
                  <a:gd name="T9" fmla="*/ 16 h 151"/>
                  <a:gd name="T10" fmla="*/ 5 w 297"/>
                  <a:gd name="T11" fmla="*/ 19 h 151"/>
                  <a:gd name="T12" fmla="*/ 7 w 297"/>
                  <a:gd name="T13" fmla="*/ 21 h 151"/>
                  <a:gd name="T14" fmla="*/ 9 w 297"/>
                  <a:gd name="T15" fmla="*/ 24 h 151"/>
                  <a:gd name="T16" fmla="*/ 12 w 297"/>
                  <a:gd name="T17" fmla="*/ 26 h 151"/>
                  <a:gd name="T18" fmla="*/ 14 w 297"/>
                  <a:gd name="T19" fmla="*/ 28 h 151"/>
                  <a:gd name="T20" fmla="*/ 17 w 297"/>
                  <a:gd name="T21" fmla="*/ 30 h 151"/>
                  <a:gd name="T22" fmla="*/ 20 w 297"/>
                  <a:gd name="T23" fmla="*/ 31 h 151"/>
                  <a:gd name="T24" fmla="*/ 24 w 297"/>
                  <a:gd name="T25" fmla="*/ 32 h 151"/>
                  <a:gd name="T26" fmla="*/ 27 w 297"/>
                  <a:gd name="T27" fmla="*/ 33 h 151"/>
                  <a:gd name="T28" fmla="*/ 30 w 297"/>
                  <a:gd name="T29" fmla="*/ 34 h 151"/>
                  <a:gd name="T30" fmla="*/ 34 w 297"/>
                  <a:gd name="T31" fmla="*/ 34 h 151"/>
                  <a:gd name="T32" fmla="*/ 37 w 297"/>
                  <a:gd name="T33" fmla="*/ 34 h 151"/>
                  <a:gd name="T34" fmla="*/ 40 w 297"/>
                  <a:gd name="T35" fmla="*/ 33 h 151"/>
                  <a:gd name="T36" fmla="*/ 44 w 297"/>
                  <a:gd name="T37" fmla="*/ 32 h 151"/>
                  <a:gd name="T38" fmla="*/ 47 w 297"/>
                  <a:gd name="T39" fmla="*/ 31 h 151"/>
                  <a:gd name="T40" fmla="*/ 50 w 297"/>
                  <a:gd name="T41" fmla="*/ 30 h 151"/>
                  <a:gd name="T42" fmla="*/ 53 w 297"/>
                  <a:gd name="T43" fmla="*/ 28 h 151"/>
                  <a:gd name="T44" fmla="*/ 55 w 297"/>
                  <a:gd name="T45" fmla="*/ 26 h 151"/>
                  <a:gd name="T46" fmla="*/ 58 w 297"/>
                  <a:gd name="T47" fmla="*/ 24 h 151"/>
                  <a:gd name="T48" fmla="*/ 60 w 297"/>
                  <a:gd name="T49" fmla="*/ 21 h 151"/>
                  <a:gd name="T50" fmla="*/ 62 w 297"/>
                  <a:gd name="T51" fmla="*/ 18 h 151"/>
                  <a:gd name="T52" fmla="*/ 63 w 297"/>
                  <a:gd name="T53" fmla="*/ 16 h 151"/>
                  <a:gd name="T54" fmla="*/ 65 w 297"/>
                  <a:gd name="T55" fmla="*/ 13 h 151"/>
                  <a:gd name="T56" fmla="*/ 66 w 297"/>
                  <a:gd name="T57" fmla="*/ 10 h 151"/>
                  <a:gd name="T58" fmla="*/ 66 w 297"/>
                  <a:gd name="T59" fmla="*/ 7 h 151"/>
                  <a:gd name="T60" fmla="*/ 67 w 297"/>
                  <a:gd name="T61" fmla="*/ 3 h 151"/>
                  <a:gd name="T62" fmla="*/ 67 w 297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7"/>
                  <a:gd name="T97" fmla="*/ 0 h 151"/>
                  <a:gd name="T98" fmla="*/ 297 w 297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7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10" y="58"/>
                    </a:lnTo>
                    <a:lnTo>
                      <a:pt x="13" y="65"/>
                    </a:lnTo>
                    <a:lnTo>
                      <a:pt x="16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2" y="95"/>
                    </a:lnTo>
                    <a:lnTo>
                      <a:pt x="36" y="101"/>
                    </a:lnTo>
                    <a:lnTo>
                      <a:pt x="42" y="106"/>
                    </a:lnTo>
                    <a:lnTo>
                      <a:pt x="47" y="111"/>
                    </a:lnTo>
                    <a:lnTo>
                      <a:pt x="52" y="116"/>
                    </a:lnTo>
                    <a:lnTo>
                      <a:pt x="58" y="121"/>
                    </a:lnTo>
                    <a:lnTo>
                      <a:pt x="64" y="125"/>
                    </a:lnTo>
                    <a:lnTo>
                      <a:pt x="71" y="129"/>
                    </a:lnTo>
                    <a:lnTo>
                      <a:pt x="77" y="132"/>
                    </a:lnTo>
                    <a:lnTo>
                      <a:pt x="84" y="136"/>
                    </a:lnTo>
                    <a:lnTo>
                      <a:pt x="90" y="139"/>
                    </a:lnTo>
                    <a:lnTo>
                      <a:pt x="97" y="141"/>
                    </a:lnTo>
                    <a:lnTo>
                      <a:pt x="105" y="144"/>
                    </a:lnTo>
                    <a:lnTo>
                      <a:pt x="112" y="146"/>
                    </a:lnTo>
                    <a:lnTo>
                      <a:pt x="119" y="147"/>
                    </a:lnTo>
                    <a:lnTo>
                      <a:pt x="126" y="148"/>
                    </a:lnTo>
                    <a:lnTo>
                      <a:pt x="134" y="149"/>
                    </a:lnTo>
                    <a:lnTo>
                      <a:pt x="141" y="150"/>
                    </a:lnTo>
                    <a:lnTo>
                      <a:pt x="149" y="150"/>
                    </a:lnTo>
                    <a:lnTo>
                      <a:pt x="156" y="150"/>
                    </a:lnTo>
                    <a:lnTo>
                      <a:pt x="164" y="149"/>
                    </a:lnTo>
                    <a:lnTo>
                      <a:pt x="171" y="148"/>
                    </a:lnTo>
                    <a:lnTo>
                      <a:pt x="178" y="147"/>
                    </a:lnTo>
                    <a:lnTo>
                      <a:pt x="186" y="145"/>
                    </a:lnTo>
                    <a:lnTo>
                      <a:pt x="193" y="143"/>
                    </a:lnTo>
                    <a:lnTo>
                      <a:pt x="200" y="141"/>
                    </a:lnTo>
                    <a:lnTo>
                      <a:pt x="207" y="138"/>
                    </a:lnTo>
                    <a:lnTo>
                      <a:pt x="214" y="135"/>
                    </a:lnTo>
                    <a:lnTo>
                      <a:pt x="220" y="132"/>
                    </a:lnTo>
                    <a:lnTo>
                      <a:pt x="227" y="128"/>
                    </a:lnTo>
                    <a:lnTo>
                      <a:pt x="233" y="124"/>
                    </a:lnTo>
                    <a:lnTo>
                      <a:pt x="239" y="120"/>
                    </a:lnTo>
                    <a:lnTo>
                      <a:pt x="245" y="115"/>
                    </a:lnTo>
                    <a:lnTo>
                      <a:pt x="250" y="110"/>
                    </a:lnTo>
                    <a:lnTo>
                      <a:pt x="256" y="105"/>
                    </a:lnTo>
                    <a:lnTo>
                      <a:pt x="261" y="100"/>
                    </a:lnTo>
                    <a:lnTo>
                      <a:pt x="265" y="94"/>
                    </a:lnTo>
                    <a:lnTo>
                      <a:pt x="270" y="88"/>
                    </a:lnTo>
                    <a:lnTo>
                      <a:pt x="274" y="82"/>
                    </a:lnTo>
                    <a:lnTo>
                      <a:pt x="278" y="76"/>
                    </a:lnTo>
                    <a:lnTo>
                      <a:pt x="281" y="70"/>
                    </a:lnTo>
                    <a:lnTo>
                      <a:pt x="284" y="63"/>
                    </a:lnTo>
                    <a:lnTo>
                      <a:pt x="287" y="57"/>
                    </a:lnTo>
                    <a:lnTo>
                      <a:pt x="289" y="50"/>
                    </a:lnTo>
                    <a:lnTo>
                      <a:pt x="291" y="43"/>
                    </a:lnTo>
                    <a:lnTo>
                      <a:pt x="293" y="36"/>
                    </a:lnTo>
                    <a:lnTo>
                      <a:pt x="294" y="29"/>
                    </a:lnTo>
                    <a:lnTo>
                      <a:pt x="295" y="21"/>
                    </a:lnTo>
                    <a:lnTo>
                      <a:pt x="296" y="14"/>
                    </a:lnTo>
                    <a:lnTo>
                      <a:pt x="296" y="7"/>
                    </a:lnTo>
                    <a:lnTo>
                      <a:pt x="296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25"/>
              <p:cNvSpPr>
                <a:spLocks noChangeArrowheads="1"/>
              </p:cNvSpPr>
              <p:nvPr/>
            </p:nvSpPr>
            <p:spPr bwMode="auto">
              <a:xfrm rot="2580000">
                <a:off x="1078" y="1840"/>
                <a:ext cx="67" cy="34"/>
              </a:xfrm>
              <a:custGeom>
                <a:avLst/>
                <a:gdLst>
                  <a:gd name="T0" fmla="*/ 0 w 295"/>
                  <a:gd name="T1" fmla="*/ 2 h 151"/>
                  <a:gd name="T2" fmla="*/ 0 w 295"/>
                  <a:gd name="T3" fmla="*/ 5 h 151"/>
                  <a:gd name="T4" fmla="*/ 1 w 295"/>
                  <a:gd name="T5" fmla="*/ 8 h 151"/>
                  <a:gd name="T6" fmla="*/ 2 w 295"/>
                  <a:gd name="T7" fmla="*/ 11 h 151"/>
                  <a:gd name="T8" fmla="*/ 3 w 295"/>
                  <a:gd name="T9" fmla="*/ 14 h 151"/>
                  <a:gd name="T10" fmla="*/ 4 w 295"/>
                  <a:gd name="T11" fmla="*/ 17 h 151"/>
                  <a:gd name="T12" fmla="*/ 6 w 295"/>
                  <a:gd name="T13" fmla="*/ 20 h 151"/>
                  <a:gd name="T14" fmla="*/ 8 w 295"/>
                  <a:gd name="T15" fmla="*/ 23 h 151"/>
                  <a:gd name="T16" fmla="*/ 10 w 295"/>
                  <a:gd name="T17" fmla="*/ 25 h 151"/>
                  <a:gd name="T18" fmla="*/ 13 w 295"/>
                  <a:gd name="T19" fmla="*/ 27 h 151"/>
                  <a:gd name="T20" fmla="*/ 16 w 295"/>
                  <a:gd name="T21" fmla="*/ 29 h 151"/>
                  <a:gd name="T22" fmla="*/ 19 w 295"/>
                  <a:gd name="T23" fmla="*/ 30 h 151"/>
                  <a:gd name="T24" fmla="*/ 22 w 295"/>
                  <a:gd name="T25" fmla="*/ 32 h 151"/>
                  <a:gd name="T26" fmla="*/ 25 w 295"/>
                  <a:gd name="T27" fmla="*/ 33 h 151"/>
                  <a:gd name="T28" fmla="*/ 28 w 295"/>
                  <a:gd name="T29" fmla="*/ 33 h 151"/>
                  <a:gd name="T30" fmla="*/ 32 w 295"/>
                  <a:gd name="T31" fmla="*/ 34 h 151"/>
                  <a:gd name="T32" fmla="*/ 35 w 295"/>
                  <a:gd name="T33" fmla="*/ 34 h 151"/>
                  <a:gd name="T34" fmla="*/ 38 w 295"/>
                  <a:gd name="T35" fmla="*/ 33 h 151"/>
                  <a:gd name="T36" fmla="*/ 42 w 295"/>
                  <a:gd name="T37" fmla="*/ 33 h 151"/>
                  <a:gd name="T38" fmla="*/ 45 w 295"/>
                  <a:gd name="T39" fmla="*/ 32 h 151"/>
                  <a:gd name="T40" fmla="*/ 48 w 295"/>
                  <a:gd name="T41" fmla="*/ 31 h 151"/>
                  <a:gd name="T42" fmla="*/ 51 w 295"/>
                  <a:gd name="T43" fmla="*/ 29 h 151"/>
                  <a:gd name="T44" fmla="*/ 54 w 295"/>
                  <a:gd name="T45" fmla="*/ 27 h 151"/>
                  <a:gd name="T46" fmla="*/ 56 w 295"/>
                  <a:gd name="T47" fmla="*/ 25 h 151"/>
                  <a:gd name="T48" fmla="*/ 59 w 295"/>
                  <a:gd name="T49" fmla="*/ 23 h 151"/>
                  <a:gd name="T50" fmla="*/ 61 w 295"/>
                  <a:gd name="T51" fmla="*/ 20 h 151"/>
                  <a:gd name="T52" fmla="*/ 62 w 295"/>
                  <a:gd name="T53" fmla="*/ 17 h 151"/>
                  <a:gd name="T54" fmla="*/ 64 w 295"/>
                  <a:gd name="T55" fmla="*/ 15 h 151"/>
                  <a:gd name="T56" fmla="*/ 65 w 295"/>
                  <a:gd name="T57" fmla="*/ 11 h 151"/>
                  <a:gd name="T58" fmla="*/ 66 w 295"/>
                  <a:gd name="T59" fmla="*/ 8 h 151"/>
                  <a:gd name="T60" fmla="*/ 67 w 295"/>
                  <a:gd name="T61" fmla="*/ 5 h 151"/>
                  <a:gd name="T62" fmla="*/ 67 w 295"/>
                  <a:gd name="T63" fmla="*/ 2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1"/>
                  <a:gd name="T98" fmla="*/ 295 w 295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1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9"/>
                    </a:lnTo>
                    <a:lnTo>
                      <a:pt x="3" y="36"/>
                    </a:lnTo>
                    <a:lnTo>
                      <a:pt x="5" y="43"/>
                    </a:lnTo>
                    <a:lnTo>
                      <a:pt x="7" y="50"/>
                    </a:lnTo>
                    <a:lnTo>
                      <a:pt x="9" y="57"/>
                    </a:lnTo>
                    <a:lnTo>
                      <a:pt x="12" y="63"/>
                    </a:lnTo>
                    <a:lnTo>
                      <a:pt x="15" y="70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31" y="94"/>
                    </a:lnTo>
                    <a:lnTo>
                      <a:pt x="35" y="100"/>
                    </a:lnTo>
                    <a:lnTo>
                      <a:pt x="40" y="105"/>
                    </a:lnTo>
                    <a:lnTo>
                      <a:pt x="45" y="110"/>
                    </a:lnTo>
                    <a:lnTo>
                      <a:pt x="51" y="115"/>
                    </a:lnTo>
                    <a:lnTo>
                      <a:pt x="57" y="120"/>
                    </a:lnTo>
                    <a:lnTo>
                      <a:pt x="63" y="124"/>
                    </a:lnTo>
                    <a:lnTo>
                      <a:pt x="69" y="128"/>
                    </a:lnTo>
                    <a:lnTo>
                      <a:pt x="75" y="132"/>
                    </a:lnTo>
                    <a:lnTo>
                      <a:pt x="82" y="135"/>
                    </a:lnTo>
                    <a:lnTo>
                      <a:pt x="89" y="138"/>
                    </a:lnTo>
                    <a:lnTo>
                      <a:pt x="95" y="141"/>
                    </a:lnTo>
                    <a:lnTo>
                      <a:pt x="102" y="143"/>
                    </a:lnTo>
                    <a:lnTo>
                      <a:pt x="110" y="145"/>
                    </a:lnTo>
                    <a:lnTo>
                      <a:pt x="117" y="147"/>
                    </a:lnTo>
                    <a:lnTo>
                      <a:pt x="124" y="148"/>
                    </a:lnTo>
                    <a:lnTo>
                      <a:pt x="131" y="149"/>
                    </a:lnTo>
                    <a:lnTo>
                      <a:pt x="139" y="150"/>
                    </a:lnTo>
                    <a:lnTo>
                      <a:pt x="146" y="150"/>
                    </a:lnTo>
                    <a:lnTo>
                      <a:pt x="154" y="150"/>
                    </a:lnTo>
                    <a:lnTo>
                      <a:pt x="161" y="149"/>
                    </a:lnTo>
                    <a:lnTo>
                      <a:pt x="168" y="148"/>
                    </a:lnTo>
                    <a:lnTo>
                      <a:pt x="176" y="147"/>
                    </a:lnTo>
                    <a:lnTo>
                      <a:pt x="183" y="146"/>
                    </a:lnTo>
                    <a:lnTo>
                      <a:pt x="190" y="144"/>
                    </a:lnTo>
                    <a:lnTo>
                      <a:pt x="197" y="141"/>
                    </a:lnTo>
                    <a:lnTo>
                      <a:pt x="204" y="139"/>
                    </a:lnTo>
                    <a:lnTo>
                      <a:pt x="211" y="136"/>
                    </a:lnTo>
                    <a:lnTo>
                      <a:pt x="217" y="132"/>
                    </a:lnTo>
                    <a:lnTo>
                      <a:pt x="224" y="129"/>
                    </a:lnTo>
                    <a:lnTo>
                      <a:pt x="230" y="125"/>
                    </a:lnTo>
                    <a:lnTo>
                      <a:pt x="236" y="121"/>
                    </a:lnTo>
                    <a:lnTo>
                      <a:pt x="242" y="116"/>
                    </a:lnTo>
                    <a:lnTo>
                      <a:pt x="247" y="111"/>
                    </a:lnTo>
                    <a:lnTo>
                      <a:pt x="253" y="106"/>
                    </a:lnTo>
                    <a:lnTo>
                      <a:pt x="258" y="101"/>
                    </a:lnTo>
                    <a:lnTo>
                      <a:pt x="263" y="95"/>
                    </a:lnTo>
                    <a:lnTo>
                      <a:pt x="267" y="90"/>
                    </a:lnTo>
                    <a:lnTo>
                      <a:pt x="271" y="84"/>
                    </a:lnTo>
                    <a:lnTo>
                      <a:pt x="275" y="77"/>
                    </a:lnTo>
                    <a:lnTo>
                      <a:pt x="278" y="71"/>
                    </a:lnTo>
                    <a:lnTo>
                      <a:pt x="282" y="65"/>
                    </a:lnTo>
                    <a:lnTo>
                      <a:pt x="284" y="58"/>
                    </a:lnTo>
                    <a:lnTo>
                      <a:pt x="287" y="51"/>
                    </a:lnTo>
                    <a:lnTo>
                      <a:pt x="289" y="44"/>
                    </a:lnTo>
                    <a:lnTo>
                      <a:pt x="291" y="37"/>
                    </a:lnTo>
                    <a:lnTo>
                      <a:pt x="292" y="30"/>
                    </a:lnTo>
                    <a:lnTo>
                      <a:pt x="293" y="23"/>
                    </a:lnTo>
                    <a:lnTo>
                      <a:pt x="294" y="16"/>
                    </a:lnTo>
                    <a:lnTo>
                      <a:pt x="294" y="8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26"/>
              <p:cNvSpPr>
                <a:spLocks noChangeArrowheads="1"/>
              </p:cNvSpPr>
              <p:nvPr/>
            </p:nvSpPr>
            <p:spPr bwMode="auto">
              <a:xfrm rot="-8220000">
                <a:off x="1145" y="1863"/>
                <a:ext cx="67" cy="34"/>
              </a:xfrm>
              <a:custGeom>
                <a:avLst/>
                <a:gdLst>
                  <a:gd name="T0" fmla="*/ 0 w 295"/>
                  <a:gd name="T1" fmla="*/ 4 h 152"/>
                  <a:gd name="T2" fmla="*/ 0 w 295"/>
                  <a:gd name="T3" fmla="*/ 7 h 152"/>
                  <a:gd name="T4" fmla="*/ 1 w 295"/>
                  <a:gd name="T5" fmla="*/ 10 h 152"/>
                  <a:gd name="T6" fmla="*/ 2 w 295"/>
                  <a:gd name="T7" fmla="*/ 13 h 152"/>
                  <a:gd name="T8" fmla="*/ 3 w 295"/>
                  <a:gd name="T9" fmla="*/ 16 h 152"/>
                  <a:gd name="T10" fmla="*/ 5 w 295"/>
                  <a:gd name="T11" fmla="*/ 19 h 152"/>
                  <a:gd name="T12" fmla="*/ 7 w 295"/>
                  <a:gd name="T13" fmla="*/ 21 h 152"/>
                  <a:gd name="T14" fmla="*/ 9 w 295"/>
                  <a:gd name="T15" fmla="*/ 24 h 152"/>
                  <a:gd name="T16" fmla="*/ 11 w 295"/>
                  <a:gd name="T17" fmla="*/ 26 h 152"/>
                  <a:gd name="T18" fmla="*/ 14 w 295"/>
                  <a:gd name="T19" fmla="*/ 28 h 152"/>
                  <a:gd name="T20" fmla="*/ 17 w 295"/>
                  <a:gd name="T21" fmla="*/ 30 h 152"/>
                  <a:gd name="T22" fmla="*/ 20 w 295"/>
                  <a:gd name="T23" fmla="*/ 31 h 152"/>
                  <a:gd name="T24" fmla="*/ 23 w 295"/>
                  <a:gd name="T25" fmla="*/ 32 h 152"/>
                  <a:gd name="T26" fmla="*/ 26 w 295"/>
                  <a:gd name="T27" fmla="*/ 33 h 152"/>
                  <a:gd name="T28" fmla="*/ 29 w 295"/>
                  <a:gd name="T29" fmla="*/ 34 h 152"/>
                  <a:gd name="T30" fmla="*/ 33 w 295"/>
                  <a:gd name="T31" fmla="*/ 34 h 152"/>
                  <a:gd name="T32" fmla="*/ 36 w 295"/>
                  <a:gd name="T33" fmla="*/ 34 h 152"/>
                  <a:gd name="T34" fmla="*/ 39 w 295"/>
                  <a:gd name="T35" fmla="*/ 33 h 152"/>
                  <a:gd name="T36" fmla="*/ 43 w 295"/>
                  <a:gd name="T37" fmla="*/ 32 h 152"/>
                  <a:gd name="T38" fmla="*/ 46 w 295"/>
                  <a:gd name="T39" fmla="*/ 32 h 152"/>
                  <a:gd name="T40" fmla="*/ 49 w 295"/>
                  <a:gd name="T41" fmla="*/ 30 h 152"/>
                  <a:gd name="T42" fmla="*/ 52 w 295"/>
                  <a:gd name="T43" fmla="*/ 29 h 152"/>
                  <a:gd name="T44" fmla="*/ 54 w 295"/>
                  <a:gd name="T45" fmla="*/ 27 h 152"/>
                  <a:gd name="T46" fmla="*/ 57 w 295"/>
                  <a:gd name="T47" fmla="*/ 25 h 152"/>
                  <a:gd name="T48" fmla="*/ 59 w 295"/>
                  <a:gd name="T49" fmla="*/ 22 h 152"/>
                  <a:gd name="T50" fmla="*/ 61 w 295"/>
                  <a:gd name="T51" fmla="*/ 20 h 152"/>
                  <a:gd name="T52" fmla="*/ 63 w 295"/>
                  <a:gd name="T53" fmla="*/ 17 h 152"/>
                  <a:gd name="T54" fmla="*/ 64 w 295"/>
                  <a:gd name="T55" fmla="*/ 14 h 152"/>
                  <a:gd name="T56" fmla="*/ 65 w 295"/>
                  <a:gd name="T57" fmla="*/ 11 h 152"/>
                  <a:gd name="T58" fmla="*/ 66 w 295"/>
                  <a:gd name="T59" fmla="*/ 8 h 152"/>
                  <a:gd name="T60" fmla="*/ 67 w 295"/>
                  <a:gd name="T61" fmla="*/ 5 h 152"/>
                  <a:gd name="T62" fmla="*/ 67 w 295"/>
                  <a:gd name="T63" fmla="*/ 2 h 1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2"/>
                  <a:gd name="T98" fmla="*/ 295 w 295"/>
                  <a:gd name="T99" fmla="*/ 152 h 1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2">
                    <a:moveTo>
                      <a:pt x="0" y="9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9" y="58"/>
                    </a:lnTo>
                    <a:lnTo>
                      <a:pt x="12" y="64"/>
                    </a:lnTo>
                    <a:lnTo>
                      <a:pt x="15" y="71"/>
                    </a:lnTo>
                    <a:lnTo>
                      <a:pt x="18" y="77"/>
                    </a:lnTo>
                    <a:lnTo>
                      <a:pt x="22" y="83"/>
                    </a:lnTo>
                    <a:lnTo>
                      <a:pt x="26" y="89"/>
                    </a:lnTo>
                    <a:lnTo>
                      <a:pt x="30" y="95"/>
                    </a:lnTo>
                    <a:lnTo>
                      <a:pt x="35" y="101"/>
                    </a:lnTo>
                    <a:lnTo>
                      <a:pt x="39" y="106"/>
                    </a:lnTo>
                    <a:lnTo>
                      <a:pt x="45" y="111"/>
                    </a:lnTo>
                    <a:lnTo>
                      <a:pt x="50" y="116"/>
                    </a:lnTo>
                    <a:lnTo>
                      <a:pt x="56" y="120"/>
                    </a:lnTo>
                    <a:lnTo>
                      <a:pt x="62" y="125"/>
                    </a:lnTo>
                    <a:lnTo>
                      <a:pt x="68" y="129"/>
                    </a:lnTo>
                    <a:lnTo>
                      <a:pt x="74" y="132"/>
                    </a:lnTo>
                    <a:lnTo>
                      <a:pt x="80" y="136"/>
                    </a:lnTo>
                    <a:lnTo>
                      <a:pt x="87" y="139"/>
                    </a:lnTo>
                    <a:lnTo>
                      <a:pt x="94" y="141"/>
                    </a:lnTo>
                    <a:lnTo>
                      <a:pt x="101" y="144"/>
                    </a:lnTo>
                    <a:lnTo>
                      <a:pt x="108" y="146"/>
                    </a:lnTo>
                    <a:lnTo>
                      <a:pt x="115" y="148"/>
                    </a:lnTo>
                    <a:lnTo>
                      <a:pt x="122" y="149"/>
                    </a:lnTo>
                    <a:lnTo>
                      <a:pt x="129" y="150"/>
                    </a:lnTo>
                    <a:lnTo>
                      <a:pt x="137" y="151"/>
                    </a:lnTo>
                    <a:lnTo>
                      <a:pt x="144" y="151"/>
                    </a:lnTo>
                    <a:lnTo>
                      <a:pt x="151" y="151"/>
                    </a:lnTo>
                    <a:lnTo>
                      <a:pt x="159" y="151"/>
                    </a:lnTo>
                    <a:lnTo>
                      <a:pt x="166" y="150"/>
                    </a:lnTo>
                    <a:lnTo>
                      <a:pt x="173" y="149"/>
                    </a:lnTo>
                    <a:lnTo>
                      <a:pt x="181" y="147"/>
                    </a:lnTo>
                    <a:lnTo>
                      <a:pt x="188" y="145"/>
                    </a:lnTo>
                    <a:lnTo>
                      <a:pt x="195" y="143"/>
                    </a:lnTo>
                    <a:lnTo>
                      <a:pt x="202" y="141"/>
                    </a:lnTo>
                    <a:lnTo>
                      <a:pt x="208" y="138"/>
                    </a:lnTo>
                    <a:lnTo>
                      <a:pt x="215" y="135"/>
                    </a:lnTo>
                    <a:lnTo>
                      <a:pt x="221" y="132"/>
                    </a:lnTo>
                    <a:lnTo>
                      <a:pt x="228" y="128"/>
                    </a:lnTo>
                    <a:lnTo>
                      <a:pt x="234" y="124"/>
                    </a:lnTo>
                    <a:lnTo>
                      <a:pt x="239" y="119"/>
                    </a:lnTo>
                    <a:lnTo>
                      <a:pt x="245" y="115"/>
                    </a:lnTo>
                    <a:lnTo>
                      <a:pt x="250" y="110"/>
                    </a:lnTo>
                    <a:lnTo>
                      <a:pt x="256" y="105"/>
                    </a:lnTo>
                    <a:lnTo>
                      <a:pt x="260" y="99"/>
                    </a:lnTo>
                    <a:lnTo>
                      <a:pt x="265" y="94"/>
                    </a:lnTo>
                    <a:lnTo>
                      <a:pt x="269" y="88"/>
                    </a:lnTo>
                    <a:lnTo>
                      <a:pt x="273" y="82"/>
                    </a:lnTo>
                    <a:lnTo>
                      <a:pt x="277" y="76"/>
                    </a:lnTo>
                    <a:lnTo>
                      <a:pt x="280" y="70"/>
                    </a:lnTo>
                    <a:lnTo>
                      <a:pt x="283" y="63"/>
                    </a:lnTo>
                    <a:lnTo>
                      <a:pt x="286" y="56"/>
                    </a:lnTo>
                    <a:lnTo>
                      <a:pt x="288" y="50"/>
                    </a:lnTo>
                    <a:lnTo>
                      <a:pt x="290" y="43"/>
                    </a:lnTo>
                    <a:lnTo>
                      <a:pt x="291" y="36"/>
                    </a:lnTo>
                    <a:lnTo>
                      <a:pt x="293" y="29"/>
                    </a:lnTo>
                    <a:lnTo>
                      <a:pt x="293" y="22"/>
                    </a:lnTo>
                    <a:lnTo>
                      <a:pt x="294" y="15"/>
                    </a:lnTo>
                    <a:lnTo>
                      <a:pt x="294" y="8"/>
                    </a:lnTo>
                    <a:lnTo>
                      <a:pt x="294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27"/>
              <p:cNvSpPr>
                <a:spLocks noChangeArrowheads="1"/>
              </p:cNvSpPr>
              <p:nvPr/>
            </p:nvSpPr>
            <p:spPr bwMode="auto">
              <a:xfrm rot="2580000">
                <a:off x="1177" y="1933"/>
                <a:ext cx="67" cy="34"/>
              </a:xfrm>
              <a:custGeom>
                <a:avLst/>
                <a:gdLst>
                  <a:gd name="T0" fmla="*/ 0 w 295"/>
                  <a:gd name="T1" fmla="*/ 2 h 151"/>
                  <a:gd name="T2" fmla="*/ 0 w 295"/>
                  <a:gd name="T3" fmla="*/ 5 h 151"/>
                  <a:gd name="T4" fmla="*/ 1 w 295"/>
                  <a:gd name="T5" fmla="*/ 8 h 151"/>
                  <a:gd name="T6" fmla="*/ 2 w 295"/>
                  <a:gd name="T7" fmla="*/ 11 h 151"/>
                  <a:gd name="T8" fmla="*/ 3 w 295"/>
                  <a:gd name="T9" fmla="*/ 14 h 151"/>
                  <a:gd name="T10" fmla="*/ 4 w 295"/>
                  <a:gd name="T11" fmla="*/ 17 h 151"/>
                  <a:gd name="T12" fmla="*/ 6 w 295"/>
                  <a:gd name="T13" fmla="*/ 20 h 151"/>
                  <a:gd name="T14" fmla="*/ 8 w 295"/>
                  <a:gd name="T15" fmla="*/ 23 h 151"/>
                  <a:gd name="T16" fmla="*/ 10 w 295"/>
                  <a:gd name="T17" fmla="*/ 25 h 151"/>
                  <a:gd name="T18" fmla="*/ 13 w 295"/>
                  <a:gd name="T19" fmla="*/ 27 h 151"/>
                  <a:gd name="T20" fmla="*/ 16 w 295"/>
                  <a:gd name="T21" fmla="*/ 29 h 151"/>
                  <a:gd name="T22" fmla="*/ 19 w 295"/>
                  <a:gd name="T23" fmla="*/ 30 h 151"/>
                  <a:gd name="T24" fmla="*/ 22 w 295"/>
                  <a:gd name="T25" fmla="*/ 32 h 151"/>
                  <a:gd name="T26" fmla="*/ 25 w 295"/>
                  <a:gd name="T27" fmla="*/ 33 h 151"/>
                  <a:gd name="T28" fmla="*/ 28 w 295"/>
                  <a:gd name="T29" fmla="*/ 33 h 151"/>
                  <a:gd name="T30" fmla="*/ 32 w 295"/>
                  <a:gd name="T31" fmla="*/ 34 h 151"/>
                  <a:gd name="T32" fmla="*/ 35 w 295"/>
                  <a:gd name="T33" fmla="*/ 34 h 151"/>
                  <a:gd name="T34" fmla="*/ 38 w 295"/>
                  <a:gd name="T35" fmla="*/ 33 h 151"/>
                  <a:gd name="T36" fmla="*/ 42 w 295"/>
                  <a:gd name="T37" fmla="*/ 33 h 151"/>
                  <a:gd name="T38" fmla="*/ 45 w 295"/>
                  <a:gd name="T39" fmla="*/ 32 h 151"/>
                  <a:gd name="T40" fmla="*/ 48 w 295"/>
                  <a:gd name="T41" fmla="*/ 31 h 151"/>
                  <a:gd name="T42" fmla="*/ 51 w 295"/>
                  <a:gd name="T43" fmla="*/ 29 h 151"/>
                  <a:gd name="T44" fmla="*/ 54 w 295"/>
                  <a:gd name="T45" fmla="*/ 27 h 151"/>
                  <a:gd name="T46" fmla="*/ 56 w 295"/>
                  <a:gd name="T47" fmla="*/ 25 h 151"/>
                  <a:gd name="T48" fmla="*/ 59 w 295"/>
                  <a:gd name="T49" fmla="*/ 23 h 151"/>
                  <a:gd name="T50" fmla="*/ 61 w 295"/>
                  <a:gd name="T51" fmla="*/ 20 h 151"/>
                  <a:gd name="T52" fmla="*/ 62 w 295"/>
                  <a:gd name="T53" fmla="*/ 17 h 151"/>
                  <a:gd name="T54" fmla="*/ 64 w 295"/>
                  <a:gd name="T55" fmla="*/ 15 h 151"/>
                  <a:gd name="T56" fmla="*/ 65 w 295"/>
                  <a:gd name="T57" fmla="*/ 11 h 151"/>
                  <a:gd name="T58" fmla="*/ 66 w 295"/>
                  <a:gd name="T59" fmla="*/ 8 h 151"/>
                  <a:gd name="T60" fmla="*/ 67 w 295"/>
                  <a:gd name="T61" fmla="*/ 5 h 151"/>
                  <a:gd name="T62" fmla="*/ 67 w 295"/>
                  <a:gd name="T63" fmla="*/ 2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1"/>
                  <a:gd name="T98" fmla="*/ 295 w 295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1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9"/>
                    </a:lnTo>
                    <a:lnTo>
                      <a:pt x="3" y="36"/>
                    </a:lnTo>
                    <a:lnTo>
                      <a:pt x="5" y="43"/>
                    </a:lnTo>
                    <a:lnTo>
                      <a:pt x="7" y="50"/>
                    </a:lnTo>
                    <a:lnTo>
                      <a:pt x="9" y="57"/>
                    </a:lnTo>
                    <a:lnTo>
                      <a:pt x="12" y="63"/>
                    </a:lnTo>
                    <a:lnTo>
                      <a:pt x="15" y="70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31" y="94"/>
                    </a:lnTo>
                    <a:lnTo>
                      <a:pt x="35" y="100"/>
                    </a:lnTo>
                    <a:lnTo>
                      <a:pt x="40" y="105"/>
                    </a:lnTo>
                    <a:lnTo>
                      <a:pt x="45" y="110"/>
                    </a:lnTo>
                    <a:lnTo>
                      <a:pt x="51" y="115"/>
                    </a:lnTo>
                    <a:lnTo>
                      <a:pt x="57" y="120"/>
                    </a:lnTo>
                    <a:lnTo>
                      <a:pt x="63" y="124"/>
                    </a:lnTo>
                    <a:lnTo>
                      <a:pt x="69" y="128"/>
                    </a:lnTo>
                    <a:lnTo>
                      <a:pt x="75" y="132"/>
                    </a:lnTo>
                    <a:lnTo>
                      <a:pt x="82" y="135"/>
                    </a:lnTo>
                    <a:lnTo>
                      <a:pt x="89" y="138"/>
                    </a:lnTo>
                    <a:lnTo>
                      <a:pt x="95" y="141"/>
                    </a:lnTo>
                    <a:lnTo>
                      <a:pt x="102" y="143"/>
                    </a:lnTo>
                    <a:lnTo>
                      <a:pt x="110" y="145"/>
                    </a:lnTo>
                    <a:lnTo>
                      <a:pt x="117" y="147"/>
                    </a:lnTo>
                    <a:lnTo>
                      <a:pt x="124" y="148"/>
                    </a:lnTo>
                    <a:lnTo>
                      <a:pt x="131" y="149"/>
                    </a:lnTo>
                    <a:lnTo>
                      <a:pt x="139" y="150"/>
                    </a:lnTo>
                    <a:lnTo>
                      <a:pt x="146" y="150"/>
                    </a:lnTo>
                    <a:lnTo>
                      <a:pt x="154" y="150"/>
                    </a:lnTo>
                    <a:lnTo>
                      <a:pt x="161" y="149"/>
                    </a:lnTo>
                    <a:lnTo>
                      <a:pt x="168" y="148"/>
                    </a:lnTo>
                    <a:lnTo>
                      <a:pt x="176" y="147"/>
                    </a:lnTo>
                    <a:lnTo>
                      <a:pt x="183" y="146"/>
                    </a:lnTo>
                    <a:lnTo>
                      <a:pt x="190" y="144"/>
                    </a:lnTo>
                    <a:lnTo>
                      <a:pt x="197" y="141"/>
                    </a:lnTo>
                    <a:lnTo>
                      <a:pt x="204" y="139"/>
                    </a:lnTo>
                    <a:lnTo>
                      <a:pt x="211" y="136"/>
                    </a:lnTo>
                    <a:lnTo>
                      <a:pt x="217" y="132"/>
                    </a:lnTo>
                    <a:lnTo>
                      <a:pt x="224" y="129"/>
                    </a:lnTo>
                    <a:lnTo>
                      <a:pt x="230" y="125"/>
                    </a:lnTo>
                    <a:lnTo>
                      <a:pt x="236" y="121"/>
                    </a:lnTo>
                    <a:lnTo>
                      <a:pt x="242" y="116"/>
                    </a:lnTo>
                    <a:lnTo>
                      <a:pt x="247" y="111"/>
                    </a:lnTo>
                    <a:lnTo>
                      <a:pt x="253" y="106"/>
                    </a:lnTo>
                    <a:lnTo>
                      <a:pt x="258" y="101"/>
                    </a:lnTo>
                    <a:lnTo>
                      <a:pt x="263" y="95"/>
                    </a:lnTo>
                    <a:lnTo>
                      <a:pt x="267" y="90"/>
                    </a:lnTo>
                    <a:lnTo>
                      <a:pt x="271" y="84"/>
                    </a:lnTo>
                    <a:lnTo>
                      <a:pt x="275" y="77"/>
                    </a:lnTo>
                    <a:lnTo>
                      <a:pt x="278" y="71"/>
                    </a:lnTo>
                    <a:lnTo>
                      <a:pt x="282" y="65"/>
                    </a:lnTo>
                    <a:lnTo>
                      <a:pt x="284" y="58"/>
                    </a:lnTo>
                    <a:lnTo>
                      <a:pt x="287" y="51"/>
                    </a:lnTo>
                    <a:lnTo>
                      <a:pt x="289" y="44"/>
                    </a:lnTo>
                    <a:lnTo>
                      <a:pt x="291" y="37"/>
                    </a:lnTo>
                    <a:lnTo>
                      <a:pt x="292" y="30"/>
                    </a:lnTo>
                    <a:lnTo>
                      <a:pt x="293" y="23"/>
                    </a:lnTo>
                    <a:lnTo>
                      <a:pt x="294" y="16"/>
                    </a:lnTo>
                    <a:lnTo>
                      <a:pt x="294" y="8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28"/>
              <p:cNvSpPr>
                <a:spLocks noChangeArrowheads="1"/>
              </p:cNvSpPr>
              <p:nvPr/>
            </p:nvSpPr>
            <p:spPr bwMode="auto">
              <a:xfrm rot="-8220000">
                <a:off x="1244" y="1955"/>
                <a:ext cx="67" cy="34"/>
              </a:xfrm>
              <a:custGeom>
                <a:avLst/>
                <a:gdLst>
                  <a:gd name="T0" fmla="*/ 0 w 295"/>
                  <a:gd name="T1" fmla="*/ 4 h 151"/>
                  <a:gd name="T2" fmla="*/ 0 w 295"/>
                  <a:gd name="T3" fmla="*/ 7 h 151"/>
                  <a:gd name="T4" fmla="*/ 1 w 295"/>
                  <a:gd name="T5" fmla="*/ 10 h 151"/>
                  <a:gd name="T6" fmla="*/ 2 w 295"/>
                  <a:gd name="T7" fmla="*/ 13 h 151"/>
                  <a:gd name="T8" fmla="*/ 4 w 295"/>
                  <a:gd name="T9" fmla="*/ 16 h 151"/>
                  <a:gd name="T10" fmla="*/ 5 w 295"/>
                  <a:gd name="T11" fmla="*/ 19 h 151"/>
                  <a:gd name="T12" fmla="*/ 7 w 295"/>
                  <a:gd name="T13" fmla="*/ 21 h 151"/>
                  <a:gd name="T14" fmla="*/ 9 w 295"/>
                  <a:gd name="T15" fmla="*/ 24 h 151"/>
                  <a:gd name="T16" fmla="*/ 12 w 295"/>
                  <a:gd name="T17" fmla="*/ 26 h 151"/>
                  <a:gd name="T18" fmla="*/ 15 w 295"/>
                  <a:gd name="T19" fmla="*/ 28 h 151"/>
                  <a:gd name="T20" fmla="*/ 17 w 295"/>
                  <a:gd name="T21" fmla="*/ 30 h 151"/>
                  <a:gd name="T22" fmla="*/ 20 w 295"/>
                  <a:gd name="T23" fmla="*/ 31 h 151"/>
                  <a:gd name="T24" fmla="*/ 24 w 295"/>
                  <a:gd name="T25" fmla="*/ 32 h 151"/>
                  <a:gd name="T26" fmla="*/ 27 w 295"/>
                  <a:gd name="T27" fmla="*/ 33 h 151"/>
                  <a:gd name="T28" fmla="*/ 30 w 295"/>
                  <a:gd name="T29" fmla="*/ 34 h 151"/>
                  <a:gd name="T30" fmla="*/ 34 w 295"/>
                  <a:gd name="T31" fmla="*/ 34 h 151"/>
                  <a:gd name="T32" fmla="*/ 37 w 295"/>
                  <a:gd name="T33" fmla="*/ 34 h 151"/>
                  <a:gd name="T34" fmla="*/ 40 w 295"/>
                  <a:gd name="T35" fmla="*/ 33 h 151"/>
                  <a:gd name="T36" fmla="*/ 44 w 295"/>
                  <a:gd name="T37" fmla="*/ 32 h 151"/>
                  <a:gd name="T38" fmla="*/ 47 w 295"/>
                  <a:gd name="T39" fmla="*/ 31 h 151"/>
                  <a:gd name="T40" fmla="*/ 50 w 295"/>
                  <a:gd name="T41" fmla="*/ 30 h 151"/>
                  <a:gd name="T42" fmla="*/ 52 w 295"/>
                  <a:gd name="T43" fmla="*/ 28 h 151"/>
                  <a:gd name="T44" fmla="*/ 55 w 295"/>
                  <a:gd name="T45" fmla="*/ 26 h 151"/>
                  <a:gd name="T46" fmla="*/ 58 w 295"/>
                  <a:gd name="T47" fmla="*/ 24 h 151"/>
                  <a:gd name="T48" fmla="*/ 60 w 295"/>
                  <a:gd name="T49" fmla="*/ 21 h 151"/>
                  <a:gd name="T50" fmla="*/ 62 w 295"/>
                  <a:gd name="T51" fmla="*/ 18 h 151"/>
                  <a:gd name="T52" fmla="*/ 63 w 295"/>
                  <a:gd name="T53" fmla="*/ 16 h 151"/>
                  <a:gd name="T54" fmla="*/ 65 w 295"/>
                  <a:gd name="T55" fmla="*/ 13 h 151"/>
                  <a:gd name="T56" fmla="*/ 66 w 295"/>
                  <a:gd name="T57" fmla="*/ 10 h 151"/>
                  <a:gd name="T58" fmla="*/ 66 w 295"/>
                  <a:gd name="T59" fmla="*/ 7 h 151"/>
                  <a:gd name="T60" fmla="*/ 67 w 295"/>
                  <a:gd name="T61" fmla="*/ 3 h 151"/>
                  <a:gd name="T62" fmla="*/ 67 w 295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1"/>
                  <a:gd name="T98" fmla="*/ 295 w 295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10" y="58"/>
                    </a:lnTo>
                    <a:lnTo>
                      <a:pt x="12" y="65"/>
                    </a:lnTo>
                    <a:lnTo>
                      <a:pt x="16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1" y="95"/>
                    </a:lnTo>
                    <a:lnTo>
                      <a:pt x="36" y="101"/>
                    </a:lnTo>
                    <a:lnTo>
                      <a:pt x="41" y="106"/>
                    </a:lnTo>
                    <a:lnTo>
                      <a:pt x="47" y="111"/>
                    </a:lnTo>
                    <a:lnTo>
                      <a:pt x="52" y="116"/>
                    </a:lnTo>
                    <a:lnTo>
                      <a:pt x="58" y="121"/>
                    </a:lnTo>
                    <a:lnTo>
                      <a:pt x="64" y="125"/>
                    </a:lnTo>
                    <a:lnTo>
                      <a:pt x="70" y="129"/>
                    </a:lnTo>
                    <a:lnTo>
                      <a:pt x="77" y="132"/>
                    </a:lnTo>
                    <a:lnTo>
                      <a:pt x="83" y="136"/>
                    </a:lnTo>
                    <a:lnTo>
                      <a:pt x="90" y="139"/>
                    </a:lnTo>
                    <a:lnTo>
                      <a:pt x="97" y="141"/>
                    </a:lnTo>
                    <a:lnTo>
                      <a:pt x="104" y="144"/>
                    </a:lnTo>
                    <a:lnTo>
                      <a:pt x="111" y="146"/>
                    </a:lnTo>
                    <a:lnTo>
                      <a:pt x="118" y="147"/>
                    </a:lnTo>
                    <a:lnTo>
                      <a:pt x="126" y="148"/>
                    </a:lnTo>
                    <a:lnTo>
                      <a:pt x="133" y="149"/>
                    </a:lnTo>
                    <a:lnTo>
                      <a:pt x="140" y="150"/>
                    </a:lnTo>
                    <a:lnTo>
                      <a:pt x="148" y="150"/>
                    </a:lnTo>
                    <a:lnTo>
                      <a:pt x="155" y="150"/>
                    </a:lnTo>
                    <a:lnTo>
                      <a:pt x="163" y="149"/>
                    </a:lnTo>
                    <a:lnTo>
                      <a:pt x="170" y="148"/>
                    </a:lnTo>
                    <a:lnTo>
                      <a:pt x="177" y="147"/>
                    </a:lnTo>
                    <a:lnTo>
                      <a:pt x="184" y="145"/>
                    </a:lnTo>
                    <a:lnTo>
                      <a:pt x="192" y="143"/>
                    </a:lnTo>
                    <a:lnTo>
                      <a:pt x="199" y="141"/>
                    </a:lnTo>
                    <a:lnTo>
                      <a:pt x="205" y="138"/>
                    </a:lnTo>
                    <a:lnTo>
                      <a:pt x="212" y="135"/>
                    </a:lnTo>
                    <a:lnTo>
                      <a:pt x="219" y="132"/>
                    </a:lnTo>
                    <a:lnTo>
                      <a:pt x="225" y="128"/>
                    </a:lnTo>
                    <a:lnTo>
                      <a:pt x="231" y="124"/>
                    </a:lnTo>
                    <a:lnTo>
                      <a:pt x="237" y="120"/>
                    </a:lnTo>
                    <a:lnTo>
                      <a:pt x="243" y="115"/>
                    </a:lnTo>
                    <a:lnTo>
                      <a:pt x="249" y="110"/>
                    </a:lnTo>
                    <a:lnTo>
                      <a:pt x="254" y="105"/>
                    </a:lnTo>
                    <a:lnTo>
                      <a:pt x="259" y="100"/>
                    </a:lnTo>
                    <a:lnTo>
                      <a:pt x="263" y="94"/>
                    </a:lnTo>
                    <a:lnTo>
                      <a:pt x="268" y="88"/>
                    </a:lnTo>
                    <a:lnTo>
                      <a:pt x="272" y="82"/>
                    </a:lnTo>
                    <a:lnTo>
                      <a:pt x="276" y="76"/>
                    </a:lnTo>
                    <a:lnTo>
                      <a:pt x="279" y="70"/>
                    </a:lnTo>
                    <a:lnTo>
                      <a:pt x="282" y="63"/>
                    </a:lnTo>
                    <a:lnTo>
                      <a:pt x="285" y="57"/>
                    </a:lnTo>
                    <a:lnTo>
                      <a:pt x="287" y="50"/>
                    </a:lnTo>
                    <a:lnTo>
                      <a:pt x="289" y="43"/>
                    </a:lnTo>
                    <a:lnTo>
                      <a:pt x="291" y="36"/>
                    </a:lnTo>
                    <a:lnTo>
                      <a:pt x="292" y="29"/>
                    </a:lnTo>
                    <a:lnTo>
                      <a:pt x="293" y="21"/>
                    </a:lnTo>
                    <a:lnTo>
                      <a:pt x="294" y="14"/>
                    </a:lnTo>
                    <a:lnTo>
                      <a:pt x="294" y="7"/>
                    </a:lnTo>
                    <a:lnTo>
                      <a:pt x="294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29"/>
              <p:cNvSpPr>
                <a:spLocks noChangeArrowheads="1"/>
              </p:cNvSpPr>
              <p:nvPr/>
            </p:nvSpPr>
            <p:spPr bwMode="auto">
              <a:xfrm rot="2580000">
                <a:off x="1276" y="2024"/>
                <a:ext cx="67" cy="35"/>
              </a:xfrm>
              <a:custGeom>
                <a:avLst/>
                <a:gdLst>
                  <a:gd name="T0" fmla="*/ 0 w 295"/>
                  <a:gd name="T1" fmla="*/ 2 h 153"/>
                  <a:gd name="T2" fmla="*/ 0 w 295"/>
                  <a:gd name="T3" fmla="*/ 5 h 153"/>
                  <a:gd name="T4" fmla="*/ 1 w 295"/>
                  <a:gd name="T5" fmla="*/ 8 h 153"/>
                  <a:gd name="T6" fmla="*/ 1 w 295"/>
                  <a:gd name="T7" fmla="*/ 11 h 153"/>
                  <a:gd name="T8" fmla="*/ 2 w 295"/>
                  <a:gd name="T9" fmla="*/ 14 h 153"/>
                  <a:gd name="T10" fmla="*/ 4 w 295"/>
                  <a:gd name="T11" fmla="*/ 17 h 153"/>
                  <a:gd name="T12" fmla="*/ 6 w 295"/>
                  <a:gd name="T13" fmla="*/ 20 h 153"/>
                  <a:gd name="T14" fmla="*/ 8 w 295"/>
                  <a:gd name="T15" fmla="*/ 23 h 153"/>
                  <a:gd name="T16" fmla="*/ 10 w 295"/>
                  <a:gd name="T17" fmla="*/ 25 h 153"/>
                  <a:gd name="T18" fmla="*/ 12 w 295"/>
                  <a:gd name="T19" fmla="*/ 27 h 153"/>
                  <a:gd name="T20" fmla="*/ 15 w 295"/>
                  <a:gd name="T21" fmla="*/ 30 h 153"/>
                  <a:gd name="T22" fmla="*/ 18 w 295"/>
                  <a:gd name="T23" fmla="*/ 31 h 153"/>
                  <a:gd name="T24" fmla="*/ 21 w 295"/>
                  <a:gd name="T25" fmla="*/ 32 h 153"/>
                  <a:gd name="T26" fmla="*/ 24 w 295"/>
                  <a:gd name="T27" fmla="*/ 33 h 153"/>
                  <a:gd name="T28" fmla="*/ 27 w 295"/>
                  <a:gd name="T29" fmla="*/ 34 h 153"/>
                  <a:gd name="T30" fmla="*/ 31 w 295"/>
                  <a:gd name="T31" fmla="*/ 35 h 153"/>
                  <a:gd name="T32" fmla="*/ 34 w 295"/>
                  <a:gd name="T33" fmla="*/ 35 h 153"/>
                  <a:gd name="T34" fmla="*/ 37 w 295"/>
                  <a:gd name="T35" fmla="*/ 35 h 153"/>
                  <a:gd name="T36" fmla="*/ 41 w 295"/>
                  <a:gd name="T37" fmla="*/ 34 h 153"/>
                  <a:gd name="T38" fmla="*/ 44 w 295"/>
                  <a:gd name="T39" fmla="*/ 33 h 153"/>
                  <a:gd name="T40" fmla="*/ 47 w 295"/>
                  <a:gd name="T41" fmla="*/ 32 h 153"/>
                  <a:gd name="T42" fmla="*/ 50 w 295"/>
                  <a:gd name="T43" fmla="*/ 30 h 153"/>
                  <a:gd name="T44" fmla="*/ 53 w 295"/>
                  <a:gd name="T45" fmla="*/ 29 h 153"/>
                  <a:gd name="T46" fmla="*/ 55 w 295"/>
                  <a:gd name="T47" fmla="*/ 27 h 153"/>
                  <a:gd name="T48" fmla="*/ 58 w 295"/>
                  <a:gd name="T49" fmla="*/ 24 h 153"/>
                  <a:gd name="T50" fmla="*/ 60 w 295"/>
                  <a:gd name="T51" fmla="*/ 22 h 153"/>
                  <a:gd name="T52" fmla="*/ 62 w 295"/>
                  <a:gd name="T53" fmla="*/ 19 h 153"/>
                  <a:gd name="T54" fmla="*/ 63 w 295"/>
                  <a:gd name="T55" fmla="*/ 16 h 153"/>
                  <a:gd name="T56" fmla="*/ 65 w 295"/>
                  <a:gd name="T57" fmla="*/ 13 h 153"/>
                  <a:gd name="T58" fmla="*/ 66 w 295"/>
                  <a:gd name="T59" fmla="*/ 10 h 153"/>
                  <a:gd name="T60" fmla="*/ 66 w 295"/>
                  <a:gd name="T61" fmla="*/ 7 h 153"/>
                  <a:gd name="T62" fmla="*/ 67 w 295"/>
                  <a:gd name="T63" fmla="*/ 4 h 1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3"/>
                  <a:gd name="T98" fmla="*/ 295 w 295"/>
                  <a:gd name="T99" fmla="*/ 153 h 1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3">
                    <a:moveTo>
                      <a:pt x="0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9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6" y="50"/>
                    </a:lnTo>
                    <a:lnTo>
                      <a:pt x="8" y="57"/>
                    </a:lnTo>
                    <a:lnTo>
                      <a:pt x="11" y="63"/>
                    </a:lnTo>
                    <a:lnTo>
                      <a:pt x="14" y="70"/>
                    </a:lnTo>
                    <a:lnTo>
                      <a:pt x="17" y="76"/>
                    </a:lnTo>
                    <a:lnTo>
                      <a:pt x="21" y="82"/>
                    </a:lnTo>
                    <a:lnTo>
                      <a:pt x="25" y="88"/>
                    </a:lnTo>
                    <a:lnTo>
                      <a:pt x="29" y="94"/>
                    </a:lnTo>
                    <a:lnTo>
                      <a:pt x="34" y="100"/>
                    </a:lnTo>
                    <a:lnTo>
                      <a:pt x="38" y="105"/>
                    </a:lnTo>
                    <a:lnTo>
                      <a:pt x="43" y="111"/>
                    </a:lnTo>
                    <a:lnTo>
                      <a:pt x="49" y="115"/>
                    </a:lnTo>
                    <a:lnTo>
                      <a:pt x="54" y="120"/>
                    </a:lnTo>
                    <a:lnTo>
                      <a:pt x="60" y="124"/>
                    </a:lnTo>
                    <a:lnTo>
                      <a:pt x="66" y="129"/>
                    </a:lnTo>
                    <a:lnTo>
                      <a:pt x="73" y="132"/>
                    </a:lnTo>
                    <a:lnTo>
                      <a:pt x="79" y="136"/>
                    </a:lnTo>
                    <a:lnTo>
                      <a:pt x="86" y="139"/>
                    </a:lnTo>
                    <a:lnTo>
                      <a:pt x="92" y="142"/>
                    </a:lnTo>
                    <a:lnTo>
                      <a:pt x="99" y="144"/>
                    </a:lnTo>
                    <a:lnTo>
                      <a:pt x="106" y="146"/>
                    </a:lnTo>
                    <a:lnTo>
                      <a:pt x="113" y="148"/>
                    </a:lnTo>
                    <a:lnTo>
                      <a:pt x="121" y="150"/>
                    </a:lnTo>
                    <a:lnTo>
                      <a:pt x="128" y="151"/>
                    </a:lnTo>
                    <a:lnTo>
                      <a:pt x="135" y="152"/>
                    </a:lnTo>
                    <a:lnTo>
                      <a:pt x="143" y="152"/>
                    </a:lnTo>
                    <a:lnTo>
                      <a:pt x="150" y="152"/>
                    </a:lnTo>
                    <a:lnTo>
                      <a:pt x="157" y="152"/>
                    </a:lnTo>
                    <a:lnTo>
                      <a:pt x="165" y="151"/>
                    </a:lnTo>
                    <a:lnTo>
                      <a:pt x="172" y="150"/>
                    </a:lnTo>
                    <a:lnTo>
                      <a:pt x="179" y="149"/>
                    </a:lnTo>
                    <a:lnTo>
                      <a:pt x="186" y="147"/>
                    </a:lnTo>
                    <a:lnTo>
                      <a:pt x="193" y="145"/>
                    </a:lnTo>
                    <a:lnTo>
                      <a:pt x="200" y="142"/>
                    </a:lnTo>
                    <a:lnTo>
                      <a:pt x="207" y="140"/>
                    </a:lnTo>
                    <a:lnTo>
                      <a:pt x="214" y="137"/>
                    </a:lnTo>
                    <a:lnTo>
                      <a:pt x="220" y="133"/>
                    </a:lnTo>
                    <a:lnTo>
                      <a:pt x="226" y="129"/>
                    </a:lnTo>
                    <a:lnTo>
                      <a:pt x="232" y="125"/>
                    </a:lnTo>
                    <a:lnTo>
                      <a:pt x="238" y="121"/>
                    </a:lnTo>
                    <a:lnTo>
                      <a:pt x="244" y="117"/>
                    </a:lnTo>
                    <a:lnTo>
                      <a:pt x="249" y="112"/>
                    </a:lnTo>
                    <a:lnTo>
                      <a:pt x="254" y="107"/>
                    </a:lnTo>
                    <a:lnTo>
                      <a:pt x="259" y="101"/>
                    </a:lnTo>
                    <a:lnTo>
                      <a:pt x="264" y="96"/>
                    </a:lnTo>
                    <a:lnTo>
                      <a:pt x="268" y="90"/>
                    </a:lnTo>
                    <a:lnTo>
                      <a:pt x="272" y="84"/>
                    </a:lnTo>
                    <a:lnTo>
                      <a:pt x="276" y="78"/>
                    </a:lnTo>
                    <a:lnTo>
                      <a:pt x="279" y="71"/>
                    </a:lnTo>
                    <a:lnTo>
                      <a:pt x="282" y="65"/>
                    </a:lnTo>
                    <a:lnTo>
                      <a:pt x="285" y="58"/>
                    </a:lnTo>
                    <a:lnTo>
                      <a:pt x="287" y="51"/>
                    </a:lnTo>
                    <a:lnTo>
                      <a:pt x="289" y="44"/>
                    </a:lnTo>
                    <a:lnTo>
                      <a:pt x="291" y="37"/>
                    </a:lnTo>
                    <a:lnTo>
                      <a:pt x="292" y="30"/>
                    </a:lnTo>
                    <a:lnTo>
                      <a:pt x="293" y="23"/>
                    </a:lnTo>
                    <a:lnTo>
                      <a:pt x="294" y="16"/>
                    </a:lnTo>
                    <a:lnTo>
                      <a:pt x="294" y="9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30"/>
              <p:cNvSpPr>
                <a:spLocks noChangeArrowheads="1"/>
              </p:cNvSpPr>
              <p:nvPr/>
            </p:nvSpPr>
            <p:spPr bwMode="auto">
              <a:xfrm rot="-8220000">
                <a:off x="1344" y="2048"/>
                <a:ext cx="67" cy="34"/>
              </a:xfrm>
              <a:custGeom>
                <a:avLst/>
                <a:gdLst>
                  <a:gd name="T0" fmla="*/ 0 w 295"/>
                  <a:gd name="T1" fmla="*/ 4 h 151"/>
                  <a:gd name="T2" fmla="*/ 0 w 295"/>
                  <a:gd name="T3" fmla="*/ 7 h 151"/>
                  <a:gd name="T4" fmla="*/ 1 w 295"/>
                  <a:gd name="T5" fmla="*/ 10 h 151"/>
                  <a:gd name="T6" fmla="*/ 2 w 295"/>
                  <a:gd name="T7" fmla="*/ 13 h 151"/>
                  <a:gd name="T8" fmla="*/ 4 w 295"/>
                  <a:gd name="T9" fmla="*/ 16 h 151"/>
                  <a:gd name="T10" fmla="*/ 5 w 295"/>
                  <a:gd name="T11" fmla="*/ 19 h 151"/>
                  <a:gd name="T12" fmla="*/ 7 w 295"/>
                  <a:gd name="T13" fmla="*/ 21 h 151"/>
                  <a:gd name="T14" fmla="*/ 9 w 295"/>
                  <a:gd name="T15" fmla="*/ 24 h 151"/>
                  <a:gd name="T16" fmla="*/ 12 w 295"/>
                  <a:gd name="T17" fmla="*/ 26 h 151"/>
                  <a:gd name="T18" fmla="*/ 15 w 295"/>
                  <a:gd name="T19" fmla="*/ 28 h 151"/>
                  <a:gd name="T20" fmla="*/ 17 w 295"/>
                  <a:gd name="T21" fmla="*/ 30 h 151"/>
                  <a:gd name="T22" fmla="*/ 20 w 295"/>
                  <a:gd name="T23" fmla="*/ 31 h 151"/>
                  <a:gd name="T24" fmla="*/ 24 w 295"/>
                  <a:gd name="T25" fmla="*/ 32 h 151"/>
                  <a:gd name="T26" fmla="*/ 27 w 295"/>
                  <a:gd name="T27" fmla="*/ 33 h 151"/>
                  <a:gd name="T28" fmla="*/ 30 w 295"/>
                  <a:gd name="T29" fmla="*/ 34 h 151"/>
                  <a:gd name="T30" fmla="*/ 34 w 295"/>
                  <a:gd name="T31" fmla="*/ 34 h 151"/>
                  <a:gd name="T32" fmla="*/ 37 w 295"/>
                  <a:gd name="T33" fmla="*/ 34 h 151"/>
                  <a:gd name="T34" fmla="*/ 40 w 295"/>
                  <a:gd name="T35" fmla="*/ 33 h 151"/>
                  <a:gd name="T36" fmla="*/ 44 w 295"/>
                  <a:gd name="T37" fmla="*/ 32 h 151"/>
                  <a:gd name="T38" fmla="*/ 47 w 295"/>
                  <a:gd name="T39" fmla="*/ 31 h 151"/>
                  <a:gd name="T40" fmla="*/ 50 w 295"/>
                  <a:gd name="T41" fmla="*/ 30 h 151"/>
                  <a:gd name="T42" fmla="*/ 52 w 295"/>
                  <a:gd name="T43" fmla="*/ 28 h 151"/>
                  <a:gd name="T44" fmla="*/ 55 w 295"/>
                  <a:gd name="T45" fmla="*/ 26 h 151"/>
                  <a:gd name="T46" fmla="*/ 58 w 295"/>
                  <a:gd name="T47" fmla="*/ 24 h 151"/>
                  <a:gd name="T48" fmla="*/ 60 w 295"/>
                  <a:gd name="T49" fmla="*/ 21 h 151"/>
                  <a:gd name="T50" fmla="*/ 62 w 295"/>
                  <a:gd name="T51" fmla="*/ 18 h 151"/>
                  <a:gd name="T52" fmla="*/ 63 w 295"/>
                  <a:gd name="T53" fmla="*/ 16 h 151"/>
                  <a:gd name="T54" fmla="*/ 65 w 295"/>
                  <a:gd name="T55" fmla="*/ 13 h 151"/>
                  <a:gd name="T56" fmla="*/ 66 w 295"/>
                  <a:gd name="T57" fmla="*/ 10 h 151"/>
                  <a:gd name="T58" fmla="*/ 66 w 295"/>
                  <a:gd name="T59" fmla="*/ 7 h 151"/>
                  <a:gd name="T60" fmla="*/ 67 w 295"/>
                  <a:gd name="T61" fmla="*/ 3 h 151"/>
                  <a:gd name="T62" fmla="*/ 67 w 295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1"/>
                  <a:gd name="T98" fmla="*/ 295 w 295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10" y="58"/>
                    </a:lnTo>
                    <a:lnTo>
                      <a:pt x="12" y="65"/>
                    </a:lnTo>
                    <a:lnTo>
                      <a:pt x="16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1" y="95"/>
                    </a:lnTo>
                    <a:lnTo>
                      <a:pt x="36" y="101"/>
                    </a:lnTo>
                    <a:lnTo>
                      <a:pt x="41" y="106"/>
                    </a:lnTo>
                    <a:lnTo>
                      <a:pt x="47" y="111"/>
                    </a:lnTo>
                    <a:lnTo>
                      <a:pt x="52" y="116"/>
                    </a:lnTo>
                    <a:lnTo>
                      <a:pt x="58" y="121"/>
                    </a:lnTo>
                    <a:lnTo>
                      <a:pt x="64" y="125"/>
                    </a:lnTo>
                    <a:lnTo>
                      <a:pt x="70" y="129"/>
                    </a:lnTo>
                    <a:lnTo>
                      <a:pt x="77" y="132"/>
                    </a:lnTo>
                    <a:lnTo>
                      <a:pt x="83" y="136"/>
                    </a:lnTo>
                    <a:lnTo>
                      <a:pt x="90" y="139"/>
                    </a:lnTo>
                    <a:lnTo>
                      <a:pt x="97" y="141"/>
                    </a:lnTo>
                    <a:lnTo>
                      <a:pt x="104" y="144"/>
                    </a:lnTo>
                    <a:lnTo>
                      <a:pt x="111" y="146"/>
                    </a:lnTo>
                    <a:lnTo>
                      <a:pt x="118" y="147"/>
                    </a:lnTo>
                    <a:lnTo>
                      <a:pt x="126" y="148"/>
                    </a:lnTo>
                    <a:lnTo>
                      <a:pt x="133" y="149"/>
                    </a:lnTo>
                    <a:lnTo>
                      <a:pt x="140" y="150"/>
                    </a:lnTo>
                    <a:lnTo>
                      <a:pt x="148" y="150"/>
                    </a:lnTo>
                    <a:lnTo>
                      <a:pt x="155" y="150"/>
                    </a:lnTo>
                    <a:lnTo>
                      <a:pt x="163" y="149"/>
                    </a:lnTo>
                    <a:lnTo>
                      <a:pt x="170" y="148"/>
                    </a:lnTo>
                    <a:lnTo>
                      <a:pt x="177" y="147"/>
                    </a:lnTo>
                    <a:lnTo>
                      <a:pt x="184" y="145"/>
                    </a:lnTo>
                    <a:lnTo>
                      <a:pt x="192" y="143"/>
                    </a:lnTo>
                    <a:lnTo>
                      <a:pt x="199" y="141"/>
                    </a:lnTo>
                    <a:lnTo>
                      <a:pt x="205" y="138"/>
                    </a:lnTo>
                    <a:lnTo>
                      <a:pt x="212" y="135"/>
                    </a:lnTo>
                    <a:lnTo>
                      <a:pt x="219" y="132"/>
                    </a:lnTo>
                    <a:lnTo>
                      <a:pt x="225" y="128"/>
                    </a:lnTo>
                    <a:lnTo>
                      <a:pt x="231" y="124"/>
                    </a:lnTo>
                    <a:lnTo>
                      <a:pt x="237" y="120"/>
                    </a:lnTo>
                    <a:lnTo>
                      <a:pt x="243" y="115"/>
                    </a:lnTo>
                    <a:lnTo>
                      <a:pt x="249" y="110"/>
                    </a:lnTo>
                    <a:lnTo>
                      <a:pt x="254" y="105"/>
                    </a:lnTo>
                    <a:lnTo>
                      <a:pt x="259" y="100"/>
                    </a:lnTo>
                    <a:lnTo>
                      <a:pt x="263" y="94"/>
                    </a:lnTo>
                    <a:lnTo>
                      <a:pt x="268" y="88"/>
                    </a:lnTo>
                    <a:lnTo>
                      <a:pt x="272" y="82"/>
                    </a:lnTo>
                    <a:lnTo>
                      <a:pt x="276" y="76"/>
                    </a:lnTo>
                    <a:lnTo>
                      <a:pt x="279" y="70"/>
                    </a:lnTo>
                    <a:lnTo>
                      <a:pt x="282" y="63"/>
                    </a:lnTo>
                    <a:lnTo>
                      <a:pt x="285" y="57"/>
                    </a:lnTo>
                    <a:lnTo>
                      <a:pt x="287" y="50"/>
                    </a:lnTo>
                    <a:lnTo>
                      <a:pt x="289" y="43"/>
                    </a:lnTo>
                    <a:lnTo>
                      <a:pt x="291" y="36"/>
                    </a:lnTo>
                    <a:lnTo>
                      <a:pt x="292" y="29"/>
                    </a:lnTo>
                    <a:lnTo>
                      <a:pt x="293" y="21"/>
                    </a:lnTo>
                    <a:lnTo>
                      <a:pt x="294" y="14"/>
                    </a:lnTo>
                    <a:lnTo>
                      <a:pt x="294" y="7"/>
                    </a:lnTo>
                    <a:lnTo>
                      <a:pt x="294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31"/>
              <p:cNvSpPr>
                <a:spLocks noChangeShapeType="1"/>
              </p:cNvSpPr>
              <p:nvPr/>
            </p:nvSpPr>
            <p:spPr bwMode="auto">
              <a:xfrm>
                <a:off x="1380" y="2048"/>
                <a:ext cx="124" cy="100"/>
              </a:xfrm>
              <a:prstGeom prst="line">
                <a:avLst/>
              </a:prstGeom>
              <a:noFill/>
              <a:ln w="35941">
                <a:solidFill>
                  <a:srgbClr val="00FF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280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519113"/>
            <a:ext cx="59436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52550" y="6161088"/>
            <a:ext cx="7226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500" b="1" i="1">
                <a:latin typeface="Helvetica" pitchFamily="34" charset="0"/>
                <a:ea typeface="HG Mincho Light J" charset="0"/>
                <a:cs typeface="HG Mincho Light J" charset="0"/>
              </a:rPr>
              <a:t>A. Di Cicco, A. Filipponi, J. P. Iti</a:t>
            </a:r>
            <a:r>
              <a:rPr lang="en-GB" altLang="it-IT" sz="1500" b="1" i="1">
                <a:latin typeface="Helvetica" pitchFamily="34" charset="0"/>
                <a:cs typeface="Times" pitchFamily="18" charset="0"/>
              </a:rPr>
              <a:t>é</a:t>
            </a:r>
            <a:r>
              <a:rPr lang="en-GB" altLang="it-IT" sz="1500" b="1" i="1">
                <a:latin typeface="Helvetica" pitchFamily="34" charset="0"/>
                <a:ea typeface="HG Mincho Light J" charset="0"/>
                <a:cs typeface="HG Mincho Light J" charset="0"/>
              </a:rPr>
              <a:t> and A. Polian, Phys. Rev. B 54 (1996) 9086-9098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60600" y="450850"/>
            <a:ext cx="5146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latin typeface="Helvetica" pitchFamily="34" charset="0"/>
                <a:ea typeface="HG Mincho Light J" charset="0"/>
                <a:cs typeface="HG Mincho Light J" charset="0"/>
              </a:rPr>
              <a:t>High-pressure EXAFS of solid and liquid Kr 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6186488" y="2717800"/>
            <a:ext cx="989012" cy="989013"/>
          </a:xfrm>
          <a:prstGeom prst="roundRect">
            <a:avLst>
              <a:gd name="adj" fmla="val 144"/>
            </a:avLst>
          </a:prstGeom>
          <a:noFill/>
          <a:ln w="360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6197600" y="1701800"/>
            <a:ext cx="965200" cy="990600"/>
          </a:xfrm>
          <a:prstGeom prst="roundRect">
            <a:avLst>
              <a:gd name="adj" fmla="val 148"/>
            </a:avLst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762875" y="2917825"/>
            <a:ext cx="76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solidFill>
                  <a:srgbClr val="0000FF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Liquid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688263" y="1930400"/>
            <a:ext cx="76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Solid</a:t>
            </a:r>
          </a:p>
        </p:txBody>
      </p:sp>
      <p:cxnSp>
        <p:nvCxnSpPr>
          <p:cNvPr id="3081" name="AutoShape 9"/>
          <p:cNvCxnSpPr>
            <a:cxnSpLocks noChangeShapeType="1"/>
            <a:stCxn id="3080" idx="1"/>
            <a:endCxn id="3078" idx="3"/>
          </p:cNvCxnSpPr>
          <p:nvPr/>
        </p:nvCxnSpPr>
        <p:spPr bwMode="auto">
          <a:xfrm flipH="1">
            <a:off x="7896225" y="2279650"/>
            <a:ext cx="579438" cy="142875"/>
          </a:xfrm>
          <a:prstGeom prst="curvedConnector3">
            <a:avLst>
              <a:gd name="adj1" fmla="val 50000"/>
            </a:avLst>
          </a:prstGeom>
          <a:noFill/>
          <a:ln w="360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AutoShape 10"/>
          <p:cNvCxnSpPr>
            <a:cxnSpLocks noChangeShapeType="1"/>
            <a:stCxn id="3079" idx="1"/>
            <a:endCxn id="3077" idx="3"/>
          </p:cNvCxnSpPr>
          <p:nvPr/>
        </p:nvCxnSpPr>
        <p:spPr bwMode="auto">
          <a:xfrm flipH="1">
            <a:off x="7908925" y="3367088"/>
            <a:ext cx="649288" cy="173037"/>
          </a:xfrm>
          <a:prstGeom prst="curvedConnector3">
            <a:avLst>
              <a:gd name="adj1" fmla="val 50000"/>
            </a:avLst>
          </a:prstGeom>
          <a:noFill/>
          <a:ln w="360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462838" y="3932238"/>
            <a:ext cx="4206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latin typeface="Helvetica" pitchFamily="34" charset="0"/>
                <a:ea typeface="HG Mincho Light J" charset="0"/>
                <a:cs typeface="HG Mincho Light J" charset="0"/>
              </a:rPr>
              <a:t>Gas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186488" y="3781425"/>
            <a:ext cx="450850" cy="176213"/>
          </a:xfrm>
          <a:prstGeom prst="roundRect">
            <a:avLst>
              <a:gd name="adj" fmla="val 819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6240463" y="3798888"/>
            <a:ext cx="63500" cy="635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cxnSp>
        <p:nvCxnSpPr>
          <p:cNvPr id="3086" name="AutoShape 14"/>
          <p:cNvCxnSpPr>
            <a:cxnSpLocks noChangeShapeType="1"/>
            <a:stCxn id="3083" idx="1"/>
            <a:endCxn id="3085" idx="3"/>
          </p:cNvCxnSpPr>
          <p:nvPr/>
        </p:nvCxnSpPr>
        <p:spPr bwMode="auto">
          <a:xfrm flipH="1" flipV="1">
            <a:off x="6948488" y="4222750"/>
            <a:ext cx="1277937" cy="258763"/>
          </a:xfrm>
          <a:prstGeom prst="curvedConnector3">
            <a:avLst>
              <a:gd name="adj1" fmla="val 50000"/>
            </a:avLst>
          </a:prstGeom>
          <a:noFill/>
          <a:ln w="360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32749" y="188640"/>
            <a:ext cx="3478516" cy="4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3300" dirty="0" smtClean="0">
                <a:solidFill>
                  <a:srgbClr val="FF0000"/>
                </a:solidFill>
                <a:latin typeface="Arial" panose="020B0604020202020204" pitchFamily="34" charset="0"/>
                <a:ea typeface="HG Mincho Light J" charset="0"/>
                <a:cs typeface="Arial" panose="020B0604020202020204" pitchFamily="34" charset="0"/>
              </a:rPr>
              <a:t>XANES vs EXAFS</a:t>
            </a:r>
            <a:endParaRPr lang="en-GB" altLang="it-IT" sz="3300" dirty="0">
              <a:solidFill>
                <a:srgbClr val="FF0000"/>
              </a:solidFill>
              <a:latin typeface="Arial" panose="020B0604020202020204" pitchFamily="34" charset="0"/>
              <a:ea typeface="HG Mincho Light J" charset="0"/>
              <a:cs typeface="Arial" panose="020B0604020202020204" pitchFamily="34" charset="0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747254"/>
              </p:ext>
            </p:extLst>
          </p:nvPr>
        </p:nvGraphicFramePr>
        <p:xfrm>
          <a:off x="388938" y="1304255"/>
          <a:ext cx="8050212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0" name="Document" r:id="rId3" imgW="5362956" imgH="3095244" progId="Word.Document.8">
                  <p:embed/>
                </p:oleObj>
              </mc:Choice>
              <mc:Fallback>
                <p:oleObj name="Document" r:id="rId3" imgW="5362956" imgH="309524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304255"/>
                        <a:ext cx="8050212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008117" y="100161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Inelastic mean free path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86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7" name="Picture 14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" b="1454"/>
          <a:stretch/>
        </p:blipFill>
        <p:spPr bwMode="auto">
          <a:xfrm>
            <a:off x="1475656" y="1164288"/>
            <a:ext cx="6304036" cy="528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Text Box 3"/>
          <p:cNvSpPr txBox="1">
            <a:spLocks noChangeArrowheads="1"/>
          </p:cNvSpPr>
          <p:nvPr/>
        </p:nvSpPr>
        <p:spPr bwMode="auto">
          <a:xfrm>
            <a:off x="2487613" y="138113"/>
            <a:ext cx="40782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2900" b="1" dirty="0">
                <a:solidFill>
                  <a:srgbClr val="FF0000"/>
                </a:solidFill>
                <a:ea typeface="HG Mincho Light J" charset="0"/>
                <a:cs typeface="HG Mincho Light J" charset="0"/>
              </a:rPr>
              <a:t>EXAFS standard formula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91680" y="4509120"/>
            <a:ext cx="48742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88339"/>
              </p:ext>
            </p:extLst>
          </p:nvPr>
        </p:nvGraphicFramePr>
        <p:xfrm>
          <a:off x="1662267" y="4437112"/>
          <a:ext cx="481094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Equazione" r:id="rId5" imgW="4800600" imgH="622300" progId="Equation.3">
                  <p:embed/>
                </p:oleObj>
              </mc:Choice>
              <mc:Fallback>
                <p:oleObj name="Equazione" r:id="rId5" imgW="4800600" imgH="622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267" y="4437112"/>
                        <a:ext cx="4810943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27" y="2085121"/>
            <a:ext cx="4279873" cy="242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487613" y="138113"/>
            <a:ext cx="40782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2900" b="1" dirty="0">
                <a:solidFill>
                  <a:srgbClr val="FF0000"/>
                </a:solidFill>
                <a:ea typeface="HG Mincho Light J" charset="0"/>
                <a:cs typeface="HG Mincho Light J" charset="0"/>
              </a:rPr>
              <a:t>EXAFS standard formula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04850" y="4198938"/>
            <a:ext cx="5280613" cy="167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00013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00013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absorber-</a:t>
            </a:r>
            <a:r>
              <a:rPr lang="en-GB" altLang="it-IT" sz="1600" b="1" dirty="0" err="1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scatterer</a:t>
            </a: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distance:</a:t>
            </a:r>
            <a:r>
              <a:rPr lang="en-GB" altLang="it-IT" sz="1600" b="1" dirty="0">
                <a:solidFill>
                  <a:srgbClr val="00FF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 err="1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R</a:t>
            </a:r>
            <a:r>
              <a:rPr lang="en-GB" altLang="it-IT" sz="1600" b="1" baseline="-33000" dirty="0" err="1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i</a:t>
            </a:r>
            <a:endParaRPr lang="en-GB" altLang="it-IT" sz="1600" b="1" baseline="-33000" dirty="0">
              <a:solidFill>
                <a:srgbClr val="FF0000"/>
              </a:solidFill>
              <a:latin typeface="Helvetica" pitchFamily="34" charset="0"/>
              <a:ea typeface="HG Mincho Light J" charset="0"/>
              <a:cs typeface="HG Mincho Light J" charset="0"/>
            </a:endParaRPr>
          </a:p>
          <a:p>
            <a:pPr lvl="1"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it-IT" sz="1600" b="1" baseline="-33000" dirty="0">
                <a:solidFill>
                  <a:schemeClr val="accent2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coordination numbers:</a:t>
            </a:r>
            <a:r>
              <a:rPr lang="en-GB" altLang="it-IT" sz="1600" b="1" dirty="0">
                <a:solidFill>
                  <a:srgbClr val="00FF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N</a:t>
            </a:r>
            <a:r>
              <a:rPr lang="en-GB" altLang="it-IT" sz="1600" b="1" baseline="-33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i</a:t>
            </a:r>
          </a:p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disorder along the </a:t>
            </a:r>
            <a:r>
              <a:rPr lang="en-GB" altLang="it-IT" sz="1600" b="1" dirty="0" smtClean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absorber – </a:t>
            </a:r>
            <a:r>
              <a:rPr lang="en-GB" altLang="it-IT" sz="1600" b="1" dirty="0" err="1" smtClean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scatterer</a:t>
            </a:r>
            <a:r>
              <a:rPr lang="en-GB" altLang="it-IT" sz="1600" b="1" dirty="0" smtClean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distance: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rgbClr val="FF0000"/>
                </a:solidFill>
                <a:latin typeface="Symbol" pitchFamily="18" charset="2"/>
                <a:ea typeface="HG Mincho Light J" charset="0"/>
                <a:cs typeface="HG Mincho Light J" charset="0"/>
              </a:rPr>
              <a:t>s</a:t>
            </a:r>
            <a:r>
              <a:rPr lang="en-GB" altLang="it-IT" sz="1600" b="1" baseline="33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2</a:t>
            </a:r>
          </a:p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passive electron relaxation: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S</a:t>
            </a:r>
            <a:r>
              <a:rPr lang="en-GB" altLang="it-IT" sz="1600" b="1" baseline="-33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0</a:t>
            </a:r>
            <a:r>
              <a:rPr lang="en-GB" altLang="it-IT" sz="1600" b="1" baseline="33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2</a:t>
            </a:r>
          </a:p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finite photo-electron mean free path: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rgbClr val="FF0000"/>
                </a:solidFill>
                <a:latin typeface="Symbol" pitchFamily="18" charset="2"/>
                <a:ea typeface="HG Mincho Light J" charset="0"/>
                <a:cs typeface="HG Mincho Light J" charset="0"/>
              </a:rPr>
              <a:t>l</a:t>
            </a:r>
            <a:r>
              <a:rPr lang="en-GB" altLang="it-IT" sz="1600" b="1" baseline="-25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(k)</a:t>
            </a:r>
            <a:endParaRPr lang="en-GB" altLang="it-IT" sz="1600" b="1" baseline="33000" dirty="0">
              <a:solidFill>
                <a:schemeClr val="accent2"/>
              </a:solidFill>
              <a:latin typeface="Helvetica" pitchFamily="34" charset="0"/>
              <a:ea typeface="HG Mincho Light J" charset="0"/>
              <a:cs typeface="HG Mincho Light J" charset="0"/>
            </a:endParaRPr>
          </a:p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 dirty="0">
                <a:solidFill>
                  <a:schemeClr val="tx2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latin typeface="Helvetica" pitchFamily="34" charset="0"/>
                <a:ea typeface="HG Mincho Light J" charset="0"/>
                <a:cs typeface="HG Mincho Light J" charset="0"/>
              </a:rPr>
              <a:t>function of scattering amplitude: 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f</a:t>
            </a:r>
            <a:r>
              <a:rPr lang="en-GB" altLang="it-IT" sz="1600" b="1" baseline="-25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i(k)</a:t>
            </a:r>
            <a:endParaRPr lang="en-GB" altLang="it-IT" sz="1600" b="1" dirty="0">
              <a:solidFill>
                <a:srgbClr val="FF0000"/>
              </a:solidFill>
              <a:latin typeface="Helvetica" pitchFamily="34" charset="0"/>
              <a:ea typeface="HG Mincho Light J" charset="0"/>
              <a:cs typeface="HG Mincho Light J" charset="0"/>
            </a:endParaRPr>
          </a:p>
          <a:p>
            <a:pPr lvl="1"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phase function: 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  <a:sym typeface="Symbol" pitchFamily="18" charset="2"/>
              </a:rPr>
              <a:t></a:t>
            </a:r>
            <a:r>
              <a:rPr lang="en-GB" altLang="it-IT" sz="1600" b="1" baseline="-25000" dirty="0" err="1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i</a:t>
            </a:r>
            <a:r>
              <a:rPr lang="en-GB" altLang="it-IT" sz="1600" b="1" baseline="-25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(k)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382713" y="2073275"/>
            <a:ext cx="3378200" cy="1370013"/>
            <a:chOff x="960" y="1440"/>
            <a:chExt cx="2346" cy="951"/>
          </a:xfrm>
        </p:grpSpPr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2403" y="1471"/>
              <a:ext cx="903" cy="900"/>
              <a:chOff x="5170" y="1636"/>
              <a:chExt cx="903" cy="900"/>
            </a:xfrm>
          </p:grpSpPr>
          <p:sp>
            <p:nvSpPr>
              <p:cNvPr id="5146" name="Oval 7"/>
              <p:cNvSpPr>
                <a:spLocks noChangeArrowheads="1"/>
              </p:cNvSpPr>
              <p:nvPr/>
            </p:nvSpPr>
            <p:spPr bwMode="auto">
              <a:xfrm>
                <a:off x="5497" y="1962"/>
                <a:ext cx="250" cy="2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7" name="Oval 8"/>
              <p:cNvSpPr>
                <a:spLocks noChangeArrowheads="1"/>
              </p:cNvSpPr>
              <p:nvPr/>
            </p:nvSpPr>
            <p:spPr bwMode="auto">
              <a:xfrm>
                <a:off x="5451" y="1916"/>
                <a:ext cx="343" cy="34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8" name="Oval 9"/>
              <p:cNvSpPr>
                <a:spLocks noChangeArrowheads="1"/>
              </p:cNvSpPr>
              <p:nvPr/>
            </p:nvSpPr>
            <p:spPr bwMode="auto">
              <a:xfrm>
                <a:off x="5404" y="1869"/>
                <a:ext cx="437" cy="435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9" name="Oval 10"/>
              <p:cNvSpPr>
                <a:spLocks noChangeArrowheads="1"/>
              </p:cNvSpPr>
              <p:nvPr/>
            </p:nvSpPr>
            <p:spPr bwMode="auto">
              <a:xfrm>
                <a:off x="5357" y="1822"/>
                <a:ext cx="530" cy="529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50" name="Oval 11"/>
              <p:cNvSpPr>
                <a:spLocks noChangeArrowheads="1"/>
              </p:cNvSpPr>
              <p:nvPr/>
            </p:nvSpPr>
            <p:spPr bwMode="auto">
              <a:xfrm>
                <a:off x="5311" y="1776"/>
                <a:ext cx="624" cy="62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51" name="Oval 12"/>
              <p:cNvSpPr>
                <a:spLocks noChangeArrowheads="1"/>
              </p:cNvSpPr>
              <p:nvPr/>
            </p:nvSpPr>
            <p:spPr bwMode="auto">
              <a:xfrm>
                <a:off x="5264" y="1729"/>
                <a:ext cx="717" cy="715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52" name="Oval 13"/>
              <p:cNvSpPr>
                <a:spLocks noChangeArrowheads="1"/>
              </p:cNvSpPr>
              <p:nvPr/>
            </p:nvSpPr>
            <p:spPr bwMode="auto">
              <a:xfrm>
                <a:off x="5217" y="1683"/>
                <a:ext cx="810" cy="80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53" name="Oval 14"/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904" cy="901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5130" name="Group 15"/>
            <p:cNvGrpSpPr>
              <a:grpSpLocks/>
            </p:cNvGrpSpPr>
            <p:nvPr/>
          </p:nvGrpSpPr>
          <p:grpSpPr bwMode="auto">
            <a:xfrm>
              <a:off x="960" y="1491"/>
              <a:ext cx="903" cy="900"/>
              <a:chOff x="3727" y="1656"/>
              <a:chExt cx="903" cy="900"/>
            </a:xfrm>
          </p:grpSpPr>
          <p:sp>
            <p:nvSpPr>
              <p:cNvPr id="5138" name="Oval 16"/>
              <p:cNvSpPr>
                <a:spLocks noChangeArrowheads="1"/>
              </p:cNvSpPr>
              <p:nvPr/>
            </p:nvSpPr>
            <p:spPr bwMode="auto">
              <a:xfrm>
                <a:off x="4054" y="1983"/>
                <a:ext cx="249" cy="24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39" name="Oval 17"/>
              <p:cNvSpPr>
                <a:spLocks noChangeArrowheads="1"/>
              </p:cNvSpPr>
              <p:nvPr/>
            </p:nvSpPr>
            <p:spPr bwMode="auto">
              <a:xfrm>
                <a:off x="4008" y="1936"/>
                <a:ext cx="343" cy="342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0" name="Oval 18"/>
              <p:cNvSpPr>
                <a:spLocks noChangeArrowheads="1"/>
              </p:cNvSpPr>
              <p:nvPr/>
            </p:nvSpPr>
            <p:spPr bwMode="auto">
              <a:xfrm>
                <a:off x="3961" y="1890"/>
                <a:ext cx="437" cy="435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1" name="Oval 19"/>
              <p:cNvSpPr>
                <a:spLocks noChangeArrowheads="1"/>
              </p:cNvSpPr>
              <p:nvPr/>
            </p:nvSpPr>
            <p:spPr bwMode="auto">
              <a:xfrm>
                <a:off x="3914" y="1843"/>
                <a:ext cx="530" cy="528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2" name="Oval 20"/>
              <p:cNvSpPr>
                <a:spLocks noChangeArrowheads="1"/>
              </p:cNvSpPr>
              <p:nvPr/>
            </p:nvSpPr>
            <p:spPr bwMode="auto">
              <a:xfrm>
                <a:off x="3867" y="1796"/>
                <a:ext cx="624" cy="621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3" name="Oval 21"/>
              <p:cNvSpPr>
                <a:spLocks noChangeArrowheads="1"/>
              </p:cNvSpPr>
              <p:nvPr/>
            </p:nvSpPr>
            <p:spPr bwMode="auto">
              <a:xfrm>
                <a:off x="3821" y="1750"/>
                <a:ext cx="717" cy="715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4" name="Oval 22"/>
              <p:cNvSpPr>
                <a:spLocks noChangeArrowheads="1"/>
              </p:cNvSpPr>
              <p:nvPr/>
            </p:nvSpPr>
            <p:spPr bwMode="auto">
              <a:xfrm>
                <a:off x="3774" y="1703"/>
                <a:ext cx="811" cy="808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5" name="Oval 23"/>
              <p:cNvSpPr>
                <a:spLocks noChangeArrowheads="1"/>
              </p:cNvSpPr>
              <p:nvPr/>
            </p:nvSpPr>
            <p:spPr bwMode="auto">
              <a:xfrm>
                <a:off x="3727" y="1656"/>
                <a:ext cx="904" cy="901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5131" name="Line 24"/>
            <p:cNvSpPr>
              <a:spLocks noChangeShapeType="1"/>
            </p:cNvSpPr>
            <p:nvPr/>
          </p:nvSpPr>
          <p:spPr bwMode="auto">
            <a:xfrm flipV="1">
              <a:off x="1903" y="1967"/>
              <a:ext cx="483" cy="6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25"/>
            <p:cNvSpPr>
              <a:spLocks noChangeShapeType="1"/>
            </p:cNvSpPr>
            <p:nvPr/>
          </p:nvSpPr>
          <p:spPr bwMode="auto">
            <a:xfrm flipV="1">
              <a:off x="1880" y="1840"/>
              <a:ext cx="483" cy="6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Text Box 26"/>
            <p:cNvSpPr txBox="1">
              <a:spLocks noChangeArrowheads="1"/>
            </p:cNvSpPr>
            <p:nvPr/>
          </p:nvSpPr>
          <p:spPr bwMode="auto">
            <a:xfrm>
              <a:off x="1341" y="1856"/>
              <a:ext cx="12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800">
                  <a:ea typeface="HG Mincho Light J" charset="0"/>
                  <a:cs typeface="HG Mincho Light J" charset="0"/>
                </a:rPr>
                <a:t>A</a:t>
              </a:r>
            </a:p>
          </p:txBody>
        </p:sp>
        <p:sp>
          <p:nvSpPr>
            <p:cNvPr id="5134" name="Text Box 27"/>
            <p:cNvSpPr txBox="1">
              <a:spLocks noChangeArrowheads="1"/>
            </p:cNvSpPr>
            <p:nvPr/>
          </p:nvSpPr>
          <p:spPr bwMode="auto">
            <a:xfrm>
              <a:off x="2804" y="1797"/>
              <a:ext cx="12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800">
                  <a:ea typeface="HG Mincho Light J" charset="0"/>
                  <a:cs typeface="HG Mincho Light J" charset="0"/>
                </a:rPr>
                <a:t>S</a:t>
              </a:r>
              <a:r>
                <a:rPr lang="en-GB" altLang="it-IT" sz="1800" baseline="-33000">
                  <a:ea typeface="HG Mincho Light J" charset="0"/>
                  <a:cs typeface="HG Mincho Light J" charset="0"/>
                </a:rPr>
                <a:t>j</a:t>
              </a:r>
            </a:p>
          </p:txBody>
        </p:sp>
        <p:grpSp>
          <p:nvGrpSpPr>
            <p:cNvPr id="5135" name="Group 28"/>
            <p:cNvGrpSpPr>
              <a:grpSpLocks/>
            </p:cNvGrpSpPr>
            <p:nvPr/>
          </p:nvGrpSpPr>
          <p:grpSpPr bwMode="auto">
            <a:xfrm>
              <a:off x="1392" y="1440"/>
              <a:ext cx="1461" cy="207"/>
              <a:chOff x="4200" y="1605"/>
              <a:chExt cx="1461" cy="207"/>
            </a:xfrm>
          </p:grpSpPr>
          <p:sp>
            <p:nvSpPr>
              <p:cNvPr id="5136" name="Line 29"/>
              <p:cNvSpPr>
                <a:spLocks noChangeShapeType="1"/>
              </p:cNvSpPr>
              <p:nvPr/>
            </p:nvSpPr>
            <p:spPr bwMode="auto">
              <a:xfrm flipH="1">
                <a:off x="4200" y="1811"/>
                <a:ext cx="146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Text Box 30"/>
              <p:cNvSpPr txBox="1">
                <a:spLocks noChangeArrowheads="1"/>
              </p:cNvSpPr>
              <p:nvPr/>
            </p:nvSpPr>
            <p:spPr bwMode="auto">
              <a:xfrm>
                <a:off x="4771" y="1605"/>
                <a:ext cx="21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828675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867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8675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8675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8675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>
                  <a:lnSpc>
                    <a:spcPct val="9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it-IT" sz="1800">
                    <a:ea typeface="HG Mincho Light J" charset="0"/>
                    <a:cs typeface="HG Mincho Light J" charset="0"/>
                  </a:rPr>
                  <a:t>R</a:t>
                </a:r>
                <a:r>
                  <a:rPr lang="en-GB" altLang="it-IT" sz="1800" baseline="-33000">
                    <a:ea typeface="HG Mincho Light J" charset="0"/>
                    <a:cs typeface="HG Mincho Light J" charset="0"/>
                  </a:rPr>
                  <a:t>i</a:t>
                </a:r>
              </a:p>
            </p:txBody>
          </p:sp>
        </p:grpSp>
      </p:grpSp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4525963" y="3343275"/>
          <a:ext cx="920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zione" r:id="rId5" imgW="101556" imgH="190417" progId="Equation.3">
                  <p:embed/>
                </p:oleObj>
              </mc:Choice>
              <mc:Fallback>
                <p:oleObj name="Equazione" r:id="rId5" imgW="101556" imgH="19041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3343275"/>
                        <a:ext cx="92075" cy="17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3"/>
          <p:cNvGraphicFramePr>
            <a:graphicFrameLocks noChangeAspect="1"/>
          </p:cNvGraphicFramePr>
          <p:nvPr/>
        </p:nvGraphicFramePr>
        <p:xfrm>
          <a:off x="1106488" y="717550"/>
          <a:ext cx="758348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zione" r:id="rId7" imgW="4800600" imgH="622300" progId="Equation.3">
                  <p:embed/>
                </p:oleObj>
              </mc:Choice>
              <mc:Fallback>
                <p:oleObj name="Equazione" r:id="rId7" imgW="4800600" imgH="622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717550"/>
                        <a:ext cx="758348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Line 33"/>
          <p:cNvSpPr>
            <a:spLocks noChangeShapeType="1"/>
          </p:cNvSpPr>
          <p:nvPr/>
        </p:nvSpPr>
        <p:spPr bwMode="auto">
          <a:xfrm flipH="1">
            <a:off x="8018463" y="1357313"/>
            <a:ext cx="165100" cy="7159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8525" y="379413"/>
            <a:ext cx="4816475" cy="3025775"/>
            <a:chOff x="641" y="263"/>
            <a:chExt cx="3345" cy="2101"/>
          </a:xfrm>
        </p:grpSpPr>
        <p:pic>
          <p:nvPicPr>
            <p:cNvPr id="61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" y="263"/>
              <a:ext cx="3334" cy="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" y="908"/>
              <a:ext cx="189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697038" y="2587625"/>
            <a:ext cx="1316037" cy="209550"/>
          </a:xfrm>
          <a:prstGeom prst="line">
            <a:avLst/>
          </a:prstGeom>
          <a:noFill/>
          <a:ln w="18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2212975" y="1058863"/>
            <a:ext cx="3001963" cy="396875"/>
          </a:xfrm>
          <a:prstGeom prst="line">
            <a:avLst/>
          </a:prstGeom>
          <a:noFill/>
          <a:ln w="18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2432050" y="736600"/>
            <a:ext cx="1588" cy="2073275"/>
          </a:xfrm>
          <a:prstGeom prst="line">
            <a:avLst/>
          </a:prstGeom>
          <a:noFill/>
          <a:ln w="18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187575" y="1636713"/>
            <a:ext cx="2603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500">
                <a:ea typeface="HG Mincho Light J" charset="0"/>
                <a:cs typeface="HG Mincho Light J" charset="0"/>
              </a:rPr>
              <a:t>E</a:t>
            </a:r>
            <a:r>
              <a:rPr lang="en-GB" altLang="it-IT" sz="1500" baseline="-33000">
                <a:ea typeface="HG Mincho Light J" charset="0"/>
                <a:cs typeface="HG Mincho Light J" charset="0"/>
              </a:rPr>
              <a:t>0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005013" y="898525"/>
            <a:ext cx="260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10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500">
                <a:latin typeface="Symbol" pitchFamily="18" charset="2"/>
                <a:ea typeface="HG Mincho Light J" charset="0"/>
                <a:cs typeface="HG Mincho Light J" charset="0"/>
              </a:rPr>
              <a:t>m</a:t>
            </a:r>
            <a:r>
              <a:rPr lang="en-GB" altLang="it-IT" sz="1500" baseline="-33000">
                <a:latin typeface="Symbol" pitchFamily="18" charset="2"/>
                <a:ea typeface="HG Mincho Light J" charset="0"/>
                <a:cs typeface="HG Mincho Light J" charset="0"/>
              </a:rPr>
              <a:t>0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V="1">
            <a:off x="2678113" y="1128713"/>
            <a:ext cx="1587" cy="16176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736850" y="1730375"/>
            <a:ext cx="2746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10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500">
                <a:solidFill>
                  <a:schemeClr val="accent2"/>
                </a:solidFill>
                <a:latin typeface="Symbol" pitchFamily="18" charset="2"/>
                <a:ea typeface="HG Mincho Light J" charset="0"/>
                <a:cs typeface="HG Mincho Light J" charset="0"/>
              </a:rPr>
              <a:t>Dm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911725" y="3379788"/>
            <a:ext cx="4183063" cy="3049587"/>
            <a:chOff x="3411" y="2291"/>
            <a:chExt cx="2905" cy="2117"/>
          </a:xfrm>
        </p:grpSpPr>
        <p:pic>
          <p:nvPicPr>
            <p:cNvPr id="6168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" y="2291"/>
              <a:ext cx="2905" cy="2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9" name="Text Box 14"/>
            <p:cNvSpPr txBox="1">
              <a:spLocks noChangeArrowheads="1"/>
            </p:cNvSpPr>
            <p:nvPr/>
          </p:nvSpPr>
          <p:spPr bwMode="auto">
            <a:xfrm rot="-5460000">
              <a:off x="3480" y="3304"/>
              <a:ext cx="17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900">
                  <a:latin typeface="Helvetica" pitchFamily="34" charset="0"/>
                  <a:ea typeface="HG Mincho Light J" charset="0"/>
                  <a:cs typeface="HG Mincho Light J" charset="0"/>
                </a:rPr>
                <a:t>FT[</a:t>
              </a:r>
            </a:p>
          </p:txBody>
        </p:sp>
        <p:sp>
          <p:nvSpPr>
            <p:cNvPr id="6170" name="Text Box 15"/>
            <p:cNvSpPr txBox="1">
              <a:spLocks noChangeArrowheads="1"/>
            </p:cNvSpPr>
            <p:nvPr/>
          </p:nvSpPr>
          <p:spPr bwMode="auto">
            <a:xfrm rot="-5460000">
              <a:off x="3481" y="2917"/>
              <a:ext cx="17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900">
                  <a:latin typeface="Helvetica" pitchFamily="34" charset="0"/>
                  <a:ea typeface="HG Mincho Light J" charset="0"/>
                  <a:cs typeface="HG Mincho Light J" charset="0"/>
                </a:rPr>
                <a:t>]</a:t>
              </a:r>
            </a:p>
          </p:txBody>
        </p:sp>
      </p:grpSp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3267075"/>
            <a:ext cx="4097338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5886450" y="1060450"/>
            <a:ext cx="30638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2200">
                <a:ea typeface="HG Mincho Light J" charset="0"/>
                <a:cs typeface="HG Mincho Light J" charset="0"/>
              </a:rPr>
              <a:t>Outline of EXAFS analysis</a:t>
            </a:r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4814888" y="5253038"/>
            <a:ext cx="427037" cy="1587"/>
          </a:xfrm>
          <a:prstGeom prst="line">
            <a:avLst/>
          </a:prstGeom>
          <a:noFill/>
          <a:ln w="35941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Oval 19"/>
          <p:cNvSpPr>
            <a:spLocks noChangeAspect="1" noChangeArrowheads="1"/>
          </p:cNvSpPr>
          <p:nvPr/>
        </p:nvSpPr>
        <p:spPr bwMode="auto">
          <a:xfrm>
            <a:off x="4768850" y="5459413"/>
            <a:ext cx="407988" cy="407987"/>
          </a:xfrm>
          <a:prstGeom prst="ellipse">
            <a:avLst/>
          </a:prstGeom>
          <a:noFill/>
          <a:ln w="3594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ea typeface="HG Mincho Light J" charset="0"/>
                <a:cs typeface="HG Mincho Light J" charset="0"/>
              </a:rPr>
              <a:t>2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981700" y="1651000"/>
            <a:ext cx="2692400" cy="327025"/>
            <a:chOff x="4154" y="1146"/>
            <a:chExt cx="1870" cy="227"/>
          </a:xfrm>
        </p:grpSpPr>
        <p:sp>
          <p:nvSpPr>
            <p:cNvPr id="6166" name="Oval 21"/>
            <p:cNvSpPr>
              <a:spLocks noChangeArrowheads="1"/>
            </p:cNvSpPr>
            <p:nvPr/>
          </p:nvSpPr>
          <p:spPr bwMode="auto">
            <a:xfrm>
              <a:off x="4154" y="1146"/>
              <a:ext cx="227" cy="227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800">
                  <a:ea typeface="HG Mincho Light J" charset="0"/>
                  <a:cs typeface="HG Mincho Light J" charset="0"/>
                </a:rPr>
                <a:t>1</a:t>
              </a:r>
            </a:p>
          </p:txBody>
        </p:sp>
        <p:sp>
          <p:nvSpPr>
            <p:cNvPr id="6167" name="Text Box 22"/>
            <p:cNvSpPr txBox="1">
              <a:spLocks noChangeArrowheads="1"/>
            </p:cNvSpPr>
            <p:nvPr/>
          </p:nvSpPr>
          <p:spPr bwMode="auto">
            <a:xfrm>
              <a:off x="4528" y="1168"/>
              <a:ext cx="149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tabLst>
                  <a:tab pos="657225" algn="l"/>
                  <a:tab pos="1312863" algn="l"/>
                  <a:tab pos="1970088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tabLst>
                  <a:tab pos="657225" algn="l"/>
                  <a:tab pos="1312863" algn="l"/>
                  <a:tab pos="1970088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600">
                  <a:ea typeface="HG Mincho Light J" charset="0"/>
                  <a:cs typeface="HG Mincho Light J" charset="0"/>
                </a:rPr>
                <a:t>Background subtraction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976938" y="2371725"/>
            <a:ext cx="2697162" cy="327025"/>
            <a:chOff x="4151" y="1647"/>
            <a:chExt cx="1873" cy="227"/>
          </a:xfrm>
        </p:grpSpPr>
        <p:sp>
          <p:nvSpPr>
            <p:cNvPr id="6164" name="Oval 24"/>
            <p:cNvSpPr>
              <a:spLocks noChangeArrowheads="1"/>
            </p:cNvSpPr>
            <p:nvPr/>
          </p:nvSpPr>
          <p:spPr bwMode="auto">
            <a:xfrm>
              <a:off x="4151" y="1647"/>
              <a:ext cx="227" cy="227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800">
                  <a:ea typeface="HG Mincho Light J" charset="0"/>
                  <a:cs typeface="HG Mincho Light J" charset="0"/>
                </a:rPr>
                <a:t>2</a:t>
              </a:r>
            </a:p>
          </p:txBody>
        </p:sp>
        <p:sp>
          <p:nvSpPr>
            <p:cNvPr id="6165" name="Text Box 25"/>
            <p:cNvSpPr txBox="1">
              <a:spLocks noChangeArrowheads="1"/>
            </p:cNvSpPr>
            <p:nvPr/>
          </p:nvSpPr>
          <p:spPr bwMode="auto">
            <a:xfrm>
              <a:off x="4528" y="1690"/>
              <a:ext cx="149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tabLst>
                  <a:tab pos="657225" algn="l"/>
                  <a:tab pos="1312863" algn="l"/>
                  <a:tab pos="1970088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tabLst>
                  <a:tab pos="657225" algn="l"/>
                  <a:tab pos="1312863" algn="l"/>
                  <a:tab pos="1970088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600">
                  <a:ea typeface="HG Mincho Light J" charset="0"/>
                  <a:cs typeface="HG Mincho Light J" charset="0"/>
                </a:rPr>
                <a:t>Fourier Transform</a:t>
              </a:r>
            </a:p>
          </p:txBody>
        </p:sp>
      </p:grpSp>
      <p:sp>
        <p:nvSpPr>
          <p:cNvPr id="6161" name="Text Box 26"/>
          <p:cNvSpPr txBox="1">
            <a:spLocks noChangeArrowheads="1"/>
          </p:cNvSpPr>
          <p:nvPr/>
        </p:nvSpPr>
        <p:spPr bwMode="auto">
          <a:xfrm>
            <a:off x="4146550" y="69850"/>
            <a:ext cx="1821011" cy="49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3300" b="1" dirty="0">
                <a:solidFill>
                  <a:srgbClr val="0000FF"/>
                </a:solidFill>
                <a:ea typeface="HG Mincho Light J" charset="0"/>
                <a:cs typeface="HG Mincho Light J" charset="0"/>
              </a:rPr>
              <a:t>Ni K-edge</a:t>
            </a:r>
          </a:p>
        </p:txBody>
      </p:sp>
      <p:sp>
        <p:nvSpPr>
          <p:cNvPr id="57371" name="Oval 27"/>
          <p:cNvSpPr>
            <a:spLocks noChangeArrowheads="1"/>
          </p:cNvSpPr>
          <p:nvPr/>
        </p:nvSpPr>
        <p:spPr bwMode="auto">
          <a:xfrm>
            <a:off x="420688" y="2857500"/>
            <a:ext cx="407987" cy="401638"/>
          </a:xfrm>
          <a:prstGeom prst="ellipse">
            <a:avLst/>
          </a:prstGeom>
          <a:noFill/>
          <a:ln w="3594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ea typeface="HG Mincho Light J" charset="0"/>
                <a:cs typeface="HG Mincho Light J" charset="0"/>
              </a:rPr>
              <a:t>1</a:t>
            </a:r>
          </a:p>
        </p:txBody>
      </p:sp>
      <p:sp>
        <p:nvSpPr>
          <p:cNvPr id="57372" name="Arc 28"/>
          <p:cNvSpPr>
            <a:spLocks/>
          </p:cNvSpPr>
          <p:nvPr/>
        </p:nvSpPr>
        <p:spPr bwMode="auto">
          <a:xfrm rot="-5400000">
            <a:off x="-241300" y="2384425"/>
            <a:ext cx="2695575" cy="1520825"/>
          </a:xfrm>
          <a:custGeom>
            <a:avLst/>
            <a:gdLst>
              <a:gd name="T0" fmla="*/ 0 w 34065"/>
              <a:gd name="T1" fmla="*/ 49048155 h 21600"/>
              <a:gd name="T2" fmla="*/ 213301764 w 34065"/>
              <a:gd name="T3" fmla="*/ 34666854 h 21600"/>
              <a:gd name="T4" fmla="*/ 113667013 w 34065"/>
              <a:gd name="T5" fmla="*/ 107079106 h 21600"/>
              <a:gd name="T6" fmla="*/ 0 60000 65536"/>
              <a:gd name="T7" fmla="*/ 0 60000 65536"/>
              <a:gd name="T8" fmla="*/ 0 60000 65536"/>
              <a:gd name="T9" fmla="*/ 0 w 34065"/>
              <a:gd name="T10" fmla="*/ 0 h 21600"/>
              <a:gd name="T11" fmla="*/ 34065 w 3406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65" h="21600" fill="none" extrusionOk="0">
                <a:moveTo>
                  <a:pt x="0" y="9894"/>
                </a:moveTo>
                <a:cubicBezTo>
                  <a:pt x="3977" y="3726"/>
                  <a:pt x="10814" y="-1"/>
                  <a:pt x="18153" y="0"/>
                </a:cubicBezTo>
                <a:cubicBezTo>
                  <a:pt x="24202" y="0"/>
                  <a:pt x="29974" y="2536"/>
                  <a:pt x="34065" y="6992"/>
                </a:cubicBezTo>
              </a:path>
              <a:path w="34065" h="21600" stroke="0" extrusionOk="0">
                <a:moveTo>
                  <a:pt x="0" y="9894"/>
                </a:moveTo>
                <a:cubicBezTo>
                  <a:pt x="3977" y="3726"/>
                  <a:pt x="10814" y="-1"/>
                  <a:pt x="18153" y="0"/>
                </a:cubicBezTo>
                <a:cubicBezTo>
                  <a:pt x="24202" y="0"/>
                  <a:pt x="29974" y="2536"/>
                  <a:pt x="34065" y="6992"/>
                </a:cubicBezTo>
                <a:lnTo>
                  <a:pt x="18153" y="21600"/>
                </a:lnTo>
                <a:lnTo>
                  <a:pt x="0" y="9894"/>
                </a:lnTo>
                <a:close/>
              </a:path>
            </a:pathLst>
          </a:custGeom>
          <a:noFill/>
          <a:ln w="35941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  <p:bldP spid="57351" grpId="0" animBg="1"/>
      <p:bldP spid="57352" grpId="0" autoUpdateAnimBg="0"/>
      <p:bldP spid="57353" grpId="0" autoUpdateAnimBg="0"/>
      <p:bldP spid="57354" grpId="0" animBg="1"/>
      <p:bldP spid="57355" grpId="0" autoUpdateAnimBg="0"/>
      <p:bldP spid="57361" grpId="0" autoUpdateAnimBg="0"/>
      <p:bldP spid="57362" grpId="0" animBg="1"/>
      <p:bldP spid="57363" grpId="0" animBg="1" autoUpdateAnimBg="0"/>
      <p:bldP spid="57371" grpId="0" animBg="1" autoUpdateAnimBg="0"/>
      <p:bldP spid="573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7388" y="0"/>
            <a:ext cx="8169275" cy="5762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it-IT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can learn from EXAFS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611188" y="549275"/>
          <a:ext cx="7907337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Equation" r:id="rId4" imgW="4660560" imgH="507960" progId="Equation.3">
                  <p:embed/>
                </p:oleObj>
              </mc:Choice>
              <mc:Fallback>
                <p:oleObj name="Equation" r:id="rId4" imgW="4660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49275"/>
                        <a:ext cx="7907337" cy="8620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400175"/>
            <a:ext cx="409575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1489075"/>
            <a:ext cx="3894138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949700"/>
            <a:ext cx="38608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6127750" y="4013200"/>
            <a:ext cx="496888" cy="1847850"/>
            <a:chOff x="3860" y="2528"/>
            <a:chExt cx="313" cy="1164"/>
          </a:xfrm>
        </p:grpSpPr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4171" y="2640"/>
              <a:ext cx="1" cy="1053"/>
            </a:xfrm>
            <a:prstGeom prst="line">
              <a:avLst/>
            </a:prstGeom>
            <a:noFill/>
            <a:ln w="25560">
              <a:solidFill>
                <a:srgbClr val="0000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860" y="2528"/>
              <a:ext cx="314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1800">
                  <a:solidFill>
                    <a:srgbClr val="0000CC"/>
                  </a:solidFill>
                  <a:latin typeface="Arial" charset="0"/>
                </a:rPr>
                <a:t>2.3</a:t>
              </a:r>
            </a:p>
          </p:txBody>
        </p:sp>
      </p:grp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5624514" y="4005263"/>
            <a:ext cx="2592388" cy="1858962"/>
            <a:chOff x="3543" y="2523"/>
            <a:chExt cx="1633" cy="1171"/>
          </a:xfrm>
        </p:grpSpPr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4251" y="2731"/>
              <a:ext cx="1" cy="963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3543" y="2523"/>
              <a:ext cx="163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1800" dirty="0">
                  <a:solidFill>
                    <a:srgbClr val="FF0000"/>
                  </a:solidFill>
                  <a:latin typeface="Arial" charset="0"/>
                </a:rPr>
                <a:t>                 2.55 </a:t>
              </a:r>
              <a:r>
                <a:rPr lang="en-GB" altLang="it-IT" sz="1200" dirty="0">
                  <a:solidFill>
                    <a:srgbClr val="FF0000"/>
                  </a:solidFill>
                  <a:latin typeface="Arial" charset="0"/>
                </a:rPr>
                <a:t>(real </a:t>
              </a:r>
              <a:r>
                <a:rPr lang="en-GB" altLang="it-IT" sz="1200" i="1" dirty="0" err="1">
                  <a:solidFill>
                    <a:srgbClr val="FF0000"/>
                  </a:solidFill>
                  <a:latin typeface="Arial" charset="0"/>
                </a:rPr>
                <a:t>R</a:t>
              </a:r>
              <a:r>
                <a:rPr lang="en-GB" altLang="it-IT" sz="1200" baseline="-25000" dirty="0" err="1">
                  <a:solidFill>
                    <a:srgbClr val="FF0000"/>
                  </a:solidFill>
                  <a:latin typeface="Arial" charset="0"/>
                </a:rPr>
                <a:t>Cu</a:t>
              </a:r>
              <a:r>
                <a:rPr lang="en-GB" altLang="it-IT" sz="1200" baseline="-25000" dirty="0">
                  <a:solidFill>
                    <a:srgbClr val="FF0000"/>
                  </a:solidFill>
                  <a:latin typeface="Arial" charset="0"/>
                </a:rPr>
                <a:t>-Cu</a:t>
              </a:r>
              <a:r>
                <a:rPr lang="en-GB" altLang="it-IT" sz="1200" dirty="0">
                  <a:solidFill>
                    <a:srgbClr val="FF0000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07950" y="4679950"/>
            <a:ext cx="5328145" cy="2033506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800">
                <a:latin typeface="Arial" charset="0"/>
              </a:rPr>
              <a:t>Unpleasant thing about EXAFS: </a:t>
            </a:r>
            <a:br>
              <a:rPr lang="en-US" altLang="it-IT" sz="1800">
                <a:latin typeface="Arial" charset="0"/>
              </a:rPr>
            </a:br>
            <a:r>
              <a:rPr lang="en-US" altLang="it-IT" sz="1800">
                <a:latin typeface="Arial" charset="0"/>
              </a:rPr>
              <a:t>FT positions are shifted towards small distances. </a:t>
            </a:r>
            <a:br>
              <a:rPr lang="en-US" altLang="it-IT" sz="1800">
                <a:latin typeface="Arial" charset="0"/>
              </a:rPr>
            </a:br>
            <a:r>
              <a:rPr lang="en-US" altLang="it-IT" sz="1800">
                <a:latin typeface="Arial" charset="0"/>
              </a:rPr>
              <a:t>More unpleasant: Each FT peak has its own shift.</a:t>
            </a:r>
          </a:p>
          <a:p>
            <a:r>
              <a:rPr lang="en-US" altLang="it-IT" sz="1800">
                <a:latin typeface="Arial" charset="0"/>
              </a:rPr>
              <a:t>Because of the phase shifts, extracting the</a:t>
            </a:r>
          </a:p>
          <a:p>
            <a:r>
              <a:rPr lang="en-US" altLang="it-IT" sz="1800">
                <a:latin typeface="Arial" charset="0"/>
              </a:rPr>
              <a:t>structural information from EXAFS requires </a:t>
            </a:r>
            <a:br>
              <a:rPr lang="en-US" altLang="it-IT" sz="1800">
                <a:latin typeface="Arial" charset="0"/>
              </a:rPr>
            </a:br>
            <a:r>
              <a:rPr lang="en-US" altLang="it-IT" sz="1800">
                <a:latin typeface="Arial" charset="0"/>
              </a:rPr>
              <a:t>curve fitting with assumed (calculated) phase shifts.</a:t>
            </a:r>
          </a:p>
        </p:txBody>
      </p:sp>
    </p:spTree>
    <p:extLst>
      <p:ext uri="{BB962C8B-B14F-4D97-AF65-F5344CB8AC3E}">
        <p14:creationId xmlns:p14="http://schemas.microsoft.com/office/powerpoint/2010/main" val="2556927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481388"/>
            <a:ext cx="52197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00100" y="0"/>
            <a:ext cx="7886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>
                <a:solidFill>
                  <a:srgbClr val="FF0000"/>
                </a:solidFill>
                <a:latin typeface="Arial" charset="0"/>
              </a:rPr>
              <a:t>What we can learn from XANES: a) Pre-edge Peak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90563" y="631825"/>
            <a:ext cx="7419975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</a:pPr>
            <a:r>
              <a:rPr lang="en-US" altLang="it-IT" sz="2000">
                <a:latin typeface="Arial" charset="0"/>
              </a:rPr>
              <a:t>Dipole selection rule (only in central-symmetric case!):	</a:t>
            </a:r>
            <a:r>
              <a:rPr lang="en-GB" altLang="it-IT" sz="2200">
                <a:latin typeface="Symbol" pitchFamily="18" charset="2"/>
              </a:rPr>
              <a:t></a:t>
            </a:r>
            <a:r>
              <a:rPr lang="en-GB" altLang="it-IT" sz="2200" i="1"/>
              <a:t>l </a:t>
            </a:r>
            <a:r>
              <a:rPr lang="en-GB" altLang="it-IT" sz="2200"/>
              <a:t>= ±1</a:t>
            </a:r>
          </a:p>
          <a:p>
            <a:pPr>
              <a:spcBef>
                <a:spcPts val="500"/>
              </a:spcBef>
            </a:pPr>
            <a:r>
              <a:rPr lang="en-US" altLang="it-IT" sz="2000">
                <a:latin typeface="Arial" charset="0"/>
              </a:rPr>
              <a:t>Consider </a:t>
            </a:r>
            <a:r>
              <a:rPr lang="en-US" altLang="it-IT" sz="2000" i="1">
                <a:latin typeface="Arial" charset="0"/>
              </a:rPr>
              <a:t>K</a:t>
            </a:r>
            <a:r>
              <a:rPr lang="en-US" altLang="it-IT" sz="2000">
                <a:latin typeface="Arial" charset="0"/>
              </a:rPr>
              <a:t>-absorption for transition metals:</a:t>
            </a:r>
          </a:p>
          <a:p>
            <a:pPr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it-IT" sz="2000">
                <a:latin typeface="Arial" charset="0"/>
              </a:rPr>
              <a:t> initial state </a:t>
            </a:r>
            <a:r>
              <a:rPr lang="en-US" altLang="it-IT" sz="2200"/>
              <a:t>= 1</a:t>
            </a:r>
            <a:r>
              <a:rPr lang="en-US" altLang="it-IT" sz="2200" i="1"/>
              <a:t>s</a:t>
            </a:r>
            <a:r>
              <a:rPr lang="en-US" altLang="it-IT" sz="2200"/>
              <a:t> (</a:t>
            </a:r>
            <a:r>
              <a:rPr lang="en-US" altLang="it-IT" sz="2200" i="1"/>
              <a:t>l</a:t>
            </a:r>
            <a:r>
              <a:rPr lang="en-US" altLang="it-IT" sz="2200"/>
              <a:t>=0)</a:t>
            </a:r>
          </a:p>
          <a:p>
            <a:pPr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it-IT" sz="2000"/>
              <a:t> </a:t>
            </a:r>
            <a:r>
              <a:rPr lang="en-US" altLang="it-IT" sz="2000">
                <a:latin typeface="Arial" charset="0"/>
              </a:rPr>
              <a:t>states near </a:t>
            </a:r>
            <a:r>
              <a:rPr lang="en-US" altLang="it-IT" sz="2200" i="1"/>
              <a:t>E</a:t>
            </a:r>
            <a:r>
              <a:rPr lang="en-US" altLang="it-IT" sz="2200" i="1" baseline="-25000"/>
              <a:t>F</a:t>
            </a:r>
            <a:r>
              <a:rPr lang="en-US" altLang="it-IT" sz="2200">
                <a:latin typeface="Arial" charset="0"/>
              </a:rPr>
              <a:t> </a:t>
            </a:r>
            <a:r>
              <a:rPr lang="en-US" altLang="it-IT" sz="2000">
                <a:latin typeface="Arial" charset="0"/>
              </a:rPr>
              <a:t>are formed by </a:t>
            </a:r>
            <a:r>
              <a:rPr lang="en-US" altLang="it-IT" sz="2200"/>
              <a:t>n</a:t>
            </a:r>
            <a:r>
              <a:rPr lang="en-US" altLang="it-IT" sz="2200" i="1"/>
              <a:t>d</a:t>
            </a:r>
            <a:r>
              <a:rPr lang="en-US" altLang="it-IT" sz="2200"/>
              <a:t> </a:t>
            </a:r>
            <a:r>
              <a:rPr lang="en-US" altLang="it-IT" sz="2000">
                <a:latin typeface="Arial" charset="0"/>
              </a:rPr>
              <a:t>electrons </a:t>
            </a:r>
            <a:r>
              <a:rPr lang="en-US" altLang="it-IT" sz="2200"/>
              <a:t>(</a:t>
            </a:r>
            <a:r>
              <a:rPr lang="en-US" altLang="it-IT" sz="2200" i="1"/>
              <a:t>l</a:t>
            </a:r>
            <a:r>
              <a:rPr lang="en-US" altLang="it-IT" sz="2200"/>
              <a:t>=2)</a:t>
            </a:r>
          </a:p>
        </p:txBody>
      </p:sp>
      <p:graphicFrame>
        <p:nvGraphicFramePr>
          <p:cNvPr id="8237" name="Group 45"/>
          <p:cNvGraphicFramePr>
            <a:graphicFrameLocks noGrp="1"/>
          </p:cNvGraphicFramePr>
          <p:nvPr/>
        </p:nvGraphicFramePr>
        <p:xfrm>
          <a:off x="1658938" y="2365375"/>
          <a:ext cx="5827712" cy="631680"/>
        </p:xfrm>
        <a:graphic>
          <a:graphicData uri="http://schemas.openxmlformats.org/drawingml/2006/table">
            <a:tbl>
              <a:tblPr/>
              <a:tblGrid>
                <a:gridCol w="235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3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3587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central-symmetry</a:t>
                      </a:r>
                    </a:p>
                  </a:txBody>
                  <a:tcPr marL="72000" marR="72000" marT="36000" marB="36000" anchor="ctr" horzOverflow="overflow">
                    <a:lnL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3587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non-central symmetry</a:t>
                      </a:r>
                    </a:p>
                  </a:txBody>
                  <a:tcPr marL="72000" marR="72000" marT="36000" marB="36000" anchor="ctr" horzOverflow="overflow">
                    <a:lnL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3587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no resonance</a:t>
                      </a:r>
                    </a:p>
                  </a:txBody>
                  <a:tcPr marL="72000" marR="72000" marT="36000" marB="36000" anchor="ctr" horzOverflow="overflow">
                    <a:lnL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3587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resonance (pre-edge peak)</a:t>
                      </a:r>
                    </a:p>
                  </a:txBody>
                  <a:tcPr marL="72000" marR="72000" marT="36000" marB="36000" anchor="ctr" horzOverflow="overflow">
                    <a:lnL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5360988" y="3375025"/>
            <a:ext cx="3532187" cy="3160713"/>
            <a:chOff x="3228" y="2126"/>
            <a:chExt cx="2225" cy="1991"/>
          </a:xfrm>
        </p:grpSpPr>
        <p:pic>
          <p:nvPicPr>
            <p:cNvPr id="8213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" y="2163"/>
              <a:ext cx="2011" cy="1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 rot="16200000">
              <a:off x="4447" y="2820"/>
              <a:ext cx="17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300"/>
                </a:spcBef>
              </a:pPr>
              <a:r>
                <a:rPr lang="en-GB" altLang="it-IT" sz="1200"/>
                <a:t>from [F. Farges, G. E. Brown, J. J. Rehr, </a:t>
              </a:r>
            </a:p>
            <a:p>
              <a:pPr>
                <a:spcBef>
                  <a:spcPts val="300"/>
                </a:spcBef>
              </a:pPr>
              <a:r>
                <a:rPr lang="en-GB" altLang="it-IT" sz="1200" i="1"/>
                <a:t>Phys. Rev</a:t>
              </a:r>
              <a:r>
                <a:rPr lang="en-GB" altLang="it-IT" sz="1200"/>
                <a:t>. </a:t>
              </a:r>
              <a:r>
                <a:rPr lang="en-GB" altLang="it-IT" sz="1200" i="1"/>
                <a:t>B</a:t>
              </a:r>
              <a:r>
                <a:rPr lang="en-GB" altLang="it-IT" sz="1200"/>
                <a:t> </a:t>
              </a:r>
              <a:r>
                <a:rPr lang="en-GB" altLang="it-IT" sz="1200" b="1"/>
                <a:t>56</a:t>
              </a:r>
              <a:r>
                <a:rPr lang="en-GB" altLang="it-IT" sz="1200"/>
                <a:t> (1997) 1809]</a:t>
              </a:r>
            </a:p>
          </p:txBody>
        </p:sp>
      </p:grp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252413" y="3255963"/>
            <a:ext cx="4679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it-IT" sz="1000" i="1">
                <a:latin typeface="Arial" charset="0"/>
              </a:rPr>
              <a:t>T. Ressler et al. </a:t>
            </a:r>
            <a:r>
              <a:rPr lang="en-US" altLang="it-IT" sz="1000">
                <a:latin typeface="Arial" charset="0"/>
              </a:rPr>
              <a:t>J. Phys. Chem. B </a:t>
            </a:r>
            <a:r>
              <a:rPr lang="en-US" altLang="it-IT" sz="1000" b="1">
                <a:latin typeface="Arial" charset="0"/>
              </a:rPr>
              <a:t>104, 27 </a:t>
            </a:r>
            <a:r>
              <a:rPr lang="en-US" altLang="it-IT" sz="1000">
                <a:latin typeface="Arial" charset="0"/>
              </a:rPr>
              <a:t>(2000) 6360-6370 </a:t>
            </a:r>
          </a:p>
        </p:txBody>
      </p:sp>
    </p:spTree>
    <p:extLst>
      <p:ext uri="{BB962C8B-B14F-4D97-AF65-F5344CB8AC3E}">
        <p14:creationId xmlns:p14="http://schemas.microsoft.com/office/powerpoint/2010/main" val="3257675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7886700" cy="5762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can learn from XANES: b) Edge Shift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9388" y="860425"/>
            <a:ext cx="46799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it-IT" sz="1200" i="1">
                <a:latin typeface="Arial" charset="0"/>
              </a:rPr>
              <a:t>T. Ressler, R. E. Jentoft, J. Wienold, M. M. Günter and O. Timpe</a:t>
            </a:r>
            <a:r>
              <a:rPr lang="en-US" altLang="it-IT" sz="1200">
                <a:latin typeface="Arial" charset="0"/>
              </a:rPr>
              <a:t>: </a:t>
            </a:r>
          </a:p>
          <a:p>
            <a:pPr>
              <a:spcBef>
                <a:spcPts val="300"/>
              </a:spcBef>
            </a:pPr>
            <a:r>
              <a:rPr lang="en-US" altLang="it-IT" sz="1200">
                <a:latin typeface="Arial" charset="0"/>
              </a:rPr>
              <a:t>J. Phys. Chem. B </a:t>
            </a:r>
            <a:r>
              <a:rPr lang="en-US" altLang="it-IT" sz="1200" b="1">
                <a:latin typeface="Arial" charset="0"/>
              </a:rPr>
              <a:t>104, 27 </a:t>
            </a:r>
            <a:r>
              <a:rPr lang="en-US" altLang="it-IT" sz="1200">
                <a:latin typeface="Arial" charset="0"/>
              </a:rPr>
              <a:t>(2000) 6360-6370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14475"/>
            <a:ext cx="387985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450975"/>
            <a:ext cx="4106862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19713" y="896938"/>
            <a:ext cx="282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it-IT" sz="1200" i="1">
                <a:latin typeface="Arial" charset="0"/>
              </a:rPr>
              <a:t>I. Arčon, B. Mirtič, A. Kodre, </a:t>
            </a:r>
            <a:br>
              <a:rPr lang="en-US" altLang="it-IT" sz="1200" i="1">
                <a:latin typeface="Arial" charset="0"/>
              </a:rPr>
            </a:br>
            <a:r>
              <a:rPr lang="en-US" altLang="it-IT" sz="1200">
                <a:latin typeface="Arial" charset="0"/>
              </a:rPr>
              <a:t>J. Am. Ceram. Soc. </a:t>
            </a:r>
            <a:r>
              <a:rPr lang="en-US" altLang="it-IT" sz="1200" b="1">
                <a:latin typeface="Arial" charset="0"/>
              </a:rPr>
              <a:t>81</a:t>
            </a:r>
            <a:r>
              <a:rPr lang="en-US" altLang="it-IT" sz="1200">
                <a:latin typeface="Arial" charset="0"/>
              </a:rPr>
              <a:t> (1998) 222–224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17500" y="5157788"/>
            <a:ext cx="85629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</a:pPr>
            <a:r>
              <a:rPr lang="en-GB" altLang="it-IT" sz="1800">
                <a:latin typeface="Arial" charset="0"/>
              </a:rPr>
              <a:t>Why does it shift?</a:t>
            </a:r>
          </a:p>
          <a:p>
            <a:pPr>
              <a:spcBef>
                <a:spcPts val="500"/>
              </a:spcBef>
            </a:pPr>
            <a:r>
              <a:rPr lang="en-GB" altLang="it-IT" sz="1800">
                <a:latin typeface="Arial" charset="0"/>
              </a:rPr>
              <a:t>1) Electrostatic: it is harder for the photoelectron to leave a positive (oxidized) atom</a:t>
            </a:r>
          </a:p>
          <a:p>
            <a:pPr>
              <a:spcBef>
                <a:spcPts val="500"/>
              </a:spcBef>
            </a:pPr>
            <a:r>
              <a:rPr lang="en-GB" altLang="it-IT" sz="1800">
                <a:latin typeface="Arial" charset="0"/>
              </a:rPr>
              <a:t>2) Shorter bonds at higher oxidation states</a:t>
            </a:r>
            <a:r>
              <a:rPr lang="en-GB" altLang="it-IT" sz="1800"/>
              <a:t> </a:t>
            </a:r>
            <a:r>
              <a:rPr lang="en-GB" altLang="it-IT" sz="1800">
                <a:latin typeface="Symbol" pitchFamily="18" charset="2"/>
              </a:rPr>
              <a:t></a:t>
            </a:r>
            <a:r>
              <a:rPr lang="en-GB" altLang="it-IT" sz="1800"/>
              <a:t> </a:t>
            </a:r>
            <a:r>
              <a:rPr lang="en-GB" altLang="it-IT" sz="1800">
                <a:latin typeface="Arial" charset="0"/>
              </a:rPr>
              <a:t>Fermi energy is higher</a:t>
            </a:r>
          </a:p>
        </p:txBody>
      </p:sp>
    </p:spTree>
    <p:extLst>
      <p:ext uri="{BB962C8B-B14F-4D97-AF65-F5344CB8AC3E}">
        <p14:creationId xmlns:p14="http://schemas.microsoft.com/office/powerpoint/2010/main" val="4265372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3600" dirty="0" smtClean="0">
                <a:solidFill>
                  <a:srgbClr val="FF0000"/>
                </a:solidFill>
              </a:rPr>
              <a:t>Energy Dissipation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EC90-EE98-4CC5-B8B8-BF8F96A02C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4340" name="Content Placeholder 5" descr="ligh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362200"/>
            <a:ext cx="3429000" cy="3352800"/>
          </a:xfrm>
        </p:spPr>
      </p:pic>
    </p:spTree>
    <p:extLst>
      <p:ext uri="{BB962C8B-B14F-4D97-AF65-F5344CB8AC3E}">
        <p14:creationId xmlns:p14="http://schemas.microsoft.com/office/powerpoint/2010/main" val="38099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7886700" cy="5762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can learn from XANES: b) Edge Shift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17500" y="5157788"/>
            <a:ext cx="85629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</a:pPr>
            <a:r>
              <a:rPr lang="en-GB" altLang="it-IT" sz="1800">
                <a:latin typeface="Arial" charset="0"/>
              </a:rPr>
              <a:t>Why does it shift?</a:t>
            </a:r>
          </a:p>
          <a:p>
            <a:pPr>
              <a:spcBef>
                <a:spcPts val="500"/>
              </a:spcBef>
            </a:pPr>
            <a:r>
              <a:rPr lang="en-GB" altLang="it-IT" sz="1800">
                <a:latin typeface="Arial" charset="0"/>
              </a:rPr>
              <a:t>1) Electrostatic: it is harder for the photoelectron to leave a positive (oxidized) atom</a:t>
            </a:r>
          </a:p>
          <a:p>
            <a:pPr>
              <a:spcBef>
                <a:spcPts val="500"/>
              </a:spcBef>
            </a:pPr>
            <a:r>
              <a:rPr lang="en-GB" altLang="it-IT" sz="1800">
                <a:latin typeface="Arial" charset="0"/>
              </a:rPr>
              <a:t>2) Shorter bonds at higher oxidation states</a:t>
            </a:r>
            <a:r>
              <a:rPr lang="en-GB" altLang="it-IT" sz="1800"/>
              <a:t> </a:t>
            </a:r>
            <a:r>
              <a:rPr lang="en-GB" altLang="it-IT" sz="1800">
                <a:latin typeface="Symbol" pitchFamily="18" charset="2"/>
              </a:rPr>
              <a:t></a:t>
            </a:r>
            <a:r>
              <a:rPr lang="en-GB" altLang="it-IT" sz="1800"/>
              <a:t> </a:t>
            </a:r>
            <a:r>
              <a:rPr lang="en-GB" altLang="it-IT" sz="1800">
                <a:latin typeface="Arial" charset="0"/>
              </a:rPr>
              <a:t>Fermi energy is higher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8598"/>
          <a:stretch/>
        </p:blipFill>
        <p:spPr>
          <a:xfrm>
            <a:off x="1055687" y="692695"/>
            <a:ext cx="7086600" cy="430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06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7886700" cy="5762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can learn from XANES: b) Edge Shift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17500" y="5157788"/>
            <a:ext cx="85629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</a:pPr>
            <a:r>
              <a:rPr lang="en-GB" altLang="it-IT" sz="1800">
                <a:latin typeface="Arial" charset="0"/>
              </a:rPr>
              <a:t>Why does it shift?</a:t>
            </a:r>
          </a:p>
          <a:p>
            <a:pPr>
              <a:spcBef>
                <a:spcPts val="500"/>
              </a:spcBef>
            </a:pPr>
            <a:r>
              <a:rPr lang="en-GB" altLang="it-IT" sz="1800">
                <a:latin typeface="Arial" charset="0"/>
              </a:rPr>
              <a:t>1) Electrostatic: it is harder for the photoelectron to leave a positive (oxidized) atom</a:t>
            </a:r>
          </a:p>
          <a:p>
            <a:pPr>
              <a:spcBef>
                <a:spcPts val="500"/>
              </a:spcBef>
            </a:pPr>
            <a:r>
              <a:rPr lang="en-GB" altLang="it-IT" sz="1800">
                <a:latin typeface="Arial" charset="0"/>
              </a:rPr>
              <a:t>2) Shorter bonds at higher oxidation states</a:t>
            </a:r>
            <a:r>
              <a:rPr lang="en-GB" altLang="it-IT" sz="1800"/>
              <a:t> </a:t>
            </a:r>
            <a:r>
              <a:rPr lang="en-GB" altLang="it-IT" sz="1800">
                <a:latin typeface="Symbol" pitchFamily="18" charset="2"/>
              </a:rPr>
              <a:t></a:t>
            </a:r>
            <a:r>
              <a:rPr lang="en-GB" altLang="it-IT" sz="1800"/>
              <a:t> </a:t>
            </a:r>
            <a:r>
              <a:rPr lang="en-GB" altLang="it-IT" sz="1800">
                <a:latin typeface="Arial" charset="0"/>
              </a:rPr>
              <a:t>Fermi energy is higher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670" y="3789040"/>
            <a:ext cx="2761727" cy="1487553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15736"/>
              </p:ext>
            </p:extLst>
          </p:nvPr>
        </p:nvGraphicFramePr>
        <p:xfrm>
          <a:off x="7165484" y="3364751"/>
          <a:ext cx="1978516" cy="350520"/>
        </p:xfrm>
        <a:graphic>
          <a:graphicData uri="http://schemas.openxmlformats.org/drawingml/2006/table">
            <a:tbl>
              <a:tblPr firstRow="1" firstCol="1" bandRow="1"/>
              <a:tblGrid>
                <a:gridCol w="1978516">
                  <a:extLst>
                    <a:ext uri="{9D8B030D-6E8A-4147-A177-3AD203B41FA5}">
                      <a16:colId xmlns:a16="http://schemas.microsoft.com/office/drawing/2014/main" val="20647613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Au(iPr</a:t>
                      </a:r>
                      <a:r>
                        <a:rPr lang="en-GB" sz="2000" baseline="-25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Im)ACN</a:t>
                      </a:r>
                      <a:endParaRPr lang="it-IT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917391"/>
                  </a:ext>
                </a:extLst>
              </a:tr>
            </a:tbl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t="9695"/>
          <a:stretch/>
        </p:blipFill>
        <p:spPr>
          <a:xfrm>
            <a:off x="183834" y="620688"/>
            <a:ext cx="5832928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58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 rot="16200000">
            <a:off x="5143501" y="3294062"/>
            <a:ext cx="58975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</a:pPr>
            <a:r>
              <a:rPr lang="en-GB" altLang="it-IT" sz="800" dirty="0">
                <a:latin typeface="Arial" charset="0"/>
              </a:rPr>
              <a:t>a) Pt</a:t>
            </a:r>
            <a:r>
              <a:rPr lang="en-GB" altLang="it-IT" sz="800" baseline="-25000" dirty="0">
                <a:latin typeface="Arial" charset="0"/>
              </a:rPr>
              <a:t>3</a:t>
            </a:r>
            <a:r>
              <a:rPr lang="en-GB" altLang="it-IT" sz="800" dirty="0">
                <a:latin typeface="Arial" charset="0"/>
              </a:rPr>
              <a:t> triangle (dashes), Pt</a:t>
            </a:r>
            <a:r>
              <a:rPr lang="en-GB" altLang="it-IT" sz="800" baseline="-25000" dirty="0">
                <a:latin typeface="Arial" charset="0"/>
              </a:rPr>
              <a:t>4</a:t>
            </a:r>
            <a:r>
              <a:rPr lang="en-GB" altLang="it-IT" sz="800" dirty="0">
                <a:latin typeface="Arial" charset="0"/>
              </a:rPr>
              <a:t> tetrahedron (solid), Pt</a:t>
            </a:r>
            <a:r>
              <a:rPr lang="en-GB" altLang="it-IT" sz="800" baseline="-25000" dirty="0">
                <a:latin typeface="Arial" charset="0"/>
              </a:rPr>
              <a:t>5</a:t>
            </a:r>
            <a:r>
              <a:rPr lang="en-GB" altLang="it-IT" sz="800" dirty="0">
                <a:latin typeface="Arial" charset="0"/>
              </a:rPr>
              <a:t> triangular bipyramid (dash-dot), and Pt</a:t>
            </a:r>
            <a:r>
              <a:rPr lang="en-GB" altLang="it-IT" sz="800" baseline="-25000" dirty="0">
                <a:latin typeface="Arial" charset="0"/>
              </a:rPr>
              <a:t>6</a:t>
            </a:r>
            <a:r>
              <a:rPr lang="en-GB" altLang="it-IT" sz="800" dirty="0">
                <a:latin typeface="Arial" charset="0"/>
              </a:rPr>
              <a:t> octahedron (dash-dot-dot);  </a:t>
            </a:r>
          </a:p>
          <a:p>
            <a:pPr>
              <a:spcBef>
                <a:spcPts val="200"/>
              </a:spcBef>
            </a:pPr>
            <a:r>
              <a:rPr lang="en-GB" altLang="it-IT" sz="800" dirty="0">
                <a:latin typeface="Arial" charset="0"/>
              </a:rPr>
              <a:t>(b) Pt</a:t>
            </a:r>
            <a:r>
              <a:rPr lang="en-GB" altLang="it-IT" sz="800" baseline="-25000" dirty="0">
                <a:latin typeface="Arial" charset="0"/>
              </a:rPr>
              <a:t>7</a:t>
            </a:r>
            <a:r>
              <a:rPr lang="en-GB" altLang="it-IT" sz="800" dirty="0">
                <a:latin typeface="Arial" charset="0"/>
              </a:rPr>
              <a:t> and Pt</a:t>
            </a:r>
            <a:r>
              <a:rPr lang="en-GB" altLang="it-IT" sz="800" baseline="-25000" dirty="0">
                <a:latin typeface="Arial" charset="0"/>
              </a:rPr>
              <a:t>4</a:t>
            </a:r>
            <a:r>
              <a:rPr lang="en-GB" altLang="it-IT" sz="800" dirty="0">
                <a:latin typeface="Arial" charset="0"/>
              </a:rPr>
              <a:t> clusters of different shape: planar ‘‘honeycomb,(dashes), </a:t>
            </a:r>
            <a:r>
              <a:rPr lang="en-GB" altLang="it-IT" sz="800" i="1" dirty="0">
                <a:latin typeface="Arial" charset="0"/>
              </a:rPr>
              <a:t>D</a:t>
            </a:r>
            <a:r>
              <a:rPr lang="en-GB" altLang="it-IT" sz="800" dirty="0">
                <a:latin typeface="Arial" charset="0"/>
              </a:rPr>
              <a:t>5</a:t>
            </a:r>
            <a:r>
              <a:rPr lang="en-GB" altLang="it-IT" sz="800" i="1" dirty="0">
                <a:latin typeface="Arial" charset="0"/>
              </a:rPr>
              <a:t>h </a:t>
            </a:r>
            <a:r>
              <a:rPr lang="en-GB" altLang="it-IT" sz="800" dirty="0">
                <a:latin typeface="Arial" charset="0"/>
              </a:rPr>
              <a:t>bipyramid (solid) , single-capped </a:t>
            </a:r>
          </a:p>
          <a:p>
            <a:pPr>
              <a:spcBef>
                <a:spcPts val="200"/>
              </a:spcBef>
            </a:pPr>
            <a:r>
              <a:rPr lang="en-GB" altLang="it-IT" sz="800" dirty="0">
                <a:latin typeface="Arial" charset="0"/>
              </a:rPr>
              <a:t>octahedron (long </a:t>
            </a:r>
            <a:r>
              <a:rPr lang="en-GB" altLang="it-IT" sz="800" dirty="0" err="1">
                <a:latin typeface="Arial" charset="0"/>
              </a:rPr>
              <a:t>dashdot</a:t>
            </a:r>
            <a:r>
              <a:rPr lang="en-GB" altLang="it-IT" sz="800" dirty="0">
                <a:latin typeface="Arial" charset="0"/>
              </a:rPr>
              <a:t>), Pt</a:t>
            </a:r>
            <a:r>
              <a:rPr lang="en-GB" altLang="it-IT" sz="800" baseline="-25000" dirty="0">
                <a:latin typeface="Arial" charset="0"/>
              </a:rPr>
              <a:t>4</a:t>
            </a:r>
            <a:r>
              <a:rPr lang="en-GB" altLang="it-IT" sz="800" dirty="0">
                <a:latin typeface="Arial" charset="0"/>
              </a:rPr>
              <a:t> tetrahedron (dots), and Pt</a:t>
            </a:r>
            <a:r>
              <a:rPr lang="en-GB" altLang="it-IT" sz="800" baseline="-25000" dirty="0">
                <a:latin typeface="Arial" charset="0"/>
              </a:rPr>
              <a:t>4</a:t>
            </a:r>
            <a:r>
              <a:rPr lang="en-GB" altLang="it-IT" sz="800" dirty="0">
                <a:latin typeface="Arial" charset="0"/>
              </a:rPr>
              <a:t> planar rhombus (dash-dot). </a:t>
            </a:r>
          </a:p>
          <a:p>
            <a:pPr>
              <a:spcBef>
                <a:spcPts val="300"/>
              </a:spcBef>
            </a:pPr>
            <a:r>
              <a:rPr lang="en-GB" altLang="it-IT" sz="1100" dirty="0">
                <a:latin typeface="Arial" charset="0"/>
              </a:rPr>
              <a:t>from A. L. </a:t>
            </a:r>
            <a:r>
              <a:rPr lang="en-GB" altLang="it-IT" sz="1100" dirty="0" err="1">
                <a:latin typeface="Arial" charset="0"/>
              </a:rPr>
              <a:t>Ankudinov</a:t>
            </a:r>
            <a:r>
              <a:rPr lang="en-GB" altLang="it-IT" sz="1100" dirty="0">
                <a:latin typeface="Arial" charset="0"/>
              </a:rPr>
              <a:t>, J. J. </a:t>
            </a:r>
            <a:r>
              <a:rPr lang="en-GB" altLang="it-IT" sz="1100" dirty="0" err="1">
                <a:latin typeface="Arial" charset="0"/>
              </a:rPr>
              <a:t>Rehr</a:t>
            </a:r>
            <a:r>
              <a:rPr lang="en-GB" altLang="it-IT" sz="1100" dirty="0">
                <a:latin typeface="Arial" charset="0"/>
              </a:rPr>
              <a:t>, J. J. Low, and S. R. Bare, J. Chem. Phys. </a:t>
            </a:r>
            <a:r>
              <a:rPr lang="en-GB" altLang="it-IT" sz="1100" b="1" dirty="0">
                <a:latin typeface="Arial" charset="0"/>
              </a:rPr>
              <a:t>116</a:t>
            </a:r>
            <a:r>
              <a:rPr lang="en-GB" altLang="it-IT" sz="1100" dirty="0">
                <a:latin typeface="Arial" charset="0"/>
              </a:rPr>
              <a:t> (2002) 1911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00100" y="0"/>
            <a:ext cx="7886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>
                <a:solidFill>
                  <a:srgbClr val="FF0000"/>
                </a:solidFill>
                <a:latin typeface="Arial" charset="0"/>
              </a:rPr>
              <a:t>What we can learn from XANES: c) White Line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9388" y="1895475"/>
            <a:ext cx="39147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it-IT" sz="1200">
                <a:latin typeface="Arial" charset="0"/>
              </a:rPr>
              <a:t>G. Meitzner, G. H. Via, F. W. Lytle, and J. H. Sinfelt,</a:t>
            </a:r>
            <a:br>
              <a:rPr lang="en-US" altLang="it-IT" sz="1200">
                <a:latin typeface="Arial" charset="0"/>
              </a:rPr>
            </a:br>
            <a:r>
              <a:rPr lang="en-US" altLang="it-IT" sz="1200">
                <a:latin typeface="Arial" charset="0"/>
              </a:rPr>
              <a:t> J. Phys. Chem. </a:t>
            </a:r>
            <a:r>
              <a:rPr lang="en-US" altLang="it-IT" sz="1200" b="1">
                <a:latin typeface="Arial" charset="0"/>
              </a:rPr>
              <a:t>96</a:t>
            </a:r>
            <a:r>
              <a:rPr lang="en-US" altLang="it-IT" sz="1200">
                <a:latin typeface="Arial" charset="0"/>
              </a:rPr>
              <a:t> (1992) 4960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359025"/>
            <a:ext cx="3836988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2900" y="814388"/>
            <a:ext cx="40417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</a:pPr>
            <a:r>
              <a:rPr lang="en-GB" altLang="it-IT" sz="2000" i="1">
                <a:latin typeface="Arial" charset="0"/>
              </a:rPr>
              <a:t>L</a:t>
            </a:r>
            <a:r>
              <a:rPr lang="en-GB" altLang="it-IT" sz="2000" baseline="-25000">
                <a:latin typeface="Arial" charset="0"/>
              </a:rPr>
              <a:t>3</a:t>
            </a:r>
            <a:r>
              <a:rPr lang="en-GB" altLang="it-IT" sz="2000">
                <a:latin typeface="Arial" charset="0"/>
              </a:rPr>
              <a:t> absorption edges for 5</a:t>
            </a:r>
            <a:r>
              <a:rPr lang="en-GB" altLang="it-IT" sz="2000" i="1">
                <a:latin typeface="Arial" charset="0"/>
              </a:rPr>
              <a:t>d</a:t>
            </a:r>
            <a:r>
              <a:rPr lang="en-GB" altLang="it-IT" sz="2000">
                <a:latin typeface="Arial" charset="0"/>
              </a:rPr>
              <a:t> metals:</a:t>
            </a:r>
          </a:p>
          <a:p>
            <a:pPr>
              <a:spcBef>
                <a:spcPts val="500"/>
              </a:spcBef>
            </a:pPr>
            <a:r>
              <a:rPr lang="en-GB" altLang="it-IT" sz="2000">
                <a:latin typeface="Arial" charset="0"/>
              </a:rPr>
              <a:t>(transition 2</a:t>
            </a:r>
            <a:r>
              <a:rPr lang="en-GB" altLang="it-IT" sz="2000" i="1">
                <a:latin typeface="Arial" charset="0"/>
              </a:rPr>
              <a:t>p</a:t>
            </a:r>
            <a:r>
              <a:rPr lang="en-GB" altLang="it-IT" sz="2000" baseline="-25000">
                <a:latin typeface="Arial" charset="0"/>
              </a:rPr>
              <a:t>3/2</a:t>
            </a:r>
            <a:r>
              <a:rPr lang="en-GB" altLang="it-IT" sz="2000">
                <a:latin typeface="Arial" charset="0"/>
              </a:rPr>
              <a:t> </a:t>
            </a:r>
            <a:r>
              <a:rPr lang="en-GB" altLang="it-IT" sz="2000">
                <a:latin typeface="Symbol" pitchFamily="18" charset="2"/>
              </a:rPr>
              <a:t></a:t>
            </a:r>
            <a:r>
              <a:rPr lang="en-GB" altLang="it-IT" sz="2000">
                <a:latin typeface="Arial" charset="0"/>
              </a:rPr>
              <a:t> 5</a:t>
            </a:r>
            <a:r>
              <a:rPr lang="en-GB" altLang="it-IT" sz="2000" i="1">
                <a:latin typeface="Arial" charset="0"/>
              </a:rPr>
              <a:t>d</a:t>
            </a:r>
            <a:r>
              <a:rPr lang="en-GB" altLang="it-IT" sz="2000">
                <a:latin typeface="Arial" charset="0"/>
              </a:rPr>
              <a:t>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2238" y="5634038"/>
            <a:ext cx="4595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en-GB" altLang="it-IT" sz="1600">
                <a:latin typeface="Arial" charset="0"/>
              </a:rPr>
              <a:t>Intensity is proportional to the number of free 5</a:t>
            </a:r>
            <a:r>
              <a:rPr lang="en-GB" altLang="it-IT" sz="1600" i="1">
                <a:latin typeface="Arial" charset="0"/>
              </a:rPr>
              <a:t>d </a:t>
            </a:r>
            <a:br>
              <a:rPr lang="en-GB" altLang="it-IT" sz="1600" i="1">
                <a:latin typeface="Arial" charset="0"/>
              </a:rPr>
            </a:br>
            <a:r>
              <a:rPr lang="en-GB" altLang="it-IT" sz="1600">
                <a:latin typeface="Arial" charset="0"/>
              </a:rPr>
              <a:t>states and also depends on valence state.  But…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48213" y="881063"/>
            <a:ext cx="3544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en-US" altLang="it-IT" sz="1600">
                <a:latin typeface="Arial" charset="0"/>
              </a:rPr>
              <a:t>…white line also depends on particle </a:t>
            </a:r>
            <a:br>
              <a:rPr lang="en-US" altLang="it-IT" sz="1600">
                <a:latin typeface="Arial" charset="0"/>
              </a:rPr>
            </a:br>
            <a:r>
              <a:rPr lang="en-US" altLang="it-IT" sz="1600">
                <a:latin typeface="Arial" charset="0"/>
              </a:rPr>
              <a:t>size and morphology: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657350"/>
            <a:ext cx="2857500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40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00100" y="0"/>
            <a:ext cx="7886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>
                <a:solidFill>
                  <a:srgbClr val="FF0000"/>
                </a:solidFill>
                <a:latin typeface="Arial" charset="0"/>
              </a:rPr>
              <a:t>What we can learn from XANES: </a:t>
            </a:r>
            <a:r>
              <a:rPr lang="en-US" altLang="it-IT" dirty="0" smtClean="0">
                <a:solidFill>
                  <a:srgbClr val="FF0000"/>
                </a:solidFill>
                <a:latin typeface="Arial" charset="0"/>
              </a:rPr>
              <a:t>d) Speciation</a:t>
            </a:r>
            <a:endParaRPr lang="en-US" altLang="it-IT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00100" y="576263"/>
            <a:ext cx="7886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 smtClean="0">
                <a:solidFill>
                  <a:srgbClr val="0000FF"/>
                </a:solidFill>
                <a:latin typeface="Arial" charset="0"/>
              </a:rPr>
              <a:t>By Linear Combination Analysis</a:t>
            </a:r>
            <a:endParaRPr lang="en-US" altLang="it-IT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50000" t="72498"/>
          <a:stretch/>
        </p:blipFill>
        <p:spPr>
          <a:xfrm>
            <a:off x="214762" y="1141093"/>
            <a:ext cx="3638845" cy="228790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836712"/>
            <a:ext cx="89959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t="7742"/>
          <a:stretch/>
        </p:blipFill>
        <p:spPr>
          <a:xfrm>
            <a:off x="2768710" y="2852936"/>
            <a:ext cx="623016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91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00100" y="0"/>
            <a:ext cx="7886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>
                <a:solidFill>
                  <a:srgbClr val="FF0000"/>
                </a:solidFill>
                <a:latin typeface="Arial" charset="0"/>
              </a:rPr>
              <a:t>What we can learn from XANES: </a:t>
            </a:r>
            <a:r>
              <a:rPr lang="en-US" altLang="it-IT" dirty="0" smtClean="0">
                <a:solidFill>
                  <a:srgbClr val="FF0000"/>
                </a:solidFill>
                <a:latin typeface="Arial" charset="0"/>
              </a:rPr>
              <a:t>d) Speciation</a:t>
            </a:r>
            <a:endParaRPr lang="en-US" altLang="it-IT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00100" y="576263"/>
            <a:ext cx="7886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 smtClean="0">
                <a:solidFill>
                  <a:srgbClr val="0000FF"/>
                </a:solidFill>
                <a:latin typeface="Arial" charset="0"/>
              </a:rPr>
              <a:t>By Linear Combination Analysis</a:t>
            </a:r>
            <a:endParaRPr lang="en-US" altLang="it-IT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69145"/>
            <a:ext cx="5940152" cy="416743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79512" y="4941168"/>
            <a:ext cx="2339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G(CN)-Au sample is composed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48.6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% of Au(0) and 51.4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% of Au(I). 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50000" t="72498"/>
          <a:stretch/>
        </p:blipFill>
        <p:spPr>
          <a:xfrm>
            <a:off x="214762" y="1141093"/>
            <a:ext cx="3638845" cy="228790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836712"/>
            <a:ext cx="89959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4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763" y="401638"/>
            <a:ext cx="5935662" cy="520700"/>
          </a:xfrm>
        </p:spPr>
        <p:txBody>
          <a:bodyPr lIns="0" tIns="0" rIns="0" bIns="0"/>
          <a:lstStyle/>
          <a:p>
            <a:pPr defTabSz="449263" eaLnBrk="1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altLang="it-IT" sz="2400" dirty="0" smtClean="0">
                <a:solidFill>
                  <a:srgbClr val="000000"/>
                </a:solidFill>
                <a:latin typeface="Times" pitchFamily="18" charset="0"/>
                <a:ea typeface="HG Mincho Light J" charset="0"/>
                <a:cs typeface="HG Mincho Light J" charset="0"/>
              </a:rPr>
              <a:t>XAS and small objects: coordination numbers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43063" y="2335213"/>
            <a:ext cx="17843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2200">
                <a:ea typeface="HG Mincho Light J" charset="0"/>
                <a:cs typeface="HG Mincho Light J" charset="0"/>
              </a:rPr>
              <a:t>Infinite lattice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60463" y="920750"/>
            <a:ext cx="75215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600">
                <a:ea typeface="HG Mincho Light J" charset="0"/>
                <a:cs typeface="HG Mincho Light J" charset="0"/>
              </a:rPr>
              <a:t>A common subject: bulk metal versus metal clusters. </a:t>
            </a:r>
          </a:p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600">
                <a:ea typeface="HG Mincho Light J" charset="0"/>
                <a:cs typeface="HG Mincho Light J" charset="0"/>
              </a:rPr>
              <a:t>All atoms are both absorber and scattering centers.</a:t>
            </a:r>
          </a:p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>
                <a:ea typeface="HG Mincho Light J" charset="0"/>
                <a:cs typeface="HG Mincho Light J" charset="0"/>
              </a:rPr>
              <a:t> Bulk: any atom is equivalent to the others;</a:t>
            </a:r>
          </a:p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>
                <a:ea typeface="HG Mincho Light J" charset="0"/>
                <a:cs typeface="HG Mincho Light J" charset="0"/>
              </a:rPr>
              <a:t> Cluster: surface atoms have a diminished coordination number.</a:t>
            </a:r>
            <a:r>
              <a:rPr lang="en-GB" altLang="it-IT" sz="1600">
                <a:ea typeface="HG Mincho Light J" charset="0"/>
                <a:cs typeface="HG Mincho Light J" charset="0"/>
              </a:rPr>
              <a:t> </a:t>
            </a:r>
          </a:p>
          <a:p>
            <a:pPr algn="just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65000"/>
              <a:buFont typeface="StarSymbol" charset="0"/>
              <a:buNone/>
            </a:pPr>
            <a:r>
              <a:rPr lang="en-GB" altLang="it-IT" sz="1600">
                <a:solidFill>
                  <a:srgbClr val="FF0000"/>
                </a:solidFill>
                <a:ea typeface="HG Mincho Light J" charset="0"/>
                <a:cs typeface="HG Mincho Light J" charset="0"/>
              </a:rPr>
              <a:t>The average first coordination number depends on the </a:t>
            </a:r>
            <a:r>
              <a:rPr lang="en-GB" altLang="it-IT" sz="1600" b="1">
                <a:solidFill>
                  <a:srgbClr val="FF0000"/>
                </a:solidFill>
                <a:ea typeface="HG Mincho Light J" charset="0"/>
                <a:cs typeface="HG Mincho Light J" charset="0"/>
              </a:rPr>
              <a:t>size, i.e. surface to bulk ratio</a:t>
            </a:r>
            <a:r>
              <a:rPr lang="en-GB" altLang="it-IT" sz="1600">
                <a:ea typeface="HG Mincho Light J" charset="0"/>
                <a:cs typeface="HG Mincho Light J" charset="0"/>
              </a:rPr>
              <a:t>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707063" y="2366963"/>
            <a:ext cx="1784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2200">
                <a:ea typeface="HG Mincho Light J" charset="0"/>
                <a:cs typeface="HG Mincho Light J" charset="0"/>
              </a:rPr>
              <a:t>Small cluster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217988" y="5019675"/>
            <a:ext cx="476091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00038" indent="-300038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ea typeface="HG Mincho Light J" charset="0"/>
                <a:cs typeface="HG Mincho Light J" charset="0"/>
              </a:rPr>
              <a:t>The EXAFS coordination number</a:t>
            </a:r>
          </a:p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ea typeface="HG Mincho Light J" charset="0"/>
                <a:cs typeface="HG Mincho Light J" charset="0"/>
              </a:rPr>
              <a:t> is the weighted average </a:t>
            </a:r>
          </a:p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ea typeface="HG Mincho Light J" charset="0"/>
                <a:cs typeface="HG Mincho Light J" charset="0"/>
              </a:rPr>
              <a:t>of the coordination numbers of all absorbers.</a:t>
            </a:r>
          </a:p>
        </p:txBody>
      </p:sp>
      <p:pic>
        <p:nvPicPr>
          <p:cNvPr id="7175" name="Picture 7" descr="F:\Tiziano\Paolo\balsac2.1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2599" r="18898"/>
          <a:stretch>
            <a:fillRect/>
          </a:stretch>
        </p:blipFill>
        <p:spPr bwMode="auto">
          <a:xfrm>
            <a:off x="346075" y="2695575"/>
            <a:ext cx="38195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Temp\Tesina\Cubot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765425"/>
            <a:ext cx="23955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71488" y="0"/>
            <a:ext cx="8169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sz="2200" dirty="0">
                <a:solidFill>
                  <a:srgbClr val="FF0000"/>
                </a:solidFill>
                <a:latin typeface="Arial" charset="0"/>
              </a:rPr>
              <a:t>Example: </a:t>
            </a:r>
            <a:r>
              <a:rPr lang="en-US" altLang="it-IT" sz="2200" dirty="0" smtClean="0">
                <a:solidFill>
                  <a:srgbClr val="FF0000"/>
                </a:solidFill>
                <a:latin typeface="Arial" charset="0"/>
              </a:rPr>
              <a:t>Ag/CeO</a:t>
            </a:r>
            <a:r>
              <a:rPr lang="en-US" altLang="it-IT" sz="2200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it-IT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en-US" altLang="it-IT" sz="22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6562" name="Picture 2" descr="D:\Lavori in corso\SOLEIL 2017\Ag\AgK_EXA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" y="620688"/>
            <a:ext cx="428803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D:\Lavori in corso\SOLEIL 2017\Ag\AgK_sig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620688"/>
            <a:ext cx="411315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:\Lavori in corso\SOLEIL 2017\Ag\AgK_modu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71" y="3717032"/>
            <a:ext cx="418170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00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484313"/>
            <a:ext cx="75787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6363" y="579438"/>
            <a:ext cx="8305777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2000" dirty="0">
                <a:solidFill>
                  <a:srgbClr val="0000FF"/>
                </a:solidFill>
                <a:latin typeface="Arial" charset="0"/>
              </a:rPr>
              <a:t>Reduction treatment</a:t>
            </a:r>
            <a:r>
              <a:rPr lang="en-US" altLang="it-IT" sz="2000" dirty="0">
                <a:latin typeface="Arial" charset="0"/>
              </a:rPr>
              <a:t>:  in 5%H</a:t>
            </a:r>
            <a:r>
              <a:rPr lang="en-US" altLang="it-IT" sz="2000" baseline="-25000" dirty="0">
                <a:latin typeface="Arial" charset="0"/>
              </a:rPr>
              <a:t>2</a:t>
            </a:r>
            <a:r>
              <a:rPr lang="en-US" altLang="it-IT" sz="2000" dirty="0">
                <a:latin typeface="Arial" charset="0"/>
              </a:rPr>
              <a:t>/He atmosphere, stepwise with </a:t>
            </a:r>
            <a:r>
              <a:rPr lang="en-US" altLang="it-IT" sz="2200" dirty="0">
                <a:latin typeface="Symbol" pitchFamily="18" charset="2"/>
              </a:rPr>
              <a:t></a:t>
            </a:r>
            <a:r>
              <a:rPr lang="en-US" altLang="it-IT" sz="2000" i="1" dirty="0">
                <a:latin typeface="Arial" charset="0"/>
              </a:rPr>
              <a:t>T</a:t>
            </a:r>
            <a:r>
              <a:rPr lang="en-US" altLang="it-IT" sz="2000" dirty="0">
                <a:latin typeface="Arial" charset="0"/>
              </a:rPr>
              <a:t>=50°C.</a:t>
            </a:r>
          </a:p>
          <a:p>
            <a:r>
              <a:rPr lang="en-US" altLang="it-IT" sz="1400" dirty="0">
                <a:latin typeface="Arial" charset="0"/>
              </a:rPr>
              <a:t>Measurements at LN</a:t>
            </a:r>
            <a:r>
              <a:rPr lang="en-US" altLang="it-IT" sz="1400" baseline="-25000" dirty="0">
                <a:latin typeface="Arial" charset="0"/>
              </a:rPr>
              <a:t>2</a:t>
            </a:r>
            <a:r>
              <a:rPr lang="en-US" altLang="it-IT" sz="1400" dirty="0">
                <a:latin typeface="Arial" charset="0"/>
              </a:rPr>
              <a:t> temperature in order not to have interference of two effects: (</a:t>
            </a:r>
            <a:r>
              <a:rPr lang="en-US" altLang="it-IT" sz="1400" dirty="0" err="1">
                <a:latin typeface="Arial" charset="0"/>
              </a:rPr>
              <a:t>i</a:t>
            </a:r>
            <a:r>
              <a:rPr lang="en-US" altLang="it-IT" sz="1400" dirty="0">
                <a:latin typeface="Arial" charset="0"/>
              </a:rPr>
              <a:t>) due to different </a:t>
            </a:r>
            <a:br>
              <a:rPr lang="en-US" altLang="it-IT" sz="1400" dirty="0">
                <a:latin typeface="Arial" charset="0"/>
              </a:rPr>
            </a:br>
            <a:r>
              <a:rPr lang="en-US" altLang="it-IT" sz="1400" dirty="0">
                <a:latin typeface="Arial" charset="0"/>
              </a:rPr>
              <a:t>temperature vibrations and (ii) due to different particle sizes.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71488" y="0"/>
            <a:ext cx="8169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sz="2200">
                <a:solidFill>
                  <a:srgbClr val="FF0000"/>
                </a:solidFill>
                <a:latin typeface="Arial" charset="0"/>
              </a:rPr>
              <a:t>Example: Application of EXAFS to Pd,Pt/C Catalysts (b)</a:t>
            </a:r>
          </a:p>
        </p:txBody>
      </p:sp>
    </p:spTree>
    <p:extLst>
      <p:ext uri="{BB962C8B-B14F-4D97-AF65-F5344CB8AC3E}">
        <p14:creationId xmlns:p14="http://schemas.microsoft.com/office/powerpoint/2010/main" val="3517974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344488" y="703263"/>
            <a:ext cx="5667375" cy="2703512"/>
            <a:chOff x="217" y="443"/>
            <a:chExt cx="3570" cy="1703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" y="623"/>
              <a:ext cx="2841" cy="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1294" y="443"/>
              <a:ext cx="2494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it-IT" sz="1800">
                  <a:latin typeface="Arial" charset="0"/>
                </a:rPr>
                <a:t>Reference compound: metallic Pd foil</a:t>
              </a:r>
            </a:p>
          </p:txBody>
        </p:sp>
      </p:grp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716463" y="1196975"/>
          <a:ext cx="42386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2" name="Document" r:id="rId5" imgW="3372706" imgH="617954" progId="Word.Document.8">
                  <p:embed/>
                </p:oleObj>
              </mc:Choice>
              <mc:Fallback>
                <p:oleObj name="Document" r:id="rId5" imgW="3372706" imgH="6179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196975"/>
                        <a:ext cx="4238625" cy="7731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344488" y="3519488"/>
            <a:ext cx="7015162" cy="2881312"/>
            <a:chOff x="217" y="2217"/>
            <a:chExt cx="4419" cy="1815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" y="2519"/>
              <a:ext cx="2845" cy="1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312" y="2217"/>
              <a:ext cx="4325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AU" altLang="it-IT" sz="1800">
                  <a:latin typeface="Arial" charset="0"/>
                </a:rPr>
                <a:t>The difference between a simply reduced Pd/C sample (hydrided) </a:t>
              </a:r>
              <a:br>
                <a:rPr lang="en-AU" altLang="it-IT" sz="1800">
                  <a:latin typeface="Arial" charset="0"/>
                </a:rPr>
              </a:br>
              <a:r>
                <a:rPr lang="en-AU" altLang="it-IT" sz="1800">
                  <a:latin typeface="Arial" charset="0"/>
                </a:rPr>
                <a:t>and one subsequently blown out by He flow (dehydrided)</a:t>
              </a:r>
            </a:p>
          </p:txBody>
        </p:sp>
      </p:grp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4940300" y="4037013"/>
          <a:ext cx="4029075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3" r:id="rId8" imgW="3255120" imgH="1820880" progId="">
                  <p:embed/>
                </p:oleObj>
              </mc:Choice>
              <mc:Fallback>
                <p:oleObj r:id="rId8" imgW="3255120" imgH="1820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4037013"/>
                        <a:ext cx="4029075" cy="22510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71488" y="0"/>
            <a:ext cx="8169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sz="2200" dirty="0">
                <a:solidFill>
                  <a:srgbClr val="FF0000"/>
                </a:solidFill>
                <a:latin typeface="Arial" charset="0"/>
              </a:rPr>
              <a:t>Example: Application of EXAFS to </a:t>
            </a:r>
            <a:r>
              <a:rPr lang="en-US" altLang="it-IT" sz="2200" dirty="0" err="1">
                <a:solidFill>
                  <a:srgbClr val="FF0000"/>
                </a:solidFill>
                <a:latin typeface="Arial" charset="0"/>
              </a:rPr>
              <a:t>Pd,Pt</a:t>
            </a:r>
            <a:r>
              <a:rPr lang="en-US" altLang="it-IT" sz="2200" dirty="0">
                <a:solidFill>
                  <a:srgbClr val="FF0000"/>
                </a:solidFill>
                <a:latin typeface="Arial" charset="0"/>
              </a:rPr>
              <a:t>/C Catalysts (c)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 flipV="1">
            <a:off x="4643438" y="2349500"/>
            <a:ext cx="649287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364163" y="2278063"/>
            <a:ext cx="3600450" cy="825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 sz="1600">
                <a:solidFill>
                  <a:schemeClr val="tx1"/>
                </a:solidFill>
                <a:latin typeface="Arial" charset="0"/>
              </a:rPr>
              <a:t>Checking your amplitudes and phases with reference spectra must be always the first step in every EXAFS study!</a:t>
            </a:r>
          </a:p>
        </p:txBody>
      </p:sp>
    </p:spTree>
    <p:extLst>
      <p:ext uri="{BB962C8B-B14F-4D97-AF65-F5344CB8AC3E}">
        <p14:creationId xmlns:p14="http://schemas.microsoft.com/office/powerpoint/2010/main" val="4055061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505200" y="3657600"/>
          <a:ext cx="2944813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" name="Micrografx Windows Draw 6.0 Drawing" r:id="rId3" imgW="2943225" imgH="2466975" progId="Draw.Document.6">
                  <p:embed/>
                </p:oleObj>
              </mc:Choice>
              <mc:Fallback>
                <p:oleObj name="Micrografx Windows Draw 6.0 Drawing" r:id="rId3" imgW="2943225" imgH="2466975" progId="Draw.Document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2944813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81000" y="609600"/>
          <a:ext cx="2555875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" name="Micrografx Windows Draw 6.0 Drawing" r:id="rId5" imgW="2562225" imgH="2667000" progId="Draw.Document.6">
                  <p:embed/>
                </p:oleObj>
              </mc:Choice>
              <mc:Fallback>
                <p:oleObj name="Micrografx Windows Draw 6.0 Drawing" r:id="rId5" imgW="2562225" imgH="2667000" progId="Draw.Document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9600"/>
                        <a:ext cx="2555875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6096000" y="381000"/>
          <a:ext cx="2690813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" name="Micrografx Windows Draw 6.0 Drawing" r:id="rId7" imgW="2695575" imgH="2647950" progId="Draw.Document.6">
                  <p:embed/>
                </p:oleObj>
              </mc:Choice>
              <mc:Fallback>
                <p:oleObj name="Micrografx Windows Draw 6.0 Drawing" r:id="rId7" imgW="2695575" imgH="2647950" progId="Draw.Document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1000"/>
                        <a:ext cx="2690813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38200" y="3581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CeO</a:t>
            </a:r>
            <a:r>
              <a:rPr lang="it-IT" altLang="it-IT" sz="2400" baseline="-25000"/>
              <a:t>2</a:t>
            </a:r>
            <a:endParaRPr lang="en-US" altLang="it-IT" sz="2400" baseline="-250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162800" y="3200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ZrO</a:t>
            </a:r>
            <a:r>
              <a:rPr lang="it-IT" altLang="it-IT" sz="2400" baseline="-25000"/>
              <a:t>2</a:t>
            </a:r>
            <a:endParaRPr lang="en-US" altLang="it-IT" sz="2400" baseline="-25000"/>
          </a:p>
        </p:txBody>
      </p:sp>
      <p:graphicFrame>
        <p:nvGraphicFramePr>
          <p:cNvPr id="9223" name="Object 5"/>
          <p:cNvGraphicFramePr>
            <a:graphicFrameLocks noChangeAspect="1"/>
          </p:cNvGraphicFramePr>
          <p:nvPr/>
        </p:nvGraphicFramePr>
        <p:xfrm>
          <a:off x="304800" y="4495800"/>
          <a:ext cx="3841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" name="Micrografx Windows Draw 6.0 Drawing" r:id="rId9" imgW="386499" imgH="386499" progId="Draw.Document.6">
                  <p:embed/>
                </p:oleObj>
              </mc:Choice>
              <mc:Fallback>
                <p:oleObj name="Micrografx Windows Draw 6.0 Drawing" r:id="rId9" imgW="386499" imgH="386499" progId="Draw.Document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95800"/>
                        <a:ext cx="3841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14400" y="4419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O</a:t>
            </a:r>
            <a:endParaRPr lang="en-US" altLang="it-IT" sz="2400" baseline="-25000"/>
          </a:p>
        </p:txBody>
      </p:sp>
      <p:graphicFrame>
        <p:nvGraphicFramePr>
          <p:cNvPr id="9225" name="Object 6"/>
          <p:cNvGraphicFramePr>
            <a:graphicFrameLocks noChangeAspect="1"/>
          </p:cNvGraphicFramePr>
          <p:nvPr/>
        </p:nvGraphicFramePr>
        <p:xfrm>
          <a:off x="228600" y="5105400"/>
          <a:ext cx="512763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" name="Micrografx Windows Draw 6.0 Drawing" r:id="rId11" imgW="514350" imgH="1219200" progId="Draw.Document.6">
                  <p:embed/>
                </p:oleObj>
              </mc:Choice>
              <mc:Fallback>
                <p:oleObj name="Micrografx Windows Draw 6.0 Drawing" r:id="rId11" imgW="514350" imgH="1219200" progId="Draw.Document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05400"/>
                        <a:ext cx="512763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990600" y="5486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M = Ce or Zr</a:t>
            </a:r>
            <a:endParaRPr lang="en-US" altLang="it-IT" sz="2400" baseline="-25000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553200" y="4876800"/>
            <a:ext cx="1676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CeO</a:t>
            </a:r>
            <a:r>
              <a:rPr lang="it-IT" altLang="it-IT" sz="2400" baseline="-25000"/>
              <a:t>2 </a:t>
            </a:r>
            <a:r>
              <a:rPr lang="it-IT" altLang="it-IT" sz="2400"/>
              <a:t>-</a:t>
            </a:r>
            <a:r>
              <a:rPr lang="it-IT" altLang="it-IT" sz="2400" baseline="-25000"/>
              <a:t> </a:t>
            </a:r>
            <a:r>
              <a:rPr lang="it-IT" altLang="it-IT" sz="2400"/>
              <a:t>ZrO</a:t>
            </a:r>
            <a:r>
              <a:rPr lang="it-IT" altLang="it-IT" sz="2400" baseline="-25000"/>
              <a:t>2</a:t>
            </a:r>
            <a:endParaRPr lang="en-US" altLang="it-IT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it-IT" sz="2400" baseline="-25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7544" y="5346700"/>
            <a:ext cx="835292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000" dirty="0" err="1"/>
              <a:t>Radiation</a:t>
            </a:r>
            <a:r>
              <a:rPr lang="it-IT" sz="2000" dirty="0"/>
              <a:t> </a:t>
            </a:r>
            <a:r>
              <a:rPr lang="it-IT" sz="2000" dirty="0" err="1"/>
              <a:t>angular</a:t>
            </a:r>
            <a:r>
              <a:rPr lang="it-IT" sz="2000" dirty="0"/>
              <a:t> </a:t>
            </a:r>
            <a:r>
              <a:rPr lang="it-IT" sz="2000" dirty="0" err="1"/>
              <a:t>distribution</a:t>
            </a:r>
            <a:r>
              <a:rPr lang="it-IT" sz="2000" dirty="0"/>
              <a:t> (a) </a:t>
            </a:r>
            <a:r>
              <a:rPr lang="it-IT" sz="2000" dirty="0" err="1"/>
              <a:t>electrons</a:t>
            </a:r>
            <a:r>
              <a:rPr lang="it-IT" sz="2000" dirty="0"/>
              <a:t> </a:t>
            </a:r>
            <a:r>
              <a:rPr lang="it-IT" sz="2000" dirty="0" err="1"/>
              <a:t>travelling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low</a:t>
            </a:r>
            <a:r>
              <a:rPr lang="it-IT" sz="2000" dirty="0"/>
              <a:t> </a:t>
            </a:r>
            <a:r>
              <a:rPr lang="it-IT" sz="2000" dirty="0" err="1" smtClean="0"/>
              <a:t>speed</a:t>
            </a:r>
            <a:r>
              <a:rPr lang="it-IT" sz="2000" dirty="0" smtClean="0"/>
              <a:t> and</a:t>
            </a:r>
            <a:endParaRPr lang="en-GB" sz="2000" dirty="0"/>
          </a:p>
          <a:p>
            <a:r>
              <a:rPr lang="it-IT" sz="2000" dirty="0"/>
              <a:t>(b) </a:t>
            </a:r>
            <a:r>
              <a:rPr lang="it-IT" sz="2000" dirty="0" err="1"/>
              <a:t>electrons</a:t>
            </a:r>
            <a:r>
              <a:rPr lang="it-IT" sz="2000" dirty="0"/>
              <a:t> </a:t>
            </a:r>
            <a:r>
              <a:rPr lang="it-IT" sz="2000" dirty="0" err="1"/>
              <a:t>travelling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relativistic</a:t>
            </a:r>
            <a:r>
              <a:rPr lang="it-IT" sz="2000" dirty="0"/>
              <a:t> </a:t>
            </a:r>
            <a:r>
              <a:rPr lang="it-IT" sz="2000" dirty="0" err="1"/>
              <a:t>speed</a:t>
            </a:r>
            <a:r>
              <a:rPr lang="it-IT" sz="2000" dirty="0"/>
              <a:t> (</a:t>
            </a:r>
            <a:r>
              <a:rPr lang="it-IT" sz="2000" dirty="0">
                <a:latin typeface="Symbol" pitchFamily="18" charset="2"/>
              </a:rPr>
              <a:t>g </a:t>
            </a:r>
            <a:r>
              <a:rPr lang="it-IT" sz="2000" dirty="0"/>
              <a:t>= (1-v</a:t>
            </a:r>
            <a:r>
              <a:rPr lang="it-IT" sz="2000" baseline="30000" dirty="0"/>
              <a:t>2</a:t>
            </a:r>
            <a:r>
              <a:rPr lang="it-IT" sz="2000" dirty="0"/>
              <a:t>/c</a:t>
            </a:r>
            <a:r>
              <a:rPr lang="it-IT" sz="2000" baseline="30000" dirty="0"/>
              <a:t>2</a:t>
            </a:r>
            <a:r>
              <a:rPr lang="it-IT" sz="2000" dirty="0"/>
              <a:t>)</a:t>
            </a:r>
            <a:r>
              <a:rPr lang="it-IT" sz="2000" baseline="30000" dirty="0"/>
              <a:t>-1/2  </a:t>
            </a:r>
            <a:r>
              <a:rPr lang="en-GB" sz="2000" dirty="0">
                <a:sym typeface="Symbol" pitchFamily="18" charset="2"/>
              </a:rPr>
              <a:t> 10000 at ESRF)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58975" y="204788"/>
            <a:ext cx="539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Synchrotron radiation angular distribution</a:t>
            </a:r>
            <a:r>
              <a:rPr lang="it-IT" sz="2400">
                <a:solidFill>
                  <a:srgbClr val="FF0000"/>
                </a:solidFill>
              </a:rPr>
              <a:t> </a:t>
            </a:r>
            <a:endParaRPr lang="en-GB" sz="2400">
              <a:solidFill>
                <a:srgbClr val="FF0000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898650" y="800100"/>
            <a:ext cx="5626100" cy="4367213"/>
            <a:chOff x="1196" y="504"/>
            <a:chExt cx="3544" cy="2751"/>
          </a:xfrm>
        </p:grpSpPr>
        <p:pic>
          <p:nvPicPr>
            <p:cNvPr id="12290" name="Picture 2" descr="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6" y="504"/>
              <a:ext cx="3504" cy="2751"/>
            </a:xfrm>
            <a:prstGeom prst="rect">
              <a:avLst/>
            </a:prstGeom>
            <a:noFill/>
          </p:spPr>
        </p:pic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1197" y="812"/>
              <a:ext cx="826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Electron orbit</a:t>
              </a: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1215" y="1137"/>
              <a:ext cx="772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Acceleration</a:t>
              </a: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124" y="1856"/>
              <a:ext cx="479" cy="21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b="1">
                  <a:solidFill>
                    <a:srgbClr val="FF0000"/>
                  </a:solidFill>
                </a:rPr>
                <a:t>v &lt;&lt; c </a:t>
              </a: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3974" y="2312"/>
              <a:ext cx="409" cy="21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99FF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b="1">
                  <a:solidFill>
                    <a:srgbClr val="FF0000"/>
                  </a:solidFill>
                </a:rPr>
                <a:t>v </a:t>
              </a:r>
              <a:r>
                <a:rPr lang="en-GB" sz="1600" b="1">
                  <a:solidFill>
                    <a:srgbClr val="FF0000"/>
                  </a:solidFill>
                  <a:sym typeface="Symbol" pitchFamily="18" charset="2"/>
                </a:rPr>
                <a:t></a:t>
              </a:r>
              <a:r>
                <a:rPr lang="en-GB" sz="1600" b="1">
                  <a:solidFill>
                    <a:srgbClr val="FF0000"/>
                  </a:solidFill>
                </a:rPr>
                <a:t> c</a:t>
              </a:r>
              <a:r>
                <a:rPr lang="en-GB" sz="1600" b="1"/>
                <a:t> </a:t>
              </a: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229" y="717"/>
              <a:ext cx="826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Electron orbit</a:t>
              </a: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3420" y="1033"/>
              <a:ext cx="772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Acceleration</a:t>
              </a:r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3554" y="1148"/>
              <a:ext cx="1038" cy="1052"/>
            </a:xfrm>
            <a:custGeom>
              <a:avLst/>
              <a:gdLst/>
              <a:ahLst/>
              <a:cxnLst>
                <a:cxn ang="0">
                  <a:pos x="1002" y="28"/>
                </a:cxn>
                <a:cxn ang="0">
                  <a:pos x="982" y="0"/>
                </a:cxn>
                <a:cxn ang="0">
                  <a:pos x="0" y="952"/>
                </a:cxn>
                <a:cxn ang="0">
                  <a:pos x="355" y="1052"/>
                </a:cxn>
                <a:cxn ang="0">
                  <a:pos x="1038" y="44"/>
                </a:cxn>
              </a:cxnLst>
              <a:rect l="0" t="0" r="r" b="b"/>
              <a:pathLst>
                <a:path w="1038" h="1052">
                  <a:moveTo>
                    <a:pt x="1002" y="28"/>
                  </a:moveTo>
                  <a:lnTo>
                    <a:pt x="982" y="0"/>
                  </a:lnTo>
                  <a:lnTo>
                    <a:pt x="0" y="952"/>
                  </a:lnTo>
                  <a:lnTo>
                    <a:pt x="355" y="1052"/>
                  </a:lnTo>
                  <a:lnTo>
                    <a:pt x="1038" y="44"/>
                  </a:lnTo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rgbClr val="FF66FF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Oval 14"/>
            <p:cNvSpPr>
              <a:spLocks noChangeArrowheads="1"/>
            </p:cNvSpPr>
            <p:nvPr/>
          </p:nvSpPr>
          <p:spPr bwMode="auto">
            <a:xfrm rot="1119684">
              <a:off x="3551" y="2045"/>
              <a:ext cx="356" cy="223"/>
            </a:xfrm>
            <a:prstGeom prst="ellipse">
              <a:avLst/>
            </a:prstGeom>
            <a:gradFill rotWithShape="0">
              <a:gsLst>
                <a:gs pos="0">
                  <a:srgbClr val="FF66FF"/>
                </a:gs>
                <a:gs pos="100000">
                  <a:srgbClr val="FF66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4496" y="887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/>
                <a:t>e</a:t>
              </a:r>
              <a:r>
                <a:rPr lang="en-GB" sz="2400" baseline="30000"/>
                <a:t>-</a:t>
              </a:r>
              <a:endParaRPr lang="en-GB" sz="2400"/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2492" y="111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/>
                <a:t>e</a:t>
              </a:r>
              <a:r>
                <a:rPr lang="en-GB" sz="2400" baseline="30000"/>
                <a:t>-</a:t>
              </a:r>
              <a:endParaRPr lang="en-GB" sz="2400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H="1">
              <a:off x="3618" y="2200"/>
              <a:ext cx="291" cy="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 flipH="1">
              <a:off x="3511" y="2278"/>
              <a:ext cx="254" cy="352"/>
            </a:xfrm>
            <a:prstGeom prst="line">
              <a:avLst/>
            </a:prstGeom>
            <a:noFill/>
            <a:ln w="381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 flipH="1">
              <a:off x="3278" y="2209"/>
              <a:ext cx="306" cy="325"/>
            </a:xfrm>
            <a:prstGeom prst="line">
              <a:avLst/>
            </a:prstGeom>
            <a:noFill/>
            <a:ln w="381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646" y="2053"/>
              <a:ext cx="704" cy="36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latin typeface="Symbol" pitchFamily="18" charset="2"/>
                </a:rPr>
                <a:t>Q</a:t>
              </a:r>
              <a:r>
                <a:rPr lang="en-GB" sz="1600"/>
                <a:t> </a:t>
              </a:r>
              <a:r>
                <a:rPr lang="en-GB" sz="1600">
                  <a:sym typeface="Symbol" pitchFamily="18" charset="2"/>
                </a:rPr>
                <a:t> m</a:t>
              </a:r>
              <a:r>
                <a:rPr lang="en-GB" sz="1600" baseline="-25000">
                  <a:sym typeface="Symbol" pitchFamily="18" charset="2"/>
                </a:rPr>
                <a:t>0</a:t>
              </a:r>
              <a:r>
                <a:rPr lang="en-GB" sz="1600">
                  <a:sym typeface="Symbol" pitchFamily="18" charset="2"/>
                </a:rPr>
                <a:t>c</a:t>
              </a:r>
              <a:r>
                <a:rPr lang="en-GB" sz="1600" baseline="30000">
                  <a:sym typeface="Symbol" pitchFamily="18" charset="2"/>
                </a:rPr>
                <a:t>2</a:t>
              </a:r>
              <a:r>
                <a:rPr lang="en-GB" sz="1600">
                  <a:sym typeface="Symbol" pitchFamily="18" charset="2"/>
                </a:rPr>
                <a:t>/E</a:t>
              </a:r>
            </a:p>
            <a:p>
              <a:r>
                <a:rPr lang="en-GB" sz="1600">
                  <a:sym typeface="Symbol" pitchFamily="18" charset="2"/>
                </a:rPr>
                <a:t>= 1/</a:t>
              </a:r>
              <a:r>
                <a:rPr lang="en-GB" sz="160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GB" sz="1600">
                  <a:sym typeface="Symbol" pitchFamily="18" charset="2"/>
                </a:rPr>
                <a:t> rad</a:t>
              </a:r>
              <a:endParaRPr lang="en-GB" sz="1600"/>
            </a:p>
          </p:txBody>
        </p:sp>
        <p:sp>
          <p:nvSpPr>
            <p:cNvPr id="12312" name="Arc 24"/>
            <p:cNvSpPr>
              <a:spLocks/>
            </p:cNvSpPr>
            <p:nvPr/>
          </p:nvSpPr>
          <p:spPr bwMode="auto">
            <a:xfrm rot="712804" flipV="1">
              <a:off x="3480" y="2174"/>
              <a:ext cx="339" cy="22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9 w 37708"/>
                <a:gd name="T1" fmla="*/ 23558 h 23558"/>
                <a:gd name="T2" fmla="*/ 37708 w 37708"/>
                <a:gd name="T3" fmla="*/ 7210 h 23558"/>
                <a:gd name="T4" fmla="*/ 21600 w 37708"/>
                <a:gd name="T5" fmla="*/ 21600 h 23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708" h="23558" fill="none" extrusionOk="0">
                  <a:moveTo>
                    <a:pt x="88" y="23558"/>
                  </a:moveTo>
                  <a:cubicBezTo>
                    <a:pt x="29" y="22907"/>
                    <a:pt x="0" y="22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751" y="-1"/>
                    <a:pt x="33610" y="2622"/>
                    <a:pt x="37708" y="7209"/>
                  </a:cubicBezTo>
                </a:path>
                <a:path w="37708" h="23558" stroke="0" extrusionOk="0">
                  <a:moveTo>
                    <a:pt x="88" y="23558"/>
                  </a:moveTo>
                  <a:cubicBezTo>
                    <a:pt x="29" y="22907"/>
                    <a:pt x="0" y="22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751" y="-1"/>
                    <a:pt x="33610" y="2622"/>
                    <a:pt x="37708" y="720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>
              <a:off x="1214" y="2215"/>
              <a:ext cx="1176" cy="67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m</a:t>
              </a:r>
              <a:r>
                <a:rPr lang="en-GB" sz="1600" baseline="-25000"/>
                <a:t>0</a:t>
              </a:r>
              <a:r>
                <a:rPr lang="en-GB" sz="1600"/>
                <a:t> = electron mass</a:t>
              </a:r>
            </a:p>
            <a:p>
              <a:r>
                <a:rPr lang="en-GB" sz="1600"/>
                <a:t>v = electron velocity</a:t>
              </a:r>
            </a:p>
            <a:p>
              <a:r>
                <a:rPr lang="en-GB" sz="1600"/>
                <a:t>E = electron energy</a:t>
              </a:r>
            </a:p>
            <a:p>
              <a:r>
                <a:rPr lang="en-GB" sz="1600"/>
                <a:t>c = velocity of light</a:t>
              </a: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H="1">
              <a:off x="3664" y="1168"/>
              <a:ext cx="876" cy="848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auto">
            <a:xfrm flipH="1">
              <a:off x="3732" y="1172"/>
              <a:ext cx="820" cy="840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auto">
            <a:xfrm flipH="1">
              <a:off x="3716" y="1164"/>
              <a:ext cx="816" cy="836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 flipH="1">
              <a:off x="3191" y="2082"/>
              <a:ext cx="372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>
              <a:off x="3278" y="256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v</a:t>
              </a:r>
              <a:endParaRPr lang="en-GB" sz="2400"/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>
              <a:off x="1702" y="174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v</a:t>
              </a:r>
              <a:endParaRPr lang="en-GB" sz="2400"/>
            </a:p>
          </p:txBody>
        </p:sp>
        <p:sp>
          <p:nvSpPr>
            <p:cNvPr id="12321" name="Oval 33"/>
            <p:cNvSpPr>
              <a:spLocks noChangeArrowheads="1"/>
            </p:cNvSpPr>
            <p:nvPr/>
          </p:nvSpPr>
          <p:spPr bwMode="auto">
            <a:xfrm>
              <a:off x="4552" y="111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2472" y="12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06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04800" y="990600"/>
          <a:ext cx="3948113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Micrografx Windows Draw 6.0 Drawing" r:id="rId3" imgW="6781800" imgH="8905875" progId="Draw.Document.6">
                  <p:embed/>
                </p:oleObj>
              </mc:Choice>
              <mc:Fallback>
                <p:oleObj name="Micrografx Windows Draw 6.0 Drawing" r:id="rId3" imgW="6781800" imgH="8905875" progId="Draw.Document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3948113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733800" y="2133600"/>
          <a:ext cx="60960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Micrografx Windows Draw 6.0 Drawing" r:id="rId5" imgW="11277600" imgH="5334000" progId="Draw.Document.6">
                  <p:embed/>
                </p:oleObj>
              </mc:Choice>
              <mc:Fallback>
                <p:oleObj name="Micrografx Windows Draw 6.0 Drawing" r:id="rId5" imgW="11277600" imgH="5334000" progId="Draw.Document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33600"/>
                        <a:ext cx="6096000" cy="288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671513" y="1822450"/>
            <a:ext cx="77724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it-IT" dirty="0"/>
              <a:t>Applications:</a:t>
            </a:r>
          </a:p>
          <a:p>
            <a:pPr lvl="1"/>
            <a:r>
              <a:rPr lang="en-GB" altLang="it-IT" dirty="0"/>
              <a:t>catalyst composition</a:t>
            </a:r>
          </a:p>
          <a:p>
            <a:pPr lvl="1"/>
            <a:r>
              <a:rPr lang="en-GB" altLang="it-IT" dirty="0"/>
              <a:t>chemical nature of active phase</a:t>
            </a:r>
          </a:p>
          <a:p>
            <a:pPr lvl="1"/>
            <a:r>
              <a:rPr lang="en-GB" altLang="it-IT" dirty="0"/>
              <a:t>dispersion of active phase</a:t>
            </a:r>
          </a:p>
          <a:p>
            <a:r>
              <a:rPr lang="en-GB" altLang="it-IT" dirty="0"/>
              <a:t>Standard technique in catalyst </a:t>
            </a:r>
            <a:r>
              <a:rPr lang="en-GB" altLang="it-IT" dirty="0" smtClean="0"/>
              <a:t>characterisation</a:t>
            </a:r>
          </a:p>
          <a:p>
            <a:r>
              <a:rPr lang="en-GB" altLang="it-IT" dirty="0" smtClean="0"/>
              <a:t>Recently developed Near Ambient Pressure techniques (quasi operando conditions).</a:t>
            </a:r>
            <a:endParaRPr lang="en-GB" altLang="it-IT" dirty="0"/>
          </a:p>
        </p:txBody>
      </p:sp>
      <p:sp>
        <p:nvSpPr>
          <p:cNvPr id="25" name="Rectangle 94"/>
          <p:cNvSpPr>
            <a:spLocks noChangeArrowheads="1"/>
          </p:cNvSpPr>
          <p:nvPr/>
        </p:nvSpPr>
        <p:spPr bwMode="auto">
          <a:xfrm>
            <a:off x="742950" y="304800"/>
            <a:ext cx="75819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it-IT" b="1" dirty="0">
                <a:solidFill>
                  <a:srgbClr val="FF0000"/>
                </a:solidFill>
              </a:rPr>
              <a:t>X-Ray Electron Spectroscopy (XPS)</a:t>
            </a:r>
            <a:endParaRPr lang="en-US" alt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9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1" y="3132360"/>
            <a:ext cx="631983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94"/>
          <p:cNvSpPr>
            <a:spLocks noChangeArrowheads="1"/>
          </p:cNvSpPr>
          <p:nvPr/>
        </p:nvSpPr>
        <p:spPr bwMode="auto">
          <a:xfrm>
            <a:off x="742950" y="304800"/>
            <a:ext cx="75819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it-IT" b="1" dirty="0">
                <a:solidFill>
                  <a:srgbClr val="FF0000"/>
                </a:solidFill>
              </a:rPr>
              <a:t>X-Ray Electron Spectroscopy (XPS)</a:t>
            </a:r>
            <a:endParaRPr lang="en-US" alt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8" name="Rectangle 94"/>
          <p:cNvSpPr>
            <a:spLocks noChangeArrowheads="1"/>
          </p:cNvSpPr>
          <p:nvPr/>
        </p:nvSpPr>
        <p:spPr bwMode="auto">
          <a:xfrm>
            <a:off x="1219200" y="304800"/>
            <a:ext cx="66294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it-IT" dirty="0">
                <a:solidFill>
                  <a:schemeClr val="tx1"/>
                </a:solidFill>
              </a:rPr>
              <a:t>Binding Energy</a:t>
            </a:r>
            <a:endParaRPr lang="en-US" altLang="it-IT" dirty="0">
              <a:solidFill>
                <a:schemeClr val="tx1"/>
              </a:solidFill>
            </a:endParaRPr>
          </a:p>
        </p:txBody>
      </p:sp>
      <p:sp>
        <p:nvSpPr>
          <p:cNvPr id="31841" name="Text Box 97"/>
          <p:cNvSpPr txBox="1">
            <a:spLocks noChangeArrowheads="1"/>
          </p:cNvSpPr>
          <p:nvPr/>
        </p:nvSpPr>
        <p:spPr bwMode="auto">
          <a:xfrm>
            <a:off x="793750" y="1631950"/>
            <a:ext cx="770572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2000" dirty="0">
                <a:solidFill>
                  <a:srgbClr val="0000FF"/>
                </a:solidFill>
              </a:rPr>
              <a:t>Conservation of energy</a:t>
            </a: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it-IT" sz="2000" i="1" dirty="0">
                <a:solidFill>
                  <a:srgbClr val="FF0000"/>
                </a:solidFill>
              </a:rPr>
              <a:t>E</a:t>
            </a:r>
            <a:r>
              <a:rPr lang="en-GB" altLang="it-IT" sz="2000" i="1" baseline="-25000" dirty="0">
                <a:solidFill>
                  <a:srgbClr val="FF0000"/>
                </a:solidFill>
              </a:rPr>
              <a:t>B</a:t>
            </a:r>
            <a:r>
              <a:rPr lang="en-GB" altLang="it-IT" sz="2000" dirty="0">
                <a:solidFill>
                  <a:srgbClr val="FF0000"/>
                </a:solidFill>
              </a:rPr>
              <a:t> depends on chemical environment:</a:t>
            </a:r>
          </a:p>
          <a:p>
            <a:pPr>
              <a:buFontTx/>
              <a:buChar char="•"/>
            </a:pPr>
            <a:r>
              <a:rPr lang="en-GB" altLang="it-IT" sz="2000" dirty="0">
                <a:solidFill>
                  <a:srgbClr val="FF0000"/>
                </a:solidFill>
              </a:rPr>
              <a:t> element</a:t>
            </a:r>
          </a:p>
          <a:p>
            <a:pPr>
              <a:buFontTx/>
              <a:buChar char="•"/>
            </a:pPr>
            <a:r>
              <a:rPr lang="en-GB" altLang="it-IT" sz="2000" dirty="0">
                <a:solidFill>
                  <a:srgbClr val="FF0000"/>
                </a:solidFill>
              </a:rPr>
              <a:t> valence state</a:t>
            </a:r>
          </a:p>
          <a:p>
            <a:pPr>
              <a:buFontTx/>
              <a:buChar char="•"/>
            </a:pPr>
            <a:r>
              <a:rPr lang="en-GB" altLang="it-IT" sz="2000" dirty="0">
                <a:solidFill>
                  <a:srgbClr val="FF0000"/>
                </a:solidFill>
              </a:rPr>
              <a:t> coordination (type of ligands, number, tetrahedral, octahedral. …)</a:t>
            </a:r>
          </a:p>
        </p:txBody>
      </p:sp>
      <p:sp>
        <p:nvSpPr>
          <p:cNvPr id="31842" name="Text Box 98"/>
          <p:cNvSpPr txBox="1">
            <a:spLocks noChangeArrowheads="1"/>
          </p:cNvSpPr>
          <p:nvPr/>
        </p:nvSpPr>
        <p:spPr bwMode="auto">
          <a:xfrm>
            <a:off x="1701800" y="2640013"/>
            <a:ext cx="415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2000" i="1"/>
              <a:t>h</a:t>
            </a:r>
            <a:r>
              <a:rPr lang="en-GB" altLang="it-IT" sz="2000">
                <a:sym typeface="Symbol" pitchFamily="18" charset="2"/>
              </a:rPr>
              <a:t> =</a:t>
            </a:r>
            <a:r>
              <a:rPr lang="en-GB" altLang="it-IT" sz="2000" i="1">
                <a:sym typeface="Symbol" pitchFamily="18" charset="2"/>
              </a:rPr>
              <a:t> E</a:t>
            </a:r>
            <a:r>
              <a:rPr lang="en-GB" altLang="it-IT" sz="2000" i="1" baseline="-25000">
                <a:sym typeface="Symbol" pitchFamily="18" charset="2"/>
              </a:rPr>
              <a:t>B</a:t>
            </a:r>
            <a:r>
              <a:rPr lang="en-GB" altLang="it-IT" sz="2000" i="1">
                <a:sym typeface="Symbol" pitchFamily="18" charset="2"/>
              </a:rPr>
              <a:t> + E</a:t>
            </a:r>
            <a:r>
              <a:rPr lang="en-GB" altLang="it-IT" sz="2000" i="1" baseline="-25000">
                <a:sym typeface="Symbol" pitchFamily="18" charset="2"/>
              </a:rPr>
              <a:t>kin</a:t>
            </a:r>
            <a:r>
              <a:rPr lang="en-GB" altLang="it-IT" sz="2000" i="1">
                <a:sym typeface="Symbol" pitchFamily="18" charset="2"/>
              </a:rPr>
              <a:t> + E</a:t>
            </a:r>
            <a:r>
              <a:rPr lang="en-GB" altLang="it-IT" sz="2000" i="1" baseline="-25000">
                <a:sym typeface="Symbol" pitchFamily="18" charset="2"/>
              </a:rPr>
              <a:t>corr</a:t>
            </a:r>
            <a:endParaRPr lang="en-GB" altLang="it-IT" sz="2000" i="1"/>
          </a:p>
        </p:txBody>
      </p:sp>
      <p:sp>
        <p:nvSpPr>
          <p:cNvPr id="31843" name="Line 99"/>
          <p:cNvSpPr>
            <a:spLocks noChangeShapeType="1"/>
          </p:cNvSpPr>
          <p:nvPr/>
        </p:nvSpPr>
        <p:spPr bwMode="auto">
          <a:xfrm flipV="1">
            <a:off x="3824288" y="2395538"/>
            <a:ext cx="1225550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44" name="Text Box 100"/>
          <p:cNvSpPr txBox="1">
            <a:spLocks noChangeArrowheads="1"/>
          </p:cNvSpPr>
          <p:nvPr/>
        </p:nvSpPr>
        <p:spPr bwMode="auto">
          <a:xfrm>
            <a:off x="5208588" y="1978025"/>
            <a:ext cx="3506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800"/>
              <a:t>corrects for potential difference between sample and analyser</a:t>
            </a:r>
          </a:p>
        </p:txBody>
      </p:sp>
      <p:sp>
        <p:nvSpPr>
          <p:cNvPr id="31845" name="Line 101"/>
          <p:cNvSpPr>
            <a:spLocks noChangeShapeType="1"/>
          </p:cNvSpPr>
          <p:nvPr/>
        </p:nvSpPr>
        <p:spPr bwMode="auto">
          <a:xfrm>
            <a:off x="3175000" y="3103563"/>
            <a:ext cx="63500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46" name="Text Box 102"/>
          <p:cNvSpPr txBox="1">
            <a:spLocks noChangeArrowheads="1"/>
          </p:cNvSpPr>
          <p:nvPr/>
        </p:nvSpPr>
        <p:spPr bwMode="auto">
          <a:xfrm>
            <a:off x="3924300" y="3376613"/>
            <a:ext cx="393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800"/>
              <a:t>kinetic energy of emitted electron</a:t>
            </a:r>
          </a:p>
        </p:txBody>
      </p:sp>
      <p:sp>
        <p:nvSpPr>
          <p:cNvPr id="31847" name="Line 103"/>
          <p:cNvSpPr>
            <a:spLocks noChangeShapeType="1"/>
          </p:cNvSpPr>
          <p:nvPr/>
        </p:nvSpPr>
        <p:spPr bwMode="auto">
          <a:xfrm>
            <a:off x="2497138" y="3089275"/>
            <a:ext cx="0" cy="1139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48" name="Text Box 104"/>
          <p:cNvSpPr txBox="1">
            <a:spLocks noChangeArrowheads="1"/>
          </p:cNvSpPr>
          <p:nvPr/>
        </p:nvSpPr>
        <p:spPr bwMode="auto">
          <a:xfrm>
            <a:off x="1544638" y="4243388"/>
            <a:ext cx="3635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800"/>
              <a:t>binding energy of emitted electron</a:t>
            </a:r>
          </a:p>
        </p:txBody>
      </p:sp>
      <p:sp>
        <p:nvSpPr>
          <p:cNvPr id="31849" name="Line 105"/>
          <p:cNvSpPr>
            <a:spLocks noChangeShapeType="1"/>
          </p:cNvSpPr>
          <p:nvPr/>
        </p:nvSpPr>
        <p:spPr bwMode="auto">
          <a:xfrm flipH="1">
            <a:off x="1428750" y="3103563"/>
            <a:ext cx="433388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50" name="Text Box 106"/>
          <p:cNvSpPr txBox="1">
            <a:spLocks noChangeArrowheads="1"/>
          </p:cNvSpPr>
          <p:nvPr/>
        </p:nvSpPr>
        <p:spPr bwMode="auto">
          <a:xfrm>
            <a:off x="303213" y="3536950"/>
            <a:ext cx="324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800"/>
              <a:t>energy of photons</a:t>
            </a:r>
          </a:p>
        </p:txBody>
      </p:sp>
    </p:spTree>
    <p:extLst>
      <p:ext uri="{BB962C8B-B14F-4D97-AF65-F5344CB8AC3E}">
        <p14:creationId xmlns:p14="http://schemas.microsoft.com/office/powerpoint/2010/main" val="689664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160463" y="274638"/>
            <a:ext cx="6802437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it-IT">
                <a:solidFill>
                  <a:schemeClr val="tx1"/>
                </a:solidFill>
              </a:rPr>
              <a:t>XPS Equipment</a:t>
            </a:r>
            <a:endParaRPr lang="en-US" altLang="it-IT">
              <a:solidFill>
                <a:schemeClr val="tx1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805190" y="4717593"/>
            <a:ext cx="3338810" cy="1015663"/>
          </a:xfrm>
          <a:prstGeom prst="rect">
            <a:avLst/>
          </a:prstGeom>
          <a:solidFill>
            <a:srgbClr val="D6FF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 sz="2000" dirty="0"/>
              <a:t>Number of emitted electrons measured as function of their kinetic energy</a:t>
            </a:r>
          </a:p>
        </p:txBody>
      </p:sp>
      <p:pic>
        <p:nvPicPr>
          <p:cNvPr id="87" name="Picture 3" descr="C:\WINDOWS\Desktop\Image0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32701"/>
            <a:ext cx="3456383" cy="253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9"/>
            <a:ext cx="5494164" cy="339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7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160463" y="274638"/>
            <a:ext cx="6802437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it-IT" dirty="0" smtClean="0">
                <a:solidFill>
                  <a:schemeClr val="tx1"/>
                </a:solidFill>
              </a:rPr>
              <a:t>NAP-XPS </a:t>
            </a:r>
            <a:r>
              <a:rPr lang="en-GB" altLang="it-IT" dirty="0">
                <a:solidFill>
                  <a:schemeClr val="tx1"/>
                </a:solidFill>
              </a:rPr>
              <a:t>Equipment</a:t>
            </a:r>
            <a:endParaRPr lang="en-US" altLang="it-IT" dirty="0">
              <a:solidFill>
                <a:schemeClr val="tx1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08" y="1484784"/>
            <a:ext cx="646364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196684"/>
            <a:ext cx="3816425" cy="254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/>
              <a:t>Where do Electrons come from?</a:t>
            </a: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804863" y="5248275"/>
          <a:ext cx="2857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5" name="Vergelijking" r:id="rId3" imgW="1587240" imgH="431640" progId="Equation.3">
                  <p:embed/>
                </p:oleObj>
              </mc:Choice>
              <mc:Fallback>
                <p:oleObj name="Vergelijking" r:id="rId3" imgW="1587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5248275"/>
                        <a:ext cx="2857500" cy="7747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it-IT"/>
              <a:t>Intensity of a peak depends on:</a:t>
            </a:r>
          </a:p>
          <a:p>
            <a:r>
              <a:rPr lang="en-GB" altLang="it-IT"/>
              <a:t>composition</a:t>
            </a:r>
          </a:p>
          <a:p>
            <a:r>
              <a:rPr lang="en-GB" altLang="it-IT"/>
              <a:t>position where electrons are emitted</a:t>
            </a:r>
          </a:p>
          <a:p>
            <a:endParaRPr lang="en-GB" altLang="it-IT"/>
          </a:p>
          <a:p>
            <a:pPr>
              <a:buFont typeface="Wingdings" pitchFamily="2" charset="2"/>
              <a:buNone/>
            </a:pPr>
            <a:r>
              <a:rPr lang="en-GB" altLang="it-IT"/>
              <a:t>Electrons interact with the solid</a:t>
            </a:r>
          </a:p>
          <a:p>
            <a:r>
              <a:rPr lang="en-GB" altLang="it-IT"/>
              <a:t>only a fraction of the emitted electrons reach detector with original kinetic energy</a:t>
            </a:r>
          </a:p>
          <a:p>
            <a:r>
              <a:rPr lang="en-GB" altLang="it-IT"/>
              <a:t>the longer the distance, the higher the number of “lost” electrons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497388" y="5194300"/>
            <a:ext cx="4646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2000" i="1">
                <a:solidFill>
                  <a:srgbClr val="000000"/>
                </a:solidFill>
                <a:latin typeface="Arial" charset="0"/>
              </a:rPr>
              <a:t>z</a:t>
            </a:r>
            <a:r>
              <a:rPr lang="en-GB" altLang="it-IT" sz="2000">
                <a:solidFill>
                  <a:srgbClr val="000000"/>
                </a:solidFill>
                <a:latin typeface="Arial" charset="0"/>
              </a:rPr>
              <a:t> = distance travelled by electrons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it-IT" sz="2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 = escape depth </a:t>
            </a:r>
            <a:endParaRPr lang="en-GB" altLang="it-IT" sz="2000" i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Inelastic Mean Free Path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388938" y="1708150"/>
          <a:ext cx="8050212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0" name="Document" r:id="rId3" imgW="5363280" imgH="3095280" progId="Word.Document.8">
                  <p:embed/>
                </p:oleObj>
              </mc:Choice>
              <mc:Fallback>
                <p:oleObj name="Document" r:id="rId3" imgW="5363280" imgH="30952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708150"/>
                        <a:ext cx="8050212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341438" y="5932488"/>
            <a:ext cx="6783387" cy="417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248400" y="5888038"/>
            <a:ext cx="1544638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271588" y="5918200"/>
            <a:ext cx="6940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2               5          10		  50         100	       500       1000     2000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579813" y="6219825"/>
            <a:ext cx="210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Electron energy (eV)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 rot="-5400000">
            <a:off x="-754062" y="3840163"/>
            <a:ext cx="299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Inelastic Mean Free Path  (nm)</a:t>
            </a: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909638" y="2511425"/>
            <a:ext cx="446087" cy="3435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823913" y="2524125"/>
            <a:ext cx="54768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10.0</a:t>
            </a:r>
          </a:p>
          <a:p>
            <a:pPr algn="r" eaLnBrk="0" hangingPunct="0">
              <a:spcBef>
                <a:spcPct val="50000"/>
              </a:spcBef>
            </a:pPr>
            <a:endParaRPr lang="en-GB" altLang="it-IT" sz="1400">
              <a:solidFill>
                <a:srgbClr val="000000"/>
              </a:solidFill>
              <a:latin typeface="Arial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5.0</a:t>
            </a:r>
          </a:p>
          <a:p>
            <a:pPr algn="r" eaLnBrk="0" hangingPunct="0">
              <a:spcBef>
                <a:spcPct val="50000"/>
              </a:spcBef>
            </a:pPr>
            <a:endParaRPr lang="en-GB" altLang="it-IT" sz="1400">
              <a:solidFill>
                <a:srgbClr val="000000"/>
              </a:solidFill>
              <a:latin typeface="Arial" charset="0"/>
            </a:endParaRPr>
          </a:p>
          <a:p>
            <a:pPr algn="r" eaLnBrk="0" hangingPunct="0">
              <a:spcBef>
                <a:spcPct val="50000"/>
              </a:spcBef>
            </a:pPr>
            <a:endParaRPr lang="en-GB" altLang="it-IT" sz="1400">
              <a:solidFill>
                <a:srgbClr val="000000"/>
              </a:solidFill>
              <a:latin typeface="Arial" charset="0"/>
            </a:endParaRPr>
          </a:p>
          <a:p>
            <a:pPr algn="r" eaLnBrk="0" hangingPunct="0">
              <a:spcBef>
                <a:spcPct val="50000"/>
              </a:spcBef>
            </a:pPr>
            <a:endParaRPr lang="en-GB" altLang="it-IT" sz="1400">
              <a:solidFill>
                <a:srgbClr val="000000"/>
              </a:solidFill>
              <a:latin typeface="Arial" charset="0"/>
            </a:endParaRPr>
          </a:p>
          <a:p>
            <a:pPr algn="r" eaLnBrk="0" hangingPunct="0">
              <a:spcBef>
                <a:spcPct val="125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1.0</a:t>
            </a:r>
          </a:p>
          <a:p>
            <a:pPr algn="r" eaLnBrk="0" hangingPunct="0">
              <a:spcBef>
                <a:spcPct val="21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0.5</a:t>
            </a:r>
          </a:p>
          <a:p>
            <a:pPr algn="r" eaLnBrk="0" hangingPunct="0">
              <a:spcBef>
                <a:spcPct val="13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0.3</a:t>
            </a: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1609725" y="2571750"/>
            <a:ext cx="171450" cy="17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1962150" y="2590800"/>
            <a:ext cx="171450" cy="17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1504950" y="25336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895475" y="24765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2012950" y="3257550"/>
            <a:ext cx="114300" cy="107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2070100" y="3333750"/>
            <a:ext cx="74613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2108200" y="30035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2343150" y="3276600"/>
            <a:ext cx="177800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2260600" y="31559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2298700" y="33591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2012950" y="3448050"/>
            <a:ext cx="158750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1854200" y="33845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1987550" y="3854450"/>
            <a:ext cx="165100" cy="18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1854200" y="37846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2432050" y="4076700"/>
            <a:ext cx="133350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2254250" y="39751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2863850" y="4064000"/>
            <a:ext cx="165100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2603500" y="4324350"/>
            <a:ext cx="171450" cy="18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2476500" y="43116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2819400" y="39814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3505200" y="4705350"/>
            <a:ext cx="171450" cy="18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3460750" y="46164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3860800" y="5340350"/>
            <a:ext cx="165100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1" name="Text Box 37"/>
          <p:cNvSpPr txBox="1">
            <a:spLocks noChangeArrowheads="1"/>
          </p:cNvSpPr>
          <p:nvPr/>
        </p:nvSpPr>
        <p:spPr bwMode="auto">
          <a:xfrm>
            <a:off x="3740150" y="52641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4057650" y="5486400"/>
            <a:ext cx="146050" cy="9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3" name="Text Box 39"/>
          <p:cNvSpPr txBox="1">
            <a:spLocks noChangeArrowheads="1"/>
          </p:cNvSpPr>
          <p:nvPr/>
        </p:nvSpPr>
        <p:spPr bwMode="auto">
          <a:xfrm>
            <a:off x="3898900" y="54292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Mo</a:t>
            </a:r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4349750" y="5562600"/>
            <a:ext cx="165100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auto">
          <a:xfrm>
            <a:off x="4273550" y="54991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26" name="Rectangle 42"/>
          <p:cNvSpPr>
            <a:spLocks noChangeArrowheads="1"/>
          </p:cNvSpPr>
          <p:nvPr/>
        </p:nvSpPr>
        <p:spPr bwMode="auto">
          <a:xfrm>
            <a:off x="4673600" y="5384800"/>
            <a:ext cx="158750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7" name="Text Box 43"/>
          <p:cNvSpPr txBox="1">
            <a:spLocks noChangeArrowheads="1"/>
          </p:cNvSpPr>
          <p:nvPr/>
        </p:nvSpPr>
        <p:spPr bwMode="auto">
          <a:xfrm>
            <a:off x="4533900" y="53721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28" name="Rectangle 44"/>
          <p:cNvSpPr>
            <a:spLocks noChangeArrowheads="1"/>
          </p:cNvSpPr>
          <p:nvPr/>
        </p:nvSpPr>
        <p:spPr bwMode="auto">
          <a:xfrm>
            <a:off x="5105400" y="5257800"/>
            <a:ext cx="114300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5080000" y="52070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W</a:t>
            </a:r>
          </a:p>
        </p:txBody>
      </p:sp>
      <p:sp>
        <p:nvSpPr>
          <p:cNvPr id="67630" name="Rectangle 46"/>
          <p:cNvSpPr>
            <a:spLocks noChangeArrowheads="1"/>
          </p:cNvSpPr>
          <p:nvPr/>
        </p:nvSpPr>
        <p:spPr bwMode="auto">
          <a:xfrm>
            <a:off x="4419600" y="4978400"/>
            <a:ext cx="152400" cy="12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1" name="Text Box 47"/>
          <p:cNvSpPr txBox="1">
            <a:spLocks noChangeArrowheads="1"/>
          </p:cNvSpPr>
          <p:nvPr/>
        </p:nvSpPr>
        <p:spPr bwMode="auto">
          <a:xfrm>
            <a:off x="4248150" y="48831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33" name="Rectangle 49"/>
          <p:cNvSpPr>
            <a:spLocks noChangeArrowheads="1"/>
          </p:cNvSpPr>
          <p:nvPr/>
        </p:nvSpPr>
        <p:spPr bwMode="auto">
          <a:xfrm>
            <a:off x="4584700" y="4718050"/>
            <a:ext cx="152400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4445000" y="46609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34" name="Rectangle 50"/>
          <p:cNvSpPr>
            <a:spLocks noChangeArrowheads="1"/>
          </p:cNvSpPr>
          <p:nvPr/>
        </p:nvSpPr>
        <p:spPr bwMode="auto">
          <a:xfrm>
            <a:off x="5029200" y="4832350"/>
            <a:ext cx="17780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5" name="Text Box 51"/>
          <p:cNvSpPr txBox="1">
            <a:spLocks noChangeArrowheads="1"/>
          </p:cNvSpPr>
          <p:nvPr/>
        </p:nvSpPr>
        <p:spPr bwMode="auto">
          <a:xfrm>
            <a:off x="4959350" y="47307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36" name="Rectangle 52"/>
          <p:cNvSpPr>
            <a:spLocks noChangeArrowheads="1"/>
          </p:cNvSpPr>
          <p:nvPr/>
        </p:nvSpPr>
        <p:spPr bwMode="auto">
          <a:xfrm>
            <a:off x="4864100" y="5156200"/>
            <a:ext cx="12700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7" name="Text Box 53"/>
          <p:cNvSpPr txBox="1">
            <a:spLocks noChangeArrowheads="1"/>
          </p:cNvSpPr>
          <p:nvPr/>
        </p:nvSpPr>
        <p:spPr bwMode="auto">
          <a:xfrm>
            <a:off x="4483100" y="50736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Fe</a:t>
            </a:r>
          </a:p>
        </p:txBody>
      </p:sp>
      <p:sp>
        <p:nvSpPr>
          <p:cNvPr id="67638" name="Rectangle 54"/>
          <p:cNvSpPr>
            <a:spLocks noChangeArrowheads="1"/>
          </p:cNvSpPr>
          <p:nvPr/>
        </p:nvSpPr>
        <p:spPr bwMode="auto">
          <a:xfrm>
            <a:off x="4654550" y="4959350"/>
            <a:ext cx="222250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0" name="Rectangle 56"/>
          <p:cNvSpPr>
            <a:spLocks noChangeArrowheads="1"/>
          </p:cNvSpPr>
          <p:nvPr/>
        </p:nvSpPr>
        <p:spPr bwMode="auto">
          <a:xfrm>
            <a:off x="5003800" y="501015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9" name="Text Box 55"/>
          <p:cNvSpPr txBox="1">
            <a:spLocks noChangeArrowheads="1"/>
          </p:cNvSpPr>
          <p:nvPr/>
        </p:nvSpPr>
        <p:spPr bwMode="auto">
          <a:xfrm>
            <a:off x="4857750" y="49403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41" name="Rectangle 57"/>
          <p:cNvSpPr>
            <a:spLocks noChangeArrowheads="1"/>
          </p:cNvSpPr>
          <p:nvPr/>
        </p:nvSpPr>
        <p:spPr bwMode="auto">
          <a:xfrm>
            <a:off x="4673600" y="5041900"/>
            <a:ext cx="146050" cy="12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2" name="Line 58"/>
          <p:cNvSpPr>
            <a:spLocks noChangeShapeType="1"/>
          </p:cNvSpPr>
          <p:nvPr/>
        </p:nvSpPr>
        <p:spPr bwMode="auto">
          <a:xfrm flipH="1">
            <a:off x="4870450" y="5238750"/>
            <a:ext cx="127000" cy="44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3" name="Rectangle 59"/>
          <p:cNvSpPr>
            <a:spLocks noChangeArrowheads="1"/>
          </p:cNvSpPr>
          <p:nvPr/>
        </p:nvSpPr>
        <p:spPr bwMode="auto">
          <a:xfrm>
            <a:off x="5651500" y="4965700"/>
            <a:ext cx="8890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4" name="Text Box 60"/>
          <p:cNvSpPr txBox="1">
            <a:spLocks noChangeArrowheads="1"/>
          </p:cNvSpPr>
          <p:nvPr/>
        </p:nvSpPr>
        <p:spPr bwMode="auto">
          <a:xfrm>
            <a:off x="5556250" y="4953000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67645" name="Rectangle 61"/>
          <p:cNvSpPr>
            <a:spLocks noChangeArrowheads="1"/>
          </p:cNvSpPr>
          <p:nvPr/>
        </p:nvSpPr>
        <p:spPr bwMode="auto">
          <a:xfrm>
            <a:off x="6102350" y="4864100"/>
            <a:ext cx="20955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6" name="Text Box 62"/>
          <p:cNvSpPr txBox="1">
            <a:spLocks noChangeArrowheads="1"/>
          </p:cNvSpPr>
          <p:nvPr/>
        </p:nvSpPr>
        <p:spPr bwMode="auto">
          <a:xfrm>
            <a:off x="6019800" y="48006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47" name="Text Box 63"/>
          <p:cNvSpPr txBox="1">
            <a:spLocks noChangeArrowheads="1"/>
          </p:cNvSpPr>
          <p:nvPr/>
        </p:nvSpPr>
        <p:spPr bwMode="auto">
          <a:xfrm>
            <a:off x="6019800" y="49720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Mo</a:t>
            </a:r>
          </a:p>
        </p:txBody>
      </p:sp>
      <p:sp>
        <p:nvSpPr>
          <p:cNvPr id="67649" name="Rectangle 65"/>
          <p:cNvSpPr>
            <a:spLocks noChangeArrowheads="1"/>
          </p:cNvSpPr>
          <p:nvPr/>
        </p:nvSpPr>
        <p:spPr bwMode="auto">
          <a:xfrm>
            <a:off x="6121400" y="4749800"/>
            <a:ext cx="171450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8" name="Text Box 64"/>
          <p:cNvSpPr txBox="1">
            <a:spLocks noChangeArrowheads="1"/>
          </p:cNvSpPr>
          <p:nvPr/>
        </p:nvSpPr>
        <p:spPr bwMode="auto">
          <a:xfrm>
            <a:off x="6102350" y="46037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50" name="Rectangle 66"/>
          <p:cNvSpPr>
            <a:spLocks noChangeArrowheads="1"/>
          </p:cNvSpPr>
          <p:nvPr/>
        </p:nvSpPr>
        <p:spPr bwMode="auto">
          <a:xfrm>
            <a:off x="5772150" y="4667250"/>
            <a:ext cx="15875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2" name="Rectangle 68"/>
          <p:cNvSpPr>
            <a:spLocks noChangeArrowheads="1"/>
          </p:cNvSpPr>
          <p:nvPr/>
        </p:nvSpPr>
        <p:spPr bwMode="auto">
          <a:xfrm>
            <a:off x="5727700" y="4464050"/>
            <a:ext cx="133350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1" name="Text Box 67"/>
          <p:cNvSpPr txBox="1">
            <a:spLocks noChangeArrowheads="1"/>
          </p:cNvSpPr>
          <p:nvPr/>
        </p:nvSpPr>
        <p:spPr bwMode="auto">
          <a:xfrm>
            <a:off x="5556250" y="43815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53" name="Text Box 69"/>
          <p:cNvSpPr txBox="1">
            <a:spLocks noChangeArrowheads="1"/>
          </p:cNvSpPr>
          <p:nvPr/>
        </p:nvSpPr>
        <p:spPr bwMode="auto">
          <a:xfrm>
            <a:off x="5638800" y="45720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54" name="Rectangle 70"/>
          <p:cNvSpPr>
            <a:spLocks noChangeArrowheads="1"/>
          </p:cNvSpPr>
          <p:nvPr/>
        </p:nvSpPr>
        <p:spPr bwMode="auto">
          <a:xfrm>
            <a:off x="6134100" y="4445000"/>
            <a:ext cx="203200" cy="12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5" name="Text Box 71"/>
          <p:cNvSpPr txBox="1">
            <a:spLocks noChangeArrowheads="1"/>
          </p:cNvSpPr>
          <p:nvPr/>
        </p:nvSpPr>
        <p:spPr bwMode="auto">
          <a:xfrm>
            <a:off x="6070600" y="43180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56" name="Rectangle 72"/>
          <p:cNvSpPr>
            <a:spLocks noChangeArrowheads="1"/>
          </p:cNvSpPr>
          <p:nvPr/>
        </p:nvSpPr>
        <p:spPr bwMode="auto">
          <a:xfrm>
            <a:off x="6921500" y="3962400"/>
            <a:ext cx="1651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7" name="Text Box 73"/>
          <p:cNvSpPr txBox="1">
            <a:spLocks noChangeArrowheads="1"/>
          </p:cNvSpPr>
          <p:nvPr/>
        </p:nvSpPr>
        <p:spPr bwMode="auto">
          <a:xfrm>
            <a:off x="6781800" y="38735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58" name="Text Box 74"/>
          <p:cNvSpPr txBox="1">
            <a:spLocks noChangeArrowheads="1"/>
          </p:cNvSpPr>
          <p:nvPr/>
        </p:nvSpPr>
        <p:spPr bwMode="auto">
          <a:xfrm>
            <a:off x="6870700" y="40449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67659" name="Rectangle 75"/>
          <p:cNvSpPr>
            <a:spLocks noChangeArrowheads="1"/>
          </p:cNvSpPr>
          <p:nvPr/>
        </p:nvSpPr>
        <p:spPr bwMode="auto">
          <a:xfrm>
            <a:off x="6946900" y="4394200"/>
            <a:ext cx="101600" cy="107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0" name="Text Box 76"/>
          <p:cNvSpPr txBox="1">
            <a:spLocks noChangeArrowheads="1"/>
          </p:cNvSpPr>
          <p:nvPr/>
        </p:nvSpPr>
        <p:spPr bwMode="auto">
          <a:xfrm>
            <a:off x="6902450" y="42989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67661" name="Rectangle 77"/>
          <p:cNvSpPr>
            <a:spLocks noChangeArrowheads="1"/>
          </p:cNvSpPr>
          <p:nvPr/>
        </p:nvSpPr>
        <p:spPr bwMode="auto">
          <a:xfrm>
            <a:off x="6800850" y="4584700"/>
            <a:ext cx="19685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2" name="Text Box 78"/>
          <p:cNvSpPr txBox="1">
            <a:spLocks noChangeArrowheads="1"/>
          </p:cNvSpPr>
          <p:nvPr/>
        </p:nvSpPr>
        <p:spPr bwMode="auto">
          <a:xfrm>
            <a:off x="6718300" y="45275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63" name="Rectangle 79"/>
          <p:cNvSpPr>
            <a:spLocks noChangeArrowheads="1"/>
          </p:cNvSpPr>
          <p:nvPr/>
        </p:nvSpPr>
        <p:spPr bwMode="auto">
          <a:xfrm>
            <a:off x="7397750" y="3930650"/>
            <a:ext cx="152400" cy="9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4" name="Text Box 80"/>
          <p:cNvSpPr txBox="1">
            <a:spLocks noChangeArrowheads="1"/>
          </p:cNvSpPr>
          <p:nvPr/>
        </p:nvSpPr>
        <p:spPr bwMode="auto">
          <a:xfrm>
            <a:off x="7258050" y="37782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Mo</a:t>
            </a:r>
          </a:p>
        </p:txBody>
      </p:sp>
      <p:sp>
        <p:nvSpPr>
          <p:cNvPr id="67665" name="Rectangle 81"/>
          <p:cNvSpPr>
            <a:spLocks noChangeArrowheads="1"/>
          </p:cNvSpPr>
          <p:nvPr/>
        </p:nvSpPr>
        <p:spPr bwMode="auto">
          <a:xfrm>
            <a:off x="7550150" y="4267200"/>
            <a:ext cx="11430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6" name="Text Box 82"/>
          <p:cNvSpPr txBox="1">
            <a:spLocks noChangeArrowheads="1"/>
          </p:cNvSpPr>
          <p:nvPr/>
        </p:nvSpPr>
        <p:spPr bwMode="auto">
          <a:xfrm>
            <a:off x="7467600" y="42100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W</a:t>
            </a:r>
          </a:p>
        </p:txBody>
      </p:sp>
      <p:sp>
        <p:nvSpPr>
          <p:cNvPr id="67667" name="Rectangle 83"/>
          <p:cNvSpPr>
            <a:spLocks noChangeArrowheads="1"/>
          </p:cNvSpPr>
          <p:nvPr/>
        </p:nvSpPr>
        <p:spPr bwMode="auto">
          <a:xfrm>
            <a:off x="4224338" y="5892800"/>
            <a:ext cx="866775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Is XPS a Bulk or a Surface Technique?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497138" y="6018213"/>
            <a:ext cx="44577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it-IT" sz="2000">
                <a:solidFill>
                  <a:srgbClr val="000000"/>
                </a:solidFill>
                <a:latin typeface="Arial" charset="0"/>
              </a:rPr>
              <a:t>XPS is a surface-sensitive technique</a:t>
            </a:r>
          </a:p>
        </p:txBody>
      </p:sp>
      <p:sp>
        <p:nvSpPr>
          <p:cNvPr id="68615" name="Rectangle 7"/>
          <p:cNvSpPr>
            <a:spLocks noChangeAspect="1" noChangeArrowheads="1"/>
          </p:cNvSpPr>
          <p:nvPr/>
        </p:nvSpPr>
        <p:spPr bwMode="auto">
          <a:xfrm>
            <a:off x="2584450" y="2005013"/>
            <a:ext cx="4178300" cy="32480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6" name="Rectangle 8"/>
          <p:cNvSpPr>
            <a:spLocks noChangeAspect="1" noChangeArrowheads="1"/>
          </p:cNvSpPr>
          <p:nvPr/>
        </p:nvSpPr>
        <p:spPr bwMode="auto">
          <a:xfrm>
            <a:off x="2584450" y="2005013"/>
            <a:ext cx="4178300" cy="3248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7" name="Line 9"/>
          <p:cNvSpPr>
            <a:spLocks noChangeAspect="1" noChangeShapeType="1"/>
          </p:cNvSpPr>
          <p:nvPr/>
        </p:nvSpPr>
        <p:spPr bwMode="auto">
          <a:xfrm>
            <a:off x="2584450" y="2005013"/>
            <a:ext cx="1588" cy="324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8" name="Line 10"/>
          <p:cNvSpPr>
            <a:spLocks noChangeAspect="1" noChangeShapeType="1"/>
          </p:cNvSpPr>
          <p:nvPr/>
        </p:nvSpPr>
        <p:spPr bwMode="auto">
          <a:xfrm>
            <a:off x="2538413" y="5253038"/>
            <a:ext cx="460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9" name="Line 11"/>
          <p:cNvSpPr>
            <a:spLocks noChangeAspect="1" noChangeShapeType="1"/>
          </p:cNvSpPr>
          <p:nvPr/>
        </p:nvSpPr>
        <p:spPr bwMode="auto">
          <a:xfrm>
            <a:off x="2538413" y="4930775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0" name="Line 12"/>
          <p:cNvSpPr>
            <a:spLocks noChangeAspect="1" noChangeShapeType="1"/>
          </p:cNvSpPr>
          <p:nvPr/>
        </p:nvSpPr>
        <p:spPr bwMode="auto">
          <a:xfrm>
            <a:off x="2538413" y="4606925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1" name="Line 13"/>
          <p:cNvSpPr>
            <a:spLocks noChangeAspect="1" noChangeShapeType="1"/>
          </p:cNvSpPr>
          <p:nvPr/>
        </p:nvSpPr>
        <p:spPr bwMode="auto">
          <a:xfrm>
            <a:off x="2538413" y="4283075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2" name="Line 14"/>
          <p:cNvSpPr>
            <a:spLocks noChangeAspect="1" noChangeShapeType="1"/>
          </p:cNvSpPr>
          <p:nvPr/>
        </p:nvSpPr>
        <p:spPr bwMode="auto">
          <a:xfrm>
            <a:off x="2538413" y="3959225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3" name="Line 15"/>
          <p:cNvSpPr>
            <a:spLocks noChangeAspect="1" noChangeShapeType="1"/>
          </p:cNvSpPr>
          <p:nvPr/>
        </p:nvSpPr>
        <p:spPr bwMode="auto">
          <a:xfrm>
            <a:off x="2538413" y="3632200"/>
            <a:ext cx="460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4" name="Line 16"/>
          <p:cNvSpPr>
            <a:spLocks noChangeAspect="1" noChangeShapeType="1"/>
          </p:cNvSpPr>
          <p:nvPr/>
        </p:nvSpPr>
        <p:spPr bwMode="auto">
          <a:xfrm>
            <a:off x="2538413" y="3302000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5" name="Line 17"/>
          <p:cNvSpPr>
            <a:spLocks noChangeAspect="1" noChangeShapeType="1"/>
          </p:cNvSpPr>
          <p:nvPr/>
        </p:nvSpPr>
        <p:spPr bwMode="auto">
          <a:xfrm>
            <a:off x="2538413" y="2978150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6" name="Line 18"/>
          <p:cNvSpPr>
            <a:spLocks noChangeAspect="1" noChangeShapeType="1"/>
          </p:cNvSpPr>
          <p:nvPr/>
        </p:nvSpPr>
        <p:spPr bwMode="auto">
          <a:xfrm>
            <a:off x="2538413" y="2654300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7" name="Line 19"/>
          <p:cNvSpPr>
            <a:spLocks noChangeAspect="1" noChangeShapeType="1"/>
          </p:cNvSpPr>
          <p:nvPr/>
        </p:nvSpPr>
        <p:spPr bwMode="auto">
          <a:xfrm>
            <a:off x="2538413" y="2330450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8" name="Line 20"/>
          <p:cNvSpPr>
            <a:spLocks noChangeAspect="1" noChangeShapeType="1"/>
          </p:cNvSpPr>
          <p:nvPr/>
        </p:nvSpPr>
        <p:spPr bwMode="auto">
          <a:xfrm>
            <a:off x="2538413" y="2005013"/>
            <a:ext cx="460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9" name="Line 21"/>
          <p:cNvSpPr>
            <a:spLocks noChangeAspect="1" noChangeShapeType="1"/>
          </p:cNvSpPr>
          <p:nvPr/>
        </p:nvSpPr>
        <p:spPr bwMode="auto">
          <a:xfrm>
            <a:off x="2584450" y="5253038"/>
            <a:ext cx="41783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0" name="Line 22"/>
          <p:cNvSpPr>
            <a:spLocks noChangeAspect="1" noChangeShapeType="1"/>
          </p:cNvSpPr>
          <p:nvPr/>
        </p:nvSpPr>
        <p:spPr bwMode="auto">
          <a:xfrm flipV="1">
            <a:off x="2584450" y="5253038"/>
            <a:ext cx="1588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1" name="Line 23"/>
          <p:cNvSpPr>
            <a:spLocks noChangeAspect="1" noChangeShapeType="1"/>
          </p:cNvSpPr>
          <p:nvPr/>
        </p:nvSpPr>
        <p:spPr bwMode="auto">
          <a:xfrm flipV="1">
            <a:off x="3278188" y="5253038"/>
            <a:ext cx="1587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2" name="Line 24"/>
          <p:cNvSpPr>
            <a:spLocks noChangeAspect="1" noChangeShapeType="1"/>
          </p:cNvSpPr>
          <p:nvPr/>
        </p:nvSpPr>
        <p:spPr bwMode="auto">
          <a:xfrm flipV="1">
            <a:off x="3979863" y="5253038"/>
            <a:ext cx="1587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3" name="Line 25"/>
          <p:cNvSpPr>
            <a:spLocks noChangeAspect="1" noChangeShapeType="1"/>
          </p:cNvSpPr>
          <p:nvPr/>
        </p:nvSpPr>
        <p:spPr bwMode="auto">
          <a:xfrm flipV="1">
            <a:off x="4673600" y="5253038"/>
            <a:ext cx="1588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4" name="Line 26"/>
          <p:cNvSpPr>
            <a:spLocks noChangeAspect="1" noChangeShapeType="1"/>
          </p:cNvSpPr>
          <p:nvPr/>
        </p:nvSpPr>
        <p:spPr bwMode="auto">
          <a:xfrm flipV="1">
            <a:off x="5368925" y="5253038"/>
            <a:ext cx="1588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5" name="Line 27"/>
          <p:cNvSpPr>
            <a:spLocks noChangeAspect="1" noChangeShapeType="1"/>
          </p:cNvSpPr>
          <p:nvPr/>
        </p:nvSpPr>
        <p:spPr bwMode="auto">
          <a:xfrm flipV="1">
            <a:off x="6069013" y="5253038"/>
            <a:ext cx="3175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6" name="Line 28"/>
          <p:cNvSpPr>
            <a:spLocks noChangeAspect="1" noChangeShapeType="1"/>
          </p:cNvSpPr>
          <p:nvPr/>
        </p:nvSpPr>
        <p:spPr bwMode="auto">
          <a:xfrm flipV="1">
            <a:off x="6762750" y="5253038"/>
            <a:ext cx="1588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7" name="Freeform 29"/>
          <p:cNvSpPr>
            <a:spLocks noChangeAspect="1"/>
          </p:cNvSpPr>
          <p:nvPr/>
        </p:nvSpPr>
        <p:spPr bwMode="auto">
          <a:xfrm>
            <a:off x="2584450" y="2343150"/>
            <a:ext cx="66675" cy="280988"/>
          </a:xfrm>
          <a:custGeom>
            <a:avLst/>
            <a:gdLst>
              <a:gd name="T0" fmla="*/ 0 w 35"/>
              <a:gd name="T1" fmla="*/ 0 h 147"/>
              <a:gd name="T2" fmla="*/ 16 w 35"/>
              <a:gd name="T3" fmla="*/ 76 h 147"/>
              <a:gd name="T4" fmla="*/ 35 w 35"/>
              <a:gd name="T5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147">
                <a:moveTo>
                  <a:pt x="0" y="0"/>
                </a:moveTo>
                <a:lnTo>
                  <a:pt x="16" y="76"/>
                </a:lnTo>
                <a:lnTo>
                  <a:pt x="35" y="147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8" name="Freeform 30"/>
          <p:cNvSpPr>
            <a:spLocks noChangeAspect="1"/>
          </p:cNvSpPr>
          <p:nvPr/>
        </p:nvSpPr>
        <p:spPr bwMode="auto">
          <a:xfrm>
            <a:off x="2651125" y="2624138"/>
            <a:ext cx="68263" cy="249237"/>
          </a:xfrm>
          <a:custGeom>
            <a:avLst/>
            <a:gdLst>
              <a:gd name="T0" fmla="*/ 0 w 36"/>
              <a:gd name="T1" fmla="*/ 0 h 131"/>
              <a:gd name="T2" fmla="*/ 16 w 36"/>
              <a:gd name="T3" fmla="*/ 67 h 131"/>
              <a:gd name="T4" fmla="*/ 36 w 36"/>
              <a:gd name="T5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131">
                <a:moveTo>
                  <a:pt x="0" y="0"/>
                </a:moveTo>
                <a:lnTo>
                  <a:pt x="16" y="67"/>
                </a:lnTo>
                <a:lnTo>
                  <a:pt x="36" y="131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9" name="Freeform 31"/>
          <p:cNvSpPr>
            <a:spLocks noChangeAspect="1"/>
          </p:cNvSpPr>
          <p:nvPr/>
        </p:nvSpPr>
        <p:spPr bwMode="auto">
          <a:xfrm>
            <a:off x="2719388" y="2873375"/>
            <a:ext cx="76200" cy="223838"/>
          </a:xfrm>
          <a:custGeom>
            <a:avLst/>
            <a:gdLst>
              <a:gd name="T0" fmla="*/ 0 w 40"/>
              <a:gd name="T1" fmla="*/ 0 h 118"/>
              <a:gd name="T2" fmla="*/ 20 w 40"/>
              <a:gd name="T3" fmla="*/ 59 h 118"/>
              <a:gd name="T4" fmla="*/ 40 w 40"/>
              <a:gd name="T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118">
                <a:moveTo>
                  <a:pt x="0" y="0"/>
                </a:moveTo>
                <a:lnTo>
                  <a:pt x="20" y="59"/>
                </a:lnTo>
                <a:lnTo>
                  <a:pt x="40" y="118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0" name="Freeform 32"/>
          <p:cNvSpPr>
            <a:spLocks noChangeAspect="1"/>
          </p:cNvSpPr>
          <p:nvPr/>
        </p:nvSpPr>
        <p:spPr bwMode="auto">
          <a:xfrm>
            <a:off x="2795588" y="3097213"/>
            <a:ext cx="66675" cy="204787"/>
          </a:xfrm>
          <a:custGeom>
            <a:avLst/>
            <a:gdLst>
              <a:gd name="T0" fmla="*/ 0 w 35"/>
              <a:gd name="T1" fmla="*/ 0 h 107"/>
              <a:gd name="T2" fmla="*/ 19 w 35"/>
              <a:gd name="T3" fmla="*/ 56 h 107"/>
              <a:gd name="T4" fmla="*/ 35 w 35"/>
              <a:gd name="T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107">
                <a:moveTo>
                  <a:pt x="0" y="0"/>
                </a:moveTo>
                <a:lnTo>
                  <a:pt x="19" y="56"/>
                </a:lnTo>
                <a:lnTo>
                  <a:pt x="35" y="107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1" name="Freeform 33"/>
          <p:cNvSpPr>
            <a:spLocks noChangeAspect="1"/>
          </p:cNvSpPr>
          <p:nvPr/>
        </p:nvSpPr>
        <p:spPr bwMode="auto">
          <a:xfrm>
            <a:off x="2862263" y="3302000"/>
            <a:ext cx="69850" cy="187325"/>
          </a:xfrm>
          <a:custGeom>
            <a:avLst/>
            <a:gdLst>
              <a:gd name="T0" fmla="*/ 0 w 36"/>
              <a:gd name="T1" fmla="*/ 0 h 99"/>
              <a:gd name="T2" fmla="*/ 16 w 36"/>
              <a:gd name="T3" fmla="*/ 52 h 99"/>
              <a:gd name="T4" fmla="*/ 36 w 36"/>
              <a:gd name="T5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99">
                <a:moveTo>
                  <a:pt x="0" y="0"/>
                </a:moveTo>
                <a:lnTo>
                  <a:pt x="16" y="52"/>
                </a:lnTo>
                <a:lnTo>
                  <a:pt x="36" y="99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2" name="Freeform 34"/>
          <p:cNvSpPr>
            <a:spLocks noChangeAspect="1"/>
          </p:cNvSpPr>
          <p:nvPr/>
        </p:nvSpPr>
        <p:spPr bwMode="auto">
          <a:xfrm>
            <a:off x="2932113" y="3489325"/>
            <a:ext cx="68262" cy="166688"/>
          </a:xfrm>
          <a:custGeom>
            <a:avLst/>
            <a:gdLst>
              <a:gd name="T0" fmla="*/ 0 w 36"/>
              <a:gd name="T1" fmla="*/ 0 h 87"/>
              <a:gd name="T2" fmla="*/ 16 w 36"/>
              <a:gd name="T3" fmla="*/ 44 h 87"/>
              <a:gd name="T4" fmla="*/ 36 w 36"/>
              <a:gd name="T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87">
                <a:moveTo>
                  <a:pt x="0" y="0"/>
                </a:moveTo>
                <a:lnTo>
                  <a:pt x="16" y="44"/>
                </a:lnTo>
                <a:lnTo>
                  <a:pt x="36" y="87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3" name="Freeform 35"/>
          <p:cNvSpPr>
            <a:spLocks noChangeAspect="1"/>
          </p:cNvSpPr>
          <p:nvPr/>
        </p:nvSpPr>
        <p:spPr bwMode="auto">
          <a:xfrm>
            <a:off x="3000375" y="3656013"/>
            <a:ext cx="74613" cy="150812"/>
          </a:xfrm>
          <a:custGeom>
            <a:avLst/>
            <a:gdLst>
              <a:gd name="T0" fmla="*/ 0 w 39"/>
              <a:gd name="T1" fmla="*/ 0 h 79"/>
              <a:gd name="T2" fmla="*/ 19 w 39"/>
              <a:gd name="T3" fmla="*/ 40 h 79"/>
              <a:gd name="T4" fmla="*/ 39 w 39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79">
                <a:moveTo>
                  <a:pt x="0" y="0"/>
                </a:moveTo>
                <a:lnTo>
                  <a:pt x="19" y="40"/>
                </a:lnTo>
                <a:lnTo>
                  <a:pt x="39" y="79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4" name="Freeform 36"/>
          <p:cNvSpPr>
            <a:spLocks noChangeAspect="1"/>
          </p:cNvSpPr>
          <p:nvPr/>
        </p:nvSpPr>
        <p:spPr bwMode="auto">
          <a:xfrm>
            <a:off x="3074988" y="3806825"/>
            <a:ext cx="68262" cy="144463"/>
          </a:xfrm>
          <a:custGeom>
            <a:avLst/>
            <a:gdLst>
              <a:gd name="T0" fmla="*/ 0 w 36"/>
              <a:gd name="T1" fmla="*/ 0 h 76"/>
              <a:gd name="T2" fmla="*/ 20 w 36"/>
              <a:gd name="T3" fmla="*/ 40 h 76"/>
              <a:gd name="T4" fmla="*/ 36 w 36"/>
              <a:gd name="T5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76">
                <a:moveTo>
                  <a:pt x="0" y="0"/>
                </a:moveTo>
                <a:lnTo>
                  <a:pt x="20" y="40"/>
                </a:lnTo>
                <a:lnTo>
                  <a:pt x="36" y="76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5" name="Freeform 37"/>
          <p:cNvSpPr>
            <a:spLocks noChangeAspect="1"/>
          </p:cNvSpPr>
          <p:nvPr/>
        </p:nvSpPr>
        <p:spPr bwMode="auto">
          <a:xfrm>
            <a:off x="3143250" y="3951288"/>
            <a:ext cx="66675" cy="119062"/>
          </a:xfrm>
          <a:custGeom>
            <a:avLst/>
            <a:gdLst>
              <a:gd name="T0" fmla="*/ 0 w 35"/>
              <a:gd name="T1" fmla="*/ 0 h 63"/>
              <a:gd name="T2" fmla="*/ 16 w 35"/>
              <a:gd name="T3" fmla="*/ 31 h 63"/>
              <a:gd name="T4" fmla="*/ 35 w 35"/>
              <a:gd name="T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63">
                <a:moveTo>
                  <a:pt x="0" y="0"/>
                </a:moveTo>
                <a:lnTo>
                  <a:pt x="16" y="31"/>
                </a:lnTo>
                <a:lnTo>
                  <a:pt x="35" y="63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6" name="Freeform 38"/>
          <p:cNvSpPr>
            <a:spLocks noChangeAspect="1"/>
          </p:cNvSpPr>
          <p:nvPr/>
        </p:nvSpPr>
        <p:spPr bwMode="auto">
          <a:xfrm>
            <a:off x="3209925" y="4070350"/>
            <a:ext cx="68263" cy="112713"/>
          </a:xfrm>
          <a:custGeom>
            <a:avLst/>
            <a:gdLst>
              <a:gd name="T0" fmla="*/ 0 w 36"/>
              <a:gd name="T1" fmla="*/ 0 h 59"/>
              <a:gd name="T2" fmla="*/ 16 w 36"/>
              <a:gd name="T3" fmla="*/ 32 h 59"/>
              <a:gd name="T4" fmla="*/ 36 w 36"/>
              <a:gd name="T5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59">
                <a:moveTo>
                  <a:pt x="0" y="0"/>
                </a:moveTo>
                <a:lnTo>
                  <a:pt x="16" y="32"/>
                </a:lnTo>
                <a:lnTo>
                  <a:pt x="36" y="59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7" name="Freeform 39"/>
          <p:cNvSpPr>
            <a:spLocks noChangeAspect="1"/>
          </p:cNvSpPr>
          <p:nvPr/>
        </p:nvSpPr>
        <p:spPr bwMode="auto">
          <a:xfrm>
            <a:off x="3278188" y="4183063"/>
            <a:ext cx="76200" cy="100012"/>
          </a:xfrm>
          <a:custGeom>
            <a:avLst/>
            <a:gdLst>
              <a:gd name="T0" fmla="*/ 0 w 40"/>
              <a:gd name="T1" fmla="*/ 0 h 52"/>
              <a:gd name="T2" fmla="*/ 20 w 40"/>
              <a:gd name="T3" fmla="*/ 28 h 52"/>
              <a:gd name="T4" fmla="*/ 40 w 40"/>
              <a:gd name="T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52">
                <a:moveTo>
                  <a:pt x="0" y="0"/>
                </a:moveTo>
                <a:lnTo>
                  <a:pt x="20" y="28"/>
                </a:lnTo>
                <a:lnTo>
                  <a:pt x="40" y="52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8" name="Freeform 40"/>
          <p:cNvSpPr>
            <a:spLocks noChangeAspect="1"/>
          </p:cNvSpPr>
          <p:nvPr/>
        </p:nvSpPr>
        <p:spPr bwMode="auto">
          <a:xfrm>
            <a:off x="3354388" y="4283075"/>
            <a:ext cx="66675" cy="96838"/>
          </a:xfrm>
          <a:custGeom>
            <a:avLst/>
            <a:gdLst>
              <a:gd name="T0" fmla="*/ 0 w 35"/>
              <a:gd name="T1" fmla="*/ 0 h 51"/>
              <a:gd name="T2" fmla="*/ 19 w 35"/>
              <a:gd name="T3" fmla="*/ 28 h 51"/>
              <a:gd name="T4" fmla="*/ 35 w 35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51">
                <a:moveTo>
                  <a:pt x="0" y="0"/>
                </a:moveTo>
                <a:lnTo>
                  <a:pt x="19" y="28"/>
                </a:lnTo>
                <a:lnTo>
                  <a:pt x="35" y="51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9" name="Line 41"/>
          <p:cNvSpPr>
            <a:spLocks noChangeAspect="1" noChangeShapeType="1"/>
          </p:cNvSpPr>
          <p:nvPr/>
        </p:nvSpPr>
        <p:spPr bwMode="auto">
          <a:xfrm>
            <a:off x="3421063" y="4379913"/>
            <a:ext cx="68262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0" name="Line 42"/>
          <p:cNvSpPr>
            <a:spLocks noChangeAspect="1" noChangeShapeType="1"/>
          </p:cNvSpPr>
          <p:nvPr/>
        </p:nvSpPr>
        <p:spPr bwMode="auto">
          <a:xfrm>
            <a:off x="3489325" y="4464050"/>
            <a:ext cx="6985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1" name="Freeform 43"/>
          <p:cNvSpPr>
            <a:spLocks noChangeAspect="1"/>
          </p:cNvSpPr>
          <p:nvPr/>
        </p:nvSpPr>
        <p:spPr bwMode="auto">
          <a:xfrm>
            <a:off x="3559175" y="4537075"/>
            <a:ext cx="73025" cy="69850"/>
          </a:xfrm>
          <a:custGeom>
            <a:avLst/>
            <a:gdLst>
              <a:gd name="T0" fmla="*/ 0 w 39"/>
              <a:gd name="T1" fmla="*/ 0 h 36"/>
              <a:gd name="T2" fmla="*/ 19 w 39"/>
              <a:gd name="T3" fmla="*/ 20 h 36"/>
              <a:gd name="T4" fmla="*/ 39 w 39"/>
              <a:gd name="T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6">
                <a:moveTo>
                  <a:pt x="0" y="0"/>
                </a:moveTo>
                <a:lnTo>
                  <a:pt x="19" y="20"/>
                </a:lnTo>
                <a:lnTo>
                  <a:pt x="39" y="36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2" name="Line 44"/>
          <p:cNvSpPr>
            <a:spLocks noChangeAspect="1" noChangeShapeType="1"/>
          </p:cNvSpPr>
          <p:nvPr/>
        </p:nvSpPr>
        <p:spPr bwMode="auto">
          <a:xfrm>
            <a:off x="3632200" y="4606925"/>
            <a:ext cx="69850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3" name="Line 45"/>
          <p:cNvSpPr>
            <a:spLocks noChangeAspect="1" noChangeShapeType="1"/>
          </p:cNvSpPr>
          <p:nvPr/>
        </p:nvSpPr>
        <p:spPr bwMode="auto">
          <a:xfrm>
            <a:off x="3702050" y="4667250"/>
            <a:ext cx="66675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4" name="Line 46"/>
          <p:cNvSpPr>
            <a:spLocks noChangeAspect="1" noChangeShapeType="1"/>
          </p:cNvSpPr>
          <p:nvPr/>
        </p:nvSpPr>
        <p:spPr bwMode="auto">
          <a:xfrm>
            <a:off x="3768725" y="4718050"/>
            <a:ext cx="68263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5" name="Line 47"/>
          <p:cNvSpPr>
            <a:spLocks noChangeAspect="1" noChangeShapeType="1"/>
          </p:cNvSpPr>
          <p:nvPr/>
        </p:nvSpPr>
        <p:spPr bwMode="auto">
          <a:xfrm>
            <a:off x="3836988" y="4772025"/>
            <a:ext cx="68262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6" name="Freeform 48"/>
          <p:cNvSpPr>
            <a:spLocks noChangeAspect="1"/>
          </p:cNvSpPr>
          <p:nvPr/>
        </p:nvSpPr>
        <p:spPr bwMode="auto">
          <a:xfrm>
            <a:off x="3905250" y="4818063"/>
            <a:ext cx="74613" cy="46037"/>
          </a:xfrm>
          <a:custGeom>
            <a:avLst/>
            <a:gdLst>
              <a:gd name="T0" fmla="*/ 0 w 39"/>
              <a:gd name="T1" fmla="*/ 0 h 24"/>
              <a:gd name="T2" fmla="*/ 19 w 39"/>
              <a:gd name="T3" fmla="*/ 12 h 24"/>
              <a:gd name="T4" fmla="*/ 39 w 39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4">
                <a:moveTo>
                  <a:pt x="0" y="0"/>
                </a:moveTo>
                <a:lnTo>
                  <a:pt x="19" y="12"/>
                </a:lnTo>
                <a:lnTo>
                  <a:pt x="39" y="2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7" name="Line 49"/>
          <p:cNvSpPr>
            <a:spLocks noChangeAspect="1" noChangeShapeType="1"/>
          </p:cNvSpPr>
          <p:nvPr/>
        </p:nvSpPr>
        <p:spPr bwMode="auto">
          <a:xfrm>
            <a:off x="3979863" y="4864100"/>
            <a:ext cx="68262" cy="34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8" name="Line 50"/>
          <p:cNvSpPr>
            <a:spLocks noChangeAspect="1" noChangeShapeType="1"/>
          </p:cNvSpPr>
          <p:nvPr/>
        </p:nvSpPr>
        <p:spPr bwMode="auto">
          <a:xfrm>
            <a:off x="4048125" y="4899025"/>
            <a:ext cx="66675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9" name="Line 51"/>
          <p:cNvSpPr>
            <a:spLocks noChangeAspect="1" noChangeShapeType="1"/>
          </p:cNvSpPr>
          <p:nvPr/>
        </p:nvSpPr>
        <p:spPr bwMode="auto">
          <a:xfrm>
            <a:off x="4114800" y="4930775"/>
            <a:ext cx="68263" cy="30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0" name="Freeform 52"/>
          <p:cNvSpPr>
            <a:spLocks noChangeAspect="1"/>
          </p:cNvSpPr>
          <p:nvPr/>
        </p:nvSpPr>
        <p:spPr bwMode="auto">
          <a:xfrm>
            <a:off x="4183063" y="4960938"/>
            <a:ext cx="76200" cy="30162"/>
          </a:xfrm>
          <a:custGeom>
            <a:avLst/>
            <a:gdLst>
              <a:gd name="T0" fmla="*/ 0 w 40"/>
              <a:gd name="T1" fmla="*/ 0 h 16"/>
              <a:gd name="T2" fmla="*/ 20 w 40"/>
              <a:gd name="T3" fmla="*/ 8 h 16"/>
              <a:gd name="T4" fmla="*/ 40 w 40"/>
              <a:gd name="T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16">
                <a:moveTo>
                  <a:pt x="0" y="0"/>
                </a:moveTo>
                <a:lnTo>
                  <a:pt x="20" y="8"/>
                </a:lnTo>
                <a:lnTo>
                  <a:pt x="40" y="16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1" name="Line 53"/>
          <p:cNvSpPr>
            <a:spLocks noChangeAspect="1" noChangeShapeType="1"/>
          </p:cNvSpPr>
          <p:nvPr/>
        </p:nvSpPr>
        <p:spPr bwMode="auto">
          <a:xfrm>
            <a:off x="4259263" y="4991100"/>
            <a:ext cx="66675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2" name="Line 54"/>
          <p:cNvSpPr>
            <a:spLocks noChangeAspect="1" noChangeShapeType="1"/>
          </p:cNvSpPr>
          <p:nvPr/>
        </p:nvSpPr>
        <p:spPr bwMode="auto">
          <a:xfrm>
            <a:off x="4325938" y="5013325"/>
            <a:ext cx="68262" cy="23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3" name="Line 55"/>
          <p:cNvSpPr>
            <a:spLocks noChangeAspect="1" noChangeShapeType="1"/>
          </p:cNvSpPr>
          <p:nvPr/>
        </p:nvSpPr>
        <p:spPr bwMode="auto">
          <a:xfrm>
            <a:off x="4394200" y="5037138"/>
            <a:ext cx="69850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4" name="Freeform 56"/>
          <p:cNvSpPr>
            <a:spLocks noChangeAspect="1"/>
          </p:cNvSpPr>
          <p:nvPr/>
        </p:nvSpPr>
        <p:spPr bwMode="auto">
          <a:xfrm>
            <a:off x="4464050" y="5059363"/>
            <a:ext cx="73025" cy="20637"/>
          </a:xfrm>
          <a:custGeom>
            <a:avLst/>
            <a:gdLst>
              <a:gd name="T0" fmla="*/ 0 w 39"/>
              <a:gd name="T1" fmla="*/ 0 h 11"/>
              <a:gd name="T2" fmla="*/ 19 w 39"/>
              <a:gd name="T3" fmla="*/ 7 h 11"/>
              <a:gd name="T4" fmla="*/ 39 w 39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11">
                <a:moveTo>
                  <a:pt x="0" y="0"/>
                </a:moveTo>
                <a:lnTo>
                  <a:pt x="19" y="7"/>
                </a:lnTo>
                <a:lnTo>
                  <a:pt x="39" y="11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5" name="Line 57"/>
          <p:cNvSpPr>
            <a:spLocks noChangeAspect="1" noChangeShapeType="1"/>
          </p:cNvSpPr>
          <p:nvPr/>
        </p:nvSpPr>
        <p:spPr bwMode="auto">
          <a:xfrm>
            <a:off x="4537075" y="5080000"/>
            <a:ext cx="69850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6" name="Line 58"/>
          <p:cNvSpPr>
            <a:spLocks noChangeAspect="1" noChangeShapeType="1"/>
          </p:cNvSpPr>
          <p:nvPr/>
        </p:nvSpPr>
        <p:spPr bwMode="auto">
          <a:xfrm>
            <a:off x="4606925" y="5095875"/>
            <a:ext cx="66675" cy="14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7" name="Line 59"/>
          <p:cNvSpPr>
            <a:spLocks noChangeAspect="1" noChangeShapeType="1"/>
          </p:cNvSpPr>
          <p:nvPr/>
        </p:nvSpPr>
        <p:spPr bwMode="auto">
          <a:xfrm>
            <a:off x="4673600" y="5110163"/>
            <a:ext cx="68263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8" name="Line 60"/>
          <p:cNvSpPr>
            <a:spLocks noChangeAspect="1" noChangeShapeType="1"/>
          </p:cNvSpPr>
          <p:nvPr/>
        </p:nvSpPr>
        <p:spPr bwMode="auto">
          <a:xfrm>
            <a:off x="4741863" y="5126038"/>
            <a:ext cx="68262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9" name="Freeform 61"/>
          <p:cNvSpPr>
            <a:spLocks noChangeAspect="1"/>
          </p:cNvSpPr>
          <p:nvPr/>
        </p:nvSpPr>
        <p:spPr bwMode="auto">
          <a:xfrm>
            <a:off x="4810125" y="5133975"/>
            <a:ext cx="74613" cy="14288"/>
          </a:xfrm>
          <a:custGeom>
            <a:avLst/>
            <a:gdLst>
              <a:gd name="T0" fmla="*/ 0 w 39"/>
              <a:gd name="T1" fmla="*/ 0 h 8"/>
              <a:gd name="T2" fmla="*/ 19 w 39"/>
              <a:gd name="T3" fmla="*/ 4 h 8"/>
              <a:gd name="T4" fmla="*/ 39 w 39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8">
                <a:moveTo>
                  <a:pt x="0" y="0"/>
                </a:moveTo>
                <a:lnTo>
                  <a:pt x="19" y="4"/>
                </a:lnTo>
                <a:lnTo>
                  <a:pt x="39" y="8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0" name="Line 62"/>
          <p:cNvSpPr>
            <a:spLocks noChangeAspect="1" noChangeShapeType="1"/>
          </p:cNvSpPr>
          <p:nvPr/>
        </p:nvSpPr>
        <p:spPr bwMode="auto">
          <a:xfrm>
            <a:off x="4884738" y="5148263"/>
            <a:ext cx="68262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1" name="Line 63"/>
          <p:cNvSpPr>
            <a:spLocks noChangeAspect="1" noChangeShapeType="1"/>
          </p:cNvSpPr>
          <p:nvPr/>
        </p:nvSpPr>
        <p:spPr bwMode="auto">
          <a:xfrm>
            <a:off x="4953000" y="5156200"/>
            <a:ext cx="68263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2" name="Line 64"/>
          <p:cNvSpPr>
            <a:spLocks noChangeAspect="1" noChangeShapeType="1"/>
          </p:cNvSpPr>
          <p:nvPr/>
        </p:nvSpPr>
        <p:spPr bwMode="auto">
          <a:xfrm>
            <a:off x="5021263" y="5164138"/>
            <a:ext cx="66675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3" name="Freeform 65"/>
          <p:cNvSpPr>
            <a:spLocks noChangeAspect="1"/>
          </p:cNvSpPr>
          <p:nvPr/>
        </p:nvSpPr>
        <p:spPr bwMode="auto">
          <a:xfrm>
            <a:off x="5087938" y="5172075"/>
            <a:ext cx="76200" cy="7938"/>
          </a:xfrm>
          <a:custGeom>
            <a:avLst/>
            <a:gdLst>
              <a:gd name="T0" fmla="*/ 0 w 40"/>
              <a:gd name="T1" fmla="*/ 0 h 4"/>
              <a:gd name="T2" fmla="*/ 20 w 40"/>
              <a:gd name="T3" fmla="*/ 0 h 4"/>
              <a:gd name="T4" fmla="*/ 40 w 40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4">
                <a:moveTo>
                  <a:pt x="0" y="0"/>
                </a:moveTo>
                <a:lnTo>
                  <a:pt x="20" y="0"/>
                </a:lnTo>
                <a:lnTo>
                  <a:pt x="40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4" name="Line 66"/>
          <p:cNvSpPr>
            <a:spLocks noChangeAspect="1" noChangeShapeType="1"/>
          </p:cNvSpPr>
          <p:nvPr/>
        </p:nvSpPr>
        <p:spPr bwMode="auto">
          <a:xfrm>
            <a:off x="5164138" y="5180013"/>
            <a:ext cx="666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5" name="Line 67"/>
          <p:cNvSpPr>
            <a:spLocks noChangeAspect="1" noChangeShapeType="1"/>
          </p:cNvSpPr>
          <p:nvPr/>
        </p:nvSpPr>
        <p:spPr bwMode="auto">
          <a:xfrm>
            <a:off x="5230813" y="5186363"/>
            <a:ext cx="68262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6" name="Line 68"/>
          <p:cNvSpPr>
            <a:spLocks noChangeAspect="1" noChangeShapeType="1"/>
          </p:cNvSpPr>
          <p:nvPr/>
        </p:nvSpPr>
        <p:spPr bwMode="auto">
          <a:xfrm>
            <a:off x="5299075" y="5194300"/>
            <a:ext cx="69850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7" name="Freeform 69"/>
          <p:cNvSpPr>
            <a:spLocks noChangeAspect="1"/>
          </p:cNvSpPr>
          <p:nvPr/>
        </p:nvSpPr>
        <p:spPr bwMode="auto">
          <a:xfrm>
            <a:off x="5368925" y="5202238"/>
            <a:ext cx="73025" cy="7937"/>
          </a:xfrm>
          <a:custGeom>
            <a:avLst/>
            <a:gdLst>
              <a:gd name="T0" fmla="*/ 0 w 39"/>
              <a:gd name="T1" fmla="*/ 0 h 4"/>
              <a:gd name="T2" fmla="*/ 19 w 39"/>
              <a:gd name="T3" fmla="*/ 4 h 4"/>
              <a:gd name="T4" fmla="*/ 39 w 39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4">
                <a:moveTo>
                  <a:pt x="0" y="0"/>
                </a:moveTo>
                <a:lnTo>
                  <a:pt x="19" y="4"/>
                </a:lnTo>
                <a:lnTo>
                  <a:pt x="39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8" name="Line 70"/>
          <p:cNvSpPr>
            <a:spLocks noChangeAspect="1" noChangeShapeType="1"/>
          </p:cNvSpPr>
          <p:nvPr/>
        </p:nvSpPr>
        <p:spPr bwMode="auto">
          <a:xfrm>
            <a:off x="5441950" y="5210175"/>
            <a:ext cx="698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9" name="Freeform 71"/>
          <p:cNvSpPr>
            <a:spLocks noChangeAspect="1"/>
          </p:cNvSpPr>
          <p:nvPr/>
        </p:nvSpPr>
        <p:spPr bwMode="auto">
          <a:xfrm>
            <a:off x="5511800" y="5210175"/>
            <a:ext cx="66675" cy="7938"/>
          </a:xfrm>
          <a:custGeom>
            <a:avLst/>
            <a:gdLst>
              <a:gd name="T0" fmla="*/ 0 w 35"/>
              <a:gd name="T1" fmla="*/ 0 h 4"/>
              <a:gd name="T2" fmla="*/ 16 w 35"/>
              <a:gd name="T3" fmla="*/ 0 h 4"/>
              <a:gd name="T4" fmla="*/ 35 w 35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4">
                <a:moveTo>
                  <a:pt x="0" y="0"/>
                </a:moveTo>
                <a:lnTo>
                  <a:pt x="16" y="0"/>
                </a:lnTo>
                <a:lnTo>
                  <a:pt x="35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0" name="Line 72"/>
          <p:cNvSpPr>
            <a:spLocks noChangeAspect="1" noChangeShapeType="1"/>
          </p:cNvSpPr>
          <p:nvPr/>
        </p:nvSpPr>
        <p:spPr bwMode="auto">
          <a:xfrm>
            <a:off x="5578475" y="5218113"/>
            <a:ext cx="6826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1" name="Freeform 73"/>
          <p:cNvSpPr>
            <a:spLocks noChangeAspect="1"/>
          </p:cNvSpPr>
          <p:nvPr/>
        </p:nvSpPr>
        <p:spPr bwMode="auto">
          <a:xfrm>
            <a:off x="5646738" y="5218113"/>
            <a:ext cx="76200" cy="6350"/>
          </a:xfrm>
          <a:custGeom>
            <a:avLst/>
            <a:gdLst>
              <a:gd name="T0" fmla="*/ 0 w 40"/>
              <a:gd name="T1" fmla="*/ 0 h 4"/>
              <a:gd name="T2" fmla="*/ 20 w 40"/>
              <a:gd name="T3" fmla="*/ 0 h 4"/>
              <a:gd name="T4" fmla="*/ 40 w 40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4">
                <a:moveTo>
                  <a:pt x="0" y="0"/>
                </a:moveTo>
                <a:lnTo>
                  <a:pt x="20" y="0"/>
                </a:lnTo>
                <a:lnTo>
                  <a:pt x="40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2" name="Line 74"/>
          <p:cNvSpPr>
            <a:spLocks noChangeAspect="1" noChangeShapeType="1"/>
          </p:cNvSpPr>
          <p:nvPr/>
        </p:nvSpPr>
        <p:spPr bwMode="auto">
          <a:xfrm>
            <a:off x="5722938" y="5224463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3" name="Line 75"/>
          <p:cNvSpPr>
            <a:spLocks noChangeAspect="1" noChangeShapeType="1"/>
          </p:cNvSpPr>
          <p:nvPr/>
        </p:nvSpPr>
        <p:spPr bwMode="auto">
          <a:xfrm>
            <a:off x="5789613" y="5224463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4" name="Freeform 76"/>
          <p:cNvSpPr>
            <a:spLocks noChangeAspect="1"/>
          </p:cNvSpPr>
          <p:nvPr/>
        </p:nvSpPr>
        <p:spPr bwMode="auto">
          <a:xfrm>
            <a:off x="5857875" y="5224463"/>
            <a:ext cx="68263" cy="7937"/>
          </a:xfrm>
          <a:custGeom>
            <a:avLst/>
            <a:gdLst>
              <a:gd name="T0" fmla="*/ 0 w 36"/>
              <a:gd name="T1" fmla="*/ 0 h 4"/>
              <a:gd name="T2" fmla="*/ 16 w 36"/>
              <a:gd name="T3" fmla="*/ 0 h 4"/>
              <a:gd name="T4" fmla="*/ 36 w 36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">
                <a:moveTo>
                  <a:pt x="0" y="0"/>
                </a:moveTo>
                <a:lnTo>
                  <a:pt x="16" y="0"/>
                </a:lnTo>
                <a:lnTo>
                  <a:pt x="36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5" name="Line 77"/>
          <p:cNvSpPr>
            <a:spLocks noChangeAspect="1" noChangeShapeType="1"/>
          </p:cNvSpPr>
          <p:nvPr/>
        </p:nvSpPr>
        <p:spPr bwMode="auto">
          <a:xfrm>
            <a:off x="5926138" y="5232400"/>
            <a:ext cx="666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6" name="Line 78"/>
          <p:cNvSpPr>
            <a:spLocks noChangeAspect="1" noChangeShapeType="1"/>
          </p:cNvSpPr>
          <p:nvPr/>
        </p:nvSpPr>
        <p:spPr bwMode="auto">
          <a:xfrm>
            <a:off x="5992813" y="5232400"/>
            <a:ext cx="76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7" name="Freeform 79"/>
          <p:cNvSpPr>
            <a:spLocks noChangeAspect="1"/>
          </p:cNvSpPr>
          <p:nvPr/>
        </p:nvSpPr>
        <p:spPr bwMode="auto">
          <a:xfrm>
            <a:off x="2584450" y="3724275"/>
            <a:ext cx="66675" cy="504825"/>
          </a:xfrm>
          <a:custGeom>
            <a:avLst/>
            <a:gdLst>
              <a:gd name="T0" fmla="*/ 0 w 35"/>
              <a:gd name="T1" fmla="*/ 0 h 265"/>
              <a:gd name="T2" fmla="*/ 8 w 35"/>
              <a:gd name="T3" fmla="*/ 67 h 265"/>
              <a:gd name="T4" fmla="*/ 16 w 35"/>
              <a:gd name="T5" fmla="*/ 138 h 265"/>
              <a:gd name="T6" fmla="*/ 28 w 35"/>
              <a:gd name="T7" fmla="*/ 206 h 265"/>
              <a:gd name="T8" fmla="*/ 35 w 35"/>
              <a:gd name="T9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65">
                <a:moveTo>
                  <a:pt x="0" y="0"/>
                </a:moveTo>
                <a:lnTo>
                  <a:pt x="8" y="67"/>
                </a:lnTo>
                <a:lnTo>
                  <a:pt x="16" y="138"/>
                </a:lnTo>
                <a:lnTo>
                  <a:pt x="28" y="206"/>
                </a:lnTo>
                <a:lnTo>
                  <a:pt x="35" y="265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8" name="Freeform 80"/>
          <p:cNvSpPr>
            <a:spLocks noChangeAspect="1"/>
          </p:cNvSpPr>
          <p:nvPr/>
        </p:nvSpPr>
        <p:spPr bwMode="auto">
          <a:xfrm>
            <a:off x="2651125" y="4229100"/>
            <a:ext cx="68263" cy="339725"/>
          </a:xfrm>
          <a:custGeom>
            <a:avLst/>
            <a:gdLst>
              <a:gd name="T0" fmla="*/ 0 w 36"/>
              <a:gd name="T1" fmla="*/ 0 h 178"/>
              <a:gd name="T2" fmla="*/ 8 w 36"/>
              <a:gd name="T3" fmla="*/ 52 h 178"/>
              <a:gd name="T4" fmla="*/ 16 w 36"/>
              <a:gd name="T5" fmla="*/ 99 h 178"/>
              <a:gd name="T6" fmla="*/ 28 w 36"/>
              <a:gd name="T7" fmla="*/ 139 h 178"/>
              <a:gd name="T8" fmla="*/ 36 w 36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78">
                <a:moveTo>
                  <a:pt x="0" y="0"/>
                </a:moveTo>
                <a:lnTo>
                  <a:pt x="8" y="52"/>
                </a:lnTo>
                <a:lnTo>
                  <a:pt x="16" y="99"/>
                </a:lnTo>
                <a:lnTo>
                  <a:pt x="28" y="139"/>
                </a:lnTo>
                <a:lnTo>
                  <a:pt x="36" y="178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9" name="Freeform 81"/>
          <p:cNvSpPr>
            <a:spLocks noChangeAspect="1"/>
          </p:cNvSpPr>
          <p:nvPr/>
        </p:nvSpPr>
        <p:spPr bwMode="auto">
          <a:xfrm>
            <a:off x="2719388" y="4568825"/>
            <a:ext cx="76200" cy="225425"/>
          </a:xfrm>
          <a:custGeom>
            <a:avLst/>
            <a:gdLst>
              <a:gd name="T0" fmla="*/ 0 w 40"/>
              <a:gd name="T1" fmla="*/ 0 h 119"/>
              <a:gd name="T2" fmla="*/ 8 w 40"/>
              <a:gd name="T3" fmla="*/ 36 h 119"/>
              <a:gd name="T4" fmla="*/ 20 w 40"/>
              <a:gd name="T5" fmla="*/ 68 h 119"/>
              <a:gd name="T6" fmla="*/ 32 w 40"/>
              <a:gd name="T7" fmla="*/ 95 h 119"/>
              <a:gd name="T8" fmla="*/ 40 w 40"/>
              <a:gd name="T9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119">
                <a:moveTo>
                  <a:pt x="0" y="0"/>
                </a:moveTo>
                <a:lnTo>
                  <a:pt x="8" y="36"/>
                </a:lnTo>
                <a:lnTo>
                  <a:pt x="20" y="68"/>
                </a:lnTo>
                <a:lnTo>
                  <a:pt x="32" y="95"/>
                </a:lnTo>
                <a:lnTo>
                  <a:pt x="40" y="119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0" name="Freeform 82"/>
          <p:cNvSpPr>
            <a:spLocks noChangeAspect="1"/>
          </p:cNvSpPr>
          <p:nvPr/>
        </p:nvSpPr>
        <p:spPr bwMode="auto">
          <a:xfrm>
            <a:off x="2795588" y="4794250"/>
            <a:ext cx="66675" cy="150813"/>
          </a:xfrm>
          <a:custGeom>
            <a:avLst/>
            <a:gdLst>
              <a:gd name="T0" fmla="*/ 0 w 35"/>
              <a:gd name="T1" fmla="*/ 0 h 79"/>
              <a:gd name="T2" fmla="*/ 8 w 35"/>
              <a:gd name="T3" fmla="*/ 24 h 79"/>
              <a:gd name="T4" fmla="*/ 19 w 35"/>
              <a:gd name="T5" fmla="*/ 44 h 79"/>
              <a:gd name="T6" fmla="*/ 35 w 35"/>
              <a:gd name="T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79">
                <a:moveTo>
                  <a:pt x="0" y="0"/>
                </a:moveTo>
                <a:lnTo>
                  <a:pt x="8" y="24"/>
                </a:lnTo>
                <a:lnTo>
                  <a:pt x="19" y="44"/>
                </a:lnTo>
                <a:lnTo>
                  <a:pt x="35" y="79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1" name="Freeform 83"/>
          <p:cNvSpPr>
            <a:spLocks noChangeAspect="1"/>
          </p:cNvSpPr>
          <p:nvPr/>
        </p:nvSpPr>
        <p:spPr bwMode="auto">
          <a:xfrm>
            <a:off x="2862263" y="4945063"/>
            <a:ext cx="69850" cy="106362"/>
          </a:xfrm>
          <a:custGeom>
            <a:avLst/>
            <a:gdLst>
              <a:gd name="T0" fmla="*/ 0 w 36"/>
              <a:gd name="T1" fmla="*/ 0 h 56"/>
              <a:gd name="T2" fmla="*/ 16 w 36"/>
              <a:gd name="T3" fmla="*/ 32 h 56"/>
              <a:gd name="T4" fmla="*/ 36 w 36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56">
                <a:moveTo>
                  <a:pt x="0" y="0"/>
                </a:moveTo>
                <a:lnTo>
                  <a:pt x="16" y="32"/>
                </a:lnTo>
                <a:lnTo>
                  <a:pt x="36" y="56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2" name="Freeform 84"/>
          <p:cNvSpPr>
            <a:spLocks noChangeAspect="1"/>
          </p:cNvSpPr>
          <p:nvPr/>
        </p:nvSpPr>
        <p:spPr bwMode="auto">
          <a:xfrm>
            <a:off x="2932113" y="5051425"/>
            <a:ext cx="68262" cy="66675"/>
          </a:xfrm>
          <a:custGeom>
            <a:avLst/>
            <a:gdLst>
              <a:gd name="T0" fmla="*/ 0 w 36"/>
              <a:gd name="T1" fmla="*/ 0 h 35"/>
              <a:gd name="T2" fmla="*/ 16 w 36"/>
              <a:gd name="T3" fmla="*/ 19 h 35"/>
              <a:gd name="T4" fmla="*/ 36 w 36"/>
              <a:gd name="T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35">
                <a:moveTo>
                  <a:pt x="0" y="0"/>
                </a:moveTo>
                <a:lnTo>
                  <a:pt x="16" y="19"/>
                </a:lnTo>
                <a:lnTo>
                  <a:pt x="36" y="35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3" name="Freeform 85"/>
          <p:cNvSpPr>
            <a:spLocks noChangeAspect="1"/>
          </p:cNvSpPr>
          <p:nvPr/>
        </p:nvSpPr>
        <p:spPr bwMode="auto">
          <a:xfrm>
            <a:off x="3000375" y="5118100"/>
            <a:ext cx="74613" cy="46038"/>
          </a:xfrm>
          <a:custGeom>
            <a:avLst/>
            <a:gdLst>
              <a:gd name="T0" fmla="*/ 0 w 39"/>
              <a:gd name="T1" fmla="*/ 0 h 24"/>
              <a:gd name="T2" fmla="*/ 19 w 39"/>
              <a:gd name="T3" fmla="*/ 12 h 24"/>
              <a:gd name="T4" fmla="*/ 39 w 39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4">
                <a:moveTo>
                  <a:pt x="0" y="0"/>
                </a:moveTo>
                <a:lnTo>
                  <a:pt x="19" y="12"/>
                </a:lnTo>
                <a:lnTo>
                  <a:pt x="39" y="2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4" name="Line 86"/>
          <p:cNvSpPr>
            <a:spLocks noChangeAspect="1" noChangeShapeType="1"/>
          </p:cNvSpPr>
          <p:nvPr/>
        </p:nvSpPr>
        <p:spPr bwMode="auto">
          <a:xfrm>
            <a:off x="3074988" y="5164138"/>
            <a:ext cx="68262" cy="3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5" name="Freeform 87"/>
          <p:cNvSpPr>
            <a:spLocks noChangeAspect="1"/>
          </p:cNvSpPr>
          <p:nvPr/>
        </p:nvSpPr>
        <p:spPr bwMode="auto">
          <a:xfrm>
            <a:off x="3143250" y="5194300"/>
            <a:ext cx="66675" cy="15875"/>
          </a:xfrm>
          <a:custGeom>
            <a:avLst/>
            <a:gdLst>
              <a:gd name="T0" fmla="*/ 0 w 35"/>
              <a:gd name="T1" fmla="*/ 0 h 8"/>
              <a:gd name="T2" fmla="*/ 16 w 35"/>
              <a:gd name="T3" fmla="*/ 4 h 8"/>
              <a:gd name="T4" fmla="*/ 35 w 35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8">
                <a:moveTo>
                  <a:pt x="0" y="0"/>
                </a:moveTo>
                <a:lnTo>
                  <a:pt x="16" y="4"/>
                </a:lnTo>
                <a:lnTo>
                  <a:pt x="35" y="8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6" name="Line 88"/>
          <p:cNvSpPr>
            <a:spLocks noChangeAspect="1" noChangeShapeType="1"/>
          </p:cNvSpPr>
          <p:nvPr/>
        </p:nvSpPr>
        <p:spPr bwMode="auto">
          <a:xfrm>
            <a:off x="3209925" y="5210175"/>
            <a:ext cx="68263" cy="14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7" name="Freeform 89"/>
          <p:cNvSpPr>
            <a:spLocks noChangeAspect="1"/>
          </p:cNvSpPr>
          <p:nvPr/>
        </p:nvSpPr>
        <p:spPr bwMode="auto">
          <a:xfrm>
            <a:off x="3278188" y="5224463"/>
            <a:ext cx="76200" cy="15875"/>
          </a:xfrm>
          <a:custGeom>
            <a:avLst/>
            <a:gdLst>
              <a:gd name="T0" fmla="*/ 0 w 40"/>
              <a:gd name="T1" fmla="*/ 0 h 8"/>
              <a:gd name="T2" fmla="*/ 20 w 40"/>
              <a:gd name="T3" fmla="*/ 4 h 8"/>
              <a:gd name="T4" fmla="*/ 40 w 40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8">
                <a:moveTo>
                  <a:pt x="0" y="0"/>
                </a:moveTo>
                <a:lnTo>
                  <a:pt x="20" y="4"/>
                </a:lnTo>
                <a:lnTo>
                  <a:pt x="40" y="8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8" name="Freeform 90"/>
          <p:cNvSpPr>
            <a:spLocks noChangeAspect="1"/>
          </p:cNvSpPr>
          <p:nvPr/>
        </p:nvSpPr>
        <p:spPr bwMode="auto">
          <a:xfrm>
            <a:off x="3354388" y="5240338"/>
            <a:ext cx="66675" cy="1587"/>
          </a:xfrm>
          <a:custGeom>
            <a:avLst/>
            <a:gdLst>
              <a:gd name="T0" fmla="*/ 0 w 35"/>
              <a:gd name="T1" fmla="*/ 19 w 35"/>
              <a:gd name="T2" fmla="*/ 35 w 3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5">
                <a:moveTo>
                  <a:pt x="0" y="0"/>
                </a:moveTo>
                <a:lnTo>
                  <a:pt x="19" y="0"/>
                </a:lnTo>
                <a:lnTo>
                  <a:pt x="35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9" name="Freeform 91"/>
          <p:cNvSpPr>
            <a:spLocks noChangeAspect="1"/>
          </p:cNvSpPr>
          <p:nvPr/>
        </p:nvSpPr>
        <p:spPr bwMode="auto">
          <a:xfrm>
            <a:off x="3421063" y="5240338"/>
            <a:ext cx="68262" cy="7937"/>
          </a:xfrm>
          <a:custGeom>
            <a:avLst/>
            <a:gdLst>
              <a:gd name="T0" fmla="*/ 0 w 36"/>
              <a:gd name="T1" fmla="*/ 0 h 4"/>
              <a:gd name="T2" fmla="*/ 16 w 36"/>
              <a:gd name="T3" fmla="*/ 0 h 4"/>
              <a:gd name="T4" fmla="*/ 36 w 36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">
                <a:moveTo>
                  <a:pt x="0" y="0"/>
                </a:moveTo>
                <a:lnTo>
                  <a:pt x="16" y="0"/>
                </a:lnTo>
                <a:lnTo>
                  <a:pt x="36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0" name="Line 92"/>
          <p:cNvSpPr>
            <a:spLocks noChangeAspect="1" noChangeShapeType="1"/>
          </p:cNvSpPr>
          <p:nvPr/>
        </p:nvSpPr>
        <p:spPr bwMode="auto">
          <a:xfrm>
            <a:off x="3489325" y="5248275"/>
            <a:ext cx="698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1" name="Freeform 93"/>
          <p:cNvSpPr>
            <a:spLocks noChangeAspect="1"/>
          </p:cNvSpPr>
          <p:nvPr/>
        </p:nvSpPr>
        <p:spPr bwMode="auto">
          <a:xfrm>
            <a:off x="3559175" y="5248275"/>
            <a:ext cx="73025" cy="1588"/>
          </a:xfrm>
          <a:custGeom>
            <a:avLst/>
            <a:gdLst>
              <a:gd name="T0" fmla="*/ 0 w 39"/>
              <a:gd name="T1" fmla="*/ 19 w 39"/>
              <a:gd name="T2" fmla="*/ 39 w 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9">
                <a:moveTo>
                  <a:pt x="0" y="0"/>
                </a:moveTo>
                <a:lnTo>
                  <a:pt x="19" y="0"/>
                </a:lnTo>
                <a:lnTo>
                  <a:pt x="39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2" name="Freeform 94"/>
          <p:cNvSpPr>
            <a:spLocks noChangeAspect="1"/>
          </p:cNvSpPr>
          <p:nvPr/>
        </p:nvSpPr>
        <p:spPr bwMode="auto">
          <a:xfrm>
            <a:off x="3632200" y="5248275"/>
            <a:ext cx="69850" cy="4763"/>
          </a:xfrm>
          <a:custGeom>
            <a:avLst/>
            <a:gdLst>
              <a:gd name="T0" fmla="*/ 0 w 36"/>
              <a:gd name="T1" fmla="*/ 0 h 3"/>
              <a:gd name="T2" fmla="*/ 20 w 36"/>
              <a:gd name="T3" fmla="*/ 0 h 3"/>
              <a:gd name="T4" fmla="*/ 36 w 36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3">
                <a:moveTo>
                  <a:pt x="0" y="0"/>
                </a:moveTo>
                <a:lnTo>
                  <a:pt x="20" y="0"/>
                </a:lnTo>
                <a:lnTo>
                  <a:pt x="36" y="3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3" name="Line 95"/>
          <p:cNvSpPr>
            <a:spLocks noChangeAspect="1" noChangeShapeType="1"/>
          </p:cNvSpPr>
          <p:nvPr/>
        </p:nvSpPr>
        <p:spPr bwMode="auto">
          <a:xfrm>
            <a:off x="3702050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4" name="Line 96"/>
          <p:cNvSpPr>
            <a:spLocks noChangeAspect="1" noChangeShapeType="1"/>
          </p:cNvSpPr>
          <p:nvPr/>
        </p:nvSpPr>
        <p:spPr bwMode="auto">
          <a:xfrm>
            <a:off x="3768725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5" name="Line 97"/>
          <p:cNvSpPr>
            <a:spLocks noChangeAspect="1" noChangeShapeType="1"/>
          </p:cNvSpPr>
          <p:nvPr/>
        </p:nvSpPr>
        <p:spPr bwMode="auto">
          <a:xfrm>
            <a:off x="3836988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6" name="Freeform 98"/>
          <p:cNvSpPr>
            <a:spLocks noChangeAspect="1"/>
          </p:cNvSpPr>
          <p:nvPr/>
        </p:nvSpPr>
        <p:spPr bwMode="auto">
          <a:xfrm>
            <a:off x="3905250" y="5253038"/>
            <a:ext cx="74613" cy="3175"/>
          </a:xfrm>
          <a:custGeom>
            <a:avLst/>
            <a:gdLst>
              <a:gd name="T0" fmla="*/ 0 w 39"/>
              <a:gd name="T1" fmla="*/ 19 w 39"/>
              <a:gd name="T2" fmla="*/ 39 w 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9">
                <a:moveTo>
                  <a:pt x="0" y="0"/>
                </a:moveTo>
                <a:lnTo>
                  <a:pt x="19" y="0"/>
                </a:lnTo>
                <a:lnTo>
                  <a:pt x="39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7" name="Line 99"/>
          <p:cNvSpPr>
            <a:spLocks noChangeAspect="1" noChangeShapeType="1"/>
          </p:cNvSpPr>
          <p:nvPr/>
        </p:nvSpPr>
        <p:spPr bwMode="auto">
          <a:xfrm>
            <a:off x="3979863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8" name="Line 100"/>
          <p:cNvSpPr>
            <a:spLocks noChangeAspect="1" noChangeShapeType="1"/>
          </p:cNvSpPr>
          <p:nvPr/>
        </p:nvSpPr>
        <p:spPr bwMode="auto">
          <a:xfrm>
            <a:off x="4048125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9" name="Line 101"/>
          <p:cNvSpPr>
            <a:spLocks noChangeAspect="1" noChangeShapeType="1"/>
          </p:cNvSpPr>
          <p:nvPr/>
        </p:nvSpPr>
        <p:spPr bwMode="auto">
          <a:xfrm>
            <a:off x="4114800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0" name="Freeform 102"/>
          <p:cNvSpPr>
            <a:spLocks noChangeAspect="1"/>
          </p:cNvSpPr>
          <p:nvPr/>
        </p:nvSpPr>
        <p:spPr bwMode="auto">
          <a:xfrm>
            <a:off x="4183063" y="5253038"/>
            <a:ext cx="76200" cy="3175"/>
          </a:xfrm>
          <a:custGeom>
            <a:avLst/>
            <a:gdLst>
              <a:gd name="T0" fmla="*/ 0 w 40"/>
              <a:gd name="T1" fmla="*/ 20 w 40"/>
              <a:gd name="T2" fmla="*/ 40 w 4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">
                <a:moveTo>
                  <a:pt x="0" y="0"/>
                </a:moveTo>
                <a:lnTo>
                  <a:pt x="20" y="0"/>
                </a:lnTo>
                <a:lnTo>
                  <a:pt x="40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1" name="Line 103"/>
          <p:cNvSpPr>
            <a:spLocks noChangeAspect="1" noChangeShapeType="1"/>
          </p:cNvSpPr>
          <p:nvPr/>
        </p:nvSpPr>
        <p:spPr bwMode="auto">
          <a:xfrm>
            <a:off x="4259263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2" name="Line 104"/>
          <p:cNvSpPr>
            <a:spLocks noChangeAspect="1" noChangeShapeType="1"/>
          </p:cNvSpPr>
          <p:nvPr/>
        </p:nvSpPr>
        <p:spPr bwMode="auto">
          <a:xfrm>
            <a:off x="4325938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3" name="Line 105"/>
          <p:cNvSpPr>
            <a:spLocks noChangeAspect="1" noChangeShapeType="1"/>
          </p:cNvSpPr>
          <p:nvPr/>
        </p:nvSpPr>
        <p:spPr bwMode="auto">
          <a:xfrm>
            <a:off x="4394200" y="5253038"/>
            <a:ext cx="698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4" name="Freeform 106"/>
          <p:cNvSpPr>
            <a:spLocks noChangeAspect="1"/>
          </p:cNvSpPr>
          <p:nvPr/>
        </p:nvSpPr>
        <p:spPr bwMode="auto">
          <a:xfrm>
            <a:off x="4464050" y="5253038"/>
            <a:ext cx="73025" cy="3175"/>
          </a:xfrm>
          <a:custGeom>
            <a:avLst/>
            <a:gdLst>
              <a:gd name="T0" fmla="*/ 0 w 39"/>
              <a:gd name="T1" fmla="*/ 19 w 39"/>
              <a:gd name="T2" fmla="*/ 39 w 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9">
                <a:moveTo>
                  <a:pt x="0" y="0"/>
                </a:moveTo>
                <a:lnTo>
                  <a:pt x="19" y="0"/>
                </a:lnTo>
                <a:lnTo>
                  <a:pt x="39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5" name="Line 107"/>
          <p:cNvSpPr>
            <a:spLocks noChangeAspect="1" noChangeShapeType="1"/>
          </p:cNvSpPr>
          <p:nvPr/>
        </p:nvSpPr>
        <p:spPr bwMode="auto">
          <a:xfrm>
            <a:off x="4537075" y="5253038"/>
            <a:ext cx="698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6" name="Line 108"/>
          <p:cNvSpPr>
            <a:spLocks noChangeAspect="1" noChangeShapeType="1"/>
          </p:cNvSpPr>
          <p:nvPr/>
        </p:nvSpPr>
        <p:spPr bwMode="auto">
          <a:xfrm>
            <a:off x="4606925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7" name="Line 109"/>
          <p:cNvSpPr>
            <a:spLocks noChangeAspect="1" noChangeShapeType="1"/>
          </p:cNvSpPr>
          <p:nvPr/>
        </p:nvSpPr>
        <p:spPr bwMode="auto">
          <a:xfrm>
            <a:off x="4673600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8" name="Line 110"/>
          <p:cNvSpPr>
            <a:spLocks noChangeAspect="1" noChangeShapeType="1"/>
          </p:cNvSpPr>
          <p:nvPr/>
        </p:nvSpPr>
        <p:spPr bwMode="auto">
          <a:xfrm>
            <a:off x="4741863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9" name="Freeform 111"/>
          <p:cNvSpPr>
            <a:spLocks noChangeAspect="1"/>
          </p:cNvSpPr>
          <p:nvPr/>
        </p:nvSpPr>
        <p:spPr bwMode="auto">
          <a:xfrm>
            <a:off x="4810125" y="5253038"/>
            <a:ext cx="74613" cy="3175"/>
          </a:xfrm>
          <a:custGeom>
            <a:avLst/>
            <a:gdLst>
              <a:gd name="T0" fmla="*/ 0 w 39"/>
              <a:gd name="T1" fmla="*/ 19 w 39"/>
              <a:gd name="T2" fmla="*/ 39 w 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9">
                <a:moveTo>
                  <a:pt x="0" y="0"/>
                </a:moveTo>
                <a:lnTo>
                  <a:pt x="19" y="0"/>
                </a:lnTo>
                <a:lnTo>
                  <a:pt x="39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0" name="Line 112"/>
          <p:cNvSpPr>
            <a:spLocks noChangeAspect="1" noChangeShapeType="1"/>
          </p:cNvSpPr>
          <p:nvPr/>
        </p:nvSpPr>
        <p:spPr bwMode="auto">
          <a:xfrm>
            <a:off x="4884738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1" name="Line 113"/>
          <p:cNvSpPr>
            <a:spLocks noChangeAspect="1" noChangeShapeType="1"/>
          </p:cNvSpPr>
          <p:nvPr/>
        </p:nvSpPr>
        <p:spPr bwMode="auto">
          <a:xfrm>
            <a:off x="4953000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2" name="Line 114"/>
          <p:cNvSpPr>
            <a:spLocks noChangeAspect="1" noChangeShapeType="1"/>
          </p:cNvSpPr>
          <p:nvPr/>
        </p:nvSpPr>
        <p:spPr bwMode="auto">
          <a:xfrm>
            <a:off x="5021263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3" name="Freeform 115"/>
          <p:cNvSpPr>
            <a:spLocks noChangeAspect="1"/>
          </p:cNvSpPr>
          <p:nvPr/>
        </p:nvSpPr>
        <p:spPr bwMode="auto">
          <a:xfrm>
            <a:off x="5087938" y="5253038"/>
            <a:ext cx="76200" cy="3175"/>
          </a:xfrm>
          <a:custGeom>
            <a:avLst/>
            <a:gdLst>
              <a:gd name="T0" fmla="*/ 0 w 40"/>
              <a:gd name="T1" fmla="*/ 20 w 40"/>
              <a:gd name="T2" fmla="*/ 40 w 4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">
                <a:moveTo>
                  <a:pt x="0" y="0"/>
                </a:moveTo>
                <a:lnTo>
                  <a:pt x="20" y="0"/>
                </a:lnTo>
                <a:lnTo>
                  <a:pt x="40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4" name="Line 116"/>
          <p:cNvSpPr>
            <a:spLocks noChangeAspect="1" noChangeShapeType="1"/>
          </p:cNvSpPr>
          <p:nvPr/>
        </p:nvSpPr>
        <p:spPr bwMode="auto">
          <a:xfrm>
            <a:off x="5164138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5" name="Line 117"/>
          <p:cNvSpPr>
            <a:spLocks noChangeAspect="1" noChangeShapeType="1"/>
          </p:cNvSpPr>
          <p:nvPr/>
        </p:nvSpPr>
        <p:spPr bwMode="auto">
          <a:xfrm>
            <a:off x="5230813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6" name="Line 118"/>
          <p:cNvSpPr>
            <a:spLocks noChangeAspect="1" noChangeShapeType="1"/>
          </p:cNvSpPr>
          <p:nvPr/>
        </p:nvSpPr>
        <p:spPr bwMode="auto">
          <a:xfrm>
            <a:off x="5299075" y="5253038"/>
            <a:ext cx="698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7" name="Freeform 119"/>
          <p:cNvSpPr>
            <a:spLocks noChangeAspect="1"/>
          </p:cNvSpPr>
          <p:nvPr/>
        </p:nvSpPr>
        <p:spPr bwMode="auto">
          <a:xfrm>
            <a:off x="5368925" y="5253038"/>
            <a:ext cx="73025" cy="3175"/>
          </a:xfrm>
          <a:custGeom>
            <a:avLst/>
            <a:gdLst>
              <a:gd name="T0" fmla="*/ 0 w 39"/>
              <a:gd name="T1" fmla="*/ 19 w 39"/>
              <a:gd name="T2" fmla="*/ 39 w 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9">
                <a:moveTo>
                  <a:pt x="0" y="0"/>
                </a:moveTo>
                <a:lnTo>
                  <a:pt x="19" y="0"/>
                </a:lnTo>
                <a:lnTo>
                  <a:pt x="39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8" name="Line 120"/>
          <p:cNvSpPr>
            <a:spLocks noChangeAspect="1" noChangeShapeType="1"/>
          </p:cNvSpPr>
          <p:nvPr/>
        </p:nvSpPr>
        <p:spPr bwMode="auto">
          <a:xfrm>
            <a:off x="5441950" y="5253038"/>
            <a:ext cx="698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9" name="Line 121"/>
          <p:cNvSpPr>
            <a:spLocks noChangeAspect="1" noChangeShapeType="1"/>
          </p:cNvSpPr>
          <p:nvPr/>
        </p:nvSpPr>
        <p:spPr bwMode="auto">
          <a:xfrm>
            <a:off x="5511800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0" name="Line 122"/>
          <p:cNvSpPr>
            <a:spLocks noChangeAspect="1" noChangeShapeType="1"/>
          </p:cNvSpPr>
          <p:nvPr/>
        </p:nvSpPr>
        <p:spPr bwMode="auto">
          <a:xfrm>
            <a:off x="5578475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1" name="Freeform 123"/>
          <p:cNvSpPr>
            <a:spLocks noChangeAspect="1"/>
          </p:cNvSpPr>
          <p:nvPr/>
        </p:nvSpPr>
        <p:spPr bwMode="auto">
          <a:xfrm>
            <a:off x="5646738" y="5253038"/>
            <a:ext cx="76200" cy="3175"/>
          </a:xfrm>
          <a:custGeom>
            <a:avLst/>
            <a:gdLst>
              <a:gd name="T0" fmla="*/ 0 w 40"/>
              <a:gd name="T1" fmla="*/ 20 w 40"/>
              <a:gd name="T2" fmla="*/ 40 w 4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">
                <a:moveTo>
                  <a:pt x="0" y="0"/>
                </a:moveTo>
                <a:lnTo>
                  <a:pt x="20" y="0"/>
                </a:lnTo>
                <a:lnTo>
                  <a:pt x="40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2" name="Line 124"/>
          <p:cNvSpPr>
            <a:spLocks noChangeAspect="1" noChangeShapeType="1"/>
          </p:cNvSpPr>
          <p:nvPr/>
        </p:nvSpPr>
        <p:spPr bwMode="auto">
          <a:xfrm>
            <a:off x="5722938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3" name="Line 125"/>
          <p:cNvSpPr>
            <a:spLocks noChangeAspect="1" noChangeShapeType="1"/>
          </p:cNvSpPr>
          <p:nvPr/>
        </p:nvSpPr>
        <p:spPr bwMode="auto">
          <a:xfrm>
            <a:off x="5789613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4" name="Line 126"/>
          <p:cNvSpPr>
            <a:spLocks noChangeAspect="1" noChangeShapeType="1"/>
          </p:cNvSpPr>
          <p:nvPr/>
        </p:nvSpPr>
        <p:spPr bwMode="auto">
          <a:xfrm>
            <a:off x="5857875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5" name="Line 127"/>
          <p:cNvSpPr>
            <a:spLocks noChangeAspect="1" noChangeShapeType="1"/>
          </p:cNvSpPr>
          <p:nvPr/>
        </p:nvSpPr>
        <p:spPr bwMode="auto">
          <a:xfrm>
            <a:off x="5926138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6" name="Line 128"/>
          <p:cNvSpPr>
            <a:spLocks noChangeAspect="1" noChangeShapeType="1"/>
          </p:cNvSpPr>
          <p:nvPr/>
        </p:nvSpPr>
        <p:spPr bwMode="auto">
          <a:xfrm>
            <a:off x="5992813" y="5253038"/>
            <a:ext cx="762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7" name="Rectangle 129"/>
          <p:cNvSpPr>
            <a:spLocks noChangeAspect="1" noChangeArrowheads="1"/>
          </p:cNvSpPr>
          <p:nvPr/>
        </p:nvSpPr>
        <p:spPr bwMode="auto">
          <a:xfrm>
            <a:off x="2338388" y="51720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68738" name="Rectangle 130"/>
          <p:cNvSpPr>
            <a:spLocks noChangeAspect="1" noChangeArrowheads="1"/>
          </p:cNvSpPr>
          <p:nvPr/>
        </p:nvSpPr>
        <p:spPr bwMode="auto">
          <a:xfrm>
            <a:off x="2090738" y="4522788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1000</a:t>
            </a:r>
          </a:p>
        </p:txBody>
      </p:sp>
      <p:sp>
        <p:nvSpPr>
          <p:cNvPr id="68739" name="Rectangle 131"/>
          <p:cNvSpPr>
            <a:spLocks noChangeAspect="1" noChangeArrowheads="1"/>
          </p:cNvSpPr>
          <p:nvPr/>
        </p:nvSpPr>
        <p:spPr bwMode="auto">
          <a:xfrm>
            <a:off x="2090738" y="3875088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2000</a:t>
            </a:r>
          </a:p>
        </p:txBody>
      </p:sp>
      <p:sp>
        <p:nvSpPr>
          <p:cNvPr id="68740" name="Rectangle 132"/>
          <p:cNvSpPr>
            <a:spLocks noChangeAspect="1" noChangeArrowheads="1"/>
          </p:cNvSpPr>
          <p:nvPr/>
        </p:nvSpPr>
        <p:spPr bwMode="auto">
          <a:xfrm>
            <a:off x="2090738" y="3219450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3000</a:t>
            </a:r>
          </a:p>
        </p:txBody>
      </p:sp>
      <p:sp>
        <p:nvSpPr>
          <p:cNvPr id="68741" name="Rectangle 133"/>
          <p:cNvSpPr>
            <a:spLocks noChangeAspect="1" noChangeArrowheads="1"/>
          </p:cNvSpPr>
          <p:nvPr/>
        </p:nvSpPr>
        <p:spPr bwMode="auto">
          <a:xfrm>
            <a:off x="2090738" y="25701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4000</a:t>
            </a:r>
          </a:p>
        </p:txBody>
      </p:sp>
      <p:sp>
        <p:nvSpPr>
          <p:cNvPr id="68742" name="Rectangle 134"/>
          <p:cNvSpPr>
            <a:spLocks noChangeAspect="1" noChangeArrowheads="1"/>
          </p:cNvSpPr>
          <p:nvPr/>
        </p:nvSpPr>
        <p:spPr bwMode="auto">
          <a:xfrm>
            <a:off x="2090738" y="19224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5000</a:t>
            </a:r>
          </a:p>
        </p:txBody>
      </p:sp>
      <p:sp>
        <p:nvSpPr>
          <p:cNvPr id="68743" name="Rectangle 135"/>
          <p:cNvSpPr>
            <a:spLocks noChangeAspect="1" noChangeArrowheads="1"/>
          </p:cNvSpPr>
          <p:nvPr/>
        </p:nvSpPr>
        <p:spPr bwMode="auto">
          <a:xfrm>
            <a:off x="2546350" y="53848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68744" name="Rectangle 136"/>
          <p:cNvSpPr>
            <a:spLocks noChangeAspect="1" noChangeArrowheads="1"/>
          </p:cNvSpPr>
          <p:nvPr/>
        </p:nvSpPr>
        <p:spPr bwMode="auto">
          <a:xfrm>
            <a:off x="3240088" y="538480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8745" name="Rectangle 137"/>
          <p:cNvSpPr>
            <a:spLocks noChangeAspect="1" noChangeArrowheads="1"/>
          </p:cNvSpPr>
          <p:nvPr/>
        </p:nvSpPr>
        <p:spPr bwMode="auto">
          <a:xfrm>
            <a:off x="3941763" y="538480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8746" name="Rectangle 138"/>
          <p:cNvSpPr>
            <a:spLocks noChangeAspect="1" noChangeArrowheads="1"/>
          </p:cNvSpPr>
          <p:nvPr/>
        </p:nvSpPr>
        <p:spPr bwMode="auto">
          <a:xfrm>
            <a:off x="4632325" y="53848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68747" name="Rectangle 139"/>
          <p:cNvSpPr>
            <a:spLocks noChangeAspect="1" noChangeArrowheads="1"/>
          </p:cNvSpPr>
          <p:nvPr/>
        </p:nvSpPr>
        <p:spPr bwMode="auto">
          <a:xfrm>
            <a:off x="5327650" y="53848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68748" name="Rectangle 140"/>
          <p:cNvSpPr>
            <a:spLocks noChangeAspect="1" noChangeArrowheads="1"/>
          </p:cNvSpPr>
          <p:nvPr/>
        </p:nvSpPr>
        <p:spPr bwMode="auto">
          <a:xfrm>
            <a:off x="5986463" y="53848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68749" name="Rectangle 141"/>
          <p:cNvSpPr>
            <a:spLocks noChangeAspect="1" noChangeArrowheads="1"/>
          </p:cNvSpPr>
          <p:nvPr/>
        </p:nvSpPr>
        <p:spPr bwMode="auto">
          <a:xfrm>
            <a:off x="6678613" y="53848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12</a:t>
            </a:r>
          </a:p>
        </p:txBody>
      </p:sp>
      <p:sp>
        <p:nvSpPr>
          <p:cNvPr id="68750" name="Text Box 142"/>
          <p:cNvSpPr txBox="1">
            <a:spLocks noChangeAspect="1" noChangeArrowheads="1"/>
          </p:cNvSpPr>
          <p:nvPr/>
        </p:nvSpPr>
        <p:spPr bwMode="auto">
          <a:xfrm>
            <a:off x="2735263" y="5605463"/>
            <a:ext cx="382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Thickness of absorbing layer </a:t>
            </a:r>
            <a:r>
              <a:rPr lang="en-GB" altLang="it-IT" sz="1800" i="1">
                <a:solidFill>
                  <a:srgbClr val="000000"/>
                </a:solidFill>
                <a:latin typeface="Arial" charset="0"/>
              </a:rPr>
              <a:t>z</a:t>
            </a: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 (nm)</a:t>
            </a:r>
          </a:p>
        </p:txBody>
      </p:sp>
      <p:sp>
        <p:nvSpPr>
          <p:cNvPr id="68751" name="Text Box 143"/>
          <p:cNvSpPr txBox="1">
            <a:spLocks noChangeAspect="1" noChangeArrowheads="1"/>
          </p:cNvSpPr>
          <p:nvPr/>
        </p:nvSpPr>
        <p:spPr bwMode="auto">
          <a:xfrm rot="-5400000">
            <a:off x="1234282" y="3453606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XPS yield</a:t>
            </a:r>
          </a:p>
        </p:txBody>
      </p:sp>
      <p:sp>
        <p:nvSpPr>
          <p:cNvPr id="68752" name="Text Box 144"/>
          <p:cNvSpPr txBox="1">
            <a:spLocks noChangeAspect="1" noChangeArrowheads="1"/>
          </p:cNvSpPr>
          <p:nvPr/>
        </p:nvSpPr>
        <p:spPr bwMode="auto">
          <a:xfrm>
            <a:off x="3067050" y="3651250"/>
            <a:ext cx="868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2 nm</a:t>
            </a:r>
          </a:p>
        </p:txBody>
      </p:sp>
      <p:sp>
        <p:nvSpPr>
          <p:cNvPr id="68753" name="Text Box 145"/>
          <p:cNvSpPr txBox="1">
            <a:spLocks noChangeAspect="1" noChangeArrowheads="1"/>
          </p:cNvSpPr>
          <p:nvPr/>
        </p:nvSpPr>
        <p:spPr bwMode="auto">
          <a:xfrm>
            <a:off x="2824163" y="4714875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0.5 nm</a:t>
            </a:r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3849688" y="2160588"/>
          <a:ext cx="2857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3" name="Vergelijking" r:id="rId3" imgW="1587240" imgH="431640" progId="Equation.3">
                  <p:embed/>
                </p:oleObj>
              </mc:Choice>
              <mc:Fallback>
                <p:oleObj name="Vergelijking" r:id="rId3" imgW="1587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2160588"/>
                        <a:ext cx="2857500" cy="7747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gnaposto piè di pagina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XPS Survey of Al</a:t>
            </a:r>
            <a:r>
              <a:rPr lang="en-US" altLang="it-IT" baseline="-25000"/>
              <a:t>2</a:t>
            </a:r>
            <a:r>
              <a:rPr lang="en-US" altLang="it-IT"/>
              <a:t>O</a:t>
            </a:r>
            <a:r>
              <a:rPr lang="en-US" altLang="it-IT" baseline="-25000"/>
              <a:t>3</a:t>
            </a:r>
            <a:endParaRPr lang="en-US" altLang="it-IT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179513" y="1636713"/>
          <a:ext cx="6891337" cy="474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9" name="Document" r:id="rId3" imgW="5744160" imgH="3959280" progId="Word.Document.8">
                  <p:embed/>
                </p:oleObj>
              </mc:Choice>
              <mc:Fallback>
                <p:oleObj name="Document" r:id="rId3" imgW="5744160" imgH="39592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1636713"/>
                        <a:ext cx="6891337" cy="474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247775" y="3524250"/>
            <a:ext cx="209550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altLang="it-IT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38200" y="33147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6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it-IT" sz="160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it-IT" sz="1600" i="1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it-IT" sz="16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923925" y="35623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600" i="1">
                <a:solidFill>
                  <a:srgbClr val="000000"/>
                </a:solidFill>
                <a:latin typeface="Arial" charset="0"/>
              </a:rPr>
              <a:t>E</a:t>
            </a:r>
            <a:endParaRPr lang="en-US" altLang="it-IT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885825" y="3581400"/>
            <a:ext cx="400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244975" y="6330950"/>
            <a:ext cx="5524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600" i="1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it-IT" sz="1600" baseline="-25000">
                <a:solidFill>
                  <a:srgbClr val="000000"/>
                </a:solidFill>
                <a:latin typeface="Arial" charset="0"/>
              </a:rPr>
              <a:t>B</a:t>
            </a:r>
            <a:endParaRPr lang="en-US" altLang="it-IT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647950" y="3743325"/>
            <a:ext cx="88582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O(KVV)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181475" y="1971675"/>
            <a:ext cx="59055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O 1s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7504113" y="5759450"/>
            <a:ext cx="201612" cy="138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7281863" y="5602288"/>
            <a:ext cx="514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O 2s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6557963" y="5049838"/>
            <a:ext cx="6000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Al 2s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7062788" y="5097463"/>
            <a:ext cx="6000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Al 2p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6024563" y="5440363"/>
            <a:ext cx="7048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Ar 2p</a:t>
            </a:r>
            <a:r>
              <a:rPr lang="en-US" altLang="it-IT" sz="1200" baseline="-25000">
                <a:solidFill>
                  <a:srgbClr val="000000"/>
                </a:solidFill>
                <a:latin typeface="Arial" charset="0"/>
              </a:rPr>
              <a:t>3/2</a:t>
            </a:r>
            <a:endParaRPr lang="en-US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5472113" y="5516563"/>
            <a:ext cx="5715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Ar 2s</a:t>
            </a: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V="1">
            <a:off x="5962650" y="5257800"/>
            <a:ext cx="47625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5748338" y="4983163"/>
            <a:ext cx="7048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C 1s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V="1">
            <a:off x="4514850" y="5381625"/>
            <a:ext cx="257175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4762500" y="5143500"/>
            <a:ext cx="752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Satellite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4886325" y="2838450"/>
            <a:ext cx="88582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O(KVV)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2366963" y="3436938"/>
            <a:ext cx="1398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Auger transitions</a:t>
            </a: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1947863" y="5629275"/>
            <a:ext cx="360362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 flipH="1">
            <a:off x="3433763" y="6480175"/>
            <a:ext cx="779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5056188" y="4079875"/>
            <a:ext cx="1125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3333CC"/>
                </a:solidFill>
                <a:latin typeface="Arial" charset="0"/>
              </a:rPr>
              <a:t>AUGER</a:t>
            </a: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7778750" y="2047875"/>
            <a:ext cx="110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1253 eV</a:t>
            </a: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1362075" y="6096000"/>
            <a:ext cx="6524625" cy="123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6381750" y="6057900"/>
            <a:ext cx="1428750" cy="93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1228725" y="6057900"/>
            <a:ext cx="6791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1000        900        800         700         600         500        400         300        200         100           0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6762750" y="1971675"/>
            <a:ext cx="82867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Al</a:t>
            </a:r>
            <a:r>
              <a:rPr lang="en-GB" altLang="it-IT" sz="1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GB" altLang="it-IT" sz="1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 Mg K</a:t>
            </a:r>
            <a:r>
              <a:rPr lang="en-GB" altLang="it-IT" sz="1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</a:t>
            </a:r>
            <a:endParaRPr lang="en-GB" altLang="it-IT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5467350" y="3525838"/>
            <a:ext cx="247650" cy="93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5872163" y="3354388"/>
            <a:ext cx="247650" cy="93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50" name="Rectangle 34"/>
          <p:cNvSpPr>
            <a:spLocks noChangeArrowheads="1"/>
          </p:cNvSpPr>
          <p:nvPr/>
        </p:nvSpPr>
        <p:spPr bwMode="auto">
          <a:xfrm>
            <a:off x="6505575" y="2968625"/>
            <a:ext cx="247650" cy="93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51" name="Rectangle 35"/>
          <p:cNvSpPr>
            <a:spLocks noChangeArrowheads="1"/>
          </p:cNvSpPr>
          <p:nvPr/>
        </p:nvSpPr>
        <p:spPr bwMode="auto">
          <a:xfrm>
            <a:off x="4781550" y="4633913"/>
            <a:ext cx="2571750" cy="100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5281613" y="3381375"/>
            <a:ext cx="614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780.6</a:t>
            </a:r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5734050" y="3233738"/>
            <a:ext cx="614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766.7</a:t>
            </a:r>
          </a:p>
        </p:txBody>
      </p:sp>
      <p:sp>
        <p:nvSpPr>
          <p:cNvPr id="60455" name="Text Box 39"/>
          <p:cNvSpPr txBox="1">
            <a:spLocks noChangeArrowheads="1"/>
          </p:cNvSpPr>
          <p:nvPr/>
        </p:nvSpPr>
        <p:spPr bwMode="auto">
          <a:xfrm>
            <a:off x="6353175" y="2852738"/>
            <a:ext cx="6048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745.3</a:t>
            </a:r>
          </a:p>
        </p:txBody>
      </p: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4662488" y="4591050"/>
            <a:ext cx="2786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805	      765                     725</a:t>
            </a:r>
          </a:p>
        </p:txBody>
      </p:sp>
      <p:sp>
        <p:nvSpPr>
          <p:cNvPr id="60459" name="Rectangle 43"/>
          <p:cNvSpPr>
            <a:spLocks noChangeArrowheads="1"/>
          </p:cNvSpPr>
          <p:nvPr/>
        </p:nvSpPr>
        <p:spPr bwMode="auto">
          <a:xfrm>
            <a:off x="1362075" y="1636713"/>
            <a:ext cx="6434138" cy="334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0" name="Rectangle 44"/>
          <p:cNvSpPr>
            <a:spLocks noChangeArrowheads="1"/>
          </p:cNvSpPr>
          <p:nvPr/>
        </p:nvSpPr>
        <p:spPr bwMode="auto">
          <a:xfrm>
            <a:off x="1457325" y="1971675"/>
            <a:ext cx="112713" cy="412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1" name="Rectangle 45"/>
          <p:cNvSpPr>
            <a:spLocks noChangeArrowheads="1"/>
          </p:cNvSpPr>
          <p:nvPr/>
        </p:nvSpPr>
        <p:spPr bwMode="auto">
          <a:xfrm>
            <a:off x="7620000" y="1914525"/>
            <a:ext cx="176213" cy="3571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2" name="Rectangle 46"/>
          <p:cNvSpPr>
            <a:spLocks noChangeArrowheads="1"/>
          </p:cNvSpPr>
          <p:nvPr/>
        </p:nvSpPr>
        <p:spPr bwMode="auto">
          <a:xfrm>
            <a:off x="7686675" y="5457825"/>
            <a:ext cx="161925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3" name="Rectangle 47"/>
          <p:cNvSpPr>
            <a:spLocks noChangeArrowheads="1"/>
          </p:cNvSpPr>
          <p:nvPr/>
        </p:nvSpPr>
        <p:spPr bwMode="auto">
          <a:xfrm>
            <a:off x="1562100" y="5981700"/>
            <a:ext cx="279082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4" name="Rectangle 48"/>
          <p:cNvSpPr>
            <a:spLocks noChangeArrowheads="1"/>
          </p:cNvSpPr>
          <p:nvPr/>
        </p:nvSpPr>
        <p:spPr bwMode="auto">
          <a:xfrm>
            <a:off x="4305300" y="5953125"/>
            <a:ext cx="2838450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5" name="Rectangle 49"/>
          <p:cNvSpPr>
            <a:spLocks noChangeArrowheads="1"/>
          </p:cNvSpPr>
          <p:nvPr/>
        </p:nvSpPr>
        <p:spPr bwMode="auto">
          <a:xfrm>
            <a:off x="7115175" y="6010275"/>
            <a:ext cx="581025" cy="9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0488" name="Group 72"/>
          <p:cNvGrpSpPr>
            <a:grpSpLocks/>
          </p:cNvGrpSpPr>
          <p:nvPr/>
        </p:nvGrpSpPr>
        <p:grpSpPr bwMode="auto">
          <a:xfrm>
            <a:off x="1498600" y="2492375"/>
            <a:ext cx="82550" cy="2978150"/>
            <a:chOff x="944" y="1570"/>
            <a:chExt cx="64" cy="1876"/>
          </a:xfrm>
        </p:grpSpPr>
        <p:sp>
          <p:nvSpPr>
            <p:cNvPr id="60468" name="Line 52"/>
            <p:cNvSpPr>
              <a:spLocks noChangeShapeType="1"/>
            </p:cNvSpPr>
            <p:nvPr/>
          </p:nvSpPr>
          <p:spPr bwMode="auto">
            <a:xfrm rot="16200000" flipV="1">
              <a:off x="976" y="3414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69" name="Line 53"/>
            <p:cNvSpPr>
              <a:spLocks noChangeShapeType="1"/>
            </p:cNvSpPr>
            <p:nvPr/>
          </p:nvSpPr>
          <p:spPr bwMode="auto">
            <a:xfrm rot="16200000" flipV="1">
              <a:off x="976" y="3039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70" name="Line 54"/>
            <p:cNvSpPr>
              <a:spLocks noChangeShapeType="1"/>
            </p:cNvSpPr>
            <p:nvPr/>
          </p:nvSpPr>
          <p:spPr bwMode="auto">
            <a:xfrm rot="16200000" flipV="1">
              <a:off x="976" y="2664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71" name="Line 55"/>
            <p:cNvSpPr>
              <a:spLocks noChangeShapeType="1"/>
            </p:cNvSpPr>
            <p:nvPr/>
          </p:nvSpPr>
          <p:spPr bwMode="auto">
            <a:xfrm rot="16200000" flipV="1">
              <a:off x="976" y="228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72" name="Line 56"/>
            <p:cNvSpPr>
              <a:spLocks noChangeShapeType="1"/>
            </p:cNvSpPr>
            <p:nvPr/>
          </p:nvSpPr>
          <p:spPr bwMode="auto">
            <a:xfrm rot="16200000" flipV="1">
              <a:off x="976" y="1913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73" name="Line 57"/>
            <p:cNvSpPr>
              <a:spLocks noChangeShapeType="1"/>
            </p:cNvSpPr>
            <p:nvPr/>
          </p:nvSpPr>
          <p:spPr bwMode="auto">
            <a:xfrm rot="16200000" flipV="1">
              <a:off x="976" y="153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0477" name="Line 61"/>
          <p:cNvSpPr>
            <a:spLocks noChangeShapeType="1"/>
          </p:cNvSpPr>
          <p:nvPr/>
        </p:nvSpPr>
        <p:spPr bwMode="auto">
          <a:xfrm flipV="1">
            <a:off x="2122488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78" name="Line 62"/>
          <p:cNvSpPr>
            <a:spLocks noChangeShapeType="1"/>
          </p:cNvSpPr>
          <p:nvPr/>
        </p:nvSpPr>
        <p:spPr bwMode="auto">
          <a:xfrm flipV="1">
            <a:off x="2744788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79" name="Line 63"/>
          <p:cNvSpPr>
            <a:spLocks noChangeShapeType="1"/>
          </p:cNvSpPr>
          <p:nvPr/>
        </p:nvSpPr>
        <p:spPr bwMode="auto">
          <a:xfrm flipV="1">
            <a:off x="3367088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0" name="Line 64"/>
          <p:cNvSpPr>
            <a:spLocks noChangeShapeType="1"/>
          </p:cNvSpPr>
          <p:nvPr/>
        </p:nvSpPr>
        <p:spPr bwMode="auto">
          <a:xfrm flipV="1">
            <a:off x="3987800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1" name="Line 65"/>
          <p:cNvSpPr>
            <a:spLocks noChangeShapeType="1"/>
          </p:cNvSpPr>
          <p:nvPr/>
        </p:nvSpPr>
        <p:spPr bwMode="auto">
          <a:xfrm flipV="1">
            <a:off x="4610100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2" name="Line 66"/>
          <p:cNvSpPr>
            <a:spLocks noChangeShapeType="1"/>
          </p:cNvSpPr>
          <p:nvPr/>
        </p:nvSpPr>
        <p:spPr bwMode="auto">
          <a:xfrm flipV="1">
            <a:off x="5232400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3" name="Line 67"/>
          <p:cNvSpPr>
            <a:spLocks noChangeShapeType="1"/>
          </p:cNvSpPr>
          <p:nvPr/>
        </p:nvSpPr>
        <p:spPr bwMode="auto">
          <a:xfrm flipV="1">
            <a:off x="5853113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4" name="Line 68"/>
          <p:cNvSpPr>
            <a:spLocks noChangeShapeType="1"/>
          </p:cNvSpPr>
          <p:nvPr/>
        </p:nvSpPr>
        <p:spPr bwMode="auto">
          <a:xfrm flipV="1">
            <a:off x="6475413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5" name="Line 69"/>
          <p:cNvSpPr>
            <a:spLocks noChangeShapeType="1"/>
          </p:cNvSpPr>
          <p:nvPr/>
        </p:nvSpPr>
        <p:spPr bwMode="auto">
          <a:xfrm flipV="1">
            <a:off x="7097713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7" name="Rectangle 71"/>
          <p:cNvSpPr>
            <a:spLocks noChangeArrowheads="1"/>
          </p:cNvSpPr>
          <p:nvPr/>
        </p:nvSpPr>
        <p:spPr bwMode="auto">
          <a:xfrm>
            <a:off x="1504950" y="2000250"/>
            <a:ext cx="6219825" cy="4076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0" name="Rectangle 74"/>
          <p:cNvSpPr>
            <a:spLocks noChangeArrowheads="1"/>
          </p:cNvSpPr>
          <p:nvPr/>
        </p:nvSpPr>
        <p:spPr bwMode="auto">
          <a:xfrm>
            <a:off x="4819650" y="4524375"/>
            <a:ext cx="2200275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1" name="Rectangle 75"/>
          <p:cNvSpPr>
            <a:spLocks noChangeArrowheads="1"/>
          </p:cNvSpPr>
          <p:nvPr/>
        </p:nvSpPr>
        <p:spPr bwMode="auto">
          <a:xfrm>
            <a:off x="6981825" y="4575175"/>
            <a:ext cx="280988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2" name="Rectangle 76"/>
          <p:cNvSpPr>
            <a:spLocks noChangeArrowheads="1"/>
          </p:cNvSpPr>
          <p:nvPr/>
        </p:nvSpPr>
        <p:spPr bwMode="auto">
          <a:xfrm>
            <a:off x="7200900" y="2724150"/>
            <a:ext cx="103188" cy="1862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3" name="Rectangle 77"/>
          <p:cNvSpPr>
            <a:spLocks noChangeArrowheads="1"/>
          </p:cNvSpPr>
          <p:nvPr/>
        </p:nvSpPr>
        <p:spPr bwMode="auto">
          <a:xfrm>
            <a:off x="4772025" y="2719388"/>
            <a:ext cx="2605088" cy="13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4" name="Rectangle 78"/>
          <p:cNvSpPr>
            <a:spLocks noChangeArrowheads="1"/>
          </p:cNvSpPr>
          <p:nvPr/>
        </p:nvSpPr>
        <p:spPr bwMode="auto">
          <a:xfrm>
            <a:off x="4805363" y="2809875"/>
            <a:ext cx="74612" cy="177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7" name="Line 81"/>
          <p:cNvSpPr>
            <a:spLocks noChangeShapeType="1"/>
          </p:cNvSpPr>
          <p:nvPr/>
        </p:nvSpPr>
        <p:spPr bwMode="auto">
          <a:xfrm flipV="1">
            <a:off x="514508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8" name="Line 82"/>
          <p:cNvSpPr>
            <a:spLocks noChangeShapeType="1"/>
          </p:cNvSpPr>
          <p:nvPr/>
        </p:nvSpPr>
        <p:spPr bwMode="auto">
          <a:xfrm flipV="1">
            <a:off x="544353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9" name="Line 83"/>
          <p:cNvSpPr>
            <a:spLocks noChangeShapeType="1"/>
          </p:cNvSpPr>
          <p:nvPr/>
        </p:nvSpPr>
        <p:spPr bwMode="auto">
          <a:xfrm flipV="1">
            <a:off x="574198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500" name="Line 84"/>
          <p:cNvSpPr>
            <a:spLocks noChangeShapeType="1"/>
          </p:cNvSpPr>
          <p:nvPr/>
        </p:nvSpPr>
        <p:spPr bwMode="auto">
          <a:xfrm flipV="1">
            <a:off x="6040438" y="4524375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501" name="Line 85"/>
          <p:cNvSpPr>
            <a:spLocks noChangeShapeType="1"/>
          </p:cNvSpPr>
          <p:nvPr/>
        </p:nvSpPr>
        <p:spPr bwMode="auto">
          <a:xfrm flipV="1">
            <a:off x="633888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502" name="Line 86"/>
          <p:cNvSpPr>
            <a:spLocks noChangeShapeType="1"/>
          </p:cNvSpPr>
          <p:nvPr/>
        </p:nvSpPr>
        <p:spPr bwMode="auto">
          <a:xfrm flipV="1">
            <a:off x="663733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503" name="Line 87"/>
          <p:cNvSpPr>
            <a:spLocks noChangeShapeType="1"/>
          </p:cNvSpPr>
          <p:nvPr/>
        </p:nvSpPr>
        <p:spPr bwMode="auto">
          <a:xfrm flipV="1">
            <a:off x="693578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505" name="Rectangle 89"/>
          <p:cNvSpPr>
            <a:spLocks noChangeArrowheads="1"/>
          </p:cNvSpPr>
          <p:nvPr/>
        </p:nvSpPr>
        <p:spPr bwMode="auto">
          <a:xfrm>
            <a:off x="4848225" y="2800350"/>
            <a:ext cx="2390775" cy="1795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06660" y="204788"/>
            <a:ext cx="5530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Synchrotron radiation </a:t>
            </a:r>
            <a:r>
              <a:rPr lang="it-IT" sz="2400" dirty="0" smtClean="0">
                <a:solidFill>
                  <a:srgbClr val="FF0000"/>
                </a:solidFill>
              </a:rPr>
              <a:t>– </a:t>
            </a:r>
            <a:r>
              <a:rPr lang="it-IT" sz="2400" dirty="0" err="1" smtClean="0">
                <a:solidFill>
                  <a:srgbClr val="FF0000"/>
                </a:solidFill>
              </a:rPr>
              <a:t>Spectral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brightness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2" y="1196752"/>
            <a:ext cx="77814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290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Catalysis and Catalysts - XPS</a:t>
            </a: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1227138" y="1220788"/>
          <a:ext cx="6510337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5" name="Document" r:id="rId3" imgW="3829680" imgH="2800440" progId="Word.Document.8">
                  <p:embed/>
                </p:oleObj>
              </mc:Choice>
              <mc:Fallback>
                <p:oleObj name="Document" r:id="rId3" imgW="3829680" imgH="2800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1220788"/>
                        <a:ext cx="6510337" cy="475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583113" y="1885950"/>
            <a:ext cx="70802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1400"/>
              <a:t>2p 74.7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121275" y="1644650"/>
            <a:ext cx="70802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1400"/>
              <a:t>2p 72.85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457200"/>
            <a:ext cx="8148637" cy="803275"/>
          </a:xfrm>
        </p:spPr>
        <p:txBody>
          <a:bodyPr/>
          <a:lstStyle/>
          <a:p>
            <a:r>
              <a:rPr lang="en-US" altLang="it-IT" sz="2800"/>
              <a:t>Effect of Valence on Chemical Shift - Al and Al</a:t>
            </a:r>
            <a:r>
              <a:rPr lang="en-US" altLang="it-IT" sz="2800" baseline="-25000"/>
              <a:t>2</a:t>
            </a:r>
            <a:r>
              <a:rPr lang="en-US" altLang="it-IT" sz="2800"/>
              <a:t>O</a:t>
            </a:r>
            <a:r>
              <a:rPr lang="en-US" altLang="it-IT" sz="2800" baseline="-25000"/>
              <a:t>3</a:t>
            </a:r>
            <a:endParaRPr lang="en-US" altLang="it-IT" sz="2800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159125" y="5730875"/>
            <a:ext cx="5729288" cy="7794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800"/>
              <a:t>Peak position determined by element and valence</a:t>
            </a:r>
          </a:p>
          <a:p>
            <a:pPr>
              <a:spcBef>
                <a:spcPct val="50000"/>
              </a:spcBef>
            </a:pPr>
            <a:r>
              <a:rPr lang="en-GB" altLang="it-IT" sz="1800"/>
              <a:t>Chemical information on elements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732213" y="1792288"/>
            <a:ext cx="7048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600" dirty="0"/>
              <a:t>Al</a:t>
            </a:r>
            <a:r>
              <a:rPr lang="en-GB" altLang="it-IT" sz="1600" baseline="-25000" dirty="0"/>
              <a:t>2</a:t>
            </a:r>
            <a:r>
              <a:rPr lang="en-GB" altLang="it-IT" sz="1600" dirty="0"/>
              <a:t>O</a:t>
            </a:r>
            <a:r>
              <a:rPr lang="en-GB" altLang="it-IT" sz="1600" baseline="-25000" dirty="0"/>
              <a:t>3</a:t>
            </a:r>
            <a:endParaRPr lang="en-GB" altLang="it-IT" sz="1600" dirty="0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5857875" y="1724025"/>
            <a:ext cx="7048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600"/>
              <a:t>Al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590925" y="5368925"/>
            <a:ext cx="22574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600"/>
              <a:t>‘Binding energy’ (eV)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1800225" y="5229225"/>
            <a:ext cx="5657850" cy="200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1676400" y="5202238"/>
            <a:ext cx="6000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400"/>
              <a:t>86			76			66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1838325" y="5076825"/>
            <a:ext cx="5562600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1743075" y="1524000"/>
            <a:ext cx="152400" cy="3629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7296150" y="1495425"/>
            <a:ext cx="152400" cy="3629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1647825" y="1447800"/>
            <a:ext cx="5791200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V="1">
            <a:off x="2425700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V="1">
            <a:off x="2973388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V="1">
            <a:off x="3521075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 flipV="1">
            <a:off x="4068763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 flipV="1">
            <a:off x="5165725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 flipV="1">
            <a:off x="5713413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8" name="Line 28"/>
          <p:cNvSpPr>
            <a:spLocks noChangeShapeType="1"/>
          </p:cNvSpPr>
          <p:nvPr/>
        </p:nvSpPr>
        <p:spPr bwMode="auto">
          <a:xfrm flipV="1">
            <a:off x="6261100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 flipV="1">
            <a:off x="6808788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1876425" y="1685925"/>
            <a:ext cx="54864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4578350" y="5014913"/>
            <a:ext cx="79375" cy="74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 flipH="1" flipV="1">
            <a:off x="4614863" y="5062538"/>
            <a:ext cx="3175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20000" cy="762000"/>
          </a:xfrm>
        </p:spPr>
        <p:txBody>
          <a:bodyPr/>
          <a:lstStyle/>
          <a:p>
            <a:pPr eaLnBrk="1" hangingPunct="1"/>
            <a:r>
              <a:rPr lang="it-IT" altLang="it-IT" sz="2800" b="1" smtClean="0"/>
              <a:t>XPS spectrum of a Rh/Al</a:t>
            </a:r>
            <a:r>
              <a:rPr lang="it-IT" altLang="it-IT" sz="2800" b="1" baseline="-25000" smtClean="0"/>
              <a:t>2</a:t>
            </a:r>
            <a:r>
              <a:rPr lang="it-IT" altLang="it-IT" sz="2800" b="1" smtClean="0"/>
              <a:t>O</a:t>
            </a:r>
            <a:r>
              <a:rPr lang="it-IT" altLang="it-IT" sz="2800" b="1" baseline="-25000" smtClean="0"/>
              <a:t>3</a:t>
            </a:r>
            <a:br>
              <a:rPr lang="it-IT" altLang="it-IT" sz="2800" b="1" baseline="-25000" smtClean="0"/>
            </a:br>
            <a:endParaRPr lang="it-IT" altLang="it-IT" sz="2800" b="1" baseline="-25000" smtClean="0"/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371600" y="1371600"/>
          <a:ext cx="6553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Immagine bitmap" r:id="rId3" imgW="15623181" imgH="9535856" progId="Paint.Picture">
                  <p:embed/>
                </p:oleObj>
              </mc:Choice>
              <mc:Fallback>
                <p:oleObj name="Immagine bitmap" r:id="rId3" imgW="15623181" imgH="953585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71600"/>
                        <a:ext cx="6553200" cy="411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" y="5699125"/>
            <a:ext cx="838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000" dirty="0" err="1">
                <a:latin typeface="Arial" charset="0"/>
              </a:rPr>
              <a:t>Element</a:t>
            </a:r>
            <a:r>
              <a:rPr lang="it-IT" altLang="it-IT" sz="2000" dirty="0">
                <a:latin typeface="Arial" charset="0"/>
              </a:rPr>
              <a:t> </a:t>
            </a:r>
            <a:r>
              <a:rPr lang="it-IT" altLang="it-IT" sz="2000" dirty="0" err="1">
                <a:latin typeface="Arial" charset="0"/>
              </a:rPr>
              <a:t>specificity</a:t>
            </a:r>
            <a:r>
              <a:rPr lang="it-IT" altLang="it-IT" sz="2000" dirty="0">
                <a:latin typeface="Arial" charset="0"/>
              </a:rPr>
              <a:t> of </a:t>
            </a:r>
            <a:r>
              <a:rPr lang="it-IT" altLang="it-IT" sz="2000" dirty="0" err="1">
                <a:latin typeface="Arial" charset="0"/>
              </a:rPr>
              <a:t>binding</a:t>
            </a:r>
            <a:r>
              <a:rPr lang="it-IT" altLang="it-IT" sz="2000" dirty="0">
                <a:latin typeface="Arial" charset="0"/>
              </a:rPr>
              <a:t> </a:t>
            </a:r>
            <a:r>
              <a:rPr lang="it-IT" altLang="it-IT" sz="2000" dirty="0" err="1">
                <a:latin typeface="Arial" charset="0"/>
              </a:rPr>
              <a:t>energies</a:t>
            </a:r>
            <a:r>
              <a:rPr lang="it-IT" altLang="it-IT" sz="2000" dirty="0">
                <a:latin typeface="Arial" charset="0"/>
              </a:rPr>
              <a:t> (</a:t>
            </a:r>
            <a:r>
              <a:rPr lang="it-IT" altLang="it-IT" sz="2000" b="1" i="1" dirty="0" err="1">
                <a:latin typeface="Arial" charset="0"/>
              </a:rPr>
              <a:t>calibration</a:t>
            </a:r>
            <a:r>
              <a:rPr lang="it-IT" altLang="it-IT" sz="2000" b="1" i="1" dirty="0">
                <a:latin typeface="Arial" charset="0"/>
              </a:rPr>
              <a:t> of BE</a:t>
            </a:r>
            <a:r>
              <a:rPr lang="it-IT" altLang="it-IT" sz="2000" dirty="0">
                <a:latin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000" dirty="0" smtClean="0">
                <a:latin typeface="Arial" charset="0"/>
              </a:rPr>
              <a:t>Linear </a:t>
            </a:r>
            <a:r>
              <a:rPr lang="it-IT" altLang="it-IT" sz="2000" dirty="0">
                <a:latin typeface="Arial" charset="0"/>
              </a:rPr>
              <a:t>relation </a:t>
            </a:r>
            <a:r>
              <a:rPr lang="it-IT" altLang="it-IT" sz="2000" dirty="0" err="1">
                <a:latin typeface="Arial" charset="0"/>
              </a:rPr>
              <a:t>between</a:t>
            </a:r>
            <a:r>
              <a:rPr lang="it-IT" altLang="it-IT" sz="2000" dirty="0">
                <a:latin typeface="Arial" charset="0"/>
              </a:rPr>
              <a:t> </a:t>
            </a:r>
            <a:r>
              <a:rPr lang="it-IT" altLang="it-IT" sz="2000" dirty="0" err="1">
                <a:latin typeface="Arial" charset="0"/>
              </a:rPr>
              <a:t>intensity</a:t>
            </a:r>
            <a:r>
              <a:rPr lang="it-IT" altLang="it-IT" sz="2000" dirty="0">
                <a:latin typeface="Arial" charset="0"/>
              </a:rPr>
              <a:t> of the </a:t>
            </a:r>
            <a:r>
              <a:rPr lang="it-IT" altLang="it-IT" sz="2000" dirty="0" err="1">
                <a:latin typeface="Arial" charset="0"/>
              </a:rPr>
              <a:t>peaks</a:t>
            </a:r>
            <a:r>
              <a:rPr lang="it-IT" altLang="it-IT" sz="2000" dirty="0">
                <a:latin typeface="Arial" charset="0"/>
              </a:rPr>
              <a:t> and </a:t>
            </a:r>
            <a:r>
              <a:rPr lang="it-IT" altLang="it-IT" sz="2000" dirty="0" err="1">
                <a:latin typeface="Arial" charset="0"/>
              </a:rPr>
              <a:t>atomic</a:t>
            </a:r>
            <a:r>
              <a:rPr lang="it-IT" altLang="it-IT" sz="2000" dirty="0">
                <a:latin typeface="Arial" charset="0"/>
              </a:rPr>
              <a:t> </a:t>
            </a:r>
            <a:r>
              <a:rPr lang="it-IT" altLang="it-IT" sz="2000" dirty="0" err="1">
                <a:latin typeface="Arial" charset="0"/>
              </a:rPr>
              <a:t>concentration</a:t>
            </a:r>
            <a:r>
              <a:rPr lang="it-IT" altLang="it-IT" sz="2000" dirty="0">
                <a:latin typeface="Arial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b="1" smtClean="0"/>
              <a:t>Xe 3d </a:t>
            </a:r>
            <a:r>
              <a:rPr lang="it-IT" altLang="it-IT" sz="2800" b="1" baseline="-20000" smtClean="0"/>
              <a:t>5/2</a:t>
            </a:r>
            <a:r>
              <a:rPr lang="it-IT" altLang="it-IT" sz="2800" b="1" smtClean="0"/>
              <a:t> Chemical shift versus oxidation state</a:t>
            </a:r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362200" y="2057400"/>
          <a:ext cx="44338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Immagine bitmap" r:id="rId3" imgW="14400000" imgH="13361905" progId="Paint.Picture">
                  <p:embed/>
                </p:oleObj>
              </mc:Choice>
              <mc:Fallback>
                <p:oleObj name="Immagine bitmap" r:id="rId3" imgW="14400000" imgH="1336190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57400"/>
                        <a:ext cx="4433888" cy="411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-5400000">
            <a:off x="1669257" y="3512343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ym typeface="Symbol" pitchFamily="18" charset="2"/>
              </a:rPr>
              <a:t>E (Xe 3d </a:t>
            </a:r>
            <a:r>
              <a:rPr lang="it-IT" altLang="it-IT" sz="1800" b="1" baseline="-25000">
                <a:sym typeface="Symbol" pitchFamily="18" charset="2"/>
              </a:rPr>
              <a:t>5/2</a:t>
            </a:r>
            <a:r>
              <a:rPr lang="it-IT" altLang="it-IT" sz="1800" b="1">
                <a:sym typeface="Symbol" pitchFamily="18" charset="2"/>
              </a:rPr>
              <a:t>)</a:t>
            </a:r>
            <a:endParaRPr lang="it-IT" altLang="it-IT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924800" cy="685800"/>
          </a:xfrm>
        </p:spPr>
        <p:txBody>
          <a:bodyPr/>
          <a:lstStyle/>
          <a:p>
            <a:pPr eaLnBrk="1" hangingPunct="1"/>
            <a:r>
              <a:rPr lang="it-IT" altLang="it-IT" sz="2800" b="1" dirty="0" smtClean="0"/>
              <a:t>Application of XPS</a:t>
            </a:r>
            <a:br>
              <a:rPr lang="it-IT" altLang="it-IT" sz="2800" b="1" dirty="0" smtClean="0"/>
            </a:br>
            <a:endParaRPr lang="it-IT" altLang="it-IT" sz="2800" b="1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dirty="0" smtClean="0"/>
              <a:t>                                                                                       </a:t>
            </a:r>
          </a:p>
          <a:p>
            <a:pPr eaLnBrk="1" hangingPunct="1"/>
            <a:endParaRPr lang="it-IT" altLang="it-IT" dirty="0" smtClean="0"/>
          </a:p>
          <a:p>
            <a:pPr eaLnBrk="1" hangingPunct="1"/>
            <a:endParaRPr lang="it-IT" altLang="it-IT" dirty="0" smtClean="0"/>
          </a:p>
          <a:p>
            <a:pPr eaLnBrk="1" hangingPunct="1"/>
            <a:endParaRPr lang="it-IT" altLang="it-IT" dirty="0" smtClean="0"/>
          </a:p>
          <a:p>
            <a:pPr eaLnBrk="1" hangingPunct="1"/>
            <a:endParaRPr lang="it-IT" altLang="it-IT" dirty="0" smtClean="0"/>
          </a:p>
          <a:p>
            <a:pPr algn="ctr" eaLnBrk="1" hangingPunct="1">
              <a:buFontTx/>
              <a:buNone/>
            </a:pPr>
            <a:endParaRPr lang="it-IT" altLang="it-IT" dirty="0"/>
          </a:p>
          <a:p>
            <a:pPr algn="ctr" eaLnBrk="1" hangingPunct="1">
              <a:buFontTx/>
              <a:buNone/>
            </a:pPr>
            <a:r>
              <a:rPr lang="it-IT" altLang="it-IT" sz="2000" dirty="0" smtClean="0"/>
              <a:t>XPS </a:t>
            </a:r>
            <a:r>
              <a:rPr lang="it-IT" altLang="it-IT" sz="2000" dirty="0" err="1" smtClean="0"/>
              <a:t>spectra</a:t>
            </a:r>
            <a:r>
              <a:rPr lang="it-IT" altLang="it-IT" sz="2000" dirty="0" smtClean="0"/>
              <a:t> of MoO</a:t>
            </a:r>
            <a:r>
              <a:rPr lang="it-IT" altLang="it-IT" sz="2000" baseline="-20000" dirty="0" smtClean="0"/>
              <a:t>3</a:t>
            </a:r>
            <a:r>
              <a:rPr lang="it-IT" altLang="it-IT" sz="2000" dirty="0" smtClean="0"/>
              <a:t>/SiO</a:t>
            </a:r>
            <a:r>
              <a:rPr lang="it-IT" altLang="it-IT" sz="2000" baseline="-20000" dirty="0" smtClean="0"/>
              <a:t>2</a:t>
            </a:r>
            <a:r>
              <a:rPr lang="it-IT" altLang="it-IT" sz="2000" dirty="0" smtClean="0"/>
              <a:t>/Si(100) </a:t>
            </a:r>
            <a:r>
              <a:rPr lang="it-IT" altLang="it-IT" sz="2000" dirty="0" err="1" smtClean="0"/>
              <a:t>after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sulfidation</a:t>
            </a:r>
            <a:r>
              <a:rPr lang="it-IT" altLang="it-IT" sz="2000" dirty="0" smtClean="0"/>
              <a:t> in H</a:t>
            </a:r>
            <a:r>
              <a:rPr lang="it-IT" altLang="it-IT" sz="2000" baseline="-20000" dirty="0" smtClean="0"/>
              <a:t>2</a:t>
            </a:r>
            <a:r>
              <a:rPr lang="it-IT" altLang="it-IT" sz="2000" dirty="0" smtClean="0"/>
              <a:t>S+H</a:t>
            </a:r>
            <a:r>
              <a:rPr lang="it-IT" altLang="it-IT" sz="2000" baseline="-20000" dirty="0" smtClean="0"/>
              <a:t>2</a:t>
            </a:r>
            <a:r>
              <a:rPr lang="it-IT" altLang="it-IT" sz="2000" dirty="0" smtClean="0"/>
              <a:t>.</a:t>
            </a:r>
          </a:p>
          <a:p>
            <a:pPr algn="ctr" eaLnBrk="1" hangingPunct="1">
              <a:buFontTx/>
              <a:buNone/>
            </a:pPr>
            <a:r>
              <a:rPr lang="it-IT" altLang="it-IT" sz="2000" dirty="0" smtClean="0"/>
              <a:t>(From De Jong et al. J. </a:t>
            </a:r>
            <a:r>
              <a:rPr lang="it-IT" altLang="it-IT" sz="2000" dirty="0" err="1" smtClean="0"/>
              <a:t>Phys</a:t>
            </a:r>
            <a:r>
              <a:rPr lang="it-IT" altLang="it-IT" sz="2000" dirty="0" smtClean="0"/>
              <a:t>. </a:t>
            </a:r>
            <a:r>
              <a:rPr lang="it-IT" altLang="it-IT" sz="2000" dirty="0" err="1" smtClean="0"/>
              <a:t>Chem</a:t>
            </a:r>
            <a:r>
              <a:rPr lang="it-IT" altLang="it-IT" sz="2000" dirty="0" smtClean="0"/>
              <a:t> (1993)</a:t>
            </a:r>
          </a:p>
        </p:txBody>
      </p:sp>
      <p:graphicFrame>
        <p:nvGraphicFramePr>
          <p:cNvPr id="30724" name="Object 0"/>
          <p:cNvGraphicFramePr>
            <a:graphicFrameLocks noChangeAspect="1"/>
          </p:cNvGraphicFramePr>
          <p:nvPr/>
        </p:nvGraphicFramePr>
        <p:xfrm>
          <a:off x="1219200" y="1066800"/>
          <a:ext cx="68580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" name="Immagine bitmap" r:id="rId3" imgW="23314286" imgH="12257143" progId="Paint.Picture">
                  <p:embed/>
                </p:oleObj>
              </mc:Choice>
              <mc:Fallback>
                <p:oleObj name="Immagine bitmap" r:id="rId3" imgW="23314286" imgH="12257143" progId="Paint.Picture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6858000" cy="3886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it-IT" altLang="it-IT" sz="2800" b="1" smtClean="0"/>
              <a:t>Morphological Information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000" smtClean="0"/>
              <a:t>     Dispersion of particles over a support from peak intensity ratio</a:t>
            </a:r>
          </a:p>
          <a:p>
            <a:pPr eaLnBrk="1" hangingPunct="1"/>
            <a:endParaRPr lang="it-IT" altLang="it-IT" sz="2000" smtClean="0"/>
          </a:p>
        </p:txBody>
      </p:sp>
      <p:graphicFrame>
        <p:nvGraphicFramePr>
          <p:cNvPr id="64512" name="Object 0"/>
          <p:cNvGraphicFramePr>
            <a:graphicFrameLocks noChangeAspect="1"/>
          </p:cNvGraphicFramePr>
          <p:nvPr/>
        </p:nvGraphicFramePr>
        <p:xfrm>
          <a:off x="914400" y="2895600"/>
          <a:ext cx="3581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9" name="Immagine bitmap" r:id="rId3" imgW="10285714" imgH="7535327" progId="Paint.Picture">
                  <p:embed/>
                </p:oleObj>
              </mc:Choice>
              <mc:Fallback>
                <p:oleObj name="Immagine bitmap" r:id="rId3" imgW="10285714" imgH="7535327" progId="Paint.Picture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95600"/>
                        <a:ext cx="3581400" cy="297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76400"/>
            <a:ext cx="38862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000" smtClean="0"/>
              <a:t>  XPS spectra of ZrO</a:t>
            </a:r>
            <a:r>
              <a:rPr lang="it-IT" altLang="it-IT" sz="2000" baseline="-25000" smtClean="0"/>
              <a:t>2</a:t>
            </a:r>
            <a:r>
              <a:rPr lang="it-IT" altLang="it-IT" sz="2000" smtClean="0"/>
              <a:t>/SiO</a:t>
            </a:r>
            <a:r>
              <a:rPr lang="it-IT" altLang="it-IT" sz="2000" baseline="-25000" smtClean="0"/>
              <a:t>2</a:t>
            </a:r>
          </a:p>
          <a:p>
            <a:pPr eaLnBrk="1" hangingPunct="1">
              <a:buFontTx/>
              <a:buNone/>
            </a:pPr>
            <a:endParaRPr lang="it-IT" altLang="it-IT" sz="2000" baseline="-25000" smtClean="0"/>
          </a:p>
          <a:p>
            <a:pPr eaLnBrk="1" hangingPunct="1"/>
            <a:endParaRPr lang="it-IT" altLang="it-IT" sz="2000" baseline="-25000" smtClean="0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4648200" y="2209800"/>
          <a:ext cx="337343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0" name="Immagine bitmap" r:id="rId5" imgW="7542857" imgH="9085714" progId="Paint.Picture">
                  <p:embed/>
                </p:oleObj>
              </mc:Choice>
              <mc:Fallback>
                <p:oleObj name="Immagine bitmap" r:id="rId5" imgW="7542857" imgH="908571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09800"/>
                        <a:ext cx="3373438" cy="3733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rf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5850650" cy="468052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683568" y="5458192"/>
                <a:ext cx="3925177" cy="99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58192"/>
                <a:ext cx="3925177" cy="9951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5364088" y="5724931"/>
                <a:ext cx="30273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raggio</a:t>
                </a:r>
                <a:r>
                  <a:rPr lang="en-US" dirty="0" smtClean="0"/>
                  <a:t> di </a:t>
                </a:r>
                <a:r>
                  <a:rPr lang="en-US" dirty="0" err="1" smtClean="0"/>
                  <a:t>curvatura</a:t>
                </a:r>
                <a:endParaRPr lang="en-US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724931"/>
                <a:ext cx="302736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604" t="-10526" r="-221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68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BAIG, Karachi, 7th. January, 2005</a:t>
            </a:r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096000" cy="762000"/>
          </a:xfrm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How a Storage Ring Works</a:t>
            </a:r>
            <a:endParaRPr lang="en-US">
              <a:solidFill>
                <a:srgbClr val="3333FF"/>
              </a:solidFill>
            </a:endParaRPr>
          </a:p>
        </p:txBody>
      </p:sp>
      <p:graphicFrame>
        <p:nvGraphicFramePr>
          <p:cNvPr id="41881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533400" y="876300"/>
          <a:ext cx="7772400" cy="581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8" name="Slide" r:id="rId3" imgW="6739560" imgH="5046120" progId="PowerPoint.Slide.8">
                  <p:embed/>
                </p:oleObj>
              </mc:Choice>
              <mc:Fallback>
                <p:oleObj name="Slide" r:id="rId3" imgW="6739560" imgH="504612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76300"/>
                        <a:ext cx="7772400" cy="581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059832" y="1383159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2069232"/>
            <a:ext cx="2105063" cy="711696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1">
            <a:noAutofit/>
          </a:bodyPr>
          <a:lstStyle/>
          <a:p>
            <a:r>
              <a:rPr lang="en-US" dirty="0" smtClean="0"/>
              <a:t>Electron source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44414" y="4725144"/>
            <a:ext cx="1783369" cy="864096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1">
            <a:noAutofit/>
          </a:bodyPr>
          <a:lstStyle/>
          <a:p>
            <a:pPr algn="r"/>
            <a:r>
              <a:rPr lang="en-US" dirty="0" smtClean="0"/>
              <a:t>LINAC</a:t>
            </a:r>
            <a:endParaRPr lang="en-US" dirty="0"/>
          </a:p>
        </p:txBody>
      </p:sp>
      <p:cxnSp>
        <p:nvCxnSpPr>
          <p:cNvPr id="6" name="Connettore 2 5"/>
          <p:cNvCxnSpPr>
            <a:stCxn id="2" idx="2"/>
          </p:cNvCxnSpPr>
          <p:nvPr/>
        </p:nvCxnSpPr>
        <p:spPr>
          <a:xfrm>
            <a:off x="3630662" y="1844824"/>
            <a:ext cx="653306" cy="129614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2713112" y="4286250"/>
            <a:ext cx="2233538" cy="71033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756655" y="2619739"/>
            <a:ext cx="2786895" cy="17363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823470" y="1232718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Front-end</a:t>
            </a:r>
            <a:endParaRPr lang="en-US" dirty="0"/>
          </a:p>
        </p:txBody>
      </p:sp>
      <p:cxnSp>
        <p:nvCxnSpPr>
          <p:cNvPr id="16" name="Connettore 2 15"/>
          <p:cNvCxnSpPr>
            <a:stCxn id="15" idx="2"/>
          </p:cNvCxnSpPr>
          <p:nvPr/>
        </p:nvCxnSpPr>
        <p:spPr>
          <a:xfrm>
            <a:off x="5522540" y="1694383"/>
            <a:ext cx="525066" cy="129614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400817" y="1152326"/>
            <a:ext cx="184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Optical hutch</a:t>
            </a:r>
            <a:endParaRPr lang="en-US" dirty="0"/>
          </a:p>
        </p:txBody>
      </p:sp>
      <p:cxnSp>
        <p:nvCxnSpPr>
          <p:cNvPr id="18" name="Connettore 2 17"/>
          <p:cNvCxnSpPr>
            <a:stCxn id="17" idx="2"/>
          </p:cNvCxnSpPr>
          <p:nvPr/>
        </p:nvCxnSpPr>
        <p:spPr>
          <a:xfrm flipH="1">
            <a:off x="6876256" y="1613991"/>
            <a:ext cx="448853" cy="152697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7375927" y="1695473"/>
            <a:ext cx="183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Experimental</a:t>
            </a:r>
          </a:p>
          <a:p>
            <a:pPr algn="ctr"/>
            <a:r>
              <a:rPr lang="en-US" dirty="0" smtClean="0"/>
              <a:t>hutch</a:t>
            </a:r>
            <a:endParaRPr lang="en-US" dirty="0"/>
          </a:p>
        </p:txBody>
      </p:sp>
      <p:cxnSp>
        <p:nvCxnSpPr>
          <p:cNvPr id="22" name="Connettore 2 21"/>
          <p:cNvCxnSpPr>
            <a:stCxn id="21" idx="2"/>
          </p:cNvCxnSpPr>
          <p:nvPr/>
        </p:nvCxnSpPr>
        <p:spPr>
          <a:xfrm flipH="1">
            <a:off x="7452326" y="2526470"/>
            <a:ext cx="843084" cy="61449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809066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39045" y="204788"/>
            <a:ext cx="42659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Emission</a:t>
            </a:r>
            <a:r>
              <a:rPr lang="it-IT" dirty="0" smtClean="0">
                <a:solidFill>
                  <a:srgbClr val="FF0000"/>
                </a:solidFill>
              </a:rPr>
              <a:t> from a bending </a:t>
            </a:r>
            <a:r>
              <a:rPr lang="it-IT" dirty="0" err="1" smtClean="0">
                <a:solidFill>
                  <a:srgbClr val="FF0000"/>
                </a:solidFill>
              </a:rPr>
              <a:t>magnet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8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6195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6483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83692" y="428625"/>
            <a:ext cx="227658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Insertion devices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57815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tEng03">
  <a:themeElements>
    <a:clrScheme name="CatEng03.pp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tEng03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tEng03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Eng03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atEng03">
  <a:themeElements>
    <a:clrScheme name="CatEng03.pp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tEng03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tEng03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Eng03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2020</Words>
  <Application>Microsoft Office PowerPoint</Application>
  <PresentationFormat>Presentazione su schermo (4:3)</PresentationFormat>
  <Paragraphs>473</Paragraphs>
  <Slides>54</Slides>
  <Notes>15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7</vt:i4>
      </vt:variant>
      <vt:variant>
        <vt:lpstr>Titoli diapositive</vt:lpstr>
      </vt:variant>
      <vt:variant>
        <vt:i4>54</vt:i4>
      </vt:variant>
    </vt:vector>
  </HeadingPairs>
  <TitlesOfParts>
    <vt:vector size="75" baseType="lpstr">
      <vt:lpstr>Arial</vt:lpstr>
      <vt:lpstr>Calibri</vt:lpstr>
      <vt:lpstr>Cambria Math</vt:lpstr>
      <vt:lpstr>Helvetica</vt:lpstr>
      <vt:lpstr>HG Mincho Light J</vt:lpstr>
      <vt:lpstr>MT Symbol</vt:lpstr>
      <vt:lpstr>StarSymbol</vt:lpstr>
      <vt:lpstr>Symbol</vt:lpstr>
      <vt:lpstr>Times</vt:lpstr>
      <vt:lpstr>Times New Roman</vt:lpstr>
      <vt:lpstr>Wingdings</vt:lpstr>
      <vt:lpstr>Struttura predefinita</vt:lpstr>
      <vt:lpstr>CatEng03</vt:lpstr>
      <vt:lpstr>1_CatEng03</vt:lpstr>
      <vt:lpstr>Document</vt:lpstr>
      <vt:lpstr>Slide</vt:lpstr>
      <vt:lpstr>Equazione</vt:lpstr>
      <vt:lpstr>Equation</vt:lpstr>
      <vt:lpstr>Micrografx Windows Draw 6.0 Drawing</vt:lpstr>
      <vt:lpstr>Vergelijking</vt:lpstr>
      <vt:lpstr>Immagine bitmap</vt:lpstr>
      <vt:lpstr>Presentazione standard di PowerPoint</vt:lpstr>
      <vt:lpstr>Presentazione standard di PowerPoint</vt:lpstr>
      <vt:lpstr>  Energy Dissipation </vt:lpstr>
      <vt:lpstr>Presentazione standard di PowerPoint</vt:lpstr>
      <vt:lpstr>Presentazione standard di PowerPoint</vt:lpstr>
      <vt:lpstr>Presentazione standard di PowerPoint</vt:lpstr>
      <vt:lpstr>How a Storage Ring Works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What we can learn from EXAFS</vt:lpstr>
      <vt:lpstr>Presentazione standard di PowerPoint</vt:lpstr>
      <vt:lpstr>What we can learn from XANES: b) Edge Shift</vt:lpstr>
      <vt:lpstr>What we can learn from XANES: b) Edge Shift</vt:lpstr>
      <vt:lpstr>What we can learn from XANES: b) Edge Shift</vt:lpstr>
      <vt:lpstr>Presentazione standard di PowerPoint</vt:lpstr>
      <vt:lpstr>Presentazione standard di PowerPoint</vt:lpstr>
      <vt:lpstr>Presentazione standard di PowerPoint</vt:lpstr>
      <vt:lpstr>XAS and small objects: coordination numbers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Where do Electrons come from?</vt:lpstr>
      <vt:lpstr>Inelastic Mean Free Path</vt:lpstr>
      <vt:lpstr>Is XPS a Bulk or a Surface Technique?</vt:lpstr>
      <vt:lpstr>XPS Survey of Al2O3</vt:lpstr>
      <vt:lpstr>Effect of Valence on Chemical Shift - Al and Al2O3</vt:lpstr>
      <vt:lpstr>XPS spectrum of a Rh/Al2O3 </vt:lpstr>
      <vt:lpstr>Xe 3d 5/2 Chemical shift versus oxidation state</vt:lpstr>
      <vt:lpstr>Application of XPS </vt:lpstr>
      <vt:lpstr>Morphological Information</vt:lpstr>
    </vt:vector>
  </TitlesOfParts>
  <Company>Dip. Scienze Chimiche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Photoelectron Spectroscopy</dc:title>
  <dc:creator>Utente Chimica</dc:creator>
  <cp:lastModifiedBy>Tiziano Montini</cp:lastModifiedBy>
  <cp:revision>64</cp:revision>
  <dcterms:created xsi:type="dcterms:W3CDTF">2003-09-09T06:35:56Z</dcterms:created>
  <dcterms:modified xsi:type="dcterms:W3CDTF">2021-04-08T10:24:44Z</dcterms:modified>
</cp:coreProperties>
</file>