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59" r:id="rId6"/>
    <p:sldId id="269" r:id="rId7"/>
    <p:sldId id="270" r:id="rId8"/>
    <p:sldId id="260" r:id="rId9"/>
    <p:sldId id="261" r:id="rId10"/>
    <p:sldId id="263" r:id="rId11"/>
    <p:sldId id="264" r:id="rId12"/>
    <p:sldId id="265" r:id="rId13"/>
    <p:sldId id="266" r:id="rId14"/>
    <p:sldId id="271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503681-79E9-46C9-9A00-D3FF5C3F78B6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88037" y="1700809"/>
            <a:ext cx="7772400" cy="3528392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La reazione è responsabile dell’imbrunimento degli alimenti, dello sviluppo di aromi culinari e dell’alterazione delle proteine</a:t>
            </a:r>
          </a:p>
          <a:p>
            <a:pPr algn="ctr"/>
            <a:endParaRPr lang="it-IT" dirty="0" smtClean="0">
              <a:latin typeface="Arial Black" panose="020B0A04020102020204" pitchFamily="34" charset="0"/>
            </a:endParaRPr>
          </a:p>
          <a:p>
            <a:pPr algn="ctr"/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La reazione può avvenire in tutti gli alimenti in cui siano presenti zuccheri riducenti e gruppi amminici liberi (aminoacidi)</a:t>
            </a:r>
          </a:p>
          <a:p>
            <a:pPr marL="514350" indent="-514350" algn="l">
              <a:buAutoNum type="alphaLcParenR"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8793" y="404664"/>
            <a:ext cx="863088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REAZIONE DI MAILLARD </a:t>
            </a:r>
            <a:endParaRPr lang="it-IT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5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7776864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6948264" y="260648"/>
            <a:ext cx="20162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Una tipica degradazione di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Strecker</a:t>
            </a:r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 è la reazione che coinvolge il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diacetile</a:t>
            </a:r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 e la valina. In questo caso uno dei prodotti formati è costituita dall’aldeide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metilpropanale</a:t>
            </a:r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, mente l’altro è costituito dalla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tetrametilpirazina</a:t>
            </a:r>
            <a:endParaRPr lang="it-IT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847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502452" y="0"/>
            <a:ext cx="8229600" cy="1052736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STRECKER</a:t>
            </a:r>
            <a:endParaRPr lang="it-IT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920880" cy="452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915816" y="6093296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Pirazine</a:t>
            </a:r>
            <a:r>
              <a:rPr lang="it-IT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negli alimenti</a:t>
            </a:r>
            <a:endParaRPr lang="it-IT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38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27856"/>
            <a:ext cx="8229600" cy="1096888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AMINE ETEROCICLICHE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026" name="Picture 2" descr="C:\Users\Procida Giuseppe\Desktop\US20110086044A1-20110414-C000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12887"/>
            <a:ext cx="459105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rocida Giuseppe\Desktop\1,10-phenanthroline_svg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52936"/>
            <a:ext cx="396044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75540" y="4926359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Imidazo</a:t>
            </a:r>
            <a:r>
              <a:rPr lang="it-IT" sz="24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-chinoline</a:t>
            </a:r>
            <a:endParaRPr lang="it-IT" sz="2400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067944" y="6093296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Imidazo-chinossaline</a:t>
            </a:r>
            <a:endParaRPr lang="it-IT" sz="2400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893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948264" y="1772816"/>
            <a:ext cx="2045064" cy="230425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it-IT" sz="1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La quantità di ammine eterocicliche aumenta con la temperatura di cottura</a:t>
            </a:r>
            <a:endParaRPr lang="it-IT" sz="1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51" y="1124744"/>
            <a:ext cx="64008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6768" y="192970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rial Black" panose="020B0A04020102020204" pitchFamily="34" charset="0"/>
              </a:rPr>
              <a:t>AMINE ETEROCICLICHE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178558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rocida Giuseppe\Desktop\Scansioni\img18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9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">
            <a:off x="330478" y="190926"/>
            <a:ext cx="8419803" cy="647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67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La reazione avviene in tre tappe chimiche distinte:</a:t>
            </a:r>
          </a:p>
          <a:p>
            <a:pPr marL="109728" indent="0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LcParenR"/>
            </a:pP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Stadio iniziale</a:t>
            </a:r>
          </a:p>
          <a:p>
            <a:pPr marL="624078" indent="-514350" algn="ctr">
              <a:buAutoNum type="alphaLcParenR"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LcParenR"/>
            </a:pPr>
            <a:r>
              <a:rPr lang="it-IT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Stadio avanzato</a:t>
            </a:r>
          </a:p>
          <a:p>
            <a:pPr marL="624078" indent="-514350" algn="ctr">
              <a:buAutoNum type="alphaLcParenR"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LcParenR"/>
            </a:pPr>
            <a:r>
              <a:rPr lang="it-IT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Stadio finale</a:t>
            </a:r>
            <a:endParaRPr lang="it-IT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46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29208" y="836713"/>
            <a:ext cx="8229600" cy="1800199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it-IT" sz="3400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Stadio iniziale</a:t>
            </a:r>
          </a:p>
          <a:p>
            <a:pPr marL="109728" indent="0" algn="ctr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109728" indent="0" algn="ctr">
              <a:buNone/>
            </a:pP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La prima tappa della reazione di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Maillard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è costituita da reazioni reversibili tra gruppi amminici e uno zucchero riducente. Si forma una base di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Schiff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, quindi una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aldosilamina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ed infine un composto stabile</a:t>
            </a:r>
            <a:endParaRPr lang="it-IT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8640960" cy="363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5076056" y="645333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Prodotto di AMADORI</a:t>
            </a:r>
            <a:endParaRPr lang="it-IT" b="1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19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Lo stadio avanzato comprende un insieme di reazioni che comportano la decomposizione del composto di Amadori.</a:t>
            </a:r>
          </a:p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I composti di Amadori possono decomporsi seguendo due diverse vie:</a:t>
            </a:r>
          </a:p>
          <a:p>
            <a:pPr marL="109728" indent="0" algn="ctr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UcParenR"/>
            </a:pP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Enolizzazione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1-2 (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pH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acido, mezzo diluito e bassa temperatura)</a:t>
            </a:r>
          </a:p>
          <a:p>
            <a:pPr marL="624078" indent="-514350" algn="ctr">
              <a:buAutoNum type="alphaUcParenR"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UcParenR"/>
            </a:pPr>
            <a:r>
              <a:rPr lang="it-IT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Enolizzazione</a:t>
            </a:r>
            <a:r>
              <a:rPr lang="it-IT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2-3 (</a:t>
            </a:r>
            <a:r>
              <a:rPr lang="it-IT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pH</a:t>
            </a:r>
            <a:r>
              <a:rPr lang="it-IT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neutro o basico, bassa umidità ed alta temperatura</a:t>
            </a:r>
            <a:endParaRPr lang="it-IT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27856"/>
            <a:ext cx="8229600" cy="102488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531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Segnaposto contenuto 3" descr="http://podcast.federica.unina.it/mini/img.php?src=/files/_docenti/albrizio-stefania/img/albrizio-73-05-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280920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22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1052737"/>
            <a:ext cx="8229600" cy="2232248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it-IT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Lo stadio finale corrisponde alla scomparsa dei prodotti avanzati (</a:t>
            </a:r>
            <a:r>
              <a:rPr lang="it-IT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premelanoidine</a:t>
            </a:r>
            <a:r>
              <a:rPr lang="it-IT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) della reazione e, in seguito a reazioni di policondensazione, alla formazione di composti bruni (</a:t>
            </a:r>
            <a:r>
              <a:rPr lang="it-IT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melanoidine</a:t>
            </a:r>
            <a:r>
              <a:rPr lang="it-IT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)</a:t>
            </a:r>
            <a:endParaRPr lang="it-IT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/>
          </a:p>
        </p:txBody>
      </p:sp>
      <p:pic>
        <p:nvPicPr>
          <p:cNvPr id="1026" name="Picture 2" descr="C:\Users\Procida Giuseppe\Desktop\melanoidine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9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564904"/>
            <a:ext cx="6480720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6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Gli aminoacidi liberi, possono anche degradarsi secondo un’altra via conosciuta come la reazione di </a:t>
            </a:r>
            <a:r>
              <a:rPr lang="it-IT" dirty="0" err="1" smtClean="0">
                <a:solidFill>
                  <a:srgbClr val="FFC000"/>
                </a:solidFill>
                <a:latin typeface="Arial Black" panose="020B0A04020102020204" pitchFamily="34" charset="0"/>
              </a:rPr>
              <a:t>Strecker</a:t>
            </a:r>
            <a:r>
              <a:rPr lang="it-IT" dirty="0" smtClean="0">
                <a:latin typeface="Arial Black" panose="020B0A04020102020204" pitchFamily="34" charset="0"/>
              </a:rPr>
              <a:t> </a:t>
            </a:r>
          </a:p>
          <a:p>
            <a:pPr marL="109728" indent="0" algn="ctr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109728" indent="0" algn="ctr">
              <a:buNone/>
            </a:pP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La reazione avviene tra l’aminoacido ed una struttura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dicarbonilica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(generalmente derivante dalla reazione di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Maillard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) e comporta la formazione di composti volatili, principalmente costituiti da aldeidi, piridine e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pirazine</a:t>
            </a:r>
            <a:endParaRPr lang="it-IT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6380"/>
            <a:ext cx="8229600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REAZIONE DI STRECKER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93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STRECKER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8092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12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897454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STRECKER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8208912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755576" y="5517232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Aldeidi ottenute dalla degradazione di </a:t>
            </a:r>
            <a:r>
              <a:rPr lang="it-IT" sz="20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Strecker</a:t>
            </a:r>
            <a:endParaRPr lang="it-IT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27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300</Words>
  <Application>Microsoft Office PowerPoint</Application>
  <PresentationFormat>Presentazione su schermo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 Black</vt:lpstr>
      <vt:lpstr>Lucida Sans Unicode</vt:lpstr>
      <vt:lpstr>Verdana</vt:lpstr>
      <vt:lpstr>Wingdings 2</vt:lpstr>
      <vt:lpstr>Wingdings 3</vt:lpstr>
      <vt:lpstr>Viale</vt:lpstr>
      <vt:lpstr>Presentazione standard di PowerPoint</vt:lpstr>
      <vt:lpstr>MAILLARD</vt:lpstr>
      <vt:lpstr>MAILLARD</vt:lpstr>
      <vt:lpstr>MAILLARD</vt:lpstr>
      <vt:lpstr>MAILLARD</vt:lpstr>
      <vt:lpstr>MAILLARD</vt:lpstr>
      <vt:lpstr>REAZIONE DI STRECKER</vt:lpstr>
      <vt:lpstr>STRECKER</vt:lpstr>
      <vt:lpstr>STRECKER</vt:lpstr>
      <vt:lpstr>Presentazione standard di PowerPoint</vt:lpstr>
      <vt:lpstr>STRECKER</vt:lpstr>
      <vt:lpstr>AMINE ETEROCICLICHE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Procida Giuseppe</dc:creator>
  <cp:lastModifiedBy>Prof.ssa Cateni</cp:lastModifiedBy>
  <cp:revision>21</cp:revision>
  <dcterms:created xsi:type="dcterms:W3CDTF">2015-07-16T08:25:44Z</dcterms:created>
  <dcterms:modified xsi:type="dcterms:W3CDTF">2016-01-28T08:29:53Z</dcterms:modified>
</cp:coreProperties>
</file>