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5" r:id="rId3"/>
    <p:sldId id="266" r:id="rId4"/>
    <p:sldId id="268" r:id="rId5"/>
    <p:sldId id="269" r:id="rId6"/>
    <p:sldId id="258" r:id="rId7"/>
    <p:sldId id="260" r:id="rId8"/>
    <p:sldId id="257" r:id="rId9"/>
    <p:sldId id="261" r:id="rId10"/>
    <p:sldId id="272" r:id="rId11"/>
    <p:sldId id="273" r:id="rId12"/>
    <p:sldId id="264" r:id="rId13"/>
    <p:sldId id="256" r:id="rId14"/>
    <p:sldId id="267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640"/>
  </p:normalViewPr>
  <p:slideViewPr>
    <p:cSldViewPr snapToGrid="0" snapToObjects="1">
      <p:cViewPr varScale="1">
        <p:scale>
          <a:sx n="116" d="100"/>
          <a:sy n="116" d="100"/>
        </p:scale>
        <p:origin x="1704" y="2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2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6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4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3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7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0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4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65F5-6414-2346-A48A-26FE292A3B80}" type="datetimeFigureOut">
              <a:rPr lang="en-US" smtClean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8DAE-2962-F94A-A0DD-4FC5CD2BC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7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url=https%3A%2F%2Fregi.tankonyvtar.hu%2Fhu%2Ftartalom%2Ftamop412A%2F2011-0073_infrared_astronomy%2Fch01.scorml&amp;psig=AOvVaw2GDfVT7M4RkvooMQ50Xxh5&amp;ust=1615029076078000&amp;source=images&amp;cd=vfe&amp;ved=0CAIQjRxqFwoTCPjBtaeCme8CFQAAAAAdAAAAABA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google.com/url?sa=i&amp;url=https%3A%2F%2Fen.wikipedia.org%2Fwiki%2FLaser_construction&amp;psig=AOvVaw1O6BlwA0jcMdVWKe-lVHvq&amp;ust=1615049185083000&amp;source=images&amp;cd=vfe&amp;ved=0CAIQjRxqFwoTCNCU4KHNme8CFQAAAAAdAAAAABA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www.google.com/aclk?sa=l&amp;ai=DChcSEwiFnrOHzpnvAhWm7-0KHW7hAzcYABALGgJkZw&amp;sig=AOD64_0pI1uL0O8IUaRHe63Xi9KvlW09yA&amp;adurl&amp;ctype=5&amp;ved=2ahUKEwjvraiHzpnvAhXas6QKHbqOB2QQvhd6BAgBEH0" TargetMode="Externa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google.com/url?sa=i&amp;url=http%3A%2F%2Fhyperphysics.phy-astr.gsu.edu%2Fhbase%2Fquantum%2Flamb.html&amp;psig=AOvVaw1g_JPPpP2Z8WCa7vqz4Wpl&amp;ust=1614875179870000&amp;source=images&amp;cd=vfe&amp;ved=0CAIQjRxqFwoTCKiDqoPFlO8CFQAAAAAdAAAAABA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hyperlink" Target="https://www.google.com/url?sa=i&amp;url=https%3A%2F%2Fen.wikipedia.org%2Fwiki%2FLyman-alpha_line&amp;psig=AOvVaw1KxXSdnHJmzuICtQGB6DyH&amp;ust=1614871254513000&amp;source=images&amp;cd=vfe&amp;ved=0CAIQjRxqFwoTCOCxwLS2lO8CFQAAAAAdAAAAABA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s://www.google.com/url?sa=i&amp;url=https%3A%2F%2Flink.springer.com%2Fchapter%2F10.1007%2F978-3-642-54322-7_6&amp;psig=AOvVaw0p_cn7PG10H_ilXAoXFIXN&amp;ust=1614875859687000&amp;source=images&amp;cd=vfe&amp;ved=0CAIQjRxqFwoTCLi9r8PHlO8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s://www.google.com/url?sa=i&amp;url=https%3A%2F%2Fonlinelibrary.wiley.com%2Fdoi%2Fabs%2F10.1002%2Fandp.201800324&amp;psig=AOvVaw1g_JPPpP2Z8WCa7vqz4Wpl&amp;ust=1614875179870000&amp;source=images&amp;cd=vfe&amp;ved=0CAIQjRxqFwoTCKiDqoPFlO8CFQAAAAAdAAAAABA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Quantum_fluctuation#cite_note-Pahlavani-2" TargetMode="External"/><Relationship Id="rId13" Type="http://schemas.openxmlformats.org/officeDocument/2006/relationships/hyperlink" Target="https://en.wikipedia.org/wiki/Electromagnetic_force" TargetMode="External"/><Relationship Id="rId18" Type="http://schemas.openxmlformats.org/officeDocument/2006/relationships/hyperlink" Target="https://en.wikipedia.org/wiki/Strong_force" TargetMode="External"/><Relationship Id="rId3" Type="http://schemas.openxmlformats.org/officeDocument/2006/relationships/image" Target="../media/image44.jpeg"/><Relationship Id="rId21" Type="http://schemas.openxmlformats.org/officeDocument/2006/relationships/hyperlink" Target="https://en.wikipedia.org/wiki/Standard_quantum_limit" TargetMode="External"/><Relationship Id="rId7" Type="http://schemas.openxmlformats.org/officeDocument/2006/relationships/hyperlink" Target="https://en.wikipedia.org/wiki/Space" TargetMode="External"/><Relationship Id="rId12" Type="http://schemas.openxmlformats.org/officeDocument/2006/relationships/hyperlink" Target="https://en.wikipedia.org/wiki/Magnetic_field" TargetMode="External"/><Relationship Id="rId17" Type="http://schemas.openxmlformats.org/officeDocument/2006/relationships/hyperlink" Target="https://en.wikipedia.org/wiki/Gluon" TargetMode="External"/><Relationship Id="rId2" Type="http://schemas.openxmlformats.org/officeDocument/2006/relationships/hyperlink" Target="https://www.google.com/url?sa=i&amp;url=https%3A%2F%2Fslideplayer.com%2Fslide%2F6612984%2F&amp;psig=AOvVaw3ApJ_F203WrF7oo45JQrfX&amp;ust=1615220023188000&amp;source=images&amp;cd=vfe&amp;ved=0CAIQjRxqFwoTCNC_8-TJnu8CFQAAAAAdAAAAABAW" TargetMode="External"/><Relationship Id="rId16" Type="http://schemas.openxmlformats.org/officeDocument/2006/relationships/hyperlink" Target="https://en.wikipedia.org/wiki/Weak_force" TargetMode="External"/><Relationship Id="rId20" Type="http://schemas.openxmlformats.org/officeDocument/2006/relationships/hyperlink" Target="https://en.wikipedia.org/wiki/Lamb_shif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Quantum_physics" TargetMode="External"/><Relationship Id="rId11" Type="http://schemas.openxmlformats.org/officeDocument/2006/relationships/hyperlink" Target="https://en.wikipedia.org/wiki/Electric_field" TargetMode="External"/><Relationship Id="rId5" Type="http://schemas.openxmlformats.org/officeDocument/2006/relationships/image" Target="../media/image45.jpeg"/><Relationship Id="rId15" Type="http://schemas.openxmlformats.org/officeDocument/2006/relationships/hyperlink" Target="https://en.wikipedia.org/wiki/W_and_Z_boson" TargetMode="External"/><Relationship Id="rId10" Type="http://schemas.openxmlformats.org/officeDocument/2006/relationships/hyperlink" Target="https://en.wikipedia.org/wiki/Uncertainty_principle" TargetMode="External"/><Relationship Id="rId19" Type="http://schemas.openxmlformats.org/officeDocument/2006/relationships/hyperlink" Target="https://en.wikipedia.org/wiki/Casimir_effect" TargetMode="External"/><Relationship Id="rId4" Type="http://schemas.openxmlformats.org/officeDocument/2006/relationships/hyperlink" Target="https://www.google.com/url?sa=i&amp;url=https%3A%2F%2Fwww.andersoninstitute.com%2Fcasimir-effect.html&amp;psig=AOvVaw0UpLWb7AaYe84wGeo0UuEO&amp;ust=1615221007528000&amp;source=images&amp;cd=vfe&amp;ved=0CAIQjRxqFwoTCKD_z7XNnu8CFQAAAAAdAAAAABAo" TargetMode="External"/><Relationship Id="rId9" Type="http://schemas.openxmlformats.org/officeDocument/2006/relationships/hyperlink" Target="https://en.wikipedia.org/wiki/Werner_Heisenberg" TargetMode="External"/><Relationship Id="rId14" Type="http://schemas.openxmlformats.org/officeDocument/2006/relationships/hyperlink" Target="https://en.wikipedia.org/wiki/Photon" TargetMode="External"/><Relationship Id="rId22" Type="http://schemas.openxmlformats.org/officeDocument/2006/relationships/hyperlink" Target="https://en.wikipedia.org/wiki/LIG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s://www.google.com/url?sa=i&amp;url=https%3A%2F%2Fcourses.lumenlearning.com%2Faustincc-physics2%2Fchapter%2F29-1-quantization-of-energy%2F&amp;psig=AOvVaw3qwx77Yc4ilWlpjgtiNW_z&amp;ust=1614874254700000&amp;source=images&amp;cd=vfe&amp;ved=0CAIQjRxqFwoTCJDHqdzBlO8CFQAAAAAdAAAAABA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hyperlink" Target="https://www.google.com/url?sa=i&amp;url=https%3A%2F%2Funiverse-review.ca%2FF12-molecule.htm&amp;psig=AOvVaw3GA51xuwtuarK38canG3g7&amp;ust=1614874553936000&amp;source=images&amp;cd=vfe&amp;ved=0CAIQjRxqFwoTCMjhotvClO8CFQAAAAAdAAAAAB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url=https%3A%2F%2Fslideplayer.com%2Fslide%2F17095786%2F&amp;psig=AOvVaw21Sx976pOoTHR3FjAgVS9q&amp;ust=1614874929309000&amp;source=images&amp;cd=vfe&amp;ved=0CAIQjRxqFwoTCNiz3IrElO8CFQAAAAAdAAAAABA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astronomy.com%2Fmagazine%2Fask-astro%2F2014%2F04%2Fremnant-radiation&amp;psig=AOvVaw21Sx976pOoTHR3FjAgVS9q&amp;ust=1614874929309000&amp;source=images&amp;cd=vfe&amp;ved=0CAIQjRxqFwoTCNiz3IrElO8CFQAAAAAdAAAAABAQ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imgres?imgurl=https%3A%2F%2Fupload.wikimedia.org%2Fwikipedia%2Fcommons%2F2%2F2d%2FWMAP_2010.png&amp;imgrefurl=https%3A%2F%2Fen.wikipedia.org%2Fwiki%2FCosmic_microwave_background&amp;tbnid=9CWwWso0y5tE0M&amp;vet=12ahUKEwi5l7WFxJTvAhVICuwKHcFKAAoQMygVegUIARDPAQ..i&amp;docid=xMapl1OWQJV_UM&amp;w=4096&amp;h=2048&amp;q=Cosmic%20blackbody%20background&amp;hl=en&amp;client=firefox-b-d&amp;ved=2ahUKEwi5l7WFxJTvAhVICuwKHcFKAAoQMygVegUIARDPA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hyperlink" Target="https://www.google.com/url?sa=i&amp;url=https%3A%2F%2Fwww.visionlearning.com%2Fen%2Flibrary%2FChemistry%2F1%2FAtomic-Theory-II%2F51&amp;psig=AOvVaw0G3HikZEMPWOUYP7c9Urkz&amp;ust=1614870455844000&amp;source=images&amp;cd=vfe&amp;ved=0CAIQjRxqFwoTCJjJybqzlO8CFQAAAAAdAAAAAB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www.rulon.com%2Fpages%2Fbooks%2F26835%2Farnold-sommerfeld%2Fatomic-structure-and-spectral-lines-translated-from-the-third-german-edition-by-henry-l-brose&amp;psig=AOvVaw0G3HikZEMPWOUYP7c9Urkz&amp;ust=1614870455844000&amp;source=images&amp;cd=vfe&amp;ved=0CAIQjRxqFwoTCJjJybqzlO8CFQAAAAAdAAAAABAi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fineartamerica.com/featured/flame-emission-spectra-of-alkali-metals-sheila-terr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s%3A%2F%2Fwww.open.edu%2Fopenlearn%2Fscience-maths-technology%2Foverview-active-galaxies%2Fcontent-section-3.2&amp;psig=AOvVaw3h90cHG5972gFG8SjyISCi&amp;ust=1615046525595000&amp;source=images&amp;cd=vfe&amp;ved=0CAIQjRxqFwoTCOiH96rDme8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url=https%3A%2F%2Fwww.adirondackdailyenterprise.com%2Fopinion%2Fcolumns%2F2018%2F03%2Ftools-of-the-astronomers-spectroscopy%2F&amp;psig=AOvVaw3h90cHG5972gFG8SjyISCi&amp;ust=1615046525595000&amp;source=images&amp;cd=vfe&amp;ved=0CAIQjRxqFwoTCOiH96rDme8CFQAAAAAdAAAAAB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url=https%3A%2F%2Fcourses.lumenlearning.com%2Fphysics%2Fchapter%2F30-3-bohrs-theory-of-the-hydrogen-atom%2F&amp;psig=AOvVaw1KxXSdnHJmzuICtQGB6DyH&amp;ust=1614871254513000&amp;source=images&amp;cd=vfe&amp;ved=0CAIQjRxqFwoTCOCxwLS2lO8CFQAAAAAdAAAAABA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google.com/url?sa=i&amp;url=https%3A%2F%2Fsocratic.org%2Fquestions%2Fwhy-are-atomic-spectra-of-an-element-discontinuous&amp;psig=AOvVaw1KxXSdnHJmzuICtQGB6DyH&amp;ust=1614871254513000&amp;source=images&amp;cd=vfe&amp;ved=0CAIQjRxqFwoTCOCxwLS2lO8CFQAAAAAdAAAAABA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s://www.nist.gov/pml/atomic-spectroscopy-compendium-basic-ideas-notation-data-and-formul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m/url?sa=i&amp;url=https%3A%2F%2Fbyjus.com%2Fphysics%2Fspectral-series%2F&amp;psig=AOvVaw1KxXSdnHJmzuICtQGB6DyH&amp;ust=1614871254513000&amp;source=images&amp;cd=vfe&amp;ved=0CAIQjRxqFwoTCOCxwLS2lO8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com/url?sa=i&amp;url=https%3A%2F%2Fchem.libretexts.org%2FCourses%2FPacific_Union_College%2FQuantum_Chemistry%2F01%253A_The_Dawn_of_the_Quantum_Theory%2F1.04%253A_The_Hydrogen_Atomic_Spectrum&amp;psig=AOvVaw1KxXSdnHJmzuICtQGB6DyH&amp;ust=1614871254513000&amp;source=images&amp;cd=vfe&amp;ved=0CAIQjRxqFwoTCOCxwLS2lO8CFQAAAAAdAAAAABA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https://www.google.com/imgres?imgurl=https%3A%2F%2Fimages.squarespace-cdn.com%2Fcontent%2Fv1%2F5443d7c7e4b06e8b47de9a55%2F1488342528005-3FDKUIYBZHRZCHJ0BDVA%2Fke17ZwdGBToddI8pDm48kEI5VcuLWTggRuVf8M01n-1Zw-zPPgdn4jUwVcJE1ZvWQUxwkmyExglNqGp0IvTJZamWLI2zvYWH8K3-s_4yszcp2ryTI0HqTOaaUohrI8PIo3b4E8qQgdvC7rTUrZyrJ8t4dCeMwp1KIr9Rl0PxLmk%2Fimage-asset.png&amp;imgrefurl=https%3A%2F%2Fwww.jyi.org%2F2016-may%2F2017%2F2%2F27%2Fbohr-revisited-model-and-spectral-lines-of-helium&amp;tbnid=jjL55oHnwxo0KM&amp;vet=12ahUKEwiugtm9vpTvAhUCz6QKHX7ZAo0QMygDegQIARBh..i&amp;docid=xg1op_cj3u-GZM&amp;w=810&amp;h=357&amp;q=Helium%20visible%20optical%20transitions%20images&amp;client=firefox-b-d&amp;ved=2ahUKEwiugtm9vpTvAhUCz6QKHX7ZAo0QMygDegQIARB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%3A%2F%2Fastrog80.astro.cf.ac.uk%2FHP_bkp%2Fherschel.cf.ac.uk%2Fnode%2F274&amp;psig=AOvVaw3-VmzkIiGRRqvufdQkcck0&amp;ust=1614873700037000&amp;source=images&amp;cd=vfe&amp;ved=0CAIQjRxqFwoTCLj79Mu_lO8CFQAAAAAdAAAAABA9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www.google.com/url?sa=i&amp;url=https%3A%2F%2Frk.edu.pl%2Fen%2Fhelium-argon-and-neon-narrowband-imaging%2F&amp;psig=AOvVaw3-VmzkIiGRRqvufdQkcck0&amp;ust=1614873700037000&amp;source=images&amp;cd=vfe&amp;ved=0CAIQjRxqFwoTCLj79Mu_lO8CFQAAAAAdAAAAAB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pter 1. Introduction – the discovery and use of infrared">
            <a:hlinkClick r:id="rId2"/>
            <a:extLst>
              <a:ext uri="{FF2B5EF4-FFF2-40B4-BE49-F238E27FC236}">
                <a16:creationId xmlns:a16="http://schemas.microsoft.com/office/drawing/2014/main" id="{D7776876-D973-944E-9BAD-E36F9A55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15" y="1588830"/>
            <a:ext cx="4292774" cy="37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EE8008-C853-A645-A7DB-A1A2782F7729}"/>
              </a:ext>
            </a:extLst>
          </p:cNvPr>
          <p:cNvSpPr txBox="1"/>
          <p:nvPr/>
        </p:nvSpPr>
        <p:spPr>
          <a:xfrm>
            <a:off x="1501140" y="1188720"/>
            <a:ext cx="600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From the black-body radiation to the zero point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344AC-FD69-1647-A56D-C84F219237A4}"/>
              </a:ext>
            </a:extLst>
          </p:cNvPr>
          <p:cNvSpPr txBox="1"/>
          <p:nvPr/>
        </p:nvSpPr>
        <p:spPr>
          <a:xfrm>
            <a:off x="2507141" y="5562600"/>
            <a:ext cx="4998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Otto </a:t>
            </a:r>
            <a:r>
              <a:rPr lang="it-IT" sz="1400" dirty="0" err="1"/>
              <a:t>Lummer</a:t>
            </a:r>
            <a:r>
              <a:rPr lang="it-IT" sz="1400" dirty="0"/>
              <a:t> and Ferdinand </a:t>
            </a:r>
            <a:r>
              <a:rPr lang="it-IT" sz="1400" dirty="0" err="1"/>
              <a:t>Kurlbaum's</a:t>
            </a:r>
            <a:r>
              <a:rPr lang="it-IT" sz="1400" dirty="0"/>
              <a:t> </a:t>
            </a:r>
            <a:r>
              <a:rPr lang="it-IT" sz="1400" dirty="0" err="1"/>
              <a:t>black</a:t>
            </a:r>
            <a:r>
              <a:rPr lang="it-IT" sz="1400" dirty="0"/>
              <a:t>-body </a:t>
            </a:r>
            <a:r>
              <a:rPr lang="it-IT" sz="1400" dirty="0" err="1"/>
              <a:t>experiment</a:t>
            </a:r>
            <a:r>
              <a:rPr lang="it-IT" sz="1400" dirty="0"/>
              <a:t> from 1898: </a:t>
            </a:r>
            <a:r>
              <a:rPr lang="it-IT" sz="1400" dirty="0" err="1"/>
              <a:t>platinum</a:t>
            </a:r>
            <a:r>
              <a:rPr lang="it-IT" sz="1400" dirty="0"/>
              <a:t> </a:t>
            </a:r>
            <a:r>
              <a:rPr lang="it-IT" sz="1400" dirty="0" err="1"/>
              <a:t>cylinder</a:t>
            </a:r>
            <a:r>
              <a:rPr lang="it-IT" sz="1400" dirty="0"/>
              <a:t> </a:t>
            </a:r>
            <a:r>
              <a:rPr lang="it-IT" sz="1400" dirty="0" err="1"/>
              <a:t>sheet</a:t>
            </a:r>
            <a:r>
              <a:rPr lang="it-IT" sz="1400" dirty="0"/>
              <a:t> </a:t>
            </a:r>
            <a:r>
              <a:rPr lang="it-IT" sz="1400" dirty="0" err="1"/>
              <a:t>within</a:t>
            </a:r>
            <a:r>
              <a:rPr lang="it-IT" sz="1400" dirty="0"/>
              <a:t> a </a:t>
            </a:r>
            <a:r>
              <a:rPr lang="it-IT" sz="1400" dirty="0" err="1"/>
              <a:t>ceramic</a:t>
            </a:r>
            <a:r>
              <a:rPr lang="it-IT" sz="1400" dirty="0"/>
              <a:t> tube (</a:t>
            </a:r>
            <a:r>
              <a:rPr lang="it-IT" sz="1400" dirty="0" err="1"/>
              <a:t>Hoffmann</a:t>
            </a:r>
            <a:r>
              <a:rPr lang="it-IT" sz="1400" dirty="0"/>
              <a:t>, 2000, </a:t>
            </a:r>
            <a:r>
              <a:rPr lang="it-IT" sz="1400" dirty="0" err="1"/>
              <a:t>Physikalische</a:t>
            </a:r>
            <a:r>
              <a:rPr lang="it-IT" sz="1400" dirty="0"/>
              <a:t> </a:t>
            </a:r>
            <a:r>
              <a:rPr lang="it-IT" sz="1400" dirty="0" err="1"/>
              <a:t>Blätter</a:t>
            </a:r>
            <a:r>
              <a:rPr lang="it-IT" sz="1400" dirty="0"/>
              <a:t> Volume 56, </a:t>
            </a:r>
            <a:r>
              <a:rPr lang="it-IT" sz="1400" dirty="0" err="1"/>
              <a:t>Issue</a:t>
            </a:r>
            <a:r>
              <a:rPr lang="it-IT" sz="1400" dirty="0"/>
              <a:t> 12, </a:t>
            </a:r>
            <a:r>
              <a:rPr lang="it-IT" sz="1400" dirty="0" err="1"/>
              <a:t>p</a:t>
            </a:r>
            <a:r>
              <a:rPr lang="it-IT" sz="1400" dirty="0"/>
              <a:t> 43).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81FB5-8953-5E43-BB8F-45529C765180}"/>
              </a:ext>
            </a:extLst>
          </p:cNvPr>
          <p:cNvSpPr txBox="1"/>
          <p:nvPr/>
        </p:nvSpPr>
        <p:spPr>
          <a:xfrm>
            <a:off x="533400" y="251460"/>
            <a:ext cx="371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Lecture 1- Insights in Electrodynamics</a:t>
            </a:r>
          </a:p>
          <a:p>
            <a:r>
              <a:rPr lang="en-US"/>
              <a:t>Introductory Notes</a:t>
            </a:r>
          </a:p>
        </p:txBody>
      </p:sp>
    </p:spTree>
    <p:extLst>
      <p:ext uri="{BB962C8B-B14F-4D97-AF65-F5344CB8AC3E}">
        <p14:creationId xmlns:p14="http://schemas.microsoft.com/office/powerpoint/2010/main" val="313666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rcurylampsfigure1.jpg">
            <a:extLst>
              <a:ext uri="{FF2B5EF4-FFF2-40B4-BE49-F238E27FC236}">
                <a16:creationId xmlns:a16="http://schemas.microsoft.com/office/drawing/2014/main" id="{C19479BA-61D3-CD4E-AB74-4A7E46AFF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27463"/>
            <a:ext cx="44323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rcurylampsfigure2.jpg">
            <a:extLst>
              <a:ext uri="{FF2B5EF4-FFF2-40B4-BE49-F238E27FC236}">
                <a16:creationId xmlns:a16="http://schemas.microsoft.com/office/drawing/2014/main" id="{E2A7BB07-AB2B-8547-9AE2-C704012FD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922338"/>
            <a:ext cx="53213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s-2.jpg">
            <a:extLst>
              <a:ext uri="{FF2B5EF4-FFF2-40B4-BE49-F238E27FC236}">
                <a16:creationId xmlns:a16="http://schemas.microsoft.com/office/drawing/2014/main" id="{29315D06-40A3-8B4F-86B2-19ADF7A58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351338"/>
            <a:ext cx="3606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images-1.jpg">
            <a:extLst>
              <a:ext uri="{FF2B5EF4-FFF2-40B4-BE49-F238E27FC236}">
                <a16:creationId xmlns:a16="http://schemas.microsoft.com/office/drawing/2014/main" id="{43AD0FCA-8139-7740-83A2-A118D5A7A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22338"/>
            <a:ext cx="2501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7">
            <a:extLst>
              <a:ext uri="{FF2B5EF4-FFF2-40B4-BE49-F238E27FC236}">
                <a16:creationId xmlns:a16="http://schemas.microsoft.com/office/drawing/2014/main" id="{A6F41FA3-891A-2147-B203-AD000872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-3175"/>
            <a:ext cx="39405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800" b="1" dirty="0">
                <a:solidFill>
                  <a:srgbClr val="000090"/>
                </a:solidFill>
                <a:latin typeface="Helvetica Neue" panose="02000503000000020004" pitchFamily="2" charset="0"/>
              </a:rPr>
              <a:t>THE THERMAL LIGHT</a:t>
            </a:r>
          </a:p>
        </p:txBody>
      </p:sp>
    </p:spTree>
    <p:extLst>
      <p:ext uri="{BB962C8B-B14F-4D97-AF65-F5344CB8AC3E}">
        <p14:creationId xmlns:p14="http://schemas.microsoft.com/office/powerpoint/2010/main" val="9778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eaks_1.png">
            <a:extLst>
              <a:ext uri="{FF2B5EF4-FFF2-40B4-BE49-F238E27FC236}">
                <a16:creationId xmlns:a16="http://schemas.microsoft.com/office/drawing/2014/main" id="{0EC506E4-D51A-F445-84B5-E1B6DE509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42950"/>
            <a:ext cx="82835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-8.jpg">
            <a:extLst>
              <a:ext uri="{FF2B5EF4-FFF2-40B4-BE49-F238E27FC236}">
                <a16:creationId xmlns:a16="http://schemas.microsoft.com/office/drawing/2014/main" id="{78FE664B-F410-004D-9633-92CDFB028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42950"/>
            <a:ext cx="3695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s-9.jpg">
            <a:extLst>
              <a:ext uri="{FF2B5EF4-FFF2-40B4-BE49-F238E27FC236}">
                <a16:creationId xmlns:a16="http://schemas.microsoft.com/office/drawing/2014/main" id="{424DC0E9-B8F8-994C-86DE-00ECF6BB6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742950"/>
            <a:ext cx="4102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0CA4C-6249-AC4C-94D1-E0E81A056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914400"/>
            <a:ext cx="355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C60AE-2163-8245-B493-7935B9BCD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940050"/>
            <a:ext cx="25400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7">
            <a:extLst>
              <a:ext uri="{FF2B5EF4-FFF2-40B4-BE49-F238E27FC236}">
                <a16:creationId xmlns:a16="http://schemas.microsoft.com/office/drawing/2014/main" id="{EA138C38-4E8C-F644-BA88-5C921383A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071" y="43845"/>
            <a:ext cx="5774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800" b="1" dirty="0">
                <a:solidFill>
                  <a:srgbClr val="000090"/>
                </a:solidFill>
                <a:latin typeface="Helvetica Neue" panose="02000503000000020004" pitchFamily="2" charset="0"/>
              </a:rPr>
              <a:t>AN UNKNOWN THERMAL LIGHT</a:t>
            </a:r>
          </a:p>
        </p:txBody>
      </p:sp>
    </p:spTree>
    <p:extLst>
      <p:ext uri="{BB962C8B-B14F-4D97-AF65-F5344CB8AC3E}">
        <p14:creationId xmlns:p14="http://schemas.microsoft.com/office/powerpoint/2010/main" val="9324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ser construction - Wikipedia">
            <a:hlinkClick r:id="rId2"/>
            <a:extLst>
              <a:ext uri="{FF2B5EF4-FFF2-40B4-BE49-F238E27FC236}">
                <a16:creationId xmlns:a16="http://schemas.microsoft.com/office/drawing/2014/main" id="{60CD477D-2D82-4344-87E7-700BCBDA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0" y="741452"/>
            <a:ext cx="5608320" cy="26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powerful laser system for driving sophisticated experiments in attosecond science">
            <a:extLst>
              <a:ext uri="{FF2B5EF4-FFF2-40B4-BE49-F238E27FC236}">
                <a16:creationId xmlns:a16="http://schemas.microsoft.com/office/drawing/2014/main" id="{0B3AC409-EAF7-9148-9C31-CCC2DC59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5" y="3901228"/>
            <a:ext cx="4236720" cy="2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ncrypted-tbn0.gstatic.com/images?q=tbn:ANd9GcQFQ1hGnclB6sc8fQz3cRwnjoQrMWSEgJaB41KkrEPnRmvhrZO9niJpvPih0wjM_6YXKcpCldY&amp;usqp=CAc">
            <a:hlinkClick r:id="rId5"/>
            <a:extLst>
              <a:ext uri="{FF2B5EF4-FFF2-40B4-BE49-F238E27FC236}">
                <a16:creationId xmlns:a16="http://schemas.microsoft.com/office/drawing/2014/main" id="{5584E2AF-6829-B541-B016-063BB550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-4268788"/>
            <a:ext cx="2489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encrypted-tbn0.gstatic.com/images?q=tbn:ANd9GcQFQ1hGnclB6sc8fQz3cRwnjoQrMWSEgJaB41KkrEPnRmvhrZO9niJpvPih0wjM_6YXKcpCldY&amp;usqp=CAc">
            <a:extLst>
              <a:ext uri="{FF2B5EF4-FFF2-40B4-BE49-F238E27FC236}">
                <a16:creationId xmlns:a16="http://schemas.microsoft.com/office/drawing/2014/main" id="{CF907B7D-0B99-0641-9397-2687EE8F6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-4268788"/>
            <a:ext cx="2489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encrypted-tbn0.gstatic.com/images?q=tbn:ANd9GcQFQ1hGnclB6sc8fQz3cRwnjoQrMWSEgJaB41KkrEPnRmvhrZO9niJpvPih0wjM_6YXKcpCldY&amp;usqp=CAc">
            <a:hlinkClick r:id="rId5"/>
            <a:extLst>
              <a:ext uri="{FF2B5EF4-FFF2-40B4-BE49-F238E27FC236}">
                <a16:creationId xmlns:a16="http://schemas.microsoft.com/office/drawing/2014/main" id="{2F5AC752-2639-114A-A88E-102DFCA7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-4268788"/>
            <a:ext cx="2489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0.gstatic.com/images?q=tbn:ANd9GcQFQ1hGnclB6sc8fQz3cRwnjoQrMWSEgJaB41KkrEPnRmvhrZO9niJpvPih0wjM_6YXKcpCldY&amp;usqp=CAc">
            <a:extLst>
              <a:ext uri="{FF2B5EF4-FFF2-40B4-BE49-F238E27FC236}">
                <a16:creationId xmlns:a16="http://schemas.microsoft.com/office/drawing/2014/main" id="{32A53102-4371-A94D-A57C-4FA09BD9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45" y="3007877"/>
            <a:ext cx="2374542" cy="17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3A1D07-095C-0F45-AFFD-A777F12C83DC}"/>
              </a:ext>
            </a:extLst>
          </p:cNvPr>
          <p:cNvSpPr txBox="1"/>
          <p:nvPr/>
        </p:nvSpPr>
        <p:spPr>
          <a:xfrm>
            <a:off x="5942254" y="4682738"/>
            <a:ext cx="2775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Diodo LASER ------------- LNC728PS01WW 783Nm, Infrarossi, 200mW, 3 Pin, Massimo 3 V</a:t>
            </a:r>
          </a:p>
          <a:p>
            <a:r>
              <a:rPr lang="it-IT" b="1"/>
              <a:t>~  Euro 29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0155F-59A8-284C-BB67-A408B7F557C6}"/>
              </a:ext>
            </a:extLst>
          </p:cNvPr>
          <p:cNvSpPr txBox="1"/>
          <p:nvPr/>
        </p:nvSpPr>
        <p:spPr>
          <a:xfrm>
            <a:off x="6199387" y="729032"/>
            <a:ext cx="2261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IS AN OPTICAL </a:t>
            </a:r>
          </a:p>
          <a:p>
            <a:r>
              <a:rPr lang="en-US" b="1">
                <a:solidFill>
                  <a:srgbClr val="FF0000"/>
                </a:solidFill>
              </a:rPr>
              <a:t>RESONATOR?</a:t>
            </a:r>
          </a:p>
        </p:txBody>
      </p:sp>
      <p:sp>
        <p:nvSpPr>
          <p:cNvPr id="3" name="Curved Up Arrow 2">
            <a:extLst>
              <a:ext uri="{FF2B5EF4-FFF2-40B4-BE49-F238E27FC236}">
                <a16:creationId xmlns:a16="http://schemas.microsoft.com/office/drawing/2014/main" id="{B97050BA-C72D-B741-9B9F-75D0F9EA53A3}"/>
              </a:ext>
            </a:extLst>
          </p:cNvPr>
          <p:cNvSpPr/>
          <p:nvPr/>
        </p:nvSpPr>
        <p:spPr>
          <a:xfrm rot="20208228">
            <a:off x="2929250" y="2335138"/>
            <a:ext cx="5251791" cy="1074464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98FB8-DDD9-9F46-A5AA-6083800EFBA9}"/>
              </a:ext>
            </a:extLst>
          </p:cNvPr>
          <p:cNvSpPr txBox="1"/>
          <p:nvPr/>
        </p:nvSpPr>
        <p:spPr>
          <a:xfrm>
            <a:off x="2904565" y="0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QUANTUM LIGHT</a:t>
            </a:r>
          </a:p>
        </p:txBody>
      </p:sp>
    </p:spTree>
    <p:extLst>
      <p:ext uri="{BB962C8B-B14F-4D97-AF65-F5344CB8AC3E}">
        <p14:creationId xmlns:p14="http://schemas.microsoft.com/office/powerpoint/2010/main" val="101743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he Lamb Shift">
            <a:hlinkClick r:id="rId2"/>
            <a:extLst>
              <a:ext uri="{FF2B5EF4-FFF2-40B4-BE49-F238E27FC236}">
                <a16:creationId xmlns:a16="http://schemas.microsoft.com/office/drawing/2014/main" id="{B77ED0FA-64FC-5344-86EF-217D9884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1" y="583155"/>
            <a:ext cx="5311140" cy="45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DCC86-B853-264D-8C49-89251140F991}"/>
              </a:ext>
            </a:extLst>
          </p:cNvPr>
          <p:cNvSpPr txBox="1"/>
          <p:nvPr/>
        </p:nvSpPr>
        <p:spPr>
          <a:xfrm>
            <a:off x="563881" y="167640"/>
            <a:ext cx="340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VERY VERY INTERESTION STORY</a:t>
            </a:r>
          </a:p>
        </p:txBody>
      </p:sp>
      <p:pic>
        <p:nvPicPr>
          <p:cNvPr id="12" name="Picture 2" descr="Lyman-alpha line - Wikipedia">
            <a:hlinkClick r:id="rId4"/>
            <a:extLst>
              <a:ext uri="{FF2B5EF4-FFF2-40B4-BE49-F238E27FC236}">
                <a16:creationId xmlns:a16="http://schemas.microsoft.com/office/drawing/2014/main" id="{933A3CAA-3EFA-5343-AC38-CE8059EC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31" y="4050437"/>
            <a:ext cx="2937429" cy="20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0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Fine Structure and Lamb Shift | SpringerLink">
            <a:hlinkClick r:id="rId2"/>
            <a:extLst>
              <a:ext uri="{FF2B5EF4-FFF2-40B4-BE49-F238E27FC236}">
                <a16:creationId xmlns:a16="http://schemas.microsoft.com/office/drawing/2014/main" id="{B4B0E64C-94CD-EA4B-B4BE-99D295E1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5" y="3051138"/>
            <a:ext cx="8200586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ory of the Lamb Shift in Hydrogen and Light Hydrogen‐Like Ions -  Yerokhin - 2019 - Annalen der Physik - Wiley Online Library">
            <a:hlinkClick r:id="rId4"/>
            <a:extLst>
              <a:ext uri="{FF2B5EF4-FFF2-40B4-BE49-F238E27FC236}">
                <a16:creationId xmlns:a16="http://schemas.microsoft.com/office/drawing/2014/main" id="{3EAAD0CB-8F2A-274C-860F-A5BAAAAB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1" y="291000"/>
            <a:ext cx="2957008" cy="21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803048-5633-EE4E-964C-788B8AB9C03E}"/>
              </a:ext>
            </a:extLst>
          </p:cNvPr>
          <p:cNvSpPr txBox="1"/>
          <p:nvPr/>
        </p:nvSpPr>
        <p:spPr>
          <a:xfrm>
            <a:off x="701040" y="23093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Bohr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C1ECB9-0341-964E-B0B1-381683A276CE}"/>
              </a:ext>
            </a:extLst>
          </p:cNvPr>
          <p:cNvCxnSpPr/>
          <p:nvPr/>
        </p:nvCxnSpPr>
        <p:spPr>
          <a:xfrm>
            <a:off x="2743648" y="104223"/>
            <a:ext cx="0" cy="26465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E6E705-BAA6-594B-A870-7287E0F08ACD}"/>
              </a:ext>
            </a:extLst>
          </p:cNvPr>
          <p:cNvCxnSpPr>
            <a:cxnSpLocks/>
          </p:cNvCxnSpPr>
          <p:nvPr/>
        </p:nvCxnSpPr>
        <p:spPr>
          <a:xfrm>
            <a:off x="4191222" y="1216045"/>
            <a:ext cx="3297238" cy="196020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394C55A-937D-C94C-A448-C4E1C7781F0F}"/>
              </a:ext>
            </a:extLst>
          </p:cNvPr>
          <p:cNvSpPr txBox="1"/>
          <p:nvPr/>
        </p:nvSpPr>
        <p:spPr>
          <a:xfrm>
            <a:off x="5737860" y="754380"/>
            <a:ext cx="3327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 UNDERSTAND THIS TINY SHIFT</a:t>
            </a:r>
          </a:p>
          <a:p>
            <a:r>
              <a:rPr lang="en-US"/>
              <a:t>WE NEED TO QUANTISE THE EM</a:t>
            </a:r>
            <a:br>
              <a:rPr lang="en-US"/>
            </a:br>
            <a:r>
              <a:rPr lang="en-US"/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10908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489CC-AC66-2347-8527-7C800B32C8F9}"/>
              </a:ext>
            </a:extLst>
          </p:cNvPr>
          <p:cNvSpPr txBox="1"/>
          <p:nvPr/>
        </p:nvSpPr>
        <p:spPr>
          <a:xfrm>
            <a:off x="2667896" y="344244"/>
            <a:ext cx="339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THE ZERO POINT ENERGY</a:t>
            </a:r>
          </a:p>
        </p:txBody>
      </p:sp>
      <p:pic>
        <p:nvPicPr>
          <p:cNvPr id="1026" name="Picture 2" descr="Title: Lesson 7 Intermolecular Forces Learning Objectives: – Learn to  identify and explain the three types of intermolecular forces: Van der Waals  Permanent. - ppt download">
            <a:hlinkClick r:id="rId2"/>
            <a:extLst>
              <a:ext uri="{FF2B5EF4-FFF2-40B4-BE49-F238E27FC236}">
                <a16:creationId xmlns:a16="http://schemas.microsoft.com/office/drawing/2014/main" id="{13C8F9CA-16CB-5841-9065-7F2C400B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1" y="1015681"/>
            <a:ext cx="3850133" cy="28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simir Effect Time Travel">
            <a:hlinkClick r:id="rId4"/>
            <a:extLst>
              <a:ext uri="{FF2B5EF4-FFF2-40B4-BE49-F238E27FC236}">
                <a16:creationId xmlns:a16="http://schemas.microsoft.com/office/drawing/2014/main" id="{3387882A-CEAC-574B-BB34-2EB1A19D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4" y="1015681"/>
            <a:ext cx="3737722" cy="28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668F8-E0FC-1647-9E3E-41CBBA99248F}"/>
              </a:ext>
            </a:extLst>
          </p:cNvPr>
          <p:cNvSpPr txBox="1"/>
          <p:nvPr/>
        </p:nvSpPr>
        <p:spPr>
          <a:xfrm>
            <a:off x="419548" y="4113053"/>
            <a:ext cx="83742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 </a:t>
            </a:r>
            <a:r>
              <a:rPr lang="it-IT" sz="1400" dirty="0">
                <a:hlinkClick r:id="rId6" tooltip="Quantum physics"/>
              </a:rPr>
              <a:t>quantum physics</a:t>
            </a:r>
            <a:r>
              <a:rPr lang="it-IT" sz="1400" dirty="0"/>
              <a:t>, a </a:t>
            </a:r>
            <a:r>
              <a:rPr lang="it-IT" sz="1400" b="1" dirty="0"/>
              <a:t>quantum </a:t>
            </a:r>
            <a:r>
              <a:rPr lang="it-IT" sz="1400" b="1" dirty="0" err="1"/>
              <a:t>fluctuation</a:t>
            </a:r>
            <a:r>
              <a:rPr lang="it-IT" sz="1400" dirty="0"/>
              <a:t> (or </a:t>
            </a:r>
            <a:r>
              <a:rPr lang="it-IT" sz="1400" b="1" dirty="0" err="1"/>
              <a:t>vacuum</a:t>
            </a:r>
            <a:r>
              <a:rPr lang="it-IT" sz="1400" b="1" dirty="0"/>
              <a:t> state </a:t>
            </a:r>
            <a:r>
              <a:rPr lang="it-IT" sz="1400" b="1" dirty="0" err="1"/>
              <a:t>fluctuation</a:t>
            </a:r>
            <a:r>
              <a:rPr lang="it-IT" sz="1400" dirty="0"/>
              <a:t> or </a:t>
            </a:r>
            <a:r>
              <a:rPr lang="it-IT" sz="1400" b="1" dirty="0" err="1"/>
              <a:t>vacuum</a:t>
            </a:r>
            <a:r>
              <a:rPr lang="it-IT" sz="1400" b="1" dirty="0"/>
              <a:t> </a:t>
            </a:r>
            <a:r>
              <a:rPr lang="it-IT" sz="1400" b="1" dirty="0" err="1"/>
              <a:t>fluctuation</a:t>
            </a:r>
            <a:r>
              <a:rPr lang="it-IT" sz="1400" dirty="0"/>
              <a:t>) </a:t>
            </a:r>
            <a:r>
              <a:rPr lang="it-IT" sz="1400" dirty="0" err="1"/>
              <a:t>is</a:t>
            </a:r>
            <a:r>
              <a:rPr lang="it-IT" sz="1400" dirty="0"/>
              <a:t> the </a:t>
            </a:r>
            <a:r>
              <a:rPr lang="it-IT" sz="1400" dirty="0" err="1"/>
              <a:t>temporary</a:t>
            </a:r>
            <a:r>
              <a:rPr lang="it-IT" sz="1400" dirty="0"/>
              <a:t> random </a:t>
            </a:r>
            <a:r>
              <a:rPr lang="it-IT" sz="1400" dirty="0" err="1"/>
              <a:t>change</a:t>
            </a:r>
            <a:r>
              <a:rPr lang="it-IT" sz="1400" dirty="0"/>
              <a:t> in the </a:t>
            </a:r>
            <a:r>
              <a:rPr lang="it-IT" sz="1400" dirty="0" err="1"/>
              <a:t>amount</a:t>
            </a:r>
            <a:r>
              <a:rPr lang="it-IT" sz="1400" dirty="0"/>
              <a:t> of </a:t>
            </a:r>
            <a:r>
              <a:rPr lang="it-IT" sz="1400" dirty="0" err="1"/>
              <a:t>energy</a:t>
            </a:r>
            <a:r>
              <a:rPr lang="it-IT" sz="1400" dirty="0"/>
              <a:t> in a </a:t>
            </a:r>
            <a:r>
              <a:rPr lang="it-IT" sz="1400" dirty="0" err="1"/>
              <a:t>point</a:t>
            </a:r>
            <a:r>
              <a:rPr lang="it-IT" sz="1400" dirty="0"/>
              <a:t> in </a:t>
            </a:r>
            <a:r>
              <a:rPr lang="it-IT" sz="1400" dirty="0">
                <a:hlinkClick r:id="rId7" tooltip="Space"/>
              </a:rPr>
              <a:t>space</a:t>
            </a:r>
            <a:r>
              <a:rPr lang="it-IT" sz="1400" dirty="0"/>
              <a:t>,</a:t>
            </a:r>
            <a:r>
              <a:rPr lang="it-IT" sz="1400" baseline="30000" dirty="0">
                <a:hlinkClick r:id="rId8"/>
              </a:rPr>
              <a:t>[2]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/>
              <a:t>prescribed</a:t>
            </a:r>
            <a:r>
              <a:rPr lang="it-IT" sz="1400" dirty="0"/>
              <a:t> by </a:t>
            </a:r>
            <a:r>
              <a:rPr lang="it-IT" sz="1400" dirty="0">
                <a:hlinkClick r:id="rId9" tooltip="Werner Heisenberg"/>
              </a:rPr>
              <a:t>Werner </a:t>
            </a:r>
            <a:r>
              <a:rPr lang="it-IT" sz="1400" dirty="0" err="1">
                <a:hlinkClick r:id="rId9" tooltip="Werner Heisenberg"/>
              </a:rPr>
              <a:t>Heisenberg</a:t>
            </a:r>
            <a:r>
              <a:rPr lang="it-IT" sz="1400" dirty="0" err="1"/>
              <a:t>'s</a:t>
            </a:r>
            <a:r>
              <a:rPr lang="it-IT" sz="1400" dirty="0"/>
              <a:t> </a:t>
            </a:r>
            <a:r>
              <a:rPr lang="it-IT" sz="1400" dirty="0">
                <a:hlinkClick r:id="rId10" tooltip="Uncertainty principle"/>
              </a:rPr>
              <a:t>uncertainty principle</a:t>
            </a:r>
            <a:r>
              <a:rPr lang="it-IT" sz="1400" dirty="0"/>
              <a:t>. </a:t>
            </a:r>
            <a:r>
              <a:rPr lang="it-IT" sz="1400" dirty="0" err="1"/>
              <a:t>They</a:t>
            </a:r>
            <a:r>
              <a:rPr lang="it-IT" sz="1400" dirty="0"/>
              <a:t> are </a:t>
            </a:r>
            <a:r>
              <a:rPr lang="it-IT" sz="1400" dirty="0" err="1"/>
              <a:t>tiny</a:t>
            </a:r>
            <a:r>
              <a:rPr lang="it-IT" sz="1400" dirty="0"/>
              <a:t> random </a:t>
            </a:r>
            <a:r>
              <a:rPr lang="it-IT" sz="1400" dirty="0" err="1"/>
              <a:t>fluctuations</a:t>
            </a:r>
            <a:r>
              <a:rPr lang="it-IT" sz="1400" dirty="0"/>
              <a:t> in the </a:t>
            </a:r>
            <a:r>
              <a:rPr lang="it-IT" sz="1400" dirty="0" err="1"/>
              <a:t>values</a:t>
            </a:r>
            <a:r>
              <a:rPr lang="it-IT" sz="1400" dirty="0"/>
              <a:t> of the </a:t>
            </a:r>
            <a:r>
              <a:rPr lang="it-IT" sz="1400" dirty="0" err="1"/>
              <a:t>fields</a:t>
            </a:r>
            <a:r>
              <a:rPr lang="it-IT" sz="1400" dirty="0"/>
              <a:t>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represent</a:t>
            </a:r>
            <a:r>
              <a:rPr lang="it-IT" sz="1400" dirty="0"/>
              <a:t> </a:t>
            </a:r>
            <a:r>
              <a:rPr lang="it-IT" sz="1400" dirty="0" err="1"/>
              <a:t>elementary</a:t>
            </a:r>
            <a:r>
              <a:rPr lang="it-IT" sz="1400" dirty="0"/>
              <a:t> </a:t>
            </a:r>
            <a:r>
              <a:rPr lang="it-IT" sz="1400" dirty="0" err="1"/>
              <a:t>particles</a:t>
            </a:r>
            <a:r>
              <a:rPr lang="it-IT" sz="1400" dirty="0"/>
              <a:t>, </a:t>
            </a:r>
            <a:r>
              <a:rPr lang="it-IT" sz="1400" dirty="0" err="1"/>
              <a:t>such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>
                <a:hlinkClick r:id="rId11" tooltip="Electric field"/>
              </a:rPr>
              <a:t>electric</a:t>
            </a:r>
            <a:r>
              <a:rPr lang="it-IT" sz="1400" dirty="0"/>
              <a:t> and </a:t>
            </a:r>
            <a:r>
              <a:rPr lang="it-IT" sz="1400" dirty="0">
                <a:hlinkClick r:id="rId12" tooltip="Magnetic field"/>
              </a:rPr>
              <a:t>magnetic fields</a:t>
            </a:r>
            <a:r>
              <a:rPr lang="it-IT" sz="1400" dirty="0"/>
              <a:t>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represent</a:t>
            </a:r>
            <a:r>
              <a:rPr lang="it-IT" sz="1400" dirty="0"/>
              <a:t> the </a:t>
            </a:r>
            <a:r>
              <a:rPr lang="it-IT" sz="1400" dirty="0">
                <a:hlinkClick r:id="rId13" tooltip="Electromagnetic force"/>
              </a:rPr>
              <a:t>electromagnetic force</a:t>
            </a:r>
            <a:r>
              <a:rPr lang="it-IT" sz="1400" dirty="0"/>
              <a:t> </a:t>
            </a:r>
            <a:r>
              <a:rPr lang="it-IT" sz="1400" dirty="0" err="1"/>
              <a:t>carried</a:t>
            </a:r>
            <a:r>
              <a:rPr lang="it-IT" sz="1400" dirty="0"/>
              <a:t> by </a:t>
            </a:r>
            <a:r>
              <a:rPr lang="it-IT" sz="1400" dirty="0">
                <a:hlinkClick r:id="rId14" tooltip="Photon"/>
              </a:rPr>
              <a:t>photons</a:t>
            </a:r>
            <a:r>
              <a:rPr lang="it-IT" sz="1400" dirty="0"/>
              <a:t>, </a:t>
            </a:r>
            <a:r>
              <a:rPr lang="it-IT" sz="1400" dirty="0">
                <a:hlinkClick r:id="rId15" tooltip="W and Z boson"/>
              </a:rPr>
              <a:t>W and Z fields</a:t>
            </a:r>
            <a:r>
              <a:rPr lang="it-IT" sz="1400" dirty="0"/>
              <a:t>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carry</a:t>
            </a:r>
            <a:r>
              <a:rPr lang="it-IT" sz="1400" dirty="0"/>
              <a:t> the </a:t>
            </a:r>
            <a:r>
              <a:rPr lang="it-IT" sz="1400" dirty="0">
                <a:hlinkClick r:id="rId16" tooltip="Weak force"/>
              </a:rPr>
              <a:t>weak force</a:t>
            </a:r>
            <a:r>
              <a:rPr lang="it-IT" sz="1400" dirty="0"/>
              <a:t>, and </a:t>
            </a:r>
            <a:r>
              <a:rPr lang="it-IT" sz="1400" dirty="0">
                <a:hlinkClick r:id="rId17" tooltip="Gluon"/>
              </a:rPr>
              <a:t>gluon</a:t>
            </a:r>
            <a:r>
              <a:rPr lang="it-IT" sz="1400" dirty="0"/>
              <a:t> </a:t>
            </a:r>
            <a:r>
              <a:rPr lang="it-IT" sz="1400" dirty="0" err="1"/>
              <a:t>fields</a:t>
            </a:r>
            <a:r>
              <a:rPr lang="it-IT" sz="1400" dirty="0"/>
              <a:t>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carry</a:t>
            </a:r>
            <a:r>
              <a:rPr lang="it-IT" sz="1400" dirty="0"/>
              <a:t> the </a:t>
            </a:r>
            <a:r>
              <a:rPr lang="it-IT" sz="1400" dirty="0">
                <a:hlinkClick r:id="rId18" tooltip="Strong force"/>
              </a:rPr>
              <a:t>strong force</a:t>
            </a:r>
            <a:r>
              <a:rPr lang="it-IT" sz="1400" dirty="0"/>
              <a:t>.</a:t>
            </a:r>
          </a:p>
          <a:p>
            <a:r>
              <a:rPr lang="it-IT" sz="1400" dirty="0" err="1"/>
              <a:t>Another</a:t>
            </a:r>
            <a:r>
              <a:rPr lang="it-IT" sz="1400" dirty="0"/>
              <a:t> </a:t>
            </a:r>
            <a:r>
              <a:rPr lang="it-IT" sz="1400" dirty="0" err="1"/>
              <a:t>consequence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the </a:t>
            </a:r>
            <a:r>
              <a:rPr lang="it-IT" sz="1400" dirty="0">
                <a:hlinkClick r:id="rId19" tooltip="Casimir effect"/>
              </a:rPr>
              <a:t>Casimir effect</a:t>
            </a:r>
            <a:r>
              <a:rPr lang="it-IT" sz="1400" dirty="0"/>
              <a:t>. </a:t>
            </a:r>
            <a:r>
              <a:rPr lang="it-IT" sz="1400" dirty="0" err="1"/>
              <a:t>One</a:t>
            </a:r>
            <a:r>
              <a:rPr lang="it-IT" sz="1400" dirty="0"/>
              <a:t> of the first </a:t>
            </a:r>
            <a:r>
              <a:rPr lang="it-IT" sz="1400" dirty="0" err="1"/>
              <a:t>observations</a:t>
            </a:r>
            <a:r>
              <a:rPr lang="it-IT" sz="1400" dirty="0"/>
              <a:t>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was</a:t>
            </a:r>
            <a:r>
              <a:rPr lang="it-IT" sz="1400" dirty="0"/>
              <a:t> </a:t>
            </a:r>
            <a:r>
              <a:rPr lang="it-IT" sz="1400" dirty="0" err="1"/>
              <a:t>evidence</a:t>
            </a:r>
            <a:r>
              <a:rPr lang="it-IT" sz="1400" dirty="0"/>
              <a:t> for </a:t>
            </a:r>
            <a:r>
              <a:rPr lang="it-IT" sz="1400" dirty="0" err="1"/>
              <a:t>vacuum</a:t>
            </a:r>
            <a:r>
              <a:rPr lang="it-IT" sz="1400" dirty="0"/>
              <a:t> </a:t>
            </a:r>
            <a:r>
              <a:rPr lang="it-IT" sz="1400" dirty="0" err="1"/>
              <a:t>fluctuations</a:t>
            </a:r>
            <a:r>
              <a:rPr lang="it-IT" sz="1400" dirty="0"/>
              <a:t> </a:t>
            </a:r>
            <a:r>
              <a:rPr lang="it-IT" sz="1400" dirty="0" err="1"/>
              <a:t>was</a:t>
            </a:r>
            <a:r>
              <a:rPr lang="it-IT" sz="1400" dirty="0"/>
              <a:t> the </a:t>
            </a:r>
            <a:r>
              <a:rPr lang="it-IT" sz="1400" dirty="0">
                <a:hlinkClick r:id="rId20" tooltip="Lamb shift"/>
              </a:rPr>
              <a:t>Lamb shift</a:t>
            </a:r>
            <a:r>
              <a:rPr lang="it-IT" sz="1400" dirty="0"/>
              <a:t> in </a:t>
            </a:r>
            <a:r>
              <a:rPr lang="it-IT" sz="1400" dirty="0" err="1"/>
              <a:t>hydrogen</a:t>
            </a:r>
            <a:r>
              <a:rPr lang="it-IT" sz="1400" dirty="0"/>
              <a:t>. In </a:t>
            </a:r>
            <a:r>
              <a:rPr lang="it-IT" sz="1400" dirty="0" err="1"/>
              <a:t>July</a:t>
            </a:r>
            <a:r>
              <a:rPr lang="it-IT" sz="1400" dirty="0"/>
              <a:t> 2020 </a:t>
            </a:r>
            <a:r>
              <a:rPr lang="it-IT" sz="1400" dirty="0" err="1"/>
              <a:t>scientists</a:t>
            </a:r>
            <a:r>
              <a:rPr lang="it-IT" sz="1400" dirty="0"/>
              <a:t> report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they</a:t>
            </a:r>
            <a:r>
              <a:rPr lang="it-IT" sz="1400" dirty="0"/>
              <a:t>, for the first time, </a:t>
            </a:r>
            <a:r>
              <a:rPr lang="it-IT" sz="1400" dirty="0" err="1"/>
              <a:t>measured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quantum </a:t>
            </a:r>
            <a:r>
              <a:rPr lang="it-IT" sz="1400" dirty="0" err="1"/>
              <a:t>vacuum</a:t>
            </a:r>
            <a:r>
              <a:rPr lang="it-IT" sz="1400" dirty="0"/>
              <a:t> </a:t>
            </a:r>
            <a:r>
              <a:rPr lang="it-IT" sz="1400" dirty="0" err="1"/>
              <a:t>fluctuations</a:t>
            </a:r>
            <a:r>
              <a:rPr lang="it-IT" sz="1400" dirty="0"/>
              <a:t> can </a:t>
            </a:r>
            <a:r>
              <a:rPr lang="it-IT" sz="1400" dirty="0" err="1"/>
              <a:t>influence</a:t>
            </a:r>
            <a:r>
              <a:rPr lang="it-IT" sz="1400" dirty="0"/>
              <a:t> the </a:t>
            </a:r>
            <a:r>
              <a:rPr lang="it-IT" sz="1400" dirty="0" err="1"/>
              <a:t>motion</a:t>
            </a:r>
            <a:r>
              <a:rPr lang="it-IT" sz="1400" dirty="0"/>
              <a:t> of </a:t>
            </a:r>
            <a:r>
              <a:rPr lang="it-IT" sz="1400" dirty="0" err="1"/>
              <a:t>macroscopic</a:t>
            </a:r>
            <a:r>
              <a:rPr lang="it-IT" sz="1400" dirty="0"/>
              <a:t>, human-scale </a:t>
            </a:r>
            <a:r>
              <a:rPr lang="it-IT" sz="1400" dirty="0" err="1"/>
              <a:t>objects</a:t>
            </a:r>
            <a:r>
              <a:rPr lang="it-IT" sz="1400" dirty="0"/>
              <a:t> by </a:t>
            </a:r>
            <a:r>
              <a:rPr lang="it-IT" sz="1400" dirty="0" err="1"/>
              <a:t>measuring</a:t>
            </a:r>
            <a:r>
              <a:rPr lang="it-IT" sz="1400" dirty="0"/>
              <a:t> </a:t>
            </a:r>
            <a:r>
              <a:rPr lang="it-IT" sz="1400" dirty="0" err="1"/>
              <a:t>correlations</a:t>
            </a:r>
            <a:r>
              <a:rPr lang="it-IT" sz="1400" dirty="0"/>
              <a:t> </a:t>
            </a:r>
            <a:r>
              <a:rPr lang="it-IT" sz="1400" dirty="0" err="1"/>
              <a:t>below</a:t>
            </a:r>
            <a:r>
              <a:rPr lang="it-IT" sz="1400" dirty="0"/>
              <a:t> the </a:t>
            </a:r>
            <a:r>
              <a:rPr lang="it-IT" sz="1400" dirty="0">
                <a:hlinkClick r:id="rId21" tooltip="Standard quantum limit"/>
              </a:rPr>
              <a:t>standard quantum limit</a:t>
            </a:r>
            <a:r>
              <a:rPr lang="it-IT" sz="1400" dirty="0"/>
              <a:t> </a:t>
            </a:r>
            <a:r>
              <a:rPr lang="it-IT" sz="1400" dirty="0" err="1"/>
              <a:t>between</a:t>
            </a:r>
            <a:r>
              <a:rPr lang="it-IT" sz="1400" dirty="0"/>
              <a:t> the position/</a:t>
            </a:r>
            <a:r>
              <a:rPr lang="it-IT" sz="1400" dirty="0" err="1"/>
              <a:t>momentum</a:t>
            </a:r>
            <a:r>
              <a:rPr lang="it-IT" sz="1400" dirty="0"/>
              <a:t> </a:t>
            </a:r>
            <a:r>
              <a:rPr lang="it-IT" sz="1400" dirty="0" err="1"/>
              <a:t>uncertainty</a:t>
            </a:r>
            <a:r>
              <a:rPr lang="it-IT" sz="1400" dirty="0"/>
              <a:t> of the </a:t>
            </a:r>
            <a:r>
              <a:rPr lang="it-IT" sz="1400" dirty="0" err="1"/>
              <a:t>mirrors</a:t>
            </a:r>
            <a:r>
              <a:rPr lang="it-IT" sz="1400" dirty="0"/>
              <a:t> of </a:t>
            </a:r>
            <a:r>
              <a:rPr lang="it-IT" sz="1400" dirty="0">
                <a:hlinkClick r:id="rId22" tooltip="LIGO"/>
              </a:rPr>
              <a:t>LIGO</a:t>
            </a:r>
            <a:r>
              <a:rPr lang="it-IT" sz="1400" dirty="0"/>
              <a:t> and the </a:t>
            </a:r>
            <a:r>
              <a:rPr lang="it-IT" sz="1400" dirty="0" err="1"/>
              <a:t>photon</a:t>
            </a:r>
            <a:r>
              <a:rPr lang="it-IT" sz="1400" dirty="0"/>
              <a:t> </a:t>
            </a:r>
            <a:r>
              <a:rPr lang="it-IT" sz="1400" dirty="0" err="1"/>
              <a:t>number</a:t>
            </a:r>
            <a:r>
              <a:rPr lang="it-IT" sz="1400" dirty="0"/>
              <a:t>/</a:t>
            </a:r>
            <a:r>
              <a:rPr lang="it-IT" sz="1400" dirty="0" err="1"/>
              <a:t>phase</a:t>
            </a:r>
            <a:r>
              <a:rPr lang="it-IT" sz="1400" dirty="0"/>
              <a:t> </a:t>
            </a:r>
            <a:r>
              <a:rPr lang="it-IT" sz="1400" dirty="0" err="1"/>
              <a:t>uncertainty</a:t>
            </a:r>
            <a:r>
              <a:rPr lang="it-IT" sz="1400" dirty="0"/>
              <a:t> of light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they</a:t>
            </a:r>
            <a:r>
              <a:rPr lang="it-IT" sz="1400" dirty="0"/>
              <a:t> </a:t>
            </a:r>
            <a:r>
              <a:rPr lang="it-IT" sz="1400" dirty="0" err="1"/>
              <a:t>reflect</a:t>
            </a:r>
            <a:r>
              <a:rPr lang="it-IT" sz="1400" dirty="0"/>
              <a:t>.</a:t>
            </a:r>
          </a:p>
          <a:p>
            <a:r>
              <a:rPr lang="it-IT" sz="1400" dirty="0"/>
              <a:t>SOURCE : WIKIPEDIA – QUANTUM FLUCTUATION</a:t>
            </a:r>
          </a:p>
        </p:txBody>
      </p:sp>
    </p:spTree>
    <p:extLst>
      <p:ext uri="{BB962C8B-B14F-4D97-AF65-F5344CB8AC3E}">
        <p14:creationId xmlns:p14="http://schemas.microsoft.com/office/powerpoint/2010/main" val="382115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ED8FE9-72E7-4F43-90AB-FE0DD53E8030}"/>
              </a:ext>
            </a:extLst>
          </p:cNvPr>
          <p:cNvSpPr txBox="1"/>
          <p:nvPr/>
        </p:nvSpPr>
        <p:spPr>
          <a:xfrm>
            <a:off x="796067" y="559398"/>
            <a:ext cx="7627170" cy="59093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 MAST GO STEP-BY-STEP TO BUILD UP A SUITABLE THEORY FOR DESCRIBING THE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TRAJECTORY OF A CHARGE PARTICLE(S) IN ELECTRIC, MAGNETIC AND EM FIELDS.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 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THE FIRST STEP WE MUST TAKE IS TO CONSIDER A TRANSTION TO AN ADANCED MECHANICS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TO DESCRIBE THE TRAJECTORIES OF CHARGE PARTICLES (REMEMBER THAT SAYING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CHARGE PARTICLE IMPLIES MASSIVE PARTICLES).  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THIS IS WHAT WE NEED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 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1- DESCRPTION OF THE EM FIELDS AND EM INTERACTIONS BY THE PRINCIPLE OF LEAST ACTION (ACTUALLY THE PRINCIPLE OF STATIONARY ACTION).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THIS IMPLIES TO WORK OUT THE EM LAGRANGIAN AND HAMILTONIAN. 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 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THIS IS THE SCOPE OF THE FIRST LECTURES. 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LET ME REMIND HERE THAT THE PRINCIPLE OF STATIONARY ACTION IS THE MOST COMPACT FORM OF THE CLASSICAL LAWS OF PHYSICS. IT SUMMARIZES EVERYTHING (CLASSICAL MECHANICS, ELECTRO</a:t>
            </a:r>
            <a:r>
              <a:rPr lang="en-US" dirty="0">
                <a:solidFill>
                  <a:srgbClr val="FFFF00"/>
                </a:solidFill>
              </a:rPr>
              <a:t>MAGNETISM, GENERAL RELATIVITY, QUATUM MECHANICS...) </a:t>
            </a:r>
          </a:p>
        </p:txBody>
      </p:sp>
    </p:spTree>
    <p:extLst>
      <p:ext uri="{BB962C8B-B14F-4D97-AF65-F5344CB8AC3E}">
        <p14:creationId xmlns:p14="http://schemas.microsoft.com/office/powerpoint/2010/main" val="1536362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6DC89-2746-A040-A232-33E0A887E6F3}"/>
              </a:ext>
            </a:extLst>
          </p:cNvPr>
          <p:cNvSpPr txBox="1"/>
          <p:nvPr/>
        </p:nvSpPr>
        <p:spPr>
          <a:xfrm>
            <a:off x="398029" y="1118794"/>
            <a:ext cx="8368445" cy="424731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2- CLASSICAL DESCRIPTION OF THE BLACK-BODY RADIATION BY CLASSICAL ED: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RAYLEIGH-JEANS EQUATION.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3- DERIVATION OF THE PLANCK FORMULAAND MEANING OF THE PLANCK </a:t>
            </a:r>
          </a:p>
          <a:p>
            <a:r>
              <a:rPr lang="en-US" b="1" dirty="0">
                <a:solidFill>
                  <a:srgbClr val="FFFF00"/>
                </a:solidFill>
              </a:rPr>
              <a:t>QUANTISATION.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4- THE TWO LEVEL MODEL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5- THE QM MODEL AND THEFORMULATION OF THE HAMILTONIAN </a:t>
            </a:r>
          </a:p>
          <a:p>
            <a:r>
              <a:rPr lang="en-US" b="1" dirty="0">
                <a:solidFill>
                  <a:srgbClr val="FFFF00"/>
                </a:solidFill>
              </a:rPr>
              <a:t>INTERACTION TERM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6- THE “FERMI GOLDEN RULE” AND THE COMPARISON WITH THE EXPERIMENTS.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7- QUANTISATION OF THE EM FIELD. THE ZERO POINT ENERGY. A GLANCE TO THE QED</a:t>
            </a:r>
          </a:p>
          <a:p>
            <a:r>
              <a:rPr lang="en-US" b="1" dirty="0">
                <a:solidFill>
                  <a:srgbClr val="FFFF00"/>
                </a:solidFill>
              </a:rPr>
              <a:t>AND QFT.   </a:t>
            </a:r>
          </a:p>
        </p:txBody>
      </p:sp>
    </p:spTree>
    <p:extLst>
      <p:ext uri="{BB962C8B-B14F-4D97-AF65-F5344CB8AC3E}">
        <p14:creationId xmlns:p14="http://schemas.microsoft.com/office/powerpoint/2010/main" val="208581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Quantization of Energy | Physics II">
            <a:hlinkClick r:id="rId2"/>
            <a:extLst>
              <a:ext uri="{FF2B5EF4-FFF2-40B4-BE49-F238E27FC236}">
                <a16:creationId xmlns:a16="http://schemas.microsoft.com/office/drawing/2014/main" id="{9BF339B4-6DAC-0D4D-861B-B73C79E5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84" y="4107180"/>
            <a:ext cx="2531236" cy="26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olecules">
            <a:hlinkClick r:id="rId4"/>
            <a:extLst>
              <a:ext uri="{FF2B5EF4-FFF2-40B4-BE49-F238E27FC236}">
                <a16:creationId xmlns:a16="http://schemas.microsoft.com/office/drawing/2014/main" id="{3460FA07-5C87-3D48-9F1F-FE08A7F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66" y="4015740"/>
            <a:ext cx="3326611" cy="29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regi.tankonyvtar.hu/hu/tartalom/tamop412A/2011-0073_infrared_astronomy/image015.png">
            <a:extLst>
              <a:ext uri="{FF2B5EF4-FFF2-40B4-BE49-F238E27FC236}">
                <a16:creationId xmlns:a16="http://schemas.microsoft.com/office/drawing/2014/main" id="{916BAE69-0875-6D4B-8F21-5627FF72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70" y="200278"/>
            <a:ext cx="2513201" cy="19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egi.tankonyvtar.hu/hu/tartalom/tamop412A/2011-0073_infrared_astronomy/image004.png">
            <a:extLst>
              <a:ext uri="{FF2B5EF4-FFF2-40B4-BE49-F238E27FC236}">
                <a16:creationId xmlns:a16="http://schemas.microsoft.com/office/drawing/2014/main" id="{A2CFD943-1F9E-C04F-B988-18AEF15A9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200279"/>
            <a:ext cx="3765551" cy="22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3BFD98-76C9-8848-BD0D-66023E36F55C}"/>
              </a:ext>
            </a:extLst>
          </p:cNvPr>
          <p:cNvSpPr txBox="1"/>
          <p:nvPr/>
        </p:nvSpPr>
        <p:spPr>
          <a:xfrm>
            <a:off x="541020" y="2642175"/>
            <a:ext cx="323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err="1"/>
              <a:t>Spectral</a:t>
            </a:r>
            <a:r>
              <a:rPr lang="it-IT" sz="1000" b="1" i="1"/>
              <a:t> </a:t>
            </a:r>
            <a:r>
              <a:rPr lang="it-IT" sz="1000" b="1" i="1" err="1"/>
              <a:t>energy</a:t>
            </a:r>
            <a:r>
              <a:rPr lang="it-IT" sz="1000" b="1" i="1"/>
              <a:t> </a:t>
            </a:r>
            <a:r>
              <a:rPr lang="it-IT" sz="1000" b="1" i="1" err="1"/>
              <a:t>distribution</a:t>
            </a:r>
            <a:r>
              <a:rPr lang="it-IT" sz="1000" b="1" i="1"/>
              <a:t> for the </a:t>
            </a:r>
            <a:r>
              <a:rPr lang="it-IT" sz="1000" b="1" i="1" err="1"/>
              <a:t>Sun</a:t>
            </a:r>
            <a:r>
              <a:rPr lang="it-IT" sz="1000" b="1" i="1"/>
              <a:t> </a:t>
            </a:r>
            <a:r>
              <a:rPr lang="it-IT" sz="1000" b="1" i="1" err="1"/>
              <a:t>as</a:t>
            </a:r>
            <a:r>
              <a:rPr lang="it-IT" sz="1000" b="1" i="1"/>
              <a:t> </a:t>
            </a:r>
            <a:r>
              <a:rPr lang="it-IT" sz="1000" b="1" i="1" err="1"/>
              <a:t>observed</a:t>
            </a:r>
            <a:r>
              <a:rPr lang="it-IT" sz="1000" b="1" i="1"/>
              <a:t> by </a:t>
            </a:r>
            <a:r>
              <a:rPr lang="it-IT" sz="1000" b="1" i="1" err="1"/>
              <a:t>Herschel</a:t>
            </a:r>
            <a:r>
              <a:rPr lang="it-IT" sz="1000" b="1" i="1"/>
              <a:t>.</a:t>
            </a:r>
            <a:r>
              <a:rPr lang="it-IT" sz="1000" i="1"/>
              <a:t> </a:t>
            </a:r>
            <a:r>
              <a:rPr lang="it-IT" sz="1000" i="1" err="1"/>
              <a:t>We</a:t>
            </a:r>
            <a:r>
              <a:rPr lang="it-IT" sz="1000" i="1"/>
              <a:t> note </a:t>
            </a:r>
            <a:r>
              <a:rPr lang="it-IT" sz="1000" i="1" err="1"/>
              <a:t>that</a:t>
            </a:r>
            <a:r>
              <a:rPr lang="it-IT" sz="1000" i="1"/>
              <a:t> the </a:t>
            </a:r>
            <a:r>
              <a:rPr lang="it-IT" sz="1000" i="1" err="1"/>
              <a:t>peak</a:t>
            </a:r>
            <a:r>
              <a:rPr lang="it-IT" sz="1000" i="1"/>
              <a:t> </a:t>
            </a:r>
            <a:r>
              <a:rPr lang="it-IT" sz="1000" i="1" err="1"/>
              <a:t>is</a:t>
            </a:r>
            <a:r>
              <a:rPr lang="it-IT" sz="1000" i="1"/>
              <a:t> </a:t>
            </a:r>
            <a:r>
              <a:rPr lang="it-IT" sz="1000" i="1" err="1"/>
              <a:t>shifted</a:t>
            </a:r>
            <a:r>
              <a:rPr lang="it-IT" sz="1000" i="1"/>
              <a:t> to the IR </a:t>
            </a:r>
            <a:r>
              <a:rPr lang="it-IT" sz="1000" i="1" err="1"/>
              <a:t>because</a:t>
            </a:r>
            <a:r>
              <a:rPr lang="it-IT" sz="1000" i="1"/>
              <a:t> of the </a:t>
            </a:r>
            <a:r>
              <a:rPr lang="it-IT" sz="1000" i="1" err="1"/>
              <a:t>prism</a:t>
            </a:r>
            <a:r>
              <a:rPr lang="it-IT" sz="1000" i="1"/>
              <a:t> </a:t>
            </a:r>
            <a:r>
              <a:rPr lang="it-IT" sz="1000" i="1" err="1"/>
              <a:t>used</a:t>
            </a:r>
            <a:r>
              <a:rPr lang="it-IT" sz="1000" i="1"/>
              <a:t> (</a:t>
            </a:r>
            <a:r>
              <a:rPr lang="it-IT" sz="1000" i="1" err="1"/>
              <a:t>Herschel</a:t>
            </a:r>
            <a:r>
              <a:rPr lang="it-IT" sz="1000" i="1"/>
              <a:t> </a:t>
            </a:r>
            <a:r>
              <a:rPr lang="it-IT" sz="1000" i="1" err="1"/>
              <a:t>W</a:t>
            </a:r>
            <a:r>
              <a:rPr lang="it-IT" sz="1000" i="1"/>
              <a:t>., 1800: </a:t>
            </a:r>
            <a:r>
              <a:rPr lang="it-IT" sz="1000" i="1" err="1"/>
              <a:t>Experiments</a:t>
            </a:r>
            <a:r>
              <a:rPr lang="it-IT" sz="1000" i="1"/>
              <a:t> on the solar and on the </a:t>
            </a:r>
            <a:r>
              <a:rPr lang="it-IT" sz="1000" i="1" err="1"/>
              <a:t>terrestrial</a:t>
            </a:r>
            <a:r>
              <a:rPr lang="it-IT" sz="1000" i="1"/>
              <a:t> </a:t>
            </a:r>
            <a:r>
              <a:rPr lang="it-IT" sz="1000" i="1" err="1"/>
              <a:t>rays</a:t>
            </a:r>
            <a:r>
              <a:rPr lang="it-IT" sz="1000" i="1"/>
              <a:t> </a:t>
            </a:r>
            <a:r>
              <a:rPr lang="it-IT" sz="1000" i="1" err="1"/>
              <a:t>that</a:t>
            </a:r>
            <a:r>
              <a:rPr lang="it-IT" sz="1000" i="1"/>
              <a:t> </a:t>
            </a:r>
            <a:r>
              <a:rPr lang="it-IT" sz="1000" i="1" err="1"/>
              <a:t>occasion</a:t>
            </a:r>
            <a:r>
              <a:rPr lang="it-IT" sz="1000" i="1"/>
              <a:t> </a:t>
            </a:r>
            <a:r>
              <a:rPr lang="it-IT" sz="1000" i="1" err="1"/>
              <a:t>heat</a:t>
            </a:r>
            <a:r>
              <a:rPr lang="it-IT" sz="1000" i="1"/>
              <a:t> … (2d part). </a:t>
            </a:r>
            <a:r>
              <a:rPr lang="it-IT" sz="1000" i="1" err="1"/>
              <a:t>Philosophical</a:t>
            </a:r>
            <a:r>
              <a:rPr lang="it-IT" sz="1000" i="1"/>
              <a:t> </a:t>
            </a:r>
            <a:r>
              <a:rPr lang="it-IT" sz="1000" i="1" err="1"/>
              <a:t>Transactions</a:t>
            </a:r>
            <a:r>
              <a:rPr lang="it-IT" sz="1000" i="1"/>
              <a:t> of the </a:t>
            </a:r>
            <a:r>
              <a:rPr lang="it-IT" sz="1000" i="1" err="1"/>
              <a:t>Royal</a:t>
            </a:r>
            <a:r>
              <a:rPr lang="it-IT" sz="1000" i="1"/>
              <a:t> Society, 90, 437-538.)</a:t>
            </a:r>
            <a:endParaRPr 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F7976-25FD-7443-AEBB-BB0FB4E551AC}"/>
              </a:ext>
            </a:extLst>
          </p:cNvPr>
          <p:cNvSpPr txBox="1"/>
          <p:nvPr/>
        </p:nvSpPr>
        <p:spPr>
          <a:xfrm>
            <a:off x="5349240" y="2488287"/>
            <a:ext cx="3291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/>
              <a:t>The </a:t>
            </a:r>
            <a:r>
              <a:rPr lang="it-IT" sz="1000" b="1" i="1" err="1"/>
              <a:t>spectrum</a:t>
            </a:r>
            <a:r>
              <a:rPr lang="it-IT" sz="1000" b="1" i="1"/>
              <a:t> of the </a:t>
            </a:r>
            <a:r>
              <a:rPr lang="it-IT" sz="1000" b="1" i="1" err="1"/>
              <a:t>Sun</a:t>
            </a:r>
            <a:r>
              <a:rPr lang="it-IT" sz="1000" b="1" i="1"/>
              <a:t> </a:t>
            </a:r>
            <a:r>
              <a:rPr lang="it-IT" sz="1000" b="1" i="1" err="1"/>
              <a:t>as</a:t>
            </a:r>
            <a:r>
              <a:rPr lang="it-IT" sz="1000" b="1" i="1"/>
              <a:t> </a:t>
            </a:r>
            <a:r>
              <a:rPr lang="it-IT" sz="1000" b="1" i="1" err="1"/>
              <a:t>seen</a:t>
            </a:r>
            <a:r>
              <a:rPr lang="it-IT" sz="1000" b="1" i="1"/>
              <a:t> from </a:t>
            </a:r>
            <a:r>
              <a:rPr lang="it-IT" sz="1000" b="1" i="1" err="1"/>
              <a:t>above</a:t>
            </a:r>
            <a:r>
              <a:rPr lang="it-IT" sz="1000" b="1" i="1"/>
              <a:t> the </a:t>
            </a:r>
            <a:r>
              <a:rPr lang="it-IT" sz="1000" b="1" i="1" err="1"/>
              <a:t>Earth's</a:t>
            </a:r>
            <a:r>
              <a:rPr lang="it-IT" sz="1000" b="1" i="1"/>
              <a:t> </a:t>
            </a:r>
            <a:r>
              <a:rPr lang="it-IT" sz="1000" b="1" i="1" err="1"/>
              <a:t>atmosphere</a:t>
            </a:r>
            <a:r>
              <a:rPr lang="it-IT" sz="1000" i="1"/>
              <a:t>, </a:t>
            </a:r>
            <a:r>
              <a:rPr lang="it-IT" sz="1000" i="1" err="1"/>
              <a:t>together</a:t>
            </a:r>
            <a:r>
              <a:rPr lang="it-IT" sz="1000" i="1"/>
              <a:t> with the </a:t>
            </a:r>
            <a:r>
              <a:rPr lang="it-IT" sz="1000" i="1" err="1"/>
              <a:t>spectrum</a:t>
            </a:r>
            <a:r>
              <a:rPr lang="it-IT" sz="1000" i="1"/>
              <a:t> of a </a:t>
            </a:r>
            <a:r>
              <a:rPr lang="it-IT" sz="1000" i="1" err="1"/>
              <a:t>blackbody</a:t>
            </a:r>
            <a:r>
              <a:rPr lang="it-IT" sz="1000" i="1"/>
              <a:t> </a:t>
            </a:r>
            <a:r>
              <a:rPr lang="it-IT" sz="1000" i="1" err="1"/>
              <a:t>at</a:t>
            </a:r>
            <a:r>
              <a:rPr lang="it-IT" sz="1000" i="1"/>
              <a:t> 5780 K with the </a:t>
            </a:r>
            <a:r>
              <a:rPr lang="it-IT" sz="1000" i="1" err="1"/>
              <a:t>same</a:t>
            </a:r>
            <a:r>
              <a:rPr lang="it-IT" sz="1000" i="1"/>
              <a:t> </a:t>
            </a:r>
            <a:r>
              <a:rPr lang="it-IT" sz="1000" i="1" err="1"/>
              <a:t>total</a:t>
            </a:r>
            <a:r>
              <a:rPr lang="it-IT" sz="1000" i="1"/>
              <a:t> </a:t>
            </a:r>
            <a:r>
              <a:rPr lang="it-IT" sz="1000" i="1" err="1"/>
              <a:t>flux</a:t>
            </a:r>
            <a:r>
              <a:rPr lang="it-IT" sz="1000" i="1"/>
              <a:t> </a:t>
            </a:r>
            <a:r>
              <a:rPr lang="it-IT" sz="1000" i="1" err="1"/>
              <a:t>as</a:t>
            </a:r>
            <a:r>
              <a:rPr lang="it-IT" sz="1000" i="1"/>
              <a:t> the </a:t>
            </a:r>
            <a:r>
              <a:rPr lang="it-IT" sz="1000" i="1" err="1"/>
              <a:t>Sun</a:t>
            </a:r>
            <a:r>
              <a:rPr lang="it-IT" sz="1000" i="1"/>
              <a:t>, and the </a:t>
            </a:r>
            <a:r>
              <a:rPr lang="it-IT" sz="1000" i="1" err="1"/>
              <a:t>spectrum</a:t>
            </a:r>
            <a:r>
              <a:rPr lang="it-IT" sz="1000" i="1"/>
              <a:t> of CIE D65 `daylight' </a:t>
            </a:r>
            <a:r>
              <a:rPr lang="it-IT" sz="1000" i="1" err="1"/>
              <a:t>normalized</a:t>
            </a:r>
            <a:r>
              <a:rPr lang="it-IT" sz="1000" i="1"/>
              <a:t> to the solar </a:t>
            </a:r>
            <a:r>
              <a:rPr lang="it-IT" sz="1000" i="1" err="1"/>
              <a:t>flux</a:t>
            </a:r>
            <a:r>
              <a:rPr lang="it-IT" sz="1000" i="1"/>
              <a:t> </a:t>
            </a:r>
            <a:r>
              <a:rPr lang="it-IT" sz="1000" i="1" err="1"/>
              <a:t>at</a:t>
            </a:r>
            <a:r>
              <a:rPr lang="it-IT" sz="1000" i="1"/>
              <a:t> 560 nm. The </a:t>
            </a:r>
            <a:r>
              <a:rPr lang="it-IT" sz="1000" i="1" err="1"/>
              <a:t>Sun's</a:t>
            </a:r>
            <a:r>
              <a:rPr lang="it-IT" sz="1000" i="1"/>
              <a:t> </a:t>
            </a:r>
            <a:r>
              <a:rPr lang="it-IT" sz="1000" i="1" err="1"/>
              <a:t>spectrum</a:t>
            </a:r>
            <a:r>
              <a:rPr lang="it-IT" sz="1000" i="1"/>
              <a:t> </a:t>
            </a:r>
            <a:r>
              <a:rPr lang="it-IT" sz="1000" i="1" err="1"/>
              <a:t>was</a:t>
            </a:r>
            <a:r>
              <a:rPr lang="it-IT" sz="1000" i="1"/>
              <a:t> </a:t>
            </a:r>
            <a:r>
              <a:rPr lang="it-IT" sz="1000" i="1" err="1"/>
              <a:t>taken</a:t>
            </a:r>
            <a:r>
              <a:rPr lang="it-IT" sz="1000" i="1"/>
              <a:t> from </a:t>
            </a:r>
            <a:r>
              <a:rPr lang="it-IT" sz="1000" i="1" err="1"/>
              <a:t>R</a:t>
            </a:r>
            <a:r>
              <a:rPr lang="it-IT" sz="1000" i="1"/>
              <a:t>. L. </a:t>
            </a:r>
            <a:r>
              <a:rPr lang="it-IT" sz="1000" i="1" err="1"/>
              <a:t>Kurucz</a:t>
            </a:r>
            <a:r>
              <a:rPr lang="it-IT" sz="1000" i="1"/>
              <a:t>, I. </a:t>
            </a:r>
            <a:r>
              <a:rPr lang="it-IT" sz="1000" i="1" err="1"/>
              <a:t>Furenlid</a:t>
            </a:r>
            <a:r>
              <a:rPr lang="it-IT" sz="1000" i="1"/>
              <a:t>, </a:t>
            </a:r>
            <a:r>
              <a:rPr lang="it-IT" sz="1000" i="1" err="1"/>
              <a:t>J</a:t>
            </a:r>
            <a:r>
              <a:rPr lang="it-IT" sz="1000" i="1"/>
              <a:t>. </a:t>
            </a:r>
            <a:r>
              <a:rPr lang="it-IT" sz="1000" i="1" err="1"/>
              <a:t>Brault</a:t>
            </a:r>
            <a:r>
              <a:rPr lang="it-IT" sz="1000" i="1"/>
              <a:t> &amp; L. </a:t>
            </a:r>
            <a:r>
              <a:rPr lang="it-IT" sz="1000" i="1" err="1"/>
              <a:t>Testerman</a:t>
            </a:r>
            <a:r>
              <a:rPr lang="it-IT" sz="1000" i="1"/>
              <a:t> (1984) Solar </a:t>
            </a:r>
            <a:r>
              <a:rPr lang="it-IT" sz="1000" i="1" err="1"/>
              <a:t>Flux</a:t>
            </a:r>
            <a:r>
              <a:rPr lang="it-IT" sz="1000" i="1"/>
              <a:t> Atlas from 296 to 1300 nm.</a:t>
            </a:r>
            <a:endParaRPr lang="en-US" sz="100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94054B45-B3DA-AF4D-B371-BD4CAA5B2FF3}"/>
              </a:ext>
            </a:extLst>
          </p:cNvPr>
          <p:cNvSpPr/>
          <p:nvPr/>
        </p:nvSpPr>
        <p:spPr>
          <a:xfrm rot="10800000">
            <a:off x="2506980" y="4141232"/>
            <a:ext cx="777240" cy="10668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491E8-0CAA-4742-BA6D-F1E216EAD4C0}"/>
              </a:ext>
            </a:extLst>
          </p:cNvPr>
          <p:cNvSpPr txBox="1"/>
          <p:nvPr/>
        </p:nvSpPr>
        <p:spPr>
          <a:xfrm>
            <a:off x="3418595" y="4009906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Classical 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FDD37-66ED-2C4E-A86B-15DE856EE714}"/>
              </a:ext>
            </a:extLst>
          </p:cNvPr>
          <p:cNvSpPr txBox="1"/>
          <p:nvPr/>
        </p:nvSpPr>
        <p:spPr>
          <a:xfrm>
            <a:off x="4026647" y="526744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PLANCK</a:t>
            </a:r>
          </a:p>
        </p:txBody>
      </p:sp>
      <p:sp>
        <p:nvSpPr>
          <p:cNvPr id="8" name="U-Turn Arrow 7">
            <a:extLst>
              <a:ext uri="{FF2B5EF4-FFF2-40B4-BE49-F238E27FC236}">
                <a16:creationId xmlns:a16="http://schemas.microsoft.com/office/drawing/2014/main" id="{40637797-427C-D747-8113-B570CAC3D150}"/>
              </a:ext>
            </a:extLst>
          </p:cNvPr>
          <p:cNvSpPr/>
          <p:nvPr/>
        </p:nvSpPr>
        <p:spPr>
          <a:xfrm>
            <a:off x="3535680" y="5105400"/>
            <a:ext cx="981934" cy="220677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smic Microwave Background - ppt download">
            <a:hlinkClick r:id="rId2"/>
            <a:extLst>
              <a:ext uri="{FF2B5EF4-FFF2-40B4-BE49-F238E27FC236}">
                <a16:creationId xmlns:a16="http://schemas.microsoft.com/office/drawing/2014/main" id="{12F8DB18-6B2F-EE46-88EF-F5983408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117"/>
            <a:ext cx="4313249" cy="32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smic microwave background - Wikipedia">
            <a:hlinkClick r:id="rId4"/>
            <a:extLst>
              <a:ext uri="{FF2B5EF4-FFF2-40B4-BE49-F238E27FC236}">
                <a16:creationId xmlns:a16="http://schemas.microsoft.com/office/drawing/2014/main" id="{7FD61E33-B372-B742-B3C2-F8767030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63" y="4497838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id the Big Bang create the Cosmic Microwave Background? | Astronomy.com">
            <a:hlinkClick r:id="rId6"/>
            <a:extLst>
              <a:ext uri="{FF2B5EF4-FFF2-40B4-BE49-F238E27FC236}">
                <a16:creationId xmlns:a16="http://schemas.microsoft.com/office/drawing/2014/main" id="{588AABC4-C54A-944A-913F-7024E38E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49" y="1216542"/>
            <a:ext cx="4216228" cy="259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76FA2B-779A-3243-87AB-01425B3D4A9F}"/>
              </a:ext>
            </a:extLst>
          </p:cNvPr>
          <p:cNvSpPr txBox="1"/>
          <p:nvPr/>
        </p:nvSpPr>
        <p:spPr>
          <a:xfrm>
            <a:off x="1836420" y="214907"/>
            <a:ext cx="56158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COSMIC MICROWAVE BACKGROUND FITS THE PLANK LAW</a:t>
            </a:r>
          </a:p>
        </p:txBody>
      </p:sp>
    </p:spTree>
    <p:extLst>
      <p:ext uri="{BB962C8B-B14F-4D97-AF65-F5344CB8AC3E}">
        <p14:creationId xmlns:p14="http://schemas.microsoft.com/office/powerpoint/2010/main" val="20023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6D7519-0BF4-3F47-9018-179F31795344}"/>
              </a:ext>
            </a:extLst>
          </p:cNvPr>
          <p:cNvSpPr txBox="1"/>
          <p:nvPr/>
        </p:nvSpPr>
        <p:spPr>
          <a:xfrm>
            <a:off x="137160" y="0"/>
            <a:ext cx="81588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PLANCK LOW CAN BE REGARDED AS THE QUANTISATION </a:t>
            </a:r>
          </a:p>
          <a:p>
            <a:r>
              <a:rPr lang="en-US"/>
              <a:t>OF THE EM RADIATION WITH MATTER. IS NOT THR QUANTISATION OF THE EM FIELD. </a:t>
            </a:r>
          </a:p>
          <a:p>
            <a:endParaRPr lang="en-US"/>
          </a:p>
          <a:p>
            <a:r>
              <a:rPr lang="en-US"/>
              <a:t>THAT CAN BE COSIDERED AS THE QUANTISATION OF THE ENERGY THAT A CLASSICAL </a:t>
            </a:r>
            <a:br>
              <a:rPr lang="en-US"/>
            </a:br>
            <a:r>
              <a:rPr lang="en-US"/>
              <a:t>EXCHANGE WITH A LORENTZ OSCILLATOR. </a:t>
            </a:r>
          </a:p>
        </p:txBody>
      </p:sp>
      <p:pic>
        <p:nvPicPr>
          <p:cNvPr id="5" name="Picture 4" descr="Atomic Theory II | Chemistry | Visionlearning">
            <a:hlinkClick r:id="rId2"/>
            <a:extLst>
              <a:ext uri="{FF2B5EF4-FFF2-40B4-BE49-F238E27FC236}">
                <a16:creationId xmlns:a16="http://schemas.microsoft.com/office/drawing/2014/main" id="{12369231-6F5B-D544-B4C0-8BEB675C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552345"/>
            <a:ext cx="4189729" cy="26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tomic Spectra Wall Art - Photograph - Flame Emission Spectra Of Alkali Metals by Sheila Terry">
            <a:hlinkClick r:id="rId4"/>
            <a:extLst>
              <a:ext uri="{FF2B5EF4-FFF2-40B4-BE49-F238E27FC236}">
                <a16:creationId xmlns:a16="http://schemas.microsoft.com/office/drawing/2014/main" id="{FFDE9372-4800-E849-86A9-DB1B89D6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79" y="1318260"/>
            <a:ext cx="3305442" cy="5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tomic structure and spectral lines. Translated from the third German  edition by Henry L. Brose | Arnold Sommerfeld">
            <a:hlinkClick r:id="rId6"/>
            <a:extLst>
              <a:ext uri="{FF2B5EF4-FFF2-40B4-BE49-F238E27FC236}">
                <a16:creationId xmlns:a16="http://schemas.microsoft.com/office/drawing/2014/main" id="{BCDC83C8-4850-134A-ACEB-DC8C6048E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05" y="4297680"/>
            <a:ext cx="1665567" cy="23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3F13A7-2CF6-4245-8CF7-B5C35E806C46}"/>
              </a:ext>
            </a:extLst>
          </p:cNvPr>
          <p:cNvSpPr txBox="1"/>
          <p:nvPr/>
        </p:nvSpPr>
        <p:spPr>
          <a:xfrm>
            <a:off x="388620" y="259080"/>
            <a:ext cx="841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QUESTIONS:</a:t>
            </a:r>
          </a:p>
          <a:p>
            <a:endParaRPr lang="en-US"/>
          </a:p>
          <a:p>
            <a:r>
              <a:rPr lang="en-US"/>
              <a:t>1- WHAT IS THE RELATION BETWEEN THE LORENTZ OSCILLATOR AND THE THE BLACK-BODY RADIATION ?</a:t>
            </a:r>
          </a:p>
          <a:p>
            <a:endParaRPr lang="en-US"/>
          </a:p>
          <a:p>
            <a:r>
              <a:rPr lang="en-US"/>
              <a:t>2- WHAT IS THE RELATION BETWEEN THE BLACK-BODY RADIATION AND TH EMISSION/ABSORPTION OF LIGHT?</a:t>
            </a:r>
          </a:p>
          <a:p>
            <a:endParaRPr lang="en-US"/>
          </a:p>
          <a:p>
            <a:r>
              <a:rPr lang="en-US"/>
              <a:t>3- THE CLASSICAL ED (LORENTZ OSCILLATOR) PREDICT CORRECTLY LA LINE SHAPE AND THE LIFETIME OF THE ABSORPTION EMISSION/ABSORPTION OF LIGHT OF AN OPTICAL TRANSITION. CAN PREDICT ALSO THE INTENSITY AND THE EXPERIMENTAL FACT THAT ONLY SOME OPTICAL TRANSITIONS ARE OBSERVED?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2" descr="An overview of active galaxies: 3.2 QSO spectra - OpenLearn - Open  University - S381_1">
            <a:hlinkClick r:id="rId2"/>
            <a:extLst>
              <a:ext uri="{FF2B5EF4-FFF2-40B4-BE49-F238E27FC236}">
                <a16:creationId xmlns:a16="http://schemas.microsoft.com/office/drawing/2014/main" id="{7F802C12-C054-C04D-8D2D-FF443CB68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9" y="3703320"/>
            <a:ext cx="4780931" cy="21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3C89E-E2BF-B440-8FB8-8EBCAE1CB101}"/>
              </a:ext>
            </a:extLst>
          </p:cNvPr>
          <p:cNvSpPr txBox="1"/>
          <p:nvPr/>
        </p:nvSpPr>
        <p:spPr>
          <a:xfrm>
            <a:off x="446389" y="5913120"/>
            <a:ext cx="4922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An </a:t>
            </a:r>
            <a:r>
              <a:rPr lang="it-IT" sz="1000" err="1"/>
              <a:t>historic</a:t>
            </a:r>
            <a:r>
              <a:rPr lang="it-IT" sz="1000"/>
              <a:t> QSO </a:t>
            </a:r>
            <a:r>
              <a:rPr lang="it-IT" sz="1000" err="1"/>
              <a:t>optical</a:t>
            </a:r>
            <a:r>
              <a:rPr lang="it-IT" sz="1000"/>
              <a:t> </a:t>
            </a:r>
            <a:r>
              <a:rPr lang="it-IT" sz="1000" err="1"/>
              <a:t>spectrum</a:t>
            </a:r>
            <a:r>
              <a:rPr lang="it-IT" sz="1000"/>
              <a:t>, </a:t>
            </a:r>
            <a:r>
              <a:rPr lang="it-IT" sz="1000" err="1"/>
              <a:t>which</a:t>
            </a:r>
            <a:r>
              <a:rPr lang="it-IT" sz="1000"/>
              <a:t> </a:t>
            </a:r>
            <a:r>
              <a:rPr lang="it-IT" sz="1000" err="1"/>
              <a:t>was</a:t>
            </a:r>
            <a:r>
              <a:rPr lang="it-IT" sz="1000"/>
              <a:t> </a:t>
            </a:r>
            <a:r>
              <a:rPr lang="it-IT" sz="1000" err="1"/>
              <a:t>taken</a:t>
            </a:r>
            <a:r>
              <a:rPr lang="it-IT" sz="1000"/>
              <a:t> </a:t>
            </a:r>
            <a:r>
              <a:rPr lang="it-IT" sz="1000" err="1"/>
              <a:t>using</a:t>
            </a:r>
            <a:r>
              <a:rPr lang="it-IT" sz="1000"/>
              <a:t> a </a:t>
            </a:r>
            <a:r>
              <a:rPr lang="it-IT" sz="1000" err="1"/>
              <a:t>photographic</a:t>
            </a:r>
            <a:r>
              <a:rPr lang="it-IT" sz="1000"/>
              <a:t> </a:t>
            </a:r>
            <a:r>
              <a:rPr lang="it-IT" sz="1000" err="1"/>
              <a:t>plate</a:t>
            </a:r>
            <a:r>
              <a:rPr lang="it-IT" sz="1000"/>
              <a:t>. The </a:t>
            </a:r>
            <a:r>
              <a:rPr lang="it-IT" sz="1000" err="1"/>
              <a:t>darker</a:t>
            </a:r>
            <a:r>
              <a:rPr lang="it-IT" sz="1000"/>
              <a:t> </a:t>
            </a:r>
            <a:r>
              <a:rPr lang="it-IT" sz="1000" err="1"/>
              <a:t>areas</a:t>
            </a:r>
            <a:r>
              <a:rPr lang="it-IT" sz="1000"/>
              <a:t> are </a:t>
            </a:r>
            <a:r>
              <a:rPr lang="it-IT" sz="1000" err="1"/>
              <a:t>regions</a:t>
            </a:r>
            <a:r>
              <a:rPr lang="it-IT" sz="1000"/>
              <a:t> </a:t>
            </a:r>
            <a:r>
              <a:rPr lang="it-IT" sz="1000" err="1"/>
              <a:t>where</a:t>
            </a:r>
            <a:r>
              <a:rPr lang="it-IT" sz="1000"/>
              <a:t> the </a:t>
            </a:r>
            <a:r>
              <a:rPr lang="it-IT" sz="1000" err="1"/>
              <a:t>intensity</a:t>
            </a:r>
            <a:r>
              <a:rPr lang="it-IT" sz="1000"/>
              <a:t> of light </a:t>
            </a:r>
            <a:r>
              <a:rPr lang="it-IT" sz="1000" err="1"/>
              <a:t>is</a:t>
            </a:r>
            <a:r>
              <a:rPr lang="it-IT" sz="1000"/>
              <a:t> </a:t>
            </a:r>
            <a:r>
              <a:rPr lang="it-IT" sz="1000" err="1"/>
              <a:t>higher</a:t>
            </a:r>
            <a:r>
              <a:rPr lang="it-IT" sz="1000"/>
              <a:t>. The top </a:t>
            </a:r>
            <a:r>
              <a:rPr lang="it-IT" sz="1000" err="1"/>
              <a:t>rectangle</a:t>
            </a:r>
            <a:r>
              <a:rPr lang="it-IT" sz="1000"/>
              <a:t> </a:t>
            </a:r>
            <a:r>
              <a:rPr lang="it-IT" sz="1000" err="1"/>
              <a:t>is</a:t>
            </a:r>
            <a:r>
              <a:rPr lang="it-IT" sz="1000"/>
              <a:t> the </a:t>
            </a:r>
            <a:r>
              <a:rPr lang="it-IT" sz="1000" err="1"/>
              <a:t>spectrum</a:t>
            </a:r>
            <a:r>
              <a:rPr lang="it-IT" sz="1000"/>
              <a:t> of the radio </a:t>
            </a:r>
            <a:r>
              <a:rPr lang="it-IT" sz="1000" err="1"/>
              <a:t>galaxy</a:t>
            </a:r>
            <a:r>
              <a:rPr lang="it-IT" sz="1000"/>
              <a:t> 3C 273, </a:t>
            </a:r>
            <a:r>
              <a:rPr lang="it-IT" sz="1000" err="1"/>
              <a:t>while</a:t>
            </a:r>
            <a:r>
              <a:rPr lang="it-IT" sz="1000"/>
              <a:t> the </a:t>
            </a:r>
            <a:r>
              <a:rPr lang="it-IT" sz="1000" err="1"/>
              <a:t>lower</a:t>
            </a:r>
            <a:r>
              <a:rPr lang="it-IT" sz="1000"/>
              <a:t> </a:t>
            </a:r>
            <a:r>
              <a:rPr lang="it-IT" sz="1000" err="1"/>
              <a:t>rectangle</a:t>
            </a:r>
            <a:r>
              <a:rPr lang="it-IT" sz="1000"/>
              <a:t> </a:t>
            </a:r>
            <a:r>
              <a:rPr lang="it-IT" sz="1000" err="1"/>
              <a:t>is</a:t>
            </a:r>
            <a:r>
              <a:rPr lang="it-IT" sz="1000"/>
              <a:t> the </a:t>
            </a:r>
            <a:r>
              <a:rPr lang="it-IT" sz="1000" err="1"/>
              <a:t>spectrum</a:t>
            </a:r>
            <a:r>
              <a:rPr lang="it-IT" sz="1000"/>
              <a:t> of a </a:t>
            </a:r>
            <a:r>
              <a:rPr lang="it-IT" sz="1000" err="1"/>
              <a:t>comparison</a:t>
            </a:r>
            <a:r>
              <a:rPr lang="it-IT" sz="1000"/>
              <a:t> </a:t>
            </a:r>
            <a:r>
              <a:rPr lang="it-IT" sz="1000" err="1"/>
              <a:t>emission</a:t>
            </a:r>
            <a:r>
              <a:rPr lang="it-IT" sz="1000"/>
              <a:t> line source. In </a:t>
            </a:r>
            <a:r>
              <a:rPr lang="it-IT" sz="1000" err="1"/>
              <a:t>both</a:t>
            </a:r>
            <a:r>
              <a:rPr lang="it-IT" sz="1000"/>
              <a:t> </a:t>
            </a:r>
            <a:r>
              <a:rPr lang="it-IT" sz="1000" err="1"/>
              <a:t>spectra</a:t>
            </a:r>
            <a:r>
              <a:rPr lang="it-IT" sz="1000"/>
              <a:t> </a:t>
            </a:r>
            <a:r>
              <a:rPr lang="it-IT" sz="1000" err="1"/>
              <a:t>three</a:t>
            </a:r>
            <a:r>
              <a:rPr lang="it-IT" sz="1000"/>
              <a:t> common </a:t>
            </a:r>
            <a:r>
              <a:rPr lang="it-IT" sz="1000" err="1"/>
              <a:t>lines</a:t>
            </a:r>
            <a:r>
              <a:rPr lang="it-IT" sz="1000"/>
              <a:t> of </a:t>
            </a:r>
            <a:r>
              <a:rPr lang="it-IT" sz="1000" err="1"/>
              <a:t>hydrogen</a:t>
            </a:r>
            <a:r>
              <a:rPr lang="it-IT" sz="1000"/>
              <a:t> </a:t>
            </a:r>
            <a:r>
              <a:rPr lang="it-IT" sz="1000" err="1"/>
              <a:t>have</a:t>
            </a:r>
            <a:r>
              <a:rPr lang="it-IT" sz="1000"/>
              <a:t> </a:t>
            </a:r>
            <a:r>
              <a:rPr lang="it-IT" sz="1000" err="1"/>
              <a:t>been</a:t>
            </a:r>
            <a:r>
              <a:rPr lang="it-IT" sz="1000"/>
              <a:t> </a:t>
            </a:r>
            <a:r>
              <a:rPr lang="it-IT" sz="1000" err="1"/>
              <a:t>indicated</a:t>
            </a:r>
            <a:r>
              <a:rPr lang="it-IT" sz="1000"/>
              <a:t>. The </a:t>
            </a:r>
            <a:r>
              <a:rPr lang="it-IT" sz="1000" err="1"/>
              <a:t>lines</a:t>
            </a:r>
            <a:r>
              <a:rPr lang="it-IT" sz="1000"/>
              <a:t> in the </a:t>
            </a:r>
            <a:r>
              <a:rPr lang="it-IT" sz="1000" err="1"/>
              <a:t>spectrum</a:t>
            </a:r>
            <a:r>
              <a:rPr lang="it-IT" sz="1000"/>
              <a:t> of 3C 273 </a:t>
            </a:r>
            <a:r>
              <a:rPr lang="it-IT" sz="1000" err="1"/>
              <a:t>appear</a:t>
            </a:r>
            <a:r>
              <a:rPr lang="it-IT" sz="1000"/>
              <a:t> </a:t>
            </a:r>
            <a:r>
              <a:rPr lang="it-IT" sz="1000" err="1"/>
              <a:t>at</a:t>
            </a:r>
            <a:r>
              <a:rPr lang="it-IT" sz="1000"/>
              <a:t> a </a:t>
            </a:r>
            <a:r>
              <a:rPr lang="it-IT" sz="1000" err="1"/>
              <a:t>redshift</a:t>
            </a:r>
            <a:r>
              <a:rPr lang="it-IT" sz="1000"/>
              <a:t> </a:t>
            </a:r>
            <a:r>
              <a:rPr lang="it-IT" sz="1000" i="1" err="1"/>
              <a:t>z</a:t>
            </a:r>
            <a:r>
              <a:rPr lang="it-IT" sz="1000"/>
              <a:t> = 0.158</a:t>
            </a:r>
            <a:endParaRPr lang="en-US" sz="1000"/>
          </a:p>
        </p:txBody>
      </p:sp>
      <p:pic>
        <p:nvPicPr>
          <p:cNvPr id="4098" name="Picture 2" descr="Tools of the astronomers: spectroscopy | News, Sports, Jobs - Adirondack  Daily Enterprise">
            <a:hlinkClick r:id="rId4"/>
            <a:extLst>
              <a:ext uri="{FF2B5EF4-FFF2-40B4-BE49-F238E27FC236}">
                <a16:creationId xmlns:a16="http://schemas.microsoft.com/office/drawing/2014/main" id="{81FE12A2-7267-EF4E-BBC2-FA523D3F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49" y="3892006"/>
            <a:ext cx="3147373" cy="26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7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hr's Theory of the Hydrogen Atom | Physics">
            <a:hlinkClick r:id="rId2"/>
            <a:extLst>
              <a:ext uri="{FF2B5EF4-FFF2-40B4-BE49-F238E27FC236}">
                <a16:creationId xmlns:a16="http://schemas.microsoft.com/office/drawing/2014/main" id="{5578D673-93D3-8148-8B14-C3B165D7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69" y="857902"/>
            <a:ext cx="3750071" cy="21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Why are atomic spectra of an element discontinuous? | Socratic">
            <a:hlinkClick r:id="rId4"/>
            <a:extLst>
              <a:ext uri="{FF2B5EF4-FFF2-40B4-BE49-F238E27FC236}">
                <a16:creationId xmlns:a16="http://schemas.microsoft.com/office/drawing/2014/main" id="{9A438BD5-4149-634B-B852-1A808B86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27" y="3084588"/>
            <a:ext cx="6714215" cy="37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86996B-B518-B34D-8F16-5D503D07B134}"/>
              </a:ext>
            </a:extLst>
          </p:cNvPr>
          <p:cNvSpPr txBox="1"/>
          <p:nvPr/>
        </p:nvSpPr>
        <p:spPr>
          <a:xfrm>
            <a:off x="4549140" y="519348"/>
            <a:ext cx="4479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THE CLASSICAL ED CANNOT PREDICT THE POSITION</a:t>
            </a:r>
          </a:p>
          <a:p>
            <a:r>
              <a:rPr lang="en-US" sz="1600"/>
              <a:t>OF THESE EMISSIONS (ABSORPTIONS) AND THE </a:t>
            </a:r>
          </a:p>
          <a:p>
            <a:r>
              <a:rPr lang="en-US" sz="1600"/>
              <a:t>INTENSITY. FURTHERMORE, CLASSICAL ED CANNOT </a:t>
            </a:r>
          </a:p>
          <a:p>
            <a:r>
              <a:rPr lang="en-US" sz="1600"/>
              <a:t>PREDIC WHU=ICH LINE WE WILL SEE. BUT IT CAN </a:t>
            </a:r>
          </a:p>
          <a:p>
            <a:r>
              <a:rPr lang="en-US" sz="1600"/>
              <a:t>PREDICT THE LORENTIAN LINE SHAPE AND THE</a:t>
            </a:r>
          </a:p>
          <a:p>
            <a:r>
              <a:rPr lang="en-US" sz="1600"/>
              <a:t>REFRACTIVE INDEX.</a:t>
            </a:r>
          </a:p>
        </p:txBody>
      </p:sp>
    </p:spTree>
    <p:extLst>
      <p:ext uri="{BB962C8B-B14F-4D97-AF65-F5344CB8AC3E}">
        <p14:creationId xmlns:p14="http://schemas.microsoft.com/office/powerpoint/2010/main" val="263817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D2445F-0B55-374A-B1BC-BD96CDADC202}"/>
              </a:ext>
            </a:extLst>
          </p:cNvPr>
          <p:cNvSpPr txBox="1"/>
          <p:nvPr/>
        </p:nvSpPr>
        <p:spPr>
          <a:xfrm>
            <a:off x="176134" y="750946"/>
            <a:ext cx="672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hlinkClick r:id="rId2"/>
              </a:rPr>
              <a:t>https://www.nist.gov/pml/atomic-spectroscopy-compendium-basic-ideas-notation-data-and-formulas</a:t>
            </a:r>
            <a:endParaRPr lang="en-US" sz="1200"/>
          </a:p>
          <a:p>
            <a:r>
              <a:rPr lang="en-US" sz="1200"/>
              <a:t>https://</a:t>
            </a:r>
            <a:r>
              <a:rPr lang="en-US" sz="1200" err="1"/>
              <a:t>www.itp.uni-hannover.de</a:t>
            </a:r>
            <a:r>
              <a:rPr lang="en-US" sz="1200"/>
              <a:t>/</a:t>
            </a:r>
            <a:r>
              <a:rPr lang="en-US" sz="1200" err="1"/>
              <a:t>fileadmin</a:t>
            </a:r>
            <a:r>
              <a:rPr lang="en-US" sz="1200"/>
              <a:t>/</a:t>
            </a:r>
            <a:r>
              <a:rPr lang="en-US" sz="1200" err="1"/>
              <a:t>arbeitsgruppen</a:t>
            </a:r>
            <a:r>
              <a:rPr lang="en-US" sz="1200"/>
              <a:t>/</a:t>
            </a:r>
            <a:r>
              <a:rPr lang="en-US" sz="1200" err="1"/>
              <a:t>zawischa</a:t>
            </a:r>
            <a:r>
              <a:rPr lang="en-US" sz="1200"/>
              <a:t>/</a:t>
            </a:r>
            <a:r>
              <a:rPr lang="en-US" sz="1200" err="1"/>
              <a:t>static_html</a:t>
            </a:r>
            <a:r>
              <a:rPr lang="en-US" sz="1200"/>
              <a:t>/</a:t>
            </a:r>
            <a:r>
              <a:rPr lang="en-US" sz="1200" err="1"/>
              <a:t>atoms.html</a:t>
            </a:r>
            <a:endParaRPr lang="en-US" sz="1200"/>
          </a:p>
        </p:txBody>
      </p:sp>
      <p:pic>
        <p:nvPicPr>
          <p:cNvPr id="5128" name="Picture 8" descr="https://www.itp.uni-hannover.de/fileadmin/arbeitsgruppen/zawischa/bildchen/673_7322b.jpg">
            <a:extLst>
              <a:ext uri="{FF2B5EF4-FFF2-40B4-BE49-F238E27FC236}">
                <a16:creationId xmlns:a16="http://schemas.microsoft.com/office/drawing/2014/main" id="{4CAAA61C-D988-1342-A765-3E30966F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1" y="1407881"/>
            <a:ext cx="1647132" cy="24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itp.uni-hannover.de/fileadmin/arbeitsgruppen/zawischa/bildchen/FLAMMCU.JPG">
            <a:extLst>
              <a:ext uri="{FF2B5EF4-FFF2-40B4-BE49-F238E27FC236}">
                <a16:creationId xmlns:a16="http://schemas.microsoft.com/office/drawing/2014/main" id="{E8ADC050-7C35-FE4B-8D12-6ED1735A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78" y="1407881"/>
            <a:ext cx="897730" cy="24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itp.uni-hannover.de/fileadmin/arbeitsgruppen/zawischa/bildchen/FLAMMLI.JPG">
            <a:extLst>
              <a:ext uri="{FF2B5EF4-FFF2-40B4-BE49-F238E27FC236}">
                <a16:creationId xmlns:a16="http://schemas.microsoft.com/office/drawing/2014/main" id="{1E95672B-0DFC-7E48-9DAE-59F490F9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19" y="1407880"/>
            <a:ext cx="897730" cy="24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www.itp.uni-hannover.de/fileadmin/arbeitsgruppen/zawischa/bildchen/FlammB.JPG">
            <a:extLst>
              <a:ext uri="{FF2B5EF4-FFF2-40B4-BE49-F238E27FC236}">
                <a16:creationId xmlns:a16="http://schemas.microsoft.com/office/drawing/2014/main" id="{F4C6BB6A-62D0-994A-8ADF-E914C9F1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00" y="1407881"/>
            <a:ext cx="900106" cy="24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www.itp.uni-hannover.de/fileadmin/arbeitsgruppen/zawischa/bildchen/FLAMMCA.JPG">
            <a:extLst>
              <a:ext uri="{FF2B5EF4-FFF2-40B4-BE49-F238E27FC236}">
                <a16:creationId xmlns:a16="http://schemas.microsoft.com/office/drawing/2014/main" id="{0F571762-111C-344B-BEB1-2FAC08F6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60" y="1401358"/>
            <a:ext cx="900106" cy="24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280E3-9AC2-EC45-9093-23BF7AA8636E}"/>
              </a:ext>
            </a:extLst>
          </p:cNvPr>
          <p:cNvSpPr txBox="1"/>
          <p:nvPr/>
        </p:nvSpPr>
        <p:spPr>
          <a:xfrm>
            <a:off x="2377440" y="4100749"/>
            <a:ext cx="463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                      Li                     Ca                    B</a:t>
            </a:r>
          </a:p>
        </p:txBody>
      </p:sp>
      <p:pic>
        <p:nvPicPr>
          <p:cNvPr id="5138" name="Picture 18" descr="https://www.itp.uni-hannover.de/fileadmin/arbeitsgruppen/zawischa/bildchen/DSC20375.JPG">
            <a:extLst>
              <a:ext uri="{FF2B5EF4-FFF2-40B4-BE49-F238E27FC236}">
                <a16:creationId xmlns:a16="http://schemas.microsoft.com/office/drawing/2014/main" id="{BDE0B66F-3689-C646-8A9B-6E1FCF79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05" y="2095500"/>
            <a:ext cx="1948441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www.itp.uni-hannover.de/fileadmin/arbeitsgruppen/zawischa/bildchen/DSC20395.JPG">
            <a:extLst>
              <a:ext uri="{FF2B5EF4-FFF2-40B4-BE49-F238E27FC236}">
                <a16:creationId xmlns:a16="http://schemas.microsoft.com/office/drawing/2014/main" id="{262CE5EE-7162-6D45-9CCA-E1BE0B0B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1" y="4692250"/>
            <a:ext cx="2510917" cy="18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585084-093E-1645-9938-B0C4270E4601}"/>
              </a:ext>
            </a:extLst>
          </p:cNvPr>
          <p:cNvSpPr txBox="1"/>
          <p:nvPr/>
        </p:nvSpPr>
        <p:spPr>
          <a:xfrm>
            <a:off x="701260" y="267268"/>
            <a:ext cx="510255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WHY DO WE SEE THESE EMISSIONS (COLORS)?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C5548256-7553-CA40-85B7-3686E84FFBFE}"/>
              </a:ext>
            </a:extLst>
          </p:cNvPr>
          <p:cNvSpPr/>
          <p:nvPr/>
        </p:nvSpPr>
        <p:spPr>
          <a:xfrm rot="16200000">
            <a:off x="7777578" y="3949071"/>
            <a:ext cx="1060826" cy="42553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5333118A-58CC-884E-8AE4-9BC06FE537AF}"/>
              </a:ext>
            </a:extLst>
          </p:cNvPr>
          <p:cNvSpPr/>
          <p:nvPr/>
        </p:nvSpPr>
        <p:spPr>
          <a:xfrm rot="16200000">
            <a:off x="5362919" y="4855540"/>
            <a:ext cx="1060826" cy="42553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569F0B72-15D6-E042-B0FE-72397B2ED398}"/>
              </a:ext>
            </a:extLst>
          </p:cNvPr>
          <p:cNvSpPr/>
          <p:nvPr/>
        </p:nvSpPr>
        <p:spPr>
          <a:xfrm rot="10800000">
            <a:off x="3475519" y="5598719"/>
            <a:ext cx="1060826" cy="42553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EDC68-304F-6549-AEDD-158E9353653A}"/>
              </a:ext>
            </a:extLst>
          </p:cNvPr>
          <p:cNvSpPr txBox="1"/>
          <p:nvPr/>
        </p:nvSpPr>
        <p:spPr>
          <a:xfrm>
            <a:off x="7482840" y="4729751"/>
            <a:ext cx="115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ELECTRICAL</a:t>
            </a:r>
            <a:br>
              <a:rPr lang="en-US" sz="1600"/>
            </a:br>
            <a:r>
              <a:rPr lang="en-US" sz="1600"/>
              <a:t>DISCHARGE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C5859-7462-FE46-91C9-F60D88B98B55}"/>
              </a:ext>
            </a:extLst>
          </p:cNvPr>
          <p:cNvSpPr txBox="1"/>
          <p:nvPr/>
        </p:nvSpPr>
        <p:spPr>
          <a:xfrm>
            <a:off x="3866534" y="6073832"/>
            <a:ext cx="4654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CHEMICAL REACTIONS/NOT THERMODINAMICS</a:t>
            </a:r>
          </a:p>
          <a:p>
            <a:r>
              <a:rPr lang="en-US"/>
              <a:t>K</a:t>
            </a:r>
            <a:r>
              <a:rPr lang="en-US" baseline="-25000"/>
              <a:t>B</a:t>
            </a:r>
            <a:r>
              <a:rPr lang="en-US"/>
              <a:t>T TOO LOW</a:t>
            </a:r>
          </a:p>
        </p:txBody>
      </p:sp>
    </p:spTree>
    <p:extLst>
      <p:ext uri="{BB962C8B-B14F-4D97-AF65-F5344CB8AC3E}">
        <p14:creationId xmlns:p14="http://schemas.microsoft.com/office/powerpoint/2010/main" val="249746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56B24C4-E27E-1F43-8365-5ACA4AC8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 descr="Spectral Series- Explained along with Hydrogen spectrum, Rydberg formula.">
            <a:hlinkClick r:id="rId2"/>
            <a:extLst>
              <a:ext uri="{FF2B5EF4-FFF2-40B4-BE49-F238E27FC236}">
                <a16:creationId xmlns:a16="http://schemas.microsoft.com/office/drawing/2014/main" id="{627FCA9F-C65F-E243-A64D-DA352189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07"/>
            <a:ext cx="4654565" cy="31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.4: The Hydrogen Atomic Spectrum - Chemistry LibreTexts">
            <a:hlinkClick r:id="rId4"/>
            <a:extLst>
              <a:ext uri="{FF2B5EF4-FFF2-40B4-BE49-F238E27FC236}">
                <a16:creationId xmlns:a16="http://schemas.microsoft.com/office/drawing/2014/main" id="{85B9DF4F-6B71-2949-8560-7460BB26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5" y="4037624"/>
            <a:ext cx="7166338" cy="23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61FDC4-7359-2447-9202-B5E6FEA3CAFA}"/>
              </a:ext>
            </a:extLst>
          </p:cNvPr>
          <p:cNvSpPr txBox="1"/>
          <p:nvPr/>
        </p:nvSpPr>
        <p:spPr>
          <a:xfrm>
            <a:off x="4654565" y="2500967"/>
            <a:ext cx="2922980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SPECTRAL SERIES</a:t>
            </a:r>
          </a:p>
          <a:p>
            <a:r>
              <a:rPr lang="en-US">
                <a:solidFill>
                  <a:srgbClr val="FF0000"/>
                </a:solidFill>
              </a:rPr>
              <a:t>CAN BE RATIONALIZED WITH </a:t>
            </a:r>
          </a:p>
          <a:p>
            <a:r>
              <a:rPr lang="en-US">
                <a:solidFill>
                  <a:srgbClr val="FF0000"/>
                </a:solidFill>
              </a:rPr>
              <a:t>THE BOHR’S MODEL- AFULLY </a:t>
            </a:r>
          </a:p>
          <a:p>
            <a:r>
              <a:rPr lang="en-US">
                <a:solidFill>
                  <a:srgbClr val="FF0000"/>
                </a:solidFill>
              </a:rPr>
              <a:t>“MECHANICAL MODEL’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7DE12-DD36-1541-AA08-5E2CFBB772E7}"/>
              </a:ext>
            </a:extLst>
          </p:cNvPr>
          <p:cNvSpPr txBox="1"/>
          <p:nvPr/>
        </p:nvSpPr>
        <p:spPr>
          <a:xfrm>
            <a:off x="4216624" y="582495"/>
            <a:ext cx="4793876" cy="175432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WHY THESE TRANSITIONSCAN GENERATE LIGHT </a:t>
            </a:r>
          </a:p>
          <a:p>
            <a:r>
              <a:rPr lang="en-US" b="1">
                <a:solidFill>
                  <a:srgbClr val="002060"/>
                </a:solidFill>
              </a:rPr>
              <a:t>OR ABSORB LIGHT?</a:t>
            </a:r>
          </a:p>
          <a:p>
            <a:r>
              <a:rPr lang="en-US" b="1">
                <a:solidFill>
                  <a:srgbClr val="002060"/>
                </a:solidFill>
              </a:rPr>
              <a:t>LIGHT CAN BE GENERATED WHEN MATTER </a:t>
            </a:r>
          </a:p>
          <a:p>
            <a:r>
              <a:rPr lang="en-US" b="1">
                <a:solidFill>
                  <a:srgbClr val="002060"/>
                </a:solidFill>
              </a:rPr>
              <a:t>INTERACT (STIMULATED EMISSION)</a:t>
            </a:r>
          </a:p>
          <a:p>
            <a:r>
              <a:rPr lang="en-US" b="1">
                <a:solidFill>
                  <a:srgbClr val="002060"/>
                </a:solidFill>
              </a:rPr>
              <a:t>OR DOES NOT INTERACT WITH AN EM FIELD </a:t>
            </a:r>
          </a:p>
          <a:p>
            <a:r>
              <a:rPr lang="en-US" b="1">
                <a:solidFill>
                  <a:srgbClr val="002060"/>
                </a:solidFill>
              </a:rPr>
              <a:t>(SPONTANEOUS EMISSION)</a:t>
            </a:r>
          </a:p>
        </p:txBody>
      </p:sp>
    </p:spTree>
    <p:extLst>
      <p:ext uri="{BB962C8B-B14F-4D97-AF65-F5344CB8AC3E}">
        <p14:creationId xmlns:p14="http://schemas.microsoft.com/office/powerpoint/2010/main" val="113152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Bohr Revisited: Model and Spectral Lines of Helium — Journal of Young  Investigators">
            <a:hlinkClick r:id="rId2"/>
            <a:extLst>
              <a:ext uri="{FF2B5EF4-FFF2-40B4-BE49-F238E27FC236}">
                <a16:creationId xmlns:a16="http://schemas.microsoft.com/office/drawing/2014/main" id="{45995DEA-08AD-C44B-B389-E1924465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6" y="169462"/>
            <a:ext cx="42926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kBlog :: Helium, argon, neutral oxygen and other bands in narrowband  imaging">
            <a:hlinkClick r:id="rId4"/>
            <a:extLst>
              <a:ext uri="{FF2B5EF4-FFF2-40B4-BE49-F238E27FC236}">
                <a16:creationId xmlns:a16="http://schemas.microsoft.com/office/drawing/2014/main" id="{DAEA056D-13B2-D645-8325-7044A198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169462"/>
            <a:ext cx="3230880" cy="22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gittarius A* | Herschel Space Observatory">
            <a:hlinkClick r:id="rId6"/>
            <a:extLst>
              <a:ext uri="{FF2B5EF4-FFF2-40B4-BE49-F238E27FC236}">
                <a16:creationId xmlns:a16="http://schemas.microsoft.com/office/drawing/2014/main" id="{CA392F2C-02AB-5546-AE6F-CF8F74937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5" y="2903220"/>
            <a:ext cx="869664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5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827</Words>
  <Application>Microsoft Macintosh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28</cp:revision>
  <dcterms:created xsi:type="dcterms:W3CDTF">2021-03-03T15:08:37Z</dcterms:created>
  <dcterms:modified xsi:type="dcterms:W3CDTF">2021-03-07T18:33:21Z</dcterms:modified>
</cp:coreProperties>
</file>