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81" r:id="rId4"/>
    <p:sldId id="259" r:id="rId5"/>
    <p:sldId id="260" r:id="rId6"/>
    <p:sldId id="274" r:id="rId7"/>
    <p:sldId id="275" r:id="rId8"/>
    <p:sldId id="276" r:id="rId9"/>
    <p:sldId id="277" r:id="rId10"/>
    <p:sldId id="284" r:id="rId11"/>
    <p:sldId id="282" r:id="rId12"/>
    <p:sldId id="283" r:id="rId13"/>
    <p:sldId id="285" r:id="rId14"/>
    <p:sldId id="286" r:id="rId15"/>
    <p:sldId id="287" r:id="rId16"/>
    <p:sldId id="28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1D9FA5-BE5C-1B42-A8A8-E82FC89C8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748" y="1420838"/>
            <a:ext cx="9478865" cy="3356544"/>
          </a:xfrm>
        </p:spPr>
        <p:txBody>
          <a:bodyPr>
            <a:normAutofit/>
          </a:bodyPr>
          <a:lstStyle/>
          <a:p>
            <a:pPr algn="ctr"/>
            <a:r>
              <a:rPr lang="it-IT" sz="6700" b="1" cap="small" dirty="0"/>
              <a:t>Territorio e Società</a:t>
            </a:r>
            <a:r>
              <a:rPr lang="it-IT" sz="6700" dirty="0"/>
              <a:t> </a:t>
            </a:r>
            <a:br>
              <a:rPr lang="it-IT" sz="6700" dirty="0"/>
            </a:br>
            <a:r>
              <a:rPr lang="it-IT" sz="3100" dirty="0"/>
              <a:t>(LE225) </a:t>
            </a:r>
            <a:br>
              <a:rPr lang="it-IT" dirty="0"/>
            </a:br>
            <a:r>
              <a:rPr lang="it-IT" b="1" dirty="0"/>
              <a:t>Sergio Zilli</a:t>
            </a:r>
            <a:br>
              <a:rPr lang="it-IT" dirty="0"/>
            </a:br>
            <a:r>
              <a:rPr lang="it-IT" sz="3200" dirty="0" err="1"/>
              <a:t>a.a</a:t>
            </a:r>
            <a:r>
              <a:rPr lang="it-IT" sz="3200" dirty="0"/>
              <a:t>. 2020-2021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66E90C-C239-E84C-ADB8-0D6D2F3EF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8966" y="5171274"/>
            <a:ext cx="9509759" cy="638683"/>
          </a:xfrm>
        </p:spPr>
        <p:txBody>
          <a:bodyPr>
            <a:normAutofit/>
          </a:bodyPr>
          <a:lstStyle/>
          <a:p>
            <a:r>
              <a:rPr lang="it-IT" sz="2000" dirty="0"/>
              <a:t>Corso di Studio </a:t>
            </a:r>
            <a:r>
              <a:rPr lang="it-IT" sz="2000" b="1" dirty="0"/>
              <a:t>LE07 – Lettere antiche e moderne, arti, comunicazione</a:t>
            </a:r>
            <a:endParaRPr lang="it-IT" sz="2000" dirty="0"/>
          </a:p>
          <a:p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C9AC7C-D72E-2943-9B87-6BBB87A926ED}"/>
              </a:ext>
            </a:extLst>
          </p:cNvPr>
          <p:cNvSpPr txBox="1"/>
          <p:nvPr/>
        </p:nvSpPr>
        <p:spPr>
          <a:xfrm>
            <a:off x="9791114" y="6105378"/>
            <a:ext cx="171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/>
              <a:t>Ppt</a:t>
            </a:r>
            <a:r>
              <a:rPr lang="it-IT"/>
              <a:t> 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1265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0A2507-28C3-3C4A-8176-BA77B4D09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spazio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A56FA1-9D2C-944C-8E91-090F7DFA7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geografia si occupa di relazioni (sociali) fra ciò che è localizzato sulla superficie terrestre</a:t>
            </a:r>
          </a:p>
          <a:p>
            <a:r>
              <a:rPr lang="it-IT" dirty="0"/>
              <a:t>Si occupa del potere, in quanto le relazioni di potere associato allo spazio regolano e controllano il comportamento umano</a:t>
            </a:r>
          </a:p>
          <a:p>
            <a:r>
              <a:rPr lang="it-IT" dirty="0"/>
              <a:t>Ci si muove in termini di </a:t>
            </a:r>
          </a:p>
          <a:p>
            <a:r>
              <a:rPr lang="it-IT" b="1" dirty="0"/>
              <a:t>Prospettiva spaziale</a:t>
            </a:r>
            <a:r>
              <a:rPr lang="it-IT" dirty="0">
                <a:sym typeface="Wingdings" pitchFamily="2" charset="2"/>
              </a:rPr>
              <a:t> attenzione alla differenza fra luoghi</a:t>
            </a:r>
          </a:p>
          <a:p>
            <a:r>
              <a:rPr lang="it-IT" b="1" dirty="0">
                <a:sym typeface="Wingdings" pitchFamily="2" charset="2"/>
              </a:rPr>
              <a:t>Distribuzione spaziale </a:t>
            </a:r>
            <a:r>
              <a:rPr lang="it-IT" dirty="0">
                <a:sym typeface="Wingdings" pitchFamily="2" charset="2"/>
              </a:rPr>
              <a:t> disposizione dei fenomeni sulla superficie terrestre</a:t>
            </a:r>
          </a:p>
          <a:p>
            <a:r>
              <a:rPr lang="it-IT" b="1" dirty="0">
                <a:sym typeface="Wingdings" pitchFamily="2" charset="2"/>
              </a:rPr>
              <a:t>Variazione spaziale </a:t>
            </a:r>
            <a:r>
              <a:rPr lang="it-IT" dirty="0">
                <a:sym typeface="Wingdings" pitchFamily="2" charset="2"/>
              </a:rPr>
              <a:t> cambiamenti nella distribuzione di un fenomeno</a:t>
            </a:r>
          </a:p>
          <a:p>
            <a:r>
              <a:rPr lang="it-IT" b="1" dirty="0">
                <a:sym typeface="Wingdings" pitchFamily="2" charset="2"/>
              </a:rPr>
              <a:t>Correlazione spaziale </a:t>
            </a:r>
            <a:r>
              <a:rPr lang="it-IT" dirty="0">
                <a:sym typeface="Wingdings" pitchFamily="2" charset="2"/>
              </a:rPr>
              <a:t> il livello di condivisione di una stessa distribuzione e variazione spaziale fra due o più fenomeni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8803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7F4057-1432-CD40-AF6F-819DF11A3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Diffusione spaziale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47E7FB-D249-B349-92BA-A5FB59EC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597306"/>
            <a:ext cx="9051208" cy="4699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Definizione: </a:t>
            </a:r>
            <a:r>
              <a:rPr lang="it-IT" sz="2000" b="1" dirty="0"/>
              <a:t>Movimento di persone, idee, mode, malattie etc., da un luogo all’altro con tempi e modalità differenti a seconda del fenomeno considerato</a:t>
            </a:r>
          </a:p>
          <a:p>
            <a:pPr marL="2676525" indent="-331788"/>
            <a:r>
              <a:rPr lang="it-IT" sz="2000" dirty="0"/>
              <a:t>quindi fenomeno basato sul movimento </a:t>
            </a:r>
          </a:p>
          <a:p>
            <a:pPr marL="0" indent="0">
              <a:buNone/>
            </a:pPr>
            <a:r>
              <a:rPr lang="it-IT" sz="2000" dirty="0"/>
              <a:t>Quattro tipi di diffusione spaziale</a:t>
            </a:r>
          </a:p>
          <a:p>
            <a:pPr marL="982663" indent="-331788"/>
            <a:r>
              <a:rPr lang="it-IT" sz="2000" dirty="0"/>
              <a:t>Per </a:t>
            </a:r>
            <a:r>
              <a:rPr lang="it-IT" sz="2000" b="1" dirty="0"/>
              <a:t>ricollocazione</a:t>
            </a:r>
            <a:r>
              <a:rPr lang="it-IT" sz="2000" dirty="0"/>
              <a:t> </a:t>
            </a:r>
            <a:r>
              <a:rPr lang="it-IT" sz="2000" dirty="0">
                <a:sym typeface="Wingdings" pitchFamily="2" charset="2"/>
              </a:rPr>
              <a:t> migrazioni</a:t>
            </a:r>
          </a:p>
          <a:p>
            <a:pPr marL="982663" indent="-331788"/>
            <a:r>
              <a:rPr lang="it-IT" sz="2000" dirty="0">
                <a:sym typeface="Wingdings" pitchFamily="2" charset="2"/>
              </a:rPr>
              <a:t>Per </a:t>
            </a:r>
            <a:r>
              <a:rPr lang="it-IT" sz="2000" b="1" dirty="0">
                <a:sym typeface="Wingdings" pitchFamily="2" charset="2"/>
              </a:rPr>
              <a:t>contagio</a:t>
            </a:r>
            <a:r>
              <a:rPr lang="it-IT" sz="2000" dirty="0">
                <a:sym typeface="Wingdings" pitchFamily="2" charset="2"/>
              </a:rPr>
              <a:t>  attraverso contatti diretti fra attori coinvolti</a:t>
            </a:r>
          </a:p>
          <a:p>
            <a:pPr marL="982663" indent="-331788"/>
            <a:r>
              <a:rPr lang="it-IT" sz="2000" b="1" dirty="0">
                <a:sym typeface="Wingdings" pitchFamily="2" charset="2"/>
              </a:rPr>
              <a:t>Gerarchica</a:t>
            </a:r>
            <a:r>
              <a:rPr lang="it-IT" sz="2000" dirty="0">
                <a:sym typeface="Wingdings" pitchFamily="2" charset="2"/>
              </a:rPr>
              <a:t>  alto basso, dal centro alla periferia</a:t>
            </a:r>
          </a:p>
          <a:p>
            <a:pPr marL="982663" indent="-331788"/>
            <a:r>
              <a:rPr lang="it-IT" sz="2000" dirty="0">
                <a:sym typeface="Wingdings" pitchFamily="2" charset="2"/>
              </a:rPr>
              <a:t>Per </a:t>
            </a:r>
            <a:r>
              <a:rPr lang="it-IT" sz="2000" b="1" dirty="0">
                <a:sym typeface="Wingdings" pitchFamily="2" charset="2"/>
              </a:rPr>
              <a:t>stimolo</a:t>
            </a:r>
            <a:r>
              <a:rPr lang="it-IT" sz="2000" dirty="0">
                <a:sym typeface="Wingdings" pitchFamily="2" charset="2"/>
              </a:rPr>
              <a:t>  da un’idea nascono altre</a:t>
            </a:r>
          </a:p>
          <a:p>
            <a:r>
              <a:rPr lang="it-IT" sz="2000" dirty="0">
                <a:sym typeface="Wingdings" pitchFamily="2" charset="2"/>
              </a:rPr>
              <a:t>La diffusione spaziale è nei fatti il risultato di una compresenza delle diverse tipologie  epidemie</a:t>
            </a:r>
          </a:p>
        </p:txBody>
      </p:sp>
    </p:spTree>
    <p:extLst>
      <p:ext uri="{BB962C8B-B14F-4D97-AF65-F5344CB8AC3E}">
        <p14:creationId xmlns:p14="http://schemas.microsoft.com/office/powerpoint/2010/main" val="3918431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605926-B8BC-5146-B73F-37303DBF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623" y="381042"/>
            <a:ext cx="8911687" cy="1280890"/>
          </a:xfrm>
        </p:spPr>
        <p:txBody>
          <a:bodyPr/>
          <a:lstStyle/>
          <a:p>
            <a:r>
              <a:rPr lang="it-IT" dirty="0"/>
              <a:t>Interazione spaziale</a:t>
            </a:r>
            <a:br>
              <a:rPr lang="it-IT" dirty="0"/>
            </a:br>
            <a:r>
              <a:rPr lang="it-IT" dirty="0"/>
              <a:t>ovvero della globalizzazione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167BAB-469A-2445-9719-5442790FF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652" y="1905000"/>
            <a:ext cx="9861630" cy="4090686"/>
          </a:xfrm>
        </p:spPr>
        <p:txBody>
          <a:bodyPr>
            <a:noAutofit/>
          </a:bodyPr>
          <a:lstStyle/>
          <a:p>
            <a:r>
              <a:rPr lang="it-IT" sz="2400" dirty="0"/>
              <a:t>Definizione: </a:t>
            </a:r>
            <a:r>
              <a:rPr lang="it-IT" sz="2400" b="1" dirty="0"/>
              <a:t>relazione fra due o più soggetti nel corso della quale essi si scambiano idee, merci, servizi e modificano le loro azioni in relazione alle idee e ai comportamenti reciproci</a:t>
            </a:r>
          </a:p>
          <a:p>
            <a:pPr marL="0" indent="0">
              <a:buNone/>
            </a:pPr>
            <a:endParaRPr lang="it-IT" sz="800" dirty="0"/>
          </a:p>
          <a:p>
            <a:r>
              <a:rPr lang="it-IT" sz="2400" b="1" dirty="0"/>
              <a:t>Globalizzazione</a:t>
            </a:r>
            <a:r>
              <a:rPr lang="it-IT" sz="2400" dirty="0"/>
              <a:t> si ha quando certi fenomeni naturali (es. riscaldamento globale) o umani coprono l’intero spazio terrestre (al momento conosciuto) permettendo ai relativi luoghi di interagire fra loro.</a:t>
            </a:r>
          </a:p>
          <a:p>
            <a:endParaRPr lang="it-IT" sz="800" dirty="0"/>
          </a:p>
          <a:p>
            <a:r>
              <a:rPr lang="it-IT" sz="2400" dirty="0"/>
              <a:t>Oggi: </a:t>
            </a:r>
            <a:r>
              <a:rPr lang="it-IT" sz="2400" b="1" dirty="0"/>
              <a:t>il primato che le relazioni di mercato a scala mondiale hanno su tutte le altre attività ed espressioni sociali e culturali</a:t>
            </a:r>
          </a:p>
        </p:txBody>
      </p:sp>
    </p:spTree>
    <p:extLst>
      <p:ext uri="{BB962C8B-B14F-4D97-AF65-F5344CB8AC3E}">
        <p14:creationId xmlns:p14="http://schemas.microsoft.com/office/powerpoint/2010/main" val="619328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44FF3B-B5AD-B045-A2CE-F4F6268CC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615" y="624109"/>
            <a:ext cx="8911687" cy="1280890"/>
          </a:xfrm>
        </p:spPr>
        <p:txBody>
          <a:bodyPr/>
          <a:lstStyle/>
          <a:p>
            <a:r>
              <a:rPr lang="it-IT" dirty="0"/>
              <a:t>Interazione spaziale</a:t>
            </a:r>
            <a:br>
              <a:rPr lang="it-IT" dirty="0"/>
            </a:br>
            <a:r>
              <a:rPr lang="it-IT" dirty="0"/>
              <a:t>ovvero della globalizzazione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066A04-5C89-694E-933A-796B2F84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615" y="1904999"/>
            <a:ext cx="9641712" cy="44842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dirty="0"/>
              <a:t>L’interazione spaziale è influenzata da tre fattori</a:t>
            </a:r>
          </a:p>
          <a:p>
            <a:pPr marL="0" indent="0">
              <a:buNone/>
            </a:pPr>
            <a:r>
              <a:rPr lang="it-IT" sz="2000" b="1" dirty="0"/>
              <a:t>Complementarietà</a:t>
            </a:r>
            <a:r>
              <a:rPr lang="it-IT" sz="2000" dirty="0"/>
              <a:t>. Quando un luogo o una regione trovano altrove una risposta alla propria esigenza di bene e/o servizi creando una interazione spaziale che si sviluppa su distanze più o meno lunghe. Dipende dalla disponibilità di risorse naturali e/o di condizione economiche, sociali e culturali specifiche</a:t>
            </a:r>
          </a:p>
          <a:p>
            <a:pPr marL="0" indent="0">
              <a:buNone/>
            </a:pPr>
            <a:r>
              <a:rPr lang="it-IT" sz="2000" b="1" dirty="0"/>
              <a:t>Trasferibilità</a:t>
            </a:r>
            <a:r>
              <a:rPr lang="it-IT" sz="2000" dirty="0"/>
              <a:t> è inversamente proporzionale all’energia/costo necessari per lo spostamento di un bene (</a:t>
            </a:r>
            <a:r>
              <a:rPr lang="it-IT" sz="2000" i="1" dirty="0"/>
              <a:t>attrito della distanza</a:t>
            </a:r>
            <a:r>
              <a:rPr lang="it-IT" sz="2000" dirty="0"/>
              <a:t>)</a:t>
            </a:r>
          </a:p>
          <a:p>
            <a:pPr marL="0" indent="0">
              <a:buNone/>
            </a:pPr>
            <a:r>
              <a:rPr lang="it-IT" sz="2000" b="1" dirty="0"/>
              <a:t>Opportunità alternativa</a:t>
            </a:r>
            <a:r>
              <a:rPr lang="it-IT" sz="2000" dirty="0"/>
              <a:t>: esistenza di un luogo che, a parità di costi di trasferimento, offre un bene richiesto a condizioni più vantaggiose (</a:t>
            </a:r>
            <a:r>
              <a:rPr lang="it-IT" sz="2000" i="1" dirty="0"/>
              <a:t>accessibilità</a:t>
            </a:r>
            <a:r>
              <a:rPr lang="it-IT" sz="2000" dirty="0"/>
              <a:t>)</a:t>
            </a:r>
          </a:p>
          <a:p>
            <a:pPr marL="0" indent="0">
              <a:buNone/>
            </a:pPr>
            <a:endParaRPr lang="it-IT" sz="800" dirty="0"/>
          </a:p>
          <a:p>
            <a:pPr marL="0" indent="0">
              <a:buNone/>
            </a:pPr>
            <a:r>
              <a:rPr lang="it-IT" sz="2000" b="1" i="1" dirty="0"/>
              <a:t>L’interazione spaziale tende a ridursi con le distanze</a:t>
            </a:r>
          </a:p>
          <a:p>
            <a:pPr marL="0" indent="0"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92308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050AC-A5E2-EB4B-A0B0-C834F037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673" y="635685"/>
            <a:ext cx="8911687" cy="1280890"/>
          </a:xfrm>
        </p:spPr>
        <p:txBody>
          <a:bodyPr/>
          <a:lstStyle/>
          <a:p>
            <a:r>
              <a:rPr lang="it-IT" dirty="0"/>
              <a:t>Interazione spaziale</a:t>
            </a:r>
            <a:br>
              <a:rPr lang="it-IT" dirty="0"/>
            </a:br>
            <a:r>
              <a:rPr lang="it-IT" dirty="0"/>
              <a:t>ovvero della globalizzazione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9CB0C4-8034-0147-955C-4BE1E333B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673" y="2133599"/>
            <a:ext cx="9769033" cy="4082005"/>
          </a:xfrm>
        </p:spPr>
        <p:txBody>
          <a:bodyPr>
            <a:noAutofit/>
          </a:bodyPr>
          <a:lstStyle/>
          <a:p>
            <a:r>
              <a:rPr lang="it-IT" sz="2400" dirty="0"/>
              <a:t>Le innovazioni tecnologiche fanno sembrare più vicini i luoghi in termini di spazio e di tempo</a:t>
            </a:r>
          </a:p>
          <a:p>
            <a:r>
              <a:rPr lang="it-IT" sz="2400" b="1" dirty="0"/>
              <a:t>Compressione spazio-temporale </a:t>
            </a:r>
            <a:r>
              <a:rPr lang="it-IT" sz="2400" dirty="0"/>
              <a:t>(David Harvey) come mutamento dello senso comune dello spazio- tempo</a:t>
            </a:r>
          </a:p>
          <a:p>
            <a:r>
              <a:rPr lang="it-IT" sz="2400" dirty="0"/>
              <a:t>Le distanze relative (non quelle fisiche) sono misurate in termini di tempo/costo/altro, non sulla base della lontananza metrica</a:t>
            </a:r>
          </a:p>
          <a:p>
            <a:r>
              <a:rPr lang="it-IT" sz="2400" dirty="0"/>
              <a:t>La globalizzazione non interviene sulle distanze assolute, ma sulla loro percezione. Modifica l’accessibilità dei luoghi, ne incrementa l’interazione e in prativa riduce l’attrito della distanza</a:t>
            </a:r>
          </a:p>
        </p:txBody>
      </p:sp>
    </p:spTree>
    <p:extLst>
      <p:ext uri="{BB962C8B-B14F-4D97-AF65-F5344CB8AC3E}">
        <p14:creationId xmlns:p14="http://schemas.microsoft.com/office/powerpoint/2010/main" val="4142767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EFD331-D6BC-2741-8B1E-D2A7C362A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1FF9442-EB99-7243-8DFF-C0E1055BF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001" y="624110"/>
            <a:ext cx="10724326" cy="6134028"/>
          </a:xfrm>
        </p:spPr>
      </p:pic>
    </p:spTree>
    <p:extLst>
      <p:ext uri="{BB962C8B-B14F-4D97-AF65-F5344CB8AC3E}">
        <p14:creationId xmlns:p14="http://schemas.microsoft.com/office/powerpoint/2010/main" val="2782958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C970D-EDB1-6442-8BC8-945F00D8F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748E50D-CD7B-A949-A9AF-AEB4014F6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926" y="1157467"/>
            <a:ext cx="10500752" cy="5289631"/>
          </a:xfrm>
        </p:spPr>
      </p:pic>
    </p:spTree>
    <p:extLst>
      <p:ext uri="{BB962C8B-B14F-4D97-AF65-F5344CB8AC3E}">
        <p14:creationId xmlns:p14="http://schemas.microsoft.com/office/powerpoint/2010/main" val="107806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242207-5789-3E4A-906A-F47EB56C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Presentazione n. 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DD783C-2832-5843-950B-6155EC747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927" y="2286000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600" dirty="0"/>
          </a:p>
          <a:p>
            <a:endParaRPr lang="it-IT" sz="21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34836" y="2171700"/>
            <a:ext cx="89777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FF0000"/>
                </a:solidFill>
              </a:rPr>
              <a:t>Introduzione alla </a:t>
            </a:r>
          </a:p>
          <a:p>
            <a:r>
              <a:rPr lang="it-IT" sz="4800" dirty="0">
                <a:solidFill>
                  <a:srgbClr val="FF0000"/>
                </a:solidFill>
              </a:rPr>
              <a:t>Geografia umana</a:t>
            </a:r>
          </a:p>
          <a:p>
            <a:endParaRPr lang="it-IT" sz="4800" dirty="0">
              <a:solidFill>
                <a:srgbClr val="FF0000"/>
              </a:solidFill>
            </a:endParaRPr>
          </a:p>
          <a:p>
            <a:r>
              <a:rPr lang="it-IT" sz="48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6123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08"/>
    </mc:Choice>
    <mc:Fallback xmlns="">
      <p:transition spd="slow" advTm="44340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5B4808-83C6-2D4F-A19E-40241AE3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ym typeface="Wingdings" pitchFamily="2" charset="2"/>
              </a:rPr>
              <a:t>La Terra è un sistema dinamico integrato e complesso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C5A3E7-221B-C144-9617-E31DA4865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sz="2800" dirty="0"/>
              <a:t>Terra come sistema costituito da diverse componenti naturali e culturali che interagiscono con modalità complesse</a:t>
            </a:r>
          </a:p>
          <a:p>
            <a:r>
              <a:rPr lang="it-IT" sz="2800" dirty="0"/>
              <a:t>Terra soggetta a continui cambiamenti, che dipendo sia da azione naturale che da azione umana</a:t>
            </a:r>
          </a:p>
          <a:p>
            <a:r>
              <a:rPr lang="it-IT" sz="2800" dirty="0"/>
              <a:t>Il sistema culturale umano (ideologico, tecnologico, socio-economico, politico) è un sottosistema di quello naturale. Quest’ultimo può essere modificato dal primo soltanto adeguandosi a determinate »leggi» naturali sulle quali l’azione umana ha grandi limiti</a:t>
            </a:r>
          </a:p>
        </p:txBody>
      </p:sp>
    </p:spTree>
    <p:extLst>
      <p:ext uri="{BB962C8B-B14F-4D97-AF65-F5344CB8AC3E}">
        <p14:creationId xmlns:p14="http://schemas.microsoft.com/office/powerpoint/2010/main" val="86043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FC7E69-FBC5-C541-99C7-E8DD60BA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43000"/>
          </a:xfrm>
        </p:spPr>
        <p:txBody>
          <a:bodyPr/>
          <a:lstStyle/>
          <a:p>
            <a:r>
              <a:rPr lang="it-IT" dirty="0"/>
              <a:t>Il Paesaggio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AE956F-FA05-1A4E-A851-1BB1DE735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55081"/>
            <a:ext cx="9739745" cy="4433977"/>
          </a:xfrm>
        </p:spPr>
        <p:txBody>
          <a:bodyPr>
            <a:normAutofit fontScale="92500" lnSpcReduction="20000"/>
          </a:bodyPr>
          <a:lstStyle/>
          <a:p>
            <a:r>
              <a:rPr lang="it-IT" sz="2800" dirty="0"/>
              <a:t>Il Paesaggio è una realtà al contempo soggettiva e oggettiva</a:t>
            </a:r>
          </a:p>
          <a:p>
            <a:pPr lvl="2"/>
            <a:r>
              <a:rPr lang="it-IT" dirty="0"/>
              <a:t>Emerge il danno del positivismo (che afferma la sola oggettività)</a:t>
            </a:r>
          </a:p>
          <a:p>
            <a:pPr lvl="2"/>
            <a:endParaRPr lang="it-IT" dirty="0"/>
          </a:p>
          <a:p>
            <a:pPr marL="328613" lvl="2" indent="-328613"/>
            <a:r>
              <a:rPr lang="it-IT" sz="2800" dirty="0"/>
              <a:t>Per il geografo il Paesaggio è il palinsesto (la pergamena) su cui si può riscrivere mantenendo le testimonianze del passato</a:t>
            </a:r>
          </a:p>
          <a:p>
            <a:pPr marL="328613" lvl="2" indent="-328613"/>
            <a:endParaRPr lang="it-IT" sz="2800" dirty="0"/>
          </a:p>
          <a:p>
            <a:pPr marL="328613" lvl="2" indent="-328613"/>
            <a:r>
              <a:rPr lang="it-IT" sz="2800" dirty="0"/>
              <a:t>Il campo di lavoro è l’analisi regionale (della regione)</a:t>
            </a:r>
          </a:p>
          <a:p>
            <a:pPr marL="328613" lvl="2" indent="-328613"/>
            <a:endParaRPr lang="it-IT" sz="2800" dirty="0"/>
          </a:p>
          <a:p>
            <a:pPr marL="328613" lvl="2" indent="-328613"/>
            <a:r>
              <a:rPr lang="it-IT" sz="2800" dirty="0"/>
              <a:t>La regione può essere formale o funzionale</a:t>
            </a:r>
          </a:p>
        </p:txBody>
      </p:sp>
    </p:spTree>
    <p:extLst>
      <p:ext uri="{BB962C8B-B14F-4D97-AF65-F5344CB8AC3E}">
        <p14:creationId xmlns:p14="http://schemas.microsoft.com/office/powerpoint/2010/main" val="365137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363"/>
    </mc:Choice>
    <mc:Fallback xmlns="">
      <p:transition spd="slow" advTm="48036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223F9D-FA88-2B49-8D55-7F0E3D49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Regione formale e regione funzionale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260808-19C6-1D4C-9C75-E9E9E2EA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77961"/>
            <a:ext cx="10515600" cy="4459339"/>
          </a:xfrm>
        </p:spPr>
        <p:txBody>
          <a:bodyPr>
            <a:normAutofit fontScale="92500" lnSpcReduction="10000"/>
          </a:bodyPr>
          <a:lstStyle/>
          <a:p>
            <a:r>
              <a:rPr lang="it-IT" sz="2800" i="1" dirty="0"/>
              <a:t>Regione formale: </a:t>
            </a:r>
          </a:p>
          <a:p>
            <a:pPr lvl="3"/>
            <a:r>
              <a:rPr lang="it-IT" sz="2400" i="0" dirty="0"/>
              <a:t>Area definita sulla base di una o più caratteristiche fisiche o culturali omogenee. Ad esempio regioni fisiche [</a:t>
            </a:r>
            <a:r>
              <a:rPr lang="it-IT" sz="2400" dirty="0"/>
              <a:t>l’Isola d’Elba]</a:t>
            </a:r>
            <a:r>
              <a:rPr lang="it-IT" sz="2400" i="0" dirty="0"/>
              <a:t>, regioni storiche [</a:t>
            </a:r>
            <a:r>
              <a:rPr lang="it-IT" sz="2400" dirty="0"/>
              <a:t>il Friuli, la Contea di Gorizia</a:t>
            </a:r>
            <a:r>
              <a:rPr lang="it-IT" sz="2400" i="0" dirty="0"/>
              <a:t>]</a:t>
            </a:r>
          </a:p>
          <a:p>
            <a:pPr lvl="3"/>
            <a:endParaRPr lang="it-IT" dirty="0"/>
          </a:p>
          <a:p>
            <a:pPr marL="317500" lvl="3" indent="-317500"/>
            <a:r>
              <a:rPr lang="it-IT" sz="2800" dirty="0"/>
              <a:t>Regione funzionale:</a:t>
            </a:r>
          </a:p>
          <a:p>
            <a:pPr marL="1689100" lvl="6" indent="-317500"/>
            <a:r>
              <a:rPr lang="it-IT" sz="2400" dirty="0"/>
              <a:t>Luoghi connessi da relazioni più intense di quelle che questi luoghi intrattengono con l‘esterno. Ad esempio </a:t>
            </a:r>
            <a:r>
              <a:rPr lang="it-IT" sz="2400" dirty="0" err="1"/>
              <a:t>ecoregioni</a:t>
            </a:r>
            <a:r>
              <a:rPr lang="it-IT" sz="2400" dirty="0"/>
              <a:t>, regioni funzionali urbane [</a:t>
            </a:r>
            <a:r>
              <a:rPr lang="it-IT" sz="2400" i="1" dirty="0"/>
              <a:t>l’area metropolitana di Milano</a:t>
            </a:r>
            <a:r>
              <a:rPr lang="it-IT" sz="2400" dirty="0"/>
              <a:t>], distretti economici [</a:t>
            </a:r>
            <a:r>
              <a:rPr lang="it-IT" sz="2400" i="1" dirty="0"/>
              <a:t>il triangolo della sedia </a:t>
            </a:r>
            <a:r>
              <a:rPr lang="it-IT" sz="2400" i="1" dirty="0" err="1"/>
              <a:t>Manzano-S.Giovanni</a:t>
            </a:r>
            <a:r>
              <a:rPr lang="it-IT" sz="2400" i="1" dirty="0"/>
              <a:t> al Natisone–Corno di Rosazzo</a:t>
            </a:r>
            <a:r>
              <a:rPr lang="it-IT" sz="2400" dirty="0"/>
              <a:t>], regioni istituzionali </a:t>
            </a:r>
            <a:r>
              <a:rPr lang="it-IT" sz="2400" i="1" dirty="0"/>
              <a:t>[il Friuli Venezia Giulia</a:t>
            </a:r>
            <a:r>
              <a:rPr lang="it-IT" sz="2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23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951"/>
    </mc:Choice>
    <mc:Fallback xmlns="">
      <p:transition spd="slow" advTm="30695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C7D477-C44A-D04E-B3FA-2C77F1C8E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Concetti fondamentali della geografia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F93DAA-6685-C44E-AB24-ECF7CA577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1755"/>
            <a:ext cx="10515600" cy="3935208"/>
          </a:xfrm>
        </p:spPr>
        <p:txBody>
          <a:bodyPr>
            <a:normAutofit/>
          </a:bodyPr>
          <a:lstStyle/>
          <a:p>
            <a:pPr marL="900113" indent="-368300"/>
            <a:r>
              <a:rPr lang="it-IT" sz="3200" dirty="0"/>
              <a:t>Luogo</a:t>
            </a:r>
          </a:p>
          <a:p>
            <a:pPr marL="900113" indent="-368300"/>
            <a:r>
              <a:rPr lang="it-IT" sz="3200" dirty="0"/>
              <a:t>Spazio</a:t>
            </a:r>
          </a:p>
          <a:p>
            <a:pPr marL="900113" indent="-368300"/>
            <a:r>
              <a:rPr lang="it-IT" sz="3200" dirty="0"/>
              <a:t>Diffusione spaziale</a:t>
            </a:r>
          </a:p>
          <a:p>
            <a:pPr marL="900113" indent="-368300"/>
            <a:r>
              <a:rPr lang="it-IT" sz="3200" dirty="0"/>
              <a:t>Interazione spaziale</a:t>
            </a:r>
          </a:p>
          <a:p>
            <a:pPr marL="900113" indent="-368300"/>
            <a:r>
              <a:rPr lang="it-IT" sz="3200" dirty="0"/>
              <a:t>Territorio</a:t>
            </a:r>
          </a:p>
          <a:p>
            <a:pPr marL="900113" indent="-368300"/>
            <a:r>
              <a:rPr lang="it-IT" sz="3200" dirty="0"/>
              <a:t>Scala</a:t>
            </a:r>
          </a:p>
        </p:txBody>
      </p:sp>
    </p:spTree>
    <p:extLst>
      <p:ext uri="{BB962C8B-B14F-4D97-AF65-F5344CB8AC3E}">
        <p14:creationId xmlns:p14="http://schemas.microsoft.com/office/powerpoint/2010/main" val="398455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44"/>
    </mc:Choice>
    <mc:Fallback xmlns="">
      <p:transition spd="slow" advTm="6954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8BF15A-FDA1-774A-BD41-20553600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Luogo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6C840F-9B2C-3A46-947A-060C0056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089" y="1587260"/>
            <a:ext cx="10521605" cy="50103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2400" dirty="0"/>
              <a:t>Definizione: </a:t>
            </a:r>
            <a:r>
              <a:rPr lang="it-IT" sz="2400" b="1" dirty="0"/>
              <a:t>Una località contraddistinta da specifiche caratteristiche fisiche, culturali e sociali</a:t>
            </a:r>
          </a:p>
          <a:p>
            <a:r>
              <a:rPr lang="it-IT" sz="2400" dirty="0"/>
              <a:t>Viene identificato da una posizione </a:t>
            </a:r>
          </a:p>
          <a:p>
            <a:pPr marL="449263" indent="0">
              <a:buNone/>
            </a:pPr>
            <a:r>
              <a:rPr lang="it-IT" sz="2400" b="1" dirty="0">
                <a:sym typeface="Wingdings" panose="05000000000000000000" pitchFamily="2" charset="2"/>
              </a:rPr>
              <a:t> </a:t>
            </a:r>
            <a:r>
              <a:rPr lang="it-IT" sz="2400" b="1" dirty="0"/>
              <a:t>ubicazione assoluta </a:t>
            </a:r>
            <a:r>
              <a:rPr lang="it-IT" sz="2400" dirty="0"/>
              <a:t>o</a:t>
            </a:r>
            <a:r>
              <a:rPr lang="it-IT" sz="2400" b="1" dirty="0"/>
              <a:t> posizione geometrica </a:t>
            </a:r>
            <a:r>
              <a:rPr lang="it-IT" sz="2400" dirty="0"/>
              <a:t>(es. coordinate geografiche)</a:t>
            </a:r>
          </a:p>
          <a:p>
            <a:pPr marL="0" indent="0">
              <a:buNone/>
            </a:pPr>
            <a:r>
              <a:rPr lang="it-IT" sz="2400" dirty="0"/>
              <a:t>			Oppure</a:t>
            </a:r>
          </a:p>
          <a:p>
            <a:pPr marL="811213" indent="-276225">
              <a:buNone/>
            </a:pPr>
            <a:r>
              <a:rPr lang="it-IT" sz="2400" dirty="0">
                <a:sym typeface="Wingdings" panose="05000000000000000000" pitchFamily="2" charset="2"/>
              </a:rPr>
              <a:t> </a:t>
            </a:r>
            <a:r>
              <a:rPr lang="it-IT" sz="2400" dirty="0"/>
              <a:t>Con riferimento a ciò che gli sta intorno, cioè al suo </a:t>
            </a:r>
            <a:r>
              <a:rPr lang="it-IT" sz="2400" b="1" dirty="0"/>
              <a:t>sito </a:t>
            </a:r>
            <a:r>
              <a:rPr lang="it-IT" sz="2400" dirty="0"/>
              <a:t>(in relazione alle caratteristiche fisiche della sua collocazione topografica) ovvero</a:t>
            </a:r>
          </a:p>
          <a:p>
            <a:pPr marL="811213" indent="-276225">
              <a:buNone/>
            </a:pPr>
            <a:r>
              <a:rPr lang="it-IT" sz="2400" dirty="0">
                <a:sym typeface="Wingdings" panose="05000000000000000000" pitchFamily="2" charset="2"/>
              </a:rPr>
              <a:t></a:t>
            </a:r>
            <a:r>
              <a:rPr lang="it-IT" sz="2400" dirty="0"/>
              <a:t>alla sua situazione più ampia, vista alle condizioni «culturali»  (</a:t>
            </a:r>
            <a:r>
              <a:rPr lang="it-IT" sz="2400" b="1" dirty="0"/>
              <a:t>posizione geografica: </a:t>
            </a:r>
            <a:r>
              <a:rPr lang="it-IT" sz="2400" i="1" dirty="0"/>
              <a:t>la posizione che un luogo occupa in  un contesto regionale più ampio con riferimento alla rete delle comunicazioni e alle possibili relazioni del luogo von tale contesto</a:t>
            </a:r>
            <a:r>
              <a:rPr lang="it-IT" sz="2400" dirty="0"/>
              <a:t>)</a:t>
            </a:r>
          </a:p>
          <a:p>
            <a:pPr marL="0" indent="0">
              <a:buNone/>
            </a:pPr>
            <a:endParaRPr lang="it-IT" sz="1000" dirty="0"/>
          </a:p>
          <a:p>
            <a:pPr marL="0" indent="0">
              <a:buNone/>
            </a:pPr>
            <a:r>
              <a:rPr lang="it-IT" sz="2400" dirty="0"/>
              <a:t>Non esistono due luoghi identici (da cui il </a:t>
            </a:r>
            <a:r>
              <a:rPr lang="it-IT" sz="2400" dirty="0">
                <a:sym typeface="Wingdings" panose="05000000000000000000" pitchFamily="2" charset="2"/>
              </a:rPr>
              <a:t>turismo, ma anche il senso di appartenenza a un luogo)</a:t>
            </a:r>
            <a:endParaRPr lang="it-IT" sz="2400" dirty="0"/>
          </a:p>
          <a:p>
            <a:pPr marL="0" indent="0">
              <a:buNone/>
            </a:pPr>
            <a:r>
              <a:rPr lang="it-IT" sz="2400" dirty="0">
                <a:sym typeface="Wingdings" pitchFamily="2" charset="2"/>
              </a:rPr>
              <a:t>	 identità dei singoli e collettiva </a:t>
            </a:r>
          </a:p>
          <a:p>
            <a:pPr marL="2416175" lvl="7" indent="-382588"/>
            <a:r>
              <a:rPr lang="it-IT" sz="2400" dirty="0">
                <a:sym typeface="Wingdings" pitchFamily="2" charset="2"/>
              </a:rPr>
              <a:t>che non è stabile e non è unica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6079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872"/>
    </mc:Choice>
    <mc:Fallback xmlns="">
      <p:transition spd="slow" advTm="27687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1DC1D0-F761-2349-B8B5-2135E6B9C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6084"/>
            <a:ext cx="9601200" cy="1117120"/>
          </a:xfrm>
        </p:spPr>
        <p:txBody>
          <a:bodyPr/>
          <a:lstStyle/>
          <a:p>
            <a:r>
              <a:rPr lang="it-IT" dirty="0"/>
              <a:t>Spazio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60B8AE-EEC6-D049-9087-3EA2CFCE5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773" y="744081"/>
            <a:ext cx="9601200" cy="46496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Definizione: </a:t>
            </a:r>
            <a:r>
              <a:rPr lang="it-IT" sz="2400" b="1" dirty="0"/>
              <a:t>Estensione di superficie terrestre di dimensioni non definite</a:t>
            </a:r>
            <a:endParaRPr lang="it-IT" sz="800" dirty="0"/>
          </a:p>
          <a:p>
            <a:r>
              <a:rPr lang="it-IT" sz="2400" dirty="0"/>
              <a:t>Tre tipi di spazio</a:t>
            </a:r>
          </a:p>
          <a:p>
            <a:pPr lvl="1"/>
            <a:r>
              <a:rPr lang="it-IT" sz="2400" dirty="0"/>
              <a:t>Spazio </a:t>
            </a:r>
            <a:r>
              <a:rPr lang="it-IT" sz="2400" u="sng" dirty="0"/>
              <a:t>assoluto</a:t>
            </a:r>
            <a:r>
              <a:rPr lang="it-IT" sz="2400" dirty="0"/>
              <a:t>: con dimensioni misurabili e definibili (ad esempio la carta geografica, i confini)</a:t>
            </a:r>
          </a:p>
          <a:p>
            <a:pPr marL="1881188" lvl="2" indent="-258763"/>
            <a:r>
              <a:rPr lang="it-IT" sz="2000" dirty="0"/>
              <a:t>Si credeva fosse un’entità assoluta, reale, un contenitore di oggetti</a:t>
            </a:r>
          </a:p>
          <a:p>
            <a:pPr marL="1881188" lvl="2" indent="-258763"/>
            <a:r>
              <a:rPr lang="it-IT" sz="2000" dirty="0"/>
              <a:t>Ma è costruzione mentale (molteplice</a:t>
            </a:r>
            <a:r>
              <a:rPr lang="it-IT" sz="2400" dirty="0"/>
              <a:t>)</a:t>
            </a:r>
          </a:p>
          <a:p>
            <a:pPr marL="1881188" lvl="2" indent="-258763"/>
            <a:endParaRPr lang="it-IT" sz="800" dirty="0"/>
          </a:p>
          <a:p>
            <a:pPr lvl="1"/>
            <a:r>
              <a:rPr lang="it-IT" sz="2400" dirty="0"/>
              <a:t>Spazio </a:t>
            </a:r>
            <a:r>
              <a:rPr lang="it-IT" sz="2400" u="sng" dirty="0"/>
              <a:t>relativo</a:t>
            </a:r>
            <a:r>
              <a:rPr lang="it-IT" sz="2400" dirty="0"/>
              <a:t>: quello le cui proprietà variano a seconda dei contenuti, ovvero i fenomeni che vi si svolgono</a:t>
            </a:r>
          </a:p>
          <a:p>
            <a:pPr marL="530352" lvl="1" indent="0">
              <a:buNone/>
            </a:pPr>
            <a:endParaRPr lang="it-IT" sz="800" dirty="0"/>
          </a:p>
          <a:p>
            <a:pPr lvl="1"/>
            <a:r>
              <a:rPr lang="it-IT" sz="2400" dirty="0"/>
              <a:t>Spazio </a:t>
            </a:r>
            <a:r>
              <a:rPr lang="it-IT" sz="2400" u="sng" dirty="0"/>
              <a:t>relazionale</a:t>
            </a:r>
            <a:r>
              <a:rPr lang="it-IT" sz="2400" dirty="0"/>
              <a:t>: delle connessioni (più o meno) tematiche</a:t>
            </a:r>
          </a:p>
          <a:p>
            <a:pPr marL="1881188" lvl="2" indent="-173038">
              <a:tabLst>
                <a:tab pos="1881188" algn="l"/>
              </a:tabLst>
            </a:pPr>
            <a:r>
              <a:rPr lang="it-IT" sz="2000" dirty="0"/>
              <a:t> Es. del commercio, </a:t>
            </a:r>
            <a:r>
              <a:rPr lang="it-IT" sz="2000" dirty="0" err="1"/>
              <a:t>facebook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96570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280"/>
    </mc:Choice>
    <mc:Fallback xmlns="">
      <p:transition spd="slow" advTm="52928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8724B2-3C6B-B244-A205-C5D7292E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Spazio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768B42-A4CC-5640-AFE3-A9FDB73C6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7005"/>
            <a:ext cx="10515600" cy="3949957"/>
          </a:xfrm>
        </p:spPr>
        <p:txBody>
          <a:bodyPr/>
          <a:lstStyle/>
          <a:p>
            <a:pPr marL="811213" indent="-276225"/>
            <a:r>
              <a:rPr lang="it-IT" sz="2800" dirty="0"/>
              <a:t>Lo </a:t>
            </a:r>
            <a:r>
              <a:rPr lang="it-IT" sz="2800" u="sng" dirty="0"/>
              <a:t>spazio geografico </a:t>
            </a:r>
            <a:r>
              <a:rPr lang="it-IT" sz="2800" dirty="0"/>
              <a:t>è un’unione dello spazio relativo e dello spazio relazionale</a:t>
            </a:r>
          </a:p>
          <a:p>
            <a:pPr lvl="1"/>
            <a:r>
              <a:rPr lang="it-IT" dirty="0"/>
              <a:t>Le cui proprietà dipendono dalle relazioni e interrelazioni che sussistono tra i soggetti e gli oggetti che la geografia decide di considerare</a:t>
            </a:r>
          </a:p>
          <a:p>
            <a:pPr lvl="1"/>
            <a:endParaRPr lang="it-IT" dirty="0"/>
          </a:p>
          <a:p>
            <a:pPr marL="534988" lvl="1" indent="0">
              <a:buNone/>
            </a:pPr>
            <a:r>
              <a:rPr lang="it-IT" dirty="0">
                <a:sym typeface="Wingdings" pitchFamily="2" charset="2"/>
              </a:rPr>
              <a:t>   </a:t>
            </a:r>
            <a:r>
              <a:rPr lang="it-IT" sz="2800" i="1" dirty="0">
                <a:sym typeface="Wingdings" pitchFamily="2" charset="2"/>
              </a:rPr>
              <a:t>la geografia è la costruzione mentale di uno spazio relazionale, che non è arbitraria, ma risponde all’esigenza sociale di conoscere la posizione di certi soggetti e oggetti e le relazioni che li legano fra loro</a:t>
            </a:r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87784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348"/>
    </mc:Choice>
    <mc:Fallback xmlns="">
      <p:transition spd="slow" advTm="153348"/>
    </mc:Fallback>
  </mc:AlternateContent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812</TotalTime>
  <Words>1078</Words>
  <Application>Microsoft Macintosh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</vt:lpstr>
      <vt:lpstr>Wingdings 3</vt:lpstr>
      <vt:lpstr>Filo</vt:lpstr>
      <vt:lpstr>Territorio e Società  (LE225)  Sergio Zilli a.a. 2020-2021</vt:lpstr>
      <vt:lpstr>Presentazione n. 3</vt:lpstr>
      <vt:lpstr>La Terra è un sistema dinamico integrato e complesso </vt:lpstr>
      <vt:lpstr>Il Paesaggio</vt:lpstr>
      <vt:lpstr>Regione formale e regione funzionale</vt:lpstr>
      <vt:lpstr>Concetti fondamentali della geografia</vt:lpstr>
      <vt:lpstr>Luogo</vt:lpstr>
      <vt:lpstr>Spazio</vt:lpstr>
      <vt:lpstr>Spazio</vt:lpstr>
      <vt:lpstr>spazio</vt:lpstr>
      <vt:lpstr>Diffusione spaziale</vt:lpstr>
      <vt:lpstr>Interazione spaziale ovvero della globalizzazione</vt:lpstr>
      <vt:lpstr>Interazione spaziale ovvero della globalizzazione</vt:lpstr>
      <vt:lpstr>Interazione spaziale ovvero della globalizzazione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Territorio e Società (LE225)   Corso di Studio LE07 – Lettere antiche e moderne, arti, comunicazione</dc:title>
  <dc:creator>sergio zilli</dc:creator>
  <cp:lastModifiedBy>sergio zilli</cp:lastModifiedBy>
  <cp:revision>26</cp:revision>
  <dcterms:created xsi:type="dcterms:W3CDTF">2021-03-01T07:19:48Z</dcterms:created>
  <dcterms:modified xsi:type="dcterms:W3CDTF">2021-03-08T14:53:15Z</dcterms:modified>
</cp:coreProperties>
</file>