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86" r:id="rId4"/>
    <p:sldId id="288" r:id="rId5"/>
    <p:sldId id="289" r:id="rId6"/>
    <p:sldId id="258" r:id="rId7"/>
    <p:sldId id="264" r:id="rId8"/>
    <p:sldId id="265" r:id="rId9"/>
    <p:sldId id="266" r:id="rId10"/>
    <p:sldId id="273" r:id="rId11"/>
    <p:sldId id="274" r:id="rId12"/>
    <p:sldId id="267" r:id="rId13"/>
    <p:sldId id="282" r:id="rId14"/>
    <p:sldId id="280" r:id="rId15"/>
    <p:sldId id="268" r:id="rId16"/>
    <p:sldId id="287" r:id="rId17"/>
    <p:sldId id="283" r:id="rId18"/>
    <p:sldId id="284" r:id="rId19"/>
    <p:sldId id="285" r:id="rId20"/>
    <p:sldId id="259" r:id="rId21"/>
    <p:sldId id="260" r:id="rId22"/>
    <p:sldId id="262" r:id="rId23"/>
    <p:sldId id="263" r:id="rId24"/>
    <p:sldId id="278" r:id="rId2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47" autoAdjust="0"/>
    <p:restoredTop sz="94660"/>
  </p:normalViewPr>
  <p:slideViewPr>
    <p:cSldViewPr>
      <p:cViewPr varScale="1">
        <p:scale>
          <a:sx n="82" d="100"/>
          <a:sy n="82" d="100"/>
        </p:scale>
        <p:origin x="1469"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38CC6F-9819-4668-86C7-40B49A338B87}" type="datetimeFigureOut">
              <a:rPr lang="it-IT" smtClean="0"/>
              <a:t>08/03/2021</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CB07E5-CE62-44F6-96E5-84CA8B4C10BE}" type="slidenum">
              <a:rPr lang="it-IT" smtClean="0"/>
              <a:t>‹N›</a:t>
            </a:fld>
            <a:endParaRPr lang="it-IT"/>
          </a:p>
        </p:txBody>
      </p:sp>
    </p:spTree>
    <p:extLst>
      <p:ext uri="{BB962C8B-B14F-4D97-AF65-F5344CB8AC3E}">
        <p14:creationId xmlns:p14="http://schemas.microsoft.com/office/powerpoint/2010/main" val="3520019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94CB07E5-CE62-44F6-96E5-84CA8B4C10BE}" type="slidenum">
              <a:rPr lang="it-IT" smtClean="0"/>
              <a:t>6</a:t>
            </a:fld>
            <a:endParaRPr lang="it-IT"/>
          </a:p>
        </p:txBody>
      </p:sp>
    </p:spTree>
    <p:extLst>
      <p:ext uri="{BB962C8B-B14F-4D97-AF65-F5344CB8AC3E}">
        <p14:creationId xmlns:p14="http://schemas.microsoft.com/office/powerpoint/2010/main" val="4060336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D1845C63-0736-4E66-9E10-1A3AE9A45EB4}" type="datetimeFigureOut">
              <a:rPr lang="it-IT" smtClean="0"/>
              <a:t>08/03/2021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2F4FF45-821D-4E62-A26C-0598055E0E83}" type="slidenum">
              <a:rPr lang="it-IT" smtClean="0"/>
              <a:t>‹N›</a:t>
            </a:fld>
            <a:endParaRPr lang="it-IT"/>
          </a:p>
        </p:txBody>
      </p:sp>
    </p:spTree>
    <p:extLst>
      <p:ext uri="{BB962C8B-B14F-4D97-AF65-F5344CB8AC3E}">
        <p14:creationId xmlns:p14="http://schemas.microsoft.com/office/powerpoint/2010/main" val="606405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1845C63-0736-4E66-9E10-1A3AE9A45EB4}" type="datetimeFigureOut">
              <a:rPr lang="it-IT" smtClean="0"/>
              <a:t>08/03/2021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2F4FF45-821D-4E62-A26C-0598055E0E83}" type="slidenum">
              <a:rPr lang="it-IT" smtClean="0"/>
              <a:t>‹N›</a:t>
            </a:fld>
            <a:endParaRPr lang="it-IT"/>
          </a:p>
        </p:txBody>
      </p:sp>
    </p:spTree>
    <p:extLst>
      <p:ext uri="{BB962C8B-B14F-4D97-AF65-F5344CB8AC3E}">
        <p14:creationId xmlns:p14="http://schemas.microsoft.com/office/powerpoint/2010/main" val="1013193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1845C63-0736-4E66-9E10-1A3AE9A45EB4}" type="datetimeFigureOut">
              <a:rPr lang="it-IT" smtClean="0"/>
              <a:t>08/03/2021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2F4FF45-821D-4E62-A26C-0598055E0E83}" type="slidenum">
              <a:rPr lang="it-IT" smtClean="0"/>
              <a:t>‹N›</a:t>
            </a:fld>
            <a:endParaRPr lang="it-IT"/>
          </a:p>
        </p:txBody>
      </p:sp>
    </p:spTree>
    <p:extLst>
      <p:ext uri="{BB962C8B-B14F-4D97-AF65-F5344CB8AC3E}">
        <p14:creationId xmlns:p14="http://schemas.microsoft.com/office/powerpoint/2010/main" val="1915660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1845C63-0736-4E66-9E10-1A3AE9A45EB4}" type="datetimeFigureOut">
              <a:rPr lang="it-IT" smtClean="0"/>
              <a:t>08/03/2021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2F4FF45-821D-4E62-A26C-0598055E0E83}" type="slidenum">
              <a:rPr lang="it-IT" smtClean="0"/>
              <a:t>‹N›</a:t>
            </a:fld>
            <a:endParaRPr lang="it-IT"/>
          </a:p>
        </p:txBody>
      </p:sp>
    </p:spTree>
    <p:extLst>
      <p:ext uri="{BB962C8B-B14F-4D97-AF65-F5344CB8AC3E}">
        <p14:creationId xmlns:p14="http://schemas.microsoft.com/office/powerpoint/2010/main" val="2906080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D1845C63-0736-4E66-9E10-1A3AE9A45EB4}" type="datetimeFigureOut">
              <a:rPr lang="it-IT" smtClean="0"/>
              <a:t>08/03/2021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2F4FF45-821D-4E62-A26C-0598055E0E83}" type="slidenum">
              <a:rPr lang="it-IT" smtClean="0"/>
              <a:t>‹N›</a:t>
            </a:fld>
            <a:endParaRPr lang="it-IT"/>
          </a:p>
        </p:txBody>
      </p:sp>
    </p:spTree>
    <p:extLst>
      <p:ext uri="{BB962C8B-B14F-4D97-AF65-F5344CB8AC3E}">
        <p14:creationId xmlns:p14="http://schemas.microsoft.com/office/powerpoint/2010/main" val="1086962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D1845C63-0736-4E66-9E10-1A3AE9A45EB4}" type="datetimeFigureOut">
              <a:rPr lang="it-IT" smtClean="0"/>
              <a:t>08/03/2021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2F4FF45-821D-4E62-A26C-0598055E0E83}" type="slidenum">
              <a:rPr lang="it-IT" smtClean="0"/>
              <a:t>‹N›</a:t>
            </a:fld>
            <a:endParaRPr lang="it-IT"/>
          </a:p>
        </p:txBody>
      </p:sp>
    </p:spTree>
    <p:extLst>
      <p:ext uri="{BB962C8B-B14F-4D97-AF65-F5344CB8AC3E}">
        <p14:creationId xmlns:p14="http://schemas.microsoft.com/office/powerpoint/2010/main" val="1783606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D1845C63-0736-4E66-9E10-1A3AE9A45EB4}" type="datetimeFigureOut">
              <a:rPr lang="it-IT" smtClean="0"/>
              <a:t>08/03/2021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42F4FF45-821D-4E62-A26C-0598055E0E83}" type="slidenum">
              <a:rPr lang="it-IT" smtClean="0"/>
              <a:t>‹N›</a:t>
            </a:fld>
            <a:endParaRPr lang="it-IT"/>
          </a:p>
        </p:txBody>
      </p:sp>
    </p:spTree>
    <p:extLst>
      <p:ext uri="{BB962C8B-B14F-4D97-AF65-F5344CB8AC3E}">
        <p14:creationId xmlns:p14="http://schemas.microsoft.com/office/powerpoint/2010/main" val="1132506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D1845C63-0736-4E66-9E10-1A3AE9A45EB4}" type="datetimeFigureOut">
              <a:rPr lang="it-IT" smtClean="0"/>
              <a:t>08/03/2021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42F4FF45-821D-4E62-A26C-0598055E0E83}" type="slidenum">
              <a:rPr lang="it-IT" smtClean="0"/>
              <a:t>‹N›</a:t>
            </a:fld>
            <a:endParaRPr lang="it-IT"/>
          </a:p>
        </p:txBody>
      </p:sp>
    </p:spTree>
    <p:extLst>
      <p:ext uri="{BB962C8B-B14F-4D97-AF65-F5344CB8AC3E}">
        <p14:creationId xmlns:p14="http://schemas.microsoft.com/office/powerpoint/2010/main" val="1958316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1845C63-0736-4E66-9E10-1A3AE9A45EB4}" type="datetimeFigureOut">
              <a:rPr lang="it-IT" smtClean="0"/>
              <a:t>08/03/2021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42F4FF45-821D-4E62-A26C-0598055E0E83}" type="slidenum">
              <a:rPr lang="it-IT" smtClean="0"/>
              <a:t>‹N›</a:t>
            </a:fld>
            <a:endParaRPr lang="it-IT"/>
          </a:p>
        </p:txBody>
      </p:sp>
    </p:spTree>
    <p:extLst>
      <p:ext uri="{BB962C8B-B14F-4D97-AF65-F5344CB8AC3E}">
        <p14:creationId xmlns:p14="http://schemas.microsoft.com/office/powerpoint/2010/main" val="926690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D1845C63-0736-4E66-9E10-1A3AE9A45EB4}" type="datetimeFigureOut">
              <a:rPr lang="it-IT" smtClean="0"/>
              <a:t>08/03/2021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2F4FF45-821D-4E62-A26C-0598055E0E83}" type="slidenum">
              <a:rPr lang="it-IT" smtClean="0"/>
              <a:t>‹N›</a:t>
            </a:fld>
            <a:endParaRPr lang="it-IT"/>
          </a:p>
        </p:txBody>
      </p:sp>
    </p:spTree>
    <p:extLst>
      <p:ext uri="{BB962C8B-B14F-4D97-AF65-F5344CB8AC3E}">
        <p14:creationId xmlns:p14="http://schemas.microsoft.com/office/powerpoint/2010/main" val="4036754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D1845C63-0736-4E66-9E10-1A3AE9A45EB4}" type="datetimeFigureOut">
              <a:rPr lang="it-IT" smtClean="0"/>
              <a:t>08/03/2021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2F4FF45-821D-4E62-A26C-0598055E0E83}" type="slidenum">
              <a:rPr lang="it-IT" smtClean="0"/>
              <a:t>‹N›</a:t>
            </a:fld>
            <a:endParaRPr lang="it-IT"/>
          </a:p>
        </p:txBody>
      </p:sp>
    </p:spTree>
    <p:extLst>
      <p:ext uri="{BB962C8B-B14F-4D97-AF65-F5344CB8AC3E}">
        <p14:creationId xmlns:p14="http://schemas.microsoft.com/office/powerpoint/2010/main" val="3187696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845C63-0736-4E66-9E10-1A3AE9A45EB4}" type="datetimeFigureOut">
              <a:rPr lang="it-IT" smtClean="0"/>
              <a:t>08/03/2021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F4FF45-821D-4E62-A26C-0598055E0E83}" type="slidenum">
              <a:rPr lang="it-IT" smtClean="0"/>
              <a:t>‹N›</a:t>
            </a:fld>
            <a:endParaRPr lang="it-IT"/>
          </a:p>
        </p:txBody>
      </p:sp>
    </p:spTree>
    <p:extLst>
      <p:ext uri="{BB962C8B-B14F-4D97-AF65-F5344CB8AC3E}">
        <p14:creationId xmlns:p14="http://schemas.microsoft.com/office/powerpoint/2010/main" val="41204502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it/url?sa=i&amp;rct=j&amp;q=&amp;esrc=s&amp;source=images&amp;cd=&amp;cad=rja&amp;uact=8&amp;ved=0CAcQjRxqFQoTCJL_14X30MgCFQvbGgodTOoBVA&amp;url=http://www.ingenio-web.it/Articolo/37/La_valutazione_della_sostenibilita__in_edilizia.html&amp;psig=AFQjCNGKAI8rBZ2hmiro6NEElivKHnHP_g&amp;ust=1445426377869082"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it/url?sa=i&amp;rct=j&amp;q=&amp;esrc=s&amp;source=images&amp;cd=&amp;cad=rja&amp;uact=8&amp;ved=0CAcQjRxqFQoTCJL_14X30MgCFQvbGgodTOoBVA&amp;url=http://www.ingenio-web.it/Articolo/37/La_valutazione_della_sostenibilita__in_edilizia.html&amp;psig=AFQjCNGKAI8rBZ2hmiro6NEElivKHnHP_g&amp;ust=1445426377869082"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3027" y="548680"/>
            <a:ext cx="9143999" cy="1008112"/>
          </a:xfrm>
        </p:spPr>
        <p:txBody>
          <a:bodyPr>
            <a:normAutofit/>
          </a:bodyPr>
          <a:lstStyle/>
          <a:p>
            <a:r>
              <a:rPr lang="it-IT" sz="5200" b="1" dirty="0">
                <a:solidFill>
                  <a:srgbClr val="FF0000"/>
                </a:solidFill>
                <a:latin typeface="Times New Roman" panose="02020603050405020304" pitchFamily="18" charset="0"/>
                <a:cs typeface="Times New Roman" panose="02020603050405020304" pitchFamily="18" charset="0"/>
              </a:rPr>
              <a:t>ECONOMIA URBANA</a:t>
            </a:r>
          </a:p>
        </p:txBody>
      </p:sp>
      <p:pic>
        <p:nvPicPr>
          <p:cNvPr id="5" name="Picture 2" descr="C:\Users\10399\Desktop\xhgcFQL[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0013" y="2924944"/>
            <a:ext cx="4280959" cy="381838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10399\Desktop\ecologia-humana-e-ecologia-ambiental-economia-urbana-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7" y="2060848"/>
            <a:ext cx="4775637" cy="3079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846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1187450" y="260350"/>
            <a:ext cx="7200900" cy="1016000"/>
          </a:xfrm>
          <a:prstGeom prst="rect">
            <a:avLst/>
          </a:prstGeom>
          <a:noFill/>
          <a:ln>
            <a:noFill/>
          </a:ln>
          <a:effectLst/>
          <a:extLst>
            <a:ext uri="{909E8E84-426E-40DD-AFC4-6F175D3DCCD1}">
              <a14:hiddenFill xmlns:a14="http://schemas.microsoft.com/office/drawing/2010/main">
                <a:solidFill>
                  <a:srgbClr val="99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it-IT" altLang="it-IT" sz="2400" b="1" dirty="0">
                <a:solidFill>
                  <a:srgbClr val="000000"/>
                </a:solidFill>
                <a:cs typeface="Times New Roman" panose="02020603050405020304" pitchFamily="18" charset="0"/>
              </a:rPr>
              <a:t>La rappresentazione della sostenibilità:</a:t>
            </a:r>
          </a:p>
          <a:p>
            <a:pPr algn="ctr" eaLnBrk="1" hangingPunct="1">
              <a:spcBef>
                <a:spcPct val="50000"/>
              </a:spcBef>
              <a:buFontTx/>
              <a:buNone/>
            </a:pPr>
            <a:r>
              <a:rPr lang="it-IT" altLang="it-IT" sz="2400" b="1" dirty="0">
                <a:cs typeface="Times New Roman" panose="02020603050405020304" pitchFamily="18" charset="0"/>
              </a:rPr>
              <a:t>Il triangolo di </a:t>
            </a:r>
            <a:r>
              <a:rPr lang="it-IT" altLang="it-IT" sz="2400" b="1" dirty="0" err="1">
                <a:cs typeface="Times New Roman" panose="02020603050405020304" pitchFamily="18" charset="0"/>
              </a:rPr>
              <a:t>Serageldin</a:t>
            </a:r>
            <a:r>
              <a:rPr lang="it-IT" altLang="it-IT" sz="2400" b="1" dirty="0">
                <a:cs typeface="Times New Roman" panose="02020603050405020304" pitchFamily="18" charset="0"/>
              </a:rPr>
              <a:t> (1994)</a:t>
            </a:r>
          </a:p>
        </p:txBody>
      </p:sp>
      <p:sp>
        <p:nvSpPr>
          <p:cNvPr id="3" name="Text Box 6"/>
          <p:cNvSpPr txBox="1">
            <a:spLocks noChangeArrowheads="1"/>
          </p:cNvSpPr>
          <p:nvPr/>
        </p:nvSpPr>
        <p:spPr bwMode="auto">
          <a:xfrm>
            <a:off x="152400" y="1456739"/>
            <a:ext cx="2362200" cy="5216813"/>
          </a:xfrm>
          <a:prstGeom prst="rect">
            <a:avLst/>
          </a:prstGeom>
          <a:solidFill>
            <a:srgbClr val="CCFF33"/>
          </a:solidFill>
          <a:ln w="9525">
            <a:solidFill>
              <a:srgbClr val="66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it-IT" altLang="it-IT" sz="1600" b="1" dirty="0">
                <a:solidFill>
                  <a:srgbClr val="000000"/>
                </a:solidFill>
                <a:cs typeface="Times New Roman" panose="02020603050405020304" pitchFamily="18" charset="0"/>
              </a:rPr>
              <a:t>A, B, C: soluzioni di sostenibilità “parziale”</a:t>
            </a:r>
          </a:p>
          <a:p>
            <a:pPr algn="ctr" eaLnBrk="1" hangingPunct="1">
              <a:spcBef>
                <a:spcPct val="50000"/>
              </a:spcBef>
              <a:buFontTx/>
              <a:buNone/>
            </a:pPr>
            <a:endParaRPr lang="it-IT" altLang="it-IT" sz="1000" b="1" dirty="0">
              <a:solidFill>
                <a:srgbClr val="000000"/>
              </a:solidFill>
              <a:cs typeface="Times New Roman" panose="02020603050405020304" pitchFamily="18" charset="0"/>
            </a:endParaRPr>
          </a:p>
          <a:p>
            <a:pPr algn="ctr" eaLnBrk="1" hangingPunct="1">
              <a:spcBef>
                <a:spcPct val="50000"/>
              </a:spcBef>
              <a:buFontTx/>
              <a:buNone/>
            </a:pPr>
            <a:r>
              <a:rPr lang="it-IT" altLang="it-IT" sz="1600" b="1" dirty="0">
                <a:solidFill>
                  <a:srgbClr val="FF0000"/>
                </a:solidFill>
                <a:cs typeface="Times New Roman" panose="02020603050405020304" pitchFamily="18" charset="0"/>
              </a:rPr>
              <a:t>E</a:t>
            </a:r>
            <a:r>
              <a:rPr lang="it-IT" altLang="it-IT" sz="1600" b="1" dirty="0">
                <a:solidFill>
                  <a:srgbClr val="000000"/>
                </a:solidFill>
                <a:cs typeface="Times New Roman" panose="02020603050405020304" pitchFamily="18" charset="0"/>
              </a:rPr>
              <a:t>: soluzione di sostenibilità “ottimale”</a:t>
            </a:r>
          </a:p>
          <a:p>
            <a:pPr algn="ctr" eaLnBrk="1" hangingPunct="1">
              <a:spcBef>
                <a:spcPct val="50000"/>
              </a:spcBef>
              <a:buFontTx/>
              <a:buNone/>
            </a:pPr>
            <a:endParaRPr lang="it-IT" altLang="it-IT" sz="1000" b="1" dirty="0">
              <a:solidFill>
                <a:srgbClr val="000000"/>
              </a:solidFill>
              <a:cs typeface="Times New Roman" panose="02020603050405020304" pitchFamily="18" charset="0"/>
            </a:endParaRPr>
          </a:p>
          <a:p>
            <a:pPr algn="ctr" eaLnBrk="1" hangingPunct="1">
              <a:spcBef>
                <a:spcPct val="50000"/>
              </a:spcBef>
              <a:buFontTx/>
              <a:buNone/>
            </a:pPr>
            <a:r>
              <a:rPr lang="it-IT" altLang="it-IT" sz="1600" b="1" i="1" dirty="0">
                <a:solidFill>
                  <a:srgbClr val="FF0000"/>
                </a:solidFill>
                <a:cs typeface="Times New Roman" panose="02020603050405020304" pitchFamily="18" charset="0"/>
              </a:rPr>
              <a:t>Empowerment</a:t>
            </a:r>
            <a:r>
              <a:rPr lang="it-IT" altLang="it-IT" sz="1600" b="1" dirty="0">
                <a:solidFill>
                  <a:srgbClr val="FF0000"/>
                </a:solidFill>
                <a:cs typeface="Times New Roman" panose="02020603050405020304" pitchFamily="18" charset="0"/>
              </a:rPr>
              <a:t>: riconoscimento (coscienza) di potere e valore personale, capacità di valutazione e decisione</a:t>
            </a:r>
          </a:p>
          <a:p>
            <a:pPr algn="ctr" eaLnBrk="1" hangingPunct="1">
              <a:spcBef>
                <a:spcPct val="50000"/>
              </a:spcBef>
              <a:buFontTx/>
              <a:buNone/>
            </a:pPr>
            <a:endParaRPr lang="it-IT" altLang="it-IT" sz="1000" b="1" dirty="0">
              <a:solidFill>
                <a:srgbClr val="000000"/>
              </a:solidFill>
              <a:cs typeface="Times New Roman" panose="02020603050405020304" pitchFamily="18" charset="0"/>
            </a:endParaRPr>
          </a:p>
          <a:p>
            <a:pPr algn="ctr" eaLnBrk="1" hangingPunct="1">
              <a:spcBef>
                <a:spcPct val="50000"/>
              </a:spcBef>
              <a:buFontTx/>
              <a:buNone/>
            </a:pPr>
            <a:r>
              <a:rPr lang="it-IT" altLang="it-IT" sz="1600" b="1" dirty="0">
                <a:solidFill>
                  <a:srgbClr val="000000"/>
                </a:solidFill>
                <a:cs typeface="Times New Roman" panose="02020603050405020304" pitchFamily="18" charset="0"/>
              </a:rPr>
              <a:t>Resilienza: capacità di adattamento al/i cambiamento/i</a:t>
            </a:r>
          </a:p>
          <a:p>
            <a:pPr algn="ctr" eaLnBrk="1" hangingPunct="1">
              <a:spcBef>
                <a:spcPct val="50000"/>
              </a:spcBef>
              <a:buFontTx/>
              <a:buNone/>
            </a:pPr>
            <a:r>
              <a:rPr lang="it-IT" altLang="it-IT" sz="1600" b="1" dirty="0">
                <a:solidFill>
                  <a:srgbClr val="000000"/>
                </a:solidFill>
                <a:cs typeface="Times New Roman" panose="02020603050405020304" pitchFamily="18" charset="0"/>
              </a:rPr>
              <a:t>Recupero delle condizioni di equilibrio iniziali</a:t>
            </a:r>
          </a:p>
        </p:txBody>
      </p:sp>
      <p:grpSp>
        <p:nvGrpSpPr>
          <p:cNvPr id="4" name="Group 11"/>
          <p:cNvGrpSpPr>
            <a:grpSpLocks/>
          </p:cNvGrpSpPr>
          <p:nvPr/>
        </p:nvGrpSpPr>
        <p:grpSpPr bwMode="auto">
          <a:xfrm>
            <a:off x="2519063" y="1432940"/>
            <a:ext cx="6629400" cy="5273675"/>
            <a:chOff x="1632" y="883"/>
            <a:chExt cx="4128" cy="3322"/>
          </a:xfrm>
        </p:grpSpPr>
        <p:graphicFrame>
          <p:nvGraphicFramePr>
            <p:cNvPr id="5" name="Object 2"/>
            <p:cNvGraphicFramePr>
              <a:graphicFrameLocks noChangeAspect="1"/>
            </p:cNvGraphicFramePr>
            <p:nvPr>
              <p:extLst>
                <p:ext uri="{D42A27DB-BD31-4B8C-83A1-F6EECF244321}">
                  <p14:modId xmlns:p14="http://schemas.microsoft.com/office/powerpoint/2010/main" val="1353837858"/>
                </p:ext>
              </p:extLst>
            </p:nvPr>
          </p:nvGraphicFramePr>
          <p:xfrm>
            <a:off x="1632" y="883"/>
            <a:ext cx="4128" cy="3322"/>
          </p:xfrm>
          <a:graphic>
            <a:graphicData uri="http://schemas.openxmlformats.org/presentationml/2006/ole">
              <mc:AlternateContent xmlns:mc="http://schemas.openxmlformats.org/markup-compatibility/2006">
                <mc:Choice xmlns:v="urn:schemas-microsoft-com:vml" Requires="v">
                  <p:oleObj name="Picture" r:id="rId2" imgW="6696456" imgH="5533644" progId="Word.Picture.8">
                    <p:embed/>
                  </p:oleObj>
                </mc:Choice>
                <mc:Fallback>
                  <p:oleObj name="Picture" r:id="rId2" imgW="6696456" imgH="5533644" progId="Word.Picture.8">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 y="883"/>
                          <a:ext cx="4128" cy="33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Text Box 7"/>
            <p:cNvSpPr txBox="1">
              <a:spLocks noChangeArrowheads="1"/>
            </p:cNvSpPr>
            <p:nvPr/>
          </p:nvSpPr>
          <p:spPr bwMode="auto">
            <a:xfrm>
              <a:off x="3209" y="2256"/>
              <a:ext cx="24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it-IT" altLang="it-IT" sz="1600" b="1" dirty="0">
                  <a:solidFill>
                    <a:srgbClr val="000000"/>
                  </a:solidFill>
                  <a:cs typeface="Times New Roman" panose="02020603050405020304" pitchFamily="18" charset="0"/>
                </a:rPr>
                <a:t>A</a:t>
              </a:r>
            </a:p>
          </p:txBody>
        </p:sp>
        <p:sp>
          <p:nvSpPr>
            <p:cNvPr id="7" name="Text Box 8"/>
            <p:cNvSpPr txBox="1">
              <a:spLocks noChangeArrowheads="1"/>
            </p:cNvSpPr>
            <p:nvPr/>
          </p:nvSpPr>
          <p:spPr bwMode="auto">
            <a:xfrm>
              <a:off x="3552" y="3009"/>
              <a:ext cx="28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it-IT" altLang="it-IT" sz="1600" b="1" dirty="0">
                  <a:solidFill>
                    <a:srgbClr val="000000"/>
                  </a:solidFill>
                  <a:cs typeface="Times New Roman" panose="02020603050405020304" pitchFamily="18" charset="0"/>
                </a:rPr>
                <a:t>C</a:t>
              </a:r>
            </a:p>
          </p:txBody>
        </p:sp>
        <p:sp>
          <p:nvSpPr>
            <p:cNvPr id="8" name="Text Box 9"/>
            <p:cNvSpPr txBox="1">
              <a:spLocks noChangeArrowheads="1"/>
            </p:cNvSpPr>
            <p:nvPr/>
          </p:nvSpPr>
          <p:spPr bwMode="auto">
            <a:xfrm>
              <a:off x="3504" y="2544"/>
              <a:ext cx="24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it-IT" altLang="it-IT" sz="1600" b="1" dirty="0">
                  <a:solidFill>
                    <a:srgbClr val="FF0000"/>
                  </a:solidFill>
                  <a:cs typeface="Times New Roman" panose="02020603050405020304" pitchFamily="18" charset="0"/>
                </a:rPr>
                <a:t>E</a:t>
              </a:r>
            </a:p>
          </p:txBody>
        </p:sp>
        <p:sp>
          <p:nvSpPr>
            <p:cNvPr id="9" name="Text Box 10"/>
            <p:cNvSpPr txBox="1">
              <a:spLocks noChangeArrowheads="1"/>
            </p:cNvSpPr>
            <p:nvPr/>
          </p:nvSpPr>
          <p:spPr bwMode="auto">
            <a:xfrm>
              <a:off x="3840" y="2256"/>
              <a:ext cx="19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it-IT" altLang="it-IT" sz="1600" b="1" dirty="0">
                  <a:solidFill>
                    <a:srgbClr val="000000"/>
                  </a:solidFill>
                  <a:cs typeface="Times New Roman" panose="02020603050405020304" pitchFamily="18" charset="0"/>
                </a:rPr>
                <a:t>B</a:t>
              </a:r>
            </a:p>
          </p:txBody>
        </p:sp>
      </p:grpSp>
    </p:spTree>
    <p:extLst>
      <p:ext uri="{BB962C8B-B14F-4D97-AF65-F5344CB8AC3E}">
        <p14:creationId xmlns:p14="http://schemas.microsoft.com/office/powerpoint/2010/main" val="2500260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80335" y="260350"/>
            <a:ext cx="8731250" cy="1385888"/>
          </a:xfrm>
          <a:prstGeom prst="rect">
            <a:avLst/>
          </a:prstGeom>
          <a:noFill/>
          <a:ln>
            <a:noFill/>
          </a:ln>
          <a:effectLst/>
          <a:extLst>
            <a:ext uri="{909E8E84-426E-40DD-AFC4-6F175D3DCCD1}">
              <a14:hiddenFill xmlns:a14="http://schemas.microsoft.com/office/drawing/2010/main">
                <a:solidFill>
                  <a:srgbClr val="99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it-IT" altLang="it-IT" sz="2400" b="1" dirty="0">
                <a:solidFill>
                  <a:srgbClr val="000000"/>
                </a:solidFill>
                <a:cs typeface="Times New Roman" panose="02020603050405020304" pitchFamily="18" charset="0"/>
              </a:rPr>
              <a:t>L’evoluzione del concetto di </a:t>
            </a:r>
            <a:r>
              <a:rPr lang="it-IT" altLang="it-IT" sz="2400" b="1" dirty="0">
                <a:cs typeface="Times New Roman" panose="02020603050405020304" pitchFamily="18" charset="0"/>
              </a:rPr>
              <a:t>“sviluppo sostenibile”</a:t>
            </a:r>
            <a:r>
              <a:rPr lang="it-IT" altLang="it-IT" sz="2400" b="1" dirty="0">
                <a:solidFill>
                  <a:srgbClr val="000000"/>
                </a:solidFill>
                <a:cs typeface="Times New Roman" panose="02020603050405020304" pitchFamily="18" charset="0"/>
              </a:rPr>
              <a:t>: visione </a:t>
            </a:r>
            <a:r>
              <a:rPr lang="it-IT" altLang="it-IT" sz="2400" b="1" dirty="0">
                <a:cs typeface="Times New Roman" panose="02020603050405020304" pitchFamily="18" charset="0"/>
              </a:rPr>
              <a:t>quadridimensionale</a:t>
            </a:r>
          </a:p>
          <a:p>
            <a:pPr algn="ctr" eaLnBrk="1" hangingPunct="1">
              <a:spcBef>
                <a:spcPct val="50000"/>
              </a:spcBef>
              <a:buFontTx/>
              <a:buNone/>
            </a:pPr>
            <a:r>
              <a:rPr lang="it-IT" altLang="it-IT" sz="2400" b="1" dirty="0">
                <a:solidFill>
                  <a:srgbClr val="000000"/>
                </a:solidFill>
                <a:cs typeface="Times New Roman" panose="02020603050405020304" pitchFamily="18" charset="0"/>
              </a:rPr>
              <a:t>(base teorica di riferimento)</a:t>
            </a:r>
          </a:p>
        </p:txBody>
      </p:sp>
      <p:grpSp>
        <p:nvGrpSpPr>
          <p:cNvPr id="3" name="Group 20"/>
          <p:cNvGrpSpPr>
            <a:grpSpLocks/>
          </p:cNvGrpSpPr>
          <p:nvPr/>
        </p:nvGrpSpPr>
        <p:grpSpPr bwMode="auto">
          <a:xfrm>
            <a:off x="252413" y="1844675"/>
            <a:ext cx="8586787" cy="4752975"/>
            <a:chOff x="207" y="1344"/>
            <a:chExt cx="5375" cy="2592"/>
          </a:xfrm>
        </p:grpSpPr>
        <p:sp>
          <p:nvSpPr>
            <p:cNvPr id="4" name="Rectangle 5"/>
            <p:cNvSpPr>
              <a:spLocks noChangeArrowheads="1"/>
            </p:cNvSpPr>
            <p:nvPr/>
          </p:nvSpPr>
          <p:spPr bwMode="auto">
            <a:xfrm>
              <a:off x="286" y="1344"/>
              <a:ext cx="5296" cy="2592"/>
            </a:xfrm>
            <a:prstGeom prst="rect">
              <a:avLst/>
            </a:prstGeom>
            <a:solidFill>
              <a:srgbClr val="EAEAEA">
                <a:alpha val="988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endParaRPr lang="it-IT" altLang="it-IT" sz="2400">
                <a:latin typeface="Tahoma" pitchFamily="34" charset="0"/>
              </a:endParaRPr>
            </a:p>
          </p:txBody>
        </p:sp>
        <p:sp>
          <p:nvSpPr>
            <p:cNvPr id="5" name="Rectangle 7"/>
            <p:cNvSpPr>
              <a:spLocks noChangeArrowheads="1"/>
            </p:cNvSpPr>
            <p:nvPr/>
          </p:nvSpPr>
          <p:spPr bwMode="auto">
            <a:xfrm>
              <a:off x="2064" y="1920"/>
              <a:ext cx="1584" cy="1248"/>
            </a:xfrm>
            <a:prstGeom prst="rect">
              <a:avLst/>
            </a:prstGeom>
            <a:gradFill rotWithShape="1">
              <a:gsLst>
                <a:gs pos="0">
                  <a:srgbClr val="CCFF66"/>
                </a:gs>
                <a:gs pos="100000">
                  <a:srgbClr val="0033CC"/>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endParaRPr lang="it-IT" altLang="it-IT" sz="2400">
                <a:latin typeface="Tahoma" pitchFamily="34" charset="0"/>
              </a:endParaRPr>
            </a:p>
          </p:txBody>
        </p:sp>
        <p:sp>
          <p:nvSpPr>
            <p:cNvPr id="6" name="Text Box 8"/>
            <p:cNvSpPr txBox="1">
              <a:spLocks noChangeArrowheads="1"/>
            </p:cNvSpPr>
            <p:nvPr/>
          </p:nvSpPr>
          <p:spPr bwMode="auto">
            <a:xfrm>
              <a:off x="332" y="1407"/>
              <a:ext cx="1738" cy="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it-IT" altLang="it-IT" sz="2000" dirty="0">
                  <a:solidFill>
                    <a:srgbClr val="000000"/>
                  </a:solidFill>
                  <a:latin typeface="Comic Sans MS" pitchFamily="66" charset="0"/>
                </a:rPr>
                <a:t>Obiettivi economici/etici (welfare, </a:t>
              </a:r>
              <a:r>
                <a:rPr lang="it-IT" altLang="it-IT" sz="2000" dirty="0">
                  <a:solidFill>
                    <a:srgbClr val="FF0000"/>
                  </a:solidFill>
                  <a:latin typeface="Comic Sans MS" pitchFamily="66" charset="0"/>
                </a:rPr>
                <a:t>accoglienza, integrazione, accessibilità …</a:t>
              </a:r>
              <a:r>
                <a:rPr lang="it-IT" altLang="it-IT" sz="2000" dirty="0">
                  <a:latin typeface="Comic Sans MS" pitchFamily="66" charset="0"/>
                </a:rPr>
                <a:t>)</a:t>
              </a:r>
            </a:p>
          </p:txBody>
        </p:sp>
        <p:sp>
          <p:nvSpPr>
            <p:cNvPr id="7" name="Text Box 9"/>
            <p:cNvSpPr txBox="1">
              <a:spLocks noChangeArrowheads="1"/>
            </p:cNvSpPr>
            <p:nvPr/>
          </p:nvSpPr>
          <p:spPr bwMode="auto">
            <a:xfrm>
              <a:off x="207" y="3295"/>
              <a:ext cx="2625" cy="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it-IT" altLang="it-IT" sz="2000" dirty="0">
                  <a:solidFill>
                    <a:srgbClr val="000000"/>
                  </a:solidFill>
                  <a:latin typeface="Comic Sans MS" pitchFamily="66" charset="0"/>
                </a:rPr>
                <a:t>Obiettivi ecologico/ambientali (</a:t>
              </a:r>
              <a:r>
                <a:rPr lang="it-IT" altLang="it-IT" sz="2000" dirty="0">
                  <a:solidFill>
                    <a:srgbClr val="FF0000"/>
                  </a:solidFill>
                  <a:latin typeface="Comic Sans MS" pitchFamily="66" charset="0"/>
                </a:rPr>
                <a:t>emergenze ambientali </a:t>
              </a:r>
              <a:r>
                <a:rPr lang="it-IT" altLang="it-IT" sz="2000" dirty="0">
                  <a:solidFill>
                    <a:srgbClr val="000000"/>
                  </a:solidFill>
                  <a:latin typeface="Comic Sans MS" pitchFamily="66" charset="0"/>
                </a:rPr>
                <a:t>globali/</a:t>
              </a:r>
              <a:r>
                <a:rPr lang="it-IT" altLang="it-IT" sz="2000" dirty="0">
                  <a:solidFill>
                    <a:srgbClr val="FF0000"/>
                  </a:solidFill>
                  <a:latin typeface="Comic Sans MS" pitchFamily="66" charset="0"/>
                </a:rPr>
                <a:t>cambiamenti climatici</a:t>
              </a:r>
              <a:r>
                <a:rPr lang="it-IT" altLang="it-IT" sz="2000" dirty="0">
                  <a:solidFill>
                    <a:srgbClr val="000000"/>
                  </a:solidFill>
                  <a:latin typeface="Comic Sans MS" pitchFamily="66" charset="0"/>
                </a:rPr>
                <a:t>…)</a:t>
              </a:r>
            </a:p>
          </p:txBody>
        </p:sp>
        <p:sp>
          <p:nvSpPr>
            <p:cNvPr id="8" name="Text Box 10"/>
            <p:cNvSpPr txBox="1">
              <a:spLocks noChangeArrowheads="1"/>
            </p:cNvSpPr>
            <p:nvPr/>
          </p:nvSpPr>
          <p:spPr bwMode="auto">
            <a:xfrm>
              <a:off x="2934" y="3287"/>
              <a:ext cx="2589" cy="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it-IT" altLang="it-IT" sz="2000" dirty="0">
                  <a:solidFill>
                    <a:srgbClr val="000000"/>
                  </a:solidFill>
                  <a:latin typeface="Comic Sans MS" pitchFamily="66" charset="0"/>
                </a:rPr>
                <a:t>Obiettivi normativo/istituzionali</a:t>
              </a:r>
            </a:p>
            <a:p>
              <a:pPr algn="ctr" eaLnBrk="1" hangingPunct="1">
                <a:spcBef>
                  <a:spcPct val="50000"/>
                </a:spcBef>
                <a:buFontTx/>
                <a:buNone/>
              </a:pPr>
              <a:r>
                <a:rPr lang="it-IT" altLang="it-IT" sz="2000" dirty="0">
                  <a:solidFill>
                    <a:srgbClr val="000000"/>
                  </a:solidFill>
                  <a:latin typeface="Comic Sans MS" pitchFamily="66" charset="0"/>
                </a:rPr>
                <a:t>(+</a:t>
              </a:r>
              <a:r>
                <a:rPr lang="it-IT" altLang="it-IT" sz="2000" i="1" dirty="0">
                  <a:solidFill>
                    <a:srgbClr val="FF0000"/>
                  </a:solidFill>
                  <a:latin typeface="Comic Sans MS" pitchFamily="66" charset="0"/>
                </a:rPr>
                <a:t>governance</a:t>
              </a:r>
              <a:r>
                <a:rPr lang="it-IT" altLang="it-IT" sz="2000" i="1" dirty="0">
                  <a:solidFill>
                    <a:srgbClr val="000000"/>
                  </a:solidFill>
                  <a:latin typeface="Comic Sans MS" pitchFamily="66" charset="0"/>
                </a:rPr>
                <a:t> e </a:t>
              </a:r>
              <a:r>
                <a:rPr lang="it-IT" altLang="it-IT" sz="2000" i="1" dirty="0">
                  <a:solidFill>
                    <a:srgbClr val="FF0000"/>
                  </a:solidFill>
                  <a:latin typeface="Comic Sans MS" pitchFamily="66" charset="0"/>
                </a:rPr>
                <a:t>partecipazione</a:t>
              </a:r>
              <a:r>
                <a:rPr lang="it-IT" altLang="it-IT" sz="2000" dirty="0">
                  <a:solidFill>
                    <a:srgbClr val="000000"/>
                  </a:solidFill>
                  <a:latin typeface="Comic Sans MS" pitchFamily="66" charset="0"/>
                </a:rPr>
                <a:t>)</a:t>
              </a:r>
            </a:p>
          </p:txBody>
        </p:sp>
        <p:sp>
          <p:nvSpPr>
            <p:cNvPr id="9" name="Text Box 11"/>
            <p:cNvSpPr txBox="1">
              <a:spLocks noChangeArrowheads="1"/>
            </p:cNvSpPr>
            <p:nvPr/>
          </p:nvSpPr>
          <p:spPr bwMode="auto">
            <a:xfrm>
              <a:off x="3732" y="1428"/>
              <a:ext cx="1515" cy="1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it-IT" altLang="it-IT" sz="2000" dirty="0">
                  <a:solidFill>
                    <a:srgbClr val="000000"/>
                  </a:solidFill>
                  <a:latin typeface="Comic Sans MS" pitchFamily="66" charset="0"/>
                </a:rPr>
                <a:t>Obiettivi sociali/culturali (scuola e formazione, </a:t>
              </a:r>
              <a:r>
                <a:rPr lang="it-IT" altLang="it-IT" sz="2000" dirty="0">
                  <a:solidFill>
                    <a:srgbClr val="FF0000"/>
                  </a:solidFill>
                  <a:latin typeface="Comic Sans MS" pitchFamily="66" charset="0"/>
                </a:rPr>
                <a:t>accoglienza, integrazione</a:t>
              </a:r>
              <a:r>
                <a:rPr lang="it-IT" altLang="it-IT" sz="2000" dirty="0">
                  <a:solidFill>
                    <a:srgbClr val="000000"/>
                  </a:solidFill>
                  <a:latin typeface="Comic Sans MS" pitchFamily="66" charset="0"/>
                </a:rPr>
                <a:t>, </a:t>
              </a:r>
              <a:r>
                <a:rPr lang="it-IT" altLang="it-IT" sz="2000" dirty="0">
                  <a:solidFill>
                    <a:srgbClr val="FF0000"/>
                  </a:solidFill>
                  <a:latin typeface="Comic Sans MS" pitchFamily="66" charset="0"/>
                </a:rPr>
                <a:t>inclusione</a:t>
              </a:r>
              <a:r>
                <a:rPr lang="it-IT" altLang="it-IT" sz="2000" dirty="0">
                  <a:solidFill>
                    <a:srgbClr val="000000"/>
                  </a:solidFill>
                  <a:latin typeface="Comic Sans MS" pitchFamily="66" charset="0"/>
                </a:rPr>
                <a:t>, </a:t>
              </a:r>
              <a:r>
                <a:rPr lang="it-IT" altLang="it-IT" sz="2000" dirty="0">
                  <a:solidFill>
                    <a:srgbClr val="FF0000"/>
                  </a:solidFill>
                  <a:latin typeface="Comic Sans MS" pitchFamily="66" charset="0"/>
                </a:rPr>
                <a:t>condivisione</a:t>
              </a:r>
              <a:r>
                <a:rPr lang="it-IT" altLang="it-IT" sz="2000" dirty="0">
                  <a:solidFill>
                    <a:srgbClr val="000000"/>
                  </a:solidFill>
                  <a:latin typeface="Comic Sans MS" pitchFamily="66" charset="0"/>
                </a:rPr>
                <a:t>, accessibilità…)</a:t>
              </a:r>
            </a:p>
          </p:txBody>
        </p:sp>
        <p:sp>
          <p:nvSpPr>
            <p:cNvPr id="10" name="Text Box 15"/>
            <p:cNvSpPr txBox="1">
              <a:spLocks noChangeArrowheads="1"/>
            </p:cNvSpPr>
            <p:nvPr/>
          </p:nvSpPr>
          <p:spPr bwMode="auto">
            <a:xfrm>
              <a:off x="522" y="2550"/>
              <a:ext cx="1302" cy="319"/>
            </a:xfrm>
            <a:prstGeom prst="rect">
              <a:avLst/>
            </a:prstGeom>
            <a:solidFill>
              <a:srgbClr val="CCFF33"/>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it-IT" altLang="it-IT" sz="1600" b="1" dirty="0">
                  <a:solidFill>
                    <a:srgbClr val="000000"/>
                  </a:solidFill>
                  <a:latin typeface="Comic Sans MS" pitchFamily="66" charset="0"/>
                </a:rPr>
                <a:t>Area o spazio di sostenibilità</a:t>
              </a:r>
            </a:p>
          </p:txBody>
        </p:sp>
        <p:sp>
          <p:nvSpPr>
            <p:cNvPr id="11" name="Line 16"/>
            <p:cNvSpPr>
              <a:spLocks noChangeShapeType="1"/>
            </p:cNvSpPr>
            <p:nvPr/>
          </p:nvSpPr>
          <p:spPr bwMode="auto">
            <a:xfrm flipV="1">
              <a:off x="1824" y="2544"/>
              <a:ext cx="1008" cy="181"/>
            </a:xfrm>
            <a:prstGeom prst="line">
              <a:avLst/>
            </a:prstGeom>
            <a:noFill/>
            <a:ln w="317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spTree>
    <p:extLst>
      <p:ext uri="{BB962C8B-B14F-4D97-AF65-F5344CB8AC3E}">
        <p14:creationId xmlns:p14="http://schemas.microsoft.com/office/powerpoint/2010/main" val="2500260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i\DOCUMENTI  DI SONIA\ARCHITETTURA FACOLTA'\CORSI DIDATTICA\Strumenti di valutazione ambientale per il progetto sostenibile\Materiale didattico\Sfondi\sviluppo so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81952"/>
            <a:ext cx="8064127" cy="666016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9702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2\DOCUME~1\ARCHIT~1\CORSID~1\AA2017~1\LABPRO~1.INT\Lezioni\MATERI~1\sustainable-development-taking-account-economy-society-environment-361764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05111"/>
            <a:ext cx="7488832" cy="6647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7478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ingenio-web.it/immagini/CKEditor/Sostenibilit%C3%A0%20in%20edilizia_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78" y="1485900"/>
            <a:ext cx="9125609" cy="500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sellaDiTesto 1"/>
          <p:cNvSpPr txBox="1">
            <a:spLocks noChangeArrowheads="1"/>
          </p:cNvSpPr>
          <p:nvPr/>
        </p:nvSpPr>
        <p:spPr bwMode="auto">
          <a:xfrm>
            <a:off x="6840538" y="1916832"/>
            <a:ext cx="219595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it-IT" altLang="it-IT" sz="2400" dirty="0">
                <a:solidFill>
                  <a:srgbClr val="FF0000"/>
                </a:solidFill>
                <a:cs typeface="Times New Roman" panose="02020603050405020304" pitchFamily="18" charset="0"/>
              </a:rPr>
              <a:t>Resistenza Flessibilità progettuale </a:t>
            </a:r>
            <a:r>
              <a:rPr lang="it-IT" altLang="it-IT" sz="2400" b="1" dirty="0">
                <a:solidFill>
                  <a:srgbClr val="FF0000"/>
                </a:solidFill>
                <a:cs typeface="Times New Roman" panose="02020603050405020304" pitchFamily="18" charset="0"/>
              </a:rPr>
              <a:t>Resilienza</a:t>
            </a:r>
          </a:p>
        </p:txBody>
      </p:sp>
      <p:sp>
        <p:nvSpPr>
          <p:cNvPr id="4" name="CasellaDiTesto 3"/>
          <p:cNvSpPr txBox="1">
            <a:spLocks noChangeArrowheads="1"/>
          </p:cNvSpPr>
          <p:nvPr/>
        </p:nvSpPr>
        <p:spPr bwMode="auto">
          <a:xfrm>
            <a:off x="15078" y="3284984"/>
            <a:ext cx="2469484" cy="27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it-IT" altLang="it-IT" sz="2400" dirty="0">
                <a:solidFill>
                  <a:srgbClr val="FF0000"/>
                </a:solidFill>
                <a:cs typeface="Times New Roman" panose="02020603050405020304" pitchFamily="18" charset="0"/>
              </a:rPr>
              <a:t>Apertura Inclusione Governance</a:t>
            </a:r>
            <a:r>
              <a:rPr lang="it-IT" altLang="it-IT" sz="2400" b="1" dirty="0">
                <a:solidFill>
                  <a:srgbClr val="FF0000"/>
                </a:solidFill>
                <a:cs typeface="Times New Roman" panose="02020603050405020304" pitchFamily="18" charset="0"/>
              </a:rPr>
              <a:t> Accessibilità</a:t>
            </a:r>
          </a:p>
          <a:p>
            <a:pPr algn="ctr" eaLnBrk="1" hangingPunct="1">
              <a:spcBef>
                <a:spcPct val="50000"/>
              </a:spcBef>
              <a:buFontTx/>
              <a:buNone/>
            </a:pPr>
            <a:endParaRPr lang="it-IT" altLang="it-IT" sz="1800" dirty="0">
              <a:solidFill>
                <a:srgbClr val="FF0000"/>
              </a:solidFill>
              <a:cs typeface="Times New Roman" panose="02020603050405020304" pitchFamily="18" charset="0"/>
            </a:endParaRPr>
          </a:p>
          <a:p>
            <a:pPr algn="ctr" eaLnBrk="1" hangingPunct="1">
              <a:spcBef>
                <a:spcPct val="50000"/>
              </a:spcBef>
              <a:buFontTx/>
              <a:buNone/>
            </a:pPr>
            <a:r>
              <a:rPr lang="it-IT" altLang="it-IT" sz="2400" dirty="0">
                <a:solidFill>
                  <a:srgbClr val="FF0000"/>
                </a:solidFill>
                <a:cs typeface="Times New Roman" panose="02020603050405020304" pitchFamily="18" charset="0"/>
              </a:rPr>
              <a:t>Responsabilità</a:t>
            </a:r>
          </a:p>
          <a:p>
            <a:pPr algn="ctr" eaLnBrk="1" hangingPunct="1">
              <a:spcBef>
                <a:spcPct val="50000"/>
              </a:spcBef>
              <a:buFontTx/>
              <a:buNone/>
            </a:pPr>
            <a:endParaRPr lang="it-IT" altLang="it-IT" sz="1000" b="1" dirty="0">
              <a:solidFill>
                <a:srgbClr val="FF0000"/>
              </a:solidFill>
              <a:cs typeface="Times New Roman" panose="02020603050405020304" pitchFamily="18" charset="0"/>
            </a:endParaRPr>
          </a:p>
        </p:txBody>
      </p:sp>
      <p:sp>
        <p:nvSpPr>
          <p:cNvPr id="5" name="CasellaDiTesto 4"/>
          <p:cNvSpPr txBox="1">
            <a:spLocks noChangeArrowheads="1"/>
          </p:cNvSpPr>
          <p:nvPr/>
        </p:nvSpPr>
        <p:spPr bwMode="auto">
          <a:xfrm>
            <a:off x="6840538" y="4168060"/>
            <a:ext cx="230346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it-IT" altLang="it-IT" sz="2400" b="0" dirty="0">
                <a:solidFill>
                  <a:srgbClr val="FF0000"/>
                </a:solidFill>
                <a:cs typeface="Times New Roman" panose="02020603050405020304" pitchFamily="18" charset="0"/>
              </a:rPr>
              <a:t>Economicità Funzionalità </a:t>
            </a:r>
            <a:r>
              <a:rPr lang="it-IT" altLang="it-IT" sz="2400" dirty="0">
                <a:solidFill>
                  <a:srgbClr val="FF0000"/>
                </a:solidFill>
                <a:cs typeface="Times New Roman" panose="02020603050405020304" pitchFamily="18" charset="0"/>
              </a:rPr>
              <a:t>Facilità d’uso </a:t>
            </a:r>
            <a:r>
              <a:rPr lang="it-IT" altLang="it-IT" sz="1600" b="0" dirty="0">
                <a:solidFill>
                  <a:srgbClr val="FF0000"/>
                </a:solidFill>
                <a:cs typeface="Times New Roman" panose="02020603050405020304" pitchFamily="18" charset="0"/>
              </a:rPr>
              <a:t>(ruolo della tecnologia)</a:t>
            </a:r>
          </a:p>
          <a:p>
            <a:pPr algn="ctr" eaLnBrk="1" hangingPunct="1">
              <a:spcBef>
                <a:spcPct val="50000"/>
              </a:spcBef>
              <a:buFontTx/>
              <a:buNone/>
            </a:pPr>
            <a:endParaRPr lang="it-IT" altLang="it-IT" sz="1600" b="0" dirty="0">
              <a:solidFill>
                <a:srgbClr val="FF0000"/>
              </a:solidFill>
              <a:cs typeface="Times New Roman" panose="02020603050405020304" pitchFamily="18" charset="0"/>
            </a:endParaRPr>
          </a:p>
        </p:txBody>
      </p:sp>
      <p:sp>
        <p:nvSpPr>
          <p:cNvPr id="6" name="CasellaDiTesto 5"/>
          <p:cNvSpPr txBox="1">
            <a:spLocks noChangeArrowheads="1"/>
          </p:cNvSpPr>
          <p:nvPr/>
        </p:nvSpPr>
        <p:spPr bwMode="auto">
          <a:xfrm>
            <a:off x="-3313" y="375422"/>
            <a:ext cx="9144000" cy="49244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it-IT" altLang="it-IT" sz="2600" b="1" dirty="0">
                <a:solidFill>
                  <a:srgbClr val="FF0000"/>
                </a:solidFill>
                <a:cs typeface="Times New Roman" panose="02020603050405020304" pitchFamily="18" charset="0"/>
              </a:rPr>
              <a:t>SVILUPPO SOSTENIBILE/DUREVOLE </a:t>
            </a:r>
          </a:p>
        </p:txBody>
      </p:sp>
    </p:spTree>
    <p:extLst>
      <p:ext uri="{BB962C8B-B14F-4D97-AF65-F5344CB8AC3E}">
        <p14:creationId xmlns:p14="http://schemas.microsoft.com/office/powerpoint/2010/main" val="3387917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ingenio-web.it/immagini/CKEditor/Sostenibilit%C3%A0%20in%20edilizia_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36576"/>
            <a:ext cx="9144000" cy="4968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CasellaDiTesto 5"/>
          <p:cNvSpPr txBox="1">
            <a:spLocks noChangeArrowheads="1"/>
          </p:cNvSpPr>
          <p:nvPr/>
        </p:nvSpPr>
        <p:spPr bwMode="auto">
          <a:xfrm>
            <a:off x="0" y="188640"/>
            <a:ext cx="9144000" cy="95410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endParaRPr lang="it-IT" altLang="it-IT" sz="800" dirty="0">
              <a:latin typeface="Comic Sans MS" pitchFamily="66" charset="0"/>
            </a:endParaRPr>
          </a:p>
          <a:p>
            <a:pPr algn="ctr" eaLnBrk="1" hangingPunct="1">
              <a:spcBef>
                <a:spcPct val="50000"/>
              </a:spcBef>
              <a:buFontTx/>
              <a:buNone/>
            </a:pPr>
            <a:r>
              <a:rPr lang="it-IT" altLang="it-IT" sz="2400" dirty="0">
                <a:solidFill>
                  <a:srgbClr val="FF0000"/>
                </a:solidFill>
                <a:cs typeface="Times New Roman" panose="02020603050405020304" pitchFamily="18" charset="0"/>
              </a:rPr>
              <a:t>ANTIFRAGILITÀ</a:t>
            </a:r>
            <a:r>
              <a:rPr lang="it-IT" altLang="it-IT" sz="2400" dirty="0">
                <a:cs typeface="Times New Roman" panose="02020603050405020304" pitchFamily="18" charset="0"/>
              </a:rPr>
              <a:t> dello spazio di sostenibilità</a:t>
            </a:r>
          </a:p>
          <a:p>
            <a:pPr algn="ctr" eaLnBrk="1" hangingPunct="1">
              <a:spcBef>
                <a:spcPct val="50000"/>
              </a:spcBef>
              <a:buFontTx/>
              <a:buNone/>
            </a:pPr>
            <a:endParaRPr lang="it-IT" altLang="it-IT" sz="800" b="1" dirty="0">
              <a:latin typeface="Comic Sans MS" pitchFamily="66" charset="0"/>
            </a:endParaRPr>
          </a:p>
        </p:txBody>
      </p:sp>
      <p:sp>
        <p:nvSpPr>
          <p:cNvPr id="7" name="CasellaDiTesto 3"/>
          <p:cNvSpPr txBox="1">
            <a:spLocks noChangeArrowheads="1"/>
          </p:cNvSpPr>
          <p:nvPr/>
        </p:nvSpPr>
        <p:spPr bwMode="auto">
          <a:xfrm>
            <a:off x="0" y="3573016"/>
            <a:ext cx="230505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it-IT" altLang="it-IT" sz="2400" b="0" dirty="0">
                <a:solidFill>
                  <a:srgbClr val="FF0000"/>
                </a:solidFill>
                <a:cs typeface="Times New Roman" panose="02020603050405020304" pitchFamily="18" charset="0"/>
              </a:rPr>
              <a:t>Condivisione Partecipazione </a:t>
            </a:r>
            <a:r>
              <a:rPr lang="it-IT" altLang="it-IT" sz="2400" dirty="0">
                <a:solidFill>
                  <a:srgbClr val="FF0000"/>
                </a:solidFill>
                <a:cs typeface="Times New Roman" panose="02020603050405020304" pitchFamily="18" charset="0"/>
              </a:rPr>
              <a:t>Welfare, qualità della vita </a:t>
            </a:r>
            <a:r>
              <a:rPr lang="it-IT" altLang="it-IT" sz="2000" dirty="0">
                <a:solidFill>
                  <a:srgbClr val="FF0000"/>
                </a:solidFill>
                <a:cs typeface="Times New Roman" panose="02020603050405020304" pitchFamily="18" charset="0"/>
              </a:rPr>
              <a:t>(esternalità positive/negative, impatto ambientale)</a:t>
            </a:r>
          </a:p>
        </p:txBody>
      </p:sp>
      <p:sp>
        <p:nvSpPr>
          <p:cNvPr id="10" name="CasellaDiTesto 3"/>
          <p:cNvSpPr txBox="1">
            <a:spLocks noChangeArrowheads="1"/>
          </p:cNvSpPr>
          <p:nvPr/>
        </p:nvSpPr>
        <p:spPr bwMode="auto">
          <a:xfrm>
            <a:off x="0" y="2746525"/>
            <a:ext cx="205172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it-IT" altLang="it-IT" sz="2400" dirty="0">
                <a:solidFill>
                  <a:srgbClr val="FF0000"/>
                </a:solidFill>
                <a:cs typeface="Times New Roman" panose="02020603050405020304" pitchFamily="18" charset="0"/>
              </a:rPr>
              <a:t>Inclusione vs esclusione</a:t>
            </a:r>
            <a:endParaRPr lang="it-IT" altLang="it-IT" sz="2400" b="0" dirty="0">
              <a:solidFill>
                <a:srgbClr val="FF0000"/>
              </a:solidFill>
              <a:cs typeface="Times New Roman" panose="02020603050405020304" pitchFamily="18" charset="0"/>
            </a:endParaRPr>
          </a:p>
        </p:txBody>
      </p:sp>
      <p:sp>
        <p:nvSpPr>
          <p:cNvPr id="11" name="CasellaDiTesto 4"/>
          <p:cNvSpPr txBox="1">
            <a:spLocks noChangeArrowheads="1"/>
          </p:cNvSpPr>
          <p:nvPr/>
        </p:nvSpPr>
        <p:spPr bwMode="auto">
          <a:xfrm>
            <a:off x="6228184" y="2084805"/>
            <a:ext cx="291581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it-IT" altLang="it-IT" sz="2400" b="0" dirty="0">
                <a:solidFill>
                  <a:srgbClr val="FF0000"/>
                </a:solidFill>
                <a:cs typeface="Times New Roman" panose="02020603050405020304" pitchFamily="18" charset="0"/>
              </a:rPr>
              <a:t>(Multi) Funzionalità </a:t>
            </a:r>
            <a:r>
              <a:rPr lang="it-IT" altLang="it-IT" sz="2000" b="0" dirty="0">
                <a:solidFill>
                  <a:srgbClr val="FF0000"/>
                </a:solidFill>
                <a:cs typeface="Times New Roman" panose="02020603050405020304" pitchFamily="18" charset="0"/>
              </a:rPr>
              <a:t>(tecnologie/ materiali, decostruzione, reimpiego, riciclo, smaltimento ...)</a:t>
            </a:r>
          </a:p>
        </p:txBody>
      </p:sp>
      <p:sp>
        <p:nvSpPr>
          <p:cNvPr id="9" name="CasellaDiTesto 1"/>
          <p:cNvSpPr txBox="1">
            <a:spLocks noChangeArrowheads="1"/>
          </p:cNvSpPr>
          <p:nvPr/>
        </p:nvSpPr>
        <p:spPr bwMode="auto">
          <a:xfrm>
            <a:off x="6963850" y="3933056"/>
            <a:ext cx="218015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it-IT" altLang="it-IT" sz="2300" dirty="0">
                <a:solidFill>
                  <a:srgbClr val="FF0000"/>
                </a:solidFill>
                <a:cs typeface="Times New Roman" panose="02020603050405020304" pitchFamily="18" charset="0"/>
              </a:rPr>
              <a:t>Controllo attivo dei risultati </a:t>
            </a:r>
            <a:r>
              <a:rPr lang="it-IT" altLang="it-IT" sz="2000" dirty="0">
                <a:solidFill>
                  <a:srgbClr val="FF0000"/>
                </a:solidFill>
                <a:cs typeface="Times New Roman" panose="02020603050405020304" pitchFamily="18" charset="0"/>
              </a:rPr>
              <a:t>(gestione impatti ambientali: mitigazioni/   compensazioni)</a:t>
            </a:r>
            <a:endParaRPr lang="it-IT" altLang="it-IT" sz="2000" b="0" dirty="0">
              <a:solidFill>
                <a:srgbClr val="FF0000"/>
              </a:solidFill>
              <a:cs typeface="Times New Roman" panose="02020603050405020304" pitchFamily="18" charset="0"/>
            </a:endParaRPr>
          </a:p>
        </p:txBody>
      </p:sp>
    </p:spTree>
    <p:extLst>
      <p:ext uri="{BB962C8B-B14F-4D97-AF65-F5344CB8AC3E}">
        <p14:creationId xmlns:p14="http://schemas.microsoft.com/office/powerpoint/2010/main" val="1205448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i\DOCUMENTI  DI SONIA\ARCHITETTURA FACOLTA'\CORSI DIDATTICA\Strumenti di valutazione ambientale per il progetto sostenibile\Materiale didattico\Sfondi\presentazioner-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8936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i\DOCUMENTI  DI SONIA\ARCHITETTURA FACOLTA'\CORSI DIDATTICA\Strumenti di valutazione ambientale per il progetto sostenibile\Materiale didattico\Sfondi\untitled.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sellaDiTesto 2"/>
          <p:cNvSpPr txBox="1"/>
          <p:nvPr/>
        </p:nvSpPr>
        <p:spPr>
          <a:xfrm>
            <a:off x="1259632" y="6320276"/>
            <a:ext cx="7200800" cy="461665"/>
          </a:xfrm>
          <a:prstGeom prst="rect">
            <a:avLst/>
          </a:prstGeom>
          <a:solidFill>
            <a:srgbClr val="33CCCC"/>
          </a:solidFill>
        </p:spPr>
        <p:txBody>
          <a:bodyPr wrap="square" rtlCol="0">
            <a:spAutoFit/>
          </a:bodyPr>
          <a:lstStyle/>
          <a:p>
            <a:pPr algn="ctr"/>
            <a:r>
              <a:rPr lang="it-IT" sz="2400" b="1" dirty="0">
                <a:latin typeface="Times New Roman" panose="02020603050405020304" pitchFamily="18" charset="0"/>
                <a:cs typeface="Times New Roman" panose="02020603050405020304" pitchFamily="18" charset="0"/>
              </a:rPr>
              <a:t>Percorso: Analisi, valutazione, decisione/i, controllo</a:t>
            </a:r>
          </a:p>
        </p:txBody>
      </p:sp>
    </p:spTree>
    <p:extLst>
      <p:ext uri="{BB962C8B-B14F-4D97-AF65-F5344CB8AC3E}">
        <p14:creationId xmlns:p14="http://schemas.microsoft.com/office/powerpoint/2010/main" val="3914092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i\DOCUMENTI  DI SONIA\ARCHITETTURA FACOLTA'\CORSI DIDATTICA\AA 2017-2018 Ciclo Unico\Lab. Prog. integrata città territorio paesaggio\Lezioni\MATERIALI LEZIONI Sonia 2018\Processo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893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76200"/>
            <a:ext cx="67056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1"/>
          <p:cNvSpPr txBox="1">
            <a:spLocks noChangeArrowheads="1"/>
          </p:cNvSpPr>
          <p:nvPr/>
        </p:nvSpPr>
        <p:spPr bwMode="auto">
          <a:xfrm>
            <a:off x="1250843" y="332656"/>
            <a:ext cx="6705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it-IT" altLang="it-IT" sz="2400" b="1" dirty="0">
                <a:cs typeface="Times New Roman" panose="02020603050405020304" pitchFamily="18" charset="0"/>
              </a:rPr>
              <a:t>… vale anche per le decisioni di intervento/non intervento? ….</a:t>
            </a:r>
          </a:p>
        </p:txBody>
      </p:sp>
    </p:spTree>
    <p:extLst>
      <p:ext uri="{BB962C8B-B14F-4D97-AF65-F5344CB8AC3E}">
        <p14:creationId xmlns:p14="http://schemas.microsoft.com/office/powerpoint/2010/main" val="2651473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404799" y="764704"/>
            <a:ext cx="7772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altLang="it-IT" sz="28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Lo </a:t>
            </a:r>
            <a:r>
              <a:rPr lang="it-IT" altLang="it-IT" sz="28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sviluppo sostenibile</a:t>
            </a:r>
            <a:r>
              <a:rPr lang="it-IT" altLang="it-IT" sz="28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che cos’è</a:t>
            </a:r>
          </a:p>
        </p:txBody>
      </p:sp>
      <p:sp>
        <p:nvSpPr>
          <p:cNvPr id="8" name="Rectangle 3"/>
          <p:cNvSpPr txBox="1">
            <a:spLocks noChangeArrowheads="1"/>
          </p:cNvSpPr>
          <p:nvPr/>
        </p:nvSpPr>
        <p:spPr>
          <a:xfrm>
            <a:off x="107504" y="1700808"/>
            <a:ext cx="8928992" cy="508518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it-IT" altLang="it-IT" sz="2100" b="1" dirty="0">
                <a:solidFill>
                  <a:schemeClr val="tx1"/>
                </a:solidFill>
                <a:latin typeface="Times New Roman" panose="02020603050405020304" pitchFamily="18" charset="0"/>
                <a:cs typeface="Times New Roman" panose="02020603050405020304" pitchFamily="18" charset="0"/>
              </a:rPr>
              <a:t>Sviluppo: trasformazione /evoluzione (≠ </a:t>
            </a:r>
            <a:r>
              <a:rPr lang="it-IT" altLang="it-IT" sz="2100" b="1" dirty="0">
                <a:solidFill>
                  <a:srgbClr val="FF0000"/>
                </a:solidFill>
                <a:latin typeface="Times New Roman" panose="02020603050405020304" pitchFamily="18" charset="0"/>
                <a:cs typeface="Times New Roman" panose="02020603050405020304" pitchFamily="18" charset="0"/>
              </a:rPr>
              <a:t>crescita economica</a:t>
            </a:r>
            <a:r>
              <a:rPr lang="it-IT" altLang="it-IT" sz="2100" b="1" dirty="0">
                <a:solidFill>
                  <a:schemeClr val="tx1"/>
                </a:solidFill>
                <a:latin typeface="Times New Roman" panose="02020603050405020304" pitchFamily="18" charset="0"/>
                <a:cs typeface="Times New Roman" panose="02020603050405020304" pitchFamily="18" charset="0"/>
              </a:rPr>
              <a:t>)</a:t>
            </a:r>
          </a:p>
          <a:p>
            <a:r>
              <a:rPr lang="it-IT" altLang="it-IT" sz="2100" b="1" dirty="0">
                <a:solidFill>
                  <a:schemeClr val="tx1"/>
                </a:solidFill>
                <a:latin typeface="Times New Roman" panose="02020603050405020304" pitchFamily="18" charset="0"/>
                <a:cs typeface="Times New Roman" panose="02020603050405020304" pitchFamily="18" charset="0"/>
              </a:rPr>
              <a:t>Sostenibilità: mantenimento/conservazione nel tempo delle risorse e degli interventi/</a:t>
            </a:r>
            <a:r>
              <a:rPr lang="it-IT" altLang="it-IT" sz="2100" b="1" dirty="0">
                <a:solidFill>
                  <a:srgbClr val="FF0000"/>
                </a:solidFill>
                <a:latin typeface="Times New Roman" panose="02020603050405020304" pitchFamily="18" charset="0"/>
                <a:cs typeface="Times New Roman" panose="02020603050405020304" pitchFamily="18" charset="0"/>
              </a:rPr>
              <a:t>flessibilità</a:t>
            </a:r>
            <a:r>
              <a:rPr lang="it-IT" altLang="it-IT" sz="2100" b="1" dirty="0">
                <a:solidFill>
                  <a:schemeClr val="tx1"/>
                </a:solidFill>
                <a:latin typeface="Times New Roman" panose="02020603050405020304" pitchFamily="18" charset="0"/>
                <a:cs typeface="Times New Roman" panose="02020603050405020304" pitchFamily="18" charset="0"/>
              </a:rPr>
              <a:t>/</a:t>
            </a:r>
            <a:r>
              <a:rPr lang="it-IT" altLang="it-IT" sz="2100" b="1" dirty="0">
                <a:solidFill>
                  <a:srgbClr val="FF0000"/>
                </a:solidFill>
                <a:latin typeface="Times New Roman" panose="02020603050405020304" pitchFamily="18" charset="0"/>
                <a:cs typeface="Times New Roman" panose="02020603050405020304" pitchFamily="18" charset="0"/>
              </a:rPr>
              <a:t>resilienza</a:t>
            </a:r>
            <a:r>
              <a:rPr lang="it-IT" altLang="it-IT" sz="2100" b="1" dirty="0">
                <a:solidFill>
                  <a:schemeClr val="tx1"/>
                </a:solidFill>
                <a:latin typeface="Times New Roman" panose="02020603050405020304" pitchFamily="18" charset="0"/>
                <a:cs typeface="Times New Roman" panose="02020603050405020304" pitchFamily="18" charset="0"/>
              </a:rPr>
              <a:t>/</a:t>
            </a:r>
            <a:r>
              <a:rPr lang="it-IT" altLang="it-IT" sz="2100" b="1" dirty="0" err="1">
                <a:solidFill>
                  <a:srgbClr val="FF0000"/>
                </a:solidFill>
                <a:latin typeface="Times New Roman" panose="02020603050405020304" pitchFamily="18" charset="0"/>
                <a:cs typeface="Times New Roman" panose="02020603050405020304" pitchFamily="18" charset="0"/>
              </a:rPr>
              <a:t>antifragilità</a:t>
            </a:r>
            <a:endParaRPr lang="it-IT" altLang="it-IT" sz="2100" b="1" dirty="0">
              <a:solidFill>
                <a:srgbClr val="FF0000"/>
              </a:solidFill>
              <a:latin typeface="Times New Roman" panose="02020603050405020304" pitchFamily="18" charset="0"/>
              <a:cs typeface="Times New Roman" panose="02020603050405020304" pitchFamily="18" charset="0"/>
            </a:endParaRPr>
          </a:p>
          <a:p>
            <a:r>
              <a:rPr lang="it-IT" altLang="it-IT" sz="2100" b="1" dirty="0">
                <a:solidFill>
                  <a:schemeClr val="tx1"/>
                </a:solidFill>
                <a:latin typeface="Times New Roman" panose="02020603050405020304" pitchFamily="18" charset="0"/>
                <a:cs typeface="Times New Roman" panose="02020603050405020304" pitchFamily="18" charset="0"/>
              </a:rPr>
              <a:t>Sviluppo sostenibile: crescita del sistema economico che non compromette le possibilità di scelta/intervento delle generazioni future (lungo periodo)</a:t>
            </a:r>
          </a:p>
          <a:p>
            <a:r>
              <a:rPr lang="it-IT" altLang="it-IT" sz="2100" b="1" dirty="0">
                <a:solidFill>
                  <a:schemeClr val="tx1"/>
                </a:solidFill>
                <a:latin typeface="Times New Roman" panose="02020603050405020304" pitchFamily="18" charset="0"/>
                <a:cs typeface="Times New Roman" panose="02020603050405020304" pitchFamily="18" charset="0"/>
              </a:rPr>
              <a:t>Condizione essenziale: conservare lo stock di risorse che costituiscono il </a:t>
            </a:r>
            <a:r>
              <a:rPr lang="it-IT" altLang="it-IT" sz="2100" b="1" dirty="0">
                <a:solidFill>
                  <a:srgbClr val="FF0000"/>
                </a:solidFill>
                <a:latin typeface="Times New Roman" panose="02020603050405020304" pitchFamily="18" charset="0"/>
                <a:cs typeface="Times New Roman" panose="02020603050405020304" pitchFamily="18" charset="0"/>
              </a:rPr>
              <a:t>capitale naturale</a:t>
            </a:r>
            <a:r>
              <a:rPr lang="it-IT" altLang="it-IT" sz="2100" b="1" dirty="0">
                <a:solidFill>
                  <a:schemeClr val="tx1"/>
                </a:solidFill>
                <a:latin typeface="Times New Roman" panose="02020603050405020304" pitchFamily="18" charset="0"/>
                <a:cs typeface="Times New Roman" panose="02020603050405020304" pitchFamily="18" charset="0"/>
              </a:rPr>
              <a:t>, quindi:</a:t>
            </a:r>
          </a:p>
          <a:p>
            <a:pPr lvl="1"/>
            <a:r>
              <a:rPr lang="it-IT" altLang="it-IT" sz="2100" b="1" dirty="0">
                <a:solidFill>
                  <a:schemeClr val="tx1"/>
                </a:solidFill>
                <a:latin typeface="Times New Roman" panose="02020603050405020304" pitchFamily="18" charset="0"/>
                <a:cs typeface="Times New Roman" panose="02020603050405020304" pitchFamily="18" charset="0"/>
              </a:rPr>
              <a:t>Tasso di utilizzo delle risorse rinnovabili non deve superare quello di rigenerazione; </a:t>
            </a:r>
          </a:p>
          <a:p>
            <a:pPr lvl="1"/>
            <a:r>
              <a:rPr lang="it-IT" altLang="it-IT" sz="2100" b="1" dirty="0">
                <a:solidFill>
                  <a:schemeClr val="tx1"/>
                </a:solidFill>
                <a:latin typeface="Times New Roman" panose="02020603050405020304" pitchFamily="18" charset="0"/>
                <a:cs typeface="Times New Roman" panose="02020603050405020304" pitchFamily="18" charset="0"/>
              </a:rPr>
              <a:t>Tasso di utilizzo risorse non rinnovabili non deve superare lo sviluppo delle risorse rinnovabili utilizzabile in alternativa</a:t>
            </a:r>
          </a:p>
          <a:p>
            <a:pPr lvl="1"/>
            <a:r>
              <a:rPr lang="it-IT" altLang="it-IT" sz="2100" b="1" dirty="0">
                <a:solidFill>
                  <a:schemeClr val="tx1"/>
                </a:solidFill>
                <a:latin typeface="Times New Roman" panose="02020603050405020304" pitchFamily="18" charset="0"/>
                <a:cs typeface="Times New Roman" panose="02020603050405020304" pitchFamily="18" charset="0"/>
              </a:rPr>
              <a:t>Tasso di inquinamento non deve superare la capacità di assorbimento dell’ambiente (</a:t>
            </a:r>
            <a:r>
              <a:rPr lang="it-IT" altLang="it-IT" sz="2100" b="1" dirty="0">
                <a:solidFill>
                  <a:srgbClr val="FF0000"/>
                </a:solidFill>
                <a:latin typeface="Times New Roman" panose="02020603050405020304" pitchFamily="18" charset="0"/>
                <a:cs typeface="Times New Roman" panose="02020603050405020304" pitchFamily="18" charset="0"/>
              </a:rPr>
              <a:t>capacità di carico</a:t>
            </a:r>
            <a:r>
              <a:rPr lang="it-IT" altLang="it-IT" sz="2100" b="1" dirty="0">
                <a:solidFill>
                  <a:schemeClr val="tx1"/>
                </a:solidFill>
                <a:latin typeface="Times New Roman" panose="02020603050405020304" pitchFamily="18" charset="0"/>
                <a:cs typeface="Times New Roman" panose="02020603050405020304" pitchFamily="18" charset="0"/>
              </a:rPr>
              <a:t>,</a:t>
            </a:r>
            <a:r>
              <a:rPr lang="it-IT" altLang="it-IT" sz="2100" b="1" dirty="0">
                <a:solidFill>
                  <a:srgbClr val="FF0000"/>
                </a:solidFill>
                <a:latin typeface="Times New Roman" panose="02020603050405020304" pitchFamily="18" charset="0"/>
                <a:cs typeface="Times New Roman" panose="02020603050405020304" pitchFamily="18" charset="0"/>
              </a:rPr>
              <a:t> equilibrio dell’ecosistema</a:t>
            </a:r>
            <a:r>
              <a:rPr lang="it-IT" altLang="it-IT" sz="2100" b="1" dirty="0">
                <a:solidFill>
                  <a:schemeClr val="tx1"/>
                </a:solidFill>
                <a:latin typeface="Times New Roman" panose="02020603050405020304" pitchFamily="18" charset="0"/>
                <a:cs typeface="Times New Roman" panose="02020603050405020304" pitchFamily="18" charset="0"/>
              </a:rPr>
              <a:t>)</a:t>
            </a:r>
          </a:p>
          <a:p>
            <a:pPr lvl="1"/>
            <a:r>
              <a:rPr lang="it-IT" altLang="it-IT" sz="2100" b="1" dirty="0">
                <a:solidFill>
                  <a:schemeClr val="tx1"/>
                </a:solidFill>
                <a:latin typeface="Times New Roman" panose="02020603050405020304" pitchFamily="18" charset="0"/>
                <a:cs typeface="Times New Roman" panose="02020603050405020304" pitchFamily="18" charset="0"/>
              </a:rPr>
              <a:t>Riconoscimento dell’esistenza dell’orizzonte temporale di riferimento</a:t>
            </a:r>
          </a:p>
        </p:txBody>
      </p:sp>
      <p:sp>
        <p:nvSpPr>
          <p:cNvPr id="6" name="CasellaDiTesto 5"/>
          <p:cNvSpPr txBox="1"/>
          <p:nvPr/>
        </p:nvSpPr>
        <p:spPr>
          <a:xfrm>
            <a:off x="323528" y="86851"/>
            <a:ext cx="5184576" cy="830997"/>
          </a:xfrm>
          <a:prstGeom prst="rect">
            <a:avLst/>
          </a:prstGeom>
          <a:noFill/>
        </p:spPr>
        <p:txBody>
          <a:bodyPr wrap="square" rtlCol="0">
            <a:spAutoFit/>
          </a:bodyPr>
          <a:lstStyle/>
          <a:p>
            <a:r>
              <a:rPr lang="it-IT" sz="2400" b="1" dirty="0">
                <a:latin typeface="Times New Roman" panose="02020603050405020304" pitchFamily="18" charset="0"/>
                <a:cs typeface="Times New Roman" panose="02020603050405020304" pitchFamily="18" charset="0"/>
              </a:rPr>
              <a:t>Pianificazione del territorio </a:t>
            </a:r>
          </a:p>
          <a:p>
            <a:r>
              <a:rPr lang="it-IT" sz="2400" b="1" dirty="0">
                <a:latin typeface="Times New Roman" panose="02020603050405020304" pitchFamily="18" charset="0"/>
                <a:cs typeface="Times New Roman" panose="02020603050405020304" pitchFamily="18" charset="0"/>
              </a:rPr>
              <a:t>Sviluppo Sostenibile </a:t>
            </a:r>
          </a:p>
        </p:txBody>
      </p:sp>
    </p:spTree>
    <p:extLst>
      <p:ext uri="{BB962C8B-B14F-4D97-AF65-F5344CB8AC3E}">
        <p14:creationId xmlns:p14="http://schemas.microsoft.com/office/powerpoint/2010/main" val="2369203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1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1000"/>
                                        <p:tgtEl>
                                          <p:spTgt spid="8">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Effect transition="in" filter="fade">
                                      <p:cBhvr>
                                        <p:cTn id="25" dur="1000"/>
                                        <p:tgtEl>
                                          <p:spTgt spid="8">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xEl>
                                              <p:pRg st="5" end="5"/>
                                            </p:txEl>
                                          </p:spTgt>
                                        </p:tgtEl>
                                        <p:attrNameLst>
                                          <p:attrName>style.visibility</p:attrName>
                                        </p:attrNameLst>
                                      </p:cBhvr>
                                      <p:to>
                                        <p:strVal val="visible"/>
                                      </p:to>
                                    </p:set>
                                    <p:animEffect transition="in" filter="fade">
                                      <p:cBhvr>
                                        <p:cTn id="28" dur="1000"/>
                                        <p:tgtEl>
                                          <p:spTgt spid="8">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animEffect transition="in" filter="fade">
                                      <p:cBhvr>
                                        <p:cTn id="31" dur="1000"/>
                                        <p:tgtEl>
                                          <p:spTgt spid="8">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
                                            <p:txEl>
                                              <p:pRg st="7" end="7"/>
                                            </p:txEl>
                                          </p:spTgt>
                                        </p:tgtEl>
                                        <p:attrNameLst>
                                          <p:attrName>style.visibility</p:attrName>
                                        </p:attrNameLst>
                                      </p:cBhvr>
                                      <p:to>
                                        <p:strVal val="visible"/>
                                      </p:to>
                                    </p:set>
                                    <p:animEffect transition="in" filter="fade">
                                      <p:cBhvr>
                                        <p:cTn id="34" dur="10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408314" y="927246"/>
            <a:ext cx="7772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altLang="it-IT" sz="28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Blocchi informativi</a:t>
            </a:r>
          </a:p>
        </p:txBody>
      </p:sp>
      <p:sp>
        <p:nvSpPr>
          <p:cNvPr id="6" name="CasellaDiTesto 5"/>
          <p:cNvSpPr txBox="1"/>
          <p:nvPr/>
        </p:nvSpPr>
        <p:spPr>
          <a:xfrm>
            <a:off x="395536" y="211817"/>
            <a:ext cx="5112568" cy="830997"/>
          </a:xfrm>
          <a:prstGeom prst="rect">
            <a:avLst/>
          </a:prstGeom>
          <a:noFill/>
        </p:spPr>
        <p:txBody>
          <a:bodyPr wrap="square" rtlCol="0">
            <a:spAutoFit/>
          </a:bodyPr>
          <a:lstStyle/>
          <a:p>
            <a:r>
              <a:rPr lang="it-IT" sz="2400" b="1" dirty="0">
                <a:latin typeface="Times New Roman" panose="02020603050405020304" pitchFamily="18" charset="0"/>
                <a:cs typeface="Times New Roman" panose="02020603050405020304" pitchFamily="18" charset="0"/>
              </a:rPr>
              <a:t>Pianificazione del territorio </a:t>
            </a:r>
          </a:p>
          <a:p>
            <a:r>
              <a:rPr lang="it-IT" sz="2400" b="1" dirty="0">
                <a:latin typeface="Times New Roman" panose="02020603050405020304" pitchFamily="18" charset="0"/>
                <a:cs typeface="Times New Roman" panose="02020603050405020304" pitchFamily="18" charset="0"/>
              </a:rPr>
              <a:t>Sviluppo Sostenibile </a:t>
            </a:r>
          </a:p>
        </p:txBody>
      </p:sp>
      <p:sp>
        <p:nvSpPr>
          <p:cNvPr id="2" name="Rettangolo 1"/>
          <p:cNvSpPr/>
          <p:nvPr/>
        </p:nvSpPr>
        <p:spPr>
          <a:xfrm>
            <a:off x="421025" y="2073694"/>
            <a:ext cx="8640959" cy="4493538"/>
          </a:xfrm>
          <a:prstGeom prst="rect">
            <a:avLst/>
          </a:prstGeom>
        </p:spPr>
        <p:txBody>
          <a:bodyPr wrap="square">
            <a:spAutoFit/>
          </a:bodyPr>
          <a:lstStyle/>
          <a:p>
            <a:r>
              <a:rPr lang="it-IT" altLang="it-IT" sz="2400" b="1" dirty="0">
                <a:latin typeface="Times New Roman" panose="02020603050405020304" pitchFamily="18" charset="0"/>
                <a:cs typeface="Times New Roman" panose="02020603050405020304" pitchFamily="18" charset="0"/>
              </a:rPr>
              <a:t>1. Lo sviluppo nel territorio: fattori e orientamenti localizzativi delle attività economiche</a:t>
            </a:r>
            <a:r>
              <a:rPr lang="it-IT" altLang="it-IT" i="1" dirty="0">
                <a:latin typeface="Times New Roman" panose="02020603050405020304" pitchFamily="18" charset="0"/>
                <a:cs typeface="Times New Roman" panose="02020603050405020304" pitchFamily="18" charset="0"/>
              </a:rPr>
              <a:t> </a:t>
            </a:r>
          </a:p>
          <a:p>
            <a:endParaRPr lang="it-IT" altLang="it-IT" dirty="0">
              <a:latin typeface="Times New Roman" panose="02020603050405020304" pitchFamily="18" charset="0"/>
              <a:cs typeface="Times New Roman" panose="02020603050405020304" pitchFamily="18" charset="0"/>
            </a:endParaRPr>
          </a:p>
          <a:p>
            <a:pPr lvl="1">
              <a:buFontTx/>
              <a:buChar char="•"/>
            </a:pPr>
            <a:r>
              <a:rPr lang="it-IT" altLang="it-IT" sz="2000" b="1" dirty="0">
                <a:latin typeface="Times New Roman" panose="02020603050405020304" pitchFamily="18" charset="0"/>
                <a:cs typeface="Times New Roman" panose="02020603050405020304" pitchFamily="18" charset="0"/>
              </a:rPr>
              <a:t>orientamenti localizzativi delle imprese</a:t>
            </a:r>
          </a:p>
          <a:p>
            <a:pPr lvl="1">
              <a:buFontTx/>
              <a:buChar char="•"/>
            </a:pPr>
            <a:r>
              <a:rPr lang="it-IT" altLang="it-IT" sz="2000" b="1" dirty="0">
                <a:latin typeface="Times New Roman" panose="02020603050405020304" pitchFamily="18" charset="0"/>
                <a:cs typeface="Times New Roman" panose="02020603050405020304" pitchFamily="18" charset="0"/>
              </a:rPr>
              <a:t>conseguenze della terziarizzazione e dell’internazionalizzazione dei mercati; </a:t>
            </a:r>
          </a:p>
          <a:p>
            <a:pPr lvl="1">
              <a:buFontTx/>
              <a:buChar char="•"/>
            </a:pPr>
            <a:r>
              <a:rPr lang="it-IT" altLang="it-IT" sz="2000" b="1" dirty="0">
                <a:latin typeface="Times New Roman" panose="02020603050405020304" pitchFamily="18" charset="0"/>
                <a:cs typeface="Times New Roman" panose="02020603050405020304" pitchFamily="18" charset="0"/>
              </a:rPr>
              <a:t>ruolo delle economie esterne del territorio, delle economie di rete, dei processi cumulativi di crescita; </a:t>
            </a:r>
          </a:p>
          <a:p>
            <a:pPr lvl="1">
              <a:buFontTx/>
              <a:buChar char="•"/>
            </a:pPr>
            <a:r>
              <a:rPr lang="it-IT" altLang="it-IT" sz="2000" b="1" dirty="0">
                <a:latin typeface="Times New Roman" panose="02020603050405020304" pitchFamily="18" charset="0"/>
                <a:cs typeface="Times New Roman" panose="02020603050405020304" pitchFamily="18" charset="0"/>
              </a:rPr>
              <a:t>piccole e medie imprese nel mercato internazionale</a:t>
            </a:r>
          </a:p>
          <a:p>
            <a:pPr lvl="1">
              <a:buFontTx/>
              <a:buChar char="•"/>
            </a:pPr>
            <a:r>
              <a:rPr lang="it-IT" altLang="it-IT" sz="2000" b="1" dirty="0">
                <a:latin typeface="Times New Roman" panose="02020603050405020304" pitchFamily="18" charset="0"/>
                <a:cs typeface="Times New Roman" panose="02020603050405020304" pitchFamily="18" charset="0"/>
              </a:rPr>
              <a:t>ruolo della globalizzazione</a:t>
            </a:r>
          </a:p>
          <a:p>
            <a:pPr lvl="1">
              <a:buFontTx/>
              <a:buChar char="•"/>
            </a:pPr>
            <a:r>
              <a:rPr lang="it-IT" altLang="it-IT" sz="2000" b="1" dirty="0">
                <a:latin typeface="Times New Roman" panose="02020603050405020304" pitchFamily="18" charset="0"/>
                <a:cs typeface="Times New Roman" panose="02020603050405020304" pitchFamily="18" charset="0"/>
              </a:rPr>
              <a:t>ruolo delle nuove tecnologie </a:t>
            </a:r>
          </a:p>
          <a:p>
            <a:pPr lvl="1">
              <a:buFontTx/>
              <a:buChar char="•"/>
            </a:pPr>
            <a:r>
              <a:rPr lang="it-IT" altLang="it-IT" sz="2000" b="1" dirty="0">
                <a:latin typeface="Times New Roman" panose="02020603050405020304" pitchFamily="18" charset="0"/>
                <a:cs typeface="Times New Roman" panose="02020603050405020304" pitchFamily="18" charset="0"/>
              </a:rPr>
              <a:t>web e informazione (accesso, circolazione e diffusione delle informazioni; ruolo e peso delle fonti)</a:t>
            </a:r>
          </a:p>
          <a:p>
            <a:pPr lvl="1">
              <a:buFontTx/>
              <a:buChar char="•"/>
            </a:pPr>
            <a:r>
              <a:rPr lang="it-IT" altLang="it-IT" sz="2000" b="1" dirty="0">
                <a:latin typeface="Times New Roman" panose="02020603050405020304" pitchFamily="18" charset="0"/>
                <a:cs typeface="Times New Roman" panose="02020603050405020304" pitchFamily="18" charset="0"/>
              </a:rPr>
              <a:t>governance delle relazioni (partecipazione e responsabilità)</a:t>
            </a:r>
            <a:endParaRPr lang="it-IT" altLang="it-IT"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9999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395535" y="908720"/>
            <a:ext cx="8043193"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altLang="it-IT" sz="28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Blocchi informativi</a:t>
            </a:r>
          </a:p>
        </p:txBody>
      </p:sp>
      <p:sp>
        <p:nvSpPr>
          <p:cNvPr id="6" name="CasellaDiTesto 5"/>
          <p:cNvSpPr txBox="1"/>
          <p:nvPr/>
        </p:nvSpPr>
        <p:spPr>
          <a:xfrm>
            <a:off x="395536" y="211817"/>
            <a:ext cx="5112568" cy="830997"/>
          </a:xfrm>
          <a:prstGeom prst="rect">
            <a:avLst/>
          </a:prstGeom>
          <a:noFill/>
        </p:spPr>
        <p:txBody>
          <a:bodyPr wrap="square" rtlCol="0">
            <a:spAutoFit/>
          </a:bodyPr>
          <a:lstStyle/>
          <a:p>
            <a:r>
              <a:rPr lang="it-IT" sz="2400" b="1" dirty="0">
                <a:latin typeface="Times New Roman" panose="02020603050405020304" pitchFamily="18" charset="0"/>
                <a:cs typeface="Times New Roman" panose="02020603050405020304" pitchFamily="18" charset="0"/>
              </a:rPr>
              <a:t>Pianificazione del territorio </a:t>
            </a:r>
          </a:p>
          <a:p>
            <a:r>
              <a:rPr lang="it-IT" sz="2400" b="1" dirty="0">
                <a:latin typeface="Times New Roman" panose="02020603050405020304" pitchFamily="18" charset="0"/>
                <a:cs typeface="Times New Roman" panose="02020603050405020304" pitchFamily="18" charset="0"/>
              </a:rPr>
              <a:t>Sviluppo Sostenibile </a:t>
            </a:r>
          </a:p>
        </p:txBody>
      </p:sp>
      <p:sp>
        <p:nvSpPr>
          <p:cNvPr id="2" name="Rettangolo 1"/>
          <p:cNvSpPr/>
          <p:nvPr/>
        </p:nvSpPr>
        <p:spPr>
          <a:xfrm>
            <a:off x="755576" y="1916832"/>
            <a:ext cx="8136903" cy="4832092"/>
          </a:xfrm>
          <a:prstGeom prst="rect">
            <a:avLst/>
          </a:prstGeom>
        </p:spPr>
        <p:txBody>
          <a:bodyPr wrap="square">
            <a:spAutoFit/>
          </a:bodyPr>
          <a:lstStyle/>
          <a:p>
            <a:r>
              <a:rPr lang="it-IT" altLang="it-IT" sz="2400" b="1" dirty="0">
                <a:latin typeface="Times New Roman" panose="02020603050405020304" pitchFamily="18" charset="0"/>
                <a:cs typeface="Times New Roman" panose="02020603050405020304" pitchFamily="18" charset="0"/>
              </a:rPr>
              <a:t>2. Analisi dei sistemi economici territoriali</a:t>
            </a:r>
            <a:endParaRPr lang="en-GB" altLang="it-IT" sz="2400" b="1" dirty="0">
              <a:latin typeface="Times New Roman" panose="02020603050405020304" pitchFamily="18" charset="0"/>
              <a:cs typeface="Times New Roman" panose="02020603050405020304" pitchFamily="18" charset="0"/>
            </a:endParaRPr>
          </a:p>
          <a:p>
            <a:pPr lvl="2">
              <a:buFontTx/>
              <a:buChar char="•"/>
            </a:pPr>
            <a:r>
              <a:rPr lang="it-IT" altLang="it-IT" sz="2000" b="1" dirty="0">
                <a:latin typeface="Times New Roman" panose="02020603050405020304" pitchFamily="18" charset="0"/>
                <a:cs typeface="Times New Roman" panose="02020603050405020304" pitchFamily="18" charset="0"/>
              </a:rPr>
              <a:t>Strumenti dell’analisi economico-territoriale: contenuti teorici; </a:t>
            </a:r>
          </a:p>
          <a:p>
            <a:pPr lvl="2">
              <a:buFontTx/>
              <a:buChar char="•"/>
            </a:pPr>
            <a:r>
              <a:rPr lang="it-IT" altLang="it-IT" sz="2000" b="1" dirty="0">
                <a:latin typeface="Times New Roman" panose="02020603050405020304" pitchFamily="18" charset="0"/>
                <a:cs typeface="Times New Roman" panose="02020603050405020304" pitchFamily="18" charset="0"/>
              </a:rPr>
              <a:t>Strumenti dell’analisi economica territoriale: i documenti di pianificazione della Regione FVG</a:t>
            </a:r>
          </a:p>
          <a:p>
            <a:pPr lvl="2">
              <a:buFontTx/>
              <a:buChar char="•"/>
            </a:pPr>
            <a:endParaRPr lang="it-IT" altLang="it-IT" sz="2000" b="1" dirty="0">
              <a:latin typeface="Times New Roman" panose="02020603050405020304" pitchFamily="18" charset="0"/>
              <a:cs typeface="Times New Roman" panose="02020603050405020304" pitchFamily="18" charset="0"/>
            </a:endParaRPr>
          </a:p>
          <a:p>
            <a:r>
              <a:rPr lang="it-IT" altLang="it-IT" sz="2400" b="1" dirty="0">
                <a:latin typeface="Times New Roman" panose="02020603050405020304" pitchFamily="18" charset="0"/>
                <a:cs typeface="Times New Roman" panose="02020603050405020304" pitchFamily="18" charset="0"/>
              </a:rPr>
              <a:t>3. Governo della mobilità e sviluppo urbano sostenibile</a:t>
            </a:r>
            <a:r>
              <a:rPr lang="it-IT" altLang="it-IT" sz="1400" i="1" dirty="0">
                <a:latin typeface="Times New Roman" panose="02020603050405020304" pitchFamily="18" charset="0"/>
                <a:cs typeface="Times New Roman" panose="02020603050405020304" pitchFamily="18" charset="0"/>
              </a:rPr>
              <a:t> </a:t>
            </a:r>
            <a:endParaRPr lang="it-IT" altLang="it-IT" sz="1400" dirty="0">
              <a:latin typeface="Times New Roman" panose="02020603050405020304" pitchFamily="18" charset="0"/>
              <a:cs typeface="Times New Roman" panose="02020603050405020304" pitchFamily="18" charset="0"/>
            </a:endParaRPr>
          </a:p>
          <a:p>
            <a:pPr lvl="1">
              <a:buFontTx/>
              <a:buChar char="•"/>
            </a:pPr>
            <a:r>
              <a:rPr lang="it-IT" altLang="it-IT" sz="2000" b="1" dirty="0">
                <a:latin typeface="Times New Roman" panose="02020603050405020304" pitchFamily="18" charset="0"/>
                <a:cs typeface="Times New Roman" panose="02020603050405020304" pitchFamily="18" charset="0"/>
              </a:rPr>
              <a:t>l’interazione fra i trasporti e la città il rapporto fra sostenibilità urbana e mobilità</a:t>
            </a:r>
          </a:p>
          <a:p>
            <a:pPr lvl="1">
              <a:buFontTx/>
              <a:buChar char="•"/>
            </a:pPr>
            <a:r>
              <a:rPr lang="it-IT" altLang="it-IT" sz="2000" b="1" dirty="0">
                <a:latin typeface="Times New Roman" panose="02020603050405020304" pitchFamily="18" charset="0"/>
                <a:cs typeface="Times New Roman" panose="02020603050405020304" pitchFamily="18" charset="0"/>
              </a:rPr>
              <a:t>lo sviluppo urbano sostenibile e la pianificazione dei trasporti urbani</a:t>
            </a:r>
          </a:p>
          <a:p>
            <a:pPr lvl="1">
              <a:buFontTx/>
              <a:buChar char="•"/>
            </a:pPr>
            <a:r>
              <a:rPr lang="it-IT" altLang="it-IT" sz="2000" b="1" dirty="0">
                <a:latin typeface="Times New Roman" panose="02020603050405020304" pitchFamily="18" charset="0"/>
                <a:cs typeface="Times New Roman" panose="02020603050405020304" pitchFamily="18" charset="0"/>
              </a:rPr>
              <a:t>i trasporti nello sviluppo urbano e metropolitano;</a:t>
            </a:r>
          </a:p>
          <a:p>
            <a:pPr lvl="1">
              <a:buFontTx/>
              <a:buChar char="•"/>
            </a:pPr>
            <a:r>
              <a:rPr lang="it-IT" altLang="it-IT" sz="2000" b="1" dirty="0">
                <a:latin typeface="Times New Roman" panose="02020603050405020304" pitchFamily="18" charset="0"/>
                <a:cs typeface="Times New Roman" panose="02020603050405020304" pitchFamily="18" charset="0"/>
              </a:rPr>
              <a:t>le politiche per una mobilità urbana sostenibile;</a:t>
            </a:r>
          </a:p>
          <a:p>
            <a:pPr lvl="1">
              <a:buFontTx/>
              <a:buChar char="•"/>
            </a:pPr>
            <a:r>
              <a:rPr lang="it-IT" altLang="it-IT" sz="2000" b="1" dirty="0">
                <a:latin typeface="Times New Roman" panose="02020603050405020304" pitchFamily="18" charset="0"/>
                <a:cs typeface="Times New Roman" panose="02020603050405020304" pitchFamily="18" charset="0"/>
              </a:rPr>
              <a:t>tecnologie dell’informazione nel governo della mobilità; strumenti innovativi nella pianificazione e regolazione dei trasporti urbani e metropolitani.</a:t>
            </a:r>
          </a:p>
        </p:txBody>
      </p:sp>
    </p:spTree>
    <p:extLst>
      <p:ext uri="{BB962C8B-B14F-4D97-AF65-F5344CB8AC3E}">
        <p14:creationId xmlns:p14="http://schemas.microsoft.com/office/powerpoint/2010/main" val="38559583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467544" y="1062371"/>
            <a:ext cx="7772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altLang="it-IT" sz="28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Blocchi informativi</a:t>
            </a:r>
          </a:p>
        </p:txBody>
      </p:sp>
      <p:sp>
        <p:nvSpPr>
          <p:cNvPr id="6" name="CasellaDiTesto 5"/>
          <p:cNvSpPr txBox="1"/>
          <p:nvPr/>
        </p:nvSpPr>
        <p:spPr>
          <a:xfrm>
            <a:off x="395536" y="211817"/>
            <a:ext cx="5112568" cy="830997"/>
          </a:xfrm>
          <a:prstGeom prst="rect">
            <a:avLst/>
          </a:prstGeom>
          <a:noFill/>
        </p:spPr>
        <p:txBody>
          <a:bodyPr wrap="square" rtlCol="0">
            <a:spAutoFit/>
          </a:bodyPr>
          <a:lstStyle/>
          <a:p>
            <a:r>
              <a:rPr lang="it-IT" sz="2400" b="1" dirty="0">
                <a:latin typeface="Times New Roman" panose="02020603050405020304" pitchFamily="18" charset="0"/>
                <a:cs typeface="Times New Roman" panose="02020603050405020304" pitchFamily="18" charset="0"/>
              </a:rPr>
              <a:t>Pianificazione del territorio </a:t>
            </a:r>
          </a:p>
          <a:p>
            <a:r>
              <a:rPr lang="it-IT" sz="2400" b="1" dirty="0">
                <a:latin typeface="Times New Roman" panose="02020603050405020304" pitchFamily="18" charset="0"/>
                <a:cs typeface="Times New Roman" panose="02020603050405020304" pitchFamily="18" charset="0"/>
              </a:rPr>
              <a:t>Sviluppo Sostenibile </a:t>
            </a:r>
          </a:p>
        </p:txBody>
      </p:sp>
      <p:sp>
        <p:nvSpPr>
          <p:cNvPr id="2" name="Rettangolo 1"/>
          <p:cNvSpPr/>
          <p:nvPr/>
        </p:nvSpPr>
        <p:spPr>
          <a:xfrm>
            <a:off x="827584" y="2124653"/>
            <a:ext cx="7654551" cy="4616648"/>
          </a:xfrm>
          <a:prstGeom prst="rect">
            <a:avLst/>
          </a:prstGeom>
        </p:spPr>
        <p:txBody>
          <a:bodyPr wrap="square">
            <a:spAutoFit/>
          </a:bodyPr>
          <a:lstStyle/>
          <a:p>
            <a:r>
              <a:rPr lang="it-IT" altLang="it-IT" sz="2400" b="1" dirty="0">
                <a:latin typeface="Times New Roman" panose="02020603050405020304" pitchFamily="18" charset="0"/>
                <a:cs typeface="Times New Roman" panose="02020603050405020304" pitchFamily="18" charset="0"/>
              </a:rPr>
              <a:t>4. Sviluppo sostenibile e costruzione di capacità istituzionale</a:t>
            </a:r>
          </a:p>
          <a:p>
            <a:pPr lvl="1">
              <a:buFontTx/>
              <a:buChar char="•"/>
            </a:pPr>
            <a:r>
              <a:rPr lang="it-IT" altLang="it-IT" sz="2000" b="1" dirty="0">
                <a:latin typeface="Times New Roman" panose="02020603050405020304" pitchFamily="18" charset="0"/>
                <a:cs typeface="Times New Roman" panose="02020603050405020304" pitchFamily="18" charset="0"/>
              </a:rPr>
              <a:t>Sviluppo sostenibile e capacità istituzionale</a:t>
            </a:r>
          </a:p>
          <a:p>
            <a:pPr marL="1200150" lvl="2" indent="-285750">
              <a:buFont typeface="Wingdings" panose="05000000000000000000" pitchFamily="2" charset="2"/>
              <a:buChar char="ü"/>
            </a:pPr>
            <a:r>
              <a:rPr lang="it-IT" altLang="it-IT" sz="1600" b="1" dirty="0">
                <a:latin typeface="Times New Roman" panose="02020603050405020304" pitchFamily="18" charset="0"/>
                <a:cs typeface="Times New Roman" panose="02020603050405020304" pitchFamily="18" charset="0"/>
              </a:rPr>
              <a:t>Ruolo delle istituzioni – teorie istituzionaliste – riferimenti normativi </a:t>
            </a:r>
          </a:p>
          <a:p>
            <a:pPr marL="1200150" lvl="2" indent="-285750">
              <a:buFont typeface="Wingdings" panose="05000000000000000000" pitchFamily="2" charset="2"/>
              <a:buChar char="ü"/>
            </a:pPr>
            <a:r>
              <a:rPr lang="it-IT" altLang="it-IT" sz="1600" b="1" dirty="0">
                <a:latin typeface="Times New Roman" panose="02020603050405020304" pitchFamily="18" charset="0"/>
                <a:cs typeface="Times New Roman" panose="02020603050405020304" pitchFamily="18" charset="0"/>
              </a:rPr>
              <a:t>Intelligenza delle istituzioni e capacità istituzionale </a:t>
            </a:r>
          </a:p>
          <a:p>
            <a:pPr lvl="1" indent="-285750">
              <a:buFontTx/>
              <a:buChar char="•"/>
            </a:pPr>
            <a:r>
              <a:rPr lang="it-IT" altLang="it-IT" sz="2000" b="1" dirty="0">
                <a:latin typeface="Times New Roman" panose="02020603050405020304" pitchFamily="18" charset="0"/>
                <a:cs typeface="Times New Roman" panose="02020603050405020304" pitchFamily="18" charset="0"/>
              </a:rPr>
              <a:t>Le politiche urbane e territoriali: governi locali e </a:t>
            </a:r>
            <a:r>
              <a:rPr lang="it-IT" altLang="it-IT" sz="2000" b="1" dirty="0" err="1">
                <a:latin typeface="Times New Roman" panose="02020603050405020304" pitchFamily="18" charset="0"/>
                <a:cs typeface="Times New Roman" panose="02020603050405020304" pitchFamily="18" charset="0"/>
              </a:rPr>
              <a:t>governance</a:t>
            </a:r>
            <a:r>
              <a:rPr lang="it-IT" altLang="it-IT" sz="2000" b="1" dirty="0">
                <a:latin typeface="Times New Roman" panose="02020603050405020304" pitchFamily="18" charset="0"/>
                <a:cs typeface="Times New Roman" panose="02020603050405020304" pitchFamily="18" charset="0"/>
              </a:rPr>
              <a:t> urbana</a:t>
            </a:r>
          </a:p>
          <a:p>
            <a:pPr lvl="1" indent="-285750">
              <a:buFontTx/>
              <a:buChar char="•"/>
            </a:pPr>
            <a:r>
              <a:rPr lang="it-IT" altLang="it-IT" sz="2000" b="1" dirty="0">
                <a:latin typeface="Times New Roman" panose="02020603050405020304" pitchFamily="18" charset="0"/>
                <a:cs typeface="Times New Roman" panose="02020603050405020304" pitchFamily="18" charset="0"/>
              </a:rPr>
              <a:t>La costruzione di Capacità Istituzionale</a:t>
            </a:r>
          </a:p>
          <a:p>
            <a:pPr marL="1200150" lvl="2" indent="-285750">
              <a:buFont typeface="Wingdings" panose="05000000000000000000" pitchFamily="2" charset="2"/>
              <a:buChar char="ü"/>
            </a:pPr>
            <a:r>
              <a:rPr lang="it-IT" altLang="it-IT" sz="1600" b="1" dirty="0">
                <a:latin typeface="Times New Roman" panose="02020603050405020304" pitchFamily="18" charset="0"/>
                <a:cs typeface="Times New Roman" panose="02020603050405020304" pitchFamily="18" charset="0"/>
              </a:rPr>
              <a:t>Soggetti e reti</a:t>
            </a:r>
          </a:p>
          <a:p>
            <a:pPr marL="1200150" lvl="2" indent="-285750">
              <a:buFont typeface="Wingdings" panose="05000000000000000000" pitchFamily="2" charset="2"/>
              <a:buChar char="ü"/>
            </a:pPr>
            <a:r>
              <a:rPr lang="it-IT" altLang="it-IT" sz="1600" b="1" dirty="0">
                <a:latin typeface="Times New Roman" panose="02020603050405020304" pitchFamily="18" charset="0"/>
                <a:cs typeface="Times New Roman" panose="02020603050405020304" pitchFamily="18" charset="0"/>
              </a:rPr>
              <a:t>Politiche urbanistiche e territorio</a:t>
            </a:r>
          </a:p>
          <a:p>
            <a:pPr marL="1200150" lvl="2" indent="-285750">
              <a:buFont typeface="Wingdings" panose="05000000000000000000" pitchFamily="2" charset="2"/>
              <a:buChar char="ü"/>
            </a:pPr>
            <a:r>
              <a:rPr lang="it-IT" altLang="it-IT" sz="2000" b="1" dirty="0">
                <a:latin typeface="Times New Roman" panose="02020603050405020304" pitchFamily="18" charset="0"/>
                <a:cs typeface="Times New Roman" panose="02020603050405020304" pitchFamily="18" charset="0"/>
              </a:rPr>
              <a:t>Orientamenti localizzativi delle imprese sul territorio</a:t>
            </a:r>
          </a:p>
          <a:p>
            <a:pPr marL="1200150" lvl="2" indent="-285750">
              <a:buFont typeface="Wingdings" panose="05000000000000000000" pitchFamily="2" charset="2"/>
              <a:buChar char="ü"/>
            </a:pPr>
            <a:r>
              <a:rPr lang="it-IT" altLang="it-IT" sz="2000" b="1" dirty="0">
                <a:solidFill>
                  <a:srgbClr val="FF0000"/>
                </a:solidFill>
                <a:latin typeface="Times New Roman" panose="02020603050405020304" pitchFamily="18" charset="0"/>
                <a:cs typeface="Times New Roman" panose="02020603050405020304" pitchFamily="18" charset="0"/>
              </a:rPr>
              <a:t>Sistemi a rete</a:t>
            </a:r>
          </a:p>
          <a:p>
            <a:pPr marL="1200150" lvl="2" indent="-285750">
              <a:buFont typeface="Wingdings" panose="05000000000000000000" pitchFamily="2" charset="2"/>
              <a:buChar char="ü"/>
            </a:pPr>
            <a:r>
              <a:rPr lang="it-IT" altLang="it-IT" sz="2000" b="1" dirty="0">
                <a:solidFill>
                  <a:srgbClr val="FF0000"/>
                </a:solidFill>
                <a:latin typeface="Times New Roman" panose="02020603050405020304" pitchFamily="18" charset="0"/>
                <a:cs typeface="Times New Roman" panose="02020603050405020304" pitchFamily="18" charset="0"/>
              </a:rPr>
              <a:t>Smart  </a:t>
            </a:r>
            <a:r>
              <a:rPr lang="it-IT" altLang="it-IT" sz="2000" b="1" dirty="0" err="1">
                <a:solidFill>
                  <a:srgbClr val="FF0000"/>
                </a:solidFill>
                <a:latin typeface="Times New Roman" panose="02020603050405020304" pitchFamily="18" charset="0"/>
                <a:cs typeface="Times New Roman" panose="02020603050405020304" pitchFamily="18" charset="0"/>
              </a:rPr>
              <a:t>cities</a:t>
            </a:r>
            <a:endParaRPr lang="it-IT" altLang="it-IT" sz="1600" b="1" dirty="0">
              <a:solidFill>
                <a:srgbClr val="FF0000"/>
              </a:solidFill>
              <a:latin typeface="Times New Roman" panose="02020603050405020304" pitchFamily="18" charset="0"/>
              <a:cs typeface="Times New Roman" panose="02020603050405020304" pitchFamily="18" charset="0"/>
            </a:endParaRPr>
          </a:p>
          <a:p>
            <a:pPr lvl="1" indent="-285750">
              <a:buFontTx/>
              <a:buChar char="•"/>
            </a:pPr>
            <a:r>
              <a:rPr lang="it-IT" altLang="it-IT" sz="1400" dirty="0">
                <a:latin typeface="Times New Roman" panose="02020603050405020304" pitchFamily="18" charset="0"/>
                <a:cs typeface="Times New Roman" panose="02020603050405020304" pitchFamily="18" charset="0"/>
              </a:rPr>
              <a:t>I </a:t>
            </a:r>
            <a:r>
              <a:rPr lang="it-IT" altLang="it-IT" sz="2000" b="1" dirty="0">
                <a:latin typeface="Times New Roman" panose="02020603050405020304" pitchFamily="18" charset="0"/>
                <a:cs typeface="Times New Roman" panose="02020603050405020304" pitchFamily="18" charset="0"/>
              </a:rPr>
              <a:t>conflitti territoriali e la loro gestione</a:t>
            </a:r>
          </a:p>
          <a:p>
            <a:endParaRPr lang="it-IT" altLang="it-IT" sz="2200" b="1" dirty="0"/>
          </a:p>
        </p:txBody>
      </p:sp>
    </p:spTree>
    <p:extLst>
      <p:ext uri="{BB962C8B-B14F-4D97-AF65-F5344CB8AC3E}">
        <p14:creationId xmlns:p14="http://schemas.microsoft.com/office/powerpoint/2010/main" val="15757962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95536" y="211817"/>
            <a:ext cx="5112568" cy="830997"/>
          </a:xfrm>
          <a:prstGeom prst="rect">
            <a:avLst/>
          </a:prstGeom>
          <a:noFill/>
        </p:spPr>
        <p:txBody>
          <a:bodyPr wrap="square" rtlCol="0">
            <a:spAutoFit/>
          </a:bodyPr>
          <a:lstStyle/>
          <a:p>
            <a:r>
              <a:rPr lang="it-IT" sz="2400" b="1" dirty="0">
                <a:latin typeface="Times New Roman" panose="02020603050405020304" pitchFamily="18" charset="0"/>
                <a:cs typeface="Times New Roman" panose="02020603050405020304" pitchFamily="18" charset="0"/>
              </a:rPr>
              <a:t>Pianificazione del territorio </a:t>
            </a:r>
          </a:p>
          <a:p>
            <a:r>
              <a:rPr lang="it-IT" sz="2400" b="1" dirty="0">
                <a:latin typeface="Times New Roman" panose="02020603050405020304" pitchFamily="18" charset="0"/>
                <a:cs typeface="Times New Roman" panose="02020603050405020304" pitchFamily="18" charset="0"/>
              </a:rPr>
              <a:t>Sviluppo Sostenibile </a:t>
            </a:r>
          </a:p>
        </p:txBody>
      </p:sp>
      <p:sp>
        <p:nvSpPr>
          <p:cNvPr id="3" name="Rettangolo 2"/>
          <p:cNvSpPr/>
          <p:nvPr/>
        </p:nvSpPr>
        <p:spPr>
          <a:xfrm>
            <a:off x="395533" y="1842188"/>
            <a:ext cx="8446639" cy="5016758"/>
          </a:xfrm>
          <a:prstGeom prst="rect">
            <a:avLst/>
          </a:prstGeom>
        </p:spPr>
        <p:txBody>
          <a:bodyPr wrap="square">
            <a:spAutoFit/>
          </a:bodyPr>
          <a:lstStyle/>
          <a:p>
            <a:r>
              <a:rPr lang="it-IT" altLang="it-IT" sz="2400" b="1" dirty="0">
                <a:latin typeface="Times New Roman" panose="02020603050405020304" pitchFamily="18" charset="0"/>
                <a:cs typeface="Times New Roman" panose="02020603050405020304" pitchFamily="18" charset="0"/>
              </a:rPr>
              <a:t>5. Sviluppo sostenibile e</a:t>
            </a:r>
            <a:r>
              <a:rPr lang="it-IT" altLang="it-IT" sz="2400" b="1" dirty="0">
                <a:solidFill>
                  <a:srgbClr val="FF0000"/>
                </a:solidFill>
                <a:latin typeface="Times New Roman" panose="02020603050405020304" pitchFamily="18" charset="0"/>
                <a:cs typeface="Times New Roman" panose="02020603050405020304" pitchFamily="18" charset="0"/>
              </a:rPr>
              <a:t> costruzione </a:t>
            </a:r>
            <a:r>
              <a:rPr lang="it-IT" altLang="it-IT" sz="2400" b="1" dirty="0">
                <a:latin typeface="Times New Roman" panose="02020603050405020304" pitchFamily="18" charset="0"/>
                <a:cs typeface="Times New Roman" panose="02020603050405020304" pitchFamily="18" charset="0"/>
              </a:rPr>
              <a:t>di ipotesi di  intervento e/o non intervento nello spazio (urbano)</a:t>
            </a:r>
          </a:p>
          <a:p>
            <a:pPr lvl="1">
              <a:buFontTx/>
              <a:buChar char="•"/>
            </a:pPr>
            <a:r>
              <a:rPr lang="it-IT" altLang="it-IT" sz="2000" b="1" dirty="0">
                <a:solidFill>
                  <a:srgbClr val="FF0000"/>
                </a:solidFill>
                <a:latin typeface="Times New Roman" panose="02020603050405020304" pitchFamily="18" charset="0"/>
                <a:cs typeface="Times New Roman" panose="02020603050405020304" pitchFamily="18" charset="0"/>
              </a:rPr>
              <a:t>Analisi</a:t>
            </a:r>
            <a:r>
              <a:rPr lang="it-IT" altLang="it-IT" sz="2000" b="1" dirty="0">
                <a:latin typeface="Times New Roman" panose="02020603050405020304" pitchFamily="18" charset="0"/>
                <a:cs typeface="Times New Roman" panose="02020603050405020304" pitchFamily="18" charset="0"/>
              </a:rPr>
              <a:t>, </a:t>
            </a:r>
            <a:r>
              <a:rPr lang="it-IT" altLang="it-IT" sz="2000" b="1" dirty="0">
                <a:solidFill>
                  <a:srgbClr val="FF0000"/>
                </a:solidFill>
                <a:latin typeface="Times New Roman" panose="02020603050405020304" pitchFamily="18" charset="0"/>
                <a:cs typeface="Times New Roman" panose="02020603050405020304" pitchFamily="18" charset="0"/>
              </a:rPr>
              <a:t>valutazione</a:t>
            </a:r>
            <a:r>
              <a:rPr lang="it-IT" altLang="it-IT" sz="2000" b="1" dirty="0">
                <a:latin typeface="Times New Roman" panose="02020603050405020304" pitchFamily="18" charset="0"/>
                <a:cs typeface="Times New Roman" panose="02020603050405020304" pitchFamily="18" charset="0"/>
              </a:rPr>
              <a:t>, </a:t>
            </a:r>
            <a:r>
              <a:rPr lang="it-IT" altLang="it-IT" sz="2000" b="1" dirty="0">
                <a:solidFill>
                  <a:srgbClr val="FF0000"/>
                </a:solidFill>
                <a:latin typeface="Times New Roman" panose="02020603050405020304" pitchFamily="18" charset="0"/>
                <a:cs typeface="Times New Roman" panose="02020603050405020304" pitchFamily="18" charset="0"/>
              </a:rPr>
              <a:t>scelta </a:t>
            </a:r>
            <a:r>
              <a:rPr lang="it-IT" altLang="it-IT" sz="2000" b="1" dirty="0">
                <a:latin typeface="Times New Roman" panose="02020603050405020304" pitchFamily="18" charset="0"/>
                <a:cs typeface="Times New Roman" panose="02020603050405020304" pitchFamily="18" charset="0"/>
              </a:rPr>
              <a:t>di intervento e/o non intervento</a:t>
            </a:r>
          </a:p>
          <a:p>
            <a:pPr marL="1200150" lvl="2" indent="-285750">
              <a:buFont typeface="Wingdings" panose="05000000000000000000" pitchFamily="2" charset="2"/>
              <a:buChar char="ü"/>
            </a:pPr>
            <a:r>
              <a:rPr lang="it-IT" altLang="it-IT" sz="1600" b="1" dirty="0">
                <a:latin typeface="Times New Roman" panose="02020603050405020304" pitchFamily="18" charset="0"/>
                <a:cs typeface="Times New Roman" panose="02020603050405020304" pitchFamily="18" charset="0"/>
              </a:rPr>
              <a:t>Governance delle relazioni (informazione, partecipazione)</a:t>
            </a:r>
          </a:p>
          <a:p>
            <a:pPr marL="1200150" lvl="2" indent="-285750">
              <a:buFont typeface="Wingdings" panose="05000000000000000000" pitchFamily="2" charset="2"/>
              <a:buChar char="ü"/>
            </a:pPr>
            <a:r>
              <a:rPr lang="it-IT" altLang="it-IT" sz="1600" b="1" dirty="0">
                <a:latin typeface="Times New Roman" panose="02020603050405020304" pitchFamily="18" charset="0"/>
                <a:cs typeface="Times New Roman" panose="02020603050405020304" pitchFamily="18" charset="0"/>
              </a:rPr>
              <a:t>Specificità territoriale nella scelta dei dispositivi di intervento (progetto)</a:t>
            </a:r>
          </a:p>
          <a:p>
            <a:pPr marL="1200150" lvl="2" indent="-285750">
              <a:buFont typeface="Wingdings" panose="05000000000000000000" pitchFamily="2" charset="2"/>
              <a:buChar char="ü"/>
            </a:pPr>
            <a:r>
              <a:rPr lang="it-IT" altLang="it-IT" sz="1600" b="1" dirty="0">
                <a:latin typeface="Times New Roman" panose="02020603050405020304" pitchFamily="18" charset="0"/>
                <a:cs typeface="Times New Roman" panose="02020603050405020304" pitchFamily="18" charset="0"/>
              </a:rPr>
              <a:t>Gestione delle risorse maturali, semi naturali, antropiche, energetiche delle diverse componenti dell’ambiente urbano</a:t>
            </a:r>
          </a:p>
          <a:p>
            <a:pPr marL="1200150" lvl="2" indent="-285750">
              <a:buFont typeface="Wingdings" panose="05000000000000000000" pitchFamily="2" charset="2"/>
              <a:buChar char="ü"/>
            </a:pPr>
            <a:endParaRPr lang="it-IT" altLang="it-IT" sz="1600" b="1" dirty="0">
              <a:latin typeface="Times New Roman" panose="02020603050405020304" pitchFamily="18" charset="0"/>
              <a:cs typeface="Times New Roman" panose="02020603050405020304" pitchFamily="18" charset="0"/>
            </a:endParaRPr>
          </a:p>
          <a:p>
            <a:pPr lvl="1" indent="-285750">
              <a:buFontTx/>
              <a:buChar char="•"/>
            </a:pPr>
            <a:r>
              <a:rPr lang="it-IT" altLang="it-IT" sz="2000" b="1" dirty="0">
                <a:latin typeface="Times New Roman" panose="02020603050405020304" pitchFamily="18" charset="0"/>
                <a:cs typeface="Times New Roman" panose="02020603050405020304" pitchFamily="18" charset="0"/>
              </a:rPr>
              <a:t>Governance in ambiente urbano (visione e ruolo della costruzione e </a:t>
            </a:r>
            <a:r>
              <a:rPr lang="it-IT" altLang="it-IT" sz="2000" b="1" dirty="0">
                <a:solidFill>
                  <a:srgbClr val="FF0000"/>
                </a:solidFill>
                <a:latin typeface="Times New Roman" panose="02020603050405020304" pitchFamily="18" charset="0"/>
                <a:cs typeface="Times New Roman" panose="02020603050405020304" pitchFamily="18" charset="0"/>
              </a:rPr>
              <a:t>gestione</a:t>
            </a:r>
            <a:r>
              <a:rPr lang="it-IT" altLang="it-IT" sz="2000" b="1" dirty="0">
                <a:latin typeface="Times New Roman" panose="02020603050405020304" pitchFamily="18" charset="0"/>
                <a:cs typeface="Times New Roman" panose="02020603050405020304" pitchFamily="18" charset="0"/>
              </a:rPr>
              <a:t> dell’intervento e/o non intervento</a:t>
            </a:r>
          </a:p>
          <a:p>
            <a:pPr marL="1200150" lvl="2" indent="-285750">
              <a:buFont typeface="Wingdings" panose="05000000000000000000" pitchFamily="2" charset="2"/>
              <a:buChar char="ü"/>
            </a:pPr>
            <a:r>
              <a:rPr lang="it-IT" altLang="it-IT" sz="1600" b="1" dirty="0">
                <a:latin typeface="Times New Roman" panose="02020603050405020304" pitchFamily="18" charset="0"/>
                <a:cs typeface="Times New Roman" panose="02020603050405020304" pitchFamily="18" charset="0"/>
              </a:rPr>
              <a:t>Accessibilità (</a:t>
            </a:r>
            <a:r>
              <a:rPr lang="en-US" altLang="it-IT" sz="1600" b="1" dirty="0">
                <a:solidFill>
                  <a:srgbClr val="FF0000"/>
                </a:solidFill>
                <a:latin typeface="Times New Roman" panose="02020603050405020304" pitchFamily="18" charset="0"/>
                <a:cs typeface="Times New Roman" panose="02020603050405020304" pitchFamily="18" charset="0"/>
              </a:rPr>
              <a:t>universal </a:t>
            </a:r>
            <a:r>
              <a:rPr lang="it-IT" altLang="it-IT" sz="1600" b="1" dirty="0">
                <a:solidFill>
                  <a:srgbClr val="FF0000"/>
                </a:solidFill>
                <a:latin typeface="Times New Roman" panose="02020603050405020304" pitchFamily="18" charset="0"/>
                <a:cs typeface="Times New Roman" panose="02020603050405020304" pitchFamily="18" charset="0"/>
              </a:rPr>
              <a:t>design</a:t>
            </a:r>
            <a:r>
              <a:rPr lang="it-IT" altLang="it-IT" sz="1600" b="1" dirty="0">
                <a:latin typeface="Times New Roman" panose="02020603050405020304" pitchFamily="18" charset="0"/>
                <a:cs typeface="Times New Roman" panose="02020603050405020304" pitchFamily="18" charset="0"/>
              </a:rPr>
              <a:t>)</a:t>
            </a:r>
          </a:p>
          <a:p>
            <a:pPr marL="1200150" lvl="2" indent="-285750">
              <a:buFont typeface="Wingdings" panose="05000000000000000000" pitchFamily="2" charset="2"/>
              <a:buChar char="ü"/>
            </a:pPr>
            <a:r>
              <a:rPr lang="it-IT" altLang="it-IT" sz="1600" b="1" dirty="0">
                <a:latin typeface="Times New Roman" panose="02020603050405020304" pitchFamily="18" charset="0"/>
                <a:cs typeface="Times New Roman" panose="02020603050405020304" pitchFamily="18" charset="0"/>
              </a:rPr>
              <a:t>Inclusione vs esclusione</a:t>
            </a:r>
          </a:p>
          <a:p>
            <a:pPr marL="1200150" lvl="2" indent="-285750">
              <a:buFont typeface="Wingdings" panose="05000000000000000000" pitchFamily="2" charset="2"/>
              <a:buChar char="ü"/>
            </a:pPr>
            <a:r>
              <a:rPr lang="it-IT" altLang="it-IT" sz="2000" b="1" dirty="0">
                <a:solidFill>
                  <a:srgbClr val="FF0000"/>
                </a:solidFill>
                <a:latin typeface="Times New Roman" panose="02020603050405020304" pitchFamily="18" charset="0"/>
                <a:cs typeface="Times New Roman" panose="02020603050405020304" pitchFamily="18" charset="0"/>
              </a:rPr>
              <a:t>Complementarietà </a:t>
            </a:r>
            <a:r>
              <a:rPr lang="it-IT" altLang="it-IT" sz="2000" b="1" dirty="0">
                <a:latin typeface="Times New Roman" panose="02020603050405020304" pitchFamily="18" charset="0"/>
                <a:cs typeface="Times New Roman" panose="02020603050405020304" pitchFamily="18" charset="0"/>
              </a:rPr>
              <a:t>delle scelte di intervento (dispositivi di progetto)</a:t>
            </a:r>
          </a:p>
          <a:p>
            <a:pPr marL="1200150" lvl="2" indent="-285750">
              <a:buFont typeface="Wingdings" panose="05000000000000000000" pitchFamily="2" charset="2"/>
              <a:buChar char="ü"/>
            </a:pPr>
            <a:r>
              <a:rPr lang="it-IT" altLang="it-IT" sz="2000" b="1" dirty="0">
                <a:latin typeface="Times New Roman" panose="02020603050405020304" pitchFamily="18" charset="0"/>
                <a:cs typeface="Times New Roman" panose="02020603050405020304" pitchFamily="18" charset="0"/>
              </a:rPr>
              <a:t>Ambiente urbano come </a:t>
            </a:r>
            <a:r>
              <a:rPr lang="it-IT" altLang="it-IT" sz="2000" b="1" dirty="0">
                <a:solidFill>
                  <a:srgbClr val="FF0000"/>
                </a:solidFill>
                <a:latin typeface="Times New Roman" panose="02020603050405020304" pitchFamily="18" charset="0"/>
                <a:cs typeface="Times New Roman" panose="02020603050405020304" pitchFamily="18" charset="0"/>
              </a:rPr>
              <a:t>sistema/i a rete </a:t>
            </a:r>
          </a:p>
          <a:p>
            <a:pPr marL="1200150" lvl="2" indent="-285750">
              <a:buFont typeface="Wingdings" panose="05000000000000000000" pitchFamily="2" charset="2"/>
              <a:buChar char="ü"/>
            </a:pPr>
            <a:r>
              <a:rPr lang="it-IT" altLang="it-IT" sz="2000" b="1" dirty="0">
                <a:solidFill>
                  <a:srgbClr val="FF0000"/>
                </a:solidFill>
                <a:latin typeface="Times New Roman" panose="02020603050405020304" pitchFamily="18" charset="0"/>
                <a:cs typeface="Times New Roman" panose="02020603050405020304" pitchFamily="18" charset="0"/>
              </a:rPr>
              <a:t>Controllo attivo </a:t>
            </a:r>
            <a:r>
              <a:rPr lang="it-IT" altLang="it-IT" sz="2000" b="1" dirty="0">
                <a:latin typeface="Times New Roman" panose="02020603050405020304" pitchFamily="18" charset="0"/>
                <a:cs typeface="Times New Roman" panose="02020603050405020304" pitchFamily="18" charset="0"/>
              </a:rPr>
              <a:t>(gestione degli effetti delle scelte di intervento /non intervento nel </a:t>
            </a:r>
            <a:r>
              <a:rPr lang="it-IT" altLang="it-IT" sz="2000" b="1" dirty="0">
                <a:solidFill>
                  <a:srgbClr val="FF0000"/>
                </a:solidFill>
                <a:latin typeface="Times New Roman" panose="02020603050405020304" pitchFamily="18" charset="0"/>
                <a:cs typeface="Times New Roman" panose="02020603050405020304" pitchFamily="18" charset="0"/>
              </a:rPr>
              <a:t>tempo</a:t>
            </a:r>
          </a:p>
        </p:txBody>
      </p:sp>
      <p:sp>
        <p:nvSpPr>
          <p:cNvPr id="4" name="Rectangle 2"/>
          <p:cNvSpPr txBox="1">
            <a:spLocks noChangeArrowheads="1"/>
          </p:cNvSpPr>
          <p:nvPr/>
        </p:nvSpPr>
        <p:spPr>
          <a:xfrm>
            <a:off x="430965" y="846854"/>
            <a:ext cx="7772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altLang="it-IT" sz="28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Blocchi informativi</a:t>
            </a:r>
          </a:p>
        </p:txBody>
      </p:sp>
    </p:spTree>
    <p:extLst>
      <p:ext uri="{BB962C8B-B14F-4D97-AF65-F5344CB8AC3E}">
        <p14:creationId xmlns:p14="http://schemas.microsoft.com/office/powerpoint/2010/main" val="33044377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5748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9512" y="2060848"/>
            <a:ext cx="8856984" cy="4708981"/>
          </a:xfrm>
          <a:prstGeom prst="rect">
            <a:avLst/>
          </a:prstGeom>
          <a:noFill/>
        </p:spPr>
        <p:txBody>
          <a:bodyPr wrap="square" rtlCol="0">
            <a:spAutoFit/>
          </a:bodyPr>
          <a:lstStyle/>
          <a:p>
            <a:pPr lvl="0" algn="ctr" fontAlgn="base">
              <a:spcBef>
                <a:spcPct val="0"/>
              </a:spcBef>
              <a:spcAft>
                <a:spcPct val="0"/>
              </a:spcAft>
            </a:pPr>
            <a:r>
              <a:rPr lang="it-IT" altLang="it-IT" sz="2400" b="1" dirty="0">
                <a:latin typeface="Times New Roman" panose="02020603050405020304" pitchFamily="18" charset="0"/>
                <a:cs typeface="Times New Roman" panose="02020603050405020304" pitchFamily="18" charset="0"/>
              </a:rPr>
              <a:t>Il termine </a:t>
            </a:r>
            <a:r>
              <a:rPr lang="it-IT" altLang="it-IT" sz="2400" b="1" dirty="0">
                <a:solidFill>
                  <a:srgbClr val="FF0000"/>
                </a:solidFill>
                <a:latin typeface="Times New Roman" panose="02020603050405020304" pitchFamily="18" charset="0"/>
                <a:cs typeface="Times New Roman" panose="02020603050405020304" pitchFamily="18" charset="0"/>
              </a:rPr>
              <a:t>sostenibile</a:t>
            </a:r>
            <a:r>
              <a:rPr lang="it-IT" altLang="it-IT" sz="2400" b="1" dirty="0">
                <a:latin typeface="Times New Roman" panose="02020603050405020304" pitchFamily="18" charset="0"/>
                <a:cs typeface="Times New Roman" panose="02020603050405020304" pitchFamily="18" charset="0"/>
              </a:rPr>
              <a:t> è stato utilizzato per la prima volta nel 1987 nel </a:t>
            </a:r>
            <a:r>
              <a:rPr lang="it-IT" altLang="it-IT" sz="2400" b="1" dirty="0">
                <a:solidFill>
                  <a:srgbClr val="FF0000"/>
                </a:solidFill>
                <a:latin typeface="Times New Roman" panose="02020603050405020304" pitchFamily="18" charset="0"/>
                <a:cs typeface="Times New Roman" panose="02020603050405020304" pitchFamily="18" charset="0"/>
              </a:rPr>
              <a:t>Rapporto </a:t>
            </a:r>
            <a:r>
              <a:rPr lang="it-IT" altLang="it-IT" sz="2400" b="1" dirty="0" err="1">
                <a:solidFill>
                  <a:srgbClr val="FF0000"/>
                </a:solidFill>
                <a:latin typeface="Times New Roman" panose="02020603050405020304" pitchFamily="18" charset="0"/>
                <a:cs typeface="Times New Roman" panose="02020603050405020304" pitchFamily="18" charset="0"/>
              </a:rPr>
              <a:t>Bruntland</a:t>
            </a:r>
            <a:r>
              <a:rPr lang="it-IT" altLang="it-IT" sz="2400" b="1" dirty="0">
                <a:latin typeface="Times New Roman" panose="02020603050405020304" pitchFamily="18" charset="0"/>
                <a:cs typeface="Times New Roman" panose="02020603050405020304" pitchFamily="18" charset="0"/>
              </a:rPr>
              <a:t>, pubblicato dalla Commissione Mondiale su Ambiente e Sviluppo, che dichiara: “sostenibile è quello sviluppo che soddisfa i bisogni del presente senza compromettere quelli del futuro”. </a:t>
            </a:r>
          </a:p>
          <a:p>
            <a:pPr lvl="0" algn="ctr" fontAlgn="base">
              <a:spcBef>
                <a:spcPct val="0"/>
              </a:spcBef>
              <a:spcAft>
                <a:spcPct val="0"/>
              </a:spcAft>
            </a:pPr>
            <a:endParaRPr lang="it-IT" altLang="it-IT" sz="2400" b="1" dirty="0">
              <a:latin typeface="Times New Roman" panose="02020603050405020304" pitchFamily="18" charset="0"/>
              <a:cs typeface="Times New Roman" panose="02020603050405020304" pitchFamily="18" charset="0"/>
            </a:endParaRPr>
          </a:p>
          <a:p>
            <a:pPr lvl="0" algn="ctr" fontAlgn="base">
              <a:spcBef>
                <a:spcPct val="0"/>
              </a:spcBef>
              <a:spcAft>
                <a:spcPct val="0"/>
              </a:spcAft>
            </a:pPr>
            <a:r>
              <a:rPr lang="it-IT" altLang="it-IT" sz="2400" b="1" dirty="0">
                <a:latin typeface="Times New Roman" panose="02020603050405020304" pitchFamily="18" charset="0"/>
                <a:cs typeface="Times New Roman" panose="02020603050405020304" pitchFamily="18" charset="0"/>
              </a:rPr>
              <a:t>Analizziamo ora alcune definizioni “notevoli” di </a:t>
            </a:r>
            <a:r>
              <a:rPr lang="it-IT" altLang="it-IT" sz="2400" b="1" i="1" dirty="0">
                <a:latin typeface="Times New Roman" panose="02020603050405020304" pitchFamily="18" charset="0"/>
                <a:cs typeface="Times New Roman" panose="02020603050405020304" pitchFamily="18" charset="0"/>
              </a:rPr>
              <a:t>sostenibilità</a:t>
            </a:r>
            <a:r>
              <a:rPr lang="it-IT" altLang="it-IT" sz="2400" b="1" dirty="0">
                <a:latin typeface="Times New Roman" panose="02020603050405020304" pitchFamily="18" charset="0"/>
                <a:cs typeface="Times New Roman" panose="02020603050405020304" pitchFamily="18" charset="0"/>
              </a:rPr>
              <a:t> (evoluzione continua del concetto di sostenibilità)</a:t>
            </a:r>
          </a:p>
          <a:p>
            <a:pPr lvl="0" algn="ctr" fontAlgn="base">
              <a:spcBef>
                <a:spcPct val="0"/>
              </a:spcBef>
              <a:spcAft>
                <a:spcPct val="0"/>
              </a:spcAft>
            </a:pPr>
            <a:endParaRPr lang="it-IT" altLang="it-IT" sz="2400" b="1" dirty="0">
              <a:latin typeface="Times New Roman" panose="02020603050405020304" pitchFamily="18" charset="0"/>
              <a:cs typeface="Times New Roman" panose="02020603050405020304" pitchFamily="18" charset="0"/>
            </a:endParaRPr>
          </a:p>
          <a:p>
            <a:pPr lvl="0" algn="ctr" fontAlgn="base">
              <a:spcBef>
                <a:spcPct val="50000"/>
              </a:spcBef>
              <a:spcAft>
                <a:spcPct val="0"/>
              </a:spcAft>
            </a:pPr>
            <a:r>
              <a:rPr lang="en-US" altLang="it-IT" sz="2400" b="1" dirty="0">
                <a:solidFill>
                  <a:srgbClr val="FFFFFF"/>
                </a:solidFill>
                <a:latin typeface="Times New Roman" panose="02020603050405020304" pitchFamily="18" charset="0"/>
                <a:cs typeface="Times New Roman" panose="02020603050405020304" pitchFamily="18" charset="0"/>
              </a:rPr>
              <a:t>- </a:t>
            </a:r>
            <a:r>
              <a:rPr lang="en-US" altLang="it-IT" sz="2400" b="1" dirty="0" err="1">
                <a:solidFill>
                  <a:srgbClr val="FF0000"/>
                </a:solidFill>
                <a:latin typeface="Times New Roman" panose="02020603050405020304" pitchFamily="18" charset="0"/>
                <a:cs typeface="Times New Roman" panose="02020603050405020304" pitchFamily="18" charset="0"/>
              </a:rPr>
              <a:t>Bruntland</a:t>
            </a:r>
            <a:r>
              <a:rPr lang="en-US" altLang="it-IT" sz="2400" b="1" dirty="0">
                <a:solidFill>
                  <a:srgbClr val="FF0000"/>
                </a:solidFill>
                <a:latin typeface="Times New Roman" panose="02020603050405020304" pitchFamily="18" charset="0"/>
                <a:cs typeface="Times New Roman" panose="02020603050405020304" pitchFamily="18" charset="0"/>
              </a:rPr>
              <a:t> G.</a:t>
            </a:r>
            <a:r>
              <a:rPr lang="en-US" altLang="it-IT" sz="2400" b="1" dirty="0">
                <a:solidFill>
                  <a:srgbClr val="000000"/>
                </a:solidFill>
                <a:latin typeface="Times New Roman" panose="02020603050405020304" pitchFamily="18" charset="0"/>
                <a:cs typeface="Times New Roman" panose="02020603050405020304" pitchFamily="18" charset="0"/>
              </a:rPr>
              <a:t> (ed.) (1987), </a:t>
            </a:r>
            <a:r>
              <a:rPr lang="en-US" altLang="it-IT" sz="2400" b="1" i="1" dirty="0">
                <a:solidFill>
                  <a:srgbClr val="000000"/>
                </a:solidFill>
                <a:latin typeface="Times New Roman" panose="02020603050405020304" pitchFamily="18" charset="0"/>
                <a:cs typeface="Times New Roman" panose="02020603050405020304" pitchFamily="18" charset="0"/>
              </a:rPr>
              <a:t>Our Common Future</a:t>
            </a:r>
            <a:r>
              <a:rPr lang="en-US" altLang="it-IT" sz="2400" b="1" dirty="0">
                <a:solidFill>
                  <a:srgbClr val="000000"/>
                </a:solidFill>
                <a:latin typeface="Times New Roman" panose="02020603050405020304" pitchFamily="18" charset="0"/>
                <a:cs typeface="Times New Roman" panose="02020603050405020304" pitchFamily="18" charset="0"/>
              </a:rPr>
              <a:t>, The World Commission on Environment and Development, Oxford, Oxford University Press:</a:t>
            </a:r>
          </a:p>
        </p:txBody>
      </p:sp>
      <p:sp>
        <p:nvSpPr>
          <p:cNvPr id="3" name="Rectangle 2"/>
          <p:cNvSpPr txBox="1">
            <a:spLocks noChangeArrowheads="1"/>
          </p:cNvSpPr>
          <p:nvPr/>
        </p:nvSpPr>
        <p:spPr>
          <a:xfrm>
            <a:off x="415617" y="792882"/>
            <a:ext cx="7772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altLang="it-IT" sz="28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Lo </a:t>
            </a:r>
            <a:r>
              <a:rPr lang="it-IT" altLang="it-IT" sz="28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sviluppo sostenibile</a:t>
            </a:r>
            <a:r>
              <a:rPr lang="it-IT" altLang="it-IT" sz="28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che cos’è</a:t>
            </a:r>
          </a:p>
        </p:txBody>
      </p:sp>
      <p:sp>
        <p:nvSpPr>
          <p:cNvPr id="4" name="CasellaDiTesto 3"/>
          <p:cNvSpPr txBox="1"/>
          <p:nvPr/>
        </p:nvSpPr>
        <p:spPr>
          <a:xfrm>
            <a:off x="395536" y="86851"/>
            <a:ext cx="5112568" cy="830997"/>
          </a:xfrm>
          <a:prstGeom prst="rect">
            <a:avLst/>
          </a:prstGeom>
          <a:noFill/>
        </p:spPr>
        <p:txBody>
          <a:bodyPr wrap="square" rtlCol="0">
            <a:spAutoFit/>
          </a:bodyPr>
          <a:lstStyle/>
          <a:p>
            <a:r>
              <a:rPr lang="it-IT" sz="2400" b="1" dirty="0">
                <a:latin typeface="Times New Roman" panose="02020603050405020304" pitchFamily="18" charset="0"/>
                <a:cs typeface="Times New Roman" panose="02020603050405020304" pitchFamily="18" charset="0"/>
              </a:rPr>
              <a:t>Pianificazione del territorio </a:t>
            </a:r>
          </a:p>
          <a:p>
            <a:r>
              <a:rPr lang="it-IT" sz="2400" b="1" dirty="0">
                <a:latin typeface="Times New Roman" panose="02020603050405020304" pitchFamily="18" charset="0"/>
                <a:cs typeface="Times New Roman" panose="02020603050405020304" pitchFamily="18" charset="0"/>
              </a:rPr>
              <a:t>Sviluppo Sostenibile </a:t>
            </a:r>
          </a:p>
        </p:txBody>
      </p:sp>
    </p:spTree>
    <p:extLst>
      <p:ext uri="{BB962C8B-B14F-4D97-AF65-F5344CB8AC3E}">
        <p14:creationId xmlns:p14="http://schemas.microsoft.com/office/powerpoint/2010/main" val="1212578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22717" y="188640"/>
            <a:ext cx="8928992" cy="6832640"/>
          </a:xfrm>
          <a:prstGeom prst="rect">
            <a:avLst/>
          </a:prstGeom>
          <a:noFill/>
        </p:spPr>
        <p:txBody>
          <a:bodyPr wrap="square" rtlCol="0">
            <a:spAutoFit/>
          </a:bodyPr>
          <a:lstStyle/>
          <a:p>
            <a:pPr lvl="0" algn="ctr" fontAlgn="base">
              <a:spcBef>
                <a:spcPct val="50000"/>
              </a:spcBef>
              <a:spcAft>
                <a:spcPct val="0"/>
              </a:spcAft>
            </a:pPr>
            <a:r>
              <a:rPr lang="en-US" altLang="it-IT" sz="2500" b="1" i="1" dirty="0">
                <a:latin typeface="Times New Roman" panose="02020603050405020304" pitchFamily="18" charset="0"/>
                <a:cs typeface="Times New Roman" panose="02020603050405020304" pitchFamily="18" charset="0"/>
              </a:rPr>
              <a:t>“a form of sustainable development which meets the needs of the present without compromising the ability of future generations to meet their own needs”</a:t>
            </a:r>
            <a:r>
              <a:rPr lang="en-US" altLang="it-IT" sz="2500" b="1" dirty="0">
                <a:latin typeface="Times New Roman" panose="02020603050405020304" pitchFamily="18" charset="0"/>
                <a:cs typeface="Times New Roman" panose="02020603050405020304" pitchFamily="18" charset="0"/>
              </a:rPr>
              <a:t> </a:t>
            </a:r>
          </a:p>
          <a:p>
            <a:pPr lvl="0" algn="ctr" fontAlgn="base">
              <a:spcBef>
                <a:spcPct val="50000"/>
              </a:spcBef>
              <a:spcAft>
                <a:spcPct val="0"/>
              </a:spcAft>
            </a:pPr>
            <a:endParaRPr lang="en-US" altLang="it-IT" sz="800" b="1" dirty="0">
              <a:latin typeface="Times New Roman" panose="02020603050405020304" pitchFamily="18" charset="0"/>
              <a:cs typeface="Times New Roman" panose="02020603050405020304" pitchFamily="18" charset="0"/>
            </a:endParaRPr>
          </a:p>
          <a:p>
            <a:pPr lvl="0" algn="ctr" fontAlgn="base">
              <a:spcBef>
                <a:spcPct val="50000"/>
              </a:spcBef>
              <a:spcAft>
                <a:spcPct val="0"/>
              </a:spcAft>
            </a:pPr>
            <a:r>
              <a:rPr lang="en-US" altLang="it-IT" sz="2400" b="1" dirty="0">
                <a:solidFill>
                  <a:schemeClr val="bg1"/>
                </a:solidFill>
                <a:latin typeface="Times New Roman" panose="02020603050405020304" pitchFamily="18" charset="0"/>
                <a:cs typeface="Times New Roman" panose="02020603050405020304" pitchFamily="18" charset="0"/>
              </a:rPr>
              <a:t>-</a:t>
            </a:r>
            <a:r>
              <a:rPr lang="en-US" altLang="it-IT" sz="2400" b="1" dirty="0">
                <a:latin typeface="Times New Roman" panose="02020603050405020304" pitchFamily="18" charset="0"/>
                <a:cs typeface="Times New Roman" panose="02020603050405020304" pitchFamily="18" charset="0"/>
              </a:rPr>
              <a:t> </a:t>
            </a:r>
            <a:r>
              <a:rPr lang="en-US" altLang="it-IT" sz="2400" b="1" dirty="0">
                <a:solidFill>
                  <a:srgbClr val="FF0000"/>
                </a:solidFill>
                <a:latin typeface="Times New Roman" panose="02020603050405020304" pitchFamily="18" charset="0"/>
                <a:cs typeface="Times New Roman" panose="02020603050405020304" pitchFamily="18" charset="0"/>
              </a:rPr>
              <a:t>The Western Australian Government </a:t>
            </a:r>
            <a:r>
              <a:rPr lang="en-US" altLang="it-IT" sz="2400" b="1" dirty="0">
                <a:latin typeface="Times New Roman" panose="02020603050405020304" pitchFamily="18" charset="0"/>
                <a:cs typeface="Times New Roman" panose="02020603050405020304" pitchFamily="18" charset="0"/>
              </a:rPr>
              <a:t>(2003):</a:t>
            </a:r>
          </a:p>
          <a:p>
            <a:pPr lvl="0" algn="ctr" fontAlgn="base">
              <a:spcBef>
                <a:spcPct val="50000"/>
              </a:spcBef>
              <a:spcAft>
                <a:spcPct val="0"/>
              </a:spcAft>
            </a:pPr>
            <a:r>
              <a:rPr lang="en-US" altLang="it-IT" sz="2400" b="1" i="1" dirty="0">
                <a:latin typeface="Times New Roman" panose="02020603050405020304" pitchFamily="18" charset="0"/>
                <a:cs typeface="Times New Roman" panose="02020603050405020304" pitchFamily="18" charset="0"/>
              </a:rPr>
              <a:t>“meeting the needs of current and future generations through simultaneous environmental, social and economic improvement“</a:t>
            </a:r>
          </a:p>
          <a:p>
            <a:pPr lvl="0" algn="ctr" fontAlgn="base">
              <a:spcBef>
                <a:spcPct val="50000"/>
              </a:spcBef>
              <a:spcAft>
                <a:spcPct val="0"/>
              </a:spcAft>
            </a:pPr>
            <a:r>
              <a:rPr lang="it-IT" altLang="it-IT" sz="2400" b="1" dirty="0">
                <a:solidFill>
                  <a:srgbClr val="FF0000"/>
                </a:solidFill>
                <a:latin typeface="Times New Roman" panose="02020603050405020304" pitchFamily="18" charset="0"/>
                <a:cs typeface="Times New Roman" panose="02020603050405020304" pitchFamily="18" charset="0"/>
              </a:rPr>
              <a:t>N.B.</a:t>
            </a:r>
            <a:r>
              <a:rPr lang="it-IT" altLang="it-IT" sz="2400" b="1" dirty="0">
                <a:latin typeface="Times New Roman" panose="02020603050405020304" pitchFamily="18" charset="0"/>
                <a:cs typeface="Times New Roman" panose="02020603050405020304" pitchFamily="18" charset="0"/>
              </a:rPr>
              <a:t> introduzione delle </a:t>
            </a:r>
            <a:r>
              <a:rPr lang="it-IT" altLang="it-IT" sz="2400" b="1" dirty="0">
                <a:solidFill>
                  <a:srgbClr val="FF0000"/>
                </a:solidFill>
                <a:latin typeface="Times New Roman" panose="02020603050405020304" pitchFamily="18" charset="0"/>
                <a:cs typeface="Times New Roman" panose="02020603050405020304" pitchFamily="18" charset="0"/>
              </a:rPr>
              <a:t>dimensioni della sostenibilità</a:t>
            </a:r>
          </a:p>
          <a:p>
            <a:pPr lvl="0" algn="ctr" fontAlgn="base">
              <a:spcBef>
                <a:spcPct val="50000"/>
              </a:spcBef>
              <a:spcAft>
                <a:spcPct val="0"/>
              </a:spcAft>
            </a:pPr>
            <a:endParaRPr lang="en-US" altLang="it-IT" sz="800" b="1" dirty="0">
              <a:solidFill>
                <a:srgbClr val="FF0000"/>
              </a:solidFill>
              <a:latin typeface="Times New Roman" panose="02020603050405020304" pitchFamily="18" charset="0"/>
              <a:cs typeface="Times New Roman" panose="02020603050405020304" pitchFamily="18" charset="0"/>
            </a:endParaRPr>
          </a:p>
          <a:p>
            <a:pPr lvl="0" algn="ctr" fontAlgn="base">
              <a:spcBef>
                <a:spcPct val="50000"/>
              </a:spcBef>
              <a:spcAft>
                <a:spcPct val="0"/>
              </a:spcAft>
            </a:pPr>
            <a:r>
              <a:rPr lang="en-US" altLang="it-IT" sz="2400" b="1" dirty="0">
                <a:latin typeface="Times New Roman" panose="02020603050405020304" pitchFamily="18" charset="0"/>
                <a:cs typeface="Times New Roman" panose="02020603050405020304" pitchFamily="18" charset="0"/>
              </a:rPr>
              <a:t>It is, however, possible to define “adaptive sustainability” much more precisely and independent of the anthropocentric bias as follows:</a:t>
            </a:r>
          </a:p>
          <a:p>
            <a:pPr lvl="0" algn="ctr" fontAlgn="base">
              <a:spcBef>
                <a:spcPct val="50000"/>
              </a:spcBef>
              <a:spcAft>
                <a:spcPct val="0"/>
              </a:spcAft>
            </a:pPr>
            <a:r>
              <a:rPr lang="en-US" altLang="it-IT" sz="2400" b="1" dirty="0">
                <a:solidFill>
                  <a:prstClr val="black"/>
                </a:solidFill>
                <a:latin typeface="Times New Roman" panose="02020603050405020304" pitchFamily="18" charset="0"/>
                <a:cs typeface="Times New Roman" panose="02020603050405020304" pitchFamily="18" charset="0"/>
              </a:rPr>
              <a:t>“</a:t>
            </a:r>
            <a:r>
              <a:rPr lang="en-US" altLang="it-IT" sz="2400" b="1" i="1" dirty="0">
                <a:solidFill>
                  <a:prstClr val="black"/>
                </a:solidFill>
                <a:latin typeface="Times New Roman" panose="02020603050405020304" pitchFamily="18" charset="0"/>
                <a:cs typeface="Times New Roman" panose="02020603050405020304" pitchFamily="18" charset="0"/>
              </a:rPr>
              <a:t>Human action is sustainable provided the rate of change of the action is slower than the rate at which the system can respond without losing its functionality or the functionality can be replaced by other systems”</a:t>
            </a:r>
            <a:endParaRPr lang="en-US" altLang="it-IT" sz="1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4442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404664"/>
            <a:ext cx="8928992" cy="6247864"/>
          </a:xfrm>
          <a:prstGeom prst="rect">
            <a:avLst/>
          </a:prstGeom>
          <a:noFill/>
        </p:spPr>
        <p:txBody>
          <a:bodyPr wrap="square" rtlCol="0">
            <a:spAutoFit/>
          </a:bodyPr>
          <a:lstStyle/>
          <a:p>
            <a:pPr lvl="0" algn="ctr" fontAlgn="base">
              <a:spcBef>
                <a:spcPct val="50000"/>
              </a:spcBef>
              <a:spcAft>
                <a:spcPct val="0"/>
              </a:spcAft>
            </a:pPr>
            <a:r>
              <a:rPr lang="it-IT" altLang="it-IT" sz="2400" b="1" dirty="0">
                <a:solidFill>
                  <a:srgbClr val="FF0000"/>
                </a:solidFill>
                <a:latin typeface="Times New Roman" panose="02020603050405020304" pitchFamily="18" charset="0"/>
                <a:cs typeface="Times New Roman" panose="02020603050405020304" pitchFamily="18" charset="0"/>
              </a:rPr>
              <a:t>N.B. </a:t>
            </a:r>
            <a:r>
              <a:rPr lang="it-IT" altLang="it-IT" sz="2400" b="1" dirty="0">
                <a:solidFill>
                  <a:prstClr val="black"/>
                </a:solidFill>
                <a:latin typeface="Times New Roman" panose="02020603050405020304" pitchFamily="18" charset="0"/>
                <a:cs typeface="Times New Roman" panose="02020603050405020304" pitchFamily="18" charset="0"/>
              </a:rPr>
              <a:t>introduzione dei concetti di dinamica temporale, breve e lungo periodo; sistema; risorse naturali, biodiversità, minerali, risorse energetiche, aria, acqua, suolo; esseri umani, individui e società; organizzazioni e relazioni, effetti.</a:t>
            </a:r>
          </a:p>
          <a:p>
            <a:pPr lvl="0" algn="ctr" fontAlgn="base">
              <a:spcBef>
                <a:spcPct val="0"/>
              </a:spcBef>
              <a:spcAft>
                <a:spcPct val="0"/>
              </a:spcAft>
            </a:pPr>
            <a:endParaRPr lang="it-IT" altLang="it-IT" sz="3200" b="1" dirty="0">
              <a:solidFill>
                <a:prstClr val="black"/>
              </a:solidFill>
              <a:latin typeface="Times New Roman" panose="02020603050405020304" pitchFamily="18" charset="0"/>
              <a:cs typeface="Times New Roman" panose="02020603050405020304" pitchFamily="18" charset="0"/>
            </a:endParaRPr>
          </a:p>
          <a:p>
            <a:pPr lvl="0" fontAlgn="base">
              <a:spcBef>
                <a:spcPct val="0"/>
              </a:spcBef>
              <a:spcAft>
                <a:spcPct val="0"/>
              </a:spcAft>
            </a:pPr>
            <a:r>
              <a:rPr lang="it-IT" altLang="it-IT" sz="2400" b="1" dirty="0">
                <a:solidFill>
                  <a:prstClr val="black"/>
                </a:solidFill>
                <a:latin typeface="Times New Roman" panose="02020603050405020304" pitchFamily="18" charset="0"/>
                <a:cs typeface="Times New Roman" panose="02020603050405020304" pitchFamily="18" charset="0"/>
              </a:rPr>
              <a:t>In generale:</a:t>
            </a:r>
          </a:p>
          <a:p>
            <a:pPr lvl="0" algn="ctr" fontAlgn="base">
              <a:spcBef>
                <a:spcPct val="0"/>
              </a:spcBef>
              <a:spcAft>
                <a:spcPct val="0"/>
              </a:spcAft>
            </a:pPr>
            <a:endParaRPr lang="it-IT" altLang="it-IT" sz="3200" b="1" dirty="0">
              <a:solidFill>
                <a:prstClr val="black"/>
              </a:solidFill>
              <a:latin typeface="Times New Roman" panose="02020603050405020304" pitchFamily="18" charset="0"/>
              <a:cs typeface="Times New Roman" panose="02020603050405020304" pitchFamily="18" charset="0"/>
            </a:endParaRPr>
          </a:p>
          <a:p>
            <a:pPr lvl="0" algn="ctr"/>
            <a:r>
              <a:rPr lang="it-IT" sz="2400" b="1" dirty="0">
                <a:solidFill>
                  <a:srgbClr val="FF0000"/>
                </a:solidFill>
                <a:latin typeface="Times New Roman" panose="02020603050405020304" pitchFamily="18" charset="0"/>
                <a:cs typeface="Times New Roman" panose="02020603050405020304" pitchFamily="18" charset="0"/>
              </a:rPr>
              <a:t>N.B. </a:t>
            </a:r>
            <a:r>
              <a:rPr lang="it-IT" sz="2400" b="1" dirty="0">
                <a:solidFill>
                  <a:prstClr val="black"/>
                </a:solidFill>
                <a:latin typeface="Times New Roman" panose="02020603050405020304" pitchFamily="18" charset="0"/>
                <a:cs typeface="Times New Roman" panose="02020603050405020304" pitchFamily="18" charset="0"/>
              </a:rPr>
              <a:t>Valutazione delle </a:t>
            </a:r>
            <a:r>
              <a:rPr lang="it-IT" sz="2400" b="1" dirty="0">
                <a:solidFill>
                  <a:srgbClr val="FF0000"/>
                </a:solidFill>
                <a:latin typeface="Times New Roman" panose="02020603050405020304" pitchFamily="18" charset="0"/>
                <a:cs typeface="Times New Roman" panose="02020603050405020304" pitchFamily="18" charset="0"/>
              </a:rPr>
              <a:t>ipotesi di intervento</a:t>
            </a:r>
            <a:r>
              <a:rPr lang="it-IT" sz="2400" b="1" dirty="0">
                <a:latin typeface="Times New Roman" panose="02020603050405020304" pitchFamily="18" charset="0"/>
                <a:cs typeface="Times New Roman" panose="02020603050405020304" pitchFamily="18" charset="0"/>
              </a:rPr>
              <a:t>/</a:t>
            </a:r>
            <a:r>
              <a:rPr lang="it-IT" sz="2400" b="1" dirty="0">
                <a:solidFill>
                  <a:srgbClr val="FF0000"/>
                </a:solidFill>
                <a:latin typeface="Times New Roman" panose="02020603050405020304" pitchFamily="18" charset="0"/>
                <a:cs typeface="Times New Roman" panose="02020603050405020304" pitchFamily="18" charset="0"/>
              </a:rPr>
              <a:t>non intervento </a:t>
            </a:r>
            <a:r>
              <a:rPr lang="it-IT" sz="2400" b="1" dirty="0">
                <a:latin typeface="Times New Roman" panose="02020603050405020304" pitchFamily="18" charset="0"/>
                <a:cs typeface="Times New Roman" panose="02020603050405020304" pitchFamily="18" charset="0"/>
              </a:rPr>
              <a:t>nello</a:t>
            </a:r>
            <a:r>
              <a:rPr lang="it-IT" sz="2400" b="1" dirty="0">
                <a:solidFill>
                  <a:srgbClr val="FF0000"/>
                </a:solidFill>
                <a:latin typeface="Times New Roman" panose="02020603050405020304" pitchFamily="18" charset="0"/>
                <a:cs typeface="Times New Roman" panose="02020603050405020304" pitchFamily="18" charset="0"/>
              </a:rPr>
              <a:t> spazio</a:t>
            </a:r>
            <a:r>
              <a:rPr lang="it-IT" sz="2400" b="1" dirty="0">
                <a:solidFill>
                  <a:prstClr val="black"/>
                </a:solidFill>
                <a:latin typeface="Times New Roman" panose="02020603050405020304" pitchFamily="18" charset="0"/>
                <a:cs typeface="Times New Roman" panose="02020603050405020304" pitchFamily="18" charset="0"/>
              </a:rPr>
              <a:t> inteso come </a:t>
            </a:r>
            <a:r>
              <a:rPr lang="it-IT" sz="2400" b="1" dirty="0">
                <a:solidFill>
                  <a:srgbClr val="FF0000"/>
                </a:solidFill>
                <a:latin typeface="Times New Roman" panose="02020603050405020304" pitchFamily="18" charset="0"/>
                <a:cs typeface="Times New Roman" panose="02020603050405020304" pitchFamily="18" charset="0"/>
              </a:rPr>
              <a:t>insieme complesso </a:t>
            </a:r>
            <a:r>
              <a:rPr lang="it-IT" sz="2400" b="1" dirty="0">
                <a:solidFill>
                  <a:prstClr val="black"/>
                </a:solidFill>
                <a:latin typeface="Times New Roman" panose="02020603050405020304" pitchFamily="18" charset="0"/>
                <a:cs typeface="Times New Roman" panose="02020603050405020304" pitchFamily="18" charset="0"/>
              </a:rPr>
              <a:t>in condizioni di variabilità (evoluzione) e dinamica intertemporale</a:t>
            </a:r>
          </a:p>
          <a:p>
            <a:pPr lvl="0" algn="ctr"/>
            <a:endParaRPr lang="it-IT" sz="2400" b="1" dirty="0">
              <a:solidFill>
                <a:srgbClr val="FF0000"/>
              </a:solidFill>
              <a:latin typeface="Times New Roman" panose="02020603050405020304" pitchFamily="18" charset="0"/>
              <a:cs typeface="Times New Roman" panose="02020603050405020304" pitchFamily="18" charset="0"/>
            </a:endParaRPr>
          </a:p>
          <a:p>
            <a:pPr lvl="0" algn="ctr"/>
            <a:r>
              <a:rPr lang="it-IT" sz="2400" b="1" dirty="0">
                <a:solidFill>
                  <a:srgbClr val="FF0000"/>
                </a:solidFill>
                <a:latin typeface="Times New Roman" panose="02020603050405020304" pitchFamily="18" charset="0"/>
                <a:cs typeface="Times New Roman" panose="02020603050405020304" pitchFamily="18" charset="0"/>
              </a:rPr>
              <a:t>Soluzioni operative (dispositivi di progetto) </a:t>
            </a:r>
            <a:r>
              <a:rPr lang="it-IT" sz="2400" b="1" dirty="0">
                <a:solidFill>
                  <a:prstClr val="black"/>
                </a:solidFill>
                <a:latin typeface="Times New Roman" panose="02020603050405020304" pitchFamily="18" charset="0"/>
                <a:cs typeface="Times New Roman" panose="02020603050405020304" pitchFamily="18" charset="0"/>
              </a:rPr>
              <a:t>legati al riconoscimento delle condizioni di specificità territoriale (criticità, elementi generativi di valore …) e all’individuazione </a:t>
            </a:r>
            <a:r>
              <a:rPr lang="it-IT" sz="2400" b="1" dirty="0">
                <a:solidFill>
                  <a:srgbClr val="FF0000"/>
                </a:solidFill>
                <a:latin typeface="Times New Roman" panose="02020603050405020304" pitchFamily="18" charset="0"/>
                <a:cs typeface="Times New Roman" panose="02020603050405020304" pitchFamily="18" charset="0"/>
              </a:rPr>
              <a:t>di obiettivi </a:t>
            </a:r>
            <a:r>
              <a:rPr lang="it-IT" sz="2400" b="1" dirty="0">
                <a:solidFill>
                  <a:prstClr val="black"/>
                </a:solidFill>
                <a:latin typeface="Times New Roman" panose="02020603050405020304" pitchFamily="18" charset="0"/>
                <a:cs typeface="Times New Roman" panose="02020603050405020304" pitchFamily="18" charset="0"/>
              </a:rPr>
              <a:t>di </a:t>
            </a:r>
            <a:r>
              <a:rPr lang="it-IT" sz="2400" b="1" dirty="0">
                <a:solidFill>
                  <a:srgbClr val="FF0000"/>
                </a:solidFill>
                <a:latin typeface="Times New Roman" panose="02020603050405020304" pitchFamily="18" charset="0"/>
                <a:cs typeface="Times New Roman" panose="02020603050405020304" pitchFamily="18" charset="0"/>
              </a:rPr>
              <a:t>sostenibilità</a:t>
            </a:r>
            <a:r>
              <a:rPr lang="it-IT" sz="2400" b="1" dirty="0">
                <a:solidFill>
                  <a:prstClr val="black"/>
                </a:solidFill>
                <a:latin typeface="Times New Roman" panose="02020603050405020304" pitchFamily="18" charset="0"/>
                <a:cs typeface="Times New Roman" panose="02020603050405020304" pitchFamily="18" charset="0"/>
              </a:rPr>
              <a:t>, intesi come </a:t>
            </a:r>
            <a:r>
              <a:rPr lang="it-IT" sz="2400" b="1" dirty="0">
                <a:solidFill>
                  <a:srgbClr val="FF0000"/>
                </a:solidFill>
                <a:latin typeface="Times New Roman" panose="02020603050405020304" pitchFamily="18" charset="0"/>
                <a:cs typeface="Times New Roman" panose="02020603050405020304" pitchFamily="18" charset="0"/>
              </a:rPr>
              <a:t>aree di sostenibilità (multi obiettivo)</a:t>
            </a:r>
          </a:p>
          <a:p>
            <a:pPr lvl="0" algn="ctr"/>
            <a:r>
              <a:rPr lang="it-IT" sz="24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59713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666329" y="1042814"/>
            <a:ext cx="7772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altLang="it-IT" sz="28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Il </a:t>
            </a:r>
            <a:r>
              <a:rPr lang="it-IT" altLang="it-IT" sz="28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territorio</a:t>
            </a:r>
            <a:r>
              <a:rPr lang="it-IT" altLang="it-IT" sz="2800" b="1" dirty="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nello sviluppo sostenibile</a:t>
            </a:r>
            <a:endParaRPr lang="it-IT" altLang="it-IT" sz="2800" b="1"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6" name="CasellaDiTesto 5"/>
          <p:cNvSpPr txBox="1"/>
          <p:nvPr/>
        </p:nvSpPr>
        <p:spPr>
          <a:xfrm>
            <a:off x="395536" y="211817"/>
            <a:ext cx="5112568" cy="830997"/>
          </a:xfrm>
          <a:prstGeom prst="rect">
            <a:avLst/>
          </a:prstGeom>
          <a:noFill/>
        </p:spPr>
        <p:txBody>
          <a:bodyPr wrap="square" rtlCol="0">
            <a:spAutoFit/>
          </a:bodyPr>
          <a:lstStyle/>
          <a:p>
            <a:r>
              <a:rPr lang="it-IT" sz="2400" b="1" dirty="0">
                <a:latin typeface="Times New Roman" panose="02020603050405020304" pitchFamily="18" charset="0"/>
                <a:cs typeface="Times New Roman" panose="02020603050405020304" pitchFamily="18" charset="0"/>
              </a:rPr>
              <a:t>Pianificazione del territorio </a:t>
            </a:r>
          </a:p>
          <a:p>
            <a:r>
              <a:rPr lang="it-IT" sz="2400" b="1" dirty="0">
                <a:latin typeface="Times New Roman" panose="02020603050405020304" pitchFamily="18" charset="0"/>
                <a:cs typeface="Times New Roman" panose="02020603050405020304" pitchFamily="18" charset="0"/>
              </a:rPr>
              <a:t>Sviluppo Sostenibile </a:t>
            </a:r>
          </a:p>
        </p:txBody>
      </p:sp>
      <p:sp>
        <p:nvSpPr>
          <p:cNvPr id="2" name="Rettangolo 1"/>
          <p:cNvSpPr/>
          <p:nvPr/>
        </p:nvSpPr>
        <p:spPr>
          <a:xfrm>
            <a:off x="107504" y="2233616"/>
            <a:ext cx="8856984" cy="4493538"/>
          </a:xfrm>
          <a:prstGeom prst="rect">
            <a:avLst/>
          </a:prstGeom>
        </p:spPr>
        <p:txBody>
          <a:bodyPr wrap="square">
            <a:spAutoFit/>
          </a:bodyPr>
          <a:lstStyle/>
          <a:p>
            <a:pPr algn="ctr"/>
            <a:r>
              <a:rPr lang="it-IT" altLang="it-IT" sz="2200" b="1" dirty="0">
                <a:latin typeface="Times New Roman" panose="02020603050405020304" pitchFamily="18" charset="0"/>
                <a:cs typeface="Times New Roman" panose="02020603050405020304" pitchFamily="18" charset="0"/>
              </a:rPr>
              <a:t>Dove si </a:t>
            </a:r>
            <a:r>
              <a:rPr lang="it-IT" altLang="it-IT" sz="2200" b="1" dirty="0">
                <a:solidFill>
                  <a:srgbClr val="FF0000"/>
                </a:solidFill>
                <a:latin typeface="Times New Roman" panose="02020603050405020304" pitchFamily="18" charset="0"/>
                <a:cs typeface="Times New Roman" panose="02020603050405020304" pitchFamily="18" charset="0"/>
              </a:rPr>
              <a:t>localizza</a:t>
            </a:r>
            <a:r>
              <a:rPr lang="it-IT" altLang="it-IT" sz="2200" b="1" dirty="0">
                <a:latin typeface="Times New Roman" panose="02020603050405020304" pitchFamily="18" charset="0"/>
                <a:cs typeface="Times New Roman" panose="02020603050405020304" pitchFamily="18" charset="0"/>
              </a:rPr>
              <a:t> la crescita economica/sviluppo?</a:t>
            </a:r>
          </a:p>
          <a:p>
            <a:pPr algn="ctr"/>
            <a:r>
              <a:rPr lang="it-IT" altLang="it-IT" sz="2200" b="1" dirty="0">
                <a:latin typeface="Times New Roman" panose="02020603050405020304" pitchFamily="18" charset="0"/>
                <a:cs typeface="Times New Roman" panose="02020603050405020304" pitchFamily="18" charset="0"/>
              </a:rPr>
              <a:t>Gli orientamenti localizzativi sono sostenibili? </a:t>
            </a:r>
          </a:p>
          <a:p>
            <a:pPr lvl="1" algn="ctr"/>
            <a:r>
              <a:rPr lang="it-IT" altLang="it-IT" sz="2200" b="1" dirty="0">
                <a:latin typeface="Times New Roman" panose="02020603050405020304" pitchFamily="18" charset="0"/>
                <a:cs typeface="Times New Roman" panose="02020603050405020304" pitchFamily="18" charset="0"/>
              </a:rPr>
              <a:t>Dal punto di vista ambientale</a:t>
            </a:r>
          </a:p>
          <a:p>
            <a:pPr lvl="1" algn="ctr"/>
            <a:r>
              <a:rPr lang="it-IT" altLang="it-IT" sz="2200" b="1" dirty="0">
                <a:latin typeface="Times New Roman" panose="02020603050405020304" pitchFamily="18" charset="0"/>
                <a:cs typeface="Times New Roman" panose="02020603050405020304" pitchFamily="18" charset="0"/>
              </a:rPr>
              <a:t>Dal punto di vista economico</a:t>
            </a:r>
          </a:p>
          <a:p>
            <a:pPr lvl="1" algn="ctr"/>
            <a:r>
              <a:rPr lang="it-IT" altLang="it-IT" sz="2200" b="1" dirty="0">
                <a:latin typeface="Times New Roman" panose="02020603050405020304" pitchFamily="18" charset="0"/>
                <a:cs typeface="Times New Roman" panose="02020603050405020304" pitchFamily="18" charset="0"/>
              </a:rPr>
              <a:t>Dal punto di vista sociale ……</a:t>
            </a:r>
          </a:p>
          <a:p>
            <a:pPr algn="ctr"/>
            <a:r>
              <a:rPr lang="it-IT" altLang="it-IT" sz="2200" b="1" dirty="0">
                <a:latin typeface="Times New Roman" panose="02020603050405020304" pitchFamily="18" charset="0"/>
                <a:cs typeface="Times New Roman" panose="02020603050405020304" pitchFamily="18" charset="0"/>
              </a:rPr>
              <a:t>Come si orienta/influenza la </a:t>
            </a:r>
            <a:r>
              <a:rPr lang="it-IT" altLang="it-IT" sz="2200" b="1" dirty="0">
                <a:solidFill>
                  <a:srgbClr val="FF0000"/>
                </a:solidFill>
                <a:latin typeface="Times New Roman" panose="02020603050405020304" pitchFamily="18" charset="0"/>
                <a:cs typeface="Times New Roman" panose="02020603050405020304" pitchFamily="18" charset="0"/>
              </a:rPr>
              <a:t>localizzazione</a:t>
            </a:r>
            <a:r>
              <a:rPr lang="it-IT" altLang="it-IT" sz="2200" b="1" dirty="0">
                <a:latin typeface="Times New Roman" panose="02020603050405020304" pitchFamily="18" charset="0"/>
                <a:cs typeface="Times New Roman" panose="02020603050405020304" pitchFamily="18" charset="0"/>
              </a:rPr>
              <a:t>?</a:t>
            </a:r>
          </a:p>
          <a:p>
            <a:pPr algn="ctr"/>
            <a:r>
              <a:rPr lang="it-IT" altLang="it-IT" sz="2200" b="1" dirty="0">
                <a:latin typeface="Times New Roman" panose="02020603050405020304" pitchFamily="18" charset="0"/>
                <a:cs typeface="Times New Roman" panose="02020603050405020304" pitchFamily="18" charset="0"/>
              </a:rPr>
              <a:t>Come si </a:t>
            </a:r>
            <a:r>
              <a:rPr lang="it-IT" altLang="it-IT" sz="2200" b="1" dirty="0">
                <a:solidFill>
                  <a:srgbClr val="FF0000"/>
                </a:solidFill>
                <a:latin typeface="Times New Roman" panose="02020603050405020304" pitchFamily="18" charset="0"/>
                <a:cs typeface="Times New Roman" panose="02020603050405020304" pitchFamily="18" charset="0"/>
              </a:rPr>
              <a:t>governa</a:t>
            </a:r>
            <a:r>
              <a:rPr lang="it-IT" altLang="it-IT" sz="2200" b="1" dirty="0">
                <a:latin typeface="Times New Roman" panose="02020603050405020304" pitchFamily="18" charset="0"/>
                <a:cs typeface="Times New Roman" panose="02020603050405020304" pitchFamily="18" charset="0"/>
              </a:rPr>
              <a:t> lo </a:t>
            </a:r>
            <a:r>
              <a:rPr lang="it-IT" altLang="it-IT" sz="2200" b="1" dirty="0">
                <a:solidFill>
                  <a:srgbClr val="FF0000"/>
                </a:solidFill>
                <a:latin typeface="Times New Roman" panose="02020603050405020304" pitchFamily="18" charset="0"/>
                <a:cs typeface="Times New Roman" panose="02020603050405020304" pitchFamily="18" charset="0"/>
              </a:rPr>
              <a:t>sviluppo del territorio</a:t>
            </a:r>
            <a:r>
              <a:rPr lang="it-IT" altLang="it-IT" sz="2200" b="1" dirty="0">
                <a:latin typeface="Times New Roman" panose="02020603050405020304" pitchFamily="18" charset="0"/>
                <a:cs typeface="Times New Roman" panose="02020603050405020304" pitchFamily="18" charset="0"/>
              </a:rPr>
              <a:t>?</a:t>
            </a:r>
          </a:p>
          <a:p>
            <a:pPr algn="ctr"/>
            <a:endParaRPr lang="it-IT" altLang="it-IT" sz="2200" b="1" dirty="0">
              <a:latin typeface="Times New Roman" panose="02020603050405020304" pitchFamily="18" charset="0"/>
              <a:cs typeface="Times New Roman" panose="02020603050405020304" pitchFamily="18" charset="0"/>
            </a:endParaRPr>
          </a:p>
          <a:p>
            <a:pPr algn="ctr"/>
            <a:endParaRPr lang="it-IT" altLang="it-IT" sz="2200" b="1" dirty="0">
              <a:latin typeface="Times New Roman" panose="02020603050405020304" pitchFamily="18" charset="0"/>
              <a:cs typeface="Times New Roman" panose="02020603050405020304" pitchFamily="18" charset="0"/>
            </a:endParaRPr>
          </a:p>
          <a:p>
            <a:pPr algn="ctr"/>
            <a:r>
              <a:rPr lang="it-IT" altLang="it-IT" sz="2200" b="1" dirty="0">
                <a:latin typeface="Times New Roman" panose="02020603050405020304" pitchFamily="18" charset="0"/>
                <a:cs typeface="Times New Roman" panose="02020603050405020304" pitchFamily="18" charset="0"/>
              </a:rPr>
              <a:t>(Pianificazione – gestione – controllo</a:t>
            </a:r>
          </a:p>
          <a:p>
            <a:pPr algn="ctr"/>
            <a:r>
              <a:rPr lang="it-IT" altLang="it-IT" sz="2200" b="1" dirty="0">
                <a:latin typeface="Times New Roman" panose="02020603050405020304" pitchFamily="18" charset="0"/>
                <a:cs typeface="Times New Roman" panose="02020603050405020304" pitchFamily="18" charset="0"/>
              </a:rPr>
              <a:t>degli </a:t>
            </a:r>
            <a:r>
              <a:rPr lang="it-IT" altLang="it-IT" sz="2200" b="1" dirty="0">
                <a:solidFill>
                  <a:srgbClr val="FF0000"/>
                </a:solidFill>
                <a:latin typeface="Times New Roman" panose="02020603050405020304" pitchFamily="18" charset="0"/>
                <a:cs typeface="Times New Roman" panose="02020603050405020304" pitchFamily="18" charset="0"/>
              </a:rPr>
              <a:t>interventi </a:t>
            </a:r>
            <a:r>
              <a:rPr lang="it-IT" altLang="it-IT" sz="2200" b="1" dirty="0">
                <a:latin typeface="Times New Roman" panose="02020603050405020304" pitchFamily="18" charset="0"/>
                <a:cs typeface="Times New Roman" panose="02020603050405020304" pitchFamily="18" charset="0"/>
              </a:rPr>
              <a:t>e degli </a:t>
            </a:r>
            <a:r>
              <a:rPr lang="it-IT" altLang="it-IT" sz="2200" b="1" dirty="0">
                <a:solidFill>
                  <a:srgbClr val="FF0000"/>
                </a:solidFill>
                <a:latin typeface="Times New Roman" panose="02020603050405020304" pitchFamily="18" charset="0"/>
                <a:cs typeface="Times New Roman" panose="02020603050405020304" pitchFamily="18" charset="0"/>
              </a:rPr>
              <a:t>effetti </a:t>
            </a:r>
            <a:r>
              <a:rPr lang="it-IT" altLang="it-IT" sz="2200" b="1" dirty="0">
                <a:latin typeface="Times New Roman" panose="02020603050405020304" pitchFamily="18" charset="0"/>
                <a:cs typeface="Times New Roman" panose="02020603050405020304" pitchFamily="18" charset="0"/>
              </a:rPr>
              <a:t>alle diverse scale nello </a:t>
            </a:r>
            <a:r>
              <a:rPr lang="it-IT" altLang="it-IT" sz="2200" b="1" dirty="0">
                <a:solidFill>
                  <a:srgbClr val="FF0000"/>
                </a:solidFill>
                <a:latin typeface="Times New Roman" panose="02020603050405020304" pitchFamily="18" charset="0"/>
                <a:cs typeface="Times New Roman" panose="02020603050405020304" pitchFamily="18" charset="0"/>
              </a:rPr>
              <a:t>spazio</a:t>
            </a:r>
            <a:r>
              <a:rPr lang="it-IT" altLang="it-IT" sz="2200" b="1" dirty="0">
                <a:latin typeface="Times New Roman" panose="02020603050405020304" pitchFamily="18" charset="0"/>
                <a:cs typeface="Times New Roman" panose="02020603050405020304" pitchFamily="18" charset="0"/>
              </a:rPr>
              <a:t> e nel </a:t>
            </a:r>
            <a:r>
              <a:rPr lang="it-IT" altLang="it-IT" sz="2200" b="1" dirty="0">
                <a:solidFill>
                  <a:srgbClr val="FF0000"/>
                </a:solidFill>
                <a:latin typeface="Times New Roman" panose="02020603050405020304" pitchFamily="18" charset="0"/>
                <a:cs typeface="Times New Roman" panose="02020603050405020304" pitchFamily="18" charset="0"/>
              </a:rPr>
              <a:t>tempo</a:t>
            </a:r>
            <a:r>
              <a:rPr lang="it-IT" altLang="it-IT" sz="2200" b="1" dirty="0">
                <a:latin typeface="Times New Roman" panose="02020603050405020304" pitchFamily="18" charset="0"/>
                <a:cs typeface="Times New Roman" panose="02020603050405020304" pitchFamily="18" charset="0"/>
              </a:rPr>
              <a:t>)</a:t>
            </a:r>
          </a:p>
          <a:p>
            <a:pPr algn="ctr"/>
            <a:endParaRPr lang="it-IT" altLang="it-IT" sz="1600" b="1" dirty="0">
              <a:latin typeface="Times New Roman" panose="02020603050405020304" pitchFamily="18" charset="0"/>
              <a:cs typeface="Times New Roman" panose="02020603050405020304" pitchFamily="18" charset="0"/>
            </a:endParaRPr>
          </a:p>
          <a:p>
            <a:pPr algn="ctr"/>
            <a:r>
              <a:rPr lang="it-IT" altLang="it-IT" sz="2200" b="1" dirty="0">
                <a:solidFill>
                  <a:srgbClr val="FF0000"/>
                </a:solidFill>
                <a:latin typeface="Times New Roman" panose="02020603050405020304" pitchFamily="18" charset="0"/>
                <a:cs typeface="Times New Roman" panose="02020603050405020304" pitchFamily="18" charset="0"/>
              </a:rPr>
              <a:t> COORDINAMENTO  </a:t>
            </a:r>
            <a:r>
              <a:rPr lang="it-IT" altLang="it-IT" sz="2200" b="1" dirty="0">
                <a:latin typeface="Times New Roman" panose="02020603050405020304" pitchFamily="18" charset="0"/>
                <a:cs typeface="Times New Roman" panose="02020603050405020304" pitchFamily="18" charset="0"/>
              </a:rPr>
              <a:t>delle diverse azioni</a:t>
            </a:r>
          </a:p>
        </p:txBody>
      </p:sp>
      <p:sp>
        <p:nvSpPr>
          <p:cNvPr id="3" name="Freccia in giù 2"/>
          <p:cNvSpPr/>
          <p:nvPr/>
        </p:nvSpPr>
        <p:spPr>
          <a:xfrm>
            <a:off x="3244708" y="4715812"/>
            <a:ext cx="350328" cy="562123"/>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it-IT"/>
          </a:p>
        </p:txBody>
      </p:sp>
      <p:sp>
        <p:nvSpPr>
          <p:cNvPr id="10" name="Freccia circolare a destra 9"/>
          <p:cNvSpPr/>
          <p:nvPr/>
        </p:nvSpPr>
        <p:spPr>
          <a:xfrm>
            <a:off x="1361388" y="6054698"/>
            <a:ext cx="504056" cy="461744"/>
          </a:xfrm>
          <a:prstGeom prst="curved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896054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51520" y="188640"/>
            <a:ext cx="8568952" cy="6555641"/>
          </a:xfrm>
          <a:prstGeom prst="rect">
            <a:avLst/>
          </a:prstGeom>
          <a:noFill/>
        </p:spPr>
        <p:txBody>
          <a:bodyPr wrap="square" rtlCol="0">
            <a:spAutoFit/>
          </a:bodyPr>
          <a:lstStyle/>
          <a:p>
            <a:r>
              <a:rPr lang="it-IT" sz="2400" b="1" dirty="0">
                <a:solidFill>
                  <a:srgbClr val="FF0000"/>
                </a:solidFill>
                <a:latin typeface="Times New Roman" panose="02020603050405020304" pitchFamily="18" charset="0"/>
                <a:cs typeface="Times New Roman" panose="02020603050405020304" pitchFamily="18" charset="0"/>
              </a:rPr>
              <a:t>LOCALIZZAZIONE</a:t>
            </a:r>
          </a:p>
          <a:p>
            <a:endParaRPr lang="it-IT" sz="2200" b="1" dirty="0">
              <a:latin typeface="Times New Roman" panose="02020603050405020304" pitchFamily="18" charset="0"/>
              <a:cs typeface="Times New Roman" panose="02020603050405020304" pitchFamily="18" charset="0"/>
            </a:endParaRPr>
          </a:p>
          <a:p>
            <a:pPr algn="just"/>
            <a:r>
              <a:rPr lang="it-IT" sz="2200" b="1" dirty="0">
                <a:latin typeface="Times New Roman" panose="02020603050405020304" pitchFamily="18" charset="0"/>
                <a:cs typeface="Times New Roman" panose="02020603050405020304" pitchFamily="18" charset="0"/>
              </a:rPr>
              <a:t>In senso letterale, il termine </a:t>
            </a:r>
            <a:r>
              <a:rPr lang="it-IT" sz="2200" b="1" dirty="0">
                <a:solidFill>
                  <a:srgbClr val="FF0000"/>
                </a:solidFill>
                <a:latin typeface="Times New Roman" panose="02020603050405020304" pitchFamily="18" charset="0"/>
                <a:cs typeface="Times New Roman" panose="02020603050405020304" pitchFamily="18" charset="0"/>
              </a:rPr>
              <a:t>localizzazione</a:t>
            </a:r>
            <a:r>
              <a:rPr lang="it-IT" sz="2200" b="1" dirty="0">
                <a:latin typeface="Times New Roman" panose="02020603050405020304" pitchFamily="18" charset="0"/>
                <a:cs typeface="Times New Roman" panose="02020603050405020304" pitchFamily="18" charset="0"/>
              </a:rPr>
              <a:t> designa l'ubicazione di un'attività, di una impresa o di un bene in uno specifico luogo geografico.</a:t>
            </a:r>
          </a:p>
          <a:p>
            <a:pPr algn="just"/>
            <a:endParaRPr lang="it-IT" sz="2200" b="1" dirty="0">
              <a:latin typeface="Times New Roman" panose="02020603050405020304" pitchFamily="18" charset="0"/>
              <a:cs typeface="Times New Roman" panose="02020603050405020304" pitchFamily="18" charset="0"/>
            </a:endParaRPr>
          </a:p>
          <a:p>
            <a:pPr algn="just"/>
            <a:r>
              <a:rPr lang="it-IT" sz="2200" b="1" dirty="0">
                <a:latin typeface="Times New Roman" panose="02020603050405020304" pitchFamily="18" charset="0"/>
                <a:cs typeface="Times New Roman" panose="02020603050405020304" pitchFamily="18" charset="0"/>
              </a:rPr>
              <a:t>In senso figurato lo stesso termine connota invece </a:t>
            </a:r>
            <a:r>
              <a:rPr lang="it-IT" sz="2200" b="1" dirty="0">
                <a:solidFill>
                  <a:srgbClr val="FF0000"/>
                </a:solidFill>
                <a:latin typeface="Times New Roman" panose="02020603050405020304" pitchFamily="18" charset="0"/>
                <a:cs typeface="Times New Roman" panose="02020603050405020304" pitchFamily="18" charset="0"/>
              </a:rPr>
              <a:t>il processo valutativo compiuto da un soggetto</a:t>
            </a:r>
            <a:r>
              <a:rPr lang="it-IT" sz="2200" b="1" dirty="0">
                <a:latin typeface="Times New Roman" panose="02020603050405020304" pitchFamily="18" charset="0"/>
                <a:cs typeface="Times New Roman" panose="02020603050405020304" pitchFamily="18" charset="0"/>
              </a:rPr>
              <a:t>, in genere un imprenditore, per individuare il luogo idoneo all'impianto di una iniziativa o di una impresa, sulla base dei vantaggi e delle opportunità (soprattutto di natura economica; efficienza ed efficacia dell’azione di investimento economico/intervento: minimizzazione dei costi; </a:t>
            </a:r>
            <a:r>
              <a:rPr lang="it-IT" sz="2200" b="1" dirty="0" err="1">
                <a:latin typeface="Times New Roman" panose="02020603050405020304" pitchFamily="18" charset="0"/>
                <a:cs typeface="Times New Roman" panose="02020603050405020304" pitchFamily="18" charset="0"/>
              </a:rPr>
              <a:t>max</a:t>
            </a:r>
            <a:r>
              <a:rPr lang="it-IT" sz="2200" b="1" dirty="0">
                <a:latin typeface="Times New Roman" panose="02020603050405020304" pitchFamily="18" charset="0"/>
                <a:cs typeface="Times New Roman" panose="02020603050405020304" pitchFamily="18" charset="0"/>
              </a:rPr>
              <a:t> profitto) che tale luogo offre rispetto ad altri ritenuti comparabili  (</a:t>
            </a:r>
            <a:r>
              <a:rPr lang="it-IT" sz="2200" b="1" dirty="0">
                <a:solidFill>
                  <a:srgbClr val="FF0000"/>
                </a:solidFill>
                <a:latin typeface="Times New Roman" panose="02020603050405020304" pitchFamily="18" charset="0"/>
                <a:cs typeface="Times New Roman" panose="02020603050405020304" pitchFamily="18" charset="0"/>
              </a:rPr>
              <a:t>costo opportunità</a:t>
            </a:r>
            <a:r>
              <a:rPr lang="it-IT" sz="2200" b="1" dirty="0">
                <a:latin typeface="Times New Roman" panose="02020603050405020304" pitchFamily="18" charset="0"/>
                <a:cs typeface="Times New Roman" panose="02020603050405020304" pitchFamily="18" charset="0"/>
              </a:rPr>
              <a:t>) (</a:t>
            </a:r>
            <a:r>
              <a:rPr lang="it-IT" sz="2200" b="1" dirty="0" err="1">
                <a:latin typeface="Times New Roman" panose="02020603050405020304" pitchFamily="18" charset="0"/>
                <a:cs typeface="Times New Roman" panose="02020603050405020304" pitchFamily="18" charset="0"/>
              </a:rPr>
              <a:t>Camagni</a:t>
            </a:r>
            <a:r>
              <a:rPr lang="it-IT" sz="2200" b="1" dirty="0">
                <a:latin typeface="Times New Roman" panose="02020603050405020304" pitchFamily="18" charset="0"/>
                <a:cs typeface="Times New Roman" panose="02020603050405020304" pitchFamily="18" charset="0"/>
              </a:rPr>
              <a:t>, 2011).</a:t>
            </a:r>
          </a:p>
          <a:p>
            <a:pPr algn="just"/>
            <a:endParaRPr lang="it-IT" sz="2200" b="1" dirty="0">
              <a:latin typeface="Times New Roman" panose="02020603050405020304" pitchFamily="18" charset="0"/>
              <a:cs typeface="Times New Roman" panose="02020603050405020304" pitchFamily="18" charset="0"/>
            </a:endParaRPr>
          </a:p>
          <a:p>
            <a:pPr algn="just"/>
            <a:r>
              <a:rPr lang="it-IT" sz="2200" b="1" dirty="0">
                <a:latin typeface="Times New Roman" panose="02020603050405020304" pitchFamily="18" charset="0"/>
                <a:cs typeface="Times New Roman" panose="02020603050405020304" pitchFamily="18" charset="0"/>
              </a:rPr>
              <a:t>Alla scelta del luogo di impianto di una impresa o di allestimento di una iniziativa si contrappone quella del loro trasferimento, denominata </a:t>
            </a:r>
            <a:r>
              <a:rPr lang="it-IT" sz="2200" b="1" dirty="0" err="1">
                <a:solidFill>
                  <a:srgbClr val="FF0000"/>
                </a:solidFill>
                <a:latin typeface="Times New Roman" panose="02020603050405020304" pitchFamily="18" charset="0"/>
                <a:cs typeface="Times New Roman" panose="02020603050405020304" pitchFamily="18" charset="0"/>
              </a:rPr>
              <a:t>ri</a:t>
            </a:r>
            <a:r>
              <a:rPr lang="it-IT" sz="2200" b="1" dirty="0">
                <a:solidFill>
                  <a:srgbClr val="FF0000"/>
                </a:solidFill>
                <a:latin typeface="Times New Roman" panose="02020603050405020304" pitchFamily="18" charset="0"/>
                <a:cs typeface="Times New Roman" panose="02020603050405020304" pitchFamily="18" charset="0"/>
              </a:rPr>
              <a:t>-localizzazione</a:t>
            </a:r>
            <a:r>
              <a:rPr lang="it-IT" sz="2200" b="1" dirty="0">
                <a:latin typeface="Times New Roman" panose="02020603050405020304" pitchFamily="18" charset="0"/>
                <a:cs typeface="Times New Roman" panose="02020603050405020304" pitchFamily="18" charset="0"/>
              </a:rPr>
              <a:t>.</a:t>
            </a:r>
          </a:p>
          <a:p>
            <a:pPr algn="just"/>
            <a:endParaRPr lang="it-IT"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7336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07504" y="188640"/>
            <a:ext cx="8928992" cy="6494085"/>
          </a:xfrm>
          <a:prstGeom prst="rect">
            <a:avLst/>
          </a:prstGeom>
          <a:noFill/>
        </p:spPr>
        <p:txBody>
          <a:bodyPr wrap="square" rtlCol="0">
            <a:spAutoFit/>
          </a:bodyPr>
          <a:lstStyle/>
          <a:p>
            <a:r>
              <a:rPr lang="it-IT" sz="2400" b="1" dirty="0">
                <a:solidFill>
                  <a:srgbClr val="FF0000"/>
                </a:solidFill>
                <a:latin typeface="Times New Roman" panose="02020603050405020304" pitchFamily="18" charset="0"/>
                <a:cs typeface="Times New Roman" panose="02020603050405020304" pitchFamily="18" charset="0"/>
              </a:rPr>
              <a:t>LOCALIZZAZIONE</a:t>
            </a:r>
          </a:p>
          <a:p>
            <a:pPr algn="just"/>
            <a:endParaRPr lang="it-IT" sz="1000" b="1" dirty="0">
              <a:latin typeface="Times New Roman" panose="02020603050405020304" pitchFamily="18" charset="0"/>
              <a:cs typeface="Times New Roman" panose="02020603050405020304" pitchFamily="18" charset="0"/>
            </a:endParaRPr>
          </a:p>
          <a:p>
            <a:pPr algn="just"/>
            <a:endParaRPr lang="it-IT" sz="1000" b="1" dirty="0">
              <a:latin typeface="Times New Roman" panose="02020603050405020304" pitchFamily="18" charset="0"/>
              <a:cs typeface="Times New Roman" panose="02020603050405020304" pitchFamily="18" charset="0"/>
            </a:endParaRPr>
          </a:p>
          <a:p>
            <a:pPr algn="just"/>
            <a:r>
              <a:rPr lang="it-IT" sz="2200" b="1" dirty="0">
                <a:latin typeface="Times New Roman" panose="02020603050405020304" pitchFamily="18" charset="0"/>
                <a:cs typeface="Times New Roman" panose="02020603050405020304" pitchFamily="18" charset="0"/>
              </a:rPr>
              <a:t>Recentemente, però, l'accentuazione e la diversificazione geografica di questo fenomeno hanno costretto gli studiosi a doverne precisare il significato e a introdurre i termini di </a:t>
            </a:r>
            <a:r>
              <a:rPr lang="it-IT" sz="2200" b="1" dirty="0">
                <a:solidFill>
                  <a:srgbClr val="FF0000"/>
                </a:solidFill>
                <a:latin typeface="Times New Roman" panose="02020603050405020304" pitchFamily="18" charset="0"/>
                <a:cs typeface="Times New Roman" panose="02020603050405020304" pitchFamily="18" charset="0"/>
              </a:rPr>
              <a:t>delocalizzazione e di centralizzazione</a:t>
            </a:r>
            <a:r>
              <a:rPr lang="it-IT" sz="2200" b="1" dirty="0">
                <a:latin typeface="Times New Roman" panose="02020603050405020304" pitchFamily="18" charset="0"/>
                <a:cs typeface="Times New Roman" panose="02020603050405020304" pitchFamily="18" charset="0"/>
              </a:rPr>
              <a:t>.</a:t>
            </a:r>
          </a:p>
          <a:p>
            <a:pPr algn="just"/>
            <a:endParaRPr lang="it-IT" sz="1000" b="1" dirty="0">
              <a:latin typeface="Times New Roman" panose="02020603050405020304" pitchFamily="18" charset="0"/>
              <a:cs typeface="Times New Roman" panose="02020603050405020304" pitchFamily="18" charset="0"/>
            </a:endParaRPr>
          </a:p>
          <a:p>
            <a:pPr algn="just"/>
            <a:r>
              <a:rPr lang="it-IT" sz="2200" b="1" dirty="0">
                <a:solidFill>
                  <a:srgbClr val="FF0000"/>
                </a:solidFill>
                <a:latin typeface="Times New Roman" panose="02020603050405020304" pitchFamily="18" charset="0"/>
                <a:cs typeface="Times New Roman" panose="02020603050405020304" pitchFamily="18" charset="0"/>
              </a:rPr>
              <a:t>Il primo </a:t>
            </a:r>
            <a:r>
              <a:rPr lang="it-IT" sz="2200" b="1" dirty="0">
                <a:latin typeface="Times New Roman" panose="02020603050405020304" pitchFamily="18" charset="0"/>
                <a:cs typeface="Times New Roman" panose="02020603050405020304" pitchFamily="18" charset="0"/>
              </a:rPr>
              <a:t>denomina il trasferimento di una impresa, oppure il decentramento di una sua parte, in ambiti sovranazionali che offrono considerevoli opportunità e vantaggi in ragione della grande disponibilità di risorse a buon mercato che offrono (controllo e/o riduzione dei </a:t>
            </a:r>
            <a:r>
              <a:rPr lang="it-IT" sz="2200" b="1" dirty="0">
                <a:solidFill>
                  <a:srgbClr val="FF0000"/>
                </a:solidFill>
                <a:latin typeface="Times New Roman" panose="02020603050405020304" pitchFamily="18" charset="0"/>
                <a:cs typeface="Times New Roman" panose="02020603050405020304" pitchFamily="18" charset="0"/>
              </a:rPr>
              <a:t>costi</a:t>
            </a:r>
            <a:r>
              <a:rPr lang="it-IT" sz="2200" b="1" dirty="0">
                <a:latin typeface="Times New Roman" panose="02020603050405020304" pitchFamily="18" charset="0"/>
                <a:cs typeface="Times New Roman" panose="02020603050405020304" pitchFamily="18" charset="0"/>
              </a:rPr>
              <a:t>; costo del fattore lavoro).</a:t>
            </a:r>
          </a:p>
          <a:p>
            <a:pPr algn="just"/>
            <a:endParaRPr lang="it-IT" sz="1000" b="1" dirty="0">
              <a:latin typeface="Times New Roman" panose="02020603050405020304" pitchFamily="18" charset="0"/>
              <a:cs typeface="Times New Roman" panose="02020603050405020304" pitchFamily="18" charset="0"/>
            </a:endParaRPr>
          </a:p>
          <a:p>
            <a:pPr algn="just"/>
            <a:r>
              <a:rPr lang="it-IT" sz="2200" b="1" dirty="0">
                <a:solidFill>
                  <a:srgbClr val="FF0000"/>
                </a:solidFill>
                <a:latin typeface="Times New Roman" panose="02020603050405020304" pitchFamily="18" charset="0"/>
                <a:cs typeface="Times New Roman" panose="02020603050405020304" pitchFamily="18" charset="0"/>
              </a:rPr>
              <a:t>Il secondo </a:t>
            </a:r>
            <a:r>
              <a:rPr lang="it-IT" sz="2200" b="1" dirty="0">
                <a:latin typeface="Times New Roman" panose="02020603050405020304" pitchFamily="18" charset="0"/>
                <a:cs typeface="Times New Roman" panose="02020603050405020304" pitchFamily="18" charset="0"/>
              </a:rPr>
              <a:t>denomina invece il reimpianto totale o parziale delle iniziative imprenditoriali in Paesi e località caratterizzati da soglie di sviluppo più evolute rispetto a quelle del Paese o del luogo di origine, e nei quali l'iniziativa potrà avvalersi di vantaggi riconducibili non solamente all'immediato tornaconto economico, ma anche a prospettive di riposizionamento verso l'alto delle strategie aziendali (es: </a:t>
            </a:r>
            <a:r>
              <a:rPr lang="it-IT" sz="2200" b="1" dirty="0">
                <a:solidFill>
                  <a:srgbClr val="FF0000"/>
                </a:solidFill>
                <a:latin typeface="Times New Roman" panose="02020603050405020304" pitchFamily="18" charset="0"/>
                <a:cs typeface="Times New Roman" panose="02020603050405020304" pitchFamily="18" charset="0"/>
              </a:rPr>
              <a:t>innovazione tecnologica, ricerca, esternalità positive, benefici ambientali</a:t>
            </a:r>
            <a:r>
              <a:rPr lang="it-IT" sz="22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379971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179512" y="165522"/>
            <a:ext cx="8784976" cy="6524863"/>
          </a:xfrm>
          <a:prstGeom prst="rect">
            <a:avLst/>
          </a:prstGeom>
          <a:noFill/>
        </p:spPr>
        <p:txBody>
          <a:bodyPr wrap="square" rtlCol="0">
            <a:spAutoFit/>
          </a:bodyPr>
          <a:lstStyle/>
          <a:p>
            <a:pPr algn="just"/>
            <a:endParaRPr lang="it-IT" sz="1000" b="1" dirty="0"/>
          </a:p>
          <a:p>
            <a:pPr algn="just"/>
            <a:r>
              <a:rPr lang="it-IT" sz="2400" b="1" dirty="0">
                <a:latin typeface="Times New Roman" panose="02020603050405020304" pitchFamily="18" charset="0"/>
                <a:cs typeface="Times New Roman" panose="02020603050405020304" pitchFamily="18" charset="0"/>
              </a:rPr>
              <a:t>All'originario concetto di </a:t>
            </a:r>
            <a:r>
              <a:rPr lang="it-IT" sz="2400" b="1" dirty="0" err="1">
                <a:solidFill>
                  <a:srgbClr val="FF0000"/>
                </a:solidFill>
                <a:latin typeface="Times New Roman" panose="02020603050405020304" pitchFamily="18" charset="0"/>
                <a:cs typeface="Times New Roman" panose="02020603050405020304" pitchFamily="18" charset="0"/>
              </a:rPr>
              <a:t>ri</a:t>
            </a:r>
            <a:r>
              <a:rPr lang="it-IT" sz="2400" b="1" dirty="0">
                <a:solidFill>
                  <a:srgbClr val="FF0000"/>
                </a:solidFill>
                <a:latin typeface="Times New Roman" panose="02020603050405020304" pitchFamily="18" charset="0"/>
                <a:cs typeface="Times New Roman" panose="02020603050405020304" pitchFamily="18" charset="0"/>
              </a:rPr>
              <a:t>-localizzazione </a:t>
            </a:r>
            <a:r>
              <a:rPr lang="it-IT" sz="2400" b="1" dirty="0">
                <a:latin typeface="Times New Roman" panose="02020603050405020304" pitchFamily="18" charset="0"/>
                <a:cs typeface="Times New Roman" panose="02020603050405020304" pitchFamily="18" charset="0"/>
              </a:rPr>
              <a:t>spetta pertanto ormai soltanto il compito di denominare gli </a:t>
            </a:r>
            <a:r>
              <a:rPr lang="it-IT" sz="2400" b="1" dirty="0">
                <a:solidFill>
                  <a:srgbClr val="FF0000"/>
                </a:solidFill>
                <a:latin typeface="Times New Roman" panose="02020603050405020304" pitchFamily="18" charset="0"/>
                <a:cs typeface="Times New Roman" panose="02020603050405020304" pitchFamily="18" charset="0"/>
              </a:rPr>
              <a:t>spostamenti</a:t>
            </a:r>
            <a:r>
              <a:rPr lang="it-IT" sz="2400" b="1" dirty="0">
                <a:latin typeface="Times New Roman" panose="02020603050405020304" pitchFamily="18" charset="0"/>
                <a:cs typeface="Times New Roman" panose="02020603050405020304" pitchFamily="18" charset="0"/>
              </a:rPr>
              <a:t> e i </a:t>
            </a:r>
            <a:r>
              <a:rPr lang="it-IT" sz="2400" b="1" dirty="0">
                <a:solidFill>
                  <a:srgbClr val="FF0000"/>
                </a:solidFill>
                <a:latin typeface="Times New Roman" panose="02020603050405020304" pitchFamily="18" charset="0"/>
                <a:cs typeface="Times New Roman" panose="02020603050405020304" pitchFamily="18" charset="0"/>
              </a:rPr>
              <a:t>decentramenti</a:t>
            </a:r>
            <a:r>
              <a:rPr lang="it-IT" sz="2400" b="1" dirty="0">
                <a:latin typeface="Times New Roman" panose="02020603050405020304" pitchFamily="18" charset="0"/>
                <a:cs typeface="Times New Roman" panose="02020603050405020304" pitchFamily="18" charset="0"/>
              </a:rPr>
              <a:t> aziendali nell'ambito del territorio nazionale.</a:t>
            </a:r>
          </a:p>
          <a:p>
            <a:pPr algn="just"/>
            <a:endParaRPr lang="it-IT" sz="2400" b="1" dirty="0">
              <a:latin typeface="Times New Roman" panose="02020603050405020304" pitchFamily="18" charset="0"/>
              <a:cs typeface="Times New Roman" panose="02020603050405020304" pitchFamily="18" charset="0"/>
            </a:endParaRPr>
          </a:p>
          <a:p>
            <a:pPr algn="just"/>
            <a:endParaRPr lang="it-IT" sz="2400" b="1" dirty="0">
              <a:latin typeface="Times New Roman" panose="02020603050405020304" pitchFamily="18" charset="0"/>
              <a:cs typeface="Times New Roman" panose="02020603050405020304" pitchFamily="18" charset="0"/>
            </a:endParaRPr>
          </a:p>
          <a:p>
            <a:pPr algn="just"/>
            <a:r>
              <a:rPr lang="it-IT" sz="2400" b="1" dirty="0">
                <a:latin typeface="Times New Roman" panose="02020603050405020304" pitchFamily="18" charset="0"/>
                <a:cs typeface="Times New Roman" panose="02020603050405020304" pitchFamily="18" charset="0"/>
              </a:rPr>
              <a:t>Nel loro insieme i </a:t>
            </a:r>
            <a:r>
              <a:rPr lang="it-IT" sz="2400" b="1" dirty="0">
                <a:solidFill>
                  <a:srgbClr val="FF0000"/>
                </a:solidFill>
                <a:latin typeface="Times New Roman" panose="02020603050405020304" pitchFamily="18" charset="0"/>
                <a:cs typeface="Times New Roman" panose="02020603050405020304" pitchFamily="18" charset="0"/>
              </a:rPr>
              <a:t>processi di localizzazione, </a:t>
            </a:r>
            <a:r>
              <a:rPr lang="it-IT" sz="2400" b="1" dirty="0" err="1">
                <a:solidFill>
                  <a:srgbClr val="FF0000"/>
                </a:solidFill>
                <a:latin typeface="Times New Roman" panose="02020603050405020304" pitchFamily="18" charset="0"/>
                <a:cs typeface="Times New Roman" panose="02020603050405020304" pitchFamily="18" charset="0"/>
              </a:rPr>
              <a:t>ri</a:t>
            </a:r>
            <a:r>
              <a:rPr lang="it-IT" sz="2400" b="1" dirty="0">
                <a:solidFill>
                  <a:srgbClr val="FF0000"/>
                </a:solidFill>
                <a:latin typeface="Times New Roman" panose="02020603050405020304" pitchFamily="18" charset="0"/>
                <a:cs typeface="Times New Roman" panose="02020603050405020304" pitchFamily="18" charset="0"/>
              </a:rPr>
              <a:t>-localizzazione, delocalizzazione e centralizzazione </a:t>
            </a:r>
            <a:r>
              <a:rPr lang="it-IT" sz="2400" b="1" dirty="0">
                <a:latin typeface="Times New Roman" panose="02020603050405020304" pitchFamily="18" charset="0"/>
                <a:cs typeface="Times New Roman" panose="02020603050405020304" pitchFamily="18" charset="0"/>
              </a:rPr>
              <a:t>delineano la </a:t>
            </a:r>
            <a:r>
              <a:rPr lang="it-IT" sz="2400" b="1" i="1" dirty="0">
                <a:solidFill>
                  <a:srgbClr val="FF0000"/>
                </a:solidFill>
                <a:latin typeface="Times New Roman" panose="02020603050405020304" pitchFamily="18" charset="0"/>
                <a:cs typeface="Times New Roman" panose="02020603050405020304" pitchFamily="18" charset="0"/>
              </a:rPr>
              <a:t>dinamica insediativa </a:t>
            </a:r>
            <a:r>
              <a:rPr lang="it-IT" sz="2400" b="1" dirty="0">
                <a:latin typeface="Times New Roman" panose="02020603050405020304" pitchFamily="18" charset="0"/>
                <a:cs typeface="Times New Roman" panose="02020603050405020304" pitchFamily="18" charset="0"/>
              </a:rPr>
              <a:t>che si verifica negli apparati produttivi di un Paese e che le statistiche economiche riportano sotto forma di </a:t>
            </a:r>
            <a:r>
              <a:rPr lang="it-IT" sz="2400" b="1" i="1" dirty="0">
                <a:latin typeface="Times New Roman" panose="02020603050405020304" pitchFamily="18" charset="0"/>
                <a:cs typeface="Times New Roman" panose="02020603050405020304" pitchFamily="18" charset="0"/>
              </a:rPr>
              <a:t>investimenti interni e investimenti diretti esteri </a:t>
            </a:r>
            <a:r>
              <a:rPr lang="it-IT" sz="2400" b="1" dirty="0">
                <a:latin typeface="Times New Roman" panose="02020603050405020304" pitchFamily="18" charset="0"/>
                <a:cs typeface="Times New Roman" panose="02020603050405020304" pitchFamily="18" charset="0"/>
              </a:rPr>
              <a:t>in entrata e in uscita.</a:t>
            </a:r>
          </a:p>
          <a:p>
            <a:pPr algn="just"/>
            <a:endParaRPr lang="it-IT" dirty="0">
              <a:latin typeface="Times New Roman" panose="02020603050405020304" pitchFamily="18" charset="0"/>
              <a:cs typeface="Times New Roman" panose="02020603050405020304" pitchFamily="18" charset="0"/>
            </a:endParaRPr>
          </a:p>
          <a:p>
            <a:r>
              <a:rPr lang="en-US" sz="2400" b="1" i="1" dirty="0">
                <a:latin typeface="Times New Roman" panose="02020603050405020304" pitchFamily="18" charset="0"/>
                <a:cs typeface="Times New Roman" panose="02020603050405020304" pitchFamily="18" charset="0"/>
              </a:rPr>
              <a:t>Key words</a:t>
            </a:r>
            <a:r>
              <a:rPr lang="en-US" sz="2400" b="1" dirty="0">
                <a:latin typeface="Times New Roman" panose="02020603050405020304" pitchFamily="18" charset="0"/>
                <a:cs typeface="Times New Roman" panose="02020603050405020304" pitchFamily="18" charset="0"/>
              </a:rPr>
              <a:t>:</a:t>
            </a:r>
          </a:p>
          <a:p>
            <a:endParaRPr lang="it-IT" sz="1000" dirty="0">
              <a:latin typeface="Times New Roman" panose="02020603050405020304" pitchFamily="18" charset="0"/>
              <a:cs typeface="Times New Roman" panose="02020603050405020304" pitchFamily="18" charset="0"/>
            </a:endParaRPr>
          </a:p>
          <a:p>
            <a:pPr algn="ctr"/>
            <a:r>
              <a:rPr lang="it-IT" sz="2400" b="1" dirty="0">
                <a:solidFill>
                  <a:srgbClr val="FF0000"/>
                </a:solidFill>
                <a:latin typeface="Times New Roman" panose="02020603050405020304" pitchFamily="18" charset="0"/>
                <a:cs typeface="Times New Roman" panose="02020603050405020304" pitchFamily="18" charset="0"/>
              </a:rPr>
              <a:t>Sviluppo sostenibile, flessibilità, resilienza, </a:t>
            </a:r>
            <a:r>
              <a:rPr lang="it-IT" sz="2400" b="1" dirty="0" err="1">
                <a:solidFill>
                  <a:srgbClr val="FF0000"/>
                </a:solidFill>
                <a:latin typeface="Times New Roman" panose="02020603050405020304" pitchFamily="18" charset="0"/>
                <a:cs typeface="Times New Roman" panose="02020603050405020304" pitchFamily="18" charset="0"/>
              </a:rPr>
              <a:t>antifragilità</a:t>
            </a:r>
            <a:r>
              <a:rPr lang="it-IT" sz="2400" b="1" dirty="0">
                <a:solidFill>
                  <a:srgbClr val="FF0000"/>
                </a:solidFill>
                <a:latin typeface="Times New Roman" panose="02020603050405020304" pitchFamily="18" charset="0"/>
                <a:cs typeface="Times New Roman" panose="02020603050405020304" pitchFamily="18" charset="0"/>
              </a:rPr>
              <a:t>, decisioni di intervento/non intervento di tipo attivo, controllo dei risultati …</a:t>
            </a:r>
          </a:p>
          <a:p>
            <a:pPr algn="ctr"/>
            <a:endParaRPr lang="it-IT" sz="2000" b="1" dirty="0">
              <a:latin typeface="Times New Roman" panose="02020603050405020304" pitchFamily="18" charset="0"/>
              <a:cs typeface="Times New Roman" panose="02020603050405020304" pitchFamily="18" charset="0"/>
            </a:endParaRPr>
          </a:p>
          <a:p>
            <a:pPr algn="ctr"/>
            <a:r>
              <a:rPr lang="it-IT" sz="2400" b="1" dirty="0">
                <a:latin typeface="Times New Roman" panose="02020603050405020304" pitchFamily="18" charset="0"/>
                <a:cs typeface="Times New Roman" panose="02020603050405020304" pitchFamily="18" charset="0"/>
              </a:rPr>
              <a:t>Rappresentazione grafica</a:t>
            </a:r>
            <a:endParaRPr lang="it-IT" sz="1000" b="1" dirty="0">
              <a:latin typeface="Times New Roman" panose="02020603050405020304" pitchFamily="18" charset="0"/>
              <a:cs typeface="Times New Roman" panose="02020603050405020304" pitchFamily="18" charset="0"/>
            </a:endParaRPr>
          </a:p>
        </p:txBody>
      </p:sp>
      <p:sp>
        <p:nvSpPr>
          <p:cNvPr id="6" name="Freccia a destra rientrata 5"/>
          <p:cNvSpPr/>
          <p:nvPr/>
        </p:nvSpPr>
        <p:spPr>
          <a:xfrm>
            <a:off x="6516216" y="6147498"/>
            <a:ext cx="864096" cy="542887"/>
          </a:xfrm>
          <a:prstGeom prst="notched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43702492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1287</TotalTime>
  <Words>1597</Words>
  <Application>Microsoft Office PowerPoint</Application>
  <PresentationFormat>Presentazione su schermo (4:3)</PresentationFormat>
  <Paragraphs>171</Paragraphs>
  <Slides>24</Slides>
  <Notes>1</Notes>
  <HiddenSlides>0</HiddenSlides>
  <MMClips>0</MMClips>
  <ScaleCrop>false</ScaleCrop>
  <HeadingPairs>
    <vt:vector size="8" baseType="variant">
      <vt:variant>
        <vt:lpstr>Caratteri utilizzati</vt:lpstr>
      </vt:variant>
      <vt:variant>
        <vt:i4>6</vt:i4>
      </vt:variant>
      <vt:variant>
        <vt:lpstr>Tema</vt:lpstr>
      </vt:variant>
      <vt:variant>
        <vt:i4>1</vt:i4>
      </vt:variant>
      <vt:variant>
        <vt:lpstr>Server OLE incorporati</vt:lpstr>
      </vt:variant>
      <vt:variant>
        <vt:i4>1</vt:i4>
      </vt:variant>
      <vt:variant>
        <vt:lpstr>Titoli diapositive</vt:lpstr>
      </vt:variant>
      <vt:variant>
        <vt:i4>24</vt:i4>
      </vt:variant>
    </vt:vector>
  </HeadingPairs>
  <TitlesOfParts>
    <vt:vector size="32" baseType="lpstr">
      <vt:lpstr>Arial</vt:lpstr>
      <vt:lpstr>Calibri</vt:lpstr>
      <vt:lpstr>Comic Sans MS</vt:lpstr>
      <vt:lpstr>Tahoma</vt:lpstr>
      <vt:lpstr>Times New Roman</vt:lpstr>
      <vt:lpstr>Wingdings</vt:lpstr>
      <vt:lpstr>Tema di Office</vt:lpstr>
      <vt:lpstr>Picture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Michele COLONNA</dc:title>
  <dc:creator>miccolonna</dc:creator>
  <cp:lastModifiedBy>PRESTAMBURGO SONIA</cp:lastModifiedBy>
  <cp:revision>73</cp:revision>
  <dcterms:created xsi:type="dcterms:W3CDTF">2015-02-25T16:53:27Z</dcterms:created>
  <dcterms:modified xsi:type="dcterms:W3CDTF">2021-03-08T11:46:49Z</dcterms:modified>
</cp:coreProperties>
</file>