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4BE74-64CD-6E4B-B024-8679F43DE493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892F8-6293-F741-97D9-CEB9E78F051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450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27F29-9D4D-CC41-89DF-90ECF2D44C88}" type="datetimeFigureOut">
              <a:rPr lang="it-IT" smtClean="0"/>
              <a:t>08/03/21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DFD16-409E-CD4E-8FCE-D92DF7204C7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412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6950F-DB7A-9C42-B5B7-378993F5FADD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8BE6FD1-99EB-274F-ACD2-B5DEAA0C114E}" type="datetime1">
              <a:rPr lang="it-IT" smtClean="0"/>
              <a:t>08/03/21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FA8D-00C9-114F-A49F-3F9F7822171A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6CB36533-B1F6-8748-B203-C47E86036BD3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56EA85F-A22F-BE4D-979A-3A64E1277D14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94EB-491B-884B-8BD9-6BD40A8CF093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9ED4-A1D5-174A-A131-94D41CB4F749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FCE-B80F-3447-877C-F2836811A7FA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868B-CCA8-1442-A20E-E85400118F79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D970-2DF0-8D47-9E48-68EDECC72BF3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42130DF-353F-B645-A768-9A2B91ECF140}" type="datetime1">
              <a:rPr lang="it-IT" smtClean="0"/>
              <a:t>08/03/21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E67043A2-A80E-D44A-A374-64D9DCDCA7C6}" type="datetime1">
              <a:rPr lang="it-IT" smtClean="0"/>
              <a:t>08/03/21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B312-5CE5-F842-B71D-FCCDB4FA927B}" type="datetime1">
              <a:rPr lang="it-IT" smtClean="0"/>
              <a:t>08/03/21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64C4B-2C74-0345-A042-90949CEC4E5D}" type="datetime1">
              <a:rPr lang="it-IT" smtClean="0"/>
              <a:t>08/03/21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B0B1ED2-B814-8447-80A9-0FBE89DE3D8E}" type="datetime1">
              <a:rPr lang="it-IT" smtClean="0"/>
              <a:t>08/03/21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817AC7-8B8E-CE48-BC94-10AE5DE486D3}" type="datetime1">
              <a:rPr lang="it-IT" smtClean="0"/>
              <a:t>08/03/21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its.it/persone/index.php/from/abook/persona/4692" TargetMode="External"/><Relationship Id="rId3" Type="http://schemas.openxmlformats.org/officeDocument/2006/relationships/hyperlink" Target="mailto:catalant@units.i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Storia Contemporanea</a:t>
            </a:r>
            <a:br>
              <a:rPr lang="it-IT" dirty="0" smtClean="0"/>
            </a:br>
            <a:r>
              <a:rPr lang="it-IT" dirty="0" smtClean="0"/>
              <a:t>(Presentazione del corso)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Prof.ssa Tullia </a:t>
            </a:r>
            <a:r>
              <a:rPr lang="it-IT" dirty="0" err="1" smtClean="0"/>
              <a:t>Catalan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34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Buongiorno a tutti e a tutte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pic>
        <p:nvPicPr>
          <p:cNvPr id="7" name="Segnaposto contenuto 6" descr="Tullia Catala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919" r="-27919"/>
          <a:stretch>
            <a:fillRect/>
          </a:stretch>
        </p:blipFill>
        <p:spPr>
          <a:xfrm>
            <a:off x="1114425" y="2595563"/>
            <a:ext cx="7610475" cy="3670300"/>
          </a:xfrm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Alcune informazioni utili: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Presentazione della docente. </a:t>
            </a:r>
          </a:p>
          <a:p>
            <a:r>
              <a:rPr lang="it-IT" dirty="0" smtClean="0"/>
              <a:t>Suo CV e pubblicazioni reperibili al seguente link: </a:t>
            </a:r>
          </a:p>
          <a:p>
            <a:r>
              <a:rPr lang="it-IT" dirty="0">
                <a:hlinkClick r:id="rId2"/>
              </a:rPr>
              <a:t>https://www.units.it/persone/index.php/from/abook/persona/</a:t>
            </a:r>
            <a:r>
              <a:rPr lang="it-IT" dirty="0" smtClean="0">
                <a:hlinkClick r:id="rId2"/>
              </a:rPr>
              <a:t>4692</a:t>
            </a:r>
            <a:endParaRPr lang="it-IT" dirty="0" smtClean="0"/>
          </a:p>
          <a:p>
            <a:r>
              <a:rPr lang="it-IT" dirty="0" smtClean="0"/>
              <a:t>Il ricevimento </a:t>
            </a:r>
            <a:r>
              <a:rPr lang="it-IT" dirty="0" smtClean="0"/>
              <a:t>è telematico fino a fine emergenza COVID. Potete fissare con la docente un appuntamento, scrivendole al seguente indirizzo: </a:t>
            </a:r>
            <a:r>
              <a:rPr lang="it-IT" dirty="0" smtClean="0">
                <a:hlinkClick r:id="rId3"/>
              </a:rPr>
              <a:t>catalant</a:t>
            </a:r>
            <a:r>
              <a:rPr lang="it-IT" dirty="0" smtClean="0">
                <a:hlinkClick r:id="rId3"/>
              </a:rPr>
              <a:t>@units.it</a:t>
            </a:r>
            <a:endParaRPr lang="it-IT" dirty="0" smtClean="0"/>
          </a:p>
          <a:p>
            <a:r>
              <a:rPr lang="it-IT" dirty="0" smtClean="0"/>
              <a:t>Collegamento </a:t>
            </a:r>
            <a:r>
              <a:rPr lang="it-IT" dirty="0" err="1" smtClean="0"/>
              <a:t>skype</a:t>
            </a:r>
            <a:r>
              <a:rPr lang="it-IT" dirty="0" smtClean="0"/>
              <a:t>: </a:t>
            </a:r>
            <a:r>
              <a:rPr lang="it-IT" dirty="0" err="1" smtClean="0"/>
              <a:t>catalant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8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programma del corso: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</a:t>
            </a:r>
            <a:r>
              <a:rPr lang="it-IT" dirty="0" smtClean="0">
                <a:solidFill>
                  <a:srgbClr val="FF0000"/>
                </a:solidFill>
              </a:rPr>
              <a:t> prerequisiti richiesti:  </a:t>
            </a:r>
            <a:r>
              <a:rPr lang="it-IT" dirty="0" smtClean="0"/>
              <a:t>(lineamenti generali della storia dell’Ottocento e del Novecento)</a:t>
            </a:r>
          </a:p>
          <a:p>
            <a:pPr marL="0" indent="0">
              <a:buNone/>
            </a:pPr>
            <a:r>
              <a:rPr lang="it-IT" dirty="0" smtClean="0"/>
              <a:t>Fare riferimento al manuale dell’ultimo anno di scuola superiore. E’ richiesta la conoscenza dei momenti “chiave” della storia contemporanea. </a:t>
            </a: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Obiettivi: </a:t>
            </a:r>
            <a:r>
              <a:rPr lang="it-IT" dirty="0" smtClean="0"/>
              <a:t>Fornire una conoscenza generale delle principali questioni della storia contemporanea, con attenzione anche alle  metodologie e alle fonti che caratterizzano il lavoro degli storici.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4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e 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mio metodo è di affrontare i grandi temi della storia contemporanea in prospettiva diacronica, in modo da farvi ragionare in un’ottica di lungo periodo (Ottocento-Novecento). </a:t>
            </a:r>
          </a:p>
          <a:p>
            <a:r>
              <a:rPr lang="it-IT" dirty="0" smtClean="0"/>
              <a:t>Non riusciremo ad affrontare durante il corso tutti i temi che trovate sul manuale di Alberto M. </a:t>
            </a:r>
            <a:r>
              <a:rPr lang="it-IT" dirty="0" err="1" smtClean="0"/>
              <a:t>Banti</a:t>
            </a:r>
            <a:r>
              <a:rPr lang="it-IT" dirty="0" smtClean="0"/>
              <a:t> (2 volumi), ma alla fine delle lezioni avrete le capacità di analizzare un grande evento  (ad esempio la I guerra mondiale; il </a:t>
            </a:r>
            <a:r>
              <a:rPr lang="mr-IN" dirty="0" smtClean="0"/>
              <a:t>’</a:t>
            </a:r>
            <a:r>
              <a:rPr lang="it-IT" dirty="0" smtClean="0"/>
              <a:t>68 e i movimenti giovanili; il crollo del muro di Berlino nel 1989</a:t>
            </a:r>
            <a:r>
              <a:rPr lang="mr-IN" dirty="0" smtClean="0"/>
              <a:t>…</a:t>
            </a:r>
            <a:r>
              <a:rPr lang="it-IT" dirty="0" err="1" smtClean="0"/>
              <a:t>etc</a:t>
            </a:r>
            <a:r>
              <a:rPr lang="it-IT" dirty="0" smtClean="0"/>
              <a:t>) conoscendo le sue origini, il contesto, i protagonisti principali, le sue conseguenze sulla società, l’economia, la cultura. 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dei temi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.</a:t>
            </a:r>
            <a:r>
              <a:rPr lang="it-IT" sz="6400" dirty="0" smtClean="0"/>
              <a:t>I diritti di cittadinanza </a:t>
            </a:r>
          </a:p>
          <a:p>
            <a:pPr marL="0" indent="0">
              <a:buNone/>
            </a:pPr>
            <a:r>
              <a:rPr lang="it-IT" sz="6400" dirty="0" smtClean="0"/>
              <a:t>I movimenti e i partiti politici fra Ottocento e Novecento</a:t>
            </a:r>
          </a:p>
          <a:p>
            <a:pPr marL="0" indent="0">
              <a:buNone/>
            </a:pPr>
            <a:r>
              <a:rPr lang="it-IT" sz="6400" dirty="0" smtClean="0"/>
              <a:t>Colonizzazione e decolonizzazione;</a:t>
            </a:r>
          </a:p>
          <a:p>
            <a:pPr marL="0" indent="0">
              <a:buNone/>
            </a:pPr>
            <a:r>
              <a:rPr lang="it-IT" sz="6400" dirty="0" smtClean="0"/>
              <a:t> I giovani e la politica</a:t>
            </a:r>
          </a:p>
          <a:p>
            <a:pPr marL="0" indent="0">
              <a:buNone/>
            </a:pPr>
            <a:r>
              <a:rPr lang="it-IT" sz="6400" dirty="0" smtClean="0"/>
              <a:t>I genocidi ; Le guerre mondiali; I totalitarismi</a:t>
            </a:r>
          </a:p>
          <a:p>
            <a:pPr marL="0" indent="0">
              <a:buNone/>
            </a:pPr>
            <a:r>
              <a:rPr lang="it-IT" sz="6400" dirty="0" smtClean="0"/>
              <a:t>La guerra fredda </a:t>
            </a:r>
          </a:p>
          <a:p>
            <a:pPr marL="0" indent="0">
              <a:buNone/>
            </a:pPr>
            <a:r>
              <a:rPr lang="it-IT" sz="6400" dirty="0" smtClean="0"/>
              <a:t>Il terrorismo</a:t>
            </a:r>
          </a:p>
          <a:p>
            <a:pPr marL="0" indent="0">
              <a:buNone/>
            </a:pPr>
            <a:r>
              <a:rPr lang="it-IT" sz="6400" dirty="0" smtClean="0"/>
              <a:t>La caduta del  Muro di Berlino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5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libri da studiare: il manuale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Alberto M. </a:t>
            </a:r>
            <a:r>
              <a:rPr lang="it-IT" dirty="0" err="1" smtClean="0"/>
              <a:t>Banti</a:t>
            </a:r>
            <a:r>
              <a:rPr lang="it-IT" dirty="0" smtClean="0"/>
              <a:t>, vol. 1 (da pag.  </a:t>
            </a:r>
            <a:r>
              <a:rPr lang="it-IT" dirty="0" smtClean="0"/>
              <a:t>165)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Alberto M. </a:t>
            </a:r>
            <a:r>
              <a:rPr lang="it-IT" dirty="0" err="1" smtClean="0"/>
              <a:t>Banti</a:t>
            </a:r>
            <a:r>
              <a:rPr lang="it-IT" dirty="0" smtClean="0"/>
              <a:t>, </a:t>
            </a:r>
            <a:r>
              <a:rPr lang="it-IT" dirty="0" err="1" smtClean="0"/>
              <a:t>vol</a:t>
            </a:r>
            <a:r>
              <a:rPr lang="it-IT" dirty="0" smtClean="0"/>
              <a:t> 2 (da fare tutto) </a:t>
            </a:r>
            <a:endParaRPr lang="it-IT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-33714" r="-33714"/>
          <a:stretch>
            <a:fillRect/>
          </a:stretch>
        </p:blipFill>
        <p:spPr/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7</a:t>
            </a:fld>
            <a:endParaRPr lang="en-US"/>
          </a:p>
        </p:txBody>
      </p:sp>
      <p:pic>
        <p:nvPicPr>
          <p:cNvPr id="14" name="Segnaposto contenuto 13" descr="9788842091431_0_221_0_75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430" r="-354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6016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25506" y="1124712"/>
            <a:ext cx="8915400" cy="914400"/>
          </a:xfrm>
        </p:spPr>
        <p:txBody>
          <a:bodyPr>
            <a:noAutofit/>
          </a:bodyPr>
          <a:lstStyle/>
          <a:p>
            <a:r>
              <a:rPr lang="it-IT" sz="2800" dirty="0" smtClean="0"/>
              <a:t>Alcuni saggi storiografici sulla politica nell’età contemporanea</a:t>
            </a:r>
            <a:endParaRPr lang="it-IT" sz="2800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/>
          <a:srcRect l="-21349" r="-21349"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E’ un volume curato da Baioni e Conti,  suddiviso in vari saggi, che </a:t>
            </a:r>
            <a:r>
              <a:rPr lang="it-IT" dirty="0" smtClean="0"/>
              <a:t>ho </a:t>
            </a:r>
            <a:r>
              <a:rPr lang="it-IT" dirty="0" smtClean="0"/>
              <a:t>pensato di introdurre tenendo conto dei vostri indirizzi di studio. </a:t>
            </a:r>
          </a:p>
          <a:p>
            <a:r>
              <a:rPr lang="it-IT" dirty="0" smtClean="0"/>
              <a:t>I saggi affrontano temi quali: la propaganda politica; i giovani e la politica; arte e politica; musica e politica; sport e politica etc.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2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Modalità di 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L’esame è </a:t>
            </a:r>
            <a:r>
              <a:rPr lang="it-IT" dirty="0" smtClean="0"/>
              <a:t>orale. Non vi saranno appelli straordinari se non quelli previsti dal calendario didattico. </a:t>
            </a:r>
          </a:p>
          <a:p>
            <a:r>
              <a:rPr lang="it-IT" dirty="0" smtClean="0"/>
              <a:t>Controllate con attenzione il </a:t>
            </a:r>
            <a:r>
              <a:rPr lang="it-IT" dirty="0" err="1" smtClean="0"/>
              <a:t>Syllabus</a:t>
            </a:r>
            <a:r>
              <a:rPr lang="it-IT" dirty="0" smtClean="0"/>
              <a:t> del corso, dove sono espressi anche i requisiti necessari e </a:t>
            </a:r>
            <a:r>
              <a:rPr lang="it-IT" smtClean="0"/>
              <a:t>i criteri di </a:t>
            </a:r>
            <a:r>
              <a:rPr lang="it-IT" dirty="0" smtClean="0"/>
              <a:t>giudizio. </a:t>
            </a:r>
            <a:endParaRPr lang="it-IT" dirty="0" smtClean="0"/>
          </a:p>
          <a:p>
            <a:r>
              <a:rPr lang="it-IT" dirty="0" smtClean="0"/>
              <a:t>E’ un esame che richiede uno studio approfondito e attento. Partite prima dal manuale e poi passate al testo di Baioni e Conti. Non si prepara in 15 giorni</a:t>
            </a:r>
            <a:r>
              <a:rPr lang="mr-IN" dirty="0" smtClean="0"/>
              <a:t>…</a:t>
            </a:r>
            <a:r>
              <a:rPr lang="it-IT" dirty="0" smtClean="0"/>
              <a:t>..</a:t>
            </a:r>
          </a:p>
          <a:p>
            <a:r>
              <a:rPr lang="it-IT" dirty="0" smtClean="0"/>
              <a:t>Durante l’esame vi chiederò di ricostruire alcuni eventi della storia fra Ottocento e Novecento. Dovrete saperli collocare nell’arco temporale e in una prospettiva internazionale (studiate sempre con davanti le carte geo-politiche, vi sarà di grande aiuto), conoscerne le radici e le implicazioni per le società coeve. 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Università di Trieste - Dipartimento di Studi Umanistici, corso di Storia Contemporanea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4533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99</TotalTime>
  <Words>655</Words>
  <Application>Microsoft Macintosh PowerPoint</Application>
  <PresentationFormat>Presentazione su schermo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Percezione</vt:lpstr>
      <vt:lpstr>Storia Contemporanea (Presentazione del corso) </vt:lpstr>
      <vt:lpstr>Buongiorno a tutti e a tutte</vt:lpstr>
      <vt:lpstr>Alcune informazioni utili: </vt:lpstr>
      <vt:lpstr>Il programma del corso: </vt:lpstr>
      <vt:lpstr>Metodi e obiettivi</vt:lpstr>
      <vt:lpstr>Alcuni dei temi</vt:lpstr>
      <vt:lpstr>I libri da studiare: il manuale </vt:lpstr>
      <vt:lpstr>Alcuni saggi storiografici sulla politica nell’età contemporanea</vt:lpstr>
      <vt:lpstr>Modalità di esame</vt:lpstr>
    </vt:vector>
  </TitlesOfParts>
  <Company>Università degli studi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Contemporanea (Presentazione del corso) </dc:title>
  <dc:creator>Tullia Catalan</dc:creator>
  <cp:lastModifiedBy>Tullia Catalan</cp:lastModifiedBy>
  <cp:revision>53</cp:revision>
  <dcterms:created xsi:type="dcterms:W3CDTF">2020-03-11T14:34:34Z</dcterms:created>
  <dcterms:modified xsi:type="dcterms:W3CDTF">2021-03-08T16:39:00Z</dcterms:modified>
</cp:coreProperties>
</file>