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7" r:id="rId3"/>
  </p:sldMasterIdLst>
  <p:notesMasterIdLst>
    <p:notesMasterId r:id="rId34"/>
  </p:notesMasterIdLst>
  <p:sldIdLst>
    <p:sldId id="896" r:id="rId4"/>
    <p:sldId id="398" r:id="rId5"/>
    <p:sldId id="279" r:id="rId6"/>
    <p:sldId id="729" r:id="rId7"/>
    <p:sldId id="668" r:id="rId8"/>
    <p:sldId id="670" r:id="rId9"/>
    <p:sldId id="451" r:id="rId10"/>
    <p:sldId id="673" r:id="rId11"/>
    <p:sldId id="452" r:id="rId12"/>
    <p:sldId id="615" r:id="rId13"/>
    <p:sldId id="665" r:id="rId14"/>
    <p:sldId id="869" r:id="rId15"/>
    <p:sldId id="816" r:id="rId16"/>
    <p:sldId id="679" r:id="rId17"/>
    <p:sldId id="828" r:id="rId18"/>
    <p:sldId id="680" r:id="rId19"/>
    <p:sldId id="681" r:id="rId20"/>
    <p:sldId id="877" r:id="rId21"/>
    <p:sldId id="461" r:id="rId22"/>
    <p:sldId id="851" r:id="rId23"/>
    <p:sldId id="848" r:id="rId24"/>
    <p:sldId id="682" r:id="rId25"/>
    <p:sldId id="731" r:id="rId26"/>
    <p:sldId id="669" r:id="rId27"/>
    <p:sldId id="465" r:id="rId28"/>
    <p:sldId id="884" r:id="rId29"/>
    <p:sldId id="630" r:id="rId30"/>
    <p:sldId id="734" r:id="rId31"/>
    <p:sldId id="736" r:id="rId32"/>
    <p:sldId id="815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 snapToObjects="1">
      <p:cViewPr varScale="1">
        <p:scale>
          <a:sx n="103" d="100"/>
          <a:sy n="103" d="100"/>
        </p:scale>
        <p:origin x="1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31C38-6CCD-8C45-8E95-AC1F150A6368}" type="datetimeFigureOut">
              <a:rPr lang="it-IT" smtClean="0"/>
              <a:t>09/03/21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38C3-8EA4-E34F-8D38-026C8FF0A6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12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0F4AC190-77E7-8C46-A389-0D9DD432F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5FE2E-3B43-2A4D-8AD1-5C9DF80B10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9392BDE-F2AD-8443-8220-407CBD2652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BFBD23B-0B75-1445-8DC8-2FD928DBC3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629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17F6184-C11F-FC46-BE25-B711E4CF0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C38AE-9DD8-4149-9301-C8F855C905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F0DC847-2100-D94D-B755-349DC7238B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BBE536B-E910-784E-8E02-291CBD8B3A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096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46BDE91-CC75-6043-ABD4-F32A7CD9E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B89689-5095-8045-9D2B-B8A5555FAD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2CFBF98-80F3-3347-BC1D-F8B936F26A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69AEA3B-95A6-7746-853F-FAAF77C856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20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7E8DCE0F-6A7C-404C-B053-E534B2276B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1FE9D-1799-DA41-904A-F3807D72DB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4342C47-5C20-2043-82D3-E4119BF606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309777C-3982-D545-B3B1-ABA9513FF6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01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313D201B-756A-AD40-BE97-3FCFB1032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4B6EA-A11F-2E4F-8739-B81645D669A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83E445C-194C-C14D-A87C-8C139A5569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3C1EB50-240B-D64C-A2C5-FE1A9CFA7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it-IT"/>
              <a:t>Polymorphs at margin of a vessel in acutely inflamed tissue.</a:t>
            </a:r>
          </a:p>
        </p:txBody>
      </p:sp>
    </p:spTree>
    <p:extLst>
      <p:ext uri="{BB962C8B-B14F-4D97-AF65-F5344CB8AC3E}">
        <p14:creationId xmlns:p14="http://schemas.microsoft.com/office/powerpoint/2010/main" val="90691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25B0F5EB-F781-E445-BA84-DA887F880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605437-9429-2341-9470-C913F9083C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2226" name="Rectangle 7">
            <a:extLst>
              <a:ext uri="{FF2B5EF4-FFF2-40B4-BE49-F238E27FC236}">
                <a16:creationId xmlns:a16="http://schemas.microsoft.com/office/drawing/2014/main" id="{D55E05D6-74AB-C149-BE28-E03BA0092F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C61BC6-BE9F-404A-871A-03F591734A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F5C756B-9A1B-5843-99BE-4E26E7B7AE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DCE5756-6F0E-0D49-9F95-4BF6A4087C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682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540AB5-45C1-7E45-8EBF-F1912117EDB9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80B345D5-3E96-6C4B-A726-B4CF423A7657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96C00C5C-7DB2-5449-8D94-3CD746C9232F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050D195-0DED-D145-ADBB-58775C753E6E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5933047-ABED-6C48-B933-FC7AEDA16B14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E1C4F6D3-A856-7544-A083-7E386089C6FB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9FFBD450-9A5E-7C47-BA36-36CB47EE3FD1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1F7BEEDC-F1E1-5842-8A37-2B90B3F2154D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90EB10E6-CA5A-0246-A68C-CBD920F18166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77863" y="5334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81063" y="2209800"/>
            <a:ext cx="7518400" cy="3429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16CB082-701D-584F-A2C5-2ADAEB2E4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9190989-6223-7C46-9DBD-911383693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2949A65-64DB-1643-90CE-1F2CEA592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AF13B9-2E85-5948-BD36-D98D58B107B7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1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4051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9863" y="609600"/>
            <a:ext cx="1946275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56896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2355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6972C7-7C65-1C49-AF2A-294B97CE8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CD83A1-737D-0D40-92A0-380E2F4A2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C1E0E6-3D2E-3340-B806-A4FB9E037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A3A5-850A-044A-B605-4B9F9EF48C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174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CCB8D-2F0A-4E4E-9179-412A1EC57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EBE066-12D5-5649-B442-BEF64FD0FA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337BAB-ECF0-E647-B0A5-A2F98BD29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7C23E-AFDB-5E4C-BD58-F6DA97A994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59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90D245-D7CE-6C4C-8911-BC85B509F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08AF25-ED7E-684C-B291-B1C2031E3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BBD12D-319B-AE44-834C-2AEDD263D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CB38-D994-8849-A5BE-37D2A9847F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9752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9135A-FA6F-AC4F-B38B-540027766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D2F682-3BFE-DA4F-BE8C-432418B7F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E4CAB2-9E94-0D4E-B5D8-23B672495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EAFB-1DF7-C24A-B3D9-B1A64B99CC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55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B17E5A-A582-5A4C-A17A-00C038AE5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1CDFD6-9724-154C-B62B-39A80E76C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2C6D46-B3F8-2549-AB53-092A1F045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2670C-6A8A-5342-BCE0-943C24839B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7049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AB88BA-AA67-5341-A583-3E7011D27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1A0955-16A2-8D47-B82B-96E753CB5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7BDB7C-2396-1442-8C73-D29A09989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7D293-7DB7-3D46-B3C6-0187ADB7FA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703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C99350-D3A3-9345-9714-EE0A6174A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9DBE86-49E6-184B-9911-DACF837EA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2F6675-E815-9045-9EA5-5816AA7C7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AF8C8-683E-3946-BEFC-5F3FE7A45C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4248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AEACA-7401-9443-B2CF-A49703CDB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65DCC-B2D4-9F47-BED9-9837C4326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F9FEC4-531D-A64D-ABCE-93AEA7998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6DE85-1AF7-7644-9A4D-8C6AFCFF1E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899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80595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7055D-9E3E-CB4B-A104-4496FB191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5D84E-1075-AA47-9AEB-680C8EED6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05935-7015-7649-B943-7FA91BA88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81540-88FF-644C-8B2F-5385CB5DF8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762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11BE2C-D366-1841-85F3-E8931855D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B7A987-FDD2-484A-B408-C0B5007AD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9A1369-B96F-8B42-B946-47FFE29F0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8E32-55DB-A142-9184-DED421ECAE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308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938E48-9716-F044-A2EB-92AD70673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643F29-AAB5-5F4A-B55A-60671780D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A1B5F5-6926-E140-BFA7-719A204F1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C2B8B-7B5E-B84D-9A9B-17B46D7097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9395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1DF3BD-8B85-C443-9431-A8AC9DD9C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0020B8-4FEA-9442-9DD3-0C6ADCC31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964CF-4A59-DE49-8D49-87B0D1434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7C82C-73BC-A144-8DE5-B087E79015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2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67260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15786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46558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7863" y="1981200"/>
            <a:ext cx="38179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08479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0260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49163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93240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056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7041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56346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88363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9863" y="609600"/>
            <a:ext cx="1946275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56896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7015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7863" y="1981200"/>
            <a:ext cx="38179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0740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1585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63824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10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5842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797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6E2DD8F6-441E-6346-911E-C47724409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7788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7">
            <a:extLst>
              <a:ext uri="{FF2B5EF4-FFF2-40B4-BE49-F238E27FC236}">
                <a16:creationId xmlns:a16="http://schemas.microsoft.com/office/drawing/2014/main" id="{5F058C93-A92F-9F4A-AF3F-A14D8B002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81200"/>
            <a:ext cx="7788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5947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7EED4AA-2A10-5A4E-A807-528F9299D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9BEA208-C1E7-7C45-8A13-FEA96E38B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5A97B17-6E74-6A42-B548-461C6379F5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44BD210-D94B-BA4F-AB2F-C6E5C39D72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542F1FBC-3E88-484E-A21A-8B36994CC4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28DB362-2035-954B-A42F-CE054B5139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645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>
            <a:extLst>
              <a:ext uri="{FF2B5EF4-FFF2-40B4-BE49-F238E27FC236}">
                <a16:creationId xmlns:a16="http://schemas.microsoft.com/office/drawing/2014/main" id="{7C02F76C-B33D-0B45-AAE2-29F990C29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7788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17">
            <a:extLst>
              <a:ext uri="{FF2B5EF4-FFF2-40B4-BE49-F238E27FC236}">
                <a16:creationId xmlns:a16="http://schemas.microsoft.com/office/drawing/2014/main" id="{886470F9-881E-A445-8D76-C8642358D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81200"/>
            <a:ext cx="7788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0809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ZUUfdP87Ssg&amp;feature=related" TargetMode="Externa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olo 1">
            <a:extLst>
              <a:ext uri="{FF2B5EF4-FFF2-40B4-BE49-F238E27FC236}">
                <a16:creationId xmlns:a16="http://schemas.microsoft.com/office/drawing/2014/main" id="{EF6E9F9D-E321-664F-A443-9612EB948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863" y="-100013"/>
            <a:ext cx="7772400" cy="639763"/>
          </a:xfrm>
        </p:spPr>
        <p:txBody>
          <a:bodyPr/>
          <a:lstStyle/>
          <a:p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Ossigeno-ozonoterapia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57BC7E-A1FF-4D48-8E0D-1F2B895A7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" y="620713"/>
            <a:ext cx="8928100" cy="6048375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altLang="it-IT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ozonoterapia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è stata impiegata per un discreto numero di anni</a:t>
            </a:r>
            <a:r>
              <a:rPr lang="it-IT" altLang="it-I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aumentare le potenzialità terapeutiche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dei </a:t>
            </a:r>
            <a:r>
              <a:rPr lang="it-IT" altLang="it-IT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farmaci antineoplastici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sia della </a:t>
            </a:r>
            <a:r>
              <a:rPr lang="it-IT" altLang="it-IT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radioterapia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Oltre che per un effetto diretto sulle cellule tumorali, </a:t>
            </a:r>
            <a:r>
              <a:rPr lang="it-IT" altLang="it-IT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migliorerebbe l’</a:t>
            </a:r>
            <a:r>
              <a:rPr lang="it-IT" altLang="it-IT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ipossia tumorale</a:t>
            </a:r>
            <a:r>
              <a:rPr lang="it-IT" altLang="it-I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ripercussioni favorevoli sia in termini di sensibilizzazione alla radioterapia che di </a:t>
            </a:r>
            <a:r>
              <a:rPr lang="it-IT" altLang="it-IT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del </a:t>
            </a:r>
            <a:r>
              <a:rPr lang="it-IT" altLang="it-IT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flusso sanguigno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dunque di migliore arrivo dei farmaci al tumore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L’impiego della ozonoterapia per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prevenire o ridurre tossicità legate alle terapie oncologiche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stata un’altra delle indicazioni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Purtroppo, però, </a:t>
            </a:r>
            <a:r>
              <a:rPr lang="it-IT" altLang="it-IT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dati disponibili provengono da esperienze individuali o da studi la cui qualità è davvero bassa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cui questo approccio non può essere raccomandato al momento per migliorare i risultati delle</a:t>
            </a:r>
            <a:r>
              <a:rPr lang="it-IT" altLang="it-IT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terapie oncologiche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altLang="it-IT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1348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2" name="Text Box 6">
            <a:extLst>
              <a:ext uri="{FF2B5EF4-FFF2-40B4-BE49-F238E27FC236}">
                <a16:creationId xmlns:a16="http://schemas.microsoft.com/office/drawing/2014/main" id="{A7544C31-0F9B-B444-A76C-304042E98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componenti dell’infiammazione acuta e cronica: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cellule e proteine del </a:t>
            </a:r>
            <a:r>
              <a:rPr kumimoji="0" lang="en-US" sz="30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sangue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cellule dei </a:t>
            </a:r>
            <a:r>
              <a:rPr kumimoji="0" lang="en-US" sz="30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cellule e proteine della </a:t>
            </a:r>
            <a:r>
              <a:rPr kumimoji="0" lang="en-US" sz="30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matrice extracellulare</a:t>
            </a:r>
          </a:p>
        </p:txBody>
      </p:sp>
      <p:pic>
        <p:nvPicPr>
          <p:cNvPr id="29698" name="Picture 4">
            <a:extLst>
              <a:ext uri="{FF2B5EF4-FFF2-40B4-BE49-F238E27FC236}">
                <a16:creationId xmlns:a16="http://schemas.microsoft.com/office/drawing/2014/main" id="{16A9DF38-DCA7-544A-8C6F-8428971E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527175"/>
            <a:ext cx="8948737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9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AutoShape 4">
            <a:extLst>
              <a:ext uri="{FF2B5EF4-FFF2-40B4-BE49-F238E27FC236}">
                <a16:creationId xmlns:a16="http://schemas.microsoft.com/office/drawing/2014/main" id="{2C52F206-ED8E-E744-823F-50FF54B6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960438"/>
            <a:ext cx="5715000" cy="1173162"/>
          </a:xfrm>
          <a:prstGeom prst="downArrowCallout">
            <a:avLst>
              <a:gd name="adj1" fmla="val 78394"/>
              <a:gd name="adj2" fmla="val 58728"/>
              <a:gd name="adj3" fmla="val 16667"/>
              <a:gd name="adj4" fmla="val 66667"/>
            </a:avLst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4085" name="AutoShape 5">
            <a:extLst>
              <a:ext uri="{FF2B5EF4-FFF2-40B4-BE49-F238E27FC236}">
                <a16:creationId xmlns:a16="http://schemas.microsoft.com/office/drawing/2014/main" id="{A9C3688A-D440-B847-A837-86C3BE219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2276475"/>
            <a:ext cx="5715000" cy="1150938"/>
          </a:xfrm>
          <a:prstGeom prst="downArrowCallout">
            <a:avLst>
              <a:gd name="adj1" fmla="val 78207"/>
              <a:gd name="adj2" fmla="val 78207"/>
              <a:gd name="adj3" fmla="val 16667"/>
              <a:gd name="adj4" fmla="val 66667"/>
            </a:avLst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4086" name="Rectangle 6">
            <a:extLst>
              <a:ext uri="{FF2B5EF4-FFF2-40B4-BE49-F238E27FC236}">
                <a16:creationId xmlns:a16="http://schemas.microsoft.com/office/drawing/2014/main" id="{899B012C-5F4F-4B43-A8E8-BAFCC0597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644900"/>
            <a:ext cx="5715000" cy="6477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4087" name="Text Box 7">
            <a:extLst>
              <a:ext uri="{FF2B5EF4-FFF2-40B4-BE49-F238E27FC236}">
                <a16:creationId xmlns:a16="http://schemas.microsoft.com/office/drawing/2014/main" id="{5E7B729E-1818-3843-BB2B-329D29810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1052513"/>
            <a:ext cx="548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STIMOLO FLOGOGENO</a:t>
            </a:r>
          </a:p>
        </p:txBody>
      </p:sp>
      <p:sp>
        <p:nvSpPr>
          <p:cNvPr id="814088" name="Text Box 8">
            <a:extLst>
              <a:ext uri="{FF2B5EF4-FFF2-40B4-BE49-F238E27FC236}">
                <a16:creationId xmlns:a16="http://schemas.microsoft.com/office/drawing/2014/main" id="{68744595-BD2C-034C-A591-4F5013F7B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349500"/>
            <a:ext cx="5616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rilascio di mediatori solubili</a:t>
            </a:r>
          </a:p>
        </p:txBody>
      </p:sp>
      <p:sp>
        <p:nvSpPr>
          <p:cNvPr id="814089" name="Text Box 9">
            <a:extLst>
              <a:ext uri="{FF2B5EF4-FFF2-40B4-BE49-F238E27FC236}">
                <a16:creationId xmlns:a16="http://schemas.microsoft.com/office/drawing/2014/main" id="{773B812B-0F78-9345-BF30-B3EEC9CED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3644900"/>
            <a:ext cx="54006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modificazioni vascolari</a:t>
            </a:r>
          </a:p>
        </p:txBody>
      </p:sp>
      <p:sp>
        <p:nvSpPr>
          <p:cNvPr id="814090" name="Rectangle 10">
            <a:extLst>
              <a:ext uri="{FF2B5EF4-FFF2-40B4-BE49-F238E27FC236}">
                <a16:creationId xmlns:a16="http://schemas.microsoft.com/office/drawing/2014/main" id="{7E9DEB87-8330-2B4D-9188-57F0ADB33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8" y="4797425"/>
            <a:ext cx="6291262" cy="6477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4091" name="Text Box 11">
            <a:extLst>
              <a:ext uri="{FF2B5EF4-FFF2-40B4-BE49-F238E27FC236}">
                <a16:creationId xmlns:a16="http://schemas.microsoft.com/office/drawing/2014/main" id="{AE2736B1-F72B-C349-B6A2-136AF92D9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811713"/>
            <a:ext cx="619283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richiamo di  cellule nei tessuti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9" name="Text Box 12">
            <a:extLst>
              <a:ext uri="{FF2B5EF4-FFF2-40B4-BE49-F238E27FC236}">
                <a16:creationId xmlns:a16="http://schemas.microsoft.com/office/drawing/2014/main" id="{3DA581FD-3C58-394C-8933-9B9C25147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4450"/>
            <a:ext cx="8280400" cy="6715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Principali eventi della flogosi </a:t>
            </a:r>
            <a:r>
              <a:rPr kumimoji="0" lang="it-IT" altLang="it-IT" sz="3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91E583-F373-6D41-A27A-EEEFCCEEB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2825"/>
            <a:ext cx="8928100" cy="661988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formazione dell’</a:t>
            </a:r>
            <a:r>
              <a:rPr kumimoji="0" lang="it-IT" altLang="it-IT" sz="3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essudato infiammatorio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FA0235C8-5E3A-724E-9624-447CC471B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589588"/>
            <a:ext cx="431800" cy="431800"/>
          </a:xfrm>
          <a:prstGeom prst="downArrow">
            <a:avLst>
              <a:gd name="adj1" fmla="val 50000"/>
              <a:gd name="adj2" fmla="val 50019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1FED3EF0-2EDD-B14D-A36E-37E6667B3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365625"/>
            <a:ext cx="431800" cy="365125"/>
          </a:xfrm>
          <a:prstGeom prst="downArrow">
            <a:avLst>
              <a:gd name="adj1" fmla="val 50000"/>
              <a:gd name="adj2" fmla="val 5004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1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1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4" grpId="0" animBg="1"/>
      <p:bldP spid="814085" grpId="0" animBg="1"/>
      <p:bldP spid="814086" grpId="0" animBg="1"/>
      <p:bldP spid="814087" grpId="0"/>
      <p:bldP spid="814088" grpId="0"/>
      <p:bldP spid="814089" grpId="0"/>
      <p:bldP spid="814090" grpId="0" animBg="1"/>
      <p:bldP spid="814091" grpId="0"/>
      <p:bldP spid="2" grpId="0" animBg="1"/>
      <p:bldP spid="3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>
            <a:extLst>
              <a:ext uri="{FF2B5EF4-FFF2-40B4-BE49-F238E27FC236}">
                <a16:creationId xmlns:a16="http://schemas.microsoft.com/office/drawing/2014/main" id="{52D589EA-F8DA-C044-8505-D9503B7BB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13787" cy="782638"/>
          </a:xfrm>
        </p:spPr>
        <p:txBody>
          <a:bodyPr/>
          <a:lstStyle/>
          <a:p>
            <a:r>
              <a:rPr lang="it-IT" altLang="it-IT" sz="4000">
                <a:latin typeface="Arial" panose="020B0604020202020204" pitchFamily="34" charset="0"/>
                <a:cs typeface="Arial" panose="020B0604020202020204" pitchFamily="34" charset="0"/>
              </a:rPr>
              <a:t>Fasi precoci dell’infiammazione acuta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D796FD-42C7-1E4E-B754-8E33E0B182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25538"/>
            <a:ext cx="8928100" cy="5183187"/>
          </a:xfrm>
        </p:spPr>
        <p:txBody>
          <a:bodyPr/>
          <a:lstStyle/>
          <a:p>
            <a:pPr algn="just"/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Quando un microrganismo penetra in un tessuto o un tessuto viene danneggiato, la presenza dell’infezione o delle cellule danneggiate viene percepita da </a:t>
            </a:r>
            <a:r>
              <a:rPr lang="it-IT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 residenti</a:t>
            </a:r>
            <a:endParaRPr lang="en-US" altLang="it-IT" sz="3000" u="sng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it-IT" sz="3000">
                <a:latin typeface="Arial" panose="020B0604020202020204" pitchFamily="34" charset="0"/>
                <a:cs typeface="Arial" panose="020B0604020202020204" pitchFamily="34" charset="0"/>
              </a:rPr>
              <a:t>Principali cellule coinvolte: </a:t>
            </a:r>
            <a:r>
              <a:rPr lang="en-US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macrofagi</a:t>
            </a:r>
            <a:r>
              <a:rPr lang="en-US" altLang="it-IT" sz="3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</a:t>
            </a:r>
            <a:r>
              <a:rPr lang="en-US" altLang="it-IT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dendritiche</a:t>
            </a:r>
            <a:r>
              <a:rPr lang="en-US" altLang="it-IT" sz="3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 cellule</a:t>
            </a:r>
          </a:p>
          <a:p>
            <a:endParaRPr lang="en-US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it-IT" sz="3000">
                <a:latin typeface="Arial" panose="020B0604020202020204" pitchFamily="34" charset="0"/>
                <a:cs typeface="Arial" panose="020B0604020202020204" pitchFamily="34" charset="0"/>
              </a:rPr>
              <a:t>Queste cellule liberano </a:t>
            </a:r>
            <a:r>
              <a:rPr lang="en-US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molecole</a:t>
            </a:r>
            <a:r>
              <a:rPr lang="en-US" altLang="it-IT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>
                <a:latin typeface="Arial" panose="020B0604020202020204" pitchFamily="34" charset="0"/>
                <a:cs typeface="Arial" panose="020B0604020202020204" pitchFamily="34" charset="0"/>
              </a:rPr>
              <a:t>(mediatori) che </a:t>
            </a:r>
            <a:r>
              <a:rPr lang="en-US" altLang="it-IT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stimolano</a:t>
            </a:r>
            <a:r>
              <a:rPr lang="en-US" altLang="it-IT" sz="280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it-IT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regolano</a:t>
            </a:r>
            <a:r>
              <a:rPr lang="en-US" altLang="it-IT" sz="2800">
                <a:latin typeface="Arial" panose="020B0604020202020204" pitchFamily="34" charset="0"/>
                <a:cs typeface="Arial" panose="020B0604020202020204" pitchFamily="34" charset="0"/>
              </a:rPr>
              <a:t> la successiva risposta infiammatoria</a:t>
            </a:r>
            <a:endParaRPr lang="it-IT" altLang="it-IT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>
            <a:extLst>
              <a:ext uri="{FF2B5EF4-FFF2-40B4-BE49-F238E27FC236}">
                <a16:creationId xmlns:a16="http://schemas.microsoft.com/office/drawing/2014/main" id="{1176B5B7-7472-1E4B-BF39-5A48F3E1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3"/>
            <a:ext cx="9144000" cy="609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teatro della flogosi acuta: </a:t>
            </a:r>
            <a:r>
              <a:rPr kumimoji="0" lang="en-US" altLang="it-IT" sz="3400" b="0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microcircolo</a:t>
            </a:r>
          </a:p>
        </p:txBody>
      </p:sp>
      <p:pic>
        <p:nvPicPr>
          <p:cNvPr id="32770" name="Picture 6" descr="http://www.rci.rutgers.edu/%7Euzwiak/AnatPhys/Blood_Vessels_files/image004.jpg">
            <a:extLst>
              <a:ext uri="{FF2B5EF4-FFF2-40B4-BE49-F238E27FC236}">
                <a16:creationId xmlns:a16="http://schemas.microsoft.com/office/drawing/2014/main" id="{89EA7C08-B95D-7548-A0D3-1E5290F7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9215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edc2.healthtap.com/ht-staging/user_answer/reference_image/14438/large/Capillary_hemangioma.jpeg?1357343853">
            <a:extLst>
              <a:ext uri="{FF2B5EF4-FFF2-40B4-BE49-F238E27FC236}">
                <a16:creationId xmlns:a16="http://schemas.microsoft.com/office/drawing/2014/main" id="{C76281DB-531A-B249-BD7D-AB2127A5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92375"/>
            <a:ext cx="46085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asellaDiTesto 1">
            <a:extLst>
              <a:ext uri="{FF2B5EF4-FFF2-40B4-BE49-F238E27FC236}">
                <a16:creationId xmlns:a16="http://schemas.microsoft.com/office/drawing/2014/main" id="{83B47212-945C-F748-B271-5AA3342F7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08500"/>
            <a:ext cx="3313112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vasi sanguigni con Ø &lt; 100 </a:t>
            </a:r>
            <a:r>
              <a:rPr kumimoji="0" lang="el-GR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</a:t>
            </a:r>
          </a:p>
        </p:txBody>
      </p:sp>
    </p:spTree>
    <p:extLst>
      <p:ext uri="{BB962C8B-B14F-4D97-AF65-F5344CB8AC3E}">
        <p14:creationId xmlns:p14="http://schemas.microsoft.com/office/powerpoint/2010/main" val="36359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8B523AC-09A8-8B4E-AE59-6693C8ACE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792163"/>
          </a:xfrm>
        </p:spPr>
        <p:txBody>
          <a:bodyPr/>
          <a:lstStyle/>
          <a:p>
            <a:r>
              <a:rPr lang="it-IT" altLang="it-IT" sz="3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 principali nel microcircolo</a:t>
            </a:r>
          </a:p>
        </p:txBody>
      </p:sp>
      <p:sp>
        <p:nvSpPr>
          <p:cNvPr id="835587" name="Rectangle 3">
            <a:extLst>
              <a:ext uri="{FF2B5EF4-FFF2-40B4-BE49-F238E27FC236}">
                <a16:creationId xmlns:a16="http://schemas.microsoft.com/office/drawing/2014/main" id="{4C9DA5E8-85E7-EF4A-B657-5DBF8D13F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1728788"/>
            <a:ext cx="8893175" cy="47244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latin typeface="Arial" panose="020B0604020202020204" pitchFamily="34" charset="0"/>
                <a:cs typeface="Arial" panose="020B0604020202020204" pitchFamily="34" charset="0"/>
              </a:rPr>
              <a:t>Vasocostrizione transitoria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(alcuni secondi)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it-IT" altLang="it-IT" sz="105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latin typeface="Arial" panose="020B0604020202020204" pitchFamily="34" charset="0"/>
                <a:cs typeface="Arial" panose="020B0604020202020204" pitchFamily="34" charset="0"/>
              </a:rPr>
              <a:t>Vasodilatazione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→ aumento del flusso →  </a:t>
            </a:r>
            <a:r>
              <a:rPr lang="it-IT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iperemia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→ aumento della pressione idrostatica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it-IT" altLang="it-IT" sz="105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latin typeface="Arial" panose="020B0604020202020204" pitchFamily="34" charset="0"/>
                <a:cs typeface="Arial" panose="020B0604020202020204" pitchFamily="34" charset="0"/>
              </a:rPr>
              <a:t>Aumento di permeabilità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→ essudazione di </a:t>
            </a:r>
            <a:r>
              <a:rPr lang="it-IT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fluido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verso l’interstizio (</a:t>
            </a:r>
            <a:r>
              <a:rPr lang="it-IT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it-IT" altLang="it-IT" sz="105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latin typeface="Arial" panose="020B0604020202020204" pitchFamily="34" charset="0"/>
                <a:cs typeface="Arial" panose="020B0604020202020204" pitchFamily="34" charset="0"/>
              </a:rPr>
              <a:t>Rallentamento del flusso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it-IT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stasi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it-IT" altLang="it-IT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latin typeface="Arial" panose="020B0604020202020204" pitchFamily="34" charset="0"/>
                <a:cs typeface="Arial" panose="020B0604020202020204" pitchFamily="34" charset="0"/>
              </a:rPr>
              <a:t>Marginazione leucocitaria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it-IT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diapedesi</a:t>
            </a:r>
          </a:p>
        </p:txBody>
      </p:sp>
      <p:sp>
        <p:nvSpPr>
          <p:cNvPr id="33795" name="Text Box 6">
            <a:extLst>
              <a:ext uri="{FF2B5EF4-FFF2-40B4-BE49-F238E27FC236}">
                <a16:creationId xmlns:a16="http://schemas.microsoft.com/office/drawing/2014/main" id="{33DDB6C4-C025-4E4F-8EED-7F9DC8FF7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0713"/>
            <a:ext cx="8891588" cy="892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MODIFICAZIONI VASCOLARI E ALTERAZIONI DEL FLUSSO EMATICO</a:t>
            </a:r>
          </a:p>
        </p:txBody>
      </p:sp>
    </p:spTree>
    <p:extLst>
      <p:ext uri="{BB962C8B-B14F-4D97-AF65-F5344CB8AC3E}">
        <p14:creationId xmlns:p14="http://schemas.microsoft.com/office/powerpoint/2010/main" val="1488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3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3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3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>
            <a:extLst>
              <a:ext uri="{FF2B5EF4-FFF2-40B4-BE49-F238E27FC236}">
                <a16:creationId xmlns:a16="http://schemas.microsoft.com/office/drawing/2014/main" id="{D407BEDB-B41E-CA47-B0F7-67A76FB82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792163"/>
          </a:xfrm>
        </p:spPr>
        <p:txBody>
          <a:bodyPr/>
          <a:lstStyle/>
          <a:p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Modificazioni vascolari nella flogosi </a:t>
            </a:r>
          </a:p>
        </p:txBody>
      </p:sp>
      <p:sp>
        <p:nvSpPr>
          <p:cNvPr id="37891" name="Segnaposto contenuto 2">
            <a:extLst>
              <a:ext uri="{FF2B5EF4-FFF2-40B4-BE49-F238E27FC236}">
                <a16:creationId xmlns:a16="http://schemas.microsoft.com/office/drawing/2014/main" id="{450E1C37-B63C-9A4D-8544-AE8C4028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765175"/>
            <a:ext cx="9037638" cy="5543550"/>
          </a:xfrm>
        </p:spPr>
        <p:txBody>
          <a:bodyPr/>
          <a:lstStyle/>
          <a:p>
            <a:pPr algn="just">
              <a:defRPr/>
            </a:pPr>
            <a:r>
              <a:rPr lang="it-IT" altLang="it-IT" sz="3000">
                <a:latin typeface="Arial" pitchFamily="34" charset="0"/>
                <a:cs typeface="Arial" pitchFamily="34" charset="0"/>
              </a:rPr>
              <a:t>I fenomeni vascolari svolgono un ruolo rilevante nella risposta infiammatoria acuta</a:t>
            </a:r>
          </a:p>
          <a:p>
            <a:pPr algn="just">
              <a:defRPr/>
            </a:pPr>
            <a:endParaRPr lang="it-IT" altLang="it-IT" sz="105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it-IT" altLang="it-IT" sz="3000">
                <a:latin typeface="Arial" pitchFamily="34" charset="0"/>
                <a:cs typeface="Arial" pitchFamily="34" charset="0"/>
              </a:rPr>
              <a:t>I vasi sanguigni del microcircolo (in particolare le venule) vanno incontro a modificazioni che rappresentano un prerequisito per la fuoriuscita nella sede di lesione o infezione dei principali effettori dei meccanismi di difesa, cioè:</a:t>
            </a:r>
          </a:p>
          <a:p>
            <a:pPr algn="just">
              <a:defRPr/>
            </a:pPr>
            <a:endParaRPr lang="it-IT" altLang="it-IT" sz="1200" u="sng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r>
              <a:rPr lang="it-IT" altLang="it-IT" sz="3000">
                <a:latin typeface="Arial" pitchFamily="34" charset="0"/>
                <a:cs typeface="Arial" pitchFamily="34" charset="0"/>
              </a:rPr>
              <a:t> alcune proteine plasmatiche (</a:t>
            </a:r>
            <a:r>
              <a:rPr lang="it-IT" altLang="it-IT" sz="3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anticorpi, complemento</a:t>
            </a:r>
            <a:r>
              <a:rPr lang="it-IT" altLang="it-IT" sz="3000">
                <a:latin typeface="Arial" pitchFamily="34" charset="0"/>
                <a:cs typeface="Arial" pitchFamily="34" charset="0"/>
              </a:rPr>
              <a:t>);</a:t>
            </a:r>
          </a:p>
          <a:p>
            <a:pPr lvl="1" algn="just">
              <a:defRPr/>
            </a:pPr>
            <a:endParaRPr lang="it-IT" altLang="it-IT" sz="105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r>
              <a:rPr lang="it-IT" altLang="it-IT"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3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leucociti neutrofili</a:t>
            </a:r>
          </a:p>
        </p:txBody>
      </p:sp>
    </p:spTree>
    <p:extLst>
      <p:ext uri="{BB962C8B-B14F-4D97-AF65-F5344CB8AC3E}">
        <p14:creationId xmlns:p14="http://schemas.microsoft.com/office/powerpoint/2010/main" val="328713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5FEB4B3C-6956-D64A-84C8-3A53313C4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04775"/>
            <a:ext cx="8748713" cy="731838"/>
          </a:xfrm>
        </p:spPr>
        <p:txBody>
          <a:bodyPr/>
          <a:lstStyle/>
          <a:p>
            <a:r>
              <a:rPr lang="it-IT" altLang="it-IT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 principali nel microcircolo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0C87FD54-81B0-774C-8A89-90BA52B54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1844675"/>
            <a:ext cx="4321175" cy="1728788"/>
          </a:xfrm>
        </p:spPr>
        <p:txBody>
          <a:bodyPr/>
          <a:lstStyle/>
          <a:p>
            <a:pPr marL="742950" indent="-742950">
              <a:buFont typeface="Times New Roman" panose="02020603050405020304" pitchFamily="18" charset="0"/>
              <a:buAutoNum type="arabicPeriod"/>
            </a:pPr>
            <a:r>
              <a:rPr lang="it-IT" altLang="it-IT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vasodilatazione</a:t>
            </a:r>
          </a:p>
          <a:p>
            <a:pPr lvl="1"/>
            <a:r>
              <a:rPr lang="it-IT" altLang="it-IT" sz="3200">
                <a:latin typeface="Arial" panose="020B0604020202020204" pitchFamily="34" charset="0"/>
                <a:cs typeface="Arial" panose="020B0604020202020204" pitchFamily="34" charset="0"/>
              </a:rPr>
              <a:t> arteriole</a:t>
            </a:r>
          </a:p>
          <a:p>
            <a:pPr lvl="1"/>
            <a:r>
              <a:rPr lang="it-IT" altLang="it-IT" sz="3200">
                <a:latin typeface="Arial" panose="020B0604020202020204" pitchFamily="34" charset="0"/>
                <a:cs typeface="Arial" panose="020B0604020202020204" pitchFamily="34" charset="0"/>
              </a:rPr>
              <a:t> letto capillare</a:t>
            </a:r>
          </a:p>
        </p:txBody>
      </p:sp>
      <p:sp>
        <p:nvSpPr>
          <p:cNvPr id="836612" name="Text Box 4">
            <a:extLst>
              <a:ext uri="{FF2B5EF4-FFF2-40B4-BE49-F238E27FC236}">
                <a16:creationId xmlns:a16="http://schemas.microsoft.com/office/drawing/2014/main" id="{B13664CA-E7C0-2E4A-BA50-5F6DDE2C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797425"/>
            <a:ext cx="9001125" cy="1938338"/>
          </a:xfrm>
          <a:prstGeom prst="rect">
            <a:avLst/>
          </a:prstGeom>
          <a:solidFill>
            <a:srgbClr val="5FDD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13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principali </a:t>
            </a:r>
            <a:r>
              <a:rPr kumimoji="0" lang="it-IT" altLang="it-IT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mediatori</a:t>
            </a:r>
          </a:p>
          <a:p>
            <a:pPr marL="719138" marR="0" lvl="1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istamina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(mast cellule)</a:t>
            </a:r>
          </a:p>
          <a:p>
            <a:pPr marL="719138" marR="0" lvl="1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ossido nitrico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(c. endoteliali 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muscolo liscio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5844" name="Picture 6" descr="http://www.rci.rutgers.edu/%7Euzwiak/AnatPhys/Blood_Vessels_files/image004.jpg">
            <a:extLst>
              <a:ext uri="{FF2B5EF4-FFF2-40B4-BE49-F238E27FC236}">
                <a16:creationId xmlns:a16="http://schemas.microsoft.com/office/drawing/2014/main" id="{ECA87720-5DB8-8C49-A8D7-0C62103E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1052513"/>
            <a:ext cx="489108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9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C3028A6F-FFC5-C647-B7CE-EE17233A4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-26988"/>
            <a:ext cx="8642350" cy="576263"/>
          </a:xfrm>
        </p:spPr>
        <p:txBody>
          <a:bodyPr/>
          <a:lstStyle/>
          <a:p>
            <a:r>
              <a:rPr lang="it-IT" altLang="it-IT" sz="3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 principali nel microcircolo</a:t>
            </a:r>
          </a:p>
        </p:txBody>
      </p:sp>
      <p:sp>
        <p:nvSpPr>
          <p:cNvPr id="837635" name="Rectangle 3">
            <a:extLst>
              <a:ext uri="{FF2B5EF4-FFF2-40B4-BE49-F238E27FC236}">
                <a16:creationId xmlns:a16="http://schemas.microsoft.com/office/drawing/2014/main" id="{06E51C12-EB01-7544-A916-AD015C98E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620713"/>
            <a:ext cx="9001125" cy="180022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Alla vasodilatazione segue </a:t>
            </a:r>
            <a:r>
              <a:rPr lang="it-IT" altLang="it-IT" sz="2800" u="sng">
                <a:latin typeface="Arial" panose="020B0604020202020204" pitchFamily="34" charset="0"/>
                <a:cs typeface="Arial" panose="020B0604020202020204" pitchFamily="34" charset="0"/>
              </a:rPr>
              <a:t>l’aumento del flusso sanguigno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it-IT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iperemia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28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Font typeface="+mj-lt"/>
              <a:buAutoNum type="arabicPeriod" startAt="2"/>
              <a:defRPr/>
            </a:pPr>
            <a:endParaRPr lang="it-IT" altLang="it-IT" sz="28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Font typeface="+mj-lt"/>
              <a:buAutoNum type="arabicPeriod" startAt="2"/>
              <a:defRPr/>
            </a:pPr>
            <a:endParaRPr lang="it-IT" altLang="it-IT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42F285D-D8D6-8540-9965-FADD95C97FA3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3141663"/>
            <a:ext cx="4319588" cy="3671887"/>
            <a:chOff x="4716016" y="3140968"/>
            <a:chExt cx="4320034" cy="3672408"/>
          </a:xfrm>
        </p:grpSpPr>
        <p:pic>
          <p:nvPicPr>
            <p:cNvPr id="36872" name="Picture 7" descr="http://upload.wikimedia.org/wikipedia/commons/thumb/5/58/Hyperemia_conjunctiva.jpg/1024px-Hyperemia_conjunctiva.jpg">
              <a:extLst>
                <a:ext uri="{FF2B5EF4-FFF2-40B4-BE49-F238E27FC236}">
                  <a16:creationId xmlns:a16="http://schemas.microsoft.com/office/drawing/2014/main" id="{727159F1-D6F3-2E4A-AF12-D1BCD475CB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140968"/>
              <a:ext cx="4320034" cy="308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CasellaDiTesto 1">
              <a:extLst>
                <a:ext uri="{FF2B5EF4-FFF2-40B4-BE49-F238E27FC236}">
                  <a16:creationId xmlns:a16="http://schemas.microsoft.com/office/drawing/2014/main" id="{362AA5F6-D937-3D47-83E6-B8BBE54F5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016" y="6289501"/>
              <a:ext cx="4320034" cy="5238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0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Hyperemia of conjunctiva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D1CA44-2AEF-3B46-8254-178E4E0E5330}"/>
              </a:ext>
            </a:extLst>
          </p:cNvPr>
          <p:cNvSpPr txBox="1"/>
          <p:nvPr/>
        </p:nvSpPr>
        <p:spPr>
          <a:xfrm>
            <a:off x="2987675" y="1989138"/>
            <a:ext cx="5688013" cy="1054100"/>
          </a:xfrm>
          <a:prstGeom prst="rect">
            <a:avLst/>
          </a:prstGeom>
          <a:solidFill>
            <a:srgbClr val="FFDE75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Eritema (</a:t>
            </a:r>
            <a:r>
              <a:rPr kumimoji="0" lang="it-IT" sz="2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rubor</a:t>
            </a:r>
            <a:r>
              <a:rPr kumimoji="0" lang="it-IT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arrossamento)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Aumento della temperatura (</a:t>
            </a:r>
            <a:r>
              <a:rPr kumimoji="0" lang="it-IT" sz="2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calor</a:t>
            </a:r>
            <a:r>
              <a:rPr kumimoji="0" lang="it-IT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7F4ADD5-413C-7F4D-932A-4DD858AD8773}"/>
              </a:ext>
            </a:extLst>
          </p:cNvPr>
          <p:cNvGrpSpPr>
            <a:grpSpLocks/>
          </p:cNvGrpSpPr>
          <p:nvPr/>
        </p:nvGrpSpPr>
        <p:grpSpPr bwMode="auto">
          <a:xfrm>
            <a:off x="4546600" y="3141663"/>
            <a:ext cx="4489450" cy="3671887"/>
            <a:chOff x="81624" y="3140968"/>
            <a:chExt cx="4490376" cy="3672408"/>
          </a:xfrm>
        </p:grpSpPr>
        <p:pic>
          <p:nvPicPr>
            <p:cNvPr id="36870" name="Picture 7" descr="https://media1.s-nbcnews.com/j/newscms/2016_20/1093816/lyme-disease-rash-cdc-today-inline-160519_25327f5df3f44fdd664128fe4b3041ab.today-inline-large.jpg">
              <a:extLst>
                <a:ext uri="{FF2B5EF4-FFF2-40B4-BE49-F238E27FC236}">
                  <a16:creationId xmlns:a16="http://schemas.microsoft.com/office/drawing/2014/main" id="{EC838F4F-A938-6449-A517-672E20B0B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24" y="3140968"/>
              <a:ext cx="4490376" cy="3034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CasellaDiTesto 8">
              <a:extLst>
                <a:ext uri="{FF2B5EF4-FFF2-40B4-BE49-F238E27FC236}">
                  <a16:creationId xmlns:a16="http://schemas.microsoft.com/office/drawing/2014/main" id="{1CD291A1-044F-2D4B-A7A1-25778E8D4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24" y="5859269"/>
              <a:ext cx="4490376" cy="9541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0" i="0" u="none" strike="noStrike" kern="120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eritema cutaneo (morbo di Lyme, morso di zecca)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56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D39825E-528B-5D45-B075-5AB5AFA8A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792163"/>
          </a:xfrm>
        </p:spPr>
        <p:txBody>
          <a:bodyPr/>
          <a:lstStyle/>
          <a:p>
            <a:r>
              <a:rPr lang="it-IT" altLang="it-IT" sz="3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 principali nel microcircolo</a:t>
            </a:r>
          </a:p>
        </p:txBody>
      </p:sp>
      <p:sp>
        <p:nvSpPr>
          <p:cNvPr id="835587" name="Rectangle 3">
            <a:extLst>
              <a:ext uri="{FF2B5EF4-FFF2-40B4-BE49-F238E27FC236}">
                <a16:creationId xmlns:a16="http://schemas.microsoft.com/office/drawing/2014/main" id="{811C9E4F-0C7D-6C4F-AA84-902638346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2089150"/>
            <a:ext cx="8893175" cy="3716338"/>
          </a:xfrm>
        </p:spPr>
        <p:txBody>
          <a:bodyPr/>
          <a:lstStyle/>
          <a:p>
            <a:pPr marL="2243138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Vasocostrizione transitoria</a:t>
            </a:r>
          </a:p>
          <a:p>
            <a:pPr marL="2243138" indent="-514350">
              <a:buFont typeface="Times New Roman" pitchFamily="18" charset="0"/>
              <a:buAutoNum type="arabicPeriod"/>
              <a:defRPr/>
            </a:pPr>
            <a:endParaRPr lang="it-IT" altLang="it-IT" sz="105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latin typeface="Arial" panose="020B0604020202020204" pitchFamily="34" charset="0"/>
                <a:cs typeface="Arial" panose="020B0604020202020204" pitchFamily="34" charset="0"/>
              </a:rPr>
              <a:t>Vasodilatazione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→ IPEREMIA</a:t>
            </a:r>
          </a:p>
          <a:p>
            <a:pPr marL="2243138" indent="-514350">
              <a:buFont typeface="Times New Roman" pitchFamily="18" charset="0"/>
              <a:buAutoNum type="arabicPeriod"/>
              <a:defRPr/>
            </a:pPr>
            <a:endParaRPr lang="it-IT" altLang="it-IT" sz="105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di permeabilità</a:t>
            </a:r>
            <a:endParaRPr lang="it-IT" altLang="it-IT" sz="300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514350">
              <a:buFont typeface="Times New Roman" pitchFamily="18" charset="0"/>
              <a:buAutoNum type="arabicPeriod"/>
              <a:defRPr/>
            </a:pPr>
            <a:endParaRPr lang="it-IT" altLang="it-IT" sz="105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Rallentamento del flusso</a:t>
            </a:r>
          </a:p>
          <a:p>
            <a:pPr marL="2243138" indent="-514350">
              <a:buFont typeface="Times New Roman" pitchFamily="18" charset="0"/>
              <a:buAutoNum type="arabicPeriod"/>
              <a:defRPr/>
            </a:pPr>
            <a:endParaRPr lang="it-IT" altLang="it-IT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Marginazione leucocitaria</a:t>
            </a:r>
            <a:endParaRPr lang="it-IT" altLang="it-IT" sz="300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 Box 6">
            <a:extLst>
              <a:ext uri="{FF2B5EF4-FFF2-40B4-BE49-F238E27FC236}">
                <a16:creationId xmlns:a16="http://schemas.microsoft.com/office/drawing/2014/main" id="{D8BD1447-420A-864E-93E2-44A1C8440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0713"/>
            <a:ext cx="8891588" cy="892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MODIFICAZIONI VASCOLARI E ALTERAZIONI DEL FLUSSO EMATICO</a:t>
            </a:r>
          </a:p>
        </p:txBody>
      </p:sp>
    </p:spTree>
    <p:extLst>
      <p:ext uri="{BB962C8B-B14F-4D97-AF65-F5344CB8AC3E}">
        <p14:creationId xmlns:p14="http://schemas.microsoft.com/office/powerpoint/2010/main" val="2671942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2-2">
            <a:extLst>
              <a:ext uri="{FF2B5EF4-FFF2-40B4-BE49-F238E27FC236}">
                <a16:creationId xmlns:a16="http://schemas.microsoft.com/office/drawing/2014/main" id="{55FA5782-1435-1B4A-8397-4F028534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07950"/>
            <a:ext cx="5286375" cy="6705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6406" name="Text Box 6">
            <a:extLst>
              <a:ext uri="{FF2B5EF4-FFF2-40B4-BE49-F238E27FC236}">
                <a16:creationId xmlns:a16="http://schemas.microsoft.com/office/drawing/2014/main" id="{3FBD182C-11FE-B84F-BD7D-B6BFFB0A3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81300"/>
            <a:ext cx="3346450" cy="383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Modificazioni della pressione idrostatica e colloido-osmotica in corso di flogosi</a:t>
            </a:r>
            <a:r>
              <a:rPr kumimoji="0" lang="it-IT" altLang="it-IT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l’iperemia provoca un </a:t>
            </a:r>
            <a:r>
              <a:rPr kumimoji="0" lang="it-IT" altLang="it-IT" sz="27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aumento</a:t>
            </a:r>
            <a:r>
              <a:rPr kumimoji="0" lang="it-IT" altLang="it-IT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della</a:t>
            </a:r>
            <a:r>
              <a:rPr kumimoji="0" lang="it-IT" altLang="it-IT" sz="27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pressione idrostatica</a:t>
            </a:r>
            <a:r>
              <a:rPr kumimoji="0" lang="it-IT" altLang="it-IT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livello del </a:t>
            </a:r>
            <a:r>
              <a:rPr kumimoji="0" lang="it-IT" altLang="it-IT" sz="27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capo arteriolare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D86D8C3D-67A8-E24B-8735-366983A7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852738"/>
            <a:ext cx="5292725" cy="4005262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6" name="CasellaDiTesto 1">
            <a:extLst>
              <a:ext uri="{FF2B5EF4-FFF2-40B4-BE49-F238E27FC236}">
                <a16:creationId xmlns:a16="http://schemas.microsoft.com/office/drawing/2014/main" id="{B3F85B14-407A-694B-A33B-2F52618D6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-26988"/>
            <a:ext cx="3708400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Pressioni attive nel microcircolo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43BA2D2-64B6-C344-BF79-30E25B25BEAB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052513"/>
            <a:ext cx="2871788" cy="647700"/>
            <a:chOff x="107950" y="1431925"/>
            <a:chExt cx="2871788" cy="647700"/>
          </a:xfrm>
        </p:grpSpPr>
        <p:sp>
          <p:nvSpPr>
            <p:cNvPr id="38921" name="Freccia in giù 1">
              <a:extLst>
                <a:ext uri="{FF2B5EF4-FFF2-40B4-BE49-F238E27FC236}">
                  <a16:creationId xmlns:a16="http://schemas.microsoft.com/office/drawing/2014/main" id="{0955EEF2-1842-F342-8C62-358A3F7106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7950" y="1431925"/>
              <a:ext cx="360363" cy="647700"/>
            </a:xfrm>
            <a:prstGeom prst="downArrow">
              <a:avLst>
                <a:gd name="adj1" fmla="val 50000"/>
                <a:gd name="adj2" fmla="val 49943"/>
              </a:avLst>
            </a:prstGeom>
            <a:solidFill>
              <a:srgbClr val="FF0000"/>
            </a:solidFill>
            <a:ln w="12700" cap="sq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22" name="CasellaDiTesto 2">
              <a:extLst>
                <a:ext uri="{FF2B5EF4-FFF2-40B4-BE49-F238E27FC236}">
                  <a16:creationId xmlns:a16="http://schemas.microsoft.com/office/drawing/2014/main" id="{2469DFF3-F394-2F42-A027-F1D20471A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2224088" cy="5222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7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p. idrostatica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38D84036-0669-0E45-94BD-A755F7429D9B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989138"/>
            <a:ext cx="3635375" cy="647700"/>
            <a:chOff x="107950" y="2451100"/>
            <a:chExt cx="3743325" cy="647700"/>
          </a:xfrm>
        </p:grpSpPr>
        <p:sp>
          <p:nvSpPr>
            <p:cNvPr id="38919" name="Freccia in giù 7">
              <a:extLst>
                <a:ext uri="{FF2B5EF4-FFF2-40B4-BE49-F238E27FC236}">
                  <a16:creationId xmlns:a16="http://schemas.microsoft.com/office/drawing/2014/main" id="{C3E91DBF-C46B-B94A-AB4E-BCB8523BF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" y="2451100"/>
              <a:ext cx="360363" cy="647700"/>
            </a:xfrm>
            <a:prstGeom prst="downArrow">
              <a:avLst>
                <a:gd name="adj1" fmla="val 50000"/>
                <a:gd name="adj2" fmla="val 49943"/>
              </a:avLst>
            </a:prstGeom>
            <a:solidFill>
              <a:srgbClr val="00B050"/>
            </a:solidFill>
            <a:ln w="12700" cap="sq" algn="ctr">
              <a:solidFill>
                <a:srgbClr val="00B05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20" name="CasellaDiTesto 9">
              <a:extLst>
                <a:ext uri="{FF2B5EF4-FFF2-40B4-BE49-F238E27FC236}">
                  <a16:creationId xmlns:a16="http://schemas.microsoft.com/office/drawing/2014/main" id="{13258684-3B92-E94F-B33B-D320376B3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338" y="2473325"/>
              <a:ext cx="3309937" cy="5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7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p. colloido-osmotica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8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6" grpId="0" animBg="1" autoUpdateAnimBg="0"/>
      <p:bldP spid="378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20D31D34-F550-234B-95CB-967AB2691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-26988"/>
            <a:ext cx="9323388" cy="792163"/>
          </a:xfrm>
        </p:spPr>
        <p:txBody>
          <a:bodyPr/>
          <a:lstStyle/>
          <a:p>
            <a:r>
              <a:rPr lang="it-IT" altLang="it-IT" sz="3400">
                <a:solidFill>
                  <a:srgbClr val="FFFF00"/>
                </a:solidFill>
              </a:rPr>
              <a:t>Omeostasi </a:t>
            </a:r>
          </a:p>
        </p:txBody>
      </p:sp>
      <p:sp>
        <p:nvSpPr>
          <p:cNvPr id="36867" name="Segnaposto contenuto 2">
            <a:extLst>
              <a:ext uri="{FF2B5EF4-FFF2-40B4-BE49-F238E27FC236}">
                <a16:creationId xmlns:a16="http://schemas.microsoft.com/office/drawing/2014/main" id="{EEAA1A7F-8775-464E-BED0-FBC87F7BD8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algn="just">
              <a:defRPr/>
            </a:pPr>
            <a:r>
              <a:rPr lang="it-IT" altLang="it-IT" sz="2800" dirty="0">
                <a:solidFill>
                  <a:schemeClr val="bg1"/>
                </a:solidFill>
              </a:rPr>
              <a:t>Lo </a:t>
            </a:r>
            <a:r>
              <a:rPr lang="it-IT" altLang="it-IT" sz="2800" dirty="0">
                <a:solidFill>
                  <a:srgbClr val="FFFF00"/>
                </a:solidFill>
              </a:rPr>
              <a:t>stato di salute</a:t>
            </a:r>
            <a:r>
              <a:rPr lang="it-IT" altLang="it-IT" sz="2800" dirty="0">
                <a:solidFill>
                  <a:schemeClr val="bg1"/>
                </a:solidFill>
              </a:rPr>
              <a:t> è l’espressione del corretto funzionamento integrato di una complessa serie di meccanismi di controllo delle funzioni vitali, definiti </a:t>
            </a:r>
            <a:r>
              <a:rPr lang="it-IT" altLang="it-IT" sz="2800" b="1" u="sng" dirty="0">
                <a:solidFill>
                  <a:srgbClr val="FFFF00"/>
                </a:solidFill>
              </a:rPr>
              <a:t>omeostatici</a:t>
            </a:r>
            <a:endParaRPr lang="it-IT" altLang="it-IT" sz="2800" u="sng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it-IT" altLang="it-IT" sz="105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800" dirty="0">
                <a:solidFill>
                  <a:schemeClr val="bg1"/>
                </a:solidFill>
              </a:rPr>
              <a:t>I meccanismi omeostatici a</a:t>
            </a:r>
            <a:r>
              <a:rPr lang="it-IT" altLang="it-IT" sz="2800" b="1" dirty="0">
                <a:solidFill>
                  <a:schemeClr val="bg1"/>
                </a:solidFill>
              </a:rPr>
              <a:t>giscono a </a:t>
            </a:r>
            <a:r>
              <a:rPr lang="it-IT" altLang="it-IT" sz="2800" b="1" dirty="0">
                <a:solidFill>
                  <a:srgbClr val="FFFF00"/>
                </a:solidFill>
              </a:rPr>
              <a:t>livello molecolare</a:t>
            </a:r>
            <a:r>
              <a:rPr lang="it-IT" altLang="it-IT" sz="2800" dirty="0">
                <a:solidFill>
                  <a:schemeClr val="bg1"/>
                </a:solidFill>
              </a:rPr>
              <a:t> e la loro efficienza garantisce il funzionamento corretto di cellule, organi e apparati</a:t>
            </a:r>
          </a:p>
          <a:p>
            <a:pPr algn="just">
              <a:defRPr/>
            </a:pPr>
            <a:endParaRPr lang="it-IT" altLang="it-IT" sz="105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800" dirty="0">
                <a:solidFill>
                  <a:schemeClr val="bg1"/>
                </a:solidFill>
              </a:rPr>
              <a:t>L’insorgenza di </a:t>
            </a:r>
            <a:r>
              <a:rPr lang="it-IT" altLang="it-IT" sz="2800" dirty="0">
                <a:solidFill>
                  <a:srgbClr val="FFFF00"/>
                </a:solidFill>
              </a:rPr>
              <a:t>qualsiasi manifestazione patologica</a:t>
            </a:r>
            <a:r>
              <a:rPr lang="it-IT" altLang="it-IT" sz="2800" dirty="0">
                <a:solidFill>
                  <a:schemeClr val="bg1"/>
                </a:solidFill>
              </a:rPr>
              <a:t> può essere correlata con </a:t>
            </a:r>
            <a:r>
              <a:rPr lang="it-IT" altLang="it-IT" sz="2800" u="sng" dirty="0">
                <a:solidFill>
                  <a:srgbClr val="FFFF00"/>
                </a:solidFill>
              </a:rPr>
              <a:t>l’alterazione</a:t>
            </a:r>
            <a:r>
              <a:rPr lang="it-IT" altLang="it-IT" sz="2800" dirty="0">
                <a:solidFill>
                  <a:srgbClr val="FFFF00"/>
                </a:solidFill>
              </a:rPr>
              <a:t> di un determinato meccanismo omeostatico </a:t>
            </a:r>
            <a:r>
              <a:rPr lang="it-IT" altLang="it-IT" sz="2800" dirty="0">
                <a:solidFill>
                  <a:schemeClr val="bg1"/>
                </a:solidFill>
              </a:rPr>
              <a:t>messa in atto </a:t>
            </a:r>
            <a:r>
              <a:rPr lang="it-IT" altLang="it-IT" sz="2800" u="sng" dirty="0">
                <a:solidFill>
                  <a:schemeClr val="bg1"/>
                </a:solidFill>
              </a:rPr>
              <a:t>direttamente o indirettamente</a:t>
            </a:r>
            <a:r>
              <a:rPr lang="it-IT" altLang="it-IT" sz="2800" dirty="0">
                <a:solidFill>
                  <a:schemeClr val="bg1"/>
                </a:solidFill>
              </a:rPr>
              <a:t> dall’agente eziologico </a:t>
            </a:r>
          </a:p>
          <a:p>
            <a:pPr algn="just">
              <a:defRPr/>
            </a:pPr>
            <a:endParaRPr lang="it-IT" altLang="it-IT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it-IT" alt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5332AA76-B398-6B49-9E88-4F79CAE55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792163"/>
          </a:xfrm>
        </p:spPr>
        <p:txBody>
          <a:bodyPr/>
          <a:lstStyle/>
          <a:p>
            <a:r>
              <a:rPr lang="it-IT" altLang="it-IT" sz="3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 principali nel microcircolo</a:t>
            </a:r>
          </a:p>
        </p:txBody>
      </p:sp>
      <p:sp>
        <p:nvSpPr>
          <p:cNvPr id="835587" name="Rectangle 3">
            <a:extLst>
              <a:ext uri="{FF2B5EF4-FFF2-40B4-BE49-F238E27FC236}">
                <a16:creationId xmlns:a16="http://schemas.microsoft.com/office/drawing/2014/main" id="{7D805B57-6C24-6D4A-A55B-E8F755560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584325"/>
            <a:ext cx="8713787" cy="5445125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Vasocostrizione transitoria</a:t>
            </a:r>
            <a:r>
              <a:rPr lang="it-IT" altLang="it-IT" sz="30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(alcuni secondi)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it-IT" altLang="it-IT" sz="1050" u="sng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Vasodilatazione</a:t>
            </a:r>
            <a:r>
              <a:rPr lang="it-IT" altLang="it-IT" sz="30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aumento del flusso →  iperemia → aumento della pressione idrostatica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it-IT" altLang="it-IT" sz="105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di permeabilità</a:t>
            </a:r>
            <a:r>
              <a:rPr lang="it-IT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essudazione di fluido e proteine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it-IT" altLang="it-IT" sz="105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Rallentamento del flusso</a:t>
            </a:r>
            <a:r>
              <a:rPr lang="it-IT" altLang="it-IT" sz="30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stasi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it-IT" altLang="it-IT" sz="105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it-IT" altLang="it-IT" sz="3000" u="sng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Marginazione leucocitaria</a:t>
            </a:r>
            <a:r>
              <a:rPr lang="it-IT" altLang="it-IT" sz="300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diapedesi</a:t>
            </a:r>
          </a:p>
        </p:txBody>
      </p:sp>
      <p:sp>
        <p:nvSpPr>
          <p:cNvPr id="40963" name="Text Box 6">
            <a:extLst>
              <a:ext uri="{FF2B5EF4-FFF2-40B4-BE49-F238E27FC236}">
                <a16:creationId xmlns:a16="http://schemas.microsoft.com/office/drawing/2014/main" id="{CAE9F4B4-6E8B-0D4C-B3ED-6F9EA1EC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9144000" cy="4921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MODIFICAZIONI VASCOLARI E DEL FLUSSO EMATICO</a:t>
            </a:r>
          </a:p>
        </p:txBody>
      </p:sp>
    </p:spTree>
    <p:extLst>
      <p:ext uri="{BB962C8B-B14F-4D97-AF65-F5344CB8AC3E}">
        <p14:creationId xmlns:p14="http://schemas.microsoft.com/office/powerpoint/2010/main" val="1834029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>
            <a:extLst>
              <a:ext uri="{FF2B5EF4-FFF2-40B4-BE49-F238E27FC236}">
                <a16:creationId xmlns:a16="http://schemas.microsoft.com/office/drawing/2014/main" id="{7B582775-89D0-BB4F-86FC-CDDEE0B82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45588" cy="863600"/>
          </a:xfrm>
        </p:spPr>
        <p:txBody>
          <a:bodyPr/>
          <a:lstStyle/>
          <a:p>
            <a:r>
              <a:rPr lang="it-IT" altLang="it-IT" sz="4000">
                <a:latin typeface="Arial" panose="020B0604020202020204" pitchFamily="34" charset="0"/>
                <a:cs typeface="Arial" panose="020B0604020202020204" pitchFamily="34" charset="0"/>
              </a:rPr>
              <a:t>Aumento della permeabilità vascolare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9AE13A-9650-A647-B60D-F5A4880CE2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95388"/>
            <a:ext cx="8928100" cy="4465637"/>
          </a:xfrm>
        </p:spPr>
        <p:txBody>
          <a:bodyPr/>
          <a:lstStyle/>
          <a:p>
            <a:pPr algn="just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Formazione di «aperture» (0.1-0.3 µm) nell’endotelio delle </a:t>
            </a:r>
            <a:r>
              <a:rPr lang="it-IT" altLang="it-IT" sz="2800" u="sng">
                <a:latin typeface="Arial" panose="020B0604020202020204" pitchFamily="34" charset="0"/>
                <a:cs typeface="Arial" panose="020B0604020202020204" pitchFamily="34" charset="0"/>
              </a:rPr>
              <a:t>venule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 per effetto di mediatori rilasciati nel microambiente della flogosi</a:t>
            </a:r>
          </a:p>
          <a:p>
            <a:pPr algn="just"/>
            <a:endParaRPr lang="it-IT" altLang="it-IT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 mediatori interagiscono con recettori specifici presenti sulle </a:t>
            </a:r>
            <a:r>
              <a:rPr lang="it-IT" altLang="it-IT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 endoteliali</a:t>
            </a:r>
          </a:p>
          <a:p>
            <a:pPr algn="just"/>
            <a:endParaRPr lang="it-IT" altLang="it-IT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Contrazione delle cellule endoteliali con </a:t>
            </a:r>
            <a:r>
              <a:rPr lang="it-IT" altLang="it-IT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separazione delle giunzioni intercellulari </a:t>
            </a:r>
          </a:p>
        </p:txBody>
      </p:sp>
    </p:spTree>
    <p:extLst>
      <p:ext uri="{BB962C8B-B14F-4D97-AF65-F5344CB8AC3E}">
        <p14:creationId xmlns:p14="http://schemas.microsoft.com/office/powerpoint/2010/main" val="21394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5F1117A0-8191-3648-AC07-51144EFA2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964612" cy="720725"/>
          </a:xfrm>
        </p:spPr>
        <p:txBody>
          <a:bodyPr/>
          <a:lstStyle/>
          <a:p>
            <a:r>
              <a:rPr lang="it-IT" altLang="it-IT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 principali nel microcircolo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9811926-33C1-2B4A-A3F6-0E035C6F7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173163"/>
            <a:ext cx="8280400" cy="1225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sz="3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di permeabilità</a:t>
            </a:r>
            <a:r>
              <a:rPr lang="it-IT" altLang="it-IT" sz="3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it-IT" altLang="it-IT" sz="3400">
                <a:latin typeface="Arial" panose="020B0604020202020204" pitchFamily="34" charset="0"/>
                <a:cs typeface="Arial" panose="020B0604020202020204" pitchFamily="34" charset="0"/>
              </a:rPr>
              <a:t>→ essudazione di fluido ricco di proteine </a:t>
            </a:r>
          </a:p>
        </p:txBody>
      </p:sp>
      <p:pic>
        <p:nvPicPr>
          <p:cNvPr id="43011" name="Picture 8" descr="eye_periorbital_edema_allergy">
            <a:extLst>
              <a:ext uri="{FF2B5EF4-FFF2-40B4-BE49-F238E27FC236}">
                <a16:creationId xmlns:a16="http://schemas.microsoft.com/office/drawing/2014/main" id="{0E8BC9D7-8122-4147-9348-6A5198A96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470150"/>
            <a:ext cx="46799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9E87824A-94EF-C746-A861-669007A447A6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3046413"/>
            <a:ext cx="4319588" cy="3540125"/>
            <a:chOff x="34925" y="3046413"/>
            <a:chExt cx="4319588" cy="3539430"/>
          </a:xfrm>
        </p:grpSpPr>
        <p:sp>
          <p:nvSpPr>
            <p:cNvPr id="43014" name="Text Box 4">
              <a:extLst>
                <a:ext uri="{FF2B5EF4-FFF2-40B4-BE49-F238E27FC236}">
                  <a16:creationId xmlns:a16="http://schemas.microsoft.com/office/drawing/2014/main" id="{1A53F37E-7E0A-9A45-990D-11FB90A30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5" y="3046413"/>
              <a:ext cx="4319588" cy="3539430"/>
            </a:xfrm>
            <a:prstGeom prst="rect">
              <a:avLst/>
            </a:prstGeom>
            <a:solidFill>
              <a:srgbClr val="5FDD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it-IT" altLang="it-IT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principali mediatori:</a:t>
              </a:r>
            </a:p>
            <a:p>
              <a:pPr marL="914400" marR="0" lvl="1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altLang="it-IT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istamina</a:t>
              </a:r>
            </a:p>
            <a:p>
              <a:pPr marL="914400" marR="0" lvl="1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altLang="it-IT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leucotrieni</a:t>
              </a:r>
            </a:p>
            <a:p>
              <a:pPr marL="914400" marR="0" lvl="1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t-IT" altLang="it-IT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prostaglandine</a:t>
              </a:r>
            </a:p>
            <a:p>
              <a:pPr marL="914400" marR="0" lvl="1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0" marR="0" lvl="1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0" marR="0" lvl="1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15" name="Text Box 5">
              <a:extLst>
                <a:ext uri="{FF2B5EF4-FFF2-40B4-BE49-F238E27FC236}">
                  <a16:creationId xmlns:a16="http://schemas.microsoft.com/office/drawing/2014/main" id="{40FF9126-6D21-CA4A-8358-4AADB1532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5" y="5313511"/>
              <a:ext cx="3960813" cy="113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fonte principale:  </a:t>
              </a:r>
              <a:r>
                <a:rPr kumimoji="0" lang="it-IT" alt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mast cellule</a:t>
              </a:r>
              <a:endPara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013" name="CasellaDiTesto 2">
            <a:extLst>
              <a:ext uri="{FF2B5EF4-FFF2-40B4-BE49-F238E27FC236}">
                <a16:creationId xmlns:a16="http://schemas.microsoft.com/office/drawing/2014/main" id="{F8EBA685-3A60-714F-89BA-A4982423B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5224463"/>
            <a:ext cx="2078038" cy="400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gonfiore (</a:t>
            </a:r>
            <a:r>
              <a:rPr kumimoji="0" lang="it-IT" altLang="it-IT" sz="2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tumor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32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>
            <a:extLst>
              <a:ext uri="{FF2B5EF4-FFF2-40B4-BE49-F238E27FC236}">
                <a16:creationId xmlns:a16="http://schemas.microsoft.com/office/drawing/2014/main" id="{D2E8D355-8F58-B24A-8FAC-EA7DE3CCE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41275"/>
            <a:ext cx="352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4" name="Text Box 5">
            <a:extLst>
              <a:ext uri="{FF2B5EF4-FFF2-40B4-BE49-F238E27FC236}">
                <a16:creationId xmlns:a16="http://schemas.microsoft.com/office/drawing/2014/main" id="{CE060116-B992-414B-9FD0-D19F8CD75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-25400"/>
            <a:ext cx="91709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 cells localize along blood vessel walls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C8C034E8-0DC4-6C47-A162-420A5A539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4635500"/>
            <a:ext cx="1081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inside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D8DF6E94-FA6C-984F-800A-E3184B721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4073525"/>
            <a:ext cx="1298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outside</a:t>
            </a:r>
          </a:p>
        </p:txBody>
      </p:sp>
      <p:grpSp>
        <p:nvGrpSpPr>
          <p:cNvPr id="44037" name="Gruppo 4">
            <a:extLst>
              <a:ext uri="{FF2B5EF4-FFF2-40B4-BE49-F238E27FC236}">
                <a16:creationId xmlns:a16="http://schemas.microsoft.com/office/drawing/2014/main" id="{FD619923-137A-5B44-9E8E-28B8844DC4DA}"/>
              </a:ext>
            </a:extLst>
          </p:cNvPr>
          <p:cNvGrpSpPr>
            <a:grpSpLocks/>
          </p:cNvGrpSpPr>
          <p:nvPr/>
        </p:nvGrpSpPr>
        <p:grpSpPr bwMode="auto">
          <a:xfrm>
            <a:off x="4521200" y="1027113"/>
            <a:ext cx="4562475" cy="5543550"/>
            <a:chOff x="4546600" y="1246188"/>
            <a:chExt cx="4562475" cy="5543550"/>
          </a:xfrm>
        </p:grpSpPr>
        <p:pic>
          <p:nvPicPr>
            <p:cNvPr id="44050" name="Picture 3">
              <a:extLst>
                <a:ext uri="{FF2B5EF4-FFF2-40B4-BE49-F238E27FC236}">
                  <a16:creationId xmlns:a16="http://schemas.microsoft.com/office/drawing/2014/main" id="{6C11A5DF-5BD9-0E4F-9474-532FF7B89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1246188"/>
              <a:ext cx="4562475" cy="554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051" name="Freeform 8">
              <a:extLst>
                <a:ext uri="{FF2B5EF4-FFF2-40B4-BE49-F238E27FC236}">
                  <a16:creationId xmlns:a16="http://schemas.microsoft.com/office/drawing/2014/main" id="{9D80A095-9C4D-B645-97DF-DEB42FCA70BF}"/>
                </a:ext>
              </a:extLst>
            </p:cNvPr>
            <p:cNvSpPr>
              <a:spLocks/>
            </p:cNvSpPr>
            <p:nvPr/>
          </p:nvSpPr>
          <p:spPr bwMode="auto">
            <a:xfrm rot="8415912">
              <a:off x="6137275" y="1525588"/>
              <a:ext cx="2701925" cy="5053012"/>
            </a:xfrm>
            <a:custGeom>
              <a:avLst/>
              <a:gdLst>
                <a:gd name="T0" fmla="*/ 2147483646 w 1416"/>
                <a:gd name="T1" fmla="*/ 0 h 2448"/>
                <a:gd name="T2" fmla="*/ 2147483646 w 1416"/>
                <a:gd name="T3" fmla="*/ 2147483646 h 2448"/>
                <a:gd name="T4" fmla="*/ 2147483646 w 1416"/>
                <a:gd name="T5" fmla="*/ 2147483646 h 2448"/>
                <a:gd name="T6" fmla="*/ 2147483646 w 1416"/>
                <a:gd name="T7" fmla="*/ 2147483646 h 2448"/>
                <a:gd name="T8" fmla="*/ 2147483646 w 1416"/>
                <a:gd name="T9" fmla="*/ 2147483646 h 2448"/>
                <a:gd name="T10" fmla="*/ 2147483646 w 1416"/>
                <a:gd name="T11" fmla="*/ 2147483646 h 2448"/>
                <a:gd name="T12" fmla="*/ 2147483646 w 1416"/>
                <a:gd name="T13" fmla="*/ 2147483646 h 2448"/>
                <a:gd name="T14" fmla="*/ 2147483646 w 1416"/>
                <a:gd name="T15" fmla="*/ 2147483646 h 2448"/>
                <a:gd name="T16" fmla="*/ 2147483646 w 1416"/>
                <a:gd name="T17" fmla="*/ 2147483646 h 2448"/>
                <a:gd name="T18" fmla="*/ 2147483646 w 1416"/>
                <a:gd name="T19" fmla="*/ 2147483646 h 2448"/>
                <a:gd name="T20" fmla="*/ 2147483646 w 1416"/>
                <a:gd name="T21" fmla="*/ 2147483646 h 2448"/>
                <a:gd name="T22" fmla="*/ 2147483646 w 1416"/>
                <a:gd name="T23" fmla="*/ 2147483646 h 2448"/>
                <a:gd name="T24" fmla="*/ 2147483646 w 1416"/>
                <a:gd name="T25" fmla="*/ 2147483646 h 2448"/>
                <a:gd name="T26" fmla="*/ 2147483646 w 1416"/>
                <a:gd name="T27" fmla="*/ 2147483646 h 2448"/>
                <a:gd name="T28" fmla="*/ 2147483646 w 1416"/>
                <a:gd name="T29" fmla="*/ 2147483646 h 2448"/>
                <a:gd name="T30" fmla="*/ 2147483646 w 1416"/>
                <a:gd name="T31" fmla="*/ 2147483646 h 2448"/>
                <a:gd name="T32" fmla="*/ 2147483646 w 1416"/>
                <a:gd name="T33" fmla="*/ 2147483646 h 2448"/>
                <a:gd name="T34" fmla="*/ 2147483646 w 1416"/>
                <a:gd name="T35" fmla="*/ 2147483646 h 2448"/>
                <a:gd name="T36" fmla="*/ 2147483646 w 1416"/>
                <a:gd name="T37" fmla="*/ 2147483646 h 2448"/>
                <a:gd name="T38" fmla="*/ 2147483646 w 1416"/>
                <a:gd name="T39" fmla="*/ 2147483646 h 2448"/>
                <a:gd name="T40" fmla="*/ 2147483646 w 1416"/>
                <a:gd name="T41" fmla="*/ 2147483646 h 2448"/>
                <a:gd name="T42" fmla="*/ 2147483646 w 1416"/>
                <a:gd name="T43" fmla="*/ 2147483646 h 2448"/>
                <a:gd name="T44" fmla="*/ 2147483646 w 1416"/>
                <a:gd name="T45" fmla="*/ 2147483646 h 2448"/>
                <a:gd name="T46" fmla="*/ 2147483646 w 1416"/>
                <a:gd name="T47" fmla="*/ 2147483646 h 2448"/>
                <a:gd name="T48" fmla="*/ 2147483646 w 1416"/>
                <a:gd name="T49" fmla="*/ 2147483646 h 2448"/>
                <a:gd name="T50" fmla="*/ 2147483646 w 1416"/>
                <a:gd name="T51" fmla="*/ 2147483646 h 2448"/>
                <a:gd name="T52" fmla="*/ 2147483646 w 1416"/>
                <a:gd name="T53" fmla="*/ 2147483646 h 2448"/>
                <a:gd name="T54" fmla="*/ 2147483646 w 1416"/>
                <a:gd name="T55" fmla="*/ 2147483646 h 2448"/>
                <a:gd name="T56" fmla="*/ 2147483646 w 1416"/>
                <a:gd name="T57" fmla="*/ 2147483646 h 2448"/>
                <a:gd name="T58" fmla="*/ 2147483646 w 1416"/>
                <a:gd name="T59" fmla="*/ 2147483646 h 2448"/>
                <a:gd name="T60" fmla="*/ 2147483646 w 1416"/>
                <a:gd name="T61" fmla="*/ 2147483646 h 2448"/>
                <a:gd name="T62" fmla="*/ 0 w 1416"/>
                <a:gd name="T63" fmla="*/ 2147483646 h 24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16" h="2448">
                  <a:moveTo>
                    <a:pt x="1416" y="0"/>
                  </a:moveTo>
                  <a:cubicBezTo>
                    <a:pt x="1391" y="99"/>
                    <a:pt x="1368" y="199"/>
                    <a:pt x="1336" y="296"/>
                  </a:cubicBezTo>
                  <a:cubicBezTo>
                    <a:pt x="1322" y="337"/>
                    <a:pt x="1316" y="426"/>
                    <a:pt x="1296" y="456"/>
                  </a:cubicBezTo>
                  <a:cubicBezTo>
                    <a:pt x="1267" y="500"/>
                    <a:pt x="1245" y="552"/>
                    <a:pt x="1224" y="600"/>
                  </a:cubicBezTo>
                  <a:cubicBezTo>
                    <a:pt x="1206" y="641"/>
                    <a:pt x="1201" y="688"/>
                    <a:pt x="1184" y="728"/>
                  </a:cubicBezTo>
                  <a:cubicBezTo>
                    <a:pt x="1180" y="737"/>
                    <a:pt x="1172" y="743"/>
                    <a:pt x="1168" y="752"/>
                  </a:cubicBezTo>
                  <a:cubicBezTo>
                    <a:pt x="1151" y="790"/>
                    <a:pt x="1141" y="833"/>
                    <a:pt x="1128" y="872"/>
                  </a:cubicBezTo>
                  <a:cubicBezTo>
                    <a:pt x="1125" y="881"/>
                    <a:pt x="1116" y="887"/>
                    <a:pt x="1112" y="896"/>
                  </a:cubicBezTo>
                  <a:cubicBezTo>
                    <a:pt x="1099" y="926"/>
                    <a:pt x="1096" y="971"/>
                    <a:pt x="1064" y="992"/>
                  </a:cubicBezTo>
                  <a:cubicBezTo>
                    <a:pt x="1031" y="1014"/>
                    <a:pt x="1047" y="1001"/>
                    <a:pt x="1016" y="1032"/>
                  </a:cubicBezTo>
                  <a:cubicBezTo>
                    <a:pt x="987" y="1120"/>
                    <a:pt x="1033" y="987"/>
                    <a:pt x="992" y="1080"/>
                  </a:cubicBezTo>
                  <a:cubicBezTo>
                    <a:pt x="973" y="1123"/>
                    <a:pt x="977" y="1176"/>
                    <a:pt x="928" y="1192"/>
                  </a:cubicBezTo>
                  <a:cubicBezTo>
                    <a:pt x="919" y="1218"/>
                    <a:pt x="897" y="1238"/>
                    <a:pt x="888" y="1264"/>
                  </a:cubicBezTo>
                  <a:cubicBezTo>
                    <a:pt x="880" y="1288"/>
                    <a:pt x="868" y="1314"/>
                    <a:pt x="856" y="1336"/>
                  </a:cubicBezTo>
                  <a:cubicBezTo>
                    <a:pt x="841" y="1363"/>
                    <a:pt x="802" y="1401"/>
                    <a:pt x="792" y="1432"/>
                  </a:cubicBezTo>
                  <a:cubicBezTo>
                    <a:pt x="768" y="1504"/>
                    <a:pt x="745" y="1573"/>
                    <a:pt x="712" y="1640"/>
                  </a:cubicBezTo>
                  <a:cubicBezTo>
                    <a:pt x="697" y="1671"/>
                    <a:pt x="694" y="1684"/>
                    <a:pt x="664" y="1704"/>
                  </a:cubicBezTo>
                  <a:cubicBezTo>
                    <a:pt x="651" y="1743"/>
                    <a:pt x="639" y="1771"/>
                    <a:pt x="600" y="1784"/>
                  </a:cubicBezTo>
                  <a:cubicBezTo>
                    <a:pt x="589" y="1818"/>
                    <a:pt x="566" y="1820"/>
                    <a:pt x="544" y="1848"/>
                  </a:cubicBezTo>
                  <a:cubicBezTo>
                    <a:pt x="515" y="1885"/>
                    <a:pt x="509" y="1912"/>
                    <a:pt x="472" y="1936"/>
                  </a:cubicBezTo>
                  <a:cubicBezTo>
                    <a:pt x="451" y="2000"/>
                    <a:pt x="483" y="1925"/>
                    <a:pt x="440" y="1968"/>
                  </a:cubicBezTo>
                  <a:cubicBezTo>
                    <a:pt x="397" y="2011"/>
                    <a:pt x="472" y="1979"/>
                    <a:pt x="408" y="2000"/>
                  </a:cubicBezTo>
                  <a:cubicBezTo>
                    <a:pt x="393" y="2045"/>
                    <a:pt x="406" y="2018"/>
                    <a:pt x="352" y="2072"/>
                  </a:cubicBezTo>
                  <a:cubicBezTo>
                    <a:pt x="344" y="2080"/>
                    <a:pt x="343" y="2094"/>
                    <a:pt x="336" y="2104"/>
                  </a:cubicBezTo>
                  <a:cubicBezTo>
                    <a:pt x="329" y="2113"/>
                    <a:pt x="319" y="2119"/>
                    <a:pt x="312" y="2128"/>
                  </a:cubicBezTo>
                  <a:cubicBezTo>
                    <a:pt x="283" y="2165"/>
                    <a:pt x="277" y="2192"/>
                    <a:pt x="240" y="2216"/>
                  </a:cubicBezTo>
                  <a:cubicBezTo>
                    <a:pt x="215" y="2253"/>
                    <a:pt x="208" y="2283"/>
                    <a:pt x="168" y="2296"/>
                  </a:cubicBezTo>
                  <a:cubicBezTo>
                    <a:pt x="141" y="2336"/>
                    <a:pt x="160" y="2315"/>
                    <a:pt x="104" y="2352"/>
                  </a:cubicBezTo>
                  <a:cubicBezTo>
                    <a:pt x="96" y="2357"/>
                    <a:pt x="80" y="2368"/>
                    <a:pt x="80" y="2368"/>
                  </a:cubicBezTo>
                  <a:cubicBezTo>
                    <a:pt x="75" y="2376"/>
                    <a:pt x="71" y="2385"/>
                    <a:pt x="64" y="2392"/>
                  </a:cubicBezTo>
                  <a:cubicBezTo>
                    <a:pt x="57" y="2399"/>
                    <a:pt x="46" y="2400"/>
                    <a:pt x="40" y="2408"/>
                  </a:cubicBezTo>
                  <a:cubicBezTo>
                    <a:pt x="26" y="2426"/>
                    <a:pt x="33" y="2448"/>
                    <a:pt x="0" y="2448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84CA91D0-3956-BE41-82E8-B1ED9DA6C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863" y="4797425"/>
              <a:ext cx="1558925" cy="40005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11111"/>
              </a:solidFill>
            </a:ln>
            <a:effectLst/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1" i="0" u="none" strike="noStrike" kern="1200" cap="none" spc="0" normalizeH="0" baseline="0" noProof="0">
                  <a:ln>
                    <a:noFill/>
                  </a:ln>
                  <a:solidFill>
                    <a:srgbClr val="00006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vessel wall</a:t>
              </a:r>
            </a:p>
          </p:txBody>
        </p:sp>
      </p:grpSp>
      <p:cxnSp>
        <p:nvCxnSpPr>
          <p:cNvPr id="44038" name="Connettore 2 2">
            <a:extLst>
              <a:ext uri="{FF2B5EF4-FFF2-40B4-BE49-F238E27FC236}">
                <a16:creationId xmlns:a16="http://schemas.microsoft.com/office/drawing/2014/main" id="{7AB6FAF6-21A9-FF42-AACA-8CB7E9CE82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92838" y="3668713"/>
            <a:ext cx="827087" cy="836612"/>
          </a:xfrm>
          <a:prstGeom prst="straightConnector1">
            <a:avLst/>
          </a:prstGeom>
          <a:noFill/>
          <a:ln w="38100" cap="sq" algn="ctr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9" name="Connettore 2 14">
            <a:extLst>
              <a:ext uri="{FF2B5EF4-FFF2-40B4-BE49-F238E27FC236}">
                <a16:creationId xmlns:a16="http://schemas.microsoft.com/office/drawing/2014/main" id="{7E0E0CBE-F9C2-0B40-A7A5-26F1C0E9CA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2738" y="3225800"/>
            <a:ext cx="649287" cy="0"/>
          </a:xfrm>
          <a:prstGeom prst="straightConnector1">
            <a:avLst/>
          </a:prstGeom>
          <a:noFill/>
          <a:ln w="38100" cap="sq" algn="ctr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040" name="Gruppo 2">
            <a:extLst>
              <a:ext uri="{FF2B5EF4-FFF2-40B4-BE49-F238E27FC236}">
                <a16:creationId xmlns:a16="http://schemas.microsoft.com/office/drawing/2014/main" id="{2D803947-FEFA-484B-B0B6-A4CEA6D8CCCF}"/>
              </a:ext>
            </a:extLst>
          </p:cNvPr>
          <p:cNvGrpSpPr>
            <a:grpSpLocks/>
          </p:cNvGrpSpPr>
          <p:nvPr/>
        </p:nvGrpSpPr>
        <p:grpSpPr bwMode="auto">
          <a:xfrm>
            <a:off x="33338" y="1020763"/>
            <a:ext cx="4454525" cy="5543550"/>
            <a:chOff x="46038" y="1246188"/>
            <a:chExt cx="4454525" cy="5543550"/>
          </a:xfrm>
        </p:grpSpPr>
        <p:grpSp>
          <p:nvGrpSpPr>
            <p:cNvPr id="44044" name="Gruppo 3">
              <a:extLst>
                <a:ext uri="{FF2B5EF4-FFF2-40B4-BE49-F238E27FC236}">
                  <a16:creationId xmlns:a16="http://schemas.microsoft.com/office/drawing/2014/main" id="{8378A0F7-7BC5-B440-9793-52595B5E7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8" y="1246188"/>
              <a:ext cx="4454525" cy="5543550"/>
              <a:chOff x="46038" y="1246188"/>
              <a:chExt cx="4454525" cy="5567362"/>
            </a:xfrm>
          </p:grpSpPr>
          <p:pic>
            <p:nvPicPr>
              <p:cNvPr id="44046" name="Picture 2">
                <a:extLst>
                  <a:ext uri="{FF2B5EF4-FFF2-40B4-BE49-F238E27FC236}">
                    <a16:creationId xmlns:a16="http://schemas.microsoft.com/office/drawing/2014/main" id="{3461DB36-B902-9E45-9939-FB6AF6E47A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8" y="1246188"/>
                <a:ext cx="4454525" cy="5567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047" name="Freeform 8">
                <a:extLst>
                  <a:ext uri="{FF2B5EF4-FFF2-40B4-BE49-F238E27FC236}">
                    <a16:creationId xmlns:a16="http://schemas.microsoft.com/office/drawing/2014/main" id="{BA749C23-23A4-7841-A372-D784197D1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338" y="1790700"/>
                <a:ext cx="2247900" cy="3886200"/>
              </a:xfrm>
              <a:custGeom>
                <a:avLst/>
                <a:gdLst>
                  <a:gd name="T0" fmla="*/ 2147483646 w 1416"/>
                  <a:gd name="T1" fmla="*/ 0 h 2448"/>
                  <a:gd name="T2" fmla="*/ 2147483646 w 1416"/>
                  <a:gd name="T3" fmla="*/ 2147483646 h 2448"/>
                  <a:gd name="T4" fmla="*/ 2147483646 w 1416"/>
                  <a:gd name="T5" fmla="*/ 2147483646 h 2448"/>
                  <a:gd name="T6" fmla="*/ 2147483646 w 1416"/>
                  <a:gd name="T7" fmla="*/ 2147483646 h 2448"/>
                  <a:gd name="T8" fmla="*/ 2147483646 w 1416"/>
                  <a:gd name="T9" fmla="*/ 2147483646 h 2448"/>
                  <a:gd name="T10" fmla="*/ 2147483646 w 1416"/>
                  <a:gd name="T11" fmla="*/ 2147483646 h 2448"/>
                  <a:gd name="T12" fmla="*/ 2147483646 w 1416"/>
                  <a:gd name="T13" fmla="*/ 2147483646 h 2448"/>
                  <a:gd name="T14" fmla="*/ 2147483646 w 1416"/>
                  <a:gd name="T15" fmla="*/ 2147483646 h 2448"/>
                  <a:gd name="T16" fmla="*/ 2147483646 w 1416"/>
                  <a:gd name="T17" fmla="*/ 2147483646 h 2448"/>
                  <a:gd name="T18" fmla="*/ 2147483646 w 1416"/>
                  <a:gd name="T19" fmla="*/ 2147483646 h 2448"/>
                  <a:gd name="T20" fmla="*/ 2147483646 w 1416"/>
                  <a:gd name="T21" fmla="*/ 2147483646 h 2448"/>
                  <a:gd name="T22" fmla="*/ 2147483646 w 1416"/>
                  <a:gd name="T23" fmla="*/ 2147483646 h 2448"/>
                  <a:gd name="T24" fmla="*/ 2147483646 w 1416"/>
                  <a:gd name="T25" fmla="*/ 2147483646 h 2448"/>
                  <a:gd name="T26" fmla="*/ 2147483646 w 1416"/>
                  <a:gd name="T27" fmla="*/ 2147483646 h 2448"/>
                  <a:gd name="T28" fmla="*/ 2147483646 w 1416"/>
                  <a:gd name="T29" fmla="*/ 2147483646 h 2448"/>
                  <a:gd name="T30" fmla="*/ 2147483646 w 1416"/>
                  <a:gd name="T31" fmla="*/ 2147483646 h 2448"/>
                  <a:gd name="T32" fmla="*/ 2147483646 w 1416"/>
                  <a:gd name="T33" fmla="*/ 2147483646 h 2448"/>
                  <a:gd name="T34" fmla="*/ 2147483646 w 1416"/>
                  <a:gd name="T35" fmla="*/ 2147483646 h 2448"/>
                  <a:gd name="T36" fmla="*/ 2147483646 w 1416"/>
                  <a:gd name="T37" fmla="*/ 2147483646 h 2448"/>
                  <a:gd name="T38" fmla="*/ 2147483646 w 1416"/>
                  <a:gd name="T39" fmla="*/ 2147483646 h 2448"/>
                  <a:gd name="T40" fmla="*/ 2147483646 w 1416"/>
                  <a:gd name="T41" fmla="*/ 2147483646 h 2448"/>
                  <a:gd name="T42" fmla="*/ 2147483646 w 1416"/>
                  <a:gd name="T43" fmla="*/ 2147483646 h 2448"/>
                  <a:gd name="T44" fmla="*/ 2147483646 w 1416"/>
                  <a:gd name="T45" fmla="*/ 2147483646 h 2448"/>
                  <a:gd name="T46" fmla="*/ 2147483646 w 1416"/>
                  <a:gd name="T47" fmla="*/ 2147483646 h 2448"/>
                  <a:gd name="T48" fmla="*/ 2147483646 w 1416"/>
                  <a:gd name="T49" fmla="*/ 2147483646 h 2448"/>
                  <a:gd name="T50" fmla="*/ 2147483646 w 1416"/>
                  <a:gd name="T51" fmla="*/ 2147483646 h 2448"/>
                  <a:gd name="T52" fmla="*/ 2147483646 w 1416"/>
                  <a:gd name="T53" fmla="*/ 2147483646 h 2448"/>
                  <a:gd name="T54" fmla="*/ 2147483646 w 1416"/>
                  <a:gd name="T55" fmla="*/ 2147483646 h 2448"/>
                  <a:gd name="T56" fmla="*/ 2147483646 w 1416"/>
                  <a:gd name="T57" fmla="*/ 2147483646 h 2448"/>
                  <a:gd name="T58" fmla="*/ 2147483646 w 1416"/>
                  <a:gd name="T59" fmla="*/ 2147483646 h 2448"/>
                  <a:gd name="T60" fmla="*/ 2147483646 w 1416"/>
                  <a:gd name="T61" fmla="*/ 2147483646 h 2448"/>
                  <a:gd name="T62" fmla="*/ 0 w 1416"/>
                  <a:gd name="T63" fmla="*/ 2147483646 h 2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16" h="2448">
                    <a:moveTo>
                      <a:pt x="1416" y="0"/>
                    </a:moveTo>
                    <a:cubicBezTo>
                      <a:pt x="1391" y="99"/>
                      <a:pt x="1368" y="199"/>
                      <a:pt x="1336" y="296"/>
                    </a:cubicBezTo>
                    <a:cubicBezTo>
                      <a:pt x="1322" y="337"/>
                      <a:pt x="1316" y="426"/>
                      <a:pt x="1296" y="456"/>
                    </a:cubicBezTo>
                    <a:cubicBezTo>
                      <a:pt x="1267" y="500"/>
                      <a:pt x="1245" y="552"/>
                      <a:pt x="1224" y="600"/>
                    </a:cubicBezTo>
                    <a:cubicBezTo>
                      <a:pt x="1206" y="641"/>
                      <a:pt x="1201" y="688"/>
                      <a:pt x="1184" y="728"/>
                    </a:cubicBezTo>
                    <a:cubicBezTo>
                      <a:pt x="1180" y="737"/>
                      <a:pt x="1172" y="743"/>
                      <a:pt x="1168" y="752"/>
                    </a:cubicBezTo>
                    <a:cubicBezTo>
                      <a:pt x="1151" y="790"/>
                      <a:pt x="1141" y="833"/>
                      <a:pt x="1128" y="872"/>
                    </a:cubicBezTo>
                    <a:cubicBezTo>
                      <a:pt x="1125" y="881"/>
                      <a:pt x="1116" y="887"/>
                      <a:pt x="1112" y="896"/>
                    </a:cubicBezTo>
                    <a:cubicBezTo>
                      <a:pt x="1099" y="926"/>
                      <a:pt x="1096" y="971"/>
                      <a:pt x="1064" y="992"/>
                    </a:cubicBezTo>
                    <a:cubicBezTo>
                      <a:pt x="1031" y="1014"/>
                      <a:pt x="1047" y="1001"/>
                      <a:pt x="1016" y="1032"/>
                    </a:cubicBezTo>
                    <a:cubicBezTo>
                      <a:pt x="987" y="1120"/>
                      <a:pt x="1033" y="987"/>
                      <a:pt x="992" y="1080"/>
                    </a:cubicBezTo>
                    <a:cubicBezTo>
                      <a:pt x="973" y="1123"/>
                      <a:pt x="977" y="1176"/>
                      <a:pt x="928" y="1192"/>
                    </a:cubicBezTo>
                    <a:cubicBezTo>
                      <a:pt x="919" y="1218"/>
                      <a:pt x="897" y="1238"/>
                      <a:pt x="888" y="1264"/>
                    </a:cubicBezTo>
                    <a:cubicBezTo>
                      <a:pt x="880" y="1288"/>
                      <a:pt x="868" y="1314"/>
                      <a:pt x="856" y="1336"/>
                    </a:cubicBezTo>
                    <a:cubicBezTo>
                      <a:pt x="841" y="1363"/>
                      <a:pt x="802" y="1401"/>
                      <a:pt x="792" y="1432"/>
                    </a:cubicBezTo>
                    <a:cubicBezTo>
                      <a:pt x="768" y="1504"/>
                      <a:pt x="745" y="1573"/>
                      <a:pt x="712" y="1640"/>
                    </a:cubicBezTo>
                    <a:cubicBezTo>
                      <a:pt x="697" y="1671"/>
                      <a:pt x="694" y="1684"/>
                      <a:pt x="664" y="1704"/>
                    </a:cubicBezTo>
                    <a:cubicBezTo>
                      <a:pt x="651" y="1743"/>
                      <a:pt x="639" y="1771"/>
                      <a:pt x="600" y="1784"/>
                    </a:cubicBezTo>
                    <a:cubicBezTo>
                      <a:pt x="589" y="1818"/>
                      <a:pt x="566" y="1820"/>
                      <a:pt x="544" y="1848"/>
                    </a:cubicBezTo>
                    <a:cubicBezTo>
                      <a:pt x="515" y="1885"/>
                      <a:pt x="509" y="1912"/>
                      <a:pt x="472" y="1936"/>
                    </a:cubicBezTo>
                    <a:cubicBezTo>
                      <a:pt x="451" y="2000"/>
                      <a:pt x="483" y="1925"/>
                      <a:pt x="440" y="1968"/>
                    </a:cubicBezTo>
                    <a:cubicBezTo>
                      <a:pt x="397" y="2011"/>
                      <a:pt x="472" y="1979"/>
                      <a:pt x="408" y="2000"/>
                    </a:cubicBezTo>
                    <a:cubicBezTo>
                      <a:pt x="393" y="2045"/>
                      <a:pt x="406" y="2018"/>
                      <a:pt x="352" y="2072"/>
                    </a:cubicBezTo>
                    <a:cubicBezTo>
                      <a:pt x="344" y="2080"/>
                      <a:pt x="343" y="2094"/>
                      <a:pt x="336" y="2104"/>
                    </a:cubicBezTo>
                    <a:cubicBezTo>
                      <a:pt x="329" y="2113"/>
                      <a:pt x="319" y="2119"/>
                      <a:pt x="312" y="2128"/>
                    </a:cubicBezTo>
                    <a:cubicBezTo>
                      <a:pt x="283" y="2165"/>
                      <a:pt x="277" y="2192"/>
                      <a:pt x="240" y="2216"/>
                    </a:cubicBezTo>
                    <a:cubicBezTo>
                      <a:pt x="215" y="2253"/>
                      <a:pt x="208" y="2283"/>
                      <a:pt x="168" y="2296"/>
                    </a:cubicBezTo>
                    <a:cubicBezTo>
                      <a:pt x="141" y="2336"/>
                      <a:pt x="160" y="2315"/>
                      <a:pt x="104" y="2352"/>
                    </a:cubicBezTo>
                    <a:cubicBezTo>
                      <a:pt x="96" y="2357"/>
                      <a:pt x="80" y="2368"/>
                      <a:pt x="80" y="2368"/>
                    </a:cubicBezTo>
                    <a:cubicBezTo>
                      <a:pt x="75" y="2376"/>
                      <a:pt x="71" y="2385"/>
                      <a:pt x="64" y="2392"/>
                    </a:cubicBezTo>
                    <a:cubicBezTo>
                      <a:pt x="57" y="2399"/>
                      <a:pt x="46" y="2400"/>
                      <a:pt x="40" y="2408"/>
                    </a:cubicBezTo>
                    <a:cubicBezTo>
                      <a:pt x="26" y="2426"/>
                      <a:pt x="33" y="2448"/>
                      <a:pt x="0" y="2448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48" name="Freeform 9">
                <a:extLst>
                  <a:ext uri="{FF2B5EF4-FFF2-40B4-BE49-F238E27FC236}">
                    <a16:creationId xmlns:a16="http://schemas.microsoft.com/office/drawing/2014/main" id="{B1A3074F-B26A-1E4E-BE4B-7E995F5A7F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101">
                <a:off x="1131888" y="1916113"/>
                <a:ext cx="2536825" cy="4302125"/>
              </a:xfrm>
              <a:custGeom>
                <a:avLst/>
                <a:gdLst>
                  <a:gd name="T0" fmla="*/ 2147483646 w 1598"/>
                  <a:gd name="T1" fmla="*/ 0 h 2710"/>
                  <a:gd name="T2" fmla="*/ 2147483646 w 1598"/>
                  <a:gd name="T3" fmla="*/ 2147483646 h 2710"/>
                  <a:gd name="T4" fmla="*/ 2147483646 w 1598"/>
                  <a:gd name="T5" fmla="*/ 2147483646 h 2710"/>
                  <a:gd name="T6" fmla="*/ 2147483646 w 1598"/>
                  <a:gd name="T7" fmla="*/ 2147483646 h 2710"/>
                  <a:gd name="T8" fmla="*/ 2147483646 w 1598"/>
                  <a:gd name="T9" fmla="*/ 2147483646 h 2710"/>
                  <a:gd name="T10" fmla="*/ 2147483646 w 1598"/>
                  <a:gd name="T11" fmla="*/ 2147483646 h 2710"/>
                  <a:gd name="T12" fmla="*/ 2147483646 w 1598"/>
                  <a:gd name="T13" fmla="*/ 2147483646 h 2710"/>
                  <a:gd name="T14" fmla="*/ 2147483646 w 1598"/>
                  <a:gd name="T15" fmla="*/ 2147483646 h 2710"/>
                  <a:gd name="T16" fmla="*/ 2147483646 w 1598"/>
                  <a:gd name="T17" fmla="*/ 2147483646 h 2710"/>
                  <a:gd name="T18" fmla="*/ 2147483646 w 1598"/>
                  <a:gd name="T19" fmla="*/ 2147483646 h 2710"/>
                  <a:gd name="T20" fmla="*/ 2147483646 w 1598"/>
                  <a:gd name="T21" fmla="*/ 2147483646 h 2710"/>
                  <a:gd name="T22" fmla="*/ 2147483646 w 1598"/>
                  <a:gd name="T23" fmla="*/ 2147483646 h 2710"/>
                  <a:gd name="T24" fmla="*/ 2147483646 w 1598"/>
                  <a:gd name="T25" fmla="*/ 2147483646 h 2710"/>
                  <a:gd name="T26" fmla="*/ 2147483646 w 1598"/>
                  <a:gd name="T27" fmla="*/ 2147483646 h 2710"/>
                  <a:gd name="T28" fmla="*/ 2147483646 w 1598"/>
                  <a:gd name="T29" fmla="*/ 2147483646 h 2710"/>
                  <a:gd name="T30" fmla="*/ 2147483646 w 1598"/>
                  <a:gd name="T31" fmla="*/ 2147483646 h 2710"/>
                  <a:gd name="T32" fmla="*/ 2147483646 w 1598"/>
                  <a:gd name="T33" fmla="*/ 2147483646 h 2710"/>
                  <a:gd name="T34" fmla="*/ 2147483646 w 1598"/>
                  <a:gd name="T35" fmla="*/ 2147483646 h 2710"/>
                  <a:gd name="T36" fmla="*/ 2147483646 w 1598"/>
                  <a:gd name="T37" fmla="*/ 2147483646 h 2710"/>
                  <a:gd name="T38" fmla="*/ 2147483646 w 1598"/>
                  <a:gd name="T39" fmla="*/ 2147483646 h 2710"/>
                  <a:gd name="T40" fmla="*/ 2147483646 w 1598"/>
                  <a:gd name="T41" fmla="*/ 2147483646 h 2710"/>
                  <a:gd name="T42" fmla="*/ 2147483646 w 1598"/>
                  <a:gd name="T43" fmla="*/ 2147483646 h 2710"/>
                  <a:gd name="T44" fmla="*/ 2147483646 w 1598"/>
                  <a:gd name="T45" fmla="*/ 2147483646 h 2710"/>
                  <a:gd name="T46" fmla="*/ 2147483646 w 1598"/>
                  <a:gd name="T47" fmla="*/ 2147483646 h 2710"/>
                  <a:gd name="T48" fmla="*/ 2147483646 w 1598"/>
                  <a:gd name="T49" fmla="*/ 2147483646 h 2710"/>
                  <a:gd name="T50" fmla="*/ 2147483646 w 1598"/>
                  <a:gd name="T51" fmla="*/ 2147483646 h 2710"/>
                  <a:gd name="T52" fmla="*/ 2147483646 w 1598"/>
                  <a:gd name="T53" fmla="*/ 2147483646 h 2710"/>
                  <a:gd name="T54" fmla="*/ 2147483646 w 1598"/>
                  <a:gd name="T55" fmla="*/ 2147483646 h 2710"/>
                  <a:gd name="T56" fmla="*/ 2147483646 w 1598"/>
                  <a:gd name="T57" fmla="*/ 2147483646 h 2710"/>
                  <a:gd name="T58" fmla="*/ 2147483646 w 1598"/>
                  <a:gd name="T59" fmla="*/ 2147483646 h 2710"/>
                  <a:gd name="T60" fmla="*/ 2147483646 w 1598"/>
                  <a:gd name="T61" fmla="*/ 2147483646 h 2710"/>
                  <a:gd name="T62" fmla="*/ 2147483646 w 1598"/>
                  <a:gd name="T63" fmla="*/ 2147483646 h 2710"/>
                  <a:gd name="T64" fmla="*/ 2147483646 w 1598"/>
                  <a:gd name="T65" fmla="*/ 2147483646 h 2710"/>
                  <a:gd name="T66" fmla="*/ 2147483646 w 1598"/>
                  <a:gd name="T67" fmla="*/ 2147483646 h 2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98" h="2710">
                    <a:moveTo>
                      <a:pt x="1598" y="0"/>
                    </a:moveTo>
                    <a:cubicBezTo>
                      <a:pt x="1593" y="8"/>
                      <a:pt x="1586" y="15"/>
                      <a:pt x="1582" y="24"/>
                    </a:cubicBezTo>
                    <a:cubicBezTo>
                      <a:pt x="1578" y="34"/>
                      <a:pt x="1579" y="46"/>
                      <a:pt x="1574" y="56"/>
                    </a:cubicBezTo>
                    <a:cubicBezTo>
                      <a:pt x="1568" y="66"/>
                      <a:pt x="1557" y="71"/>
                      <a:pt x="1550" y="80"/>
                    </a:cubicBezTo>
                    <a:cubicBezTo>
                      <a:pt x="1522" y="113"/>
                      <a:pt x="1522" y="140"/>
                      <a:pt x="1486" y="176"/>
                    </a:cubicBezTo>
                    <a:cubicBezTo>
                      <a:pt x="1470" y="223"/>
                      <a:pt x="1490" y="180"/>
                      <a:pt x="1454" y="216"/>
                    </a:cubicBezTo>
                    <a:cubicBezTo>
                      <a:pt x="1427" y="243"/>
                      <a:pt x="1403" y="289"/>
                      <a:pt x="1382" y="320"/>
                    </a:cubicBezTo>
                    <a:cubicBezTo>
                      <a:pt x="1352" y="364"/>
                      <a:pt x="1331" y="416"/>
                      <a:pt x="1310" y="464"/>
                    </a:cubicBezTo>
                    <a:cubicBezTo>
                      <a:pt x="1299" y="489"/>
                      <a:pt x="1294" y="536"/>
                      <a:pt x="1278" y="560"/>
                    </a:cubicBezTo>
                    <a:cubicBezTo>
                      <a:pt x="1262" y="584"/>
                      <a:pt x="1239" y="605"/>
                      <a:pt x="1230" y="632"/>
                    </a:cubicBezTo>
                    <a:cubicBezTo>
                      <a:pt x="1217" y="672"/>
                      <a:pt x="1216" y="698"/>
                      <a:pt x="1174" y="712"/>
                    </a:cubicBezTo>
                    <a:cubicBezTo>
                      <a:pt x="1145" y="800"/>
                      <a:pt x="1194" y="669"/>
                      <a:pt x="1142" y="752"/>
                    </a:cubicBezTo>
                    <a:cubicBezTo>
                      <a:pt x="1140" y="756"/>
                      <a:pt x="1088" y="890"/>
                      <a:pt x="1086" y="896"/>
                    </a:cubicBezTo>
                    <a:cubicBezTo>
                      <a:pt x="1078" y="920"/>
                      <a:pt x="1056" y="945"/>
                      <a:pt x="1046" y="968"/>
                    </a:cubicBezTo>
                    <a:cubicBezTo>
                      <a:pt x="1036" y="991"/>
                      <a:pt x="1030" y="1016"/>
                      <a:pt x="1022" y="1040"/>
                    </a:cubicBezTo>
                    <a:cubicBezTo>
                      <a:pt x="1008" y="1083"/>
                      <a:pt x="973" y="1116"/>
                      <a:pt x="958" y="1160"/>
                    </a:cubicBezTo>
                    <a:cubicBezTo>
                      <a:pt x="951" y="1209"/>
                      <a:pt x="945" y="1248"/>
                      <a:pt x="918" y="1288"/>
                    </a:cubicBezTo>
                    <a:cubicBezTo>
                      <a:pt x="909" y="1324"/>
                      <a:pt x="901" y="1366"/>
                      <a:pt x="886" y="1400"/>
                    </a:cubicBezTo>
                    <a:cubicBezTo>
                      <a:pt x="872" y="1432"/>
                      <a:pt x="852" y="1464"/>
                      <a:pt x="838" y="1496"/>
                    </a:cubicBezTo>
                    <a:cubicBezTo>
                      <a:pt x="795" y="1593"/>
                      <a:pt x="797" y="1713"/>
                      <a:pt x="702" y="1776"/>
                    </a:cubicBezTo>
                    <a:cubicBezTo>
                      <a:pt x="683" y="1805"/>
                      <a:pt x="675" y="1828"/>
                      <a:pt x="646" y="1848"/>
                    </a:cubicBezTo>
                    <a:cubicBezTo>
                      <a:pt x="632" y="1889"/>
                      <a:pt x="591" y="1931"/>
                      <a:pt x="566" y="1968"/>
                    </a:cubicBezTo>
                    <a:cubicBezTo>
                      <a:pt x="555" y="1984"/>
                      <a:pt x="518" y="2000"/>
                      <a:pt x="518" y="2000"/>
                    </a:cubicBezTo>
                    <a:cubicBezTo>
                      <a:pt x="488" y="2044"/>
                      <a:pt x="457" y="2088"/>
                      <a:pt x="414" y="2120"/>
                    </a:cubicBezTo>
                    <a:cubicBezTo>
                      <a:pt x="394" y="2180"/>
                      <a:pt x="423" y="2108"/>
                      <a:pt x="382" y="2160"/>
                    </a:cubicBezTo>
                    <a:cubicBezTo>
                      <a:pt x="351" y="2199"/>
                      <a:pt x="402" y="2175"/>
                      <a:pt x="350" y="2192"/>
                    </a:cubicBezTo>
                    <a:cubicBezTo>
                      <a:pt x="332" y="2246"/>
                      <a:pt x="357" y="2187"/>
                      <a:pt x="318" y="2232"/>
                    </a:cubicBezTo>
                    <a:cubicBezTo>
                      <a:pt x="305" y="2246"/>
                      <a:pt x="300" y="2266"/>
                      <a:pt x="286" y="2280"/>
                    </a:cubicBezTo>
                    <a:cubicBezTo>
                      <a:pt x="278" y="2288"/>
                      <a:pt x="270" y="2296"/>
                      <a:pt x="262" y="2304"/>
                    </a:cubicBezTo>
                    <a:cubicBezTo>
                      <a:pt x="247" y="2348"/>
                      <a:pt x="216" y="2385"/>
                      <a:pt x="190" y="2424"/>
                    </a:cubicBezTo>
                    <a:cubicBezTo>
                      <a:pt x="162" y="2465"/>
                      <a:pt x="155" y="2432"/>
                      <a:pt x="134" y="2496"/>
                    </a:cubicBezTo>
                    <a:cubicBezTo>
                      <a:pt x="119" y="2541"/>
                      <a:pt x="104" y="2582"/>
                      <a:pt x="70" y="2616"/>
                    </a:cubicBezTo>
                    <a:cubicBezTo>
                      <a:pt x="63" y="2636"/>
                      <a:pt x="62" y="2648"/>
                      <a:pt x="46" y="2664"/>
                    </a:cubicBezTo>
                    <a:cubicBezTo>
                      <a:pt x="0" y="2710"/>
                      <a:pt x="12" y="2692"/>
                      <a:pt x="22" y="2672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" name="Text Box 6">
                <a:extLst>
                  <a:ext uri="{FF2B5EF4-FFF2-40B4-BE49-F238E27FC236}">
                    <a16:creationId xmlns:a16="http://schemas.microsoft.com/office/drawing/2014/main" id="{2CE5018F-821F-F943-9DEF-1E79026772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13" y="3076466"/>
                <a:ext cx="1520825" cy="4017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111111"/>
                </a:solidFill>
              </a:ln>
              <a:effectLst/>
              <a:extLst/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vessel wall</a:t>
                </a:r>
              </a:p>
            </p:txBody>
          </p:sp>
        </p:grpSp>
        <p:sp>
          <p:nvSpPr>
            <p:cNvPr id="44045" name="CasellaDiTesto 1">
              <a:extLst>
                <a:ext uri="{FF2B5EF4-FFF2-40B4-BE49-F238E27FC236}">
                  <a16:creationId xmlns:a16="http://schemas.microsoft.com/office/drawing/2014/main" id="{A712A51C-F65F-0E4E-BD17-F3DDB3152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15" y="1268760"/>
              <a:ext cx="3214341" cy="43088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11111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200" b="0" i="0" u="none" strike="noStrike" kern="120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mast cells stained in red</a:t>
              </a:r>
            </a:p>
          </p:txBody>
        </p:sp>
      </p:grpSp>
      <p:cxnSp>
        <p:nvCxnSpPr>
          <p:cNvPr id="44041" name="Connettore 2 2">
            <a:extLst>
              <a:ext uri="{FF2B5EF4-FFF2-40B4-BE49-F238E27FC236}">
                <a16:creationId xmlns:a16="http://schemas.microsoft.com/office/drawing/2014/main" id="{CE195300-DD04-D248-A75A-0558FFAED4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5763" y="3138488"/>
            <a:ext cx="576262" cy="111125"/>
          </a:xfrm>
          <a:prstGeom prst="straightConnector1">
            <a:avLst/>
          </a:prstGeom>
          <a:noFill/>
          <a:ln w="38100" cap="sq" algn="ctr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6">
            <a:extLst>
              <a:ext uri="{FF2B5EF4-FFF2-40B4-BE49-F238E27FC236}">
                <a16:creationId xmlns:a16="http://schemas.microsoft.com/office/drawing/2014/main" id="{CF5B44CD-F23D-FD4B-A3D1-FD60E3D20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2994025"/>
            <a:ext cx="539750" cy="369888"/>
          </a:xfrm>
          <a:prstGeom prst="rect">
            <a:avLst/>
          </a:prstGeom>
          <a:solidFill>
            <a:schemeClr val="tx1"/>
          </a:solidFill>
          <a:ln>
            <a:solidFill>
              <a:srgbClr val="111111"/>
            </a:solidFill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ED597F23-0C9E-8540-AA98-7511DB53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3711575"/>
            <a:ext cx="441325" cy="369888"/>
          </a:xfrm>
          <a:prstGeom prst="rect">
            <a:avLst/>
          </a:prstGeom>
          <a:solidFill>
            <a:schemeClr val="tx1"/>
          </a:solidFill>
          <a:ln>
            <a:solidFill>
              <a:srgbClr val="111111"/>
            </a:solidFill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900399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8A389E34-94DE-1B41-B10C-7EF165899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-171450"/>
            <a:ext cx="7788275" cy="719138"/>
          </a:xfrm>
        </p:spPr>
        <p:txBody>
          <a:bodyPr/>
          <a:lstStyle/>
          <a:p>
            <a:r>
              <a:rPr lang="it-IT" altLang="it-IT" sz="3200">
                <a:latin typeface="Arial" panose="020B0604020202020204" pitchFamily="34" charset="0"/>
                <a:cs typeface="Arial" panose="020B0604020202020204" pitchFamily="34" charset="0"/>
              </a:rPr>
              <a:t>Mast cell degranulation</a:t>
            </a:r>
          </a:p>
        </p:txBody>
      </p:sp>
      <p:pic>
        <p:nvPicPr>
          <p:cNvPr id="45058" name="Picture 5" descr="attivazione mastociti">
            <a:extLst>
              <a:ext uri="{FF2B5EF4-FFF2-40B4-BE49-F238E27FC236}">
                <a16:creationId xmlns:a16="http://schemas.microsoft.com/office/drawing/2014/main" id="{3D74DBC3-0676-D04C-8463-11E28A80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5" r="142"/>
          <a:stretch>
            <a:fillRect/>
          </a:stretch>
        </p:blipFill>
        <p:spPr bwMode="auto">
          <a:xfrm>
            <a:off x="936625" y="452438"/>
            <a:ext cx="7164388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03" name="Rectangle 3">
            <a:extLst>
              <a:ext uri="{FF2B5EF4-FFF2-40B4-BE49-F238E27FC236}">
                <a16:creationId xmlns:a16="http://schemas.microsoft.com/office/drawing/2014/main" id="{647F437F-A632-C04B-8295-584699896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284538"/>
            <a:ext cx="8785225" cy="3529012"/>
          </a:xfrm>
          <a:solidFill>
            <a:schemeClr val="tx1">
              <a:lumMod val="95000"/>
            </a:schemeClr>
          </a:soli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it-IT" altLang="it-IT" sz="2700">
                <a:solidFill>
                  <a:srgbClr val="111111"/>
                </a:solidFill>
                <a:latin typeface="Arial" charset="0"/>
                <a:cs typeface="Arial" charset="0"/>
              </a:rPr>
              <a:t>physical injury (trauma, heat, cold)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2700">
                <a:solidFill>
                  <a:srgbClr val="111111"/>
                </a:solidFill>
                <a:latin typeface="Arial" charset="0"/>
                <a:cs typeface="Arial" charset="0"/>
              </a:rPr>
              <a:t>immune reactions (binding of IgE, allergy)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2700">
                <a:solidFill>
                  <a:srgbClr val="111111"/>
                </a:solidFill>
                <a:latin typeface="Arial" charset="0"/>
                <a:cs typeface="Arial" charset="0"/>
              </a:rPr>
              <a:t>fragments of complement (anaphylotoxins: C3a, C5a)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2700">
                <a:solidFill>
                  <a:srgbClr val="111111"/>
                </a:solidFill>
                <a:latin typeface="Arial" charset="0"/>
                <a:cs typeface="Arial" charset="0"/>
              </a:rPr>
              <a:t>bacterial products (for ex., LPS)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2700">
                <a:solidFill>
                  <a:srgbClr val="111111"/>
                </a:solidFill>
                <a:latin typeface="Arial" charset="0"/>
                <a:cs typeface="Arial" charset="0"/>
              </a:rPr>
              <a:t>many leukocyte-derived mediators</a:t>
            </a:r>
          </a:p>
        </p:txBody>
      </p:sp>
      <p:sp>
        <p:nvSpPr>
          <p:cNvPr id="45060" name="CasellaDiTesto 1">
            <a:extLst>
              <a:ext uri="{FF2B5EF4-FFF2-40B4-BE49-F238E27FC236}">
                <a16:creationId xmlns:a16="http://schemas.microsoft.com/office/drawing/2014/main" id="{882C0A21-4E40-0A48-AB38-C22962C7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619250"/>
            <a:ext cx="1416050" cy="3698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1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stimulation</a:t>
            </a:r>
          </a:p>
        </p:txBody>
      </p:sp>
    </p:spTree>
    <p:extLst>
      <p:ext uri="{BB962C8B-B14F-4D97-AF65-F5344CB8AC3E}">
        <p14:creationId xmlns:p14="http://schemas.microsoft.com/office/powerpoint/2010/main" val="19763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5975F2AE-90E1-7A47-B821-78EA7C075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Formazione della </a:t>
            </a:r>
            <a:r>
              <a:rPr lang="en-US" altLang="en-US" sz="4000" u="sng">
                <a:latin typeface="Arial" panose="020B0604020202020204" pitchFamily="34" charset="0"/>
                <a:cs typeface="Arial" panose="020B0604020202020204" pitchFamily="34" charset="0"/>
              </a:rPr>
              <a:t>componente cellulare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 dell’essudato infiammatorio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D05CE2C-BABC-F04A-A911-02218733C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85225" cy="3960813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Marginazione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en-US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rotolamento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600" i="1">
                <a:latin typeface="Arial" panose="020B0604020202020204" pitchFamily="34" charset="0"/>
                <a:cs typeface="Arial" panose="020B0604020202020204" pitchFamily="34" charset="0"/>
              </a:rPr>
              <a:t>rolling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Adesione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en-US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trasmigrazione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600" i="1">
                <a:latin typeface="Arial" panose="020B0604020202020204" pitchFamily="34" charset="0"/>
                <a:cs typeface="Arial" panose="020B0604020202020204" pitchFamily="34" charset="0"/>
              </a:rPr>
              <a:t>diapedesi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Migrazione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 nel tessuto interstiziale (</a:t>
            </a:r>
            <a:r>
              <a:rPr lang="en-US" altLang="en-US" sz="3600" i="1">
                <a:latin typeface="Arial" panose="020B0604020202020204" pitchFamily="34" charset="0"/>
                <a:cs typeface="Arial" panose="020B0604020202020204" pitchFamily="34" charset="0"/>
              </a:rPr>
              <a:t>chemiotassi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62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asellaDiTesto 3">
            <a:extLst>
              <a:ext uri="{FF2B5EF4-FFF2-40B4-BE49-F238E27FC236}">
                <a16:creationId xmlns:a16="http://schemas.microsoft.com/office/drawing/2014/main" id="{5B36A21F-E207-CE4F-A339-6920D30F2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4450"/>
            <a:ext cx="8027987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Neutrophil recruitment into infected tissue: a prototype model of leukocyte migration</a:t>
            </a:r>
            <a:endParaRPr kumimoji="0" lang="it-IT" altLang="it-IT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80C5747C-854A-3945-BEE4-3CF0AE6CB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1313"/>
            <a:ext cx="8785225" cy="4481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AD158C7-B48E-9443-9FBE-C439EF9804E7}"/>
              </a:ext>
            </a:extLst>
          </p:cNvPr>
          <p:cNvSpPr/>
          <p:nvPr/>
        </p:nvSpPr>
        <p:spPr>
          <a:xfrm>
            <a:off x="1403350" y="4292600"/>
            <a:ext cx="2376488" cy="1296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8132" name="Rettangolo 4">
            <a:extLst>
              <a:ext uri="{FF2B5EF4-FFF2-40B4-BE49-F238E27FC236}">
                <a16:creationId xmlns:a16="http://schemas.microsoft.com/office/drawing/2014/main" id="{A97739CE-AA9F-B841-876E-86CE54815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700213"/>
            <a:ext cx="719137" cy="288925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3" name="Rettangolo 6">
            <a:extLst>
              <a:ext uri="{FF2B5EF4-FFF2-40B4-BE49-F238E27FC236}">
                <a16:creationId xmlns:a16="http://schemas.microsoft.com/office/drawing/2014/main" id="{D121AC77-04F2-344C-B8A3-50B573ACB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700213"/>
            <a:ext cx="1223962" cy="288925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4" name="Rettangolo 7">
            <a:extLst>
              <a:ext uri="{FF2B5EF4-FFF2-40B4-BE49-F238E27FC236}">
                <a16:creationId xmlns:a16="http://schemas.microsoft.com/office/drawing/2014/main" id="{F7185A3B-4820-D044-BDC2-AE0695C75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628775"/>
            <a:ext cx="1296988" cy="431800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9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EC1D1EF1-59E1-F545-B2A4-57953FB62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52413" y="44450"/>
            <a:ext cx="9396413" cy="936625"/>
          </a:xfrm>
        </p:spPr>
        <p:txBody>
          <a:bodyPr/>
          <a:lstStyle/>
          <a:p>
            <a:r>
              <a:rPr lang="en-US" altLang="it-IT" sz="3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Iperemia, stasi e marginazione dei leucociti</a:t>
            </a:r>
          </a:p>
        </p:txBody>
      </p:sp>
      <p:grpSp>
        <p:nvGrpSpPr>
          <p:cNvPr id="49154" name="Gruppo 1">
            <a:extLst>
              <a:ext uri="{FF2B5EF4-FFF2-40B4-BE49-F238E27FC236}">
                <a16:creationId xmlns:a16="http://schemas.microsoft.com/office/drawing/2014/main" id="{68986883-72F8-2446-B2A2-B69CD0E9CF02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981075"/>
            <a:ext cx="8027988" cy="5456238"/>
            <a:chOff x="539750" y="980728"/>
            <a:chExt cx="8027988" cy="5456238"/>
          </a:xfrm>
        </p:grpSpPr>
        <p:pic>
          <p:nvPicPr>
            <p:cNvPr id="49155" name="Picture 3" descr="margination">
              <a:extLst>
                <a:ext uri="{FF2B5EF4-FFF2-40B4-BE49-F238E27FC236}">
                  <a16:creationId xmlns:a16="http://schemas.microsoft.com/office/drawing/2014/main" id="{B177672F-AAE6-7448-B9DA-A2621E2D5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0728"/>
              <a:ext cx="8027988" cy="545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6" name="CasellaDiTesto 1">
              <a:extLst>
                <a:ext uri="{FF2B5EF4-FFF2-40B4-BE49-F238E27FC236}">
                  <a16:creationId xmlns:a16="http://schemas.microsoft.com/office/drawing/2014/main" id="{17B811F5-36AA-914B-B9B1-E1B08E8ED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5949280"/>
              <a:ext cx="7564438" cy="4603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11111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sezione di venula post-capillare in tessuto infiammato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36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BFDA9AEE-6684-E149-9E9E-22BF3B3E2D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-100013"/>
            <a:ext cx="7788275" cy="1009651"/>
          </a:xfrm>
        </p:spPr>
        <p:txBody>
          <a:bodyPr/>
          <a:lstStyle/>
          <a:p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Chemiotassi</a:t>
            </a:r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03FAF989-022A-4E4B-85DE-EFEEC567C4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438" y="981075"/>
            <a:ext cx="9072562" cy="5732463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altLang="en-US">
                <a:latin typeface="Arial" pitchFamily="34" charset="0"/>
                <a:cs typeface="Arial" pitchFamily="34" charset="0"/>
              </a:rPr>
              <a:t>Movimento stimolato da fattori che “guidano” le cellule verso il sito di infezione o di danno </a:t>
            </a:r>
          </a:p>
          <a:p>
            <a:pPr algn="just">
              <a:lnSpc>
                <a:spcPct val="90000"/>
              </a:lnSpc>
              <a:defRPr/>
            </a:pPr>
            <a:endParaRPr lang="en-US" altLang="en-US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altLang="en-US">
                <a:latin typeface="Arial" pitchFamily="34" charset="0"/>
                <a:cs typeface="Arial" pitchFamily="34" charset="0"/>
              </a:rPr>
              <a:t>Principali fattori chemiotattici che agiscono nel microambiente infiammatorio: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en-US" altLang="en-US" sz="160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altLang="en-US" sz="3200">
                <a:latin typeface="Arial" pitchFamily="34" charset="0"/>
                <a:cs typeface="Arial" pitchFamily="34" charset="0"/>
              </a:rPr>
              <a:t> fattore </a:t>
            </a:r>
            <a:r>
              <a:rPr lang="en-US" alt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C5a</a:t>
            </a:r>
            <a:r>
              <a:rPr lang="en-US" altLang="en-US" sz="3200">
                <a:latin typeface="Arial" pitchFamily="34" charset="0"/>
                <a:cs typeface="Arial" pitchFamily="34" charset="0"/>
              </a:rPr>
              <a:t> del complemento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altLang="en-US" sz="3200">
                <a:latin typeface="Arial" pitchFamily="34" charset="0"/>
                <a:cs typeface="Arial" pitchFamily="34" charset="0"/>
              </a:rPr>
              <a:t> metaboliti dell’acido arachidonico (</a:t>
            </a:r>
            <a:r>
              <a:rPr lang="en-US" alt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LTB4</a:t>
            </a:r>
            <a:r>
              <a:rPr lang="en-US" altLang="en-US" sz="320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altLang="en-US" sz="320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fattori</a:t>
            </a:r>
            <a:r>
              <a:rPr lang="en-US" altLang="en-US" sz="3200">
                <a:latin typeface="Arial" pitchFamily="34" charset="0"/>
                <a:cs typeface="Arial" pitchFamily="34" charset="0"/>
              </a:rPr>
              <a:t> rilasciati dai </a:t>
            </a:r>
            <a:r>
              <a:rPr lang="en-US" alt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microorganismi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altLang="en-US" sz="320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chemochine</a:t>
            </a:r>
            <a:r>
              <a:rPr lang="en-US" altLang="en-US" sz="3200">
                <a:latin typeface="Arial" pitchFamily="34" charset="0"/>
                <a:cs typeface="Arial" pitchFamily="34" charset="0"/>
              </a:rPr>
              <a:t> (per es., IL-8, da macrofagi e   cellule endoteliali)</a:t>
            </a:r>
          </a:p>
        </p:txBody>
      </p:sp>
    </p:spTree>
    <p:extLst>
      <p:ext uri="{BB962C8B-B14F-4D97-AF65-F5344CB8AC3E}">
        <p14:creationId xmlns:p14="http://schemas.microsoft.com/office/powerpoint/2010/main" val="15083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0">
            <a:extLst>
              <a:ext uri="{FF2B5EF4-FFF2-40B4-BE49-F238E27FC236}">
                <a16:creationId xmlns:a16="http://schemas.microsoft.com/office/drawing/2014/main" id="{459AD993-155D-B047-BC69-36EFC9F2C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9225"/>
            <a:ext cx="3455987" cy="615950"/>
          </a:xfrm>
          <a:prstGeom prst="rect">
            <a:avLst/>
          </a:prstGeom>
          <a:solidFill>
            <a:srgbClr val="5FDDFB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Normal lung</a:t>
            </a:r>
          </a:p>
        </p:txBody>
      </p:sp>
      <p:pic>
        <p:nvPicPr>
          <p:cNvPr id="53250" name="Picture 7" descr="http://www.istudymedicine.com/wp-content/uploads/normal_lung_alveoli_02_2.jpg">
            <a:extLst>
              <a:ext uri="{FF2B5EF4-FFF2-40B4-BE49-F238E27FC236}">
                <a16:creationId xmlns:a16="http://schemas.microsoft.com/office/drawing/2014/main" id="{A9C73B39-64F9-AA4D-A329-FA9AC2E9E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871538"/>
            <a:ext cx="45466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B41B2F0-E821-D345-B003-D7B002C0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88913"/>
            <a:ext cx="49085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0FA9CA75-74F7-0F42-970C-DD18C9E29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217488"/>
            <a:ext cx="4248150" cy="1138237"/>
          </a:xfrm>
          <a:prstGeom prst="rect">
            <a:avLst/>
          </a:prstGeom>
          <a:solidFill>
            <a:srgbClr val="5FDDFB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Inflammed  lung in lobar pneumonia</a:t>
            </a:r>
          </a:p>
        </p:txBody>
      </p:sp>
    </p:spTree>
    <p:extLst>
      <p:ext uri="{BB962C8B-B14F-4D97-AF65-F5344CB8AC3E}">
        <p14:creationId xmlns:p14="http://schemas.microsoft.com/office/powerpoint/2010/main" val="2576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id="{8C34E732-2A22-5F43-8497-9791519017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-26988"/>
            <a:ext cx="7775575" cy="766763"/>
          </a:xfrm>
        </p:spPr>
        <p:txBody>
          <a:bodyPr/>
          <a:lstStyle/>
          <a:p>
            <a:pPr eaLnBrk="1" hangingPunct="1"/>
            <a:r>
              <a:rPr lang="it-IT" altLang="it-IT" u="sng">
                <a:solidFill>
                  <a:schemeClr val="bg1"/>
                </a:solidFill>
              </a:rPr>
              <a:t>Esempi di meccanismi omeostatici</a:t>
            </a:r>
          </a:p>
        </p:txBody>
      </p:sp>
      <p:sp>
        <p:nvSpPr>
          <p:cNvPr id="20482" name="Text Box 4">
            <a:extLst>
              <a:ext uri="{FF2B5EF4-FFF2-40B4-BE49-F238E27FC236}">
                <a16:creationId xmlns:a16="http://schemas.microsoft.com/office/drawing/2014/main" id="{84763D7F-508E-CE40-A934-2CCDBA626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88988"/>
            <a:ext cx="9180512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Controllo della pressione sanguigna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Termoregolazione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Controllo della glicemia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Mantenimento dell’equilibrio elettrolitico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Controllo dello stato di ossigenazione tessutale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Attivazione della risposta infiammatoria e  immunitaria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(tutela dell’integrità organismica)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Controllo delle variazioni proliferative tissutali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254FA13-D260-3642-952C-96FDC754B5E7}"/>
              </a:ext>
            </a:extLst>
          </p:cNvPr>
          <p:cNvSpPr/>
          <p:nvPr/>
        </p:nvSpPr>
        <p:spPr>
          <a:xfrm>
            <a:off x="8928100" y="6742113"/>
            <a:ext cx="107950" cy="71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FC3B965-0730-A244-A411-1CFA6B96A05C}"/>
              </a:ext>
            </a:extLst>
          </p:cNvPr>
          <p:cNvSpPr/>
          <p:nvPr/>
        </p:nvSpPr>
        <p:spPr>
          <a:xfrm>
            <a:off x="71438" y="4221163"/>
            <a:ext cx="8245475" cy="1079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433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0" name="Rectangle 4">
            <a:extLst>
              <a:ext uri="{FF2B5EF4-FFF2-40B4-BE49-F238E27FC236}">
                <a16:creationId xmlns:a16="http://schemas.microsoft.com/office/drawing/2014/main" id="{04A81E9E-ACF0-F94C-89D9-989C93DD2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5084763"/>
            <a:ext cx="7788275" cy="782637"/>
          </a:xfrm>
        </p:spPr>
        <p:txBody>
          <a:bodyPr/>
          <a:lstStyle/>
          <a:p>
            <a:r>
              <a:rPr lang="it-IT" altLang="it-IT" sz="4000">
                <a:latin typeface="Arial" panose="020B0604020202020204" pitchFamily="34" charset="0"/>
                <a:cs typeface="Arial" panose="020B0604020202020204" pitchFamily="34" charset="0"/>
              </a:rPr>
              <a:t>Chemiotassi: live microscopy</a:t>
            </a:r>
          </a:p>
        </p:txBody>
      </p:sp>
      <p:sp>
        <p:nvSpPr>
          <p:cNvPr id="915462" name="Text Box 6">
            <a:extLst>
              <a:ext uri="{FF2B5EF4-FFF2-40B4-BE49-F238E27FC236}">
                <a16:creationId xmlns:a16="http://schemas.microsoft.com/office/drawing/2014/main" id="{49F63952-961E-E347-BD8E-956D2340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15025"/>
            <a:ext cx="860425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http://www.youtube.com/watch?v=ZUUfdP87Ssg&amp;feature=related</a:t>
            </a: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4275" name="Picture 4">
            <a:extLst>
              <a:ext uri="{FF2B5EF4-FFF2-40B4-BE49-F238E27FC236}">
                <a16:creationId xmlns:a16="http://schemas.microsoft.com/office/drawing/2014/main" id="{0B18F168-E5C8-2642-80B0-F8B467B58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93750"/>
            <a:ext cx="51181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8">
            <a:extLst>
              <a:ext uri="{FF2B5EF4-FFF2-40B4-BE49-F238E27FC236}">
                <a16:creationId xmlns:a16="http://schemas.microsoft.com/office/drawing/2014/main" id="{8C0B8624-5486-1A40-91C6-664915708089}"/>
              </a:ext>
            </a:extLst>
          </p:cNvPr>
          <p:cNvSpPr>
            <a:spLocks noChangeArrowheads="1"/>
          </p:cNvSpPr>
          <p:nvPr/>
        </p:nvSpPr>
        <p:spPr bwMode="auto">
          <a:xfrm rot="-2734661">
            <a:off x="3016250" y="2941638"/>
            <a:ext cx="3743325" cy="6445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7" name="Text Box 10">
            <a:extLst>
              <a:ext uri="{FF2B5EF4-FFF2-40B4-BE49-F238E27FC236}">
                <a16:creationId xmlns:a16="http://schemas.microsoft.com/office/drawing/2014/main" id="{93FE1BF2-D463-DF4F-9FA1-9E38AB584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04800"/>
            <a:ext cx="4103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Stimolo chemiotattico</a:t>
            </a:r>
          </a:p>
        </p:txBody>
      </p:sp>
      <p:sp>
        <p:nvSpPr>
          <p:cNvPr id="54278" name="Oval 11">
            <a:extLst>
              <a:ext uri="{FF2B5EF4-FFF2-40B4-BE49-F238E27FC236}">
                <a16:creationId xmlns:a16="http://schemas.microsoft.com/office/drawing/2014/main" id="{D4BE346C-5771-A34C-83BC-C1F582CA6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44463"/>
            <a:ext cx="3851275" cy="1844675"/>
          </a:xfrm>
          <a:prstGeom prst="ellipse">
            <a:avLst/>
          </a:prstGeom>
          <a:noFill/>
          <a:ln w="57150" cap="sq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3237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0" grpId="0"/>
      <p:bldP spid="9154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286B91D-4424-D940-B480-0E9DAF3397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143000"/>
          </a:xfrm>
        </p:spPr>
        <p:txBody>
          <a:bodyPr/>
          <a:lstStyle/>
          <a:p>
            <a:r>
              <a:rPr lang="it-IT" altLang="it-IT" sz="7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Infiammazione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0352522-B264-BC45-A95B-5E73DC2AA4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2747963"/>
            <a:ext cx="7518400" cy="1296987"/>
          </a:xfrm>
        </p:spPr>
        <p:txBody>
          <a:bodyPr/>
          <a:lstStyle/>
          <a:p>
            <a:r>
              <a:rPr lang="it-IT" altLang="it-IT" sz="60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(flògosi)</a:t>
            </a:r>
            <a:endParaRPr lang="it-IT" altLang="it-IT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CasellaDiTesto 2">
            <a:extLst>
              <a:ext uri="{FF2B5EF4-FFF2-40B4-BE49-F238E27FC236}">
                <a16:creationId xmlns:a16="http://schemas.microsoft.com/office/drawing/2014/main" id="{4153F3D1-D070-7A4E-BB41-347508704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4005263"/>
            <a:ext cx="3313112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it-IT" sz="36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combustione»</a:t>
            </a:r>
          </a:p>
        </p:txBody>
      </p:sp>
    </p:spTree>
    <p:extLst>
      <p:ext uri="{BB962C8B-B14F-4D97-AF65-F5344CB8AC3E}">
        <p14:creationId xmlns:p14="http://schemas.microsoft.com/office/powerpoint/2010/main" val="1315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BCF6E017-E2C6-B141-87CE-E9D6B827D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8893175" cy="1295401"/>
          </a:xfrm>
        </p:spPr>
        <p:txBody>
          <a:bodyPr/>
          <a:lstStyle/>
          <a:p>
            <a:r>
              <a:rPr lang="it-IT" altLang="it-IT" sz="38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Principali </a:t>
            </a:r>
            <a:r>
              <a:rPr lang="it-IT" altLang="it-IT" sz="3800" u="sng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 patologici</a:t>
            </a:r>
            <a:r>
              <a:rPr lang="it-IT" altLang="it-IT" sz="38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associati ad infiammazione</a:t>
            </a:r>
          </a:p>
        </p:txBody>
      </p:sp>
      <p:sp>
        <p:nvSpPr>
          <p:cNvPr id="818179" name="Rectangle 3">
            <a:extLst>
              <a:ext uri="{FF2B5EF4-FFF2-40B4-BE49-F238E27FC236}">
                <a16:creationId xmlns:a16="http://schemas.microsoft.com/office/drawing/2014/main" id="{C35C8CFB-2850-E543-A10F-D31353B39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1844675"/>
            <a:ext cx="9182100" cy="43211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altLang="it-IT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infezioni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batteriche e virali, infestazioni parassitiche</a:t>
            </a:r>
          </a:p>
          <a:p>
            <a:pPr>
              <a:lnSpc>
                <a:spcPct val="120000"/>
              </a:lnSpc>
            </a:pP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danno tessutale e </a:t>
            </a:r>
            <a:r>
              <a:rPr lang="it-IT" altLang="it-IT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necrosi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>
              <a:lnSpc>
                <a:spcPct val="120000"/>
              </a:lnSpc>
            </a:pPr>
            <a:r>
              <a:rPr lang="it-IT" altLang="it-IT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reazioni immunitarie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(per es., </a:t>
            </a:r>
            <a:r>
              <a:rPr lang="it-IT" altLang="it-IT" sz="3000" u="sng">
                <a:latin typeface="Arial" panose="020B0604020202020204" pitchFamily="34" charset="0"/>
                <a:cs typeface="Arial" panose="020B0604020202020204" pitchFamily="34" charset="0"/>
              </a:rPr>
              <a:t>allergie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it-IT" altLang="it-IT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neoplasie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it-IT" altLang="it-IT" sz="29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alterazioni emodinamiche </a:t>
            </a:r>
            <a:r>
              <a:rPr lang="it-IT" altLang="it-IT" sz="2900">
                <a:latin typeface="Arial" panose="020B0604020202020204" pitchFamily="34" charset="0"/>
                <a:cs typeface="Arial" panose="020B0604020202020204" pitchFamily="34" charset="0"/>
              </a:rPr>
              <a:t>(aterosclerosi, trombosi)</a:t>
            </a:r>
          </a:p>
        </p:txBody>
      </p:sp>
    </p:spTree>
    <p:extLst>
      <p:ext uri="{BB962C8B-B14F-4D97-AF65-F5344CB8AC3E}">
        <p14:creationId xmlns:p14="http://schemas.microsoft.com/office/powerpoint/2010/main" val="32392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38C3657-B51A-E24B-ACFE-18CA2CE60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893175" cy="863600"/>
          </a:xfrm>
        </p:spPr>
        <p:txBody>
          <a:bodyPr/>
          <a:lstStyle/>
          <a:p>
            <a:r>
              <a:rPr lang="it-IT" altLang="it-IT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Principali </a:t>
            </a:r>
            <a:r>
              <a:rPr lang="it-IT" altLang="it-IT" u="sng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it-IT" altLang="it-IT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infiammazione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8F6C6AF-851B-3D4D-B957-1148AEDB90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700213"/>
            <a:ext cx="6192838" cy="4321175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microrganismi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4000">
                <a:latin typeface="Arial" panose="020B0604020202020204" pitchFamily="34" charset="0"/>
                <a:cs typeface="Arial" panose="020B0604020202020204" pitchFamily="34" charset="0"/>
              </a:rPr>
              <a:t> tessuti necrotici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4000">
                <a:latin typeface="Arial" panose="020B0604020202020204" pitchFamily="34" charset="0"/>
                <a:cs typeface="Arial" panose="020B0604020202020204" pitchFamily="34" charset="0"/>
              </a:rPr>
              <a:t> corpi estranei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4000">
                <a:latin typeface="Arial" panose="020B0604020202020204" pitchFamily="34" charset="0"/>
                <a:cs typeface="Arial" panose="020B0604020202020204" pitchFamily="34" charset="0"/>
              </a:rPr>
              <a:t> trasferimenti di energia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4000">
                <a:latin typeface="Arial" panose="020B0604020202020204" pitchFamily="34" charset="0"/>
                <a:cs typeface="Arial" panose="020B0604020202020204" pitchFamily="34" charset="0"/>
              </a:rPr>
              <a:t> agenti chimici</a:t>
            </a:r>
          </a:p>
          <a:p>
            <a:pPr>
              <a:buFont typeface="Wingdings" pitchFamily="2" charset="2"/>
              <a:buChar char="Ø"/>
            </a:pPr>
            <a:endParaRPr lang="it-IT" altLang="it-IT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4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F5CD740-5989-ED40-9099-F2C1B6E7D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647700"/>
          </a:xfrm>
        </p:spPr>
        <p:txBody>
          <a:bodyPr/>
          <a:lstStyle/>
          <a:p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Cos’è l’infiammazione ?</a:t>
            </a:r>
          </a:p>
        </p:txBody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F7D8960C-EB6C-084B-914B-10BBC420B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832475"/>
          </a:xfrm>
        </p:spPr>
        <p:txBody>
          <a:bodyPr/>
          <a:lstStyle/>
          <a:p>
            <a:pPr marL="355600" indent="-355600" algn="just">
              <a:lnSpc>
                <a:spcPct val="90000"/>
              </a:lnSpc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Risposta </a:t>
            </a:r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protettiva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intesa ad </a:t>
            </a:r>
            <a:r>
              <a:rPr lang="en-US" altLang="en-US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eliminare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iniziale del danno cellulare e </a:t>
            </a:r>
            <a:r>
              <a:rPr lang="en-US" altLang="en-US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cellule e il tessuto necrotici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prodotti a seguito del danno</a:t>
            </a:r>
          </a:p>
          <a:p>
            <a:pPr marL="355600" indent="-355600" algn="just">
              <a:lnSpc>
                <a:spcPct val="90000"/>
              </a:lnSpc>
              <a:buFontTx/>
              <a:buNone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90000"/>
              </a:lnSpc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L’infiammazione è intimamante associata con il processo della </a:t>
            </a:r>
            <a:r>
              <a:rPr lang="en-US" altLang="en-US" sz="3000" u="sng">
                <a:solidFill>
                  <a:srgbClr val="FFD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riparazione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che comprende la </a:t>
            </a:r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rigenerazione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delle cellule parenchimali danneggiate e/o la </a:t>
            </a:r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cicatrizzazione</a:t>
            </a:r>
          </a:p>
          <a:p>
            <a:pPr marL="355600" indent="-355600" algn="just">
              <a:lnSpc>
                <a:spcPct val="90000"/>
              </a:lnSpc>
            </a:pPr>
            <a:endParaRPr lang="en-US" altLang="en-US" sz="16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90000"/>
              </a:lnSpc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evoluzione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e l’</a:t>
            </a:r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esaurimento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della reazione infiammatoria sono sottoposti a vari </a:t>
            </a:r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meccanismi di controllo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che </a:t>
            </a:r>
            <a:r>
              <a:rPr lang="en-US" altLang="en-US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limitano quanto più possibile l’entità e la durata della flogosi </a:t>
            </a:r>
          </a:p>
        </p:txBody>
      </p:sp>
    </p:spTree>
    <p:extLst>
      <p:ext uri="{BB962C8B-B14F-4D97-AF65-F5344CB8AC3E}">
        <p14:creationId xmlns:p14="http://schemas.microsoft.com/office/powerpoint/2010/main" val="29539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298" name="Object 2">
            <a:extLst>
              <a:ext uri="{FF2B5EF4-FFF2-40B4-BE49-F238E27FC236}">
                <a16:creationId xmlns:a16="http://schemas.microsoft.com/office/drawing/2014/main" id="{84F632D2-C042-644A-98C4-3B34EA96AA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692150"/>
          <a:ext cx="6985000" cy="479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Image" r:id="rId3" imgW="6330950" imgH="4343400" progId="Photoshop.Image.5">
                  <p:embed/>
                </p:oleObj>
              </mc:Choice>
              <mc:Fallback>
                <p:oleObj name="Image" r:id="rId3" imgW="6330950" imgH="4343400" progId="Photoshop.Image.5">
                  <p:embed/>
                  <p:pic>
                    <p:nvPicPr>
                      <p:cNvPr id="823298" name="Object 2">
                        <a:extLst>
                          <a:ext uri="{FF2B5EF4-FFF2-40B4-BE49-F238E27FC236}">
                            <a16:creationId xmlns:a16="http://schemas.microsoft.com/office/drawing/2014/main" id="{84F632D2-C042-644A-98C4-3B34EA96A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692150"/>
                        <a:ext cx="6985000" cy="479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299" name="Text Box 3">
            <a:extLst>
              <a:ext uri="{FF2B5EF4-FFF2-40B4-BE49-F238E27FC236}">
                <a16:creationId xmlns:a16="http://schemas.microsoft.com/office/drawing/2014/main" id="{4A8CE5D9-821D-0542-9D86-45213CB5C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16563"/>
            <a:ext cx="84248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RUBOR    CALOR    TUMOR    DOLOR</a:t>
            </a:r>
            <a:endParaRPr kumimoji="0" lang="en-GB" altLang="it-IT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3301" name="Text Box 5">
            <a:extLst>
              <a:ext uri="{FF2B5EF4-FFF2-40B4-BE49-F238E27FC236}">
                <a16:creationId xmlns:a16="http://schemas.microsoft.com/office/drawing/2014/main" id="{AE7247C3-E02E-5143-B413-443D814D3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92150"/>
            <a:ext cx="7200900" cy="585788"/>
          </a:xfrm>
          <a:prstGeom prst="rect">
            <a:avLst/>
          </a:prstGeom>
          <a:solidFill>
            <a:schemeClr val="tx1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quinto segno aggiunto:«</a:t>
            </a:r>
            <a:r>
              <a:rPr kumimoji="0" lang="it-IT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 laesa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601D445-5286-D646-AD6D-B65F77A45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652963"/>
            <a:ext cx="2808287" cy="720725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tonsillite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12F368-C5C9-ED42-B0B1-34A4B513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165850"/>
            <a:ext cx="7991475" cy="493713"/>
          </a:xfrm>
          <a:solidFill>
            <a:schemeClr val="tx1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pPr>
              <a:defRPr/>
            </a:pPr>
            <a:r>
              <a:rPr lang="it-IT" sz="3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quattro segni cardinali dell’infiammazione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957176D-F810-344E-8B27-861665482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-26988"/>
            <a:ext cx="7788275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9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9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9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9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9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9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9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29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0" cap="none" spc="0" normalizeH="0" baseline="0" noProof="0">
                <a:ln>
                  <a:noFill/>
                </a:ln>
                <a:solidFill>
                  <a:srgbClr val="FFFF2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Cos’è l’infiammazione ?</a:t>
            </a:r>
            <a:endParaRPr kumimoji="0" lang="it-IT" altLang="it-IT" sz="3800" b="0" i="0" u="none" strike="noStrike" kern="0" cap="none" spc="0" normalizeH="0" baseline="0" noProof="0">
              <a:ln>
                <a:noFill/>
              </a:ln>
              <a:solidFill>
                <a:srgbClr val="FFFF2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99" grpId="0"/>
      <p:bldP spid="823301" grpId="0" animBg="1"/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>
            <a:extLst>
              <a:ext uri="{FF2B5EF4-FFF2-40B4-BE49-F238E27FC236}">
                <a16:creationId xmlns:a16="http://schemas.microsoft.com/office/drawing/2014/main" id="{4B7B240B-0514-5946-859E-B8D3A652F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981075"/>
            <a:ext cx="8964613" cy="42481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b="1" u="sng">
                <a:latin typeface="Arial" pitchFamily="34" charset="0"/>
                <a:cs typeface="Arial" pitchFamily="34" charset="0"/>
              </a:rPr>
              <a:t>Acuta</a:t>
            </a:r>
            <a:r>
              <a:rPr lang="en-US" altLang="en-US">
                <a:latin typeface="Arial" pitchFamily="34" charset="0"/>
                <a:cs typeface="Arial" pitchFamily="34" charset="0"/>
              </a:rPr>
              <a:t>:  minuti          alcuni giorni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105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en-US" sz="3000">
                <a:latin typeface="Arial" pitchFamily="34" charset="0"/>
                <a:cs typeface="Arial" pitchFamily="34" charset="0"/>
              </a:rPr>
              <a:t>Liquido più o meno ricco di proteine esce dai vasi e si accumula nel tessuto (essudato)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3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Neutrofili</a:t>
            </a:r>
            <a:r>
              <a:rPr lang="en-US" altLang="en-US" sz="3000">
                <a:latin typeface="Arial" pitchFamily="34" charset="0"/>
                <a:cs typeface="Arial" pitchFamily="34" charset="0"/>
              </a:rPr>
              <a:t>: componente cellulare dell’essudato</a:t>
            </a:r>
            <a:endParaRPr lang="en-US" altLang="en-US" sz="30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6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b="1" u="sng">
                <a:latin typeface="Arial" pitchFamily="34" charset="0"/>
                <a:cs typeface="Arial" pitchFamily="34" charset="0"/>
              </a:rPr>
              <a:t>Cronica</a:t>
            </a:r>
            <a:r>
              <a:rPr lang="en-US" altLang="en-US" b="1">
                <a:latin typeface="Arial" pitchFamily="34" charset="0"/>
                <a:cs typeface="Arial" pitchFamily="34" charset="0"/>
              </a:rPr>
              <a:t>:</a:t>
            </a:r>
            <a:r>
              <a:rPr lang="en-US" altLang="en-US">
                <a:latin typeface="Arial" pitchFamily="34" charset="0"/>
                <a:cs typeface="Arial" pitchFamily="34" charset="0"/>
              </a:rPr>
              <a:t>    settimane     mesi      anni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600">
                <a:latin typeface="Arial" pitchFamily="34" charset="0"/>
                <a:cs typeface="Arial" pitchFamily="34" charset="0"/>
              </a:rPr>
              <a:t>        </a:t>
            </a:r>
            <a:endParaRPr lang="en-US" altLang="en-US" sz="105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─"/>
              <a:defRPr/>
            </a:pPr>
            <a:r>
              <a:rPr lang="en-US" altLang="en-US" sz="3000">
                <a:latin typeface="Arial" pitchFamily="34" charset="0"/>
                <a:cs typeface="Arial" pitchFamily="34" charset="0"/>
              </a:rPr>
              <a:t> Scarsa componente liquida dell’essudato</a:t>
            </a:r>
            <a:r>
              <a:rPr lang="en-US" altLang="en-US" sz="26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3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Linfociti, monociti, macrofagi</a:t>
            </a:r>
            <a:endParaRPr lang="en-US" altLang="en-US" sz="30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C7FA7818-E960-8542-947B-0F79D8293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0975" y="-26988"/>
            <a:ext cx="9577388" cy="782638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Infiammazione: durata e cellularità</a:t>
            </a:r>
          </a:p>
        </p:txBody>
      </p:sp>
      <p:sp>
        <p:nvSpPr>
          <p:cNvPr id="467975" name="Line 7">
            <a:extLst>
              <a:ext uri="{FF2B5EF4-FFF2-40B4-BE49-F238E27FC236}">
                <a16:creationId xmlns:a16="http://schemas.microsoft.com/office/drawing/2014/main" id="{856814F0-415D-6549-8E2D-3C2DE244D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063" y="1196975"/>
            <a:ext cx="5762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4887F5-4585-714F-8FF1-88CA2B2CD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300663"/>
            <a:ext cx="8964612" cy="1293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 due tipi fondamentali di infiammazione possono </a:t>
            </a:r>
            <a:r>
              <a:rPr kumimoji="0" lang="en-US" altLang="it-IT" sz="26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coesistere</a:t>
            </a:r>
            <a:r>
              <a:rPr kumimoji="0" lang="en-US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molte variabili possono modificarne il corso e le manifestazioni a livello tissutale</a:t>
            </a:r>
            <a:endParaRPr kumimoji="0" lang="it-IT" altLang="it-IT" sz="26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6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6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6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67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67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67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67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ulse">
  <a:themeElements>
    <a:clrScheme name="">
      <a:dk1>
        <a:srgbClr val="000066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66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5C"/>
      </a:accent6>
      <a:hlink>
        <a:srgbClr val="000066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ulse">
  <a:themeElements>
    <a:clrScheme name="">
      <a:dk1>
        <a:srgbClr val="000066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66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5C"/>
      </a:accent6>
      <a:hlink>
        <a:srgbClr val="000066"/>
      </a:hlink>
      <a:folHlink>
        <a:srgbClr val="FFFF00"/>
      </a:folHlink>
    </a:clrScheme>
    <a:fontScheme name="2_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1165</Words>
  <Application>Microsoft Macintosh PowerPoint</Application>
  <PresentationFormat>Presentazione su schermo (4:3)</PresentationFormat>
  <Paragraphs>194</Paragraphs>
  <Slides>30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Arial</vt:lpstr>
      <vt:lpstr>Calibri</vt:lpstr>
      <vt:lpstr>Times</vt:lpstr>
      <vt:lpstr>Times New Roman</vt:lpstr>
      <vt:lpstr>Wingdings</vt:lpstr>
      <vt:lpstr>Pulse</vt:lpstr>
      <vt:lpstr>3_Struttura predefinita</vt:lpstr>
      <vt:lpstr>2_Pulse</vt:lpstr>
      <vt:lpstr>Adobe Photoshop Image</vt:lpstr>
      <vt:lpstr>Ossigeno-ozonoterapia</vt:lpstr>
      <vt:lpstr>Omeostasi </vt:lpstr>
      <vt:lpstr>Presentazione standard di PowerPoint</vt:lpstr>
      <vt:lpstr>Infiammazione</vt:lpstr>
      <vt:lpstr>Principali quadri patologici associati ad infiammazione</vt:lpstr>
      <vt:lpstr>Principali cause di infiammazione</vt:lpstr>
      <vt:lpstr>Cos’è l’infiammazione ?</vt:lpstr>
      <vt:lpstr>I quattro segni cardinali dell’infiammazione</vt:lpstr>
      <vt:lpstr>Infiammazione: durata e cellularità</vt:lpstr>
      <vt:lpstr>Presentazione standard di PowerPoint</vt:lpstr>
      <vt:lpstr>Presentazione standard di PowerPoint</vt:lpstr>
      <vt:lpstr>Fasi precoci dell’infiammazione acuta</vt:lpstr>
      <vt:lpstr>Presentazione standard di PowerPoint</vt:lpstr>
      <vt:lpstr>Eventi principali nel microcircolo</vt:lpstr>
      <vt:lpstr>Modificazioni vascolari nella flogosi </vt:lpstr>
      <vt:lpstr>Eventi principali nel microcircolo</vt:lpstr>
      <vt:lpstr>Eventi principali nel microcircolo</vt:lpstr>
      <vt:lpstr>Eventi principali nel microcircolo</vt:lpstr>
      <vt:lpstr>Presentazione standard di PowerPoint</vt:lpstr>
      <vt:lpstr>Eventi principali nel microcircolo</vt:lpstr>
      <vt:lpstr>Aumento della permeabilità vascolare</vt:lpstr>
      <vt:lpstr>Eventi principali nel microcircolo</vt:lpstr>
      <vt:lpstr>Presentazione standard di PowerPoint</vt:lpstr>
      <vt:lpstr>Mast cell degranulation</vt:lpstr>
      <vt:lpstr>Formazione della componente cellulare dell’essudato infiammatorio</vt:lpstr>
      <vt:lpstr>Presentazione standard di PowerPoint</vt:lpstr>
      <vt:lpstr>Iperemia, stasi e marginazione dei leucociti</vt:lpstr>
      <vt:lpstr>Chemiotassi</vt:lpstr>
      <vt:lpstr>Presentazione standard di PowerPoint</vt:lpstr>
      <vt:lpstr>Chemiotassi: live microscopy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Ossigeno-ozonoterapia</dc:title>
  <dc:creator>RENZO MENEGAZZI</dc:creator>
  <cp:lastModifiedBy>RENZO MENEGAZZI</cp:lastModifiedBy>
  <cp:revision>1</cp:revision>
  <dcterms:created xsi:type="dcterms:W3CDTF">2021-03-09T14:17:58Z</dcterms:created>
  <dcterms:modified xsi:type="dcterms:W3CDTF">2021-03-09T14:19:46Z</dcterms:modified>
</cp:coreProperties>
</file>