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4" r:id="rId4"/>
    <p:sldId id="280" r:id="rId5"/>
    <p:sldId id="281" r:id="rId6"/>
    <p:sldId id="270" r:id="rId7"/>
    <p:sldId id="268" r:id="rId8"/>
    <p:sldId id="265" r:id="rId9"/>
    <p:sldId id="279" r:id="rId10"/>
    <p:sldId id="282" r:id="rId11"/>
    <p:sldId id="283" r:id="rId12"/>
    <p:sldId id="284" r:id="rId13"/>
    <p:sldId id="285" r:id="rId14"/>
    <p:sldId id="28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79" d="100"/>
          <a:sy n="79" d="100"/>
        </p:scale>
        <p:origin x="9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Sergio Zilli</a:t>
            </a:r>
            <a:r>
              <a:rPr lang="it-IT" dirty="0"/>
              <a:t/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/>
              <a:t> </a:t>
            </a:r>
            <a:r>
              <a:rPr lang="it-IT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5D72E9-3913-AC4B-88D4-F650B14FC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D76C29-98E1-154B-B879-A4B2EF104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597306"/>
            <a:ext cx="8911687" cy="4313916"/>
          </a:xfrm>
        </p:spPr>
        <p:txBody>
          <a:bodyPr>
            <a:noAutofit/>
          </a:bodyPr>
          <a:lstStyle/>
          <a:p>
            <a:r>
              <a:rPr lang="it-IT" sz="2400" dirty="0"/>
              <a:t>Il confronto a livello globale di tutti i fenomeni deve essere sempre presente, quindi l’analisi geografica delle azioni dell’uomo in relazione al territorio non può prescindere dal riferimento con l’intero sistema-mondo</a:t>
            </a:r>
          </a:p>
          <a:p>
            <a:r>
              <a:rPr lang="it-IT" sz="2400" dirty="0"/>
              <a:t>Al contempo l’evoluzione del sistema-mondo dipende da quanto accade localmente, quindi lo studio di quanto accade nei singoli spazi è funzionale alla conoscenza delle cose nel loro insieme</a:t>
            </a:r>
          </a:p>
          <a:p>
            <a:r>
              <a:rPr lang="it-IT" sz="2400" dirty="0"/>
              <a:t>Le influenze dei due livelli (scala locale e globale) sono continue e determinanti  anche se con fasi alterne - nel risultato finale</a:t>
            </a:r>
          </a:p>
        </p:txBody>
      </p:sp>
    </p:spTree>
    <p:extLst>
      <p:ext uri="{BB962C8B-B14F-4D97-AF65-F5344CB8AC3E}">
        <p14:creationId xmlns:p14="http://schemas.microsoft.com/office/powerpoint/2010/main" val="405129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51586-99B1-3D4C-B2BE-ADF23572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 della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4CFAA6-E488-4C48-B5C3-1058A617A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Sono strumenti quelle modalità di gestione / di miglioramento delle metodologie e delle  procedure di lavoro (le tecniche sono prodotto della conoscenza)</a:t>
            </a:r>
          </a:p>
          <a:p>
            <a:r>
              <a:rPr lang="it-IT" dirty="0"/>
              <a:t>Per i geografia, gli strumenti sono storicamente le descrizioni dello spazio, ovvero i </a:t>
            </a:r>
            <a:r>
              <a:rPr lang="it-IT" b="1" dirty="0"/>
              <a:t>racconti</a:t>
            </a:r>
            <a:r>
              <a:rPr lang="it-IT" dirty="0"/>
              <a:t> e le </a:t>
            </a:r>
            <a:r>
              <a:rPr lang="it-IT" b="1" dirty="0"/>
              <a:t>carte</a:t>
            </a:r>
          </a:p>
          <a:p>
            <a:r>
              <a:rPr lang="it-IT" dirty="0"/>
              <a:t>Con lo sviluppo della tecnologia (computer)  anche</a:t>
            </a:r>
          </a:p>
          <a:p>
            <a:pPr marL="1074738" indent="-331788"/>
            <a:r>
              <a:rPr lang="it-IT" b="1" dirty="0" err="1"/>
              <a:t>Gps</a:t>
            </a:r>
            <a:endParaRPr lang="it-IT" b="1" dirty="0"/>
          </a:p>
          <a:p>
            <a:pPr marL="1074738" indent="-331788"/>
            <a:r>
              <a:rPr lang="it-IT" b="1" dirty="0"/>
              <a:t>Immagini satellitari</a:t>
            </a:r>
          </a:p>
          <a:p>
            <a:pPr marL="1074738" indent="-331788"/>
            <a:r>
              <a:rPr lang="it-IT" b="1" dirty="0"/>
              <a:t>GIS</a:t>
            </a:r>
          </a:p>
          <a:p>
            <a:pPr marL="1074738" indent="-331788"/>
            <a:r>
              <a:rPr lang="it-IT" b="1" dirty="0"/>
              <a:t>Mappe interattive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66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9360A1-3990-F942-8DCC-CC28A17D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6A44F6-7E7D-6E40-930D-41ED5D71B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04709"/>
            <a:ext cx="8911686" cy="4722471"/>
          </a:xfrm>
        </p:spPr>
        <p:txBody>
          <a:bodyPr>
            <a:noAutofit/>
          </a:bodyPr>
          <a:lstStyle/>
          <a:p>
            <a:r>
              <a:rPr lang="it-IT" sz="2200" dirty="0"/>
              <a:t>Ridotte</a:t>
            </a:r>
          </a:p>
          <a:p>
            <a:r>
              <a:rPr lang="it-IT" sz="2200" dirty="0"/>
              <a:t>Simboliche </a:t>
            </a:r>
          </a:p>
          <a:p>
            <a:r>
              <a:rPr lang="it-IT" sz="2200" dirty="0"/>
              <a:t>Approssimate</a:t>
            </a:r>
          </a:p>
          <a:p>
            <a:r>
              <a:rPr lang="it-IT" sz="2200" dirty="0"/>
              <a:t>Hanno una scala e una legenda</a:t>
            </a:r>
          </a:p>
          <a:p>
            <a:r>
              <a:rPr lang="it-IT" sz="2200" dirty="0"/>
              <a:t>Usano proiezioni cartografiche per ridurre la distorsione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Equidistanti: mantengono le proporzioni fra distanze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Equivalenti: mantengono proporzione fra aree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Isogone: mantengono la perpendicolarità del reticolo meridiani/paralleli </a:t>
            </a:r>
          </a:p>
        </p:txBody>
      </p:sp>
    </p:spTree>
    <p:extLst>
      <p:ext uri="{BB962C8B-B14F-4D97-AF65-F5344CB8AC3E}">
        <p14:creationId xmlns:p14="http://schemas.microsoft.com/office/powerpoint/2010/main" val="27611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DAEF2B-E4F5-8D4D-8D90-BA909A033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769D5A-C5D3-A140-9C54-51A647D01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Telerilevamento: visione da lontano </a:t>
            </a:r>
            <a:r>
              <a:rPr lang="it-IT" sz="2400" dirty="0">
                <a:sym typeface="Wingdings" pitchFamily="2" charset="2"/>
              </a:rPr>
              <a:t> sensori</a:t>
            </a:r>
          </a:p>
          <a:p>
            <a:endParaRPr lang="it-IT" sz="8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Immagini satellitari  rete satelliti o voli aerei</a:t>
            </a:r>
          </a:p>
          <a:p>
            <a:endParaRPr lang="it-IT" sz="8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GPS Global </a:t>
            </a:r>
            <a:r>
              <a:rPr lang="it-IT" sz="2400" dirty="0" err="1">
                <a:sym typeface="Wingdings" pitchFamily="2" charset="2"/>
              </a:rPr>
              <a:t>Positioning</a:t>
            </a:r>
            <a:r>
              <a:rPr lang="it-IT" sz="2400" dirty="0">
                <a:sym typeface="Wingdings" pitchFamily="2" charset="2"/>
              </a:rPr>
              <a:t> System:</a:t>
            </a:r>
          </a:p>
          <a:p>
            <a:pPr lvl="1"/>
            <a:r>
              <a:rPr lang="it-IT" sz="1800" dirty="0">
                <a:sym typeface="Wingdings" pitchFamily="2" charset="2"/>
              </a:rPr>
              <a:t>Rete di satelliti USA a partire dal 1970, completata nel 1995</a:t>
            </a:r>
          </a:p>
          <a:p>
            <a:pPr lvl="1"/>
            <a:r>
              <a:rPr lang="it-IT" sz="1800" dirty="0" err="1">
                <a:sym typeface="Wingdings" pitchFamily="2" charset="2"/>
              </a:rPr>
              <a:t>Glonass</a:t>
            </a:r>
            <a:r>
              <a:rPr lang="it-IT" sz="1800" dirty="0">
                <a:sym typeface="Wingdings" pitchFamily="2" charset="2"/>
              </a:rPr>
              <a:t>  Unione Sovietica (1983) /Russia</a:t>
            </a:r>
          </a:p>
          <a:p>
            <a:pPr lvl="1"/>
            <a:r>
              <a:rPr lang="it-IT" sz="1800" dirty="0">
                <a:sym typeface="Wingdings" pitchFamily="2" charset="2"/>
              </a:rPr>
              <a:t>Galileo   Unione Europea</a:t>
            </a:r>
          </a:p>
          <a:p>
            <a:pPr lvl="1"/>
            <a:r>
              <a:rPr lang="it-IT" sz="1800" dirty="0" err="1">
                <a:sym typeface="Wingdings" pitchFamily="2" charset="2"/>
              </a:rPr>
              <a:t>BeiDou</a:t>
            </a:r>
            <a:r>
              <a:rPr lang="it-IT" sz="1800" dirty="0">
                <a:sym typeface="Wingdings" pitchFamily="2" charset="2"/>
              </a:rPr>
              <a:t> (2020)  Cina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8657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0759B1-50E7-424E-BDC0-762BF7FF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EF9BD8-F652-E041-8D71-562F48B46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b="1" dirty="0"/>
              <a:t>GIS - </a:t>
            </a:r>
            <a:r>
              <a:rPr lang="it-IT" sz="2400" b="1" dirty="0" err="1"/>
              <a:t>Geographical</a:t>
            </a:r>
            <a:r>
              <a:rPr lang="it-IT" sz="2400" b="1" dirty="0"/>
              <a:t> information </a:t>
            </a:r>
            <a:r>
              <a:rPr lang="it-IT" sz="2400" b="1" dirty="0" err="1"/>
              <a:t>system</a:t>
            </a:r>
            <a:r>
              <a:rPr lang="it-IT" sz="2400" b="1" dirty="0"/>
              <a:t> </a:t>
            </a:r>
            <a:r>
              <a:rPr lang="it-IT" sz="2400" dirty="0"/>
              <a:t>/</a:t>
            </a:r>
          </a:p>
          <a:p>
            <a:pPr lvl="1"/>
            <a:r>
              <a:rPr lang="it-IT" sz="2400" dirty="0"/>
              <a:t>sistemi informativi territoriali - sistemi informativi geografici</a:t>
            </a:r>
          </a:p>
          <a:p>
            <a:pPr marL="400050" lvl="1"/>
            <a:r>
              <a:rPr lang="it-IT" sz="2400" dirty="0"/>
              <a:t>Possibilità di trasformare una serie di dati in rappresentazioni cartografiche e al contempo di ricavare informazioni dalle «nuove» carte </a:t>
            </a:r>
          </a:p>
          <a:p>
            <a:pPr marL="400050" lvl="1"/>
            <a:r>
              <a:rPr lang="it-IT" sz="2400" dirty="0"/>
              <a:t>Georeferenziazione dei luoghi (manuale o acquisita)</a:t>
            </a:r>
          </a:p>
          <a:p>
            <a:pPr marL="400050" lvl="1"/>
            <a:r>
              <a:rPr lang="it-IT" sz="2400" dirty="0"/>
              <a:t>Incremento informazioni (software vs. banche dati)</a:t>
            </a:r>
          </a:p>
          <a:p>
            <a:pPr marL="400050" lvl="1"/>
            <a:r>
              <a:rPr lang="it-IT" sz="2400" dirty="0"/>
              <a:t>Strumento per disporre di maggiori capacità di esaminare e rappresentare le relazioni spaziali fra fenomeni diversi 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26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Presentazione n. 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34836" y="2171700"/>
            <a:ext cx="89777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0000"/>
                </a:solidFill>
              </a:rPr>
              <a:t>Introduzione alla </a:t>
            </a:r>
          </a:p>
          <a:p>
            <a:r>
              <a:rPr lang="it-IT" sz="4800" dirty="0">
                <a:solidFill>
                  <a:srgbClr val="FF0000"/>
                </a:solidFill>
              </a:rPr>
              <a:t>Geografia umana</a:t>
            </a:r>
          </a:p>
          <a:p>
            <a:endParaRPr lang="it-IT" sz="4800" dirty="0">
              <a:solidFill>
                <a:srgbClr val="FF0000"/>
              </a:solidFill>
            </a:endParaRPr>
          </a:p>
          <a:p>
            <a:r>
              <a:rPr lang="it-IT" sz="48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6123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408"/>
    </mc:Choice>
    <mc:Fallback xmlns="">
      <p:transition spd="slow" advTm="44340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317" y="496789"/>
            <a:ext cx="8911687" cy="799576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BF6A0-D2E6-BB47-B93A-9CAA9099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894" y="1643605"/>
            <a:ext cx="10082104" cy="4930174"/>
          </a:xfrm>
        </p:spPr>
        <p:txBody>
          <a:bodyPr>
            <a:normAutofit fontScale="92500" lnSpcReduction="20000"/>
          </a:bodyPr>
          <a:lstStyle/>
          <a:p>
            <a:pPr marL="276225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Spazio delle interazioni fra soggetti (individui e collettività) correlato con l’insieme delle interazioni fra gli stessi soggetti e l’ambiente esterno. Tali interazioni si concretizzano nello spazio geografico umanizzato (o antropizzato) e nella varietà dei suoi paesaggi</a:t>
            </a:r>
          </a:p>
          <a:p>
            <a:pPr marL="276225" indent="0">
              <a:buNone/>
            </a:pPr>
            <a:endParaRPr lang="it-IT" sz="2600" b="1" dirty="0"/>
          </a:p>
          <a:p>
            <a:pPr marL="2447925" indent="0">
              <a:buNone/>
            </a:pPr>
            <a:r>
              <a:rPr lang="it-IT" sz="2600" i="1" dirty="0"/>
              <a:t>Interazioni</a:t>
            </a:r>
          </a:p>
          <a:p>
            <a:pPr marL="2447925" indent="0">
              <a:buNone/>
            </a:pPr>
            <a:r>
              <a:rPr lang="it-IT" sz="2600" i="1" dirty="0"/>
              <a:t>Individui</a:t>
            </a:r>
          </a:p>
          <a:p>
            <a:pPr marL="2447925" indent="0">
              <a:buNone/>
            </a:pPr>
            <a:r>
              <a:rPr lang="it-IT" sz="2600" i="1" dirty="0"/>
              <a:t>Ambiente</a:t>
            </a:r>
          </a:p>
          <a:p>
            <a:pPr marL="2447925" indent="0">
              <a:buNone/>
            </a:pPr>
            <a:r>
              <a:rPr lang="it-IT" sz="2600" i="1" dirty="0"/>
              <a:t>Spazio geografico antropizzato</a:t>
            </a:r>
          </a:p>
          <a:p>
            <a:pPr marL="2447925" indent="0">
              <a:buNone/>
            </a:pPr>
            <a:r>
              <a:rPr lang="it-IT" sz="2600" i="1" dirty="0"/>
              <a:t>paesaggio</a:t>
            </a:r>
          </a:p>
          <a:p>
            <a:pPr marL="276225" indent="0">
              <a:buNone/>
            </a:pPr>
            <a:endParaRPr lang="it-IT" sz="2600" b="1" dirty="0"/>
          </a:p>
          <a:p>
            <a:pPr marL="276225" indent="0">
              <a:buNone/>
            </a:pPr>
            <a:r>
              <a:rPr lang="it-IT" sz="2600" dirty="0">
                <a:sym typeface="Wingdings" panose="05000000000000000000" pitchFamily="2" charset="2"/>
              </a:rPr>
              <a:t> </a:t>
            </a:r>
            <a:r>
              <a:rPr lang="it-IT" sz="2600" b="1" i="1" dirty="0"/>
              <a:t>Spazio delle interazioni fra  gli esseri viventi</a:t>
            </a:r>
          </a:p>
          <a:p>
            <a:pPr marL="276225" indent="0">
              <a:buNone/>
            </a:pP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5636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838"/>
    </mc:Choice>
    <mc:Fallback xmlns="">
      <p:transition spd="slow" advTm="27983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2E78C-76BF-FE4C-8F76-E67E7705C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5FA04-9CDD-8044-A9BB-57B1646DB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0538" lvl="2" indent="-479425"/>
            <a:r>
              <a:rPr lang="it-IT" sz="2400" dirty="0">
                <a:sym typeface="Wingdings" pitchFamily="2" charset="2"/>
              </a:rPr>
              <a:t> ambito delle relazioni verso l’interno e verso l’esterno</a:t>
            </a:r>
          </a:p>
          <a:p>
            <a:pPr marL="490538" lvl="2" indent="-479425"/>
            <a:endParaRPr lang="it-IT" sz="800" dirty="0">
              <a:sym typeface="Wingdings" pitchFamily="2" charset="2"/>
            </a:endParaRPr>
          </a:p>
          <a:p>
            <a:pPr marL="490538" lvl="2" indent="-479425"/>
            <a:r>
              <a:rPr lang="it-IT" sz="2400" b="1" dirty="0" err="1">
                <a:sym typeface="Wingdings" pitchFamily="2" charset="2"/>
              </a:rPr>
              <a:t>Territorium</a:t>
            </a:r>
            <a:r>
              <a:rPr lang="it-IT" sz="2400" dirty="0">
                <a:sym typeface="Wingdings" pitchFamily="2" charset="2"/>
              </a:rPr>
              <a:t> etimologicamente deriva da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Terreor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Terrere</a:t>
            </a:r>
            <a:r>
              <a:rPr lang="it-IT" sz="2400" dirty="0">
                <a:sym typeface="Wingdings" pitchFamily="2" charset="2"/>
              </a:rPr>
              <a:t> (terrorizzare, spaventare)tutela dall’altro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Tero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Terere</a:t>
            </a:r>
            <a:r>
              <a:rPr lang="it-IT" sz="2400" dirty="0">
                <a:sym typeface="Wingdings" pitchFamily="2" charset="2"/>
              </a:rPr>
              <a:t> (arare, tritare le zolle)  luogo di produzione</a:t>
            </a:r>
          </a:p>
          <a:p>
            <a:pPr marL="733425" lvl="3" indent="0"/>
            <a:endParaRPr lang="it-IT" sz="1000" dirty="0">
              <a:sym typeface="Wingdings" pitchFamily="2" charset="2"/>
            </a:endParaRPr>
          </a:p>
          <a:p>
            <a:r>
              <a:rPr lang="it-IT" sz="2400" dirty="0"/>
              <a:t>Il territorio si gestisce per disporre delle risorse necessarie</a:t>
            </a:r>
          </a:p>
        </p:txBody>
      </p:sp>
    </p:spTree>
    <p:extLst>
      <p:ext uri="{BB962C8B-B14F-4D97-AF65-F5344CB8AC3E}">
        <p14:creationId xmlns:p14="http://schemas.microsoft.com/office/powerpoint/2010/main" val="124871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61DCE-A62F-FE4C-8A3E-36E92F8EC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40F2B-D34A-F64F-8F98-0BDB6771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133599"/>
            <a:ext cx="8911687" cy="4151453"/>
          </a:xfrm>
        </p:spPr>
        <p:txBody>
          <a:bodyPr>
            <a:noAutofit/>
          </a:bodyPr>
          <a:lstStyle/>
          <a:p>
            <a:r>
              <a:rPr lang="it-IT" sz="2400" dirty="0"/>
              <a:t>Territorio come spazio del controllo ma anche della cooperazione, dello scambio, dell’incontro</a:t>
            </a:r>
          </a:p>
          <a:p>
            <a:r>
              <a:rPr lang="it-IT" sz="2400" dirty="0">
                <a:sym typeface="Wingdings" pitchFamily="2" charset="2"/>
              </a:rPr>
              <a:t> base delle relazioni sociali</a:t>
            </a:r>
          </a:p>
          <a:p>
            <a:r>
              <a:rPr lang="it-IT" sz="2400" dirty="0">
                <a:sym typeface="Wingdings" pitchFamily="2" charset="2"/>
              </a:rPr>
              <a:t> fonte della soddisfazione dei bisogni materiali e spirituali</a:t>
            </a:r>
          </a:p>
          <a:p>
            <a:endParaRPr lang="it-IT" sz="24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Per la geografia (umana) gli aspetti materiali e spirituali delle relazioni fra persone sono sempre uniti</a:t>
            </a:r>
          </a:p>
          <a:p>
            <a:r>
              <a:rPr lang="it-IT" sz="2400" dirty="0">
                <a:sym typeface="Wingdings" pitchFamily="2" charset="2"/>
              </a:rPr>
              <a:t>Non ci sono territori senza attori, né attori senza territori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5277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6225" indent="0">
              <a:buNone/>
            </a:pPr>
            <a:r>
              <a:rPr lang="it-IT" sz="2800" dirty="0"/>
              <a:t>Per la geografia umana esseri viventi = esseri umani, sia singoli e collettivi</a:t>
            </a:r>
          </a:p>
          <a:p>
            <a:pPr marL="276225" indent="0">
              <a:buNone/>
            </a:pPr>
            <a:endParaRPr lang="it-IT" sz="2800" dirty="0"/>
          </a:p>
          <a:p>
            <a:pPr marL="1439863" lvl="3" indent="-258763"/>
            <a:r>
              <a:rPr lang="it-IT" sz="2800" dirty="0"/>
              <a:t>Relazioni fra loro</a:t>
            </a:r>
          </a:p>
          <a:p>
            <a:pPr marL="1439863" lvl="3" indent="-258763"/>
            <a:r>
              <a:rPr lang="it-IT" sz="2800" dirty="0"/>
              <a:t>Relazioni fra soggetti e ambiente esterno</a:t>
            </a:r>
          </a:p>
          <a:p>
            <a:pPr marL="1439863" lvl="3" indent="-258763"/>
            <a:r>
              <a:rPr lang="it-IT" sz="2800" dirty="0"/>
              <a:t>Fra loro </a:t>
            </a:r>
            <a:r>
              <a:rPr lang="it-IT" sz="2800" dirty="0">
                <a:sym typeface="Wingdings" pitchFamily="2" charset="2"/>
              </a:rPr>
              <a:t> inclusione / esclusione</a:t>
            </a:r>
          </a:p>
          <a:p>
            <a:pPr marL="1439863" lvl="3" indent="-258763"/>
            <a:r>
              <a:rPr lang="it-IT" sz="2800" dirty="0">
                <a:sym typeface="Wingdings" pitchFamily="2" charset="2"/>
              </a:rPr>
              <a:t>Con ambiente  produzione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59924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53"/>
    </mc:Choice>
    <mc:Fallback xmlns="">
      <p:transition spd="slow" advTm="2875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599" y="2286000"/>
            <a:ext cx="9877245" cy="3907766"/>
          </a:xfrm>
        </p:spPr>
        <p:txBody>
          <a:bodyPr>
            <a:normAutofit/>
          </a:bodyPr>
          <a:lstStyle/>
          <a:p>
            <a:pPr marL="276225" lvl="2" indent="0">
              <a:buNone/>
            </a:pPr>
            <a:r>
              <a:rPr lang="it-IT" sz="2800" i="1" dirty="0">
                <a:sym typeface="Wingdings" pitchFamily="2" charset="2"/>
              </a:rPr>
              <a:t>Lo spazio relazionale della geografia umana è fatto di relazioni intersoggettive territorializzate</a:t>
            </a:r>
            <a:r>
              <a:rPr lang="it-IT" sz="2800" dirty="0">
                <a:sym typeface="Wingdings" pitchFamily="2" charset="2"/>
              </a:rPr>
              <a:t>.</a:t>
            </a:r>
          </a:p>
          <a:p>
            <a:pPr marL="276225" lvl="2" indent="0">
              <a:buNone/>
            </a:pPr>
            <a:endParaRPr lang="it-IT" sz="800" dirty="0">
              <a:sym typeface="Wingdings" pitchFamily="2" charset="2"/>
            </a:endParaRPr>
          </a:p>
          <a:p>
            <a:pPr marL="982663" lvl="2" indent="-171450"/>
            <a:r>
              <a:rPr lang="it-IT" sz="2400" dirty="0">
                <a:sym typeface="Wingdings" pitchFamily="2" charset="2"/>
              </a:rPr>
              <a:t>Anche le relazioni che sembrano sociali /culturali /economiche hanno sempre base </a:t>
            </a:r>
            <a:r>
              <a:rPr lang="it-IT" sz="2400" u="sng" dirty="0">
                <a:sym typeface="Wingdings" pitchFamily="2" charset="2"/>
              </a:rPr>
              <a:t>territoriale</a:t>
            </a:r>
          </a:p>
          <a:p>
            <a:pPr marL="982663" lvl="2" indent="-171450"/>
            <a:endParaRPr lang="it-IT" sz="800" u="sng" dirty="0">
              <a:sym typeface="Wingdings" pitchFamily="2" charset="2"/>
            </a:endParaRPr>
          </a:p>
          <a:p>
            <a:pPr marL="982663" lvl="2" indent="-171450"/>
            <a:r>
              <a:rPr lang="it-IT" sz="2400" dirty="0">
                <a:sym typeface="Wingdings" pitchFamily="2" charset="2"/>
              </a:rPr>
              <a:t>Tutti i fenomeni sono legati da </a:t>
            </a:r>
            <a:r>
              <a:rPr lang="it-IT" sz="2400" b="1" dirty="0">
                <a:sym typeface="Wingdings" pitchFamily="2" charset="2"/>
              </a:rPr>
              <a:t>rapporti di territorialità </a:t>
            </a:r>
            <a:r>
              <a:rPr lang="it-IT" sz="2400" dirty="0">
                <a:sym typeface="Wingdings" pitchFamily="2" charset="2"/>
              </a:rPr>
              <a:t>che i soggetti (singoli o collettivi) intrattengono con le condizioni materiali e immateriali proprie dei loro ambienti di vita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122908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00"/>
    </mc:Choice>
    <mc:Fallback xmlns="">
      <p:transition spd="slow" advTm="933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39C3C-DE53-8A49-A648-01DBA8DA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6AFC33-74E8-7344-B750-FAA5FFBB2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0213" y="1435261"/>
            <a:ext cx="9224399" cy="46645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Definizione: </a:t>
            </a:r>
            <a:r>
              <a:rPr lang="it-IT" sz="2400" dirty="0"/>
              <a:t>la scala è lo strumento che – applicato allo spazio - consente di rappresentare (e quindi discutere) la Terra o la una sua parte, in una dimensione gestibile, quindi ridotta.</a:t>
            </a:r>
          </a:p>
          <a:p>
            <a:pPr marL="0" indent="0">
              <a:buNone/>
            </a:pPr>
            <a:endParaRPr lang="it-IT" sz="1100" dirty="0"/>
          </a:p>
          <a:p>
            <a:r>
              <a:rPr lang="it-IT" sz="2400" dirty="0"/>
              <a:t>Il problema è quello di raccontare un mondo che è</a:t>
            </a:r>
          </a:p>
          <a:p>
            <a:pPr lvl="1"/>
            <a:r>
              <a:rPr lang="it-IT" sz="2400" dirty="0"/>
              <a:t>Enorme</a:t>
            </a:r>
          </a:p>
          <a:p>
            <a:pPr lvl="1"/>
            <a:r>
              <a:rPr lang="it-IT" sz="2400" dirty="0"/>
              <a:t>Tridimensionale</a:t>
            </a:r>
          </a:p>
          <a:p>
            <a:pPr lvl="1"/>
            <a:r>
              <a:rPr lang="it-IT" sz="2400" dirty="0"/>
              <a:t>Contiene tutto e mostra tutto</a:t>
            </a:r>
          </a:p>
        </p:txBody>
      </p:sp>
    </p:spTree>
    <p:extLst>
      <p:ext uri="{BB962C8B-B14F-4D97-AF65-F5344CB8AC3E}">
        <p14:creationId xmlns:p14="http://schemas.microsoft.com/office/powerpoint/2010/main" val="197751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034"/>
    </mc:Choice>
    <mc:Fallback xmlns="">
      <p:transition spd="slow" advTm="28303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4" y="1770927"/>
            <a:ext cx="8911687" cy="4140295"/>
          </a:xfrm>
        </p:spPr>
        <p:txBody>
          <a:bodyPr>
            <a:normAutofit/>
          </a:bodyPr>
          <a:lstStyle/>
          <a:p>
            <a:r>
              <a:rPr lang="it-IT" sz="2400" dirty="0"/>
              <a:t>Nell’uso geografico la scala può essere cartografica e geografica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400" b="1" dirty="0"/>
              <a:t>Cartografica</a:t>
            </a:r>
            <a:r>
              <a:rPr lang="it-IT" sz="2400" dirty="0"/>
              <a:t>: rapporto fra le distanze sulla carta (sullo schermo) e quelle reali sulla superficie terrestre</a:t>
            </a:r>
          </a:p>
          <a:p>
            <a:endParaRPr lang="it-IT" sz="800" dirty="0"/>
          </a:p>
          <a:p>
            <a:r>
              <a:rPr lang="it-IT" sz="2400" b="1" dirty="0"/>
              <a:t>Geografica </a:t>
            </a:r>
            <a:r>
              <a:rPr lang="it-IT" sz="2400" dirty="0"/>
              <a:t>o </a:t>
            </a:r>
            <a:r>
              <a:rPr lang="it-IT" sz="2400" b="1" dirty="0"/>
              <a:t>scala di osservazione</a:t>
            </a:r>
            <a:r>
              <a:rPr lang="it-IT" sz="2400" dirty="0"/>
              <a:t>, ovvero livello di analisi utilizzata in un determinato studio</a:t>
            </a:r>
          </a:p>
          <a:p>
            <a:pPr lvl="1"/>
            <a:r>
              <a:rPr lang="it-IT" sz="2400" dirty="0"/>
              <a:t>Può essere anche variabile, ma sempre rapportabile alla scala della terra (per avere una visione globale)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903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661"/>
    </mc:Choice>
    <mc:Fallback xmlns="">
      <p:transition spd="slow" advTm="2436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997</TotalTime>
  <Words>707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Presentazione n. 4</vt:lpstr>
      <vt:lpstr>territorio</vt:lpstr>
      <vt:lpstr>territorio</vt:lpstr>
      <vt:lpstr>territorio</vt:lpstr>
      <vt:lpstr>territorio</vt:lpstr>
      <vt:lpstr>territorio</vt:lpstr>
      <vt:lpstr>scala</vt:lpstr>
      <vt:lpstr>scala</vt:lpstr>
      <vt:lpstr>scala</vt:lpstr>
      <vt:lpstr>Strumenti della geografia</vt:lpstr>
      <vt:lpstr>carte</vt:lpstr>
      <vt:lpstr>strumenti</vt:lpstr>
      <vt:lpstr>strumenti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ZILLI SERGIO</cp:lastModifiedBy>
  <cp:revision>35</cp:revision>
  <dcterms:created xsi:type="dcterms:W3CDTF">2021-03-01T07:19:48Z</dcterms:created>
  <dcterms:modified xsi:type="dcterms:W3CDTF">2021-03-09T14:26:08Z</dcterms:modified>
</cp:coreProperties>
</file>