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6" r:id="rId2"/>
    <p:sldId id="267" r:id="rId3"/>
    <p:sldId id="289" r:id="rId4"/>
    <p:sldId id="325" r:id="rId5"/>
    <p:sldId id="268" r:id="rId6"/>
    <p:sldId id="319" r:id="rId7"/>
    <p:sldId id="320" r:id="rId8"/>
    <p:sldId id="321" r:id="rId9"/>
    <p:sldId id="323" r:id="rId10"/>
    <p:sldId id="291" r:id="rId11"/>
    <p:sldId id="292" r:id="rId12"/>
    <p:sldId id="293" r:id="rId13"/>
    <p:sldId id="294" r:id="rId14"/>
    <p:sldId id="273" r:id="rId15"/>
    <p:sldId id="274" r:id="rId16"/>
    <p:sldId id="315" r:id="rId17"/>
    <p:sldId id="324" r:id="rId1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NIA PRESTAMBURGO" initials="SP" lastIdx="1" clrIdx="0">
    <p:extLst>
      <p:ext uri="{19B8F6BF-5375-455C-9EA6-DF929625EA0E}">
        <p15:presenceInfo xmlns:p15="http://schemas.microsoft.com/office/powerpoint/2012/main" userId="S::10399@ds.units.it::9dd96a10-0548-426f-9d52-d75b8b70b2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256" autoAdjust="0"/>
  </p:normalViewPr>
  <p:slideViewPr>
    <p:cSldViewPr snapToGrid="0">
      <p:cViewPr varScale="1">
        <p:scale>
          <a:sx n="86" d="100"/>
          <a:sy n="86" d="100"/>
        </p:scale>
        <p:origin x="533"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FBF610-F576-46EF-B07D-B16984BF2075}" type="datetimeFigureOut">
              <a:rPr lang="it-IT" smtClean="0"/>
              <a:t>09/03/2021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EDFC6C-39AA-4563-AF6A-749A441F2A16}" type="slidenum">
              <a:rPr lang="it-IT" smtClean="0"/>
              <a:t>‹N›</a:t>
            </a:fld>
            <a:endParaRPr lang="it-IT"/>
          </a:p>
        </p:txBody>
      </p:sp>
    </p:spTree>
    <p:extLst>
      <p:ext uri="{BB962C8B-B14F-4D97-AF65-F5344CB8AC3E}">
        <p14:creationId xmlns:p14="http://schemas.microsoft.com/office/powerpoint/2010/main" val="1778228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egnaposto immagine diapositiva 1">
            <a:extLst>
              <a:ext uri="{FF2B5EF4-FFF2-40B4-BE49-F238E27FC236}">
                <a16:creationId xmlns:a16="http://schemas.microsoft.com/office/drawing/2014/main" id="{884A0A0D-E913-40B6-994C-B7F1354740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Segnaposto note 2">
            <a:extLst>
              <a:ext uri="{FF2B5EF4-FFF2-40B4-BE49-F238E27FC236}">
                <a16:creationId xmlns:a16="http://schemas.microsoft.com/office/drawing/2014/main" id="{F80BCB78-4C26-4256-B822-F32D9B92D9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ea typeface="ＭＳ Ｐゴシック" panose="020B0600070205080204" pitchFamily="34" charset="-128"/>
            </a:endParaRPr>
          </a:p>
        </p:txBody>
      </p:sp>
      <p:sp>
        <p:nvSpPr>
          <p:cNvPr id="33796" name="Segnaposto numero diapositiva 3">
            <a:extLst>
              <a:ext uri="{FF2B5EF4-FFF2-40B4-BE49-F238E27FC236}">
                <a16:creationId xmlns:a16="http://schemas.microsoft.com/office/drawing/2014/main" id="{C4C98B3D-0510-4702-B1F2-B38C46C42715}"/>
              </a:ext>
            </a:extLst>
          </p:cNvPr>
          <p:cNvSpPr txBox="1">
            <a:spLocks noGrp="1"/>
          </p:cNvSpPr>
          <p:nvPr/>
        </p:nvSpPr>
        <p:spPr bwMode="auto">
          <a:xfrm>
            <a:off x="3808413" y="9378950"/>
            <a:ext cx="291465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8E6390EA-58FA-4B50-858D-AE0C9C3A3E81}" type="slidenum">
              <a:rPr lang="it-IT" altLang="it-IT"/>
              <a:pPr algn="r" eaLnBrk="1" hangingPunct="1">
                <a:spcBef>
                  <a:spcPct val="0"/>
                </a:spcBef>
              </a:pPr>
              <a:t>14</a:t>
            </a:fld>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egnaposto immagine diapositiva 1">
            <a:extLst>
              <a:ext uri="{FF2B5EF4-FFF2-40B4-BE49-F238E27FC236}">
                <a16:creationId xmlns:a16="http://schemas.microsoft.com/office/drawing/2014/main" id="{B54F476E-0598-4F10-B6A3-541DF00C00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Segnaposto note 2">
            <a:extLst>
              <a:ext uri="{FF2B5EF4-FFF2-40B4-BE49-F238E27FC236}">
                <a16:creationId xmlns:a16="http://schemas.microsoft.com/office/drawing/2014/main" id="{A0C61FBF-6517-4589-87D6-44FA8F8CD9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ea typeface="ＭＳ Ｐゴシック" panose="020B0600070205080204" pitchFamily="34" charset="-128"/>
            </a:endParaRPr>
          </a:p>
        </p:txBody>
      </p:sp>
      <p:sp>
        <p:nvSpPr>
          <p:cNvPr id="35844" name="Segnaposto numero diapositiva 3">
            <a:extLst>
              <a:ext uri="{FF2B5EF4-FFF2-40B4-BE49-F238E27FC236}">
                <a16:creationId xmlns:a16="http://schemas.microsoft.com/office/drawing/2014/main" id="{723EE18E-E2CB-461B-AA4A-D429FAC2F306}"/>
              </a:ext>
            </a:extLst>
          </p:cNvPr>
          <p:cNvSpPr txBox="1">
            <a:spLocks noGrp="1"/>
          </p:cNvSpPr>
          <p:nvPr/>
        </p:nvSpPr>
        <p:spPr bwMode="auto">
          <a:xfrm>
            <a:off x="3808413" y="9378950"/>
            <a:ext cx="291465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8C6C0ECE-A317-474B-9C8A-E85318551F52}" type="slidenum">
              <a:rPr lang="it-IT" altLang="it-IT"/>
              <a:pPr algn="r" eaLnBrk="1" hangingPunct="1">
                <a:spcBef>
                  <a:spcPct val="0"/>
                </a:spcBef>
              </a:pPr>
              <a:t>15</a:t>
            </a:fld>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F22BF4-9145-4C0A-AF6B-1A4C59BBDC15}"/>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F8240983-BE4F-4755-AF49-0BDF24B98A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37A8D44E-0271-4E65-9A89-2EA955727335}"/>
              </a:ext>
            </a:extLst>
          </p:cNvPr>
          <p:cNvSpPr>
            <a:spLocks noGrp="1"/>
          </p:cNvSpPr>
          <p:nvPr>
            <p:ph type="dt" sz="half" idx="10"/>
          </p:nvPr>
        </p:nvSpPr>
        <p:spPr/>
        <p:txBody>
          <a:bodyPr/>
          <a:lstStyle/>
          <a:p>
            <a:fld id="{E8E22EBF-0702-4479-AE63-8D634ED16489}" type="datetimeFigureOut">
              <a:rPr lang="it-IT" smtClean="0"/>
              <a:t>09/03/2021</a:t>
            </a:fld>
            <a:endParaRPr lang="it-IT"/>
          </a:p>
        </p:txBody>
      </p:sp>
      <p:sp>
        <p:nvSpPr>
          <p:cNvPr id="5" name="Segnaposto piè di pagina 4">
            <a:extLst>
              <a:ext uri="{FF2B5EF4-FFF2-40B4-BE49-F238E27FC236}">
                <a16:creationId xmlns:a16="http://schemas.microsoft.com/office/drawing/2014/main" id="{9FB81C8D-F2D4-4859-B538-820B6301B11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6D91755-6D54-41D2-B112-B8746800A0A0}"/>
              </a:ext>
            </a:extLst>
          </p:cNvPr>
          <p:cNvSpPr>
            <a:spLocks noGrp="1"/>
          </p:cNvSpPr>
          <p:nvPr>
            <p:ph type="sldNum" sz="quarter" idx="12"/>
          </p:nvPr>
        </p:nvSpPr>
        <p:spPr/>
        <p:txBody>
          <a:bodyPr/>
          <a:lstStyle/>
          <a:p>
            <a:fld id="{332CF81A-4C9C-4B55-B941-1B1F1E22B26D}" type="slidenum">
              <a:rPr lang="it-IT" smtClean="0"/>
              <a:t>‹N›</a:t>
            </a:fld>
            <a:endParaRPr lang="it-IT"/>
          </a:p>
        </p:txBody>
      </p:sp>
    </p:spTree>
    <p:extLst>
      <p:ext uri="{BB962C8B-B14F-4D97-AF65-F5344CB8AC3E}">
        <p14:creationId xmlns:p14="http://schemas.microsoft.com/office/powerpoint/2010/main" val="3007103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5EB241-861C-4C6C-8548-A30E2B23334F}"/>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66846D1-FA12-494C-BD2C-0C7C88A98E1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5B51390-8AAA-45B7-A757-7DF743568F06}"/>
              </a:ext>
            </a:extLst>
          </p:cNvPr>
          <p:cNvSpPr>
            <a:spLocks noGrp="1"/>
          </p:cNvSpPr>
          <p:nvPr>
            <p:ph type="dt" sz="half" idx="10"/>
          </p:nvPr>
        </p:nvSpPr>
        <p:spPr/>
        <p:txBody>
          <a:bodyPr/>
          <a:lstStyle/>
          <a:p>
            <a:fld id="{E8E22EBF-0702-4479-AE63-8D634ED16489}" type="datetimeFigureOut">
              <a:rPr lang="it-IT" smtClean="0"/>
              <a:t>09/03/2021</a:t>
            </a:fld>
            <a:endParaRPr lang="it-IT"/>
          </a:p>
        </p:txBody>
      </p:sp>
      <p:sp>
        <p:nvSpPr>
          <p:cNvPr id="5" name="Segnaposto piè di pagina 4">
            <a:extLst>
              <a:ext uri="{FF2B5EF4-FFF2-40B4-BE49-F238E27FC236}">
                <a16:creationId xmlns:a16="http://schemas.microsoft.com/office/drawing/2014/main" id="{F2E52A5A-3B49-4367-B6A2-AD4FCC04750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AB09755-4A7E-433A-AC2B-4CFACCDBC726}"/>
              </a:ext>
            </a:extLst>
          </p:cNvPr>
          <p:cNvSpPr>
            <a:spLocks noGrp="1"/>
          </p:cNvSpPr>
          <p:nvPr>
            <p:ph type="sldNum" sz="quarter" idx="12"/>
          </p:nvPr>
        </p:nvSpPr>
        <p:spPr/>
        <p:txBody>
          <a:bodyPr/>
          <a:lstStyle/>
          <a:p>
            <a:fld id="{332CF81A-4C9C-4B55-B941-1B1F1E22B26D}" type="slidenum">
              <a:rPr lang="it-IT" smtClean="0"/>
              <a:t>‹N›</a:t>
            </a:fld>
            <a:endParaRPr lang="it-IT"/>
          </a:p>
        </p:txBody>
      </p:sp>
    </p:spTree>
    <p:extLst>
      <p:ext uri="{BB962C8B-B14F-4D97-AF65-F5344CB8AC3E}">
        <p14:creationId xmlns:p14="http://schemas.microsoft.com/office/powerpoint/2010/main" val="2967464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121D12AB-676D-4AA8-A246-11DC09DB0D96}"/>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0F9DE3F-ACD7-4A56-A435-B3F03C3F5A55}"/>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648C1F1-F363-4032-988D-4AC459FD316E}"/>
              </a:ext>
            </a:extLst>
          </p:cNvPr>
          <p:cNvSpPr>
            <a:spLocks noGrp="1"/>
          </p:cNvSpPr>
          <p:nvPr>
            <p:ph type="dt" sz="half" idx="10"/>
          </p:nvPr>
        </p:nvSpPr>
        <p:spPr/>
        <p:txBody>
          <a:bodyPr/>
          <a:lstStyle/>
          <a:p>
            <a:fld id="{E8E22EBF-0702-4479-AE63-8D634ED16489}" type="datetimeFigureOut">
              <a:rPr lang="it-IT" smtClean="0"/>
              <a:t>09/03/2021</a:t>
            </a:fld>
            <a:endParaRPr lang="it-IT"/>
          </a:p>
        </p:txBody>
      </p:sp>
      <p:sp>
        <p:nvSpPr>
          <p:cNvPr id="5" name="Segnaposto piè di pagina 4">
            <a:extLst>
              <a:ext uri="{FF2B5EF4-FFF2-40B4-BE49-F238E27FC236}">
                <a16:creationId xmlns:a16="http://schemas.microsoft.com/office/drawing/2014/main" id="{E5A381BC-5B6B-40F9-B32E-F0FD9ADF289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33FCD46-A2C4-41B6-BD5E-4ABFE67B0191}"/>
              </a:ext>
            </a:extLst>
          </p:cNvPr>
          <p:cNvSpPr>
            <a:spLocks noGrp="1"/>
          </p:cNvSpPr>
          <p:nvPr>
            <p:ph type="sldNum" sz="quarter" idx="12"/>
          </p:nvPr>
        </p:nvSpPr>
        <p:spPr/>
        <p:txBody>
          <a:bodyPr/>
          <a:lstStyle/>
          <a:p>
            <a:fld id="{332CF81A-4C9C-4B55-B941-1B1F1E22B26D}" type="slidenum">
              <a:rPr lang="it-IT" smtClean="0"/>
              <a:t>‹N›</a:t>
            </a:fld>
            <a:endParaRPr lang="it-IT"/>
          </a:p>
        </p:txBody>
      </p:sp>
    </p:spTree>
    <p:extLst>
      <p:ext uri="{BB962C8B-B14F-4D97-AF65-F5344CB8AC3E}">
        <p14:creationId xmlns:p14="http://schemas.microsoft.com/office/powerpoint/2010/main" val="1019129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783917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1FE5C0-4BCF-4392-91C2-CC8616B6065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FCFF17B-5F38-4805-9DC6-A1B99401232C}"/>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FDA4B92-FBAA-425C-9032-66F27679A105}"/>
              </a:ext>
            </a:extLst>
          </p:cNvPr>
          <p:cNvSpPr>
            <a:spLocks noGrp="1"/>
          </p:cNvSpPr>
          <p:nvPr>
            <p:ph type="dt" sz="half" idx="10"/>
          </p:nvPr>
        </p:nvSpPr>
        <p:spPr/>
        <p:txBody>
          <a:bodyPr/>
          <a:lstStyle/>
          <a:p>
            <a:fld id="{E8E22EBF-0702-4479-AE63-8D634ED16489}" type="datetimeFigureOut">
              <a:rPr lang="it-IT" smtClean="0"/>
              <a:t>09/03/2021</a:t>
            </a:fld>
            <a:endParaRPr lang="it-IT"/>
          </a:p>
        </p:txBody>
      </p:sp>
      <p:sp>
        <p:nvSpPr>
          <p:cNvPr id="5" name="Segnaposto piè di pagina 4">
            <a:extLst>
              <a:ext uri="{FF2B5EF4-FFF2-40B4-BE49-F238E27FC236}">
                <a16:creationId xmlns:a16="http://schemas.microsoft.com/office/drawing/2014/main" id="{5F5AC016-E018-4E09-93F4-EAC2BDCAAC3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98D00AC-B891-4AF6-AA2D-EAA8E8F97C4E}"/>
              </a:ext>
            </a:extLst>
          </p:cNvPr>
          <p:cNvSpPr>
            <a:spLocks noGrp="1"/>
          </p:cNvSpPr>
          <p:nvPr>
            <p:ph type="sldNum" sz="quarter" idx="12"/>
          </p:nvPr>
        </p:nvSpPr>
        <p:spPr/>
        <p:txBody>
          <a:bodyPr/>
          <a:lstStyle/>
          <a:p>
            <a:fld id="{332CF81A-4C9C-4B55-B941-1B1F1E22B26D}" type="slidenum">
              <a:rPr lang="it-IT" smtClean="0"/>
              <a:t>‹N›</a:t>
            </a:fld>
            <a:endParaRPr lang="it-IT"/>
          </a:p>
        </p:txBody>
      </p:sp>
    </p:spTree>
    <p:extLst>
      <p:ext uri="{BB962C8B-B14F-4D97-AF65-F5344CB8AC3E}">
        <p14:creationId xmlns:p14="http://schemas.microsoft.com/office/powerpoint/2010/main" val="218317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3E752B-1694-4AE3-9F6B-02991EDB1251}"/>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AD1DDFB0-F01E-470D-91CA-C78BC27B03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CAD06A6E-5391-4949-9B2C-6EF8689190A9}"/>
              </a:ext>
            </a:extLst>
          </p:cNvPr>
          <p:cNvSpPr>
            <a:spLocks noGrp="1"/>
          </p:cNvSpPr>
          <p:nvPr>
            <p:ph type="dt" sz="half" idx="10"/>
          </p:nvPr>
        </p:nvSpPr>
        <p:spPr/>
        <p:txBody>
          <a:bodyPr/>
          <a:lstStyle/>
          <a:p>
            <a:fld id="{E8E22EBF-0702-4479-AE63-8D634ED16489}" type="datetimeFigureOut">
              <a:rPr lang="it-IT" smtClean="0"/>
              <a:t>09/03/2021</a:t>
            </a:fld>
            <a:endParaRPr lang="it-IT"/>
          </a:p>
        </p:txBody>
      </p:sp>
      <p:sp>
        <p:nvSpPr>
          <p:cNvPr id="5" name="Segnaposto piè di pagina 4">
            <a:extLst>
              <a:ext uri="{FF2B5EF4-FFF2-40B4-BE49-F238E27FC236}">
                <a16:creationId xmlns:a16="http://schemas.microsoft.com/office/drawing/2014/main" id="{3429F4B1-278F-4DE8-B03B-4EA9612B6E0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66425F3-936D-4CA7-B9A5-8B2F1F8E8682}"/>
              </a:ext>
            </a:extLst>
          </p:cNvPr>
          <p:cNvSpPr>
            <a:spLocks noGrp="1"/>
          </p:cNvSpPr>
          <p:nvPr>
            <p:ph type="sldNum" sz="quarter" idx="12"/>
          </p:nvPr>
        </p:nvSpPr>
        <p:spPr/>
        <p:txBody>
          <a:bodyPr/>
          <a:lstStyle/>
          <a:p>
            <a:fld id="{332CF81A-4C9C-4B55-B941-1B1F1E22B26D}" type="slidenum">
              <a:rPr lang="it-IT" smtClean="0"/>
              <a:t>‹N›</a:t>
            </a:fld>
            <a:endParaRPr lang="it-IT"/>
          </a:p>
        </p:txBody>
      </p:sp>
    </p:spTree>
    <p:extLst>
      <p:ext uri="{BB962C8B-B14F-4D97-AF65-F5344CB8AC3E}">
        <p14:creationId xmlns:p14="http://schemas.microsoft.com/office/powerpoint/2010/main" val="1653193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44F7D8-EDE2-4E19-9D99-1632BDA8456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58FE939-59F9-4F09-B9E1-7AF29A98F1E2}"/>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E7A8B203-E86C-4E3F-9EDB-C90E7C2C88C4}"/>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CFEA500C-973D-4312-A95B-5E9DDAC94B31}"/>
              </a:ext>
            </a:extLst>
          </p:cNvPr>
          <p:cNvSpPr>
            <a:spLocks noGrp="1"/>
          </p:cNvSpPr>
          <p:nvPr>
            <p:ph type="dt" sz="half" idx="10"/>
          </p:nvPr>
        </p:nvSpPr>
        <p:spPr/>
        <p:txBody>
          <a:bodyPr/>
          <a:lstStyle/>
          <a:p>
            <a:fld id="{E8E22EBF-0702-4479-AE63-8D634ED16489}" type="datetimeFigureOut">
              <a:rPr lang="it-IT" smtClean="0"/>
              <a:t>09/03/2021</a:t>
            </a:fld>
            <a:endParaRPr lang="it-IT"/>
          </a:p>
        </p:txBody>
      </p:sp>
      <p:sp>
        <p:nvSpPr>
          <p:cNvPr id="6" name="Segnaposto piè di pagina 5">
            <a:extLst>
              <a:ext uri="{FF2B5EF4-FFF2-40B4-BE49-F238E27FC236}">
                <a16:creationId xmlns:a16="http://schemas.microsoft.com/office/drawing/2014/main" id="{97353982-0081-4E09-AD3F-193F95643F4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9F5D142-E311-455D-BF81-C849DD243103}"/>
              </a:ext>
            </a:extLst>
          </p:cNvPr>
          <p:cNvSpPr>
            <a:spLocks noGrp="1"/>
          </p:cNvSpPr>
          <p:nvPr>
            <p:ph type="sldNum" sz="quarter" idx="12"/>
          </p:nvPr>
        </p:nvSpPr>
        <p:spPr/>
        <p:txBody>
          <a:bodyPr/>
          <a:lstStyle/>
          <a:p>
            <a:fld id="{332CF81A-4C9C-4B55-B941-1B1F1E22B26D}" type="slidenum">
              <a:rPr lang="it-IT" smtClean="0"/>
              <a:t>‹N›</a:t>
            </a:fld>
            <a:endParaRPr lang="it-IT"/>
          </a:p>
        </p:txBody>
      </p:sp>
    </p:spTree>
    <p:extLst>
      <p:ext uri="{BB962C8B-B14F-4D97-AF65-F5344CB8AC3E}">
        <p14:creationId xmlns:p14="http://schemas.microsoft.com/office/powerpoint/2010/main" val="2749723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8553F6-C4BB-40FC-BE65-E4A1A909093C}"/>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B4E67CF-F5D4-4E70-A260-3891598679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600E9828-FF57-4859-B83B-9478CC01F402}"/>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F2A54471-471D-4CD8-8E2C-EBECCA1B5F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44C035D-2FDC-4607-8322-B92A74841A27}"/>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FDC20A53-2452-4041-9C20-5413D293D5E9}"/>
              </a:ext>
            </a:extLst>
          </p:cNvPr>
          <p:cNvSpPr>
            <a:spLocks noGrp="1"/>
          </p:cNvSpPr>
          <p:nvPr>
            <p:ph type="dt" sz="half" idx="10"/>
          </p:nvPr>
        </p:nvSpPr>
        <p:spPr/>
        <p:txBody>
          <a:bodyPr/>
          <a:lstStyle/>
          <a:p>
            <a:fld id="{E8E22EBF-0702-4479-AE63-8D634ED16489}" type="datetimeFigureOut">
              <a:rPr lang="it-IT" smtClean="0"/>
              <a:t>09/03/2021</a:t>
            </a:fld>
            <a:endParaRPr lang="it-IT"/>
          </a:p>
        </p:txBody>
      </p:sp>
      <p:sp>
        <p:nvSpPr>
          <p:cNvPr id="8" name="Segnaposto piè di pagina 7">
            <a:extLst>
              <a:ext uri="{FF2B5EF4-FFF2-40B4-BE49-F238E27FC236}">
                <a16:creationId xmlns:a16="http://schemas.microsoft.com/office/drawing/2014/main" id="{4B544789-8CE1-4CD8-B14E-7B3CB29E2BD0}"/>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B779D07E-DDF9-472D-B2ED-E2BA9A597B8B}"/>
              </a:ext>
            </a:extLst>
          </p:cNvPr>
          <p:cNvSpPr>
            <a:spLocks noGrp="1"/>
          </p:cNvSpPr>
          <p:nvPr>
            <p:ph type="sldNum" sz="quarter" idx="12"/>
          </p:nvPr>
        </p:nvSpPr>
        <p:spPr/>
        <p:txBody>
          <a:bodyPr/>
          <a:lstStyle/>
          <a:p>
            <a:fld id="{332CF81A-4C9C-4B55-B941-1B1F1E22B26D}" type="slidenum">
              <a:rPr lang="it-IT" smtClean="0"/>
              <a:t>‹N›</a:t>
            </a:fld>
            <a:endParaRPr lang="it-IT"/>
          </a:p>
        </p:txBody>
      </p:sp>
    </p:spTree>
    <p:extLst>
      <p:ext uri="{BB962C8B-B14F-4D97-AF65-F5344CB8AC3E}">
        <p14:creationId xmlns:p14="http://schemas.microsoft.com/office/powerpoint/2010/main" val="1991268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B16FF9-50F7-4410-9FB2-F7CEE8C0E9AC}"/>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28BC5113-73EC-4E5A-8346-6F8F7E08B6CC}"/>
              </a:ext>
            </a:extLst>
          </p:cNvPr>
          <p:cNvSpPr>
            <a:spLocks noGrp="1"/>
          </p:cNvSpPr>
          <p:nvPr>
            <p:ph type="dt" sz="half" idx="10"/>
          </p:nvPr>
        </p:nvSpPr>
        <p:spPr/>
        <p:txBody>
          <a:bodyPr/>
          <a:lstStyle/>
          <a:p>
            <a:fld id="{E8E22EBF-0702-4479-AE63-8D634ED16489}" type="datetimeFigureOut">
              <a:rPr lang="it-IT" smtClean="0"/>
              <a:t>09/03/2021</a:t>
            </a:fld>
            <a:endParaRPr lang="it-IT"/>
          </a:p>
        </p:txBody>
      </p:sp>
      <p:sp>
        <p:nvSpPr>
          <p:cNvPr id="4" name="Segnaposto piè di pagina 3">
            <a:extLst>
              <a:ext uri="{FF2B5EF4-FFF2-40B4-BE49-F238E27FC236}">
                <a16:creationId xmlns:a16="http://schemas.microsoft.com/office/drawing/2014/main" id="{3DBCBB25-8FD9-42B4-AF32-BD61119710BC}"/>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892FBF72-DFF5-442C-BED9-52CAC208ED3A}"/>
              </a:ext>
            </a:extLst>
          </p:cNvPr>
          <p:cNvSpPr>
            <a:spLocks noGrp="1"/>
          </p:cNvSpPr>
          <p:nvPr>
            <p:ph type="sldNum" sz="quarter" idx="12"/>
          </p:nvPr>
        </p:nvSpPr>
        <p:spPr/>
        <p:txBody>
          <a:bodyPr/>
          <a:lstStyle/>
          <a:p>
            <a:fld id="{332CF81A-4C9C-4B55-B941-1B1F1E22B26D}" type="slidenum">
              <a:rPr lang="it-IT" smtClean="0"/>
              <a:t>‹N›</a:t>
            </a:fld>
            <a:endParaRPr lang="it-IT"/>
          </a:p>
        </p:txBody>
      </p:sp>
    </p:spTree>
    <p:extLst>
      <p:ext uri="{BB962C8B-B14F-4D97-AF65-F5344CB8AC3E}">
        <p14:creationId xmlns:p14="http://schemas.microsoft.com/office/powerpoint/2010/main" val="60427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CC02C729-7CC8-46A8-A555-5915CE2A8741}"/>
              </a:ext>
            </a:extLst>
          </p:cNvPr>
          <p:cNvSpPr>
            <a:spLocks noGrp="1"/>
          </p:cNvSpPr>
          <p:nvPr>
            <p:ph type="dt" sz="half" idx="10"/>
          </p:nvPr>
        </p:nvSpPr>
        <p:spPr/>
        <p:txBody>
          <a:bodyPr/>
          <a:lstStyle/>
          <a:p>
            <a:fld id="{E8E22EBF-0702-4479-AE63-8D634ED16489}" type="datetimeFigureOut">
              <a:rPr lang="it-IT" smtClean="0"/>
              <a:t>09/03/2021</a:t>
            </a:fld>
            <a:endParaRPr lang="it-IT"/>
          </a:p>
        </p:txBody>
      </p:sp>
      <p:sp>
        <p:nvSpPr>
          <p:cNvPr id="3" name="Segnaposto piè di pagina 2">
            <a:extLst>
              <a:ext uri="{FF2B5EF4-FFF2-40B4-BE49-F238E27FC236}">
                <a16:creationId xmlns:a16="http://schemas.microsoft.com/office/drawing/2014/main" id="{62B113ED-8E51-45BE-8957-5AEA1960E39C}"/>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7EFC40C6-4F78-4820-8C6F-2E939DB772D8}"/>
              </a:ext>
            </a:extLst>
          </p:cNvPr>
          <p:cNvSpPr>
            <a:spLocks noGrp="1"/>
          </p:cNvSpPr>
          <p:nvPr>
            <p:ph type="sldNum" sz="quarter" idx="12"/>
          </p:nvPr>
        </p:nvSpPr>
        <p:spPr/>
        <p:txBody>
          <a:bodyPr/>
          <a:lstStyle/>
          <a:p>
            <a:fld id="{332CF81A-4C9C-4B55-B941-1B1F1E22B26D}" type="slidenum">
              <a:rPr lang="it-IT" smtClean="0"/>
              <a:t>‹N›</a:t>
            </a:fld>
            <a:endParaRPr lang="it-IT"/>
          </a:p>
        </p:txBody>
      </p:sp>
    </p:spTree>
    <p:extLst>
      <p:ext uri="{BB962C8B-B14F-4D97-AF65-F5344CB8AC3E}">
        <p14:creationId xmlns:p14="http://schemas.microsoft.com/office/powerpoint/2010/main" val="1771739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B9B0D8-1724-4658-A04E-3592D1C87E8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ACB315B-7F9D-43AE-BB37-D48C1862F2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35475714-3A50-4D9B-A0DB-D9F25684C0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63EA10F-2972-42C2-A991-51F4F52E5F80}"/>
              </a:ext>
            </a:extLst>
          </p:cNvPr>
          <p:cNvSpPr>
            <a:spLocks noGrp="1"/>
          </p:cNvSpPr>
          <p:nvPr>
            <p:ph type="dt" sz="half" idx="10"/>
          </p:nvPr>
        </p:nvSpPr>
        <p:spPr/>
        <p:txBody>
          <a:bodyPr/>
          <a:lstStyle/>
          <a:p>
            <a:fld id="{E8E22EBF-0702-4479-AE63-8D634ED16489}" type="datetimeFigureOut">
              <a:rPr lang="it-IT" smtClean="0"/>
              <a:t>09/03/2021</a:t>
            </a:fld>
            <a:endParaRPr lang="it-IT"/>
          </a:p>
        </p:txBody>
      </p:sp>
      <p:sp>
        <p:nvSpPr>
          <p:cNvPr id="6" name="Segnaposto piè di pagina 5">
            <a:extLst>
              <a:ext uri="{FF2B5EF4-FFF2-40B4-BE49-F238E27FC236}">
                <a16:creationId xmlns:a16="http://schemas.microsoft.com/office/drawing/2014/main" id="{15BA19CC-168F-4FED-8A34-E1F15610B49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EF7610D-8A72-4F1A-9E6E-98A575A1FA4D}"/>
              </a:ext>
            </a:extLst>
          </p:cNvPr>
          <p:cNvSpPr>
            <a:spLocks noGrp="1"/>
          </p:cNvSpPr>
          <p:nvPr>
            <p:ph type="sldNum" sz="quarter" idx="12"/>
          </p:nvPr>
        </p:nvSpPr>
        <p:spPr/>
        <p:txBody>
          <a:bodyPr/>
          <a:lstStyle/>
          <a:p>
            <a:fld id="{332CF81A-4C9C-4B55-B941-1B1F1E22B26D}" type="slidenum">
              <a:rPr lang="it-IT" smtClean="0"/>
              <a:t>‹N›</a:t>
            </a:fld>
            <a:endParaRPr lang="it-IT"/>
          </a:p>
        </p:txBody>
      </p:sp>
    </p:spTree>
    <p:extLst>
      <p:ext uri="{BB962C8B-B14F-4D97-AF65-F5344CB8AC3E}">
        <p14:creationId xmlns:p14="http://schemas.microsoft.com/office/powerpoint/2010/main" val="356579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45F8EC-3CC7-493D-8933-B955C3BB834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808FA626-FDD2-42B1-B65D-C7AEE127B5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EE78D293-73A1-4D8F-AD1D-682FE0771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10434FC-B9C3-4B36-B6A3-585BD3874E88}"/>
              </a:ext>
            </a:extLst>
          </p:cNvPr>
          <p:cNvSpPr>
            <a:spLocks noGrp="1"/>
          </p:cNvSpPr>
          <p:nvPr>
            <p:ph type="dt" sz="half" idx="10"/>
          </p:nvPr>
        </p:nvSpPr>
        <p:spPr/>
        <p:txBody>
          <a:bodyPr/>
          <a:lstStyle/>
          <a:p>
            <a:fld id="{E8E22EBF-0702-4479-AE63-8D634ED16489}" type="datetimeFigureOut">
              <a:rPr lang="it-IT" smtClean="0"/>
              <a:t>09/03/2021</a:t>
            </a:fld>
            <a:endParaRPr lang="it-IT"/>
          </a:p>
        </p:txBody>
      </p:sp>
      <p:sp>
        <p:nvSpPr>
          <p:cNvPr id="6" name="Segnaposto piè di pagina 5">
            <a:extLst>
              <a:ext uri="{FF2B5EF4-FFF2-40B4-BE49-F238E27FC236}">
                <a16:creationId xmlns:a16="http://schemas.microsoft.com/office/drawing/2014/main" id="{3BEC76C7-2003-4988-AADE-3CF463CC897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15213A0-F327-449C-9716-5CC91ABBA322}"/>
              </a:ext>
            </a:extLst>
          </p:cNvPr>
          <p:cNvSpPr>
            <a:spLocks noGrp="1"/>
          </p:cNvSpPr>
          <p:nvPr>
            <p:ph type="sldNum" sz="quarter" idx="12"/>
          </p:nvPr>
        </p:nvSpPr>
        <p:spPr/>
        <p:txBody>
          <a:bodyPr/>
          <a:lstStyle/>
          <a:p>
            <a:fld id="{332CF81A-4C9C-4B55-B941-1B1F1E22B26D}" type="slidenum">
              <a:rPr lang="it-IT" smtClean="0"/>
              <a:t>‹N›</a:t>
            </a:fld>
            <a:endParaRPr lang="it-IT"/>
          </a:p>
        </p:txBody>
      </p:sp>
    </p:spTree>
    <p:extLst>
      <p:ext uri="{BB962C8B-B14F-4D97-AF65-F5344CB8AC3E}">
        <p14:creationId xmlns:p14="http://schemas.microsoft.com/office/powerpoint/2010/main" val="2066952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4A6CF48C-6CD2-4796-A9F7-915C4D78DC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A748E9A-6DEB-4EE8-A065-B6EEB7C9C0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F3B396A-B828-41ED-A7A7-BA5FBE76AE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E22EBF-0702-4479-AE63-8D634ED16489}" type="datetimeFigureOut">
              <a:rPr lang="it-IT" smtClean="0"/>
              <a:t>09/03/2021</a:t>
            </a:fld>
            <a:endParaRPr lang="it-IT"/>
          </a:p>
        </p:txBody>
      </p:sp>
      <p:sp>
        <p:nvSpPr>
          <p:cNvPr id="5" name="Segnaposto piè di pagina 4">
            <a:extLst>
              <a:ext uri="{FF2B5EF4-FFF2-40B4-BE49-F238E27FC236}">
                <a16:creationId xmlns:a16="http://schemas.microsoft.com/office/drawing/2014/main" id="{BA9F6486-94F2-4348-8E33-E876D23A58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18906E61-73C2-48E3-B90F-B370AA3759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2CF81A-4C9C-4B55-B941-1B1F1E22B26D}" type="slidenum">
              <a:rPr lang="it-IT" smtClean="0"/>
              <a:t>‹N›</a:t>
            </a:fld>
            <a:endParaRPr lang="it-IT"/>
          </a:p>
        </p:txBody>
      </p:sp>
    </p:spTree>
    <p:extLst>
      <p:ext uri="{BB962C8B-B14F-4D97-AF65-F5344CB8AC3E}">
        <p14:creationId xmlns:p14="http://schemas.microsoft.com/office/powerpoint/2010/main" val="669123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o 3">
            <a:extLst>
              <a:ext uri="{FF2B5EF4-FFF2-40B4-BE49-F238E27FC236}">
                <a16:creationId xmlns:a16="http://schemas.microsoft.com/office/drawing/2014/main" id="{030D7371-9453-4562-901D-B81EC91F46EA}"/>
              </a:ext>
            </a:extLst>
          </p:cNvPr>
          <p:cNvGrpSpPr/>
          <p:nvPr/>
        </p:nvGrpSpPr>
        <p:grpSpPr>
          <a:xfrm>
            <a:off x="0" y="0"/>
            <a:ext cx="12195618" cy="6858000"/>
            <a:chOff x="0" y="0"/>
            <a:chExt cx="12195618" cy="6858000"/>
          </a:xfrm>
        </p:grpSpPr>
        <p:pic>
          <p:nvPicPr>
            <p:cNvPr id="2" name="Immagine 1">
              <a:extLst>
                <a:ext uri="{FF2B5EF4-FFF2-40B4-BE49-F238E27FC236}">
                  <a16:creationId xmlns:a16="http://schemas.microsoft.com/office/drawing/2014/main" id="{A379D3DD-D57C-45A7-A056-8739E939D8D8}"/>
                </a:ext>
              </a:extLst>
            </p:cNvPr>
            <p:cNvPicPr>
              <a:picLocks noChangeAspect="1"/>
            </p:cNvPicPr>
            <p:nvPr/>
          </p:nvPicPr>
          <p:blipFill>
            <a:blip r:embed="rId2"/>
            <a:stretch>
              <a:fillRect/>
            </a:stretch>
          </p:blipFill>
          <p:spPr>
            <a:xfrm>
              <a:off x="0" y="0"/>
              <a:ext cx="12195618" cy="6858000"/>
            </a:xfrm>
            <a:prstGeom prst="rect">
              <a:avLst/>
            </a:prstGeom>
          </p:spPr>
        </p:pic>
        <p:sp>
          <p:nvSpPr>
            <p:cNvPr id="3" name="CasellaDiTesto 2">
              <a:extLst>
                <a:ext uri="{FF2B5EF4-FFF2-40B4-BE49-F238E27FC236}">
                  <a16:creationId xmlns:a16="http://schemas.microsoft.com/office/drawing/2014/main" id="{D97FA637-E536-40FC-A60F-86A531DF82BF}"/>
                </a:ext>
              </a:extLst>
            </p:cNvPr>
            <p:cNvSpPr txBox="1"/>
            <p:nvPr/>
          </p:nvSpPr>
          <p:spPr>
            <a:xfrm>
              <a:off x="7573899" y="237933"/>
              <a:ext cx="4468943" cy="954107"/>
            </a:xfrm>
            <a:prstGeom prst="rect">
              <a:avLst/>
            </a:prstGeom>
            <a:solidFill>
              <a:srgbClr val="92D050"/>
            </a:solidFill>
          </p:spPr>
          <p:txBody>
            <a:bodyPr wrap="square" rtlCol="0">
              <a:spAutoFit/>
            </a:bodyPr>
            <a:lstStyle/>
            <a:p>
              <a:pPr algn="ctr"/>
              <a:r>
                <a:rPr lang="it-IT" sz="2800" b="1" dirty="0">
                  <a:solidFill>
                    <a:schemeClr val="bg1"/>
                  </a:solidFill>
                  <a:latin typeface="Times New Roman" panose="02020603050405020304" pitchFamily="18" charset="0"/>
                  <a:cs typeface="Times New Roman" panose="02020603050405020304" pitchFamily="18" charset="0"/>
                </a:rPr>
                <a:t>INTRODUZIONE ALL’ECONOMIA</a:t>
              </a:r>
            </a:p>
          </p:txBody>
        </p:sp>
      </p:grpSp>
    </p:spTree>
    <p:extLst>
      <p:ext uri="{BB962C8B-B14F-4D97-AF65-F5344CB8AC3E}">
        <p14:creationId xmlns:p14="http://schemas.microsoft.com/office/powerpoint/2010/main" val="3024065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o 3">
            <a:extLst>
              <a:ext uri="{FF2B5EF4-FFF2-40B4-BE49-F238E27FC236}">
                <a16:creationId xmlns:a16="http://schemas.microsoft.com/office/drawing/2014/main" id="{083B4DA2-64D4-439A-8BE5-06BE5E451D24}"/>
              </a:ext>
            </a:extLst>
          </p:cNvPr>
          <p:cNvGrpSpPr/>
          <p:nvPr/>
        </p:nvGrpSpPr>
        <p:grpSpPr>
          <a:xfrm>
            <a:off x="0" y="0"/>
            <a:ext cx="12195618" cy="6858000"/>
            <a:chOff x="0" y="0"/>
            <a:chExt cx="12195618" cy="6858000"/>
          </a:xfrm>
        </p:grpSpPr>
        <p:pic>
          <p:nvPicPr>
            <p:cNvPr id="2" name="Immagine 1">
              <a:extLst>
                <a:ext uri="{FF2B5EF4-FFF2-40B4-BE49-F238E27FC236}">
                  <a16:creationId xmlns:a16="http://schemas.microsoft.com/office/drawing/2014/main" id="{A379D3DD-D57C-45A7-A056-8739E939D8D8}"/>
                </a:ext>
              </a:extLst>
            </p:cNvPr>
            <p:cNvPicPr>
              <a:picLocks noChangeAspect="1"/>
            </p:cNvPicPr>
            <p:nvPr/>
          </p:nvPicPr>
          <p:blipFill>
            <a:blip r:embed="rId2"/>
            <a:stretch>
              <a:fillRect/>
            </a:stretch>
          </p:blipFill>
          <p:spPr>
            <a:xfrm>
              <a:off x="0" y="0"/>
              <a:ext cx="12195618" cy="6858000"/>
            </a:xfrm>
            <a:prstGeom prst="rect">
              <a:avLst/>
            </a:prstGeom>
          </p:spPr>
        </p:pic>
        <p:sp>
          <p:nvSpPr>
            <p:cNvPr id="3" name="CasellaDiTesto 2">
              <a:extLst>
                <a:ext uri="{FF2B5EF4-FFF2-40B4-BE49-F238E27FC236}">
                  <a16:creationId xmlns:a16="http://schemas.microsoft.com/office/drawing/2014/main" id="{6610425E-F3A3-4F39-8A10-37728D99B124}"/>
                </a:ext>
              </a:extLst>
            </p:cNvPr>
            <p:cNvSpPr txBox="1"/>
            <p:nvPr/>
          </p:nvSpPr>
          <p:spPr>
            <a:xfrm>
              <a:off x="825623" y="291362"/>
              <a:ext cx="11188038" cy="6370975"/>
            </a:xfrm>
            <a:prstGeom prst="rect">
              <a:avLst/>
            </a:prstGeom>
            <a:solidFill>
              <a:srgbClr val="92D050"/>
            </a:solidFill>
          </p:spPr>
          <p:txBody>
            <a:bodyPr wrap="square" rtlCol="0">
              <a:spAutoFit/>
            </a:bodyPr>
            <a:lstStyle/>
            <a:p>
              <a:pPr algn="just"/>
              <a:r>
                <a:rPr lang="it-IT" sz="2400" b="1" dirty="0">
                  <a:latin typeface="Times New Roman" panose="02020603050405020304" pitchFamily="18" charset="0"/>
                  <a:cs typeface="Times New Roman" panose="02020603050405020304" pitchFamily="18" charset="0"/>
                </a:rPr>
                <a:t>SISTEMA ECONOMICO:</a:t>
              </a:r>
            </a:p>
            <a:p>
              <a:pPr algn="just"/>
              <a:endParaRPr lang="it-IT" sz="2400" dirty="0">
                <a:latin typeface="Times New Roman" panose="02020603050405020304" pitchFamily="18" charset="0"/>
                <a:cs typeface="Times New Roman" panose="02020603050405020304" pitchFamily="18" charset="0"/>
              </a:endParaRPr>
            </a:p>
            <a:p>
              <a:pPr algn="just"/>
              <a:r>
                <a:rPr lang="it-IT" altLang="it-IT" sz="2400" dirty="0">
                  <a:latin typeface="Times New Roman" panose="02020603050405020304" pitchFamily="18" charset="0"/>
                  <a:cs typeface="Times New Roman" panose="02020603050405020304" pitchFamily="18" charset="0"/>
                </a:rPr>
                <a:t>Insieme dei </a:t>
              </a:r>
              <a:r>
                <a:rPr lang="it-IT" altLang="it-IT" sz="2400" b="1" dirty="0">
                  <a:latin typeface="Times New Roman" panose="02020603050405020304" pitchFamily="18" charset="0"/>
                  <a:cs typeface="Times New Roman" panose="02020603050405020304" pitchFamily="18" charset="0"/>
                </a:rPr>
                <a:t>soggetti economici </a:t>
              </a:r>
              <a:r>
                <a:rPr lang="it-IT" altLang="it-IT" sz="2400" dirty="0">
                  <a:latin typeface="Times New Roman" panose="02020603050405020304" pitchFamily="18" charset="0"/>
                  <a:cs typeface="Times New Roman" panose="02020603050405020304" pitchFamily="18" charset="0"/>
                </a:rPr>
                <a:t>(Famiglie, Imprese, Banche, Stato, Resto del Mondo) e delle </a:t>
              </a:r>
              <a:r>
                <a:rPr lang="it-IT" altLang="it-IT" sz="2400" b="1" dirty="0">
                  <a:latin typeface="Times New Roman" panose="02020603050405020304" pitchFamily="18" charset="0"/>
                  <a:cs typeface="Times New Roman" panose="02020603050405020304" pitchFamily="18" charset="0"/>
                </a:rPr>
                <a:t>relazioni </a:t>
              </a:r>
              <a:r>
                <a:rPr lang="it-IT" altLang="it-IT" sz="2400" dirty="0">
                  <a:latin typeface="Times New Roman" panose="02020603050405020304" pitchFamily="18" charset="0"/>
                  <a:cs typeface="Times New Roman" panose="02020603050405020304" pitchFamily="18" charset="0"/>
                </a:rPr>
                <a:t> che avvengono tra di essi. </a:t>
              </a:r>
            </a:p>
            <a:p>
              <a:pPr algn="just"/>
              <a:endParaRPr lang="it-IT" sz="2400" dirty="0">
                <a:latin typeface="Times New Roman" panose="02020603050405020304" pitchFamily="18" charset="0"/>
                <a:cs typeface="Times New Roman" panose="02020603050405020304" pitchFamily="18" charset="0"/>
              </a:endParaRPr>
            </a:p>
            <a:p>
              <a:pPr algn="just"/>
              <a:endParaRPr lang="it-IT" sz="2400" dirty="0">
                <a:latin typeface="Times New Roman" panose="02020603050405020304" pitchFamily="18" charset="0"/>
                <a:cs typeface="Times New Roman" panose="02020603050405020304" pitchFamily="18" charset="0"/>
              </a:endParaRPr>
            </a:p>
            <a:p>
              <a:pPr algn="just"/>
              <a:r>
                <a:rPr lang="it-IT" sz="2400" b="1" dirty="0">
                  <a:latin typeface="Times New Roman" panose="02020603050405020304" pitchFamily="18" charset="0"/>
                  <a:cs typeface="Times New Roman" panose="02020603050405020304" pitchFamily="18" charset="0"/>
                </a:rPr>
                <a:t>FUNZIONI DEL SISTEMA ECONOMICO:</a:t>
              </a:r>
            </a:p>
            <a:p>
              <a:pPr algn="just"/>
              <a:endParaRPr lang="it-IT" sz="2400" dirty="0">
                <a:latin typeface="Times New Roman" panose="02020603050405020304" pitchFamily="18" charset="0"/>
                <a:cs typeface="Times New Roman" panose="02020603050405020304" pitchFamily="18" charset="0"/>
              </a:endParaRPr>
            </a:p>
            <a:p>
              <a:pPr algn="just"/>
              <a:r>
                <a:rPr lang="it-IT" sz="2400" dirty="0">
                  <a:latin typeface="Times New Roman" panose="02020603050405020304" pitchFamily="18" charset="0"/>
                  <a:cs typeface="Times New Roman" panose="02020603050405020304" pitchFamily="18" charset="0"/>
                </a:rPr>
                <a:t>Stabilire quali prodotti realizzare,</a:t>
              </a:r>
            </a:p>
            <a:p>
              <a:pPr algn="just"/>
              <a:endParaRPr lang="it-IT" sz="2400" dirty="0">
                <a:latin typeface="Times New Roman" panose="02020603050405020304" pitchFamily="18" charset="0"/>
                <a:cs typeface="Times New Roman" panose="02020603050405020304" pitchFamily="18" charset="0"/>
              </a:endParaRPr>
            </a:p>
            <a:p>
              <a:pPr algn="just"/>
              <a:r>
                <a:rPr lang="it-IT" sz="2400" dirty="0">
                  <a:latin typeface="Times New Roman" panose="02020603050405020304" pitchFamily="18" charset="0"/>
                  <a:cs typeface="Times New Roman" panose="02020603050405020304" pitchFamily="18" charset="0"/>
                </a:rPr>
                <a:t>Stabilire in che modo impiegare le risorse per realizzare i prodotti,</a:t>
              </a:r>
            </a:p>
            <a:p>
              <a:pPr algn="just"/>
              <a:endParaRPr lang="it-IT" sz="2400" dirty="0">
                <a:latin typeface="Times New Roman" panose="02020603050405020304" pitchFamily="18" charset="0"/>
                <a:cs typeface="Times New Roman" panose="02020603050405020304" pitchFamily="18" charset="0"/>
              </a:endParaRPr>
            </a:p>
            <a:p>
              <a:pPr algn="just"/>
              <a:r>
                <a:rPr lang="it-IT" sz="2400" dirty="0">
                  <a:latin typeface="Times New Roman" panose="02020603050405020304" pitchFamily="18" charset="0"/>
                  <a:cs typeface="Times New Roman" panose="02020603050405020304" pitchFamily="18" charset="0"/>
                </a:rPr>
                <a:t>Trovare un modo per distribuire i prodotti (la ricchezza) fra i diversi individui della società,</a:t>
              </a:r>
            </a:p>
            <a:p>
              <a:pPr algn="just"/>
              <a:endParaRPr lang="it-IT" sz="2400" dirty="0">
                <a:latin typeface="Times New Roman" panose="02020603050405020304" pitchFamily="18" charset="0"/>
                <a:cs typeface="Times New Roman" panose="02020603050405020304" pitchFamily="18" charset="0"/>
              </a:endParaRPr>
            </a:p>
            <a:p>
              <a:pPr algn="just"/>
              <a:r>
                <a:rPr lang="it-IT" sz="2400" dirty="0">
                  <a:latin typeface="Times New Roman" panose="02020603050405020304" pitchFamily="18" charset="0"/>
                  <a:cs typeface="Times New Roman" panose="02020603050405020304" pitchFamily="18" charset="0"/>
                </a:rPr>
                <a:t>Garantire la crescita della produzione e quindi della ricchezza (del benessere) individuale e </a:t>
              </a:r>
              <a:r>
                <a:rPr lang="it-IT" sz="2400" dirty="0" err="1">
                  <a:latin typeface="Times New Roman" panose="02020603050405020304" pitchFamily="18" charset="0"/>
                  <a:cs typeface="Times New Roman" panose="02020603050405020304" pitchFamily="18" charset="0"/>
                </a:rPr>
                <a:t>collettoivo</a:t>
              </a:r>
              <a:endParaRPr lang="it-IT" sz="24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160014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o 3">
            <a:extLst>
              <a:ext uri="{FF2B5EF4-FFF2-40B4-BE49-F238E27FC236}">
                <a16:creationId xmlns:a16="http://schemas.microsoft.com/office/drawing/2014/main" id="{083B4DA2-64D4-439A-8BE5-06BE5E451D24}"/>
              </a:ext>
            </a:extLst>
          </p:cNvPr>
          <p:cNvGrpSpPr/>
          <p:nvPr/>
        </p:nvGrpSpPr>
        <p:grpSpPr>
          <a:xfrm>
            <a:off x="0" y="0"/>
            <a:ext cx="12195618" cy="6858000"/>
            <a:chOff x="0" y="0"/>
            <a:chExt cx="12195618" cy="6858000"/>
          </a:xfrm>
        </p:grpSpPr>
        <p:pic>
          <p:nvPicPr>
            <p:cNvPr id="2" name="Immagine 1">
              <a:extLst>
                <a:ext uri="{FF2B5EF4-FFF2-40B4-BE49-F238E27FC236}">
                  <a16:creationId xmlns:a16="http://schemas.microsoft.com/office/drawing/2014/main" id="{A379D3DD-D57C-45A7-A056-8739E939D8D8}"/>
                </a:ext>
              </a:extLst>
            </p:cNvPr>
            <p:cNvPicPr>
              <a:picLocks noChangeAspect="1"/>
            </p:cNvPicPr>
            <p:nvPr/>
          </p:nvPicPr>
          <p:blipFill>
            <a:blip r:embed="rId2"/>
            <a:stretch>
              <a:fillRect/>
            </a:stretch>
          </p:blipFill>
          <p:spPr>
            <a:xfrm>
              <a:off x="0" y="0"/>
              <a:ext cx="12195618" cy="6858000"/>
            </a:xfrm>
            <a:prstGeom prst="rect">
              <a:avLst/>
            </a:prstGeom>
          </p:spPr>
        </p:pic>
        <p:sp>
          <p:nvSpPr>
            <p:cNvPr id="3" name="CasellaDiTesto 2">
              <a:extLst>
                <a:ext uri="{FF2B5EF4-FFF2-40B4-BE49-F238E27FC236}">
                  <a16:creationId xmlns:a16="http://schemas.microsoft.com/office/drawing/2014/main" id="{6610425E-F3A3-4F39-8A10-37728D99B124}"/>
                </a:ext>
              </a:extLst>
            </p:cNvPr>
            <p:cNvSpPr txBox="1"/>
            <p:nvPr/>
          </p:nvSpPr>
          <p:spPr>
            <a:xfrm>
              <a:off x="1790701" y="184826"/>
              <a:ext cx="10222960" cy="6555641"/>
            </a:xfrm>
            <a:prstGeom prst="rect">
              <a:avLst/>
            </a:prstGeom>
            <a:solidFill>
              <a:srgbClr val="92D050"/>
            </a:solidFill>
          </p:spPr>
          <p:txBody>
            <a:bodyPr wrap="square" rtlCol="0">
              <a:spAutoFit/>
            </a:bodyPr>
            <a:lstStyle/>
            <a:p>
              <a:r>
                <a:rPr lang="it-IT" sz="2400" b="1" dirty="0">
                  <a:latin typeface="Times New Roman" panose="02020603050405020304" pitchFamily="18" charset="0"/>
                  <a:cs typeface="Times New Roman" panose="02020603050405020304" pitchFamily="18" charset="0"/>
                </a:rPr>
                <a:t>LA CRESCITA DEL SISTEMA ECONOMICO</a:t>
              </a:r>
            </a:p>
            <a:p>
              <a:endParaRPr lang="it-IT" sz="2200" dirty="0">
                <a:solidFill>
                  <a:schemeClr val="tx2">
                    <a:satMod val="130000"/>
                  </a:schemeClr>
                </a:solidFill>
                <a:latin typeface="Times New Roman" panose="02020603050405020304" pitchFamily="18" charset="0"/>
                <a:cs typeface="Times New Roman" panose="02020603050405020304" pitchFamily="18" charset="0"/>
              </a:endParaRPr>
            </a:p>
            <a:p>
              <a:r>
                <a:rPr lang="it-IT" sz="2400" dirty="0">
                  <a:latin typeface="Times New Roman" panose="02020603050405020304" pitchFamily="18" charset="0"/>
                  <a:cs typeface="Times New Roman" panose="02020603050405020304" pitchFamily="18" charset="0"/>
                </a:rPr>
                <a:t>Il cosiddetto “</a:t>
              </a:r>
              <a:r>
                <a:rPr lang="it-IT" sz="2400" i="1" dirty="0">
                  <a:latin typeface="Times New Roman" panose="02020603050405020304" pitchFamily="18" charset="0"/>
                  <a:cs typeface="Times New Roman" panose="02020603050405020304" pitchFamily="18" charset="0"/>
                </a:rPr>
                <a:t>circolo virtuoso</a:t>
              </a:r>
              <a:r>
                <a:rPr lang="it-IT" sz="2400" dirty="0">
                  <a:latin typeface="Times New Roman" panose="02020603050405020304" pitchFamily="18" charset="0"/>
                  <a:cs typeface="Times New Roman" panose="02020603050405020304" pitchFamily="18" charset="0"/>
                </a:rPr>
                <a:t>”</a:t>
              </a:r>
            </a:p>
            <a:p>
              <a:r>
                <a:rPr lang="it-IT" sz="2400" dirty="0">
                  <a:latin typeface="Times New Roman" panose="02020603050405020304" pitchFamily="18" charset="0"/>
                  <a:cs typeface="Times New Roman" panose="02020603050405020304" pitchFamily="18" charset="0"/>
                </a:rPr>
                <a:t>1. Per accrescere la propria ricchezza gli individui aumentano la produzione</a:t>
              </a:r>
            </a:p>
            <a:p>
              <a:r>
                <a:rPr lang="it-IT" sz="2400" dirty="0">
                  <a:latin typeface="Times New Roman" panose="02020603050405020304" pitchFamily="18" charset="0"/>
                  <a:cs typeface="Times New Roman" panose="02020603050405020304" pitchFamily="18" charset="0"/>
                </a:rPr>
                <a:t>2. L’aumento della produzione produce aumento di reddito</a:t>
              </a:r>
            </a:p>
            <a:p>
              <a:r>
                <a:rPr lang="it-IT" sz="2400" dirty="0">
                  <a:latin typeface="Times New Roman" panose="02020603050405020304" pitchFamily="18" charset="0"/>
                  <a:cs typeface="Times New Roman" panose="02020603050405020304" pitchFamily="18" charset="0"/>
                </a:rPr>
                <a:t>3. L’aumento di reddito produce aumento di consumo</a:t>
              </a:r>
            </a:p>
            <a:p>
              <a:r>
                <a:rPr lang="it-IT" sz="2400" dirty="0">
                  <a:latin typeface="Times New Roman" panose="02020603050405020304" pitchFamily="18" charset="0"/>
                  <a:cs typeface="Times New Roman" panose="02020603050405020304" pitchFamily="18" charset="0"/>
                </a:rPr>
                <a:t>4. L’aumento di consumo induce un aumento della produzione</a:t>
              </a:r>
            </a:p>
            <a:p>
              <a:r>
                <a:rPr lang="it-IT" sz="2400" dirty="0">
                  <a:latin typeface="Times New Roman" panose="02020603050405020304" pitchFamily="18" charset="0"/>
                  <a:cs typeface="Times New Roman" panose="02020603050405020304" pitchFamily="18" charset="0"/>
                </a:rPr>
                <a:t>……</a:t>
              </a:r>
            </a:p>
            <a:p>
              <a:endParaRPr lang="it-IT" sz="2000" dirty="0">
                <a:latin typeface="Times New Roman" panose="02020603050405020304" pitchFamily="18" charset="0"/>
                <a:cs typeface="Times New Roman" panose="02020603050405020304" pitchFamily="18" charset="0"/>
              </a:endParaRPr>
            </a:p>
            <a:p>
              <a:r>
                <a:rPr lang="it-IT" sz="2400" dirty="0">
                  <a:latin typeface="Times New Roman" panose="02020603050405020304" pitchFamily="18" charset="0"/>
                  <a:cs typeface="Times New Roman" panose="02020603050405020304" pitchFamily="18" charset="0"/>
                </a:rPr>
                <a:t>La recessione, ovvero il “</a:t>
              </a:r>
              <a:r>
                <a:rPr lang="it-IT" sz="2400" i="1" dirty="0">
                  <a:latin typeface="Times New Roman" panose="02020603050405020304" pitchFamily="18" charset="0"/>
                  <a:cs typeface="Times New Roman" panose="02020603050405020304" pitchFamily="18" charset="0"/>
                </a:rPr>
                <a:t>circolo vizioso</a:t>
              </a:r>
              <a:r>
                <a:rPr lang="it-IT" sz="2400" dirty="0">
                  <a:latin typeface="Times New Roman" panose="02020603050405020304" pitchFamily="18" charset="0"/>
                  <a:cs typeface="Times New Roman" panose="02020603050405020304" pitchFamily="18" charset="0"/>
                </a:rPr>
                <a:t>”</a:t>
              </a:r>
            </a:p>
            <a:p>
              <a:r>
                <a:rPr lang="it-IT" sz="2400" dirty="0">
                  <a:latin typeface="Times New Roman" panose="02020603050405020304" pitchFamily="18" charset="0"/>
                  <a:cs typeface="Times New Roman" panose="02020603050405020304" pitchFamily="18" charset="0"/>
                </a:rPr>
                <a:t>1. Una qualsiasi causa/evento produce una diminuzione della produzione</a:t>
              </a:r>
            </a:p>
            <a:p>
              <a:r>
                <a:rPr lang="it-IT" sz="2400" dirty="0">
                  <a:latin typeface="Times New Roman" panose="02020603050405020304" pitchFamily="18" charset="0"/>
                  <a:cs typeface="Times New Roman" panose="02020603050405020304" pitchFamily="18" charset="0"/>
                </a:rPr>
                <a:t>2. La diminuzione della produzione produce diminuzione del consumo</a:t>
              </a:r>
            </a:p>
            <a:p>
              <a:r>
                <a:rPr lang="it-IT" sz="2400" dirty="0">
                  <a:latin typeface="Times New Roman" panose="02020603050405020304" pitchFamily="18" charset="0"/>
                  <a:cs typeface="Times New Roman" panose="02020603050405020304" pitchFamily="18" charset="0"/>
                </a:rPr>
                <a:t>3. La diminuzione del consumo provoca una diminuzione della produzione</a:t>
              </a:r>
            </a:p>
            <a:p>
              <a:r>
                <a:rPr lang="it-IT" sz="2400" dirty="0">
                  <a:latin typeface="Times New Roman" panose="02020603050405020304" pitchFamily="18" charset="0"/>
                  <a:cs typeface="Times New Roman" panose="02020603050405020304" pitchFamily="18" charset="0"/>
                </a:rPr>
                <a:t>……</a:t>
              </a:r>
              <a:endParaRPr lang="it-IT" dirty="0"/>
            </a:p>
            <a:p>
              <a:endParaRPr lang="it-IT" sz="1000" dirty="0">
                <a:latin typeface="Times New Roman" panose="02020603050405020304" pitchFamily="18" charset="0"/>
                <a:cs typeface="Times New Roman" panose="02020603050405020304" pitchFamily="18" charset="0"/>
              </a:endParaRPr>
            </a:p>
            <a:p>
              <a:r>
                <a:rPr lang="it-IT" sz="2400" dirty="0">
                  <a:latin typeface="Times New Roman" panose="02020603050405020304" pitchFamily="18" charset="0"/>
                  <a:cs typeface="Times New Roman" panose="02020603050405020304" pitchFamily="18" charset="0"/>
                </a:rPr>
                <a:t>La crescita di un sistema economico viene generalmente valutata in termini di crescita del </a:t>
              </a:r>
              <a:r>
                <a:rPr lang="it-IT" sz="2400" b="1" dirty="0">
                  <a:solidFill>
                    <a:srgbClr val="CC0000"/>
                  </a:solidFill>
                  <a:latin typeface="Times New Roman" panose="02020603050405020304" pitchFamily="18" charset="0"/>
                  <a:cs typeface="Times New Roman" panose="02020603050405020304" pitchFamily="18" charset="0"/>
                </a:rPr>
                <a:t>Prodotto Interno Lordo (PIL)</a:t>
              </a:r>
            </a:p>
            <a:p>
              <a:endParaRPr lang="it-IT" sz="800" dirty="0">
                <a:latin typeface="Times New Roman" panose="02020603050405020304" pitchFamily="18" charset="0"/>
                <a:cs typeface="Times New Roman" panose="02020603050405020304" pitchFamily="18" charset="0"/>
              </a:endParaRPr>
            </a:p>
            <a:p>
              <a:pPr algn="ctr"/>
              <a:r>
                <a:rPr lang="it-IT" sz="2400" b="1" dirty="0">
                  <a:latin typeface="Times New Roman" panose="02020603050405020304" pitchFamily="18" charset="0"/>
                  <a:cs typeface="Times New Roman" panose="02020603050405020304" pitchFamily="18" charset="0"/>
                </a:rPr>
                <a:t>CRESCITA ≠ SVILUPPO</a:t>
              </a:r>
            </a:p>
          </p:txBody>
        </p:sp>
      </p:grpSp>
    </p:spTree>
    <p:extLst>
      <p:ext uri="{BB962C8B-B14F-4D97-AF65-F5344CB8AC3E}">
        <p14:creationId xmlns:p14="http://schemas.microsoft.com/office/powerpoint/2010/main" val="2677513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ttore 1 20">
            <a:extLst>
              <a:ext uri="{FF2B5EF4-FFF2-40B4-BE49-F238E27FC236}">
                <a16:creationId xmlns:a16="http://schemas.microsoft.com/office/drawing/2014/main" id="{A9AA151B-F0A0-4B16-8721-A5C5A0E7C5C1}"/>
              </a:ext>
            </a:extLst>
          </p:cNvPr>
          <p:cNvCxnSpPr/>
          <p:nvPr/>
        </p:nvCxnSpPr>
        <p:spPr>
          <a:xfrm>
            <a:off x="2484438" y="2565400"/>
            <a:ext cx="0" cy="2951163"/>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Figura a mano libera 4">
            <a:extLst>
              <a:ext uri="{FF2B5EF4-FFF2-40B4-BE49-F238E27FC236}">
                <a16:creationId xmlns:a16="http://schemas.microsoft.com/office/drawing/2014/main" id="{B8231547-C719-4576-8CE6-D0AC5FAEABD1}"/>
              </a:ext>
            </a:extLst>
          </p:cNvPr>
          <p:cNvSpPr>
            <a:spLocks noChangeAspect="1"/>
          </p:cNvSpPr>
          <p:nvPr/>
        </p:nvSpPr>
        <p:spPr>
          <a:xfrm>
            <a:off x="2952750" y="3284538"/>
            <a:ext cx="1403350" cy="1403350"/>
          </a:xfrm>
          <a:custGeom>
            <a:avLst/>
            <a:gdLst>
              <a:gd name="connsiteX0" fmla="*/ 0 w 1791890"/>
              <a:gd name="connsiteY0" fmla="*/ 895945 h 1791890"/>
              <a:gd name="connsiteX1" fmla="*/ 895945 w 1791890"/>
              <a:gd name="connsiteY1" fmla="*/ 0 h 1791890"/>
              <a:gd name="connsiteX2" fmla="*/ 1791890 w 1791890"/>
              <a:gd name="connsiteY2" fmla="*/ 895945 h 1791890"/>
              <a:gd name="connsiteX3" fmla="*/ 895945 w 1791890"/>
              <a:gd name="connsiteY3" fmla="*/ 1791890 h 1791890"/>
              <a:gd name="connsiteX4" fmla="*/ 0 w 1791890"/>
              <a:gd name="connsiteY4" fmla="*/ 895945 h 179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890" h="1791890">
                <a:moveTo>
                  <a:pt x="0" y="895945"/>
                </a:moveTo>
                <a:cubicBezTo>
                  <a:pt x="0" y="401128"/>
                  <a:pt x="401128" y="0"/>
                  <a:pt x="895945" y="0"/>
                </a:cubicBezTo>
                <a:cubicBezTo>
                  <a:pt x="1390762" y="0"/>
                  <a:pt x="1791890" y="401128"/>
                  <a:pt x="1791890" y="895945"/>
                </a:cubicBezTo>
                <a:cubicBezTo>
                  <a:pt x="1791890" y="1390762"/>
                  <a:pt x="1390762" y="1791890"/>
                  <a:pt x="895945" y="1791890"/>
                </a:cubicBezTo>
                <a:cubicBezTo>
                  <a:pt x="401128" y="1791890"/>
                  <a:pt x="0" y="1390762"/>
                  <a:pt x="0" y="895945"/>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90000" tIns="90000" rIns="90000" bIns="90000" spcCol="1270" anchor="ctr"/>
          <a:lstStyle/>
          <a:p>
            <a:pPr algn="ctr" defTabSz="933450" eaLnBrk="1" fontAlgn="auto" hangingPunct="1">
              <a:lnSpc>
                <a:spcPct val="90000"/>
              </a:lnSpc>
              <a:spcAft>
                <a:spcPct val="35000"/>
              </a:spcAft>
              <a:defRPr/>
            </a:pPr>
            <a:r>
              <a:rPr lang="it-IT" sz="1400" dirty="0"/>
              <a:t>Personale</a:t>
            </a:r>
          </a:p>
        </p:txBody>
      </p:sp>
      <p:sp>
        <p:nvSpPr>
          <p:cNvPr id="8" name="Figura a mano libera 5">
            <a:extLst>
              <a:ext uri="{FF2B5EF4-FFF2-40B4-BE49-F238E27FC236}">
                <a16:creationId xmlns:a16="http://schemas.microsoft.com/office/drawing/2014/main" id="{2A56BA6C-3718-49F4-910F-9F20917B836A}"/>
              </a:ext>
            </a:extLst>
          </p:cNvPr>
          <p:cNvSpPr>
            <a:spLocks noChangeAspect="1"/>
          </p:cNvSpPr>
          <p:nvPr/>
        </p:nvSpPr>
        <p:spPr>
          <a:xfrm>
            <a:off x="4219575" y="3249613"/>
            <a:ext cx="1403350" cy="1403350"/>
          </a:xfrm>
          <a:custGeom>
            <a:avLst/>
            <a:gdLst>
              <a:gd name="connsiteX0" fmla="*/ 0 w 1791890"/>
              <a:gd name="connsiteY0" fmla="*/ 895945 h 1791890"/>
              <a:gd name="connsiteX1" fmla="*/ 895945 w 1791890"/>
              <a:gd name="connsiteY1" fmla="*/ 0 h 1791890"/>
              <a:gd name="connsiteX2" fmla="*/ 1791890 w 1791890"/>
              <a:gd name="connsiteY2" fmla="*/ 895945 h 1791890"/>
              <a:gd name="connsiteX3" fmla="*/ 895945 w 1791890"/>
              <a:gd name="connsiteY3" fmla="*/ 1791890 h 1791890"/>
              <a:gd name="connsiteX4" fmla="*/ 0 w 1791890"/>
              <a:gd name="connsiteY4" fmla="*/ 895945 h 179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890" h="1791890">
                <a:moveTo>
                  <a:pt x="0" y="895945"/>
                </a:moveTo>
                <a:cubicBezTo>
                  <a:pt x="0" y="401128"/>
                  <a:pt x="401128" y="0"/>
                  <a:pt x="895945" y="0"/>
                </a:cubicBezTo>
                <a:cubicBezTo>
                  <a:pt x="1390762" y="0"/>
                  <a:pt x="1791890" y="401128"/>
                  <a:pt x="1791890" y="895945"/>
                </a:cubicBezTo>
                <a:cubicBezTo>
                  <a:pt x="1791890" y="1390762"/>
                  <a:pt x="1390762" y="1791890"/>
                  <a:pt x="895945" y="1791890"/>
                </a:cubicBezTo>
                <a:cubicBezTo>
                  <a:pt x="401128" y="1791890"/>
                  <a:pt x="0" y="1390762"/>
                  <a:pt x="0" y="895945"/>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90000" tIns="90000" rIns="90000" bIns="90000" spcCol="1270" anchor="ctr"/>
          <a:lstStyle/>
          <a:p>
            <a:pPr algn="ctr" defTabSz="933450" eaLnBrk="1" fontAlgn="auto" hangingPunct="1">
              <a:lnSpc>
                <a:spcPct val="90000"/>
              </a:lnSpc>
              <a:spcAft>
                <a:spcPct val="35000"/>
              </a:spcAft>
              <a:defRPr/>
            </a:pPr>
            <a:r>
              <a:rPr lang="it-IT" sz="1400" dirty="0"/>
              <a:t>Capitale</a:t>
            </a:r>
          </a:p>
        </p:txBody>
      </p:sp>
      <p:sp>
        <p:nvSpPr>
          <p:cNvPr id="9" name="Figura a mano libera 6">
            <a:extLst>
              <a:ext uri="{FF2B5EF4-FFF2-40B4-BE49-F238E27FC236}">
                <a16:creationId xmlns:a16="http://schemas.microsoft.com/office/drawing/2014/main" id="{C995CC1A-264B-4791-9E40-7404B85F5D23}"/>
              </a:ext>
            </a:extLst>
          </p:cNvPr>
          <p:cNvSpPr>
            <a:spLocks noChangeAspect="1"/>
          </p:cNvSpPr>
          <p:nvPr/>
        </p:nvSpPr>
        <p:spPr>
          <a:xfrm>
            <a:off x="5473700" y="3249613"/>
            <a:ext cx="1401763" cy="1403350"/>
          </a:xfrm>
          <a:custGeom>
            <a:avLst/>
            <a:gdLst>
              <a:gd name="connsiteX0" fmla="*/ 0 w 1791890"/>
              <a:gd name="connsiteY0" fmla="*/ 895945 h 1791890"/>
              <a:gd name="connsiteX1" fmla="*/ 895945 w 1791890"/>
              <a:gd name="connsiteY1" fmla="*/ 0 h 1791890"/>
              <a:gd name="connsiteX2" fmla="*/ 1791890 w 1791890"/>
              <a:gd name="connsiteY2" fmla="*/ 895945 h 1791890"/>
              <a:gd name="connsiteX3" fmla="*/ 895945 w 1791890"/>
              <a:gd name="connsiteY3" fmla="*/ 1791890 h 1791890"/>
              <a:gd name="connsiteX4" fmla="*/ 0 w 1791890"/>
              <a:gd name="connsiteY4" fmla="*/ 895945 h 179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890" h="1791890">
                <a:moveTo>
                  <a:pt x="0" y="895945"/>
                </a:moveTo>
                <a:cubicBezTo>
                  <a:pt x="0" y="401128"/>
                  <a:pt x="401128" y="0"/>
                  <a:pt x="895945" y="0"/>
                </a:cubicBezTo>
                <a:cubicBezTo>
                  <a:pt x="1390762" y="0"/>
                  <a:pt x="1791890" y="401128"/>
                  <a:pt x="1791890" y="895945"/>
                </a:cubicBezTo>
                <a:cubicBezTo>
                  <a:pt x="1791890" y="1390762"/>
                  <a:pt x="1390762" y="1791890"/>
                  <a:pt x="895945" y="1791890"/>
                </a:cubicBezTo>
                <a:cubicBezTo>
                  <a:pt x="401128" y="1791890"/>
                  <a:pt x="0" y="1390762"/>
                  <a:pt x="0" y="895945"/>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90000" tIns="90000" rIns="90000" bIns="90000" spcCol="1270" anchor="ctr"/>
          <a:lstStyle/>
          <a:p>
            <a:pPr algn="ctr" defTabSz="933450" eaLnBrk="1" fontAlgn="auto" hangingPunct="1">
              <a:lnSpc>
                <a:spcPct val="90000"/>
              </a:lnSpc>
              <a:spcAft>
                <a:spcPct val="35000"/>
              </a:spcAft>
              <a:defRPr/>
            </a:pPr>
            <a:r>
              <a:rPr lang="it-IT" sz="1400" dirty="0"/>
              <a:t>Risorse intangibili</a:t>
            </a:r>
          </a:p>
        </p:txBody>
      </p:sp>
      <p:sp>
        <p:nvSpPr>
          <p:cNvPr id="10" name="Figura a mano libera 11">
            <a:extLst>
              <a:ext uri="{FF2B5EF4-FFF2-40B4-BE49-F238E27FC236}">
                <a16:creationId xmlns:a16="http://schemas.microsoft.com/office/drawing/2014/main" id="{3B26AB0D-92FA-4B0C-8C54-969F7B5ECAAE}"/>
              </a:ext>
            </a:extLst>
          </p:cNvPr>
          <p:cNvSpPr/>
          <p:nvPr/>
        </p:nvSpPr>
        <p:spPr>
          <a:xfrm>
            <a:off x="3995738" y="1484313"/>
            <a:ext cx="1871662" cy="454025"/>
          </a:xfrm>
          <a:custGeom>
            <a:avLst/>
            <a:gdLst>
              <a:gd name="connsiteX0" fmla="*/ 0 w 1722339"/>
              <a:gd name="connsiteY0" fmla="*/ 45399 h 453993"/>
              <a:gd name="connsiteX1" fmla="*/ 45399 w 1722339"/>
              <a:gd name="connsiteY1" fmla="*/ 0 h 453993"/>
              <a:gd name="connsiteX2" fmla="*/ 1676940 w 1722339"/>
              <a:gd name="connsiteY2" fmla="*/ 0 h 453993"/>
              <a:gd name="connsiteX3" fmla="*/ 1722339 w 1722339"/>
              <a:gd name="connsiteY3" fmla="*/ 45399 h 453993"/>
              <a:gd name="connsiteX4" fmla="*/ 1722339 w 1722339"/>
              <a:gd name="connsiteY4" fmla="*/ 408594 h 453993"/>
              <a:gd name="connsiteX5" fmla="*/ 1676940 w 1722339"/>
              <a:gd name="connsiteY5" fmla="*/ 453993 h 453993"/>
              <a:gd name="connsiteX6" fmla="*/ 45399 w 1722339"/>
              <a:gd name="connsiteY6" fmla="*/ 453993 h 453993"/>
              <a:gd name="connsiteX7" fmla="*/ 0 w 1722339"/>
              <a:gd name="connsiteY7" fmla="*/ 408594 h 453993"/>
              <a:gd name="connsiteX8" fmla="*/ 0 w 1722339"/>
              <a:gd name="connsiteY8" fmla="*/ 45399 h 45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2339" h="453993">
                <a:moveTo>
                  <a:pt x="0" y="45399"/>
                </a:moveTo>
                <a:cubicBezTo>
                  <a:pt x="0" y="20326"/>
                  <a:pt x="20326" y="0"/>
                  <a:pt x="45399" y="0"/>
                </a:cubicBezTo>
                <a:lnTo>
                  <a:pt x="1676940" y="0"/>
                </a:lnTo>
                <a:cubicBezTo>
                  <a:pt x="1702013" y="0"/>
                  <a:pt x="1722339" y="20326"/>
                  <a:pt x="1722339" y="45399"/>
                </a:cubicBezTo>
                <a:lnTo>
                  <a:pt x="1722339" y="408594"/>
                </a:lnTo>
                <a:cubicBezTo>
                  <a:pt x="1722339" y="433667"/>
                  <a:pt x="1702013" y="453993"/>
                  <a:pt x="1676940" y="453993"/>
                </a:cubicBezTo>
                <a:lnTo>
                  <a:pt x="45399" y="453993"/>
                </a:lnTo>
                <a:cubicBezTo>
                  <a:pt x="20326" y="453993"/>
                  <a:pt x="0" y="433667"/>
                  <a:pt x="0" y="408594"/>
                </a:cubicBezTo>
                <a:lnTo>
                  <a:pt x="0" y="4539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9017" tIns="59017" rIns="59017" bIns="59017" anchor="ctr"/>
          <a:lstStyle/>
          <a:p>
            <a:pPr algn="ctr" defTabSz="533400" eaLnBrk="1" hangingPunct="1">
              <a:lnSpc>
                <a:spcPct val="90000"/>
              </a:lnSpc>
              <a:spcAft>
                <a:spcPct val="35000"/>
              </a:spcAft>
              <a:defRPr/>
            </a:pPr>
            <a:r>
              <a:rPr lang="it-IT" sz="1200" dirty="0">
                <a:solidFill>
                  <a:srgbClr val="FFFFFF"/>
                </a:solidFill>
              </a:rPr>
              <a:t>Imprenditore </a:t>
            </a:r>
          </a:p>
          <a:p>
            <a:pPr algn="ctr" defTabSz="533400" eaLnBrk="1" hangingPunct="1">
              <a:lnSpc>
                <a:spcPct val="90000"/>
              </a:lnSpc>
              <a:spcAft>
                <a:spcPct val="35000"/>
              </a:spcAft>
              <a:defRPr/>
            </a:pPr>
            <a:r>
              <a:rPr lang="it-IT" sz="1200" dirty="0">
                <a:solidFill>
                  <a:srgbClr val="FFFFFF"/>
                </a:solidFill>
              </a:rPr>
              <a:t>(proprietario unico o soci)</a:t>
            </a:r>
          </a:p>
        </p:txBody>
      </p:sp>
      <p:sp>
        <p:nvSpPr>
          <p:cNvPr id="11" name="Figura a mano libera 12">
            <a:extLst>
              <a:ext uri="{FF2B5EF4-FFF2-40B4-BE49-F238E27FC236}">
                <a16:creationId xmlns:a16="http://schemas.microsoft.com/office/drawing/2014/main" id="{C8ADA9A8-55BB-4FDE-8DE8-BD1C9C44EA47}"/>
              </a:ext>
            </a:extLst>
          </p:cNvPr>
          <p:cNvSpPr/>
          <p:nvPr/>
        </p:nvSpPr>
        <p:spPr>
          <a:xfrm>
            <a:off x="4802188" y="2082800"/>
            <a:ext cx="265112" cy="244475"/>
          </a:xfrm>
          <a:custGeom>
            <a:avLst/>
            <a:gdLst>
              <a:gd name="connsiteX0" fmla="*/ 0 w 170247"/>
              <a:gd name="connsiteY0" fmla="*/ 40859 h 204297"/>
              <a:gd name="connsiteX1" fmla="*/ 85124 w 170247"/>
              <a:gd name="connsiteY1" fmla="*/ 40859 h 204297"/>
              <a:gd name="connsiteX2" fmla="*/ 85124 w 170247"/>
              <a:gd name="connsiteY2" fmla="*/ 0 h 204297"/>
              <a:gd name="connsiteX3" fmla="*/ 170247 w 170247"/>
              <a:gd name="connsiteY3" fmla="*/ 102149 h 204297"/>
              <a:gd name="connsiteX4" fmla="*/ 85124 w 170247"/>
              <a:gd name="connsiteY4" fmla="*/ 204297 h 204297"/>
              <a:gd name="connsiteX5" fmla="*/ 85124 w 170247"/>
              <a:gd name="connsiteY5" fmla="*/ 163438 h 204297"/>
              <a:gd name="connsiteX6" fmla="*/ 0 w 170247"/>
              <a:gd name="connsiteY6" fmla="*/ 163438 h 204297"/>
              <a:gd name="connsiteX7" fmla="*/ 0 w 170247"/>
              <a:gd name="connsiteY7" fmla="*/ 40859 h 204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247" h="204297">
                <a:moveTo>
                  <a:pt x="136198" y="0"/>
                </a:moveTo>
                <a:lnTo>
                  <a:pt x="136198" y="102149"/>
                </a:lnTo>
                <a:lnTo>
                  <a:pt x="170247" y="102149"/>
                </a:lnTo>
                <a:lnTo>
                  <a:pt x="85123" y="204297"/>
                </a:lnTo>
                <a:lnTo>
                  <a:pt x="0" y="102149"/>
                </a:lnTo>
                <a:lnTo>
                  <a:pt x="34049" y="102149"/>
                </a:lnTo>
                <a:lnTo>
                  <a:pt x="34049" y="0"/>
                </a:lnTo>
                <a:lnTo>
                  <a:pt x="136198"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40859" tIns="0" rIns="40859" bIns="51074" spcCol="1270" anchor="ctr"/>
          <a:lstStyle/>
          <a:p>
            <a:pPr algn="ctr" defTabSz="355600" eaLnBrk="1" fontAlgn="auto" hangingPunct="1">
              <a:lnSpc>
                <a:spcPct val="90000"/>
              </a:lnSpc>
              <a:spcAft>
                <a:spcPct val="35000"/>
              </a:spcAft>
              <a:defRPr/>
            </a:pPr>
            <a:endParaRPr lang="it-IT" sz="1400"/>
          </a:p>
        </p:txBody>
      </p:sp>
      <p:sp>
        <p:nvSpPr>
          <p:cNvPr id="12" name="Figura a mano libera 13">
            <a:extLst>
              <a:ext uri="{FF2B5EF4-FFF2-40B4-BE49-F238E27FC236}">
                <a16:creationId xmlns:a16="http://schemas.microsoft.com/office/drawing/2014/main" id="{AB5634FC-8351-459E-AFCC-832EF9DE3ACB}"/>
              </a:ext>
            </a:extLst>
          </p:cNvPr>
          <p:cNvSpPr/>
          <p:nvPr/>
        </p:nvSpPr>
        <p:spPr>
          <a:xfrm>
            <a:off x="4073525" y="2398713"/>
            <a:ext cx="1722438" cy="454025"/>
          </a:xfrm>
          <a:custGeom>
            <a:avLst/>
            <a:gdLst>
              <a:gd name="connsiteX0" fmla="*/ 0 w 1722339"/>
              <a:gd name="connsiteY0" fmla="*/ 45399 h 453993"/>
              <a:gd name="connsiteX1" fmla="*/ 45399 w 1722339"/>
              <a:gd name="connsiteY1" fmla="*/ 0 h 453993"/>
              <a:gd name="connsiteX2" fmla="*/ 1676940 w 1722339"/>
              <a:gd name="connsiteY2" fmla="*/ 0 h 453993"/>
              <a:gd name="connsiteX3" fmla="*/ 1722339 w 1722339"/>
              <a:gd name="connsiteY3" fmla="*/ 45399 h 453993"/>
              <a:gd name="connsiteX4" fmla="*/ 1722339 w 1722339"/>
              <a:gd name="connsiteY4" fmla="*/ 408594 h 453993"/>
              <a:gd name="connsiteX5" fmla="*/ 1676940 w 1722339"/>
              <a:gd name="connsiteY5" fmla="*/ 453993 h 453993"/>
              <a:gd name="connsiteX6" fmla="*/ 45399 w 1722339"/>
              <a:gd name="connsiteY6" fmla="*/ 453993 h 453993"/>
              <a:gd name="connsiteX7" fmla="*/ 0 w 1722339"/>
              <a:gd name="connsiteY7" fmla="*/ 408594 h 453993"/>
              <a:gd name="connsiteX8" fmla="*/ 0 w 1722339"/>
              <a:gd name="connsiteY8" fmla="*/ 45399 h 45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2339" h="453993">
                <a:moveTo>
                  <a:pt x="0" y="45399"/>
                </a:moveTo>
                <a:cubicBezTo>
                  <a:pt x="0" y="20326"/>
                  <a:pt x="20326" y="0"/>
                  <a:pt x="45399" y="0"/>
                </a:cubicBezTo>
                <a:lnTo>
                  <a:pt x="1676940" y="0"/>
                </a:lnTo>
                <a:cubicBezTo>
                  <a:pt x="1702013" y="0"/>
                  <a:pt x="1722339" y="20326"/>
                  <a:pt x="1722339" y="45399"/>
                </a:cubicBezTo>
                <a:lnTo>
                  <a:pt x="1722339" y="408594"/>
                </a:lnTo>
                <a:cubicBezTo>
                  <a:pt x="1722339" y="433667"/>
                  <a:pt x="1702013" y="453993"/>
                  <a:pt x="1676940" y="453993"/>
                </a:cubicBezTo>
                <a:lnTo>
                  <a:pt x="45399" y="453993"/>
                </a:lnTo>
                <a:cubicBezTo>
                  <a:pt x="20326" y="453993"/>
                  <a:pt x="0" y="433667"/>
                  <a:pt x="0" y="408594"/>
                </a:cubicBezTo>
                <a:lnTo>
                  <a:pt x="0" y="4539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9017" tIns="59017" rIns="59017" bIns="59017" spcCol="1270" anchor="ctr"/>
          <a:lstStyle/>
          <a:p>
            <a:pPr algn="ctr" defTabSz="533400" eaLnBrk="1" fontAlgn="auto" hangingPunct="1">
              <a:lnSpc>
                <a:spcPct val="90000"/>
              </a:lnSpc>
              <a:spcAft>
                <a:spcPct val="35000"/>
              </a:spcAft>
              <a:defRPr/>
            </a:pPr>
            <a:r>
              <a:rPr lang="it-IT" sz="1400" dirty="0"/>
              <a:t>Management</a:t>
            </a:r>
          </a:p>
        </p:txBody>
      </p:sp>
      <p:sp>
        <p:nvSpPr>
          <p:cNvPr id="13" name="Figura a mano libera 14">
            <a:extLst>
              <a:ext uri="{FF2B5EF4-FFF2-40B4-BE49-F238E27FC236}">
                <a16:creationId xmlns:a16="http://schemas.microsoft.com/office/drawing/2014/main" id="{DD8C7DE5-0CF2-4D99-8FF2-53C920006738}"/>
              </a:ext>
            </a:extLst>
          </p:cNvPr>
          <p:cNvSpPr/>
          <p:nvPr/>
        </p:nvSpPr>
        <p:spPr>
          <a:xfrm>
            <a:off x="4802188" y="2924175"/>
            <a:ext cx="265112" cy="246063"/>
          </a:xfrm>
          <a:custGeom>
            <a:avLst/>
            <a:gdLst>
              <a:gd name="connsiteX0" fmla="*/ 0 w 170247"/>
              <a:gd name="connsiteY0" fmla="*/ 40859 h 204297"/>
              <a:gd name="connsiteX1" fmla="*/ 85124 w 170247"/>
              <a:gd name="connsiteY1" fmla="*/ 40859 h 204297"/>
              <a:gd name="connsiteX2" fmla="*/ 85124 w 170247"/>
              <a:gd name="connsiteY2" fmla="*/ 0 h 204297"/>
              <a:gd name="connsiteX3" fmla="*/ 170247 w 170247"/>
              <a:gd name="connsiteY3" fmla="*/ 102149 h 204297"/>
              <a:gd name="connsiteX4" fmla="*/ 85124 w 170247"/>
              <a:gd name="connsiteY4" fmla="*/ 204297 h 204297"/>
              <a:gd name="connsiteX5" fmla="*/ 85124 w 170247"/>
              <a:gd name="connsiteY5" fmla="*/ 163438 h 204297"/>
              <a:gd name="connsiteX6" fmla="*/ 0 w 170247"/>
              <a:gd name="connsiteY6" fmla="*/ 163438 h 204297"/>
              <a:gd name="connsiteX7" fmla="*/ 0 w 170247"/>
              <a:gd name="connsiteY7" fmla="*/ 40859 h 204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247" h="204297">
                <a:moveTo>
                  <a:pt x="136198" y="0"/>
                </a:moveTo>
                <a:lnTo>
                  <a:pt x="136198" y="102149"/>
                </a:lnTo>
                <a:lnTo>
                  <a:pt x="170247" y="102149"/>
                </a:lnTo>
                <a:lnTo>
                  <a:pt x="85123" y="204297"/>
                </a:lnTo>
                <a:lnTo>
                  <a:pt x="0" y="102149"/>
                </a:lnTo>
                <a:lnTo>
                  <a:pt x="34049" y="102149"/>
                </a:lnTo>
                <a:lnTo>
                  <a:pt x="34049" y="0"/>
                </a:lnTo>
                <a:lnTo>
                  <a:pt x="136198"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40859" tIns="0" rIns="40860" bIns="51074" spcCol="1270" anchor="ctr"/>
          <a:lstStyle/>
          <a:p>
            <a:pPr algn="ctr" defTabSz="355600" eaLnBrk="1" fontAlgn="auto" hangingPunct="1">
              <a:lnSpc>
                <a:spcPct val="90000"/>
              </a:lnSpc>
              <a:spcAft>
                <a:spcPct val="35000"/>
              </a:spcAft>
              <a:defRPr/>
            </a:pPr>
            <a:endParaRPr lang="it-IT" sz="1400"/>
          </a:p>
        </p:txBody>
      </p:sp>
      <p:sp>
        <p:nvSpPr>
          <p:cNvPr id="14" name="Figura a mano libera 17">
            <a:extLst>
              <a:ext uri="{FF2B5EF4-FFF2-40B4-BE49-F238E27FC236}">
                <a16:creationId xmlns:a16="http://schemas.microsoft.com/office/drawing/2014/main" id="{1FC1BE72-EBD0-4098-B460-6348AE210B0E}"/>
              </a:ext>
            </a:extLst>
          </p:cNvPr>
          <p:cNvSpPr/>
          <p:nvPr/>
        </p:nvSpPr>
        <p:spPr>
          <a:xfrm>
            <a:off x="5459413" y="2924175"/>
            <a:ext cx="265112" cy="246063"/>
          </a:xfrm>
          <a:custGeom>
            <a:avLst/>
            <a:gdLst>
              <a:gd name="connsiteX0" fmla="*/ 0 w 170247"/>
              <a:gd name="connsiteY0" fmla="*/ 40859 h 204297"/>
              <a:gd name="connsiteX1" fmla="*/ 85124 w 170247"/>
              <a:gd name="connsiteY1" fmla="*/ 40859 h 204297"/>
              <a:gd name="connsiteX2" fmla="*/ 85124 w 170247"/>
              <a:gd name="connsiteY2" fmla="*/ 0 h 204297"/>
              <a:gd name="connsiteX3" fmla="*/ 170247 w 170247"/>
              <a:gd name="connsiteY3" fmla="*/ 102149 h 204297"/>
              <a:gd name="connsiteX4" fmla="*/ 85124 w 170247"/>
              <a:gd name="connsiteY4" fmla="*/ 204297 h 204297"/>
              <a:gd name="connsiteX5" fmla="*/ 85124 w 170247"/>
              <a:gd name="connsiteY5" fmla="*/ 163438 h 204297"/>
              <a:gd name="connsiteX6" fmla="*/ 0 w 170247"/>
              <a:gd name="connsiteY6" fmla="*/ 163438 h 204297"/>
              <a:gd name="connsiteX7" fmla="*/ 0 w 170247"/>
              <a:gd name="connsiteY7" fmla="*/ 40859 h 204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247" h="204297">
                <a:moveTo>
                  <a:pt x="136198" y="0"/>
                </a:moveTo>
                <a:lnTo>
                  <a:pt x="136198" y="102149"/>
                </a:lnTo>
                <a:lnTo>
                  <a:pt x="170247" y="102149"/>
                </a:lnTo>
                <a:lnTo>
                  <a:pt x="85123" y="204297"/>
                </a:lnTo>
                <a:lnTo>
                  <a:pt x="0" y="102149"/>
                </a:lnTo>
                <a:lnTo>
                  <a:pt x="34049" y="102149"/>
                </a:lnTo>
                <a:lnTo>
                  <a:pt x="34049" y="0"/>
                </a:lnTo>
                <a:lnTo>
                  <a:pt x="136198"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40859" tIns="0" rIns="40860" bIns="51074" spcCol="1270" anchor="ctr"/>
          <a:lstStyle/>
          <a:p>
            <a:pPr algn="ctr" defTabSz="355600" eaLnBrk="1" fontAlgn="auto" hangingPunct="1">
              <a:lnSpc>
                <a:spcPct val="90000"/>
              </a:lnSpc>
              <a:spcAft>
                <a:spcPct val="35000"/>
              </a:spcAft>
              <a:defRPr/>
            </a:pPr>
            <a:endParaRPr lang="it-IT" sz="1400"/>
          </a:p>
        </p:txBody>
      </p:sp>
      <p:sp>
        <p:nvSpPr>
          <p:cNvPr id="15" name="Figura a mano libera 18">
            <a:extLst>
              <a:ext uri="{FF2B5EF4-FFF2-40B4-BE49-F238E27FC236}">
                <a16:creationId xmlns:a16="http://schemas.microsoft.com/office/drawing/2014/main" id="{530C8505-8711-4E00-80AF-8A85D2F8463B}"/>
              </a:ext>
            </a:extLst>
          </p:cNvPr>
          <p:cNvSpPr/>
          <p:nvPr/>
        </p:nvSpPr>
        <p:spPr>
          <a:xfrm>
            <a:off x="4140200" y="2924175"/>
            <a:ext cx="263525" cy="246063"/>
          </a:xfrm>
          <a:custGeom>
            <a:avLst/>
            <a:gdLst>
              <a:gd name="connsiteX0" fmla="*/ 0 w 170247"/>
              <a:gd name="connsiteY0" fmla="*/ 40859 h 204297"/>
              <a:gd name="connsiteX1" fmla="*/ 85124 w 170247"/>
              <a:gd name="connsiteY1" fmla="*/ 40859 h 204297"/>
              <a:gd name="connsiteX2" fmla="*/ 85124 w 170247"/>
              <a:gd name="connsiteY2" fmla="*/ 0 h 204297"/>
              <a:gd name="connsiteX3" fmla="*/ 170247 w 170247"/>
              <a:gd name="connsiteY3" fmla="*/ 102149 h 204297"/>
              <a:gd name="connsiteX4" fmla="*/ 85124 w 170247"/>
              <a:gd name="connsiteY4" fmla="*/ 204297 h 204297"/>
              <a:gd name="connsiteX5" fmla="*/ 85124 w 170247"/>
              <a:gd name="connsiteY5" fmla="*/ 163438 h 204297"/>
              <a:gd name="connsiteX6" fmla="*/ 0 w 170247"/>
              <a:gd name="connsiteY6" fmla="*/ 163438 h 204297"/>
              <a:gd name="connsiteX7" fmla="*/ 0 w 170247"/>
              <a:gd name="connsiteY7" fmla="*/ 40859 h 204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247" h="204297">
                <a:moveTo>
                  <a:pt x="136198" y="0"/>
                </a:moveTo>
                <a:lnTo>
                  <a:pt x="136198" y="102149"/>
                </a:lnTo>
                <a:lnTo>
                  <a:pt x="170247" y="102149"/>
                </a:lnTo>
                <a:lnTo>
                  <a:pt x="85123" y="204297"/>
                </a:lnTo>
                <a:lnTo>
                  <a:pt x="0" y="102149"/>
                </a:lnTo>
                <a:lnTo>
                  <a:pt x="34049" y="102149"/>
                </a:lnTo>
                <a:lnTo>
                  <a:pt x="34049" y="0"/>
                </a:lnTo>
                <a:lnTo>
                  <a:pt x="136198"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40859" tIns="0" rIns="40860" bIns="51074" spcCol="1270" anchor="ctr"/>
          <a:lstStyle/>
          <a:p>
            <a:pPr algn="ctr" defTabSz="355600" eaLnBrk="1" fontAlgn="auto" hangingPunct="1">
              <a:lnSpc>
                <a:spcPct val="90000"/>
              </a:lnSpc>
              <a:spcAft>
                <a:spcPct val="35000"/>
              </a:spcAft>
              <a:defRPr/>
            </a:pPr>
            <a:endParaRPr lang="it-IT" sz="1400"/>
          </a:p>
        </p:txBody>
      </p:sp>
      <p:sp>
        <p:nvSpPr>
          <p:cNvPr id="16" name="CasellaDiTesto 21">
            <a:extLst>
              <a:ext uri="{FF2B5EF4-FFF2-40B4-BE49-F238E27FC236}">
                <a16:creationId xmlns:a16="http://schemas.microsoft.com/office/drawing/2014/main" id="{0B9683D3-4AFE-4F13-987E-5094E1184EA7}"/>
              </a:ext>
            </a:extLst>
          </p:cNvPr>
          <p:cNvSpPr txBox="1">
            <a:spLocks noChangeArrowheads="1"/>
          </p:cNvSpPr>
          <p:nvPr/>
        </p:nvSpPr>
        <p:spPr bwMode="auto">
          <a:xfrm>
            <a:off x="1871663" y="5589588"/>
            <a:ext cx="12239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it-IT" altLang="it-IT" sz="1200"/>
              <a:t>FRONTIERA DEL </a:t>
            </a:r>
            <a:r>
              <a:rPr lang="it-IT" altLang="it-IT" sz="1200" i="1"/>
              <a:t>MAKE OR BUY</a:t>
            </a:r>
            <a:endParaRPr lang="it-IT" altLang="it-IT" sz="1200"/>
          </a:p>
        </p:txBody>
      </p:sp>
      <p:sp>
        <p:nvSpPr>
          <p:cNvPr id="17" name="Rettangolo arrotondato 29">
            <a:extLst>
              <a:ext uri="{FF2B5EF4-FFF2-40B4-BE49-F238E27FC236}">
                <a16:creationId xmlns:a16="http://schemas.microsoft.com/office/drawing/2014/main" id="{1FC1D275-F2C1-4B21-A4F1-865589F1532E}"/>
              </a:ext>
            </a:extLst>
          </p:cNvPr>
          <p:cNvSpPr/>
          <p:nvPr/>
        </p:nvSpPr>
        <p:spPr>
          <a:xfrm>
            <a:off x="7885113" y="3563938"/>
            <a:ext cx="1116012" cy="792162"/>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t-IT" sz="1400" dirty="0">
                <a:solidFill>
                  <a:schemeClr val="tx1"/>
                </a:solidFill>
              </a:rPr>
              <a:t>Clienti</a:t>
            </a:r>
          </a:p>
        </p:txBody>
      </p:sp>
      <p:cxnSp>
        <p:nvCxnSpPr>
          <p:cNvPr id="18" name="Connettore 1 30">
            <a:extLst>
              <a:ext uri="{FF2B5EF4-FFF2-40B4-BE49-F238E27FC236}">
                <a16:creationId xmlns:a16="http://schemas.microsoft.com/office/drawing/2014/main" id="{A8053890-0641-4EAD-974C-B31692B1FED8}"/>
              </a:ext>
            </a:extLst>
          </p:cNvPr>
          <p:cNvCxnSpPr/>
          <p:nvPr/>
        </p:nvCxnSpPr>
        <p:spPr>
          <a:xfrm>
            <a:off x="7343775" y="2565400"/>
            <a:ext cx="0" cy="2951163"/>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CasellaDiTesto 31">
            <a:extLst>
              <a:ext uri="{FF2B5EF4-FFF2-40B4-BE49-F238E27FC236}">
                <a16:creationId xmlns:a16="http://schemas.microsoft.com/office/drawing/2014/main" id="{208FE03D-4D99-4AF8-BBD9-90B5EDBDE15A}"/>
              </a:ext>
            </a:extLst>
          </p:cNvPr>
          <p:cNvSpPr txBox="1">
            <a:spLocks noChangeArrowheads="1"/>
          </p:cNvSpPr>
          <p:nvPr/>
        </p:nvSpPr>
        <p:spPr bwMode="auto">
          <a:xfrm>
            <a:off x="6516688" y="5589588"/>
            <a:ext cx="1727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it-IT" altLang="it-IT" sz="1200"/>
              <a:t>INTERSCAMBIO SUL MERCATO</a:t>
            </a:r>
          </a:p>
        </p:txBody>
      </p:sp>
      <p:sp>
        <p:nvSpPr>
          <p:cNvPr id="20" name="CasellaDiTesto 28">
            <a:extLst>
              <a:ext uri="{FF2B5EF4-FFF2-40B4-BE49-F238E27FC236}">
                <a16:creationId xmlns:a16="http://schemas.microsoft.com/office/drawing/2014/main" id="{50727DC3-5DD4-438B-943B-F075F01EB078}"/>
              </a:ext>
            </a:extLst>
          </p:cNvPr>
          <p:cNvSpPr txBox="1">
            <a:spLocks noChangeArrowheads="1"/>
          </p:cNvSpPr>
          <p:nvPr/>
        </p:nvSpPr>
        <p:spPr bwMode="auto">
          <a:xfrm>
            <a:off x="1798638" y="4232275"/>
            <a:ext cx="9017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it-IT" altLang="it-IT" sz="1100" b="1" dirty="0"/>
              <a:t>INPUT</a:t>
            </a:r>
          </a:p>
        </p:txBody>
      </p:sp>
      <p:sp>
        <p:nvSpPr>
          <p:cNvPr id="21" name="CasellaDiTesto 33">
            <a:extLst>
              <a:ext uri="{FF2B5EF4-FFF2-40B4-BE49-F238E27FC236}">
                <a16:creationId xmlns:a16="http://schemas.microsoft.com/office/drawing/2014/main" id="{FD66103F-2154-415D-9036-523B4EFB119C}"/>
              </a:ext>
            </a:extLst>
          </p:cNvPr>
          <p:cNvSpPr txBox="1">
            <a:spLocks noChangeArrowheads="1"/>
          </p:cNvSpPr>
          <p:nvPr/>
        </p:nvSpPr>
        <p:spPr bwMode="auto">
          <a:xfrm>
            <a:off x="2411413" y="3419475"/>
            <a:ext cx="469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it-IT" altLang="it-IT" sz="1400" b="1"/>
              <a:t>€</a:t>
            </a:r>
          </a:p>
        </p:txBody>
      </p:sp>
      <p:cxnSp>
        <p:nvCxnSpPr>
          <p:cNvPr id="22" name="Connettore 2 21">
            <a:extLst>
              <a:ext uri="{FF2B5EF4-FFF2-40B4-BE49-F238E27FC236}">
                <a16:creationId xmlns:a16="http://schemas.microsoft.com/office/drawing/2014/main" id="{57AFFD96-A6D0-4D69-A898-BEDA4989C3E4}"/>
              </a:ext>
            </a:extLst>
          </p:cNvPr>
          <p:cNvCxnSpPr/>
          <p:nvPr/>
        </p:nvCxnSpPr>
        <p:spPr>
          <a:xfrm>
            <a:off x="2054225" y="4221163"/>
            <a:ext cx="64611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Connettore 2 22">
            <a:extLst>
              <a:ext uri="{FF2B5EF4-FFF2-40B4-BE49-F238E27FC236}">
                <a16:creationId xmlns:a16="http://schemas.microsoft.com/office/drawing/2014/main" id="{2DC479B4-59DE-49E4-AEDE-4BFD434EFB4F}"/>
              </a:ext>
            </a:extLst>
          </p:cNvPr>
          <p:cNvCxnSpPr/>
          <p:nvPr/>
        </p:nvCxnSpPr>
        <p:spPr>
          <a:xfrm flipH="1">
            <a:off x="2057400" y="3727450"/>
            <a:ext cx="56673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Connettore 2 23">
            <a:extLst>
              <a:ext uri="{FF2B5EF4-FFF2-40B4-BE49-F238E27FC236}">
                <a16:creationId xmlns:a16="http://schemas.microsoft.com/office/drawing/2014/main" id="{B452C1C3-C937-49EE-98EC-1984C1C14D1B}"/>
              </a:ext>
            </a:extLst>
          </p:cNvPr>
          <p:cNvCxnSpPr/>
          <p:nvPr/>
        </p:nvCxnSpPr>
        <p:spPr>
          <a:xfrm>
            <a:off x="7165975" y="3727450"/>
            <a:ext cx="64611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Connettore 2 24">
            <a:extLst>
              <a:ext uri="{FF2B5EF4-FFF2-40B4-BE49-F238E27FC236}">
                <a16:creationId xmlns:a16="http://schemas.microsoft.com/office/drawing/2014/main" id="{2FF34DA8-2A15-4713-AA34-1BA07C06C9ED}"/>
              </a:ext>
            </a:extLst>
          </p:cNvPr>
          <p:cNvCxnSpPr/>
          <p:nvPr/>
        </p:nvCxnSpPr>
        <p:spPr>
          <a:xfrm flipH="1">
            <a:off x="7164388" y="4221163"/>
            <a:ext cx="56673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CasellaDiTesto 48">
            <a:extLst>
              <a:ext uri="{FF2B5EF4-FFF2-40B4-BE49-F238E27FC236}">
                <a16:creationId xmlns:a16="http://schemas.microsoft.com/office/drawing/2014/main" id="{D436DE24-A8D3-4476-9BAC-D4B76CA85161}"/>
              </a:ext>
            </a:extLst>
          </p:cNvPr>
          <p:cNvSpPr txBox="1">
            <a:spLocks noChangeArrowheads="1"/>
          </p:cNvSpPr>
          <p:nvPr/>
        </p:nvSpPr>
        <p:spPr bwMode="auto">
          <a:xfrm>
            <a:off x="6911975" y="4221163"/>
            <a:ext cx="468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it-IT" altLang="it-IT" sz="1400" b="1"/>
              <a:t>€</a:t>
            </a:r>
          </a:p>
        </p:txBody>
      </p:sp>
      <p:sp>
        <p:nvSpPr>
          <p:cNvPr id="27" name="CasellaDiTesto 49">
            <a:extLst>
              <a:ext uri="{FF2B5EF4-FFF2-40B4-BE49-F238E27FC236}">
                <a16:creationId xmlns:a16="http://schemas.microsoft.com/office/drawing/2014/main" id="{AF317A11-330D-4904-9BAC-101A5D649D95}"/>
              </a:ext>
            </a:extLst>
          </p:cNvPr>
          <p:cNvSpPr txBox="1">
            <a:spLocks noChangeArrowheads="1"/>
          </p:cNvSpPr>
          <p:nvPr/>
        </p:nvSpPr>
        <p:spPr bwMode="auto">
          <a:xfrm>
            <a:off x="7291388" y="3255963"/>
            <a:ext cx="7366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it-IT" altLang="it-IT" sz="1100" b="1"/>
              <a:t>BENI E SERVIZI</a:t>
            </a:r>
          </a:p>
        </p:txBody>
      </p:sp>
      <p:sp>
        <p:nvSpPr>
          <p:cNvPr id="28" name="Rettangolo arrotondato 24">
            <a:extLst>
              <a:ext uri="{FF2B5EF4-FFF2-40B4-BE49-F238E27FC236}">
                <a16:creationId xmlns:a16="http://schemas.microsoft.com/office/drawing/2014/main" id="{0CD502EB-CDA7-4E8D-A4E1-F722C825951E}"/>
              </a:ext>
            </a:extLst>
          </p:cNvPr>
          <p:cNvSpPr/>
          <p:nvPr/>
        </p:nvSpPr>
        <p:spPr>
          <a:xfrm>
            <a:off x="749302" y="3548062"/>
            <a:ext cx="1116012" cy="79216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t-IT" sz="1400" dirty="0"/>
              <a:t>Fornitori</a:t>
            </a:r>
          </a:p>
        </p:txBody>
      </p:sp>
      <p:sp>
        <p:nvSpPr>
          <p:cNvPr id="30" name="CasellaDiTesto 29">
            <a:extLst>
              <a:ext uri="{FF2B5EF4-FFF2-40B4-BE49-F238E27FC236}">
                <a16:creationId xmlns:a16="http://schemas.microsoft.com/office/drawing/2014/main" id="{167E996A-BB36-483F-BE2C-CCD0CCC8BA12}"/>
              </a:ext>
            </a:extLst>
          </p:cNvPr>
          <p:cNvSpPr txBox="1"/>
          <p:nvPr/>
        </p:nvSpPr>
        <p:spPr>
          <a:xfrm>
            <a:off x="200025" y="238125"/>
            <a:ext cx="4602154" cy="430887"/>
          </a:xfrm>
          <a:prstGeom prst="rect">
            <a:avLst/>
          </a:prstGeom>
          <a:solidFill>
            <a:srgbClr val="92D050"/>
          </a:solidFill>
        </p:spPr>
        <p:txBody>
          <a:bodyPr wrap="square" rtlCol="0">
            <a:spAutoFit/>
          </a:bodyPr>
          <a:lstStyle/>
          <a:p>
            <a:r>
              <a:rPr lang="it-IT" sz="2200" b="1" dirty="0">
                <a:latin typeface="Times New Roman" panose="02020603050405020304" pitchFamily="18" charset="0"/>
                <a:cs typeface="Times New Roman" panose="02020603050405020304" pitchFamily="18" charset="0"/>
              </a:rPr>
              <a:t>COME FUNZIONA UN’IMPRESA</a:t>
            </a:r>
          </a:p>
        </p:txBody>
      </p:sp>
    </p:spTree>
    <p:extLst>
      <p:ext uri="{BB962C8B-B14F-4D97-AF65-F5344CB8AC3E}">
        <p14:creationId xmlns:p14="http://schemas.microsoft.com/office/powerpoint/2010/main" val="2128616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2">
            <a:extLst>
              <a:ext uri="{FF2B5EF4-FFF2-40B4-BE49-F238E27FC236}">
                <a16:creationId xmlns:a16="http://schemas.microsoft.com/office/drawing/2014/main" id="{976B6EE3-70A1-4384-86D7-55B12A595926}"/>
              </a:ext>
            </a:extLst>
          </p:cNvPr>
          <p:cNvSpPr>
            <a:spLocks noChangeArrowheads="1"/>
          </p:cNvSpPr>
          <p:nvPr/>
        </p:nvSpPr>
        <p:spPr bwMode="auto">
          <a:xfrm rot="2196464">
            <a:off x="2594018" y="2923019"/>
            <a:ext cx="7234071" cy="1320047"/>
          </a:xfrm>
          <a:prstGeom prst="rightArrow">
            <a:avLst>
              <a:gd name="adj1" fmla="val 50000"/>
              <a:gd name="adj2" fmla="val 144565"/>
            </a:avLst>
          </a:prstGeom>
          <a:solidFill>
            <a:srgbClr val="FF0000">
              <a:alpha val="50195"/>
            </a:srgbClr>
          </a:solidFill>
          <a:ln w="25400">
            <a:solidFill>
              <a:srgbClr val="FFFFFF"/>
            </a:solidFill>
            <a:miter lim="800000"/>
            <a:headEnd/>
            <a:tailEnd/>
          </a:ln>
        </p:spPr>
        <p:txBody>
          <a:bodyPr lIns="90000" tIns="90000" rIns="90000" bIns="90000"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it-IT" altLang="it-IT" dirty="0"/>
          </a:p>
        </p:txBody>
      </p:sp>
      <p:sp>
        <p:nvSpPr>
          <p:cNvPr id="5" name="Figura a mano libera 13">
            <a:extLst>
              <a:ext uri="{FF2B5EF4-FFF2-40B4-BE49-F238E27FC236}">
                <a16:creationId xmlns:a16="http://schemas.microsoft.com/office/drawing/2014/main" id="{3AFE5E46-2150-4339-AAB3-7C71873C8AEF}"/>
              </a:ext>
            </a:extLst>
          </p:cNvPr>
          <p:cNvSpPr/>
          <p:nvPr/>
        </p:nvSpPr>
        <p:spPr>
          <a:xfrm>
            <a:off x="2439776" y="2081970"/>
            <a:ext cx="1722438" cy="454025"/>
          </a:xfrm>
          <a:custGeom>
            <a:avLst/>
            <a:gdLst>
              <a:gd name="connsiteX0" fmla="*/ 0 w 1722339"/>
              <a:gd name="connsiteY0" fmla="*/ 45399 h 453993"/>
              <a:gd name="connsiteX1" fmla="*/ 45399 w 1722339"/>
              <a:gd name="connsiteY1" fmla="*/ 0 h 453993"/>
              <a:gd name="connsiteX2" fmla="*/ 1676940 w 1722339"/>
              <a:gd name="connsiteY2" fmla="*/ 0 h 453993"/>
              <a:gd name="connsiteX3" fmla="*/ 1722339 w 1722339"/>
              <a:gd name="connsiteY3" fmla="*/ 45399 h 453993"/>
              <a:gd name="connsiteX4" fmla="*/ 1722339 w 1722339"/>
              <a:gd name="connsiteY4" fmla="*/ 408594 h 453993"/>
              <a:gd name="connsiteX5" fmla="*/ 1676940 w 1722339"/>
              <a:gd name="connsiteY5" fmla="*/ 453993 h 453993"/>
              <a:gd name="connsiteX6" fmla="*/ 45399 w 1722339"/>
              <a:gd name="connsiteY6" fmla="*/ 453993 h 453993"/>
              <a:gd name="connsiteX7" fmla="*/ 0 w 1722339"/>
              <a:gd name="connsiteY7" fmla="*/ 408594 h 453993"/>
              <a:gd name="connsiteX8" fmla="*/ 0 w 1722339"/>
              <a:gd name="connsiteY8" fmla="*/ 45399 h 45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2339" h="453993">
                <a:moveTo>
                  <a:pt x="0" y="45399"/>
                </a:moveTo>
                <a:cubicBezTo>
                  <a:pt x="0" y="20326"/>
                  <a:pt x="20326" y="0"/>
                  <a:pt x="45399" y="0"/>
                </a:cubicBezTo>
                <a:lnTo>
                  <a:pt x="1676940" y="0"/>
                </a:lnTo>
                <a:cubicBezTo>
                  <a:pt x="1702013" y="0"/>
                  <a:pt x="1722339" y="20326"/>
                  <a:pt x="1722339" y="45399"/>
                </a:cubicBezTo>
                <a:lnTo>
                  <a:pt x="1722339" y="408594"/>
                </a:lnTo>
                <a:cubicBezTo>
                  <a:pt x="1722339" y="433667"/>
                  <a:pt x="1702013" y="453993"/>
                  <a:pt x="1676940" y="453993"/>
                </a:cubicBezTo>
                <a:lnTo>
                  <a:pt x="45399" y="453993"/>
                </a:lnTo>
                <a:cubicBezTo>
                  <a:pt x="20326" y="453993"/>
                  <a:pt x="0" y="433667"/>
                  <a:pt x="0" y="408594"/>
                </a:cubicBezTo>
                <a:lnTo>
                  <a:pt x="0" y="4539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9017" tIns="59017" rIns="59017" bIns="59017" anchor="ctr"/>
          <a:lstStyle/>
          <a:p>
            <a:pPr algn="ctr" defTabSz="533400" eaLnBrk="1" hangingPunct="1">
              <a:lnSpc>
                <a:spcPct val="90000"/>
              </a:lnSpc>
              <a:spcAft>
                <a:spcPct val="35000"/>
              </a:spcAft>
              <a:defRPr/>
            </a:pPr>
            <a:r>
              <a:rPr lang="it-IT" sz="1200" b="1" dirty="0">
                <a:solidFill>
                  <a:srgbClr val="FFFFFF"/>
                </a:solidFill>
              </a:rPr>
              <a:t>Approvvigionamento</a:t>
            </a:r>
          </a:p>
        </p:txBody>
      </p:sp>
      <p:sp>
        <p:nvSpPr>
          <p:cNvPr id="6" name="Figura a mano libera 13">
            <a:extLst>
              <a:ext uri="{FF2B5EF4-FFF2-40B4-BE49-F238E27FC236}">
                <a16:creationId xmlns:a16="http://schemas.microsoft.com/office/drawing/2014/main" id="{2AC0104E-ED0A-4C47-AA73-37A5C01AAA70}"/>
              </a:ext>
            </a:extLst>
          </p:cNvPr>
          <p:cNvSpPr/>
          <p:nvPr/>
        </p:nvSpPr>
        <p:spPr>
          <a:xfrm>
            <a:off x="3358146" y="2783645"/>
            <a:ext cx="1722437" cy="454025"/>
          </a:xfrm>
          <a:custGeom>
            <a:avLst/>
            <a:gdLst>
              <a:gd name="connsiteX0" fmla="*/ 0 w 1722339"/>
              <a:gd name="connsiteY0" fmla="*/ 45399 h 453993"/>
              <a:gd name="connsiteX1" fmla="*/ 45399 w 1722339"/>
              <a:gd name="connsiteY1" fmla="*/ 0 h 453993"/>
              <a:gd name="connsiteX2" fmla="*/ 1676940 w 1722339"/>
              <a:gd name="connsiteY2" fmla="*/ 0 h 453993"/>
              <a:gd name="connsiteX3" fmla="*/ 1722339 w 1722339"/>
              <a:gd name="connsiteY3" fmla="*/ 45399 h 453993"/>
              <a:gd name="connsiteX4" fmla="*/ 1722339 w 1722339"/>
              <a:gd name="connsiteY4" fmla="*/ 408594 h 453993"/>
              <a:gd name="connsiteX5" fmla="*/ 1676940 w 1722339"/>
              <a:gd name="connsiteY5" fmla="*/ 453993 h 453993"/>
              <a:gd name="connsiteX6" fmla="*/ 45399 w 1722339"/>
              <a:gd name="connsiteY6" fmla="*/ 453993 h 453993"/>
              <a:gd name="connsiteX7" fmla="*/ 0 w 1722339"/>
              <a:gd name="connsiteY7" fmla="*/ 408594 h 453993"/>
              <a:gd name="connsiteX8" fmla="*/ 0 w 1722339"/>
              <a:gd name="connsiteY8" fmla="*/ 45399 h 45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2339" h="453993">
                <a:moveTo>
                  <a:pt x="0" y="45399"/>
                </a:moveTo>
                <a:cubicBezTo>
                  <a:pt x="0" y="20326"/>
                  <a:pt x="20326" y="0"/>
                  <a:pt x="45399" y="0"/>
                </a:cubicBezTo>
                <a:lnTo>
                  <a:pt x="1676940" y="0"/>
                </a:lnTo>
                <a:cubicBezTo>
                  <a:pt x="1702013" y="0"/>
                  <a:pt x="1722339" y="20326"/>
                  <a:pt x="1722339" y="45399"/>
                </a:cubicBezTo>
                <a:lnTo>
                  <a:pt x="1722339" y="408594"/>
                </a:lnTo>
                <a:cubicBezTo>
                  <a:pt x="1722339" y="433667"/>
                  <a:pt x="1702013" y="453993"/>
                  <a:pt x="1676940" y="453993"/>
                </a:cubicBezTo>
                <a:lnTo>
                  <a:pt x="45399" y="453993"/>
                </a:lnTo>
                <a:cubicBezTo>
                  <a:pt x="20326" y="453993"/>
                  <a:pt x="0" y="433667"/>
                  <a:pt x="0" y="408594"/>
                </a:cubicBezTo>
                <a:lnTo>
                  <a:pt x="0" y="4539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9017" tIns="59017" rIns="59017" bIns="59017" anchor="ctr"/>
          <a:lstStyle/>
          <a:p>
            <a:pPr algn="ctr" defTabSz="533400" eaLnBrk="1" hangingPunct="1">
              <a:lnSpc>
                <a:spcPct val="90000"/>
              </a:lnSpc>
              <a:spcAft>
                <a:spcPct val="35000"/>
              </a:spcAft>
              <a:defRPr/>
            </a:pPr>
            <a:r>
              <a:rPr lang="it-IT" sz="1200" b="1" dirty="0">
                <a:solidFill>
                  <a:srgbClr val="FFFFFF"/>
                </a:solidFill>
              </a:rPr>
              <a:t>Produzione</a:t>
            </a:r>
          </a:p>
        </p:txBody>
      </p:sp>
      <p:sp>
        <p:nvSpPr>
          <p:cNvPr id="7" name="Figura a mano libera 13">
            <a:extLst>
              <a:ext uri="{FF2B5EF4-FFF2-40B4-BE49-F238E27FC236}">
                <a16:creationId xmlns:a16="http://schemas.microsoft.com/office/drawing/2014/main" id="{B91723CB-77C8-43B1-83AF-8975DAA287FB}"/>
              </a:ext>
            </a:extLst>
          </p:cNvPr>
          <p:cNvSpPr/>
          <p:nvPr/>
        </p:nvSpPr>
        <p:spPr>
          <a:xfrm>
            <a:off x="6971507" y="4933024"/>
            <a:ext cx="1722438" cy="454025"/>
          </a:xfrm>
          <a:custGeom>
            <a:avLst/>
            <a:gdLst>
              <a:gd name="connsiteX0" fmla="*/ 0 w 1722339"/>
              <a:gd name="connsiteY0" fmla="*/ 45399 h 453993"/>
              <a:gd name="connsiteX1" fmla="*/ 45399 w 1722339"/>
              <a:gd name="connsiteY1" fmla="*/ 0 h 453993"/>
              <a:gd name="connsiteX2" fmla="*/ 1676940 w 1722339"/>
              <a:gd name="connsiteY2" fmla="*/ 0 h 453993"/>
              <a:gd name="connsiteX3" fmla="*/ 1722339 w 1722339"/>
              <a:gd name="connsiteY3" fmla="*/ 45399 h 453993"/>
              <a:gd name="connsiteX4" fmla="*/ 1722339 w 1722339"/>
              <a:gd name="connsiteY4" fmla="*/ 408594 h 453993"/>
              <a:gd name="connsiteX5" fmla="*/ 1676940 w 1722339"/>
              <a:gd name="connsiteY5" fmla="*/ 453993 h 453993"/>
              <a:gd name="connsiteX6" fmla="*/ 45399 w 1722339"/>
              <a:gd name="connsiteY6" fmla="*/ 453993 h 453993"/>
              <a:gd name="connsiteX7" fmla="*/ 0 w 1722339"/>
              <a:gd name="connsiteY7" fmla="*/ 408594 h 453993"/>
              <a:gd name="connsiteX8" fmla="*/ 0 w 1722339"/>
              <a:gd name="connsiteY8" fmla="*/ 45399 h 45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2339" h="453993">
                <a:moveTo>
                  <a:pt x="0" y="45399"/>
                </a:moveTo>
                <a:cubicBezTo>
                  <a:pt x="0" y="20326"/>
                  <a:pt x="20326" y="0"/>
                  <a:pt x="45399" y="0"/>
                </a:cubicBezTo>
                <a:lnTo>
                  <a:pt x="1676940" y="0"/>
                </a:lnTo>
                <a:cubicBezTo>
                  <a:pt x="1702013" y="0"/>
                  <a:pt x="1722339" y="20326"/>
                  <a:pt x="1722339" y="45399"/>
                </a:cubicBezTo>
                <a:lnTo>
                  <a:pt x="1722339" y="408594"/>
                </a:lnTo>
                <a:cubicBezTo>
                  <a:pt x="1722339" y="433667"/>
                  <a:pt x="1702013" y="453993"/>
                  <a:pt x="1676940" y="453993"/>
                </a:cubicBezTo>
                <a:lnTo>
                  <a:pt x="45399" y="453993"/>
                </a:lnTo>
                <a:cubicBezTo>
                  <a:pt x="20326" y="453993"/>
                  <a:pt x="0" y="433667"/>
                  <a:pt x="0" y="408594"/>
                </a:cubicBezTo>
                <a:lnTo>
                  <a:pt x="0" y="4539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9017" tIns="59017" rIns="59017" bIns="59017" anchor="ctr"/>
          <a:lstStyle/>
          <a:p>
            <a:pPr algn="ctr" defTabSz="533400" eaLnBrk="1" hangingPunct="1">
              <a:lnSpc>
                <a:spcPct val="90000"/>
              </a:lnSpc>
              <a:spcAft>
                <a:spcPct val="35000"/>
              </a:spcAft>
              <a:defRPr/>
            </a:pPr>
            <a:r>
              <a:rPr lang="it-IT" sz="1200" b="1" dirty="0">
                <a:solidFill>
                  <a:srgbClr val="FFFFFF"/>
                </a:solidFill>
              </a:rPr>
              <a:t>Distribuzione (logistica)</a:t>
            </a:r>
          </a:p>
        </p:txBody>
      </p:sp>
      <p:sp>
        <p:nvSpPr>
          <p:cNvPr id="8" name="Figura a mano libera 13">
            <a:extLst>
              <a:ext uri="{FF2B5EF4-FFF2-40B4-BE49-F238E27FC236}">
                <a16:creationId xmlns:a16="http://schemas.microsoft.com/office/drawing/2014/main" id="{596B0396-7D94-46DE-90B6-988A1A451AA5}"/>
              </a:ext>
            </a:extLst>
          </p:cNvPr>
          <p:cNvSpPr/>
          <p:nvPr/>
        </p:nvSpPr>
        <p:spPr>
          <a:xfrm>
            <a:off x="4441402" y="3488662"/>
            <a:ext cx="1722437" cy="454025"/>
          </a:xfrm>
          <a:custGeom>
            <a:avLst/>
            <a:gdLst>
              <a:gd name="connsiteX0" fmla="*/ 0 w 1722339"/>
              <a:gd name="connsiteY0" fmla="*/ 45399 h 453993"/>
              <a:gd name="connsiteX1" fmla="*/ 45399 w 1722339"/>
              <a:gd name="connsiteY1" fmla="*/ 0 h 453993"/>
              <a:gd name="connsiteX2" fmla="*/ 1676940 w 1722339"/>
              <a:gd name="connsiteY2" fmla="*/ 0 h 453993"/>
              <a:gd name="connsiteX3" fmla="*/ 1722339 w 1722339"/>
              <a:gd name="connsiteY3" fmla="*/ 45399 h 453993"/>
              <a:gd name="connsiteX4" fmla="*/ 1722339 w 1722339"/>
              <a:gd name="connsiteY4" fmla="*/ 408594 h 453993"/>
              <a:gd name="connsiteX5" fmla="*/ 1676940 w 1722339"/>
              <a:gd name="connsiteY5" fmla="*/ 453993 h 453993"/>
              <a:gd name="connsiteX6" fmla="*/ 45399 w 1722339"/>
              <a:gd name="connsiteY6" fmla="*/ 453993 h 453993"/>
              <a:gd name="connsiteX7" fmla="*/ 0 w 1722339"/>
              <a:gd name="connsiteY7" fmla="*/ 408594 h 453993"/>
              <a:gd name="connsiteX8" fmla="*/ 0 w 1722339"/>
              <a:gd name="connsiteY8" fmla="*/ 45399 h 45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2339" h="453993">
                <a:moveTo>
                  <a:pt x="0" y="45399"/>
                </a:moveTo>
                <a:cubicBezTo>
                  <a:pt x="0" y="20326"/>
                  <a:pt x="20326" y="0"/>
                  <a:pt x="45399" y="0"/>
                </a:cubicBezTo>
                <a:lnTo>
                  <a:pt x="1676940" y="0"/>
                </a:lnTo>
                <a:cubicBezTo>
                  <a:pt x="1702013" y="0"/>
                  <a:pt x="1722339" y="20326"/>
                  <a:pt x="1722339" y="45399"/>
                </a:cubicBezTo>
                <a:lnTo>
                  <a:pt x="1722339" y="408594"/>
                </a:lnTo>
                <a:cubicBezTo>
                  <a:pt x="1722339" y="433667"/>
                  <a:pt x="1702013" y="453993"/>
                  <a:pt x="1676940" y="453993"/>
                </a:cubicBezTo>
                <a:lnTo>
                  <a:pt x="45399" y="453993"/>
                </a:lnTo>
                <a:cubicBezTo>
                  <a:pt x="20326" y="453993"/>
                  <a:pt x="0" y="433667"/>
                  <a:pt x="0" y="408594"/>
                </a:cubicBezTo>
                <a:lnTo>
                  <a:pt x="0" y="4539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9017" tIns="59017" rIns="59017" bIns="59017" anchor="ctr"/>
          <a:lstStyle/>
          <a:p>
            <a:pPr algn="ctr" defTabSz="533400" eaLnBrk="1" hangingPunct="1">
              <a:lnSpc>
                <a:spcPct val="90000"/>
              </a:lnSpc>
              <a:spcAft>
                <a:spcPct val="35000"/>
              </a:spcAft>
              <a:defRPr/>
            </a:pPr>
            <a:r>
              <a:rPr lang="it-IT" sz="1200" b="1" dirty="0">
                <a:solidFill>
                  <a:srgbClr val="FFFFFF"/>
                </a:solidFill>
              </a:rPr>
              <a:t>Marketing</a:t>
            </a:r>
          </a:p>
        </p:txBody>
      </p:sp>
      <p:sp>
        <p:nvSpPr>
          <p:cNvPr id="9" name="Figura a mano libera 13">
            <a:extLst>
              <a:ext uri="{FF2B5EF4-FFF2-40B4-BE49-F238E27FC236}">
                <a16:creationId xmlns:a16="http://schemas.microsoft.com/office/drawing/2014/main" id="{36E4A264-2269-4BA2-BD8C-A946BBF9262D}"/>
              </a:ext>
            </a:extLst>
          </p:cNvPr>
          <p:cNvSpPr/>
          <p:nvPr/>
        </p:nvSpPr>
        <p:spPr>
          <a:xfrm>
            <a:off x="5499101" y="4184082"/>
            <a:ext cx="1722438" cy="454025"/>
          </a:xfrm>
          <a:custGeom>
            <a:avLst/>
            <a:gdLst>
              <a:gd name="connsiteX0" fmla="*/ 0 w 1722339"/>
              <a:gd name="connsiteY0" fmla="*/ 45399 h 453993"/>
              <a:gd name="connsiteX1" fmla="*/ 45399 w 1722339"/>
              <a:gd name="connsiteY1" fmla="*/ 0 h 453993"/>
              <a:gd name="connsiteX2" fmla="*/ 1676940 w 1722339"/>
              <a:gd name="connsiteY2" fmla="*/ 0 h 453993"/>
              <a:gd name="connsiteX3" fmla="*/ 1722339 w 1722339"/>
              <a:gd name="connsiteY3" fmla="*/ 45399 h 453993"/>
              <a:gd name="connsiteX4" fmla="*/ 1722339 w 1722339"/>
              <a:gd name="connsiteY4" fmla="*/ 408594 h 453993"/>
              <a:gd name="connsiteX5" fmla="*/ 1676940 w 1722339"/>
              <a:gd name="connsiteY5" fmla="*/ 453993 h 453993"/>
              <a:gd name="connsiteX6" fmla="*/ 45399 w 1722339"/>
              <a:gd name="connsiteY6" fmla="*/ 453993 h 453993"/>
              <a:gd name="connsiteX7" fmla="*/ 0 w 1722339"/>
              <a:gd name="connsiteY7" fmla="*/ 408594 h 453993"/>
              <a:gd name="connsiteX8" fmla="*/ 0 w 1722339"/>
              <a:gd name="connsiteY8" fmla="*/ 45399 h 45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2339" h="453993">
                <a:moveTo>
                  <a:pt x="0" y="45399"/>
                </a:moveTo>
                <a:cubicBezTo>
                  <a:pt x="0" y="20326"/>
                  <a:pt x="20326" y="0"/>
                  <a:pt x="45399" y="0"/>
                </a:cubicBezTo>
                <a:lnTo>
                  <a:pt x="1676940" y="0"/>
                </a:lnTo>
                <a:cubicBezTo>
                  <a:pt x="1702013" y="0"/>
                  <a:pt x="1722339" y="20326"/>
                  <a:pt x="1722339" y="45399"/>
                </a:cubicBezTo>
                <a:lnTo>
                  <a:pt x="1722339" y="408594"/>
                </a:lnTo>
                <a:cubicBezTo>
                  <a:pt x="1722339" y="433667"/>
                  <a:pt x="1702013" y="453993"/>
                  <a:pt x="1676940" y="453993"/>
                </a:cubicBezTo>
                <a:lnTo>
                  <a:pt x="45399" y="453993"/>
                </a:lnTo>
                <a:cubicBezTo>
                  <a:pt x="20326" y="453993"/>
                  <a:pt x="0" y="433667"/>
                  <a:pt x="0" y="408594"/>
                </a:cubicBezTo>
                <a:lnTo>
                  <a:pt x="0" y="4539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9017" tIns="59017" rIns="59017" bIns="59017" anchor="ctr"/>
          <a:lstStyle/>
          <a:p>
            <a:pPr algn="ctr" defTabSz="533400" eaLnBrk="1" hangingPunct="1">
              <a:lnSpc>
                <a:spcPct val="90000"/>
              </a:lnSpc>
              <a:spcAft>
                <a:spcPct val="35000"/>
              </a:spcAft>
              <a:defRPr/>
            </a:pPr>
            <a:r>
              <a:rPr lang="it-IT" sz="1200" b="1" dirty="0">
                <a:solidFill>
                  <a:srgbClr val="FFFFFF"/>
                </a:solidFill>
              </a:rPr>
              <a:t>Vendite</a:t>
            </a:r>
          </a:p>
        </p:txBody>
      </p:sp>
      <p:sp>
        <p:nvSpPr>
          <p:cNvPr id="10" name="Figura a mano libera 4">
            <a:extLst>
              <a:ext uri="{FF2B5EF4-FFF2-40B4-BE49-F238E27FC236}">
                <a16:creationId xmlns:a16="http://schemas.microsoft.com/office/drawing/2014/main" id="{097EDD82-D873-44D3-8AD4-36690CC44FDE}"/>
              </a:ext>
            </a:extLst>
          </p:cNvPr>
          <p:cNvSpPr>
            <a:spLocks noChangeAspect="1"/>
          </p:cNvSpPr>
          <p:nvPr/>
        </p:nvSpPr>
        <p:spPr>
          <a:xfrm>
            <a:off x="6550848" y="1380295"/>
            <a:ext cx="1403350" cy="1403350"/>
          </a:xfrm>
          <a:custGeom>
            <a:avLst/>
            <a:gdLst>
              <a:gd name="connsiteX0" fmla="*/ 0 w 1791890"/>
              <a:gd name="connsiteY0" fmla="*/ 895945 h 1791890"/>
              <a:gd name="connsiteX1" fmla="*/ 895945 w 1791890"/>
              <a:gd name="connsiteY1" fmla="*/ 0 h 1791890"/>
              <a:gd name="connsiteX2" fmla="*/ 1791890 w 1791890"/>
              <a:gd name="connsiteY2" fmla="*/ 895945 h 1791890"/>
              <a:gd name="connsiteX3" fmla="*/ 895945 w 1791890"/>
              <a:gd name="connsiteY3" fmla="*/ 1791890 h 1791890"/>
              <a:gd name="connsiteX4" fmla="*/ 0 w 1791890"/>
              <a:gd name="connsiteY4" fmla="*/ 895945 h 179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890" h="1791890">
                <a:moveTo>
                  <a:pt x="0" y="895945"/>
                </a:moveTo>
                <a:cubicBezTo>
                  <a:pt x="0" y="401128"/>
                  <a:pt x="401128" y="0"/>
                  <a:pt x="895945" y="0"/>
                </a:cubicBezTo>
                <a:cubicBezTo>
                  <a:pt x="1390762" y="0"/>
                  <a:pt x="1791890" y="401128"/>
                  <a:pt x="1791890" y="895945"/>
                </a:cubicBezTo>
                <a:cubicBezTo>
                  <a:pt x="1791890" y="1390762"/>
                  <a:pt x="1390762" y="1791890"/>
                  <a:pt x="895945" y="1791890"/>
                </a:cubicBezTo>
                <a:cubicBezTo>
                  <a:pt x="401128" y="1791890"/>
                  <a:pt x="0" y="1390762"/>
                  <a:pt x="0" y="895945"/>
                </a:cubicBezTo>
                <a:close/>
              </a:path>
            </a:pathLst>
          </a:custGeom>
          <a:solidFill>
            <a:srgbClr val="92D050">
              <a:alpha val="50000"/>
            </a:srgb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90000" tIns="90000" rIns="90000" bIns="90000" anchor="ctr"/>
          <a:lstStyle/>
          <a:p>
            <a:pPr algn="ctr" defTabSz="933450" eaLnBrk="1" hangingPunct="1">
              <a:lnSpc>
                <a:spcPct val="90000"/>
              </a:lnSpc>
              <a:spcAft>
                <a:spcPct val="35000"/>
              </a:spcAft>
              <a:defRPr/>
            </a:pPr>
            <a:r>
              <a:rPr lang="it-IT" sz="1200" b="1" dirty="0"/>
              <a:t>R&amp;S</a:t>
            </a:r>
          </a:p>
        </p:txBody>
      </p:sp>
      <p:sp>
        <p:nvSpPr>
          <p:cNvPr id="11" name="Figura a mano libera 4">
            <a:extLst>
              <a:ext uri="{FF2B5EF4-FFF2-40B4-BE49-F238E27FC236}">
                <a16:creationId xmlns:a16="http://schemas.microsoft.com/office/drawing/2014/main" id="{EB4977D3-2D3C-4A23-877E-A00A8BE4DEAC}"/>
              </a:ext>
            </a:extLst>
          </p:cNvPr>
          <p:cNvSpPr>
            <a:spLocks noChangeAspect="1"/>
          </p:cNvSpPr>
          <p:nvPr/>
        </p:nvSpPr>
        <p:spPr>
          <a:xfrm>
            <a:off x="965491" y="2535995"/>
            <a:ext cx="1403350" cy="1403350"/>
          </a:xfrm>
          <a:custGeom>
            <a:avLst/>
            <a:gdLst>
              <a:gd name="connsiteX0" fmla="*/ 0 w 1791890"/>
              <a:gd name="connsiteY0" fmla="*/ 895945 h 1791890"/>
              <a:gd name="connsiteX1" fmla="*/ 895945 w 1791890"/>
              <a:gd name="connsiteY1" fmla="*/ 0 h 1791890"/>
              <a:gd name="connsiteX2" fmla="*/ 1791890 w 1791890"/>
              <a:gd name="connsiteY2" fmla="*/ 895945 h 1791890"/>
              <a:gd name="connsiteX3" fmla="*/ 895945 w 1791890"/>
              <a:gd name="connsiteY3" fmla="*/ 1791890 h 1791890"/>
              <a:gd name="connsiteX4" fmla="*/ 0 w 1791890"/>
              <a:gd name="connsiteY4" fmla="*/ 895945 h 179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890" h="1791890">
                <a:moveTo>
                  <a:pt x="0" y="895945"/>
                </a:moveTo>
                <a:cubicBezTo>
                  <a:pt x="0" y="401128"/>
                  <a:pt x="401128" y="0"/>
                  <a:pt x="895945" y="0"/>
                </a:cubicBezTo>
                <a:cubicBezTo>
                  <a:pt x="1390762" y="0"/>
                  <a:pt x="1791890" y="401128"/>
                  <a:pt x="1791890" y="895945"/>
                </a:cubicBezTo>
                <a:cubicBezTo>
                  <a:pt x="1791890" y="1390762"/>
                  <a:pt x="1390762" y="1791890"/>
                  <a:pt x="895945" y="1791890"/>
                </a:cubicBezTo>
                <a:cubicBezTo>
                  <a:pt x="401128" y="1791890"/>
                  <a:pt x="0" y="1390762"/>
                  <a:pt x="0" y="895945"/>
                </a:cubicBezTo>
                <a:close/>
              </a:path>
            </a:pathLst>
          </a:custGeom>
          <a:solidFill>
            <a:srgbClr val="92D050">
              <a:alpha val="50000"/>
            </a:srgb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90000" tIns="90000" rIns="90000" bIns="90000" anchor="ctr"/>
          <a:lstStyle/>
          <a:p>
            <a:pPr algn="ctr" defTabSz="933450" eaLnBrk="1" hangingPunct="1">
              <a:lnSpc>
                <a:spcPct val="90000"/>
              </a:lnSpc>
              <a:spcAft>
                <a:spcPct val="35000"/>
              </a:spcAft>
              <a:defRPr/>
            </a:pPr>
            <a:r>
              <a:rPr lang="it-IT" sz="1200" b="1" dirty="0"/>
              <a:t>Risorse umane e organizzazione</a:t>
            </a:r>
          </a:p>
        </p:txBody>
      </p:sp>
      <p:sp>
        <p:nvSpPr>
          <p:cNvPr id="12" name="Figura a mano libera 4">
            <a:extLst>
              <a:ext uri="{FF2B5EF4-FFF2-40B4-BE49-F238E27FC236}">
                <a16:creationId xmlns:a16="http://schemas.microsoft.com/office/drawing/2014/main" id="{15D32878-5555-49A1-BF4D-C3646F6F4A4D}"/>
              </a:ext>
            </a:extLst>
          </p:cNvPr>
          <p:cNvSpPr>
            <a:spLocks noChangeAspect="1"/>
          </p:cNvSpPr>
          <p:nvPr/>
        </p:nvSpPr>
        <p:spPr>
          <a:xfrm>
            <a:off x="1831259" y="3429000"/>
            <a:ext cx="1403350" cy="1403350"/>
          </a:xfrm>
          <a:custGeom>
            <a:avLst/>
            <a:gdLst>
              <a:gd name="connsiteX0" fmla="*/ 0 w 1791890"/>
              <a:gd name="connsiteY0" fmla="*/ 895945 h 1791890"/>
              <a:gd name="connsiteX1" fmla="*/ 895945 w 1791890"/>
              <a:gd name="connsiteY1" fmla="*/ 0 h 1791890"/>
              <a:gd name="connsiteX2" fmla="*/ 1791890 w 1791890"/>
              <a:gd name="connsiteY2" fmla="*/ 895945 h 1791890"/>
              <a:gd name="connsiteX3" fmla="*/ 895945 w 1791890"/>
              <a:gd name="connsiteY3" fmla="*/ 1791890 h 1791890"/>
              <a:gd name="connsiteX4" fmla="*/ 0 w 1791890"/>
              <a:gd name="connsiteY4" fmla="*/ 895945 h 179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890" h="1791890">
                <a:moveTo>
                  <a:pt x="0" y="895945"/>
                </a:moveTo>
                <a:cubicBezTo>
                  <a:pt x="0" y="401128"/>
                  <a:pt x="401128" y="0"/>
                  <a:pt x="895945" y="0"/>
                </a:cubicBezTo>
                <a:cubicBezTo>
                  <a:pt x="1390762" y="0"/>
                  <a:pt x="1791890" y="401128"/>
                  <a:pt x="1791890" y="895945"/>
                </a:cubicBezTo>
                <a:cubicBezTo>
                  <a:pt x="1791890" y="1390762"/>
                  <a:pt x="1390762" y="1791890"/>
                  <a:pt x="895945" y="1791890"/>
                </a:cubicBezTo>
                <a:cubicBezTo>
                  <a:pt x="401128" y="1791890"/>
                  <a:pt x="0" y="1390762"/>
                  <a:pt x="0" y="895945"/>
                </a:cubicBezTo>
                <a:close/>
              </a:path>
            </a:pathLst>
          </a:custGeom>
          <a:solidFill>
            <a:srgbClr val="92D050">
              <a:alpha val="50000"/>
            </a:srgb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90000" tIns="90000" rIns="90000" bIns="90000" anchor="ctr"/>
          <a:lstStyle/>
          <a:p>
            <a:pPr algn="ctr" defTabSz="933450" eaLnBrk="1" hangingPunct="1">
              <a:lnSpc>
                <a:spcPct val="90000"/>
              </a:lnSpc>
              <a:spcAft>
                <a:spcPct val="35000"/>
              </a:spcAft>
              <a:defRPr/>
            </a:pPr>
            <a:r>
              <a:rPr lang="it-IT" sz="1200" b="1" dirty="0"/>
              <a:t>Sistemi informativi</a:t>
            </a:r>
          </a:p>
          <a:p>
            <a:pPr algn="ctr" defTabSz="933450" eaLnBrk="1" hangingPunct="1">
              <a:lnSpc>
                <a:spcPct val="90000"/>
              </a:lnSpc>
              <a:spcAft>
                <a:spcPct val="35000"/>
              </a:spcAft>
              <a:defRPr/>
            </a:pPr>
            <a:r>
              <a:rPr lang="it-IT" sz="1200" b="1" dirty="0"/>
              <a:t>(informazioni e dati aziendali)</a:t>
            </a:r>
          </a:p>
        </p:txBody>
      </p:sp>
      <p:sp>
        <p:nvSpPr>
          <p:cNvPr id="13" name="Figura a mano libera 4">
            <a:extLst>
              <a:ext uri="{FF2B5EF4-FFF2-40B4-BE49-F238E27FC236}">
                <a16:creationId xmlns:a16="http://schemas.microsoft.com/office/drawing/2014/main" id="{A25750B5-E154-442B-A639-7CD138417327}"/>
              </a:ext>
            </a:extLst>
          </p:cNvPr>
          <p:cNvSpPr>
            <a:spLocks noChangeAspect="1"/>
          </p:cNvSpPr>
          <p:nvPr/>
        </p:nvSpPr>
        <p:spPr>
          <a:xfrm>
            <a:off x="2683824" y="4256087"/>
            <a:ext cx="1403350" cy="1403350"/>
          </a:xfrm>
          <a:custGeom>
            <a:avLst/>
            <a:gdLst>
              <a:gd name="connsiteX0" fmla="*/ 0 w 1791890"/>
              <a:gd name="connsiteY0" fmla="*/ 895945 h 1791890"/>
              <a:gd name="connsiteX1" fmla="*/ 895945 w 1791890"/>
              <a:gd name="connsiteY1" fmla="*/ 0 h 1791890"/>
              <a:gd name="connsiteX2" fmla="*/ 1791890 w 1791890"/>
              <a:gd name="connsiteY2" fmla="*/ 895945 h 1791890"/>
              <a:gd name="connsiteX3" fmla="*/ 895945 w 1791890"/>
              <a:gd name="connsiteY3" fmla="*/ 1791890 h 1791890"/>
              <a:gd name="connsiteX4" fmla="*/ 0 w 1791890"/>
              <a:gd name="connsiteY4" fmla="*/ 895945 h 179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890" h="1791890">
                <a:moveTo>
                  <a:pt x="0" y="895945"/>
                </a:moveTo>
                <a:cubicBezTo>
                  <a:pt x="0" y="401128"/>
                  <a:pt x="401128" y="0"/>
                  <a:pt x="895945" y="0"/>
                </a:cubicBezTo>
                <a:cubicBezTo>
                  <a:pt x="1390762" y="0"/>
                  <a:pt x="1791890" y="401128"/>
                  <a:pt x="1791890" y="895945"/>
                </a:cubicBezTo>
                <a:cubicBezTo>
                  <a:pt x="1791890" y="1390762"/>
                  <a:pt x="1390762" y="1791890"/>
                  <a:pt x="895945" y="1791890"/>
                </a:cubicBezTo>
                <a:cubicBezTo>
                  <a:pt x="401128" y="1791890"/>
                  <a:pt x="0" y="1390762"/>
                  <a:pt x="0" y="895945"/>
                </a:cubicBezTo>
                <a:close/>
              </a:path>
            </a:pathLst>
          </a:custGeom>
          <a:solidFill>
            <a:srgbClr val="92D050">
              <a:alpha val="50000"/>
            </a:srgb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90000" tIns="90000" rIns="90000" bIns="90000" anchor="ctr"/>
          <a:lstStyle/>
          <a:p>
            <a:pPr algn="ctr" defTabSz="933450" eaLnBrk="1" hangingPunct="1">
              <a:lnSpc>
                <a:spcPct val="90000"/>
              </a:lnSpc>
              <a:spcAft>
                <a:spcPct val="35000"/>
              </a:spcAft>
              <a:defRPr/>
            </a:pPr>
            <a:r>
              <a:rPr lang="it-IT" sz="1200" b="1" dirty="0"/>
              <a:t>Amministrazione</a:t>
            </a:r>
          </a:p>
        </p:txBody>
      </p:sp>
      <p:sp>
        <p:nvSpPr>
          <p:cNvPr id="14" name="Figura a mano libera 4">
            <a:extLst>
              <a:ext uri="{FF2B5EF4-FFF2-40B4-BE49-F238E27FC236}">
                <a16:creationId xmlns:a16="http://schemas.microsoft.com/office/drawing/2014/main" id="{7A7B4526-0805-4F33-9ABC-2E53EAA5C45A}"/>
              </a:ext>
            </a:extLst>
          </p:cNvPr>
          <p:cNvSpPr>
            <a:spLocks noChangeAspect="1"/>
          </p:cNvSpPr>
          <p:nvPr/>
        </p:nvSpPr>
        <p:spPr>
          <a:xfrm>
            <a:off x="3660776" y="5047492"/>
            <a:ext cx="1403350" cy="1403350"/>
          </a:xfrm>
          <a:custGeom>
            <a:avLst/>
            <a:gdLst>
              <a:gd name="connsiteX0" fmla="*/ 0 w 1791890"/>
              <a:gd name="connsiteY0" fmla="*/ 895945 h 1791890"/>
              <a:gd name="connsiteX1" fmla="*/ 895945 w 1791890"/>
              <a:gd name="connsiteY1" fmla="*/ 0 h 1791890"/>
              <a:gd name="connsiteX2" fmla="*/ 1791890 w 1791890"/>
              <a:gd name="connsiteY2" fmla="*/ 895945 h 1791890"/>
              <a:gd name="connsiteX3" fmla="*/ 895945 w 1791890"/>
              <a:gd name="connsiteY3" fmla="*/ 1791890 h 1791890"/>
              <a:gd name="connsiteX4" fmla="*/ 0 w 1791890"/>
              <a:gd name="connsiteY4" fmla="*/ 895945 h 179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890" h="1791890">
                <a:moveTo>
                  <a:pt x="0" y="895945"/>
                </a:moveTo>
                <a:cubicBezTo>
                  <a:pt x="0" y="401128"/>
                  <a:pt x="401128" y="0"/>
                  <a:pt x="895945" y="0"/>
                </a:cubicBezTo>
                <a:cubicBezTo>
                  <a:pt x="1390762" y="0"/>
                  <a:pt x="1791890" y="401128"/>
                  <a:pt x="1791890" y="895945"/>
                </a:cubicBezTo>
                <a:cubicBezTo>
                  <a:pt x="1791890" y="1390762"/>
                  <a:pt x="1390762" y="1791890"/>
                  <a:pt x="895945" y="1791890"/>
                </a:cubicBezTo>
                <a:cubicBezTo>
                  <a:pt x="401128" y="1791890"/>
                  <a:pt x="0" y="1390762"/>
                  <a:pt x="0" y="895945"/>
                </a:cubicBezTo>
                <a:close/>
              </a:path>
            </a:pathLst>
          </a:custGeom>
          <a:solidFill>
            <a:srgbClr val="92D050">
              <a:alpha val="50000"/>
            </a:srgb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90000" tIns="90000" rIns="90000" bIns="90000" anchor="ctr"/>
          <a:lstStyle/>
          <a:p>
            <a:pPr algn="ctr" defTabSz="933450" eaLnBrk="1" hangingPunct="1">
              <a:lnSpc>
                <a:spcPct val="90000"/>
              </a:lnSpc>
              <a:spcAft>
                <a:spcPct val="35000"/>
              </a:spcAft>
              <a:defRPr/>
            </a:pPr>
            <a:r>
              <a:rPr lang="it-IT" sz="1200" b="1" dirty="0"/>
              <a:t>Gestione e controllo</a:t>
            </a:r>
          </a:p>
        </p:txBody>
      </p:sp>
      <p:sp>
        <p:nvSpPr>
          <p:cNvPr id="16" name="CasellaDiTesto 15">
            <a:extLst>
              <a:ext uri="{FF2B5EF4-FFF2-40B4-BE49-F238E27FC236}">
                <a16:creationId xmlns:a16="http://schemas.microsoft.com/office/drawing/2014/main" id="{D500D469-C091-465E-8405-1FBC182259A2}"/>
              </a:ext>
            </a:extLst>
          </p:cNvPr>
          <p:cNvSpPr txBox="1"/>
          <p:nvPr/>
        </p:nvSpPr>
        <p:spPr>
          <a:xfrm>
            <a:off x="125201" y="174133"/>
            <a:ext cx="4629150" cy="461665"/>
          </a:xfrm>
          <a:prstGeom prst="rect">
            <a:avLst/>
          </a:prstGeom>
          <a:solidFill>
            <a:srgbClr val="92D050"/>
          </a:solidFill>
        </p:spPr>
        <p:txBody>
          <a:bodyPr wrap="square" rtlCol="0">
            <a:spAutoFit/>
          </a:bodyPr>
          <a:lstStyle/>
          <a:p>
            <a:pPr algn="ctr"/>
            <a:r>
              <a:rPr lang="it-IT" sz="2400" b="1" dirty="0">
                <a:latin typeface="Times New Roman" panose="02020603050405020304" pitchFamily="18" charset="0"/>
                <a:cs typeface="Times New Roman" panose="02020603050405020304" pitchFamily="18" charset="0"/>
              </a:rPr>
              <a:t>LE FUNZIONI AZIENDALI</a:t>
            </a:r>
          </a:p>
        </p:txBody>
      </p:sp>
    </p:spTree>
    <p:extLst>
      <p:ext uri="{BB962C8B-B14F-4D97-AF65-F5344CB8AC3E}">
        <p14:creationId xmlns:p14="http://schemas.microsoft.com/office/powerpoint/2010/main" val="3018109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asellaDiTesto 3">
            <a:extLst>
              <a:ext uri="{FF2B5EF4-FFF2-40B4-BE49-F238E27FC236}">
                <a16:creationId xmlns:a16="http://schemas.microsoft.com/office/drawing/2014/main" id="{E176B12E-C895-490A-B829-E6AC7B4EC5B5}"/>
              </a:ext>
            </a:extLst>
          </p:cNvPr>
          <p:cNvSpPr txBox="1">
            <a:spLocks noChangeArrowheads="1"/>
          </p:cNvSpPr>
          <p:nvPr/>
        </p:nvSpPr>
        <p:spPr bwMode="auto">
          <a:xfrm>
            <a:off x="2855913" y="188914"/>
            <a:ext cx="76327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it-IT" altLang="it-IT" sz="1600">
                <a:latin typeface="Verdana" panose="020B0604030504040204" pitchFamily="34" charset="0"/>
              </a:rPr>
              <a:t>RASSEGNA DI ALCUNE TEORIE ECONOMICHE</a:t>
            </a:r>
          </a:p>
        </p:txBody>
      </p:sp>
      <p:sp>
        <p:nvSpPr>
          <p:cNvPr id="32771" name="CasellaDiTesto 4">
            <a:extLst>
              <a:ext uri="{FF2B5EF4-FFF2-40B4-BE49-F238E27FC236}">
                <a16:creationId xmlns:a16="http://schemas.microsoft.com/office/drawing/2014/main" id="{4D2433B9-DC9A-4E28-A018-56977A39A87D}"/>
              </a:ext>
            </a:extLst>
          </p:cNvPr>
          <p:cNvSpPr txBox="1">
            <a:spLocks noChangeArrowheads="1"/>
          </p:cNvSpPr>
          <p:nvPr/>
        </p:nvSpPr>
        <p:spPr bwMode="auto">
          <a:xfrm>
            <a:off x="2495550" y="1555751"/>
            <a:ext cx="1220788"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ts val="1800"/>
              </a:lnSpc>
              <a:spcAft>
                <a:spcPts val="200"/>
              </a:spcAft>
            </a:pPr>
            <a:r>
              <a:rPr lang="it-IT" altLang="it-IT" sz="1200">
                <a:latin typeface="Verdana" panose="020B0604030504040204" pitchFamily="34" charset="0"/>
              </a:rPr>
              <a:t>Adam Smith</a:t>
            </a:r>
          </a:p>
        </p:txBody>
      </p:sp>
      <p:pic>
        <p:nvPicPr>
          <p:cNvPr id="32772" name="Picture 2">
            <a:extLst>
              <a:ext uri="{FF2B5EF4-FFF2-40B4-BE49-F238E27FC236}">
                <a16:creationId xmlns:a16="http://schemas.microsoft.com/office/drawing/2014/main" id="{54F48361-856D-40BB-B521-681C95A4EA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6838" y="2133601"/>
            <a:ext cx="93821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4">
            <a:extLst>
              <a:ext uri="{FF2B5EF4-FFF2-40B4-BE49-F238E27FC236}">
                <a16:creationId xmlns:a16="http://schemas.microsoft.com/office/drawing/2014/main" id="{054BD4B0-C7D9-4C41-8D07-5AE12BE7DB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1288" y="4471989"/>
            <a:ext cx="78105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CasellaDiTesto 6">
            <a:extLst>
              <a:ext uri="{FF2B5EF4-FFF2-40B4-BE49-F238E27FC236}">
                <a16:creationId xmlns:a16="http://schemas.microsoft.com/office/drawing/2014/main" id="{2B8EED99-F3B1-43B0-822D-99D3F6CBA103}"/>
              </a:ext>
            </a:extLst>
          </p:cNvPr>
          <p:cNvSpPr txBox="1">
            <a:spLocks noChangeArrowheads="1"/>
          </p:cNvSpPr>
          <p:nvPr/>
        </p:nvSpPr>
        <p:spPr bwMode="auto">
          <a:xfrm>
            <a:off x="2497139" y="3948113"/>
            <a:ext cx="1150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spcAft>
                <a:spcPts val="200"/>
              </a:spcAft>
            </a:pPr>
            <a:r>
              <a:rPr lang="it-IT" altLang="it-IT" sz="1200">
                <a:latin typeface="Verdana" panose="020B0604030504040204" pitchFamily="34" charset="0"/>
              </a:rPr>
              <a:t>Karl Marx</a:t>
            </a:r>
          </a:p>
          <a:p>
            <a:pPr algn="ctr">
              <a:spcAft>
                <a:spcPts val="200"/>
              </a:spcAft>
            </a:pPr>
            <a:r>
              <a:rPr lang="it-IT" altLang="it-IT" sz="1000">
                <a:latin typeface="Verdana" panose="020B0604030504040204" pitchFamily="34" charset="0"/>
              </a:rPr>
              <a:t>(</a:t>
            </a:r>
            <a:r>
              <a:rPr lang="it-IT" altLang="it-IT" sz="1000" i="1">
                <a:latin typeface="Verdana" panose="020B0604030504040204" pitchFamily="34" charset="0"/>
              </a:rPr>
              <a:t>Il capitale</a:t>
            </a:r>
            <a:r>
              <a:rPr lang="it-IT" altLang="it-IT" sz="1000">
                <a:latin typeface="Verdana" panose="020B0604030504040204" pitchFamily="34" charset="0"/>
              </a:rPr>
              <a:t>)</a:t>
            </a:r>
          </a:p>
        </p:txBody>
      </p:sp>
      <p:sp>
        <p:nvSpPr>
          <p:cNvPr id="32775" name="Text Box 13">
            <a:extLst>
              <a:ext uri="{FF2B5EF4-FFF2-40B4-BE49-F238E27FC236}">
                <a16:creationId xmlns:a16="http://schemas.microsoft.com/office/drawing/2014/main" id="{B2D1E185-A2C8-47C1-BDC7-6575B58A68EB}"/>
              </a:ext>
            </a:extLst>
          </p:cNvPr>
          <p:cNvSpPr txBox="1">
            <a:spLocks noChangeArrowheads="1"/>
          </p:cNvSpPr>
          <p:nvPr/>
        </p:nvSpPr>
        <p:spPr bwMode="auto">
          <a:xfrm>
            <a:off x="2854326" y="1295400"/>
            <a:ext cx="504825" cy="2286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it-IT" altLang="it-IT" sz="900" b="1">
                <a:latin typeface="Arial" panose="020B0604020202020204" pitchFamily="34" charset="0"/>
              </a:rPr>
              <a:t>1776</a:t>
            </a:r>
          </a:p>
        </p:txBody>
      </p:sp>
      <p:sp>
        <p:nvSpPr>
          <p:cNvPr id="32776" name="Text Box 15">
            <a:extLst>
              <a:ext uri="{FF2B5EF4-FFF2-40B4-BE49-F238E27FC236}">
                <a16:creationId xmlns:a16="http://schemas.microsoft.com/office/drawing/2014/main" id="{41282929-86C7-44DD-94E2-808740F03A07}"/>
              </a:ext>
            </a:extLst>
          </p:cNvPr>
          <p:cNvSpPr txBox="1">
            <a:spLocks noChangeArrowheads="1"/>
          </p:cNvSpPr>
          <p:nvPr/>
        </p:nvSpPr>
        <p:spPr bwMode="auto">
          <a:xfrm>
            <a:off x="2601913" y="1763713"/>
            <a:ext cx="10080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it-IT" altLang="it-IT" sz="900">
                <a:latin typeface="Verdana" panose="020B0604030504040204" pitchFamily="34" charset="0"/>
              </a:rPr>
              <a:t>(</a:t>
            </a:r>
            <a:r>
              <a:rPr lang="it-IT" altLang="it-IT" sz="900" i="1">
                <a:latin typeface="Verdana" panose="020B0604030504040204" pitchFamily="34" charset="0"/>
              </a:rPr>
              <a:t>La ricchezza delle nazioni</a:t>
            </a:r>
            <a:r>
              <a:rPr lang="it-IT" altLang="it-IT" sz="900">
                <a:latin typeface="Verdana" panose="020B0604030504040204" pitchFamily="34" charset="0"/>
              </a:rPr>
              <a:t>)</a:t>
            </a:r>
          </a:p>
        </p:txBody>
      </p:sp>
      <p:sp>
        <p:nvSpPr>
          <p:cNvPr id="32777" name="Text Box 16">
            <a:extLst>
              <a:ext uri="{FF2B5EF4-FFF2-40B4-BE49-F238E27FC236}">
                <a16:creationId xmlns:a16="http://schemas.microsoft.com/office/drawing/2014/main" id="{924223D0-4191-4A30-A735-3FCA1A10BF0A}"/>
              </a:ext>
            </a:extLst>
          </p:cNvPr>
          <p:cNvSpPr txBox="1">
            <a:spLocks noChangeArrowheads="1"/>
          </p:cNvSpPr>
          <p:nvPr/>
        </p:nvSpPr>
        <p:spPr bwMode="auto">
          <a:xfrm>
            <a:off x="3792538" y="1652588"/>
            <a:ext cx="6227762" cy="120015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71450" indent="-1714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buClr>
                <a:srgbClr val="17375E"/>
              </a:buClr>
              <a:buSzPct val="125000"/>
              <a:buFont typeface="Wingdings" panose="05000000000000000000" pitchFamily="2" charset="2"/>
              <a:buChar char="ü"/>
            </a:pPr>
            <a:r>
              <a:rPr lang="it-IT" altLang="it-IT" sz="1200" dirty="0">
                <a:latin typeface="Verdana" panose="020B0604030504040204" pitchFamily="34" charset="0"/>
              </a:rPr>
              <a:t>Divisione del lavoro </a:t>
            </a:r>
            <a:r>
              <a:rPr lang="it-IT" altLang="it-IT" sz="1200" dirty="0">
                <a:latin typeface="Verdana" panose="020B0604030504040204" pitchFamily="34" charset="0"/>
                <a:sym typeface="Wingdings" panose="05000000000000000000" pitchFamily="2" charset="2"/>
              </a:rPr>
              <a:t> interdipendenza sociale  necessità del mercato</a:t>
            </a:r>
          </a:p>
          <a:p>
            <a:pPr eaLnBrk="1" hangingPunct="1">
              <a:spcBef>
                <a:spcPct val="50000"/>
              </a:spcBef>
              <a:buClr>
                <a:srgbClr val="17375E"/>
              </a:buClr>
              <a:buSzPct val="125000"/>
              <a:buFont typeface="Wingdings" panose="05000000000000000000" pitchFamily="2" charset="2"/>
              <a:buChar char="ü"/>
            </a:pPr>
            <a:r>
              <a:rPr lang="it-IT" altLang="it-IT" sz="1200" dirty="0">
                <a:latin typeface="Verdana" panose="020B0604030504040204" pitchFamily="34" charset="0"/>
                <a:sym typeface="Wingdings" panose="05000000000000000000" pitchFamily="2" charset="2"/>
              </a:rPr>
              <a:t>Fede nella “mano invisibile”  regolazione spontanea del sistema economico senza bisogno di interventi esterni</a:t>
            </a:r>
          </a:p>
          <a:p>
            <a:pPr eaLnBrk="1" hangingPunct="1">
              <a:spcBef>
                <a:spcPct val="50000"/>
              </a:spcBef>
              <a:buClr>
                <a:srgbClr val="17375E"/>
              </a:buClr>
              <a:buSzPct val="125000"/>
              <a:buFont typeface="Wingdings" panose="05000000000000000000" pitchFamily="2" charset="2"/>
              <a:buChar char="ü"/>
            </a:pPr>
            <a:r>
              <a:rPr lang="it-IT" altLang="it-IT" sz="1200" dirty="0">
                <a:latin typeface="Verdana" panose="020B0604030504040204" pitchFamily="34" charset="0"/>
                <a:sym typeface="Wingdings" panose="05000000000000000000" pitchFamily="2" charset="2"/>
              </a:rPr>
              <a:t>Libero scambio a livello interno e internazionale  ruolo non protezionistico e “interventistico” dello Stato in economia</a:t>
            </a:r>
            <a:endParaRPr lang="it-IT" altLang="it-IT" sz="1200" dirty="0">
              <a:latin typeface="Verdana" panose="020B0604030504040204" pitchFamily="34" charset="0"/>
            </a:endParaRPr>
          </a:p>
        </p:txBody>
      </p:sp>
      <p:sp>
        <p:nvSpPr>
          <p:cNvPr id="32778" name="Text Box 17">
            <a:extLst>
              <a:ext uri="{FF2B5EF4-FFF2-40B4-BE49-F238E27FC236}">
                <a16:creationId xmlns:a16="http://schemas.microsoft.com/office/drawing/2014/main" id="{1A5BF62B-316E-497D-B86F-791ECD7DB1C3}"/>
              </a:ext>
            </a:extLst>
          </p:cNvPr>
          <p:cNvSpPr txBox="1">
            <a:spLocks noChangeArrowheads="1"/>
          </p:cNvSpPr>
          <p:nvPr/>
        </p:nvSpPr>
        <p:spPr bwMode="auto">
          <a:xfrm>
            <a:off x="2819401" y="3719513"/>
            <a:ext cx="504825" cy="2286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it-IT" altLang="it-IT" sz="900" b="1">
                <a:latin typeface="Arial" panose="020B0604020202020204" pitchFamily="34" charset="0"/>
              </a:rPr>
              <a:t>1867</a:t>
            </a:r>
          </a:p>
        </p:txBody>
      </p:sp>
      <p:sp>
        <p:nvSpPr>
          <p:cNvPr id="32779" name="Text Box 19">
            <a:extLst>
              <a:ext uri="{FF2B5EF4-FFF2-40B4-BE49-F238E27FC236}">
                <a16:creationId xmlns:a16="http://schemas.microsoft.com/office/drawing/2014/main" id="{20395D27-31FE-4C6F-BCFD-1697D3C40935}"/>
              </a:ext>
            </a:extLst>
          </p:cNvPr>
          <p:cNvSpPr txBox="1">
            <a:spLocks noChangeArrowheads="1"/>
          </p:cNvSpPr>
          <p:nvPr/>
        </p:nvSpPr>
        <p:spPr bwMode="auto">
          <a:xfrm>
            <a:off x="3792539" y="4116388"/>
            <a:ext cx="6226175" cy="120015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71450" indent="-1714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buClr>
                <a:srgbClr val="17375E"/>
              </a:buClr>
              <a:buSzPct val="125000"/>
              <a:buFont typeface="Wingdings" panose="05000000000000000000" pitchFamily="2" charset="2"/>
              <a:buChar char="ü"/>
            </a:pPr>
            <a:r>
              <a:rPr lang="it-IT" altLang="it-IT" sz="1200">
                <a:latin typeface="Verdana" panose="020B0604030504040204" pitchFamily="34" charset="0"/>
              </a:rPr>
              <a:t>Valore, plusvalore, pluslavoro (scambio tra merci e denaro)</a:t>
            </a:r>
            <a:endParaRPr lang="it-IT" altLang="it-IT" sz="1200">
              <a:latin typeface="Verdana" panose="020B0604030504040204" pitchFamily="34" charset="0"/>
              <a:sym typeface="Wingdings" panose="05000000000000000000" pitchFamily="2" charset="2"/>
            </a:endParaRPr>
          </a:p>
          <a:p>
            <a:pPr eaLnBrk="1" hangingPunct="1">
              <a:spcBef>
                <a:spcPct val="50000"/>
              </a:spcBef>
              <a:buClr>
                <a:srgbClr val="17375E"/>
              </a:buClr>
              <a:buSzPct val="125000"/>
              <a:buFont typeface="Wingdings" panose="05000000000000000000" pitchFamily="2" charset="2"/>
              <a:buChar char="ü"/>
            </a:pPr>
            <a:r>
              <a:rPr lang="it-IT" altLang="it-IT" sz="1200">
                <a:latin typeface="Verdana" panose="020B0604030504040204" pitchFamily="34" charset="0"/>
                <a:sym typeface="Wingdings" panose="05000000000000000000" pitchFamily="2" charset="2"/>
              </a:rPr>
              <a:t>Introduzione delle macchine impoverimento dei lavoratori + Caduta tendenziale del tasso di profitto  crisi della società capitalista</a:t>
            </a:r>
          </a:p>
          <a:p>
            <a:pPr eaLnBrk="1" hangingPunct="1">
              <a:spcBef>
                <a:spcPct val="50000"/>
              </a:spcBef>
              <a:buClr>
                <a:srgbClr val="17375E"/>
              </a:buClr>
              <a:buSzPct val="125000"/>
              <a:buFont typeface="Wingdings" panose="05000000000000000000" pitchFamily="2" charset="2"/>
              <a:buChar char="ü"/>
            </a:pPr>
            <a:r>
              <a:rPr lang="it-IT" altLang="it-IT" sz="1200">
                <a:latin typeface="Verdana" panose="020B0604030504040204" pitchFamily="34" charset="0"/>
                <a:sym typeface="Wingdings" panose="05000000000000000000" pitchFamily="2" charset="2"/>
              </a:rPr>
              <a:t>Concezione marxiana come premessa alle dottrine economiche socialiste/comuniste (economie pianificate)</a:t>
            </a:r>
            <a:endParaRPr lang="it-IT" altLang="it-IT" sz="1200">
              <a:latin typeface="Verdana" panose="020B060403050404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asellaDiTesto 3">
            <a:extLst>
              <a:ext uri="{FF2B5EF4-FFF2-40B4-BE49-F238E27FC236}">
                <a16:creationId xmlns:a16="http://schemas.microsoft.com/office/drawing/2014/main" id="{CA476BD8-4946-40B7-AEB2-B367FE963BA4}"/>
              </a:ext>
            </a:extLst>
          </p:cNvPr>
          <p:cNvSpPr txBox="1">
            <a:spLocks noChangeArrowheads="1"/>
          </p:cNvSpPr>
          <p:nvPr/>
        </p:nvSpPr>
        <p:spPr bwMode="auto">
          <a:xfrm>
            <a:off x="2855913" y="188913"/>
            <a:ext cx="7632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it-IT" altLang="it-IT" sz="1600">
                <a:latin typeface="Verdana" panose="020B0604030504040204" pitchFamily="34" charset="0"/>
              </a:rPr>
              <a:t>RASSEGNA DI ALCUNE TEORIE ECONOMICHE</a:t>
            </a:r>
          </a:p>
        </p:txBody>
      </p:sp>
      <p:sp>
        <p:nvSpPr>
          <p:cNvPr id="34819" name="Text Box 3">
            <a:extLst>
              <a:ext uri="{FF2B5EF4-FFF2-40B4-BE49-F238E27FC236}">
                <a16:creationId xmlns:a16="http://schemas.microsoft.com/office/drawing/2014/main" id="{71A796A8-023E-494A-99A1-A451498E1D77}"/>
              </a:ext>
            </a:extLst>
          </p:cNvPr>
          <p:cNvSpPr txBox="1">
            <a:spLocks noChangeArrowheads="1"/>
          </p:cNvSpPr>
          <p:nvPr/>
        </p:nvSpPr>
        <p:spPr bwMode="auto">
          <a:xfrm>
            <a:off x="2855913" y="1249363"/>
            <a:ext cx="900112" cy="2286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it-IT" altLang="it-IT" sz="900" b="1">
                <a:latin typeface="Arial" panose="020B0604020202020204" pitchFamily="34" charset="0"/>
              </a:rPr>
              <a:t>Dopo il 1870</a:t>
            </a:r>
          </a:p>
        </p:txBody>
      </p:sp>
      <p:sp>
        <p:nvSpPr>
          <p:cNvPr id="34820" name="Text Box 4">
            <a:extLst>
              <a:ext uri="{FF2B5EF4-FFF2-40B4-BE49-F238E27FC236}">
                <a16:creationId xmlns:a16="http://schemas.microsoft.com/office/drawing/2014/main" id="{1B5F958B-6EA5-4965-8075-E3463BF586E9}"/>
              </a:ext>
            </a:extLst>
          </p:cNvPr>
          <p:cNvSpPr txBox="1">
            <a:spLocks noChangeArrowheads="1"/>
          </p:cNvSpPr>
          <p:nvPr/>
        </p:nvSpPr>
        <p:spPr bwMode="auto">
          <a:xfrm>
            <a:off x="2279650" y="1479550"/>
            <a:ext cx="19446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it-IT" altLang="it-IT" sz="900">
                <a:latin typeface="Verdana" panose="020B0604030504040204" pitchFamily="34" charset="0"/>
              </a:rPr>
              <a:t>Economisti neoclassici (Walras, Marshall, Pareto, …) </a:t>
            </a:r>
          </a:p>
        </p:txBody>
      </p:sp>
      <p:sp>
        <p:nvSpPr>
          <p:cNvPr id="34821" name="Text Box 5">
            <a:extLst>
              <a:ext uri="{FF2B5EF4-FFF2-40B4-BE49-F238E27FC236}">
                <a16:creationId xmlns:a16="http://schemas.microsoft.com/office/drawing/2014/main" id="{4E685758-D607-4A31-AEA0-4ACD71111245}"/>
              </a:ext>
            </a:extLst>
          </p:cNvPr>
          <p:cNvSpPr txBox="1">
            <a:spLocks noChangeArrowheads="1"/>
          </p:cNvSpPr>
          <p:nvPr/>
        </p:nvSpPr>
        <p:spPr bwMode="auto">
          <a:xfrm>
            <a:off x="4151313" y="1895476"/>
            <a:ext cx="6227762" cy="741363"/>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71450" indent="-1714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buClr>
                <a:srgbClr val="17375E"/>
              </a:buClr>
              <a:buSzPct val="125000"/>
              <a:buFont typeface="Wingdings" panose="05000000000000000000" pitchFamily="2" charset="2"/>
              <a:buChar char="ü"/>
            </a:pPr>
            <a:r>
              <a:rPr lang="it-IT" altLang="it-IT" sz="1200">
                <a:latin typeface="Verdana" panose="020B0604030504040204" pitchFamily="34" charset="0"/>
              </a:rPr>
              <a:t>Equilibrio del mercato attraverso il modello domanda/offerta</a:t>
            </a:r>
            <a:endParaRPr lang="it-IT" altLang="it-IT" sz="1200">
              <a:latin typeface="Verdana" panose="020B0604030504040204" pitchFamily="34" charset="0"/>
              <a:sym typeface="Wingdings" panose="05000000000000000000" pitchFamily="2" charset="2"/>
            </a:endParaRPr>
          </a:p>
          <a:p>
            <a:pPr eaLnBrk="1" hangingPunct="1">
              <a:spcBef>
                <a:spcPct val="50000"/>
              </a:spcBef>
              <a:buClr>
                <a:srgbClr val="17375E"/>
              </a:buClr>
              <a:buSzPct val="125000"/>
              <a:buFont typeface="Wingdings" panose="05000000000000000000" pitchFamily="2" charset="2"/>
              <a:buChar char="ü"/>
            </a:pPr>
            <a:r>
              <a:rPr lang="it-IT" altLang="it-IT" sz="1200">
                <a:latin typeface="Verdana" panose="020B0604030504040204" pitchFamily="34" charset="0"/>
                <a:sym typeface="Wingdings" panose="05000000000000000000" pitchFamily="2" charset="2"/>
              </a:rPr>
              <a:t>“Marginalismo”  massimizzazione dell’utilità per imprenditori e consumatori</a:t>
            </a:r>
            <a:endParaRPr lang="it-IT" altLang="it-IT" sz="1200">
              <a:latin typeface="Verdana" panose="020B0604030504040204" pitchFamily="34" charset="0"/>
            </a:endParaRPr>
          </a:p>
        </p:txBody>
      </p:sp>
      <p:pic>
        <p:nvPicPr>
          <p:cNvPr id="34822" name="Picture 6">
            <a:extLst>
              <a:ext uri="{FF2B5EF4-FFF2-40B4-BE49-F238E27FC236}">
                <a16:creationId xmlns:a16="http://schemas.microsoft.com/office/drawing/2014/main" id="{226082BD-AFC1-45D5-921B-3CF8BF26D9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5913" y="1844675"/>
            <a:ext cx="10033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Text Box 7">
            <a:extLst>
              <a:ext uri="{FF2B5EF4-FFF2-40B4-BE49-F238E27FC236}">
                <a16:creationId xmlns:a16="http://schemas.microsoft.com/office/drawing/2014/main" id="{C0EE3EB4-1C96-4D36-BE7D-BABE9B137626}"/>
              </a:ext>
            </a:extLst>
          </p:cNvPr>
          <p:cNvSpPr txBox="1">
            <a:spLocks noChangeArrowheads="1"/>
          </p:cNvSpPr>
          <p:nvPr/>
        </p:nvSpPr>
        <p:spPr bwMode="auto">
          <a:xfrm>
            <a:off x="2782889" y="3067050"/>
            <a:ext cx="1152525" cy="2286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it-IT" altLang="it-IT" sz="900" b="1">
                <a:latin typeface="Arial" panose="020B0604020202020204" pitchFamily="34" charset="0"/>
              </a:rPr>
              <a:t>XX secolo</a:t>
            </a:r>
          </a:p>
        </p:txBody>
      </p:sp>
      <p:pic>
        <p:nvPicPr>
          <p:cNvPr id="34824" name="Picture 8">
            <a:extLst>
              <a:ext uri="{FF2B5EF4-FFF2-40B4-BE49-F238E27FC236}">
                <a16:creationId xmlns:a16="http://schemas.microsoft.com/office/drawing/2014/main" id="{CDC4398E-4EEA-484A-B740-80A7F0DEC5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2800" y="3789364"/>
            <a:ext cx="70008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9">
            <a:extLst>
              <a:ext uri="{FF2B5EF4-FFF2-40B4-BE49-F238E27FC236}">
                <a16:creationId xmlns:a16="http://schemas.microsoft.com/office/drawing/2014/main" id="{5D006380-43E2-4443-BAD6-B0A0C609BB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7800" y="3716339"/>
            <a:ext cx="73660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6" name="Text Box 10">
            <a:extLst>
              <a:ext uri="{FF2B5EF4-FFF2-40B4-BE49-F238E27FC236}">
                <a16:creationId xmlns:a16="http://schemas.microsoft.com/office/drawing/2014/main" id="{E7044485-CE61-4F1B-8141-89B86398F1C7}"/>
              </a:ext>
            </a:extLst>
          </p:cNvPr>
          <p:cNvSpPr txBox="1">
            <a:spLocks noChangeArrowheads="1"/>
          </p:cNvSpPr>
          <p:nvPr/>
        </p:nvSpPr>
        <p:spPr bwMode="auto">
          <a:xfrm>
            <a:off x="1703388" y="3354388"/>
            <a:ext cx="15494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it-IT" altLang="it-IT" sz="1200">
                <a:latin typeface="Verdana" panose="020B0604030504040204" pitchFamily="34" charset="0"/>
              </a:rPr>
              <a:t>Milton Friedman</a:t>
            </a:r>
            <a:r>
              <a:rPr lang="it-IT" altLang="it-IT" sz="900">
                <a:latin typeface="Verdana" panose="020B0604030504040204" pitchFamily="34" charset="0"/>
              </a:rPr>
              <a:t> (scuola monetarista) </a:t>
            </a:r>
          </a:p>
        </p:txBody>
      </p:sp>
      <p:sp>
        <p:nvSpPr>
          <p:cNvPr id="34827" name="Text Box 11">
            <a:extLst>
              <a:ext uri="{FF2B5EF4-FFF2-40B4-BE49-F238E27FC236}">
                <a16:creationId xmlns:a16="http://schemas.microsoft.com/office/drawing/2014/main" id="{35CF04FB-486A-42EC-AC32-E8F276934390}"/>
              </a:ext>
            </a:extLst>
          </p:cNvPr>
          <p:cNvSpPr txBox="1">
            <a:spLocks noChangeArrowheads="1"/>
          </p:cNvSpPr>
          <p:nvPr/>
        </p:nvSpPr>
        <p:spPr bwMode="auto">
          <a:xfrm>
            <a:off x="5880100" y="3354389"/>
            <a:ext cx="2197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it-IT" altLang="it-IT" sz="1200">
                <a:latin typeface="Verdana" panose="020B0604030504040204" pitchFamily="34" charset="0"/>
              </a:rPr>
              <a:t>John M. Keynes</a:t>
            </a:r>
          </a:p>
        </p:txBody>
      </p:sp>
      <p:sp>
        <p:nvSpPr>
          <p:cNvPr id="34828" name="Text Box 12">
            <a:extLst>
              <a:ext uri="{FF2B5EF4-FFF2-40B4-BE49-F238E27FC236}">
                <a16:creationId xmlns:a16="http://schemas.microsoft.com/office/drawing/2014/main" id="{890660FA-7BC7-4565-B40D-5E62093685F3}"/>
              </a:ext>
            </a:extLst>
          </p:cNvPr>
          <p:cNvSpPr txBox="1">
            <a:spLocks noChangeArrowheads="1"/>
          </p:cNvSpPr>
          <p:nvPr/>
        </p:nvSpPr>
        <p:spPr bwMode="auto">
          <a:xfrm>
            <a:off x="2927350" y="3716339"/>
            <a:ext cx="3168650" cy="2293937"/>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71450" indent="-1714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buClr>
                <a:srgbClr val="17375E"/>
              </a:buClr>
              <a:buSzPct val="125000"/>
              <a:buFont typeface="Wingdings" panose="05000000000000000000" pitchFamily="2" charset="2"/>
              <a:buChar char="ü"/>
            </a:pPr>
            <a:r>
              <a:rPr lang="it-IT" altLang="it-IT" sz="1200">
                <a:latin typeface="Verdana" panose="020B0604030504040204" pitchFamily="34" charset="0"/>
                <a:sym typeface="Wingdings" panose="05000000000000000000" pitchFamily="2" charset="2"/>
              </a:rPr>
              <a:t>Studi sulla teoria quantitativa della moneta Inflazione come fenomeno monetario, non utile per risolvere la disoccupazione nel lungo periodo  Controllo della crescita della massa monetaria</a:t>
            </a:r>
          </a:p>
          <a:p>
            <a:pPr eaLnBrk="1" hangingPunct="1">
              <a:spcBef>
                <a:spcPct val="50000"/>
              </a:spcBef>
              <a:buClr>
                <a:srgbClr val="17375E"/>
              </a:buClr>
              <a:buSzPct val="125000"/>
              <a:buFont typeface="Wingdings" panose="05000000000000000000" pitchFamily="2" charset="2"/>
              <a:buChar char="ü"/>
            </a:pPr>
            <a:r>
              <a:rPr lang="it-IT" altLang="it-IT" sz="1200">
                <a:latin typeface="Verdana" panose="020B0604030504040204" pitchFamily="34" charset="0"/>
                <a:sym typeface="Wingdings" panose="05000000000000000000" pitchFamily="2" charset="2"/>
              </a:rPr>
              <a:t>Libero mercato  rifiuto di qualsiasi intervento dello Stato in economia</a:t>
            </a:r>
          </a:p>
          <a:p>
            <a:pPr eaLnBrk="1" hangingPunct="1">
              <a:spcBef>
                <a:spcPct val="50000"/>
              </a:spcBef>
              <a:buClr>
                <a:srgbClr val="17375E"/>
              </a:buClr>
              <a:buSzPct val="125000"/>
              <a:buFont typeface="Wingdings" panose="05000000000000000000" pitchFamily="2" charset="2"/>
              <a:buChar char="ü"/>
            </a:pPr>
            <a:r>
              <a:rPr lang="it-IT" altLang="it-IT" sz="1200">
                <a:latin typeface="Verdana" panose="020B0604030504040204" pitchFamily="34" charset="0"/>
                <a:sym typeface="Wingdings" panose="05000000000000000000" pitchFamily="2" charset="2"/>
              </a:rPr>
              <a:t>Rifiuto della teoria degli stakeholder e della responsabilità sociale d’impresa</a:t>
            </a:r>
          </a:p>
        </p:txBody>
      </p:sp>
      <p:sp>
        <p:nvSpPr>
          <p:cNvPr id="34829" name="Text Box 13">
            <a:extLst>
              <a:ext uri="{FF2B5EF4-FFF2-40B4-BE49-F238E27FC236}">
                <a16:creationId xmlns:a16="http://schemas.microsoft.com/office/drawing/2014/main" id="{9C0ACE13-9986-49DF-874F-F1EEA1765C1A}"/>
              </a:ext>
            </a:extLst>
          </p:cNvPr>
          <p:cNvSpPr txBox="1">
            <a:spLocks noChangeArrowheads="1"/>
          </p:cNvSpPr>
          <p:nvPr/>
        </p:nvSpPr>
        <p:spPr bwMode="auto">
          <a:xfrm>
            <a:off x="7464425" y="3716339"/>
            <a:ext cx="2952750" cy="165417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71450" indent="-1714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buClr>
                <a:srgbClr val="17375E"/>
              </a:buClr>
              <a:buSzPct val="125000"/>
              <a:buFont typeface="Wingdings" panose="05000000000000000000" pitchFamily="2" charset="2"/>
              <a:buChar char="ü"/>
            </a:pPr>
            <a:r>
              <a:rPr lang="it-IT" altLang="it-IT" sz="1200">
                <a:latin typeface="Verdana" panose="020B0604030504040204" pitchFamily="34" charset="0"/>
              </a:rPr>
              <a:t>In caso di crisi (insufficiente domanda) </a:t>
            </a:r>
            <a:r>
              <a:rPr lang="it-IT" altLang="it-IT" sz="1200">
                <a:latin typeface="Verdana" panose="020B0604030504040204" pitchFamily="34" charset="0"/>
                <a:sym typeface="Wingdings" panose="05000000000000000000" pitchFamily="2" charset="2"/>
              </a:rPr>
              <a:t> necessità di un intervento pubblico in economia (politiche fiscali e monetarie) </a:t>
            </a:r>
            <a:r>
              <a:rPr lang="it-IT" altLang="it-IT" sz="1200">
                <a:latin typeface="Verdana" panose="020B0604030504040204" pitchFamily="34" charset="0"/>
              </a:rPr>
              <a:t>per garantire la piena occupazione</a:t>
            </a:r>
          </a:p>
          <a:p>
            <a:pPr eaLnBrk="1" hangingPunct="1">
              <a:spcBef>
                <a:spcPct val="50000"/>
              </a:spcBef>
              <a:buClr>
                <a:srgbClr val="17375E"/>
              </a:buClr>
              <a:buSzPct val="125000"/>
              <a:buFont typeface="Wingdings" panose="05000000000000000000" pitchFamily="2" charset="2"/>
              <a:buChar char="ü"/>
            </a:pPr>
            <a:r>
              <a:rPr lang="it-IT" altLang="it-IT" sz="1200">
                <a:latin typeface="Verdana" panose="020B0604030504040204" pitchFamily="34" charset="0"/>
                <a:sym typeface="Wingdings" panose="05000000000000000000" pitchFamily="2" charset="2"/>
              </a:rPr>
              <a:t>Ispirazione al new deal di Roosevelt per uscire dalla grande crisi del ‘29</a:t>
            </a:r>
          </a:p>
        </p:txBody>
      </p:sp>
      <p:sp>
        <p:nvSpPr>
          <p:cNvPr id="34830" name="Text Box 14">
            <a:extLst>
              <a:ext uri="{FF2B5EF4-FFF2-40B4-BE49-F238E27FC236}">
                <a16:creationId xmlns:a16="http://schemas.microsoft.com/office/drawing/2014/main" id="{2EFB991A-6413-4C53-A917-42F80FAC3448}"/>
              </a:ext>
            </a:extLst>
          </p:cNvPr>
          <p:cNvSpPr txBox="1">
            <a:spLocks noChangeArrowheads="1"/>
          </p:cNvSpPr>
          <p:nvPr/>
        </p:nvSpPr>
        <p:spPr bwMode="auto">
          <a:xfrm>
            <a:off x="2855913" y="6080125"/>
            <a:ext cx="36004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it-IT" altLang="it-IT" sz="900" i="1">
                <a:solidFill>
                  <a:srgbClr val="A50021"/>
                </a:solidFill>
                <a:latin typeface="Verdana" panose="020B0604030504040204" pitchFamily="34" charset="0"/>
              </a:rPr>
              <a:t>“La responsabilità sociale di un’impresa è generare profitti”</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asellaDiTesto 3">
            <a:extLst>
              <a:ext uri="{FF2B5EF4-FFF2-40B4-BE49-F238E27FC236}">
                <a16:creationId xmlns:a16="http://schemas.microsoft.com/office/drawing/2014/main" id="{60AB2505-D795-43A8-913E-4E0A70E36AEF}"/>
              </a:ext>
            </a:extLst>
          </p:cNvPr>
          <p:cNvSpPr txBox="1">
            <a:spLocks noChangeArrowheads="1"/>
          </p:cNvSpPr>
          <p:nvPr/>
        </p:nvSpPr>
        <p:spPr bwMode="auto">
          <a:xfrm>
            <a:off x="2855913" y="188914"/>
            <a:ext cx="76327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it-IT" altLang="it-IT" sz="1600">
                <a:latin typeface="Verdana" panose="020B0604030504040204" pitchFamily="34" charset="0"/>
              </a:rPr>
              <a:t>TEORIE DELL’ORGANIZZAZIONE DEL LAVORO</a:t>
            </a:r>
          </a:p>
        </p:txBody>
      </p:sp>
      <p:sp>
        <p:nvSpPr>
          <p:cNvPr id="36867" name="Text Box 5">
            <a:extLst>
              <a:ext uri="{FF2B5EF4-FFF2-40B4-BE49-F238E27FC236}">
                <a16:creationId xmlns:a16="http://schemas.microsoft.com/office/drawing/2014/main" id="{7CEBB255-53A3-4756-8D32-C0277E53A001}"/>
              </a:ext>
            </a:extLst>
          </p:cNvPr>
          <p:cNvSpPr txBox="1">
            <a:spLocks noChangeArrowheads="1"/>
          </p:cNvSpPr>
          <p:nvPr/>
        </p:nvSpPr>
        <p:spPr bwMode="auto">
          <a:xfrm>
            <a:off x="2603500" y="1484314"/>
            <a:ext cx="1435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it-IT" altLang="it-IT" sz="1200">
                <a:latin typeface="Verdana" panose="020B0604030504040204" pitchFamily="34" charset="0"/>
              </a:rPr>
              <a:t>Taylorismo</a:t>
            </a:r>
          </a:p>
        </p:txBody>
      </p:sp>
      <p:sp>
        <p:nvSpPr>
          <p:cNvPr id="36868" name="Text Box 8">
            <a:extLst>
              <a:ext uri="{FF2B5EF4-FFF2-40B4-BE49-F238E27FC236}">
                <a16:creationId xmlns:a16="http://schemas.microsoft.com/office/drawing/2014/main" id="{E3CD7B29-5A2D-4CF2-9D38-18C1F78627EB}"/>
              </a:ext>
            </a:extLst>
          </p:cNvPr>
          <p:cNvSpPr txBox="1">
            <a:spLocks noChangeArrowheads="1"/>
          </p:cNvSpPr>
          <p:nvPr/>
        </p:nvSpPr>
        <p:spPr bwMode="auto">
          <a:xfrm>
            <a:off x="2603500" y="3432175"/>
            <a:ext cx="1435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it-IT" altLang="it-IT" sz="1200">
                <a:latin typeface="Verdana" panose="020B0604030504040204" pitchFamily="34" charset="0"/>
              </a:rPr>
              <a:t>Fordismo</a:t>
            </a:r>
          </a:p>
        </p:txBody>
      </p:sp>
      <p:sp>
        <p:nvSpPr>
          <p:cNvPr id="36869" name="Text Box 10">
            <a:extLst>
              <a:ext uri="{FF2B5EF4-FFF2-40B4-BE49-F238E27FC236}">
                <a16:creationId xmlns:a16="http://schemas.microsoft.com/office/drawing/2014/main" id="{CF8A8419-5022-4F3B-842B-1D2DBD196D37}"/>
              </a:ext>
            </a:extLst>
          </p:cNvPr>
          <p:cNvSpPr txBox="1">
            <a:spLocks noChangeArrowheads="1"/>
          </p:cNvSpPr>
          <p:nvPr/>
        </p:nvSpPr>
        <p:spPr bwMode="auto">
          <a:xfrm>
            <a:off x="4219576" y="1535113"/>
            <a:ext cx="5800725" cy="741362"/>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71450" indent="-1714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buClr>
                <a:srgbClr val="17375E"/>
              </a:buClr>
              <a:buSzPct val="125000"/>
              <a:buFont typeface="Wingdings" panose="05000000000000000000" pitchFamily="2" charset="2"/>
              <a:buChar char="ü"/>
            </a:pPr>
            <a:r>
              <a:rPr lang="it-IT" altLang="it-IT" sz="1200">
                <a:latin typeface="Verdana" panose="020B0604030504040204" pitchFamily="34" charset="0"/>
                <a:sym typeface="Wingdings" panose="05000000000000000000" pitchFamily="2" charset="2"/>
              </a:rPr>
              <a:t>identificare per ogni mansione da svolgere un lavoratore adatto al raggiungimento degli obiettivi</a:t>
            </a:r>
          </a:p>
          <a:p>
            <a:pPr eaLnBrk="1" hangingPunct="1">
              <a:spcBef>
                <a:spcPct val="50000"/>
              </a:spcBef>
              <a:buClr>
                <a:srgbClr val="17375E"/>
              </a:buClr>
              <a:buSzPct val="125000"/>
              <a:buFont typeface="Wingdings" panose="05000000000000000000" pitchFamily="2" charset="2"/>
              <a:buChar char="ü"/>
            </a:pPr>
            <a:r>
              <a:rPr lang="it-IT" altLang="it-IT" sz="1200">
                <a:latin typeface="Verdana" panose="020B0604030504040204" pitchFamily="34" charset="0"/>
                <a:sym typeface="Wingdings" panose="05000000000000000000" pitchFamily="2" charset="2"/>
              </a:rPr>
              <a:t>rischio di alienazione</a:t>
            </a:r>
          </a:p>
        </p:txBody>
      </p:sp>
      <p:sp>
        <p:nvSpPr>
          <p:cNvPr id="36870" name="Text Box 11">
            <a:extLst>
              <a:ext uri="{FF2B5EF4-FFF2-40B4-BE49-F238E27FC236}">
                <a16:creationId xmlns:a16="http://schemas.microsoft.com/office/drawing/2014/main" id="{6809A299-50CF-4262-9ACB-CF085D764A97}"/>
              </a:ext>
            </a:extLst>
          </p:cNvPr>
          <p:cNvSpPr txBox="1">
            <a:spLocks noChangeArrowheads="1"/>
          </p:cNvSpPr>
          <p:nvPr/>
        </p:nvSpPr>
        <p:spPr bwMode="auto">
          <a:xfrm>
            <a:off x="4224339" y="3500439"/>
            <a:ext cx="5832475" cy="211137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71450" indent="-1714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buClr>
                <a:srgbClr val="17375E"/>
              </a:buClr>
              <a:buSzPct val="125000"/>
              <a:buFont typeface="Wingdings" panose="05000000000000000000" pitchFamily="2" charset="2"/>
              <a:buChar char="ü"/>
            </a:pPr>
            <a:r>
              <a:rPr lang="it-IT" altLang="it-IT" sz="1200">
                <a:latin typeface="Verdana" panose="020B0604030504040204" pitchFamily="34" charset="0"/>
              </a:rPr>
              <a:t>forma di produzione basata principalmente sull'utilizzo della tecnologia (catena di montaggio) per incrementare la produttività</a:t>
            </a:r>
          </a:p>
          <a:p>
            <a:pPr eaLnBrk="1" hangingPunct="1">
              <a:spcBef>
                <a:spcPct val="50000"/>
              </a:spcBef>
              <a:buClr>
                <a:srgbClr val="17375E"/>
              </a:buClr>
              <a:buSzPct val="125000"/>
              <a:buFont typeface="Wingdings" panose="05000000000000000000" pitchFamily="2" charset="2"/>
              <a:buChar char="ü"/>
            </a:pPr>
            <a:r>
              <a:rPr lang="it-IT" altLang="it-IT" sz="1200">
                <a:latin typeface="Verdana" panose="020B0604030504040204" pitchFamily="34" charset="0"/>
              </a:rPr>
              <a:t>idea della possibilità di una crescita illimitata della quantità di merci prodotte e degli insediamenti produttivi (fabbriche) sul territorio </a:t>
            </a:r>
            <a:r>
              <a:rPr lang="it-IT" altLang="it-IT" sz="1200">
                <a:latin typeface="Verdana" panose="020B0604030504040204" pitchFamily="34" charset="0"/>
                <a:sym typeface="Wingdings" panose="05000000000000000000" pitchFamily="2" charset="2"/>
              </a:rPr>
              <a:t></a:t>
            </a:r>
            <a:r>
              <a:rPr lang="it-IT" altLang="it-IT" sz="1200">
                <a:latin typeface="Verdana" panose="020B0604030504040204" pitchFamily="34" charset="0"/>
              </a:rPr>
              <a:t> gigantismo degli impianti</a:t>
            </a:r>
          </a:p>
          <a:p>
            <a:pPr eaLnBrk="1" hangingPunct="1">
              <a:spcBef>
                <a:spcPct val="50000"/>
              </a:spcBef>
              <a:buClr>
                <a:srgbClr val="17375E"/>
              </a:buClr>
              <a:buSzPct val="125000"/>
              <a:buFont typeface="Wingdings" panose="05000000000000000000" pitchFamily="2" charset="2"/>
              <a:buChar char="ü"/>
            </a:pPr>
            <a:r>
              <a:rPr lang="it-IT" altLang="it-IT" sz="1200">
                <a:latin typeface="Verdana" panose="020B0604030504040204" pitchFamily="34" charset="0"/>
              </a:rPr>
              <a:t>diminuzione dei costi di trasporto + tecnologie a più alto rendimento </a:t>
            </a:r>
            <a:r>
              <a:rPr lang="it-IT" altLang="it-IT" sz="1200">
                <a:latin typeface="Verdana" panose="020B0604030504040204" pitchFamily="34" charset="0"/>
                <a:sym typeface="Wingdings" panose="05000000000000000000" pitchFamily="2" charset="2"/>
              </a:rPr>
              <a:t> </a:t>
            </a:r>
            <a:r>
              <a:rPr lang="it-IT" altLang="it-IT" sz="1200">
                <a:latin typeface="Verdana" panose="020B0604030504040204" pitchFamily="34" charset="0"/>
              </a:rPr>
              <a:t>aumento della quantità di beni prodotti + diminuzione dei prezzi + miglioramenti salariali </a:t>
            </a:r>
            <a:r>
              <a:rPr lang="it-IT" altLang="it-IT" sz="1200">
                <a:latin typeface="Verdana" panose="020B0604030504040204" pitchFamily="34" charset="0"/>
                <a:sym typeface="Wingdings" panose="05000000000000000000" pitchFamily="2" charset="2"/>
              </a:rPr>
              <a:t></a:t>
            </a:r>
            <a:r>
              <a:rPr lang="it-IT" altLang="it-IT" sz="1200">
                <a:latin typeface="Verdana" panose="020B0604030504040204" pitchFamily="34" charset="0"/>
              </a:rPr>
              <a:t> produzione e consumo di massa </a:t>
            </a:r>
            <a:r>
              <a:rPr lang="it-IT" altLang="it-IT" sz="1200">
                <a:latin typeface="Verdana" panose="020B0604030504040204" pitchFamily="34" charset="0"/>
                <a:sym typeface="Wingdings" panose="05000000000000000000" pitchFamily="2" charset="2"/>
              </a:rPr>
              <a:t> </a:t>
            </a:r>
            <a:r>
              <a:rPr lang="it-IT" altLang="it-IT" sz="1200">
                <a:latin typeface="Verdana" panose="020B0604030504040204" pitchFamily="34" charset="0"/>
              </a:rPr>
              <a:t>miglioramento della qualità della vita, ma anche spinta all’omologazione</a:t>
            </a:r>
          </a:p>
        </p:txBody>
      </p:sp>
      <p:sp>
        <p:nvSpPr>
          <p:cNvPr id="36871" name="AutoShape 12">
            <a:extLst>
              <a:ext uri="{FF2B5EF4-FFF2-40B4-BE49-F238E27FC236}">
                <a16:creationId xmlns:a16="http://schemas.microsoft.com/office/drawing/2014/main" id="{0A026355-01A0-4E08-A816-D0B6A8471454}"/>
              </a:ext>
            </a:extLst>
          </p:cNvPr>
          <p:cNvSpPr>
            <a:spLocks noChangeArrowheads="1"/>
          </p:cNvSpPr>
          <p:nvPr/>
        </p:nvSpPr>
        <p:spPr bwMode="auto">
          <a:xfrm>
            <a:off x="3105150" y="2716213"/>
            <a:ext cx="431800" cy="647700"/>
          </a:xfrm>
          <a:prstGeom prst="upDownArrow">
            <a:avLst>
              <a:gd name="adj1" fmla="val 39435"/>
              <a:gd name="adj2" fmla="val 43382"/>
            </a:avLst>
          </a:prstGeom>
          <a:solidFill>
            <a:srgbClr val="FF9900">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it-IT" altLang="it-IT"/>
          </a:p>
        </p:txBody>
      </p:sp>
      <p:pic>
        <p:nvPicPr>
          <p:cNvPr id="36872" name="Picture 13">
            <a:extLst>
              <a:ext uri="{FF2B5EF4-FFF2-40B4-BE49-F238E27FC236}">
                <a16:creationId xmlns:a16="http://schemas.microsoft.com/office/drawing/2014/main" id="{73D3FB28-282C-4B9B-874C-B39DB43E59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4789" y="1822450"/>
            <a:ext cx="115252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Picture 14">
            <a:extLst>
              <a:ext uri="{FF2B5EF4-FFF2-40B4-BE49-F238E27FC236}">
                <a16:creationId xmlns:a16="http://schemas.microsoft.com/office/drawing/2014/main" id="{AA185EE3-A733-40AD-914C-42CDE84A13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3676" y="3775076"/>
            <a:ext cx="11731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392392-21F5-4D07-8A34-930CC953B0C1}"/>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DB0D0067-BF0A-489F-839A-5A60D241E1EA}"/>
              </a:ext>
            </a:extLst>
          </p:cNvPr>
          <p:cNvSpPr>
            <a:spLocks noGrp="1"/>
          </p:cNvSpPr>
          <p:nvPr>
            <p:ph idx="1"/>
          </p:nvPr>
        </p:nvSpPr>
        <p:spPr/>
        <p:txBody>
          <a:bodyPr/>
          <a:lstStyle/>
          <a:p>
            <a:endParaRPr lang="it-IT"/>
          </a:p>
        </p:txBody>
      </p:sp>
      <p:pic>
        <p:nvPicPr>
          <p:cNvPr id="4" name="Immagine 3">
            <a:extLst>
              <a:ext uri="{FF2B5EF4-FFF2-40B4-BE49-F238E27FC236}">
                <a16:creationId xmlns:a16="http://schemas.microsoft.com/office/drawing/2014/main" id="{D11323AD-240C-4C30-BD9D-AE14299F6CB8}"/>
              </a:ext>
            </a:extLst>
          </p:cNvPr>
          <p:cNvPicPr>
            <a:picLocks noChangeAspect="1"/>
          </p:cNvPicPr>
          <p:nvPr/>
        </p:nvPicPr>
        <p:blipFill>
          <a:blip r:embed="rId2"/>
          <a:stretch>
            <a:fillRect/>
          </a:stretch>
        </p:blipFill>
        <p:spPr>
          <a:xfrm>
            <a:off x="0" y="0"/>
            <a:ext cx="12195618" cy="6858000"/>
          </a:xfrm>
          <a:prstGeom prst="rect">
            <a:avLst/>
          </a:prstGeom>
        </p:spPr>
      </p:pic>
    </p:spTree>
    <p:extLst>
      <p:ext uri="{BB962C8B-B14F-4D97-AF65-F5344CB8AC3E}">
        <p14:creationId xmlns:p14="http://schemas.microsoft.com/office/powerpoint/2010/main" val="1879777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o 3">
            <a:extLst>
              <a:ext uri="{FF2B5EF4-FFF2-40B4-BE49-F238E27FC236}">
                <a16:creationId xmlns:a16="http://schemas.microsoft.com/office/drawing/2014/main" id="{083B4DA2-64D4-439A-8BE5-06BE5E451D24}"/>
              </a:ext>
            </a:extLst>
          </p:cNvPr>
          <p:cNvGrpSpPr/>
          <p:nvPr/>
        </p:nvGrpSpPr>
        <p:grpSpPr>
          <a:xfrm>
            <a:off x="0" y="0"/>
            <a:ext cx="12195618" cy="6858000"/>
            <a:chOff x="0" y="0"/>
            <a:chExt cx="12195618" cy="6858000"/>
          </a:xfrm>
        </p:grpSpPr>
        <p:pic>
          <p:nvPicPr>
            <p:cNvPr id="2" name="Immagine 1">
              <a:extLst>
                <a:ext uri="{FF2B5EF4-FFF2-40B4-BE49-F238E27FC236}">
                  <a16:creationId xmlns:a16="http://schemas.microsoft.com/office/drawing/2014/main" id="{A379D3DD-D57C-45A7-A056-8739E939D8D8}"/>
                </a:ext>
              </a:extLst>
            </p:cNvPr>
            <p:cNvPicPr>
              <a:picLocks noChangeAspect="1"/>
            </p:cNvPicPr>
            <p:nvPr/>
          </p:nvPicPr>
          <p:blipFill>
            <a:blip r:embed="rId2"/>
            <a:stretch>
              <a:fillRect/>
            </a:stretch>
          </p:blipFill>
          <p:spPr>
            <a:xfrm>
              <a:off x="0" y="0"/>
              <a:ext cx="12195618" cy="6858000"/>
            </a:xfrm>
            <a:prstGeom prst="rect">
              <a:avLst/>
            </a:prstGeom>
          </p:spPr>
        </p:pic>
        <p:sp>
          <p:nvSpPr>
            <p:cNvPr id="3" name="CasellaDiTesto 2">
              <a:extLst>
                <a:ext uri="{FF2B5EF4-FFF2-40B4-BE49-F238E27FC236}">
                  <a16:creationId xmlns:a16="http://schemas.microsoft.com/office/drawing/2014/main" id="{6610425E-F3A3-4F39-8A10-37728D99B124}"/>
                </a:ext>
              </a:extLst>
            </p:cNvPr>
            <p:cNvSpPr txBox="1"/>
            <p:nvPr/>
          </p:nvSpPr>
          <p:spPr>
            <a:xfrm>
              <a:off x="852257" y="167070"/>
              <a:ext cx="11161404" cy="6647974"/>
            </a:xfrm>
            <a:prstGeom prst="rect">
              <a:avLst/>
            </a:prstGeom>
            <a:solidFill>
              <a:srgbClr val="92D050"/>
            </a:solidFill>
          </p:spPr>
          <p:txBody>
            <a:bodyPr wrap="square" rtlCol="0">
              <a:spAutoFit/>
            </a:bodyPr>
            <a:lstStyle/>
            <a:p>
              <a:pPr algn="just"/>
              <a:r>
                <a:rPr lang="it-IT" sz="2400" b="1" dirty="0">
                  <a:latin typeface="Times New Roman" panose="02020603050405020304" pitchFamily="18" charset="0"/>
                  <a:cs typeface="Times New Roman" panose="02020603050405020304" pitchFamily="18" charset="0"/>
                </a:rPr>
                <a:t>ECONOMIA:</a:t>
              </a:r>
            </a:p>
            <a:p>
              <a:pPr algn="just"/>
              <a:endParaRPr lang="it-IT" sz="2200" dirty="0">
                <a:latin typeface="Times New Roman" panose="02020603050405020304" pitchFamily="18" charset="0"/>
                <a:cs typeface="Times New Roman" panose="02020603050405020304" pitchFamily="18" charset="0"/>
              </a:endParaRPr>
            </a:p>
            <a:p>
              <a:pPr marL="365760" indent="-283464" algn="just" eaLnBrk="1" fontAlgn="auto" hangingPunct="1">
                <a:spcAft>
                  <a:spcPts val="0"/>
                </a:spcAft>
                <a:buFont typeface="Wingdings 2"/>
                <a:buChar char=""/>
                <a:defRPr/>
              </a:pPr>
              <a:r>
                <a:rPr lang="it-IT" sz="2400" b="1" dirty="0">
                  <a:latin typeface="Times New Roman" panose="02020603050405020304" pitchFamily="18" charset="0"/>
                  <a:cs typeface="Times New Roman" panose="02020603050405020304" pitchFamily="18" charset="0"/>
                </a:rPr>
                <a:t>Economia</a:t>
              </a:r>
              <a:r>
                <a:rPr lang="it-IT" sz="2400" dirty="0">
                  <a:latin typeface="Times New Roman" panose="02020603050405020304" pitchFamily="18" charset="0"/>
                  <a:cs typeface="Times New Roman" panose="02020603050405020304" pitchFamily="18" charset="0"/>
                </a:rPr>
                <a:t> - dal greco ο</a:t>
              </a:r>
              <a:r>
                <a:rPr lang="el-GR" sz="2400" dirty="0">
                  <a:latin typeface="Times New Roman" panose="02020603050405020304" pitchFamily="18" charset="0"/>
                  <a:cs typeface="Times New Roman" panose="02020603050405020304" pitchFamily="18" charset="0"/>
                </a:rPr>
                <a:t>ί</a:t>
              </a:r>
              <a:r>
                <a:rPr lang="it-IT" sz="2400" dirty="0" err="1">
                  <a:latin typeface="Times New Roman" panose="02020603050405020304" pitchFamily="18" charset="0"/>
                  <a:cs typeface="Times New Roman" panose="02020603050405020304" pitchFamily="18" charset="0"/>
                </a:rPr>
                <a:t>κοςνόμος</a:t>
              </a:r>
              <a:r>
                <a:rPr lang="it-IT" sz="2400" dirty="0">
                  <a:latin typeface="Times New Roman" panose="02020603050405020304" pitchFamily="18" charset="0"/>
                  <a:cs typeface="Times New Roman" panose="02020603050405020304" pitchFamily="18" charset="0"/>
                </a:rPr>
                <a:t> (</a:t>
              </a:r>
              <a:r>
                <a:rPr lang="it-IT" sz="2400" b="1" dirty="0" err="1">
                  <a:latin typeface="Times New Roman" panose="02020603050405020304" pitchFamily="18" charset="0"/>
                  <a:cs typeface="Times New Roman" panose="02020603050405020304" pitchFamily="18" charset="0"/>
                </a:rPr>
                <a:t>oikosnòmos</a:t>
              </a:r>
              <a:r>
                <a:rPr lang="it-IT" sz="2400" dirty="0">
                  <a:latin typeface="Times New Roman" panose="02020603050405020304" pitchFamily="18" charset="0"/>
                  <a:cs typeface="Times New Roman" panose="02020603050405020304" pitchFamily="18" charset="0"/>
                </a:rPr>
                <a:t>) composto da ο</a:t>
              </a:r>
              <a:r>
                <a:rPr lang="el-GR" sz="2400" dirty="0">
                  <a:latin typeface="Times New Roman" panose="02020603050405020304" pitchFamily="18" charset="0"/>
                  <a:cs typeface="Times New Roman" panose="02020603050405020304" pitchFamily="18" charset="0"/>
                </a:rPr>
                <a:t>ί</a:t>
              </a:r>
              <a:r>
                <a:rPr lang="it-IT" sz="2400" dirty="0" err="1">
                  <a:latin typeface="Times New Roman" panose="02020603050405020304" pitchFamily="18" charset="0"/>
                  <a:cs typeface="Times New Roman" panose="02020603050405020304" pitchFamily="18" charset="0"/>
                </a:rPr>
                <a:t>κος</a:t>
              </a:r>
              <a:r>
                <a:rPr lang="it-IT" sz="2400" dirty="0">
                  <a:latin typeface="Times New Roman" panose="02020603050405020304" pitchFamily="18" charset="0"/>
                  <a:cs typeface="Times New Roman" panose="02020603050405020304" pitchFamily="18" charset="0"/>
                </a:rPr>
                <a:t> (</a:t>
              </a:r>
              <a:r>
                <a:rPr lang="it-IT" sz="2400" b="1" dirty="0" err="1">
                  <a:latin typeface="Times New Roman" panose="02020603050405020304" pitchFamily="18" charset="0"/>
                  <a:cs typeface="Times New Roman" panose="02020603050405020304" pitchFamily="18" charset="0"/>
                </a:rPr>
                <a:t>oikos</a:t>
              </a:r>
              <a:r>
                <a:rPr lang="it-IT" sz="2400" dirty="0">
                  <a:latin typeface="Times New Roman" panose="02020603050405020304" pitchFamily="18" charset="0"/>
                  <a:cs typeface="Times New Roman" panose="02020603050405020304" pitchFamily="18" charset="0"/>
                </a:rPr>
                <a:t>), "casa" inteso anche come "beni di famiglia", e </a:t>
              </a:r>
              <a:r>
                <a:rPr lang="it-IT" sz="2400" dirty="0" err="1">
                  <a:latin typeface="Times New Roman" panose="02020603050405020304" pitchFamily="18" charset="0"/>
                  <a:cs typeface="Times New Roman" panose="02020603050405020304" pitchFamily="18" charset="0"/>
                </a:rPr>
                <a:t>νόμος</a:t>
              </a:r>
              <a:r>
                <a:rPr lang="it-IT" sz="2400" dirty="0">
                  <a:latin typeface="Times New Roman" panose="02020603050405020304" pitchFamily="18" charset="0"/>
                  <a:cs typeface="Times New Roman" panose="02020603050405020304" pitchFamily="18" charset="0"/>
                </a:rPr>
                <a:t> (</a:t>
              </a:r>
              <a:r>
                <a:rPr lang="it-IT" sz="2400" b="1" dirty="0">
                  <a:latin typeface="Times New Roman" panose="02020603050405020304" pitchFamily="18" charset="0"/>
                  <a:cs typeface="Times New Roman" panose="02020603050405020304" pitchFamily="18" charset="0"/>
                </a:rPr>
                <a:t>nomos</a:t>
              </a:r>
              <a:r>
                <a:rPr lang="it-IT" sz="2400" dirty="0">
                  <a:latin typeface="Times New Roman" panose="02020603050405020304" pitchFamily="18" charset="0"/>
                  <a:cs typeface="Times New Roman" panose="02020603050405020304" pitchFamily="18" charset="0"/>
                </a:rPr>
                <a:t>), "norma" o "legge" e quindi "regole della casa" ma anche, più estensivamente, "gestione del patrimonio", "amministrazione"- è la scienza che analizza la produzione, lo scambio, la distribuzione ed il consumo di beni e servizi nel tempo.</a:t>
              </a:r>
            </a:p>
            <a:p>
              <a:pPr marL="82296" algn="just" eaLnBrk="1" fontAlgn="auto" hangingPunct="1">
                <a:spcAft>
                  <a:spcPts val="0"/>
                </a:spcAft>
                <a:defRPr/>
              </a:pPr>
              <a:endParaRPr lang="it-IT" sz="1400" dirty="0">
                <a:latin typeface="Times New Roman" panose="02020603050405020304" pitchFamily="18" charset="0"/>
                <a:cs typeface="Times New Roman" panose="02020603050405020304" pitchFamily="18" charset="0"/>
              </a:endParaRPr>
            </a:p>
            <a:p>
              <a:pPr marL="365760" indent="-283464" algn="just" eaLnBrk="1" fontAlgn="auto" hangingPunct="1">
                <a:spcAft>
                  <a:spcPts val="0"/>
                </a:spcAft>
                <a:buFont typeface="Wingdings 2"/>
                <a:buChar char=""/>
                <a:defRPr/>
              </a:pPr>
              <a:r>
                <a:rPr lang="it-IT" sz="2400" b="1" dirty="0">
                  <a:latin typeface="Times New Roman" panose="02020603050405020304" pitchFamily="18" charset="0"/>
                  <a:cs typeface="Times New Roman" panose="02020603050405020304" pitchFamily="18" charset="0"/>
                </a:rPr>
                <a:t>L'economia</a:t>
              </a:r>
              <a:r>
                <a:rPr lang="it-IT" sz="2400" dirty="0">
                  <a:latin typeface="Times New Roman" panose="02020603050405020304" pitchFamily="18" charset="0"/>
                  <a:cs typeface="Times New Roman" panose="02020603050405020304" pitchFamily="18" charset="0"/>
                </a:rPr>
                <a:t> è, pertanto, la scienza che studia le scelte  compiute dai singoli e della società,  per </a:t>
              </a:r>
              <a:r>
                <a:rPr lang="it-IT" sz="2400" i="1" dirty="0">
                  <a:latin typeface="Times New Roman" panose="02020603050405020304" pitchFamily="18" charset="0"/>
                  <a:cs typeface="Times New Roman" panose="02020603050405020304" pitchFamily="18" charset="0"/>
                </a:rPr>
                <a:t>impiegare risorse</a:t>
              </a:r>
              <a:r>
                <a:rPr lang="it-IT" sz="2400" dirty="0">
                  <a:latin typeface="Times New Roman" panose="02020603050405020304" pitchFamily="18" charset="0"/>
                  <a:cs typeface="Times New Roman" panose="02020603050405020304" pitchFamily="18" charset="0"/>
                </a:rPr>
                <a:t> allo scopo di produrre vari tipi di beni e servizi, nonché le </a:t>
              </a:r>
              <a:r>
                <a:rPr lang="it-IT" sz="2400" i="1" dirty="0">
                  <a:latin typeface="Times New Roman" panose="02020603050405020304" pitchFamily="18" charset="0"/>
                  <a:cs typeface="Times New Roman" panose="02020603050405020304" pitchFamily="18" charset="0"/>
                </a:rPr>
                <a:t>scelte</a:t>
              </a:r>
              <a:r>
                <a:rPr lang="it-IT" sz="2400" dirty="0">
                  <a:latin typeface="Times New Roman" panose="02020603050405020304" pitchFamily="18" charset="0"/>
                  <a:cs typeface="Times New Roman" panose="02020603050405020304" pitchFamily="18" charset="0"/>
                </a:rPr>
                <a:t> volte a distribuire questi ultimi tra gli individui e i gruppi sociali per </a:t>
              </a:r>
              <a:r>
                <a:rPr lang="it-IT" sz="2400" i="1" dirty="0">
                  <a:latin typeface="Times New Roman" panose="02020603050405020304" pitchFamily="18" charset="0"/>
                  <a:cs typeface="Times New Roman" panose="02020603050405020304" pitchFamily="18" charset="0"/>
                </a:rPr>
                <a:t>soddisfare al meglio </a:t>
              </a:r>
              <a:r>
                <a:rPr lang="it-IT" sz="2400" dirty="0">
                  <a:latin typeface="Times New Roman" panose="02020603050405020304" pitchFamily="18" charset="0"/>
                  <a:cs typeface="Times New Roman" panose="02020603050405020304" pitchFamily="18" charset="0"/>
                </a:rPr>
                <a:t>i bisogni individuali e collettivi.</a:t>
              </a:r>
            </a:p>
            <a:p>
              <a:pPr marL="82296" algn="just" eaLnBrk="1" fontAlgn="auto" hangingPunct="1">
                <a:spcAft>
                  <a:spcPts val="0"/>
                </a:spcAft>
                <a:defRPr/>
              </a:pPr>
              <a:endParaRPr lang="it-IT" sz="1400" dirty="0">
                <a:latin typeface="Times New Roman" panose="02020603050405020304" pitchFamily="18" charset="0"/>
                <a:cs typeface="Times New Roman" panose="02020603050405020304" pitchFamily="18" charset="0"/>
              </a:endParaRPr>
            </a:p>
            <a:p>
              <a:pPr marL="365760" indent="-283464" algn="just" eaLnBrk="1" fontAlgn="auto" hangingPunct="1">
                <a:spcAft>
                  <a:spcPts val="0"/>
                </a:spcAft>
                <a:buFont typeface="Wingdings 2"/>
                <a:buChar char=""/>
                <a:defRPr/>
              </a:pPr>
              <a:r>
                <a:rPr lang="it-IT" sz="2400" b="1" dirty="0">
                  <a:latin typeface="Times New Roman" panose="02020603050405020304" pitchFamily="18" charset="0"/>
                  <a:cs typeface="Times New Roman" panose="02020603050405020304" pitchFamily="18" charset="0"/>
                </a:rPr>
                <a:t>Economia</a:t>
              </a:r>
              <a:r>
                <a:rPr lang="it-IT" sz="2400" dirty="0">
                  <a:latin typeface="Times New Roman" panose="02020603050405020304" pitchFamily="18" charset="0"/>
                  <a:cs typeface="Times New Roman" panose="02020603050405020304" pitchFamily="18" charset="0"/>
                </a:rPr>
                <a:t> come </a:t>
              </a:r>
              <a:r>
                <a:rPr lang="it-IT" sz="2400" b="1" dirty="0">
                  <a:latin typeface="Times New Roman" panose="02020603050405020304" pitchFamily="18" charset="0"/>
                  <a:cs typeface="Times New Roman" panose="02020603050405020304" pitchFamily="18" charset="0"/>
                </a:rPr>
                <a:t>scienza sociale</a:t>
              </a:r>
              <a:r>
                <a:rPr lang="it-IT" sz="2400" dirty="0">
                  <a:latin typeface="Times New Roman" panose="02020603050405020304" pitchFamily="18" charset="0"/>
                  <a:cs typeface="Times New Roman" panose="02020603050405020304" pitchFamily="18" charset="0"/>
                </a:rPr>
                <a:t> che studia i comportamenti dei soggetti finalizzati all’utilizzo delle risorse (scarse) per usi e scopi alternativi</a:t>
              </a:r>
            </a:p>
            <a:p>
              <a:pPr marL="82296" algn="just" eaLnBrk="1" fontAlgn="auto" hangingPunct="1">
                <a:spcAft>
                  <a:spcPts val="0"/>
                </a:spcAft>
                <a:defRPr/>
              </a:pPr>
              <a:endParaRPr lang="it-IT" sz="1400" dirty="0">
                <a:latin typeface="Times New Roman" panose="02020603050405020304" pitchFamily="18" charset="0"/>
                <a:cs typeface="Times New Roman" panose="02020603050405020304" pitchFamily="18" charset="0"/>
              </a:endParaRPr>
            </a:p>
            <a:p>
              <a:pPr marL="365760" indent="-283464" algn="just" eaLnBrk="1" fontAlgn="auto" hangingPunct="1">
                <a:spcAft>
                  <a:spcPts val="0"/>
                </a:spcAft>
                <a:buFont typeface="Wingdings 2"/>
                <a:buChar char=""/>
                <a:defRPr/>
              </a:pPr>
              <a:r>
                <a:rPr lang="it-IT" sz="2400" b="1" dirty="0">
                  <a:latin typeface="Times New Roman" panose="02020603050405020304" pitchFamily="18" charset="0"/>
                  <a:cs typeface="Times New Roman" panose="02020603050405020304" pitchFamily="18" charset="0"/>
                </a:rPr>
                <a:t>Economia</a:t>
              </a:r>
              <a:r>
                <a:rPr lang="it-IT" sz="2400" dirty="0">
                  <a:latin typeface="Times New Roman" panose="02020603050405020304" pitchFamily="18" charset="0"/>
                  <a:cs typeface="Times New Roman" panose="02020603050405020304" pitchFamily="18" charset="0"/>
                </a:rPr>
                <a:t>: si intende, inoltre, il </a:t>
              </a:r>
              <a:r>
                <a:rPr lang="it-IT" sz="2400" i="1" dirty="0">
                  <a:latin typeface="Times New Roman" panose="02020603050405020304" pitchFamily="18" charset="0"/>
                  <a:cs typeface="Times New Roman" panose="02020603050405020304" pitchFamily="18" charset="0"/>
                </a:rPr>
                <a:t>sistema di organizzazione delle attività </a:t>
              </a:r>
              <a:r>
                <a:rPr lang="it-IT" sz="2400" dirty="0">
                  <a:latin typeface="Times New Roman" panose="02020603050405020304" pitchFamily="18" charset="0"/>
                  <a:cs typeface="Times New Roman" panose="02020603050405020304" pitchFamily="18" charset="0"/>
                </a:rPr>
                <a:t>di tale natura poste in essere da un insieme di persone,  organizzazioni e istituzioni ovvero un </a:t>
              </a:r>
              <a:r>
                <a:rPr lang="it-IT" sz="2400" b="1" i="1" dirty="0">
                  <a:latin typeface="Times New Roman" panose="02020603050405020304" pitchFamily="18" charset="0"/>
                  <a:cs typeface="Times New Roman" panose="02020603050405020304" pitchFamily="18" charset="0"/>
                </a:rPr>
                <a:t>sistema economico</a:t>
              </a:r>
              <a:r>
                <a:rPr lang="it-IT" sz="2400" dirty="0">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1317962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o 3">
            <a:extLst>
              <a:ext uri="{FF2B5EF4-FFF2-40B4-BE49-F238E27FC236}">
                <a16:creationId xmlns:a16="http://schemas.microsoft.com/office/drawing/2014/main" id="{083B4DA2-64D4-439A-8BE5-06BE5E451D24}"/>
              </a:ext>
            </a:extLst>
          </p:cNvPr>
          <p:cNvGrpSpPr/>
          <p:nvPr/>
        </p:nvGrpSpPr>
        <p:grpSpPr>
          <a:xfrm>
            <a:off x="0" y="0"/>
            <a:ext cx="12195618" cy="6858000"/>
            <a:chOff x="0" y="0"/>
            <a:chExt cx="12195618" cy="6858000"/>
          </a:xfrm>
        </p:grpSpPr>
        <p:pic>
          <p:nvPicPr>
            <p:cNvPr id="2" name="Immagine 1">
              <a:extLst>
                <a:ext uri="{FF2B5EF4-FFF2-40B4-BE49-F238E27FC236}">
                  <a16:creationId xmlns:a16="http://schemas.microsoft.com/office/drawing/2014/main" id="{A379D3DD-D57C-45A7-A056-8739E939D8D8}"/>
                </a:ext>
              </a:extLst>
            </p:cNvPr>
            <p:cNvPicPr>
              <a:picLocks noChangeAspect="1"/>
            </p:cNvPicPr>
            <p:nvPr/>
          </p:nvPicPr>
          <p:blipFill>
            <a:blip r:embed="rId2"/>
            <a:stretch>
              <a:fillRect/>
            </a:stretch>
          </p:blipFill>
          <p:spPr>
            <a:xfrm>
              <a:off x="0" y="0"/>
              <a:ext cx="12195618" cy="6858000"/>
            </a:xfrm>
            <a:prstGeom prst="rect">
              <a:avLst/>
            </a:prstGeom>
          </p:spPr>
        </p:pic>
        <p:sp>
          <p:nvSpPr>
            <p:cNvPr id="3" name="CasellaDiTesto 2">
              <a:extLst>
                <a:ext uri="{FF2B5EF4-FFF2-40B4-BE49-F238E27FC236}">
                  <a16:creationId xmlns:a16="http://schemas.microsoft.com/office/drawing/2014/main" id="{6610425E-F3A3-4F39-8A10-37728D99B124}"/>
                </a:ext>
              </a:extLst>
            </p:cNvPr>
            <p:cNvSpPr txBox="1"/>
            <p:nvPr/>
          </p:nvSpPr>
          <p:spPr>
            <a:xfrm>
              <a:off x="807869" y="225514"/>
              <a:ext cx="11205792" cy="6494085"/>
            </a:xfrm>
            <a:prstGeom prst="rect">
              <a:avLst/>
            </a:prstGeom>
            <a:solidFill>
              <a:srgbClr val="92D050"/>
            </a:solidFill>
          </p:spPr>
          <p:txBody>
            <a:bodyPr wrap="square" rtlCol="0">
              <a:spAutoFit/>
            </a:bodyPr>
            <a:lstStyle/>
            <a:p>
              <a:pPr algn="just"/>
              <a:r>
                <a:rPr lang="it-IT" sz="2400" b="1" dirty="0">
                  <a:latin typeface="Times New Roman" panose="02020603050405020304" pitchFamily="18" charset="0"/>
                  <a:cs typeface="Times New Roman" panose="02020603050405020304" pitchFamily="18" charset="0"/>
                </a:rPr>
                <a:t>L’ECONOMIA E LA QUESTIONE AMBIENTALE:</a:t>
              </a:r>
            </a:p>
            <a:p>
              <a:pPr algn="just"/>
              <a:endParaRPr lang="it-IT" sz="2400" dirty="0">
                <a:latin typeface="Times New Roman" panose="02020603050405020304" pitchFamily="18" charset="0"/>
                <a:cs typeface="Times New Roman" panose="02020603050405020304" pitchFamily="18" charset="0"/>
              </a:endParaRPr>
            </a:p>
            <a:p>
              <a:pPr algn="just"/>
              <a:r>
                <a:rPr lang="it-IT" sz="2400" b="1" dirty="0">
                  <a:latin typeface="Times New Roman" panose="02020603050405020304" pitchFamily="18" charset="0"/>
                  <a:cs typeface="Times New Roman" panose="02020603050405020304" pitchFamily="18" charset="0"/>
                </a:rPr>
                <a:t>Cosa è l’economia</a:t>
              </a:r>
              <a:r>
                <a:rPr lang="it-IT" sz="2400" dirty="0">
                  <a:latin typeface="Times New Roman" panose="02020603050405020304" pitchFamily="18" charset="0"/>
                  <a:cs typeface="Times New Roman" panose="02020603050405020304" pitchFamily="18" charset="0"/>
                </a:rPr>
                <a:t>?</a:t>
              </a:r>
            </a:p>
            <a:p>
              <a:pPr algn="just"/>
              <a:r>
                <a:rPr lang="it-IT" sz="2400" dirty="0">
                  <a:latin typeface="Times New Roman" panose="02020603050405020304" pitchFamily="18" charset="0"/>
                  <a:cs typeface="Times New Roman" panose="02020603050405020304" pitchFamily="18" charset="0"/>
                </a:rPr>
                <a:t>L’economia è una scienza che studia il comportamento degli uomini nelle loro relazioni con l’ambiente.</a:t>
              </a:r>
            </a:p>
            <a:p>
              <a:pPr algn="just"/>
              <a:r>
                <a:rPr lang="it-IT" sz="2400" b="1" dirty="0">
                  <a:latin typeface="Times New Roman" panose="02020603050405020304" pitchFamily="18" charset="0"/>
                  <a:cs typeface="Times New Roman" panose="02020603050405020304" pitchFamily="18" charset="0"/>
                </a:rPr>
                <a:t>Economia</a:t>
              </a:r>
              <a:r>
                <a:rPr lang="it-IT" sz="2400" dirty="0">
                  <a:latin typeface="Times New Roman" panose="02020603050405020304" pitchFamily="18" charset="0"/>
                  <a:cs typeface="Times New Roman" panose="02020603050405020304" pitchFamily="18" charset="0"/>
                </a:rPr>
                <a:t> = </a:t>
              </a:r>
              <a:r>
                <a:rPr lang="it-IT" sz="2400" b="1" i="1" dirty="0">
                  <a:latin typeface="Times New Roman" panose="02020603050405020304" pitchFamily="18" charset="0"/>
                  <a:cs typeface="Times New Roman" panose="02020603050405020304" pitchFamily="18" charset="0"/>
                </a:rPr>
                <a:t>Ecologia</a:t>
              </a:r>
              <a:r>
                <a:rPr lang="it-IT" sz="2400" b="1" dirty="0">
                  <a:latin typeface="Times New Roman" panose="02020603050405020304" pitchFamily="18" charset="0"/>
                  <a:cs typeface="Times New Roman" panose="02020603050405020304" pitchFamily="18" charset="0"/>
                </a:rPr>
                <a:t> </a:t>
              </a:r>
              <a:r>
                <a:rPr lang="it-IT" sz="2400" dirty="0">
                  <a:latin typeface="Times New Roman" panose="02020603050405020304" pitchFamily="18" charset="0"/>
                  <a:cs typeface="Times New Roman" panose="02020603050405020304" pitchFamily="18" charset="0"/>
                </a:rPr>
                <a:t>(lo studio delle funzioni di relazione tra l'uomo, gli organismi vegetali e animali e l'ambiente in cui vivono)/</a:t>
              </a:r>
              <a:r>
                <a:rPr lang="it-IT" sz="2400" b="1" i="1" dirty="0">
                  <a:latin typeface="Times New Roman" panose="02020603050405020304" pitchFamily="18" charset="0"/>
                  <a:cs typeface="Times New Roman" panose="02020603050405020304" pitchFamily="18" charset="0"/>
                </a:rPr>
                <a:t>Etologia</a:t>
              </a:r>
              <a:r>
                <a:rPr lang="it-IT" sz="2400" dirty="0">
                  <a:latin typeface="Times New Roman" panose="02020603050405020304" pitchFamily="18" charset="0"/>
                  <a:cs typeface="Times New Roman" panose="02020603050405020304" pitchFamily="18" charset="0"/>
                </a:rPr>
                <a:t> (lo studio dei caratteri e dei costumi di un popolo; ramo della biologia che studia il comportamento animale, inteso sia come studio delle azioni di un singolo individuo, sia come studio dei rapporti tra gli individui di una stessa specie, sia come studio delle interazioni tra specie differenti) della specie umana?</a:t>
              </a:r>
            </a:p>
            <a:p>
              <a:pPr algn="just"/>
              <a:r>
                <a:rPr lang="it-IT" sz="2400" b="1" dirty="0">
                  <a:latin typeface="Times New Roman" panose="02020603050405020304" pitchFamily="18" charset="0"/>
                  <a:cs typeface="Times New Roman" panose="02020603050405020304" pitchFamily="18" charset="0"/>
                </a:rPr>
                <a:t>Esistono molte similitudini ma anche alcune fondamentali differenze</a:t>
              </a:r>
              <a:r>
                <a:rPr lang="it-IT" sz="2400" dirty="0">
                  <a:latin typeface="Times New Roman" panose="02020603050405020304" pitchFamily="18" charset="0"/>
                  <a:cs typeface="Times New Roman" panose="02020603050405020304" pitchFamily="18" charset="0"/>
                </a:rPr>
                <a:t>:</a:t>
              </a:r>
            </a:p>
            <a:p>
              <a:pPr algn="just"/>
              <a:r>
                <a:rPr lang="it-IT" sz="2400" i="1" dirty="0">
                  <a:latin typeface="Times New Roman" panose="02020603050405020304" pitchFamily="18" charset="0"/>
                  <a:cs typeface="Times New Roman" panose="02020603050405020304" pitchFamily="18" charset="0"/>
                </a:rPr>
                <a:t>… Le specie animali e vegetali si adattano all’ambiente invece l’uomo adatta l’ambiente ai propri bisogni…</a:t>
              </a:r>
            </a:p>
            <a:p>
              <a:pPr algn="just"/>
              <a:endParaRPr lang="it-IT" sz="800" dirty="0">
                <a:latin typeface="Times New Roman" panose="02020603050405020304" pitchFamily="18" charset="0"/>
                <a:cs typeface="Times New Roman" panose="02020603050405020304" pitchFamily="18" charset="0"/>
              </a:endParaRPr>
            </a:p>
            <a:p>
              <a:pPr algn="just"/>
              <a:r>
                <a:rPr lang="it-IT" sz="2400" dirty="0">
                  <a:latin typeface="Times New Roman" panose="02020603050405020304" pitchFamily="18" charset="0"/>
                  <a:cs typeface="Times New Roman" panose="02020603050405020304" pitchFamily="18" charset="0"/>
                </a:rPr>
                <a:t>Il problema principale dell’economia dell’ambiente è proprio quello di valutare in che modo e con quali limitazioni è possibile adattare l’ambiente alle necessità umane… valore dell’ambiente e delle sue risorse – </a:t>
              </a:r>
              <a:r>
                <a:rPr lang="it-IT" sz="2400" b="1" dirty="0">
                  <a:latin typeface="Times New Roman" panose="02020603050405020304" pitchFamily="18" charset="0"/>
                  <a:cs typeface="Times New Roman" panose="02020603050405020304" pitchFamily="18" charset="0"/>
                </a:rPr>
                <a:t>problema complesso </a:t>
              </a:r>
              <a:r>
                <a:rPr lang="it-IT" sz="2400" dirty="0">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4076809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E01404BD-700C-4E96-A653-3C7B19DCC79B}"/>
              </a:ext>
            </a:extLst>
          </p:cNvPr>
          <p:cNvPicPr>
            <a:picLocks noChangeAspect="1"/>
          </p:cNvPicPr>
          <p:nvPr/>
        </p:nvPicPr>
        <p:blipFill>
          <a:blip r:embed="rId2"/>
          <a:stretch>
            <a:fillRect/>
          </a:stretch>
        </p:blipFill>
        <p:spPr>
          <a:xfrm>
            <a:off x="0" y="0"/>
            <a:ext cx="12195618" cy="6858000"/>
          </a:xfrm>
          <a:prstGeom prst="rect">
            <a:avLst/>
          </a:prstGeom>
        </p:spPr>
      </p:pic>
      <p:sp>
        <p:nvSpPr>
          <p:cNvPr id="5" name="CasellaDiTesto 4">
            <a:extLst>
              <a:ext uri="{FF2B5EF4-FFF2-40B4-BE49-F238E27FC236}">
                <a16:creationId xmlns:a16="http://schemas.microsoft.com/office/drawing/2014/main" id="{FC2B9EC9-8DA3-4000-B3C6-5EE88A41D161}"/>
              </a:ext>
            </a:extLst>
          </p:cNvPr>
          <p:cNvSpPr txBox="1"/>
          <p:nvPr/>
        </p:nvSpPr>
        <p:spPr>
          <a:xfrm>
            <a:off x="461639" y="328479"/>
            <a:ext cx="11585359" cy="6417141"/>
          </a:xfrm>
          <a:prstGeom prst="rect">
            <a:avLst/>
          </a:prstGeom>
          <a:solidFill>
            <a:srgbClr val="92D050"/>
          </a:solidFill>
        </p:spPr>
        <p:txBody>
          <a:bodyPr wrap="square" rtlCol="0">
            <a:spAutoFit/>
          </a:bodyPr>
          <a:lstStyle/>
          <a:p>
            <a:r>
              <a:rPr lang="it-IT" sz="2300" b="1" dirty="0">
                <a:effectLst/>
                <a:latin typeface="Times New Roman" panose="02020603050405020304" pitchFamily="18" charset="0"/>
                <a:cs typeface="Times New Roman" panose="02020603050405020304" pitchFamily="18" charset="0"/>
              </a:rPr>
              <a:t>I SETTORI ECONOMICI</a:t>
            </a:r>
          </a:p>
          <a:p>
            <a:endParaRPr lang="it-IT" sz="2300" dirty="0">
              <a:effectLst/>
              <a:latin typeface="Times New Roman" panose="02020603050405020304" pitchFamily="18" charset="0"/>
              <a:cs typeface="Times New Roman" panose="02020603050405020304" pitchFamily="18" charset="0"/>
            </a:endParaRPr>
          </a:p>
          <a:p>
            <a:pPr marL="285750" indent="-285750">
              <a:buFontTx/>
              <a:buChar char="-"/>
            </a:pPr>
            <a:r>
              <a:rPr lang="it-IT" sz="2300" b="1" dirty="0">
                <a:effectLst/>
                <a:latin typeface="Times New Roman" panose="02020603050405020304" pitchFamily="18" charset="0"/>
                <a:cs typeface="Times New Roman" panose="02020603050405020304" pitchFamily="18" charset="0"/>
              </a:rPr>
              <a:t>Primario</a:t>
            </a:r>
            <a:r>
              <a:rPr lang="it-IT" sz="2300" dirty="0">
                <a:effectLst/>
                <a:latin typeface="Times New Roman" panose="02020603050405020304" pitchFamily="18" charset="0"/>
                <a:cs typeface="Times New Roman" panose="02020603050405020304" pitchFamily="18" charset="0"/>
              </a:rPr>
              <a:t>/Agricoltura: produzioni dell’agricoltura, caccia, pesca, silvicoltura e attività estrattive</a:t>
            </a:r>
          </a:p>
          <a:p>
            <a:endParaRPr lang="it-IT" sz="2300" dirty="0">
              <a:latin typeface="Times New Roman" panose="02020603050405020304" pitchFamily="18" charset="0"/>
              <a:cs typeface="Times New Roman" panose="02020603050405020304" pitchFamily="18" charset="0"/>
            </a:endParaRPr>
          </a:p>
          <a:p>
            <a:pPr marL="285750" indent="-285750">
              <a:buFontTx/>
              <a:buChar char="-"/>
            </a:pPr>
            <a:r>
              <a:rPr lang="it-IT" sz="2300" b="1" dirty="0">
                <a:effectLst/>
                <a:latin typeface="Times New Roman" panose="02020603050405020304" pitchFamily="18" charset="0"/>
                <a:cs typeface="Times New Roman" panose="02020603050405020304" pitchFamily="18" charset="0"/>
              </a:rPr>
              <a:t>Secondario</a:t>
            </a:r>
            <a:r>
              <a:rPr lang="it-IT" sz="2300" dirty="0">
                <a:effectLst/>
                <a:latin typeface="Times New Roman" panose="02020603050405020304" pitchFamily="18" charset="0"/>
                <a:cs typeface="Times New Roman" panose="02020603050405020304" pitchFamily="18" charset="0"/>
              </a:rPr>
              <a:t>/Industria: legato alla trasformazione industriale dei </a:t>
            </a:r>
            <a:r>
              <a:rPr lang="it-IT" sz="2300" dirty="0">
                <a:latin typeface="Times New Roman" panose="02020603050405020304" pitchFamily="18" charset="0"/>
                <a:cs typeface="Times New Roman" panose="02020603050405020304" pitchFamily="18" charset="0"/>
              </a:rPr>
              <a:t>prodotti e i suoi sottosettori (+ </a:t>
            </a:r>
            <a:r>
              <a:rPr lang="it-IT" sz="2300" dirty="0">
                <a:effectLst/>
                <a:latin typeface="Times New Roman" panose="02020603050405020304" pitchFamily="18" charset="0"/>
                <a:cs typeface="Times New Roman" panose="02020603050405020304" pitchFamily="18" charset="0"/>
              </a:rPr>
              <a:t>artigianato, + edilizia e costruzioni)</a:t>
            </a:r>
          </a:p>
          <a:p>
            <a:endParaRPr lang="it-IT" sz="2300" dirty="0">
              <a:latin typeface="Times New Roman" panose="02020603050405020304" pitchFamily="18" charset="0"/>
              <a:cs typeface="Times New Roman" panose="02020603050405020304" pitchFamily="18" charset="0"/>
            </a:endParaRPr>
          </a:p>
          <a:p>
            <a:pPr marL="285750" indent="-285750">
              <a:buFontTx/>
              <a:buChar char="-"/>
            </a:pPr>
            <a:r>
              <a:rPr lang="it-IT" sz="2300" b="1" dirty="0">
                <a:effectLst/>
                <a:latin typeface="Times New Roman" panose="02020603050405020304" pitchFamily="18" charset="0"/>
                <a:cs typeface="Times New Roman" panose="02020603050405020304" pitchFamily="18" charset="0"/>
              </a:rPr>
              <a:t>Terziario</a:t>
            </a:r>
            <a:r>
              <a:rPr lang="it-IT" sz="2300" dirty="0">
                <a:effectLst/>
                <a:latin typeface="Times New Roman" panose="02020603050405020304" pitchFamily="18" charset="0"/>
                <a:cs typeface="Times New Roman" panose="02020603050405020304" pitchFamily="18" charset="0"/>
              </a:rPr>
              <a:t>/Servizi (tecnologie digitali, web, servizi bancari e assicurativi, trasporti, turismo, commercio, istruzione, sanità, sicurezza…)</a:t>
            </a:r>
          </a:p>
          <a:p>
            <a:endParaRPr lang="it-IT" sz="2300" dirty="0">
              <a:latin typeface="Times New Roman" panose="02020603050405020304" pitchFamily="18" charset="0"/>
              <a:cs typeface="Times New Roman" panose="02020603050405020304" pitchFamily="18" charset="0"/>
            </a:endParaRPr>
          </a:p>
          <a:p>
            <a:endParaRPr lang="it-IT" sz="2300" dirty="0">
              <a:latin typeface="Times New Roman" panose="02020603050405020304" pitchFamily="18" charset="0"/>
              <a:cs typeface="Times New Roman" panose="02020603050405020304" pitchFamily="18" charset="0"/>
            </a:endParaRPr>
          </a:p>
          <a:p>
            <a:r>
              <a:rPr lang="it-IT" sz="2300" dirty="0">
                <a:solidFill>
                  <a:srgbClr val="FF0000"/>
                </a:solidFill>
                <a:latin typeface="Times New Roman" panose="02020603050405020304" pitchFamily="18" charset="0"/>
                <a:cs typeface="Times New Roman" panose="02020603050405020304" pitchFamily="18" charset="0"/>
              </a:rPr>
              <a:t>N.B. </a:t>
            </a:r>
          </a:p>
          <a:p>
            <a:endParaRPr lang="it-IT" sz="2300" dirty="0">
              <a:solidFill>
                <a:srgbClr val="FF0000"/>
              </a:solidFill>
              <a:latin typeface="Times New Roman" panose="02020603050405020304" pitchFamily="18" charset="0"/>
              <a:cs typeface="Times New Roman" panose="02020603050405020304" pitchFamily="18" charset="0"/>
            </a:endParaRPr>
          </a:p>
          <a:p>
            <a:r>
              <a:rPr lang="it-IT" sz="2300" dirty="0">
                <a:latin typeface="Times New Roman" panose="02020603050405020304" pitchFamily="18" charset="0"/>
                <a:cs typeface="Times New Roman" panose="02020603050405020304" pitchFamily="18" charset="0"/>
              </a:rPr>
              <a:t>Prima forma di scambio di natura economica: </a:t>
            </a:r>
            <a:r>
              <a:rPr lang="it-IT" sz="2300" b="1" dirty="0">
                <a:latin typeface="Times New Roman" panose="02020603050405020304" pitchFamily="18" charset="0"/>
                <a:cs typeface="Times New Roman" panose="02020603050405020304" pitchFamily="18" charset="0"/>
              </a:rPr>
              <a:t>baratto</a:t>
            </a:r>
          </a:p>
          <a:p>
            <a:endParaRPr lang="it-IT" sz="2300" b="1" dirty="0">
              <a:latin typeface="Times New Roman" panose="02020603050405020304" pitchFamily="18" charset="0"/>
              <a:cs typeface="Times New Roman" panose="02020603050405020304" pitchFamily="18" charset="0"/>
            </a:endParaRPr>
          </a:p>
          <a:p>
            <a:r>
              <a:rPr lang="it-IT" sz="2300" dirty="0">
                <a:latin typeface="Times New Roman" panose="02020603050405020304" pitchFamily="18" charset="0"/>
                <a:cs typeface="Times New Roman" panose="02020603050405020304" pitchFamily="18" charset="0"/>
              </a:rPr>
              <a:t>Classificazione tradizionale delle </a:t>
            </a:r>
            <a:r>
              <a:rPr lang="it-IT" sz="2300" i="1" dirty="0">
                <a:latin typeface="Times New Roman" panose="02020603050405020304" pitchFamily="18" charset="0"/>
                <a:cs typeface="Times New Roman" panose="02020603050405020304" pitchFamily="18" charset="0"/>
              </a:rPr>
              <a:t>risorse</a:t>
            </a:r>
            <a:r>
              <a:rPr lang="it-IT" sz="2300" dirty="0">
                <a:latin typeface="Times New Roman" panose="02020603050405020304" pitchFamily="18" charset="0"/>
                <a:cs typeface="Times New Roman" panose="02020603050405020304" pitchFamily="18" charset="0"/>
              </a:rPr>
              <a:t>: </a:t>
            </a:r>
            <a:r>
              <a:rPr lang="it-IT" sz="2300" b="1" dirty="0">
                <a:latin typeface="Times New Roman" panose="02020603050405020304" pitchFamily="18" charset="0"/>
                <a:cs typeface="Times New Roman" panose="02020603050405020304" pitchFamily="18" charset="0"/>
              </a:rPr>
              <a:t>Terra, Lavoro, Capitale</a:t>
            </a:r>
          </a:p>
          <a:p>
            <a:endParaRPr lang="it-IT"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9158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A379D3DD-D57C-45A7-A056-8739E939D8D8}"/>
              </a:ext>
            </a:extLst>
          </p:cNvPr>
          <p:cNvPicPr>
            <a:picLocks noChangeAspect="1"/>
          </p:cNvPicPr>
          <p:nvPr/>
        </p:nvPicPr>
        <p:blipFill>
          <a:blip r:embed="rId2"/>
          <a:stretch>
            <a:fillRect/>
          </a:stretch>
        </p:blipFill>
        <p:spPr>
          <a:xfrm>
            <a:off x="0" y="0"/>
            <a:ext cx="12195618" cy="6858000"/>
          </a:xfrm>
          <a:prstGeom prst="rect">
            <a:avLst/>
          </a:prstGeom>
        </p:spPr>
      </p:pic>
      <p:sp>
        <p:nvSpPr>
          <p:cNvPr id="3" name="CasellaDiTesto 2">
            <a:extLst>
              <a:ext uri="{FF2B5EF4-FFF2-40B4-BE49-F238E27FC236}">
                <a16:creationId xmlns:a16="http://schemas.microsoft.com/office/drawing/2014/main" id="{31197FC4-2927-45AE-8218-2921CFBA6E9E}"/>
              </a:ext>
            </a:extLst>
          </p:cNvPr>
          <p:cNvSpPr txBox="1"/>
          <p:nvPr/>
        </p:nvSpPr>
        <p:spPr>
          <a:xfrm>
            <a:off x="266330" y="230819"/>
            <a:ext cx="11816179" cy="6463308"/>
          </a:xfrm>
          <a:prstGeom prst="rect">
            <a:avLst/>
          </a:prstGeom>
          <a:solidFill>
            <a:srgbClr val="92D050"/>
          </a:solidFill>
        </p:spPr>
        <p:txBody>
          <a:bodyPr wrap="square" rtlCol="0">
            <a:spAutoFit/>
          </a:bodyPr>
          <a:lstStyle/>
          <a:p>
            <a:r>
              <a:rPr lang="it-IT" sz="2300" dirty="0">
                <a:latin typeface="Times New Roman" panose="02020603050405020304" pitchFamily="18" charset="0"/>
                <a:cs typeface="Times New Roman" panose="02020603050405020304" pitchFamily="18" charset="0"/>
              </a:rPr>
              <a:t> </a:t>
            </a:r>
            <a:r>
              <a:rPr lang="it-IT" sz="2400" b="1" dirty="0">
                <a:latin typeface="Times New Roman" panose="02020603050405020304" pitchFamily="18" charset="0"/>
                <a:cs typeface="Times New Roman" panose="02020603050405020304" pitchFamily="18" charset="0"/>
              </a:rPr>
              <a:t>GLI OBIETTIVI ECONOMICI</a:t>
            </a:r>
          </a:p>
          <a:p>
            <a:endParaRPr lang="it-IT" sz="2300" dirty="0">
              <a:latin typeface="Times New Roman" panose="02020603050405020304" pitchFamily="18" charset="0"/>
              <a:cs typeface="Times New Roman" panose="02020603050405020304" pitchFamily="18" charset="0"/>
            </a:endParaRPr>
          </a:p>
          <a:p>
            <a:r>
              <a:rPr lang="it-IT" sz="2300" dirty="0">
                <a:latin typeface="Times New Roman" panose="02020603050405020304" pitchFamily="18" charset="0"/>
                <a:cs typeface="Times New Roman" panose="02020603050405020304" pitchFamily="18" charset="0"/>
              </a:rPr>
              <a:t>• </a:t>
            </a:r>
            <a:r>
              <a:rPr lang="it-IT" sz="2400" dirty="0">
                <a:latin typeface="Times New Roman" panose="02020603050405020304" pitchFamily="18" charset="0"/>
                <a:cs typeface="Times New Roman" panose="02020603050405020304" pitchFamily="18" charset="0"/>
              </a:rPr>
              <a:t>Crescita economica</a:t>
            </a:r>
          </a:p>
          <a:p>
            <a:endParaRPr lang="it-IT" sz="2300" dirty="0">
              <a:latin typeface="Times New Roman" panose="02020603050405020304" pitchFamily="18" charset="0"/>
              <a:cs typeface="Times New Roman" panose="02020603050405020304" pitchFamily="18" charset="0"/>
            </a:endParaRPr>
          </a:p>
          <a:p>
            <a:r>
              <a:rPr lang="it-IT" sz="2300" dirty="0">
                <a:latin typeface="Times New Roman" panose="02020603050405020304" pitchFamily="18" charset="0"/>
                <a:cs typeface="Times New Roman" panose="02020603050405020304" pitchFamily="18" charset="0"/>
              </a:rPr>
              <a:t>• </a:t>
            </a:r>
            <a:r>
              <a:rPr lang="it-IT" sz="2400" dirty="0">
                <a:latin typeface="Times New Roman" panose="02020603050405020304" pitchFamily="18" charset="0"/>
                <a:cs typeface="Times New Roman" panose="02020603050405020304" pitchFamily="18" charset="0"/>
              </a:rPr>
              <a:t>Piena occupazione</a:t>
            </a:r>
          </a:p>
          <a:p>
            <a:endParaRPr lang="it-IT" sz="2300" dirty="0">
              <a:latin typeface="Times New Roman" panose="02020603050405020304" pitchFamily="18" charset="0"/>
              <a:cs typeface="Times New Roman" panose="02020603050405020304" pitchFamily="18" charset="0"/>
            </a:endParaRPr>
          </a:p>
          <a:p>
            <a:r>
              <a:rPr lang="it-IT" sz="2300" dirty="0">
                <a:latin typeface="Times New Roman" panose="02020603050405020304" pitchFamily="18" charset="0"/>
                <a:cs typeface="Times New Roman" panose="02020603050405020304" pitchFamily="18" charset="0"/>
              </a:rPr>
              <a:t>• </a:t>
            </a:r>
            <a:r>
              <a:rPr lang="it-IT" sz="2400" dirty="0">
                <a:latin typeface="Times New Roman" panose="02020603050405020304" pitchFamily="18" charset="0"/>
                <a:cs typeface="Times New Roman" panose="02020603050405020304" pitchFamily="18" charset="0"/>
              </a:rPr>
              <a:t>Efficienza economica della produzione</a:t>
            </a:r>
          </a:p>
          <a:p>
            <a:endParaRPr lang="it-IT" sz="2300" dirty="0">
              <a:latin typeface="Times New Roman" panose="02020603050405020304" pitchFamily="18" charset="0"/>
              <a:cs typeface="Times New Roman" panose="02020603050405020304" pitchFamily="18" charset="0"/>
            </a:endParaRPr>
          </a:p>
          <a:p>
            <a:r>
              <a:rPr lang="it-IT" sz="2300" dirty="0">
                <a:latin typeface="Times New Roman" panose="02020603050405020304" pitchFamily="18" charset="0"/>
                <a:cs typeface="Times New Roman" panose="02020603050405020304" pitchFamily="18" charset="0"/>
              </a:rPr>
              <a:t>• </a:t>
            </a:r>
            <a:r>
              <a:rPr lang="it-IT" sz="2400" dirty="0">
                <a:latin typeface="Times New Roman" panose="02020603050405020304" pitchFamily="18" charset="0"/>
                <a:cs typeface="Times New Roman" panose="02020603050405020304" pitchFamily="18" charset="0"/>
              </a:rPr>
              <a:t>Stabilità di prezzi</a:t>
            </a:r>
          </a:p>
          <a:p>
            <a:endParaRPr lang="it-IT" sz="2300" dirty="0">
              <a:latin typeface="Times New Roman" panose="02020603050405020304" pitchFamily="18" charset="0"/>
              <a:cs typeface="Times New Roman" panose="02020603050405020304" pitchFamily="18" charset="0"/>
            </a:endParaRPr>
          </a:p>
          <a:p>
            <a:r>
              <a:rPr lang="it-IT" sz="2300" dirty="0">
                <a:latin typeface="Times New Roman" panose="02020603050405020304" pitchFamily="18" charset="0"/>
                <a:cs typeface="Times New Roman" panose="02020603050405020304" pitchFamily="18" charset="0"/>
              </a:rPr>
              <a:t>• </a:t>
            </a:r>
            <a:r>
              <a:rPr lang="it-IT" sz="2400" dirty="0">
                <a:latin typeface="Times New Roman" panose="02020603050405020304" pitchFamily="18" charset="0"/>
                <a:cs typeface="Times New Roman" panose="02020603050405020304" pitchFamily="18" charset="0"/>
              </a:rPr>
              <a:t>Libertà economica</a:t>
            </a:r>
          </a:p>
          <a:p>
            <a:endParaRPr lang="it-IT" sz="2300" dirty="0">
              <a:latin typeface="Times New Roman" panose="02020603050405020304" pitchFamily="18" charset="0"/>
              <a:cs typeface="Times New Roman" panose="02020603050405020304" pitchFamily="18" charset="0"/>
            </a:endParaRPr>
          </a:p>
          <a:p>
            <a:r>
              <a:rPr lang="it-IT" sz="2300" dirty="0">
                <a:latin typeface="Times New Roman" panose="02020603050405020304" pitchFamily="18" charset="0"/>
                <a:cs typeface="Times New Roman" panose="02020603050405020304" pitchFamily="18" charset="0"/>
              </a:rPr>
              <a:t>• </a:t>
            </a:r>
            <a:r>
              <a:rPr lang="it-IT" sz="2400" dirty="0">
                <a:latin typeface="Times New Roman" panose="02020603050405020304" pitchFamily="18" charset="0"/>
                <a:cs typeface="Times New Roman" panose="02020603050405020304" pitchFamily="18" charset="0"/>
              </a:rPr>
              <a:t>Equa distribuzione del reddito</a:t>
            </a:r>
          </a:p>
          <a:p>
            <a:endParaRPr lang="it-IT" sz="2300" dirty="0">
              <a:latin typeface="Times New Roman" panose="02020603050405020304" pitchFamily="18" charset="0"/>
              <a:cs typeface="Times New Roman" panose="02020603050405020304" pitchFamily="18" charset="0"/>
            </a:endParaRPr>
          </a:p>
          <a:p>
            <a:r>
              <a:rPr lang="it-IT" sz="2300" dirty="0">
                <a:latin typeface="Times New Roman" panose="02020603050405020304" pitchFamily="18" charset="0"/>
                <a:cs typeface="Times New Roman" panose="02020603050405020304" pitchFamily="18" charset="0"/>
              </a:rPr>
              <a:t>• </a:t>
            </a:r>
            <a:r>
              <a:rPr lang="it-IT" sz="2400" dirty="0">
                <a:latin typeface="Times New Roman" panose="02020603050405020304" pitchFamily="18" charset="0"/>
                <a:cs typeface="Times New Roman" panose="02020603050405020304" pitchFamily="18" charset="0"/>
              </a:rPr>
              <a:t>Sicurezza economica </a:t>
            </a:r>
          </a:p>
          <a:p>
            <a:endParaRPr lang="it-IT" sz="2300" dirty="0">
              <a:latin typeface="Times New Roman" panose="02020603050405020304" pitchFamily="18" charset="0"/>
              <a:cs typeface="Times New Roman" panose="02020603050405020304" pitchFamily="18" charset="0"/>
            </a:endParaRPr>
          </a:p>
          <a:p>
            <a:r>
              <a:rPr lang="it-IT" sz="2300" dirty="0">
                <a:latin typeface="Times New Roman" panose="02020603050405020304" pitchFamily="18" charset="0"/>
                <a:cs typeface="Times New Roman" panose="02020603050405020304" pitchFamily="18" charset="0"/>
              </a:rPr>
              <a:t>• </a:t>
            </a:r>
            <a:r>
              <a:rPr lang="it-IT" sz="2400" dirty="0">
                <a:latin typeface="Times New Roman" panose="02020603050405020304" pitchFamily="18" charset="0"/>
                <a:cs typeface="Times New Roman" panose="02020603050405020304" pitchFamily="18" charset="0"/>
              </a:rPr>
              <a:t>Bilancia commerciale</a:t>
            </a:r>
          </a:p>
          <a:p>
            <a:endParaRPr lang="it-IT" dirty="0"/>
          </a:p>
        </p:txBody>
      </p:sp>
    </p:spTree>
    <p:extLst>
      <p:ext uri="{BB962C8B-B14F-4D97-AF65-F5344CB8AC3E}">
        <p14:creationId xmlns:p14="http://schemas.microsoft.com/office/powerpoint/2010/main" val="3092660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7E8D1899-8BD5-491C-BB6E-B461046D74AF}"/>
              </a:ext>
            </a:extLst>
          </p:cNvPr>
          <p:cNvPicPr>
            <a:picLocks noChangeAspect="1"/>
          </p:cNvPicPr>
          <p:nvPr/>
        </p:nvPicPr>
        <p:blipFill>
          <a:blip r:embed="rId2"/>
          <a:stretch>
            <a:fillRect/>
          </a:stretch>
        </p:blipFill>
        <p:spPr>
          <a:xfrm>
            <a:off x="0" y="0"/>
            <a:ext cx="12195618" cy="6858000"/>
          </a:xfrm>
          <a:prstGeom prst="rect">
            <a:avLst/>
          </a:prstGeom>
        </p:spPr>
      </p:pic>
      <p:sp>
        <p:nvSpPr>
          <p:cNvPr id="5" name="CasellaDiTesto 4">
            <a:extLst>
              <a:ext uri="{FF2B5EF4-FFF2-40B4-BE49-F238E27FC236}">
                <a16:creationId xmlns:a16="http://schemas.microsoft.com/office/drawing/2014/main" id="{FB8D3D34-F9BD-4AF6-8741-DCFAD9601DBE}"/>
              </a:ext>
            </a:extLst>
          </p:cNvPr>
          <p:cNvSpPr txBox="1"/>
          <p:nvPr/>
        </p:nvSpPr>
        <p:spPr>
          <a:xfrm>
            <a:off x="612559" y="257452"/>
            <a:ext cx="11319029" cy="6463308"/>
          </a:xfrm>
          <a:prstGeom prst="rect">
            <a:avLst/>
          </a:prstGeom>
          <a:solidFill>
            <a:srgbClr val="92D050"/>
          </a:solidFill>
        </p:spPr>
        <p:txBody>
          <a:bodyPr wrap="square" rtlCol="0">
            <a:spAutoFit/>
          </a:bodyPr>
          <a:lstStyle/>
          <a:p>
            <a:pPr algn="just"/>
            <a:r>
              <a:rPr lang="it-IT" sz="2300" b="1" dirty="0">
                <a:latin typeface="Times New Roman" panose="02020603050405020304" pitchFamily="18" charset="0"/>
                <a:cs typeface="Times New Roman" panose="02020603050405020304" pitchFamily="18" charset="0"/>
              </a:rPr>
              <a:t>RISORSE - FATTORI PRODUTTIVI</a:t>
            </a:r>
          </a:p>
          <a:p>
            <a:pPr algn="just"/>
            <a:endParaRPr lang="it-IT" sz="2300" dirty="0">
              <a:latin typeface="Times New Roman" panose="02020603050405020304" pitchFamily="18" charset="0"/>
              <a:cs typeface="Times New Roman" panose="02020603050405020304" pitchFamily="18" charset="0"/>
            </a:endParaRPr>
          </a:p>
          <a:p>
            <a:pPr algn="just"/>
            <a:r>
              <a:rPr lang="it-IT" sz="2300" dirty="0">
                <a:latin typeface="Times New Roman" panose="02020603050405020304" pitchFamily="18" charset="0"/>
                <a:cs typeface="Times New Roman" panose="02020603050405020304" pitchFamily="18" charset="0"/>
              </a:rPr>
              <a:t>Per poter ottenere i beni o i servizi da immettere sul mercato, </a:t>
            </a:r>
            <a:r>
              <a:rPr lang="it-IT" sz="2300" b="1" i="1" dirty="0">
                <a:latin typeface="Times New Roman" panose="02020603050405020304" pitchFamily="18" charset="0"/>
                <a:cs typeface="Times New Roman" panose="02020603050405020304" pitchFamily="18" charset="0"/>
              </a:rPr>
              <a:t>l'impresa</a:t>
            </a:r>
            <a:r>
              <a:rPr lang="it-IT" sz="2300" dirty="0">
                <a:latin typeface="Times New Roman" panose="02020603050405020304" pitchFamily="18" charset="0"/>
                <a:cs typeface="Times New Roman" panose="02020603050405020304" pitchFamily="18" charset="0"/>
              </a:rPr>
              <a:t> ha bisogno di una serie di strumenti.</a:t>
            </a:r>
          </a:p>
          <a:p>
            <a:pPr algn="just"/>
            <a:endParaRPr lang="it-IT" sz="2300" dirty="0">
              <a:latin typeface="Times New Roman" panose="02020603050405020304" pitchFamily="18" charset="0"/>
              <a:cs typeface="Times New Roman" panose="02020603050405020304" pitchFamily="18" charset="0"/>
            </a:endParaRPr>
          </a:p>
          <a:p>
            <a:pPr algn="just"/>
            <a:r>
              <a:rPr lang="it-IT" sz="2300" dirty="0">
                <a:latin typeface="Times New Roman" panose="02020603050405020304" pitchFamily="18" charset="0"/>
                <a:cs typeface="Times New Roman" panose="02020603050405020304" pitchFamily="18" charset="0"/>
              </a:rPr>
              <a:t>Chiamiamo </a:t>
            </a:r>
            <a:r>
              <a:rPr lang="it-IT" sz="2300" b="1" dirty="0">
                <a:latin typeface="Times New Roman" panose="02020603050405020304" pitchFamily="18" charset="0"/>
                <a:cs typeface="Times New Roman" panose="02020603050405020304" pitchFamily="18" charset="0"/>
              </a:rPr>
              <a:t>fattori produttivi </a:t>
            </a:r>
            <a:r>
              <a:rPr lang="it-IT" sz="2300" dirty="0">
                <a:latin typeface="Times New Roman" panose="02020603050405020304" pitchFamily="18" charset="0"/>
                <a:cs typeface="Times New Roman" panose="02020603050405020304" pitchFamily="18" charset="0"/>
              </a:rPr>
              <a:t>tutti gli strumenti che l'impresa impiega per produrre beni e servizi.</a:t>
            </a:r>
          </a:p>
          <a:p>
            <a:pPr algn="just"/>
            <a:endParaRPr lang="it-IT" sz="2300" dirty="0">
              <a:latin typeface="Times New Roman" panose="02020603050405020304" pitchFamily="18" charset="0"/>
              <a:cs typeface="Times New Roman" panose="02020603050405020304" pitchFamily="18" charset="0"/>
            </a:endParaRPr>
          </a:p>
          <a:p>
            <a:pPr algn="just"/>
            <a:r>
              <a:rPr lang="it-IT" sz="2300" dirty="0">
                <a:latin typeface="Times New Roman" panose="02020603050405020304" pitchFamily="18" charset="0"/>
                <a:cs typeface="Times New Roman" panose="02020603050405020304" pitchFamily="18" charset="0"/>
              </a:rPr>
              <a:t>Secondo l'economia classica i fattori produttivi sono raggruppati in tre categorie:</a:t>
            </a:r>
          </a:p>
          <a:p>
            <a:pPr algn="just"/>
            <a:r>
              <a:rPr lang="it-IT" sz="2300" b="1" dirty="0">
                <a:latin typeface="Times New Roman" panose="02020603050405020304" pitchFamily="18" charset="0"/>
                <a:cs typeface="Times New Roman" panose="02020603050405020304" pitchFamily="18" charset="0"/>
              </a:rPr>
              <a:t>terra;</a:t>
            </a:r>
          </a:p>
          <a:p>
            <a:pPr algn="just"/>
            <a:r>
              <a:rPr lang="it-IT" sz="2300" b="1" dirty="0">
                <a:latin typeface="Times New Roman" panose="02020603050405020304" pitchFamily="18" charset="0"/>
                <a:cs typeface="Times New Roman" panose="02020603050405020304" pitchFamily="18" charset="0"/>
              </a:rPr>
              <a:t>lavoro;</a:t>
            </a:r>
          </a:p>
          <a:p>
            <a:pPr algn="just"/>
            <a:r>
              <a:rPr lang="it-IT" sz="2300" b="1" dirty="0">
                <a:latin typeface="Times New Roman" panose="02020603050405020304" pitchFamily="18" charset="0"/>
                <a:cs typeface="Times New Roman" panose="02020603050405020304" pitchFamily="18" charset="0"/>
              </a:rPr>
              <a:t>capitale.</a:t>
            </a:r>
          </a:p>
          <a:p>
            <a:pPr algn="just"/>
            <a:endParaRPr lang="it-IT" sz="2300" dirty="0">
              <a:latin typeface="Times New Roman" panose="02020603050405020304" pitchFamily="18" charset="0"/>
              <a:cs typeface="Times New Roman" panose="02020603050405020304" pitchFamily="18" charset="0"/>
            </a:endParaRPr>
          </a:p>
          <a:p>
            <a:pPr algn="just"/>
            <a:r>
              <a:rPr lang="it-IT" sz="2300" dirty="0">
                <a:latin typeface="Times New Roman" panose="02020603050405020304" pitchFamily="18" charset="0"/>
                <a:cs typeface="Times New Roman" panose="02020603050405020304" pitchFamily="18" charset="0"/>
              </a:rPr>
              <a:t>A queste tre categorie, le teorie economiche più recenti, aggiungono altre due categorie di fattori produttivi:</a:t>
            </a:r>
          </a:p>
          <a:p>
            <a:pPr algn="just"/>
            <a:r>
              <a:rPr lang="it-IT" sz="2300" b="1" dirty="0">
                <a:latin typeface="Times New Roman" panose="02020603050405020304" pitchFamily="18" charset="0"/>
                <a:cs typeface="Times New Roman" panose="02020603050405020304" pitchFamily="18" charset="0"/>
              </a:rPr>
              <a:t>capacità imprenditoriale;</a:t>
            </a:r>
          </a:p>
          <a:p>
            <a:pPr algn="just"/>
            <a:r>
              <a:rPr lang="it-IT" sz="2300" b="1" dirty="0">
                <a:latin typeface="Times New Roman" panose="02020603050405020304" pitchFamily="18" charset="0"/>
                <a:cs typeface="Times New Roman" panose="02020603050405020304" pitchFamily="18" charset="0"/>
              </a:rPr>
              <a:t>l'attività dello Stato.</a:t>
            </a:r>
          </a:p>
          <a:p>
            <a:pPr algn="just"/>
            <a:endParaRPr lang="it-IT"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0380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00BDB2-40FE-4166-B57B-8FF042FCE9BA}"/>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AEC855EC-1095-43D1-B50E-C3A002688145}"/>
              </a:ext>
            </a:extLst>
          </p:cNvPr>
          <p:cNvSpPr>
            <a:spLocks noGrp="1"/>
          </p:cNvSpPr>
          <p:nvPr>
            <p:ph idx="1"/>
          </p:nvPr>
        </p:nvSpPr>
        <p:spPr/>
        <p:txBody>
          <a:bodyPr/>
          <a:lstStyle/>
          <a:p>
            <a:endParaRPr lang="it-IT"/>
          </a:p>
        </p:txBody>
      </p:sp>
      <p:pic>
        <p:nvPicPr>
          <p:cNvPr id="4" name="Immagine 3">
            <a:extLst>
              <a:ext uri="{FF2B5EF4-FFF2-40B4-BE49-F238E27FC236}">
                <a16:creationId xmlns:a16="http://schemas.microsoft.com/office/drawing/2014/main" id="{A08FFDAD-EBEF-4235-BF14-CC36A6C6504C}"/>
              </a:ext>
            </a:extLst>
          </p:cNvPr>
          <p:cNvPicPr>
            <a:picLocks noChangeAspect="1"/>
          </p:cNvPicPr>
          <p:nvPr/>
        </p:nvPicPr>
        <p:blipFill>
          <a:blip r:embed="rId2"/>
          <a:stretch>
            <a:fillRect/>
          </a:stretch>
        </p:blipFill>
        <p:spPr>
          <a:xfrm>
            <a:off x="0" y="0"/>
            <a:ext cx="12195618" cy="6858000"/>
          </a:xfrm>
          <a:prstGeom prst="rect">
            <a:avLst/>
          </a:prstGeom>
        </p:spPr>
      </p:pic>
      <p:sp>
        <p:nvSpPr>
          <p:cNvPr id="5" name="CasellaDiTesto 4">
            <a:extLst>
              <a:ext uri="{FF2B5EF4-FFF2-40B4-BE49-F238E27FC236}">
                <a16:creationId xmlns:a16="http://schemas.microsoft.com/office/drawing/2014/main" id="{EB33788B-71FF-4835-AF7A-2D9F7D8C10AC}"/>
              </a:ext>
            </a:extLst>
          </p:cNvPr>
          <p:cNvSpPr txBox="1"/>
          <p:nvPr/>
        </p:nvSpPr>
        <p:spPr>
          <a:xfrm>
            <a:off x="239697" y="221942"/>
            <a:ext cx="11789546" cy="6386364"/>
          </a:xfrm>
          <a:prstGeom prst="rect">
            <a:avLst/>
          </a:prstGeom>
          <a:solidFill>
            <a:srgbClr val="92D050"/>
          </a:solidFill>
        </p:spPr>
        <p:txBody>
          <a:bodyPr wrap="square" rtlCol="0">
            <a:spAutoFit/>
          </a:bodyPr>
          <a:lstStyle/>
          <a:p>
            <a:pPr algn="just"/>
            <a:r>
              <a:rPr lang="it-IT" sz="2300" b="1" dirty="0">
                <a:latin typeface="Times New Roman" panose="02020603050405020304" pitchFamily="18" charset="0"/>
                <a:cs typeface="Times New Roman" panose="02020603050405020304" pitchFamily="18" charset="0"/>
              </a:rPr>
              <a:t>TERRA</a:t>
            </a:r>
          </a:p>
          <a:p>
            <a:pPr algn="just"/>
            <a:endParaRPr lang="it-IT" sz="2300" dirty="0">
              <a:latin typeface="Times New Roman" panose="02020603050405020304" pitchFamily="18" charset="0"/>
              <a:cs typeface="Times New Roman" panose="02020603050405020304" pitchFamily="18" charset="0"/>
            </a:endParaRPr>
          </a:p>
          <a:p>
            <a:pPr algn="just"/>
            <a:r>
              <a:rPr lang="it-IT" sz="2300" dirty="0">
                <a:latin typeface="Times New Roman" panose="02020603050405020304" pitchFamily="18" charset="0"/>
                <a:cs typeface="Times New Roman" panose="02020603050405020304" pitchFamily="18" charset="0"/>
              </a:rPr>
              <a:t>Essa comprende:</a:t>
            </a:r>
          </a:p>
          <a:p>
            <a:pPr algn="just"/>
            <a:endParaRPr lang="it-IT" sz="2300" dirty="0">
              <a:latin typeface="Times New Roman" panose="02020603050405020304" pitchFamily="18" charset="0"/>
              <a:cs typeface="Times New Roman" panose="02020603050405020304" pitchFamily="18" charset="0"/>
            </a:endParaRPr>
          </a:p>
          <a:p>
            <a:pPr algn="just"/>
            <a:r>
              <a:rPr lang="it-IT" sz="2300" dirty="0">
                <a:latin typeface="Times New Roman" panose="02020603050405020304" pitchFamily="18" charset="0"/>
                <a:cs typeface="Times New Roman" panose="02020603050405020304" pitchFamily="18" charset="0"/>
              </a:rPr>
              <a:t>la superficie coltivabile (produzione agricola vegetale e/o zootecnica)/edificabile (edifici, capannoni, impianti industriali, attività estrattive…);</a:t>
            </a:r>
          </a:p>
          <a:p>
            <a:pPr algn="just"/>
            <a:endParaRPr lang="it-IT" sz="2300" dirty="0">
              <a:latin typeface="Times New Roman" panose="02020603050405020304" pitchFamily="18" charset="0"/>
              <a:cs typeface="Times New Roman" panose="02020603050405020304" pitchFamily="18" charset="0"/>
            </a:endParaRPr>
          </a:p>
          <a:p>
            <a:pPr algn="just"/>
            <a:r>
              <a:rPr lang="it-IT" sz="2300" dirty="0">
                <a:latin typeface="Times New Roman" panose="02020603050405020304" pitchFamily="18" charset="0"/>
                <a:cs typeface="Times New Roman" panose="02020603050405020304" pitchFamily="18" charset="0"/>
              </a:rPr>
              <a:t>le materie fornite alla produzione (minerali, sostanze nutritive, acqua, ecc..);</a:t>
            </a:r>
          </a:p>
          <a:p>
            <a:pPr algn="just"/>
            <a:endParaRPr lang="it-IT" sz="2300" dirty="0">
              <a:latin typeface="Times New Roman" panose="02020603050405020304" pitchFamily="18" charset="0"/>
              <a:cs typeface="Times New Roman" panose="02020603050405020304" pitchFamily="18" charset="0"/>
            </a:endParaRPr>
          </a:p>
          <a:p>
            <a:pPr algn="just"/>
            <a:r>
              <a:rPr lang="it-IT" sz="2300" dirty="0">
                <a:latin typeface="Times New Roman" panose="02020603050405020304" pitchFamily="18" charset="0"/>
                <a:cs typeface="Times New Roman" panose="02020603050405020304" pitchFamily="18" charset="0"/>
              </a:rPr>
              <a:t>le condizioni ambientali che rendono possibile la produzione (clima, fattori meteorologici, geomorfologici…).</a:t>
            </a:r>
          </a:p>
          <a:p>
            <a:pPr algn="just"/>
            <a:endParaRPr lang="it-IT" sz="2300" dirty="0">
              <a:latin typeface="Times New Roman" panose="02020603050405020304" pitchFamily="18" charset="0"/>
              <a:cs typeface="Times New Roman" panose="02020603050405020304" pitchFamily="18" charset="0"/>
            </a:endParaRPr>
          </a:p>
          <a:p>
            <a:pPr algn="just"/>
            <a:r>
              <a:rPr lang="it-IT" sz="2300" dirty="0">
                <a:latin typeface="Times New Roman" panose="02020603050405020304" pitchFamily="18" charset="0"/>
                <a:cs typeface="Times New Roman" panose="02020603050405020304" pitchFamily="18" charset="0"/>
              </a:rPr>
              <a:t>Gli elementi che fanno parte della terra, hanno tutti un carattere comune: il fatto di essere irriproducibili: si trovano in quantità fissa e non possono essere riprodotti.</a:t>
            </a:r>
          </a:p>
          <a:p>
            <a:pPr algn="just"/>
            <a:endParaRPr lang="it-IT" sz="2300" dirty="0">
              <a:latin typeface="Times New Roman" panose="02020603050405020304" pitchFamily="18" charset="0"/>
              <a:cs typeface="Times New Roman" panose="02020603050405020304" pitchFamily="18" charset="0"/>
            </a:endParaRPr>
          </a:p>
          <a:p>
            <a:pPr algn="just"/>
            <a:r>
              <a:rPr lang="it-IT" sz="2300" dirty="0">
                <a:latin typeface="Times New Roman" panose="02020603050405020304" pitchFamily="18" charset="0"/>
                <a:cs typeface="Times New Roman" panose="02020603050405020304" pitchFamily="18" charset="0"/>
              </a:rPr>
              <a:t>I proprietari terrieri che mettono a disposizione delle imprese il fattore terra ricevono in cambio un reddito che prende il nome di rendita (</a:t>
            </a:r>
            <a:r>
              <a:rPr lang="it-IT" sz="2300" b="1" dirty="0">
                <a:latin typeface="Times New Roman" panose="02020603050405020304" pitchFamily="18" charset="0"/>
                <a:cs typeface="Times New Roman" panose="02020603050405020304" pitchFamily="18" charset="0"/>
              </a:rPr>
              <a:t>beneficio o rendita fondiaria</a:t>
            </a:r>
            <a:r>
              <a:rPr lang="it-IT" sz="2300" dirty="0">
                <a:latin typeface="Times New Roman" panose="02020603050405020304" pitchFamily="18" charset="0"/>
                <a:cs typeface="Times New Roman" panose="02020603050405020304" pitchFamily="18" charset="0"/>
              </a:rPr>
              <a:t>).</a:t>
            </a:r>
          </a:p>
          <a:p>
            <a:pPr algn="just"/>
            <a:endParaRPr lang="it-IT"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9132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453346-BA68-4597-8B82-765E81E30138}"/>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C3FE38D4-9F99-491B-813D-E51C4020AAA0}"/>
              </a:ext>
            </a:extLst>
          </p:cNvPr>
          <p:cNvSpPr>
            <a:spLocks noGrp="1"/>
          </p:cNvSpPr>
          <p:nvPr>
            <p:ph idx="1"/>
          </p:nvPr>
        </p:nvSpPr>
        <p:spPr/>
        <p:txBody>
          <a:bodyPr/>
          <a:lstStyle/>
          <a:p>
            <a:endParaRPr lang="it-IT"/>
          </a:p>
        </p:txBody>
      </p:sp>
      <p:pic>
        <p:nvPicPr>
          <p:cNvPr id="4" name="Immagine 3">
            <a:extLst>
              <a:ext uri="{FF2B5EF4-FFF2-40B4-BE49-F238E27FC236}">
                <a16:creationId xmlns:a16="http://schemas.microsoft.com/office/drawing/2014/main" id="{89938FED-53E9-4515-8DB2-667467E6DF10}"/>
              </a:ext>
            </a:extLst>
          </p:cNvPr>
          <p:cNvPicPr>
            <a:picLocks noChangeAspect="1"/>
          </p:cNvPicPr>
          <p:nvPr/>
        </p:nvPicPr>
        <p:blipFill>
          <a:blip r:embed="rId2"/>
          <a:stretch>
            <a:fillRect/>
          </a:stretch>
        </p:blipFill>
        <p:spPr>
          <a:xfrm>
            <a:off x="0" y="0"/>
            <a:ext cx="12195618" cy="6858000"/>
          </a:xfrm>
          <a:prstGeom prst="rect">
            <a:avLst/>
          </a:prstGeom>
        </p:spPr>
      </p:pic>
      <p:sp>
        <p:nvSpPr>
          <p:cNvPr id="5" name="CasellaDiTesto 4">
            <a:extLst>
              <a:ext uri="{FF2B5EF4-FFF2-40B4-BE49-F238E27FC236}">
                <a16:creationId xmlns:a16="http://schemas.microsoft.com/office/drawing/2014/main" id="{46E455FD-124B-451E-B5A6-EA40FD26ED3F}"/>
              </a:ext>
            </a:extLst>
          </p:cNvPr>
          <p:cNvSpPr txBox="1"/>
          <p:nvPr/>
        </p:nvSpPr>
        <p:spPr>
          <a:xfrm>
            <a:off x="239697" y="221942"/>
            <a:ext cx="11789546" cy="6494085"/>
          </a:xfrm>
          <a:prstGeom prst="rect">
            <a:avLst/>
          </a:prstGeom>
          <a:solidFill>
            <a:srgbClr val="92D050"/>
          </a:solidFill>
        </p:spPr>
        <p:txBody>
          <a:bodyPr wrap="square" rtlCol="0">
            <a:spAutoFit/>
          </a:bodyPr>
          <a:lstStyle/>
          <a:p>
            <a:pPr algn="just"/>
            <a:r>
              <a:rPr lang="it-IT" sz="2300" b="1" dirty="0">
                <a:latin typeface="Times New Roman" panose="02020603050405020304" pitchFamily="18" charset="0"/>
                <a:cs typeface="Times New Roman" panose="02020603050405020304" pitchFamily="18" charset="0"/>
              </a:rPr>
              <a:t>LAVORO</a:t>
            </a:r>
          </a:p>
          <a:p>
            <a:pPr algn="just"/>
            <a:endParaRPr lang="it-IT" sz="2300" dirty="0">
              <a:latin typeface="Times New Roman" panose="02020603050405020304" pitchFamily="18" charset="0"/>
              <a:cs typeface="Times New Roman" panose="02020603050405020304" pitchFamily="18" charset="0"/>
            </a:endParaRPr>
          </a:p>
          <a:p>
            <a:pPr algn="just"/>
            <a:r>
              <a:rPr lang="it-IT" sz="2300" dirty="0">
                <a:latin typeface="Times New Roman" panose="02020603050405020304" pitchFamily="18" charset="0"/>
                <a:cs typeface="Times New Roman" panose="02020603050405020304" pitchFamily="18" charset="0"/>
              </a:rPr>
              <a:t>Il lavoro è rappresentato dalle energie psicofisiche e dalle attività che i soggetti mettono a disposizione nel processo produttivo in cambio di un compenso monetario detto </a:t>
            </a:r>
            <a:r>
              <a:rPr lang="it-IT" sz="2300" b="1" dirty="0">
                <a:latin typeface="Times New Roman" panose="02020603050405020304" pitchFamily="18" charset="0"/>
                <a:cs typeface="Times New Roman" panose="02020603050405020304" pitchFamily="18" charset="0"/>
              </a:rPr>
              <a:t>salario/stipendio</a:t>
            </a:r>
            <a:r>
              <a:rPr lang="it-IT" sz="2300" dirty="0">
                <a:latin typeface="Times New Roman" panose="02020603050405020304" pitchFamily="18" charset="0"/>
                <a:cs typeface="Times New Roman" panose="02020603050405020304" pitchFamily="18" charset="0"/>
              </a:rPr>
              <a:t>.</a:t>
            </a:r>
          </a:p>
          <a:p>
            <a:pPr algn="just"/>
            <a:endParaRPr lang="it-IT" sz="2300" dirty="0">
              <a:latin typeface="Times New Roman" panose="02020603050405020304" pitchFamily="18" charset="0"/>
              <a:cs typeface="Times New Roman" panose="02020603050405020304" pitchFamily="18" charset="0"/>
            </a:endParaRPr>
          </a:p>
          <a:p>
            <a:pPr algn="just"/>
            <a:r>
              <a:rPr lang="it-IT" sz="2300" dirty="0">
                <a:latin typeface="Times New Roman" panose="02020603050405020304" pitchFamily="18" charset="0"/>
                <a:cs typeface="Times New Roman" panose="02020603050405020304" pitchFamily="18" charset="0"/>
              </a:rPr>
              <a:t>Il lavoro viene distinto in lavoro manuale e lavoro intellettuale.</a:t>
            </a:r>
          </a:p>
          <a:p>
            <a:pPr algn="just"/>
            <a:endParaRPr lang="it-IT" sz="2300" dirty="0">
              <a:latin typeface="Times New Roman" panose="02020603050405020304" pitchFamily="18" charset="0"/>
              <a:cs typeface="Times New Roman" panose="02020603050405020304" pitchFamily="18" charset="0"/>
            </a:endParaRPr>
          </a:p>
          <a:p>
            <a:pPr algn="just"/>
            <a:r>
              <a:rPr lang="it-IT" sz="2300" b="1" dirty="0">
                <a:latin typeface="Times New Roman" panose="02020603050405020304" pitchFamily="18" charset="0"/>
                <a:cs typeface="Times New Roman" panose="02020603050405020304" pitchFamily="18" charset="0"/>
              </a:rPr>
              <a:t>CAPITALE</a:t>
            </a:r>
          </a:p>
          <a:p>
            <a:pPr algn="just"/>
            <a:endParaRPr lang="it-IT" sz="2300" dirty="0">
              <a:latin typeface="Times New Roman" panose="02020603050405020304" pitchFamily="18" charset="0"/>
              <a:cs typeface="Times New Roman" panose="02020603050405020304" pitchFamily="18" charset="0"/>
            </a:endParaRPr>
          </a:p>
          <a:p>
            <a:pPr algn="just"/>
            <a:r>
              <a:rPr lang="it-IT" sz="2300" dirty="0">
                <a:latin typeface="Times New Roman" panose="02020603050405020304" pitchFamily="18" charset="0"/>
                <a:cs typeface="Times New Roman" panose="02020603050405020304" pitchFamily="18" charset="0"/>
              </a:rPr>
              <a:t>Il capitale comprende il denaro e gli altri beni prodotti dall'uomo in passato ed attualmente impiegati nel processo produttivo.</a:t>
            </a:r>
          </a:p>
          <a:p>
            <a:pPr algn="just"/>
            <a:endParaRPr lang="it-IT" sz="2300" dirty="0">
              <a:latin typeface="Times New Roman" panose="02020603050405020304" pitchFamily="18" charset="0"/>
              <a:cs typeface="Times New Roman" panose="02020603050405020304" pitchFamily="18" charset="0"/>
            </a:endParaRPr>
          </a:p>
          <a:p>
            <a:pPr algn="just"/>
            <a:r>
              <a:rPr lang="it-IT" sz="2300" dirty="0">
                <a:latin typeface="Times New Roman" panose="02020603050405020304" pitchFamily="18" charset="0"/>
                <a:cs typeface="Times New Roman" panose="02020603050405020304" pitchFamily="18" charset="0"/>
              </a:rPr>
              <a:t>Il capitale si distingue in:</a:t>
            </a:r>
          </a:p>
          <a:p>
            <a:pPr algn="just"/>
            <a:endParaRPr lang="it-IT" sz="2300" dirty="0">
              <a:latin typeface="Times New Roman" panose="02020603050405020304" pitchFamily="18" charset="0"/>
              <a:cs typeface="Times New Roman" panose="02020603050405020304" pitchFamily="18" charset="0"/>
            </a:endParaRPr>
          </a:p>
          <a:p>
            <a:pPr algn="just"/>
            <a:r>
              <a:rPr lang="it-IT" sz="2300" dirty="0">
                <a:latin typeface="Times New Roman" panose="02020603050405020304" pitchFamily="18" charset="0"/>
                <a:cs typeface="Times New Roman" panose="02020603050405020304" pitchFamily="18" charset="0"/>
              </a:rPr>
              <a:t>capitale fisico (materie prime, </a:t>
            </a:r>
            <a:r>
              <a:rPr lang="it-IT" sz="2400" dirty="0">
                <a:latin typeface="Times New Roman" panose="02020603050405020304" pitchFamily="18" charset="0"/>
                <a:cs typeface="Times New Roman" panose="02020603050405020304" pitchFamily="18" charset="0"/>
              </a:rPr>
              <a:t>capannoni, fabbricati, impianti, macchinari, automezzi, attrezzi…)</a:t>
            </a:r>
            <a:r>
              <a:rPr lang="it-IT" sz="2300" dirty="0">
                <a:latin typeface="Times New Roman" panose="02020603050405020304" pitchFamily="18" charset="0"/>
                <a:cs typeface="Times New Roman" panose="02020603050405020304" pitchFamily="18" charset="0"/>
              </a:rPr>
              <a:t>;</a:t>
            </a:r>
          </a:p>
          <a:p>
            <a:pPr algn="just"/>
            <a:r>
              <a:rPr lang="it-IT" sz="2300" dirty="0">
                <a:latin typeface="Times New Roman" panose="02020603050405020304" pitchFamily="18" charset="0"/>
                <a:cs typeface="Times New Roman" panose="02020603050405020304" pitchFamily="18" charset="0"/>
              </a:rPr>
              <a:t>capitale monetario (mezzi finanziari).</a:t>
            </a:r>
          </a:p>
          <a:p>
            <a:pPr algn="just"/>
            <a:endParaRPr lang="it-IT"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7528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E1DF8D96-F3AE-4489-8901-4D6B3095E9D6}"/>
              </a:ext>
            </a:extLst>
          </p:cNvPr>
          <p:cNvPicPr>
            <a:picLocks noChangeAspect="1"/>
          </p:cNvPicPr>
          <p:nvPr/>
        </p:nvPicPr>
        <p:blipFill>
          <a:blip r:embed="rId2"/>
          <a:stretch>
            <a:fillRect/>
          </a:stretch>
        </p:blipFill>
        <p:spPr>
          <a:xfrm>
            <a:off x="0" y="0"/>
            <a:ext cx="12195618" cy="6858000"/>
          </a:xfrm>
          <a:prstGeom prst="rect">
            <a:avLst/>
          </a:prstGeom>
        </p:spPr>
      </p:pic>
      <p:sp>
        <p:nvSpPr>
          <p:cNvPr id="5" name="CasellaDiTesto 4">
            <a:extLst>
              <a:ext uri="{FF2B5EF4-FFF2-40B4-BE49-F238E27FC236}">
                <a16:creationId xmlns:a16="http://schemas.microsoft.com/office/drawing/2014/main" id="{DD888542-E0A7-4307-A117-C7DD916A40B0}"/>
              </a:ext>
            </a:extLst>
          </p:cNvPr>
          <p:cNvSpPr txBox="1"/>
          <p:nvPr/>
        </p:nvSpPr>
        <p:spPr>
          <a:xfrm>
            <a:off x="239697" y="221942"/>
            <a:ext cx="11789546" cy="6463308"/>
          </a:xfrm>
          <a:prstGeom prst="rect">
            <a:avLst/>
          </a:prstGeom>
          <a:solidFill>
            <a:srgbClr val="92D050"/>
          </a:solidFill>
        </p:spPr>
        <p:txBody>
          <a:bodyPr wrap="square" rtlCol="0">
            <a:spAutoFit/>
          </a:bodyPr>
          <a:lstStyle/>
          <a:p>
            <a:pPr algn="just"/>
            <a:r>
              <a:rPr lang="it-IT" sz="1800" dirty="0">
                <a:latin typeface="Times New Roman" panose="02020603050405020304" pitchFamily="18" charset="0"/>
                <a:cs typeface="Times New Roman" panose="02020603050405020304" pitchFamily="18" charset="0"/>
              </a:rPr>
              <a:t>L'imprenditore può reperire i capitali necessari allo svolgimento della sua attività mediante l'acquisto o mediante la locazione (inclusa la locazione finanziaria detta leasing).</a:t>
            </a:r>
          </a:p>
          <a:p>
            <a:pPr algn="just"/>
            <a:endParaRPr lang="it-IT" sz="1800" dirty="0">
              <a:latin typeface="Times New Roman" panose="02020603050405020304" pitchFamily="18" charset="0"/>
              <a:cs typeface="Times New Roman" panose="02020603050405020304" pitchFamily="18" charset="0"/>
            </a:endParaRPr>
          </a:p>
          <a:p>
            <a:pPr algn="just"/>
            <a:r>
              <a:rPr lang="it-IT" sz="1800" dirty="0">
                <a:latin typeface="Times New Roman" panose="02020603050405020304" pitchFamily="18" charset="0"/>
                <a:cs typeface="Times New Roman" panose="02020603050405020304" pitchFamily="18" charset="0"/>
              </a:rPr>
              <a:t>I capitali finanziari di cui dispone l'impresa possono essere:</a:t>
            </a:r>
          </a:p>
          <a:p>
            <a:pPr algn="just"/>
            <a:r>
              <a:rPr lang="it-IT" sz="1800" dirty="0">
                <a:latin typeface="Times New Roman" panose="02020603050405020304" pitchFamily="18" charset="0"/>
                <a:cs typeface="Times New Roman" panose="02020603050405020304" pitchFamily="18" charset="0"/>
              </a:rPr>
              <a:t>capitali di proprietà apportati dall'imprenditore, nel caso di impresa individuale, o dai soci, in caso di società;</a:t>
            </a:r>
          </a:p>
          <a:p>
            <a:pPr algn="just"/>
            <a:r>
              <a:rPr lang="it-IT" sz="1800" dirty="0">
                <a:latin typeface="Times New Roman" panose="02020603050405020304" pitchFamily="18" charset="0"/>
                <a:cs typeface="Times New Roman" panose="02020603050405020304" pitchFamily="18" charset="0"/>
              </a:rPr>
              <a:t>utili prodotti dall'impresa e reinvestiti al suo interno. Si parla, in questi casi, di autofinanziamento;</a:t>
            </a:r>
          </a:p>
          <a:p>
            <a:pPr algn="just"/>
            <a:r>
              <a:rPr lang="it-IT" sz="1800" dirty="0">
                <a:latin typeface="Times New Roman" panose="02020603050405020304" pitchFamily="18" charset="0"/>
                <a:cs typeface="Times New Roman" panose="02020603050405020304" pitchFamily="18" charset="0"/>
              </a:rPr>
              <a:t>capitali presi a prestito da terzi, come ad esempio i capitali presi a prestito dalle banche.</a:t>
            </a:r>
          </a:p>
          <a:p>
            <a:pPr algn="just"/>
            <a:endParaRPr lang="it-IT" sz="1800" dirty="0">
              <a:latin typeface="Times New Roman" panose="02020603050405020304" pitchFamily="18" charset="0"/>
              <a:cs typeface="Times New Roman" panose="02020603050405020304" pitchFamily="18" charset="0"/>
            </a:endParaRPr>
          </a:p>
          <a:p>
            <a:pPr algn="just"/>
            <a:r>
              <a:rPr lang="it-IT" sz="1800" dirty="0">
                <a:latin typeface="Times New Roman" panose="02020603050405020304" pitchFamily="18" charset="0"/>
                <a:cs typeface="Times New Roman" panose="02020603050405020304" pitchFamily="18" charset="0"/>
              </a:rPr>
              <a:t>La remunerazione del fattore capitale è </a:t>
            </a:r>
            <a:r>
              <a:rPr lang="it-IT" sz="1800" b="1" dirty="0">
                <a:latin typeface="Times New Roman" panose="02020603050405020304" pitchFamily="18" charset="0"/>
                <a:cs typeface="Times New Roman" panose="02020603050405020304" pitchFamily="18" charset="0"/>
              </a:rPr>
              <a:t>l’interesse</a:t>
            </a:r>
            <a:r>
              <a:rPr lang="it-IT" sz="1800" dirty="0">
                <a:latin typeface="Times New Roman" panose="02020603050405020304" pitchFamily="18" charset="0"/>
                <a:cs typeface="Times New Roman" panose="02020603050405020304" pitchFamily="18" charset="0"/>
              </a:rPr>
              <a:t>.</a:t>
            </a:r>
          </a:p>
          <a:p>
            <a:pPr algn="just"/>
            <a:endParaRPr lang="it-IT" sz="1800" dirty="0">
              <a:latin typeface="Times New Roman" panose="02020603050405020304" pitchFamily="18" charset="0"/>
              <a:cs typeface="Times New Roman" panose="02020603050405020304" pitchFamily="18" charset="0"/>
            </a:endParaRPr>
          </a:p>
          <a:p>
            <a:pPr algn="just"/>
            <a:r>
              <a:rPr lang="it-IT" sz="1800" b="1" dirty="0">
                <a:latin typeface="Times New Roman" panose="02020603050405020304" pitchFamily="18" charset="0"/>
                <a:cs typeface="Times New Roman" panose="02020603050405020304" pitchFamily="18" charset="0"/>
              </a:rPr>
              <a:t>CAPACITÀ IMPRENDITORIALE (RISCHIO DI IMPRESA)</a:t>
            </a:r>
          </a:p>
          <a:p>
            <a:pPr algn="just"/>
            <a:endParaRPr lang="it-IT" sz="1800" dirty="0">
              <a:latin typeface="Times New Roman" panose="02020603050405020304" pitchFamily="18" charset="0"/>
              <a:cs typeface="Times New Roman" panose="02020603050405020304" pitchFamily="18" charset="0"/>
            </a:endParaRPr>
          </a:p>
          <a:p>
            <a:pPr algn="just"/>
            <a:r>
              <a:rPr lang="it-IT" dirty="0">
                <a:latin typeface="Times New Roman" panose="02020603050405020304" pitchFamily="18" charset="0"/>
                <a:cs typeface="Times New Roman" panose="02020603050405020304" pitchFamily="18" charset="0"/>
              </a:rPr>
              <a:t>S</a:t>
            </a:r>
            <a:r>
              <a:rPr lang="it-IT" sz="1800" dirty="0">
                <a:latin typeface="Times New Roman" panose="02020603050405020304" pitchFamily="18" charset="0"/>
                <a:cs typeface="Times New Roman" panose="02020603050405020304" pitchFamily="18" charset="0"/>
              </a:rPr>
              <a:t>i intende l'attività svolta dall'imprenditore al fine di </a:t>
            </a:r>
            <a:r>
              <a:rPr lang="it-IT" sz="1800" b="1" dirty="0">
                <a:latin typeface="Times New Roman" panose="02020603050405020304" pitchFamily="18" charset="0"/>
                <a:cs typeface="Times New Roman" panose="02020603050405020304" pitchFamily="18" charset="0"/>
              </a:rPr>
              <a:t>organizzare</a:t>
            </a:r>
            <a:r>
              <a:rPr lang="it-IT" sz="1800" dirty="0">
                <a:latin typeface="Times New Roman" panose="02020603050405020304" pitchFamily="18" charset="0"/>
                <a:cs typeface="Times New Roman" panose="02020603050405020304" pitchFamily="18" charset="0"/>
              </a:rPr>
              <a:t>, </a:t>
            </a:r>
            <a:r>
              <a:rPr lang="it-IT" sz="1800" b="1" dirty="0">
                <a:latin typeface="Times New Roman" panose="02020603050405020304" pitchFamily="18" charset="0"/>
                <a:cs typeface="Times New Roman" panose="02020603050405020304" pitchFamily="18" charset="0"/>
              </a:rPr>
              <a:t>coordinare</a:t>
            </a:r>
            <a:r>
              <a:rPr lang="it-IT" sz="1800" dirty="0">
                <a:latin typeface="Times New Roman" panose="02020603050405020304" pitchFamily="18" charset="0"/>
                <a:cs typeface="Times New Roman" panose="02020603050405020304" pitchFamily="18" charset="0"/>
              </a:rPr>
              <a:t> e </a:t>
            </a:r>
            <a:r>
              <a:rPr lang="it-IT" sz="1800" b="1" dirty="0">
                <a:latin typeface="Times New Roman" panose="02020603050405020304" pitchFamily="18" charset="0"/>
                <a:cs typeface="Times New Roman" panose="02020603050405020304" pitchFamily="18" charset="0"/>
              </a:rPr>
              <a:t>controllare</a:t>
            </a:r>
            <a:r>
              <a:rPr lang="it-IT" sz="1800" dirty="0">
                <a:latin typeface="Times New Roman" panose="02020603050405020304" pitchFamily="18" charset="0"/>
                <a:cs typeface="Times New Roman" panose="02020603050405020304" pitchFamily="18" charset="0"/>
              </a:rPr>
              <a:t> </a:t>
            </a:r>
            <a:r>
              <a:rPr lang="it-IT" sz="1800" b="1" dirty="0">
                <a:latin typeface="Times New Roman" panose="02020603050405020304" pitchFamily="18" charset="0"/>
                <a:cs typeface="Times New Roman" panose="02020603050405020304" pitchFamily="18" charset="0"/>
              </a:rPr>
              <a:t>i fattori produttivi </a:t>
            </a:r>
            <a:r>
              <a:rPr lang="it-IT" sz="1800" dirty="0">
                <a:latin typeface="Times New Roman" panose="02020603050405020304" pitchFamily="18" charset="0"/>
                <a:cs typeface="Times New Roman" panose="02020603050405020304" pitchFamily="18" charset="0"/>
              </a:rPr>
              <a:t>di cui dispone al fine di ottenere il miglior risultato rispetto all’investimento.</a:t>
            </a:r>
          </a:p>
          <a:p>
            <a:pPr algn="just"/>
            <a:endParaRPr lang="it-IT" sz="1800" dirty="0">
              <a:latin typeface="Times New Roman" panose="02020603050405020304" pitchFamily="18" charset="0"/>
              <a:cs typeface="Times New Roman" panose="02020603050405020304" pitchFamily="18" charset="0"/>
            </a:endParaRPr>
          </a:p>
          <a:p>
            <a:pPr algn="just"/>
            <a:r>
              <a:rPr lang="it-IT" sz="1800" dirty="0">
                <a:latin typeface="Times New Roman" panose="02020603050405020304" pitchFamily="18" charset="0"/>
                <a:cs typeface="Times New Roman" panose="02020603050405020304" pitchFamily="18" charset="0"/>
              </a:rPr>
              <a:t>La remunerazione dell’attività imprenditoriale prende il nome di </a:t>
            </a:r>
            <a:r>
              <a:rPr lang="it-IT" sz="1800" b="1" dirty="0">
                <a:latin typeface="Times New Roman" panose="02020603050405020304" pitchFamily="18" charset="0"/>
                <a:cs typeface="Times New Roman" panose="02020603050405020304" pitchFamily="18" charset="0"/>
              </a:rPr>
              <a:t>profitto</a:t>
            </a:r>
            <a:r>
              <a:rPr lang="it-IT" sz="1800" dirty="0">
                <a:latin typeface="Times New Roman" panose="02020603050405020304" pitchFamily="18" charset="0"/>
                <a:cs typeface="Times New Roman" panose="02020603050405020304" pitchFamily="18" charset="0"/>
              </a:rPr>
              <a:t>.</a:t>
            </a: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r>
              <a:rPr lang="it-IT" sz="1800" b="1" dirty="0">
                <a:latin typeface="Times New Roman" panose="02020603050405020304" pitchFamily="18" charset="0"/>
                <a:cs typeface="Times New Roman" panose="02020603050405020304" pitchFamily="18" charset="0"/>
              </a:rPr>
              <a:t>ATTIVITA' DELLO STATO</a:t>
            </a:r>
          </a:p>
          <a:p>
            <a:pPr algn="just"/>
            <a:endParaRPr lang="it-IT" sz="1800" dirty="0">
              <a:latin typeface="Times New Roman" panose="02020603050405020304" pitchFamily="18" charset="0"/>
              <a:cs typeface="Times New Roman" panose="02020603050405020304" pitchFamily="18" charset="0"/>
            </a:endParaRPr>
          </a:p>
          <a:p>
            <a:pPr algn="just"/>
            <a:r>
              <a:rPr lang="it-IT" sz="1800" dirty="0">
                <a:latin typeface="Times New Roman" panose="02020603050405020304" pitchFamily="18" charset="0"/>
                <a:cs typeface="Times New Roman" panose="02020603050405020304" pitchFamily="18" charset="0"/>
              </a:rPr>
              <a:t>Lo Stato costituisce solo indirettamente un fattore produttivo poiché esso, attraverso le sue leggi fissa il </a:t>
            </a:r>
            <a:r>
              <a:rPr lang="it-IT" sz="1800" b="1" dirty="0">
                <a:latin typeface="Times New Roman" panose="02020603050405020304" pitchFamily="18" charset="0"/>
                <a:cs typeface="Times New Roman" panose="02020603050405020304" pitchFamily="18" charset="0"/>
              </a:rPr>
              <a:t>quadro istituzionale </a:t>
            </a:r>
            <a:r>
              <a:rPr lang="it-IT" sz="1800" dirty="0">
                <a:latin typeface="Times New Roman" panose="02020603050405020304" pitchFamily="18" charset="0"/>
                <a:cs typeface="Times New Roman" panose="02020603050405020304" pitchFamily="18" charset="0"/>
              </a:rPr>
              <a:t>nel quale l'impresa opera all’interno del proprio settore produttivo di interesse e nel mercato di riferimento .</a:t>
            </a:r>
          </a:p>
          <a:p>
            <a:pPr algn="just"/>
            <a:endParaRPr lang="it-IT"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215622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TotalTime>
  <Words>1610</Words>
  <Application>Microsoft Office PowerPoint</Application>
  <PresentationFormat>Widescreen</PresentationFormat>
  <Paragraphs>206</Paragraphs>
  <Slides>17</Slides>
  <Notes>2</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17</vt:i4>
      </vt:variant>
    </vt:vector>
  </HeadingPairs>
  <TitlesOfParts>
    <vt:vector size="25" baseType="lpstr">
      <vt:lpstr>Arial</vt:lpstr>
      <vt:lpstr>Calibri</vt:lpstr>
      <vt:lpstr>Calibri Light</vt:lpstr>
      <vt:lpstr>Times New Roman</vt:lpstr>
      <vt:lpstr>Verdana</vt:lpstr>
      <vt:lpstr>Wingdings</vt:lpstr>
      <vt:lpstr>Wingdings 2</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SONIA PRESTAMBURGO</dc:creator>
  <cp:lastModifiedBy>SONIA PRESTAMBURGO</cp:lastModifiedBy>
  <cp:revision>54</cp:revision>
  <dcterms:created xsi:type="dcterms:W3CDTF">2021-03-08T17:16:23Z</dcterms:created>
  <dcterms:modified xsi:type="dcterms:W3CDTF">2021-03-09T22:02:10Z</dcterms:modified>
</cp:coreProperties>
</file>