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85" r:id="rId4"/>
    <p:sldId id="281" r:id="rId5"/>
    <p:sldId id="280" r:id="rId6"/>
    <p:sldId id="286" r:id="rId7"/>
    <p:sldId id="302" r:id="rId8"/>
    <p:sldId id="287" r:id="rId9"/>
    <p:sldId id="288" r:id="rId10"/>
    <p:sldId id="289" r:id="rId11"/>
    <p:sldId id="296" r:id="rId12"/>
    <p:sldId id="290" r:id="rId13"/>
    <p:sldId id="291" r:id="rId14"/>
    <p:sldId id="284" r:id="rId15"/>
    <p:sldId id="282" r:id="rId16"/>
    <p:sldId id="283" r:id="rId17"/>
    <p:sldId id="292" r:id="rId18"/>
    <p:sldId id="293" r:id="rId19"/>
    <p:sldId id="297" r:id="rId20"/>
    <p:sldId id="298" r:id="rId21"/>
    <p:sldId id="299" r:id="rId22"/>
    <p:sldId id="300" r:id="rId23"/>
    <p:sldId id="301" r:id="rId24"/>
    <p:sldId id="265" r:id="rId25"/>
    <p:sldId id="279" r:id="rId26"/>
    <p:sldId id="308" r:id="rId27"/>
    <p:sldId id="309" r:id="rId28"/>
    <p:sldId id="305" r:id="rId29"/>
    <p:sldId id="303" r:id="rId30"/>
    <p:sldId id="304" r:id="rId31"/>
    <p:sldId id="306" r:id="rId32"/>
    <p:sldId id="307" r:id="rId33"/>
    <p:sldId id="312" r:id="rId34"/>
    <p:sldId id="294" r:id="rId35"/>
    <p:sldId id="295" r:id="rId36"/>
    <p:sldId id="310" r:id="rId37"/>
    <p:sldId id="311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>
        <p:scale>
          <a:sx n="126" d="100"/>
          <a:sy n="126" d="100"/>
        </p:scale>
        <p:origin x="-56" y="-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2BCF9-D814-F24C-AAD2-FE88CFFFFF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GEOGRAFIA</a:t>
            </a:r>
            <a:br>
              <a:rPr lang="it-IT" dirty="0"/>
            </a:br>
            <a:r>
              <a:rPr lang="it-IT" sz="2800" dirty="0"/>
              <a:t>(LE006)</a:t>
            </a:r>
            <a:br>
              <a:rPr lang="it-IT" sz="2800" dirty="0"/>
            </a:br>
            <a:br>
              <a:rPr lang="it-IT" dirty="0"/>
            </a:br>
            <a:r>
              <a:rPr lang="it-IT" dirty="0"/>
              <a:t>Sergio Zilli</a:t>
            </a:r>
            <a:br>
              <a:rPr lang="it-IT" dirty="0"/>
            </a:br>
            <a:r>
              <a:rPr lang="it-IT" sz="3100" dirty="0"/>
              <a:t>A.A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94394A-7E45-FF43-AAED-FA14789E4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036006"/>
            <a:ext cx="7315200" cy="914400"/>
          </a:xfrm>
        </p:spPr>
        <p:txBody>
          <a:bodyPr>
            <a:normAutofit/>
          </a:bodyPr>
          <a:lstStyle/>
          <a:p>
            <a:r>
              <a:rPr lang="it-IT" sz="1800" dirty="0"/>
              <a:t>Corso di Studio </a:t>
            </a:r>
            <a:r>
              <a:rPr lang="it-IT" sz="1800" b="1" dirty="0"/>
              <a:t>LE01 - DISCIPLINE STORICHE E FILOSOFICHE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1065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BF15A-FDA1-774A-BD41-20553600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Luogo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6C840F-9B2C-3A46-947A-060C0056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278" y="775503"/>
            <a:ext cx="8322416" cy="5359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Definizione: </a:t>
            </a:r>
            <a:r>
              <a:rPr lang="it-IT" sz="2400" b="1" dirty="0"/>
              <a:t>Una località contraddistinta da specifiche caratteristiche fisiche, culturali e sociali</a:t>
            </a:r>
          </a:p>
          <a:p>
            <a:r>
              <a:rPr lang="it-IT" sz="2400" dirty="0"/>
              <a:t>Viene identificato </a:t>
            </a:r>
          </a:p>
          <a:p>
            <a:pPr marL="449263" indent="0">
              <a:buNone/>
            </a:pPr>
            <a:r>
              <a:rPr lang="it-IT" sz="2400" b="1" dirty="0">
                <a:sym typeface="Wingdings" panose="05000000000000000000" pitchFamily="2" charset="2"/>
              </a:rPr>
              <a:t>Da una posizione  </a:t>
            </a:r>
            <a:r>
              <a:rPr lang="it-IT" sz="2400" b="1" dirty="0"/>
              <a:t>ubicazione assoluta </a:t>
            </a:r>
            <a:r>
              <a:rPr lang="it-IT" sz="2400" dirty="0"/>
              <a:t>o</a:t>
            </a:r>
            <a:r>
              <a:rPr lang="it-IT" sz="2400" b="1" dirty="0"/>
              <a:t> posizione geometrica </a:t>
            </a:r>
            <a:r>
              <a:rPr lang="it-IT" sz="2400" dirty="0"/>
              <a:t>(es. coordinate geografiche)</a:t>
            </a:r>
          </a:p>
          <a:p>
            <a:pPr marL="0" indent="0">
              <a:buNone/>
            </a:pPr>
            <a:r>
              <a:rPr lang="it-IT" sz="2400" dirty="0"/>
              <a:t>			Oppure</a:t>
            </a:r>
          </a:p>
          <a:p>
            <a:pPr marL="877888" indent="-342900"/>
            <a:r>
              <a:rPr lang="it-IT" sz="2400" b="1" dirty="0"/>
              <a:t>con riferimento a ciò che gli sta intorno</a:t>
            </a:r>
            <a:r>
              <a:rPr lang="it-IT" sz="2400" dirty="0"/>
              <a:t>, </a:t>
            </a:r>
          </a:p>
          <a:p>
            <a:pPr marL="1246188" indent="0">
              <a:buNone/>
            </a:pPr>
            <a:r>
              <a:rPr lang="it-IT" sz="2400" dirty="0"/>
              <a:t>cioè al suo </a:t>
            </a:r>
            <a:r>
              <a:rPr lang="it-IT" sz="2400" b="1" dirty="0"/>
              <a:t>sito </a:t>
            </a:r>
            <a:r>
              <a:rPr lang="it-IT" sz="2400" dirty="0"/>
              <a:t>(in relazione alle caratteristiche fisiche della sua collocazione topografica) ovvero alla sua </a:t>
            </a:r>
            <a:r>
              <a:rPr lang="it-IT" sz="2400" b="1" dirty="0"/>
              <a:t>situazione più ampia</a:t>
            </a:r>
            <a:r>
              <a:rPr lang="it-IT" sz="2400" dirty="0"/>
              <a:t>, vista alle condizioni «culturali»  </a:t>
            </a:r>
          </a:p>
          <a:p>
            <a:pPr marL="1166813" indent="33338">
              <a:buNone/>
            </a:pPr>
            <a:r>
              <a:rPr lang="it-IT" sz="2400" dirty="0"/>
              <a:t>alla sua </a:t>
            </a:r>
            <a:r>
              <a:rPr lang="it-IT" sz="2400" b="1" dirty="0"/>
              <a:t>posizione geografica: </a:t>
            </a:r>
            <a:r>
              <a:rPr lang="it-IT" sz="2400" i="1" dirty="0"/>
              <a:t>la posizione che un luogo occupa in  un contesto regionale più ampio con riferimento alla rete delle comunicazioni e alle possibili relazioni del luogo von tale contesto</a:t>
            </a:r>
            <a:endParaRPr lang="it-IT" sz="1000" dirty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289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872"/>
    </mc:Choice>
    <mc:Fallback xmlns="">
      <p:transition spd="slow" advTm="27687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EC2CD-E380-A14B-8919-812E6E73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Luogo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53DA8C-FADB-A24B-B7D3-8CA66EB58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/>
              <a:t>Non esistono due luoghi identici </a:t>
            </a:r>
          </a:p>
          <a:p>
            <a:pPr marL="0" indent="0">
              <a:buNone/>
            </a:pPr>
            <a:r>
              <a:rPr lang="it-IT" sz="2400" dirty="0"/>
              <a:t>(</a:t>
            </a:r>
            <a:r>
              <a:rPr lang="it-IT" sz="2400" i="1" dirty="0"/>
              <a:t>da cui il </a:t>
            </a:r>
            <a:r>
              <a:rPr lang="it-IT" sz="2400" i="1" dirty="0">
                <a:sym typeface="Wingdings" panose="05000000000000000000" pitchFamily="2" charset="2"/>
              </a:rPr>
              <a:t>turismo, ma anche il senso di appartenenza a un luogo</a:t>
            </a:r>
            <a:r>
              <a:rPr lang="it-IT" sz="2400" dirty="0">
                <a:sym typeface="Wingdings" panose="05000000000000000000" pitchFamily="2" charset="2"/>
              </a:rPr>
              <a:t>)</a:t>
            </a:r>
            <a:endParaRPr lang="it-IT" sz="2400" dirty="0"/>
          </a:p>
          <a:p>
            <a:pPr marL="0" indent="0">
              <a:buNone/>
            </a:pPr>
            <a:r>
              <a:rPr lang="it-IT" sz="2400" dirty="0">
                <a:sym typeface="Wingdings" pitchFamily="2" charset="2"/>
              </a:rPr>
              <a:t>	 identità dei singoli e collettiva </a:t>
            </a:r>
          </a:p>
          <a:p>
            <a:pPr marL="2416175" lvl="7" indent="-382588"/>
            <a:r>
              <a:rPr lang="it-IT" sz="2400" dirty="0">
                <a:sym typeface="Wingdings" pitchFamily="2" charset="2"/>
              </a:rPr>
              <a:t>che non è stabile </a:t>
            </a:r>
          </a:p>
          <a:p>
            <a:pPr marL="2416175" lvl="7" indent="-382588"/>
            <a:r>
              <a:rPr lang="it-IT" sz="2400" dirty="0">
                <a:sym typeface="Wingdings" pitchFamily="2" charset="2"/>
              </a:rPr>
              <a:t>che non è unica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3447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DC1D0-F761-2349-B8B5-2135E6B9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81" y="2997844"/>
            <a:ext cx="2610091" cy="1253204"/>
          </a:xfrm>
        </p:spPr>
        <p:txBody>
          <a:bodyPr/>
          <a:lstStyle/>
          <a:p>
            <a:r>
              <a:rPr lang="it-IT" dirty="0"/>
              <a:t>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60B8AE-EEC6-D049-9087-3EA2CFCE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829" y="744080"/>
            <a:ext cx="8310624" cy="5344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Definizione: </a:t>
            </a:r>
            <a:r>
              <a:rPr lang="it-IT" sz="2400" b="1" dirty="0"/>
              <a:t>Estensione di superficie terrestre di dimensioni non definite</a:t>
            </a:r>
            <a:endParaRPr lang="it-IT" sz="800" dirty="0"/>
          </a:p>
          <a:p>
            <a:r>
              <a:rPr lang="it-IT" sz="2400" dirty="0"/>
              <a:t>Tre tipi di spazio</a:t>
            </a:r>
          </a:p>
          <a:p>
            <a:pPr lvl="1"/>
            <a:r>
              <a:rPr lang="it-IT" sz="2400" dirty="0"/>
              <a:t>Spazio </a:t>
            </a:r>
            <a:r>
              <a:rPr lang="it-IT" sz="2400" u="sng" dirty="0"/>
              <a:t>assoluto</a:t>
            </a:r>
            <a:r>
              <a:rPr lang="it-IT" sz="2400" dirty="0"/>
              <a:t>: con dimensioni misurabili e definibili (ad esempio la carta geografica, i confini)</a:t>
            </a:r>
          </a:p>
          <a:p>
            <a:pPr marL="1881188" lvl="2" indent="-258763"/>
            <a:r>
              <a:rPr lang="it-IT" sz="2000" dirty="0"/>
              <a:t>Si credeva fosse un’entità assoluta, reale, un contenitore di oggetti</a:t>
            </a:r>
          </a:p>
          <a:p>
            <a:pPr marL="1881188" lvl="2" indent="-258763"/>
            <a:r>
              <a:rPr lang="it-IT" sz="2000" dirty="0"/>
              <a:t>Ma è costruzione mentale (molteplice</a:t>
            </a:r>
            <a:r>
              <a:rPr lang="it-IT" sz="2400" dirty="0"/>
              <a:t>)</a:t>
            </a:r>
          </a:p>
          <a:p>
            <a:pPr marL="1881188" lvl="2" indent="-258763"/>
            <a:endParaRPr lang="it-IT" sz="800" dirty="0"/>
          </a:p>
          <a:p>
            <a:pPr lvl="1"/>
            <a:r>
              <a:rPr lang="it-IT" sz="2400" dirty="0"/>
              <a:t>Spazio </a:t>
            </a:r>
            <a:r>
              <a:rPr lang="it-IT" sz="2400" u="sng" dirty="0"/>
              <a:t>relativo</a:t>
            </a:r>
            <a:r>
              <a:rPr lang="it-IT" sz="2400" dirty="0"/>
              <a:t>: quello le cui proprietà variano a seconda dei contenuti, ovvero i fenomeni che vi si svolgono</a:t>
            </a:r>
          </a:p>
          <a:p>
            <a:pPr lvl="4"/>
            <a:r>
              <a:rPr lang="it-IT" sz="2000" dirty="0"/>
              <a:t>Es.: spazio tempo; spazio delle opportunità…</a:t>
            </a:r>
          </a:p>
          <a:p>
            <a:pPr marL="530352" lvl="1" indent="0">
              <a:buNone/>
            </a:pPr>
            <a:endParaRPr lang="it-IT" sz="800" dirty="0"/>
          </a:p>
          <a:p>
            <a:pPr lvl="1"/>
            <a:r>
              <a:rPr lang="it-IT" sz="2400" dirty="0"/>
              <a:t>Spazio </a:t>
            </a:r>
            <a:r>
              <a:rPr lang="it-IT" sz="2400" u="sng" dirty="0"/>
              <a:t>relazionale</a:t>
            </a:r>
            <a:r>
              <a:rPr lang="it-IT" sz="2400" dirty="0"/>
              <a:t>: delle connessioni (più o meno) tematiche</a:t>
            </a:r>
          </a:p>
          <a:p>
            <a:pPr marL="1881188" lvl="2" indent="-173038">
              <a:tabLst>
                <a:tab pos="1881188" algn="l"/>
              </a:tabLst>
            </a:pPr>
            <a:r>
              <a:rPr lang="it-IT" sz="2000" dirty="0"/>
              <a:t> Es. del commercio, </a:t>
            </a:r>
            <a:r>
              <a:rPr lang="it-IT" sz="2000" dirty="0" err="1"/>
              <a:t>facebook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886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280"/>
    </mc:Choice>
    <mc:Fallback xmlns="">
      <p:transition spd="slow" advTm="5292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8724B2-3C6B-B244-A205-C5D7292E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768B42-A4CC-5640-AFE3-A9FDB73C6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06" y="567159"/>
            <a:ext cx="7927694" cy="5609803"/>
          </a:xfrm>
        </p:spPr>
        <p:txBody>
          <a:bodyPr/>
          <a:lstStyle/>
          <a:p>
            <a:pPr marL="490538" indent="-354013"/>
            <a:r>
              <a:rPr lang="it-IT" sz="2800" dirty="0"/>
              <a:t>Lo </a:t>
            </a:r>
            <a:r>
              <a:rPr lang="it-IT" sz="2800" u="sng" dirty="0"/>
              <a:t>spazio geografico </a:t>
            </a:r>
            <a:r>
              <a:rPr lang="it-IT" sz="2800" dirty="0"/>
              <a:t>è un’unione dello spazio relativo e dello spazio relazionale</a:t>
            </a:r>
          </a:p>
          <a:p>
            <a:pPr lvl="1"/>
            <a:r>
              <a:rPr lang="it-IT" dirty="0"/>
              <a:t>Le cui proprietà dipendono dalle relazioni e interrelazioni che sussistono tra i soggetti e gli oggetti che la geografia decide di considerare</a:t>
            </a:r>
          </a:p>
          <a:p>
            <a:pPr lvl="1"/>
            <a:endParaRPr lang="it-IT" dirty="0"/>
          </a:p>
          <a:p>
            <a:pPr marL="534988" lvl="1" indent="0">
              <a:buNone/>
            </a:pPr>
            <a:r>
              <a:rPr lang="it-IT" dirty="0">
                <a:sym typeface="Wingdings" pitchFamily="2" charset="2"/>
              </a:rPr>
              <a:t>   </a:t>
            </a:r>
            <a:r>
              <a:rPr lang="it-IT" sz="2800" i="1" dirty="0">
                <a:sym typeface="Wingdings" pitchFamily="2" charset="2"/>
              </a:rPr>
              <a:t>la geografia è la costruzione mentale di uno spazio relazionale, che non è arbitraria, ma risponde all’esigenza sociale di conoscere la posizione di certi soggetti e oggetti e le relazioni che li legano fra loro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29889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48"/>
    </mc:Choice>
    <mc:Fallback xmlns="">
      <p:transition spd="slow" advTm="15334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0A2507-28C3-3C4A-8176-BA77B4D0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Spazio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A56FA1-9D2C-944C-8E91-090F7DFA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554" y="682905"/>
            <a:ext cx="8299048" cy="5498611"/>
          </a:xfrm>
        </p:spPr>
        <p:txBody>
          <a:bodyPr>
            <a:noAutofit/>
          </a:bodyPr>
          <a:lstStyle/>
          <a:p>
            <a:r>
              <a:rPr lang="it-IT" sz="2400" dirty="0"/>
              <a:t>La geografia si occupa di relazioni (sociali) fra ciò che è localizzato sulla superficie terrestre</a:t>
            </a:r>
          </a:p>
          <a:p>
            <a:r>
              <a:rPr lang="it-IT" sz="2400" dirty="0"/>
              <a:t>Si occupa del potere, in quanto le relazioni di potere associato allo spazio regolano e controllano il comportamento umano</a:t>
            </a:r>
          </a:p>
          <a:p>
            <a:pPr marL="0" indent="0">
              <a:buNone/>
            </a:pPr>
            <a:r>
              <a:rPr lang="it-IT" sz="2400" dirty="0"/>
              <a:t>Ci si muove in termini di </a:t>
            </a:r>
          </a:p>
          <a:p>
            <a:pPr marL="674688" indent="-171450"/>
            <a:r>
              <a:rPr lang="it-IT" sz="2400" b="1" dirty="0"/>
              <a:t>Prospettiva spaziale</a:t>
            </a:r>
            <a:r>
              <a:rPr lang="it-IT" sz="2400" dirty="0">
                <a:sym typeface="Wingdings" pitchFamily="2" charset="2"/>
              </a:rPr>
              <a:t> attenzione alla differenza fra luoghi</a:t>
            </a:r>
          </a:p>
          <a:p>
            <a:pPr marL="674688" indent="-171450"/>
            <a:r>
              <a:rPr lang="it-IT" sz="2400" b="1" dirty="0">
                <a:sym typeface="Wingdings" pitchFamily="2" charset="2"/>
              </a:rPr>
              <a:t>Distribuzione spaziale </a:t>
            </a:r>
            <a:r>
              <a:rPr lang="it-IT" sz="2400" dirty="0">
                <a:sym typeface="Wingdings" pitchFamily="2" charset="2"/>
              </a:rPr>
              <a:t> disposizione dei fenomeni sulla superficie terrestre</a:t>
            </a:r>
          </a:p>
          <a:p>
            <a:pPr marL="674688" indent="-171450"/>
            <a:r>
              <a:rPr lang="it-IT" sz="2400" b="1" dirty="0">
                <a:sym typeface="Wingdings" pitchFamily="2" charset="2"/>
              </a:rPr>
              <a:t>Variazione spaziale </a:t>
            </a:r>
            <a:r>
              <a:rPr lang="it-IT" sz="2400" dirty="0">
                <a:sym typeface="Wingdings" pitchFamily="2" charset="2"/>
              </a:rPr>
              <a:t> cambiamenti nella distribuzione di un fenomeno</a:t>
            </a:r>
          </a:p>
          <a:p>
            <a:pPr marL="674688" indent="-171450"/>
            <a:r>
              <a:rPr lang="it-IT" sz="2400" b="1" dirty="0">
                <a:sym typeface="Wingdings" pitchFamily="2" charset="2"/>
              </a:rPr>
              <a:t>Correlazione spaziale </a:t>
            </a:r>
            <a:r>
              <a:rPr lang="it-IT" sz="2400" dirty="0">
                <a:sym typeface="Wingdings" pitchFamily="2" charset="2"/>
              </a:rPr>
              <a:t> il livello di condivisione di una stessa distribuzione e variazione spaziale fra due o più fenomeni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8338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7F4057-1432-CD40-AF6F-819DF11A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Diffusione spaziale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7E7FB-D249-B349-92BA-A5FB59EC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979" y="682906"/>
            <a:ext cx="8322197" cy="5613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Definizione: </a:t>
            </a:r>
            <a:r>
              <a:rPr lang="it-IT" sz="2400" b="1" dirty="0"/>
              <a:t>Movimento di persone, idee, mode, malattie etc., da un luogo all’altro con tempi e modalità differenti a seconda del fenomeno considerato</a:t>
            </a:r>
          </a:p>
          <a:p>
            <a:pPr marL="1646238" indent="0">
              <a:buNone/>
            </a:pPr>
            <a:r>
              <a:rPr lang="it-IT" sz="2400" i="1" dirty="0"/>
              <a:t>quindi fenomeno basato sul movimento </a:t>
            </a:r>
          </a:p>
          <a:p>
            <a:pPr marL="1646238" indent="0">
              <a:buNone/>
            </a:pPr>
            <a:endParaRPr lang="it-IT" sz="800" i="1" dirty="0"/>
          </a:p>
          <a:p>
            <a:pPr marL="0" indent="0">
              <a:buNone/>
            </a:pPr>
            <a:r>
              <a:rPr lang="it-IT" sz="2400" dirty="0"/>
              <a:t>Quattro tipi di diffusione spaziale</a:t>
            </a:r>
          </a:p>
          <a:p>
            <a:pPr marL="720725" indent="-331788"/>
            <a:r>
              <a:rPr lang="it-IT" sz="2400" dirty="0"/>
              <a:t>Per </a:t>
            </a:r>
            <a:r>
              <a:rPr lang="it-IT" sz="2400" b="1" dirty="0"/>
              <a:t>ricollocazione</a:t>
            </a:r>
            <a:r>
              <a:rPr lang="it-IT" sz="2400" dirty="0"/>
              <a:t> </a:t>
            </a:r>
            <a:r>
              <a:rPr lang="it-IT" sz="2400" dirty="0">
                <a:sym typeface="Wingdings" pitchFamily="2" charset="2"/>
              </a:rPr>
              <a:t> migrazioni</a:t>
            </a:r>
          </a:p>
          <a:p>
            <a:pPr marL="720725" indent="-331788"/>
            <a:r>
              <a:rPr lang="it-IT" sz="2400" dirty="0">
                <a:sym typeface="Wingdings" pitchFamily="2" charset="2"/>
              </a:rPr>
              <a:t>Per </a:t>
            </a:r>
            <a:r>
              <a:rPr lang="it-IT" sz="2400" b="1" dirty="0">
                <a:sym typeface="Wingdings" pitchFamily="2" charset="2"/>
              </a:rPr>
              <a:t>contagio</a:t>
            </a:r>
            <a:r>
              <a:rPr lang="it-IT" sz="2400" dirty="0">
                <a:sym typeface="Wingdings" pitchFamily="2" charset="2"/>
              </a:rPr>
              <a:t>  attraverso contatti diretti fra attori coinvolti</a:t>
            </a:r>
          </a:p>
          <a:p>
            <a:pPr marL="720725" indent="-331788"/>
            <a:r>
              <a:rPr lang="it-IT" sz="2400" b="1" dirty="0">
                <a:sym typeface="Wingdings" pitchFamily="2" charset="2"/>
              </a:rPr>
              <a:t>Gerarchica</a:t>
            </a:r>
            <a:r>
              <a:rPr lang="it-IT" sz="2400" dirty="0">
                <a:sym typeface="Wingdings" pitchFamily="2" charset="2"/>
              </a:rPr>
              <a:t>  alto basso, dal centro alla periferia</a:t>
            </a:r>
          </a:p>
          <a:p>
            <a:pPr marL="720725" indent="-331788"/>
            <a:r>
              <a:rPr lang="it-IT" sz="2400" dirty="0">
                <a:sym typeface="Wingdings" pitchFamily="2" charset="2"/>
              </a:rPr>
              <a:t>Per </a:t>
            </a:r>
            <a:r>
              <a:rPr lang="it-IT" sz="2400" b="1" dirty="0">
                <a:sym typeface="Wingdings" pitchFamily="2" charset="2"/>
              </a:rPr>
              <a:t>stimolo</a:t>
            </a:r>
            <a:r>
              <a:rPr lang="it-IT" sz="2400" dirty="0">
                <a:sym typeface="Wingdings" pitchFamily="2" charset="2"/>
              </a:rPr>
              <a:t>  da un’idea nascono altre</a:t>
            </a:r>
          </a:p>
          <a:p>
            <a:pPr marL="0" indent="0">
              <a:buNone/>
            </a:pPr>
            <a:endParaRPr lang="it-IT" sz="8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IT" sz="2400" i="1" dirty="0">
                <a:sym typeface="Wingdings" pitchFamily="2" charset="2"/>
              </a:rPr>
              <a:t>La diffusione spaziale è nei fatti il risultato di una compresenza delle diverse tipologie </a:t>
            </a:r>
            <a:r>
              <a:rPr lang="it-IT" sz="2400" dirty="0">
                <a:sym typeface="Wingdings" pitchFamily="2" charset="2"/>
              </a:rPr>
              <a:t> epidemie</a:t>
            </a:r>
          </a:p>
        </p:txBody>
      </p:sp>
    </p:spTree>
    <p:extLst>
      <p:ext uri="{BB962C8B-B14F-4D97-AF65-F5344CB8AC3E}">
        <p14:creationId xmlns:p14="http://schemas.microsoft.com/office/powerpoint/2010/main" val="82297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05926-B8BC-5146-B73F-37303DBF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6383"/>
            <a:ext cx="3264061" cy="2964041"/>
          </a:xfrm>
        </p:spPr>
        <p:txBody>
          <a:bodyPr>
            <a:normAutofit/>
          </a:bodyPr>
          <a:lstStyle/>
          <a:p>
            <a:r>
              <a:rPr lang="it-IT" dirty="0"/>
              <a:t>Interazione spaziale</a:t>
            </a:r>
            <a:br>
              <a:rPr lang="it-IT" dirty="0"/>
            </a:br>
            <a:r>
              <a:rPr lang="it-IT" dirty="0"/>
              <a:t>ovvero della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167BAB-469A-2445-9719-5442790FF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256" y="659757"/>
            <a:ext cx="8218025" cy="5335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/>
              <a:t>Definizione: </a:t>
            </a:r>
            <a:r>
              <a:rPr lang="it-IT" sz="2600" b="1" dirty="0"/>
              <a:t>relazione fra due o più soggetti nel corso della quale essi si scambiano idee, merci, servizi e modificano le loro azioni in relazione alle idee e ai comportamenti reciproci</a:t>
            </a:r>
          </a:p>
          <a:p>
            <a:pPr marL="0" indent="0">
              <a:buNone/>
            </a:pPr>
            <a:endParaRPr lang="it-IT" sz="800" dirty="0"/>
          </a:p>
          <a:p>
            <a:r>
              <a:rPr lang="it-IT" sz="2600" b="1" dirty="0"/>
              <a:t>Globalizzazione</a:t>
            </a:r>
            <a:r>
              <a:rPr lang="it-IT" sz="2600" dirty="0"/>
              <a:t> si ha quando certi fenomeni naturali (es. riscaldamento globale) o umani coprono l’intero spazio terrestre (al momento conosciuto) permettendo ai relativi luoghi di interagire fra loro.</a:t>
            </a:r>
          </a:p>
          <a:p>
            <a:endParaRPr lang="it-IT" sz="800" dirty="0"/>
          </a:p>
          <a:p>
            <a:r>
              <a:rPr lang="it-IT" sz="2600" dirty="0"/>
              <a:t>Oggi: </a:t>
            </a:r>
            <a:r>
              <a:rPr lang="it-IT" sz="2600" b="1" dirty="0"/>
              <a:t>il primato che le relazioni di mercato a scala mondiale hanno su tutte le altre attività ed espressioni sociali e culturali</a:t>
            </a:r>
          </a:p>
        </p:txBody>
      </p:sp>
    </p:spTree>
    <p:extLst>
      <p:ext uri="{BB962C8B-B14F-4D97-AF65-F5344CB8AC3E}">
        <p14:creationId xmlns:p14="http://schemas.microsoft.com/office/powerpoint/2010/main" val="210056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4FF3B-B5AD-B045-A2CE-F4F6268CC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1" y="624108"/>
            <a:ext cx="3391383" cy="4561349"/>
          </a:xfrm>
        </p:spPr>
        <p:txBody>
          <a:bodyPr>
            <a:normAutofit/>
          </a:bodyPr>
          <a:lstStyle/>
          <a:p>
            <a:r>
              <a:rPr lang="it-IT" dirty="0"/>
              <a:t>Interazione spaziale</a:t>
            </a:r>
            <a:br>
              <a:rPr lang="it-IT" dirty="0"/>
            </a:br>
            <a:r>
              <a:rPr lang="it-IT" dirty="0"/>
              <a:t>ovvero della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066A04-5C89-694E-933A-796B2F848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54" y="624108"/>
            <a:ext cx="8171725" cy="5765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L’interazione spaziale è influenzata da tre fattori</a:t>
            </a:r>
          </a:p>
          <a:p>
            <a:r>
              <a:rPr lang="it-IT" sz="2400" b="1" dirty="0"/>
              <a:t>Complementarietà</a:t>
            </a:r>
            <a:r>
              <a:rPr lang="it-IT" sz="2400" dirty="0"/>
              <a:t>. Quando un luogo o una regione trovano altrove una risposta alla propria esigenza di bene e/o servizi creando una interazione spaziale che si sviluppa su distanze più o meno lunghe. Dipende dalla disponibilità di risorse naturali e/o di condizione economiche, sociali e culturali specifiche</a:t>
            </a:r>
          </a:p>
          <a:p>
            <a:r>
              <a:rPr lang="it-IT" sz="2400" b="1" dirty="0"/>
              <a:t>Trasferibilità</a:t>
            </a:r>
            <a:r>
              <a:rPr lang="it-IT" sz="2400" dirty="0"/>
              <a:t> è inversamente proporzionale all’energia/costo necessari per lo spostamento di un bene (</a:t>
            </a:r>
            <a:r>
              <a:rPr lang="it-IT" sz="2400" i="1" dirty="0"/>
              <a:t>attrito della distanza</a:t>
            </a:r>
            <a:r>
              <a:rPr lang="it-IT" sz="2400" dirty="0"/>
              <a:t>)</a:t>
            </a:r>
          </a:p>
          <a:p>
            <a:r>
              <a:rPr lang="it-IT" sz="2400" b="1" dirty="0"/>
              <a:t>Opportunità alternativa</a:t>
            </a:r>
            <a:r>
              <a:rPr lang="it-IT" sz="2400" dirty="0"/>
              <a:t>: esistenza di un luogo che, a parità di costi di trasferimento, offre un bene richiesto a condizioni più vantaggiose (</a:t>
            </a:r>
            <a:r>
              <a:rPr lang="it-IT" sz="2400" i="1" dirty="0"/>
              <a:t>accessibilità</a:t>
            </a:r>
            <a:r>
              <a:rPr lang="it-IT" sz="2400" dirty="0"/>
              <a:t>)</a:t>
            </a:r>
          </a:p>
          <a:p>
            <a:endParaRPr lang="it-IT" sz="1000" dirty="0"/>
          </a:p>
          <a:p>
            <a:pPr marL="0" indent="0">
              <a:buNone/>
            </a:pPr>
            <a:r>
              <a:rPr lang="it-IT" sz="2400" b="1" i="1" dirty="0"/>
              <a:t>L’interazione spaziale tende a ridursi con le distanze</a:t>
            </a:r>
          </a:p>
        </p:txBody>
      </p:sp>
    </p:spTree>
    <p:extLst>
      <p:ext uri="{BB962C8B-B14F-4D97-AF65-F5344CB8AC3E}">
        <p14:creationId xmlns:p14="http://schemas.microsoft.com/office/powerpoint/2010/main" val="2183525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050AC-A5E2-EB4B-A0B0-C834F037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4" y="1516284"/>
            <a:ext cx="3229338" cy="3588151"/>
          </a:xfrm>
        </p:spPr>
        <p:txBody>
          <a:bodyPr>
            <a:normAutofit/>
          </a:bodyPr>
          <a:lstStyle/>
          <a:p>
            <a:r>
              <a:rPr lang="it-IT" dirty="0"/>
              <a:t>Interazione spaziale</a:t>
            </a:r>
            <a:br>
              <a:rPr lang="it-IT" dirty="0"/>
            </a:br>
            <a:r>
              <a:rPr lang="it-IT" dirty="0"/>
              <a:t>ovvero della globalizzazione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9CB0C4-8034-0147-955C-4BE1E333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643" y="544010"/>
            <a:ext cx="8889357" cy="5937813"/>
          </a:xfrm>
        </p:spPr>
        <p:txBody>
          <a:bodyPr>
            <a:noAutofit/>
          </a:bodyPr>
          <a:lstStyle/>
          <a:p>
            <a:r>
              <a:rPr lang="it-IT" sz="2800" dirty="0"/>
              <a:t>Le innovazioni tecnologiche fanno sembrare più vicini i luoghi in termini di spazio e di tempo</a:t>
            </a:r>
          </a:p>
          <a:p>
            <a:endParaRPr lang="it-IT" sz="800" dirty="0"/>
          </a:p>
          <a:p>
            <a:r>
              <a:rPr lang="it-IT" sz="2800" b="1" dirty="0"/>
              <a:t>Compressione spazio-temporale </a:t>
            </a:r>
            <a:r>
              <a:rPr lang="it-IT" sz="2800" dirty="0"/>
              <a:t>(David Harvey) come mutamento dello senso comune dello spazio- tempo</a:t>
            </a:r>
          </a:p>
          <a:p>
            <a:endParaRPr lang="it-IT" sz="800" dirty="0"/>
          </a:p>
          <a:p>
            <a:r>
              <a:rPr lang="it-IT" sz="2800" dirty="0"/>
              <a:t>Le distanze relative (non quelle fisiche) sono misurate in termini di tempo/costo/altro, non sulla base della lontananza metrica</a:t>
            </a:r>
          </a:p>
          <a:p>
            <a:endParaRPr lang="it-IT" sz="800" dirty="0"/>
          </a:p>
          <a:p>
            <a:r>
              <a:rPr lang="it-IT" sz="2800" dirty="0"/>
              <a:t>La globalizzazione non interviene sulle distanze assolute, ma sulla loro percezione. Modifica l’accessibilità dei luoghi, ne incrementa l’interazione e in prativa riduce l’attrito della distanza</a:t>
            </a:r>
          </a:p>
        </p:txBody>
      </p:sp>
    </p:spTree>
    <p:extLst>
      <p:ext uri="{BB962C8B-B14F-4D97-AF65-F5344CB8AC3E}">
        <p14:creationId xmlns:p14="http://schemas.microsoft.com/office/powerpoint/2010/main" val="2058024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8B2953-9B3C-B446-A47E-D6F86550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07" y="2799830"/>
            <a:ext cx="1851754" cy="799576"/>
          </a:xfrm>
        </p:spPr>
        <p:txBody>
          <a:bodyPr/>
          <a:lstStyle/>
          <a:p>
            <a:r>
              <a:rPr lang="it-IT" dirty="0"/>
              <a:t>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2BF6A0-D2E6-BB47-B93A-9CAA90997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255" y="844952"/>
            <a:ext cx="8334325" cy="5416952"/>
          </a:xfrm>
        </p:spPr>
        <p:txBody>
          <a:bodyPr>
            <a:normAutofit lnSpcReduction="10000"/>
          </a:bodyPr>
          <a:lstStyle/>
          <a:p>
            <a:pPr marL="276225" indent="0">
              <a:buNone/>
            </a:pPr>
            <a:r>
              <a:rPr lang="it-IT" sz="2600" dirty="0"/>
              <a:t>Definizione: </a:t>
            </a:r>
            <a:r>
              <a:rPr lang="it-IT" sz="2600" b="1" dirty="0"/>
              <a:t>Spazio delle interazioni fra soggetti (individui e collettività) correlato con l’insieme delle interazioni fra gli stessi soggetti e l’ambiente esterno. Tali interazioni si concretizzano nello spazio geografico umanizzato (o antropizzato) e nella varietà dei suoi paesaggi</a:t>
            </a:r>
          </a:p>
          <a:p>
            <a:pPr marL="276225" indent="0">
              <a:buNone/>
            </a:pPr>
            <a:endParaRPr lang="it-IT" sz="900" b="1" dirty="0"/>
          </a:p>
          <a:p>
            <a:pPr marL="2905125" indent="-457200"/>
            <a:r>
              <a:rPr lang="it-IT" sz="2400" i="1" dirty="0"/>
              <a:t>Interazioni</a:t>
            </a:r>
          </a:p>
          <a:p>
            <a:pPr marL="2905125" indent="-457200"/>
            <a:r>
              <a:rPr lang="it-IT" sz="2400" i="1" dirty="0"/>
              <a:t>Individui</a:t>
            </a:r>
          </a:p>
          <a:p>
            <a:pPr marL="2905125" indent="-457200"/>
            <a:r>
              <a:rPr lang="it-IT" sz="2400" i="1" dirty="0"/>
              <a:t>Ambiente</a:t>
            </a:r>
          </a:p>
          <a:p>
            <a:pPr marL="2905125" indent="-457200"/>
            <a:r>
              <a:rPr lang="it-IT" sz="2400" i="1" dirty="0"/>
              <a:t>Spazio geografico antropizzato</a:t>
            </a:r>
          </a:p>
          <a:p>
            <a:pPr marL="2905125" indent="-457200"/>
            <a:r>
              <a:rPr lang="it-IT" sz="2400" i="1" dirty="0"/>
              <a:t>paesaggio</a:t>
            </a:r>
          </a:p>
          <a:p>
            <a:pPr marL="276225" indent="0">
              <a:buNone/>
            </a:pPr>
            <a:endParaRPr lang="it-IT" sz="900" b="1" dirty="0"/>
          </a:p>
          <a:p>
            <a:pPr marL="276225" indent="0">
              <a:buNone/>
            </a:pPr>
            <a:r>
              <a:rPr lang="it-IT" sz="2600" dirty="0">
                <a:sym typeface="Wingdings" panose="05000000000000000000" pitchFamily="2" charset="2"/>
              </a:rPr>
              <a:t> </a:t>
            </a:r>
            <a:r>
              <a:rPr lang="it-IT" sz="2600" b="1" i="1" dirty="0"/>
              <a:t>Spazio delle interazioni fra  gli esseri viventi</a:t>
            </a:r>
          </a:p>
          <a:p>
            <a:pPr marL="276225" indent="0">
              <a:buNone/>
            </a:pP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38186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838"/>
    </mc:Choice>
    <mc:Fallback xmlns="">
      <p:transition spd="slow" advTm="27983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242207-5789-3E4A-906A-F47EB56C4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Presentazione n. 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D783C-2832-5843-950B-6155EC747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2286000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3600" dirty="0"/>
          </a:p>
          <a:p>
            <a:endParaRPr lang="it-IT" sz="21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15472" y="2171700"/>
            <a:ext cx="68971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Introduzione alla </a:t>
            </a:r>
          </a:p>
          <a:p>
            <a:r>
              <a:rPr lang="it-IT" sz="4800" dirty="0">
                <a:solidFill>
                  <a:srgbClr val="FF0000"/>
                </a:solidFill>
              </a:rPr>
              <a:t>Geografia umana</a:t>
            </a:r>
          </a:p>
          <a:p>
            <a:endParaRPr lang="it-IT" sz="4800" dirty="0">
              <a:solidFill>
                <a:srgbClr val="FF0000"/>
              </a:solidFill>
            </a:endParaRPr>
          </a:p>
          <a:p>
            <a:r>
              <a:rPr lang="it-IT" sz="4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84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408"/>
    </mc:Choice>
    <mc:Fallback xmlns="">
      <p:transition spd="slow" advTm="44340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C2E78C-76BF-FE4C-8F76-E67E7705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F5FA04-9CDD-8044-A9BB-57B1646D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879036" cy="5120640"/>
          </a:xfrm>
        </p:spPr>
        <p:txBody>
          <a:bodyPr>
            <a:normAutofit/>
          </a:bodyPr>
          <a:lstStyle/>
          <a:p>
            <a:pPr marL="11113" lvl="2" indent="0">
              <a:buNone/>
            </a:pPr>
            <a:r>
              <a:rPr lang="it-IT" sz="2400" dirty="0">
                <a:sym typeface="Wingdings" pitchFamily="2" charset="2"/>
              </a:rPr>
              <a:t> è l’ambito delle relazioni verso l’interno e verso l’esterno</a:t>
            </a:r>
          </a:p>
          <a:p>
            <a:pPr marL="11113" lvl="2" indent="0">
              <a:buNone/>
            </a:pPr>
            <a:endParaRPr lang="it-IT" sz="1000" dirty="0">
              <a:sym typeface="Wingdings" pitchFamily="2" charset="2"/>
            </a:endParaRPr>
          </a:p>
          <a:p>
            <a:pPr marL="490538" lvl="2" indent="-479425"/>
            <a:endParaRPr lang="it-IT" sz="800" dirty="0">
              <a:sym typeface="Wingdings" pitchFamily="2" charset="2"/>
            </a:endParaRPr>
          </a:p>
          <a:p>
            <a:pPr marL="11113" lvl="2" indent="0">
              <a:buNone/>
            </a:pPr>
            <a:r>
              <a:rPr lang="it-IT" sz="2400" b="1" dirty="0" err="1">
                <a:sym typeface="Wingdings" pitchFamily="2" charset="2"/>
              </a:rPr>
              <a:t>Territorium</a:t>
            </a:r>
            <a:r>
              <a:rPr lang="it-IT" sz="2400" dirty="0">
                <a:sym typeface="Wingdings" pitchFamily="2" charset="2"/>
              </a:rPr>
              <a:t> etimologicamente deriva da</a:t>
            </a:r>
          </a:p>
          <a:p>
            <a:pPr marL="490538" lvl="3" indent="-479425"/>
            <a:r>
              <a:rPr lang="it-IT" sz="2400" dirty="0" err="1">
                <a:sym typeface="Wingdings" pitchFamily="2" charset="2"/>
              </a:rPr>
              <a:t>Terreor</a:t>
            </a:r>
            <a:r>
              <a:rPr lang="it-IT" sz="2400" dirty="0">
                <a:sym typeface="Wingdings" pitchFamily="2" charset="2"/>
              </a:rPr>
              <a:t> - </a:t>
            </a:r>
            <a:r>
              <a:rPr lang="it-IT" sz="2400" dirty="0" err="1">
                <a:sym typeface="Wingdings" pitchFamily="2" charset="2"/>
              </a:rPr>
              <a:t>Terrere</a:t>
            </a:r>
            <a:r>
              <a:rPr lang="it-IT" sz="2400" dirty="0">
                <a:sym typeface="Wingdings" pitchFamily="2" charset="2"/>
              </a:rPr>
              <a:t> (terrorizzare, spaventare)tutela dall’altro</a:t>
            </a:r>
          </a:p>
          <a:p>
            <a:pPr marL="490538" lvl="3" indent="-479425"/>
            <a:r>
              <a:rPr lang="it-IT" sz="2400" dirty="0" err="1">
                <a:sym typeface="Wingdings" pitchFamily="2" charset="2"/>
              </a:rPr>
              <a:t>Tero</a:t>
            </a:r>
            <a:r>
              <a:rPr lang="it-IT" sz="2400" dirty="0">
                <a:sym typeface="Wingdings" pitchFamily="2" charset="2"/>
              </a:rPr>
              <a:t> - </a:t>
            </a:r>
            <a:r>
              <a:rPr lang="it-IT" sz="2400" dirty="0" err="1">
                <a:sym typeface="Wingdings" pitchFamily="2" charset="2"/>
              </a:rPr>
              <a:t>Terere</a:t>
            </a:r>
            <a:r>
              <a:rPr lang="it-IT" sz="2400" dirty="0">
                <a:sym typeface="Wingdings" pitchFamily="2" charset="2"/>
              </a:rPr>
              <a:t> (arare, tritare le zolle)  luogo di produzione</a:t>
            </a:r>
          </a:p>
          <a:p>
            <a:pPr marL="733425" lvl="3" indent="0"/>
            <a:endParaRPr lang="it-IT" sz="1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it-IT" sz="2400" dirty="0"/>
              <a:t>Il territorio si gestisce per disporre delle risorse necessarie</a:t>
            </a:r>
          </a:p>
        </p:txBody>
      </p:sp>
    </p:spTree>
    <p:extLst>
      <p:ext uri="{BB962C8B-B14F-4D97-AF65-F5344CB8AC3E}">
        <p14:creationId xmlns:p14="http://schemas.microsoft.com/office/powerpoint/2010/main" val="3400546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61DCE-A62F-FE4C-8A3E-36E92F8E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B40F2B-D34A-F64F-8F98-0BDB6771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0003" y="1010855"/>
            <a:ext cx="8379875" cy="4845935"/>
          </a:xfrm>
        </p:spPr>
        <p:txBody>
          <a:bodyPr>
            <a:noAutofit/>
          </a:bodyPr>
          <a:lstStyle/>
          <a:p>
            <a:pPr marL="182563" indent="-138113"/>
            <a:r>
              <a:rPr lang="it-IT" sz="2400" dirty="0"/>
              <a:t>Territorio come spazio del controllo ma anche della cooperazione, dello scambio, dell’incontro</a:t>
            </a:r>
          </a:p>
          <a:p>
            <a:pPr marL="949325" indent="0">
              <a:buNone/>
            </a:pPr>
            <a:r>
              <a:rPr lang="it-IT" sz="2400" dirty="0">
                <a:sym typeface="Wingdings" pitchFamily="2" charset="2"/>
              </a:rPr>
              <a:t> base delle relazioni sociali</a:t>
            </a:r>
          </a:p>
          <a:p>
            <a:pPr marL="949325" indent="0">
              <a:buNone/>
            </a:pPr>
            <a:r>
              <a:rPr lang="it-IT" sz="2400" dirty="0">
                <a:sym typeface="Wingdings" pitchFamily="2" charset="2"/>
              </a:rPr>
              <a:t> fonte della soddisfazione dei bisogni materiali e spirituali</a:t>
            </a:r>
          </a:p>
          <a:p>
            <a:endParaRPr lang="it-IT" sz="11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Per la geografia (umana) gli aspetti materiali e spirituali delle relazioni fra persone sono sempre uniti</a:t>
            </a:r>
          </a:p>
          <a:p>
            <a:endParaRPr lang="it-IT" sz="1000" dirty="0">
              <a:sym typeface="Wingdings" pitchFamily="2" charset="2"/>
            </a:endParaRPr>
          </a:p>
          <a:p>
            <a:r>
              <a:rPr lang="it-IT" sz="2400" i="1" dirty="0">
                <a:sym typeface="Wingdings" pitchFamily="2" charset="2"/>
              </a:rPr>
              <a:t>Non ci sono territori senza attori, né attori senza territori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193499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225" indent="0">
              <a:buNone/>
            </a:pPr>
            <a:r>
              <a:rPr lang="it-IT" sz="2800" dirty="0"/>
              <a:t>Per la geografia umana gli esseri viventi privilegiati nell’analisi sono gli esseri umani, sia singoli e collettivi</a:t>
            </a:r>
          </a:p>
          <a:p>
            <a:pPr marL="276225" indent="0">
              <a:buNone/>
            </a:pPr>
            <a:endParaRPr lang="it-IT" sz="2800" dirty="0"/>
          </a:p>
          <a:p>
            <a:pPr marL="1439863" lvl="3" indent="-258763"/>
            <a:r>
              <a:rPr lang="it-IT" sz="2800" dirty="0"/>
              <a:t>Relazioni fra loro</a:t>
            </a:r>
          </a:p>
          <a:p>
            <a:pPr marL="1439863" lvl="3" indent="-258763"/>
            <a:r>
              <a:rPr lang="it-IT" sz="2800" dirty="0"/>
              <a:t>Relazioni fra soggetti e ambiente esterno</a:t>
            </a:r>
          </a:p>
          <a:p>
            <a:pPr marL="1439863" lvl="3" indent="-258763"/>
            <a:r>
              <a:rPr lang="it-IT" sz="2800" dirty="0"/>
              <a:t>Fra loro </a:t>
            </a:r>
            <a:r>
              <a:rPr lang="it-IT" sz="2800" dirty="0">
                <a:sym typeface="Wingdings" pitchFamily="2" charset="2"/>
              </a:rPr>
              <a:t> inclusione / esclusione</a:t>
            </a:r>
          </a:p>
          <a:p>
            <a:pPr marL="1439863" lvl="3" indent="-258763"/>
            <a:r>
              <a:rPr lang="it-IT" sz="2800" dirty="0">
                <a:sym typeface="Wingdings" pitchFamily="2" charset="2"/>
              </a:rPr>
              <a:t>Con ambiente  produzione</a:t>
            </a:r>
          </a:p>
          <a:p>
            <a:pPr marL="182563" lvl="3" indent="0">
              <a:buNone/>
            </a:pPr>
            <a:endParaRPr lang="it-IT" sz="2800" i="1" dirty="0">
              <a:sym typeface="Wingdings" pitchFamily="2" charset="2"/>
            </a:endParaRPr>
          </a:p>
          <a:p>
            <a:pPr marL="182563" lvl="3" indent="0">
              <a:buNone/>
            </a:pPr>
            <a:r>
              <a:rPr lang="it-IT" sz="2800" i="1" dirty="0">
                <a:sym typeface="Wingdings" pitchFamily="2" charset="2"/>
              </a:rPr>
              <a:t> è una scienza sociale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F8B2953-9B3C-B446-A47E-D6F86550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territorio</a:t>
            </a:r>
          </a:p>
        </p:txBody>
      </p:sp>
    </p:spTree>
    <p:extLst>
      <p:ext uri="{BB962C8B-B14F-4D97-AF65-F5344CB8AC3E}">
        <p14:creationId xmlns:p14="http://schemas.microsoft.com/office/powerpoint/2010/main" val="314704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3"/>
    </mc:Choice>
    <mc:Fallback xmlns="">
      <p:transition spd="slow" advTm="2875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99727" y="717630"/>
            <a:ext cx="7649117" cy="5476136"/>
          </a:xfrm>
        </p:spPr>
        <p:txBody>
          <a:bodyPr>
            <a:normAutofit/>
          </a:bodyPr>
          <a:lstStyle/>
          <a:p>
            <a:pPr marL="276225" lvl="2" indent="0">
              <a:buNone/>
            </a:pPr>
            <a:r>
              <a:rPr lang="it-IT" sz="2800" i="1" dirty="0">
                <a:sym typeface="Wingdings" pitchFamily="2" charset="2"/>
              </a:rPr>
              <a:t>Lo spazio relazionale della geografia umana è fatto di relazioni intersoggettive territorializzate</a:t>
            </a:r>
            <a:r>
              <a:rPr lang="it-IT" sz="2800" dirty="0">
                <a:sym typeface="Wingdings" pitchFamily="2" charset="2"/>
              </a:rPr>
              <a:t>.</a:t>
            </a:r>
          </a:p>
          <a:p>
            <a:pPr marL="276225" lvl="2" indent="0">
              <a:buNone/>
            </a:pPr>
            <a:endParaRPr lang="it-IT" sz="800" dirty="0">
              <a:sym typeface="Wingdings" pitchFamily="2" charset="2"/>
            </a:endParaRPr>
          </a:p>
          <a:p>
            <a:pPr marL="982663" lvl="2" indent="-171450"/>
            <a:r>
              <a:rPr lang="it-IT" sz="2400" dirty="0">
                <a:sym typeface="Wingdings" pitchFamily="2" charset="2"/>
              </a:rPr>
              <a:t>Anche le relazioni che sembrano sociali /culturali /economiche hanno sempre base </a:t>
            </a:r>
            <a:r>
              <a:rPr lang="it-IT" sz="2400" u="sng" dirty="0">
                <a:sym typeface="Wingdings" pitchFamily="2" charset="2"/>
              </a:rPr>
              <a:t>territoriale</a:t>
            </a:r>
          </a:p>
          <a:p>
            <a:pPr marL="982663" lvl="2" indent="-171450"/>
            <a:endParaRPr lang="it-IT" sz="800" u="sng" dirty="0">
              <a:sym typeface="Wingdings" pitchFamily="2" charset="2"/>
            </a:endParaRPr>
          </a:p>
          <a:p>
            <a:pPr marL="982663" lvl="2" indent="-171450"/>
            <a:r>
              <a:rPr lang="it-IT" sz="2400" dirty="0">
                <a:sym typeface="Wingdings" pitchFamily="2" charset="2"/>
              </a:rPr>
              <a:t>Tutti i fenomeni sono legati da </a:t>
            </a:r>
            <a:r>
              <a:rPr lang="it-IT" sz="2400" b="1" dirty="0">
                <a:sym typeface="Wingdings" pitchFamily="2" charset="2"/>
              </a:rPr>
              <a:t>rapporti di territorialità </a:t>
            </a:r>
            <a:r>
              <a:rPr lang="it-IT" sz="2400" dirty="0">
                <a:sym typeface="Wingdings" pitchFamily="2" charset="2"/>
              </a:rPr>
              <a:t>che i soggetti (singoli o collettivi) intrattengono con le condizioni materiali e immateriali proprie dei loro ambienti di vita</a:t>
            </a:r>
            <a:endParaRPr lang="it-IT" sz="24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F8B2953-9B3C-B446-A47E-D6F86550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territorio</a:t>
            </a:r>
          </a:p>
        </p:txBody>
      </p:sp>
    </p:spTree>
    <p:extLst>
      <p:ext uri="{BB962C8B-B14F-4D97-AF65-F5344CB8AC3E}">
        <p14:creationId xmlns:p14="http://schemas.microsoft.com/office/powerpoint/2010/main" val="41160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00"/>
    </mc:Choice>
    <mc:Fallback xmlns="">
      <p:transition spd="slow" advTm="933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39C3C-DE53-8A49-A648-01DBA8DA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6AFC33-74E8-7344-B750-FAA5FFBB2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Definizione</a:t>
            </a:r>
            <a:r>
              <a:rPr lang="it-IT" sz="2400" b="1" dirty="0"/>
              <a:t>: la scala è lo strumento che consente di rappresentare (e quindi discutere) la Terra o una sua parte.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Il problema è quello di raccontare un mondo che è</a:t>
            </a:r>
          </a:p>
          <a:p>
            <a:pPr lvl="1"/>
            <a:r>
              <a:rPr lang="it-IT" sz="2400" dirty="0"/>
              <a:t>Enorme</a:t>
            </a:r>
          </a:p>
          <a:p>
            <a:pPr lvl="1"/>
            <a:r>
              <a:rPr lang="it-IT" sz="2400" dirty="0"/>
              <a:t>Tridimensionale</a:t>
            </a:r>
          </a:p>
          <a:p>
            <a:pPr lvl="1"/>
            <a:r>
              <a:rPr lang="it-IT" sz="2400" dirty="0"/>
              <a:t>Contiene di tutto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5613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34"/>
    </mc:Choice>
    <mc:Fallback xmlns="">
      <p:transition spd="slow" advTm="28303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scala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4531" y="775504"/>
            <a:ext cx="8322197" cy="5209244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Può essere cartografica e geografica</a:t>
            </a:r>
          </a:p>
          <a:p>
            <a:pPr marL="0" indent="0">
              <a:buNone/>
            </a:pPr>
            <a:endParaRPr lang="it-IT" sz="800" dirty="0"/>
          </a:p>
          <a:p>
            <a:r>
              <a:rPr lang="it-IT" sz="2400" b="1" dirty="0"/>
              <a:t>Cartografica</a:t>
            </a:r>
            <a:r>
              <a:rPr lang="it-IT" sz="2400" dirty="0"/>
              <a:t>: rapporto fra le distanze sulla carta (sullo schermo) e quelle reali sulla superficie terrestre</a:t>
            </a:r>
          </a:p>
          <a:p>
            <a:endParaRPr lang="it-IT" sz="800" dirty="0"/>
          </a:p>
          <a:p>
            <a:r>
              <a:rPr lang="it-IT" sz="2400" b="1" dirty="0"/>
              <a:t>Geografica</a:t>
            </a:r>
            <a:r>
              <a:rPr lang="it-IT" sz="2400" dirty="0"/>
              <a:t>: scala di osservazione, ovvero livello di analisi utilizzata in un determinato studio</a:t>
            </a:r>
          </a:p>
          <a:p>
            <a:endParaRPr lang="it-IT" sz="2400" dirty="0"/>
          </a:p>
          <a:p>
            <a:pPr lvl="1"/>
            <a:r>
              <a:rPr lang="it-IT" sz="2400" dirty="0"/>
              <a:t>Può essere anche variabile, ma sempre rapportabile alla scala della terra (per avere una visione globale)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67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661"/>
    </mc:Choice>
    <mc:Fallback xmlns="">
      <p:transition spd="slow" advTm="24366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1586-99B1-3D4C-B2BE-ADF23572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 della 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4CFAA6-E488-4C48-B5C3-1058A617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Sono strumenti quelle modalità di gestione / di miglioramento delle metodologie e delle  procedure di lavoro (le tecniche sono prodotto della conoscenza)</a:t>
            </a:r>
          </a:p>
          <a:p>
            <a:r>
              <a:rPr lang="it-IT" dirty="0"/>
              <a:t>Per i geografia, gli strumenti sono storicamente le descrizioni dello spazio, ovvero i </a:t>
            </a:r>
            <a:r>
              <a:rPr lang="it-IT" b="1" dirty="0"/>
              <a:t>racconti</a:t>
            </a:r>
            <a:r>
              <a:rPr lang="it-IT" dirty="0"/>
              <a:t> e le </a:t>
            </a:r>
            <a:r>
              <a:rPr lang="it-IT" b="1" dirty="0"/>
              <a:t>carte</a:t>
            </a:r>
          </a:p>
          <a:p>
            <a:r>
              <a:rPr lang="it-IT" dirty="0"/>
              <a:t>Con lo sviluppo della tecnologia (computer)  anche</a:t>
            </a:r>
          </a:p>
          <a:p>
            <a:pPr marL="1074738" indent="-331788"/>
            <a:r>
              <a:rPr lang="it-IT" b="1" dirty="0" err="1"/>
              <a:t>Gps</a:t>
            </a:r>
            <a:endParaRPr lang="it-IT" b="1" dirty="0"/>
          </a:p>
          <a:p>
            <a:pPr marL="1074738" indent="-331788"/>
            <a:r>
              <a:rPr lang="it-IT" b="1" dirty="0"/>
              <a:t>Immagini satellitari</a:t>
            </a:r>
          </a:p>
          <a:p>
            <a:pPr marL="1074738" indent="-331788"/>
            <a:r>
              <a:rPr lang="it-IT" b="1" dirty="0"/>
              <a:t>GIS</a:t>
            </a:r>
          </a:p>
          <a:p>
            <a:pPr marL="1074738" indent="-331788"/>
            <a:r>
              <a:rPr lang="it-IT" b="1" dirty="0"/>
              <a:t>Mappe interattive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9237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360A1-3990-F942-8DCC-CC28A17D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6A44F6-7E7D-6E40-930D-41ED5D71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314" y="905269"/>
            <a:ext cx="8911686" cy="4722471"/>
          </a:xfrm>
        </p:spPr>
        <p:txBody>
          <a:bodyPr>
            <a:noAutofit/>
          </a:bodyPr>
          <a:lstStyle/>
          <a:p>
            <a:r>
              <a:rPr lang="it-IT" sz="2200" dirty="0"/>
              <a:t>Ridotte</a:t>
            </a:r>
          </a:p>
          <a:p>
            <a:r>
              <a:rPr lang="it-IT" sz="2200" dirty="0"/>
              <a:t>Simboliche </a:t>
            </a:r>
          </a:p>
          <a:p>
            <a:r>
              <a:rPr lang="it-IT" sz="2200" dirty="0"/>
              <a:t>Approssimate</a:t>
            </a:r>
          </a:p>
          <a:p>
            <a:r>
              <a:rPr lang="it-IT" sz="2200" dirty="0"/>
              <a:t>Hanno una scala e una legenda</a:t>
            </a:r>
          </a:p>
          <a:p>
            <a:r>
              <a:rPr lang="it-IT" sz="2200" dirty="0"/>
              <a:t>Usano proiezioni cartografiche per ridurre la distorsione</a:t>
            </a:r>
          </a:p>
          <a:p>
            <a:pPr marL="2687637" indent="-285750">
              <a:buFont typeface="Wingdings" pitchFamily="2" charset="2"/>
              <a:buChar char="Ø"/>
            </a:pPr>
            <a:r>
              <a:rPr lang="it-IT" sz="2200" dirty="0"/>
              <a:t>Equidistanti: mantengono le proporzioni fra distanze</a:t>
            </a:r>
          </a:p>
          <a:p>
            <a:pPr marL="2687637" indent="-285750">
              <a:buFont typeface="Wingdings" pitchFamily="2" charset="2"/>
              <a:buChar char="Ø"/>
            </a:pPr>
            <a:r>
              <a:rPr lang="it-IT" sz="2200" dirty="0"/>
              <a:t>Equivalenti: mantengono proporzione fra aree</a:t>
            </a:r>
          </a:p>
          <a:p>
            <a:pPr marL="2687637" indent="-285750">
              <a:buFont typeface="Wingdings" pitchFamily="2" charset="2"/>
              <a:buChar char="Ø"/>
            </a:pPr>
            <a:r>
              <a:rPr lang="it-IT" sz="2200" dirty="0"/>
              <a:t>Isogone: mantengono la perpendicolarità del reticolo meridiani/paralleli </a:t>
            </a:r>
          </a:p>
        </p:txBody>
      </p:sp>
    </p:spTree>
    <p:extLst>
      <p:ext uri="{BB962C8B-B14F-4D97-AF65-F5344CB8AC3E}">
        <p14:creationId xmlns:p14="http://schemas.microsoft.com/office/powerpoint/2010/main" val="2820972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60B90-BF6C-0A40-A229-B5A8B165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Proiezioni geografiche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11FBA2-9164-524E-80DF-05E6A9E0E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200" dirty="0"/>
              <a:t>Definizione: </a:t>
            </a:r>
            <a:r>
              <a:rPr lang="it-IT" sz="2200" b="1" dirty="0"/>
              <a:t>sistemi elaborati su base geometrica o matematica per riportare sul piano il reticolato geografico</a:t>
            </a:r>
          </a:p>
          <a:p>
            <a:r>
              <a:rPr lang="it-IT" sz="2200" dirty="0"/>
              <a:t>Reticolato geografico come base geometrica per la costruzione di una Carta</a:t>
            </a:r>
          </a:p>
          <a:p>
            <a:r>
              <a:rPr lang="it-IT" sz="2200" dirty="0"/>
              <a:t>Meridiani e paralleli come assi ortogonali su cui sviluppare la raffigurazione degli elementi della superficie terrestre</a:t>
            </a:r>
          </a:p>
          <a:p>
            <a:r>
              <a:rPr lang="it-IT" sz="2200" dirty="0"/>
              <a:t>Le proiezioni possono essere </a:t>
            </a:r>
          </a:p>
          <a:p>
            <a:pPr marL="1601788" indent="-173038"/>
            <a:r>
              <a:rPr lang="it-IT" sz="2200" dirty="0"/>
              <a:t>Pure</a:t>
            </a:r>
          </a:p>
          <a:p>
            <a:pPr marL="1601788" indent="-173038"/>
            <a:r>
              <a:rPr lang="it-IT" sz="2200" dirty="0"/>
              <a:t>modificate </a:t>
            </a:r>
          </a:p>
          <a:p>
            <a:pPr marL="1601788" indent="-173038"/>
            <a:r>
              <a:rPr lang="it-IT" sz="2200" dirty="0"/>
              <a:t>convenzionali</a:t>
            </a:r>
            <a:r>
              <a:rPr lang="it-IT" dirty="0"/>
              <a:t>.</a:t>
            </a:r>
          </a:p>
          <a:p>
            <a:pPr marL="182563" indent="-171450"/>
            <a:r>
              <a:rPr lang="it-IT" sz="2200" dirty="0"/>
              <a:t>Ma devono mantenere l'equidistanza, l'equivalenza,  l'isogonia</a:t>
            </a:r>
          </a:p>
        </p:txBody>
      </p:sp>
    </p:spTree>
    <p:extLst>
      <p:ext uri="{BB962C8B-B14F-4D97-AF65-F5344CB8AC3E}">
        <p14:creationId xmlns:p14="http://schemas.microsoft.com/office/powerpoint/2010/main" val="677429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0CC4B-BC7C-DA45-B1EE-8AFF6A42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Proiezioni</a:t>
            </a:r>
            <a:br>
              <a:rPr lang="it-IT" dirty="0"/>
            </a:br>
            <a:r>
              <a:rPr lang="it-IT" dirty="0"/>
              <a:t>geografiche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F17A257-E20B-0D46-BBA9-A8C3CEFC8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2934" y="863600"/>
            <a:ext cx="4626807" cy="5121275"/>
          </a:xfrm>
        </p:spPr>
      </p:pic>
    </p:spTree>
    <p:extLst>
      <p:ext uri="{BB962C8B-B14F-4D97-AF65-F5344CB8AC3E}">
        <p14:creationId xmlns:p14="http://schemas.microsoft.com/office/powerpoint/2010/main" val="80371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5D0DE-6579-0F4A-A16C-D5DF5910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Determinismo vs.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Possibilismo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E093D8-287A-194B-8B14-3FCA852F2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981" y="864108"/>
            <a:ext cx="8322196" cy="5120640"/>
          </a:xfrm>
        </p:spPr>
        <p:txBody>
          <a:bodyPr>
            <a:normAutofit lnSpcReduction="10000"/>
          </a:bodyPr>
          <a:lstStyle/>
          <a:p>
            <a:pPr lvl="1"/>
            <a:r>
              <a:rPr lang="it-IT" sz="2400" u="sng" dirty="0"/>
              <a:t>Determinismo ambientale </a:t>
            </a:r>
          </a:p>
          <a:p>
            <a:pPr marL="982663" lvl="1" indent="0">
              <a:buNone/>
            </a:pPr>
            <a:r>
              <a:rPr lang="it-IT" sz="2400" dirty="0"/>
              <a:t>ambiente che condiziona la differenze fisiche e culturali dell’uomo</a:t>
            </a:r>
          </a:p>
          <a:p>
            <a:pPr marL="1738313" lvl="1" indent="-46038">
              <a:buNone/>
            </a:pPr>
            <a:r>
              <a:rPr lang="it-IT" sz="2400" i="1" dirty="0"/>
              <a:t>manca una verifica, manca causa effetto, giustifica colonialismo</a:t>
            </a:r>
          </a:p>
          <a:p>
            <a:pPr marL="457200" lvl="1" indent="0">
              <a:buNone/>
            </a:pPr>
            <a:endParaRPr lang="it-IT" sz="800" dirty="0"/>
          </a:p>
          <a:p>
            <a:pPr lvl="1"/>
            <a:r>
              <a:rPr lang="it-IT" sz="2400" u="sng" dirty="0"/>
              <a:t>Possibilismo geografico </a:t>
            </a:r>
          </a:p>
          <a:p>
            <a:pPr marL="1028700" lvl="1" indent="0">
              <a:buNone/>
            </a:pPr>
            <a:r>
              <a:rPr lang="it-IT" sz="2400" dirty="0"/>
              <a:t>alternative possibili a seconda delle scelte, delle conoscenze e delle capacità tecniche</a:t>
            </a:r>
          </a:p>
          <a:p>
            <a:pPr marL="1738313" lvl="1" indent="0">
              <a:buNone/>
            </a:pPr>
            <a:r>
              <a:rPr lang="it-IT" sz="2400" i="1" dirty="0">
                <a:sym typeface="Wingdings" pitchFamily="2" charset="2"/>
              </a:rPr>
              <a:t>ruolo dell’uomo sull’ambiente</a:t>
            </a:r>
          </a:p>
          <a:p>
            <a:pPr lvl="1"/>
            <a:endParaRPr lang="it-IT" sz="2400" dirty="0">
              <a:sym typeface="Wingdings" pitchFamily="2" charset="2"/>
            </a:endParaRPr>
          </a:p>
          <a:p>
            <a:pPr marL="292100" lvl="1" indent="-292100"/>
            <a:r>
              <a:rPr lang="it-IT" sz="2400" dirty="0">
                <a:sym typeface="Wingdings" pitchFamily="2" charset="2"/>
              </a:rPr>
              <a:t>Si passa da paesaggi naturali a paesaggi culturali</a:t>
            </a:r>
          </a:p>
          <a:p>
            <a:pPr marL="1073150" lvl="1" indent="-292100"/>
            <a:r>
              <a:rPr lang="it-IT" sz="2400" dirty="0">
                <a:sym typeface="Wingdings" pitchFamily="2" charset="2"/>
              </a:rPr>
              <a:t>La natura è una costruzione sociale</a:t>
            </a:r>
          </a:p>
          <a:p>
            <a:pPr marL="1073150" lvl="1" indent="-292100"/>
            <a:r>
              <a:rPr lang="it-IT" sz="2400" dirty="0">
                <a:sym typeface="Wingdings" pitchFamily="2" charset="2"/>
              </a:rPr>
              <a:t>La Terra è un sistema dinamico integrato e complesso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712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ACEF4-391F-B148-8EF5-447D1F9C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Proiezioni geografiche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6BB412-C251-1546-8B7E-8126402DE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nelle </a:t>
            </a:r>
            <a:r>
              <a:rPr lang="it-IT" b="1" dirty="0"/>
              <a:t>proiezioni pure</a:t>
            </a:r>
            <a:r>
              <a:rPr lang="it-IT" dirty="0"/>
              <a:t> il reticolato geografico viene riportato su di una superficie ausiliaria, applicando i soli principi geometrici, che può essere un piano (proiezioni prospettiche) o quella di un solido sviluppabile in piano (proiezioni di sviluppo).</a:t>
            </a:r>
            <a:endParaRPr lang="it-IT" sz="800" dirty="0"/>
          </a:p>
          <a:p>
            <a:r>
              <a:rPr lang="it-IT" dirty="0"/>
              <a:t>           Le </a:t>
            </a:r>
            <a:r>
              <a:rPr lang="it-IT" b="1" dirty="0"/>
              <a:t>proiezioni modificate</a:t>
            </a:r>
            <a:r>
              <a:rPr lang="it-IT" dirty="0"/>
              <a:t> si ottengono dalle precedenti, apportando alla costruzione geometrica quelle correzioni adatte a diminuire le inevitabili deformazioni dovute al fatto che la superficie terrestre non è perfettamente sviluppabile in piano.</a:t>
            </a:r>
          </a:p>
          <a:p>
            <a:r>
              <a:rPr lang="it-IT" dirty="0"/>
              <a:t>            Le </a:t>
            </a:r>
            <a:r>
              <a:rPr lang="it-IT" b="1" dirty="0"/>
              <a:t>proiezioni convenzionali</a:t>
            </a:r>
            <a:r>
              <a:rPr lang="it-IT" dirty="0"/>
              <a:t> (meglio dette rappresentazioni), infine, sono basate sulle relazioni matematiche esistenti fra i punti del globo terrestre e quelli corrispondenti sulla Carta. In tal modo, a seconda degli scopi che ci si propone, è possibile costruire Carte che rispettino i tre requisiti fondamentali, cioè l'equidistanza, l'equivalenza o l'isogonia. </a:t>
            </a:r>
          </a:p>
          <a:p>
            <a:r>
              <a:rPr lang="it-IT" dirty="0"/>
              <a:t>Ma non è mai possibile osservarli  tutti e tre al contempo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9706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E6877-18BA-F045-B077-5DD032F4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/>
              <a:t>Nova et </a:t>
            </a:r>
            <a:r>
              <a:rPr lang="it-IT" i="1" dirty="0" err="1"/>
              <a:t>Aucta</a:t>
            </a:r>
            <a:r>
              <a:rPr lang="it-IT" i="1" dirty="0"/>
              <a:t> </a:t>
            </a:r>
            <a:r>
              <a:rPr lang="it-IT" i="1" dirty="0" err="1"/>
              <a:t>Orbis</a:t>
            </a:r>
            <a:r>
              <a:rPr lang="it-IT" i="1" dirty="0"/>
              <a:t> </a:t>
            </a:r>
            <a:r>
              <a:rPr lang="it-IT" i="1" dirty="0" err="1"/>
              <a:t>Terrae</a:t>
            </a:r>
            <a:r>
              <a:rPr lang="it-IT" i="1" dirty="0"/>
              <a:t> </a:t>
            </a:r>
            <a:r>
              <a:rPr lang="it-IT" i="1" dirty="0" err="1"/>
              <a:t>Descriptio</a:t>
            </a:r>
            <a:r>
              <a:rPr lang="it-IT" i="1" dirty="0"/>
              <a:t> ad </a:t>
            </a:r>
            <a:r>
              <a:rPr lang="it-IT" i="1" dirty="0" err="1"/>
              <a:t>Usum</a:t>
            </a:r>
            <a:r>
              <a:rPr lang="it-IT" i="1" dirty="0"/>
              <a:t> </a:t>
            </a:r>
            <a:r>
              <a:rPr lang="it-IT" i="1" dirty="0" err="1"/>
              <a:t>Navigantium</a:t>
            </a:r>
            <a:r>
              <a:rPr lang="it-IT" i="1" dirty="0"/>
              <a:t> Emendata</a:t>
            </a:r>
            <a:r>
              <a:rPr lang="it-IT" dirty="0"/>
              <a:t> (1569)di Gerardo Mercatore</a:t>
            </a:r>
            <a:br>
              <a:rPr lang="it-IT" dirty="0"/>
            </a:br>
            <a:r>
              <a:rPr lang="it-IT" dirty="0"/>
              <a:t>(1512-1594)</a:t>
            </a:r>
            <a:br>
              <a:rPr lang="it-IT" dirty="0"/>
            </a:br>
            <a:r>
              <a:rPr lang="it-IT" i="1" dirty="0"/>
              <a:t>Gerhard Kremer</a:t>
            </a:r>
            <a:endParaRPr lang="it-IT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3F4C6B1-2C70-7F46-B3E1-64374DCC8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4921" y="798653"/>
            <a:ext cx="8164793" cy="5173884"/>
          </a:xfrm>
        </p:spPr>
      </p:pic>
    </p:spTree>
    <p:extLst>
      <p:ext uri="{BB962C8B-B14F-4D97-AF65-F5344CB8AC3E}">
        <p14:creationId xmlns:p14="http://schemas.microsoft.com/office/powerpoint/2010/main" val="195831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9EC810-1990-5F47-96AB-835EFACB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 Mercatore a IGM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80020E2-8EB6-A645-A476-AF34E0EA4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1905" y="752253"/>
            <a:ext cx="3416300" cy="231140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C4BC37-A864-DB40-BF30-B477C211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161" y="3424428"/>
            <a:ext cx="4598791" cy="23764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99B795E-7956-4441-952B-4684E1F31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942" y="2801073"/>
            <a:ext cx="2560866" cy="31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1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714A9-6523-A943-841E-37F5E16E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Proiezioni</a:t>
            </a:r>
            <a:br>
              <a:rPr lang="it-IT" dirty="0"/>
            </a:br>
            <a:r>
              <a:rPr lang="it-IT" dirty="0"/>
              <a:t>geografiche </a:t>
            </a:r>
            <a:br>
              <a:rPr lang="it-IT" dirty="0"/>
            </a:br>
            <a:r>
              <a:rPr lang="it-IT" dirty="0"/>
              <a:t>e </a:t>
            </a:r>
            <a:br>
              <a:rPr lang="it-IT" dirty="0"/>
            </a:br>
            <a:r>
              <a:rPr lang="it-IT" dirty="0"/>
              <a:t>rapporti di grandezza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0D9FB85-2CB3-134C-9454-2558C1A1F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491863"/>
              </p:ext>
            </p:extLst>
          </p:nvPr>
        </p:nvGraphicFramePr>
        <p:xfrm>
          <a:off x="3535680" y="2733040"/>
          <a:ext cx="79044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7310864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31743760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323820469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525764694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834777275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963542313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110747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/>
                        <a:t>americhe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europa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australia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antartide</a:t>
                      </a:r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groenlandia</a:t>
                      </a:r>
                      <a:endParaRPr lang="it-IT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49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44,5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42,5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30,2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13,2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2,16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63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735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EFD331-D6BC-2741-8B1E-D2A7C362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1FF9442-EB99-7243-8DFF-C0E1055BF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001" y="624110"/>
            <a:ext cx="10724326" cy="6134028"/>
          </a:xfrm>
        </p:spPr>
      </p:pic>
    </p:spTree>
    <p:extLst>
      <p:ext uri="{BB962C8B-B14F-4D97-AF65-F5344CB8AC3E}">
        <p14:creationId xmlns:p14="http://schemas.microsoft.com/office/powerpoint/2010/main" val="591617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C970D-EDB1-6442-8BC8-945F00D8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748E50D-CD7B-A949-A9AF-AEB4014F6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46" y="779612"/>
            <a:ext cx="10500752" cy="5289631"/>
          </a:xfrm>
        </p:spPr>
      </p:pic>
    </p:spTree>
    <p:extLst>
      <p:ext uri="{BB962C8B-B14F-4D97-AF65-F5344CB8AC3E}">
        <p14:creationId xmlns:p14="http://schemas.microsoft.com/office/powerpoint/2010/main" val="2663782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AEF2B-E4F5-8D4D-8D90-BA909A03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769D5A-C5D3-A140-9C54-51A647D0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Telerilevamento: visione da lontano </a:t>
            </a:r>
            <a:r>
              <a:rPr lang="it-IT" sz="2400" dirty="0">
                <a:sym typeface="Wingdings" pitchFamily="2" charset="2"/>
              </a:rPr>
              <a:t> sensori</a:t>
            </a:r>
          </a:p>
          <a:p>
            <a:endParaRPr lang="it-IT" sz="8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Immagini satellitari  rete satelliti o voli aerei</a:t>
            </a:r>
          </a:p>
          <a:p>
            <a:endParaRPr lang="it-IT" sz="800" dirty="0">
              <a:sym typeface="Wingdings" pitchFamily="2" charset="2"/>
            </a:endParaRPr>
          </a:p>
          <a:p>
            <a:r>
              <a:rPr lang="it-IT" sz="2400" dirty="0">
                <a:sym typeface="Wingdings" pitchFamily="2" charset="2"/>
              </a:rPr>
              <a:t>GPS Global </a:t>
            </a:r>
            <a:r>
              <a:rPr lang="it-IT" sz="2400" dirty="0" err="1">
                <a:sym typeface="Wingdings" pitchFamily="2" charset="2"/>
              </a:rPr>
              <a:t>Positioning</a:t>
            </a:r>
            <a:r>
              <a:rPr lang="it-IT" sz="2400" dirty="0">
                <a:sym typeface="Wingdings" pitchFamily="2" charset="2"/>
              </a:rPr>
              <a:t> System:</a:t>
            </a:r>
          </a:p>
          <a:p>
            <a:pPr lvl="1"/>
            <a:r>
              <a:rPr lang="it-IT" sz="1800" dirty="0">
                <a:sym typeface="Wingdings" pitchFamily="2" charset="2"/>
              </a:rPr>
              <a:t>Rete di satelliti USA a partire dal 1970, completata nel 1995</a:t>
            </a:r>
          </a:p>
          <a:p>
            <a:pPr lvl="1"/>
            <a:r>
              <a:rPr lang="it-IT" sz="1800" dirty="0" err="1">
                <a:sym typeface="Wingdings" pitchFamily="2" charset="2"/>
              </a:rPr>
              <a:t>Glonass</a:t>
            </a:r>
            <a:r>
              <a:rPr lang="it-IT" sz="1800" dirty="0">
                <a:sym typeface="Wingdings" pitchFamily="2" charset="2"/>
              </a:rPr>
              <a:t>  Unione Sovietica (1983) /Russia</a:t>
            </a:r>
          </a:p>
          <a:p>
            <a:pPr lvl="1"/>
            <a:r>
              <a:rPr lang="it-IT" sz="1800" dirty="0">
                <a:sym typeface="Wingdings" pitchFamily="2" charset="2"/>
              </a:rPr>
              <a:t>Galileo   Unione Europea</a:t>
            </a:r>
          </a:p>
          <a:p>
            <a:pPr lvl="1"/>
            <a:r>
              <a:rPr lang="it-IT" sz="1800" dirty="0" err="1">
                <a:sym typeface="Wingdings" pitchFamily="2" charset="2"/>
              </a:rPr>
              <a:t>BeiDou</a:t>
            </a:r>
            <a:r>
              <a:rPr lang="it-IT" sz="1800" dirty="0">
                <a:sym typeface="Wingdings" pitchFamily="2" charset="2"/>
              </a:rPr>
              <a:t> (2020)  Cina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921369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759B1-50E7-424E-BDC0-762BF7FF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EF9BD8-F652-E041-8D71-562F48B4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GIS - </a:t>
            </a:r>
            <a:r>
              <a:rPr lang="it-IT" sz="2400" b="1" dirty="0" err="1"/>
              <a:t>Geographical</a:t>
            </a:r>
            <a:r>
              <a:rPr lang="it-IT" sz="2400" b="1" dirty="0"/>
              <a:t> information </a:t>
            </a:r>
            <a:r>
              <a:rPr lang="it-IT" sz="2400" b="1" dirty="0" err="1"/>
              <a:t>system</a:t>
            </a:r>
            <a:r>
              <a:rPr lang="it-IT" sz="2400" b="1" dirty="0"/>
              <a:t> </a:t>
            </a:r>
            <a:r>
              <a:rPr lang="it-IT" sz="2400" dirty="0"/>
              <a:t>/</a:t>
            </a:r>
          </a:p>
          <a:p>
            <a:pPr lvl="1"/>
            <a:r>
              <a:rPr lang="it-IT" sz="2400" dirty="0"/>
              <a:t>sistemi informativi territoriali - sistemi informativi geografici</a:t>
            </a:r>
          </a:p>
          <a:p>
            <a:pPr marL="400050" lvl="1"/>
            <a:r>
              <a:rPr lang="it-IT" sz="2400" dirty="0"/>
              <a:t>Possibilità di trasformare una serie di dati in rappresentazioni cartografiche e al contempo di ricavare informazioni dalle «nuove» carte </a:t>
            </a:r>
          </a:p>
          <a:p>
            <a:pPr marL="400050" lvl="1"/>
            <a:r>
              <a:rPr lang="it-IT" sz="2400" dirty="0"/>
              <a:t>Georeferenziazione dei luoghi (manuale o acquisita)</a:t>
            </a:r>
          </a:p>
          <a:p>
            <a:pPr marL="400050" lvl="1"/>
            <a:r>
              <a:rPr lang="it-IT" sz="2400" dirty="0"/>
              <a:t>Incremento informazioni (software vs. banche dati)</a:t>
            </a:r>
          </a:p>
          <a:p>
            <a:pPr marL="400050" lvl="1"/>
            <a:r>
              <a:rPr lang="it-IT" sz="2400" dirty="0"/>
              <a:t>Strumento per disporre di maggiori capacità di esaminare e rappresentare le relazioni spaziali fra fenomeni diversi </a:t>
            </a:r>
          </a:p>
        </p:txBody>
      </p:sp>
    </p:spTree>
    <p:extLst>
      <p:ext uri="{BB962C8B-B14F-4D97-AF65-F5344CB8AC3E}">
        <p14:creationId xmlns:p14="http://schemas.microsoft.com/office/powerpoint/2010/main" val="175204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5B4808-83C6-2D4F-A19E-40241AE3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Wingdings" pitchFamily="2" charset="2"/>
              </a:rPr>
              <a:t>La Terra è un sistema dinamico integrato e complesso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5A3E7-221B-C144-9617-E31DA486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705" y="864108"/>
            <a:ext cx="8252748" cy="5120640"/>
          </a:xfrm>
        </p:spPr>
        <p:txBody>
          <a:bodyPr>
            <a:normAutofit/>
          </a:bodyPr>
          <a:lstStyle/>
          <a:p>
            <a:r>
              <a:rPr lang="it-IT" sz="2800" dirty="0"/>
              <a:t>Terra come sistema costituito da diverse componenti naturali e culturali che interagiscono con modalità complesse</a:t>
            </a:r>
          </a:p>
          <a:p>
            <a:r>
              <a:rPr lang="it-IT" sz="2800" dirty="0"/>
              <a:t>Terra soggetta a continui cambiamenti, che dipendo sia da azione naturale che da azione umana</a:t>
            </a:r>
          </a:p>
          <a:p>
            <a:r>
              <a:rPr lang="it-IT" sz="2800" dirty="0"/>
              <a:t>Il sistema culturale umano (ideologico, tecnologico, socio-economico, politico) è un sottosistema di quello naturale. Quest’ultimo può essere modificato dal primo soltanto adeguandosi a determinate »leggi» naturali sulle quali l’azione umana ha grandi limiti</a:t>
            </a:r>
          </a:p>
        </p:txBody>
      </p:sp>
    </p:spTree>
    <p:extLst>
      <p:ext uri="{BB962C8B-B14F-4D97-AF65-F5344CB8AC3E}">
        <p14:creationId xmlns:p14="http://schemas.microsoft.com/office/powerpoint/2010/main" val="116569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16DB0-C9CA-6C4F-B0F7-3FAF0280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91251"/>
            <a:ext cx="3518704" cy="4618297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Una società che ha per obiettivo la crescita è come un individuo che ha come modello l'obesità</a:t>
            </a:r>
            <a:br>
              <a:rPr lang="it-IT" i="1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(Luigi Pintor)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4DFD8E-E945-2B4E-B5F9-3884CF2D1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46" y="787078"/>
            <a:ext cx="7847635" cy="5544274"/>
          </a:xfrm>
        </p:spPr>
        <p:txBody>
          <a:bodyPr>
            <a:noAutofit/>
          </a:bodyPr>
          <a:lstStyle/>
          <a:p>
            <a:r>
              <a:rPr lang="it-IT" sz="2400" dirty="0"/>
              <a:t>Crescita vs. sviluppo, bisogno di definizione materialistica</a:t>
            </a:r>
          </a:p>
          <a:p>
            <a:endParaRPr lang="it-IT" sz="900" dirty="0"/>
          </a:p>
          <a:p>
            <a:r>
              <a:rPr lang="it-IT" sz="2400" b="1" dirty="0"/>
              <a:t>La crescita economica</a:t>
            </a:r>
            <a:r>
              <a:rPr lang="it-IT" sz="2400" dirty="0"/>
              <a:t> è un concetto che indica l'aumento del livello effettivo di produzione di una nazione sulla base della crescita delle risorse e/o del loro uso</a:t>
            </a:r>
          </a:p>
          <a:p>
            <a:endParaRPr lang="it-IT" sz="900" dirty="0"/>
          </a:p>
          <a:p>
            <a:r>
              <a:rPr lang="it-IT" sz="2400" dirty="0"/>
              <a:t> </a:t>
            </a:r>
            <a:r>
              <a:rPr lang="it-IT" sz="2400" b="1" dirty="0"/>
              <a:t>lo sviluppo economico</a:t>
            </a:r>
            <a:r>
              <a:rPr lang="it-IT" sz="2400" dirty="0"/>
              <a:t> è un concetto che riguarda il miglioramento del tenore di vita di un individuo o un gruppo di persone</a:t>
            </a:r>
          </a:p>
        </p:txBody>
      </p:sp>
    </p:spTree>
    <p:extLst>
      <p:ext uri="{BB962C8B-B14F-4D97-AF65-F5344CB8AC3E}">
        <p14:creationId xmlns:p14="http://schemas.microsoft.com/office/powerpoint/2010/main" val="321208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C7E69-FBC5-C541-99C7-E8DD60BA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53" y="2744043"/>
            <a:ext cx="2309149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Di cosa si occupa la 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AE956F-FA05-1A4E-A851-1BB1DE735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980" y="821803"/>
            <a:ext cx="8322197" cy="5173883"/>
          </a:xfrm>
        </p:spPr>
        <p:txBody>
          <a:bodyPr>
            <a:normAutofit/>
          </a:bodyPr>
          <a:lstStyle/>
          <a:p>
            <a:r>
              <a:rPr lang="it-IT" sz="2800" dirty="0"/>
              <a:t>La geografia studia le relazioni fra il società e ambiente: </a:t>
            </a:r>
            <a:r>
              <a:rPr lang="it-IT" sz="2800" i="1" dirty="0"/>
              <a:t>il Paesaggio</a:t>
            </a:r>
          </a:p>
          <a:p>
            <a:r>
              <a:rPr lang="it-IT" sz="2800" dirty="0"/>
              <a:t>Il Paesaggio è una realtà al contempo soggettiva e oggettiva</a:t>
            </a:r>
          </a:p>
          <a:p>
            <a:pPr lvl="2"/>
            <a:r>
              <a:rPr lang="it-IT" sz="2000" dirty="0"/>
              <a:t>Constatazione definitiva del danno del positivismo (che afferma la sola oggettività) </a:t>
            </a:r>
            <a:r>
              <a:rPr lang="it-IT" sz="2000" dirty="0">
                <a:sym typeface="Wingdings" pitchFamily="2" charset="2"/>
              </a:rPr>
              <a:t> </a:t>
            </a:r>
            <a:r>
              <a:rPr lang="it-IT" sz="2000" i="1" dirty="0">
                <a:sym typeface="Wingdings" pitchFamily="2" charset="2"/>
              </a:rPr>
              <a:t>convenzione europea del paesaggio</a:t>
            </a:r>
            <a:endParaRPr lang="it-IT" sz="2000" i="1" dirty="0"/>
          </a:p>
          <a:p>
            <a:pPr lvl="2"/>
            <a:endParaRPr lang="it-IT" dirty="0"/>
          </a:p>
          <a:p>
            <a:pPr marL="328613" lvl="2" indent="-328613"/>
            <a:r>
              <a:rPr lang="it-IT" sz="2800" dirty="0"/>
              <a:t>Per la geografia il Paesaggio è il palinsesto (</a:t>
            </a:r>
            <a:r>
              <a:rPr lang="it-IT" sz="2800" i="1" dirty="0"/>
              <a:t>la pergamena</a:t>
            </a:r>
            <a:r>
              <a:rPr lang="it-IT" sz="2800" dirty="0"/>
              <a:t>) su cui si possono leggere le relazioni fra uomo e ambiente, sia contemporanee che quelle relative al passato </a:t>
            </a:r>
          </a:p>
          <a:p>
            <a:pPr marL="328613" lvl="2" indent="-328613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384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63"/>
    </mc:Choice>
    <mc:Fallback xmlns="">
      <p:transition spd="slow" advTm="48036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F12E9-2D72-354C-8197-C305091B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Analisi regionale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CC6062-EE5F-3643-8FBE-437BF404D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8613" lvl="2" indent="-328613"/>
            <a:r>
              <a:rPr lang="it-IT" sz="2800" dirty="0"/>
              <a:t>Il campo di lavoro è l’analisi regionale (della regione)</a:t>
            </a:r>
          </a:p>
          <a:p>
            <a:pPr marL="328613" lvl="2" indent="-328613"/>
            <a:endParaRPr lang="it-IT" sz="2800" dirty="0"/>
          </a:p>
          <a:p>
            <a:pPr marL="328613" lvl="2" indent="-328613"/>
            <a:r>
              <a:rPr lang="it-IT" sz="2800" dirty="0"/>
              <a:t>La regione può essere formale o funzionale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64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23F9D-FA88-2B49-8D55-7F0E3D49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Regione </a:t>
            </a:r>
            <a:r>
              <a:rPr lang="it-IT" i="1" dirty="0"/>
              <a:t>formale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e </a:t>
            </a:r>
            <a:br>
              <a:rPr lang="it-IT" dirty="0"/>
            </a:br>
            <a:r>
              <a:rPr lang="it-IT" dirty="0"/>
              <a:t>regione </a:t>
            </a:r>
            <a:r>
              <a:rPr lang="it-IT" i="1" dirty="0"/>
              <a:t>funzionale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260808-19C6-1D4C-9C75-E9E9E2EA4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255" y="882538"/>
            <a:ext cx="7969170" cy="5321492"/>
          </a:xfrm>
        </p:spPr>
        <p:txBody>
          <a:bodyPr>
            <a:normAutofit/>
          </a:bodyPr>
          <a:lstStyle/>
          <a:p>
            <a:r>
              <a:rPr lang="it-IT" sz="2800" i="1" dirty="0"/>
              <a:t>Regione formale: </a:t>
            </a:r>
          </a:p>
          <a:p>
            <a:pPr lvl="3"/>
            <a:r>
              <a:rPr lang="it-IT" sz="2400" i="0" dirty="0"/>
              <a:t>Area definita sulla base di una o più caratteristiche fisiche o culturali omogenee. Ad esempio regioni fisiche [</a:t>
            </a:r>
            <a:r>
              <a:rPr lang="it-IT" sz="2400" dirty="0"/>
              <a:t>l’Isola d’Elba]</a:t>
            </a:r>
            <a:r>
              <a:rPr lang="it-IT" sz="2400" i="0" dirty="0"/>
              <a:t>, regioni storiche [</a:t>
            </a:r>
            <a:r>
              <a:rPr lang="it-IT" sz="2400" dirty="0"/>
              <a:t>il Friuli, la Contea di Gorizia</a:t>
            </a:r>
            <a:r>
              <a:rPr lang="it-IT" sz="2400" i="0" dirty="0"/>
              <a:t>]</a:t>
            </a:r>
          </a:p>
          <a:p>
            <a:pPr lvl="3"/>
            <a:endParaRPr lang="it-IT" dirty="0"/>
          </a:p>
          <a:p>
            <a:pPr marL="317500" lvl="3" indent="-317500"/>
            <a:r>
              <a:rPr lang="it-IT" sz="2800" dirty="0"/>
              <a:t>Regione funzionale:</a:t>
            </a:r>
          </a:p>
          <a:p>
            <a:pPr marL="1689100" lvl="6" indent="-317500"/>
            <a:r>
              <a:rPr lang="it-IT" sz="2400" dirty="0"/>
              <a:t>Luoghi connessi da relazioni più intense di quelle che questi luoghi intrattengono con l‘esterno. Ad esempio </a:t>
            </a:r>
            <a:r>
              <a:rPr lang="it-IT" sz="2400" dirty="0" err="1"/>
              <a:t>ecoregioni</a:t>
            </a:r>
            <a:r>
              <a:rPr lang="it-IT" sz="2400" dirty="0"/>
              <a:t>, regioni funzionali urbane [</a:t>
            </a:r>
            <a:r>
              <a:rPr lang="it-IT" sz="2400" i="1" dirty="0"/>
              <a:t>l’area metropolitana di Milano</a:t>
            </a:r>
            <a:r>
              <a:rPr lang="it-IT" sz="2400" dirty="0"/>
              <a:t>], distretti economici [</a:t>
            </a:r>
            <a:r>
              <a:rPr lang="it-IT" sz="2400" i="1" dirty="0"/>
              <a:t>il triangolo della sedia </a:t>
            </a:r>
            <a:r>
              <a:rPr lang="it-IT" sz="2400" i="1" dirty="0" err="1"/>
              <a:t>Manzano-S.Giovanni</a:t>
            </a:r>
            <a:r>
              <a:rPr lang="it-IT" sz="2400" i="1" dirty="0"/>
              <a:t> al Natisone–Corno di Rosazzo</a:t>
            </a:r>
            <a:r>
              <a:rPr lang="it-IT" sz="2400" dirty="0"/>
              <a:t>], regioni istituzionali </a:t>
            </a:r>
            <a:r>
              <a:rPr lang="it-IT" sz="2400" i="1" dirty="0"/>
              <a:t>[il Friuli Venezia Giulia</a:t>
            </a:r>
            <a:r>
              <a:rPr lang="it-IT" sz="2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016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951"/>
    </mc:Choice>
    <mc:Fallback xmlns="">
      <p:transition spd="slow" advTm="3069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C7D477-C44A-D04E-B3FA-2C77F1C8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Concetti fondamentali della </a:t>
            </a:r>
            <a:br>
              <a:rPr lang="it-IT" dirty="0"/>
            </a:br>
            <a:r>
              <a:rPr lang="it-IT" dirty="0"/>
              <a:t>geografia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F93DAA-6685-C44E-AB24-ECF7CA577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324" y="1257907"/>
            <a:ext cx="7534154" cy="3935208"/>
          </a:xfrm>
        </p:spPr>
        <p:txBody>
          <a:bodyPr>
            <a:normAutofit/>
          </a:bodyPr>
          <a:lstStyle/>
          <a:p>
            <a:pPr marL="900113" indent="-368300"/>
            <a:r>
              <a:rPr lang="it-IT" sz="3200" dirty="0"/>
              <a:t>Luogo</a:t>
            </a:r>
          </a:p>
          <a:p>
            <a:pPr marL="900113" indent="-368300"/>
            <a:r>
              <a:rPr lang="it-IT" sz="3200" dirty="0"/>
              <a:t>Spazio</a:t>
            </a:r>
          </a:p>
          <a:p>
            <a:pPr marL="900113" indent="-368300"/>
            <a:r>
              <a:rPr lang="it-IT" sz="3200" dirty="0"/>
              <a:t>Diffusione spaziale</a:t>
            </a:r>
          </a:p>
          <a:p>
            <a:pPr marL="900113" indent="-368300"/>
            <a:r>
              <a:rPr lang="it-IT" sz="3200" dirty="0"/>
              <a:t>Interazione spaziale</a:t>
            </a:r>
          </a:p>
          <a:p>
            <a:pPr marL="900113" indent="-368300"/>
            <a:r>
              <a:rPr lang="it-IT" sz="3200" dirty="0"/>
              <a:t>Territorio</a:t>
            </a:r>
          </a:p>
          <a:p>
            <a:pPr marL="900113" indent="-368300"/>
            <a:r>
              <a:rPr lang="it-IT" sz="3200" dirty="0"/>
              <a:t>Scala</a:t>
            </a:r>
          </a:p>
        </p:txBody>
      </p:sp>
    </p:spTree>
    <p:extLst>
      <p:ext uri="{BB962C8B-B14F-4D97-AF65-F5344CB8AC3E}">
        <p14:creationId xmlns:p14="http://schemas.microsoft.com/office/powerpoint/2010/main" val="17849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44"/>
    </mc:Choice>
    <mc:Fallback xmlns="">
      <p:transition spd="slow" advTm="69544"/>
    </mc:Fallback>
  </mc:AlternateContent>
</p:sld>
</file>

<file path=ppt/theme/theme1.xml><?xml version="1.0" encoding="utf-8"?>
<a:theme xmlns:a="http://schemas.openxmlformats.org/drawingml/2006/main" name="Cornic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567</TotalTime>
  <Words>2150</Words>
  <Application>Microsoft Macintosh PowerPoint</Application>
  <PresentationFormat>Widescreen</PresentationFormat>
  <Paragraphs>247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1" baseType="lpstr">
      <vt:lpstr>Corbel</vt:lpstr>
      <vt:lpstr>Wingdings</vt:lpstr>
      <vt:lpstr>Wingdings 2</vt:lpstr>
      <vt:lpstr>Cornice</vt:lpstr>
      <vt:lpstr>GEOGRAFIA (LE006)  Sergio Zilli A.A 2020-2021</vt:lpstr>
      <vt:lpstr>Presentazione n. 3</vt:lpstr>
      <vt:lpstr>Determinismo vs. Possibilismo </vt:lpstr>
      <vt:lpstr>La Terra è un sistema dinamico integrato e complesso </vt:lpstr>
      <vt:lpstr>Una società che ha per obiettivo la crescita è come un individuo che ha come modello l'obesità  (Luigi Pintor)</vt:lpstr>
      <vt:lpstr>Di cosa si occupa la Geografia</vt:lpstr>
      <vt:lpstr>Analisi regionale</vt:lpstr>
      <vt:lpstr>Regione formale  e  regione funzionale</vt:lpstr>
      <vt:lpstr>Concetti fondamentali della  geografia</vt:lpstr>
      <vt:lpstr>Luogo</vt:lpstr>
      <vt:lpstr>Luogo</vt:lpstr>
      <vt:lpstr>Spazio</vt:lpstr>
      <vt:lpstr>Spazio</vt:lpstr>
      <vt:lpstr>Spazio</vt:lpstr>
      <vt:lpstr>Diffusione spaziale</vt:lpstr>
      <vt:lpstr>Interazione spaziale ovvero della globalizzazione</vt:lpstr>
      <vt:lpstr>Interazione spaziale ovvero della globalizzazione</vt:lpstr>
      <vt:lpstr>Interazione spaziale ovvero della globalizzazione</vt:lpstr>
      <vt:lpstr>territorio</vt:lpstr>
      <vt:lpstr>territorio</vt:lpstr>
      <vt:lpstr>territorio</vt:lpstr>
      <vt:lpstr>territorio</vt:lpstr>
      <vt:lpstr>territorio</vt:lpstr>
      <vt:lpstr>scala</vt:lpstr>
      <vt:lpstr>scala</vt:lpstr>
      <vt:lpstr>Strumenti della geografia</vt:lpstr>
      <vt:lpstr>carte</vt:lpstr>
      <vt:lpstr>Proiezioni geografiche</vt:lpstr>
      <vt:lpstr>Proiezioni geografiche</vt:lpstr>
      <vt:lpstr>Proiezioni geografiche</vt:lpstr>
      <vt:lpstr>Nova et Aucta Orbis Terrae Descriptio ad Usum Navigantium Emendata (1569)di Gerardo Mercatore (1512-1594) Gerhard Kremer</vt:lpstr>
      <vt:lpstr>Da Mercatore a IGM</vt:lpstr>
      <vt:lpstr>Proiezioni geografiche  e  rapporti di grandezza</vt:lpstr>
      <vt:lpstr>Presentazione standard di PowerPoint</vt:lpstr>
      <vt:lpstr>Presentazione standard di PowerPoint</vt:lpstr>
      <vt:lpstr>strumenti</vt:lpstr>
      <vt:lpstr>strumenti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Sergio Zilli A.A 2020-2021</dc:title>
  <dc:creator>sergio zilli</dc:creator>
  <cp:lastModifiedBy>sergio zilli</cp:lastModifiedBy>
  <cp:revision>24</cp:revision>
  <dcterms:created xsi:type="dcterms:W3CDTF">2021-03-03T14:31:40Z</dcterms:created>
  <dcterms:modified xsi:type="dcterms:W3CDTF">2021-03-10T11:51:47Z</dcterms:modified>
</cp:coreProperties>
</file>