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307" r:id="rId3"/>
    <p:sldId id="305" r:id="rId4"/>
    <p:sldId id="296" r:id="rId5"/>
    <p:sldId id="297" r:id="rId6"/>
    <p:sldId id="291" r:id="rId7"/>
    <p:sldId id="322" r:id="rId8"/>
    <p:sldId id="323" r:id="rId9"/>
    <p:sldId id="309" r:id="rId10"/>
    <p:sldId id="310" r:id="rId11"/>
    <p:sldId id="311" r:id="rId12"/>
    <p:sldId id="312" r:id="rId13"/>
    <p:sldId id="313" r:id="rId14"/>
    <p:sldId id="319" r:id="rId15"/>
    <p:sldId id="320" r:id="rId16"/>
    <p:sldId id="321" r:id="rId17"/>
    <p:sldId id="302" r:id="rId18"/>
    <p:sldId id="303" r:id="rId19"/>
    <p:sldId id="30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67">
          <p15:clr>
            <a:srgbClr val="A4A3A4"/>
          </p15:clr>
        </p15:guide>
        <p15:guide id="2" pos="35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 autoAdjust="0"/>
  </p:normalViewPr>
  <p:slideViewPr>
    <p:cSldViewPr snapToGrid="0" showGuides="1">
      <p:cViewPr varScale="1">
        <p:scale>
          <a:sx n="65" d="100"/>
          <a:sy n="65" d="100"/>
        </p:scale>
        <p:origin x="-104" y="-472"/>
      </p:cViewPr>
      <p:guideLst>
        <p:guide orient="horz" pos="1167"/>
        <p:guide pos="35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84B01-4F40-4D6F-9230-92E3B9B21171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77CFB-D0A0-4AFD-ACED-112C33FDC9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00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4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09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6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3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21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9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72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9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03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9A9C3-F230-4F77-97E9-4D6B3F30E302}" type="datetimeFigureOut">
              <a:rPr lang="it-IT" smtClean="0"/>
              <a:t>11/03/21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37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5520" y="2130426"/>
            <a:ext cx="8640960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Ipotiroidismo</a:t>
            </a:r>
            <a:endParaRPr lang="it-IT" sz="3600" b="1" dirty="0">
              <a:solidFill>
                <a:srgbClr val="00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Stella Bernardi</a:t>
            </a:r>
          </a:p>
          <a:p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RTB Endocrinologia </a:t>
            </a:r>
          </a:p>
          <a:p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Università degli Studi di Trieste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9928"/>
          <a:stretch/>
        </p:blipFill>
        <p:spPr>
          <a:xfrm>
            <a:off x="8668766" y="261540"/>
            <a:ext cx="1675706" cy="157156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Connettore 1 8"/>
          <p:cNvCxnSpPr/>
          <p:nvPr/>
        </p:nvCxnSpPr>
        <p:spPr>
          <a:xfrm>
            <a:off x="1775520" y="5949280"/>
            <a:ext cx="8640960" cy="7200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3"/>
    </mc:Choice>
    <mc:Fallback xmlns="">
      <p:transition xmlns:p14="http://schemas.microsoft.com/office/powerpoint/2010/main" spd="slow" advTm="145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3031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/>
              <a:t>Tiroidite di </a:t>
            </a:r>
            <a:r>
              <a:rPr lang="it-IT" sz="3200" b="1" dirty="0" err="1" smtClean="0"/>
              <a:t>Hashimoto</a:t>
            </a:r>
            <a:r>
              <a:rPr lang="it-IT" sz="3200" b="1" dirty="0" smtClean="0"/>
              <a:t> (2): patogenesi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8117" y="1360071"/>
            <a:ext cx="11441043" cy="5012016"/>
          </a:xfrm>
        </p:spPr>
        <p:txBody>
          <a:bodyPr>
            <a:normAutofit/>
          </a:bodyPr>
          <a:lstStyle/>
          <a:p>
            <a:pPr algn="just"/>
            <a:r>
              <a:rPr lang="it-IT" sz="2400" dirty="0" smtClean="0"/>
              <a:t>Alla base della tiroidite autoimmune vi è la formazione di un </a:t>
            </a:r>
            <a:r>
              <a:rPr lang="it-IT" sz="2400" b="1" dirty="0" smtClean="0">
                <a:solidFill>
                  <a:srgbClr val="0000FF"/>
                </a:solidFill>
              </a:rPr>
              <a:t>infiltrato linfocitario </a:t>
            </a:r>
            <a:r>
              <a:rPr lang="it-IT" sz="2400" dirty="0" smtClean="0"/>
              <a:t>costituito da </a:t>
            </a:r>
            <a:r>
              <a:rPr lang="it-IT" sz="2400" b="1" dirty="0" smtClean="0"/>
              <a:t>linfociti T CD8</a:t>
            </a:r>
            <a:r>
              <a:rPr lang="it-IT" sz="2400" b="1" baseline="30000" dirty="0" smtClean="0"/>
              <a:t>+ </a:t>
            </a:r>
            <a:r>
              <a:rPr lang="it-IT" sz="2400" b="1" dirty="0" smtClean="0"/>
              <a:t>citotossici</a:t>
            </a:r>
            <a:r>
              <a:rPr lang="it-IT" sz="2400" dirty="0" smtClean="0"/>
              <a:t>, che riconoscono TPO e TG, e di </a:t>
            </a:r>
            <a:r>
              <a:rPr lang="it-IT" sz="2400" b="1" dirty="0" smtClean="0"/>
              <a:t>linfociti Th17 </a:t>
            </a:r>
            <a:r>
              <a:rPr lang="it-IT" sz="2400" dirty="0" smtClean="0"/>
              <a:t>le cui citochine danneggiano le cellule tiroidee. </a:t>
            </a:r>
          </a:p>
          <a:p>
            <a:pPr algn="just"/>
            <a:endParaRPr lang="it-IT" sz="2400" dirty="0" smtClean="0"/>
          </a:p>
          <a:p>
            <a:pPr algn="just"/>
            <a:r>
              <a:rPr lang="it-IT" sz="2400" dirty="0" smtClean="0"/>
              <a:t>L’infiltrazione linfocitaria distrugge il parenchima tiroideo con </a:t>
            </a:r>
            <a:r>
              <a:rPr lang="it-IT" sz="2400" b="1" dirty="0" smtClean="0">
                <a:solidFill>
                  <a:srgbClr val="0000FF"/>
                </a:solidFill>
              </a:rPr>
              <a:t>progressiva ipofunzione ghiandolare</a:t>
            </a:r>
          </a:p>
          <a:p>
            <a:pPr marL="0" indent="0" algn="just">
              <a:buNone/>
            </a:pPr>
            <a:endParaRPr lang="it-IT" sz="2400" dirty="0" smtClean="0"/>
          </a:p>
          <a:p>
            <a:pPr algn="just"/>
            <a:r>
              <a:rPr lang="it-IT" sz="2400" dirty="0" smtClean="0"/>
              <a:t>Quasi tutti i pazienti presentano </a:t>
            </a:r>
            <a:r>
              <a:rPr lang="it-IT" sz="2400" b="1" dirty="0" smtClean="0">
                <a:solidFill>
                  <a:srgbClr val="0000FF"/>
                </a:solidFill>
              </a:rPr>
              <a:t>Ab contro </a:t>
            </a:r>
            <a:r>
              <a:rPr lang="it-IT" sz="2400" b="1" dirty="0" err="1" smtClean="0">
                <a:solidFill>
                  <a:srgbClr val="0000FF"/>
                </a:solidFill>
              </a:rPr>
              <a:t>tireoglobulina</a:t>
            </a:r>
            <a:r>
              <a:rPr lang="it-IT" sz="2400" b="1" dirty="0" smtClean="0">
                <a:solidFill>
                  <a:srgbClr val="0000FF"/>
                </a:solidFill>
              </a:rPr>
              <a:t> (TG) </a:t>
            </a:r>
            <a:r>
              <a:rPr lang="it-IT" sz="2400" dirty="0" smtClean="0"/>
              <a:t>e </a:t>
            </a:r>
            <a:r>
              <a:rPr lang="it-IT" sz="2400" b="1" dirty="0" smtClean="0">
                <a:solidFill>
                  <a:srgbClr val="0000FF"/>
                </a:solidFill>
              </a:rPr>
              <a:t>Ab contro </a:t>
            </a:r>
            <a:r>
              <a:rPr lang="it-IT" sz="2400" b="1" dirty="0" err="1" smtClean="0">
                <a:solidFill>
                  <a:srgbClr val="0000FF"/>
                </a:solidFill>
              </a:rPr>
              <a:t>tireoperossidasi</a:t>
            </a:r>
            <a:r>
              <a:rPr lang="it-IT" sz="2400" b="1" dirty="0" smtClean="0">
                <a:solidFill>
                  <a:srgbClr val="0000FF"/>
                </a:solidFill>
              </a:rPr>
              <a:t> (TPO)</a:t>
            </a:r>
            <a:r>
              <a:rPr lang="it-IT" sz="2400" dirty="0" smtClean="0"/>
              <a:t>. </a:t>
            </a:r>
            <a:r>
              <a:rPr lang="it-IT" sz="2400" b="1" dirty="0" smtClean="0"/>
              <a:t>TPO Ab nel </a:t>
            </a:r>
            <a:r>
              <a:rPr lang="it-IT" sz="2400" b="1" dirty="0"/>
              <a:t>90% dei casi e TG Ab nel 25-50% dei </a:t>
            </a:r>
            <a:r>
              <a:rPr lang="it-IT" sz="2400" b="1" dirty="0" smtClean="0"/>
              <a:t>casi. </a:t>
            </a:r>
            <a:r>
              <a:rPr lang="it-IT" sz="2400" dirty="0" smtClean="0"/>
              <a:t>Ab anti TG sono </a:t>
            </a:r>
            <a:r>
              <a:rPr lang="it-IT" sz="2400" dirty="0"/>
              <a:t>i primi a comparire ma poi si negativizzano</a:t>
            </a:r>
            <a:r>
              <a:rPr lang="it-IT" sz="2400" dirty="0" smtClean="0"/>
              <a:t>.</a:t>
            </a:r>
            <a:r>
              <a:rPr lang="it-IT" sz="2400" dirty="0"/>
              <a:t> </a:t>
            </a:r>
            <a:r>
              <a:rPr lang="it-IT" sz="2400" dirty="0" smtClean="0"/>
              <a:t>Gli </a:t>
            </a:r>
            <a:r>
              <a:rPr lang="it-IT" sz="2400" dirty="0"/>
              <a:t>Ab indicano che vi è infiltrazione </a:t>
            </a:r>
            <a:r>
              <a:rPr lang="it-IT" sz="2400" dirty="0" err="1"/>
              <a:t>linfomonocitaria</a:t>
            </a:r>
            <a:r>
              <a:rPr lang="it-IT" sz="2400" dirty="0"/>
              <a:t>, ma il ruolo nella patogenesi limitato. </a:t>
            </a:r>
            <a:r>
              <a:rPr lang="it-IT" sz="2400" dirty="0" smtClean="0"/>
              <a:t>Circa il 15% delle donne e 8% degli uomini hanno Ab senza altre alterazioni. </a:t>
            </a:r>
          </a:p>
        </p:txBody>
      </p:sp>
      <p:cxnSp>
        <p:nvCxnSpPr>
          <p:cNvPr id="5" name="Connettore 1 4"/>
          <p:cNvCxnSpPr/>
          <p:nvPr/>
        </p:nvCxnSpPr>
        <p:spPr>
          <a:xfrm flipV="1">
            <a:off x="368118" y="6272697"/>
            <a:ext cx="1160301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68117" y="6272696"/>
            <a:ext cx="68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Williams </a:t>
            </a:r>
            <a:r>
              <a:rPr lang="it-IT" i="1" dirty="0" err="1" smtClean="0"/>
              <a:t>textbook</a:t>
            </a:r>
            <a:r>
              <a:rPr lang="it-IT" i="1" dirty="0" smtClean="0"/>
              <a:t> of </a:t>
            </a:r>
            <a:r>
              <a:rPr lang="it-IT" i="1" dirty="0" err="1" smtClean="0"/>
              <a:t>Endocrinology</a:t>
            </a:r>
            <a:r>
              <a:rPr lang="it-IT" i="1" dirty="0" smtClean="0"/>
              <a:t> 13 </a:t>
            </a:r>
            <a:r>
              <a:rPr lang="it-IT" i="1" dirty="0" err="1" smtClean="0"/>
              <a:t>th</a:t>
            </a:r>
            <a:r>
              <a:rPr lang="it-IT" i="1" dirty="0" smtClean="0"/>
              <a:t> </a:t>
            </a:r>
            <a:r>
              <a:rPr lang="it-IT" i="1" dirty="0" err="1" smtClean="0"/>
              <a:t>edition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31409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6" r="2644"/>
          <a:stretch/>
        </p:blipFill>
        <p:spPr>
          <a:xfrm>
            <a:off x="3919394" y="419516"/>
            <a:ext cx="4423005" cy="5706648"/>
          </a:xfrm>
        </p:spPr>
      </p:pic>
      <p:sp>
        <p:nvSpPr>
          <p:cNvPr id="2" name="CasellaDiTesto 1"/>
          <p:cNvSpPr txBox="1"/>
          <p:nvPr/>
        </p:nvSpPr>
        <p:spPr>
          <a:xfrm>
            <a:off x="8794440" y="4538871"/>
            <a:ext cx="325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F</a:t>
            </a:r>
            <a:r>
              <a:rPr lang="it-IT" dirty="0" smtClean="0"/>
              <a:t> - Linfociti si aggregano in follicoli linfatici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92954" y="3964609"/>
            <a:ext cx="294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/>
              <a:t>Ft</a:t>
            </a:r>
            <a:r>
              <a:rPr lang="it-IT" dirty="0" smtClean="0"/>
              <a:t> - follicoli tiroidei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2954" y="1606202"/>
            <a:ext cx="294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/>
              <a:t>H</a:t>
            </a:r>
            <a:r>
              <a:rPr lang="it-IT" dirty="0" smtClean="0"/>
              <a:t> – cellule di </a:t>
            </a:r>
            <a:r>
              <a:rPr lang="it-IT" dirty="0" err="1" smtClean="0"/>
              <a:t>Hurtle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86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ChangeAspect="1"/>
          </p:cNvPicPr>
          <p:nvPr/>
        </p:nvPicPr>
        <p:blipFill rotWithShape="1">
          <a:blip r:embed="rId2"/>
          <a:srcRect l="1024" r="1126"/>
          <a:stretch/>
        </p:blipFill>
        <p:spPr>
          <a:xfrm>
            <a:off x="3678538" y="274420"/>
            <a:ext cx="4817133" cy="5723996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 flipV="1">
            <a:off x="368118" y="6272698"/>
            <a:ext cx="1160301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68117" y="6272696"/>
            <a:ext cx="68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Fiore E L’Endocrinologo (2018) 19:31-37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72404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051619"/>
              </p:ext>
            </p:extLst>
          </p:nvPr>
        </p:nvGraphicFramePr>
        <p:xfrm>
          <a:off x="281269" y="207966"/>
          <a:ext cx="11582400" cy="60495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82400"/>
              </a:tblGrid>
              <a:tr h="1094649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sz="3200" b="0" dirty="0" smtClean="0"/>
                        <a:t>Tiroidite</a:t>
                      </a:r>
                      <a:r>
                        <a:rPr lang="it-IT" sz="3200" b="0" baseline="0" dirty="0" smtClean="0"/>
                        <a:t> di </a:t>
                      </a:r>
                      <a:r>
                        <a:rPr lang="it-IT" sz="3200" b="0" baseline="0" dirty="0" err="1" smtClean="0"/>
                        <a:t>Hashimoto</a:t>
                      </a:r>
                      <a:r>
                        <a:rPr lang="it-IT" sz="3200" b="0" dirty="0" smtClean="0"/>
                        <a:t> (3): fattori di rischio</a:t>
                      </a:r>
                      <a:endParaRPr lang="it-IT" sz="3200" b="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endParaRPr lang="it-IT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400" b="1" dirty="0" smtClean="0"/>
                        <a:t>FATTORI GENETICI</a:t>
                      </a:r>
                      <a:endParaRPr lang="it-IT" sz="2400" b="1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Polimorfismi</a:t>
                      </a:r>
                      <a:r>
                        <a:rPr lang="it-IT" sz="2200" baseline="0" dirty="0" smtClean="0"/>
                        <a:t> del sistema di istocompatibilità HLADR3 e HLADR4 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Polimorfismi di geni</a:t>
                      </a:r>
                      <a:r>
                        <a:rPr lang="it-IT" sz="2200" baseline="0" dirty="0" smtClean="0"/>
                        <a:t> CTLA4, CD40 e </a:t>
                      </a:r>
                      <a:r>
                        <a:rPr lang="it-IT" sz="2200" baseline="0" dirty="0" err="1" smtClean="0"/>
                        <a:t>tireoglobulina</a:t>
                      </a:r>
                      <a:r>
                        <a:rPr lang="it-IT" sz="2200" baseline="0" dirty="0" smtClean="0"/>
                        <a:t>, </a:t>
                      </a:r>
                      <a:r>
                        <a:rPr lang="it-IT" sz="2200" baseline="0" dirty="0" err="1" smtClean="0"/>
                        <a:t>tireoperossidasi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Sindrome di Turner o Down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400" b="1" dirty="0" smtClean="0"/>
                        <a:t>FATTORI</a:t>
                      </a:r>
                      <a:r>
                        <a:rPr lang="it-IT" sz="2400" b="1" baseline="0" dirty="0" smtClean="0"/>
                        <a:t> AMBIENTALI</a:t>
                      </a:r>
                      <a:endParaRPr lang="it-IT" sz="2400" b="1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Nutrizione - Eccesso iodio e difetto selenio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Infezioni</a:t>
                      </a:r>
                      <a:r>
                        <a:rPr lang="it-IT" sz="2200" baseline="0" dirty="0" smtClean="0"/>
                        <a:t> – rosolia congenita e epatite C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Causa</a:t>
                      </a:r>
                      <a:r>
                        <a:rPr lang="it-IT" sz="2200" baseline="0" dirty="0" smtClean="0"/>
                        <a:t> iatrogena</a:t>
                      </a:r>
                      <a:r>
                        <a:rPr lang="it-IT" sz="2200" dirty="0" smtClean="0"/>
                        <a:t> – Inibitori </a:t>
                      </a:r>
                      <a:r>
                        <a:rPr lang="it-IT" sz="2200" dirty="0" err="1" smtClean="0"/>
                        <a:t>tirosin</a:t>
                      </a:r>
                      <a:r>
                        <a:rPr lang="it-IT" sz="2200" dirty="0" smtClean="0"/>
                        <a:t> </a:t>
                      </a:r>
                      <a:r>
                        <a:rPr lang="it-IT" sz="2200" dirty="0" err="1" smtClean="0"/>
                        <a:t>kinasi</a:t>
                      </a:r>
                      <a:r>
                        <a:rPr lang="it-IT" sz="2200" dirty="0" smtClean="0"/>
                        <a:t>,</a:t>
                      </a:r>
                      <a:r>
                        <a:rPr lang="it-IT" sz="2200" baseline="0" dirty="0" smtClean="0"/>
                        <a:t> litio, irradiazione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400" b="1" dirty="0" smtClean="0"/>
                        <a:t>SESSO - </a:t>
                      </a:r>
                      <a:r>
                        <a:rPr lang="it-IT" sz="2400" b="1" dirty="0" err="1" smtClean="0"/>
                        <a:t>F</a:t>
                      </a:r>
                      <a:endParaRPr lang="it-IT" sz="2400" b="1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baseline="0" dirty="0" smtClean="0"/>
                        <a:t>Autoimmunità (</a:t>
                      </a:r>
                      <a:r>
                        <a:rPr lang="it-IT" sz="2200" baseline="0" dirty="0" smtClean="0">
                          <a:solidFill>
                            <a:srgbClr val="FF0080"/>
                          </a:solidFill>
                        </a:rPr>
                        <a:t>ORMONI</a:t>
                      </a:r>
                      <a:r>
                        <a:rPr lang="it-IT" sz="2200" baseline="0" dirty="0" smtClean="0"/>
                        <a:t>, </a:t>
                      </a:r>
                      <a:r>
                        <a:rPr lang="it-IT" sz="2200" baseline="0" dirty="0" smtClean="0">
                          <a:solidFill>
                            <a:srgbClr val="FF0080"/>
                          </a:solidFill>
                        </a:rPr>
                        <a:t>CROMOSOMA X</a:t>
                      </a:r>
                      <a:r>
                        <a:rPr lang="it-IT" sz="2200" baseline="0" dirty="0" smtClean="0"/>
                        <a:t>, </a:t>
                      </a:r>
                      <a:r>
                        <a:rPr lang="it-IT" sz="2200" baseline="0" dirty="0" smtClean="0">
                          <a:solidFill>
                            <a:srgbClr val="FF0080"/>
                          </a:solidFill>
                        </a:rPr>
                        <a:t>AMBIENTE</a:t>
                      </a:r>
                      <a:r>
                        <a:rPr lang="it-IT" sz="2200" baseline="0" dirty="0" smtClean="0"/>
                        <a:t>)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3777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Gravidanza</a:t>
                      </a:r>
                      <a:endParaRPr lang="it-IT" sz="22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3" name="Connettore 1 2"/>
          <p:cNvCxnSpPr/>
          <p:nvPr/>
        </p:nvCxnSpPr>
        <p:spPr>
          <a:xfrm flipV="1">
            <a:off x="281269" y="6357361"/>
            <a:ext cx="115824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68117" y="6357361"/>
            <a:ext cx="68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Prummel</a:t>
            </a:r>
            <a:r>
              <a:rPr lang="it-IT" i="1" dirty="0" smtClean="0"/>
              <a:t> MF EJE 2004 150:605-618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0919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3031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/>
              <a:t>Tiroidite di </a:t>
            </a:r>
            <a:r>
              <a:rPr lang="it-IT" sz="3200" b="1" dirty="0" err="1" smtClean="0"/>
              <a:t>Hashimoto</a:t>
            </a:r>
            <a:r>
              <a:rPr lang="it-IT" sz="3200" b="1" dirty="0" smtClean="0"/>
              <a:t> (4): diagnosi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8867" y="1082262"/>
            <a:ext cx="10913532" cy="54775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u="sng" dirty="0" smtClean="0"/>
              <a:t>CRITERI MAGGIORI </a:t>
            </a:r>
          </a:p>
          <a:p>
            <a:pPr algn="just"/>
            <a:r>
              <a:rPr lang="it-IT" sz="2400" dirty="0" smtClean="0"/>
              <a:t>Alterazione </a:t>
            </a:r>
            <a:r>
              <a:rPr lang="it-IT" sz="2400" dirty="0" err="1" smtClean="0"/>
              <a:t>tirormonemia</a:t>
            </a:r>
            <a:r>
              <a:rPr lang="it-IT" sz="2400" dirty="0" smtClean="0"/>
              <a:t> (TSH aumentato +/- ormoni ridotti)</a:t>
            </a:r>
            <a:endParaRPr lang="it-IT" sz="2400" dirty="0"/>
          </a:p>
          <a:p>
            <a:pPr algn="just"/>
            <a:r>
              <a:rPr lang="it-IT" sz="2400" dirty="0" smtClean="0"/>
              <a:t>Presenza autoanticorpi (ATPO e ATG)</a:t>
            </a:r>
          </a:p>
          <a:p>
            <a:pPr algn="just"/>
            <a:r>
              <a:rPr lang="it-IT" sz="2400" dirty="0" smtClean="0"/>
              <a:t>Ecografia compatibile</a:t>
            </a:r>
          </a:p>
          <a:p>
            <a:pPr algn="just"/>
            <a:endParaRPr lang="it-IT" sz="2400" dirty="0" smtClean="0"/>
          </a:p>
          <a:p>
            <a:pPr algn="just"/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r>
              <a:rPr lang="it-IT" sz="2400" u="sng" dirty="0" smtClean="0"/>
              <a:t>CRITERI MINORI</a:t>
            </a:r>
          </a:p>
          <a:p>
            <a:pPr algn="just"/>
            <a:r>
              <a:rPr lang="it-IT" sz="2400" dirty="0" smtClean="0"/>
              <a:t>Altre malattie autoimmunitarie associate – anemia perniciosa, malattia celiaca, LES, morbo di Addison, vitiligine</a:t>
            </a:r>
          </a:p>
          <a:p>
            <a:pPr algn="just"/>
            <a:r>
              <a:rPr lang="it-IT" sz="2400" dirty="0" smtClean="0"/>
              <a:t>Familiarità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836498"/>
              </p:ext>
            </p:extLst>
          </p:nvPr>
        </p:nvGraphicFramePr>
        <p:xfrm>
          <a:off x="4052618" y="2593621"/>
          <a:ext cx="572162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871"/>
                <a:gridCol w="1855304"/>
                <a:gridCol w="20614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TSH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AutoAb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Ecografia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Aumentato</a:t>
                      </a:r>
                      <a:endParaRPr lang="it-IT" dirty="0"/>
                    </a:p>
                  </a:txBody>
                  <a:tcPr marL="121920" marR="12192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Presenti</a:t>
                      </a:r>
                      <a:endParaRPr lang="it-IT" dirty="0"/>
                    </a:p>
                  </a:txBody>
                  <a:tcPr marL="121920" marR="12192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Compatibile</a:t>
                      </a:r>
                      <a:endParaRPr lang="it-IT" dirty="0"/>
                    </a:p>
                  </a:txBody>
                  <a:tcPr marL="121920" marR="121920">
                    <a:solidFill>
                      <a:srgbClr val="DBEE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Aumentato</a:t>
                      </a:r>
                      <a:endParaRPr lang="it-IT" dirty="0"/>
                    </a:p>
                  </a:txBody>
                  <a:tcPr marL="121920" marR="12192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Presenti</a:t>
                      </a:r>
                      <a:endParaRPr lang="it-IT" dirty="0"/>
                    </a:p>
                  </a:txBody>
                  <a:tcPr marL="121920" marR="12192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Normale</a:t>
                      </a:r>
                      <a:endParaRPr lang="it-IT" dirty="0"/>
                    </a:p>
                  </a:txBody>
                  <a:tcPr marL="121920" marR="12192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Normale</a:t>
                      </a:r>
                      <a:endParaRPr lang="it-IT" dirty="0"/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Presenti</a:t>
                      </a:r>
                      <a:endParaRPr lang="it-IT" dirty="0"/>
                    </a:p>
                  </a:txBody>
                  <a:tcPr marL="121920" marR="121920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Compatibile</a:t>
                      </a:r>
                      <a:endParaRPr lang="it-IT" dirty="0"/>
                    </a:p>
                  </a:txBody>
                  <a:tcPr marL="121920" marR="121920">
                    <a:solidFill>
                      <a:srgbClr val="DBEE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Aumentato</a:t>
                      </a:r>
                      <a:endParaRPr lang="it-IT" dirty="0"/>
                    </a:p>
                  </a:txBody>
                  <a:tcPr marL="121920" marR="121920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Negativi</a:t>
                      </a:r>
                      <a:endParaRPr lang="it-IT" dirty="0"/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Compatibile</a:t>
                      </a:r>
                      <a:endParaRPr lang="it-IT" dirty="0"/>
                    </a:p>
                  </a:txBody>
                  <a:tcPr marL="121920" marR="121920"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cxnSp>
        <p:nvCxnSpPr>
          <p:cNvPr id="6" name="Connettore 1 5"/>
          <p:cNvCxnSpPr/>
          <p:nvPr/>
        </p:nvCxnSpPr>
        <p:spPr>
          <a:xfrm flipV="1">
            <a:off x="281269" y="6357361"/>
            <a:ext cx="115824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68117" y="6357361"/>
            <a:ext cx="68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Fiore E, L’Endocrinologo (2018) 19:31-37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7157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75570" l="17130" r="80456">
                        <a14:backgroundMark x1="49239" y1="48239" x2="49239" y2="48239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1588" t="8716" r="17893" b="22643"/>
          <a:stretch/>
        </p:blipFill>
        <p:spPr>
          <a:xfrm rot="10800000">
            <a:off x="1179486" y="2339820"/>
            <a:ext cx="2810841" cy="2736000"/>
          </a:xfrm>
          <a:prstGeom prst="rect">
            <a:avLst/>
          </a:prstGeom>
        </p:spPr>
      </p:pic>
      <p:sp>
        <p:nvSpPr>
          <p:cNvPr id="5" name="Segnaposto testo 6"/>
          <p:cNvSpPr txBox="1">
            <a:spLocks/>
          </p:cNvSpPr>
          <p:nvPr/>
        </p:nvSpPr>
        <p:spPr>
          <a:xfrm>
            <a:off x="1125914" y="1703634"/>
            <a:ext cx="2864404" cy="8239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/>
              <a:t>Adulto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990318" y="1703634"/>
            <a:ext cx="745635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Cute</a:t>
            </a:r>
            <a:r>
              <a:rPr lang="it-IT" sz="2000" dirty="0" smtClean="0"/>
              <a:t>: mixedema, cute secca, capelli fragili e facili alla caduta. Perdita terzo esterno sopracciglia. Voce rauca</a:t>
            </a:r>
          </a:p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Metabolismo</a:t>
            </a:r>
            <a:r>
              <a:rPr lang="it-IT" sz="2000" dirty="0" smtClean="0"/>
              <a:t>: aumento ponderale e intolleranza al freddo. Dislipidemia</a:t>
            </a:r>
          </a:p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Apparato cardiovascolare</a:t>
            </a:r>
            <a:r>
              <a:rPr lang="it-IT" sz="2000" dirty="0" smtClean="0"/>
              <a:t>: IA diastolica, bradicardia, riduzione della FE</a:t>
            </a:r>
          </a:p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Apparato gastrointestinale</a:t>
            </a:r>
            <a:r>
              <a:rPr lang="it-IT" sz="2000" dirty="0" smtClean="0"/>
              <a:t>: stipsi</a:t>
            </a:r>
          </a:p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Sistema muscolo-scheletrico</a:t>
            </a:r>
            <a:r>
              <a:rPr lang="it-IT" sz="2000" dirty="0" smtClean="0"/>
              <a:t>: ipostenia, </a:t>
            </a:r>
            <a:r>
              <a:rPr lang="it-IT" sz="2000" dirty="0" err="1" smtClean="0"/>
              <a:t>iporeflessia</a:t>
            </a:r>
            <a:r>
              <a:rPr lang="it-IT" sz="2000" dirty="0" smtClean="0"/>
              <a:t>, il paziente riferisce ipostenia prossimale, rallentamento dei movimenti, rigidità, mialgie, crampi.</a:t>
            </a:r>
          </a:p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Sistema nervoso</a:t>
            </a:r>
            <a:r>
              <a:rPr lang="it-IT" sz="2000" dirty="0" smtClean="0"/>
              <a:t>: sonnolenza, adinamia, </a:t>
            </a:r>
            <a:r>
              <a:rPr lang="it-IT" sz="2000" dirty="0" err="1" smtClean="0"/>
              <a:t>bradipsichia</a:t>
            </a:r>
            <a:r>
              <a:rPr lang="it-IT" sz="2000" dirty="0" smtClean="0"/>
              <a:t>, bradilalia</a:t>
            </a:r>
          </a:p>
          <a:p>
            <a:pPr algn="just"/>
            <a:r>
              <a:rPr lang="it-IT" sz="2000" dirty="0" smtClean="0">
                <a:solidFill>
                  <a:srgbClr val="0000CC"/>
                </a:solidFill>
              </a:rPr>
              <a:t>Sistema riproduttivo</a:t>
            </a:r>
            <a:r>
              <a:rPr lang="it-IT" sz="2000" dirty="0" smtClean="0"/>
              <a:t>: oligomenorrea</a:t>
            </a:r>
          </a:p>
          <a:p>
            <a:pPr algn="just"/>
            <a:endParaRPr lang="it-IT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536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/>
              <a:t>Tiroidite autoimmune (5): conseguenze cliniche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53438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3031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/>
              <a:t>Tiroidite di </a:t>
            </a:r>
            <a:r>
              <a:rPr lang="it-IT" sz="3200" b="1" dirty="0" err="1" smtClean="0"/>
              <a:t>Hashimoto</a:t>
            </a:r>
            <a:r>
              <a:rPr lang="it-IT" sz="3200" b="1" dirty="0" smtClean="0"/>
              <a:t> (6): terapia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8867" y="1150246"/>
            <a:ext cx="10913532" cy="5111407"/>
          </a:xfrm>
        </p:spPr>
        <p:txBody>
          <a:bodyPr>
            <a:normAutofit/>
          </a:bodyPr>
          <a:lstStyle/>
          <a:p>
            <a:pPr algn="just"/>
            <a:r>
              <a:rPr lang="it-IT" sz="2400" dirty="0" smtClean="0"/>
              <a:t>LEVOTIROXINA</a:t>
            </a:r>
          </a:p>
          <a:p>
            <a:pPr algn="just"/>
            <a:r>
              <a:rPr lang="it-IT" sz="2400" dirty="0" smtClean="0"/>
              <a:t>Terapia per la tiroidite di </a:t>
            </a:r>
            <a:r>
              <a:rPr lang="it-IT" sz="2400" dirty="0" err="1" smtClean="0"/>
              <a:t>Hashimoto</a:t>
            </a:r>
            <a:r>
              <a:rPr lang="it-IT" sz="2400" dirty="0" smtClean="0"/>
              <a:t> con ipotiroidismo</a:t>
            </a:r>
          </a:p>
          <a:p>
            <a:pPr algn="just"/>
            <a:r>
              <a:rPr lang="it-IT" sz="2400" dirty="0" smtClean="0"/>
              <a:t>Terapia fisiologica perché T4 viene convertito in T3 dalle </a:t>
            </a:r>
            <a:r>
              <a:rPr lang="it-IT" sz="2400" dirty="0" err="1" smtClean="0"/>
              <a:t>deiodasi</a:t>
            </a:r>
            <a:r>
              <a:rPr lang="it-IT" sz="2400" dirty="0" smtClean="0"/>
              <a:t> (come avviene di norma)</a:t>
            </a:r>
          </a:p>
          <a:p>
            <a:pPr algn="just"/>
            <a:r>
              <a:rPr lang="it-IT" sz="2400" dirty="0" smtClean="0"/>
              <a:t>Assunzione della terapia al mattino a stomaco vuoto (almeno 30 minuti prima di colazione) – minor variazioni</a:t>
            </a:r>
          </a:p>
          <a:p>
            <a:pPr algn="just"/>
            <a:r>
              <a:rPr lang="it-IT" sz="2400" dirty="0" smtClean="0"/>
              <a:t>Dose 1.6-1.8 </a:t>
            </a:r>
            <a:r>
              <a:rPr lang="it-IT" sz="2400" dirty="0" err="1" smtClean="0"/>
              <a:t>ug</a:t>
            </a:r>
            <a:r>
              <a:rPr lang="it-IT" sz="2400" dirty="0" smtClean="0"/>
              <a:t>/Kg peso </a:t>
            </a:r>
          </a:p>
          <a:p>
            <a:pPr algn="just"/>
            <a:r>
              <a:rPr lang="it-IT" sz="2400" dirty="0" smtClean="0"/>
              <a:t>Cominciare con dosi più basse ed incrementare più lentamente negli anziani/cardiopatici</a:t>
            </a:r>
          </a:p>
          <a:p>
            <a:pPr algn="just"/>
            <a:r>
              <a:rPr lang="it-IT" sz="2400" dirty="0" smtClean="0"/>
              <a:t>Necessario attendere almeno 6 settimane prima di rivalutare la </a:t>
            </a:r>
            <a:r>
              <a:rPr lang="it-IT" sz="2400" dirty="0" err="1" smtClean="0"/>
              <a:t>tirormonemia</a:t>
            </a:r>
            <a:endParaRPr lang="it-IT" sz="2400" dirty="0"/>
          </a:p>
          <a:p>
            <a:pPr algn="just"/>
            <a:r>
              <a:rPr lang="it-IT" sz="2400" dirty="0" smtClean="0"/>
              <a:t>NO TIROIDE SECCA T3:T4 =3:1 (vs fisiologia T3:T4=1:15)</a:t>
            </a:r>
          </a:p>
          <a:p>
            <a:pPr algn="just"/>
            <a:endParaRPr lang="it-IT" sz="2400" dirty="0" smtClean="0"/>
          </a:p>
        </p:txBody>
      </p:sp>
      <p:cxnSp>
        <p:nvCxnSpPr>
          <p:cNvPr id="4" name="Connettore 1 3"/>
          <p:cNvCxnSpPr/>
          <p:nvPr/>
        </p:nvCxnSpPr>
        <p:spPr>
          <a:xfrm flipV="1">
            <a:off x="281269" y="6357361"/>
            <a:ext cx="11582400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81269" y="635736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Jonklaas</a:t>
            </a:r>
            <a:r>
              <a:rPr lang="it-IT" i="1" dirty="0" smtClean="0"/>
              <a:t> </a:t>
            </a:r>
            <a:r>
              <a:rPr lang="it-IT" i="1" dirty="0" err="1" smtClean="0"/>
              <a:t>J</a:t>
            </a:r>
            <a:r>
              <a:rPr lang="it-IT" i="1" dirty="0" smtClean="0"/>
              <a:t>, ATA </a:t>
            </a:r>
            <a:r>
              <a:rPr lang="it-IT" i="1" dirty="0" err="1" smtClean="0"/>
              <a:t>guidelines</a:t>
            </a:r>
            <a:r>
              <a:rPr lang="it-IT" i="1" dirty="0" smtClean="0"/>
              <a:t> for the </a:t>
            </a:r>
            <a:r>
              <a:rPr lang="it-IT" i="1" dirty="0"/>
              <a:t>treatment of </a:t>
            </a:r>
            <a:r>
              <a:rPr lang="it-IT" i="1" dirty="0" err="1" smtClean="0"/>
              <a:t>hypothyroidsm</a:t>
            </a:r>
            <a:r>
              <a:rPr lang="it-IT" i="1" dirty="0" smtClean="0"/>
              <a:t> , </a:t>
            </a:r>
            <a:r>
              <a:rPr lang="it-IT" i="1" dirty="0" err="1" smtClean="0"/>
              <a:t>Thyroid</a:t>
            </a:r>
            <a:r>
              <a:rPr lang="it-IT" i="1" dirty="0" smtClean="0"/>
              <a:t> 2014; 24(12):1670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7003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4" y="407026"/>
            <a:ext cx="11010439" cy="168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35360" y="27671"/>
            <a:ext cx="11617291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FA06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93" y="2091195"/>
            <a:ext cx="10526033" cy="44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03" y="6572962"/>
            <a:ext cx="5373960" cy="24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3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80"/>
    </mc:Choice>
    <mc:Fallback xmlns="">
      <p:transition xmlns:p14="http://schemas.microsoft.com/office/powerpoint/2010/main" spd="slow" advTm="591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0" y="0"/>
            <a:ext cx="6803011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247554"/>
            <a:ext cx="1204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80"/>
                </a:solidFill>
              </a:rPr>
              <a:t>APS-1: autoimmune </a:t>
            </a:r>
            <a:r>
              <a:rPr lang="it-IT" sz="2400" b="1" dirty="0" err="1" smtClean="0">
                <a:solidFill>
                  <a:srgbClr val="FF0080"/>
                </a:solidFill>
              </a:rPr>
              <a:t>polyendocrine</a:t>
            </a:r>
            <a:r>
              <a:rPr lang="it-IT" sz="2400" b="1" dirty="0" smtClean="0">
                <a:solidFill>
                  <a:srgbClr val="FF0080"/>
                </a:solidFill>
              </a:rPr>
              <a:t> </a:t>
            </a:r>
            <a:r>
              <a:rPr lang="it-IT" sz="2400" b="1" dirty="0" err="1" smtClean="0">
                <a:solidFill>
                  <a:srgbClr val="FF0080"/>
                </a:solidFill>
              </a:rPr>
              <a:t>syndrome</a:t>
            </a:r>
            <a:r>
              <a:rPr lang="it-IT" sz="2400" b="1" dirty="0" smtClean="0">
                <a:solidFill>
                  <a:srgbClr val="FF0080"/>
                </a:solidFill>
              </a:rPr>
              <a:t> </a:t>
            </a:r>
            <a:r>
              <a:rPr lang="it-IT" sz="2400" b="1" dirty="0" err="1" smtClean="0">
                <a:solidFill>
                  <a:srgbClr val="FF0080"/>
                </a:solidFill>
              </a:rPr>
              <a:t>type</a:t>
            </a:r>
            <a:r>
              <a:rPr lang="it-IT" sz="2400" b="1" dirty="0" smtClean="0">
                <a:solidFill>
                  <a:srgbClr val="FF0080"/>
                </a:solidFill>
              </a:rPr>
              <a:t> 1 </a:t>
            </a:r>
            <a:endParaRPr lang="en-US" sz="2400" b="1" dirty="0">
              <a:solidFill>
                <a:srgbClr val="FF008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704676" y="1506682"/>
            <a:ext cx="1560512" cy="432048"/>
          </a:xfrm>
          <a:prstGeom prst="ellipse">
            <a:avLst/>
          </a:prstGeom>
          <a:noFill/>
          <a:ln>
            <a:solidFill>
              <a:srgbClr val="FA0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e 7"/>
          <p:cNvSpPr/>
          <p:nvPr/>
        </p:nvSpPr>
        <p:spPr>
          <a:xfrm>
            <a:off x="1823494" y="2719869"/>
            <a:ext cx="1560512" cy="432048"/>
          </a:xfrm>
          <a:prstGeom prst="ellipse">
            <a:avLst/>
          </a:prstGeom>
          <a:noFill/>
          <a:ln>
            <a:solidFill>
              <a:srgbClr val="FA0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e 8"/>
          <p:cNvSpPr/>
          <p:nvPr/>
        </p:nvSpPr>
        <p:spPr>
          <a:xfrm>
            <a:off x="5244075" y="3334545"/>
            <a:ext cx="1560512" cy="432048"/>
          </a:xfrm>
          <a:prstGeom prst="ellipse">
            <a:avLst/>
          </a:prstGeom>
          <a:noFill/>
          <a:ln>
            <a:solidFill>
              <a:srgbClr val="FA0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6870634" y="969690"/>
            <a:ext cx="4650397" cy="4978142"/>
            <a:chOff x="5152975" y="620688"/>
            <a:chExt cx="3739505" cy="497814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975" y="620688"/>
              <a:ext cx="3739505" cy="497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ttore 1 6"/>
            <p:cNvCxnSpPr/>
            <p:nvPr/>
          </p:nvCxnSpPr>
          <p:spPr>
            <a:xfrm>
              <a:off x="5152975" y="1566382"/>
              <a:ext cx="3739505" cy="0"/>
            </a:xfrm>
            <a:prstGeom prst="line">
              <a:avLst/>
            </a:prstGeom>
            <a:ln w="25400"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5152975" y="1782406"/>
              <a:ext cx="3739505" cy="0"/>
            </a:xfrm>
            <a:prstGeom prst="line">
              <a:avLst/>
            </a:prstGeom>
            <a:ln w="25400"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5152975" y="1988840"/>
              <a:ext cx="3739505" cy="0"/>
            </a:xfrm>
            <a:prstGeom prst="line">
              <a:avLst/>
            </a:prstGeom>
            <a:ln w="25400"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asellaDiTesto 1"/>
            <p:cNvSpPr txBox="1"/>
            <p:nvPr/>
          </p:nvSpPr>
          <p:spPr>
            <a:xfrm>
              <a:off x="5152975" y="2060848"/>
              <a:ext cx="3739505" cy="2893100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b="1" dirty="0" err="1" smtClean="0">
                  <a:cs typeface="Times New Roman" panose="02020603050405020304" pitchFamily="18" charset="0"/>
                </a:rPr>
                <a:t>Diagnostic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</a:t>
              </a:r>
              <a:r>
                <a:rPr lang="it-IT" sz="1400" b="1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of APS-2</a:t>
              </a:r>
            </a:p>
            <a:p>
              <a:pPr algn="just"/>
              <a:r>
                <a:rPr lang="it-IT" sz="1400" dirty="0" err="1" smtClean="0">
                  <a:cs typeface="Times New Roman" panose="02020603050405020304" pitchFamily="18" charset="0"/>
                </a:rPr>
                <a:t>Addison’s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Graves</a:t>
              </a:r>
              <a:r>
                <a:rPr lang="it-IT" sz="1400" dirty="0" smtClean="0">
                  <a:cs typeface="Times New Roman" panose="02020603050405020304" pitchFamily="18" charset="0"/>
                </a:rPr>
                <a:t>’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primary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hypothyroidism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primary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hypogonadism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hypopituitarism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IgA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deficiency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insuin-dependent</a:t>
              </a:r>
              <a:r>
                <a:rPr lang="it-IT" sz="1400" dirty="0" smtClean="0">
                  <a:cs typeface="Times New Roman" panose="02020603050405020304" pitchFamily="18" charset="0"/>
                </a:rPr>
                <a:t> or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type</a:t>
              </a:r>
              <a:r>
                <a:rPr lang="it-IT" sz="1400" dirty="0" smtClean="0">
                  <a:cs typeface="Times New Roman" panose="02020603050405020304" pitchFamily="18" charset="0"/>
                </a:rPr>
                <a:t> 1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diabetes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mellitus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Parkinson’s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myasthenia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gravis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celiac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vitiligo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serositis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stiff</a:t>
              </a:r>
              <a:r>
                <a:rPr lang="it-IT" sz="1400" dirty="0" smtClean="0">
                  <a:cs typeface="Times New Roman" panose="02020603050405020304" pitchFamily="18" charset="0"/>
                </a:rPr>
                <a:t>-man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syndrome</a:t>
              </a:r>
              <a:r>
                <a:rPr lang="it-IT" sz="1400" dirty="0" smtClean="0">
                  <a:cs typeface="Times New Roman" panose="02020603050405020304" pitchFamily="18" charset="0"/>
                </a:rPr>
                <a:t>, alopecia,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pernicious</a:t>
              </a:r>
              <a:r>
                <a:rPr lang="it-IT" sz="1400" dirty="0" smtClean="0">
                  <a:cs typeface="Times New Roman" panose="02020603050405020304" pitchFamily="18" charset="0"/>
                </a:rPr>
                <a:t> anemia, and autoimmune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thyroiditis</a:t>
              </a:r>
              <a:endParaRPr lang="it-IT" sz="1400" dirty="0" smtClean="0">
                <a:cs typeface="Times New Roman" panose="02020603050405020304" pitchFamily="18" charset="0"/>
              </a:endParaRPr>
            </a:p>
            <a:p>
              <a:pPr algn="just"/>
              <a:r>
                <a:rPr lang="it-IT" sz="1400" b="1" dirty="0" err="1" smtClean="0">
                  <a:cs typeface="Times New Roman" panose="02020603050405020304" pitchFamily="18" charset="0"/>
                </a:rPr>
                <a:t>Diagnostic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</a:t>
              </a:r>
              <a:r>
                <a:rPr lang="it-IT" sz="1400" b="1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of APS-3</a:t>
              </a:r>
            </a:p>
            <a:p>
              <a:pPr algn="just"/>
              <a:r>
                <a:rPr lang="it-IT" sz="1400" dirty="0" err="1" smtClean="0">
                  <a:cs typeface="Times New Roman" panose="02020603050405020304" pitchFamily="18" charset="0"/>
                </a:rPr>
                <a:t>Same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disorders</a:t>
              </a:r>
              <a:r>
                <a:rPr lang="it-IT" sz="1400" dirty="0" smtClean="0">
                  <a:cs typeface="Times New Roman" panose="02020603050405020304" pitchFamily="18" charset="0"/>
                </a:rPr>
                <a:t> of APS-2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but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without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any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defect</a:t>
              </a:r>
              <a:r>
                <a:rPr lang="it-IT" sz="1400" dirty="0" smtClean="0">
                  <a:cs typeface="Times New Roman" panose="02020603050405020304" pitchFamily="18" charset="0"/>
                </a:rPr>
                <a:t> of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adrenal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cortex</a:t>
              </a:r>
              <a:endParaRPr lang="it-IT" sz="1400" dirty="0" smtClean="0">
                <a:cs typeface="Times New Roman" panose="02020603050405020304" pitchFamily="18" charset="0"/>
              </a:endParaRPr>
            </a:p>
            <a:p>
              <a:pPr algn="just"/>
              <a:r>
                <a:rPr lang="it-IT" sz="1400" b="1" dirty="0" err="1" smtClean="0">
                  <a:cs typeface="Times New Roman" panose="02020603050405020304" pitchFamily="18" charset="0"/>
                </a:rPr>
                <a:t>Diagnostic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</a:t>
              </a:r>
              <a:r>
                <a:rPr lang="it-IT" sz="1400" b="1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of APS-4</a:t>
              </a:r>
            </a:p>
            <a:p>
              <a:pPr algn="just"/>
              <a:r>
                <a:rPr lang="it-IT" sz="1400" dirty="0" smtClean="0">
                  <a:cs typeface="Times New Roman" panose="02020603050405020304" pitchFamily="18" charset="0"/>
                </a:rPr>
                <a:t>Autoimmune endocrine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gland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disorder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that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does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not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fulfill</a:t>
              </a:r>
              <a:r>
                <a:rPr lang="it-IT" sz="1400" dirty="0" smtClean="0">
                  <a:cs typeface="Times New Roman" panose="02020603050405020304" pitchFamily="18" charset="0"/>
                </a:rPr>
                <a:t> the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dirty="0" smtClean="0">
                  <a:cs typeface="Times New Roman" panose="02020603050405020304" pitchFamily="18" charset="0"/>
                </a:rPr>
                <a:t> APS1-3</a:t>
              </a:r>
              <a:endParaRPr lang="en-US" sz="14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0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06"/>
    </mc:Choice>
    <mc:Fallback xmlns="">
      <p:transition xmlns:p14="http://schemas.microsoft.com/office/powerpoint/2010/main" spd="slow" advTm="1537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0000CC"/>
                </a:solidFill>
              </a:rPr>
              <a:t>Ipotiroidismo primitivo iatrogeno</a:t>
            </a:r>
            <a:endParaRPr lang="it-IT" b="1" dirty="0">
              <a:solidFill>
                <a:srgbClr val="0000CC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38200" y="1518908"/>
            <a:ext cx="10515600" cy="465805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smtClean="0"/>
              <a:t>Tiroidectomia</a:t>
            </a:r>
          </a:p>
          <a:p>
            <a:pPr algn="just"/>
            <a:r>
              <a:rPr lang="it-IT" dirty="0" smtClean="0"/>
              <a:t>Terapia </a:t>
            </a:r>
            <a:r>
              <a:rPr lang="it-IT" dirty="0" err="1" smtClean="0"/>
              <a:t>radiometabolica</a:t>
            </a:r>
            <a:r>
              <a:rPr lang="it-IT" dirty="0" smtClean="0"/>
              <a:t> con 131-I</a:t>
            </a:r>
          </a:p>
          <a:p>
            <a:pPr algn="just"/>
            <a:r>
              <a:rPr lang="it-IT" dirty="0" err="1" smtClean="0">
                <a:solidFill>
                  <a:srgbClr val="0000CC"/>
                </a:solidFill>
              </a:rPr>
              <a:t>Tionamide</a:t>
            </a:r>
            <a:r>
              <a:rPr lang="it-IT" dirty="0" smtClean="0"/>
              <a:t> – </a:t>
            </a:r>
            <a:r>
              <a:rPr lang="it-IT" dirty="0" err="1" smtClean="0"/>
              <a:t>metimazolo</a:t>
            </a:r>
            <a:r>
              <a:rPr lang="it-IT" dirty="0" smtClean="0"/>
              <a:t> e </a:t>
            </a:r>
            <a:r>
              <a:rPr lang="it-IT" dirty="0" err="1" smtClean="0"/>
              <a:t>propiltiouracile</a:t>
            </a:r>
            <a:r>
              <a:rPr lang="it-IT" dirty="0" smtClean="0"/>
              <a:t> – farmaci utilizzati per il controllo dell’ipertiroidismo inibiscono TPO e </a:t>
            </a:r>
            <a:r>
              <a:rPr lang="it-IT" dirty="0" err="1" smtClean="0"/>
              <a:t>propiltiouracile</a:t>
            </a:r>
            <a:r>
              <a:rPr lang="it-IT" dirty="0" smtClean="0"/>
              <a:t> inibisce </a:t>
            </a:r>
            <a:r>
              <a:rPr lang="it-IT" dirty="0" err="1" smtClean="0"/>
              <a:t>deiodasi</a:t>
            </a:r>
            <a:r>
              <a:rPr lang="it-IT" dirty="0" smtClean="0"/>
              <a:t> che converte T4 in T3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Iodio</a:t>
            </a:r>
            <a:r>
              <a:rPr lang="it-IT" dirty="0" smtClean="0"/>
              <a:t> – contenuto mdc iodato e </a:t>
            </a:r>
            <a:r>
              <a:rPr lang="it-IT" b="1" dirty="0" err="1" smtClean="0"/>
              <a:t>amiodarone</a:t>
            </a:r>
            <a:r>
              <a:rPr lang="it-IT" dirty="0" smtClean="0"/>
              <a:t>, per effetto Wolff-</a:t>
            </a:r>
            <a:r>
              <a:rPr lang="it-IT" dirty="0" err="1" smtClean="0"/>
              <a:t>Chaikoff</a:t>
            </a:r>
            <a:r>
              <a:rPr lang="it-IT" dirty="0" smtClean="0"/>
              <a:t> blocca l’</a:t>
            </a:r>
            <a:r>
              <a:rPr lang="it-IT" dirty="0" err="1" smtClean="0"/>
              <a:t>ormonogenesi</a:t>
            </a:r>
            <a:r>
              <a:rPr lang="it-IT" dirty="0" smtClean="0"/>
              <a:t> (fino a 10 giorni con </a:t>
            </a:r>
            <a:r>
              <a:rPr lang="it-IT" dirty="0" err="1" smtClean="0"/>
              <a:t>escape</a:t>
            </a:r>
            <a:r>
              <a:rPr lang="it-IT" dirty="0" smtClean="0"/>
              <a:t> nelle tiroidi sani senza </a:t>
            </a:r>
            <a:r>
              <a:rPr lang="it-IT" dirty="0" err="1" smtClean="0"/>
              <a:t>escape</a:t>
            </a:r>
            <a:r>
              <a:rPr lang="it-IT" dirty="0" smtClean="0"/>
              <a:t> in quelle malate)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Litio</a:t>
            </a:r>
            <a:r>
              <a:rPr lang="it-IT" dirty="0" smtClean="0"/>
              <a:t> causa ipotiroidismo nel 20% per effetto a livello centrale e tiroideo (blocca pompe degli ioduri, blocca accoppiamento </a:t>
            </a:r>
            <a:r>
              <a:rPr lang="it-IT" dirty="0" err="1" smtClean="0"/>
              <a:t>iodotironine</a:t>
            </a:r>
            <a:r>
              <a:rPr lang="it-IT" dirty="0" smtClean="0"/>
              <a:t>)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Citochine</a:t>
            </a:r>
            <a:r>
              <a:rPr lang="it-IT" dirty="0" smtClean="0"/>
              <a:t> – interferone può causare un ipotiroidismo transitorio o permanente da esacerbazione dei processi autoimmuni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2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70"/>
    </mc:Choice>
    <mc:Fallback xmlns="">
      <p:transition xmlns:p14="http://schemas.microsoft.com/office/powerpoint/2010/main" spd="slow" advTm="2111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006405"/>
          </a:xfrm>
        </p:spPr>
        <p:txBody>
          <a:bodyPr>
            <a:noAutofit/>
          </a:bodyPr>
          <a:lstStyle/>
          <a:p>
            <a:pPr algn="ctr"/>
            <a:r>
              <a:rPr lang="it-IT" dirty="0" smtClean="0"/>
              <a:t>Le patologie tiroidee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2841" y="1408976"/>
            <a:ext cx="11485216" cy="5161895"/>
          </a:xfrm>
        </p:spPr>
        <p:txBody>
          <a:bodyPr>
            <a:noAutofit/>
          </a:bodyPr>
          <a:lstStyle/>
          <a:p>
            <a:r>
              <a:rPr lang="it-IT" sz="2600" b="1" dirty="0" smtClean="0"/>
              <a:t>Alterazioni di funzione</a:t>
            </a:r>
            <a:r>
              <a:rPr lang="it-IT" sz="2600" dirty="0"/>
              <a:t>:</a:t>
            </a:r>
            <a:endParaRPr lang="it-IT" sz="2600" dirty="0" smtClean="0"/>
          </a:p>
          <a:p>
            <a:pPr>
              <a:buFontTx/>
              <a:buChar char="-"/>
            </a:pPr>
            <a:r>
              <a:rPr lang="it-IT" sz="2600" dirty="0" smtClean="0"/>
              <a:t>Ipotiroidismo (carenza iodica, autoimmunità, farmaci)</a:t>
            </a:r>
          </a:p>
          <a:p>
            <a:pPr>
              <a:buFontTx/>
              <a:buChar char="-"/>
            </a:pPr>
            <a:r>
              <a:rPr lang="it-IT" sz="2600" dirty="0" smtClean="0"/>
              <a:t>Tireotossicosi (con o senza iperfunzione)</a:t>
            </a:r>
          </a:p>
          <a:p>
            <a:pPr marL="0" indent="0">
              <a:buNone/>
            </a:pPr>
            <a:endParaRPr lang="it-IT" sz="2600" dirty="0" smtClean="0"/>
          </a:p>
          <a:p>
            <a:r>
              <a:rPr lang="it-IT" sz="2600" b="1" dirty="0" smtClean="0"/>
              <a:t>Alterazioni di struttura:</a:t>
            </a:r>
          </a:p>
          <a:p>
            <a:pPr>
              <a:buFontTx/>
              <a:buChar char="-"/>
            </a:pPr>
            <a:r>
              <a:rPr lang="it-IT" sz="2600" dirty="0" smtClean="0"/>
              <a:t>Gozzo</a:t>
            </a:r>
          </a:p>
          <a:p>
            <a:pPr>
              <a:buFontTx/>
              <a:buChar char="-"/>
            </a:pPr>
            <a:r>
              <a:rPr lang="it-IT" sz="2600" dirty="0" smtClean="0"/>
              <a:t>Patologia nodulare  benigna                                    </a:t>
            </a:r>
          </a:p>
          <a:p>
            <a:pPr>
              <a:buFontTx/>
              <a:buChar char="-"/>
            </a:pPr>
            <a:r>
              <a:rPr lang="it-IT" sz="2600" dirty="0" smtClean="0"/>
              <a:t>Patologia nodulare maligna [</a:t>
            </a:r>
            <a:r>
              <a:rPr lang="it-IT" sz="2600" i="1" dirty="0" smtClean="0"/>
              <a:t>origine follicolare </a:t>
            </a:r>
            <a:r>
              <a:rPr lang="it-IT" sz="2600" dirty="0" smtClean="0"/>
              <a:t>carcinoma differenziato della tiroide (papillare e follicolare), carcinoma anaplastico e </a:t>
            </a:r>
            <a:r>
              <a:rPr lang="it-IT" sz="2600" i="1" dirty="0" smtClean="0"/>
              <a:t>origine </a:t>
            </a:r>
            <a:r>
              <a:rPr lang="it-IT" sz="2600" i="1" dirty="0" err="1" smtClean="0"/>
              <a:t>parafollicolare</a:t>
            </a:r>
            <a:r>
              <a:rPr lang="it-IT" sz="2600" i="1" dirty="0" smtClean="0"/>
              <a:t> </a:t>
            </a:r>
            <a:r>
              <a:rPr lang="it-IT" sz="2600" dirty="0" smtClean="0"/>
              <a:t>carcinoma midollare</a:t>
            </a:r>
            <a:r>
              <a:rPr lang="it-IT" sz="2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468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51292" y="2289948"/>
            <a:ext cx="10515600" cy="1325563"/>
          </a:xfrm>
        </p:spPr>
        <p:txBody>
          <a:bodyPr/>
          <a:lstStyle/>
          <a:p>
            <a:pPr algn="ctr"/>
            <a:r>
              <a:rPr lang="it-IT" dirty="0" smtClean="0"/>
              <a:t>IPOTIROIDISMO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65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"/>
    </mc:Choice>
    <mc:Fallback xmlns="">
      <p:transition xmlns:p14="http://schemas.microsoft.com/office/powerpoint/2010/main" spd="slow" advTm="76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 rot="21430573">
            <a:off x="447822" y="427651"/>
            <a:ext cx="177907" cy="113655"/>
          </a:xfrm>
        </p:spPr>
        <p:txBody>
          <a:bodyPr>
            <a:normAutofit fontScale="90000"/>
          </a:bodyPr>
          <a:lstStyle/>
          <a:p>
            <a:pPr algn="ctr"/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771799"/>
              </p:ext>
            </p:extLst>
          </p:nvPr>
        </p:nvGraphicFramePr>
        <p:xfrm>
          <a:off x="746554" y="516255"/>
          <a:ext cx="10565003" cy="59334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565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EZIOLOGIA delle VARIE FORME di</a:t>
                      </a:r>
                      <a:r>
                        <a:rPr lang="it-IT" baseline="0" dirty="0" smtClean="0"/>
                        <a:t> IPOTIROIDISMO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80"/>
                          </a:solidFill>
                        </a:rPr>
                        <a:t>PRIMITIVO</a:t>
                      </a:r>
                      <a:endParaRPr lang="it-IT" b="1" dirty="0">
                        <a:solidFill>
                          <a:srgbClr val="FF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CONGENITO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Ipoplasia,</a:t>
                      </a:r>
                      <a:r>
                        <a:rPr lang="it-IT" baseline="0" dirty="0" smtClean="0"/>
                        <a:t> aplasia, ectopia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Disormonogenesi</a:t>
                      </a:r>
                      <a:r>
                        <a:rPr lang="it-IT" dirty="0" smtClean="0"/>
                        <a:t> (difetti genici NIS,</a:t>
                      </a:r>
                      <a:r>
                        <a:rPr lang="it-IT" baseline="0" dirty="0" smtClean="0"/>
                        <a:t> PDS, TG, TPO, DUOX1/2, TSH-R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ACQUISITO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Iatrogeno</a:t>
                      </a:r>
                      <a:r>
                        <a:rPr lang="it-IT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it-IT" dirty="0" smtClean="0"/>
                        <a:t>(chirurgia, 131-iodio, farmaci: </a:t>
                      </a:r>
                      <a:r>
                        <a:rPr lang="it-IT" dirty="0" err="1" smtClean="0"/>
                        <a:t>tionamidi</a:t>
                      </a:r>
                      <a:r>
                        <a:rPr lang="it-IT" dirty="0" smtClean="0"/>
                        <a:t>, iodio, citochine,</a:t>
                      </a:r>
                      <a:r>
                        <a:rPr lang="it-IT" baseline="0" dirty="0" smtClean="0"/>
                        <a:t> litio, </a:t>
                      </a:r>
                      <a:r>
                        <a:rPr lang="it-IT" baseline="0" dirty="0" err="1" smtClean="0"/>
                        <a:t>amiodarone</a:t>
                      </a:r>
                      <a:r>
                        <a:rPr lang="it-IT" baseline="0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Tireopatie autoimmuni (</a:t>
                      </a:r>
                      <a:r>
                        <a:rPr lang="it-IT" b="1" dirty="0" err="1" smtClean="0">
                          <a:solidFill>
                            <a:srgbClr val="0000CC"/>
                          </a:solidFill>
                        </a:rPr>
                        <a:t>Hashimoto</a:t>
                      </a:r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it-IT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Tireopatie non autoimmuni (De </a:t>
                      </a:r>
                      <a:r>
                        <a:rPr lang="it-IT" dirty="0" err="1" smtClean="0"/>
                        <a:t>Quervain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Carenza iodica</a:t>
                      </a:r>
                      <a:endParaRPr lang="it-IT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80"/>
                          </a:solidFill>
                        </a:rPr>
                        <a:t>SECONDARIO o CENTRALE</a:t>
                      </a:r>
                      <a:endParaRPr lang="it-IT" b="1" dirty="0">
                        <a:solidFill>
                          <a:srgbClr val="FF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Ipotalamico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Ipofisario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Iatrogeno: somatostatina</a:t>
                      </a:r>
                      <a:r>
                        <a:rPr lang="it-IT" baseline="0" dirty="0" smtClean="0"/>
                        <a:t> dopamina</a:t>
                      </a:r>
                      <a:endParaRPr lang="it-IT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80"/>
                          </a:solidFill>
                        </a:rPr>
                        <a:t>PERIFERICO</a:t>
                      </a:r>
                      <a:endParaRPr lang="it-IT" b="1" dirty="0">
                        <a:solidFill>
                          <a:srgbClr val="FF008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Resistenza all’azione degli ormoni tiroidei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21"/>
    </mc:Choice>
    <mc:Fallback xmlns="">
      <p:transition xmlns:p14="http://schemas.microsoft.com/office/powerpoint/2010/main" spd="slow" advTm="2274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Ipotiroidismo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566087" y="1210356"/>
            <a:ext cx="5157787" cy="823912"/>
          </a:xfrm>
        </p:spPr>
        <p:txBody>
          <a:bodyPr/>
          <a:lstStyle/>
          <a:p>
            <a:r>
              <a:rPr lang="it-IT" dirty="0" smtClean="0"/>
              <a:t>Neonato/bambino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75570" l="17130" r="80456">
                        <a14:backgroundMark x1="49239" y1="48239" x2="49239" y2="48239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1588" t="8716" r="17893" b="22643"/>
          <a:stretch/>
        </p:blipFill>
        <p:spPr>
          <a:xfrm rot="10800000">
            <a:off x="6212379" y="2037610"/>
            <a:ext cx="2108131" cy="2736000"/>
          </a:xfrm>
        </p:spPr>
      </p:pic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6172200" y="1210356"/>
            <a:ext cx="5183188" cy="823912"/>
          </a:xfrm>
        </p:spPr>
        <p:txBody>
          <a:bodyPr/>
          <a:lstStyle/>
          <a:p>
            <a:r>
              <a:rPr lang="it-IT" dirty="0" smtClean="0"/>
              <a:t>Adulto/anziano</a:t>
            </a:r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53596" l="25331" r="71197"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22983" y1="61310" x2="22983" y2="6131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631" r="27510" b="46415"/>
          <a:stretch/>
        </p:blipFill>
        <p:spPr>
          <a:xfrm rot="10800000">
            <a:off x="871595" y="2052207"/>
            <a:ext cx="2139112" cy="2735999"/>
          </a:xfrm>
        </p:spPr>
      </p:pic>
      <p:sp>
        <p:nvSpPr>
          <p:cNvPr id="11" name="CasellaDiTesto 10"/>
          <p:cNvSpPr txBox="1"/>
          <p:nvPr/>
        </p:nvSpPr>
        <p:spPr>
          <a:xfrm>
            <a:off x="2715112" y="2037955"/>
            <a:ext cx="32734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Dopo un paio di mesi dalla nascita compaiono </a:t>
            </a:r>
            <a:r>
              <a:rPr lang="it-IT" dirty="0" smtClean="0">
                <a:solidFill>
                  <a:srgbClr val="0000CC"/>
                </a:solidFill>
              </a:rPr>
              <a:t>la difficoltà di suzione, l’ittero prolungato, la macroglossia, la stipsi, le fontanelle ampie</a:t>
            </a:r>
            <a:r>
              <a:rPr lang="it-IT" dirty="0" smtClean="0"/>
              <a:t>. </a:t>
            </a:r>
          </a:p>
          <a:p>
            <a:pPr algn="just"/>
            <a:r>
              <a:rPr lang="it-IT" dirty="0" smtClean="0"/>
              <a:t>Verso 4-6 mesi </a:t>
            </a:r>
            <a:r>
              <a:rPr lang="it-IT" dirty="0" smtClean="0">
                <a:solidFill>
                  <a:srgbClr val="0000CC"/>
                </a:solidFill>
              </a:rPr>
              <a:t>ritardo dello sviluppo e rallentamento della crescita lineare</a:t>
            </a:r>
            <a:r>
              <a:rPr lang="it-IT" dirty="0" smtClean="0"/>
              <a:t>. </a:t>
            </a:r>
          </a:p>
          <a:p>
            <a:pPr algn="just"/>
            <a:r>
              <a:rPr lang="it-IT" dirty="0" smtClean="0"/>
              <a:t>Se non trattato, l’ipotiroidismo congenito porta a </a:t>
            </a:r>
            <a:r>
              <a:rPr lang="it-IT" dirty="0" smtClean="0">
                <a:solidFill>
                  <a:srgbClr val="0000CC"/>
                </a:solidFill>
              </a:rPr>
              <a:t>ritardo mentale e bassa statura grave</a:t>
            </a:r>
            <a:endParaRPr lang="it-IT" dirty="0">
              <a:solidFill>
                <a:srgbClr val="0000CC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320504" y="2037955"/>
            <a:ext cx="360190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CC"/>
                </a:solidFill>
              </a:rPr>
              <a:t>Cute</a:t>
            </a:r>
            <a:r>
              <a:rPr lang="it-IT" dirty="0" smtClean="0"/>
              <a:t>: mixedema, cute secca, capelli fragili e facili alla caduta. Perdita terzo esterno sopracciglia. Voce rauca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Metabolismo</a:t>
            </a:r>
            <a:r>
              <a:rPr lang="it-IT" dirty="0" smtClean="0"/>
              <a:t>: aumento ponderale e intolleranza al freddo. Dislipidemia</a:t>
            </a:r>
          </a:p>
          <a:p>
            <a:pPr algn="just"/>
            <a:r>
              <a:rPr lang="it-IT" dirty="0" err="1" smtClean="0">
                <a:solidFill>
                  <a:srgbClr val="0000CC"/>
                </a:solidFill>
              </a:rPr>
              <a:t>App</a:t>
            </a:r>
            <a:r>
              <a:rPr lang="it-IT" dirty="0" smtClean="0">
                <a:solidFill>
                  <a:srgbClr val="0000CC"/>
                </a:solidFill>
              </a:rPr>
              <a:t> cardiovascolare</a:t>
            </a:r>
            <a:r>
              <a:rPr lang="it-IT" dirty="0" smtClean="0"/>
              <a:t>: IA diastolica, bradicardia, riduzione della FE</a:t>
            </a:r>
          </a:p>
          <a:p>
            <a:pPr algn="just"/>
            <a:r>
              <a:rPr lang="it-IT" dirty="0" err="1" smtClean="0">
                <a:solidFill>
                  <a:srgbClr val="0000CC"/>
                </a:solidFill>
              </a:rPr>
              <a:t>App</a:t>
            </a:r>
            <a:r>
              <a:rPr lang="it-IT" dirty="0" smtClean="0">
                <a:solidFill>
                  <a:srgbClr val="0000CC"/>
                </a:solidFill>
              </a:rPr>
              <a:t> gastrointestinale</a:t>
            </a:r>
            <a:r>
              <a:rPr lang="it-IT" dirty="0" smtClean="0"/>
              <a:t>: stipsi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Sistema muscolo-scheletrico</a:t>
            </a:r>
            <a:r>
              <a:rPr lang="it-IT" dirty="0" smtClean="0"/>
              <a:t>: ipostenia, </a:t>
            </a:r>
            <a:r>
              <a:rPr lang="it-IT" dirty="0" err="1" smtClean="0"/>
              <a:t>iporeflessia</a:t>
            </a:r>
            <a:r>
              <a:rPr lang="it-IT" dirty="0" smtClean="0"/>
              <a:t>, il paziente riferisce ipostenia prossimale, rallentamento dei movimenti, rigidità, mialgie, crampi.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Sistema nervoso</a:t>
            </a:r>
            <a:r>
              <a:rPr lang="it-IT" dirty="0" smtClean="0"/>
              <a:t>: sonnolenza, adinamia, </a:t>
            </a:r>
            <a:r>
              <a:rPr lang="it-IT" dirty="0" err="1" smtClean="0"/>
              <a:t>bradipsichia</a:t>
            </a:r>
            <a:r>
              <a:rPr lang="it-IT" dirty="0" smtClean="0"/>
              <a:t>, bradilalia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Sistema riproduttivo</a:t>
            </a:r>
            <a:r>
              <a:rPr lang="it-IT" dirty="0" smtClean="0"/>
              <a:t>: oligomenorrea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78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90"/>
    </mc:Choice>
    <mc:Fallback xmlns="">
      <p:transition xmlns:p14="http://schemas.microsoft.com/office/powerpoint/2010/main" spd="slow" advTm="2586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143339" y="274638"/>
            <a:ext cx="11905323" cy="1283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04" y="731168"/>
            <a:ext cx="3477543" cy="47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"/>
          <a:stretch/>
        </p:blipFill>
        <p:spPr bwMode="auto">
          <a:xfrm>
            <a:off x="3861104" y="49324"/>
            <a:ext cx="4499992" cy="101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uppo 49"/>
          <p:cNvGrpSpPr/>
          <p:nvPr/>
        </p:nvGrpSpPr>
        <p:grpSpPr>
          <a:xfrm>
            <a:off x="3666580" y="5506812"/>
            <a:ext cx="5133975" cy="1276350"/>
            <a:chOff x="31844" y="5506812"/>
            <a:chExt cx="5133975" cy="1276350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4" y="5506812"/>
              <a:ext cx="5133975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Connettore 1 51"/>
            <p:cNvCxnSpPr/>
            <p:nvPr/>
          </p:nvCxnSpPr>
          <p:spPr>
            <a:xfrm>
              <a:off x="3635896" y="5877272"/>
              <a:ext cx="1440160" cy="0"/>
            </a:xfrm>
            <a:prstGeom prst="line">
              <a:avLst/>
            </a:prstGeom>
            <a:ln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489965" y="6035875"/>
              <a:ext cx="1368152" cy="0"/>
            </a:xfrm>
            <a:prstGeom prst="line">
              <a:avLst/>
            </a:prstGeom>
            <a:ln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/>
          </p:nvCxnSpPr>
          <p:spPr>
            <a:xfrm>
              <a:off x="3707904" y="6030863"/>
              <a:ext cx="1368152" cy="0"/>
            </a:xfrm>
            <a:prstGeom prst="line">
              <a:avLst/>
            </a:prstGeom>
            <a:ln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>
              <a:off x="2267744" y="6237312"/>
              <a:ext cx="2808312" cy="0"/>
            </a:xfrm>
            <a:prstGeom prst="line">
              <a:avLst/>
            </a:prstGeom>
            <a:ln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107504" y="6389712"/>
              <a:ext cx="4968552" cy="0"/>
            </a:xfrm>
            <a:prstGeom prst="line">
              <a:avLst/>
            </a:prstGeom>
            <a:ln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/>
          </p:nvCxnSpPr>
          <p:spPr>
            <a:xfrm>
              <a:off x="107504" y="6597352"/>
              <a:ext cx="4968552" cy="0"/>
            </a:xfrm>
            <a:prstGeom prst="line">
              <a:avLst/>
            </a:prstGeom>
            <a:ln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73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32"/>
    </mc:Choice>
    <mc:Fallback xmlns="">
      <p:transition xmlns:p14="http://schemas.microsoft.com/office/powerpoint/2010/main" spd="slow" advTm="1025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79898" y="1528336"/>
            <a:ext cx="4753127" cy="1018184"/>
            <a:chOff x="97201" y="660664"/>
            <a:chExt cx="3564845" cy="1018184"/>
          </a:xfrm>
        </p:grpSpPr>
        <p:grpSp>
          <p:nvGrpSpPr>
            <p:cNvPr id="25" name="Gruppo 24"/>
            <p:cNvGrpSpPr/>
            <p:nvPr/>
          </p:nvGrpSpPr>
          <p:grpSpPr>
            <a:xfrm>
              <a:off x="97201" y="1327405"/>
              <a:ext cx="3564845" cy="351443"/>
              <a:chOff x="309226" y="1986696"/>
              <a:chExt cx="3068888" cy="226122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32"/>
              <a:stretch/>
            </p:blipFill>
            <p:spPr bwMode="auto">
              <a:xfrm>
                <a:off x="2339752" y="1986696"/>
                <a:ext cx="1038362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15704" b="-31888"/>
              <a:stretch/>
            </p:blipFill>
            <p:spPr bwMode="auto">
              <a:xfrm>
                <a:off x="395536" y="1986696"/>
                <a:ext cx="2244189" cy="226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90382" b="-10136"/>
              <a:stretch/>
            </p:blipFill>
            <p:spPr bwMode="auto">
              <a:xfrm>
                <a:off x="309226" y="1986696"/>
                <a:ext cx="629373" cy="188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122595" y="660664"/>
              <a:ext cx="275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AUMENTATO &gt; 10 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uU</a:t>
              </a:r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</a:t>
              </a:r>
              <a:endParaRPr lang="it-I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ipotiroidismo</a:t>
              </a:r>
              <a:endPara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2837873" y="1014859"/>
              <a:ext cx="530486" cy="65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Connettore 1 33"/>
          <p:cNvCxnSpPr/>
          <p:nvPr/>
        </p:nvCxnSpPr>
        <p:spPr>
          <a:xfrm>
            <a:off x="239349" y="6597352"/>
            <a:ext cx="1161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olo 1"/>
          <p:cNvSpPr txBox="1">
            <a:spLocks/>
          </p:cNvSpPr>
          <p:nvPr/>
        </p:nvSpPr>
        <p:spPr>
          <a:xfrm>
            <a:off x="335360" y="27670"/>
            <a:ext cx="11617291" cy="1141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DOSAGGIO degli ORMONI TIROIDEI per </a:t>
            </a:r>
          </a:p>
          <a:p>
            <a:r>
              <a:rPr lang="it-IT" sz="2800" b="1" dirty="0" smtClean="0">
                <a:solidFill>
                  <a:srgbClr val="FA0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DIAGNOSI DI IPOTIROIDISMO PRIMARIO</a:t>
            </a:r>
            <a:endParaRPr lang="en-US" sz="2800" b="1" dirty="0">
              <a:solidFill>
                <a:srgbClr val="FA06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7192729" y="1386948"/>
            <a:ext cx="4999271" cy="1094023"/>
            <a:chOff x="5336344" y="733049"/>
            <a:chExt cx="3809374" cy="890110"/>
          </a:xfrm>
        </p:grpSpPr>
        <p:grpSp>
          <p:nvGrpSpPr>
            <p:cNvPr id="59" name="Gruppo 58"/>
            <p:cNvGrpSpPr/>
            <p:nvPr/>
          </p:nvGrpSpPr>
          <p:grpSpPr>
            <a:xfrm>
              <a:off x="5336344" y="1327401"/>
              <a:ext cx="3700152" cy="295758"/>
              <a:chOff x="2858219" y="6145160"/>
              <a:chExt cx="3700152" cy="286008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7" r="89217"/>
              <a:stretch/>
            </p:blipFill>
            <p:spPr bwMode="auto">
              <a:xfrm>
                <a:off x="2858219" y="6145161"/>
                <a:ext cx="925061" cy="286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678" t="66517"/>
              <a:stretch/>
            </p:blipFill>
            <p:spPr bwMode="auto">
              <a:xfrm>
                <a:off x="5587096" y="6145160"/>
                <a:ext cx="971275" cy="286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1" name="Connettore 2 30"/>
            <p:cNvCxnSpPr/>
            <p:nvPr/>
          </p:nvCxnSpPr>
          <p:spPr>
            <a:xfrm>
              <a:off x="5724128" y="1198467"/>
              <a:ext cx="57606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>
              <a:off x="6326592" y="733049"/>
              <a:ext cx="2819126" cy="52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AUMENTATO &lt; 10 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uU</a:t>
              </a:r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</a:t>
              </a:r>
              <a:endParaRPr lang="it-I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ipotiroidismo</a:t>
              </a:r>
              <a:endPara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35953" y="2628148"/>
            <a:ext cx="4320943" cy="1048035"/>
            <a:chOff x="251520" y="1628800"/>
            <a:chExt cx="3240707" cy="1116838"/>
          </a:xfrm>
        </p:grpSpPr>
        <p:sp>
          <p:nvSpPr>
            <p:cNvPr id="8" name="CasellaDiTesto 7"/>
            <p:cNvSpPr txBox="1"/>
            <p:nvPr/>
          </p:nvSpPr>
          <p:spPr>
            <a:xfrm>
              <a:off x="251520" y="2376306"/>
              <a:ext cx="324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it-IT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osaggio FT4 (+/-FT3)</a:t>
              </a:r>
              <a:endParaRPr lang="it-IT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8" name="Connettore 2 37"/>
            <p:cNvCxnSpPr/>
            <p:nvPr/>
          </p:nvCxnSpPr>
          <p:spPr>
            <a:xfrm flipH="1">
              <a:off x="1907703" y="1628800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7660106" y="2631119"/>
            <a:ext cx="4320943" cy="1066277"/>
            <a:chOff x="5688496" y="1687997"/>
            <a:chExt cx="3240707" cy="1066277"/>
          </a:xfrm>
        </p:grpSpPr>
        <p:cxnSp>
          <p:nvCxnSpPr>
            <p:cNvPr id="39" name="Connettore 2 38"/>
            <p:cNvCxnSpPr/>
            <p:nvPr/>
          </p:nvCxnSpPr>
          <p:spPr>
            <a:xfrm flipH="1">
              <a:off x="7295296" y="1687997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5688496" y="2384942"/>
              <a:ext cx="324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it-IT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osaggio FT4 (+/-FT3)</a:t>
              </a:r>
              <a:endParaRPr lang="it-IT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784423" y="4168941"/>
            <a:ext cx="2592288" cy="2058615"/>
            <a:chOff x="3588317" y="3515040"/>
            <a:chExt cx="1944216" cy="2058615"/>
          </a:xfrm>
        </p:grpSpPr>
        <p:sp>
          <p:nvSpPr>
            <p:cNvPr id="5" name="CasellaDiTesto 4"/>
            <p:cNvSpPr txBox="1"/>
            <p:nvPr/>
          </p:nvSpPr>
          <p:spPr>
            <a:xfrm>
              <a:off x="3588317" y="4342549"/>
              <a:ext cx="194421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STOP</a:t>
              </a:r>
            </a:p>
            <a:p>
              <a:pPr algn="ctr"/>
              <a:r>
                <a:rPr lang="it-IT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(eccetto ipotiroidismo centrale)</a:t>
              </a:r>
              <a:endPara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7" name="Connettore 2 36"/>
            <p:cNvCxnSpPr/>
            <p:nvPr/>
          </p:nvCxnSpPr>
          <p:spPr>
            <a:xfrm flipH="1">
              <a:off x="4571999" y="3515040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13"/>
          <p:cNvGrpSpPr/>
          <p:nvPr/>
        </p:nvGrpSpPr>
        <p:grpSpPr>
          <a:xfrm>
            <a:off x="4680836" y="2498725"/>
            <a:ext cx="2799461" cy="1621843"/>
            <a:chOff x="3510627" y="1844824"/>
            <a:chExt cx="2099596" cy="1621843"/>
          </a:xfrm>
        </p:grpSpPr>
        <p:sp>
          <p:nvSpPr>
            <p:cNvPr id="4" name="CasellaDiTesto 3"/>
            <p:cNvSpPr txBox="1"/>
            <p:nvPr/>
          </p:nvSpPr>
          <p:spPr>
            <a:xfrm>
              <a:off x="3588317" y="2326885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NORMALE</a:t>
              </a:r>
            </a:p>
            <a:p>
              <a:pPr algn="ctr"/>
              <a:r>
                <a:rPr lang="it-IT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0,4-4</a:t>
              </a:r>
              <a:r>
                <a:rPr lang="el-G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μ</a:t>
              </a:r>
              <a:r>
                <a:rPr lang="it-IT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U/</a:t>
              </a:r>
              <a:r>
                <a:rPr lang="it-IT" sz="20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</a:t>
              </a:r>
              <a:endParaRPr lang="it-IT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3" name="Connettore 2 32"/>
            <p:cNvCxnSpPr/>
            <p:nvPr/>
          </p:nvCxnSpPr>
          <p:spPr>
            <a:xfrm flipH="1">
              <a:off x="4572000" y="1844824"/>
              <a:ext cx="2" cy="3693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uppo 62"/>
            <p:cNvGrpSpPr/>
            <p:nvPr/>
          </p:nvGrpSpPr>
          <p:grpSpPr>
            <a:xfrm>
              <a:off x="3510627" y="3088594"/>
              <a:ext cx="2099596" cy="378073"/>
              <a:chOff x="5085346" y="5952458"/>
              <a:chExt cx="1787092" cy="244472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93" r="15345"/>
              <a:stretch/>
            </p:blipFill>
            <p:spPr bwMode="auto">
              <a:xfrm>
                <a:off x="5130265" y="5952458"/>
                <a:ext cx="1742173" cy="212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326"/>
              <a:stretch/>
            </p:blipFill>
            <p:spPr bwMode="auto">
              <a:xfrm>
                <a:off x="5085346" y="5963501"/>
                <a:ext cx="566774" cy="233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uppo 9"/>
          <p:cNvGrpSpPr/>
          <p:nvPr/>
        </p:nvGrpSpPr>
        <p:grpSpPr>
          <a:xfrm>
            <a:off x="157605" y="3688759"/>
            <a:ext cx="4465094" cy="1844782"/>
            <a:chOff x="71051" y="2745638"/>
            <a:chExt cx="3348821" cy="1844782"/>
          </a:xfrm>
        </p:grpSpPr>
        <p:cxnSp>
          <p:nvCxnSpPr>
            <p:cNvPr id="41" name="Connettore 2 40"/>
            <p:cNvCxnSpPr/>
            <p:nvPr/>
          </p:nvCxnSpPr>
          <p:spPr>
            <a:xfrm flipH="1">
              <a:off x="1907703" y="2745638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o 43"/>
            <p:cNvGrpSpPr/>
            <p:nvPr/>
          </p:nvGrpSpPr>
          <p:grpSpPr>
            <a:xfrm>
              <a:off x="71051" y="3498863"/>
              <a:ext cx="3348821" cy="736257"/>
              <a:chOff x="703833" y="4149080"/>
              <a:chExt cx="2896058" cy="617841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15704"/>
              <a:stretch/>
            </p:blipFill>
            <p:spPr bwMode="auto">
              <a:xfrm>
                <a:off x="703833" y="4149080"/>
                <a:ext cx="2244189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211"/>
              <a:stretch/>
            </p:blipFill>
            <p:spPr bwMode="auto">
              <a:xfrm>
                <a:off x="703833" y="4157321"/>
                <a:ext cx="70601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58"/>
              <a:stretch/>
            </p:blipFill>
            <p:spPr bwMode="auto">
              <a:xfrm>
                <a:off x="2923169" y="4149080"/>
                <a:ext cx="67672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CasellaDiTesto 52"/>
            <p:cNvSpPr txBox="1"/>
            <p:nvPr/>
          </p:nvSpPr>
          <p:spPr>
            <a:xfrm>
              <a:off x="363572" y="4221088"/>
              <a:ext cx="3056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</a:t>
              </a: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Ipotiroidismo clinico</a:t>
              </a:r>
              <a:endPara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0" name="Gruppo 59"/>
          <p:cNvGrpSpPr/>
          <p:nvPr/>
        </p:nvGrpSpPr>
        <p:grpSpPr>
          <a:xfrm>
            <a:off x="4953471" y="1350038"/>
            <a:ext cx="2281855" cy="1080120"/>
            <a:chOff x="3707903" y="620688"/>
            <a:chExt cx="1656185" cy="1080120"/>
          </a:xfrm>
        </p:grpSpPr>
        <p:sp>
          <p:nvSpPr>
            <p:cNvPr id="2" name="Ovale 1"/>
            <p:cNvSpPr/>
            <p:nvPr/>
          </p:nvSpPr>
          <p:spPr>
            <a:xfrm>
              <a:off x="3707903" y="620688"/>
              <a:ext cx="1656185" cy="1080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3707904" y="725795"/>
              <a:ext cx="1656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b="1" dirty="0" smtClean="0">
                  <a:solidFill>
                    <a:srgbClr val="FA06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TSH</a:t>
              </a:r>
              <a:endParaRPr lang="it-IT" sz="4800" b="1" dirty="0">
                <a:solidFill>
                  <a:srgbClr val="FA0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8" t="67561" r="15200"/>
          <a:stretch/>
        </p:blipFill>
        <p:spPr bwMode="auto">
          <a:xfrm>
            <a:off x="8448692" y="2169981"/>
            <a:ext cx="2416471" cy="2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po 67"/>
          <p:cNvGrpSpPr/>
          <p:nvPr/>
        </p:nvGrpSpPr>
        <p:grpSpPr>
          <a:xfrm>
            <a:off x="7389130" y="3690261"/>
            <a:ext cx="4465094" cy="1844782"/>
            <a:chOff x="71051" y="2745638"/>
            <a:chExt cx="3348821" cy="1844782"/>
          </a:xfrm>
        </p:grpSpPr>
        <p:cxnSp>
          <p:nvCxnSpPr>
            <p:cNvPr id="74" name="Connettore 2 73"/>
            <p:cNvCxnSpPr/>
            <p:nvPr/>
          </p:nvCxnSpPr>
          <p:spPr>
            <a:xfrm flipH="1">
              <a:off x="1907703" y="2745638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uppo 74"/>
            <p:cNvGrpSpPr/>
            <p:nvPr/>
          </p:nvGrpSpPr>
          <p:grpSpPr>
            <a:xfrm>
              <a:off x="71051" y="3498863"/>
              <a:ext cx="3348821" cy="736257"/>
              <a:chOff x="703833" y="4149080"/>
              <a:chExt cx="2896058" cy="617841"/>
            </a:xfrm>
          </p:grpSpPr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211"/>
              <a:stretch/>
            </p:blipFill>
            <p:spPr bwMode="auto">
              <a:xfrm>
                <a:off x="703833" y="4157321"/>
                <a:ext cx="70601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58"/>
              <a:stretch/>
            </p:blipFill>
            <p:spPr bwMode="auto">
              <a:xfrm>
                <a:off x="2923169" y="4149080"/>
                <a:ext cx="67672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6" name="CasellaDiTesto 75"/>
            <p:cNvSpPr txBox="1"/>
            <p:nvPr/>
          </p:nvSpPr>
          <p:spPr>
            <a:xfrm>
              <a:off x="363572" y="4221088"/>
              <a:ext cx="3056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</a:t>
              </a: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Ipotiroidismo subclinico</a:t>
              </a:r>
              <a:endPara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8" r="15200"/>
            <a:stretch/>
          </p:blipFill>
          <p:spPr bwMode="auto">
            <a:xfrm>
              <a:off x="878008" y="3532769"/>
              <a:ext cx="1812353" cy="68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29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51292" y="2289948"/>
            <a:ext cx="10515600" cy="1325563"/>
          </a:xfrm>
        </p:spPr>
        <p:txBody>
          <a:bodyPr/>
          <a:lstStyle/>
          <a:p>
            <a:pPr algn="ctr"/>
            <a:r>
              <a:rPr lang="it-IT" dirty="0" smtClean="0"/>
              <a:t>TIROIDITE DI HASHIMOTO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85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"/>
    </mc:Choice>
    <mc:Fallback xmlns="">
      <p:transition xmlns:p14="http://schemas.microsoft.com/office/powerpoint/2010/main" spd="slow" advTm="76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3031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smtClean="0"/>
              <a:t>Tiroidite di </a:t>
            </a:r>
            <a:r>
              <a:rPr lang="it-IT" sz="3200" b="1" dirty="0" err="1" smtClean="0"/>
              <a:t>Hashimoto</a:t>
            </a:r>
            <a:r>
              <a:rPr lang="it-IT" sz="3200" b="1" dirty="0" smtClean="0"/>
              <a:t> (1): generalità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9427" y="1677612"/>
            <a:ext cx="6330959" cy="4525963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 smtClean="0">
                <a:solidFill>
                  <a:srgbClr val="0000FF"/>
                </a:solidFill>
              </a:rPr>
              <a:t>Tiroidite autoimmune (tiroidite di </a:t>
            </a:r>
            <a:r>
              <a:rPr lang="it-IT" sz="2400" b="1" dirty="0" err="1" smtClean="0">
                <a:solidFill>
                  <a:srgbClr val="0000FF"/>
                </a:solidFill>
              </a:rPr>
              <a:t>Hashimoto</a:t>
            </a:r>
            <a:r>
              <a:rPr lang="it-IT" sz="2400" b="1" dirty="0" smtClean="0">
                <a:solidFill>
                  <a:srgbClr val="0000FF"/>
                </a:solidFill>
              </a:rPr>
              <a:t>) è causa del 90% degli ipotiroidismi in zone a normale apporto iodico</a:t>
            </a:r>
          </a:p>
          <a:p>
            <a:pPr algn="just"/>
            <a:r>
              <a:rPr lang="it-IT" sz="2400" dirty="0" smtClean="0"/>
              <a:t>80/100.000 uomini/aa </a:t>
            </a:r>
          </a:p>
          <a:p>
            <a:pPr algn="just"/>
            <a:r>
              <a:rPr lang="it-IT" sz="2400" dirty="0" smtClean="0"/>
              <a:t>350/100.000 donne/aa</a:t>
            </a:r>
          </a:p>
          <a:p>
            <a:pPr algn="just"/>
            <a:r>
              <a:rPr lang="it-IT" sz="2400" dirty="0" smtClean="0"/>
              <a:t>Età di insorgenza 40-60 anni</a:t>
            </a:r>
          </a:p>
          <a:p>
            <a:endParaRPr lang="it-IT" sz="2400" dirty="0"/>
          </a:p>
          <a:p>
            <a:endParaRPr lang="it-IT" sz="2400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6" y="952034"/>
            <a:ext cx="4561581" cy="58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9.3|52.2|25.9|37.7|24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1167</Words>
  <Application>Microsoft Macintosh PowerPoint</Application>
  <PresentationFormat>Personalizzato</PresentationFormat>
  <Paragraphs>149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Ipotiroidismo</vt:lpstr>
      <vt:lpstr>Le patologie tiroidee</vt:lpstr>
      <vt:lpstr>IPOTIROIDISMO</vt:lpstr>
      <vt:lpstr>Presentazione di PowerPoint</vt:lpstr>
      <vt:lpstr>Ipotiroidismo</vt:lpstr>
      <vt:lpstr>Presentazione di PowerPoint</vt:lpstr>
      <vt:lpstr>Presentazione di PowerPoint</vt:lpstr>
      <vt:lpstr>TIROIDITE DI HASHIMOTO</vt:lpstr>
      <vt:lpstr>Tiroidite di Hashimoto (1): generalità</vt:lpstr>
      <vt:lpstr>Tiroidite di Hashimoto (2): patogenesi</vt:lpstr>
      <vt:lpstr>Presentazione di PowerPoint</vt:lpstr>
      <vt:lpstr>Presentazione di PowerPoint</vt:lpstr>
      <vt:lpstr>Presentazione di PowerPoint</vt:lpstr>
      <vt:lpstr>Tiroidite di Hashimoto (4): diagnosi</vt:lpstr>
      <vt:lpstr>Tiroidite autoimmune (5): conseguenze cliniche</vt:lpstr>
      <vt:lpstr>Tiroidite di Hashimoto (6): terapia</vt:lpstr>
      <vt:lpstr>Presentazione di PowerPoint</vt:lpstr>
      <vt:lpstr>Presentazione di PowerPoint</vt:lpstr>
      <vt:lpstr>Ipotiroidismo primitivo iatrogeno</vt:lpstr>
    </vt:vector>
  </TitlesOfParts>
  <Company>ASUITS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Stella Bernardi</dc:creator>
  <cp:lastModifiedBy>Stella Bernardi</cp:lastModifiedBy>
  <cp:revision>96</cp:revision>
  <dcterms:created xsi:type="dcterms:W3CDTF">2020-03-12T17:27:23Z</dcterms:created>
  <dcterms:modified xsi:type="dcterms:W3CDTF">2021-03-11T09:21:22Z</dcterms:modified>
</cp:coreProperties>
</file>