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 id="2147483684" r:id="rId2"/>
    <p:sldMasterId id="2147483696" r:id="rId3"/>
  </p:sldMasterIdLst>
  <p:notesMasterIdLst>
    <p:notesMasterId r:id="rId34"/>
  </p:notesMasterIdLst>
  <p:sldIdLst>
    <p:sldId id="883" r:id="rId4"/>
    <p:sldId id="882" r:id="rId5"/>
    <p:sldId id="767" r:id="rId6"/>
    <p:sldId id="787" r:id="rId7"/>
    <p:sldId id="863" r:id="rId8"/>
    <p:sldId id="771" r:id="rId9"/>
    <p:sldId id="772" r:id="rId10"/>
    <p:sldId id="872" r:id="rId11"/>
    <p:sldId id="773" r:id="rId12"/>
    <p:sldId id="776" r:id="rId13"/>
    <p:sldId id="777" r:id="rId14"/>
    <p:sldId id="873" r:id="rId15"/>
    <p:sldId id="780" r:id="rId16"/>
    <p:sldId id="783" r:id="rId17"/>
    <p:sldId id="891" r:id="rId18"/>
    <p:sldId id="874" r:id="rId19"/>
    <p:sldId id="889" r:id="rId20"/>
    <p:sldId id="781" r:id="rId21"/>
    <p:sldId id="887" r:id="rId22"/>
    <p:sldId id="892" r:id="rId23"/>
    <p:sldId id="893" r:id="rId24"/>
    <p:sldId id="895" r:id="rId25"/>
    <p:sldId id="896" r:id="rId26"/>
    <p:sldId id="897" r:id="rId27"/>
    <p:sldId id="898" r:id="rId28"/>
    <p:sldId id="899" r:id="rId29"/>
    <p:sldId id="900" r:id="rId30"/>
    <p:sldId id="908" r:id="rId31"/>
    <p:sldId id="903" r:id="rId32"/>
    <p:sldId id="901" r:id="rId33"/>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78"/>
  </p:normalViewPr>
  <p:slideViewPr>
    <p:cSldViewPr snapToGrid="0" snapToObjects="1">
      <p:cViewPr varScale="1">
        <p:scale>
          <a:sx n="103" d="100"/>
          <a:sy n="103" d="100"/>
        </p:scale>
        <p:origin x="1784"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C01568-4B26-1946-B125-A9C99F5F1C6C}" type="datetimeFigureOut">
              <a:rPr lang="it-IT" smtClean="0"/>
              <a:t>11/03/21</a:t>
            </a:fld>
            <a:endParaRPr lang="it-IT"/>
          </a:p>
        </p:txBody>
      </p:sp>
      <p:sp>
        <p:nvSpPr>
          <p:cNvPr id="4" name="Segnaposto immagin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it-IT"/>
              <a:t>Modifica gli stili del testo dello schema
Secondo livello
Terzo livello
Quarto livello
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9D3763C-7E23-594A-8275-E1709D5A98F2}" type="slidenum">
              <a:rPr lang="it-IT" smtClean="0"/>
              <a:t>‹N›</a:t>
            </a:fld>
            <a:endParaRPr lang="it-IT"/>
          </a:p>
        </p:txBody>
      </p:sp>
    </p:spTree>
    <p:extLst>
      <p:ext uri="{BB962C8B-B14F-4D97-AF65-F5344CB8AC3E}">
        <p14:creationId xmlns:p14="http://schemas.microsoft.com/office/powerpoint/2010/main" val="18297191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7">
            <a:extLst>
              <a:ext uri="{FF2B5EF4-FFF2-40B4-BE49-F238E27FC236}">
                <a16:creationId xmlns:a16="http://schemas.microsoft.com/office/drawing/2014/main" id="{3ABEF8CD-D370-FE4F-9683-B5A87E34F3B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87B1F222-33A9-134E-93FA-471C02B09472}"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43010" name="Rectangle 7">
            <a:extLst>
              <a:ext uri="{FF2B5EF4-FFF2-40B4-BE49-F238E27FC236}">
                <a16:creationId xmlns:a16="http://schemas.microsoft.com/office/drawing/2014/main" id="{0788CA09-D35A-1745-A509-7266FFCBF8D3}"/>
              </a:ext>
            </a:extLst>
          </p:cNvPr>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nchor="b"/>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2DF0F26-4A4B-1742-AB29-2A0F36DA78D3}"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43011" name="Rectangle 2">
            <a:extLst>
              <a:ext uri="{FF2B5EF4-FFF2-40B4-BE49-F238E27FC236}">
                <a16:creationId xmlns:a16="http://schemas.microsoft.com/office/drawing/2014/main" id="{5CD49A02-975F-6142-8BE3-6C2CE462ECB2}"/>
              </a:ext>
            </a:extLst>
          </p:cNvPr>
          <p:cNvSpPr>
            <a:spLocks noChangeArrowheads="1" noTextEdit="1"/>
          </p:cNvSpPr>
          <p:nvPr>
            <p:ph type="sldImg"/>
          </p:nvPr>
        </p:nvSpPr>
        <p:spPr>
          <a:solidFill>
            <a:srgbClr val="FFFFFF"/>
          </a:solidFill>
          <a:ln/>
        </p:spPr>
      </p:sp>
      <p:sp>
        <p:nvSpPr>
          <p:cNvPr id="43012" name="Rectangle 3">
            <a:extLst>
              <a:ext uri="{FF2B5EF4-FFF2-40B4-BE49-F238E27FC236}">
                <a16:creationId xmlns:a16="http://schemas.microsoft.com/office/drawing/2014/main" id="{CC7EF14C-36B9-4E40-AAF3-270AE6060485}"/>
              </a:ext>
            </a:extLst>
          </p:cNvPr>
          <p:cNvSpPr>
            <a:spLocks noChangeArrowheads="1"/>
          </p:cNvSpPr>
          <p:nvPr>
            <p:ph type="body" idx="1"/>
          </p:nvPr>
        </p:nvSpPr>
        <p:spPr>
          <a:solidFill>
            <a:srgbClr val="FFFFFF"/>
          </a:solidFill>
          <a:ln w="12700" cap="sq">
            <a:solidFill>
              <a:srgbClr val="000000"/>
            </a:solidFill>
            <a:miter lim="800000"/>
            <a:headEnd type="none" w="sm" len="sm"/>
            <a:tailEnd type="none" w="sm" len="sm"/>
          </a:ln>
        </p:spPr>
        <p:txBody>
          <a:bodyPr/>
          <a:lstStyle/>
          <a:p>
            <a:endParaRPr lang="it-IT" altLang="it-IT"/>
          </a:p>
        </p:txBody>
      </p:sp>
    </p:spTree>
    <p:extLst>
      <p:ext uri="{BB962C8B-B14F-4D97-AF65-F5344CB8AC3E}">
        <p14:creationId xmlns:p14="http://schemas.microsoft.com/office/powerpoint/2010/main" val="4210314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7">
            <a:extLst>
              <a:ext uri="{FF2B5EF4-FFF2-40B4-BE49-F238E27FC236}">
                <a16:creationId xmlns:a16="http://schemas.microsoft.com/office/drawing/2014/main" id="{9AD4C450-1753-7D49-B8EF-36547301FC47}"/>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9D8BA9C6-BFBF-804F-8A16-4E60FAD45442}"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53250" name="Rectangle 2">
            <a:extLst>
              <a:ext uri="{FF2B5EF4-FFF2-40B4-BE49-F238E27FC236}">
                <a16:creationId xmlns:a16="http://schemas.microsoft.com/office/drawing/2014/main" id="{D5D36B96-13D7-E14A-BF51-1A2A907AFBC2}"/>
              </a:ext>
            </a:extLst>
          </p:cNvPr>
          <p:cNvSpPr>
            <a:spLocks noChangeArrowheads="1" noTextEdit="1"/>
          </p:cNvSpPr>
          <p:nvPr>
            <p:ph type="sldImg"/>
          </p:nvPr>
        </p:nvSpPr>
        <p:spPr>
          <a:xfrm>
            <a:off x="1144588" y="685800"/>
            <a:ext cx="4572000" cy="3429000"/>
          </a:xfrm>
          <a:ln/>
        </p:spPr>
      </p:sp>
      <p:sp>
        <p:nvSpPr>
          <p:cNvPr id="53251" name="Rectangle 3">
            <a:extLst>
              <a:ext uri="{FF2B5EF4-FFF2-40B4-BE49-F238E27FC236}">
                <a16:creationId xmlns:a16="http://schemas.microsoft.com/office/drawing/2014/main" id="{EC0C07C3-641D-D745-A9CA-730D4BCF006C}"/>
              </a:ext>
            </a:extLst>
          </p:cNvPr>
          <p:cNvSpPr>
            <a:spLocks noGrp="1" noChangeArrowheads="1"/>
          </p:cNvSpPr>
          <p:nvPr>
            <p:ph type="body" idx="1"/>
          </p:nvPr>
        </p:nvSpPr>
        <p:spPr>
          <a:xfrm>
            <a:off x="685800" y="4343400"/>
            <a:ext cx="5486400" cy="4114800"/>
          </a:xfrm>
          <a:noFill/>
        </p:spPr>
        <p:txBody>
          <a:bodyPr/>
          <a:lstStyle/>
          <a:p>
            <a:endParaRPr lang="it-IT" altLang="it-IT"/>
          </a:p>
        </p:txBody>
      </p:sp>
    </p:spTree>
    <p:extLst>
      <p:ext uri="{BB962C8B-B14F-4D97-AF65-F5344CB8AC3E}">
        <p14:creationId xmlns:p14="http://schemas.microsoft.com/office/powerpoint/2010/main" val="4709531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7">
            <a:extLst>
              <a:ext uri="{FF2B5EF4-FFF2-40B4-BE49-F238E27FC236}">
                <a16:creationId xmlns:a16="http://schemas.microsoft.com/office/drawing/2014/main" id="{C4E60DCC-C982-FE4D-A2DF-800C6277EE24}"/>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2966D74B-6191-9E47-BEB6-EA2D7528CA14}" type="slidenum">
              <a:rPr kumimoji="0" lang="en-US" altLang="en-US" sz="1200" b="0" i="0" u="none" strike="noStrike" kern="1200" cap="none" spc="0" normalizeH="0" baseline="0" noProof="0" smtClean="0">
                <a:ln>
                  <a:noFill/>
                </a:ln>
                <a:solidFill>
                  <a:srgbClr val="000000"/>
                </a:solidFill>
                <a:effectLst/>
                <a:uLnTx/>
                <a:uFillTx/>
                <a:latin typeface="Times" pitchFamily="2" charset="0"/>
                <a:ea typeface="+mn-ea"/>
                <a:cs typeface="+mn-cs"/>
              </a:rPr>
              <a:pPr marL="0" marR="0" lvl="0" indent="0" algn="r" defTabSz="914400" rtl="0" eaLnBrk="0" fontAlgn="base" latinLnBrk="0" hangingPunct="0">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Times" pitchFamily="2" charset="0"/>
              <a:ea typeface="+mn-ea"/>
              <a:cs typeface="+mn-cs"/>
            </a:endParaRPr>
          </a:p>
        </p:txBody>
      </p:sp>
      <p:sp>
        <p:nvSpPr>
          <p:cNvPr id="56322" name="Rectangle 2">
            <a:extLst>
              <a:ext uri="{FF2B5EF4-FFF2-40B4-BE49-F238E27FC236}">
                <a16:creationId xmlns:a16="http://schemas.microsoft.com/office/drawing/2014/main" id="{38B33739-9961-7A46-96C5-1F38F78C8377}"/>
              </a:ext>
            </a:extLst>
          </p:cNvPr>
          <p:cNvSpPr>
            <a:spLocks noChangeArrowheads="1" noTextEdit="1"/>
          </p:cNvSpPr>
          <p:nvPr>
            <p:ph type="sldImg"/>
          </p:nvPr>
        </p:nvSpPr>
        <p:spPr>
          <a:xfrm>
            <a:off x="1144588" y="685800"/>
            <a:ext cx="4572000" cy="3429000"/>
          </a:xfrm>
          <a:ln/>
        </p:spPr>
      </p:sp>
      <p:sp>
        <p:nvSpPr>
          <p:cNvPr id="56323" name="Rectangle 3">
            <a:extLst>
              <a:ext uri="{FF2B5EF4-FFF2-40B4-BE49-F238E27FC236}">
                <a16:creationId xmlns:a16="http://schemas.microsoft.com/office/drawing/2014/main" id="{D05DD7C9-147C-DB4E-A389-BE344BD3DD12}"/>
              </a:ext>
            </a:extLst>
          </p:cNvPr>
          <p:cNvSpPr>
            <a:spLocks noGrp="1" noChangeArrowheads="1"/>
          </p:cNvSpPr>
          <p:nvPr>
            <p:ph type="body" idx="1"/>
          </p:nvPr>
        </p:nvSpPr>
        <p:spPr>
          <a:xfrm>
            <a:off x="685800" y="4343400"/>
            <a:ext cx="5486400" cy="4114800"/>
          </a:xfrm>
          <a:noFill/>
        </p:spPr>
        <p:txBody>
          <a:bodyPr/>
          <a:lstStyle/>
          <a:p>
            <a:endParaRPr lang="it-IT" altLang="it-IT"/>
          </a:p>
        </p:txBody>
      </p:sp>
    </p:spTree>
    <p:extLst>
      <p:ext uri="{BB962C8B-B14F-4D97-AF65-F5344CB8AC3E}">
        <p14:creationId xmlns:p14="http://schemas.microsoft.com/office/powerpoint/2010/main" val="7260695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Tree>
    <p:extLst>
      <p:ext uri="{BB962C8B-B14F-4D97-AF65-F5344CB8AC3E}">
        <p14:creationId xmlns:p14="http://schemas.microsoft.com/office/powerpoint/2010/main" val="2695221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686647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519863" y="609600"/>
            <a:ext cx="1946275" cy="54864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77863" y="609600"/>
            <a:ext cx="5689600" cy="54864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8781712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936EB887-13D6-D842-B4B5-15AD680985F6}"/>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5" name="Rectangle 5">
            <a:extLst>
              <a:ext uri="{FF2B5EF4-FFF2-40B4-BE49-F238E27FC236}">
                <a16:creationId xmlns:a16="http://schemas.microsoft.com/office/drawing/2014/main" id="{20D89BCB-DF24-A348-B966-9F28A9D29F66}"/>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6" name="Rectangle 6">
            <a:extLst>
              <a:ext uri="{FF2B5EF4-FFF2-40B4-BE49-F238E27FC236}">
                <a16:creationId xmlns:a16="http://schemas.microsoft.com/office/drawing/2014/main" id="{848FF89A-DA90-D749-93AE-2DCED4B0FBF6}"/>
              </a:ext>
            </a:extLst>
          </p:cNvPr>
          <p:cNvSpPr>
            <a:spLocks noGrp="1" noChangeArrowheads="1"/>
          </p:cNvSpPr>
          <p:nvPr>
            <p:ph type="sldNum" sz="quarter" idx="12"/>
          </p:nvPr>
        </p:nvSpPr>
        <p:spPr/>
        <p:txBody>
          <a:bodyPr/>
          <a:lstStyle>
            <a:lvl1pPr eaLnBrk="0" hangingPunct="0">
              <a:defRPr/>
            </a:lvl1pPr>
          </a:lstStyle>
          <a:p>
            <a:pPr>
              <a:defRPr/>
            </a:pPr>
            <a:fld id="{3ADEE289-04D1-EF48-B4B1-7F5AE31C09D9}" type="slidenum">
              <a:rPr lang="it-IT" altLang="it-IT"/>
              <a:pPr>
                <a:defRPr/>
              </a:pPr>
              <a:t>‹N›</a:t>
            </a:fld>
            <a:endParaRPr lang="it-IT" altLang="it-IT"/>
          </a:p>
        </p:txBody>
      </p:sp>
    </p:spTree>
    <p:extLst>
      <p:ext uri="{BB962C8B-B14F-4D97-AF65-F5344CB8AC3E}">
        <p14:creationId xmlns:p14="http://schemas.microsoft.com/office/powerpoint/2010/main" val="30426589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8589CE77-B31E-A04C-96B7-9F530B01939E}"/>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5" name="Rectangle 5">
            <a:extLst>
              <a:ext uri="{FF2B5EF4-FFF2-40B4-BE49-F238E27FC236}">
                <a16:creationId xmlns:a16="http://schemas.microsoft.com/office/drawing/2014/main" id="{3F1BF8E0-7399-2840-BFFB-F5CF16629D21}"/>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6" name="Rectangle 6">
            <a:extLst>
              <a:ext uri="{FF2B5EF4-FFF2-40B4-BE49-F238E27FC236}">
                <a16:creationId xmlns:a16="http://schemas.microsoft.com/office/drawing/2014/main" id="{D217BCC9-112A-BF4D-8608-AB85297FF34D}"/>
              </a:ext>
            </a:extLst>
          </p:cNvPr>
          <p:cNvSpPr>
            <a:spLocks noGrp="1" noChangeArrowheads="1"/>
          </p:cNvSpPr>
          <p:nvPr>
            <p:ph type="sldNum" sz="quarter" idx="12"/>
          </p:nvPr>
        </p:nvSpPr>
        <p:spPr/>
        <p:txBody>
          <a:bodyPr/>
          <a:lstStyle>
            <a:lvl1pPr eaLnBrk="0" hangingPunct="0">
              <a:defRPr/>
            </a:lvl1pPr>
          </a:lstStyle>
          <a:p>
            <a:pPr>
              <a:defRPr/>
            </a:pPr>
            <a:fld id="{8184C64C-A808-644C-AF6A-AD0DA60B883D}" type="slidenum">
              <a:rPr lang="it-IT" altLang="it-IT"/>
              <a:pPr>
                <a:defRPr/>
              </a:pPr>
              <a:t>‹N›</a:t>
            </a:fld>
            <a:endParaRPr lang="it-IT" altLang="it-IT"/>
          </a:p>
        </p:txBody>
      </p:sp>
    </p:spTree>
    <p:extLst>
      <p:ext uri="{BB962C8B-B14F-4D97-AF65-F5344CB8AC3E}">
        <p14:creationId xmlns:p14="http://schemas.microsoft.com/office/powerpoint/2010/main" val="28818835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273626B9-B663-464C-95B8-8EE3CE93B9DD}"/>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5" name="Rectangle 5">
            <a:extLst>
              <a:ext uri="{FF2B5EF4-FFF2-40B4-BE49-F238E27FC236}">
                <a16:creationId xmlns:a16="http://schemas.microsoft.com/office/drawing/2014/main" id="{C0E989C2-B5BA-B44C-A262-D02ADCA623AA}"/>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6" name="Rectangle 6">
            <a:extLst>
              <a:ext uri="{FF2B5EF4-FFF2-40B4-BE49-F238E27FC236}">
                <a16:creationId xmlns:a16="http://schemas.microsoft.com/office/drawing/2014/main" id="{0E8A404A-5F7A-0E41-A5EA-32BC9B6B6A4C}"/>
              </a:ext>
            </a:extLst>
          </p:cNvPr>
          <p:cNvSpPr>
            <a:spLocks noGrp="1" noChangeArrowheads="1"/>
          </p:cNvSpPr>
          <p:nvPr>
            <p:ph type="sldNum" sz="quarter" idx="12"/>
          </p:nvPr>
        </p:nvSpPr>
        <p:spPr/>
        <p:txBody>
          <a:bodyPr/>
          <a:lstStyle>
            <a:lvl1pPr eaLnBrk="0" hangingPunct="0">
              <a:defRPr/>
            </a:lvl1pPr>
          </a:lstStyle>
          <a:p>
            <a:pPr>
              <a:defRPr/>
            </a:pPr>
            <a:fld id="{B5BB883C-96A7-5646-826F-3005B3AFEAEC}" type="slidenum">
              <a:rPr lang="it-IT" altLang="it-IT"/>
              <a:pPr>
                <a:defRPr/>
              </a:pPr>
              <a:t>‹N›</a:t>
            </a:fld>
            <a:endParaRPr lang="it-IT" altLang="it-IT"/>
          </a:p>
        </p:txBody>
      </p:sp>
    </p:spTree>
    <p:extLst>
      <p:ext uri="{BB962C8B-B14F-4D97-AF65-F5344CB8AC3E}">
        <p14:creationId xmlns:p14="http://schemas.microsoft.com/office/powerpoint/2010/main" val="3353861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76034200-4C07-2241-854E-1881C931B2F3}"/>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6" name="Rectangle 5">
            <a:extLst>
              <a:ext uri="{FF2B5EF4-FFF2-40B4-BE49-F238E27FC236}">
                <a16:creationId xmlns:a16="http://schemas.microsoft.com/office/drawing/2014/main" id="{E21576F5-F3CD-0F43-B4DF-590CA9D24C73}"/>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7" name="Rectangle 6">
            <a:extLst>
              <a:ext uri="{FF2B5EF4-FFF2-40B4-BE49-F238E27FC236}">
                <a16:creationId xmlns:a16="http://schemas.microsoft.com/office/drawing/2014/main" id="{0FF167AA-F1F0-6842-8B0E-C6F1FFC25CD4}"/>
              </a:ext>
            </a:extLst>
          </p:cNvPr>
          <p:cNvSpPr>
            <a:spLocks noGrp="1" noChangeArrowheads="1"/>
          </p:cNvSpPr>
          <p:nvPr>
            <p:ph type="sldNum" sz="quarter" idx="12"/>
          </p:nvPr>
        </p:nvSpPr>
        <p:spPr/>
        <p:txBody>
          <a:bodyPr/>
          <a:lstStyle>
            <a:lvl1pPr eaLnBrk="0" hangingPunct="0">
              <a:defRPr/>
            </a:lvl1pPr>
          </a:lstStyle>
          <a:p>
            <a:pPr>
              <a:defRPr/>
            </a:pPr>
            <a:fld id="{64EA2BF5-4420-2E4C-ACF7-F9BE07A0D70E}" type="slidenum">
              <a:rPr lang="it-IT" altLang="it-IT"/>
              <a:pPr>
                <a:defRPr/>
              </a:pPr>
              <a:t>‹N›</a:t>
            </a:fld>
            <a:endParaRPr lang="it-IT" altLang="it-IT"/>
          </a:p>
        </p:txBody>
      </p:sp>
    </p:spTree>
    <p:extLst>
      <p:ext uri="{BB962C8B-B14F-4D97-AF65-F5344CB8AC3E}">
        <p14:creationId xmlns:p14="http://schemas.microsoft.com/office/powerpoint/2010/main" val="4893232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D18C05DE-BC57-144F-AC19-5D3805BA1D9B}"/>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8" name="Rectangle 5">
            <a:extLst>
              <a:ext uri="{FF2B5EF4-FFF2-40B4-BE49-F238E27FC236}">
                <a16:creationId xmlns:a16="http://schemas.microsoft.com/office/drawing/2014/main" id="{2602A764-D0BC-0D47-8C71-70A1FC90C969}"/>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9" name="Rectangle 6">
            <a:extLst>
              <a:ext uri="{FF2B5EF4-FFF2-40B4-BE49-F238E27FC236}">
                <a16:creationId xmlns:a16="http://schemas.microsoft.com/office/drawing/2014/main" id="{F9480A50-5D7B-A649-90F5-A7FECC52C5D4}"/>
              </a:ext>
            </a:extLst>
          </p:cNvPr>
          <p:cNvSpPr>
            <a:spLocks noGrp="1" noChangeArrowheads="1"/>
          </p:cNvSpPr>
          <p:nvPr>
            <p:ph type="sldNum" sz="quarter" idx="12"/>
          </p:nvPr>
        </p:nvSpPr>
        <p:spPr/>
        <p:txBody>
          <a:bodyPr/>
          <a:lstStyle>
            <a:lvl1pPr eaLnBrk="0" hangingPunct="0">
              <a:defRPr/>
            </a:lvl1pPr>
          </a:lstStyle>
          <a:p>
            <a:pPr>
              <a:defRPr/>
            </a:pPr>
            <a:fld id="{6D3CE977-CC17-784F-BC02-FE45D6ED4DEE}" type="slidenum">
              <a:rPr lang="it-IT" altLang="it-IT"/>
              <a:pPr>
                <a:defRPr/>
              </a:pPr>
              <a:t>‹N›</a:t>
            </a:fld>
            <a:endParaRPr lang="it-IT" altLang="it-IT"/>
          </a:p>
        </p:txBody>
      </p:sp>
    </p:spTree>
    <p:extLst>
      <p:ext uri="{BB962C8B-B14F-4D97-AF65-F5344CB8AC3E}">
        <p14:creationId xmlns:p14="http://schemas.microsoft.com/office/powerpoint/2010/main" val="2557067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B6AF1AB9-0184-0E4A-9A55-A02CEA689079}"/>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4" name="Rectangle 5">
            <a:extLst>
              <a:ext uri="{FF2B5EF4-FFF2-40B4-BE49-F238E27FC236}">
                <a16:creationId xmlns:a16="http://schemas.microsoft.com/office/drawing/2014/main" id="{9288BC67-61DC-584F-9C05-1923531ECF86}"/>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5" name="Rectangle 6">
            <a:extLst>
              <a:ext uri="{FF2B5EF4-FFF2-40B4-BE49-F238E27FC236}">
                <a16:creationId xmlns:a16="http://schemas.microsoft.com/office/drawing/2014/main" id="{815D7C0B-74D2-A94C-A89D-BB4C04131120}"/>
              </a:ext>
            </a:extLst>
          </p:cNvPr>
          <p:cNvSpPr>
            <a:spLocks noGrp="1" noChangeArrowheads="1"/>
          </p:cNvSpPr>
          <p:nvPr>
            <p:ph type="sldNum" sz="quarter" idx="12"/>
          </p:nvPr>
        </p:nvSpPr>
        <p:spPr/>
        <p:txBody>
          <a:bodyPr/>
          <a:lstStyle>
            <a:lvl1pPr eaLnBrk="0" hangingPunct="0">
              <a:defRPr/>
            </a:lvl1pPr>
          </a:lstStyle>
          <a:p>
            <a:pPr>
              <a:defRPr/>
            </a:pPr>
            <a:fld id="{32E731E4-10D4-E841-84CB-0A550118D318}" type="slidenum">
              <a:rPr lang="it-IT" altLang="it-IT"/>
              <a:pPr>
                <a:defRPr/>
              </a:pPr>
              <a:t>‹N›</a:t>
            </a:fld>
            <a:endParaRPr lang="it-IT" altLang="it-IT"/>
          </a:p>
        </p:txBody>
      </p:sp>
    </p:spTree>
    <p:extLst>
      <p:ext uri="{BB962C8B-B14F-4D97-AF65-F5344CB8AC3E}">
        <p14:creationId xmlns:p14="http://schemas.microsoft.com/office/powerpoint/2010/main" val="1609885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AD8DA3C-6749-CD46-9D54-D5E08BB09F53}"/>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3" name="Rectangle 5">
            <a:extLst>
              <a:ext uri="{FF2B5EF4-FFF2-40B4-BE49-F238E27FC236}">
                <a16:creationId xmlns:a16="http://schemas.microsoft.com/office/drawing/2014/main" id="{FDE05286-A947-6040-B171-7C466182B667}"/>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4" name="Rectangle 6">
            <a:extLst>
              <a:ext uri="{FF2B5EF4-FFF2-40B4-BE49-F238E27FC236}">
                <a16:creationId xmlns:a16="http://schemas.microsoft.com/office/drawing/2014/main" id="{52C6ED1C-C6D1-444F-9098-4320B68C4A96}"/>
              </a:ext>
            </a:extLst>
          </p:cNvPr>
          <p:cNvSpPr>
            <a:spLocks noGrp="1" noChangeArrowheads="1"/>
          </p:cNvSpPr>
          <p:nvPr>
            <p:ph type="sldNum" sz="quarter" idx="12"/>
          </p:nvPr>
        </p:nvSpPr>
        <p:spPr/>
        <p:txBody>
          <a:bodyPr/>
          <a:lstStyle>
            <a:lvl1pPr eaLnBrk="0" hangingPunct="0">
              <a:defRPr/>
            </a:lvl1pPr>
          </a:lstStyle>
          <a:p>
            <a:pPr>
              <a:defRPr/>
            </a:pPr>
            <a:fld id="{30FA7E2C-050A-8F4F-B3BB-EEC9BEF66454}" type="slidenum">
              <a:rPr lang="it-IT" altLang="it-IT"/>
              <a:pPr>
                <a:defRPr/>
              </a:pPr>
              <a:t>‹N›</a:t>
            </a:fld>
            <a:endParaRPr lang="it-IT" altLang="it-IT"/>
          </a:p>
        </p:txBody>
      </p:sp>
    </p:spTree>
    <p:extLst>
      <p:ext uri="{BB962C8B-B14F-4D97-AF65-F5344CB8AC3E}">
        <p14:creationId xmlns:p14="http://schemas.microsoft.com/office/powerpoint/2010/main" val="473776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A46457B4-7EC0-764A-8861-13A12983EA4F}"/>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6" name="Rectangle 5">
            <a:extLst>
              <a:ext uri="{FF2B5EF4-FFF2-40B4-BE49-F238E27FC236}">
                <a16:creationId xmlns:a16="http://schemas.microsoft.com/office/drawing/2014/main" id="{50497B40-4EB5-3743-895B-92FC3FE85D9B}"/>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7" name="Rectangle 6">
            <a:extLst>
              <a:ext uri="{FF2B5EF4-FFF2-40B4-BE49-F238E27FC236}">
                <a16:creationId xmlns:a16="http://schemas.microsoft.com/office/drawing/2014/main" id="{B9A43860-9C5F-E64D-B24A-0678CCF97EBF}"/>
              </a:ext>
            </a:extLst>
          </p:cNvPr>
          <p:cNvSpPr>
            <a:spLocks noGrp="1" noChangeArrowheads="1"/>
          </p:cNvSpPr>
          <p:nvPr>
            <p:ph type="sldNum" sz="quarter" idx="12"/>
          </p:nvPr>
        </p:nvSpPr>
        <p:spPr/>
        <p:txBody>
          <a:bodyPr/>
          <a:lstStyle>
            <a:lvl1pPr eaLnBrk="0" hangingPunct="0">
              <a:defRPr/>
            </a:lvl1pPr>
          </a:lstStyle>
          <a:p>
            <a:pPr>
              <a:defRPr/>
            </a:pPr>
            <a:fld id="{91047C48-6FD5-6A4B-AA97-78245B5DE739}" type="slidenum">
              <a:rPr lang="it-IT" altLang="it-IT"/>
              <a:pPr>
                <a:defRPr/>
              </a:pPr>
              <a:t>‹N›</a:t>
            </a:fld>
            <a:endParaRPr lang="it-IT" altLang="it-IT"/>
          </a:p>
        </p:txBody>
      </p:sp>
    </p:spTree>
    <p:extLst>
      <p:ext uri="{BB962C8B-B14F-4D97-AF65-F5344CB8AC3E}">
        <p14:creationId xmlns:p14="http://schemas.microsoft.com/office/powerpoint/2010/main" val="1321276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3257353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3581371C-106D-AE4E-A40F-8673DC6E6382}"/>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6" name="Rectangle 5">
            <a:extLst>
              <a:ext uri="{FF2B5EF4-FFF2-40B4-BE49-F238E27FC236}">
                <a16:creationId xmlns:a16="http://schemas.microsoft.com/office/drawing/2014/main" id="{ACDAFBF1-7FEA-554A-BDE4-2F36ECEFF26F}"/>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7" name="Rectangle 6">
            <a:extLst>
              <a:ext uri="{FF2B5EF4-FFF2-40B4-BE49-F238E27FC236}">
                <a16:creationId xmlns:a16="http://schemas.microsoft.com/office/drawing/2014/main" id="{63819D65-1585-1244-AD67-9929BC52F33C}"/>
              </a:ext>
            </a:extLst>
          </p:cNvPr>
          <p:cNvSpPr>
            <a:spLocks noGrp="1" noChangeArrowheads="1"/>
          </p:cNvSpPr>
          <p:nvPr>
            <p:ph type="sldNum" sz="quarter" idx="12"/>
          </p:nvPr>
        </p:nvSpPr>
        <p:spPr/>
        <p:txBody>
          <a:bodyPr/>
          <a:lstStyle>
            <a:lvl1pPr eaLnBrk="0" hangingPunct="0">
              <a:defRPr/>
            </a:lvl1pPr>
          </a:lstStyle>
          <a:p>
            <a:pPr>
              <a:defRPr/>
            </a:pPr>
            <a:fld id="{CF72573A-B23D-8C46-83F9-928224B473C8}" type="slidenum">
              <a:rPr lang="it-IT" altLang="it-IT"/>
              <a:pPr>
                <a:defRPr/>
              </a:pPr>
              <a:t>‹N›</a:t>
            </a:fld>
            <a:endParaRPr lang="it-IT" altLang="it-IT"/>
          </a:p>
        </p:txBody>
      </p:sp>
    </p:spTree>
    <p:extLst>
      <p:ext uri="{BB962C8B-B14F-4D97-AF65-F5344CB8AC3E}">
        <p14:creationId xmlns:p14="http://schemas.microsoft.com/office/powerpoint/2010/main" val="27286818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4441369A-B5CE-1C4D-B4BA-60119B33F39A}"/>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5" name="Rectangle 5">
            <a:extLst>
              <a:ext uri="{FF2B5EF4-FFF2-40B4-BE49-F238E27FC236}">
                <a16:creationId xmlns:a16="http://schemas.microsoft.com/office/drawing/2014/main" id="{5B7665BD-D7B5-CD4B-9B25-C373D5DB368F}"/>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6" name="Rectangle 6">
            <a:extLst>
              <a:ext uri="{FF2B5EF4-FFF2-40B4-BE49-F238E27FC236}">
                <a16:creationId xmlns:a16="http://schemas.microsoft.com/office/drawing/2014/main" id="{5E5DB861-9CDF-194D-A492-E8DE0587A86B}"/>
              </a:ext>
            </a:extLst>
          </p:cNvPr>
          <p:cNvSpPr>
            <a:spLocks noGrp="1" noChangeArrowheads="1"/>
          </p:cNvSpPr>
          <p:nvPr>
            <p:ph type="sldNum" sz="quarter" idx="12"/>
          </p:nvPr>
        </p:nvSpPr>
        <p:spPr/>
        <p:txBody>
          <a:bodyPr/>
          <a:lstStyle>
            <a:lvl1pPr eaLnBrk="0" hangingPunct="0">
              <a:defRPr/>
            </a:lvl1pPr>
          </a:lstStyle>
          <a:p>
            <a:pPr>
              <a:defRPr/>
            </a:pPr>
            <a:fld id="{D2F8ED9B-7C83-3B49-AA0A-2F2C0F0433EC}" type="slidenum">
              <a:rPr lang="it-IT" altLang="it-IT"/>
              <a:pPr>
                <a:defRPr/>
              </a:pPr>
              <a:t>‹N›</a:t>
            </a:fld>
            <a:endParaRPr lang="it-IT" altLang="it-IT"/>
          </a:p>
        </p:txBody>
      </p:sp>
    </p:spTree>
    <p:extLst>
      <p:ext uri="{BB962C8B-B14F-4D97-AF65-F5344CB8AC3E}">
        <p14:creationId xmlns:p14="http://schemas.microsoft.com/office/powerpoint/2010/main" val="974345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5BBDF39C-8D83-574C-9984-5E2395744C27}"/>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5" name="Rectangle 5">
            <a:extLst>
              <a:ext uri="{FF2B5EF4-FFF2-40B4-BE49-F238E27FC236}">
                <a16:creationId xmlns:a16="http://schemas.microsoft.com/office/drawing/2014/main" id="{DF7396EF-348B-204B-A634-037FCCA6FCB6}"/>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6" name="Rectangle 6">
            <a:extLst>
              <a:ext uri="{FF2B5EF4-FFF2-40B4-BE49-F238E27FC236}">
                <a16:creationId xmlns:a16="http://schemas.microsoft.com/office/drawing/2014/main" id="{A239100D-866F-DF4F-B272-CB7F871D325C}"/>
              </a:ext>
            </a:extLst>
          </p:cNvPr>
          <p:cNvSpPr>
            <a:spLocks noGrp="1" noChangeArrowheads="1"/>
          </p:cNvSpPr>
          <p:nvPr>
            <p:ph type="sldNum" sz="quarter" idx="12"/>
          </p:nvPr>
        </p:nvSpPr>
        <p:spPr/>
        <p:txBody>
          <a:bodyPr/>
          <a:lstStyle>
            <a:lvl1pPr eaLnBrk="0" hangingPunct="0">
              <a:defRPr/>
            </a:lvl1pPr>
          </a:lstStyle>
          <a:p>
            <a:pPr>
              <a:defRPr/>
            </a:pPr>
            <a:fld id="{8A8DD3DF-802F-1D48-9AD8-986CA84FF334}" type="slidenum">
              <a:rPr lang="it-IT" altLang="it-IT"/>
              <a:pPr>
                <a:defRPr/>
              </a:pPr>
              <a:t>‹N›</a:t>
            </a:fld>
            <a:endParaRPr lang="it-IT" altLang="it-IT"/>
          </a:p>
        </p:txBody>
      </p:sp>
    </p:spTree>
    <p:extLst>
      <p:ext uri="{BB962C8B-B14F-4D97-AF65-F5344CB8AC3E}">
        <p14:creationId xmlns:p14="http://schemas.microsoft.com/office/powerpoint/2010/main" val="39497474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a:t>Fare clic per modificare lo stile del sottotitolo dello schema</a:t>
            </a:r>
          </a:p>
        </p:txBody>
      </p:sp>
      <p:sp>
        <p:nvSpPr>
          <p:cNvPr id="4" name="Rectangle 4">
            <a:extLst>
              <a:ext uri="{FF2B5EF4-FFF2-40B4-BE49-F238E27FC236}">
                <a16:creationId xmlns:a16="http://schemas.microsoft.com/office/drawing/2014/main" id="{6709D874-2E33-A34E-BE67-29A361EA8A7C}"/>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5" name="Rectangle 5">
            <a:extLst>
              <a:ext uri="{FF2B5EF4-FFF2-40B4-BE49-F238E27FC236}">
                <a16:creationId xmlns:a16="http://schemas.microsoft.com/office/drawing/2014/main" id="{D7DE32E0-529E-4644-9923-33CBC4D73A5B}"/>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6" name="Rectangle 6">
            <a:extLst>
              <a:ext uri="{FF2B5EF4-FFF2-40B4-BE49-F238E27FC236}">
                <a16:creationId xmlns:a16="http://schemas.microsoft.com/office/drawing/2014/main" id="{8D0BAA57-8507-8D41-8D2A-53A9E9DAD227}"/>
              </a:ext>
            </a:extLst>
          </p:cNvPr>
          <p:cNvSpPr>
            <a:spLocks noGrp="1" noChangeArrowheads="1"/>
          </p:cNvSpPr>
          <p:nvPr>
            <p:ph type="sldNum" sz="quarter" idx="12"/>
          </p:nvPr>
        </p:nvSpPr>
        <p:spPr/>
        <p:txBody>
          <a:bodyPr/>
          <a:lstStyle>
            <a:lvl1pPr eaLnBrk="0" hangingPunct="0">
              <a:defRPr/>
            </a:lvl1pPr>
          </a:lstStyle>
          <a:p>
            <a:pPr>
              <a:defRPr/>
            </a:pPr>
            <a:fld id="{D6E2E485-51C6-474D-93B9-E8143CBE087C}" type="slidenum">
              <a:rPr lang="it-IT" altLang="it-IT"/>
              <a:pPr>
                <a:defRPr/>
              </a:pPr>
              <a:t>‹N›</a:t>
            </a:fld>
            <a:endParaRPr lang="it-IT" altLang="it-IT"/>
          </a:p>
        </p:txBody>
      </p:sp>
    </p:spTree>
    <p:extLst>
      <p:ext uri="{BB962C8B-B14F-4D97-AF65-F5344CB8AC3E}">
        <p14:creationId xmlns:p14="http://schemas.microsoft.com/office/powerpoint/2010/main" val="39425751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C57EF368-C9D3-A64B-93AC-761C8F53EF14}"/>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5" name="Rectangle 5">
            <a:extLst>
              <a:ext uri="{FF2B5EF4-FFF2-40B4-BE49-F238E27FC236}">
                <a16:creationId xmlns:a16="http://schemas.microsoft.com/office/drawing/2014/main" id="{2456A4AD-FDC7-A145-BADF-DE711CF49200}"/>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6" name="Rectangle 6">
            <a:extLst>
              <a:ext uri="{FF2B5EF4-FFF2-40B4-BE49-F238E27FC236}">
                <a16:creationId xmlns:a16="http://schemas.microsoft.com/office/drawing/2014/main" id="{5469D654-4076-F04A-9343-E81667C7E277}"/>
              </a:ext>
            </a:extLst>
          </p:cNvPr>
          <p:cNvSpPr>
            <a:spLocks noGrp="1" noChangeArrowheads="1"/>
          </p:cNvSpPr>
          <p:nvPr>
            <p:ph type="sldNum" sz="quarter" idx="12"/>
          </p:nvPr>
        </p:nvSpPr>
        <p:spPr/>
        <p:txBody>
          <a:bodyPr/>
          <a:lstStyle>
            <a:lvl1pPr eaLnBrk="0" hangingPunct="0">
              <a:defRPr/>
            </a:lvl1pPr>
          </a:lstStyle>
          <a:p>
            <a:pPr>
              <a:defRPr/>
            </a:pPr>
            <a:fld id="{11FCF1F0-7C45-CC45-8F8E-C75EECD93C01}" type="slidenum">
              <a:rPr lang="it-IT" altLang="it-IT"/>
              <a:pPr>
                <a:defRPr/>
              </a:pPr>
              <a:t>‹N›</a:t>
            </a:fld>
            <a:endParaRPr lang="it-IT" altLang="it-IT"/>
          </a:p>
        </p:txBody>
      </p:sp>
    </p:spTree>
    <p:extLst>
      <p:ext uri="{BB962C8B-B14F-4D97-AF65-F5344CB8AC3E}">
        <p14:creationId xmlns:p14="http://schemas.microsoft.com/office/powerpoint/2010/main" val="35192212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Rectangle 4">
            <a:extLst>
              <a:ext uri="{FF2B5EF4-FFF2-40B4-BE49-F238E27FC236}">
                <a16:creationId xmlns:a16="http://schemas.microsoft.com/office/drawing/2014/main" id="{98136502-06DA-0943-80E1-173787CAB164}"/>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5" name="Rectangle 5">
            <a:extLst>
              <a:ext uri="{FF2B5EF4-FFF2-40B4-BE49-F238E27FC236}">
                <a16:creationId xmlns:a16="http://schemas.microsoft.com/office/drawing/2014/main" id="{6461674F-F886-4642-8B1F-915096F7FAAD}"/>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6" name="Rectangle 6">
            <a:extLst>
              <a:ext uri="{FF2B5EF4-FFF2-40B4-BE49-F238E27FC236}">
                <a16:creationId xmlns:a16="http://schemas.microsoft.com/office/drawing/2014/main" id="{CCE4C243-85C1-5648-8ECF-E5BF82C943D1}"/>
              </a:ext>
            </a:extLst>
          </p:cNvPr>
          <p:cNvSpPr>
            <a:spLocks noGrp="1" noChangeArrowheads="1"/>
          </p:cNvSpPr>
          <p:nvPr>
            <p:ph type="sldNum" sz="quarter" idx="12"/>
          </p:nvPr>
        </p:nvSpPr>
        <p:spPr/>
        <p:txBody>
          <a:bodyPr/>
          <a:lstStyle>
            <a:lvl1pPr eaLnBrk="0" hangingPunct="0">
              <a:defRPr/>
            </a:lvl1pPr>
          </a:lstStyle>
          <a:p>
            <a:pPr>
              <a:defRPr/>
            </a:pPr>
            <a:fld id="{B744EC13-66C2-0E45-90A7-CFDF4027CB65}" type="slidenum">
              <a:rPr lang="it-IT" altLang="it-IT"/>
              <a:pPr>
                <a:defRPr/>
              </a:pPr>
              <a:t>‹N›</a:t>
            </a:fld>
            <a:endParaRPr lang="it-IT" altLang="it-IT"/>
          </a:p>
        </p:txBody>
      </p:sp>
    </p:spTree>
    <p:extLst>
      <p:ext uri="{BB962C8B-B14F-4D97-AF65-F5344CB8AC3E}">
        <p14:creationId xmlns:p14="http://schemas.microsoft.com/office/powerpoint/2010/main" val="39403046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Rectangle 4">
            <a:extLst>
              <a:ext uri="{FF2B5EF4-FFF2-40B4-BE49-F238E27FC236}">
                <a16:creationId xmlns:a16="http://schemas.microsoft.com/office/drawing/2014/main" id="{AC9545E8-9A1D-5243-BDE8-2FD05CB28200}"/>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6" name="Rectangle 5">
            <a:extLst>
              <a:ext uri="{FF2B5EF4-FFF2-40B4-BE49-F238E27FC236}">
                <a16:creationId xmlns:a16="http://schemas.microsoft.com/office/drawing/2014/main" id="{BF7BD6A0-1EE2-8E4D-9ECA-338F68488E7F}"/>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7" name="Rectangle 6">
            <a:extLst>
              <a:ext uri="{FF2B5EF4-FFF2-40B4-BE49-F238E27FC236}">
                <a16:creationId xmlns:a16="http://schemas.microsoft.com/office/drawing/2014/main" id="{AE520117-7EAC-CF40-9DA6-E95130E4BC28}"/>
              </a:ext>
            </a:extLst>
          </p:cNvPr>
          <p:cNvSpPr>
            <a:spLocks noGrp="1" noChangeArrowheads="1"/>
          </p:cNvSpPr>
          <p:nvPr>
            <p:ph type="sldNum" sz="quarter" idx="12"/>
          </p:nvPr>
        </p:nvSpPr>
        <p:spPr/>
        <p:txBody>
          <a:bodyPr/>
          <a:lstStyle>
            <a:lvl1pPr eaLnBrk="0" hangingPunct="0">
              <a:defRPr/>
            </a:lvl1pPr>
          </a:lstStyle>
          <a:p>
            <a:pPr>
              <a:defRPr/>
            </a:pPr>
            <a:fld id="{9F8D38E6-6C15-E842-907A-84E2ECDDBCB2}" type="slidenum">
              <a:rPr lang="it-IT" altLang="it-IT"/>
              <a:pPr>
                <a:defRPr/>
              </a:pPr>
              <a:t>‹N›</a:t>
            </a:fld>
            <a:endParaRPr lang="it-IT" altLang="it-IT"/>
          </a:p>
        </p:txBody>
      </p:sp>
    </p:spTree>
    <p:extLst>
      <p:ext uri="{BB962C8B-B14F-4D97-AF65-F5344CB8AC3E}">
        <p14:creationId xmlns:p14="http://schemas.microsoft.com/office/powerpoint/2010/main" val="1602707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Rectangle 4">
            <a:extLst>
              <a:ext uri="{FF2B5EF4-FFF2-40B4-BE49-F238E27FC236}">
                <a16:creationId xmlns:a16="http://schemas.microsoft.com/office/drawing/2014/main" id="{89C615AF-E453-D842-B39D-3CD7E008CA02}"/>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8" name="Rectangle 5">
            <a:extLst>
              <a:ext uri="{FF2B5EF4-FFF2-40B4-BE49-F238E27FC236}">
                <a16:creationId xmlns:a16="http://schemas.microsoft.com/office/drawing/2014/main" id="{F80AB638-951F-5744-882B-3BAC4D5693C3}"/>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9" name="Rectangle 6">
            <a:extLst>
              <a:ext uri="{FF2B5EF4-FFF2-40B4-BE49-F238E27FC236}">
                <a16:creationId xmlns:a16="http://schemas.microsoft.com/office/drawing/2014/main" id="{EFCD3F65-21B3-6B4B-9193-AD2A47CFFF8E}"/>
              </a:ext>
            </a:extLst>
          </p:cNvPr>
          <p:cNvSpPr>
            <a:spLocks noGrp="1" noChangeArrowheads="1"/>
          </p:cNvSpPr>
          <p:nvPr>
            <p:ph type="sldNum" sz="quarter" idx="12"/>
          </p:nvPr>
        </p:nvSpPr>
        <p:spPr/>
        <p:txBody>
          <a:bodyPr/>
          <a:lstStyle>
            <a:lvl1pPr eaLnBrk="0" hangingPunct="0">
              <a:defRPr/>
            </a:lvl1pPr>
          </a:lstStyle>
          <a:p>
            <a:pPr>
              <a:defRPr/>
            </a:pPr>
            <a:fld id="{1F5BA8DB-C19B-EC44-B1FF-486337D4E6C5}" type="slidenum">
              <a:rPr lang="it-IT" altLang="it-IT"/>
              <a:pPr>
                <a:defRPr/>
              </a:pPr>
              <a:t>‹N›</a:t>
            </a:fld>
            <a:endParaRPr lang="it-IT" altLang="it-IT"/>
          </a:p>
        </p:txBody>
      </p:sp>
    </p:spTree>
    <p:extLst>
      <p:ext uri="{BB962C8B-B14F-4D97-AF65-F5344CB8AC3E}">
        <p14:creationId xmlns:p14="http://schemas.microsoft.com/office/powerpoint/2010/main" val="27902259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Rectangle 4">
            <a:extLst>
              <a:ext uri="{FF2B5EF4-FFF2-40B4-BE49-F238E27FC236}">
                <a16:creationId xmlns:a16="http://schemas.microsoft.com/office/drawing/2014/main" id="{1CB8A9CE-C7F6-1B4E-8454-6044220C01AE}"/>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4" name="Rectangle 5">
            <a:extLst>
              <a:ext uri="{FF2B5EF4-FFF2-40B4-BE49-F238E27FC236}">
                <a16:creationId xmlns:a16="http://schemas.microsoft.com/office/drawing/2014/main" id="{7CC3B5CF-682D-7A4D-9E90-9A110B350D74}"/>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5" name="Rectangle 6">
            <a:extLst>
              <a:ext uri="{FF2B5EF4-FFF2-40B4-BE49-F238E27FC236}">
                <a16:creationId xmlns:a16="http://schemas.microsoft.com/office/drawing/2014/main" id="{CBC16B7C-A4B1-6243-A75C-D609027CA2C0}"/>
              </a:ext>
            </a:extLst>
          </p:cNvPr>
          <p:cNvSpPr>
            <a:spLocks noGrp="1" noChangeArrowheads="1"/>
          </p:cNvSpPr>
          <p:nvPr>
            <p:ph type="sldNum" sz="quarter" idx="12"/>
          </p:nvPr>
        </p:nvSpPr>
        <p:spPr/>
        <p:txBody>
          <a:bodyPr/>
          <a:lstStyle>
            <a:lvl1pPr eaLnBrk="0" hangingPunct="0">
              <a:defRPr/>
            </a:lvl1pPr>
          </a:lstStyle>
          <a:p>
            <a:pPr>
              <a:defRPr/>
            </a:pPr>
            <a:fld id="{1263E11A-6EF6-5B44-8F3D-7373253B8518}" type="slidenum">
              <a:rPr lang="it-IT" altLang="it-IT"/>
              <a:pPr>
                <a:defRPr/>
              </a:pPr>
              <a:t>‹N›</a:t>
            </a:fld>
            <a:endParaRPr lang="it-IT" altLang="it-IT"/>
          </a:p>
        </p:txBody>
      </p:sp>
    </p:spTree>
    <p:extLst>
      <p:ext uri="{BB962C8B-B14F-4D97-AF65-F5344CB8AC3E}">
        <p14:creationId xmlns:p14="http://schemas.microsoft.com/office/powerpoint/2010/main" val="347140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B0D48951-DFE9-5048-BE1A-39350872E12D}"/>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3" name="Rectangle 5">
            <a:extLst>
              <a:ext uri="{FF2B5EF4-FFF2-40B4-BE49-F238E27FC236}">
                <a16:creationId xmlns:a16="http://schemas.microsoft.com/office/drawing/2014/main" id="{4CA0C6D8-3F32-284B-BF90-315F25710702}"/>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4" name="Rectangle 6">
            <a:extLst>
              <a:ext uri="{FF2B5EF4-FFF2-40B4-BE49-F238E27FC236}">
                <a16:creationId xmlns:a16="http://schemas.microsoft.com/office/drawing/2014/main" id="{A3FD31B6-5438-734D-9182-7B6765F890D5}"/>
              </a:ext>
            </a:extLst>
          </p:cNvPr>
          <p:cNvSpPr>
            <a:spLocks noGrp="1" noChangeArrowheads="1"/>
          </p:cNvSpPr>
          <p:nvPr>
            <p:ph type="sldNum" sz="quarter" idx="12"/>
          </p:nvPr>
        </p:nvSpPr>
        <p:spPr/>
        <p:txBody>
          <a:bodyPr/>
          <a:lstStyle>
            <a:lvl1pPr eaLnBrk="0" hangingPunct="0">
              <a:defRPr/>
            </a:lvl1pPr>
          </a:lstStyle>
          <a:p>
            <a:pPr>
              <a:defRPr/>
            </a:pPr>
            <a:fld id="{9F9F94C7-3C0D-7A42-8AAA-5117B64674A3}" type="slidenum">
              <a:rPr lang="it-IT" altLang="it-IT"/>
              <a:pPr>
                <a:defRPr/>
              </a:pPr>
              <a:t>‹N›</a:t>
            </a:fld>
            <a:endParaRPr lang="it-IT" altLang="it-IT"/>
          </a:p>
        </p:txBody>
      </p:sp>
    </p:spTree>
    <p:extLst>
      <p:ext uri="{BB962C8B-B14F-4D97-AF65-F5344CB8AC3E}">
        <p14:creationId xmlns:p14="http://schemas.microsoft.com/office/powerpoint/2010/main" val="1268385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Tree>
    <p:extLst>
      <p:ext uri="{BB962C8B-B14F-4D97-AF65-F5344CB8AC3E}">
        <p14:creationId xmlns:p14="http://schemas.microsoft.com/office/powerpoint/2010/main" val="316209004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C1B0A10E-5492-7145-B4DA-94383EC33086}"/>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6" name="Rectangle 5">
            <a:extLst>
              <a:ext uri="{FF2B5EF4-FFF2-40B4-BE49-F238E27FC236}">
                <a16:creationId xmlns:a16="http://schemas.microsoft.com/office/drawing/2014/main" id="{D6AA0837-A210-7D4B-BE08-2E0088EE13E8}"/>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7" name="Rectangle 6">
            <a:extLst>
              <a:ext uri="{FF2B5EF4-FFF2-40B4-BE49-F238E27FC236}">
                <a16:creationId xmlns:a16="http://schemas.microsoft.com/office/drawing/2014/main" id="{7DAAD64F-E37B-A34D-8DD0-A73D920457D7}"/>
              </a:ext>
            </a:extLst>
          </p:cNvPr>
          <p:cNvSpPr>
            <a:spLocks noGrp="1" noChangeArrowheads="1"/>
          </p:cNvSpPr>
          <p:nvPr>
            <p:ph type="sldNum" sz="quarter" idx="12"/>
          </p:nvPr>
        </p:nvSpPr>
        <p:spPr/>
        <p:txBody>
          <a:bodyPr/>
          <a:lstStyle>
            <a:lvl1pPr eaLnBrk="0" hangingPunct="0">
              <a:defRPr/>
            </a:lvl1pPr>
          </a:lstStyle>
          <a:p>
            <a:pPr>
              <a:defRPr/>
            </a:pPr>
            <a:fld id="{4365F182-6EB9-6146-BEAB-36ACF60E25A3}" type="slidenum">
              <a:rPr lang="it-IT" altLang="it-IT"/>
              <a:pPr>
                <a:defRPr/>
              </a:pPr>
              <a:t>‹N›</a:t>
            </a:fld>
            <a:endParaRPr lang="it-IT" altLang="it-IT"/>
          </a:p>
        </p:txBody>
      </p:sp>
    </p:spTree>
    <p:extLst>
      <p:ext uri="{BB962C8B-B14F-4D97-AF65-F5344CB8AC3E}">
        <p14:creationId xmlns:p14="http://schemas.microsoft.com/office/powerpoint/2010/main" val="9199288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Rectangle 4">
            <a:extLst>
              <a:ext uri="{FF2B5EF4-FFF2-40B4-BE49-F238E27FC236}">
                <a16:creationId xmlns:a16="http://schemas.microsoft.com/office/drawing/2014/main" id="{5B3D3223-7972-C04A-BC2D-20D6D99D4816}"/>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6" name="Rectangle 5">
            <a:extLst>
              <a:ext uri="{FF2B5EF4-FFF2-40B4-BE49-F238E27FC236}">
                <a16:creationId xmlns:a16="http://schemas.microsoft.com/office/drawing/2014/main" id="{597F9C50-FBAF-D64E-A901-5F2E09EECD3B}"/>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7" name="Rectangle 6">
            <a:extLst>
              <a:ext uri="{FF2B5EF4-FFF2-40B4-BE49-F238E27FC236}">
                <a16:creationId xmlns:a16="http://schemas.microsoft.com/office/drawing/2014/main" id="{4E82B139-D258-EA4E-9CBA-8581097E15E4}"/>
              </a:ext>
            </a:extLst>
          </p:cNvPr>
          <p:cNvSpPr>
            <a:spLocks noGrp="1" noChangeArrowheads="1"/>
          </p:cNvSpPr>
          <p:nvPr>
            <p:ph type="sldNum" sz="quarter" idx="12"/>
          </p:nvPr>
        </p:nvSpPr>
        <p:spPr/>
        <p:txBody>
          <a:bodyPr/>
          <a:lstStyle>
            <a:lvl1pPr eaLnBrk="0" hangingPunct="0">
              <a:defRPr/>
            </a:lvl1pPr>
          </a:lstStyle>
          <a:p>
            <a:pPr>
              <a:defRPr/>
            </a:pPr>
            <a:fld id="{3DB34944-3762-6D45-B237-FBEBF2952C78}" type="slidenum">
              <a:rPr lang="it-IT" altLang="it-IT"/>
              <a:pPr>
                <a:defRPr/>
              </a:pPr>
              <a:t>‹N›</a:t>
            </a:fld>
            <a:endParaRPr lang="it-IT" altLang="it-IT"/>
          </a:p>
        </p:txBody>
      </p:sp>
    </p:spTree>
    <p:extLst>
      <p:ext uri="{BB962C8B-B14F-4D97-AF65-F5344CB8AC3E}">
        <p14:creationId xmlns:p14="http://schemas.microsoft.com/office/powerpoint/2010/main" val="4158821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D69339CF-9845-3E45-95DA-203452C8133B}"/>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5" name="Rectangle 5">
            <a:extLst>
              <a:ext uri="{FF2B5EF4-FFF2-40B4-BE49-F238E27FC236}">
                <a16:creationId xmlns:a16="http://schemas.microsoft.com/office/drawing/2014/main" id="{7F61EE41-9748-8348-9AF9-E142207532C0}"/>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6" name="Rectangle 6">
            <a:extLst>
              <a:ext uri="{FF2B5EF4-FFF2-40B4-BE49-F238E27FC236}">
                <a16:creationId xmlns:a16="http://schemas.microsoft.com/office/drawing/2014/main" id="{D56B8A8A-16F0-824B-9785-B05BAEDEB3B3}"/>
              </a:ext>
            </a:extLst>
          </p:cNvPr>
          <p:cNvSpPr>
            <a:spLocks noGrp="1" noChangeArrowheads="1"/>
          </p:cNvSpPr>
          <p:nvPr>
            <p:ph type="sldNum" sz="quarter" idx="12"/>
          </p:nvPr>
        </p:nvSpPr>
        <p:spPr/>
        <p:txBody>
          <a:bodyPr/>
          <a:lstStyle>
            <a:lvl1pPr eaLnBrk="0" hangingPunct="0">
              <a:defRPr/>
            </a:lvl1pPr>
          </a:lstStyle>
          <a:p>
            <a:pPr>
              <a:defRPr/>
            </a:pPr>
            <a:fld id="{EBB93D79-9C4A-C34E-AB18-7B66B2DDBFB1}" type="slidenum">
              <a:rPr lang="it-IT" altLang="it-IT"/>
              <a:pPr>
                <a:defRPr/>
              </a:pPr>
              <a:t>‹N›</a:t>
            </a:fld>
            <a:endParaRPr lang="it-IT" altLang="it-IT"/>
          </a:p>
        </p:txBody>
      </p:sp>
    </p:spTree>
    <p:extLst>
      <p:ext uri="{BB962C8B-B14F-4D97-AF65-F5344CB8AC3E}">
        <p14:creationId xmlns:p14="http://schemas.microsoft.com/office/powerpoint/2010/main" val="3183781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Rectangle 4">
            <a:extLst>
              <a:ext uri="{FF2B5EF4-FFF2-40B4-BE49-F238E27FC236}">
                <a16:creationId xmlns:a16="http://schemas.microsoft.com/office/drawing/2014/main" id="{E00FA192-D732-C644-A44E-47545E57D3EF}"/>
              </a:ext>
            </a:extLst>
          </p:cNvPr>
          <p:cNvSpPr>
            <a:spLocks noGrp="1" noChangeArrowheads="1"/>
          </p:cNvSpPr>
          <p:nvPr>
            <p:ph type="dt" sz="half" idx="10"/>
          </p:nvPr>
        </p:nvSpPr>
        <p:spPr/>
        <p:txBody>
          <a:bodyPr/>
          <a:lstStyle>
            <a:lvl1pPr eaLnBrk="0" hangingPunct="0">
              <a:defRPr/>
            </a:lvl1pPr>
          </a:lstStyle>
          <a:p>
            <a:pPr>
              <a:defRPr/>
            </a:pPr>
            <a:endParaRPr lang="it-IT" altLang="it-IT"/>
          </a:p>
        </p:txBody>
      </p:sp>
      <p:sp>
        <p:nvSpPr>
          <p:cNvPr id="5" name="Rectangle 5">
            <a:extLst>
              <a:ext uri="{FF2B5EF4-FFF2-40B4-BE49-F238E27FC236}">
                <a16:creationId xmlns:a16="http://schemas.microsoft.com/office/drawing/2014/main" id="{17C8473B-261B-024F-B78A-0F5AC0ED22FD}"/>
              </a:ext>
            </a:extLst>
          </p:cNvPr>
          <p:cNvSpPr>
            <a:spLocks noGrp="1" noChangeArrowheads="1"/>
          </p:cNvSpPr>
          <p:nvPr>
            <p:ph type="ftr" sz="quarter" idx="11"/>
          </p:nvPr>
        </p:nvSpPr>
        <p:spPr/>
        <p:txBody>
          <a:bodyPr/>
          <a:lstStyle>
            <a:lvl1pPr eaLnBrk="0" hangingPunct="0">
              <a:defRPr/>
            </a:lvl1pPr>
          </a:lstStyle>
          <a:p>
            <a:pPr>
              <a:defRPr/>
            </a:pPr>
            <a:endParaRPr lang="it-IT" altLang="it-IT"/>
          </a:p>
        </p:txBody>
      </p:sp>
      <p:sp>
        <p:nvSpPr>
          <p:cNvPr id="6" name="Rectangle 6">
            <a:extLst>
              <a:ext uri="{FF2B5EF4-FFF2-40B4-BE49-F238E27FC236}">
                <a16:creationId xmlns:a16="http://schemas.microsoft.com/office/drawing/2014/main" id="{553F0C9B-B937-8846-A4F2-C736BB958FA5}"/>
              </a:ext>
            </a:extLst>
          </p:cNvPr>
          <p:cNvSpPr>
            <a:spLocks noGrp="1" noChangeArrowheads="1"/>
          </p:cNvSpPr>
          <p:nvPr>
            <p:ph type="sldNum" sz="quarter" idx="12"/>
          </p:nvPr>
        </p:nvSpPr>
        <p:spPr/>
        <p:txBody>
          <a:bodyPr/>
          <a:lstStyle>
            <a:lvl1pPr eaLnBrk="0" hangingPunct="0">
              <a:defRPr/>
            </a:lvl1pPr>
          </a:lstStyle>
          <a:p>
            <a:pPr>
              <a:defRPr/>
            </a:pPr>
            <a:fld id="{4F95D9E7-04EF-2E42-B69F-6737B3CDC36A}" type="slidenum">
              <a:rPr lang="it-IT" altLang="it-IT"/>
              <a:pPr>
                <a:defRPr/>
              </a:pPr>
              <a:t>‹N›</a:t>
            </a:fld>
            <a:endParaRPr lang="it-IT" altLang="it-IT"/>
          </a:p>
        </p:txBody>
      </p:sp>
    </p:spTree>
    <p:extLst>
      <p:ext uri="{BB962C8B-B14F-4D97-AF65-F5344CB8AC3E}">
        <p14:creationId xmlns:p14="http://schemas.microsoft.com/office/powerpoint/2010/main" val="23854923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77863" y="1981200"/>
            <a:ext cx="38179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981200"/>
            <a:ext cx="38179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1258415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9221088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62584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65594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6890327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Tree>
    <p:extLst>
      <p:ext uri="{BB962C8B-B14F-4D97-AF65-F5344CB8AC3E}">
        <p14:creationId xmlns:p14="http://schemas.microsoft.com/office/powerpoint/2010/main" val="337158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16">
            <a:extLst>
              <a:ext uri="{FF2B5EF4-FFF2-40B4-BE49-F238E27FC236}">
                <a16:creationId xmlns:a16="http://schemas.microsoft.com/office/drawing/2014/main" id="{88181206-BAA4-F647-91CC-4DA167D7CEBE}"/>
              </a:ext>
            </a:extLst>
          </p:cNvPr>
          <p:cNvSpPr>
            <a:spLocks noGrp="1" noChangeArrowheads="1"/>
          </p:cNvSpPr>
          <p:nvPr>
            <p:ph type="title"/>
          </p:nvPr>
        </p:nvSpPr>
        <p:spPr bwMode="auto">
          <a:xfrm>
            <a:off x="677863" y="609600"/>
            <a:ext cx="77882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17">
            <a:extLst>
              <a:ext uri="{FF2B5EF4-FFF2-40B4-BE49-F238E27FC236}">
                <a16:creationId xmlns:a16="http://schemas.microsoft.com/office/drawing/2014/main" id="{EBB70B4F-B9C1-D148-881A-7C79DB242E3A}"/>
              </a:ext>
            </a:extLst>
          </p:cNvPr>
          <p:cNvSpPr>
            <a:spLocks noGrp="1" noChangeArrowheads="1"/>
          </p:cNvSpPr>
          <p:nvPr>
            <p:ph type="body" idx="1"/>
          </p:nvPr>
        </p:nvSpPr>
        <p:spPr bwMode="auto">
          <a:xfrm>
            <a:off x="677863" y="1981200"/>
            <a:ext cx="778827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74263456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rgbClr val="FFFF29"/>
          </a:solidFill>
          <a:latin typeface="+mj-lt"/>
          <a:ea typeface="+mj-ea"/>
          <a:cs typeface="+mj-cs"/>
        </a:defRPr>
      </a:lvl1pPr>
      <a:lvl2pPr algn="ctr" rtl="0" eaLnBrk="0" fontAlgn="base" hangingPunct="0">
        <a:spcBef>
          <a:spcPct val="0"/>
        </a:spcBef>
        <a:spcAft>
          <a:spcPct val="0"/>
        </a:spcAft>
        <a:defRPr sz="4400">
          <a:solidFill>
            <a:srgbClr val="FFFF29"/>
          </a:solidFill>
          <a:latin typeface="Times New Roman" pitchFamily="18" charset="0"/>
        </a:defRPr>
      </a:lvl2pPr>
      <a:lvl3pPr algn="ctr" rtl="0" eaLnBrk="0" fontAlgn="base" hangingPunct="0">
        <a:spcBef>
          <a:spcPct val="0"/>
        </a:spcBef>
        <a:spcAft>
          <a:spcPct val="0"/>
        </a:spcAft>
        <a:defRPr sz="4400">
          <a:solidFill>
            <a:srgbClr val="FFFF29"/>
          </a:solidFill>
          <a:latin typeface="Times New Roman" pitchFamily="18" charset="0"/>
        </a:defRPr>
      </a:lvl3pPr>
      <a:lvl4pPr algn="ctr" rtl="0" eaLnBrk="0" fontAlgn="base" hangingPunct="0">
        <a:spcBef>
          <a:spcPct val="0"/>
        </a:spcBef>
        <a:spcAft>
          <a:spcPct val="0"/>
        </a:spcAft>
        <a:defRPr sz="4400">
          <a:solidFill>
            <a:srgbClr val="FFFF29"/>
          </a:solidFill>
          <a:latin typeface="Times New Roman" pitchFamily="18" charset="0"/>
        </a:defRPr>
      </a:lvl4pPr>
      <a:lvl5pPr algn="ctr" rtl="0" eaLnBrk="0" fontAlgn="base" hangingPunct="0">
        <a:spcBef>
          <a:spcPct val="0"/>
        </a:spcBef>
        <a:spcAft>
          <a:spcPct val="0"/>
        </a:spcAft>
        <a:defRPr sz="4400">
          <a:solidFill>
            <a:srgbClr val="FFFF29"/>
          </a:solidFill>
          <a:latin typeface="Times New Roman" pitchFamily="18" charset="0"/>
        </a:defRPr>
      </a:lvl5pPr>
      <a:lvl6pPr marL="457200" algn="ctr" rtl="0" eaLnBrk="0" fontAlgn="base" hangingPunct="0">
        <a:spcBef>
          <a:spcPct val="0"/>
        </a:spcBef>
        <a:spcAft>
          <a:spcPct val="0"/>
        </a:spcAft>
        <a:defRPr sz="4400">
          <a:solidFill>
            <a:srgbClr val="FFFF29"/>
          </a:solidFill>
          <a:latin typeface="Times New Roman" pitchFamily="18" charset="0"/>
        </a:defRPr>
      </a:lvl6pPr>
      <a:lvl7pPr marL="914400" algn="ctr" rtl="0" eaLnBrk="0" fontAlgn="base" hangingPunct="0">
        <a:spcBef>
          <a:spcPct val="0"/>
        </a:spcBef>
        <a:spcAft>
          <a:spcPct val="0"/>
        </a:spcAft>
        <a:defRPr sz="4400">
          <a:solidFill>
            <a:srgbClr val="FFFF29"/>
          </a:solidFill>
          <a:latin typeface="Times New Roman" pitchFamily="18" charset="0"/>
        </a:defRPr>
      </a:lvl7pPr>
      <a:lvl8pPr marL="1371600" algn="ctr" rtl="0" eaLnBrk="0" fontAlgn="base" hangingPunct="0">
        <a:spcBef>
          <a:spcPct val="0"/>
        </a:spcBef>
        <a:spcAft>
          <a:spcPct val="0"/>
        </a:spcAft>
        <a:defRPr sz="4400">
          <a:solidFill>
            <a:srgbClr val="FFFF29"/>
          </a:solidFill>
          <a:latin typeface="Times New Roman" pitchFamily="18" charset="0"/>
        </a:defRPr>
      </a:lvl8pPr>
      <a:lvl9pPr marL="1828800" algn="ctr" rtl="0" eaLnBrk="0" fontAlgn="base" hangingPunct="0">
        <a:spcBef>
          <a:spcPct val="0"/>
        </a:spcBef>
        <a:spcAft>
          <a:spcPct val="0"/>
        </a:spcAft>
        <a:defRPr sz="4400">
          <a:solidFill>
            <a:srgbClr val="FFFF29"/>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FFC955E-AAC3-DA40-81FD-D429A9861F1D}"/>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3075" name="Rectangle 3">
            <a:extLst>
              <a:ext uri="{FF2B5EF4-FFF2-40B4-BE49-F238E27FC236}">
                <a16:creationId xmlns:a16="http://schemas.microsoft.com/office/drawing/2014/main" id="{FA6C4068-9F52-114C-BED4-55D933EB04EE}"/>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1204" name="Rectangle 4">
            <a:extLst>
              <a:ext uri="{FF2B5EF4-FFF2-40B4-BE49-F238E27FC236}">
                <a16:creationId xmlns:a16="http://schemas.microsoft.com/office/drawing/2014/main" id="{8D880D4A-40F9-704D-B8D0-D6DDA027E2B8}"/>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mn-ea"/>
              </a:defRPr>
            </a:lvl1pPr>
          </a:lstStyle>
          <a:p>
            <a:pPr>
              <a:defRPr/>
            </a:pPr>
            <a:endParaRPr lang="it-IT" altLang="it-IT"/>
          </a:p>
        </p:txBody>
      </p:sp>
      <p:sp>
        <p:nvSpPr>
          <p:cNvPr id="51205" name="Rectangle 5">
            <a:extLst>
              <a:ext uri="{FF2B5EF4-FFF2-40B4-BE49-F238E27FC236}">
                <a16:creationId xmlns:a16="http://schemas.microsoft.com/office/drawing/2014/main" id="{9EE8B965-3A89-1043-A8D3-4D64E7889D75}"/>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mn-ea"/>
              </a:defRPr>
            </a:lvl1pPr>
          </a:lstStyle>
          <a:p>
            <a:pPr>
              <a:defRPr/>
            </a:pPr>
            <a:endParaRPr lang="it-IT" altLang="it-IT"/>
          </a:p>
        </p:txBody>
      </p:sp>
      <p:sp>
        <p:nvSpPr>
          <p:cNvPr id="51206" name="Rectangle 6">
            <a:extLst>
              <a:ext uri="{FF2B5EF4-FFF2-40B4-BE49-F238E27FC236}">
                <a16:creationId xmlns:a16="http://schemas.microsoft.com/office/drawing/2014/main" id="{0D66B361-47DA-C14D-ACC4-23E45F1C3A20}"/>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ea typeface="ＭＳ Ｐゴシック" panose="020B0600070205080204" pitchFamily="34" charset="-128"/>
              </a:defRPr>
            </a:lvl1pPr>
          </a:lstStyle>
          <a:p>
            <a:pPr>
              <a:defRPr/>
            </a:pPr>
            <a:fld id="{7F2C2203-980B-9940-9438-0DB27BB7267D}" type="slidenum">
              <a:rPr lang="it-IT" altLang="it-IT"/>
              <a:pPr>
                <a:defRPr/>
              </a:pPr>
              <a:t>‹N›</a:t>
            </a:fld>
            <a:endParaRPr lang="it-IT" altLang="it-IT"/>
          </a:p>
        </p:txBody>
      </p:sp>
    </p:spTree>
    <p:extLst>
      <p:ext uri="{BB962C8B-B14F-4D97-AF65-F5344CB8AC3E}">
        <p14:creationId xmlns:p14="http://schemas.microsoft.com/office/powerpoint/2010/main" val="213553582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Arial"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Arial"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Arial"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76F36426-4139-D54E-BF15-1F940236DFD9}"/>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ctr" anchorCtr="0" compatLnSpc="1">
            <a:prstTxWarp prst="textNoShape">
              <a:avLst/>
            </a:prstTxWarp>
          </a:bodyPr>
          <a:lstStyle/>
          <a:p>
            <a:pPr lvl="0"/>
            <a:r>
              <a:rPr lang="it-IT"/>
              <a:t>Fare clic per modificare lo stile del titolo</a:t>
            </a:r>
          </a:p>
        </p:txBody>
      </p:sp>
      <p:sp>
        <p:nvSpPr>
          <p:cNvPr id="1027" name="Rectangle 3">
            <a:extLst>
              <a:ext uri="{FF2B5EF4-FFF2-40B4-BE49-F238E27FC236}">
                <a16:creationId xmlns:a16="http://schemas.microsoft.com/office/drawing/2014/main" id="{410B1282-D63F-7346-8C21-5A43BA40EA51}"/>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1440" tIns="45720" rIns="91440" bIns="45720" numCol="1" anchor="t" anchorCtr="0" compatLnSpc="1">
            <a:prstTxWarp prst="textNoShape">
              <a:avLst/>
            </a:prstTxWarp>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1028" name="Rectangle 4">
            <a:extLst>
              <a:ext uri="{FF2B5EF4-FFF2-40B4-BE49-F238E27FC236}">
                <a16:creationId xmlns:a16="http://schemas.microsoft.com/office/drawing/2014/main" id="{2D67A362-E806-B14B-A35B-B4F36F47EC0A}"/>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mn-ea"/>
              </a:defRPr>
            </a:lvl1pPr>
          </a:lstStyle>
          <a:p>
            <a:pPr>
              <a:defRPr/>
            </a:pPr>
            <a:endParaRPr lang="it-IT" altLang="it-IT"/>
          </a:p>
        </p:txBody>
      </p:sp>
      <p:sp>
        <p:nvSpPr>
          <p:cNvPr id="1029" name="Rectangle 5">
            <a:extLst>
              <a:ext uri="{FF2B5EF4-FFF2-40B4-BE49-F238E27FC236}">
                <a16:creationId xmlns:a16="http://schemas.microsoft.com/office/drawing/2014/main" id="{9CF51DFB-0A7E-854D-9E1C-C3EDFB5A86B4}"/>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mn-ea"/>
              </a:defRPr>
            </a:lvl1pPr>
          </a:lstStyle>
          <a:p>
            <a:pPr>
              <a:defRPr/>
            </a:pPr>
            <a:endParaRPr lang="it-IT" altLang="it-IT"/>
          </a:p>
        </p:txBody>
      </p:sp>
      <p:sp>
        <p:nvSpPr>
          <p:cNvPr id="1030" name="Rectangle 6">
            <a:extLst>
              <a:ext uri="{FF2B5EF4-FFF2-40B4-BE49-F238E27FC236}">
                <a16:creationId xmlns:a16="http://schemas.microsoft.com/office/drawing/2014/main" id="{7E816FD3-52D0-1043-BC58-804C7E8DAC31}"/>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panose="020B0604020202020204" pitchFamily="34" charset="0"/>
                <a:ea typeface="ＭＳ Ｐゴシック" panose="020B0600070205080204" pitchFamily="34" charset="-128"/>
              </a:defRPr>
            </a:lvl1pPr>
          </a:lstStyle>
          <a:p>
            <a:pPr>
              <a:defRPr/>
            </a:pPr>
            <a:fld id="{85245D96-5CE0-9A4B-A9BE-183F2E8BC4A3}" type="slidenum">
              <a:rPr lang="it-IT" altLang="it-IT"/>
              <a:pPr>
                <a:defRPr/>
              </a:pPr>
              <a:t>‹N›</a:t>
            </a:fld>
            <a:endParaRPr lang="it-IT" altLang="it-IT"/>
          </a:p>
        </p:txBody>
      </p:sp>
    </p:spTree>
    <p:extLst>
      <p:ext uri="{BB962C8B-B14F-4D97-AF65-F5344CB8AC3E}">
        <p14:creationId xmlns:p14="http://schemas.microsoft.com/office/powerpoint/2010/main" val="22920063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egnaposto contenuto 2">
            <a:extLst>
              <a:ext uri="{FF2B5EF4-FFF2-40B4-BE49-F238E27FC236}">
                <a16:creationId xmlns:a16="http://schemas.microsoft.com/office/drawing/2014/main" id="{AAC5F370-C2E8-3849-B2CD-44B4A42868E2}"/>
              </a:ext>
            </a:extLst>
          </p:cNvPr>
          <p:cNvSpPr>
            <a:spLocks noGrp="1" noChangeArrowheads="1"/>
          </p:cNvSpPr>
          <p:nvPr>
            <p:ph idx="1"/>
          </p:nvPr>
        </p:nvSpPr>
        <p:spPr>
          <a:xfrm>
            <a:off x="-36513" y="1341438"/>
            <a:ext cx="9145588" cy="2951162"/>
          </a:xfrm>
        </p:spPr>
        <p:txBody>
          <a:bodyPr/>
          <a:lstStyle/>
          <a:p>
            <a:r>
              <a:rPr lang="it-IT" altLang="it-IT" sz="2900">
                <a:latin typeface="Arial" panose="020B0604020202020204" pitchFamily="34" charset="0"/>
                <a:cs typeface="Arial" panose="020B0604020202020204" pitchFamily="34" charset="0"/>
              </a:rPr>
              <a:t>Infiammazione cronica</a:t>
            </a:r>
          </a:p>
          <a:p>
            <a:endParaRPr lang="it-IT" altLang="it-IT" sz="2900">
              <a:latin typeface="Arial" panose="020B0604020202020204" pitchFamily="34" charset="0"/>
              <a:cs typeface="Arial" panose="020B0604020202020204" pitchFamily="34" charset="0"/>
            </a:endParaRPr>
          </a:p>
          <a:p>
            <a:r>
              <a:rPr lang="it-IT" altLang="it-IT" sz="2900">
                <a:latin typeface="Arial" panose="020B0604020202020204" pitchFamily="34" charset="0"/>
                <a:cs typeface="Arial" panose="020B0604020202020204" pitchFamily="34" charset="0"/>
              </a:rPr>
              <a:t>Effetti sistemici dell’infiammazione</a:t>
            </a:r>
          </a:p>
          <a:p>
            <a:endParaRPr lang="it-IT" altLang="it-IT" sz="2900">
              <a:latin typeface="Arial" panose="020B0604020202020204" pitchFamily="34" charset="0"/>
              <a:cs typeface="Arial" panose="020B0604020202020204" pitchFamily="34" charset="0"/>
            </a:endParaRPr>
          </a:p>
          <a:p>
            <a:r>
              <a:rPr lang="it-IT" altLang="it-IT" sz="2900">
                <a:latin typeface="Arial" panose="020B0604020202020204" pitchFamily="34" charset="0"/>
                <a:cs typeface="Arial" panose="020B0604020202020204" pitchFamily="34" charset="0"/>
              </a:rPr>
              <a:t>Principali eventi della riparazione del danno tissutale</a:t>
            </a:r>
          </a:p>
        </p:txBody>
      </p:sp>
    </p:spTree>
    <p:extLst>
      <p:ext uri="{BB962C8B-B14F-4D97-AF65-F5344CB8AC3E}">
        <p14:creationId xmlns:p14="http://schemas.microsoft.com/office/powerpoint/2010/main" val="15892957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0514" name="Rectangle 2">
            <a:extLst>
              <a:ext uri="{FF2B5EF4-FFF2-40B4-BE49-F238E27FC236}">
                <a16:creationId xmlns:a16="http://schemas.microsoft.com/office/drawing/2014/main" id="{53A6AE81-8AFE-8144-AEE3-FD08EA12401E}"/>
              </a:ext>
            </a:extLst>
          </p:cNvPr>
          <p:cNvSpPr>
            <a:spLocks noGrp="1" noChangeArrowheads="1"/>
          </p:cNvSpPr>
          <p:nvPr>
            <p:ph type="body" idx="1"/>
          </p:nvPr>
        </p:nvSpPr>
        <p:spPr>
          <a:xfrm>
            <a:off x="0" y="1916113"/>
            <a:ext cx="9144000" cy="3600450"/>
          </a:xfrm>
        </p:spPr>
        <p:txBody>
          <a:bodyPr/>
          <a:lstStyle/>
          <a:p>
            <a:pPr marL="1168400" indent="-723900">
              <a:buFontTx/>
              <a:buNone/>
            </a:pPr>
            <a:r>
              <a:rPr lang="it-IT" altLang="it-IT" sz="3500">
                <a:latin typeface="Arial" panose="020B0604020202020204" pitchFamily="34" charset="0"/>
                <a:cs typeface="Arial" panose="020B0604020202020204" pitchFamily="34" charset="0"/>
              </a:rPr>
              <a:t>La flogosi cronica può manifestarsi come</a:t>
            </a:r>
          </a:p>
          <a:p>
            <a:pPr marL="1168400" indent="-723900">
              <a:buFontTx/>
              <a:buNone/>
            </a:pPr>
            <a:endParaRPr lang="it-IT" altLang="it-IT" sz="3500">
              <a:latin typeface="Arial" panose="020B0604020202020204" pitchFamily="34" charset="0"/>
              <a:cs typeface="Arial" panose="020B0604020202020204" pitchFamily="34" charset="0"/>
            </a:endParaRPr>
          </a:p>
          <a:p>
            <a:pPr marL="1168400" indent="-723900"/>
            <a:r>
              <a:rPr lang="it-IT" altLang="it-IT" sz="3500">
                <a:latin typeface="Arial" panose="020B0604020202020204" pitchFamily="34" charset="0"/>
                <a:cs typeface="Arial" panose="020B0604020202020204" pitchFamily="34" charset="0"/>
              </a:rPr>
              <a:t>reazione tissutale </a:t>
            </a:r>
            <a:r>
              <a:rPr lang="it-IT" altLang="it-IT" sz="3500">
                <a:solidFill>
                  <a:srgbClr val="FFFF00"/>
                </a:solidFill>
                <a:latin typeface="Arial" panose="020B0604020202020204" pitchFamily="34" charset="0"/>
                <a:cs typeface="Arial" panose="020B0604020202020204" pitchFamily="34" charset="0"/>
              </a:rPr>
              <a:t>diffusa</a:t>
            </a:r>
          </a:p>
          <a:p>
            <a:pPr marL="1168400" indent="-723900"/>
            <a:endParaRPr lang="it-IT" altLang="it-IT" sz="3500">
              <a:latin typeface="Arial" panose="020B0604020202020204" pitchFamily="34" charset="0"/>
              <a:cs typeface="Arial" panose="020B0604020202020204" pitchFamily="34" charset="0"/>
            </a:endParaRPr>
          </a:p>
          <a:p>
            <a:pPr marL="1168400" indent="-723900"/>
            <a:r>
              <a:rPr lang="it-IT" altLang="it-IT" sz="3500">
                <a:latin typeface="Arial" panose="020B0604020202020204" pitchFamily="34" charset="0"/>
                <a:cs typeface="Arial" panose="020B0604020202020204" pitchFamily="34" charset="0"/>
              </a:rPr>
              <a:t>reazione </a:t>
            </a:r>
            <a:r>
              <a:rPr lang="it-IT" altLang="it-IT" sz="3500">
                <a:solidFill>
                  <a:srgbClr val="FFFF00"/>
                </a:solidFill>
                <a:latin typeface="Arial" panose="020B0604020202020204" pitchFamily="34" charset="0"/>
                <a:cs typeface="Arial" panose="020B0604020202020204" pitchFamily="34" charset="0"/>
              </a:rPr>
              <a:t>granulomatosa</a:t>
            </a:r>
          </a:p>
        </p:txBody>
      </p:sp>
      <p:sp>
        <p:nvSpPr>
          <p:cNvPr id="51202" name="Rectangle 3">
            <a:extLst>
              <a:ext uri="{FF2B5EF4-FFF2-40B4-BE49-F238E27FC236}">
                <a16:creationId xmlns:a16="http://schemas.microsoft.com/office/drawing/2014/main" id="{A5B2C9CA-14BE-1D45-AB77-6595DB674047}"/>
              </a:ext>
            </a:extLst>
          </p:cNvPr>
          <p:cNvSpPr>
            <a:spLocks noGrp="1" noRot="1" noChangeArrowheads="1"/>
          </p:cNvSpPr>
          <p:nvPr>
            <p:ph type="title"/>
          </p:nvPr>
        </p:nvSpPr>
        <p:spPr>
          <a:xfrm>
            <a:off x="1106488" y="44450"/>
            <a:ext cx="6778625" cy="1143000"/>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sz="4000">
                <a:solidFill>
                  <a:srgbClr val="FFFF00"/>
                </a:solidFill>
                <a:latin typeface="Arial" panose="020B0604020202020204" pitchFamily="34" charset="0"/>
                <a:cs typeface="Arial" panose="020B0604020202020204" pitchFamily="34" charset="0"/>
              </a:rPr>
              <a:t>Infiammazione cronica: </a:t>
            </a:r>
            <a:r>
              <a:rPr lang="en-US" altLang="en-US" sz="3600">
                <a:solidFill>
                  <a:srgbClr val="FFFF00"/>
                </a:solidFill>
                <a:latin typeface="Arial" panose="020B0604020202020204" pitchFamily="34" charset="0"/>
                <a:cs typeface="Arial" panose="020B0604020202020204" pitchFamily="34" charset="0"/>
              </a:rPr>
              <a:t>aspetti morfologici</a:t>
            </a:r>
          </a:p>
        </p:txBody>
      </p:sp>
    </p:spTree>
    <p:extLst>
      <p:ext uri="{BB962C8B-B14F-4D97-AF65-F5344CB8AC3E}">
        <p14:creationId xmlns:p14="http://schemas.microsoft.com/office/powerpoint/2010/main" val="16351866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60514">
                                            <p:txEl>
                                              <p:pRg st="2" end="2"/>
                                            </p:txEl>
                                          </p:spTgt>
                                        </p:tgtEl>
                                        <p:attrNameLst>
                                          <p:attrName>style.visibility</p:attrName>
                                        </p:attrNameLst>
                                      </p:cBhvr>
                                      <p:to>
                                        <p:strVal val="visible"/>
                                      </p:to>
                                    </p:set>
                                    <p:animEffect transition="in" filter="strips(downLeft)">
                                      <p:cBhvr>
                                        <p:cTn id="7" dur="500"/>
                                        <p:tgtEl>
                                          <p:spTgt spid="960514">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960514">
                                            <p:txEl>
                                              <p:pRg st="4" end="4"/>
                                            </p:txEl>
                                          </p:spTgt>
                                        </p:tgtEl>
                                        <p:attrNameLst>
                                          <p:attrName>style.visibility</p:attrName>
                                        </p:attrNameLst>
                                      </p:cBhvr>
                                      <p:to>
                                        <p:strVal val="visible"/>
                                      </p:to>
                                    </p:set>
                                    <p:animEffect transition="in" filter="strips(downLeft)">
                                      <p:cBhvr>
                                        <p:cTn id="12" dur="500"/>
                                        <p:tgtEl>
                                          <p:spTgt spid="9605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5" name="Picture 6">
            <a:extLst>
              <a:ext uri="{FF2B5EF4-FFF2-40B4-BE49-F238E27FC236}">
                <a16:creationId xmlns:a16="http://schemas.microsoft.com/office/drawing/2014/main" id="{B3C68090-4185-CC42-8547-ECCFA8078BE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25" y="549275"/>
            <a:ext cx="4392613" cy="6213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2226" name="Text Box 4">
            <a:extLst>
              <a:ext uri="{FF2B5EF4-FFF2-40B4-BE49-F238E27FC236}">
                <a16:creationId xmlns:a16="http://schemas.microsoft.com/office/drawing/2014/main" id="{4A80DDF1-4874-2742-8935-52E3C3E64B68}"/>
              </a:ext>
            </a:extLst>
          </p:cNvPr>
          <p:cNvSpPr txBox="1">
            <a:spLocks noChangeArrowheads="1"/>
          </p:cNvSpPr>
          <p:nvPr/>
        </p:nvSpPr>
        <p:spPr bwMode="auto">
          <a:xfrm>
            <a:off x="0" y="44450"/>
            <a:ext cx="4427538" cy="461963"/>
          </a:xfrm>
          <a:prstGeom prst="rect">
            <a:avLst/>
          </a:prstGeom>
          <a:solidFill>
            <a:schemeClr val="tx1"/>
          </a:solidFill>
          <a:ln w="28575">
            <a:solidFill>
              <a:srgbClr val="0808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srgbClr val="080808"/>
                </a:solidFill>
                <a:effectLst/>
                <a:uLnTx/>
                <a:uFillTx/>
                <a:latin typeface="Arial" panose="020B0604020202020204" pitchFamily="34" charset="0"/>
                <a:ea typeface="+mn-ea"/>
                <a:cs typeface="Arial" panose="020B0604020202020204" pitchFamily="34" charset="0"/>
              </a:rPr>
              <a:t>I. cronica </a:t>
            </a:r>
            <a:r>
              <a:rPr kumimoji="0" lang="it-IT" altLang="it-IT" sz="2400" b="1" i="0" u="none" strike="noStrike" kern="1200" cap="none" spc="0" normalizeH="0" baseline="0" noProof="0">
                <a:ln>
                  <a:noFill/>
                </a:ln>
                <a:solidFill>
                  <a:srgbClr val="080808"/>
                </a:solidFill>
                <a:effectLst/>
                <a:uLnTx/>
                <a:uFillTx/>
                <a:latin typeface="Arial" panose="020B0604020202020204" pitchFamily="34" charset="0"/>
                <a:ea typeface="+mn-ea"/>
                <a:cs typeface="Arial" panose="020B0604020202020204" pitchFamily="34" charset="0"/>
              </a:rPr>
              <a:t>diffusa</a:t>
            </a:r>
            <a:r>
              <a:rPr kumimoji="0" lang="it-IT" altLang="it-IT" sz="2400" b="0" i="0" u="none" strike="noStrike" kern="1200" cap="none" spc="0" normalizeH="0" baseline="0" noProof="0">
                <a:ln>
                  <a:noFill/>
                </a:ln>
                <a:solidFill>
                  <a:srgbClr val="080808"/>
                </a:solidFill>
                <a:effectLst/>
                <a:uLnTx/>
                <a:uFillTx/>
                <a:latin typeface="Arial" panose="020B0604020202020204" pitchFamily="34" charset="0"/>
                <a:ea typeface="+mn-ea"/>
                <a:cs typeface="Arial" panose="020B0604020202020204" pitchFamily="34" charset="0"/>
              </a:rPr>
              <a:t>: e</a:t>
            </a:r>
            <a:r>
              <a:rPr kumimoji="0" lang="it-IT" altLang="it-IT" sz="2400" b="0" i="0" u="none" strike="noStrike" kern="1200" cap="none" spc="0" normalizeH="0" baseline="0" noProof="0">
                <a:ln>
                  <a:noFill/>
                </a:ln>
                <a:solidFill>
                  <a:srgbClr val="111111"/>
                </a:solidFill>
                <a:effectLst/>
                <a:uLnTx/>
                <a:uFillTx/>
                <a:latin typeface="Arial" panose="020B0604020202020204" pitchFamily="34" charset="0"/>
                <a:ea typeface="+mn-ea"/>
                <a:cs typeface="Arial" panose="020B0604020202020204" pitchFamily="34" charset="0"/>
              </a:rPr>
              <a:t>patite virale</a:t>
            </a:r>
          </a:p>
        </p:txBody>
      </p:sp>
      <p:grpSp>
        <p:nvGrpSpPr>
          <p:cNvPr id="2" name="Gruppo 1">
            <a:extLst>
              <a:ext uri="{FF2B5EF4-FFF2-40B4-BE49-F238E27FC236}">
                <a16:creationId xmlns:a16="http://schemas.microsoft.com/office/drawing/2014/main" id="{E6449D64-ECF7-D149-B7ED-ED3FD26AA003}"/>
              </a:ext>
            </a:extLst>
          </p:cNvPr>
          <p:cNvGrpSpPr>
            <a:grpSpLocks/>
          </p:cNvGrpSpPr>
          <p:nvPr/>
        </p:nvGrpSpPr>
        <p:grpSpPr bwMode="auto">
          <a:xfrm>
            <a:off x="4532313" y="66675"/>
            <a:ext cx="4537075" cy="6696075"/>
            <a:chOff x="4499992" y="44624"/>
            <a:chExt cx="4536504" cy="6696864"/>
          </a:xfrm>
        </p:grpSpPr>
        <p:pic>
          <p:nvPicPr>
            <p:cNvPr id="52230" name="Picture 2" descr="http://www.issoonline.com/content/figures/1477-7800-4-21-2-l.jpg">
              <a:extLst>
                <a:ext uri="{FF2B5EF4-FFF2-40B4-BE49-F238E27FC236}">
                  <a16:creationId xmlns:a16="http://schemas.microsoft.com/office/drawing/2014/main" id="{368367C4-98E8-0341-98E8-8EFCB52A135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3773758" y="770858"/>
              <a:ext cx="5987702" cy="4535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Text Box 4">
              <a:extLst>
                <a:ext uri="{FF2B5EF4-FFF2-40B4-BE49-F238E27FC236}">
                  <a16:creationId xmlns:a16="http://schemas.microsoft.com/office/drawing/2014/main" id="{33A721CA-DB8B-7B44-A869-5DB1B70403A9}"/>
                </a:ext>
              </a:extLst>
            </p:cNvPr>
            <p:cNvSpPr txBox="1">
              <a:spLocks noChangeArrowheads="1"/>
            </p:cNvSpPr>
            <p:nvPr/>
          </p:nvSpPr>
          <p:spPr bwMode="auto">
            <a:xfrm>
              <a:off x="4499992" y="5541039"/>
              <a:ext cx="4536504" cy="1200449"/>
            </a:xfrm>
            <a:prstGeom prst="rect">
              <a:avLst/>
            </a:prstGeom>
            <a:solidFill>
              <a:schemeClr val="tx1"/>
            </a:solidFill>
            <a:ln w="28575">
              <a:solidFill>
                <a:srgbClr val="0808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2400" b="0" i="0" u="none" strike="noStrike" kern="1200" cap="none" spc="0" normalizeH="0" baseline="0" noProof="0">
                  <a:ln>
                    <a:noFill/>
                  </a:ln>
                  <a:solidFill>
                    <a:srgbClr val="080808"/>
                  </a:solidFill>
                  <a:effectLst/>
                  <a:uLnTx/>
                  <a:uFillTx/>
                  <a:latin typeface="Arial" panose="020B0604020202020204" pitchFamily="34" charset="0"/>
                  <a:ea typeface="+mn-ea"/>
                  <a:cs typeface="Arial" panose="020B0604020202020204" pitchFamily="34" charset="0"/>
                </a:rPr>
                <a:t>I. cronica </a:t>
              </a:r>
              <a:r>
                <a:rPr kumimoji="0" lang="it-IT" altLang="it-IT" sz="2400" b="1" i="0" u="none" strike="noStrike" kern="1200" cap="none" spc="0" normalizeH="0" baseline="0" noProof="0">
                  <a:ln>
                    <a:noFill/>
                  </a:ln>
                  <a:solidFill>
                    <a:srgbClr val="080808"/>
                  </a:solidFill>
                  <a:effectLst/>
                  <a:uLnTx/>
                  <a:uFillTx/>
                  <a:latin typeface="Arial" panose="020B0604020202020204" pitchFamily="34" charset="0"/>
                  <a:ea typeface="+mn-ea"/>
                  <a:cs typeface="Arial" panose="020B0604020202020204" pitchFamily="34" charset="0"/>
                </a:rPr>
                <a:t>granulomatosa</a:t>
              </a:r>
              <a:r>
                <a:rPr kumimoji="0" lang="it-IT" altLang="it-IT" sz="2400" b="0" i="0" u="none" strike="noStrike" kern="1200" cap="none" spc="0" normalizeH="0" baseline="0" noProof="0">
                  <a:ln>
                    <a:noFill/>
                  </a:ln>
                  <a:solidFill>
                    <a:srgbClr val="080808"/>
                  </a:solidFill>
                  <a:effectLst/>
                  <a:uLnTx/>
                  <a:uFillTx/>
                  <a:latin typeface="Arial" panose="020B0604020202020204" pitchFamily="34" charset="0"/>
                  <a:ea typeface="+mn-ea"/>
                  <a:cs typeface="Arial" panose="020B0604020202020204" pitchFamily="34" charset="0"/>
                </a:rPr>
                <a:t>: addensamenti focali di cellule delimitati da t. connettivo</a:t>
              </a:r>
              <a:endParaRPr kumimoji="0" lang="it-IT" altLang="it-IT" sz="2400" b="0" i="0" u="none" strike="noStrike" kern="1200" cap="none" spc="0" normalizeH="0" baseline="0" noProof="0">
                <a:ln>
                  <a:noFill/>
                </a:ln>
                <a:solidFill>
                  <a:srgbClr val="111111"/>
                </a:solidFill>
                <a:effectLst/>
                <a:uLnTx/>
                <a:uFillTx/>
                <a:latin typeface="Arial" panose="020B0604020202020204" pitchFamily="34" charset="0"/>
                <a:ea typeface="+mn-ea"/>
                <a:cs typeface="Arial" panose="020B0604020202020204" pitchFamily="34" charset="0"/>
              </a:endParaRPr>
            </a:p>
          </p:txBody>
        </p:sp>
      </p:grpSp>
      <p:sp>
        <p:nvSpPr>
          <p:cNvPr id="52228" name="Figura a mano libera 2">
            <a:extLst>
              <a:ext uri="{FF2B5EF4-FFF2-40B4-BE49-F238E27FC236}">
                <a16:creationId xmlns:a16="http://schemas.microsoft.com/office/drawing/2014/main" id="{AB7D92BC-AD13-9B44-92E8-B43993E4C216}"/>
              </a:ext>
            </a:extLst>
          </p:cNvPr>
          <p:cNvSpPr>
            <a:spLocks/>
          </p:cNvSpPr>
          <p:nvPr/>
        </p:nvSpPr>
        <p:spPr bwMode="auto">
          <a:xfrm>
            <a:off x="0" y="1100138"/>
            <a:ext cx="4244975" cy="5507037"/>
          </a:xfrm>
          <a:custGeom>
            <a:avLst/>
            <a:gdLst>
              <a:gd name="T0" fmla="*/ 467156 w 4245519"/>
              <a:gd name="T1" fmla="*/ 216949 h 5508172"/>
              <a:gd name="T2" fmla="*/ 586644 w 4245519"/>
              <a:gd name="T3" fmla="*/ 314581 h 5508172"/>
              <a:gd name="T4" fmla="*/ 890781 w 4245519"/>
              <a:gd name="T5" fmla="*/ 390510 h 5508172"/>
              <a:gd name="T6" fmla="*/ 1151460 w 4245519"/>
              <a:gd name="T7" fmla="*/ 498992 h 5508172"/>
              <a:gd name="T8" fmla="*/ 1542495 w 4245519"/>
              <a:gd name="T9" fmla="*/ 596623 h 5508172"/>
              <a:gd name="T10" fmla="*/ 1651115 w 4245519"/>
              <a:gd name="T11" fmla="*/ 672551 h 5508172"/>
              <a:gd name="T12" fmla="*/ 1781461 w 4245519"/>
              <a:gd name="T13" fmla="*/ 900352 h 5508172"/>
              <a:gd name="T14" fmla="*/ 1911810 w 4245519"/>
              <a:gd name="T15" fmla="*/ 1030525 h 5508172"/>
              <a:gd name="T16" fmla="*/ 2085598 w 4245519"/>
              <a:gd name="T17" fmla="*/ 1171544 h 5508172"/>
              <a:gd name="T18" fmla="*/ 2259389 w 4245519"/>
              <a:gd name="T19" fmla="*/ 1323413 h 5508172"/>
              <a:gd name="T20" fmla="*/ 2378876 w 4245519"/>
              <a:gd name="T21" fmla="*/ 1616300 h 5508172"/>
              <a:gd name="T22" fmla="*/ 2530940 w 4245519"/>
              <a:gd name="T23" fmla="*/ 1779013 h 5508172"/>
              <a:gd name="T24" fmla="*/ 2617836 w 4245519"/>
              <a:gd name="T25" fmla="*/ 1963423 h 5508172"/>
              <a:gd name="T26" fmla="*/ 2769907 w 4245519"/>
              <a:gd name="T27" fmla="*/ 2191223 h 5508172"/>
              <a:gd name="T28" fmla="*/ 2900252 w 4245519"/>
              <a:gd name="T29" fmla="*/ 2353939 h 5508172"/>
              <a:gd name="T30" fmla="*/ 2965423 w 4245519"/>
              <a:gd name="T31" fmla="*/ 2538349 h 5508172"/>
              <a:gd name="T32" fmla="*/ 3063180 w 4245519"/>
              <a:gd name="T33" fmla="*/ 2744455 h 5508172"/>
              <a:gd name="T34" fmla="*/ 3258698 w 4245519"/>
              <a:gd name="T35" fmla="*/ 2885473 h 5508172"/>
              <a:gd name="T36" fmla="*/ 3443352 w 4245519"/>
              <a:gd name="T37" fmla="*/ 3059036 h 5508172"/>
              <a:gd name="T38" fmla="*/ 3454214 w 4245519"/>
              <a:gd name="T39" fmla="*/ 3286836 h 5508172"/>
              <a:gd name="T40" fmla="*/ 3638868 w 4245519"/>
              <a:gd name="T41" fmla="*/ 3406161 h 5508172"/>
              <a:gd name="T42" fmla="*/ 3682317 w 4245519"/>
              <a:gd name="T43" fmla="*/ 3709893 h 5508172"/>
              <a:gd name="T44" fmla="*/ 3823523 w 4245519"/>
              <a:gd name="T45" fmla="*/ 4002781 h 5508172"/>
              <a:gd name="T46" fmla="*/ 3953867 w 4245519"/>
              <a:gd name="T47" fmla="*/ 4176343 h 5508172"/>
              <a:gd name="T48" fmla="*/ 4051626 w 4245519"/>
              <a:gd name="T49" fmla="*/ 4328210 h 5508172"/>
              <a:gd name="T50" fmla="*/ 4225418 w 4245519"/>
              <a:gd name="T51" fmla="*/ 4490925 h 5508172"/>
              <a:gd name="T52" fmla="*/ 4171107 w 4245519"/>
              <a:gd name="T53" fmla="*/ 4924831 h 5508172"/>
              <a:gd name="T54" fmla="*/ 4073350 w 4245519"/>
              <a:gd name="T55" fmla="*/ 5065850 h 5508172"/>
              <a:gd name="T56" fmla="*/ 4073350 w 4245519"/>
              <a:gd name="T57" fmla="*/ 5304498 h 5508172"/>
              <a:gd name="T58" fmla="*/ 3997316 w 4245519"/>
              <a:gd name="T59" fmla="*/ 5412975 h 5508172"/>
              <a:gd name="T60" fmla="*/ 3693179 w 4245519"/>
              <a:gd name="T61" fmla="*/ 5488909 h 5508172"/>
              <a:gd name="T62" fmla="*/ 3302145 w 4245519"/>
              <a:gd name="T63" fmla="*/ 5423822 h 5508172"/>
              <a:gd name="T64" fmla="*/ 3084905 w 4245519"/>
              <a:gd name="T65" fmla="*/ 5347889 h 5508172"/>
              <a:gd name="T66" fmla="*/ 2943699 w 4245519"/>
              <a:gd name="T67" fmla="*/ 5174326 h 5508172"/>
              <a:gd name="T68" fmla="*/ 2737322 w 4245519"/>
              <a:gd name="T69" fmla="*/ 5196022 h 5508172"/>
              <a:gd name="T70" fmla="*/ 2574391 w 4245519"/>
              <a:gd name="T71" fmla="*/ 5358737 h 5508172"/>
              <a:gd name="T72" fmla="*/ 2302840 w 4245519"/>
              <a:gd name="T73" fmla="*/ 5456365 h 5508172"/>
              <a:gd name="T74" fmla="*/ 2074739 w 4245519"/>
              <a:gd name="T75" fmla="*/ 5282804 h 5508172"/>
              <a:gd name="T76" fmla="*/ 1890083 w 4245519"/>
              <a:gd name="T77" fmla="*/ 5261108 h 5508172"/>
              <a:gd name="T78" fmla="*/ 1748879 w 4245519"/>
              <a:gd name="T79" fmla="*/ 5358737 h 5508172"/>
              <a:gd name="T80" fmla="*/ 1509907 w 4245519"/>
              <a:gd name="T81" fmla="*/ 5445518 h 5508172"/>
              <a:gd name="T82" fmla="*/ 1194918 w 4245519"/>
              <a:gd name="T83" fmla="*/ 5369585 h 5508172"/>
              <a:gd name="T84" fmla="*/ 912501 w 4245519"/>
              <a:gd name="T85" fmla="*/ 5152632 h 5508172"/>
              <a:gd name="T86" fmla="*/ 858191 w 4245519"/>
              <a:gd name="T87" fmla="*/ 4664486 h 5508172"/>
              <a:gd name="T88" fmla="*/ 934221 w 4245519"/>
              <a:gd name="T89" fmla="*/ 4458382 h 5508172"/>
              <a:gd name="T90" fmla="*/ 847323 w 4245519"/>
              <a:gd name="T91" fmla="*/ 4241428 h 5508172"/>
              <a:gd name="T92" fmla="*/ 782161 w 4245519"/>
              <a:gd name="T93" fmla="*/ 4100410 h 5508172"/>
              <a:gd name="T94" fmla="*/ 673542 w 4245519"/>
              <a:gd name="T95" fmla="*/ 3850915 h 5508172"/>
              <a:gd name="T96" fmla="*/ 543186 w 4245519"/>
              <a:gd name="T97" fmla="*/ 3633961 h 5508172"/>
              <a:gd name="T98" fmla="*/ 358537 w 4245519"/>
              <a:gd name="T99" fmla="*/ 3417008 h 5508172"/>
              <a:gd name="T100" fmla="*/ 217328 w 4245519"/>
              <a:gd name="T101" fmla="*/ 3189208 h 5508172"/>
              <a:gd name="T102" fmla="*/ 108709 w 4245519"/>
              <a:gd name="T103" fmla="*/ 2928863 h 5508172"/>
              <a:gd name="T104" fmla="*/ 130430 w 4245519"/>
              <a:gd name="T105" fmla="*/ 2223767 h 5508172"/>
              <a:gd name="T106" fmla="*/ 90 w 4245519"/>
              <a:gd name="T107" fmla="*/ 1865794 h 5508172"/>
              <a:gd name="T108" fmla="*/ 86989 w 4245519"/>
              <a:gd name="T109" fmla="*/ 1529519 h 5508172"/>
              <a:gd name="T110" fmla="*/ 173887 w 4245519"/>
              <a:gd name="T111" fmla="*/ 1366803 h 5508172"/>
              <a:gd name="T112" fmla="*/ 141298 w 4245519"/>
              <a:gd name="T113" fmla="*/ 21704 h 5508172"/>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4245519" h="5508172">
                <a:moveTo>
                  <a:pt x="108947" y="0"/>
                </a:moveTo>
                <a:cubicBezTo>
                  <a:pt x="210547" y="58057"/>
                  <a:pt x="313405" y="113967"/>
                  <a:pt x="413747" y="174172"/>
                </a:cubicBezTo>
                <a:cubicBezTo>
                  <a:pt x="422548" y="179452"/>
                  <a:pt x="427505" y="189532"/>
                  <a:pt x="435519" y="195943"/>
                </a:cubicBezTo>
                <a:cubicBezTo>
                  <a:pt x="445735" y="204116"/>
                  <a:pt x="458243" y="209200"/>
                  <a:pt x="468176" y="217714"/>
                </a:cubicBezTo>
                <a:cubicBezTo>
                  <a:pt x="483761" y="231072"/>
                  <a:pt x="497205" y="246743"/>
                  <a:pt x="511719" y="261257"/>
                </a:cubicBezTo>
                <a:cubicBezTo>
                  <a:pt x="518976" y="268514"/>
                  <a:pt x="523753" y="279784"/>
                  <a:pt x="533490" y="283029"/>
                </a:cubicBezTo>
                <a:lnTo>
                  <a:pt x="566147" y="293914"/>
                </a:lnTo>
                <a:cubicBezTo>
                  <a:pt x="573404" y="301171"/>
                  <a:pt x="578739" y="311096"/>
                  <a:pt x="587919" y="315686"/>
                </a:cubicBezTo>
                <a:cubicBezTo>
                  <a:pt x="608445" y="325949"/>
                  <a:pt x="631462" y="330200"/>
                  <a:pt x="653233" y="337457"/>
                </a:cubicBezTo>
                <a:cubicBezTo>
                  <a:pt x="664119" y="341086"/>
                  <a:pt x="676343" y="341978"/>
                  <a:pt x="685890" y="348343"/>
                </a:cubicBezTo>
                <a:cubicBezTo>
                  <a:pt x="708330" y="363302"/>
                  <a:pt x="723471" y="377533"/>
                  <a:pt x="751204" y="381000"/>
                </a:cubicBezTo>
                <a:cubicBezTo>
                  <a:pt x="798150" y="386868"/>
                  <a:pt x="845547" y="388257"/>
                  <a:pt x="892719" y="391886"/>
                </a:cubicBezTo>
                <a:cubicBezTo>
                  <a:pt x="914490" y="399143"/>
                  <a:pt x="938938" y="400927"/>
                  <a:pt x="958033" y="413657"/>
                </a:cubicBezTo>
                <a:cubicBezTo>
                  <a:pt x="1042438" y="469927"/>
                  <a:pt x="998528" y="448928"/>
                  <a:pt x="1088661" y="478972"/>
                </a:cubicBezTo>
                <a:lnTo>
                  <a:pt x="1121319" y="489857"/>
                </a:lnTo>
                <a:lnTo>
                  <a:pt x="1153976" y="500743"/>
                </a:lnTo>
                <a:cubicBezTo>
                  <a:pt x="1241817" y="483174"/>
                  <a:pt x="1264225" y="473845"/>
                  <a:pt x="1382576" y="500743"/>
                </a:cubicBezTo>
                <a:cubicBezTo>
                  <a:pt x="1408091" y="506542"/>
                  <a:pt x="1424486" y="532584"/>
                  <a:pt x="1447890" y="544286"/>
                </a:cubicBezTo>
                <a:lnTo>
                  <a:pt x="1491433" y="566057"/>
                </a:lnTo>
                <a:cubicBezTo>
                  <a:pt x="1546594" y="621221"/>
                  <a:pt x="1475207" y="556322"/>
                  <a:pt x="1545861" y="598714"/>
                </a:cubicBezTo>
                <a:cubicBezTo>
                  <a:pt x="1554662" y="603994"/>
                  <a:pt x="1559619" y="614075"/>
                  <a:pt x="1567633" y="620486"/>
                </a:cubicBezTo>
                <a:cubicBezTo>
                  <a:pt x="1577849" y="628659"/>
                  <a:pt x="1590074" y="634084"/>
                  <a:pt x="1600290" y="642257"/>
                </a:cubicBezTo>
                <a:cubicBezTo>
                  <a:pt x="1608304" y="648668"/>
                  <a:pt x="1613260" y="658749"/>
                  <a:pt x="1622061" y="664029"/>
                </a:cubicBezTo>
                <a:cubicBezTo>
                  <a:pt x="1631901" y="669933"/>
                  <a:pt x="1643833" y="671286"/>
                  <a:pt x="1654719" y="674914"/>
                </a:cubicBezTo>
                <a:cubicBezTo>
                  <a:pt x="1707294" y="727492"/>
                  <a:pt x="1643322" y="660670"/>
                  <a:pt x="1698261" y="729343"/>
                </a:cubicBezTo>
                <a:cubicBezTo>
                  <a:pt x="1704672" y="737357"/>
                  <a:pt x="1713622" y="743100"/>
                  <a:pt x="1720033" y="751114"/>
                </a:cubicBezTo>
                <a:cubicBezTo>
                  <a:pt x="1774962" y="819775"/>
                  <a:pt x="1711007" y="752977"/>
                  <a:pt x="1763576" y="805543"/>
                </a:cubicBezTo>
                <a:cubicBezTo>
                  <a:pt x="1763688" y="806215"/>
                  <a:pt x="1774062" y="889408"/>
                  <a:pt x="1785347" y="903514"/>
                </a:cubicBezTo>
                <a:cubicBezTo>
                  <a:pt x="1793520" y="913730"/>
                  <a:pt x="1807118" y="918029"/>
                  <a:pt x="1818004" y="925286"/>
                </a:cubicBezTo>
                <a:cubicBezTo>
                  <a:pt x="1832518" y="947057"/>
                  <a:pt x="1839776" y="976085"/>
                  <a:pt x="1861547" y="990600"/>
                </a:cubicBezTo>
                <a:cubicBezTo>
                  <a:pt x="1872433" y="997857"/>
                  <a:pt x="1883988" y="1004199"/>
                  <a:pt x="1894204" y="1012372"/>
                </a:cubicBezTo>
                <a:cubicBezTo>
                  <a:pt x="1902218" y="1018783"/>
                  <a:pt x="1907436" y="1028450"/>
                  <a:pt x="1915976" y="1034143"/>
                </a:cubicBezTo>
                <a:cubicBezTo>
                  <a:pt x="1929478" y="1043144"/>
                  <a:pt x="1945005" y="1048657"/>
                  <a:pt x="1959519" y="1055914"/>
                </a:cubicBezTo>
                <a:lnTo>
                  <a:pt x="2035719" y="1132114"/>
                </a:lnTo>
                <a:cubicBezTo>
                  <a:pt x="2042976" y="1139371"/>
                  <a:pt x="2048950" y="1148193"/>
                  <a:pt x="2057490" y="1153886"/>
                </a:cubicBezTo>
                <a:cubicBezTo>
                  <a:pt x="2068376" y="1161143"/>
                  <a:pt x="2080301" y="1167042"/>
                  <a:pt x="2090147" y="1175657"/>
                </a:cubicBezTo>
                <a:cubicBezTo>
                  <a:pt x="2109457" y="1192553"/>
                  <a:pt x="2123227" y="1215854"/>
                  <a:pt x="2144576" y="1230086"/>
                </a:cubicBezTo>
                <a:cubicBezTo>
                  <a:pt x="2155462" y="1237343"/>
                  <a:pt x="2167387" y="1243242"/>
                  <a:pt x="2177233" y="1251857"/>
                </a:cubicBezTo>
                <a:cubicBezTo>
                  <a:pt x="2196542" y="1268753"/>
                  <a:pt x="2210312" y="1292054"/>
                  <a:pt x="2231661" y="1306286"/>
                </a:cubicBezTo>
                <a:cubicBezTo>
                  <a:pt x="2242547" y="1313543"/>
                  <a:pt x="2254103" y="1319884"/>
                  <a:pt x="2264319" y="1328057"/>
                </a:cubicBezTo>
                <a:cubicBezTo>
                  <a:pt x="2341883" y="1390108"/>
                  <a:pt x="2218222" y="1304584"/>
                  <a:pt x="2318747" y="1371600"/>
                </a:cubicBezTo>
                <a:cubicBezTo>
                  <a:pt x="2341102" y="1438664"/>
                  <a:pt x="2320507" y="1370389"/>
                  <a:pt x="2340519" y="1480457"/>
                </a:cubicBezTo>
                <a:cubicBezTo>
                  <a:pt x="2347101" y="1516661"/>
                  <a:pt x="2361810" y="1555215"/>
                  <a:pt x="2373176" y="1589314"/>
                </a:cubicBezTo>
                <a:cubicBezTo>
                  <a:pt x="2376805" y="1600200"/>
                  <a:pt x="2375947" y="1613858"/>
                  <a:pt x="2384061" y="1621972"/>
                </a:cubicBezTo>
                <a:lnTo>
                  <a:pt x="2438490" y="1676400"/>
                </a:lnTo>
                <a:cubicBezTo>
                  <a:pt x="2459683" y="1739977"/>
                  <a:pt x="2432794" y="1681589"/>
                  <a:pt x="2482033" y="1730829"/>
                </a:cubicBezTo>
                <a:cubicBezTo>
                  <a:pt x="2491284" y="1740080"/>
                  <a:pt x="2494553" y="1754235"/>
                  <a:pt x="2503804" y="1763486"/>
                </a:cubicBezTo>
                <a:cubicBezTo>
                  <a:pt x="2513055" y="1772737"/>
                  <a:pt x="2526245" y="1777084"/>
                  <a:pt x="2536461" y="1785257"/>
                </a:cubicBezTo>
                <a:cubicBezTo>
                  <a:pt x="2544475" y="1791668"/>
                  <a:pt x="2550976" y="1799772"/>
                  <a:pt x="2558233" y="1807029"/>
                </a:cubicBezTo>
                <a:cubicBezTo>
                  <a:pt x="2597938" y="1926140"/>
                  <a:pt x="2534613" y="1745718"/>
                  <a:pt x="2590890" y="1872343"/>
                </a:cubicBezTo>
                <a:cubicBezTo>
                  <a:pt x="2600210" y="1893314"/>
                  <a:pt x="2605404" y="1915886"/>
                  <a:pt x="2612661" y="1937657"/>
                </a:cubicBezTo>
                <a:cubicBezTo>
                  <a:pt x="2616290" y="1948543"/>
                  <a:pt x="2617182" y="1960767"/>
                  <a:pt x="2623547" y="1970314"/>
                </a:cubicBezTo>
                <a:lnTo>
                  <a:pt x="2688861" y="2068286"/>
                </a:lnTo>
                <a:cubicBezTo>
                  <a:pt x="2696118" y="2079172"/>
                  <a:pt x="2701382" y="2091692"/>
                  <a:pt x="2710633" y="2100943"/>
                </a:cubicBezTo>
                <a:cubicBezTo>
                  <a:pt x="2734709" y="2125019"/>
                  <a:pt x="2749905" y="2135945"/>
                  <a:pt x="2765061" y="2166257"/>
                </a:cubicBezTo>
                <a:cubicBezTo>
                  <a:pt x="2770193" y="2176520"/>
                  <a:pt x="2769062" y="2189734"/>
                  <a:pt x="2775947" y="2198914"/>
                </a:cubicBezTo>
                <a:cubicBezTo>
                  <a:pt x="2791342" y="2219440"/>
                  <a:pt x="2816144" y="2231994"/>
                  <a:pt x="2830376" y="2253343"/>
                </a:cubicBezTo>
                <a:cubicBezTo>
                  <a:pt x="2837633" y="2264229"/>
                  <a:pt x="2841931" y="2277827"/>
                  <a:pt x="2852147" y="2286000"/>
                </a:cubicBezTo>
                <a:cubicBezTo>
                  <a:pt x="2861107" y="2293168"/>
                  <a:pt x="2873918" y="2293257"/>
                  <a:pt x="2884804" y="2296886"/>
                </a:cubicBezTo>
                <a:cubicBezTo>
                  <a:pt x="2892061" y="2318657"/>
                  <a:pt x="2902076" y="2339697"/>
                  <a:pt x="2906576" y="2362200"/>
                </a:cubicBezTo>
                <a:cubicBezTo>
                  <a:pt x="2910204" y="2380343"/>
                  <a:pt x="2910964" y="2399305"/>
                  <a:pt x="2917461" y="2416629"/>
                </a:cubicBezTo>
                <a:cubicBezTo>
                  <a:pt x="2922055" y="2428879"/>
                  <a:pt x="2933919" y="2437331"/>
                  <a:pt x="2939233" y="2449286"/>
                </a:cubicBezTo>
                <a:cubicBezTo>
                  <a:pt x="2948554" y="2470257"/>
                  <a:pt x="2953747" y="2492829"/>
                  <a:pt x="2961004" y="2514600"/>
                </a:cubicBezTo>
                <a:cubicBezTo>
                  <a:pt x="2964633" y="2525486"/>
                  <a:pt x="2963776" y="2539143"/>
                  <a:pt x="2971890" y="2547257"/>
                </a:cubicBezTo>
                <a:lnTo>
                  <a:pt x="3015433" y="2590800"/>
                </a:lnTo>
                <a:lnTo>
                  <a:pt x="3037204" y="2612572"/>
                </a:lnTo>
                <a:cubicBezTo>
                  <a:pt x="3044461" y="2634343"/>
                  <a:pt x="3055731" y="2655168"/>
                  <a:pt x="3058976" y="2677886"/>
                </a:cubicBezTo>
                <a:cubicBezTo>
                  <a:pt x="3062604" y="2703286"/>
                  <a:pt x="3061747" y="2729745"/>
                  <a:pt x="3069861" y="2754086"/>
                </a:cubicBezTo>
                <a:cubicBezTo>
                  <a:pt x="3073107" y="2763823"/>
                  <a:pt x="3085222" y="2767843"/>
                  <a:pt x="3091633" y="2775857"/>
                </a:cubicBezTo>
                <a:cubicBezTo>
                  <a:pt x="3116781" y="2807292"/>
                  <a:pt x="3105970" y="2806921"/>
                  <a:pt x="3135176" y="2830286"/>
                </a:cubicBezTo>
                <a:cubicBezTo>
                  <a:pt x="3187168" y="2871879"/>
                  <a:pt x="3146837" y="2836117"/>
                  <a:pt x="3200490" y="2862943"/>
                </a:cubicBezTo>
                <a:cubicBezTo>
                  <a:pt x="3284899" y="2905147"/>
                  <a:pt x="3183720" y="2868238"/>
                  <a:pt x="3265804" y="2895600"/>
                </a:cubicBezTo>
                <a:cubicBezTo>
                  <a:pt x="3273061" y="2902857"/>
                  <a:pt x="3279365" y="2911214"/>
                  <a:pt x="3287576" y="2917372"/>
                </a:cubicBezTo>
                <a:cubicBezTo>
                  <a:pt x="3308509" y="2933071"/>
                  <a:pt x="3352890" y="2960914"/>
                  <a:pt x="3352890" y="2960914"/>
                </a:cubicBezTo>
                <a:cubicBezTo>
                  <a:pt x="3388894" y="3014923"/>
                  <a:pt x="3365407" y="2984317"/>
                  <a:pt x="3429090" y="3048000"/>
                </a:cubicBezTo>
                <a:lnTo>
                  <a:pt x="3450861" y="3069772"/>
                </a:lnTo>
                <a:lnTo>
                  <a:pt x="3472633" y="3091543"/>
                </a:lnTo>
                <a:cubicBezTo>
                  <a:pt x="3469004" y="3106057"/>
                  <a:pt x="3464022" y="3120299"/>
                  <a:pt x="3461747" y="3135086"/>
                </a:cubicBezTo>
                <a:cubicBezTo>
                  <a:pt x="3440912" y="3270507"/>
                  <a:pt x="3464283" y="3192789"/>
                  <a:pt x="3439976" y="3265714"/>
                </a:cubicBezTo>
                <a:cubicBezTo>
                  <a:pt x="3447233" y="3276600"/>
                  <a:pt x="3453574" y="3288156"/>
                  <a:pt x="3461747" y="3298372"/>
                </a:cubicBezTo>
                <a:cubicBezTo>
                  <a:pt x="3480457" y="3321760"/>
                  <a:pt x="3511873" y="3342370"/>
                  <a:pt x="3537947" y="3352800"/>
                </a:cubicBezTo>
                <a:cubicBezTo>
                  <a:pt x="3555126" y="3359672"/>
                  <a:pt x="3574233" y="3360057"/>
                  <a:pt x="3592376" y="3363686"/>
                </a:cubicBezTo>
                <a:cubicBezTo>
                  <a:pt x="3603262" y="3370943"/>
                  <a:pt x="3615782" y="3376206"/>
                  <a:pt x="3625033" y="3385457"/>
                </a:cubicBezTo>
                <a:cubicBezTo>
                  <a:pt x="3634284" y="3394708"/>
                  <a:pt x="3638631" y="3407898"/>
                  <a:pt x="3646804" y="3418114"/>
                </a:cubicBezTo>
                <a:cubicBezTo>
                  <a:pt x="3653215" y="3426128"/>
                  <a:pt x="3661319" y="3432629"/>
                  <a:pt x="3668576" y="3439886"/>
                </a:cubicBezTo>
                <a:cubicBezTo>
                  <a:pt x="3661319" y="3461657"/>
                  <a:pt x="3645044" y="3482319"/>
                  <a:pt x="3646804" y="3505200"/>
                </a:cubicBezTo>
                <a:cubicBezTo>
                  <a:pt x="3650433" y="3552371"/>
                  <a:pt x="3651822" y="3599769"/>
                  <a:pt x="3657690" y="3646714"/>
                </a:cubicBezTo>
                <a:cubicBezTo>
                  <a:pt x="3660606" y="3670045"/>
                  <a:pt x="3681971" y="3704068"/>
                  <a:pt x="3690347" y="3722914"/>
                </a:cubicBezTo>
                <a:cubicBezTo>
                  <a:pt x="3698283" y="3740770"/>
                  <a:pt x="3703380" y="3759865"/>
                  <a:pt x="3712119" y="3777343"/>
                </a:cubicBezTo>
                <a:cubicBezTo>
                  <a:pt x="3732524" y="3818153"/>
                  <a:pt x="3741890" y="3809161"/>
                  <a:pt x="3766547" y="3853543"/>
                </a:cubicBezTo>
                <a:cubicBezTo>
                  <a:pt x="3809808" y="3931413"/>
                  <a:pt x="3766912" y="3886929"/>
                  <a:pt x="3810090" y="3973286"/>
                </a:cubicBezTo>
                <a:cubicBezTo>
                  <a:pt x="3817347" y="3987800"/>
                  <a:pt x="3825270" y="4002000"/>
                  <a:pt x="3831861" y="4016829"/>
                </a:cubicBezTo>
                <a:cubicBezTo>
                  <a:pt x="3839797" y="4034685"/>
                  <a:pt x="3843938" y="4054291"/>
                  <a:pt x="3853633" y="4071257"/>
                </a:cubicBezTo>
                <a:cubicBezTo>
                  <a:pt x="3858725" y="4080168"/>
                  <a:pt x="3868993" y="4085015"/>
                  <a:pt x="3875404" y="4093029"/>
                </a:cubicBezTo>
                <a:cubicBezTo>
                  <a:pt x="3883577" y="4103245"/>
                  <a:pt x="3888484" y="4115908"/>
                  <a:pt x="3897176" y="4125686"/>
                </a:cubicBezTo>
                <a:cubicBezTo>
                  <a:pt x="3917631" y="4148698"/>
                  <a:pt x="3940719" y="4169229"/>
                  <a:pt x="3962490" y="4191000"/>
                </a:cubicBezTo>
                <a:lnTo>
                  <a:pt x="3984261" y="4212772"/>
                </a:lnTo>
                <a:cubicBezTo>
                  <a:pt x="3991518" y="4234543"/>
                  <a:pt x="3989806" y="4261859"/>
                  <a:pt x="4006033" y="4278086"/>
                </a:cubicBezTo>
                <a:cubicBezTo>
                  <a:pt x="4016919" y="4288972"/>
                  <a:pt x="4028835" y="4298916"/>
                  <a:pt x="4038690" y="4310743"/>
                </a:cubicBezTo>
                <a:cubicBezTo>
                  <a:pt x="4047065" y="4320794"/>
                  <a:pt x="4051210" y="4334149"/>
                  <a:pt x="4060461" y="4343400"/>
                </a:cubicBezTo>
                <a:cubicBezTo>
                  <a:pt x="4125901" y="4408840"/>
                  <a:pt x="4067009" y="4293347"/>
                  <a:pt x="4158433" y="4430486"/>
                </a:cubicBezTo>
                <a:cubicBezTo>
                  <a:pt x="4165690" y="4441372"/>
                  <a:pt x="4170953" y="4453892"/>
                  <a:pt x="4180204" y="4463143"/>
                </a:cubicBezTo>
                <a:cubicBezTo>
                  <a:pt x="4189455" y="4472394"/>
                  <a:pt x="4202645" y="4476741"/>
                  <a:pt x="4212861" y="4484914"/>
                </a:cubicBezTo>
                <a:cubicBezTo>
                  <a:pt x="4220875" y="4491325"/>
                  <a:pt x="4227376" y="4499429"/>
                  <a:pt x="4234633" y="4506686"/>
                </a:cubicBezTo>
                <a:cubicBezTo>
                  <a:pt x="4238262" y="4517572"/>
                  <a:pt x="4245519" y="4527868"/>
                  <a:pt x="4245519" y="4539343"/>
                </a:cubicBezTo>
                <a:cubicBezTo>
                  <a:pt x="4245519" y="4600623"/>
                  <a:pt x="4245876" y="4730345"/>
                  <a:pt x="4223747" y="4811486"/>
                </a:cubicBezTo>
                <a:cubicBezTo>
                  <a:pt x="4217709" y="4833626"/>
                  <a:pt x="4209233" y="4855029"/>
                  <a:pt x="4201976" y="4876800"/>
                </a:cubicBezTo>
                <a:lnTo>
                  <a:pt x="4180204" y="4942114"/>
                </a:lnTo>
                <a:cubicBezTo>
                  <a:pt x="4176575" y="4953000"/>
                  <a:pt x="4177433" y="4966658"/>
                  <a:pt x="4169319" y="4974772"/>
                </a:cubicBezTo>
                <a:lnTo>
                  <a:pt x="4114890" y="5029200"/>
                </a:lnTo>
                <a:cubicBezTo>
                  <a:pt x="4111261" y="5040086"/>
                  <a:pt x="4109908" y="5052018"/>
                  <a:pt x="4104004" y="5061857"/>
                </a:cubicBezTo>
                <a:cubicBezTo>
                  <a:pt x="4098724" y="5070658"/>
                  <a:pt x="4086823" y="5074449"/>
                  <a:pt x="4082233" y="5083629"/>
                </a:cubicBezTo>
                <a:cubicBezTo>
                  <a:pt x="4075542" y="5097011"/>
                  <a:pt x="4077240" y="5113421"/>
                  <a:pt x="4071347" y="5127172"/>
                </a:cubicBezTo>
                <a:cubicBezTo>
                  <a:pt x="4066193" y="5139197"/>
                  <a:pt x="4056833" y="5148943"/>
                  <a:pt x="4049576" y="5159829"/>
                </a:cubicBezTo>
                <a:cubicBezTo>
                  <a:pt x="4053204" y="5192486"/>
                  <a:pt x="4054017" y="5225580"/>
                  <a:pt x="4060461" y="5257800"/>
                </a:cubicBezTo>
                <a:cubicBezTo>
                  <a:pt x="4064962" y="5280303"/>
                  <a:pt x="4074976" y="5301343"/>
                  <a:pt x="4082233" y="5323114"/>
                </a:cubicBezTo>
                <a:lnTo>
                  <a:pt x="4093119" y="5355772"/>
                </a:lnTo>
                <a:cubicBezTo>
                  <a:pt x="4085862" y="5363029"/>
                  <a:pt x="4077758" y="5369529"/>
                  <a:pt x="4071347" y="5377543"/>
                </a:cubicBezTo>
                <a:cubicBezTo>
                  <a:pt x="4063174" y="5387759"/>
                  <a:pt x="4059626" y="5401824"/>
                  <a:pt x="4049576" y="5410200"/>
                </a:cubicBezTo>
                <a:cubicBezTo>
                  <a:pt x="4037110" y="5420589"/>
                  <a:pt x="4020122" y="5423921"/>
                  <a:pt x="4006033" y="5431972"/>
                </a:cubicBezTo>
                <a:cubicBezTo>
                  <a:pt x="3994674" y="5438463"/>
                  <a:pt x="3985078" y="5447892"/>
                  <a:pt x="3973376" y="5453743"/>
                </a:cubicBezTo>
                <a:cubicBezTo>
                  <a:pt x="3955078" y="5462892"/>
                  <a:pt x="3914623" y="5470280"/>
                  <a:pt x="3897176" y="5475514"/>
                </a:cubicBezTo>
                <a:cubicBezTo>
                  <a:pt x="3875194" y="5482108"/>
                  <a:pt x="3854731" y="5495380"/>
                  <a:pt x="3831861" y="5497286"/>
                </a:cubicBezTo>
                <a:lnTo>
                  <a:pt x="3701233" y="5508172"/>
                </a:lnTo>
                <a:cubicBezTo>
                  <a:pt x="3672204" y="5504543"/>
                  <a:pt x="3642752" y="5503416"/>
                  <a:pt x="3614147" y="5497286"/>
                </a:cubicBezTo>
                <a:cubicBezTo>
                  <a:pt x="3538033" y="5480976"/>
                  <a:pt x="3570562" y="5478226"/>
                  <a:pt x="3516176" y="5464629"/>
                </a:cubicBezTo>
                <a:cubicBezTo>
                  <a:pt x="3501662" y="5461000"/>
                  <a:pt x="3487512" y="5455309"/>
                  <a:pt x="3472633" y="5453743"/>
                </a:cubicBezTo>
                <a:cubicBezTo>
                  <a:pt x="3418383" y="5448032"/>
                  <a:pt x="3363776" y="5446486"/>
                  <a:pt x="3309347" y="5442857"/>
                </a:cubicBezTo>
                <a:cubicBezTo>
                  <a:pt x="3287576" y="5435600"/>
                  <a:pt x="3263128" y="5433816"/>
                  <a:pt x="3244033" y="5421086"/>
                </a:cubicBezTo>
                <a:cubicBezTo>
                  <a:pt x="3233147" y="5413829"/>
                  <a:pt x="3223078" y="5405165"/>
                  <a:pt x="3211376" y="5399314"/>
                </a:cubicBezTo>
                <a:cubicBezTo>
                  <a:pt x="3186497" y="5386875"/>
                  <a:pt x="3149125" y="5383752"/>
                  <a:pt x="3124290" y="5377543"/>
                </a:cubicBezTo>
                <a:cubicBezTo>
                  <a:pt x="3113158" y="5374760"/>
                  <a:pt x="3102519" y="5370286"/>
                  <a:pt x="3091633" y="5366657"/>
                </a:cubicBezTo>
                <a:cubicBezTo>
                  <a:pt x="3077119" y="5352143"/>
                  <a:pt x="3059476" y="5340193"/>
                  <a:pt x="3048090" y="5323114"/>
                </a:cubicBezTo>
                <a:cubicBezTo>
                  <a:pt x="3033576" y="5301343"/>
                  <a:pt x="3023049" y="5276302"/>
                  <a:pt x="3004547" y="5257800"/>
                </a:cubicBezTo>
                <a:cubicBezTo>
                  <a:pt x="2993661" y="5246914"/>
                  <a:pt x="2981745" y="5236970"/>
                  <a:pt x="2971890" y="5225143"/>
                </a:cubicBezTo>
                <a:cubicBezTo>
                  <a:pt x="2963515" y="5215092"/>
                  <a:pt x="2958292" y="5202702"/>
                  <a:pt x="2950119" y="5192486"/>
                </a:cubicBezTo>
                <a:cubicBezTo>
                  <a:pt x="2932392" y="5170327"/>
                  <a:pt x="2919939" y="5165109"/>
                  <a:pt x="2895690" y="5148943"/>
                </a:cubicBezTo>
                <a:cubicBezTo>
                  <a:pt x="2882506" y="5151140"/>
                  <a:pt x="2818330" y="5158347"/>
                  <a:pt x="2797719" y="5170714"/>
                </a:cubicBezTo>
                <a:cubicBezTo>
                  <a:pt x="2788918" y="5175994"/>
                  <a:pt x="2783961" y="5186075"/>
                  <a:pt x="2775947" y="5192486"/>
                </a:cubicBezTo>
                <a:cubicBezTo>
                  <a:pt x="2765731" y="5200659"/>
                  <a:pt x="2754176" y="5207000"/>
                  <a:pt x="2743290" y="5214257"/>
                </a:cubicBezTo>
                <a:cubicBezTo>
                  <a:pt x="2727124" y="5238506"/>
                  <a:pt x="2721906" y="5250959"/>
                  <a:pt x="2699747" y="5268686"/>
                </a:cubicBezTo>
                <a:cubicBezTo>
                  <a:pt x="2689531" y="5276859"/>
                  <a:pt x="2677023" y="5281943"/>
                  <a:pt x="2667090" y="5290457"/>
                </a:cubicBezTo>
                <a:cubicBezTo>
                  <a:pt x="2667067" y="5290477"/>
                  <a:pt x="2612673" y="5344875"/>
                  <a:pt x="2601776" y="5355772"/>
                </a:cubicBezTo>
                <a:cubicBezTo>
                  <a:pt x="2594519" y="5363029"/>
                  <a:pt x="2588543" y="5371850"/>
                  <a:pt x="2580004" y="5377543"/>
                </a:cubicBezTo>
                <a:cubicBezTo>
                  <a:pt x="2558233" y="5392057"/>
                  <a:pt x="2539513" y="5412812"/>
                  <a:pt x="2514690" y="5421086"/>
                </a:cubicBezTo>
                <a:cubicBezTo>
                  <a:pt x="2435183" y="5447588"/>
                  <a:pt x="2471640" y="5437291"/>
                  <a:pt x="2405833" y="5453743"/>
                </a:cubicBezTo>
                <a:cubicBezTo>
                  <a:pt x="2398576" y="5461000"/>
                  <a:pt x="2392862" y="5470234"/>
                  <a:pt x="2384061" y="5475514"/>
                </a:cubicBezTo>
                <a:cubicBezTo>
                  <a:pt x="2351908" y="5494806"/>
                  <a:pt x="2343373" y="5484392"/>
                  <a:pt x="2307861" y="5475514"/>
                </a:cubicBezTo>
                <a:cubicBezTo>
                  <a:pt x="2233000" y="5425607"/>
                  <a:pt x="2267370" y="5440247"/>
                  <a:pt x="2209890" y="5421086"/>
                </a:cubicBezTo>
                <a:cubicBezTo>
                  <a:pt x="2143306" y="5354499"/>
                  <a:pt x="2250012" y="5456619"/>
                  <a:pt x="2144576" y="5377543"/>
                </a:cubicBezTo>
                <a:cubicBezTo>
                  <a:pt x="2128155" y="5365227"/>
                  <a:pt x="2112419" y="5351079"/>
                  <a:pt x="2101033" y="5334000"/>
                </a:cubicBezTo>
                <a:cubicBezTo>
                  <a:pt x="2093776" y="5323114"/>
                  <a:pt x="2090355" y="5308277"/>
                  <a:pt x="2079261" y="5301343"/>
                </a:cubicBezTo>
                <a:cubicBezTo>
                  <a:pt x="2059800" y="5289180"/>
                  <a:pt x="2035718" y="5286829"/>
                  <a:pt x="2013947" y="5279572"/>
                </a:cubicBezTo>
                <a:lnTo>
                  <a:pt x="1981290" y="5268686"/>
                </a:lnTo>
                <a:lnTo>
                  <a:pt x="1948633" y="5257800"/>
                </a:lnTo>
                <a:cubicBezTo>
                  <a:pt x="1930490" y="5265057"/>
                  <a:pt x="1910960" y="5269518"/>
                  <a:pt x="1894204" y="5279572"/>
                </a:cubicBezTo>
                <a:cubicBezTo>
                  <a:pt x="1874281" y="5291526"/>
                  <a:pt x="1858363" y="5309174"/>
                  <a:pt x="1839776" y="5323114"/>
                </a:cubicBezTo>
                <a:cubicBezTo>
                  <a:pt x="1829310" y="5330964"/>
                  <a:pt x="1817335" y="5336713"/>
                  <a:pt x="1807119" y="5344886"/>
                </a:cubicBezTo>
                <a:cubicBezTo>
                  <a:pt x="1799105" y="5351297"/>
                  <a:pt x="1794148" y="5361377"/>
                  <a:pt x="1785347" y="5366657"/>
                </a:cubicBezTo>
                <a:cubicBezTo>
                  <a:pt x="1775508" y="5372561"/>
                  <a:pt x="1763723" y="5374391"/>
                  <a:pt x="1752690" y="5377543"/>
                </a:cubicBezTo>
                <a:cubicBezTo>
                  <a:pt x="1738305" y="5381653"/>
                  <a:pt x="1723532" y="5384319"/>
                  <a:pt x="1709147" y="5388429"/>
                </a:cubicBezTo>
                <a:cubicBezTo>
                  <a:pt x="1698114" y="5391581"/>
                  <a:pt x="1687523" y="5396162"/>
                  <a:pt x="1676490" y="5399314"/>
                </a:cubicBezTo>
                <a:cubicBezTo>
                  <a:pt x="1662105" y="5403424"/>
                  <a:pt x="1646757" y="5404446"/>
                  <a:pt x="1632947" y="5410200"/>
                </a:cubicBezTo>
                <a:cubicBezTo>
                  <a:pt x="1438241" y="5491328"/>
                  <a:pt x="1611071" y="5432006"/>
                  <a:pt x="1513204" y="5464629"/>
                </a:cubicBezTo>
                <a:cubicBezTo>
                  <a:pt x="1348953" y="5431778"/>
                  <a:pt x="1553668" y="5473620"/>
                  <a:pt x="1415233" y="5442857"/>
                </a:cubicBezTo>
                <a:cubicBezTo>
                  <a:pt x="1354754" y="5429417"/>
                  <a:pt x="1360454" y="5432898"/>
                  <a:pt x="1295490" y="5421086"/>
                </a:cubicBezTo>
                <a:cubicBezTo>
                  <a:pt x="1277286" y="5417776"/>
                  <a:pt x="1259204" y="5413829"/>
                  <a:pt x="1241061" y="5410200"/>
                </a:cubicBezTo>
                <a:cubicBezTo>
                  <a:pt x="1226547" y="5402943"/>
                  <a:pt x="1213062" y="5393092"/>
                  <a:pt x="1197519" y="5388429"/>
                </a:cubicBezTo>
                <a:cubicBezTo>
                  <a:pt x="1155706" y="5375885"/>
                  <a:pt x="1135041" y="5384404"/>
                  <a:pt x="1099547" y="5366657"/>
                </a:cubicBezTo>
                <a:cubicBezTo>
                  <a:pt x="1015138" y="5324453"/>
                  <a:pt x="1116317" y="5361362"/>
                  <a:pt x="1034233" y="5334000"/>
                </a:cubicBezTo>
                <a:cubicBezTo>
                  <a:pt x="1004505" y="5304272"/>
                  <a:pt x="960880" y="5266339"/>
                  <a:pt x="947147" y="5225143"/>
                </a:cubicBezTo>
                <a:cubicBezTo>
                  <a:pt x="933015" y="5182750"/>
                  <a:pt x="944375" y="5200600"/>
                  <a:pt x="914490" y="5170714"/>
                </a:cubicBezTo>
                <a:cubicBezTo>
                  <a:pt x="862745" y="5015477"/>
                  <a:pt x="914742" y="5177034"/>
                  <a:pt x="881833" y="5061857"/>
                </a:cubicBezTo>
                <a:cubicBezTo>
                  <a:pt x="878681" y="5050824"/>
                  <a:pt x="873730" y="5040332"/>
                  <a:pt x="870947" y="5029200"/>
                </a:cubicBezTo>
                <a:cubicBezTo>
                  <a:pt x="844669" y="4924093"/>
                  <a:pt x="874061" y="5016777"/>
                  <a:pt x="849176" y="4942114"/>
                </a:cubicBezTo>
                <a:cubicBezTo>
                  <a:pt x="852804" y="4855028"/>
                  <a:pt x="850070" y="4767444"/>
                  <a:pt x="860061" y="4680857"/>
                </a:cubicBezTo>
                <a:cubicBezTo>
                  <a:pt x="861237" y="4670661"/>
                  <a:pt x="877790" y="4668519"/>
                  <a:pt x="881833" y="4659086"/>
                </a:cubicBezTo>
                <a:cubicBezTo>
                  <a:pt x="889122" y="4642080"/>
                  <a:pt x="887851" y="4622507"/>
                  <a:pt x="892719" y="4604657"/>
                </a:cubicBezTo>
                <a:cubicBezTo>
                  <a:pt x="892727" y="4604629"/>
                  <a:pt x="919929" y="4523028"/>
                  <a:pt x="925376" y="4506686"/>
                </a:cubicBezTo>
                <a:lnTo>
                  <a:pt x="936261" y="4474029"/>
                </a:lnTo>
                <a:cubicBezTo>
                  <a:pt x="932633" y="4441372"/>
                  <a:pt x="930778" y="4408468"/>
                  <a:pt x="925376" y="4376057"/>
                </a:cubicBezTo>
                <a:cubicBezTo>
                  <a:pt x="923490" y="4364739"/>
                  <a:pt x="921375" y="4352580"/>
                  <a:pt x="914490" y="4343400"/>
                </a:cubicBezTo>
                <a:cubicBezTo>
                  <a:pt x="899095" y="4322874"/>
                  <a:pt x="860061" y="4288972"/>
                  <a:pt x="860061" y="4288972"/>
                </a:cubicBezTo>
                <a:cubicBezTo>
                  <a:pt x="856433" y="4278086"/>
                  <a:pt x="855080" y="4266154"/>
                  <a:pt x="849176" y="4256314"/>
                </a:cubicBezTo>
                <a:cubicBezTo>
                  <a:pt x="843896" y="4247513"/>
                  <a:pt x="831994" y="4243723"/>
                  <a:pt x="827404" y="4234543"/>
                </a:cubicBezTo>
                <a:cubicBezTo>
                  <a:pt x="820713" y="4221162"/>
                  <a:pt x="820629" y="4205385"/>
                  <a:pt x="816519" y="4191000"/>
                </a:cubicBezTo>
                <a:cubicBezTo>
                  <a:pt x="813367" y="4179967"/>
                  <a:pt x="810153" y="4168890"/>
                  <a:pt x="805633" y="4158343"/>
                </a:cubicBezTo>
                <a:cubicBezTo>
                  <a:pt x="799240" y="4143428"/>
                  <a:pt x="790253" y="4129716"/>
                  <a:pt x="783861" y="4114800"/>
                </a:cubicBezTo>
                <a:cubicBezTo>
                  <a:pt x="779341" y="4104253"/>
                  <a:pt x="777496" y="4092690"/>
                  <a:pt x="772976" y="4082143"/>
                </a:cubicBezTo>
                <a:cubicBezTo>
                  <a:pt x="757361" y="4045708"/>
                  <a:pt x="739188" y="4018574"/>
                  <a:pt x="718547" y="3984172"/>
                </a:cubicBezTo>
                <a:cubicBezTo>
                  <a:pt x="714408" y="3963477"/>
                  <a:pt x="707932" y="3919398"/>
                  <a:pt x="696776" y="3897086"/>
                </a:cubicBezTo>
                <a:cubicBezTo>
                  <a:pt x="690925" y="3885384"/>
                  <a:pt x="682261" y="3875315"/>
                  <a:pt x="675004" y="3864429"/>
                </a:cubicBezTo>
                <a:cubicBezTo>
                  <a:pt x="649096" y="3786702"/>
                  <a:pt x="665963" y="3818209"/>
                  <a:pt x="631461" y="3766457"/>
                </a:cubicBezTo>
                <a:cubicBezTo>
                  <a:pt x="627833" y="3751943"/>
                  <a:pt x="628875" y="3735362"/>
                  <a:pt x="620576" y="3722914"/>
                </a:cubicBezTo>
                <a:cubicBezTo>
                  <a:pt x="606344" y="3701565"/>
                  <a:pt x="584290" y="3686629"/>
                  <a:pt x="566147" y="3668486"/>
                </a:cubicBezTo>
                <a:cubicBezTo>
                  <a:pt x="558890" y="3661229"/>
                  <a:pt x="550069" y="3655253"/>
                  <a:pt x="544376" y="3646714"/>
                </a:cubicBezTo>
                <a:cubicBezTo>
                  <a:pt x="505525" y="3588439"/>
                  <a:pt x="531855" y="3623308"/>
                  <a:pt x="457290" y="3548743"/>
                </a:cubicBezTo>
                <a:cubicBezTo>
                  <a:pt x="442776" y="3534229"/>
                  <a:pt x="426063" y="3521621"/>
                  <a:pt x="413747" y="3505200"/>
                </a:cubicBezTo>
                <a:cubicBezTo>
                  <a:pt x="402861" y="3490686"/>
                  <a:pt x="391635" y="3476421"/>
                  <a:pt x="381090" y="3461657"/>
                </a:cubicBezTo>
                <a:cubicBezTo>
                  <a:pt x="373486" y="3451011"/>
                  <a:pt x="367833" y="3438933"/>
                  <a:pt x="359319" y="3429000"/>
                </a:cubicBezTo>
                <a:cubicBezTo>
                  <a:pt x="345961" y="3413415"/>
                  <a:pt x="315776" y="3385457"/>
                  <a:pt x="315776" y="3385457"/>
                </a:cubicBezTo>
                <a:cubicBezTo>
                  <a:pt x="280187" y="3278694"/>
                  <a:pt x="337886" y="3429507"/>
                  <a:pt x="272233" y="3331029"/>
                </a:cubicBezTo>
                <a:cubicBezTo>
                  <a:pt x="263934" y="3318581"/>
                  <a:pt x="266078" y="3301679"/>
                  <a:pt x="261347" y="3287486"/>
                </a:cubicBezTo>
                <a:cubicBezTo>
                  <a:pt x="243593" y="3234222"/>
                  <a:pt x="244473" y="3240402"/>
                  <a:pt x="217804" y="3200400"/>
                </a:cubicBezTo>
                <a:cubicBezTo>
                  <a:pt x="214176" y="3185886"/>
                  <a:pt x="213610" y="3170239"/>
                  <a:pt x="206919" y="3156857"/>
                </a:cubicBezTo>
                <a:cubicBezTo>
                  <a:pt x="195217" y="3133453"/>
                  <a:pt x="163376" y="3091543"/>
                  <a:pt x="163376" y="3091543"/>
                </a:cubicBezTo>
                <a:cubicBezTo>
                  <a:pt x="137569" y="2962510"/>
                  <a:pt x="171489" y="3096190"/>
                  <a:pt x="130719" y="3004457"/>
                </a:cubicBezTo>
                <a:cubicBezTo>
                  <a:pt x="121398" y="2983486"/>
                  <a:pt x="108947" y="2939143"/>
                  <a:pt x="108947" y="2939143"/>
                </a:cubicBezTo>
                <a:cubicBezTo>
                  <a:pt x="112576" y="2891972"/>
                  <a:pt x="113965" y="2844574"/>
                  <a:pt x="119833" y="2797629"/>
                </a:cubicBezTo>
                <a:cubicBezTo>
                  <a:pt x="121256" y="2786243"/>
                  <a:pt x="127567" y="2776005"/>
                  <a:pt x="130719" y="2764972"/>
                </a:cubicBezTo>
                <a:cubicBezTo>
                  <a:pt x="134829" y="2750587"/>
                  <a:pt x="137976" y="2735943"/>
                  <a:pt x="141604" y="2721429"/>
                </a:cubicBezTo>
                <a:cubicBezTo>
                  <a:pt x="137976" y="2558143"/>
                  <a:pt x="137119" y="2394773"/>
                  <a:pt x="130719" y="2231572"/>
                </a:cubicBezTo>
                <a:cubicBezTo>
                  <a:pt x="128764" y="2181731"/>
                  <a:pt x="113604" y="2147571"/>
                  <a:pt x="98061" y="2100943"/>
                </a:cubicBezTo>
                <a:cubicBezTo>
                  <a:pt x="83929" y="2058548"/>
                  <a:pt x="95291" y="2076401"/>
                  <a:pt x="65404" y="2046514"/>
                </a:cubicBezTo>
                <a:cubicBezTo>
                  <a:pt x="41144" y="1949472"/>
                  <a:pt x="64791" y="1980587"/>
                  <a:pt x="21861" y="1937657"/>
                </a:cubicBezTo>
                <a:cubicBezTo>
                  <a:pt x="14604" y="1915886"/>
                  <a:pt x="-1342" y="1895247"/>
                  <a:pt x="90" y="1872343"/>
                </a:cubicBezTo>
                <a:cubicBezTo>
                  <a:pt x="12407" y="1675275"/>
                  <a:pt x="-7418" y="1753354"/>
                  <a:pt x="32747" y="1632857"/>
                </a:cubicBezTo>
                <a:cubicBezTo>
                  <a:pt x="36376" y="1621971"/>
                  <a:pt x="35519" y="1608314"/>
                  <a:pt x="43633" y="1600200"/>
                </a:cubicBezTo>
                <a:lnTo>
                  <a:pt x="76290" y="1567543"/>
                </a:lnTo>
                <a:cubicBezTo>
                  <a:pt x="79919" y="1556657"/>
                  <a:pt x="81272" y="1544725"/>
                  <a:pt x="87176" y="1534886"/>
                </a:cubicBezTo>
                <a:cubicBezTo>
                  <a:pt x="92456" y="1526085"/>
                  <a:pt x="102536" y="1521128"/>
                  <a:pt x="108947" y="1513114"/>
                </a:cubicBezTo>
                <a:cubicBezTo>
                  <a:pt x="117120" y="1502898"/>
                  <a:pt x="123462" y="1491343"/>
                  <a:pt x="130719" y="1480457"/>
                </a:cubicBezTo>
                <a:cubicBezTo>
                  <a:pt x="156246" y="1403871"/>
                  <a:pt x="123022" y="1498417"/>
                  <a:pt x="163376" y="1404257"/>
                </a:cubicBezTo>
                <a:cubicBezTo>
                  <a:pt x="167896" y="1393710"/>
                  <a:pt x="169741" y="1382147"/>
                  <a:pt x="174261" y="1371600"/>
                </a:cubicBezTo>
                <a:cubicBezTo>
                  <a:pt x="180653" y="1356684"/>
                  <a:pt x="188776" y="1342571"/>
                  <a:pt x="196033" y="1328057"/>
                </a:cubicBezTo>
                <a:cubicBezTo>
                  <a:pt x="194105" y="1252883"/>
                  <a:pt x="206935" y="985236"/>
                  <a:pt x="174261" y="838200"/>
                </a:cubicBezTo>
                <a:cubicBezTo>
                  <a:pt x="171772" y="826999"/>
                  <a:pt x="167004" y="816429"/>
                  <a:pt x="163376" y="805543"/>
                </a:cubicBezTo>
                <a:cubicBezTo>
                  <a:pt x="144052" y="573665"/>
                  <a:pt x="141604" y="370266"/>
                  <a:pt x="141604" y="21772"/>
                </a:cubicBezTo>
              </a:path>
            </a:pathLst>
          </a:custGeom>
          <a:noFill/>
          <a:ln w="28575" cap="sq" cmpd="sng" algn="ctr">
            <a:solidFill>
              <a:schemeClr val="bg2"/>
            </a:solidFill>
            <a:prstDash val="sysDash"/>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52229" name="Text Box 4">
            <a:extLst>
              <a:ext uri="{FF2B5EF4-FFF2-40B4-BE49-F238E27FC236}">
                <a16:creationId xmlns:a16="http://schemas.microsoft.com/office/drawing/2014/main" id="{56DEFD07-C911-3545-B782-F8EFCE130F8B}"/>
              </a:ext>
            </a:extLst>
          </p:cNvPr>
          <p:cNvSpPr txBox="1">
            <a:spLocks noChangeArrowheads="1"/>
          </p:cNvSpPr>
          <p:nvPr/>
        </p:nvSpPr>
        <p:spPr bwMode="auto">
          <a:xfrm>
            <a:off x="2627313" y="1773238"/>
            <a:ext cx="1468437" cy="1108075"/>
          </a:xfrm>
          <a:prstGeom prst="rect">
            <a:avLst/>
          </a:prstGeom>
          <a:solidFill>
            <a:schemeClr val="tx1"/>
          </a:solidFill>
          <a:ln w="12700">
            <a:solidFill>
              <a:srgbClr val="080808"/>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it-IT" altLang="it-IT" sz="2200" b="0" i="0" u="none" strike="noStrike" kern="1200" cap="none" spc="0" normalizeH="0" baseline="0" noProof="0">
                <a:ln>
                  <a:noFill/>
                </a:ln>
                <a:solidFill>
                  <a:srgbClr val="080808"/>
                </a:solidFill>
                <a:effectLst/>
                <a:uLnTx/>
                <a:uFillTx/>
                <a:latin typeface="Arial" panose="020B0604020202020204" pitchFamily="34" charset="0"/>
                <a:ea typeface="+mn-ea"/>
                <a:cs typeface="Arial" panose="020B0604020202020204" pitchFamily="34" charset="0"/>
              </a:rPr>
              <a:t>linfociti monociti macrofagi</a:t>
            </a:r>
            <a:endParaRPr kumimoji="0" lang="it-IT" altLang="it-IT" sz="2200" b="0" i="0" u="none" strike="noStrike" kern="1200" cap="none" spc="0" normalizeH="0" baseline="0" noProof="0">
              <a:ln>
                <a:noFill/>
              </a:ln>
              <a:solidFill>
                <a:srgbClr val="111111"/>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564745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a:extLst>
              <a:ext uri="{FF2B5EF4-FFF2-40B4-BE49-F238E27FC236}">
                <a16:creationId xmlns:a16="http://schemas.microsoft.com/office/drawing/2014/main" id="{05C715A3-335E-5542-A907-7BE51E5FBAEA}"/>
              </a:ext>
            </a:extLst>
          </p:cNvPr>
          <p:cNvSpPr>
            <a:spLocks noGrp="1" noChangeArrowheads="1"/>
          </p:cNvSpPr>
          <p:nvPr>
            <p:ph type="title"/>
          </p:nvPr>
        </p:nvSpPr>
        <p:spPr>
          <a:xfrm>
            <a:off x="457200" y="58738"/>
            <a:ext cx="8229600" cy="777875"/>
          </a:xfrm>
        </p:spPr>
        <p:txBody>
          <a:bodyPr/>
          <a:lstStyle/>
          <a:p>
            <a:r>
              <a:rPr lang="it-IT" altLang="it-IT">
                <a:solidFill>
                  <a:srgbClr val="FFFF00"/>
                </a:solidFill>
                <a:latin typeface="Arial" panose="020B0604020202020204" pitchFamily="34" charset="0"/>
                <a:cs typeface="Arial" panose="020B0604020202020204" pitchFamily="34" charset="0"/>
              </a:rPr>
              <a:t>Flogosi cronica granulomatosa</a:t>
            </a:r>
          </a:p>
        </p:txBody>
      </p:sp>
      <p:sp>
        <p:nvSpPr>
          <p:cNvPr id="963587" name="Rectangle 3">
            <a:extLst>
              <a:ext uri="{FF2B5EF4-FFF2-40B4-BE49-F238E27FC236}">
                <a16:creationId xmlns:a16="http://schemas.microsoft.com/office/drawing/2014/main" id="{FE008BB2-C6F7-7E44-8ED3-DB8ABEA2AD5C}"/>
              </a:ext>
            </a:extLst>
          </p:cNvPr>
          <p:cNvSpPr>
            <a:spLocks noGrp="1" noChangeArrowheads="1"/>
          </p:cNvSpPr>
          <p:nvPr>
            <p:ph type="body" idx="1"/>
          </p:nvPr>
        </p:nvSpPr>
        <p:spPr>
          <a:xfrm>
            <a:off x="179388" y="1125538"/>
            <a:ext cx="8785225" cy="5256212"/>
          </a:xfrm>
        </p:spPr>
        <p:txBody>
          <a:bodyPr/>
          <a:lstStyle/>
          <a:p>
            <a:pPr algn="just"/>
            <a:r>
              <a:rPr lang="en-US" altLang="en-US" b="1">
                <a:solidFill>
                  <a:srgbClr val="FFFF00"/>
                </a:solidFill>
                <a:latin typeface="Arial" panose="020B0604020202020204" pitchFamily="34" charset="0"/>
                <a:cs typeface="Arial" panose="020B0604020202020204" pitchFamily="34" charset="0"/>
              </a:rPr>
              <a:t>Granuloma</a:t>
            </a:r>
            <a:r>
              <a:rPr lang="en-US" altLang="en-US">
                <a:solidFill>
                  <a:srgbClr val="FFFF00"/>
                </a:solidFill>
                <a:latin typeface="Arial" panose="020B0604020202020204" pitchFamily="34" charset="0"/>
                <a:cs typeface="Arial" panose="020B0604020202020204" pitchFamily="34" charset="0"/>
              </a:rPr>
              <a:t>: </a:t>
            </a:r>
            <a:r>
              <a:rPr lang="en-US" altLang="en-US">
                <a:latin typeface="Arial" panose="020B0604020202020204" pitchFamily="34" charset="0"/>
                <a:cs typeface="Arial" panose="020B0604020202020204" pitchFamily="34" charset="0"/>
              </a:rPr>
              <a:t>infiltrato cellulare </a:t>
            </a:r>
            <a:r>
              <a:rPr lang="en-US" altLang="en-US" u="sng">
                <a:latin typeface="Arial" panose="020B0604020202020204" pitchFamily="34" charset="0"/>
                <a:cs typeface="Arial" panose="020B0604020202020204" pitchFamily="34" charset="0"/>
              </a:rPr>
              <a:t>organizzato</a:t>
            </a:r>
            <a:r>
              <a:rPr lang="en-US" altLang="en-US">
                <a:latin typeface="Arial" panose="020B0604020202020204" pitchFamily="34" charset="0"/>
                <a:cs typeface="Arial" panose="020B0604020202020204" pitchFamily="34" charset="0"/>
              </a:rPr>
              <a:t>  costituito da </a:t>
            </a:r>
            <a:r>
              <a:rPr lang="en-US" altLang="en-US">
                <a:solidFill>
                  <a:srgbClr val="FFFF00"/>
                </a:solidFill>
                <a:latin typeface="Arial" panose="020B0604020202020204" pitchFamily="34" charset="0"/>
                <a:cs typeface="Arial" panose="020B0604020202020204" pitchFamily="34" charset="0"/>
              </a:rPr>
              <a:t>macrofagi</a:t>
            </a:r>
            <a:r>
              <a:rPr lang="en-US" altLang="en-US">
                <a:latin typeface="Arial" panose="020B0604020202020204" pitchFamily="34" charset="0"/>
                <a:cs typeface="Arial" panose="020B0604020202020204" pitchFamily="34" charset="0"/>
              </a:rPr>
              <a:t> in vari stadi di differenziazione (</a:t>
            </a:r>
            <a:r>
              <a:rPr lang="en-US" altLang="en-US">
                <a:solidFill>
                  <a:srgbClr val="FFFF00"/>
                </a:solidFill>
                <a:latin typeface="Arial" panose="020B0604020202020204" pitchFamily="34" charset="0"/>
                <a:cs typeface="Arial" panose="020B0604020202020204" pitchFamily="34" charset="0"/>
              </a:rPr>
              <a:t>cellule epitelioidi, cellule giganti</a:t>
            </a:r>
            <a:r>
              <a:rPr lang="en-US" altLang="en-US">
                <a:latin typeface="Arial" panose="020B0604020202020204" pitchFamily="34" charset="0"/>
                <a:cs typeface="Arial" panose="020B0604020202020204" pitchFamily="34" charset="0"/>
              </a:rPr>
              <a:t>) cui possono associarsi altri tipi di cellule (</a:t>
            </a:r>
            <a:r>
              <a:rPr lang="en-US" altLang="en-US">
                <a:solidFill>
                  <a:srgbClr val="FFFF00"/>
                </a:solidFill>
                <a:latin typeface="Arial" panose="020B0604020202020204" pitchFamily="34" charset="0"/>
                <a:cs typeface="Arial" panose="020B0604020202020204" pitchFamily="34" charset="0"/>
              </a:rPr>
              <a:t>linfociti, plasmacellule, eosinofili, fibroblasti</a:t>
            </a:r>
            <a:r>
              <a:rPr lang="en-US" altLang="en-US">
                <a:latin typeface="Arial" panose="020B0604020202020204" pitchFamily="34" charset="0"/>
                <a:cs typeface="Arial" panose="020B0604020202020204" pitchFamily="34" charset="0"/>
              </a:rPr>
              <a:t>) </a:t>
            </a:r>
          </a:p>
          <a:p>
            <a:pPr algn="just"/>
            <a:endParaRPr lang="en-US" altLang="en-US" sz="1600">
              <a:latin typeface="Arial" panose="020B0604020202020204" pitchFamily="34" charset="0"/>
              <a:cs typeface="Arial" panose="020B0604020202020204" pitchFamily="34" charset="0"/>
            </a:endParaRPr>
          </a:p>
          <a:p>
            <a:pPr algn="just"/>
            <a:r>
              <a:rPr lang="en-US" altLang="en-US">
                <a:latin typeface="Arial" panose="020B0604020202020204" pitchFamily="34" charset="0"/>
                <a:cs typeface="Arial" panose="020B0604020202020204" pitchFamily="34" charset="0"/>
              </a:rPr>
              <a:t>Reazione nei confronti di alcuni specifici tipi di microrganismi </a:t>
            </a:r>
            <a:r>
              <a:rPr lang="en-US" altLang="en-US" u="sng">
                <a:latin typeface="Arial" panose="020B0604020202020204" pitchFamily="34" charset="0"/>
                <a:cs typeface="Arial" panose="020B0604020202020204" pitchFamily="34" charset="0"/>
              </a:rPr>
              <a:t>patogeni</a:t>
            </a:r>
            <a:r>
              <a:rPr lang="en-US" altLang="en-US">
                <a:latin typeface="Arial" panose="020B0604020202020204" pitchFamily="34" charset="0"/>
                <a:cs typeface="Arial" panose="020B0604020202020204" pitchFamily="34" charset="0"/>
              </a:rPr>
              <a:t> difficili da eliminare o </a:t>
            </a:r>
            <a:r>
              <a:rPr lang="en-US" altLang="en-US" u="sng">
                <a:latin typeface="Arial" panose="020B0604020202020204" pitchFamily="34" charset="0"/>
                <a:cs typeface="Arial" panose="020B0604020202020204" pitchFamily="34" charset="0"/>
              </a:rPr>
              <a:t>materiali particolati</a:t>
            </a:r>
            <a:r>
              <a:rPr lang="en-US" altLang="en-US">
                <a:latin typeface="Arial" panose="020B0604020202020204" pitchFamily="34" charset="0"/>
                <a:cs typeface="Arial" panose="020B0604020202020204" pitchFamily="34" charset="0"/>
              </a:rPr>
              <a:t> scarsamente degradabili</a:t>
            </a:r>
          </a:p>
          <a:p>
            <a:pPr algn="just"/>
            <a:endParaRPr lang="en-US" altLang="en-US">
              <a:latin typeface="Arial" panose="020B0604020202020204" pitchFamily="34" charset="0"/>
              <a:cs typeface="Arial" panose="020B0604020202020204" pitchFamily="34" charset="0"/>
            </a:endParaRPr>
          </a:p>
          <a:p>
            <a:pPr algn="just"/>
            <a:endParaRPr lang="it-IT" altLang="it-I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71915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63587">
                                            <p:txEl>
                                              <p:pRg st="0" end="0"/>
                                            </p:txEl>
                                          </p:spTgt>
                                        </p:tgtEl>
                                        <p:attrNameLst>
                                          <p:attrName>style.visibility</p:attrName>
                                        </p:attrNameLst>
                                      </p:cBhvr>
                                      <p:to>
                                        <p:strVal val="visible"/>
                                      </p:to>
                                    </p:set>
                                    <p:animEffect transition="in" filter="strips(downLeft)">
                                      <p:cBhvr>
                                        <p:cTn id="7" dur="500"/>
                                        <p:tgtEl>
                                          <p:spTgt spid="96358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963587">
                                            <p:txEl>
                                              <p:pRg st="2" end="2"/>
                                            </p:txEl>
                                          </p:spTgt>
                                        </p:tgtEl>
                                        <p:attrNameLst>
                                          <p:attrName>style.visibility</p:attrName>
                                        </p:attrNameLst>
                                      </p:cBhvr>
                                      <p:to>
                                        <p:strVal val="visible"/>
                                      </p:to>
                                    </p:set>
                                    <p:animEffect transition="in" filter="strips(downLeft)">
                                      <p:cBhvr>
                                        <p:cTn id="12" dur="500"/>
                                        <p:tgtEl>
                                          <p:spTgt spid="9635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2">
            <a:extLst>
              <a:ext uri="{FF2B5EF4-FFF2-40B4-BE49-F238E27FC236}">
                <a16:creationId xmlns:a16="http://schemas.microsoft.com/office/drawing/2014/main" id="{CB500D53-3252-7A41-B541-5AC881221EE7}"/>
              </a:ext>
            </a:extLst>
          </p:cNvPr>
          <p:cNvSpPr>
            <a:spLocks noGrp="1" noChangeArrowheads="1"/>
          </p:cNvSpPr>
          <p:nvPr>
            <p:ph type="body" idx="1"/>
          </p:nvPr>
        </p:nvSpPr>
        <p:spPr>
          <a:xfrm>
            <a:off x="250825" y="836613"/>
            <a:ext cx="8640763" cy="2519362"/>
          </a:xfrm>
        </p:spPr>
        <p:txBody>
          <a:bodyPr/>
          <a:lstStyle/>
          <a:p>
            <a:pPr marL="0" indent="0" algn="just">
              <a:buClr>
                <a:srgbClr val="FFFF00"/>
              </a:buClr>
              <a:buFontTx/>
              <a:buNone/>
            </a:pPr>
            <a:r>
              <a:rPr lang="en-US" altLang="it-IT" sz="3600">
                <a:solidFill>
                  <a:srgbClr val="FFFF00"/>
                </a:solidFill>
                <a:latin typeface="Arial" panose="020B0604020202020204" pitchFamily="34" charset="0"/>
                <a:cs typeface="Arial" panose="020B0604020202020204" pitchFamily="34" charset="0"/>
              </a:rPr>
              <a:t>1. Granuloma immune</a:t>
            </a:r>
          </a:p>
          <a:p>
            <a:pPr marL="0" indent="0" algn="just">
              <a:buClr>
                <a:srgbClr val="FFFF00"/>
              </a:buClr>
              <a:buFont typeface="Wingdings" pitchFamily="2" charset="2"/>
              <a:buChar char="Ø"/>
            </a:pPr>
            <a:r>
              <a:rPr lang="en-US" altLang="it-IT" sz="2800">
                <a:latin typeface="Arial" panose="020B0604020202020204" pitchFamily="34" charset="0"/>
                <a:cs typeface="Arial" panose="020B0604020202020204" pitchFamily="34" charset="0"/>
              </a:rPr>
              <a:t> Microorganismi con cell wall difficilmente degradabile inducono un’intensa risposta immunitaria specifica con partecipazione di </a:t>
            </a:r>
            <a:r>
              <a:rPr lang="en-US" altLang="it-IT" sz="2800">
                <a:solidFill>
                  <a:srgbClr val="FFFF00"/>
                </a:solidFill>
                <a:latin typeface="Arial" panose="020B0604020202020204" pitchFamily="34" charset="0"/>
                <a:cs typeface="Arial" panose="020B0604020202020204" pitchFamily="34" charset="0"/>
              </a:rPr>
              <a:t>linfociti</a:t>
            </a:r>
            <a:r>
              <a:rPr lang="en-US" altLang="it-IT" sz="2800">
                <a:latin typeface="Arial" panose="020B0604020202020204" pitchFamily="34" charset="0"/>
                <a:cs typeface="Arial" panose="020B0604020202020204" pitchFamily="34" charset="0"/>
              </a:rPr>
              <a:t>, </a:t>
            </a:r>
            <a:r>
              <a:rPr lang="en-US" altLang="it-IT" sz="2800">
                <a:solidFill>
                  <a:srgbClr val="FFFF00"/>
                </a:solidFill>
                <a:latin typeface="Arial" panose="020B0604020202020204" pitchFamily="34" charset="0"/>
                <a:cs typeface="Arial" panose="020B0604020202020204" pitchFamily="34" charset="0"/>
              </a:rPr>
              <a:t>macrofagi</a:t>
            </a:r>
            <a:r>
              <a:rPr lang="en-US" altLang="it-IT" sz="2800">
                <a:latin typeface="Arial" panose="020B0604020202020204" pitchFamily="34" charset="0"/>
                <a:cs typeface="Arial" panose="020B0604020202020204" pitchFamily="34" charset="0"/>
              </a:rPr>
              <a:t> e </a:t>
            </a:r>
            <a:r>
              <a:rPr lang="en-US" altLang="it-IT" sz="2800">
                <a:solidFill>
                  <a:srgbClr val="FFFF00"/>
                </a:solidFill>
                <a:latin typeface="Arial" panose="020B0604020202020204" pitchFamily="34" charset="0"/>
                <a:cs typeface="Arial" panose="020B0604020202020204" pitchFamily="34" charset="0"/>
              </a:rPr>
              <a:t>plamacellule</a:t>
            </a:r>
          </a:p>
        </p:txBody>
      </p:sp>
      <p:sp>
        <p:nvSpPr>
          <p:cNvPr id="965635" name="Rectangle 3">
            <a:extLst>
              <a:ext uri="{FF2B5EF4-FFF2-40B4-BE49-F238E27FC236}">
                <a16:creationId xmlns:a16="http://schemas.microsoft.com/office/drawing/2014/main" id="{7A5DF270-AAC4-2744-B906-E633B76BBCA7}"/>
              </a:ext>
            </a:extLst>
          </p:cNvPr>
          <p:cNvSpPr>
            <a:spLocks noChangeArrowheads="1"/>
          </p:cNvSpPr>
          <p:nvPr/>
        </p:nvSpPr>
        <p:spPr bwMode="auto">
          <a:xfrm>
            <a:off x="250825" y="3573463"/>
            <a:ext cx="8713788"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80000"/>
              </a:lnSpc>
              <a:spcBef>
                <a:spcPct val="20000"/>
              </a:spcBef>
              <a:spcAft>
                <a:spcPct val="0"/>
              </a:spcAft>
              <a:buClr>
                <a:srgbClr val="FFFF00"/>
              </a:buClr>
              <a:buSzTx/>
              <a:buFontTx/>
              <a:buNone/>
              <a:tabLst/>
              <a:defRPr/>
            </a:pPr>
            <a:r>
              <a:rPr kumimoji="0" lang="en-US" altLang="it-IT" sz="36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2.  Granulomi da corpo estraneo</a:t>
            </a:r>
            <a:endParaRPr kumimoji="0" lang="en-US" altLang="it-IT" sz="3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a:p>
            <a:pPr marL="0" marR="0" lvl="0" indent="0" algn="just" defTabSz="914400" rtl="0" eaLnBrk="0" fontAlgn="base" latinLnBrk="0" hangingPunct="0">
              <a:lnSpc>
                <a:spcPct val="100000"/>
              </a:lnSpc>
              <a:spcBef>
                <a:spcPct val="20000"/>
              </a:spcBef>
              <a:spcAft>
                <a:spcPct val="0"/>
              </a:spcAft>
              <a:buClr>
                <a:srgbClr val="FFFF00"/>
              </a:buClr>
              <a:buSzTx/>
              <a:buFontTx/>
              <a:buChar char="•"/>
              <a:tabLst/>
              <a:defRPr/>
            </a:pPr>
            <a:r>
              <a:rPr kumimoji="0" lang="en-US" altLang="it-IT"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Materiali che non possono essere fagocitati da un singolo macrofago</a:t>
            </a:r>
          </a:p>
          <a:p>
            <a:pPr marL="0" marR="0" lvl="0" indent="0" algn="just" defTabSz="914400" rtl="0" eaLnBrk="0" fontAlgn="base" latinLnBrk="0" hangingPunct="0">
              <a:lnSpc>
                <a:spcPct val="100000"/>
              </a:lnSpc>
              <a:spcBef>
                <a:spcPct val="20000"/>
              </a:spcBef>
              <a:spcAft>
                <a:spcPct val="0"/>
              </a:spcAft>
              <a:buClr>
                <a:srgbClr val="FFFF00"/>
              </a:buClr>
              <a:buSzTx/>
              <a:buFontTx/>
              <a:buChar char="•"/>
              <a:tabLst/>
              <a:defRPr/>
            </a:pPr>
            <a:r>
              <a:rPr kumimoji="0" lang="en-US" altLang="it-IT"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it-IT" sz="2800" b="0" i="0" u="sng"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Non attivano</a:t>
            </a:r>
            <a:r>
              <a:rPr kumimoji="0" lang="en-US" altLang="it-IT" sz="2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una risposta immunitaria specifica (assenza di linfociti). Accumulo di macrofagi che circondano il corpo estraneo nel tentativo di eliminarlo</a:t>
            </a:r>
          </a:p>
        </p:txBody>
      </p:sp>
      <p:sp>
        <p:nvSpPr>
          <p:cNvPr id="55299" name="CasellaDiTesto 1">
            <a:extLst>
              <a:ext uri="{FF2B5EF4-FFF2-40B4-BE49-F238E27FC236}">
                <a16:creationId xmlns:a16="http://schemas.microsoft.com/office/drawing/2014/main" id="{2D733634-D641-0F4D-8B56-AD7EC5EBF665}"/>
              </a:ext>
            </a:extLst>
          </p:cNvPr>
          <p:cNvSpPr txBox="1">
            <a:spLocks noChangeArrowheads="1"/>
          </p:cNvSpPr>
          <p:nvPr/>
        </p:nvSpPr>
        <p:spPr bwMode="auto">
          <a:xfrm>
            <a:off x="2284413" y="-26988"/>
            <a:ext cx="4303712"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44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Tipi di granulomi</a:t>
            </a:r>
          </a:p>
        </p:txBody>
      </p:sp>
    </p:spTree>
    <p:extLst>
      <p:ext uri="{BB962C8B-B14F-4D97-AF65-F5344CB8AC3E}">
        <p14:creationId xmlns:p14="http://schemas.microsoft.com/office/powerpoint/2010/main" val="23095846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65635"/>
                                        </p:tgtEl>
                                        <p:attrNameLst>
                                          <p:attrName>style.visibility</p:attrName>
                                        </p:attrNameLst>
                                      </p:cBhvr>
                                      <p:to>
                                        <p:strVal val="visible"/>
                                      </p:to>
                                    </p:set>
                                    <p:animEffect transition="in" filter="strips(downLeft)">
                                      <p:cBhvr>
                                        <p:cTn id="7" dur="500"/>
                                        <p:tgtEl>
                                          <p:spTgt spid="965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a:extLst>
              <a:ext uri="{FF2B5EF4-FFF2-40B4-BE49-F238E27FC236}">
                <a16:creationId xmlns:a16="http://schemas.microsoft.com/office/drawing/2014/main" id="{EB9E8642-7D42-9447-800B-4FB339A36FE4}"/>
              </a:ext>
            </a:extLst>
          </p:cNvPr>
          <p:cNvSpPr>
            <a:spLocks noGrp="1" noChangeArrowheads="1"/>
          </p:cNvSpPr>
          <p:nvPr>
            <p:ph type="title"/>
          </p:nvPr>
        </p:nvSpPr>
        <p:spPr>
          <a:xfrm>
            <a:off x="-107950" y="44450"/>
            <a:ext cx="9432925" cy="1081088"/>
          </a:xfrm>
        </p:spPr>
        <p:txBody>
          <a:bodyPr/>
          <a:lstStyle/>
          <a:p>
            <a:r>
              <a:rPr lang="it-IT" altLang="it-IT" sz="3700">
                <a:solidFill>
                  <a:srgbClr val="FFFF00"/>
                </a:solidFill>
                <a:latin typeface="Arial" panose="020B0604020202020204" pitchFamily="34" charset="0"/>
                <a:cs typeface="Arial" panose="020B0604020202020204" pitchFamily="34" charset="0"/>
              </a:rPr>
              <a:t>Esempi di patologie infiammatorie</a:t>
            </a:r>
            <a:br>
              <a:rPr lang="it-IT" altLang="it-IT" sz="3700">
                <a:solidFill>
                  <a:srgbClr val="FFFF00"/>
                </a:solidFill>
                <a:latin typeface="Arial" panose="020B0604020202020204" pitchFamily="34" charset="0"/>
                <a:cs typeface="Arial" panose="020B0604020202020204" pitchFamily="34" charset="0"/>
              </a:rPr>
            </a:br>
            <a:r>
              <a:rPr lang="it-IT" altLang="it-IT" sz="3700">
                <a:solidFill>
                  <a:srgbClr val="FFFF00"/>
                </a:solidFill>
                <a:latin typeface="Arial" panose="020B0604020202020204" pitchFamily="34" charset="0"/>
                <a:cs typeface="Arial" panose="020B0604020202020204" pitchFamily="34" charset="0"/>
              </a:rPr>
              <a:t>croniche granulomatose</a:t>
            </a:r>
          </a:p>
        </p:txBody>
      </p:sp>
      <p:sp>
        <p:nvSpPr>
          <p:cNvPr id="970755" name="Text Box 3">
            <a:extLst>
              <a:ext uri="{FF2B5EF4-FFF2-40B4-BE49-F238E27FC236}">
                <a16:creationId xmlns:a16="http://schemas.microsoft.com/office/drawing/2014/main" id="{E8416F79-05F5-7A4A-82A7-E189A4816DA3}"/>
              </a:ext>
            </a:extLst>
          </p:cNvPr>
          <p:cNvSpPr txBox="1">
            <a:spLocks noChangeArrowheads="1"/>
          </p:cNvSpPr>
          <p:nvPr/>
        </p:nvSpPr>
        <p:spPr bwMode="auto">
          <a:xfrm>
            <a:off x="684213" y="1568450"/>
            <a:ext cx="2735262" cy="2147888"/>
          </a:xfrm>
          <a:prstGeom prst="rect">
            <a:avLst/>
          </a:prstGeom>
          <a:solidFill>
            <a:srgbClr val="CC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4800" bIns="154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1"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BATTERI</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Tubercolosi</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Lebbra</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Sifilide</a:t>
            </a:r>
          </a:p>
        </p:txBody>
      </p:sp>
      <p:sp>
        <p:nvSpPr>
          <p:cNvPr id="970756" name="Text Box 4">
            <a:extLst>
              <a:ext uri="{FF2B5EF4-FFF2-40B4-BE49-F238E27FC236}">
                <a16:creationId xmlns:a16="http://schemas.microsoft.com/office/drawing/2014/main" id="{D69FB6F9-F2A6-F74C-AF49-2F32AB493776}"/>
              </a:ext>
            </a:extLst>
          </p:cNvPr>
          <p:cNvSpPr txBox="1">
            <a:spLocks noChangeArrowheads="1"/>
          </p:cNvSpPr>
          <p:nvPr/>
        </p:nvSpPr>
        <p:spPr bwMode="auto">
          <a:xfrm>
            <a:off x="682625" y="3933825"/>
            <a:ext cx="2736850" cy="163512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4800" bIns="154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1"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PARASSITI</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Schistosomiasi</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Trichinellosi</a:t>
            </a:r>
          </a:p>
        </p:txBody>
      </p:sp>
      <p:sp>
        <p:nvSpPr>
          <p:cNvPr id="970757" name="Text Box 5">
            <a:extLst>
              <a:ext uri="{FF2B5EF4-FFF2-40B4-BE49-F238E27FC236}">
                <a16:creationId xmlns:a16="http://schemas.microsoft.com/office/drawing/2014/main" id="{48859D9E-C928-824B-9891-E8BB4708D1B6}"/>
              </a:ext>
            </a:extLst>
          </p:cNvPr>
          <p:cNvSpPr txBox="1">
            <a:spLocks noChangeArrowheads="1"/>
          </p:cNvSpPr>
          <p:nvPr/>
        </p:nvSpPr>
        <p:spPr bwMode="auto">
          <a:xfrm>
            <a:off x="4787900" y="4508500"/>
            <a:ext cx="4175125" cy="2147888"/>
          </a:xfrm>
          <a:prstGeom prst="rect">
            <a:avLst/>
          </a:prstGeom>
          <a:solidFill>
            <a:srgbClr val="FF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4800" bIns="154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1"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METALLI &amp; POLVERI</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Berilliosi</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Silicosi</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Asbestosi</a:t>
            </a:r>
          </a:p>
        </p:txBody>
      </p:sp>
      <p:sp>
        <p:nvSpPr>
          <p:cNvPr id="970758" name="Text Box 6">
            <a:extLst>
              <a:ext uri="{FF2B5EF4-FFF2-40B4-BE49-F238E27FC236}">
                <a16:creationId xmlns:a16="http://schemas.microsoft.com/office/drawing/2014/main" id="{0E321E92-837E-294A-9CBB-687C06218FF8}"/>
              </a:ext>
            </a:extLst>
          </p:cNvPr>
          <p:cNvSpPr txBox="1">
            <a:spLocks noChangeArrowheads="1"/>
          </p:cNvSpPr>
          <p:nvPr/>
        </p:nvSpPr>
        <p:spPr bwMode="auto">
          <a:xfrm>
            <a:off x="4789488" y="1246188"/>
            <a:ext cx="4175125" cy="3200400"/>
          </a:xfrm>
          <a:prstGeom prst="rect">
            <a:avLst/>
          </a:prstGeom>
          <a:solidFill>
            <a:srgbClr val="66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154800" bIns="154800" anchor="ct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1"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CORPI ESTRANEI</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Spine</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Suture</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Materiali protesici</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Schegge</a:t>
            </a:r>
          </a:p>
          <a:p>
            <a:pPr marL="0" marR="0" lvl="0" indent="0" algn="ctr" defTabSz="914400" rtl="0" eaLnBrk="1" fontAlgn="base" latinLnBrk="0" hangingPunct="1">
              <a:lnSpc>
                <a:spcPct val="7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000066"/>
                </a:solidFill>
                <a:effectLst/>
                <a:uLnTx/>
                <a:uFillTx/>
                <a:latin typeface="Arial" panose="020B0604020202020204" pitchFamily="34" charset="0"/>
                <a:ea typeface="+mn-ea"/>
                <a:cs typeface="Arial" panose="020B0604020202020204" pitchFamily="34" charset="0"/>
              </a:rPr>
              <a:t>Cristalli di talco</a:t>
            </a:r>
          </a:p>
        </p:txBody>
      </p:sp>
      <p:sp>
        <p:nvSpPr>
          <p:cNvPr id="2" name="Rettangolo 1">
            <a:extLst>
              <a:ext uri="{FF2B5EF4-FFF2-40B4-BE49-F238E27FC236}">
                <a16:creationId xmlns:a16="http://schemas.microsoft.com/office/drawing/2014/main" id="{188D8C4D-831D-FB42-BE69-0C0BEC5E431A}"/>
              </a:ext>
            </a:extLst>
          </p:cNvPr>
          <p:cNvSpPr>
            <a:spLocks noChangeArrowheads="1"/>
          </p:cNvSpPr>
          <p:nvPr/>
        </p:nvSpPr>
        <p:spPr bwMode="auto">
          <a:xfrm>
            <a:off x="755650" y="2100263"/>
            <a:ext cx="2447925" cy="465137"/>
          </a:xfrm>
          <a:prstGeom prst="rect">
            <a:avLst/>
          </a:prstGeom>
          <a:noFill/>
          <a:ln w="3810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7926925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70755"/>
                                        </p:tgtEl>
                                        <p:attrNameLst>
                                          <p:attrName>style.visibility</p:attrName>
                                        </p:attrNameLst>
                                      </p:cBhvr>
                                      <p:to>
                                        <p:strVal val="visible"/>
                                      </p:to>
                                    </p:set>
                                    <p:anim calcmode="lin" valueType="num">
                                      <p:cBhvr additive="base">
                                        <p:cTn id="7" dur="500" fill="hold"/>
                                        <p:tgtEl>
                                          <p:spTgt spid="970755"/>
                                        </p:tgtEl>
                                        <p:attrNameLst>
                                          <p:attrName>ppt_x</p:attrName>
                                        </p:attrNameLst>
                                      </p:cBhvr>
                                      <p:tavLst>
                                        <p:tav tm="0">
                                          <p:val>
                                            <p:strVal val="0-#ppt_w/2"/>
                                          </p:val>
                                        </p:tav>
                                        <p:tav tm="100000">
                                          <p:val>
                                            <p:strVal val="#ppt_x"/>
                                          </p:val>
                                        </p:tav>
                                      </p:tavLst>
                                    </p:anim>
                                    <p:anim calcmode="lin" valueType="num">
                                      <p:cBhvr additive="base">
                                        <p:cTn id="8" dur="500" fill="hold"/>
                                        <p:tgtEl>
                                          <p:spTgt spid="970755"/>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970756"/>
                                        </p:tgtEl>
                                        <p:attrNameLst>
                                          <p:attrName>style.visibility</p:attrName>
                                        </p:attrNameLst>
                                      </p:cBhvr>
                                      <p:to>
                                        <p:strVal val="visible"/>
                                      </p:to>
                                    </p:set>
                                    <p:anim calcmode="lin" valueType="num">
                                      <p:cBhvr additive="base">
                                        <p:cTn id="13" dur="500" fill="hold"/>
                                        <p:tgtEl>
                                          <p:spTgt spid="970756"/>
                                        </p:tgtEl>
                                        <p:attrNameLst>
                                          <p:attrName>ppt_x</p:attrName>
                                        </p:attrNameLst>
                                      </p:cBhvr>
                                      <p:tavLst>
                                        <p:tav tm="0">
                                          <p:val>
                                            <p:strVal val="#ppt_x"/>
                                          </p:val>
                                        </p:tav>
                                        <p:tav tm="100000">
                                          <p:val>
                                            <p:strVal val="#ppt_x"/>
                                          </p:val>
                                        </p:tav>
                                      </p:tavLst>
                                    </p:anim>
                                    <p:anim calcmode="lin" valueType="num">
                                      <p:cBhvr additive="base">
                                        <p:cTn id="14" dur="500" fill="hold"/>
                                        <p:tgtEl>
                                          <p:spTgt spid="970756"/>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70757"/>
                                        </p:tgtEl>
                                        <p:attrNameLst>
                                          <p:attrName>style.visibility</p:attrName>
                                        </p:attrNameLst>
                                      </p:cBhvr>
                                      <p:to>
                                        <p:strVal val="visible"/>
                                      </p:to>
                                    </p:set>
                                    <p:anim calcmode="lin" valueType="num">
                                      <p:cBhvr additive="base">
                                        <p:cTn id="19" dur="500" fill="hold"/>
                                        <p:tgtEl>
                                          <p:spTgt spid="970757"/>
                                        </p:tgtEl>
                                        <p:attrNameLst>
                                          <p:attrName>ppt_x</p:attrName>
                                        </p:attrNameLst>
                                      </p:cBhvr>
                                      <p:tavLst>
                                        <p:tav tm="0">
                                          <p:val>
                                            <p:strVal val="#ppt_x"/>
                                          </p:val>
                                        </p:tav>
                                        <p:tav tm="100000">
                                          <p:val>
                                            <p:strVal val="#ppt_x"/>
                                          </p:val>
                                        </p:tav>
                                      </p:tavLst>
                                    </p:anim>
                                    <p:anim calcmode="lin" valueType="num">
                                      <p:cBhvr additive="base">
                                        <p:cTn id="20" dur="500" fill="hold"/>
                                        <p:tgtEl>
                                          <p:spTgt spid="970757"/>
                                        </p:tgtEl>
                                        <p:attrNameLst>
                                          <p:attrName>ppt_y</p:attrName>
                                        </p:attrNameLst>
                                      </p:cBhvr>
                                      <p:tavLst>
                                        <p:tav tm="0">
                                          <p:val>
                                            <p:strVal val="1+#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970758"/>
                                        </p:tgtEl>
                                        <p:attrNameLst>
                                          <p:attrName>style.visibility</p:attrName>
                                        </p:attrNameLst>
                                      </p:cBhvr>
                                      <p:to>
                                        <p:strVal val="visible"/>
                                      </p:to>
                                    </p:set>
                                    <p:anim calcmode="lin" valueType="num">
                                      <p:cBhvr additive="base">
                                        <p:cTn id="25" dur="500" fill="hold"/>
                                        <p:tgtEl>
                                          <p:spTgt spid="970758"/>
                                        </p:tgtEl>
                                        <p:attrNameLst>
                                          <p:attrName>ppt_x</p:attrName>
                                        </p:attrNameLst>
                                      </p:cBhvr>
                                      <p:tavLst>
                                        <p:tav tm="0">
                                          <p:val>
                                            <p:strVal val="1+#ppt_w/2"/>
                                          </p:val>
                                        </p:tav>
                                        <p:tav tm="100000">
                                          <p:val>
                                            <p:strVal val="#ppt_x"/>
                                          </p:val>
                                        </p:tav>
                                      </p:tavLst>
                                    </p:anim>
                                    <p:anim calcmode="lin" valueType="num">
                                      <p:cBhvr additive="base">
                                        <p:cTn id="26" dur="500" fill="hold"/>
                                        <p:tgtEl>
                                          <p:spTgt spid="970758"/>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barn(inVertical)">
                                      <p:cBhvr>
                                        <p:cTn id="3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0755" grpId="0" animBg="1"/>
      <p:bldP spid="970756" grpId="0" animBg="1"/>
      <p:bldP spid="970757" grpId="0" animBg="1"/>
      <p:bldP spid="970758" grpId="0" animBg="1"/>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4">
            <a:extLst>
              <a:ext uri="{FF2B5EF4-FFF2-40B4-BE49-F238E27FC236}">
                <a16:creationId xmlns:a16="http://schemas.microsoft.com/office/drawing/2014/main" id="{D1E76117-0AF3-354A-8F04-2DBF644B569A}"/>
              </a:ext>
            </a:extLst>
          </p:cNvPr>
          <p:cNvSpPr>
            <a:spLocks noGrp="1" noChangeArrowheads="1"/>
          </p:cNvSpPr>
          <p:nvPr>
            <p:ph type="title"/>
          </p:nvPr>
        </p:nvSpPr>
        <p:spPr>
          <a:xfrm>
            <a:off x="427038" y="117475"/>
            <a:ext cx="8466137" cy="647700"/>
          </a:xfrm>
        </p:spPr>
        <p:txBody>
          <a:bodyPr/>
          <a:lstStyle/>
          <a:p>
            <a:r>
              <a:rPr lang="it-IT" altLang="it-IT" sz="3800">
                <a:latin typeface="Arial" panose="020B0604020202020204" pitchFamily="34" charset="0"/>
                <a:cs typeface="Arial" panose="020B0604020202020204" pitchFamily="34" charset="0"/>
              </a:rPr>
              <a:t>Granulomi polmonari nella tubercolosi</a:t>
            </a:r>
          </a:p>
        </p:txBody>
      </p:sp>
      <p:pic>
        <p:nvPicPr>
          <p:cNvPr id="58370" name="Picture 6" descr="normal lung rx">
            <a:extLst>
              <a:ext uri="{FF2B5EF4-FFF2-40B4-BE49-F238E27FC236}">
                <a16:creationId xmlns:a16="http://schemas.microsoft.com/office/drawing/2014/main" id="{61E54338-132E-C648-9E6F-592D9956D4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1196975"/>
            <a:ext cx="5940425"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CasellaDiTesto 1">
            <a:extLst>
              <a:ext uri="{FF2B5EF4-FFF2-40B4-BE49-F238E27FC236}">
                <a16:creationId xmlns:a16="http://schemas.microsoft.com/office/drawing/2014/main" id="{6A843589-501D-F34D-8BCE-94523DE7CD3D}"/>
              </a:ext>
            </a:extLst>
          </p:cNvPr>
          <p:cNvSpPr txBox="1">
            <a:spLocks noChangeArrowheads="1"/>
          </p:cNvSpPr>
          <p:nvPr/>
        </p:nvSpPr>
        <p:spPr bwMode="auto">
          <a:xfrm>
            <a:off x="179388" y="1196975"/>
            <a:ext cx="2120900" cy="461963"/>
          </a:xfrm>
          <a:prstGeom prst="rect">
            <a:avLst/>
          </a:prstGeom>
          <a:solidFill>
            <a:srgbClr val="4D4D4D"/>
          </a:solidFill>
          <a:ln w="12700">
            <a:solidFill>
              <a:schemeClr val="tx1"/>
            </a:solidFill>
            <a:miter lim="800000"/>
            <a:headEnd/>
            <a:tailEnd/>
          </a:ln>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polmone sano</a:t>
            </a:r>
          </a:p>
        </p:txBody>
      </p:sp>
      <p:grpSp>
        <p:nvGrpSpPr>
          <p:cNvPr id="2" name="Gruppo 1">
            <a:extLst>
              <a:ext uri="{FF2B5EF4-FFF2-40B4-BE49-F238E27FC236}">
                <a16:creationId xmlns:a16="http://schemas.microsoft.com/office/drawing/2014/main" id="{79A12BE6-A25C-1641-8D6B-80ED7B2E213D}"/>
              </a:ext>
            </a:extLst>
          </p:cNvPr>
          <p:cNvGrpSpPr>
            <a:grpSpLocks/>
          </p:cNvGrpSpPr>
          <p:nvPr/>
        </p:nvGrpSpPr>
        <p:grpSpPr bwMode="auto">
          <a:xfrm>
            <a:off x="2843213" y="1196975"/>
            <a:ext cx="6265862" cy="5400675"/>
            <a:chOff x="2843213" y="1196975"/>
            <a:chExt cx="6265862" cy="5400675"/>
          </a:xfrm>
        </p:grpSpPr>
        <p:pic>
          <p:nvPicPr>
            <p:cNvPr id="58373" name="Picture 5">
              <a:extLst>
                <a:ext uri="{FF2B5EF4-FFF2-40B4-BE49-F238E27FC236}">
                  <a16:creationId xmlns:a16="http://schemas.microsoft.com/office/drawing/2014/main" id="{B083C6C1-F8B0-234E-9DD9-F34F09003E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213" y="1196975"/>
              <a:ext cx="6265862" cy="5400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58374" name="CasellaDiTesto 5">
              <a:extLst>
                <a:ext uri="{FF2B5EF4-FFF2-40B4-BE49-F238E27FC236}">
                  <a16:creationId xmlns:a16="http://schemas.microsoft.com/office/drawing/2014/main" id="{E8627306-5256-2042-AAE0-E274133825D6}"/>
                </a:ext>
              </a:extLst>
            </p:cNvPr>
            <p:cNvSpPr txBox="1">
              <a:spLocks noChangeArrowheads="1"/>
            </p:cNvSpPr>
            <p:nvPr/>
          </p:nvSpPr>
          <p:spPr bwMode="auto">
            <a:xfrm>
              <a:off x="3995801" y="1229978"/>
              <a:ext cx="4717115" cy="830870"/>
            </a:xfrm>
            <a:prstGeom prst="rect">
              <a:avLst/>
            </a:prstGeom>
            <a:solidFill>
              <a:srgbClr val="4D4D4D"/>
            </a:solidFill>
            <a:ln w="12700">
              <a:solidFill>
                <a:schemeClr val="tx1"/>
              </a:solidFill>
              <a:miter lim="800000"/>
              <a:headEnd/>
              <a:tailEnd/>
            </a:ln>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polmone con addensamenti radio opachi (granulomi tubercolari)</a:t>
              </a:r>
            </a:p>
          </p:txBody>
        </p:sp>
      </p:grpSp>
    </p:spTree>
    <p:extLst>
      <p:ext uri="{BB962C8B-B14F-4D97-AF65-F5344CB8AC3E}">
        <p14:creationId xmlns:p14="http://schemas.microsoft.com/office/powerpoint/2010/main" val="34952225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olo 1">
            <a:extLst>
              <a:ext uri="{FF2B5EF4-FFF2-40B4-BE49-F238E27FC236}">
                <a16:creationId xmlns:a16="http://schemas.microsoft.com/office/drawing/2014/main" id="{C944149B-BBA4-5D4B-8EB6-8C6ADE025968}"/>
              </a:ext>
            </a:extLst>
          </p:cNvPr>
          <p:cNvSpPr>
            <a:spLocks noGrp="1" noChangeArrowheads="1"/>
          </p:cNvSpPr>
          <p:nvPr>
            <p:ph type="title"/>
          </p:nvPr>
        </p:nvSpPr>
        <p:spPr>
          <a:xfrm>
            <a:off x="677863" y="-100013"/>
            <a:ext cx="7788275" cy="658813"/>
          </a:xfrm>
        </p:spPr>
        <p:txBody>
          <a:bodyPr/>
          <a:lstStyle/>
          <a:p>
            <a:r>
              <a:rPr lang="it-IT" altLang="it-IT" sz="3800">
                <a:latin typeface="Arial" panose="020B0604020202020204" pitchFamily="34" charset="0"/>
                <a:cs typeface="Arial" panose="020B0604020202020204" pitchFamily="34" charset="0"/>
              </a:rPr>
              <a:t>Tubercolosi </a:t>
            </a:r>
          </a:p>
        </p:txBody>
      </p:sp>
      <p:sp>
        <p:nvSpPr>
          <p:cNvPr id="3" name="Segnaposto contenuto 2">
            <a:extLst>
              <a:ext uri="{FF2B5EF4-FFF2-40B4-BE49-F238E27FC236}">
                <a16:creationId xmlns:a16="http://schemas.microsoft.com/office/drawing/2014/main" id="{7658D86C-EE0F-1A41-BDE2-35463216C914}"/>
              </a:ext>
            </a:extLst>
          </p:cNvPr>
          <p:cNvSpPr>
            <a:spLocks noGrp="1"/>
          </p:cNvSpPr>
          <p:nvPr>
            <p:ph idx="1"/>
          </p:nvPr>
        </p:nvSpPr>
        <p:spPr>
          <a:xfrm>
            <a:off x="0" y="549275"/>
            <a:ext cx="9144000" cy="6049963"/>
          </a:xfrm>
        </p:spPr>
        <p:txBody>
          <a:bodyPr/>
          <a:lstStyle/>
          <a:p>
            <a:pPr algn="just">
              <a:defRPr/>
            </a:pPr>
            <a:r>
              <a:rPr lang="it-IT" sz="2800">
                <a:latin typeface="Arial" panose="020B0604020202020204" pitchFamily="34" charset="0"/>
                <a:cs typeface="Arial" panose="020B0604020202020204" pitchFamily="34" charset="0"/>
              </a:rPr>
              <a:t>La tubercolosi è una malattia infettiva contagiosa che si trasmette per via aerea mediante il </a:t>
            </a:r>
            <a:r>
              <a:rPr lang="it-IT" sz="2800" i="1">
                <a:solidFill>
                  <a:srgbClr val="FFFF00"/>
                </a:solidFill>
                <a:latin typeface="Arial" panose="020B0604020202020204" pitchFamily="34" charset="0"/>
                <a:cs typeface="Arial" panose="020B0604020202020204" pitchFamily="34" charset="0"/>
              </a:rPr>
              <a:t>Mycobacterium tuberculosis</a:t>
            </a:r>
          </a:p>
          <a:p>
            <a:pPr algn="just">
              <a:defRPr/>
            </a:pPr>
            <a:endParaRPr lang="it-IT" sz="1050" i="1">
              <a:solidFill>
                <a:srgbClr val="FFFF00"/>
              </a:solidFill>
              <a:latin typeface="Arial" panose="020B0604020202020204" pitchFamily="34" charset="0"/>
              <a:cs typeface="Arial" panose="020B0604020202020204" pitchFamily="34" charset="0"/>
            </a:endParaRPr>
          </a:p>
          <a:p>
            <a:pPr algn="just">
              <a:defRPr/>
            </a:pPr>
            <a:r>
              <a:rPr lang="it-IT" sz="2800">
                <a:latin typeface="Arial" panose="020B0604020202020204" pitchFamily="34" charset="0"/>
                <a:cs typeface="Arial" panose="020B0604020202020204" pitchFamily="34" charset="0"/>
              </a:rPr>
              <a:t>Il contagio può avvenire per trasmissione da un individuo malato, tramite saliva, starnuto o colpo di tosse</a:t>
            </a:r>
          </a:p>
          <a:p>
            <a:pPr algn="just">
              <a:defRPr/>
            </a:pPr>
            <a:endParaRPr lang="it-IT" sz="1050">
              <a:latin typeface="Arial" panose="020B0604020202020204" pitchFamily="34" charset="0"/>
              <a:cs typeface="Arial" panose="020B0604020202020204" pitchFamily="34" charset="0"/>
            </a:endParaRPr>
          </a:p>
          <a:p>
            <a:pPr algn="just">
              <a:defRPr/>
            </a:pPr>
            <a:r>
              <a:rPr lang="it-IT" sz="2800">
                <a:latin typeface="Arial" panose="020B0604020202020204" pitchFamily="34" charset="0"/>
                <a:cs typeface="Arial" panose="020B0604020202020204" pitchFamily="34" charset="0"/>
              </a:rPr>
              <a:t>Non necessariamente tutte le persone contagiate si ammalano subito. Il sistema immunitario può limitare l’infezione e il batterio può rimanere quiescente per anni</a:t>
            </a:r>
          </a:p>
          <a:p>
            <a:pPr algn="just">
              <a:defRPr/>
            </a:pPr>
            <a:endParaRPr lang="it-IT" sz="1050">
              <a:latin typeface="Arial" panose="020B0604020202020204" pitchFamily="34" charset="0"/>
              <a:cs typeface="Arial" panose="020B0604020202020204" pitchFamily="34" charset="0"/>
            </a:endParaRPr>
          </a:p>
          <a:p>
            <a:pPr algn="just">
              <a:defRPr/>
            </a:pPr>
            <a:r>
              <a:rPr lang="it-IT" sz="2800">
                <a:latin typeface="Arial" panose="020B0604020202020204" pitchFamily="34" charset="0"/>
                <a:cs typeface="Arial" panose="020B0604020202020204" pitchFamily="34" charset="0"/>
              </a:rPr>
              <a:t>La malattia può manifestarsi in occasione di un </a:t>
            </a:r>
            <a:r>
              <a:rPr lang="it-IT" sz="2800">
                <a:solidFill>
                  <a:srgbClr val="FFFF00"/>
                </a:solidFill>
                <a:latin typeface="Arial" panose="020B0604020202020204" pitchFamily="34" charset="0"/>
                <a:cs typeface="Arial" panose="020B0604020202020204" pitchFamily="34" charset="0"/>
              </a:rPr>
              <a:t>abbassamento delle difese immunitarie</a:t>
            </a:r>
            <a:r>
              <a:rPr lang="it-IT" sz="2800">
                <a:latin typeface="Arial" panose="020B0604020202020204" pitchFamily="34" charset="0"/>
                <a:cs typeface="Arial" panose="020B0604020202020204" pitchFamily="34" charset="0"/>
              </a:rPr>
              <a:t> (concausa)</a:t>
            </a:r>
          </a:p>
        </p:txBody>
      </p:sp>
    </p:spTree>
    <p:extLst>
      <p:ext uri="{BB962C8B-B14F-4D97-AF65-F5344CB8AC3E}">
        <p14:creationId xmlns:p14="http://schemas.microsoft.com/office/powerpoint/2010/main" val="42670325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4" end="4"/>
                                            </p:txEl>
                                          </p:spTgt>
                                        </p:tgtEl>
                                        <p:attrNameLst>
                                          <p:attrName>style.visibility</p:attrName>
                                        </p:attrNameLst>
                                      </p:cBhvr>
                                      <p:to>
                                        <p:strVal val="visible"/>
                                      </p:to>
                                    </p:set>
                                    <p:animEffect transition="in" filter="barn(inVertical)">
                                      <p:cBhvr>
                                        <p:cTn id="10" dur="500"/>
                                        <p:tgtEl>
                                          <p:spTgt spid="3">
                                            <p:txEl>
                                              <p:pRg st="4" end="4"/>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Effect transition="in" filter="barn(inVertical)">
                                      <p:cBhvr>
                                        <p:cTn id="15"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sellaDiTesto 1">
            <a:extLst>
              <a:ext uri="{FF2B5EF4-FFF2-40B4-BE49-F238E27FC236}">
                <a16:creationId xmlns:a16="http://schemas.microsoft.com/office/drawing/2014/main" id="{906A684B-37F5-AA46-9A5B-A0257D296D36}"/>
              </a:ext>
            </a:extLst>
          </p:cNvPr>
          <p:cNvSpPr txBox="1"/>
          <p:nvPr/>
        </p:nvSpPr>
        <p:spPr>
          <a:xfrm>
            <a:off x="107950" y="1196975"/>
            <a:ext cx="8928100" cy="4492625"/>
          </a:xfrm>
          <a:prstGeom prst="rect">
            <a:avLst/>
          </a:prstGeom>
          <a:noFill/>
        </p:spPr>
        <p:txBody>
          <a:bodyPr>
            <a:spAutoFit/>
          </a:body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2600" b="0" i="0" u="none" strike="noStrike" kern="1200" cap="none" spc="0" normalizeH="0" baseline="0" noProof="0">
                <a:ln>
                  <a:noFill/>
                </a:ln>
                <a:solidFill>
                  <a:srgbClr val="FFFFFF"/>
                </a:solidFill>
                <a:effectLst/>
                <a:uLnTx/>
                <a:uFillTx/>
                <a:latin typeface="Arial" charset="0"/>
                <a:ea typeface="+mn-ea"/>
                <a:cs typeface="Arial" charset="0"/>
              </a:rPr>
              <a:t>I </a:t>
            </a:r>
            <a:r>
              <a:rPr kumimoji="0" lang="it-IT" altLang="it-IT" sz="2600" b="1" i="0" u="none" strike="noStrike" kern="1200" cap="none" spc="0" normalizeH="0" baseline="0" noProof="0">
                <a:ln>
                  <a:noFill/>
                </a:ln>
                <a:solidFill>
                  <a:srgbClr val="FFFF00"/>
                </a:solidFill>
                <a:effectLst>
                  <a:outerShdw blurRad="38100" dist="38100" dir="2700000" algn="tl">
                    <a:srgbClr val="000000">
                      <a:alpha val="43137"/>
                    </a:srgbClr>
                  </a:outerShdw>
                </a:effectLst>
                <a:uLnTx/>
                <a:uFillTx/>
                <a:latin typeface="Arial" charset="0"/>
                <a:ea typeface="+mn-ea"/>
                <a:cs typeface="Arial" charset="0"/>
              </a:rPr>
              <a:t>linfociti Th1</a:t>
            </a:r>
            <a:r>
              <a:rPr kumimoji="0" lang="it-IT" altLang="it-IT" sz="2600" b="0" i="0" u="none" strike="noStrike" kern="1200" cap="none" spc="0" normalizeH="0" baseline="0" noProof="0">
                <a:ln>
                  <a:noFill/>
                </a:ln>
                <a:solidFill>
                  <a:srgbClr val="FFFF00"/>
                </a:solidFill>
                <a:effectLst/>
                <a:uLnTx/>
                <a:uFillTx/>
                <a:latin typeface="Arial" charset="0"/>
                <a:ea typeface="+mn-ea"/>
                <a:cs typeface="Arial" charset="0"/>
              </a:rPr>
              <a:t> (CD4+)</a:t>
            </a:r>
            <a:r>
              <a:rPr kumimoji="0" lang="it-IT" altLang="it-IT" sz="2600" b="0" i="0" u="none" strike="noStrike" kern="1200" cap="none" spc="0" normalizeH="0" baseline="0" noProof="0">
                <a:ln>
                  <a:noFill/>
                </a:ln>
                <a:solidFill>
                  <a:srgbClr val="FFFFFF"/>
                </a:solidFill>
                <a:effectLst/>
                <a:uLnTx/>
                <a:uFillTx/>
                <a:latin typeface="Arial" charset="0"/>
                <a:ea typeface="+mn-ea"/>
                <a:cs typeface="Arial" charset="0"/>
              </a:rPr>
              <a:t> svolgono un ruolo cruciale nella difesa contro quei patogeni che permangono all'interno dei macrofagi (alcuni tipi di batteri e funghi). I Th1 producono:</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altLang="it-IT" sz="2600" b="0" i="0" u="none" strike="noStrike" kern="1200" cap="none" spc="0" normalizeH="0" baseline="0" noProof="0">
              <a:ln>
                <a:noFill/>
              </a:ln>
              <a:solidFill>
                <a:srgbClr val="FFFFFF"/>
              </a:solidFill>
              <a:effectLst/>
              <a:uLnTx/>
              <a:uFillTx/>
              <a:latin typeface="Arial" charset="0"/>
              <a:ea typeface="+mn-ea"/>
              <a:cs typeface="Arial" charset="0"/>
            </a:endParaRPr>
          </a:p>
          <a:p>
            <a:pPr marL="0" marR="0" lvl="0" indent="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it-IT" altLang="it-IT" sz="2600" b="1" i="0" u="sng" strike="noStrike" kern="1200" cap="none" spc="0" normalizeH="0" baseline="0" noProof="0">
                <a:ln>
                  <a:noFill/>
                </a:ln>
                <a:solidFill>
                  <a:srgbClr val="FFFFFF"/>
                </a:solidFill>
                <a:effectLst/>
                <a:uLnTx/>
                <a:uFillTx/>
                <a:latin typeface="Arial" charset="0"/>
                <a:ea typeface="+mn-ea"/>
                <a:cs typeface="Arial" charset="0"/>
              </a:rPr>
              <a:t>interferone gamma</a:t>
            </a:r>
            <a:r>
              <a:rPr kumimoji="0" lang="it-IT" altLang="it-IT" sz="2600" b="0" i="0" u="none" strike="noStrike" kern="1200" cap="none" spc="0" normalizeH="0" baseline="0" noProof="0">
                <a:ln>
                  <a:noFill/>
                </a:ln>
                <a:solidFill>
                  <a:srgbClr val="FFFFFF"/>
                </a:solidFill>
                <a:effectLst/>
                <a:uLnTx/>
                <a:uFillTx/>
                <a:latin typeface="Arial" charset="0"/>
                <a:ea typeface="+mn-ea"/>
                <a:cs typeface="Arial" charset="0"/>
              </a:rPr>
              <a:t>, fattore fondamentale nel potenziare la </a:t>
            </a:r>
            <a:r>
              <a:rPr kumimoji="0" lang="it-IT" altLang="it-IT" sz="2600" b="0" i="0" u="sng" strike="noStrike" kern="1200" cap="none" spc="0" normalizeH="0" baseline="0" noProof="0">
                <a:ln>
                  <a:noFill/>
                </a:ln>
                <a:solidFill>
                  <a:srgbClr val="FFFFFF"/>
                </a:solidFill>
                <a:effectLst/>
                <a:uLnTx/>
                <a:uFillTx/>
                <a:latin typeface="Arial" charset="0"/>
                <a:ea typeface="+mn-ea"/>
                <a:cs typeface="Arial" charset="0"/>
              </a:rPr>
              <a:t>fagocitosi</a:t>
            </a:r>
            <a:r>
              <a:rPr kumimoji="0" lang="it-IT" altLang="it-IT" sz="2600" b="0" i="0" u="none" strike="noStrike" kern="1200" cap="none" spc="0" normalizeH="0" baseline="0" noProof="0">
                <a:ln>
                  <a:noFill/>
                </a:ln>
                <a:solidFill>
                  <a:srgbClr val="FFFFFF"/>
                </a:solidFill>
                <a:effectLst/>
                <a:uLnTx/>
                <a:uFillTx/>
                <a:latin typeface="Arial" charset="0"/>
                <a:ea typeface="+mn-ea"/>
                <a:cs typeface="Arial" charset="0"/>
              </a:rPr>
              <a:t> e il </a:t>
            </a:r>
            <a:r>
              <a:rPr kumimoji="0" lang="it-IT" altLang="it-IT" sz="2600" b="0" i="0" u="sng" strike="noStrike" kern="1200" cap="none" spc="0" normalizeH="0" baseline="0" noProof="0">
                <a:ln>
                  <a:noFill/>
                </a:ln>
                <a:solidFill>
                  <a:srgbClr val="FFFFFF"/>
                </a:solidFill>
                <a:effectLst/>
                <a:uLnTx/>
                <a:uFillTx/>
                <a:latin typeface="Arial" charset="0"/>
                <a:ea typeface="+mn-ea"/>
                <a:cs typeface="Arial" charset="0"/>
              </a:rPr>
              <a:t>killing</a:t>
            </a:r>
            <a:r>
              <a:rPr kumimoji="0" lang="it-IT" altLang="it-IT" sz="2600" b="0" i="0" u="none" strike="noStrike" kern="1200" cap="none" spc="0" normalizeH="0" baseline="0" noProof="0">
                <a:ln>
                  <a:noFill/>
                </a:ln>
                <a:solidFill>
                  <a:srgbClr val="FFFFFF"/>
                </a:solidFill>
                <a:effectLst/>
                <a:uLnTx/>
                <a:uFillTx/>
                <a:latin typeface="Arial" charset="0"/>
                <a:ea typeface="+mn-ea"/>
                <a:cs typeface="Arial" charset="0"/>
              </a:rPr>
              <a:t> da parte dei macrofagi</a:t>
            </a:r>
          </a:p>
          <a:p>
            <a:pPr marL="0" marR="0" lvl="0" indent="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endParaRPr kumimoji="0" lang="it-IT" altLang="it-IT" sz="2600" b="1" i="0" u="sng" strike="noStrike" kern="1200" cap="none" spc="0" normalizeH="0" baseline="0" noProof="0">
              <a:ln>
                <a:noFill/>
              </a:ln>
              <a:solidFill>
                <a:srgbClr val="FFFFFF"/>
              </a:solidFill>
              <a:effectLst/>
              <a:uLnTx/>
              <a:uFillTx/>
              <a:latin typeface="Arial" charset="0"/>
              <a:ea typeface="+mn-ea"/>
              <a:cs typeface="Arial" charset="0"/>
            </a:endParaRPr>
          </a:p>
          <a:p>
            <a:pPr marL="0" marR="0" lvl="0" indent="0" algn="just" defTabSz="914400" rtl="0" eaLnBrk="0" fontAlgn="base" latinLnBrk="0" hangingPunct="0">
              <a:lnSpc>
                <a:spcPct val="100000"/>
              </a:lnSpc>
              <a:spcBef>
                <a:spcPct val="0"/>
              </a:spcBef>
              <a:spcAft>
                <a:spcPct val="0"/>
              </a:spcAft>
              <a:buClrTx/>
              <a:buSzTx/>
              <a:buFont typeface="Wingdings" panose="05000000000000000000" pitchFamily="2" charset="2"/>
              <a:buChar char="ü"/>
              <a:tabLst/>
              <a:defRPr/>
            </a:pPr>
            <a:r>
              <a:rPr kumimoji="0" lang="it-IT" altLang="it-IT" sz="2600" b="1" i="0" u="sng" strike="noStrike" kern="1200" cap="none" spc="0" normalizeH="0" baseline="0" noProof="0">
                <a:ln>
                  <a:noFill/>
                </a:ln>
                <a:solidFill>
                  <a:srgbClr val="FFFFFF"/>
                </a:solidFill>
                <a:effectLst/>
                <a:uLnTx/>
                <a:uFillTx/>
                <a:latin typeface="Arial" charset="0"/>
                <a:ea typeface="+mn-ea"/>
                <a:cs typeface="Arial" charset="0"/>
              </a:rPr>
              <a:t>TNF</a:t>
            </a:r>
            <a:r>
              <a:rPr kumimoji="0" lang="it-IT" altLang="it-IT" sz="2600" b="0" i="0" u="none" strike="noStrike" kern="1200" cap="none" spc="0" normalizeH="0" baseline="0" noProof="0">
                <a:ln>
                  <a:noFill/>
                </a:ln>
                <a:solidFill>
                  <a:srgbClr val="FFFFFF"/>
                </a:solidFill>
                <a:effectLst/>
                <a:uLnTx/>
                <a:uFillTx/>
                <a:latin typeface="Arial" charset="0"/>
                <a:ea typeface="+mn-ea"/>
                <a:cs typeface="Arial" charset="0"/>
              </a:rPr>
              <a:t>, attiva l’endotelio, facilita  il reclutamento dei monociti dal circolo (amplificazione della risposta infiammatoria) </a:t>
            </a:r>
          </a:p>
          <a:p>
            <a:pPr marL="0" marR="0" lvl="0" indent="0" algn="just" defTabSz="914400" rtl="0" eaLnBrk="0" fontAlgn="base" latinLnBrk="0" hangingPunct="0">
              <a:lnSpc>
                <a:spcPct val="100000"/>
              </a:lnSpc>
              <a:spcBef>
                <a:spcPct val="0"/>
              </a:spcBef>
              <a:spcAft>
                <a:spcPct val="0"/>
              </a:spcAft>
              <a:buClrTx/>
              <a:buSzTx/>
              <a:buFontTx/>
              <a:buNone/>
              <a:tabLst/>
              <a:defRPr/>
            </a:pPr>
            <a:endParaRPr kumimoji="0" lang="it-IT" sz="26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4" name="Titolo 1">
            <a:extLst>
              <a:ext uri="{FF2B5EF4-FFF2-40B4-BE49-F238E27FC236}">
                <a16:creationId xmlns:a16="http://schemas.microsoft.com/office/drawing/2014/main" id="{B677B1E1-5443-224A-BC38-76972AEB8E1D}"/>
              </a:ext>
            </a:extLst>
          </p:cNvPr>
          <p:cNvSpPr txBox="1">
            <a:spLocks/>
          </p:cNvSpPr>
          <p:nvPr/>
        </p:nvSpPr>
        <p:spPr>
          <a:xfrm>
            <a:off x="677863" y="44450"/>
            <a:ext cx="7788275" cy="658813"/>
          </a:xfrm>
          <a:prstGeom prst="rect">
            <a:avLst/>
          </a:prstGeom>
        </p:spPr>
        <p:txBody>
          <a:bodyPr/>
          <a:lstStyle>
            <a:lvl1pPr algn="ctr" rtl="0" eaLnBrk="0" fontAlgn="base" hangingPunct="0">
              <a:spcBef>
                <a:spcPct val="0"/>
              </a:spcBef>
              <a:spcAft>
                <a:spcPct val="0"/>
              </a:spcAft>
              <a:defRPr sz="4400">
                <a:solidFill>
                  <a:srgbClr val="FFFF29"/>
                </a:solidFill>
                <a:latin typeface="+mj-lt"/>
                <a:ea typeface="+mj-ea"/>
                <a:cs typeface="+mj-cs"/>
              </a:defRPr>
            </a:lvl1pPr>
            <a:lvl2pPr algn="ctr" rtl="0" eaLnBrk="0" fontAlgn="base" hangingPunct="0">
              <a:spcBef>
                <a:spcPct val="0"/>
              </a:spcBef>
              <a:spcAft>
                <a:spcPct val="0"/>
              </a:spcAft>
              <a:defRPr sz="4400">
                <a:solidFill>
                  <a:srgbClr val="FFFF29"/>
                </a:solidFill>
                <a:latin typeface="Times New Roman" pitchFamily="18" charset="0"/>
              </a:defRPr>
            </a:lvl2pPr>
            <a:lvl3pPr algn="ctr" rtl="0" eaLnBrk="0" fontAlgn="base" hangingPunct="0">
              <a:spcBef>
                <a:spcPct val="0"/>
              </a:spcBef>
              <a:spcAft>
                <a:spcPct val="0"/>
              </a:spcAft>
              <a:defRPr sz="4400">
                <a:solidFill>
                  <a:srgbClr val="FFFF29"/>
                </a:solidFill>
                <a:latin typeface="Times New Roman" pitchFamily="18" charset="0"/>
              </a:defRPr>
            </a:lvl3pPr>
            <a:lvl4pPr algn="ctr" rtl="0" eaLnBrk="0" fontAlgn="base" hangingPunct="0">
              <a:spcBef>
                <a:spcPct val="0"/>
              </a:spcBef>
              <a:spcAft>
                <a:spcPct val="0"/>
              </a:spcAft>
              <a:defRPr sz="4400">
                <a:solidFill>
                  <a:srgbClr val="FFFF29"/>
                </a:solidFill>
                <a:latin typeface="Times New Roman" pitchFamily="18" charset="0"/>
              </a:defRPr>
            </a:lvl4pPr>
            <a:lvl5pPr algn="ctr" rtl="0" eaLnBrk="0" fontAlgn="base" hangingPunct="0">
              <a:spcBef>
                <a:spcPct val="0"/>
              </a:spcBef>
              <a:spcAft>
                <a:spcPct val="0"/>
              </a:spcAft>
              <a:defRPr sz="4400">
                <a:solidFill>
                  <a:srgbClr val="FFFF29"/>
                </a:solidFill>
                <a:latin typeface="Times New Roman" pitchFamily="18" charset="0"/>
              </a:defRPr>
            </a:lvl5pPr>
            <a:lvl6pPr marL="457200" algn="ctr" rtl="0" eaLnBrk="0" fontAlgn="base" hangingPunct="0">
              <a:spcBef>
                <a:spcPct val="0"/>
              </a:spcBef>
              <a:spcAft>
                <a:spcPct val="0"/>
              </a:spcAft>
              <a:defRPr sz="4400">
                <a:solidFill>
                  <a:srgbClr val="FFFF29"/>
                </a:solidFill>
                <a:latin typeface="Times New Roman" pitchFamily="18" charset="0"/>
              </a:defRPr>
            </a:lvl6pPr>
            <a:lvl7pPr marL="914400" algn="ctr" rtl="0" eaLnBrk="0" fontAlgn="base" hangingPunct="0">
              <a:spcBef>
                <a:spcPct val="0"/>
              </a:spcBef>
              <a:spcAft>
                <a:spcPct val="0"/>
              </a:spcAft>
              <a:defRPr sz="4400">
                <a:solidFill>
                  <a:srgbClr val="FFFF29"/>
                </a:solidFill>
                <a:latin typeface="Times New Roman" pitchFamily="18" charset="0"/>
              </a:defRPr>
            </a:lvl7pPr>
            <a:lvl8pPr marL="1371600" algn="ctr" rtl="0" eaLnBrk="0" fontAlgn="base" hangingPunct="0">
              <a:spcBef>
                <a:spcPct val="0"/>
              </a:spcBef>
              <a:spcAft>
                <a:spcPct val="0"/>
              </a:spcAft>
              <a:defRPr sz="4400">
                <a:solidFill>
                  <a:srgbClr val="FFFF29"/>
                </a:solidFill>
                <a:latin typeface="Times New Roman" pitchFamily="18" charset="0"/>
              </a:defRPr>
            </a:lvl8pPr>
            <a:lvl9pPr marL="1828800" algn="ctr" rtl="0" eaLnBrk="0" fontAlgn="base" hangingPunct="0">
              <a:spcBef>
                <a:spcPct val="0"/>
              </a:spcBef>
              <a:spcAft>
                <a:spcPct val="0"/>
              </a:spcAft>
              <a:defRPr sz="4400">
                <a:solidFill>
                  <a:srgbClr val="FFFF29"/>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4400" b="0" i="0" u="none" strike="noStrike" kern="0" cap="none" spc="0" normalizeH="0" baseline="0" noProof="0">
                <a:ln>
                  <a:noFill/>
                </a:ln>
                <a:solidFill>
                  <a:srgbClr val="FFFF29"/>
                </a:solidFill>
                <a:effectLst/>
                <a:uLnTx/>
                <a:uFillTx/>
                <a:latin typeface="Arial" pitchFamily="34" charset="0"/>
                <a:ea typeface="+mj-ea"/>
                <a:cs typeface="Arial" pitchFamily="34" charset="0"/>
              </a:rPr>
              <a:t>Formation of TBC granuloma</a:t>
            </a:r>
            <a:endParaRPr kumimoji="0" lang="it-IT" sz="4400" b="0" i="0" u="none" strike="noStrike" kern="0" cap="none" spc="0" normalizeH="0" baseline="0" noProof="0">
              <a:ln>
                <a:noFill/>
              </a:ln>
              <a:solidFill>
                <a:srgbClr val="FFFF29"/>
              </a:solidFill>
              <a:effectLst/>
              <a:uLnTx/>
              <a:uFillTx/>
              <a:latin typeface="Times New Roman"/>
              <a:ea typeface="+mj-ea"/>
              <a:cs typeface="+mj-cs"/>
            </a:endParaRPr>
          </a:p>
        </p:txBody>
      </p:sp>
      <p:grpSp>
        <p:nvGrpSpPr>
          <p:cNvPr id="5" name="Gruppo 4">
            <a:extLst>
              <a:ext uri="{FF2B5EF4-FFF2-40B4-BE49-F238E27FC236}">
                <a16:creationId xmlns:a16="http://schemas.microsoft.com/office/drawing/2014/main" id="{CCD59BEB-6CB2-144E-BF00-1305F9F1E0B5}"/>
              </a:ext>
            </a:extLst>
          </p:cNvPr>
          <p:cNvGrpSpPr>
            <a:grpSpLocks/>
          </p:cNvGrpSpPr>
          <p:nvPr/>
        </p:nvGrpSpPr>
        <p:grpSpPr bwMode="auto">
          <a:xfrm>
            <a:off x="84138" y="884238"/>
            <a:ext cx="8951912" cy="5857875"/>
            <a:chOff x="83986" y="883826"/>
            <a:chExt cx="8952510" cy="5857542"/>
          </a:xfrm>
        </p:grpSpPr>
        <p:pic>
          <p:nvPicPr>
            <p:cNvPr id="60420" name="Picture 2">
              <a:extLst>
                <a:ext uri="{FF2B5EF4-FFF2-40B4-BE49-F238E27FC236}">
                  <a16:creationId xmlns:a16="http://schemas.microsoft.com/office/drawing/2014/main" id="{9CE2CEC7-7731-5242-8915-535227AB01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986" y="883826"/>
              <a:ext cx="8952510" cy="5857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60421" name="Rettangolo 2">
              <a:extLst>
                <a:ext uri="{FF2B5EF4-FFF2-40B4-BE49-F238E27FC236}">
                  <a16:creationId xmlns:a16="http://schemas.microsoft.com/office/drawing/2014/main" id="{55BA29F1-6C97-5E45-974F-7BA29A20D999}"/>
                </a:ext>
              </a:extLst>
            </p:cNvPr>
            <p:cNvSpPr>
              <a:spLocks noChangeArrowheads="1"/>
            </p:cNvSpPr>
            <p:nvPr/>
          </p:nvSpPr>
          <p:spPr bwMode="auto">
            <a:xfrm>
              <a:off x="5580112" y="1556792"/>
              <a:ext cx="1296144" cy="576064"/>
            </a:xfrm>
            <a:prstGeom prst="rect">
              <a:avLst/>
            </a:prstGeom>
            <a:solidFill>
              <a:schemeClr val="tx1"/>
            </a:solidFill>
            <a:ln>
              <a:noFill/>
            </a:ln>
            <a:extLst>
              <a:ext uri="{91240B29-F687-4F45-9708-019B960494DF}">
                <a14:hiddenLine xmlns:a14="http://schemas.microsoft.com/office/drawing/2010/main" w="12700" cap="sq" algn="ctr">
                  <a:solidFill>
                    <a:srgbClr val="000000"/>
                  </a:solidFill>
                  <a:round/>
                  <a:headEnd type="none" w="sm" len="sm"/>
                  <a:tailEnd type="none" w="sm" len="sm"/>
                </a14:hiddenLine>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Tree>
    <p:extLst>
      <p:ext uri="{BB962C8B-B14F-4D97-AF65-F5344CB8AC3E}">
        <p14:creationId xmlns:p14="http://schemas.microsoft.com/office/powerpoint/2010/main" val="49744208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childTnLst>
                                    <p:anim calcmode="lin" valueType="num">
                                      <p:cBhvr>
                                        <p:cTn id="6" dur="600"/>
                                        <p:tgtEl>
                                          <p:spTgt spid="5"/>
                                        </p:tgtEl>
                                        <p:attrNameLst>
                                          <p:attrName>ppt_w</p:attrName>
                                        </p:attrNameLst>
                                      </p:cBhvr>
                                      <p:tavLst>
                                        <p:tav tm="0">
                                          <p:val>
                                            <p:strVal val="ppt_w"/>
                                          </p:val>
                                        </p:tav>
                                        <p:tav tm="100000">
                                          <p:val>
                                            <p:fltVal val="0"/>
                                          </p:val>
                                        </p:tav>
                                      </p:tavLst>
                                    </p:anim>
                                    <p:anim calcmode="lin" valueType="num">
                                      <p:cBhvr>
                                        <p:cTn id="7" dur="600"/>
                                        <p:tgtEl>
                                          <p:spTgt spid="5"/>
                                        </p:tgtEl>
                                        <p:attrNameLst>
                                          <p:attrName>ppt_h</p:attrName>
                                        </p:attrNameLst>
                                      </p:cBhvr>
                                      <p:tavLst>
                                        <p:tav tm="0">
                                          <p:val>
                                            <p:strVal val="ppt_h"/>
                                          </p:val>
                                        </p:tav>
                                        <p:tav tm="100000">
                                          <p:val>
                                            <p:fltVal val="0"/>
                                          </p:val>
                                        </p:tav>
                                      </p:tavLst>
                                    </p:anim>
                                    <p:anim calcmode="lin" valueType="num">
                                      <p:cBhvr>
                                        <p:cTn id="8" dur="600"/>
                                        <p:tgtEl>
                                          <p:spTgt spid="5"/>
                                        </p:tgtEl>
                                        <p:attrNameLst>
                                          <p:attrName>style.rotation</p:attrName>
                                        </p:attrNameLst>
                                      </p:cBhvr>
                                      <p:tavLst>
                                        <p:tav tm="0">
                                          <p:val>
                                            <p:fltVal val="0"/>
                                          </p:val>
                                        </p:tav>
                                        <p:tav tm="100000">
                                          <p:val>
                                            <p:fltVal val="90"/>
                                          </p:val>
                                        </p:tav>
                                      </p:tavLst>
                                    </p:anim>
                                    <p:animEffect transition="out" filter="fade">
                                      <p:cBhvr>
                                        <p:cTn id="9" dur="600"/>
                                        <p:tgtEl>
                                          <p:spTgt spid="5"/>
                                        </p:tgtEl>
                                      </p:cBhvr>
                                    </p:animEffect>
                                    <p:set>
                                      <p:cBhvr>
                                        <p:cTn id="10" dur="1" fill="hold">
                                          <p:stCondLst>
                                            <p:cond delay="5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Picture 9">
            <a:extLst>
              <a:ext uri="{FF2B5EF4-FFF2-40B4-BE49-F238E27FC236}">
                <a16:creationId xmlns:a16="http://schemas.microsoft.com/office/drawing/2014/main" id="{33012D39-EFDE-3247-8AF4-FDD8850DB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 y="620713"/>
            <a:ext cx="5753100" cy="5467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
        <p:nvSpPr>
          <p:cNvPr id="61442" name="Text Box 4">
            <a:extLst>
              <a:ext uri="{FF2B5EF4-FFF2-40B4-BE49-F238E27FC236}">
                <a16:creationId xmlns:a16="http://schemas.microsoft.com/office/drawing/2014/main" id="{6DB29569-E01B-054E-9579-2A33A26851C2}"/>
              </a:ext>
            </a:extLst>
          </p:cNvPr>
          <p:cNvSpPr txBox="1">
            <a:spLocks noChangeArrowheads="1"/>
          </p:cNvSpPr>
          <p:nvPr/>
        </p:nvSpPr>
        <p:spPr bwMode="auto">
          <a:xfrm>
            <a:off x="1547813" y="-76200"/>
            <a:ext cx="5321300" cy="67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it-IT" sz="3800" b="0" i="0" u="none" strike="noStrike" kern="1200" cap="none" spc="0" normalizeH="0" baseline="0" noProof="0">
                <a:ln>
                  <a:noFill/>
                </a:ln>
                <a:solidFill>
                  <a:srgbClr val="FFFF00"/>
                </a:solidFill>
                <a:effectLst/>
                <a:uLnTx/>
                <a:uFillTx/>
                <a:latin typeface="Arial" panose="020B0604020202020204" pitchFamily="34" charset="0"/>
                <a:ea typeface="+mn-ea"/>
                <a:cs typeface="Arial" panose="020B0604020202020204" pitchFamily="34" charset="0"/>
              </a:rPr>
              <a:t>Lung granuloma in TBC</a:t>
            </a:r>
          </a:p>
        </p:txBody>
      </p:sp>
      <p:grpSp>
        <p:nvGrpSpPr>
          <p:cNvPr id="6" name="Gruppo 5">
            <a:extLst>
              <a:ext uri="{FF2B5EF4-FFF2-40B4-BE49-F238E27FC236}">
                <a16:creationId xmlns:a16="http://schemas.microsoft.com/office/drawing/2014/main" id="{912741AF-0B10-4F4C-AA7C-D319F7AF6DE0}"/>
              </a:ext>
            </a:extLst>
          </p:cNvPr>
          <p:cNvGrpSpPr>
            <a:grpSpLocks/>
          </p:cNvGrpSpPr>
          <p:nvPr/>
        </p:nvGrpSpPr>
        <p:grpSpPr bwMode="auto">
          <a:xfrm>
            <a:off x="3152775" y="2354263"/>
            <a:ext cx="5956300" cy="4471987"/>
            <a:chOff x="3152204" y="2349500"/>
            <a:chExt cx="5956871" cy="4471651"/>
          </a:xfrm>
        </p:grpSpPr>
        <p:pic>
          <p:nvPicPr>
            <p:cNvPr id="61445" name="Picture 6">
              <a:extLst>
                <a:ext uri="{FF2B5EF4-FFF2-40B4-BE49-F238E27FC236}">
                  <a16:creationId xmlns:a16="http://schemas.microsoft.com/office/drawing/2014/main" id="{8300E488-BCD6-674D-B6A1-94D47BCAC8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204" y="2349500"/>
              <a:ext cx="5956300" cy="4464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46" name="CasellaDiTesto 1">
              <a:extLst>
                <a:ext uri="{FF2B5EF4-FFF2-40B4-BE49-F238E27FC236}">
                  <a16:creationId xmlns:a16="http://schemas.microsoft.com/office/drawing/2014/main" id="{4B2CCB3C-534A-9040-9956-F506F06CD23E}"/>
                </a:ext>
              </a:extLst>
            </p:cNvPr>
            <p:cNvSpPr txBox="1">
              <a:spLocks noChangeArrowheads="1"/>
            </p:cNvSpPr>
            <p:nvPr/>
          </p:nvSpPr>
          <p:spPr bwMode="auto">
            <a:xfrm>
              <a:off x="3203575" y="2390775"/>
              <a:ext cx="57880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2400" b="0" i="0" u="none" strike="noStrike" kern="1200" cap="none" spc="0" normalizeH="0" baseline="0" noProof="0">
                  <a:ln>
                    <a:noFill/>
                  </a:ln>
                  <a:solidFill>
                    <a:srgbClr val="111111"/>
                  </a:solidFill>
                  <a:effectLst/>
                  <a:uLnTx/>
                  <a:uFillTx/>
                  <a:latin typeface="Arial" panose="020B0604020202020204" pitchFamily="34" charset="0"/>
                  <a:ea typeface="+mn-ea"/>
                  <a:cs typeface="Arial" panose="020B0604020202020204" pitchFamily="34" charset="0"/>
                </a:rPr>
                <a:t>macrofagi in vari stadi di differenziazione</a:t>
              </a:r>
              <a:endParaRPr kumimoji="0" lang="it-IT" altLang="it-IT" sz="2400" b="0" i="0" u="none" strike="noStrike" kern="1200" cap="none" spc="0" normalizeH="0" baseline="0" noProof="0">
                <a:ln>
                  <a:noFill/>
                </a:ln>
                <a:solidFill>
                  <a:srgbClr val="111111"/>
                </a:solidFill>
                <a:effectLst/>
                <a:uLnTx/>
                <a:uFillTx/>
                <a:latin typeface="Times New Roman" panose="02020603050405020304" pitchFamily="18" charset="0"/>
                <a:ea typeface="+mn-ea"/>
                <a:cs typeface="+mn-cs"/>
              </a:endParaRPr>
            </a:p>
          </p:txBody>
        </p:sp>
        <p:sp>
          <p:nvSpPr>
            <p:cNvPr id="61447" name="CasellaDiTesto 2">
              <a:extLst>
                <a:ext uri="{FF2B5EF4-FFF2-40B4-BE49-F238E27FC236}">
                  <a16:creationId xmlns:a16="http://schemas.microsoft.com/office/drawing/2014/main" id="{D7932F03-DC46-724F-94A3-4449171BB1A6}"/>
                </a:ext>
              </a:extLst>
            </p:cNvPr>
            <p:cNvSpPr txBox="1">
              <a:spLocks noChangeArrowheads="1"/>
            </p:cNvSpPr>
            <p:nvPr/>
          </p:nvSpPr>
          <p:spPr bwMode="auto">
            <a:xfrm>
              <a:off x="3152775" y="5805488"/>
              <a:ext cx="5956300" cy="1015663"/>
            </a:xfrm>
            <a:prstGeom prst="rect">
              <a:avLst/>
            </a:prstGeom>
            <a:solidFill>
              <a:schemeClr val="tx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en-US" altLang="en-US" sz="2000" b="0" i="0" u="none" strike="noStrike" kern="1200" cap="none" spc="0" normalizeH="0" baseline="0" noProof="0">
                  <a:ln>
                    <a:noFill/>
                  </a:ln>
                  <a:solidFill>
                    <a:srgbClr val="111111"/>
                  </a:solidFill>
                  <a:effectLst/>
                  <a:uLnTx/>
                  <a:uFillTx/>
                  <a:latin typeface="Arial" panose="020B0604020202020204" pitchFamily="34" charset="0"/>
                  <a:ea typeface="+mn-ea"/>
                  <a:cs typeface="Arial" panose="020B0604020202020204" pitchFamily="34" charset="0"/>
                </a:rPr>
                <a:t>Macrofagi  attivati (epitelioidi) possono fondersi formando le </a:t>
              </a:r>
              <a:r>
                <a:rPr kumimoji="0" lang="en-US" altLang="en-US" sz="2000" b="1" i="0" u="none" strike="noStrike" kern="1200" cap="none" spc="0" normalizeH="0" baseline="0" noProof="0">
                  <a:ln>
                    <a:noFill/>
                  </a:ln>
                  <a:solidFill>
                    <a:srgbClr val="111111"/>
                  </a:solidFill>
                  <a:effectLst/>
                  <a:uLnTx/>
                  <a:uFillTx/>
                  <a:latin typeface="Arial" panose="020B0604020202020204" pitchFamily="34" charset="0"/>
                  <a:ea typeface="+mn-ea"/>
                  <a:cs typeface="Arial" panose="020B0604020202020204" pitchFamily="34" charset="0"/>
                </a:rPr>
                <a:t>cellule giganti di Langhans</a:t>
              </a:r>
              <a:r>
                <a:rPr kumimoji="0" lang="en-US" altLang="en-US" sz="2000" b="0" i="0" u="none" strike="noStrike" kern="1200" cap="none" spc="0" normalizeH="0" baseline="0" noProof="0">
                  <a:ln>
                    <a:noFill/>
                  </a:ln>
                  <a:solidFill>
                    <a:srgbClr val="111111"/>
                  </a:solidFill>
                  <a:effectLst/>
                  <a:uLnTx/>
                  <a:uFillTx/>
                  <a:latin typeface="Arial" panose="020B0604020202020204" pitchFamily="34" charset="0"/>
                  <a:ea typeface="+mn-ea"/>
                  <a:cs typeface="Arial" panose="020B0604020202020204" pitchFamily="34" charset="0"/>
                </a:rPr>
                <a:t> (*)  plurinucleate dotate di intensa attività biosintetica </a:t>
              </a:r>
              <a:endParaRPr kumimoji="0" lang="it-IT" altLang="it-IT" sz="20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grpSp>
      <p:sp>
        <p:nvSpPr>
          <p:cNvPr id="61444" name="CasellaDiTesto 3">
            <a:extLst>
              <a:ext uri="{FF2B5EF4-FFF2-40B4-BE49-F238E27FC236}">
                <a16:creationId xmlns:a16="http://schemas.microsoft.com/office/drawing/2014/main" id="{1B280A55-B941-374C-A28A-14D9B1FDE129}"/>
              </a:ext>
            </a:extLst>
          </p:cNvPr>
          <p:cNvSpPr txBox="1">
            <a:spLocks noChangeArrowheads="1"/>
          </p:cNvSpPr>
          <p:nvPr/>
        </p:nvSpPr>
        <p:spPr bwMode="auto">
          <a:xfrm>
            <a:off x="5719763" y="4716463"/>
            <a:ext cx="3651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3600" b="1" i="0" u="none" strike="noStrike" kern="1200" cap="none" spc="0" normalizeH="0" baseline="0" noProof="0">
                <a:ln>
                  <a:noFill/>
                </a:ln>
                <a:solidFill>
                  <a:srgbClr val="111111"/>
                </a:solidFill>
                <a:effectLst/>
                <a:uLnTx/>
                <a:uFillTx/>
                <a:latin typeface="Arial" panose="020B0604020202020204" pitchFamily="34" charset="0"/>
                <a:ea typeface="+mn-ea"/>
                <a:cs typeface="Arial" panose="020B0604020202020204" pitchFamily="34" charset="0"/>
              </a:rPr>
              <a:t>*</a:t>
            </a:r>
          </a:p>
        </p:txBody>
      </p:sp>
    </p:spTree>
    <p:extLst>
      <p:ext uri="{BB962C8B-B14F-4D97-AF65-F5344CB8AC3E}">
        <p14:creationId xmlns:p14="http://schemas.microsoft.com/office/powerpoint/2010/main" val="31167622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8A42C26-F6E5-5C4C-BC52-A4186F455C16}"/>
              </a:ext>
            </a:extLst>
          </p:cNvPr>
          <p:cNvSpPr>
            <a:spLocks noGrp="1"/>
          </p:cNvSpPr>
          <p:nvPr>
            <p:ph idx="1"/>
          </p:nvPr>
        </p:nvSpPr>
        <p:spPr>
          <a:xfrm>
            <a:off x="41275" y="836613"/>
            <a:ext cx="9061450" cy="1800225"/>
          </a:xfrm>
        </p:spPr>
        <p:txBody>
          <a:bodyPr>
            <a:normAutofit lnSpcReduction="10000"/>
          </a:bodyPr>
          <a:lstStyle/>
          <a:p>
            <a:pPr marL="87313" lvl="1" indent="0" algn="just">
              <a:buFontTx/>
              <a:buNone/>
              <a:defRPr/>
            </a:pPr>
            <a:r>
              <a:rPr lang="en-US" sz="3000">
                <a:latin typeface="Arial" panose="020B0604020202020204" pitchFamily="34" charset="0"/>
                <a:cs typeface="Arial" panose="020B0604020202020204" pitchFamily="34" charset="0"/>
              </a:rPr>
              <a:t>In alcune infezioni difficili da eradicare, come la tubercolosi e alcune affezioni virali, la </a:t>
            </a:r>
            <a:r>
              <a:rPr lang="en-US" sz="3000">
                <a:solidFill>
                  <a:srgbClr val="FFFF00"/>
                </a:solidFill>
                <a:latin typeface="Arial" panose="020B0604020202020204" pitchFamily="34" charset="0"/>
                <a:cs typeface="Arial" panose="020B0604020202020204" pitchFamily="34" charset="0"/>
              </a:rPr>
              <a:t>risposta infiammatoria contribuisce</a:t>
            </a:r>
            <a:r>
              <a:rPr lang="en-US" sz="3000">
                <a:latin typeface="Arial" panose="020B0604020202020204" pitchFamily="34" charset="0"/>
                <a:cs typeface="Arial" panose="020B0604020202020204" pitchFamily="34" charset="0"/>
              </a:rPr>
              <a:t> più dello stesso microrganismo al </a:t>
            </a:r>
            <a:r>
              <a:rPr lang="en-US" sz="3000">
                <a:solidFill>
                  <a:srgbClr val="FFFF00"/>
                </a:solidFill>
                <a:latin typeface="Arial" panose="020B0604020202020204" pitchFamily="34" charset="0"/>
                <a:cs typeface="Arial" panose="020B0604020202020204" pitchFamily="34" charset="0"/>
              </a:rPr>
              <a:t>processo patologico</a:t>
            </a:r>
          </a:p>
          <a:p>
            <a:pPr marL="630238" lvl="1" indent="-542925" algn="just">
              <a:buFont typeface="+mj-lt"/>
              <a:buAutoNum type="arabicPeriod"/>
              <a:defRPr/>
            </a:pPr>
            <a:endParaRPr lang="en-US" sz="1100">
              <a:latin typeface="Arial" panose="020B0604020202020204" pitchFamily="34" charset="0"/>
              <a:cs typeface="Arial" panose="020B0604020202020204" pitchFamily="34" charset="0"/>
            </a:endParaRPr>
          </a:p>
          <a:p>
            <a:pPr marL="393192" lvl="1" indent="0" algn="just">
              <a:buFontTx/>
              <a:buNone/>
              <a:defRPr/>
            </a:pPr>
            <a:endParaRPr lang="it-IT" sz="2600">
              <a:latin typeface="Arial" panose="020B0604020202020204" pitchFamily="34" charset="0"/>
              <a:cs typeface="Arial" panose="020B0604020202020204" pitchFamily="34" charset="0"/>
            </a:endParaRPr>
          </a:p>
          <a:p>
            <a:pPr lvl="1" algn="just">
              <a:defRPr/>
            </a:pPr>
            <a:endParaRPr lang="it-IT">
              <a:latin typeface="Arial" panose="020B0604020202020204" pitchFamily="34" charset="0"/>
              <a:cs typeface="Arial" panose="020B0604020202020204" pitchFamily="34" charset="0"/>
            </a:endParaRPr>
          </a:p>
        </p:txBody>
      </p:sp>
      <p:sp>
        <p:nvSpPr>
          <p:cNvPr id="62466" name="Titolo 1">
            <a:extLst>
              <a:ext uri="{FF2B5EF4-FFF2-40B4-BE49-F238E27FC236}">
                <a16:creationId xmlns:a16="http://schemas.microsoft.com/office/drawing/2014/main" id="{AC6EFCFD-D887-924D-9989-F5072227D4DD}"/>
              </a:ext>
            </a:extLst>
          </p:cNvPr>
          <p:cNvSpPr>
            <a:spLocks noGrp="1" noChangeArrowheads="1"/>
          </p:cNvSpPr>
          <p:nvPr>
            <p:ph type="title"/>
          </p:nvPr>
        </p:nvSpPr>
        <p:spPr>
          <a:xfrm>
            <a:off x="34925" y="115888"/>
            <a:ext cx="9037638" cy="649287"/>
          </a:xfrm>
          <a:solidFill>
            <a:schemeClr val="bg1"/>
          </a:solidFill>
        </p:spPr>
        <p:txBody>
          <a:bodyPr/>
          <a:lstStyle/>
          <a:p>
            <a:r>
              <a:rPr lang="it-IT" altLang="it-IT" sz="3600">
                <a:solidFill>
                  <a:srgbClr val="FFFF00"/>
                </a:solidFill>
                <a:latin typeface="Arial" panose="020B0604020202020204" pitchFamily="34" charset="0"/>
                <a:cs typeface="Arial" panose="020B0604020202020204" pitchFamily="34" charset="0"/>
              </a:rPr>
              <a:t>When may leukocytes damage host tissue?</a:t>
            </a:r>
          </a:p>
        </p:txBody>
      </p:sp>
      <p:grpSp>
        <p:nvGrpSpPr>
          <p:cNvPr id="7" name="Gruppo 6">
            <a:extLst>
              <a:ext uri="{FF2B5EF4-FFF2-40B4-BE49-F238E27FC236}">
                <a16:creationId xmlns:a16="http://schemas.microsoft.com/office/drawing/2014/main" id="{DDF4E2E2-C175-0B4C-ACF9-D9E28B9723E5}"/>
              </a:ext>
            </a:extLst>
          </p:cNvPr>
          <p:cNvGrpSpPr>
            <a:grpSpLocks/>
          </p:cNvGrpSpPr>
          <p:nvPr/>
        </p:nvGrpSpPr>
        <p:grpSpPr bwMode="auto">
          <a:xfrm>
            <a:off x="34925" y="2708275"/>
            <a:ext cx="4921250" cy="4033838"/>
            <a:chOff x="35496" y="2780928"/>
            <a:chExt cx="4920606" cy="4032448"/>
          </a:xfrm>
        </p:grpSpPr>
        <p:pic>
          <p:nvPicPr>
            <p:cNvPr id="62472" name="Picture 2" descr="Risultati immagini per tuberculosis">
              <a:extLst>
                <a:ext uri="{FF2B5EF4-FFF2-40B4-BE49-F238E27FC236}">
                  <a16:creationId xmlns:a16="http://schemas.microsoft.com/office/drawing/2014/main" id="{821DF392-7819-FF44-88A0-0113653E63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496" y="2780928"/>
              <a:ext cx="4920606" cy="4032448"/>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pic>
        <p:sp>
          <p:nvSpPr>
            <p:cNvPr id="2" name="Ovale 1">
              <a:extLst>
                <a:ext uri="{FF2B5EF4-FFF2-40B4-BE49-F238E27FC236}">
                  <a16:creationId xmlns:a16="http://schemas.microsoft.com/office/drawing/2014/main" id="{B40E8B02-C95D-6348-8933-402069062AE9}"/>
                </a:ext>
              </a:extLst>
            </p:cNvPr>
            <p:cNvSpPr/>
            <p:nvPr/>
          </p:nvSpPr>
          <p:spPr>
            <a:xfrm>
              <a:off x="2711671" y="3861643"/>
              <a:ext cx="1139676" cy="1079128"/>
            </a:xfrm>
            <a:prstGeom prst="ellipse">
              <a:avLst/>
            </a:prstGeom>
            <a:no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FFFFF"/>
                </a:solidFill>
                <a:effectLst/>
                <a:uLnTx/>
                <a:uFillTx/>
                <a:latin typeface="Times New Roman"/>
                <a:ea typeface="+mn-ea"/>
                <a:cs typeface="+mn-cs"/>
              </a:endParaRPr>
            </a:p>
          </p:txBody>
        </p:sp>
      </p:grpSp>
      <p:grpSp>
        <p:nvGrpSpPr>
          <p:cNvPr id="11" name="Gruppo 10">
            <a:extLst>
              <a:ext uri="{FF2B5EF4-FFF2-40B4-BE49-F238E27FC236}">
                <a16:creationId xmlns:a16="http://schemas.microsoft.com/office/drawing/2014/main" id="{95F413FB-A957-AA42-8107-295DF412ECF6}"/>
              </a:ext>
            </a:extLst>
          </p:cNvPr>
          <p:cNvGrpSpPr>
            <a:grpSpLocks/>
          </p:cNvGrpSpPr>
          <p:nvPr/>
        </p:nvGrpSpPr>
        <p:grpSpPr bwMode="auto">
          <a:xfrm>
            <a:off x="5003800" y="2708275"/>
            <a:ext cx="4098925" cy="4022725"/>
            <a:chOff x="5004048" y="2780928"/>
            <a:chExt cx="4098075" cy="4021996"/>
          </a:xfrm>
        </p:grpSpPr>
        <p:pic>
          <p:nvPicPr>
            <p:cNvPr id="62469" name="Picture 2" descr="Risultati immagini per tuberculosis lungs">
              <a:extLst>
                <a:ext uri="{FF2B5EF4-FFF2-40B4-BE49-F238E27FC236}">
                  <a16:creationId xmlns:a16="http://schemas.microsoft.com/office/drawing/2014/main" id="{4449469B-C8C2-4943-BBA2-ACD9DE6CCD5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04048" y="2780928"/>
              <a:ext cx="4098075" cy="3143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e 8">
              <a:extLst>
                <a:ext uri="{FF2B5EF4-FFF2-40B4-BE49-F238E27FC236}">
                  <a16:creationId xmlns:a16="http://schemas.microsoft.com/office/drawing/2014/main" id="{E37A950A-C48F-9D40-83FD-29E0D86920DB}"/>
                </a:ext>
              </a:extLst>
            </p:cNvPr>
            <p:cNvSpPr/>
            <p:nvPr/>
          </p:nvSpPr>
          <p:spPr>
            <a:xfrm>
              <a:off x="5415126" y="2852353"/>
              <a:ext cx="1604629" cy="1512613"/>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62471" name="CasellaDiTesto 9">
              <a:extLst>
                <a:ext uri="{FF2B5EF4-FFF2-40B4-BE49-F238E27FC236}">
                  <a16:creationId xmlns:a16="http://schemas.microsoft.com/office/drawing/2014/main" id="{B83982E8-7258-154C-A5A7-A9C6B9F05B0F}"/>
                </a:ext>
              </a:extLst>
            </p:cNvPr>
            <p:cNvSpPr txBox="1">
              <a:spLocks noChangeArrowheads="1"/>
            </p:cNvSpPr>
            <p:nvPr/>
          </p:nvSpPr>
          <p:spPr bwMode="auto">
            <a:xfrm>
              <a:off x="5220073" y="5971927"/>
              <a:ext cx="3456384" cy="83099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prominent </a:t>
              </a:r>
              <a:r>
                <a:rPr kumimoji="0" lang="it-IT" altLang="it-IT" sz="2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erosion</a:t>
              </a:r>
              <a:r>
                <a:rPr kumimoji="0" lang="it-IT" altLang="it-IT"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of lung parenchima in TBC</a:t>
              </a:r>
            </a:p>
          </p:txBody>
        </p:sp>
      </p:grpSp>
    </p:spTree>
    <p:extLst>
      <p:ext uri="{BB962C8B-B14F-4D97-AF65-F5344CB8AC3E}">
        <p14:creationId xmlns:p14="http://schemas.microsoft.com/office/powerpoint/2010/main" val="3093518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a:extLst>
              <a:ext uri="{FF2B5EF4-FFF2-40B4-BE49-F238E27FC236}">
                <a16:creationId xmlns:a16="http://schemas.microsoft.com/office/drawing/2014/main" id="{4E729F83-8975-4747-B93E-84DFDD9C1F06}"/>
              </a:ext>
            </a:extLst>
          </p:cNvPr>
          <p:cNvSpPr>
            <a:spLocks noGrp="1" noChangeArrowheads="1"/>
          </p:cNvSpPr>
          <p:nvPr>
            <p:ph type="title" idx="4294967295"/>
          </p:nvPr>
        </p:nvSpPr>
        <p:spPr>
          <a:xfrm>
            <a:off x="684213" y="-26988"/>
            <a:ext cx="7788275" cy="765176"/>
          </a:xfrm>
        </p:spPr>
        <p:txBody>
          <a:bodyPr/>
          <a:lstStyle/>
          <a:p>
            <a:r>
              <a:rPr lang="en-US" altLang="en-US" sz="4200">
                <a:latin typeface="Arial" panose="020B0604020202020204" pitchFamily="34" charset="0"/>
                <a:cs typeface="Arial" panose="020B0604020202020204" pitchFamily="34" charset="0"/>
              </a:rPr>
              <a:t>Esiti dell’infiammazione acuta</a:t>
            </a:r>
          </a:p>
        </p:txBody>
      </p:sp>
      <p:sp>
        <p:nvSpPr>
          <p:cNvPr id="41986" name="Rectangle 3">
            <a:extLst>
              <a:ext uri="{FF2B5EF4-FFF2-40B4-BE49-F238E27FC236}">
                <a16:creationId xmlns:a16="http://schemas.microsoft.com/office/drawing/2014/main" id="{BF59E083-47EA-834A-B440-C3B27CB6DE7C}"/>
              </a:ext>
            </a:extLst>
          </p:cNvPr>
          <p:cNvSpPr>
            <a:spLocks noGrp="1" noChangeArrowheads="1"/>
          </p:cNvSpPr>
          <p:nvPr>
            <p:ph type="body" idx="4294967295"/>
          </p:nvPr>
        </p:nvSpPr>
        <p:spPr>
          <a:xfrm>
            <a:off x="34925" y="908050"/>
            <a:ext cx="9074150" cy="5689600"/>
          </a:xfrm>
        </p:spPr>
        <p:txBody>
          <a:bodyPr/>
          <a:lstStyle/>
          <a:p>
            <a:pPr algn="just"/>
            <a:r>
              <a:rPr lang="en-US" altLang="en-US" sz="2800" u="sng" dirty="0" err="1">
                <a:solidFill>
                  <a:srgbClr val="FFFF00"/>
                </a:solidFill>
                <a:latin typeface="Arial" panose="020B0604020202020204" pitchFamily="34" charset="0"/>
                <a:cs typeface="Arial" panose="020B0604020202020204" pitchFamily="34" charset="0"/>
              </a:rPr>
              <a:t>Risoluzione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scarso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danno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tessutale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rapido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ripristino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dell’omeostasi</a:t>
            </a:r>
            <a:endParaRPr lang="en-US" altLang="en-US" sz="2800" dirty="0">
              <a:latin typeface="Arial" panose="020B0604020202020204" pitchFamily="34" charset="0"/>
              <a:cs typeface="Arial" panose="020B0604020202020204" pitchFamily="34" charset="0"/>
            </a:endParaRPr>
          </a:p>
          <a:p>
            <a:pPr algn="just"/>
            <a:endParaRPr lang="en-US" altLang="en-US" sz="1400" dirty="0">
              <a:latin typeface="Arial" panose="020B0604020202020204" pitchFamily="34" charset="0"/>
              <a:cs typeface="Arial" panose="020B0604020202020204" pitchFamily="34" charset="0"/>
            </a:endParaRPr>
          </a:p>
          <a:p>
            <a:pPr algn="just"/>
            <a:r>
              <a:rPr lang="it-IT" altLang="en-US" sz="2800" u="sng" dirty="0">
                <a:solidFill>
                  <a:srgbClr val="FFFF00"/>
                </a:solidFill>
                <a:latin typeface="Arial" panose="020B0604020202020204" pitchFamily="34" charset="0"/>
                <a:cs typeface="Arial" panose="020B0604020202020204" pitchFamily="34" charset="0"/>
              </a:rPr>
              <a:t>Sostituzione</a:t>
            </a:r>
            <a:r>
              <a:rPr lang="it-IT" altLang="en-US" sz="2800" dirty="0">
                <a:solidFill>
                  <a:srgbClr val="FFFF00"/>
                </a:solidFill>
                <a:latin typeface="Arial" panose="020B0604020202020204" pitchFamily="34" charset="0"/>
                <a:cs typeface="Arial" panose="020B0604020202020204" pitchFamily="34" charset="0"/>
              </a:rPr>
              <a:t> del tessuto danneggiato con connettivo</a:t>
            </a:r>
            <a:r>
              <a:rPr lang="it-IT" altLang="en-US" sz="2800" dirty="0">
                <a:latin typeface="Arial" panose="020B0604020202020204" pitchFamily="34" charset="0"/>
                <a:cs typeface="Arial" panose="020B0604020202020204" pitchFamily="34" charset="0"/>
              </a:rPr>
              <a:t> (</a:t>
            </a:r>
            <a:r>
              <a:rPr lang="it-IT" altLang="en-US" sz="2800" dirty="0">
                <a:solidFill>
                  <a:srgbClr val="FFFF00"/>
                </a:solidFill>
                <a:latin typeface="Arial" panose="020B0604020202020204" pitchFamily="34" charset="0"/>
                <a:cs typeface="Arial" panose="020B0604020202020204" pitchFamily="34" charset="0"/>
              </a:rPr>
              <a:t>fibrosi</a:t>
            </a:r>
            <a:r>
              <a:rPr lang="it-IT" altLang="en-US" sz="2800" dirty="0">
                <a:latin typeface="Arial" panose="020B0604020202020204" pitchFamily="34" charset="0"/>
                <a:cs typeface="Arial" panose="020B0604020202020204" pitchFamily="34" charset="0"/>
              </a:rPr>
              <a:t>, cicatrice); per es. (1) esteso danno tessutale (inclusa la matrice extracellulare); (2) sempre in tessuti che non rigenerano</a:t>
            </a:r>
            <a:endParaRPr lang="en-US" altLang="en-US" sz="2800" dirty="0">
              <a:latin typeface="Arial" panose="020B0604020202020204" pitchFamily="34" charset="0"/>
              <a:cs typeface="Arial" panose="020B0604020202020204" pitchFamily="34" charset="0"/>
            </a:endParaRPr>
          </a:p>
          <a:p>
            <a:pPr algn="just"/>
            <a:endParaRPr lang="en-US" altLang="en-US" sz="1400" dirty="0">
              <a:latin typeface="Arial" panose="020B0604020202020204" pitchFamily="34" charset="0"/>
              <a:cs typeface="Arial" panose="020B0604020202020204" pitchFamily="34" charset="0"/>
            </a:endParaRPr>
          </a:p>
          <a:p>
            <a:pPr algn="just"/>
            <a:r>
              <a:rPr lang="en-US" altLang="en-US" sz="2800" u="sng" dirty="0" err="1">
                <a:solidFill>
                  <a:srgbClr val="FFFF00"/>
                </a:solidFill>
                <a:latin typeface="Arial" panose="020B0604020202020204" pitchFamily="34" charset="0"/>
                <a:cs typeface="Arial" panose="020B0604020202020204" pitchFamily="34" charset="0"/>
              </a:rPr>
              <a:t>Suppurazione</a:t>
            </a:r>
            <a:r>
              <a:rPr lang="en-US" altLang="en-US" sz="2800" u="sng" dirty="0">
                <a:solidFill>
                  <a:srgbClr val="FFFF00"/>
                </a:solidFill>
                <a:latin typeface="Arial" panose="020B0604020202020204" pitchFamily="34" charset="0"/>
                <a:cs typeface="Arial" panose="020B0604020202020204" pitchFamily="34" charset="0"/>
              </a:rPr>
              <a:t>:</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raccolta</a:t>
            </a:r>
            <a:r>
              <a:rPr lang="en-US" altLang="en-US" sz="2800" dirty="0">
                <a:latin typeface="Arial" panose="020B0604020202020204" pitchFamily="34" charset="0"/>
                <a:cs typeface="Arial" panose="020B0604020202020204" pitchFamily="34" charset="0"/>
              </a:rPr>
              <a:t> di </a:t>
            </a:r>
            <a:r>
              <a:rPr lang="en-US" altLang="en-US" sz="2800" dirty="0" err="1">
                <a:latin typeface="Arial" panose="020B0604020202020204" pitchFamily="34" charset="0"/>
                <a:cs typeface="Arial" panose="020B0604020202020204" pitchFamily="34" charset="0"/>
              </a:rPr>
              <a:t>grandi</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quantità</a:t>
            </a:r>
            <a:r>
              <a:rPr lang="en-US" altLang="en-US" sz="2800" dirty="0">
                <a:latin typeface="Arial" panose="020B0604020202020204" pitchFamily="34" charset="0"/>
                <a:cs typeface="Arial" panose="020B0604020202020204" pitchFamily="34" charset="0"/>
              </a:rPr>
              <a:t> di pus </a:t>
            </a:r>
            <a:r>
              <a:rPr lang="en-US" altLang="en-US" sz="2800" dirty="0" err="1">
                <a:latin typeface="Arial" panose="020B0604020202020204" pitchFamily="34" charset="0"/>
                <a:cs typeface="Arial" panose="020B0604020202020204" pitchFamily="34" charset="0"/>
              </a:rPr>
              <a:t>diffusa</a:t>
            </a:r>
            <a:r>
              <a:rPr lang="en-US" altLang="en-US" sz="2800" dirty="0">
                <a:latin typeface="Arial" panose="020B0604020202020204" pitchFamily="34" charset="0"/>
                <a:cs typeface="Arial" panose="020B0604020202020204" pitchFamily="34" charset="0"/>
              </a:rPr>
              <a:t> o </a:t>
            </a:r>
            <a:r>
              <a:rPr lang="en-US" altLang="en-US" sz="2800" dirty="0" err="1">
                <a:latin typeface="Arial" panose="020B0604020202020204" pitchFamily="34" charset="0"/>
                <a:cs typeface="Arial" panose="020B0604020202020204" pitchFamily="34" charset="0"/>
              </a:rPr>
              <a:t>localizzata</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ascesso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spesso</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seguita</a:t>
            </a:r>
            <a:r>
              <a:rPr lang="en-US" altLang="en-US" sz="2800" dirty="0">
                <a:latin typeface="Arial" panose="020B0604020202020204" pitchFamily="34" charset="0"/>
                <a:cs typeface="Arial" panose="020B0604020202020204" pitchFamily="34" charset="0"/>
              </a:rPr>
              <a:t> da </a:t>
            </a:r>
            <a:r>
              <a:rPr lang="en-US" altLang="en-US" sz="2800" dirty="0" err="1">
                <a:latin typeface="Arial" panose="020B0604020202020204" pitchFamily="34" charset="0"/>
                <a:cs typeface="Arial" panose="020B0604020202020204" pitchFamily="34" charset="0"/>
              </a:rPr>
              <a:t>cicatrizzazione</a:t>
            </a:r>
            <a:r>
              <a:rPr lang="en-US" altLang="en-US" sz="2800" dirty="0">
                <a:latin typeface="Arial" panose="020B0604020202020204" pitchFamily="34" charset="0"/>
                <a:cs typeface="Arial" panose="020B0604020202020204" pitchFamily="34" charset="0"/>
              </a:rPr>
              <a:t> (</a:t>
            </a:r>
            <a:r>
              <a:rPr lang="en-US" altLang="en-US" sz="2800" dirty="0" err="1">
                <a:latin typeface="Arial" panose="020B0604020202020204" pitchFamily="34" charset="0"/>
                <a:cs typeface="Arial" panose="020B0604020202020204" pitchFamily="34" charset="0"/>
              </a:rPr>
              <a:t>fibrosi</a:t>
            </a:r>
            <a:r>
              <a:rPr lang="en-US" altLang="en-US" sz="2800" dirty="0">
                <a:latin typeface="Arial" panose="020B0604020202020204" pitchFamily="34" charset="0"/>
                <a:cs typeface="Arial" panose="020B0604020202020204" pitchFamily="34" charset="0"/>
              </a:rPr>
              <a:t>)</a:t>
            </a:r>
          </a:p>
          <a:p>
            <a:pPr algn="just"/>
            <a:endParaRPr lang="en-US" altLang="en-US" sz="1400" dirty="0">
              <a:latin typeface="Arial" panose="020B0604020202020204" pitchFamily="34" charset="0"/>
              <a:cs typeface="Arial" panose="020B0604020202020204" pitchFamily="34" charset="0"/>
            </a:endParaRPr>
          </a:p>
          <a:p>
            <a:pPr algn="just"/>
            <a:r>
              <a:rPr lang="en-US" altLang="en-US" sz="2800" u="sng" dirty="0" err="1">
                <a:solidFill>
                  <a:srgbClr val="FFFF00"/>
                </a:solidFill>
                <a:latin typeface="Arial" panose="020B0604020202020204" pitchFamily="34" charset="0"/>
                <a:cs typeface="Arial" panose="020B0604020202020204" pitchFamily="34" charset="0"/>
              </a:rPr>
              <a:t>Progressione</a:t>
            </a:r>
            <a:r>
              <a:rPr lang="en-US" altLang="en-US" sz="2800" dirty="0">
                <a:latin typeface="Arial" panose="020B0604020202020204" pitchFamily="34" charset="0"/>
                <a:cs typeface="Arial" panose="020B0604020202020204" pitchFamily="34" charset="0"/>
              </a:rPr>
              <a:t> a </a:t>
            </a:r>
            <a:r>
              <a:rPr lang="en-US" altLang="en-US" sz="2800" dirty="0" err="1">
                <a:latin typeface="Arial" panose="020B0604020202020204" pitchFamily="34" charset="0"/>
                <a:cs typeface="Arial" panose="020B0604020202020204" pitchFamily="34" charset="0"/>
              </a:rPr>
              <a:t>infiammazione</a:t>
            </a:r>
            <a:r>
              <a:rPr lang="en-US" altLang="en-US" sz="2800" dirty="0">
                <a:latin typeface="Arial" panose="020B0604020202020204" pitchFamily="34" charset="0"/>
                <a:cs typeface="Arial" panose="020B0604020202020204" pitchFamily="34" charset="0"/>
              </a:rPr>
              <a:t> </a:t>
            </a:r>
            <a:r>
              <a:rPr lang="en-US" altLang="en-US" sz="2800" u="sng" dirty="0" err="1">
                <a:solidFill>
                  <a:srgbClr val="FFFF00"/>
                </a:solidFill>
                <a:latin typeface="Arial" panose="020B0604020202020204" pitchFamily="34" charset="0"/>
                <a:cs typeface="Arial" panose="020B0604020202020204" pitchFamily="34" charset="0"/>
              </a:rPr>
              <a:t>cronica</a:t>
            </a:r>
            <a:endParaRPr lang="en-US" altLang="en-US" sz="2800" u="sng" dirty="0">
              <a:solidFill>
                <a:srgbClr val="FFFF00"/>
              </a:solidFill>
              <a:latin typeface="Arial" panose="020B0604020202020204" pitchFamily="34" charset="0"/>
              <a:cs typeface="Arial" panose="020B0604020202020204" pitchFamily="34" charset="0"/>
            </a:endParaRPr>
          </a:p>
        </p:txBody>
      </p:sp>
      <p:sp>
        <p:nvSpPr>
          <p:cNvPr id="41987" name="Rettangolo 1">
            <a:extLst>
              <a:ext uri="{FF2B5EF4-FFF2-40B4-BE49-F238E27FC236}">
                <a16:creationId xmlns:a16="http://schemas.microsoft.com/office/drawing/2014/main" id="{8165B444-C5E6-044F-AAA5-8B351959B83B}"/>
              </a:ext>
            </a:extLst>
          </p:cNvPr>
          <p:cNvSpPr>
            <a:spLocks noChangeArrowheads="1"/>
          </p:cNvSpPr>
          <p:nvPr/>
        </p:nvSpPr>
        <p:spPr bwMode="auto">
          <a:xfrm>
            <a:off x="34925" y="5732463"/>
            <a:ext cx="6769100" cy="720725"/>
          </a:xfrm>
          <a:prstGeom prst="rect">
            <a:avLst/>
          </a:prstGeom>
          <a:noFill/>
          <a:ln w="38100" cap="sq" algn="ctr">
            <a:solidFill>
              <a:srgbClr val="FF00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altLang="it-IT"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178054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1987"/>
                                        </p:tgtEl>
                                        <p:attrNameLst>
                                          <p:attrName>style.visibility</p:attrName>
                                        </p:attrNameLst>
                                      </p:cBhvr>
                                      <p:to>
                                        <p:strVal val="visible"/>
                                      </p:to>
                                    </p:set>
                                    <p:anim calcmode="lin" valueType="num">
                                      <p:cBhvr additive="base">
                                        <p:cTn id="7" dur="500" fill="hold"/>
                                        <p:tgtEl>
                                          <p:spTgt spid="41987"/>
                                        </p:tgtEl>
                                        <p:attrNameLst>
                                          <p:attrName>ppt_x</p:attrName>
                                        </p:attrNameLst>
                                      </p:cBhvr>
                                      <p:tavLst>
                                        <p:tav tm="0">
                                          <p:val>
                                            <p:strVal val="1+#ppt_w/2"/>
                                          </p:val>
                                        </p:tav>
                                        <p:tav tm="100000">
                                          <p:val>
                                            <p:strVal val="#ppt_x"/>
                                          </p:val>
                                        </p:tav>
                                      </p:tavLst>
                                    </p:anim>
                                    <p:anim calcmode="lin" valueType="num">
                                      <p:cBhvr additive="base">
                                        <p:cTn id="8" dur="500" fill="hold"/>
                                        <p:tgtEl>
                                          <p:spTgt spid="419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36"/>
        </a:solidFill>
        <a:effectLst/>
      </p:bgPr>
    </p:bg>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F52A76B-8C2D-BF46-90B4-A7E6C0BA66A4}"/>
              </a:ext>
            </a:extLst>
          </p:cNvPr>
          <p:cNvSpPr>
            <a:spLocks noGrp="1" noChangeArrowheads="1"/>
          </p:cNvSpPr>
          <p:nvPr>
            <p:ph type="title"/>
          </p:nvPr>
        </p:nvSpPr>
        <p:spPr>
          <a:xfrm>
            <a:off x="457200" y="-100013"/>
            <a:ext cx="8229600" cy="720726"/>
          </a:xfrm>
        </p:spPr>
        <p:txBody>
          <a:bodyPr/>
          <a:lstStyle/>
          <a:p>
            <a:pPr eaLnBrk="1" hangingPunct="1">
              <a:defRPr/>
            </a:pPr>
            <a:r>
              <a:rPr lang="it-IT" sz="3800">
                <a:solidFill>
                  <a:srgbClr val="00FF00"/>
                </a:solidFill>
              </a:rPr>
              <a:t>Cystic fibrosis (CF)</a:t>
            </a:r>
          </a:p>
        </p:txBody>
      </p:sp>
      <p:sp>
        <p:nvSpPr>
          <p:cNvPr id="14339" name="Rectangle 3">
            <a:extLst>
              <a:ext uri="{FF2B5EF4-FFF2-40B4-BE49-F238E27FC236}">
                <a16:creationId xmlns:a16="http://schemas.microsoft.com/office/drawing/2014/main" id="{7C1187CC-5ECC-E549-BD48-BA9C199D09B8}"/>
              </a:ext>
            </a:extLst>
          </p:cNvPr>
          <p:cNvSpPr>
            <a:spLocks noGrp="1" noChangeArrowheads="1"/>
          </p:cNvSpPr>
          <p:nvPr>
            <p:ph type="body" idx="1"/>
          </p:nvPr>
        </p:nvSpPr>
        <p:spPr>
          <a:xfrm>
            <a:off x="-36513" y="692150"/>
            <a:ext cx="9144001" cy="5761038"/>
          </a:xfrm>
        </p:spPr>
        <p:txBody>
          <a:bodyPr/>
          <a:lstStyle/>
          <a:p>
            <a:pPr algn="just" eaLnBrk="1" hangingPunct="1">
              <a:defRPr/>
            </a:pPr>
            <a:r>
              <a:rPr lang="it-IT" sz="2600">
                <a:solidFill>
                  <a:schemeClr val="bg1"/>
                </a:solidFill>
              </a:rPr>
              <a:t>Autosomica recessiva. Incidenza: 1:2500 nati vivi</a:t>
            </a:r>
          </a:p>
          <a:p>
            <a:pPr algn="just" eaLnBrk="1" hangingPunct="1">
              <a:defRPr/>
            </a:pPr>
            <a:r>
              <a:rPr lang="it-IT" sz="2600">
                <a:solidFill>
                  <a:schemeClr val="bg1"/>
                </a:solidFill>
              </a:rPr>
              <a:t>CF e </a:t>
            </a:r>
            <a:r>
              <a:rPr lang="it-IT" sz="2600">
                <a:solidFill>
                  <a:srgbClr val="FFFF00"/>
                </a:solidFill>
              </a:rPr>
              <a:t>la più comune malattia genetica letale</a:t>
            </a:r>
            <a:r>
              <a:rPr lang="it-IT" sz="2600">
                <a:solidFill>
                  <a:schemeClr val="bg1"/>
                </a:solidFill>
              </a:rPr>
              <a:t> che colpisce le popolazioni di razza caucasica</a:t>
            </a:r>
          </a:p>
          <a:p>
            <a:pPr algn="just" eaLnBrk="1" hangingPunct="1">
              <a:defRPr/>
            </a:pPr>
            <a:endParaRPr lang="it-IT" sz="1050">
              <a:solidFill>
                <a:schemeClr val="bg1"/>
              </a:solidFill>
            </a:endParaRPr>
          </a:p>
          <a:p>
            <a:pPr algn="just" eaLnBrk="1" hangingPunct="1">
              <a:defRPr/>
            </a:pPr>
            <a:r>
              <a:rPr lang="it-IT" sz="2600">
                <a:solidFill>
                  <a:schemeClr val="bg1"/>
                </a:solidFill>
              </a:rPr>
              <a:t>Frequenza dei soggetti portatori eterozigoti (USA): 1:20. </a:t>
            </a:r>
            <a:r>
              <a:rPr lang="it-IT" sz="2600">
                <a:solidFill>
                  <a:srgbClr val="FFFF00"/>
                </a:solidFill>
              </a:rPr>
              <a:t>In Italia 1:25</a:t>
            </a:r>
          </a:p>
          <a:p>
            <a:pPr algn="just" eaLnBrk="1" hangingPunct="1">
              <a:defRPr/>
            </a:pPr>
            <a:endParaRPr lang="it-IT" sz="1050">
              <a:solidFill>
                <a:schemeClr val="bg1"/>
              </a:solidFill>
            </a:endParaRPr>
          </a:p>
          <a:p>
            <a:pPr algn="just" eaLnBrk="1" hangingPunct="1">
              <a:defRPr/>
            </a:pPr>
            <a:r>
              <a:rPr lang="it-IT" sz="2600">
                <a:solidFill>
                  <a:schemeClr val="bg1"/>
                </a:solidFill>
              </a:rPr>
              <a:t>Nei dotti epiteliali normali, lo ione cloruro viene trasportato da canali di membrana</a:t>
            </a:r>
          </a:p>
          <a:p>
            <a:pPr algn="just" eaLnBrk="1" hangingPunct="1">
              <a:defRPr/>
            </a:pPr>
            <a:endParaRPr lang="it-IT" sz="1050">
              <a:solidFill>
                <a:schemeClr val="bg1"/>
              </a:solidFill>
            </a:endParaRPr>
          </a:p>
          <a:p>
            <a:pPr algn="just" eaLnBrk="1" hangingPunct="1">
              <a:defRPr/>
            </a:pPr>
            <a:r>
              <a:rPr lang="it-IT" sz="2600">
                <a:solidFill>
                  <a:schemeClr val="bg1"/>
                </a:solidFill>
              </a:rPr>
              <a:t>Nella CF, il difetto genetico primario risiede nel gene che codifica per CFTR (cystic fibrosis transmembrane conductance regulator)</a:t>
            </a:r>
          </a:p>
          <a:p>
            <a:pPr algn="just" eaLnBrk="1" hangingPunct="1">
              <a:defRPr/>
            </a:pPr>
            <a:endParaRPr lang="it-IT" sz="1050">
              <a:solidFill>
                <a:schemeClr val="bg1"/>
              </a:solidFill>
            </a:endParaRPr>
          </a:p>
          <a:p>
            <a:pPr algn="just" eaLnBrk="1" hangingPunct="1">
              <a:defRPr/>
            </a:pPr>
            <a:r>
              <a:rPr lang="it-IT" sz="2600">
                <a:solidFill>
                  <a:schemeClr val="bg1"/>
                </a:solidFill>
              </a:rPr>
              <a:t>Anomalie nel controllo dell’omeostasi ionica</a:t>
            </a:r>
            <a:endParaRPr lang="it-IT" sz="2600" b="1">
              <a:solidFill>
                <a:schemeClr val="bg1"/>
              </a:solidFill>
            </a:endParaRPr>
          </a:p>
          <a:p>
            <a:pPr algn="just" eaLnBrk="1" hangingPunct="1">
              <a:defRPr/>
            </a:pPr>
            <a:endParaRPr lang="it-IT" sz="2800">
              <a:solidFill>
                <a:schemeClr val="bg1"/>
              </a:solidFill>
            </a:endParaRPr>
          </a:p>
        </p:txBody>
      </p:sp>
    </p:spTree>
    <p:extLst>
      <p:ext uri="{BB962C8B-B14F-4D97-AF65-F5344CB8AC3E}">
        <p14:creationId xmlns:p14="http://schemas.microsoft.com/office/powerpoint/2010/main" val="38645101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6" fill="hold" nodeType="clickEffect">
                                  <p:stCondLst>
                                    <p:cond delay="0"/>
                                  </p:stCondLst>
                                  <p:childTnLst>
                                    <p:set>
                                      <p:cBhvr>
                                        <p:cTn id="6" dur="1" fill="hold">
                                          <p:stCondLst>
                                            <p:cond delay="0"/>
                                          </p:stCondLst>
                                        </p:cTn>
                                        <p:tgtEl>
                                          <p:spTgt spid="14339">
                                            <p:txEl>
                                              <p:pRg st="5" end="5"/>
                                            </p:txEl>
                                          </p:spTgt>
                                        </p:tgtEl>
                                        <p:attrNameLst>
                                          <p:attrName>style.visibility</p:attrName>
                                        </p:attrNameLst>
                                      </p:cBhvr>
                                      <p:to>
                                        <p:strVal val="visible"/>
                                      </p:to>
                                    </p:set>
                                    <p:animEffect transition="in" filter="strips(downRight)">
                                      <p:cBhvr>
                                        <p:cTn id="7" dur="500"/>
                                        <p:tgtEl>
                                          <p:spTgt spid="14339">
                                            <p:txEl>
                                              <p:pRg st="5" end="5"/>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6" fill="hold" nodeType="clickEffect">
                                  <p:stCondLst>
                                    <p:cond delay="0"/>
                                  </p:stCondLst>
                                  <p:childTnLst>
                                    <p:set>
                                      <p:cBhvr>
                                        <p:cTn id="11" dur="1" fill="hold">
                                          <p:stCondLst>
                                            <p:cond delay="0"/>
                                          </p:stCondLst>
                                        </p:cTn>
                                        <p:tgtEl>
                                          <p:spTgt spid="14339">
                                            <p:txEl>
                                              <p:pRg st="7" end="7"/>
                                            </p:txEl>
                                          </p:spTgt>
                                        </p:tgtEl>
                                        <p:attrNameLst>
                                          <p:attrName>style.visibility</p:attrName>
                                        </p:attrNameLst>
                                      </p:cBhvr>
                                      <p:to>
                                        <p:strVal val="visible"/>
                                      </p:to>
                                    </p:set>
                                    <p:animEffect transition="in" filter="strips(downRight)">
                                      <p:cBhvr>
                                        <p:cTn id="12" dur="500"/>
                                        <p:tgtEl>
                                          <p:spTgt spid="14339">
                                            <p:txEl>
                                              <p:pRg st="7" end="7"/>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6" fill="hold" nodeType="clickEffect">
                                  <p:stCondLst>
                                    <p:cond delay="0"/>
                                  </p:stCondLst>
                                  <p:childTnLst>
                                    <p:set>
                                      <p:cBhvr>
                                        <p:cTn id="16" dur="1" fill="hold">
                                          <p:stCondLst>
                                            <p:cond delay="0"/>
                                          </p:stCondLst>
                                        </p:cTn>
                                        <p:tgtEl>
                                          <p:spTgt spid="14339">
                                            <p:txEl>
                                              <p:pRg st="9" end="9"/>
                                            </p:txEl>
                                          </p:spTgt>
                                        </p:tgtEl>
                                        <p:attrNameLst>
                                          <p:attrName>style.visibility</p:attrName>
                                        </p:attrNameLst>
                                      </p:cBhvr>
                                      <p:to>
                                        <p:strVal val="visible"/>
                                      </p:to>
                                    </p:set>
                                    <p:animEffect transition="in" filter="strips(downRight)">
                                      <p:cBhvr>
                                        <p:cTn id="17" dur="500"/>
                                        <p:tgtEl>
                                          <p:spTgt spid="1433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E97BA8EE-8579-6A40-A386-B14F3DFCFF15}"/>
              </a:ext>
            </a:extLst>
          </p:cNvPr>
          <p:cNvSpPr>
            <a:spLocks noGrp="1"/>
          </p:cNvSpPr>
          <p:nvPr>
            <p:ph type="title"/>
          </p:nvPr>
        </p:nvSpPr>
        <p:spPr>
          <a:xfrm>
            <a:off x="-107950" y="-26988"/>
            <a:ext cx="9217025" cy="935038"/>
          </a:xfrm>
        </p:spPr>
        <p:txBody>
          <a:bodyPr/>
          <a:lstStyle/>
          <a:p>
            <a:pPr>
              <a:defRPr/>
            </a:pPr>
            <a:r>
              <a:rPr lang="it-IT" sz="3500">
                <a:solidFill>
                  <a:srgbClr val="FFFF00"/>
                </a:solidFill>
              </a:rPr>
              <a:t>Expression of CFTR</a:t>
            </a:r>
            <a:r>
              <a:rPr lang="it-IT" sz="3600">
                <a:solidFill>
                  <a:srgbClr val="FFFF00"/>
                </a:solidFill>
              </a:rPr>
              <a:t> </a:t>
            </a:r>
            <a:r>
              <a:rPr lang="it-IT" sz="2800">
                <a:solidFill>
                  <a:schemeClr val="bg1"/>
                </a:solidFill>
              </a:rPr>
              <a:t>(</a:t>
            </a:r>
            <a:r>
              <a:rPr lang="en-US" altLang="it-IT" sz="2800">
                <a:solidFill>
                  <a:schemeClr val="bg1"/>
                </a:solidFill>
              </a:rPr>
              <a:t>cAMP-dependent Cl</a:t>
            </a:r>
            <a:r>
              <a:rPr lang="en-US" altLang="it-IT" sz="2800" baseline="30000">
                <a:solidFill>
                  <a:schemeClr val="bg1"/>
                </a:solidFill>
              </a:rPr>
              <a:t>- </a:t>
            </a:r>
            <a:r>
              <a:rPr lang="en-US" altLang="it-IT" sz="2800">
                <a:solidFill>
                  <a:schemeClr val="bg1"/>
                </a:solidFill>
              </a:rPr>
              <a:t>channel)</a:t>
            </a:r>
            <a:endParaRPr lang="it-IT" sz="2800">
              <a:solidFill>
                <a:schemeClr val="bg1"/>
              </a:solidFill>
            </a:endParaRPr>
          </a:p>
        </p:txBody>
      </p:sp>
      <p:sp>
        <p:nvSpPr>
          <p:cNvPr id="5" name="Rectangle 3">
            <a:extLst>
              <a:ext uri="{FF2B5EF4-FFF2-40B4-BE49-F238E27FC236}">
                <a16:creationId xmlns:a16="http://schemas.microsoft.com/office/drawing/2014/main" id="{B4EF739D-28EE-EB48-8361-39FC544E907C}"/>
              </a:ext>
            </a:extLst>
          </p:cNvPr>
          <p:cNvSpPr txBox="1">
            <a:spLocks noChangeArrowheads="1"/>
          </p:cNvSpPr>
          <p:nvPr/>
        </p:nvSpPr>
        <p:spPr>
          <a:xfrm>
            <a:off x="1042988" y="1412875"/>
            <a:ext cx="6842125" cy="4924425"/>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altLang="it-IT" sz="3200" b="0" i="0" u="none" strike="noStrike" kern="0" cap="none" spc="0" normalizeH="0" baseline="0" noProof="0">
                <a:ln>
                  <a:noFill/>
                </a:ln>
                <a:solidFill>
                  <a:srgbClr val="FFFFFF"/>
                </a:solidFill>
                <a:effectLst/>
                <a:uLnTx/>
                <a:uFillTx/>
                <a:latin typeface="Arial"/>
                <a:ea typeface="ＭＳ Ｐゴシック" charset="0"/>
                <a:cs typeface="+mn-cs"/>
              </a:rPr>
              <a:t>Expressed in epithelial cells of:</a:t>
            </a:r>
          </a:p>
          <a:p>
            <a:pPr marL="0" marR="0" lvl="0" indent="0" algn="l" defTabSz="914400" rtl="0" eaLnBrk="0" fontAlgn="base" latinLnBrk="0" hangingPunct="0">
              <a:lnSpc>
                <a:spcPct val="100000"/>
              </a:lnSpc>
              <a:spcBef>
                <a:spcPct val="20000"/>
              </a:spcBef>
              <a:spcAft>
                <a:spcPct val="0"/>
              </a:spcAft>
              <a:buClrTx/>
              <a:buSzTx/>
              <a:buFontTx/>
              <a:buNone/>
              <a:tabLst/>
              <a:defRPr/>
            </a:pPr>
            <a:r>
              <a:rPr kumimoji="0" lang="en-US" altLang="it-IT" sz="3200" b="0" i="0" u="none" strike="noStrike" kern="0" cap="none" spc="0" normalizeH="0" baseline="0" noProof="0">
                <a:ln>
                  <a:noFill/>
                </a:ln>
                <a:solidFill>
                  <a:srgbClr val="FFFFFF"/>
                </a:solidFill>
                <a:effectLst/>
                <a:uLnTx/>
                <a:uFillTx/>
                <a:latin typeface="Arial"/>
                <a:ea typeface="ＭＳ Ｐゴシック" charset="0"/>
                <a:cs typeface="+mn-cs"/>
              </a:rPr>
              <a:t>	</a:t>
            </a:r>
            <a:endParaRPr kumimoji="0" lang="en-US" altLang="it-IT" sz="2800" b="0" i="0" u="none" strike="noStrike" kern="0" cap="none" spc="0" normalizeH="0" baseline="0" noProof="0">
              <a:ln>
                <a:noFill/>
              </a:ln>
              <a:solidFill>
                <a:srgbClr val="FFFFFF"/>
              </a:solidFill>
              <a:effectLst/>
              <a:uLnTx/>
              <a:uFillTx/>
              <a:latin typeface="Arial"/>
              <a:ea typeface="ＭＳ Ｐゴシック" charset="0"/>
              <a:cs typeface="+mn-cs"/>
            </a:endParaRP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v"/>
              <a:tabLst/>
              <a:defRPr/>
            </a:pPr>
            <a:r>
              <a:rPr kumimoji="0" lang="en-US" altLang="it-IT" sz="3200" b="0" i="0" u="none" strike="noStrike" kern="0" cap="none" spc="0" normalizeH="0" baseline="0" noProof="0">
                <a:ln>
                  <a:noFill/>
                </a:ln>
                <a:solidFill>
                  <a:srgbClr val="FFFFFF"/>
                </a:solidFill>
                <a:effectLst/>
                <a:uLnTx/>
                <a:uFillTx/>
                <a:latin typeface="Arial"/>
                <a:ea typeface="ＭＳ Ｐゴシック" charset="0"/>
                <a:cs typeface="+mn-cs"/>
              </a:rPr>
              <a:t>respiratory tract </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v"/>
              <a:tabLst/>
              <a:defRPr/>
            </a:pPr>
            <a:r>
              <a:rPr kumimoji="0" lang="en-US" altLang="it-IT" sz="3200" b="0" i="0" u="none" strike="noStrike" kern="0" cap="none" spc="0" normalizeH="0" baseline="0" noProof="0">
                <a:ln>
                  <a:noFill/>
                </a:ln>
                <a:solidFill>
                  <a:srgbClr val="FFFFFF"/>
                </a:solidFill>
                <a:effectLst/>
                <a:uLnTx/>
                <a:uFillTx/>
                <a:latin typeface="Arial"/>
                <a:ea typeface="ＭＳ Ｐゴシック" charset="0"/>
                <a:cs typeface="+mn-cs"/>
              </a:rPr>
              <a:t>sweat and salivary glands	</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v"/>
              <a:tabLst/>
              <a:defRPr/>
            </a:pPr>
            <a:r>
              <a:rPr kumimoji="0" lang="en-US" altLang="it-IT" sz="3200" b="0" i="0" u="none" strike="noStrike" kern="0" cap="none" spc="0" normalizeH="0" baseline="0" noProof="0">
                <a:ln>
                  <a:noFill/>
                </a:ln>
                <a:solidFill>
                  <a:srgbClr val="FFFFFF"/>
                </a:solidFill>
                <a:effectLst/>
                <a:uLnTx/>
                <a:uFillTx/>
                <a:latin typeface="Arial"/>
                <a:ea typeface="ＭＳ Ｐゴシック" charset="0"/>
                <a:cs typeface="+mn-cs"/>
              </a:rPr>
              <a:t>pancreas </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v"/>
              <a:tabLst/>
              <a:defRPr/>
            </a:pPr>
            <a:r>
              <a:rPr kumimoji="0" lang="en-US" altLang="it-IT" sz="3200" b="0" i="0" u="none" strike="noStrike" kern="0" cap="none" spc="0" normalizeH="0" baseline="0" noProof="0">
                <a:ln>
                  <a:noFill/>
                </a:ln>
                <a:solidFill>
                  <a:srgbClr val="FFFFFF"/>
                </a:solidFill>
                <a:effectLst/>
                <a:uLnTx/>
                <a:uFillTx/>
                <a:latin typeface="Arial"/>
                <a:ea typeface="ＭＳ Ｐゴシック" charset="0"/>
                <a:cs typeface="+mn-cs"/>
              </a:rPr>
              <a:t>intestine </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v"/>
              <a:tabLst/>
              <a:defRPr/>
            </a:pPr>
            <a:r>
              <a:rPr kumimoji="0" lang="en-US" altLang="it-IT" sz="3200" b="0" i="0" u="none" strike="noStrike" kern="0" cap="none" spc="0" normalizeH="0" baseline="0" noProof="0">
                <a:ln>
                  <a:noFill/>
                </a:ln>
                <a:solidFill>
                  <a:srgbClr val="FFFFFF"/>
                </a:solidFill>
                <a:effectLst/>
                <a:uLnTx/>
                <a:uFillTx/>
                <a:latin typeface="Arial"/>
                <a:ea typeface="ＭＳ Ｐゴシック" charset="0"/>
                <a:cs typeface="+mn-cs"/>
              </a:rPr>
              <a:t>reproductive tract</a:t>
            </a: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v"/>
              <a:tabLst/>
              <a:defRPr/>
            </a:pPr>
            <a:endParaRPr kumimoji="0" lang="en-US" altLang="it-IT" sz="2400" b="0" i="0" u="none" strike="noStrike" kern="0" cap="none" spc="0" normalizeH="0" baseline="0" noProof="0">
              <a:ln>
                <a:noFill/>
              </a:ln>
              <a:solidFill>
                <a:srgbClr val="FFFFFF"/>
              </a:solidFill>
              <a:effectLst/>
              <a:uLnTx/>
              <a:uFillTx/>
              <a:latin typeface="Arial"/>
              <a:ea typeface="ＭＳ Ｐゴシック" charset="0"/>
              <a:cs typeface="+mn-cs"/>
            </a:endParaRPr>
          </a:p>
        </p:txBody>
      </p:sp>
    </p:spTree>
    <p:extLst>
      <p:ext uri="{BB962C8B-B14F-4D97-AF65-F5344CB8AC3E}">
        <p14:creationId xmlns:p14="http://schemas.microsoft.com/office/powerpoint/2010/main" val="13774019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002A"/>
        </a:solidFill>
        <a:effectLst/>
      </p:bgPr>
    </p:bg>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5ED80273-6129-1444-AC0A-09958D6191B7}"/>
              </a:ext>
            </a:extLst>
          </p:cNvPr>
          <p:cNvSpPr>
            <a:spLocks noGrp="1" noChangeArrowheads="1"/>
          </p:cNvSpPr>
          <p:nvPr>
            <p:ph type="title"/>
          </p:nvPr>
        </p:nvSpPr>
        <p:spPr>
          <a:xfrm>
            <a:off x="-215900" y="0"/>
            <a:ext cx="9540875" cy="692150"/>
          </a:xfrm>
        </p:spPr>
        <p:txBody>
          <a:bodyPr/>
          <a:lstStyle/>
          <a:p>
            <a:pPr eaLnBrk="1" hangingPunct="1">
              <a:defRPr/>
            </a:pPr>
            <a:r>
              <a:rPr lang="it-IT" sz="2900">
                <a:solidFill>
                  <a:srgbClr val="00FF00"/>
                </a:solidFill>
              </a:rPr>
              <a:t>CF: anomalie strutturali e perdita di funzione del CFTR</a:t>
            </a:r>
          </a:p>
        </p:txBody>
      </p:sp>
      <p:pic>
        <p:nvPicPr>
          <p:cNvPr id="29699" name="Picture 3">
            <a:extLst>
              <a:ext uri="{FF2B5EF4-FFF2-40B4-BE49-F238E27FC236}">
                <a16:creationId xmlns:a16="http://schemas.microsoft.com/office/drawing/2014/main" id="{DEC8686C-D03C-B147-AA33-52432292AD12}"/>
              </a:ext>
            </a:extLst>
          </p:cNvPr>
          <p:cNvPicPr>
            <a:picLocks noChangeAspect="1" noChangeArrowheads="1"/>
          </p:cNvPicPr>
          <p:nvPr/>
        </p:nvPicPr>
        <p:blipFill>
          <a:blip r:embed="rId2"/>
          <a:srcRect/>
          <a:stretch>
            <a:fillRect/>
          </a:stretch>
        </p:blipFill>
        <p:spPr bwMode="auto">
          <a:xfrm>
            <a:off x="539750" y="1125538"/>
            <a:ext cx="8280400" cy="535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61444" name="Text Box 4">
            <a:extLst>
              <a:ext uri="{FF2B5EF4-FFF2-40B4-BE49-F238E27FC236}">
                <a16:creationId xmlns:a16="http://schemas.microsoft.com/office/drawing/2014/main" id="{83B6BCF6-20C4-3042-9D5A-2A72BC91233F}"/>
              </a:ext>
            </a:extLst>
          </p:cNvPr>
          <p:cNvSpPr txBox="1">
            <a:spLocks noChangeArrowheads="1"/>
          </p:cNvSpPr>
          <p:nvPr/>
        </p:nvSpPr>
        <p:spPr bwMode="auto">
          <a:xfrm>
            <a:off x="684213" y="2049463"/>
            <a:ext cx="2449512" cy="396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sz="2000" b="1"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normally folded CFTR</a:t>
            </a:r>
          </a:p>
        </p:txBody>
      </p:sp>
      <p:sp>
        <p:nvSpPr>
          <p:cNvPr id="61445" name="Text Box 5">
            <a:extLst>
              <a:ext uri="{FF2B5EF4-FFF2-40B4-BE49-F238E27FC236}">
                <a16:creationId xmlns:a16="http://schemas.microsoft.com/office/drawing/2014/main" id="{C9C6DAA4-E844-6841-81CF-E92FAEACEBA2}"/>
              </a:ext>
            </a:extLst>
          </p:cNvPr>
          <p:cNvSpPr txBox="1">
            <a:spLocks noChangeArrowheads="1"/>
          </p:cNvSpPr>
          <p:nvPr/>
        </p:nvSpPr>
        <p:spPr bwMode="auto">
          <a:xfrm>
            <a:off x="3584575" y="5218113"/>
            <a:ext cx="2571750" cy="396875"/>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sz="2000" b="1" i="0" u="none" strike="noStrike" kern="1200" cap="none" spc="0" normalizeH="0" baseline="0" noProof="0">
                <a:ln>
                  <a:noFill/>
                </a:ln>
                <a:solidFill>
                  <a:srgbClr val="000000"/>
                </a:solidFill>
                <a:effectLst/>
                <a:uLnTx/>
                <a:uFillTx/>
                <a:latin typeface="Calibri" panose="020F0502020204030204" pitchFamily="34" charset="0"/>
                <a:ea typeface="ＭＳ Ｐゴシック" charset="0"/>
                <a:cs typeface="Calibri" panose="020F0502020204030204" pitchFamily="34" charset="0"/>
              </a:rPr>
              <a:t>abnormal CFTR folding</a:t>
            </a:r>
          </a:p>
        </p:txBody>
      </p:sp>
      <p:cxnSp>
        <p:nvCxnSpPr>
          <p:cNvPr id="3" name="Connettore 1 2">
            <a:extLst>
              <a:ext uri="{FF2B5EF4-FFF2-40B4-BE49-F238E27FC236}">
                <a16:creationId xmlns:a16="http://schemas.microsoft.com/office/drawing/2014/main" id="{8DA04BC8-2FC8-474D-9C84-35849B734568}"/>
              </a:ext>
            </a:extLst>
          </p:cNvPr>
          <p:cNvCxnSpPr/>
          <p:nvPr/>
        </p:nvCxnSpPr>
        <p:spPr>
          <a:xfrm>
            <a:off x="3995738" y="1754188"/>
            <a:ext cx="1655762"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Connettore 1 7">
            <a:extLst>
              <a:ext uri="{FF2B5EF4-FFF2-40B4-BE49-F238E27FC236}">
                <a16:creationId xmlns:a16="http://schemas.microsoft.com/office/drawing/2014/main" id="{F94DDA4D-F9F0-E74C-BFC4-820411F1A6C1}"/>
              </a:ext>
            </a:extLst>
          </p:cNvPr>
          <p:cNvCxnSpPr/>
          <p:nvPr/>
        </p:nvCxnSpPr>
        <p:spPr>
          <a:xfrm>
            <a:off x="6588125" y="1773238"/>
            <a:ext cx="1800225" cy="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693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1444"/>
                                        </p:tgtEl>
                                        <p:attrNameLst>
                                          <p:attrName>style.visibility</p:attrName>
                                        </p:attrNameLst>
                                      </p:cBhvr>
                                      <p:to>
                                        <p:strVal val="visible"/>
                                      </p:to>
                                    </p:set>
                                    <p:animEffect transition="in" filter="dissolve">
                                      <p:cBhvr>
                                        <p:cTn id="7" dur="500"/>
                                        <p:tgtEl>
                                          <p:spTgt spid="6144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61445"/>
                                        </p:tgtEl>
                                        <p:attrNameLst>
                                          <p:attrName>style.visibility</p:attrName>
                                        </p:attrNameLst>
                                      </p:cBhvr>
                                      <p:to>
                                        <p:strVal val="visible"/>
                                      </p:to>
                                    </p:set>
                                    <p:anim calcmode="lin" valueType="num">
                                      <p:cBhvr additive="base">
                                        <p:cTn id="10" dur="500" fill="hold"/>
                                        <p:tgtEl>
                                          <p:spTgt spid="61445"/>
                                        </p:tgtEl>
                                        <p:attrNameLst>
                                          <p:attrName>ppt_x</p:attrName>
                                        </p:attrNameLst>
                                      </p:cBhvr>
                                      <p:tavLst>
                                        <p:tav tm="0">
                                          <p:val>
                                            <p:strVal val="#ppt_x"/>
                                          </p:val>
                                        </p:tav>
                                        <p:tav tm="100000">
                                          <p:val>
                                            <p:strVal val="#ppt_x"/>
                                          </p:val>
                                        </p:tav>
                                      </p:tavLst>
                                    </p:anim>
                                    <p:anim calcmode="lin" valueType="num">
                                      <p:cBhvr additive="base">
                                        <p:cTn id="11" dur="500" fill="hold"/>
                                        <p:tgtEl>
                                          <p:spTgt spid="61445"/>
                                        </p:tgtEl>
                                        <p:attrNameLst>
                                          <p:attrName>ppt_y</p:attrName>
                                        </p:attrNameLst>
                                      </p:cBhvr>
                                      <p:tavLst>
                                        <p:tav tm="0">
                                          <p:val>
                                            <p:strVal val="1+#ppt_h/2"/>
                                          </p:val>
                                        </p:tav>
                                        <p:tav tm="100000">
                                          <p:val>
                                            <p:strVal val="#ppt_y"/>
                                          </p:val>
                                        </p:tav>
                                      </p:tavLst>
                                    </p:anim>
                                  </p:childTnLst>
                                </p:cTn>
                              </p:par>
                            </p:childTnLst>
                          </p:cTn>
                        </p:par>
                      </p:childTnLst>
                    </p:cTn>
                  </p:par>
                  <p:par>
                    <p:cTn id="12" fill="hold" nodeType="clickPar">
                      <p:stCondLst>
                        <p:cond delay="indefinite"/>
                      </p:stCondLst>
                      <p:childTnLst>
                        <p:par>
                          <p:cTn id="13" fill="hold" nodeType="withGroup">
                            <p:stCondLst>
                              <p:cond delay="0"/>
                            </p:stCondLst>
                            <p:childTnLst>
                              <p:par>
                                <p:cTn id="14" presetID="16" presetClass="entr" presetSubtype="21"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barn(inVertical)">
                                      <p:cBhvr>
                                        <p:cTn id="16" dur="500"/>
                                        <p:tgtEl>
                                          <p:spTgt spid="3"/>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4" grpId="0" animBg="1"/>
      <p:bldP spid="614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0036"/>
        </a:solidFill>
        <a:effectLst/>
      </p:bgPr>
    </p:bg>
    <p:spTree>
      <p:nvGrpSpPr>
        <p:cNvPr id="1" name=""/>
        <p:cNvGrpSpPr/>
        <p:nvPr/>
      </p:nvGrpSpPr>
      <p:grpSpPr>
        <a:xfrm>
          <a:off x="0" y="0"/>
          <a:ext cx="0" cy="0"/>
          <a:chOff x="0" y="0"/>
          <a:chExt cx="0" cy="0"/>
        </a:xfrm>
      </p:grpSpPr>
      <p:sp>
        <p:nvSpPr>
          <p:cNvPr id="30722" name="Rectangle 4">
            <a:extLst>
              <a:ext uri="{FF2B5EF4-FFF2-40B4-BE49-F238E27FC236}">
                <a16:creationId xmlns:a16="http://schemas.microsoft.com/office/drawing/2014/main" id="{8B56BA06-686E-B844-AB73-22DD9D14188A}"/>
              </a:ext>
            </a:extLst>
          </p:cNvPr>
          <p:cNvSpPr>
            <a:spLocks noGrp="1" noChangeArrowheads="1"/>
          </p:cNvSpPr>
          <p:nvPr>
            <p:ph type="title"/>
          </p:nvPr>
        </p:nvSpPr>
        <p:spPr>
          <a:xfrm>
            <a:off x="0" y="42863"/>
            <a:ext cx="1908175" cy="1009650"/>
          </a:xfrm>
        </p:spPr>
        <p:txBody>
          <a:bodyPr/>
          <a:lstStyle/>
          <a:p>
            <a:pPr eaLnBrk="1" hangingPunct="1">
              <a:defRPr/>
            </a:pPr>
            <a:r>
              <a:rPr lang="it-IT" sz="3200">
                <a:solidFill>
                  <a:srgbClr val="00FF00"/>
                </a:solidFill>
                <a:latin typeface="Calibri" panose="020F0502020204030204" pitchFamily="34" charset="0"/>
                <a:cs typeface="Calibri" panose="020F0502020204030204" pitchFamily="34" charset="0"/>
              </a:rPr>
              <a:t>Cystic fibrosis</a:t>
            </a:r>
          </a:p>
        </p:txBody>
      </p:sp>
      <p:pic>
        <p:nvPicPr>
          <p:cNvPr id="66563" name="Picture 5" descr="CF-2">
            <a:extLst>
              <a:ext uri="{FF2B5EF4-FFF2-40B4-BE49-F238E27FC236}">
                <a16:creationId xmlns:a16="http://schemas.microsoft.com/office/drawing/2014/main" id="{3AAF6E4D-C86B-CC48-8925-4F108BE146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79613" y="44450"/>
            <a:ext cx="7065962" cy="5040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4" name="Text Box 6">
            <a:extLst>
              <a:ext uri="{FF2B5EF4-FFF2-40B4-BE49-F238E27FC236}">
                <a16:creationId xmlns:a16="http://schemas.microsoft.com/office/drawing/2014/main" id="{7B855B27-30AB-7844-99C7-D52D35286A6F}"/>
              </a:ext>
            </a:extLst>
          </p:cNvPr>
          <p:cNvSpPr txBox="1">
            <a:spLocks noChangeArrowheads="1"/>
          </p:cNvSpPr>
          <p:nvPr/>
        </p:nvSpPr>
        <p:spPr bwMode="auto">
          <a:xfrm>
            <a:off x="0" y="5105400"/>
            <a:ext cx="9144000" cy="1708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a:defRPr sz="3200">
                <a:solidFill>
                  <a:schemeClr val="tx1"/>
                </a:solidFill>
                <a:latin typeface="Arial" charset="0"/>
                <a:ea typeface="ＭＳ Ｐゴシック" charset="0"/>
                <a:cs typeface="Arial" charset="0"/>
              </a:defRPr>
            </a:lvl1pPr>
            <a:lvl2pPr>
              <a:defRPr sz="2800">
                <a:solidFill>
                  <a:schemeClr val="tx1"/>
                </a:solidFill>
                <a:latin typeface="Arial" charset="0"/>
                <a:ea typeface="Arial" charset="0"/>
                <a:cs typeface="Arial" charset="0"/>
              </a:defRPr>
            </a:lvl2pPr>
            <a:lvl3pPr>
              <a:defRPr sz="2400">
                <a:solidFill>
                  <a:schemeClr val="tx1"/>
                </a:solidFill>
                <a:latin typeface="Arial" charset="0"/>
                <a:ea typeface="Arial" charset="0"/>
                <a:cs typeface="Arial" charset="0"/>
              </a:defRPr>
            </a:lvl3pPr>
            <a:lvl4pPr>
              <a:defRPr sz="2000">
                <a:solidFill>
                  <a:schemeClr val="tx1"/>
                </a:solidFill>
                <a:latin typeface="Arial" charset="0"/>
                <a:ea typeface="Arial" charset="0"/>
                <a:cs typeface="Arial" charset="0"/>
              </a:defRPr>
            </a:lvl4pPr>
            <a:lvl5pPr>
              <a:defRPr sz="2000">
                <a:solidFill>
                  <a:schemeClr val="tx1"/>
                </a:solidFill>
                <a:latin typeface="Arial" charset="0"/>
                <a:ea typeface="Arial" charset="0"/>
                <a:cs typeface="Arial" charset="0"/>
              </a:defRPr>
            </a:lvl5pPr>
            <a:lvl6pPr eaLnBrk="0" hangingPunct="0">
              <a:defRPr sz="2000">
                <a:solidFill>
                  <a:schemeClr val="tx1"/>
                </a:solidFill>
                <a:latin typeface="Arial" charset="0"/>
                <a:ea typeface="Arial" charset="0"/>
                <a:cs typeface="Arial" charset="0"/>
              </a:defRPr>
            </a:lvl6pPr>
            <a:lvl7pPr eaLnBrk="0" hangingPunct="0">
              <a:defRPr sz="2000">
                <a:solidFill>
                  <a:schemeClr val="tx1"/>
                </a:solidFill>
                <a:latin typeface="Arial" charset="0"/>
                <a:ea typeface="Arial" charset="0"/>
                <a:cs typeface="Arial" charset="0"/>
              </a:defRPr>
            </a:lvl7pPr>
            <a:lvl8pPr eaLnBrk="0" hangingPunct="0">
              <a:defRPr sz="2000">
                <a:solidFill>
                  <a:schemeClr val="tx1"/>
                </a:solidFill>
                <a:latin typeface="Arial" charset="0"/>
                <a:ea typeface="Arial" charset="0"/>
                <a:cs typeface="Arial" charset="0"/>
              </a:defRPr>
            </a:lvl8pPr>
            <a:lvl9pPr eaLnBrk="0" hangingPunct="0">
              <a:defRPr sz="2000">
                <a:solidFill>
                  <a:schemeClr val="tx1"/>
                </a:solidFill>
                <a:latin typeface="Arial" charset="0"/>
                <a:ea typeface="Arial" charset="0"/>
                <a:cs typeface="Arial" charset="0"/>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sz="2100" b="0" i="0" u="none" strike="noStrike" kern="1200" cap="none" spc="0" normalizeH="0" baseline="0" noProof="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CFTR channel defect in the </a:t>
            </a:r>
            <a:r>
              <a:rPr kumimoji="0" lang="it-IT" sz="2100" b="0" i="0" u="sng" strike="noStrike" kern="1200" cap="none" spc="0" normalizeH="0" baseline="0" noProof="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sweat duct </a:t>
            </a:r>
            <a:r>
              <a:rPr kumimoji="0" lang="it-IT" sz="2100" b="0" i="1" u="sng" strike="noStrike" kern="1200" cap="none" spc="0" normalizeH="0" baseline="0" noProof="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(top)</a:t>
            </a:r>
            <a:r>
              <a:rPr kumimoji="0" lang="it-IT" sz="2100" b="0" i="0" u="none" strike="noStrike" kern="1200" cap="none" spc="0" normalizeH="0" baseline="0" noProof="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 causes increased chloride and sodium concentration in sweat. In the </a:t>
            </a:r>
            <a:r>
              <a:rPr kumimoji="0" lang="it-IT" sz="2100" b="0" i="0" u="sng" strike="noStrike" kern="1200" cap="none" spc="0" normalizeH="0" baseline="0" noProof="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airway </a:t>
            </a:r>
            <a:r>
              <a:rPr kumimoji="0" lang="it-IT" sz="2100" b="0" i="1" u="sng" strike="noStrike" kern="1200" cap="none" spc="0" normalizeH="0" baseline="0" noProof="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(bottom)</a:t>
            </a:r>
            <a:r>
              <a:rPr kumimoji="0" lang="it-IT" sz="2100" b="0" i="0" u="none" strike="noStrike" kern="1200" cap="none" spc="0" normalizeH="0" baseline="0" noProof="0">
                <a:ln>
                  <a:noFill/>
                </a:ln>
                <a:solidFill>
                  <a:srgbClr val="FFFFFF"/>
                </a:solidFill>
                <a:effectLst/>
                <a:uLnTx/>
                <a:uFillTx/>
                <a:latin typeface="Calibri" panose="020F0502020204030204" pitchFamily="34" charset="0"/>
                <a:ea typeface="ＭＳ Ｐゴシック" charset="0"/>
                <a:cs typeface="Calibri" panose="020F0502020204030204" pitchFamily="34" charset="0"/>
              </a:rPr>
              <a:t>, cystic fibrosis patients have decreased chloride secretion and increased sodium and water reabsorption leading to dehydration of the mucus layer coating epithelial cells, defective mucociliary action, and mucus plugging of airways.   </a:t>
            </a:r>
          </a:p>
        </p:txBody>
      </p:sp>
      <p:sp>
        <p:nvSpPr>
          <p:cNvPr id="17415" name="CasellaDiTesto 1">
            <a:extLst>
              <a:ext uri="{FF2B5EF4-FFF2-40B4-BE49-F238E27FC236}">
                <a16:creationId xmlns:a16="http://schemas.microsoft.com/office/drawing/2014/main" id="{8F6D8C4F-7B29-E145-913E-3BFB2CA5DB54}"/>
              </a:ext>
            </a:extLst>
          </p:cNvPr>
          <p:cNvSpPr txBox="1">
            <a:spLocks noChangeArrowheads="1"/>
          </p:cNvSpPr>
          <p:nvPr/>
        </p:nvSpPr>
        <p:spPr bwMode="auto">
          <a:xfrm>
            <a:off x="34925" y="1341438"/>
            <a:ext cx="1873250" cy="46196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1"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g. sudoripare</a:t>
            </a:r>
          </a:p>
        </p:txBody>
      </p:sp>
      <p:sp>
        <p:nvSpPr>
          <p:cNvPr id="17416" name="CasellaDiTesto 7">
            <a:extLst>
              <a:ext uri="{FF2B5EF4-FFF2-40B4-BE49-F238E27FC236}">
                <a16:creationId xmlns:a16="http://schemas.microsoft.com/office/drawing/2014/main" id="{86436CD8-BA13-2544-8616-A6EFE653967A}"/>
              </a:ext>
            </a:extLst>
          </p:cNvPr>
          <p:cNvSpPr txBox="1">
            <a:spLocks noChangeArrowheads="1"/>
          </p:cNvSpPr>
          <p:nvPr/>
        </p:nvSpPr>
        <p:spPr bwMode="auto">
          <a:xfrm>
            <a:off x="539750" y="3471863"/>
            <a:ext cx="1368425" cy="461962"/>
          </a:xfrm>
          <a:prstGeom prst="rect">
            <a:avLst/>
          </a:prstGeom>
          <a:solidFill>
            <a:srgbClr val="99FF99"/>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it-IT" sz="2400" b="1" i="0" u="none" strike="noStrike" kern="1200" cap="none" spc="0" normalizeH="0" baseline="0" noProof="0">
                <a:ln>
                  <a:noFill/>
                </a:ln>
                <a:solidFill>
                  <a:srgbClr val="000000"/>
                </a:solidFill>
                <a:effectLst/>
                <a:uLnTx/>
                <a:uFillTx/>
                <a:latin typeface="Calibri" panose="020F0502020204030204" pitchFamily="34" charset="0"/>
                <a:ea typeface="ＭＳ Ｐゴシック" panose="020B0600070205080204" pitchFamily="34" charset="-128"/>
                <a:cs typeface="Calibri" panose="020F0502020204030204" pitchFamily="34" charset="0"/>
              </a:rPr>
              <a:t>bronchi</a:t>
            </a:r>
          </a:p>
        </p:txBody>
      </p:sp>
      <p:cxnSp>
        <p:nvCxnSpPr>
          <p:cNvPr id="3" name="Connettore 1 2">
            <a:extLst>
              <a:ext uri="{FF2B5EF4-FFF2-40B4-BE49-F238E27FC236}">
                <a16:creationId xmlns:a16="http://schemas.microsoft.com/office/drawing/2014/main" id="{5112ECBE-5DE0-4C4B-AAE1-089CE346B6C3}"/>
              </a:ext>
            </a:extLst>
          </p:cNvPr>
          <p:cNvCxnSpPr/>
          <p:nvPr/>
        </p:nvCxnSpPr>
        <p:spPr>
          <a:xfrm>
            <a:off x="0" y="2420938"/>
            <a:ext cx="9045575" cy="0"/>
          </a:xfrm>
          <a:prstGeom prst="line">
            <a:avLst/>
          </a:prstGeom>
          <a:ln w="63500">
            <a:solidFill>
              <a:srgbClr val="0000FF"/>
            </a:solidFill>
          </a:ln>
        </p:spPr>
        <p:style>
          <a:lnRef idx="1">
            <a:schemeClr val="accent1"/>
          </a:lnRef>
          <a:fillRef idx="0">
            <a:schemeClr val="accent1"/>
          </a:fillRef>
          <a:effectRef idx="0">
            <a:schemeClr val="accent1"/>
          </a:effectRef>
          <a:fontRef idx="minor">
            <a:schemeClr val="tx1"/>
          </a:fontRef>
        </p:style>
      </p:cxnSp>
      <p:sp>
        <p:nvSpPr>
          <p:cNvPr id="2" name="Rettangolo 1">
            <a:extLst>
              <a:ext uri="{FF2B5EF4-FFF2-40B4-BE49-F238E27FC236}">
                <a16:creationId xmlns:a16="http://schemas.microsoft.com/office/drawing/2014/main" id="{AE755714-5CE2-3044-81F6-8048161C6C4F}"/>
              </a:ext>
            </a:extLst>
          </p:cNvPr>
          <p:cNvSpPr/>
          <p:nvPr/>
        </p:nvSpPr>
        <p:spPr>
          <a:xfrm>
            <a:off x="6732588" y="44450"/>
            <a:ext cx="1439862" cy="288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9" name="Rettangolo 8">
            <a:extLst>
              <a:ext uri="{FF2B5EF4-FFF2-40B4-BE49-F238E27FC236}">
                <a16:creationId xmlns:a16="http://schemas.microsoft.com/office/drawing/2014/main" id="{B2D36124-8781-D64D-80BB-61699B6CED3A}"/>
              </a:ext>
            </a:extLst>
          </p:cNvPr>
          <p:cNvSpPr/>
          <p:nvPr/>
        </p:nvSpPr>
        <p:spPr>
          <a:xfrm>
            <a:off x="6732588" y="2492375"/>
            <a:ext cx="1439862" cy="28892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it-IT" sz="1800" b="0" i="0" u="none" strike="noStrike" kern="1200" cap="none" spc="0" normalizeH="0" baseline="0" noProof="0">
              <a:ln>
                <a:noFill/>
              </a:ln>
              <a:solidFill>
                <a:srgbClr val="FFFFFF"/>
              </a:solidFill>
              <a:effectLst/>
              <a:uLnTx/>
              <a:uFillTx/>
              <a:latin typeface="Calibri" panose="020F0502020204030204" pitchFamily="34" charset="0"/>
              <a:ea typeface="+mn-ea"/>
              <a:cs typeface="Calibri" panose="020F0502020204030204" pitchFamily="34" charset="0"/>
            </a:endParaRPr>
          </a:p>
        </p:txBody>
      </p:sp>
    </p:spTree>
    <p:extLst>
      <p:ext uri="{BB962C8B-B14F-4D97-AF65-F5344CB8AC3E}">
        <p14:creationId xmlns:p14="http://schemas.microsoft.com/office/powerpoint/2010/main" val="21116326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7416"/>
                                        </p:tgtEl>
                                        <p:attrNameLst>
                                          <p:attrName>style.visibility</p:attrName>
                                        </p:attrNameLst>
                                      </p:cBhvr>
                                      <p:to>
                                        <p:strVal val="visible"/>
                                      </p:to>
                                    </p:set>
                                    <p:anim calcmode="lin" valueType="num">
                                      <p:cBhvr additive="base">
                                        <p:cTn id="7" dur="500" fill="hold"/>
                                        <p:tgtEl>
                                          <p:spTgt spid="17416"/>
                                        </p:tgtEl>
                                        <p:attrNameLst>
                                          <p:attrName>ppt_x</p:attrName>
                                        </p:attrNameLst>
                                      </p:cBhvr>
                                      <p:tavLst>
                                        <p:tav tm="0">
                                          <p:val>
                                            <p:strVal val="0-#ppt_w/2"/>
                                          </p:val>
                                        </p:tav>
                                        <p:tav tm="100000">
                                          <p:val>
                                            <p:strVal val="#ppt_x"/>
                                          </p:val>
                                        </p:tav>
                                      </p:tavLst>
                                    </p:anim>
                                    <p:anim calcmode="lin" valueType="num">
                                      <p:cBhvr additive="base">
                                        <p:cTn id="8" dur="500" fill="hold"/>
                                        <p:tgtEl>
                                          <p:spTgt spid="174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0042"/>
        </a:solidFill>
        <a:effectLst/>
      </p:bgPr>
    </p:bg>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D88CBECE-71BD-DB4F-8D05-5921166F29BF}"/>
              </a:ext>
            </a:extLst>
          </p:cNvPr>
          <p:cNvSpPr>
            <a:spLocks noGrp="1" noChangeArrowheads="1"/>
          </p:cNvSpPr>
          <p:nvPr>
            <p:ph type="title"/>
          </p:nvPr>
        </p:nvSpPr>
        <p:spPr>
          <a:xfrm>
            <a:off x="457200" y="44450"/>
            <a:ext cx="8229600" cy="720725"/>
          </a:xfrm>
        </p:spPr>
        <p:txBody>
          <a:bodyPr/>
          <a:lstStyle/>
          <a:p>
            <a:pPr eaLnBrk="1" hangingPunct="1">
              <a:defRPr/>
            </a:pPr>
            <a:r>
              <a:rPr lang="it-IT" sz="3600">
                <a:solidFill>
                  <a:srgbClr val="00FF00"/>
                </a:solidFill>
              </a:rPr>
              <a:t>Cystic fibrosis</a:t>
            </a:r>
          </a:p>
        </p:txBody>
      </p:sp>
      <p:sp>
        <p:nvSpPr>
          <p:cNvPr id="31747" name="Rectangle 3">
            <a:extLst>
              <a:ext uri="{FF2B5EF4-FFF2-40B4-BE49-F238E27FC236}">
                <a16:creationId xmlns:a16="http://schemas.microsoft.com/office/drawing/2014/main" id="{746C6F4F-A4CA-084D-85BD-710B87442C9F}"/>
              </a:ext>
            </a:extLst>
          </p:cNvPr>
          <p:cNvSpPr>
            <a:spLocks noGrp="1" noChangeArrowheads="1"/>
          </p:cNvSpPr>
          <p:nvPr>
            <p:ph type="body" idx="1"/>
          </p:nvPr>
        </p:nvSpPr>
        <p:spPr>
          <a:xfrm>
            <a:off x="0" y="1052513"/>
            <a:ext cx="9144000" cy="5616575"/>
          </a:xfrm>
        </p:spPr>
        <p:txBody>
          <a:bodyPr/>
          <a:lstStyle/>
          <a:p>
            <a:pPr algn="just" eaLnBrk="1" hangingPunct="1">
              <a:defRPr/>
            </a:pPr>
            <a:r>
              <a:rPr lang="it-IT" altLang="it-IT" sz="2800">
                <a:solidFill>
                  <a:schemeClr val="bg1"/>
                </a:solidFill>
                <a:ea typeface="ＭＳ Ｐゴシック" pitchFamily="34" charset="-128"/>
              </a:rPr>
              <a:t>Nella fibrosi cistica vengono prodotte secrezioni dense che danneggiano particolarmente l'apparato </a:t>
            </a:r>
            <a:r>
              <a:rPr lang="it-IT" altLang="it-IT" sz="2800" b="1" u="sng">
                <a:solidFill>
                  <a:schemeClr val="bg1"/>
                </a:solidFill>
                <a:ea typeface="ＭＳ Ｐゴシック" pitchFamily="34" charset="-128"/>
              </a:rPr>
              <a:t>respiratorio</a:t>
            </a:r>
            <a:r>
              <a:rPr lang="it-IT" altLang="it-IT" sz="2800">
                <a:solidFill>
                  <a:schemeClr val="bg1"/>
                </a:solidFill>
                <a:ea typeface="ＭＳ Ｐゴシック" pitchFamily="34" charset="-128"/>
              </a:rPr>
              <a:t> e quello </a:t>
            </a:r>
            <a:r>
              <a:rPr lang="it-IT" altLang="it-IT" sz="2800" b="1" u="sng">
                <a:solidFill>
                  <a:schemeClr val="bg1"/>
                </a:solidFill>
                <a:ea typeface="ＭＳ Ｐゴシック" pitchFamily="34" charset="-128"/>
              </a:rPr>
              <a:t>digestivo</a:t>
            </a:r>
            <a:r>
              <a:rPr lang="it-IT" altLang="it-IT" sz="2800">
                <a:solidFill>
                  <a:schemeClr val="bg1"/>
                </a:solidFill>
                <a:ea typeface="ＭＳ Ｐゴシック" pitchFamily="34" charset="-128"/>
              </a:rPr>
              <a:t>. </a:t>
            </a:r>
          </a:p>
          <a:p>
            <a:pPr algn="just" eaLnBrk="1" hangingPunct="1">
              <a:defRPr/>
            </a:pPr>
            <a:endParaRPr lang="it-IT" altLang="it-IT" sz="2800">
              <a:solidFill>
                <a:schemeClr val="bg1"/>
              </a:solidFill>
              <a:ea typeface="ＭＳ Ｐゴシック" pitchFamily="34" charset="-128"/>
            </a:endParaRPr>
          </a:p>
          <a:p>
            <a:pPr algn="just" eaLnBrk="1" hangingPunct="1">
              <a:defRPr/>
            </a:pPr>
            <a:r>
              <a:rPr lang="it-IT" altLang="it-IT" sz="2800">
                <a:solidFill>
                  <a:schemeClr val="bg1"/>
                </a:solidFill>
                <a:ea typeface="ＭＳ Ｐゴシック" pitchFamily="34" charset="-128"/>
              </a:rPr>
              <a:t>La fibrosi cistica "classica" è quella che associa sintomi respiratori e intestinali. Questi sintomi compaiono in genere nei primi mesi di vita.</a:t>
            </a:r>
          </a:p>
          <a:p>
            <a:pPr algn="just" eaLnBrk="1" hangingPunct="1">
              <a:defRPr/>
            </a:pPr>
            <a:endParaRPr lang="it-IT" altLang="it-IT" sz="2800">
              <a:solidFill>
                <a:schemeClr val="bg1"/>
              </a:solidFill>
              <a:ea typeface="ＭＳ Ｐゴシック" pitchFamily="34" charset="-128"/>
            </a:endParaRPr>
          </a:p>
          <a:p>
            <a:pPr algn="just" eaLnBrk="1" hangingPunct="1">
              <a:defRPr/>
            </a:pPr>
            <a:r>
              <a:rPr lang="it-IT" altLang="it-IT" sz="2800">
                <a:solidFill>
                  <a:schemeClr val="bg1"/>
                </a:solidFill>
                <a:ea typeface="ＭＳ Ｐゴシック" pitchFamily="34" charset="-128"/>
              </a:rPr>
              <a:t>Nella maggior parte delle persone con fibrosi cistica la durata della vita dipende dall'evoluzione della </a:t>
            </a:r>
            <a:r>
              <a:rPr lang="it-IT" altLang="it-IT" sz="2800" b="1" u="sng">
                <a:solidFill>
                  <a:schemeClr val="bg1"/>
                </a:solidFill>
                <a:ea typeface="ＭＳ Ｐゴシック" pitchFamily="34" charset="-128"/>
              </a:rPr>
              <a:t>malattia polmonare</a:t>
            </a:r>
            <a:r>
              <a:rPr lang="it-IT" altLang="it-IT" sz="2800">
                <a:solidFill>
                  <a:schemeClr val="bg1"/>
                </a:solidFill>
                <a:ea typeface="ＭＳ Ｐゴシック" pitchFamily="34" charset="-128"/>
              </a:rPr>
              <a:t>.</a:t>
            </a:r>
          </a:p>
          <a:p>
            <a:pPr algn="just" eaLnBrk="1" hangingPunct="1">
              <a:defRPr/>
            </a:pPr>
            <a:endParaRPr lang="it-IT" altLang="it-IT" sz="2800">
              <a:solidFill>
                <a:schemeClr val="bg1"/>
              </a:solidFill>
              <a:ea typeface="ＭＳ Ｐゴシック" pitchFamily="34" charset="-128"/>
            </a:endParaRPr>
          </a:p>
          <a:p>
            <a:pPr algn="just" eaLnBrk="1" hangingPunct="1">
              <a:defRPr/>
            </a:pPr>
            <a:endParaRPr lang="it-IT" altLang="it-IT" sz="2800">
              <a:solidFill>
                <a:schemeClr val="bg1"/>
              </a:solidFill>
              <a:ea typeface="ＭＳ Ｐゴシック" pitchFamily="34" charset="-128"/>
            </a:endParaRPr>
          </a:p>
        </p:txBody>
      </p:sp>
      <p:pic>
        <p:nvPicPr>
          <p:cNvPr id="89092" name="Picture 4">
            <a:extLst>
              <a:ext uri="{FF2B5EF4-FFF2-40B4-BE49-F238E27FC236}">
                <a16:creationId xmlns:a16="http://schemas.microsoft.com/office/drawing/2014/main" id="{163939FB-6508-9548-B5CC-3580E41E99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650" y="115888"/>
            <a:ext cx="7650163" cy="651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31475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xit" presetSubtype="0" fill="hold" nodeType="clickEffect">
                                  <p:stCondLst>
                                    <p:cond delay="0"/>
                                  </p:stCondLst>
                                  <p:childTnLst>
                                    <p:anim calcmode="lin" valueType="num">
                                      <p:cBhvr>
                                        <p:cTn id="6" dur="500"/>
                                        <p:tgtEl>
                                          <p:spTgt spid="89092"/>
                                        </p:tgtEl>
                                        <p:attrNameLst>
                                          <p:attrName>ppt_w</p:attrName>
                                        </p:attrNameLst>
                                      </p:cBhvr>
                                      <p:tavLst>
                                        <p:tav tm="0">
                                          <p:val>
                                            <p:strVal val="ppt_w"/>
                                          </p:val>
                                        </p:tav>
                                        <p:tav tm="100000">
                                          <p:val>
                                            <p:fltVal val="0"/>
                                          </p:val>
                                        </p:tav>
                                      </p:tavLst>
                                    </p:anim>
                                    <p:anim calcmode="lin" valueType="num">
                                      <p:cBhvr>
                                        <p:cTn id="7" dur="500"/>
                                        <p:tgtEl>
                                          <p:spTgt spid="89092"/>
                                        </p:tgtEl>
                                        <p:attrNameLst>
                                          <p:attrName>ppt_h</p:attrName>
                                        </p:attrNameLst>
                                      </p:cBhvr>
                                      <p:tavLst>
                                        <p:tav tm="0">
                                          <p:val>
                                            <p:strVal val="ppt_h"/>
                                          </p:val>
                                        </p:tav>
                                        <p:tav tm="100000">
                                          <p:val>
                                            <p:fltVal val="0"/>
                                          </p:val>
                                        </p:tav>
                                      </p:tavLst>
                                    </p:anim>
                                    <p:anim calcmode="lin" valueType="num">
                                      <p:cBhvr>
                                        <p:cTn id="8" dur="500"/>
                                        <p:tgtEl>
                                          <p:spTgt spid="89092"/>
                                        </p:tgtEl>
                                        <p:attrNameLst>
                                          <p:attrName>style.rotation</p:attrName>
                                        </p:attrNameLst>
                                      </p:cBhvr>
                                      <p:tavLst>
                                        <p:tav tm="0">
                                          <p:val>
                                            <p:fltVal val="0"/>
                                          </p:val>
                                        </p:tav>
                                        <p:tav tm="100000">
                                          <p:val>
                                            <p:fltVal val="90"/>
                                          </p:val>
                                        </p:tav>
                                      </p:tavLst>
                                    </p:anim>
                                    <p:animEffect transition="out" filter="fade">
                                      <p:cBhvr>
                                        <p:cTn id="9" dur="500"/>
                                        <p:tgtEl>
                                          <p:spTgt spid="89092"/>
                                        </p:tgtEl>
                                      </p:cBhvr>
                                    </p:animEffect>
                                    <p:set>
                                      <p:cBhvr>
                                        <p:cTn id="10" dur="1" fill="hold">
                                          <p:stCondLst>
                                            <p:cond delay="499"/>
                                          </p:stCondLst>
                                        </p:cTn>
                                        <p:tgtEl>
                                          <p:spTgt spid="890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0042"/>
        </a:solidFill>
        <a:effectLst/>
      </p:bgPr>
    </p:bg>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EC1255A7-1CDA-B94C-AF28-FEEB28210488}"/>
              </a:ext>
            </a:extLst>
          </p:cNvPr>
          <p:cNvSpPr>
            <a:spLocks noGrp="1" noChangeArrowheads="1"/>
          </p:cNvSpPr>
          <p:nvPr>
            <p:ph type="title"/>
          </p:nvPr>
        </p:nvSpPr>
        <p:spPr>
          <a:xfrm>
            <a:off x="457200" y="-100013"/>
            <a:ext cx="8229600" cy="720726"/>
          </a:xfrm>
        </p:spPr>
        <p:txBody>
          <a:bodyPr/>
          <a:lstStyle/>
          <a:p>
            <a:pPr eaLnBrk="1" hangingPunct="1">
              <a:defRPr/>
            </a:pPr>
            <a:r>
              <a:rPr lang="it-IT" sz="3600">
                <a:solidFill>
                  <a:srgbClr val="00FF00"/>
                </a:solidFill>
              </a:rPr>
              <a:t>Cystic fibrosis</a:t>
            </a:r>
          </a:p>
        </p:txBody>
      </p:sp>
      <p:sp>
        <p:nvSpPr>
          <p:cNvPr id="21507" name="Rectangle 3">
            <a:extLst>
              <a:ext uri="{FF2B5EF4-FFF2-40B4-BE49-F238E27FC236}">
                <a16:creationId xmlns:a16="http://schemas.microsoft.com/office/drawing/2014/main" id="{38F3F795-4F6A-B141-9871-98AC3A063A0B}"/>
              </a:ext>
            </a:extLst>
          </p:cNvPr>
          <p:cNvSpPr>
            <a:spLocks noGrp="1" noChangeArrowheads="1"/>
          </p:cNvSpPr>
          <p:nvPr>
            <p:ph type="body" idx="1"/>
          </p:nvPr>
        </p:nvSpPr>
        <p:spPr>
          <a:xfrm>
            <a:off x="-36513" y="674688"/>
            <a:ext cx="9144001" cy="5634037"/>
          </a:xfrm>
        </p:spPr>
        <p:txBody>
          <a:bodyPr/>
          <a:lstStyle/>
          <a:p>
            <a:pPr algn="ctr" eaLnBrk="1" hangingPunct="1">
              <a:lnSpc>
                <a:spcPct val="90000"/>
              </a:lnSpc>
              <a:buFontTx/>
              <a:buNone/>
              <a:defRPr/>
            </a:pPr>
            <a:r>
              <a:rPr lang="it-IT" altLang="it-IT">
                <a:solidFill>
                  <a:srgbClr val="FFFF00"/>
                </a:solidFill>
                <a:ea typeface="ＭＳ Ｐゴシック" pitchFamily="34" charset="-128"/>
              </a:rPr>
              <a:t>Apparato respiratorio</a:t>
            </a:r>
          </a:p>
          <a:p>
            <a:pPr algn="just" eaLnBrk="1" hangingPunct="1">
              <a:lnSpc>
                <a:spcPct val="90000"/>
              </a:lnSpc>
              <a:defRPr/>
            </a:pPr>
            <a:endParaRPr lang="it-IT" altLang="it-IT" sz="1000">
              <a:solidFill>
                <a:schemeClr val="bg1"/>
              </a:solidFill>
              <a:ea typeface="ＭＳ Ｐゴシック" pitchFamily="34" charset="-128"/>
            </a:endParaRPr>
          </a:p>
          <a:p>
            <a:pPr algn="just" eaLnBrk="1" hangingPunct="1">
              <a:defRPr/>
            </a:pPr>
            <a:r>
              <a:rPr lang="it-IT" altLang="it-IT" sz="2800">
                <a:solidFill>
                  <a:schemeClr val="bg1"/>
                </a:solidFill>
                <a:ea typeface="ＭＳ Ｐゴシック" pitchFamily="34" charset="-128"/>
              </a:rPr>
              <a:t>Bronchi e polmoni sono interessati da bronchiti e broncopolmoniti ricorrenti, sostenute da batteri particolari: </a:t>
            </a:r>
            <a:r>
              <a:rPr lang="it-IT" altLang="it-IT" sz="2800" i="1">
                <a:solidFill>
                  <a:schemeClr val="bg1"/>
                </a:solidFill>
                <a:ea typeface="ＭＳ Ｐゴシック" pitchFamily="34" charset="-128"/>
              </a:rPr>
              <a:t>Pseudomonas aeruginosa, Stafilococcus aureus, Burkholderia coepacia</a:t>
            </a:r>
            <a:r>
              <a:rPr lang="it-IT" altLang="it-IT" sz="2800">
                <a:solidFill>
                  <a:schemeClr val="bg1"/>
                </a:solidFill>
                <a:ea typeface="ＭＳ Ｐゴシック" pitchFamily="34" charset="-128"/>
              </a:rPr>
              <a:t> </a:t>
            </a:r>
          </a:p>
          <a:p>
            <a:pPr algn="just" eaLnBrk="1" hangingPunct="1">
              <a:lnSpc>
                <a:spcPct val="90000"/>
              </a:lnSpc>
              <a:defRPr/>
            </a:pPr>
            <a:endParaRPr lang="it-IT" altLang="it-IT" sz="1000">
              <a:solidFill>
                <a:schemeClr val="bg1"/>
              </a:solidFill>
              <a:ea typeface="ＭＳ Ｐゴシック" pitchFamily="34" charset="-128"/>
            </a:endParaRPr>
          </a:p>
          <a:p>
            <a:pPr algn="just" eaLnBrk="1" hangingPunct="1">
              <a:defRPr/>
            </a:pPr>
            <a:r>
              <a:rPr lang="it-IT" altLang="it-IT" sz="2800">
                <a:solidFill>
                  <a:schemeClr val="bg1"/>
                </a:solidFill>
                <a:ea typeface="ＭＳ Ｐゴシック" pitchFamily="34" charset="-128"/>
              </a:rPr>
              <a:t>La permanenza di questi batteri (intrappolati dal </a:t>
            </a:r>
            <a:r>
              <a:rPr lang="it-IT" altLang="it-IT" sz="2800" b="1" u="sng">
                <a:solidFill>
                  <a:schemeClr val="bg1"/>
                </a:solidFill>
                <a:ea typeface="ＭＳ Ｐゴシック" pitchFamily="34" charset="-128"/>
              </a:rPr>
              <a:t>muco denso</a:t>
            </a:r>
            <a:r>
              <a:rPr lang="it-IT" altLang="it-IT" sz="2800">
                <a:solidFill>
                  <a:schemeClr val="bg1"/>
                </a:solidFill>
                <a:ea typeface="ＭＳ Ｐゴシック" pitchFamily="34" charset="-128"/>
              </a:rPr>
              <a:t>) determina infezione e </a:t>
            </a:r>
            <a:r>
              <a:rPr lang="it-IT" altLang="it-IT" sz="2800">
                <a:solidFill>
                  <a:srgbClr val="FFFF00"/>
                </a:solidFill>
                <a:ea typeface="ＭＳ Ｐゴシック" pitchFamily="34" charset="-128"/>
              </a:rPr>
              <a:t>infiammazione cronica</a:t>
            </a:r>
            <a:r>
              <a:rPr lang="it-IT" altLang="it-IT" sz="2800">
                <a:solidFill>
                  <a:schemeClr val="bg1"/>
                </a:solidFill>
                <a:ea typeface="ＭＳ Ｐゴシック" pitchFamily="34" charset="-128"/>
              </a:rPr>
              <a:t> dei polmoni, con un progressivo loro deterioramento</a:t>
            </a:r>
          </a:p>
          <a:p>
            <a:pPr algn="just" eaLnBrk="1" hangingPunct="1">
              <a:defRPr/>
            </a:pPr>
            <a:endParaRPr lang="it-IT" altLang="it-IT" sz="1050">
              <a:solidFill>
                <a:schemeClr val="bg1"/>
              </a:solidFill>
              <a:ea typeface="ＭＳ Ｐゴシック" pitchFamily="34" charset="-128"/>
            </a:endParaRPr>
          </a:p>
          <a:p>
            <a:pPr algn="just" eaLnBrk="1" hangingPunct="1">
              <a:defRPr/>
            </a:pPr>
            <a:r>
              <a:rPr lang="it-IT" altLang="it-IT" sz="2800">
                <a:solidFill>
                  <a:schemeClr val="bg1"/>
                </a:solidFill>
                <a:ea typeface="ＭＳ Ｐゴシック" pitchFamily="34" charset="-128"/>
              </a:rPr>
              <a:t>Declino graduale della funzionalità respiratoria fino</a:t>
            </a:r>
            <a:r>
              <a:rPr lang="it-IT" altLang="it-IT" sz="2800" b="1" u="sng">
                <a:solidFill>
                  <a:schemeClr val="bg1"/>
                </a:solidFill>
                <a:ea typeface="ＭＳ Ｐゴシック" pitchFamily="34" charset="-128"/>
              </a:rPr>
              <a:t> </a:t>
            </a:r>
            <a:r>
              <a:rPr lang="it-IT" altLang="it-IT" sz="2800" b="1">
                <a:solidFill>
                  <a:srgbClr val="FFFF00"/>
                </a:solidFill>
                <a:ea typeface="ＭＳ Ｐゴシック" pitchFamily="34" charset="-128"/>
              </a:rPr>
              <a:t>all'insufficienza respiratoria</a:t>
            </a:r>
            <a:r>
              <a:rPr lang="it-IT" altLang="it-IT" sz="2800">
                <a:solidFill>
                  <a:schemeClr val="bg1"/>
                </a:solidFill>
                <a:ea typeface="ＭＳ Ｐゴシック" pitchFamily="34" charset="-128"/>
              </a:rPr>
              <a:t> (limitazione critica dell'assunzione di O</a:t>
            </a:r>
            <a:r>
              <a:rPr lang="it-IT" altLang="it-IT" sz="2800" baseline="-25000">
                <a:solidFill>
                  <a:schemeClr val="bg1"/>
                </a:solidFill>
                <a:ea typeface="ＭＳ Ｐゴシック" pitchFamily="34" charset="-128"/>
              </a:rPr>
              <a:t>2</a:t>
            </a:r>
            <a:r>
              <a:rPr lang="it-IT" altLang="it-IT" sz="2800">
                <a:solidFill>
                  <a:schemeClr val="bg1"/>
                </a:solidFill>
                <a:ea typeface="ＭＳ Ｐゴシック" pitchFamily="34" charset="-128"/>
              </a:rPr>
              <a:t> e di eliminazione di CO</a:t>
            </a:r>
            <a:r>
              <a:rPr lang="it-IT" altLang="it-IT" sz="2800" baseline="-25000">
                <a:solidFill>
                  <a:schemeClr val="bg1"/>
                </a:solidFill>
                <a:ea typeface="ＭＳ Ｐゴシック" pitchFamily="34" charset="-128"/>
              </a:rPr>
              <a:t>2</a:t>
            </a:r>
            <a:r>
              <a:rPr lang="it-IT" altLang="it-IT" sz="2800">
                <a:solidFill>
                  <a:schemeClr val="bg1"/>
                </a:solidFill>
                <a:ea typeface="ＭＳ Ｐゴシック" pitchFamily="34" charset="-128"/>
              </a:rPr>
              <a:t>)</a:t>
            </a:r>
          </a:p>
        </p:txBody>
      </p:sp>
    </p:spTree>
    <p:extLst>
      <p:ext uri="{BB962C8B-B14F-4D97-AF65-F5344CB8AC3E}">
        <p14:creationId xmlns:p14="http://schemas.microsoft.com/office/powerpoint/2010/main" val="15164449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1507">
                                            <p:txEl>
                                              <p:pRg st="4" end="4"/>
                                            </p:txEl>
                                          </p:spTgt>
                                        </p:tgtEl>
                                        <p:attrNameLst>
                                          <p:attrName>style.visibility</p:attrName>
                                        </p:attrNameLst>
                                      </p:cBhvr>
                                      <p:to>
                                        <p:strVal val="visible"/>
                                      </p:to>
                                    </p:set>
                                    <p:animEffect transition="in" filter="strips(downLeft)">
                                      <p:cBhvr>
                                        <p:cTn id="7" dur="500"/>
                                        <p:tgtEl>
                                          <p:spTgt spid="21507">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1507">
                                            <p:txEl>
                                              <p:pRg st="6" end="6"/>
                                            </p:txEl>
                                          </p:spTgt>
                                        </p:tgtEl>
                                        <p:attrNameLst>
                                          <p:attrName>style.visibility</p:attrName>
                                        </p:attrNameLst>
                                      </p:cBhvr>
                                      <p:to>
                                        <p:strVal val="visible"/>
                                      </p:to>
                                    </p:set>
                                    <p:animEffect transition="in" filter="strips(downLeft)">
                                      <p:cBhvr>
                                        <p:cTn id="12" dur="500"/>
                                        <p:tgtEl>
                                          <p:spTgt spid="2150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002E"/>
        </a:solidFill>
        <a:effectLst/>
      </p:bgPr>
    </p:bg>
    <p:spTree>
      <p:nvGrpSpPr>
        <p:cNvPr id="1" name=""/>
        <p:cNvGrpSpPr/>
        <p:nvPr/>
      </p:nvGrpSpPr>
      <p:grpSpPr>
        <a:xfrm>
          <a:off x="0" y="0"/>
          <a:ext cx="0" cy="0"/>
          <a:chOff x="0" y="0"/>
          <a:chExt cx="0" cy="0"/>
        </a:xfrm>
      </p:grpSpPr>
      <p:pic>
        <p:nvPicPr>
          <p:cNvPr id="69634" name="Picture 2" descr="http://1.bp.blogspot.com/-4cLV4IgrlSk/UHxio39Ph2I/AAAAAAAAAIM/-zdcRk9rjj0/s1600/photo+%286%29.JPG">
            <a:extLst>
              <a:ext uri="{FF2B5EF4-FFF2-40B4-BE49-F238E27FC236}">
                <a16:creationId xmlns:a16="http://schemas.microsoft.com/office/drawing/2014/main" id="{5811EF93-5A13-D742-BD8D-BE52E42AFA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90488"/>
            <a:ext cx="6669088" cy="666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CasellaDiTesto 3">
            <a:extLst>
              <a:ext uri="{FF2B5EF4-FFF2-40B4-BE49-F238E27FC236}">
                <a16:creationId xmlns:a16="http://schemas.microsoft.com/office/drawing/2014/main" id="{84D85B7C-1042-7D4C-9982-5E94EA0D963D}"/>
              </a:ext>
            </a:extLst>
          </p:cNvPr>
          <p:cNvSpPr txBox="1">
            <a:spLocks noChangeArrowheads="1"/>
          </p:cNvSpPr>
          <p:nvPr/>
        </p:nvSpPr>
        <p:spPr bwMode="auto">
          <a:xfrm>
            <a:off x="3608388" y="5164138"/>
            <a:ext cx="309562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ea typeface="ＭＳ Ｐゴシック" panose="020B0600070205080204" pitchFamily="34" charset="-128"/>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it-IT" sz="2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rPr>
              <a:t>Agglomerati di muco denso rivelati da  Rx</a:t>
            </a:r>
            <a:endParaRPr kumimoji="0" lang="it-IT" altLang="it-IT" sz="2400" b="0" i="0" u="none" strike="noStrike" kern="1200" cap="none" spc="0" normalizeH="0" baseline="0" noProof="0">
              <a:ln>
                <a:noFill/>
              </a:ln>
              <a:solidFill>
                <a:srgbClr val="FFFFFF"/>
              </a:solidFill>
              <a:effectLst/>
              <a:uLnTx/>
              <a:uFillTx/>
              <a:latin typeface="Arial" panose="020B0604020202020204" pitchFamily="34" charset="0"/>
              <a:ea typeface="ＭＳ Ｐゴシック" panose="020B0600070205080204" pitchFamily="34" charset="-128"/>
              <a:cs typeface="Arial" panose="020B0604020202020204" pitchFamily="34" charset="0"/>
            </a:endParaRPr>
          </a:p>
        </p:txBody>
      </p:sp>
      <p:sp>
        <p:nvSpPr>
          <p:cNvPr id="33794" name="Titolo 2">
            <a:extLst>
              <a:ext uri="{FF2B5EF4-FFF2-40B4-BE49-F238E27FC236}">
                <a16:creationId xmlns:a16="http://schemas.microsoft.com/office/drawing/2014/main" id="{0D9F3027-A2DB-4E4F-B748-75430DC2F362}"/>
              </a:ext>
            </a:extLst>
          </p:cNvPr>
          <p:cNvSpPr>
            <a:spLocks noGrp="1"/>
          </p:cNvSpPr>
          <p:nvPr>
            <p:ph type="title"/>
          </p:nvPr>
        </p:nvSpPr>
        <p:spPr>
          <a:xfrm>
            <a:off x="755650" y="-26988"/>
            <a:ext cx="5329238" cy="1196976"/>
          </a:xfrm>
        </p:spPr>
        <p:txBody>
          <a:bodyPr/>
          <a:lstStyle/>
          <a:p>
            <a:pPr>
              <a:defRPr/>
            </a:pPr>
            <a:r>
              <a:rPr lang="it-IT" sz="4000">
                <a:solidFill>
                  <a:srgbClr val="00FF00"/>
                </a:solidFill>
              </a:rPr>
              <a:t>Cystic fibrosis</a:t>
            </a:r>
          </a:p>
        </p:txBody>
      </p:sp>
      <p:pic>
        <p:nvPicPr>
          <p:cNvPr id="78849" name="Picture 1">
            <a:extLst>
              <a:ext uri="{FF2B5EF4-FFF2-40B4-BE49-F238E27FC236}">
                <a16:creationId xmlns:a16="http://schemas.microsoft.com/office/drawing/2014/main" id="{D8963C5D-1BB2-2B4F-BE46-6DF61540BD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3475" y="2241550"/>
            <a:ext cx="41656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17191530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78849"/>
                                        </p:tgtEl>
                                        <p:attrNameLst>
                                          <p:attrName>style.visibility</p:attrName>
                                        </p:attrNameLst>
                                      </p:cBhvr>
                                      <p:to>
                                        <p:strVal val="visible"/>
                                      </p:to>
                                    </p:set>
                                    <p:anim calcmode="lin" valueType="num">
                                      <p:cBhvr>
                                        <p:cTn id="7" dur="500" fill="hold"/>
                                        <p:tgtEl>
                                          <p:spTgt spid="78849"/>
                                        </p:tgtEl>
                                        <p:attrNameLst>
                                          <p:attrName>ppt_w</p:attrName>
                                        </p:attrNameLst>
                                      </p:cBhvr>
                                      <p:tavLst>
                                        <p:tav tm="0">
                                          <p:val>
                                            <p:fltVal val="0"/>
                                          </p:val>
                                        </p:tav>
                                        <p:tav tm="100000">
                                          <p:val>
                                            <p:strVal val="#ppt_w"/>
                                          </p:val>
                                        </p:tav>
                                      </p:tavLst>
                                    </p:anim>
                                    <p:anim calcmode="lin" valueType="num">
                                      <p:cBhvr>
                                        <p:cTn id="8" dur="500" fill="hold"/>
                                        <p:tgtEl>
                                          <p:spTgt spid="78849"/>
                                        </p:tgtEl>
                                        <p:attrNameLst>
                                          <p:attrName>ppt_h</p:attrName>
                                        </p:attrNameLst>
                                      </p:cBhvr>
                                      <p:tavLst>
                                        <p:tav tm="0">
                                          <p:val>
                                            <p:fltVal val="0"/>
                                          </p:val>
                                        </p:tav>
                                        <p:tav tm="100000">
                                          <p:val>
                                            <p:strVal val="#ppt_h"/>
                                          </p:val>
                                        </p:tav>
                                      </p:tavLst>
                                    </p:anim>
                                    <p:anim calcmode="lin" valueType="num">
                                      <p:cBhvr>
                                        <p:cTn id="9" dur="500" fill="hold"/>
                                        <p:tgtEl>
                                          <p:spTgt spid="78849"/>
                                        </p:tgtEl>
                                        <p:attrNameLst>
                                          <p:attrName>style.rotation</p:attrName>
                                        </p:attrNameLst>
                                      </p:cBhvr>
                                      <p:tavLst>
                                        <p:tav tm="0">
                                          <p:val>
                                            <p:fltVal val="90"/>
                                          </p:val>
                                        </p:tav>
                                        <p:tav tm="100000">
                                          <p:val>
                                            <p:fltVal val="0"/>
                                          </p:val>
                                        </p:tav>
                                      </p:tavLst>
                                    </p:anim>
                                    <p:animEffect transition="in" filter="fade">
                                      <p:cBhvr>
                                        <p:cTn id="10" dur="500"/>
                                        <p:tgtEl>
                                          <p:spTgt spid="788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0036"/>
        </a:solidFill>
        <a:effectLst/>
      </p:bgPr>
    </p:bg>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202B5F4F-B83B-C54F-A284-10E0989AFF1B}"/>
              </a:ext>
            </a:extLst>
          </p:cNvPr>
          <p:cNvSpPr>
            <a:spLocks noGrp="1" noChangeArrowheads="1"/>
          </p:cNvSpPr>
          <p:nvPr>
            <p:ph type="title"/>
          </p:nvPr>
        </p:nvSpPr>
        <p:spPr>
          <a:xfrm>
            <a:off x="457200" y="-100013"/>
            <a:ext cx="8229600" cy="720726"/>
          </a:xfrm>
        </p:spPr>
        <p:txBody>
          <a:bodyPr/>
          <a:lstStyle/>
          <a:p>
            <a:pPr eaLnBrk="1" hangingPunct="1">
              <a:defRPr/>
            </a:pPr>
            <a:r>
              <a:rPr lang="it-IT" sz="3600">
                <a:solidFill>
                  <a:srgbClr val="00FF00"/>
                </a:solidFill>
              </a:rPr>
              <a:t>Cystic fibrosis</a:t>
            </a:r>
          </a:p>
        </p:txBody>
      </p:sp>
      <p:sp>
        <p:nvSpPr>
          <p:cNvPr id="22531" name="Rectangle 3">
            <a:extLst>
              <a:ext uri="{FF2B5EF4-FFF2-40B4-BE49-F238E27FC236}">
                <a16:creationId xmlns:a16="http://schemas.microsoft.com/office/drawing/2014/main" id="{2368AF17-E056-1F46-B181-924CF304527F}"/>
              </a:ext>
            </a:extLst>
          </p:cNvPr>
          <p:cNvSpPr>
            <a:spLocks noGrp="1" noChangeArrowheads="1"/>
          </p:cNvSpPr>
          <p:nvPr>
            <p:ph type="body" idx="1"/>
          </p:nvPr>
        </p:nvSpPr>
        <p:spPr>
          <a:xfrm>
            <a:off x="0" y="692150"/>
            <a:ext cx="9144000" cy="6092825"/>
          </a:xfrm>
        </p:spPr>
        <p:txBody>
          <a:bodyPr/>
          <a:lstStyle/>
          <a:p>
            <a:pPr algn="ctr" eaLnBrk="1" hangingPunct="1">
              <a:lnSpc>
                <a:spcPct val="90000"/>
              </a:lnSpc>
              <a:buFontTx/>
              <a:buNone/>
              <a:defRPr/>
            </a:pPr>
            <a:r>
              <a:rPr lang="it-IT" altLang="it-IT">
                <a:solidFill>
                  <a:srgbClr val="FFFF00"/>
                </a:solidFill>
                <a:ea typeface="ＭＳ Ｐゴシック" pitchFamily="34" charset="-128"/>
              </a:rPr>
              <a:t>Apparato digerente</a:t>
            </a:r>
          </a:p>
          <a:p>
            <a:pPr algn="just" eaLnBrk="1" hangingPunct="1">
              <a:lnSpc>
                <a:spcPct val="90000"/>
              </a:lnSpc>
              <a:defRPr/>
            </a:pPr>
            <a:endParaRPr lang="it-IT" altLang="it-IT" sz="1000">
              <a:solidFill>
                <a:schemeClr val="bg1"/>
              </a:solidFill>
              <a:ea typeface="ＭＳ Ｐゴシック" pitchFamily="34" charset="-128"/>
            </a:endParaRPr>
          </a:p>
          <a:p>
            <a:pPr algn="just" eaLnBrk="1" hangingPunct="1">
              <a:defRPr/>
            </a:pPr>
            <a:r>
              <a:rPr lang="it-IT" altLang="it-IT" sz="2800">
                <a:solidFill>
                  <a:schemeClr val="bg1"/>
                </a:solidFill>
                <a:ea typeface="ＭＳ Ｐゴシック" pitchFamily="34" charset="-128"/>
              </a:rPr>
              <a:t>Il </a:t>
            </a:r>
            <a:r>
              <a:rPr lang="it-IT" altLang="it-IT" sz="2800" b="1">
                <a:solidFill>
                  <a:srgbClr val="FFFF00"/>
                </a:solidFill>
                <a:ea typeface="ＭＳ Ｐゴシック" pitchFamily="34" charset="-128"/>
              </a:rPr>
              <a:t>pancreas</a:t>
            </a:r>
            <a:r>
              <a:rPr lang="it-IT" altLang="it-IT" sz="2800">
                <a:solidFill>
                  <a:schemeClr val="bg1"/>
                </a:solidFill>
                <a:ea typeface="ＭＳ Ｐゴシック" pitchFamily="34" charset="-128"/>
              </a:rPr>
              <a:t> è interessato in circa l'85% dei malati di fibrosi cistica. I suoi condotti sono ostruiti e gli enzimi che produce non si riversano nell'intestino per digerire i cibi (</a:t>
            </a:r>
            <a:r>
              <a:rPr lang="it-IT" altLang="it-IT" sz="2800" b="1" u="sng">
                <a:solidFill>
                  <a:schemeClr val="bg1"/>
                </a:solidFill>
                <a:ea typeface="ＭＳ Ｐゴシック" pitchFamily="34" charset="-128"/>
              </a:rPr>
              <a:t>insufficienza pancreatica</a:t>
            </a:r>
            <a:r>
              <a:rPr lang="it-IT" altLang="it-IT" sz="2800">
                <a:solidFill>
                  <a:schemeClr val="bg1"/>
                </a:solidFill>
                <a:ea typeface="ＭＳ Ｐゴシック" pitchFamily="34" charset="-128"/>
              </a:rPr>
              <a:t>).</a:t>
            </a:r>
          </a:p>
          <a:p>
            <a:pPr algn="just" eaLnBrk="1" hangingPunct="1">
              <a:defRPr/>
            </a:pPr>
            <a:endParaRPr lang="it-IT" altLang="it-IT" sz="1000">
              <a:solidFill>
                <a:schemeClr val="bg1"/>
              </a:solidFill>
              <a:ea typeface="ＭＳ Ｐゴシック" pitchFamily="34" charset="-128"/>
            </a:endParaRPr>
          </a:p>
          <a:p>
            <a:pPr algn="just" eaLnBrk="1" hangingPunct="1">
              <a:defRPr/>
            </a:pPr>
            <a:r>
              <a:rPr lang="it-IT" altLang="it-IT" sz="2800">
                <a:solidFill>
                  <a:schemeClr val="bg1"/>
                </a:solidFill>
                <a:ea typeface="ＭＳ Ｐゴシック" pitchFamily="34" charset="-128"/>
              </a:rPr>
              <a:t>In circa il 10-15% dei bambini che nascono con fibrosi cistica si verifica fin dalla nascita una </a:t>
            </a:r>
            <a:r>
              <a:rPr lang="it-IT" altLang="it-IT" sz="2800" b="1" u="sng">
                <a:solidFill>
                  <a:schemeClr val="bg1"/>
                </a:solidFill>
                <a:ea typeface="ＭＳ Ｐゴシック" pitchFamily="34" charset="-128"/>
              </a:rPr>
              <a:t>ostruzione </a:t>
            </a:r>
            <a:r>
              <a:rPr lang="it-IT" altLang="it-IT" sz="2800" b="1" u="sng">
                <a:solidFill>
                  <a:srgbClr val="FFFF00"/>
                </a:solidFill>
                <a:ea typeface="ＭＳ Ｐゴシック" pitchFamily="34" charset="-128"/>
              </a:rPr>
              <a:t>intestinale</a:t>
            </a:r>
            <a:r>
              <a:rPr lang="it-IT" altLang="it-IT" sz="2800">
                <a:solidFill>
                  <a:schemeClr val="bg1"/>
                </a:solidFill>
                <a:ea typeface="ＭＳ Ｐゴシック" pitchFamily="34" charset="-128"/>
              </a:rPr>
              <a:t> (ileo da meconio)</a:t>
            </a:r>
          </a:p>
          <a:p>
            <a:pPr algn="just" eaLnBrk="1" hangingPunct="1">
              <a:defRPr/>
            </a:pPr>
            <a:endParaRPr lang="it-IT" altLang="it-IT" sz="1050">
              <a:solidFill>
                <a:schemeClr val="bg1"/>
              </a:solidFill>
              <a:ea typeface="ＭＳ Ｐゴシック" pitchFamily="34" charset="-128"/>
            </a:endParaRPr>
          </a:p>
          <a:p>
            <a:pPr algn="just" eaLnBrk="1" hangingPunct="1">
              <a:defRPr/>
            </a:pPr>
            <a:r>
              <a:rPr lang="it-IT" altLang="it-IT" sz="2800">
                <a:solidFill>
                  <a:schemeClr val="bg1"/>
                </a:solidFill>
                <a:ea typeface="ＭＳ Ｐゴシック" pitchFamily="34" charset="-128"/>
              </a:rPr>
              <a:t>Il meconio (materiale presente nell'intestino di tutti i neonati) è troppo denso e invece di progredire per essere espulso si blocca e ostruisce l'intestino</a:t>
            </a:r>
          </a:p>
        </p:txBody>
      </p:sp>
    </p:spTree>
    <p:extLst>
      <p:ext uri="{BB962C8B-B14F-4D97-AF65-F5344CB8AC3E}">
        <p14:creationId xmlns:p14="http://schemas.microsoft.com/office/powerpoint/2010/main" val="30463061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22531">
                                            <p:txEl>
                                              <p:pRg st="4" end="4"/>
                                            </p:txEl>
                                          </p:spTgt>
                                        </p:tgtEl>
                                        <p:attrNameLst>
                                          <p:attrName>style.visibility</p:attrName>
                                        </p:attrNameLst>
                                      </p:cBhvr>
                                      <p:to>
                                        <p:strVal val="visible"/>
                                      </p:to>
                                    </p:set>
                                    <p:animEffect transition="in" filter="strips(downLeft)">
                                      <p:cBhvr>
                                        <p:cTn id="7" dur="500"/>
                                        <p:tgtEl>
                                          <p:spTgt spid="22531">
                                            <p:txEl>
                                              <p:pRg st="4" end="4"/>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22531">
                                            <p:txEl>
                                              <p:pRg st="6" end="6"/>
                                            </p:txEl>
                                          </p:spTgt>
                                        </p:tgtEl>
                                        <p:attrNameLst>
                                          <p:attrName>style.visibility</p:attrName>
                                        </p:attrNameLst>
                                      </p:cBhvr>
                                      <p:to>
                                        <p:strVal val="visible"/>
                                      </p:to>
                                    </p:set>
                                    <p:animEffect transition="in" filter="strips(downLeft)">
                                      <p:cBhvr>
                                        <p:cTn id="12" dur="500"/>
                                        <p:tgtEl>
                                          <p:spTgt spid="2253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olo 1">
            <a:extLst>
              <a:ext uri="{FF2B5EF4-FFF2-40B4-BE49-F238E27FC236}">
                <a16:creationId xmlns:a16="http://schemas.microsoft.com/office/drawing/2014/main" id="{C751C937-FEAD-8F43-A3B9-D360932C0147}"/>
              </a:ext>
            </a:extLst>
          </p:cNvPr>
          <p:cNvSpPr>
            <a:spLocks noGrp="1" noChangeArrowheads="1"/>
          </p:cNvSpPr>
          <p:nvPr>
            <p:ph type="title"/>
          </p:nvPr>
        </p:nvSpPr>
        <p:spPr>
          <a:xfrm>
            <a:off x="677863" y="-100013"/>
            <a:ext cx="7788275" cy="649288"/>
          </a:xfrm>
        </p:spPr>
        <p:txBody>
          <a:bodyPr/>
          <a:lstStyle/>
          <a:p>
            <a:r>
              <a:rPr lang="it-IT" altLang="it-IT" sz="3600">
                <a:latin typeface="Arial" panose="020B0604020202020204" pitchFamily="34" charset="0"/>
                <a:cs typeface="Arial" panose="020B0604020202020204" pitchFamily="34" charset="0"/>
              </a:rPr>
              <a:t>Fibrosi cistica: ileo da meconio</a:t>
            </a:r>
          </a:p>
        </p:txBody>
      </p:sp>
      <p:sp>
        <p:nvSpPr>
          <p:cNvPr id="71682" name="CasellaDiTesto 2">
            <a:extLst>
              <a:ext uri="{FF2B5EF4-FFF2-40B4-BE49-F238E27FC236}">
                <a16:creationId xmlns:a16="http://schemas.microsoft.com/office/drawing/2014/main" id="{16A0DFB3-7D94-9F42-BB19-4865E3C967BB}"/>
              </a:ext>
            </a:extLst>
          </p:cNvPr>
          <p:cNvSpPr txBox="1">
            <a:spLocks noChangeArrowheads="1"/>
          </p:cNvSpPr>
          <p:nvPr/>
        </p:nvSpPr>
        <p:spPr bwMode="auto">
          <a:xfrm>
            <a:off x="107950" y="476250"/>
            <a:ext cx="89281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a:t>
            </a:r>
            <a:r>
              <a:rPr kumimoji="0" lang="it-IT" altLang="it-IT" sz="24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ileo da meconio</a:t>
            </a:r>
            <a:r>
              <a:rPr kumimoji="0" lang="it-IT" altLang="it-IT"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 è un'ostruzione dell'ileo terminale dovuto a un meconio eccessivamente viscoso; si presenta nel 15-20% dei  neonati con fibrosi cistica</a:t>
            </a:r>
          </a:p>
        </p:txBody>
      </p:sp>
      <p:grpSp>
        <p:nvGrpSpPr>
          <p:cNvPr id="5" name="Gruppo 4">
            <a:extLst>
              <a:ext uri="{FF2B5EF4-FFF2-40B4-BE49-F238E27FC236}">
                <a16:creationId xmlns:a16="http://schemas.microsoft.com/office/drawing/2014/main" id="{18E48B62-2A83-3E46-A53A-7E8A3F2251C3}"/>
              </a:ext>
            </a:extLst>
          </p:cNvPr>
          <p:cNvGrpSpPr>
            <a:grpSpLocks/>
          </p:cNvGrpSpPr>
          <p:nvPr/>
        </p:nvGrpSpPr>
        <p:grpSpPr bwMode="auto">
          <a:xfrm>
            <a:off x="1476375" y="2674938"/>
            <a:ext cx="6191250" cy="4067175"/>
            <a:chOff x="1475656" y="2204864"/>
            <a:chExt cx="6192688" cy="4067023"/>
          </a:xfrm>
        </p:grpSpPr>
        <p:pic>
          <p:nvPicPr>
            <p:cNvPr id="71685" name="Picture 2" descr="https://webpath.med.utah.edu/jpeg3/PERI175.jpg">
              <a:extLst>
                <a:ext uri="{FF2B5EF4-FFF2-40B4-BE49-F238E27FC236}">
                  <a16:creationId xmlns:a16="http://schemas.microsoft.com/office/drawing/2014/main" id="{C5094832-5A3C-3F46-94BB-ADB3BBB18C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204864"/>
              <a:ext cx="6192688" cy="406702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71686" name="CasellaDiTesto 3">
              <a:extLst>
                <a:ext uri="{FF2B5EF4-FFF2-40B4-BE49-F238E27FC236}">
                  <a16:creationId xmlns:a16="http://schemas.microsoft.com/office/drawing/2014/main" id="{05BDE4FE-1228-6642-A767-3BFC32D45BDC}"/>
                </a:ext>
              </a:extLst>
            </p:cNvPr>
            <p:cNvSpPr txBox="1">
              <a:spLocks noChangeArrowheads="1"/>
            </p:cNvSpPr>
            <p:nvPr/>
          </p:nvSpPr>
          <p:spPr bwMode="auto">
            <a:xfrm>
              <a:off x="1619672" y="2236802"/>
              <a:ext cx="1833061"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colon normale</a:t>
              </a:r>
            </a:p>
          </p:txBody>
        </p:sp>
        <p:sp>
          <p:nvSpPr>
            <p:cNvPr id="71687" name="CasellaDiTesto 5">
              <a:extLst>
                <a:ext uri="{FF2B5EF4-FFF2-40B4-BE49-F238E27FC236}">
                  <a16:creationId xmlns:a16="http://schemas.microsoft.com/office/drawing/2014/main" id="{CB5A956D-AFE6-8742-883D-4C1BA2A8D8C9}"/>
                </a:ext>
              </a:extLst>
            </p:cNvPr>
            <p:cNvSpPr txBox="1">
              <a:spLocks noChangeArrowheads="1"/>
            </p:cNvSpPr>
            <p:nvPr/>
          </p:nvSpPr>
          <p:spPr bwMode="auto">
            <a:xfrm>
              <a:off x="2842675" y="5775647"/>
              <a:ext cx="1369285" cy="40011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it-IT" altLang="it-IT" sz="20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appendice</a:t>
              </a:r>
            </a:p>
          </p:txBody>
        </p:sp>
        <p:sp>
          <p:nvSpPr>
            <p:cNvPr id="71688" name="CasellaDiTesto 6">
              <a:extLst>
                <a:ext uri="{FF2B5EF4-FFF2-40B4-BE49-F238E27FC236}">
                  <a16:creationId xmlns:a16="http://schemas.microsoft.com/office/drawing/2014/main" id="{AEB10E04-974E-1E45-B317-F4B4806A2615}"/>
                </a:ext>
              </a:extLst>
            </p:cNvPr>
            <p:cNvSpPr txBox="1">
              <a:spLocks noChangeArrowheads="1"/>
            </p:cNvSpPr>
            <p:nvPr/>
          </p:nvSpPr>
          <p:spPr bwMode="auto">
            <a:xfrm>
              <a:off x="4860032" y="4839543"/>
              <a:ext cx="2751074" cy="430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22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ileo terminale </a:t>
              </a:r>
              <a:r>
                <a:rPr kumimoji="0" lang="it-IT" altLang="it-IT" sz="18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(aperto)</a:t>
              </a:r>
            </a:p>
          </p:txBody>
        </p:sp>
      </p:grpSp>
      <p:sp>
        <p:nvSpPr>
          <p:cNvPr id="71684" name="CasellaDiTesto 7">
            <a:extLst>
              <a:ext uri="{FF2B5EF4-FFF2-40B4-BE49-F238E27FC236}">
                <a16:creationId xmlns:a16="http://schemas.microsoft.com/office/drawing/2014/main" id="{979430BD-9D0D-4847-AA02-18093FA8C3C3}"/>
              </a:ext>
            </a:extLst>
          </p:cNvPr>
          <p:cNvSpPr txBox="1">
            <a:spLocks noChangeArrowheads="1"/>
          </p:cNvSpPr>
          <p:nvPr/>
        </p:nvSpPr>
        <p:spPr bwMode="auto">
          <a:xfrm>
            <a:off x="107950" y="1700213"/>
            <a:ext cx="89281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defRPr/>
            </a:pPr>
            <a:r>
              <a:rPr kumimoji="0" lang="it-IT" altLang="it-IT" sz="24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Le anomale secrezioni pancreatiche provocano addensamento del meconio che causa ostruzione intestinale</a:t>
            </a:r>
          </a:p>
        </p:txBody>
      </p:sp>
    </p:spTree>
    <p:extLst>
      <p:ext uri="{BB962C8B-B14F-4D97-AF65-F5344CB8AC3E}">
        <p14:creationId xmlns:p14="http://schemas.microsoft.com/office/powerpoint/2010/main" val="11258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 calcmode="lin" valueType="num">
                                      <p:cBhvr>
                                        <p:cTn id="9" dur="500" fill="hold"/>
                                        <p:tgtEl>
                                          <p:spTgt spid="5"/>
                                        </p:tgtEl>
                                        <p:attrNameLst>
                                          <p:attrName>style.rotation</p:attrName>
                                        </p:attrNameLst>
                                      </p:cBhvr>
                                      <p:tavLst>
                                        <p:tav tm="0">
                                          <p:val>
                                            <p:fltVal val="90"/>
                                          </p:val>
                                        </p:tav>
                                        <p:tav tm="100000">
                                          <p:val>
                                            <p:fltVal val="0"/>
                                          </p:val>
                                        </p:tav>
                                      </p:tavLst>
                                    </p:anim>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olo 1">
            <a:extLst>
              <a:ext uri="{FF2B5EF4-FFF2-40B4-BE49-F238E27FC236}">
                <a16:creationId xmlns:a16="http://schemas.microsoft.com/office/drawing/2014/main" id="{09AB4487-1927-AF4B-95A1-ED313D64C767}"/>
              </a:ext>
            </a:extLst>
          </p:cNvPr>
          <p:cNvSpPr>
            <a:spLocks noGrp="1" noChangeArrowheads="1"/>
          </p:cNvSpPr>
          <p:nvPr>
            <p:ph type="title"/>
          </p:nvPr>
        </p:nvSpPr>
        <p:spPr>
          <a:xfrm>
            <a:off x="677863" y="-90488"/>
            <a:ext cx="7788275" cy="711201"/>
          </a:xfrm>
        </p:spPr>
        <p:txBody>
          <a:bodyPr/>
          <a:lstStyle/>
          <a:p>
            <a:r>
              <a:rPr lang="it-IT" altLang="it-IT" sz="3800">
                <a:solidFill>
                  <a:srgbClr val="FFFF00"/>
                </a:solidFill>
                <a:latin typeface="Arial" panose="020B0604020202020204" pitchFamily="34" charset="0"/>
                <a:cs typeface="Arial" panose="020B0604020202020204" pitchFamily="34" charset="0"/>
              </a:rPr>
              <a:t>Il laboratorio nella diagnosi di CF</a:t>
            </a:r>
            <a:endParaRPr lang="it-IT" altLang="it-IT" sz="3800"/>
          </a:p>
        </p:txBody>
      </p:sp>
      <p:sp>
        <p:nvSpPr>
          <p:cNvPr id="3" name="Segnaposto contenuto 2">
            <a:extLst>
              <a:ext uri="{FF2B5EF4-FFF2-40B4-BE49-F238E27FC236}">
                <a16:creationId xmlns:a16="http://schemas.microsoft.com/office/drawing/2014/main" id="{B08C7CBA-A6C7-374B-8C27-3FC520C3E4AB}"/>
              </a:ext>
            </a:extLst>
          </p:cNvPr>
          <p:cNvSpPr>
            <a:spLocks noGrp="1"/>
          </p:cNvSpPr>
          <p:nvPr>
            <p:ph idx="1"/>
          </p:nvPr>
        </p:nvSpPr>
        <p:spPr>
          <a:xfrm>
            <a:off x="179388" y="620713"/>
            <a:ext cx="8713787" cy="6048375"/>
          </a:xfrm>
        </p:spPr>
        <p:txBody>
          <a:bodyPr/>
          <a:lstStyle/>
          <a:p>
            <a:pPr algn="just">
              <a:defRPr/>
            </a:pPr>
            <a:r>
              <a:rPr lang="it-IT" sz="2800">
                <a:latin typeface="Calibri" panose="020F0502020204030204" pitchFamily="34" charset="0"/>
                <a:cs typeface="Calibri" panose="020F0502020204030204" pitchFamily="34" charset="0"/>
              </a:rPr>
              <a:t>Nella maggioranza dei casi la CF viene diagnosticata subito dopo la nascita per mezzo di un semplice </a:t>
            </a:r>
            <a:r>
              <a:rPr lang="it-IT" sz="2800" b="1">
                <a:latin typeface="Calibri" panose="020F0502020204030204" pitchFamily="34" charset="0"/>
                <a:cs typeface="Calibri" panose="020F0502020204030204" pitchFamily="34" charset="0"/>
              </a:rPr>
              <a:t>prelievo di </a:t>
            </a:r>
            <a:r>
              <a:rPr lang="it-IT" sz="2800" b="1">
                <a:solidFill>
                  <a:srgbClr val="FFFF00"/>
                </a:solidFill>
                <a:latin typeface="Calibri" panose="020F0502020204030204" pitchFamily="34" charset="0"/>
                <a:cs typeface="Calibri" panose="020F0502020204030204" pitchFamily="34" charset="0"/>
              </a:rPr>
              <a:t>sangue</a:t>
            </a:r>
            <a:r>
              <a:rPr lang="it-IT" sz="2800" b="1">
                <a:latin typeface="Calibri" panose="020F0502020204030204" pitchFamily="34" charset="0"/>
                <a:cs typeface="Calibri" panose="020F0502020204030204" pitchFamily="34" charset="0"/>
              </a:rPr>
              <a:t> </a:t>
            </a:r>
            <a:r>
              <a:rPr lang="it-IT" sz="2800">
                <a:latin typeface="Calibri" panose="020F0502020204030204" pitchFamily="34" charset="0"/>
                <a:cs typeface="Calibri" panose="020F0502020204030204" pitchFamily="34" charset="0"/>
              </a:rPr>
              <a:t>eseguito dal tallone a cui vengono sottoposti </a:t>
            </a:r>
            <a:r>
              <a:rPr lang="it-IT" sz="2800" b="1">
                <a:solidFill>
                  <a:srgbClr val="FFFF00"/>
                </a:solidFill>
                <a:latin typeface="Calibri" panose="020F0502020204030204" pitchFamily="34" charset="0"/>
                <a:cs typeface="Calibri" panose="020F0502020204030204" pitchFamily="34" charset="0"/>
              </a:rPr>
              <a:t>tutti</a:t>
            </a:r>
            <a:r>
              <a:rPr lang="it-IT" sz="2800">
                <a:latin typeface="Calibri" panose="020F0502020204030204" pitchFamily="34" charset="0"/>
                <a:cs typeface="Calibri" panose="020F0502020204030204" pitchFamily="34" charset="0"/>
              </a:rPr>
              <a:t> i neonati </a:t>
            </a:r>
          </a:p>
          <a:p>
            <a:pPr algn="just">
              <a:defRPr/>
            </a:pPr>
            <a:endParaRPr lang="it-IT" sz="1050" b="1">
              <a:latin typeface="Calibri" panose="020F0502020204030204" pitchFamily="34" charset="0"/>
              <a:cs typeface="Calibri" panose="020F0502020204030204" pitchFamily="34" charset="0"/>
            </a:endParaRPr>
          </a:p>
          <a:p>
            <a:pPr algn="just">
              <a:defRPr/>
            </a:pPr>
            <a:r>
              <a:rPr lang="it-IT" sz="2800">
                <a:latin typeface="Calibri" panose="020F0502020204030204" pitchFamily="34" charset="0"/>
                <a:cs typeface="Calibri" panose="020F0502020204030204" pitchFamily="34" charset="0"/>
              </a:rPr>
              <a:t>La CF rientra infatti nello screening di base delle malattie genetiche e viene identificata in un primo momento con il </a:t>
            </a:r>
            <a:r>
              <a:rPr lang="it-IT" sz="2800" b="1">
                <a:solidFill>
                  <a:srgbClr val="FFFF00"/>
                </a:solidFill>
                <a:latin typeface="Calibri" panose="020F0502020204030204" pitchFamily="34" charset="0"/>
                <a:cs typeface="Calibri" panose="020F0502020204030204" pitchFamily="34" charset="0"/>
              </a:rPr>
              <a:t>test della tripsina </a:t>
            </a:r>
            <a:r>
              <a:rPr lang="it-IT" sz="2800">
                <a:solidFill>
                  <a:srgbClr val="FFFF00"/>
                </a:solidFill>
                <a:latin typeface="Calibri" panose="020F0502020204030204" pitchFamily="34" charset="0"/>
                <a:cs typeface="Calibri" panose="020F0502020204030204" pitchFamily="34" charset="0"/>
              </a:rPr>
              <a:t>(enzima pancreatico, test immuno- enzimatico)</a:t>
            </a:r>
          </a:p>
          <a:p>
            <a:pPr algn="just">
              <a:defRPr/>
            </a:pPr>
            <a:endParaRPr lang="it-IT" sz="1050" b="1">
              <a:solidFill>
                <a:srgbClr val="FFFF00"/>
              </a:solidFill>
              <a:latin typeface="Calibri" panose="020F0502020204030204" pitchFamily="34" charset="0"/>
              <a:cs typeface="Calibri" panose="020F0502020204030204" pitchFamily="34" charset="0"/>
            </a:endParaRPr>
          </a:p>
          <a:p>
            <a:pPr algn="just">
              <a:defRPr/>
            </a:pPr>
            <a:r>
              <a:rPr lang="it-IT" sz="2800">
                <a:latin typeface="Calibri" panose="020F0502020204030204" pitchFamily="34" charset="0"/>
                <a:cs typeface="Calibri" panose="020F0502020204030204" pitchFamily="34" charset="0"/>
              </a:rPr>
              <a:t>Successivamente la diagnosi viene confermata con il </a:t>
            </a:r>
            <a:r>
              <a:rPr lang="it-IT" sz="2800" b="1">
                <a:solidFill>
                  <a:srgbClr val="FFFF00"/>
                </a:solidFill>
                <a:latin typeface="Calibri" panose="020F0502020204030204" pitchFamily="34" charset="0"/>
                <a:cs typeface="Calibri" panose="020F0502020204030204" pitchFamily="34" charset="0"/>
              </a:rPr>
              <a:t>test del sudore</a:t>
            </a:r>
            <a:r>
              <a:rPr lang="it-IT" sz="2800">
                <a:latin typeface="Calibri" panose="020F0502020204030204" pitchFamily="34" charset="0"/>
                <a:cs typeface="Calibri" panose="020F0502020204030204" pitchFamily="34" charset="0"/>
              </a:rPr>
              <a:t>, fondamentale in quanto identifica la quantità di </a:t>
            </a:r>
            <a:r>
              <a:rPr lang="it-IT" sz="2800">
                <a:solidFill>
                  <a:srgbClr val="FFFF00"/>
                </a:solidFill>
                <a:latin typeface="Calibri" panose="020F0502020204030204" pitchFamily="34" charset="0"/>
                <a:cs typeface="Calibri" panose="020F0502020204030204" pitchFamily="34" charset="0"/>
              </a:rPr>
              <a:t>NaCl</a:t>
            </a:r>
            <a:r>
              <a:rPr lang="it-IT" sz="2800">
                <a:latin typeface="Calibri" panose="020F0502020204030204" pitchFamily="34" charset="0"/>
                <a:cs typeface="Calibri" panose="020F0502020204030204" pitchFamily="34" charset="0"/>
              </a:rPr>
              <a:t> presente nel sudore</a:t>
            </a:r>
          </a:p>
          <a:p>
            <a:pPr algn="just">
              <a:defRPr/>
            </a:pPr>
            <a:endParaRPr lang="it-IT" sz="1050">
              <a:latin typeface="Calibri" panose="020F0502020204030204" pitchFamily="34" charset="0"/>
              <a:cs typeface="Calibri" panose="020F0502020204030204" pitchFamily="34" charset="0"/>
            </a:endParaRPr>
          </a:p>
          <a:p>
            <a:pPr algn="just">
              <a:defRPr/>
            </a:pPr>
            <a:r>
              <a:rPr lang="it-IT" sz="2800" b="1">
                <a:solidFill>
                  <a:srgbClr val="FFFF00"/>
                </a:solidFill>
                <a:latin typeface="Calibri" panose="020F0502020204030204" pitchFamily="34" charset="0"/>
                <a:cs typeface="Calibri" panose="020F0502020204030204" pitchFamily="34" charset="0"/>
              </a:rPr>
              <a:t>nel DNA</a:t>
            </a:r>
            <a:r>
              <a:rPr lang="it-IT" sz="2800">
                <a:latin typeface="Calibri" panose="020F0502020204030204" pitchFamily="34" charset="0"/>
                <a:cs typeface="Calibri" panose="020F0502020204030204" pitchFamily="34" charset="0"/>
              </a:rPr>
              <a:t>: ricerca di specifiche alterazioni del gene CFTR</a:t>
            </a:r>
          </a:p>
          <a:p>
            <a:pPr algn="just">
              <a:defRPr/>
            </a:pPr>
            <a:endParaRPr lang="it-IT" sz="280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99929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arn(inVertical)">
                                      <p:cBhvr>
                                        <p:cTn id="12" dur="500"/>
                                        <p:tgtEl>
                                          <p:spTgt spid="3">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arn(inVertical)">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a:extLst>
              <a:ext uri="{FF2B5EF4-FFF2-40B4-BE49-F238E27FC236}">
                <a16:creationId xmlns:a16="http://schemas.microsoft.com/office/drawing/2014/main" id="{58925CDC-60A6-5D43-BDFD-897A1A715733}"/>
              </a:ext>
            </a:extLst>
          </p:cNvPr>
          <p:cNvSpPr>
            <a:spLocks noGrp="1" noChangeArrowheads="1"/>
          </p:cNvSpPr>
          <p:nvPr>
            <p:ph type="ctrTitle"/>
          </p:nvPr>
        </p:nvSpPr>
        <p:spPr>
          <a:xfrm>
            <a:off x="107950" y="44624"/>
            <a:ext cx="8964613" cy="792088"/>
          </a:xfrm>
          <a:ln w="38100">
            <a:solidFill>
              <a:srgbClr val="FFFF00"/>
            </a:solidFill>
            <a:miter lim="800000"/>
            <a:headEnd/>
            <a:tailEnd/>
          </a:ln>
        </p:spPr>
        <p:txBody>
          <a:bodyPr/>
          <a:lstStyle/>
          <a:p>
            <a:r>
              <a:rPr lang="it-IT" altLang="it-IT" sz="4000">
                <a:solidFill>
                  <a:srgbClr val="FFFF00"/>
                </a:solidFill>
                <a:latin typeface="Arial" panose="020B0604020202020204" pitchFamily="34" charset="0"/>
                <a:cs typeface="Arial" panose="020B0604020202020204" pitchFamily="34" charset="0"/>
              </a:rPr>
              <a:t>Infiammazione cronica</a:t>
            </a:r>
          </a:p>
        </p:txBody>
      </p:sp>
      <p:sp>
        <p:nvSpPr>
          <p:cNvPr id="951299" name="Text Box 3">
            <a:extLst>
              <a:ext uri="{FF2B5EF4-FFF2-40B4-BE49-F238E27FC236}">
                <a16:creationId xmlns:a16="http://schemas.microsoft.com/office/drawing/2014/main" id="{FF54F614-0555-0F4F-BAE3-5B8E5F7A656C}"/>
              </a:ext>
            </a:extLst>
          </p:cNvPr>
          <p:cNvSpPr txBox="1">
            <a:spLocks noChangeArrowheads="1"/>
          </p:cNvSpPr>
          <p:nvPr/>
        </p:nvSpPr>
        <p:spPr bwMode="auto">
          <a:xfrm>
            <a:off x="-73025" y="1088152"/>
            <a:ext cx="9253538"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457200" marR="0" lvl="0" indent="-457200" algn="just" defTabSz="914400" rtl="0" eaLnBrk="0" fontAlgn="base" latinLnBrk="0" hangingPunct="0">
              <a:lnSpc>
                <a:spcPct val="100000"/>
              </a:lnSpc>
              <a:spcBef>
                <a:spcPct val="50000"/>
              </a:spcBef>
              <a:spcAft>
                <a:spcPct val="0"/>
              </a:spcAft>
              <a:buClrTx/>
              <a:buSzTx/>
              <a:buFontTx/>
              <a:buChar char="•"/>
              <a:tabLst/>
              <a:defRPr/>
            </a:pP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durata</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prolungata</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settimane</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mesi</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anni</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caratterizzata</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dalla</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presenza</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di </a:t>
            </a:r>
            <a:r>
              <a:rPr kumimoji="0" lang="en-US" altLang="en-US" sz="3200" b="0"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tre</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fenomeni</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che</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procedono</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1"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simultaneamente</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a:p>
            <a:pPr marL="457200" marR="0" lvl="0" indent="-457200" algn="just" defTabSz="914400" rtl="0" eaLnBrk="0" fontAlgn="base" latinLnBrk="0" hangingPunct="0">
              <a:lnSpc>
                <a:spcPct val="100000"/>
              </a:lnSpc>
              <a:spcBef>
                <a:spcPct val="50000"/>
              </a:spcBef>
              <a:spcAft>
                <a:spcPct val="0"/>
              </a:spcAft>
              <a:buClrTx/>
              <a:buSzTx/>
              <a:buFontTx/>
              <a:buChar char="•"/>
              <a:tabLst/>
              <a:defRPr/>
            </a:pP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 </a:t>
            </a:r>
            <a:r>
              <a:rPr kumimoji="0" lang="en-US" altLang="en-US" sz="3200" b="0" i="0" u="sng"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flogosi </a:t>
            </a:r>
            <a:r>
              <a:rPr kumimoji="0" lang="en-US" altLang="en-US" sz="3200" b="0" i="0" u="sng"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attiva</a:t>
            </a:r>
            <a:r>
              <a:rPr kumimoji="0" lang="en-US" altLang="en-US" sz="3200" b="0" i="0" u="none" strike="noStrike" kern="1200" cap="none" spc="0" normalizeH="0" baseline="0" noProof="0" dirty="0">
                <a:ln>
                  <a:noFill/>
                </a:ln>
                <a:solidFill>
                  <a:srgbClr val="FFFF00"/>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infiltrazione</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cellulare</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endParaRPr kumimoji="0" lang="en-US" altLang="en-US" sz="3200" b="0" i="0" u="sng"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00000"/>
              </a:lnSpc>
              <a:spcBef>
                <a:spcPct val="50000"/>
              </a:spcBef>
              <a:spcAft>
                <a:spcPct val="0"/>
              </a:spcAft>
              <a:buClrTx/>
              <a:buSzTx/>
              <a:buFontTx/>
              <a:buChar char="•"/>
              <a:tabLst/>
              <a:defRPr/>
            </a:pP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la </a:t>
            </a:r>
            <a:r>
              <a:rPr kumimoji="0" lang="en-US" altLang="en-US" sz="3200" b="0" i="0" u="sng"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distruzione</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del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tessuto</a:t>
            </a:r>
            <a:endPar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0" fontAlgn="base" latinLnBrk="0" hangingPunct="0">
              <a:lnSpc>
                <a:spcPct val="100000"/>
              </a:lnSpc>
              <a:spcBef>
                <a:spcPct val="50000"/>
              </a:spcBef>
              <a:spcAft>
                <a:spcPct val="0"/>
              </a:spcAft>
              <a:buClrTx/>
              <a:buSzTx/>
              <a:buFontTx/>
              <a:buChar char="•"/>
              <a:tabLst/>
              <a:defRPr/>
            </a:pP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tentativi</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di  </a:t>
            </a:r>
            <a:r>
              <a:rPr kumimoji="0" lang="en-US" altLang="en-US" sz="3200" b="0" i="0" u="sng"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riparazione</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angiogenesi</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deposizione</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di </a:t>
            </a:r>
            <a:r>
              <a:rPr kumimoji="0" lang="en-US" altLang="en-US"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connettivo</a:t>
            </a:r>
            <a:r>
              <a:rPr kumimoji="0" lang="en-US" altLang="en-US"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t>
            </a:r>
          </a:p>
          <a:p>
            <a:pPr marL="457200" marR="0" lvl="0" indent="-457200" algn="just" defTabSz="914400" rtl="0" eaLnBrk="0" fontAlgn="base" latinLnBrk="0" hangingPunct="0">
              <a:lnSpc>
                <a:spcPct val="100000"/>
              </a:lnSpc>
              <a:spcBef>
                <a:spcPct val="50000"/>
              </a:spcBef>
              <a:spcAft>
                <a:spcPct val="0"/>
              </a:spcAft>
              <a:buClrTx/>
              <a:buSzTx/>
              <a:buFontTx/>
              <a:buChar char="•"/>
              <a:tabLst/>
              <a:defRPr/>
            </a:pPr>
            <a:r>
              <a:rPr kumimoji="0" lang="en-US" altLang="it-IT"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i</a:t>
            </a:r>
            <a:r>
              <a:rPr kumimoji="0" lang="en-US" altLang="it-IT"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it-IT" sz="3200" b="0" i="0" u="none" strike="noStrike" kern="1200" cap="none" spc="0" normalizeH="0" baseline="0" noProof="0" dirty="0" err="1">
                <a:ln>
                  <a:noFill/>
                </a:ln>
                <a:solidFill>
                  <a:srgbClr val="FFFF00"/>
                </a:solidFill>
                <a:effectLst/>
                <a:uLnTx/>
                <a:uFillTx/>
                <a:latin typeface="Arial" panose="020B0604020202020204" pitchFamily="34" charset="0"/>
                <a:ea typeface="+mn-ea"/>
                <a:cs typeface="Arial" panose="020B0604020202020204" pitchFamily="34" charset="0"/>
              </a:rPr>
              <a:t>macrofagi</a:t>
            </a:r>
            <a:r>
              <a:rPr kumimoji="0" lang="en-US" altLang="it-IT"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it-IT"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sono</a:t>
            </a:r>
            <a:r>
              <a:rPr kumimoji="0" lang="en-US" altLang="it-IT"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le cellule </a:t>
            </a:r>
            <a:r>
              <a:rPr kumimoji="0" lang="en-US" altLang="it-IT"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protagoniste</a:t>
            </a:r>
            <a:r>
              <a:rPr kumimoji="0" lang="en-US" altLang="it-IT"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a:t>
            </a:r>
            <a:r>
              <a:rPr kumimoji="0" lang="en-US" altLang="it-IT"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della</a:t>
            </a:r>
            <a:r>
              <a:rPr kumimoji="0" lang="en-US" altLang="it-IT"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flogosi </a:t>
            </a:r>
            <a:r>
              <a:rPr kumimoji="0" lang="en-US" altLang="it-IT" sz="3200" b="0" i="0" u="none" strike="noStrike" kern="1200" cap="none" spc="0" normalizeH="0" baseline="0" noProof="0" dirty="0" err="1">
                <a:ln>
                  <a:noFill/>
                </a:ln>
                <a:solidFill>
                  <a:srgbClr val="FFFFFF"/>
                </a:solidFill>
                <a:effectLst/>
                <a:uLnTx/>
                <a:uFillTx/>
                <a:latin typeface="Arial" panose="020B0604020202020204" pitchFamily="34" charset="0"/>
                <a:ea typeface="+mn-ea"/>
                <a:cs typeface="Arial" panose="020B0604020202020204" pitchFamily="34" charset="0"/>
              </a:rPr>
              <a:t>conica</a:t>
            </a:r>
            <a:endParaRPr kumimoji="0" lang="it-IT" altLang="it-IT" sz="32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418587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951299">
                                            <p:txEl>
                                              <p:pRg st="4" end="4"/>
                                            </p:txEl>
                                          </p:spTgt>
                                        </p:tgtEl>
                                        <p:attrNameLst>
                                          <p:attrName>style.visibility</p:attrName>
                                        </p:attrNameLst>
                                      </p:cBhvr>
                                      <p:to>
                                        <p:strVal val="visible"/>
                                      </p:to>
                                    </p:set>
                                    <p:animEffect transition="in" filter="strips(downLeft)">
                                      <p:cBhvr>
                                        <p:cTn id="7" dur="500"/>
                                        <p:tgtEl>
                                          <p:spTgt spid="951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0036"/>
        </a:solidFill>
        <a:effectLst/>
      </p:bgPr>
    </p:bg>
    <p:spTree>
      <p:nvGrpSpPr>
        <p:cNvPr id="1" name=""/>
        <p:cNvGrpSpPr/>
        <p:nvPr/>
      </p:nvGrpSpPr>
      <p:grpSpPr>
        <a:xfrm>
          <a:off x="0" y="0"/>
          <a:ext cx="0" cy="0"/>
          <a:chOff x="0" y="0"/>
          <a:chExt cx="0" cy="0"/>
        </a:xfrm>
      </p:grpSpPr>
      <p:sp>
        <p:nvSpPr>
          <p:cNvPr id="35842" name="Rectangle 4">
            <a:extLst>
              <a:ext uri="{FF2B5EF4-FFF2-40B4-BE49-F238E27FC236}">
                <a16:creationId xmlns:a16="http://schemas.microsoft.com/office/drawing/2014/main" id="{99D54625-A7F0-3346-9D15-93F8EE2D1AA5}"/>
              </a:ext>
            </a:extLst>
          </p:cNvPr>
          <p:cNvSpPr>
            <a:spLocks noGrp="1" noChangeArrowheads="1"/>
          </p:cNvSpPr>
          <p:nvPr>
            <p:ph type="title"/>
          </p:nvPr>
        </p:nvSpPr>
        <p:spPr>
          <a:xfrm>
            <a:off x="179388" y="-171450"/>
            <a:ext cx="8964612" cy="792163"/>
          </a:xfrm>
        </p:spPr>
        <p:txBody>
          <a:bodyPr/>
          <a:lstStyle/>
          <a:p>
            <a:pPr eaLnBrk="1" hangingPunct="1">
              <a:defRPr/>
            </a:pPr>
            <a:r>
              <a:rPr lang="it-IT" sz="3600">
                <a:solidFill>
                  <a:srgbClr val="FFFF00"/>
                </a:solidFill>
              </a:rPr>
              <a:t>Diagnosi di CF: il test del sudore</a:t>
            </a:r>
          </a:p>
        </p:txBody>
      </p:sp>
      <p:sp>
        <p:nvSpPr>
          <p:cNvPr id="35844" name="Text Box 6">
            <a:extLst>
              <a:ext uri="{FF2B5EF4-FFF2-40B4-BE49-F238E27FC236}">
                <a16:creationId xmlns:a16="http://schemas.microsoft.com/office/drawing/2014/main" id="{7A5D751E-7935-AE44-A210-5D834570193B}"/>
              </a:ext>
            </a:extLst>
          </p:cNvPr>
          <p:cNvSpPr txBox="1">
            <a:spLocks noChangeArrowheads="1"/>
          </p:cNvSpPr>
          <p:nvPr/>
        </p:nvSpPr>
        <p:spPr bwMode="auto">
          <a:xfrm>
            <a:off x="107950" y="5157788"/>
            <a:ext cx="8964613"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marL="0" marR="0" lvl="0" indent="0" algn="just" defTabSz="914400" rtl="0" eaLnBrk="1" fontAlgn="base" latinLnBrk="0" hangingPunct="1">
              <a:lnSpc>
                <a:spcPct val="100000"/>
              </a:lnSpc>
              <a:spcBef>
                <a:spcPct val="50000"/>
              </a:spcBef>
              <a:spcAft>
                <a:spcPct val="0"/>
              </a:spcAft>
              <a:buClrTx/>
              <a:buSzTx/>
              <a:buFontTx/>
              <a:buNone/>
              <a:tabLst/>
              <a:defRPr/>
            </a:pPr>
            <a:r>
              <a:rPr kumimoji="0" lang="it-IT" altLang="it-IT" sz="28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a:rPr>
              <a:t>Codificato per la prima volta nel 1959, questo test non invasivo e indolore rappresenta ancor oggi il </a:t>
            </a:r>
            <a:r>
              <a:rPr kumimoji="0" lang="it-IT" altLang="it-IT" sz="2800" b="0" i="0" u="none" strike="noStrike" kern="1200" cap="none" spc="0" normalizeH="0" baseline="0" noProof="0">
                <a:ln>
                  <a:noFill/>
                </a:ln>
                <a:solidFill>
                  <a:srgbClr val="FFFF00"/>
                </a:solidFill>
                <a:effectLst/>
                <a:uLnTx/>
                <a:uFillTx/>
                <a:latin typeface="Arial" pitchFamily="34" charset="0"/>
                <a:ea typeface="ＭＳ Ｐゴシック" pitchFamily="34" charset="-128"/>
                <a:cs typeface="Arial"/>
              </a:rPr>
              <a:t>metodo più sensibile</a:t>
            </a:r>
            <a:r>
              <a:rPr kumimoji="0" lang="it-IT" altLang="it-IT" sz="28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a:rPr>
              <a:t> e rapido per</a:t>
            </a:r>
            <a:r>
              <a:rPr kumimoji="0" lang="it-IT" altLang="it-IT" sz="28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a:rPr>
              <a:t> </a:t>
            </a:r>
            <a:r>
              <a:rPr kumimoji="0" lang="it-IT" altLang="it-IT" sz="28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a:rPr>
              <a:t>diagnosticare</a:t>
            </a:r>
            <a:r>
              <a:rPr kumimoji="0" lang="it-IT" altLang="it-IT" sz="28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a:rPr>
              <a:t> </a:t>
            </a:r>
            <a:r>
              <a:rPr kumimoji="0" lang="it-IT" altLang="it-IT" sz="28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Arial"/>
              </a:rPr>
              <a:t>casi di CF</a:t>
            </a:r>
          </a:p>
        </p:txBody>
      </p:sp>
      <p:pic>
        <p:nvPicPr>
          <p:cNvPr id="73732" name="Picture 2" descr="Risultati immagini per sweat test for cf">
            <a:extLst>
              <a:ext uri="{FF2B5EF4-FFF2-40B4-BE49-F238E27FC236}">
                <a16:creationId xmlns:a16="http://schemas.microsoft.com/office/drawing/2014/main" id="{94547074-7D67-6F48-BB8B-78B1096631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838" y="620713"/>
            <a:ext cx="7927975" cy="446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69933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2">
            <a:extLst>
              <a:ext uri="{FF2B5EF4-FFF2-40B4-BE49-F238E27FC236}">
                <a16:creationId xmlns:a16="http://schemas.microsoft.com/office/drawing/2014/main" id="{ED49ACA7-3081-7749-91D9-4715CB8BE307}"/>
              </a:ext>
            </a:extLst>
          </p:cNvPr>
          <p:cNvSpPr>
            <a:spLocks noGrp="1" noChangeArrowheads="1"/>
          </p:cNvSpPr>
          <p:nvPr>
            <p:ph type="title"/>
          </p:nvPr>
        </p:nvSpPr>
        <p:spPr>
          <a:xfrm>
            <a:off x="288925" y="44450"/>
            <a:ext cx="8459788" cy="1081088"/>
          </a:xfrm>
        </p:spPr>
        <p:txBody>
          <a:bodyPr/>
          <a:lstStyle/>
          <a:p>
            <a:r>
              <a:rPr lang="it-IT" altLang="it-IT" sz="3800">
                <a:solidFill>
                  <a:srgbClr val="FFFF00"/>
                </a:solidFill>
                <a:latin typeface="Arial" panose="020B0604020202020204" pitchFamily="34" charset="0"/>
                <a:cs typeface="Arial" panose="020B0604020202020204" pitchFamily="34" charset="0"/>
              </a:rPr>
              <a:t>I macrofagi attivati hanno un’intensa attività biosintetica</a:t>
            </a:r>
          </a:p>
        </p:txBody>
      </p:sp>
      <p:sp>
        <p:nvSpPr>
          <p:cNvPr id="45058" name="Rectangle 3">
            <a:extLst>
              <a:ext uri="{FF2B5EF4-FFF2-40B4-BE49-F238E27FC236}">
                <a16:creationId xmlns:a16="http://schemas.microsoft.com/office/drawing/2014/main" id="{37E4A3AC-9351-F144-BF63-70453286EB90}"/>
              </a:ext>
            </a:extLst>
          </p:cNvPr>
          <p:cNvSpPr>
            <a:spLocks noGrp="1" noChangeArrowheads="1"/>
          </p:cNvSpPr>
          <p:nvPr>
            <p:ph type="body" sz="half" idx="1"/>
          </p:nvPr>
        </p:nvSpPr>
        <p:spPr>
          <a:xfrm>
            <a:off x="330200" y="1196975"/>
            <a:ext cx="8418513" cy="5616575"/>
          </a:xfrm>
        </p:spPr>
        <p:txBody>
          <a:bodyPr/>
          <a:lstStyle/>
          <a:p>
            <a:pPr algn="just"/>
            <a:r>
              <a:rPr lang="it-IT" altLang="it-IT" sz="3100">
                <a:latin typeface="Arial" panose="020B0604020202020204" pitchFamily="34" charset="0"/>
                <a:cs typeface="Arial" panose="020B0604020202020204" pitchFamily="34" charset="0"/>
              </a:rPr>
              <a:t>Proteasi</a:t>
            </a:r>
          </a:p>
          <a:p>
            <a:pPr algn="just"/>
            <a:r>
              <a:rPr lang="it-IT" altLang="it-IT" sz="3100">
                <a:latin typeface="Arial" panose="020B0604020202020204" pitchFamily="34" charset="0"/>
                <a:cs typeface="Arial" panose="020B0604020202020204" pitchFamily="34" charset="0"/>
              </a:rPr>
              <a:t>ROS e altre molecole antimicrobiche </a:t>
            </a:r>
          </a:p>
          <a:p>
            <a:pPr algn="just"/>
            <a:r>
              <a:rPr lang="it-IT" altLang="it-IT" sz="3100">
                <a:latin typeface="Arial" panose="020B0604020202020204" pitchFamily="34" charset="0"/>
                <a:cs typeface="Arial" panose="020B0604020202020204" pitchFamily="34" charset="0"/>
              </a:rPr>
              <a:t>Fattori della coagulazione</a:t>
            </a:r>
          </a:p>
          <a:p>
            <a:pPr algn="just"/>
            <a:r>
              <a:rPr lang="it-IT" altLang="it-IT" sz="3100">
                <a:latin typeface="Arial" panose="020B0604020202020204" pitchFamily="34" charset="0"/>
                <a:cs typeface="Arial" panose="020B0604020202020204" pitchFamily="34" charset="0"/>
              </a:rPr>
              <a:t>Fattori del complemento</a:t>
            </a:r>
          </a:p>
          <a:p>
            <a:pPr algn="just"/>
            <a:r>
              <a:rPr lang="it-IT" altLang="it-IT" sz="3100">
                <a:latin typeface="Arial" panose="020B0604020202020204" pitchFamily="34" charset="0"/>
                <a:cs typeface="Arial" panose="020B0604020202020204" pitchFamily="34" charset="0"/>
              </a:rPr>
              <a:t>Mediatori pro-infiammatori (IL-1, IL-6, TNF)</a:t>
            </a:r>
          </a:p>
          <a:p>
            <a:pPr algn="just"/>
            <a:r>
              <a:rPr lang="it-IT" altLang="it-IT" sz="3100">
                <a:latin typeface="Arial" panose="020B0604020202020204" pitchFamily="34" charset="0"/>
                <a:cs typeface="Arial" panose="020B0604020202020204" pitchFamily="34" charset="0"/>
              </a:rPr>
              <a:t>Mediatori anti-infiammatori (IL-10, TGF-</a:t>
            </a:r>
            <a:r>
              <a:rPr lang="el-GR" altLang="it-IT" sz="3100">
                <a:latin typeface="Arial" panose="020B0604020202020204" pitchFamily="34" charset="0"/>
                <a:cs typeface="Arial" panose="020B0604020202020204" pitchFamily="34" charset="0"/>
              </a:rPr>
              <a:t>β</a:t>
            </a:r>
            <a:r>
              <a:rPr lang="it-IT" altLang="it-IT" sz="3100">
                <a:latin typeface="Arial" panose="020B0604020202020204" pitchFamily="34" charset="0"/>
                <a:cs typeface="Arial" panose="020B0604020202020204" pitchFamily="34" charset="0"/>
              </a:rPr>
              <a:t>)</a:t>
            </a:r>
          </a:p>
          <a:p>
            <a:pPr algn="just"/>
            <a:r>
              <a:rPr lang="it-IT" altLang="it-IT" sz="3100">
                <a:latin typeface="Arial" panose="020B0604020202020204" pitchFamily="34" charset="0"/>
                <a:cs typeface="Arial" panose="020B0604020202020204" pitchFamily="34" charset="0"/>
              </a:rPr>
              <a:t>Fattori di crescita per monociti e granulociti</a:t>
            </a:r>
          </a:p>
          <a:p>
            <a:pPr algn="just"/>
            <a:r>
              <a:rPr lang="it-IT" altLang="it-IT" sz="3100">
                <a:latin typeface="Arial" panose="020B0604020202020204" pitchFamily="34" charset="0"/>
                <a:cs typeface="Arial" panose="020B0604020202020204" pitchFamily="34" charset="0"/>
              </a:rPr>
              <a:t>Fattori di crescita angiogenetici</a:t>
            </a:r>
          </a:p>
          <a:p>
            <a:pPr algn="just"/>
            <a:r>
              <a:rPr lang="it-IT" altLang="it-IT" sz="3100">
                <a:latin typeface="Arial" panose="020B0604020202020204" pitchFamily="34" charset="0"/>
                <a:cs typeface="Arial" panose="020B0604020202020204" pitchFamily="34" charset="0"/>
              </a:rPr>
              <a:t>Agenti chemiotattici (per monociti, neutrofili, c. endoteliali, NK, linfociti Th)</a:t>
            </a:r>
            <a:endParaRPr lang="el-GR" altLang="it-IT" sz="3100">
              <a:latin typeface="Arial" panose="020B0604020202020204" pitchFamily="34" charset="0"/>
              <a:cs typeface="Arial" panose="020B0604020202020204" pitchFamily="34" charset="0"/>
            </a:endParaRPr>
          </a:p>
        </p:txBody>
      </p:sp>
      <p:pic>
        <p:nvPicPr>
          <p:cNvPr id="16391" name="Picture 8" descr="http://images.fineartamerica.com/images-medium-large/macrophage-sem-steve-gschmeissner.jpg">
            <a:extLst>
              <a:ext uri="{FF2B5EF4-FFF2-40B4-BE49-F238E27FC236}">
                <a16:creationId xmlns:a16="http://schemas.microsoft.com/office/drawing/2014/main" id="{32D226E1-A307-1542-A809-0278CA49EB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44450"/>
            <a:ext cx="8280400" cy="675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2" name="CasellaDiTesto 1">
            <a:extLst>
              <a:ext uri="{FF2B5EF4-FFF2-40B4-BE49-F238E27FC236}">
                <a16:creationId xmlns:a16="http://schemas.microsoft.com/office/drawing/2014/main" id="{25D5015F-A4E3-FD49-9F7A-7BD7BFC425BD}"/>
              </a:ext>
            </a:extLst>
          </p:cNvPr>
          <p:cNvSpPr txBox="1">
            <a:spLocks noChangeArrowheads="1"/>
          </p:cNvSpPr>
          <p:nvPr/>
        </p:nvSpPr>
        <p:spPr bwMode="auto">
          <a:xfrm>
            <a:off x="107950" y="4868863"/>
            <a:ext cx="8928100" cy="19399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en-US" altLang="it-IT" sz="24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I macrofagi sono cellule della </a:t>
            </a:r>
            <a:r>
              <a:rPr kumimoji="0" lang="en-US" altLang="it-IT" sz="2400" b="1"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risposta immunitaria innata</a:t>
            </a:r>
            <a:r>
              <a:rPr kumimoji="0" lang="en-US" altLang="it-IT" sz="24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 che </a:t>
            </a:r>
            <a:r>
              <a:rPr kumimoji="0" lang="en-US" altLang="it-IT" sz="2400" b="1"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risiedono</a:t>
            </a:r>
            <a:r>
              <a:rPr kumimoji="0" lang="en-US" altLang="it-IT" sz="24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 nei tessuti</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en-US" altLang="it-IT" sz="24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Esposti a vari tipi di stimoli, acquisiscono il fenotipo “</a:t>
            </a:r>
            <a:r>
              <a:rPr kumimoji="0" lang="en-US" altLang="it-IT" sz="2400" b="1"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attivato</a:t>
            </a:r>
            <a:r>
              <a:rPr kumimoji="0" lang="en-US" altLang="it-IT" sz="24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 (aumento della fagocitosi e della sintesi di mediatori)</a:t>
            </a:r>
          </a:p>
          <a:p>
            <a:pPr marL="342900" marR="0" lvl="0" indent="-342900" algn="just" defTabSz="914400" rtl="0" eaLnBrk="0" fontAlgn="base" latinLnBrk="0" hangingPunct="0">
              <a:lnSpc>
                <a:spcPct val="100000"/>
              </a:lnSpc>
              <a:spcBef>
                <a:spcPct val="0"/>
              </a:spcBef>
              <a:spcAft>
                <a:spcPct val="0"/>
              </a:spcAft>
              <a:buClrTx/>
              <a:buSzTx/>
              <a:buFontTx/>
              <a:buChar char="•"/>
              <a:tabLst/>
              <a:defRPr/>
            </a:pPr>
            <a:r>
              <a:rPr kumimoji="0" lang="en-US" altLang="it-IT" sz="24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Hanno funzioni di antigen presenting cell (</a:t>
            </a:r>
            <a:r>
              <a:rPr kumimoji="0" lang="en-US" altLang="it-IT" sz="2400" b="1"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APC</a:t>
            </a:r>
            <a:r>
              <a:rPr kumimoji="0" lang="en-US" altLang="it-IT" sz="24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a:t>
            </a:r>
            <a:endParaRPr kumimoji="0" lang="it-IT" altLang="it-IT" sz="24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140074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xit" presetSubtype="32" fill="hold" nodeType="clickEffect">
                                  <p:stCondLst>
                                    <p:cond delay="0"/>
                                  </p:stCondLst>
                                  <p:childTnLst>
                                    <p:anim calcmode="lin" valueType="num">
                                      <p:cBhvr>
                                        <p:cTn id="6" dur="500"/>
                                        <p:tgtEl>
                                          <p:spTgt spid="16391"/>
                                        </p:tgtEl>
                                        <p:attrNameLst>
                                          <p:attrName>ppt_w</p:attrName>
                                        </p:attrNameLst>
                                      </p:cBhvr>
                                      <p:tavLst>
                                        <p:tav tm="0">
                                          <p:val>
                                            <p:strVal val="ppt_w"/>
                                          </p:val>
                                        </p:tav>
                                        <p:tav tm="100000">
                                          <p:val>
                                            <p:fltVal val="0"/>
                                          </p:val>
                                        </p:tav>
                                      </p:tavLst>
                                    </p:anim>
                                    <p:anim calcmode="lin" valueType="num">
                                      <p:cBhvr>
                                        <p:cTn id="7" dur="500"/>
                                        <p:tgtEl>
                                          <p:spTgt spid="16391"/>
                                        </p:tgtEl>
                                        <p:attrNameLst>
                                          <p:attrName>ppt_h</p:attrName>
                                        </p:attrNameLst>
                                      </p:cBhvr>
                                      <p:tavLst>
                                        <p:tav tm="0">
                                          <p:val>
                                            <p:strVal val="ppt_h"/>
                                          </p:val>
                                        </p:tav>
                                        <p:tav tm="100000">
                                          <p:val>
                                            <p:fltVal val="0"/>
                                          </p:val>
                                        </p:tav>
                                      </p:tavLst>
                                    </p:anim>
                                    <p:animEffect transition="out" filter="fade">
                                      <p:cBhvr>
                                        <p:cTn id="8" dur="500"/>
                                        <p:tgtEl>
                                          <p:spTgt spid="16391"/>
                                        </p:tgtEl>
                                      </p:cBhvr>
                                    </p:animEffect>
                                    <p:set>
                                      <p:cBhvr>
                                        <p:cTn id="9" dur="1" fill="hold">
                                          <p:stCondLst>
                                            <p:cond delay="499"/>
                                          </p:stCondLst>
                                        </p:cTn>
                                        <p:tgtEl>
                                          <p:spTgt spid="16391"/>
                                        </p:tgtEl>
                                        <p:attrNameLst>
                                          <p:attrName>style.visibility</p:attrName>
                                        </p:attrNameLst>
                                      </p:cBhvr>
                                      <p:to>
                                        <p:strVal val="hidden"/>
                                      </p:to>
                                    </p:set>
                                  </p:childTnLst>
                                </p:cTn>
                              </p:par>
                              <p:par>
                                <p:cTn id="10" presetID="53" presetClass="exit" presetSubtype="32" fill="hold" grpId="0" nodeType="withEffect">
                                  <p:stCondLst>
                                    <p:cond delay="0"/>
                                  </p:stCondLst>
                                  <p:childTnLst>
                                    <p:anim calcmode="lin" valueType="num">
                                      <p:cBhvr>
                                        <p:cTn id="11" dur="500"/>
                                        <p:tgtEl>
                                          <p:spTgt spid="16392"/>
                                        </p:tgtEl>
                                        <p:attrNameLst>
                                          <p:attrName>ppt_w</p:attrName>
                                        </p:attrNameLst>
                                      </p:cBhvr>
                                      <p:tavLst>
                                        <p:tav tm="0">
                                          <p:val>
                                            <p:strVal val="ppt_w"/>
                                          </p:val>
                                        </p:tav>
                                        <p:tav tm="100000">
                                          <p:val>
                                            <p:fltVal val="0"/>
                                          </p:val>
                                        </p:tav>
                                      </p:tavLst>
                                    </p:anim>
                                    <p:anim calcmode="lin" valueType="num">
                                      <p:cBhvr>
                                        <p:cTn id="12" dur="500"/>
                                        <p:tgtEl>
                                          <p:spTgt spid="16392"/>
                                        </p:tgtEl>
                                        <p:attrNameLst>
                                          <p:attrName>ppt_h</p:attrName>
                                        </p:attrNameLst>
                                      </p:cBhvr>
                                      <p:tavLst>
                                        <p:tav tm="0">
                                          <p:val>
                                            <p:strVal val="ppt_h"/>
                                          </p:val>
                                        </p:tav>
                                        <p:tav tm="100000">
                                          <p:val>
                                            <p:fltVal val="0"/>
                                          </p:val>
                                        </p:tav>
                                      </p:tavLst>
                                    </p:anim>
                                    <p:animEffect transition="out" filter="fade">
                                      <p:cBhvr>
                                        <p:cTn id="13" dur="500"/>
                                        <p:tgtEl>
                                          <p:spTgt spid="16392"/>
                                        </p:tgtEl>
                                      </p:cBhvr>
                                    </p:animEffect>
                                    <p:set>
                                      <p:cBhvr>
                                        <p:cTn id="14" dur="1" fill="hold">
                                          <p:stCondLst>
                                            <p:cond delay="499"/>
                                          </p:stCondLst>
                                        </p:cTn>
                                        <p:tgtEl>
                                          <p:spTgt spid="163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olo 1">
            <a:extLst>
              <a:ext uri="{FF2B5EF4-FFF2-40B4-BE49-F238E27FC236}">
                <a16:creationId xmlns:a16="http://schemas.microsoft.com/office/drawing/2014/main" id="{703368B2-4010-9E4F-BBE5-289F3EAC0F77}"/>
              </a:ext>
            </a:extLst>
          </p:cNvPr>
          <p:cNvSpPr>
            <a:spLocks noGrp="1" noChangeArrowheads="1"/>
          </p:cNvSpPr>
          <p:nvPr>
            <p:ph type="title"/>
          </p:nvPr>
        </p:nvSpPr>
        <p:spPr>
          <a:xfrm>
            <a:off x="-468313" y="-100013"/>
            <a:ext cx="10153651" cy="793751"/>
          </a:xfrm>
        </p:spPr>
        <p:txBody>
          <a:bodyPr/>
          <a:lstStyle/>
          <a:p>
            <a:r>
              <a:rPr lang="it-IT" altLang="it-IT" sz="3600">
                <a:latin typeface="Arial" panose="020B0604020202020204" pitchFamily="34" charset="0"/>
                <a:cs typeface="Arial" panose="020B0604020202020204" pitchFamily="34" charset="0"/>
              </a:rPr>
              <a:t>Altri tipi cellulari presenti nella flogosi cronica</a:t>
            </a:r>
          </a:p>
        </p:txBody>
      </p:sp>
      <p:sp>
        <p:nvSpPr>
          <p:cNvPr id="33795" name="Segnaposto contenuto 2">
            <a:extLst>
              <a:ext uri="{FF2B5EF4-FFF2-40B4-BE49-F238E27FC236}">
                <a16:creationId xmlns:a16="http://schemas.microsoft.com/office/drawing/2014/main" id="{D1072C5E-AF26-2D4F-8F41-B4D61DAA493D}"/>
              </a:ext>
            </a:extLst>
          </p:cNvPr>
          <p:cNvSpPr>
            <a:spLocks noGrp="1"/>
          </p:cNvSpPr>
          <p:nvPr>
            <p:ph idx="1"/>
          </p:nvPr>
        </p:nvSpPr>
        <p:spPr>
          <a:xfrm>
            <a:off x="-96838" y="765175"/>
            <a:ext cx="9348788" cy="3743325"/>
          </a:xfrm>
        </p:spPr>
        <p:txBody>
          <a:bodyPr/>
          <a:lstStyle/>
          <a:p>
            <a:pPr algn="just">
              <a:defRPr/>
            </a:pPr>
            <a:r>
              <a:rPr lang="it-IT" altLang="it-IT" sz="2900">
                <a:solidFill>
                  <a:srgbClr val="FFFF00"/>
                </a:solidFill>
                <a:latin typeface="Arial" pitchFamily="34" charset="0"/>
                <a:cs typeface="Arial" pitchFamily="34" charset="0"/>
              </a:rPr>
              <a:t>Linfociti T </a:t>
            </a:r>
            <a:r>
              <a:rPr lang="it-IT" altLang="it-IT" sz="2900">
                <a:latin typeface="Arial" pitchFamily="34" charset="0"/>
                <a:cs typeface="Arial" pitchFamily="34" charset="0"/>
              </a:rPr>
              <a:t>CD4</a:t>
            </a:r>
            <a:r>
              <a:rPr lang="it-IT" altLang="it-IT" sz="2900" baseline="30000">
                <a:latin typeface="Arial" pitchFamily="34" charset="0"/>
                <a:cs typeface="Arial" pitchFamily="34" charset="0"/>
              </a:rPr>
              <a:t>+ </a:t>
            </a:r>
            <a:r>
              <a:rPr lang="it-IT" altLang="it-IT" sz="2900">
                <a:latin typeface="Arial" pitchFamily="34" charset="0"/>
                <a:cs typeface="Arial" pitchFamily="34" charset="0"/>
              </a:rPr>
              <a:t>(helper), CD8</a:t>
            </a:r>
            <a:r>
              <a:rPr lang="it-IT" altLang="it-IT" sz="2900" baseline="30000">
                <a:latin typeface="Arial" pitchFamily="34" charset="0"/>
                <a:cs typeface="Arial" pitchFamily="34" charset="0"/>
              </a:rPr>
              <a:t>+ </a:t>
            </a:r>
            <a:r>
              <a:rPr lang="it-IT" altLang="it-IT" sz="2900">
                <a:latin typeface="Arial" pitchFamily="34" charset="0"/>
                <a:cs typeface="Arial" pitchFamily="34" charset="0"/>
              </a:rPr>
              <a:t>(citotossici)</a:t>
            </a:r>
          </a:p>
          <a:p>
            <a:pPr algn="just">
              <a:defRPr/>
            </a:pPr>
            <a:r>
              <a:rPr lang="it-IT" altLang="it-IT" sz="2900">
                <a:solidFill>
                  <a:srgbClr val="FFFF00"/>
                </a:solidFill>
                <a:latin typeface="Arial" pitchFamily="34" charset="0"/>
                <a:cs typeface="Arial" pitchFamily="34" charset="0"/>
              </a:rPr>
              <a:t>Linfociti B</a:t>
            </a:r>
            <a:r>
              <a:rPr lang="it-IT" altLang="it-IT" sz="2900">
                <a:latin typeface="Arial" pitchFamily="34" charset="0"/>
                <a:cs typeface="Arial" pitchFamily="34" charset="0"/>
              </a:rPr>
              <a:t> e plasmacelule (produzione anticorpi)</a:t>
            </a:r>
          </a:p>
          <a:p>
            <a:pPr algn="just">
              <a:defRPr/>
            </a:pPr>
            <a:r>
              <a:rPr lang="it-IT" altLang="it-IT" sz="2900">
                <a:solidFill>
                  <a:srgbClr val="FFFF00"/>
                </a:solidFill>
                <a:latin typeface="Arial" pitchFamily="34" charset="0"/>
                <a:cs typeface="Arial" pitchFamily="34" charset="0"/>
              </a:rPr>
              <a:t>Cellule dendritiche </a:t>
            </a:r>
            <a:r>
              <a:rPr lang="it-IT" altLang="it-IT" sz="2900">
                <a:latin typeface="Arial" pitchFamily="34" charset="0"/>
                <a:cs typeface="Arial" pitchFamily="34" charset="0"/>
              </a:rPr>
              <a:t>(APC)</a:t>
            </a:r>
            <a:r>
              <a:rPr lang="it-IT" altLang="it-IT">
                <a:latin typeface="Arial" pitchFamily="34" charset="0"/>
                <a:cs typeface="Arial" pitchFamily="34" charset="0"/>
              </a:rPr>
              <a:t>		</a:t>
            </a:r>
          </a:p>
          <a:p>
            <a:pPr algn="just">
              <a:defRPr/>
            </a:pPr>
            <a:endParaRPr lang="it-IT" altLang="it-IT" sz="1050">
              <a:latin typeface="Arial" pitchFamily="34" charset="0"/>
              <a:cs typeface="Arial" pitchFamily="34" charset="0"/>
            </a:endParaRPr>
          </a:p>
          <a:p>
            <a:pPr algn="just">
              <a:defRPr/>
            </a:pPr>
            <a:r>
              <a:rPr lang="it-IT" altLang="it-IT" sz="2900">
                <a:solidFill>
                  <a:srgbClr val="FFFF00"/>
                </a:solidFill>
                <a:latin typeface="Arial" pitchFamily="34" charset="0"/>
                <a:cs typeface="Arial" pitchFamily="34" charset="0"/>
              </a:rPr>
              <a:t>Eosinofili</a:t>
            </a:r>
            <a:r>
              <a:rPr lang="it-IT" altLang="it-IT" sz="2900">
                <a:latin typeface="Arial" pitchFamily="34" charset="0"/>
                <a:cs typeface="Arial" pitchFamily="34" charset="0"/>
              </a:rPr>
              <a:t> (reazioni allergiche mediate da IgE infestazioni da parassiti)</a:t>
            </a:r>
          </a:p>
          <a:p>
            <a:pPr algn="just">
              <a:defRPr/>
            </a:pPr>
            <a:endParaRPr lang="it-IT" altLang="it-IT" sz="500">
              <a:latin typeface="Arial" pitchFamily="34" charset="0"/>
              <a:cs typeface="Arial" pitchFamily="34" charset="0"/>
            </a:endParaRPr>
          </a:p>
          <a:p>
            <a:pPr algn="just">
              <a:defRPr/>
            </a:pPr>
            <a:r>
              <a:rPr lang="it-IT" altLang="it-IT" sz="2900">
                <a:solidFill>
                  <a:srgbClr val="FFFF00"/>
                </a:solidFill>
                <a:latin typeface="Arial" pitchFamily="34" charset="0"/>
                <a:cs typeface="Arial" pitchFamily="34" charset="0"/>
              </a:rPr>
              <a:t>Mast-cellule</a:t>
            </a:r>
            <a:r>
              <a:rPr lang="it-IT" altLang="it-IT" sz="2900">
                <a:latin typeface="Arial" pitchFamily="34" charset="0"/>
                <a:cs typeface="Arial" pitchFamily="34" charset="0"/>
              </a:rPr>
              <a:t> (asma, psoriasi, dermatite atopica)</a:t>
            </a:r>
          </a:p>
          <a:p>
            <a:pPr algn="just">
              <a:defRPr/>
            </a:pPr>
            <a:endParaRPr lang="it-IT" altLang="it-IT">
              <a:latin typeface="Arial" pitchFamily="34" charset="0"/>
              <a:cs typeface="Arial" pitchFamily="34" charset="0"/>
            </a:endParaRPr>
          </a:p>
          <a:p>
            <a:pPr algn="just">
              <a:defRPr/>
            </a:pPr>
            <a:endParaRPr lang="it-IT" altLang="it-IT">
              <a:latin typeface="Arial" pitchFamily="34" charset="0"/>
              <a:cs typeface="Arial" pitchFamily="34" charset="0"/>
            </a:endParaRPr>
          </a:p>
        </p:txBody>
      </p:sp>
      <p:sp>
        <p:nvSpPr>
          <p:cNvPr id="2" name="CasellaDiTesto 1">
            <a:extLst>
              <a:ext uri="{FF2B5EF4-FFF2-40B4-BE49-F238E27FC236}">
                <a16:creationId xmlns:a16="http://schemas.microsoft.com/office/drawing/2014/main" id="{2851A32A-1D08-9649-8559-8DDE416634BE}"/>
              </a:ext>
            </a:extLst>
          </p:cNvPr>
          <p:cNvSpPr txBox="1"/>
          <p:nvPr/>
        </p:nvSpPr>
        <p:spPr>
          <a:xfrm>
            <a:off x="47625" y="4413250"/>
            <a:ext cx="9061450" cy="2400300"/>
          </a:xfrm>
          <a:prstGeom prst="rect">
            <a:avLst/>
          </a:prstGeom>
          <a:solidFill>
            <a:schemeClr val="tx1"/>
          </a:solidFill>
        </p:spPr>
        <p:txBody>
          <a:bodyPr>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it-IT" sz="25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Alcune forme di flogosi presentano un infiltrato leucocitario </a:t>
            </a:r>
            <a:r>
              <a:rPr kumimoji="0" lang="it-IT" sz="25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misto</a:t>
            </a:r>
            <a:r>
              <a:rPr kumimoji="0" lang="it-IT" sz="25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 di </a:t>
            </a:r>
            <a:r>
              <a:rPr kumimoji="0" lang="it-IT" sz="2500" b="1"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macrofagi</a:t>
            </a:r>
            <a:r>
              <a:rPr kumimoji="0" lang="it-IT" sz="25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 e </a:t>
            </a:r>
            <a:r>
              <a:rPr kumimoji="0" lang="it-IT" sz="2500" b="1"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neutrofili</a:t>
            </a:r>
            <a:r>
              <a:rPr kumimoji="0" lang="it-IT" sz="25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a:t>
            </a:r>
          </a:p>
          <a:p>
            <a:pPr marL="342900" marR="0" lvl="0"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it-IT" sz="25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Quest’ultimi continuano ad essere richiamati da:</a:t>
            </a:r>
          </a:p>
          <a:p>
            <a:pPr marL="800100" marR="0" lvl="1"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it-IT" sz="25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fattori rilasciati da microbi infettanti e/o cellule necrotiche</a:t>
            </a:r>
          </a:p>
          <a:p>
            <a:pPr marL="800100" marR="0" lvl="1" indent="-342900" algn="just"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it-IT" sz="25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altri mediatori secreti dai macrofagi stessi (</a:t>
            </a:r>
            <a:r>
              <a:rPr kumimoji="0" lang="it-IT" sz="2500" b="1" i="0" u="none" strike="noStrike" kern="1200" cap="none" spc="0" normalizeH="0" baseline="0" noProof="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flogosi acute cronicizzanti</a:t>
            </a:r>
            <a:r>
              <a:rPr kumimoji="0" lang="it-IT" sz="2500" b="0" i="0" u="none" strike="noStrike" kern="1200" cap="none" spc="0" normalizeH="0" baseline="0" noProof="0">
                <a:ln>
                  <a:noFill/>
                </a:ln>
                <a:solidFill>
                  <a:srgbClr val="00001A"/>
                </a:solidFill>
                <a:effectLst/>
                <a:uLnTx/>
                <a:uFillTx/>
                <a:latin typeface="Arial" panose="020B0604020202020204" pitchFamily="34" charset="0"/>
                <a:ea typeface="+mn-ea"/>
                <a:cs typeface="Arial" panose="020B0604020202020204" pitchFamily="34" charset="0"/>
              </a:rPr>
              <a:t>; per es: ulcera gastrica, osteomielite)</a:t>
            </a:r>
          </a:p>
        </p:txBody>
      </p:sp>
    </p:spTree>
    <p:extLst>
      <p:ext uri="{BB962C8B-B14F-4D97-AF65-F5344CB8AC3E}">
        <p14:creationId xmlns:p14="http://schemas.microsoft.com/office/powerpoint/2010/main" val="27468644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2">
            <a:extLst>
              <a:ext uri="{FF2B5EF4-FFF2-40B4-BE49-F238E27FC236}">
                <a16:creationId xmlns:a16="http://schemas.microsoft.com/office/drawing/2014/main" id="{14EB736C-4200-B24F-96DC-563D219C8011}"/>
              </a:ext>
            </a:extLst>
          </p:cNvPr>
          <p:cNvSpPr>
            <a:spLocks noGrp="1" noChangeArrowheads="1"/>
          </p:cNvSpPr>
          <p:nvPr>
            <p:ph type="title"/>
          </p:nvPr>
        </p:nvSpPr>
        <p:spPr>
          <a:xfrm>
            <a:off x="466725" y="44450"/>
            <a:ext cx="7777163" cy="1143000"/>
          </a:xfrm>
        </p:spPr>
        <p:txBody>
          <a:bodyPr/>
          <a:lstStyle/>
          <a:p>
            <a:r>
              <a:rPr lang="en-US" altLang="en-US" sz="4000">
                <a:solidFill>
                  <a:srgbClr val="FFFF00"/>
                </a:solidFill>
                <a:latin typeface="Arial" panose="020B0604020202020204" pitchFamily="34" charset="0"/>
                <a:cs typeface="Arial" panose="020B0604020202020204" pitchFamily="34" charset="0"/>
              </a:rPr>
              <a:t>Infiammazione cronica</a:t>
            </a:r>
            <a:endParaRPr lang="it-IT" altLang="it-IT" sz="4000">
              <a:solidFill>
                <a:srgbClr val="FFFF00"/>
              </a:solidFill>
              <a:latin typeface="Arial" panose="020B0604020202020204" pitchFamily="34" charset="0"/>
              <a:cs typeface="Arial" panose="020B0604020202020204" pitchFamily="34" charset="0"/>
            </a:endParaRPr>
          </a:p>
        </p:txBody>
      </p:sp>
      <p:sp>
        <p:nvSpPr>
          <p:cNvPr id="20483" name="Text Box 3">
            <a:extLst>
              <a:ext uri="{FF2B5EF4-FFF2-40B4-BE49-F238E27FC236}">
                <a16:creationId xmlns:a16="http://schemas.microsoft.com/office/drawing/2014/main" id="{9C9A5785-3BB5-8440-9287-83A854C26CC6}"/>
              </a:ext>
            </a:extLst>
          </p:cNvPr>
          <p:cNvSpPr txBox="1">
            <a:spLocks noChangeArrowheads="1"/>
          </p:cNvSpPr>
          <p:nvPr/>
        </p:nvSpPr>
        <p:spPr bwMode="auto">
          <a:xfrm>
            <a:off x="107950" y="2349500"/>
            <a:ext cx="2736850" cy="1200150"/>
          </a:xfrm>
          <a:prstGeom prst="rect">
            <a:avLst/>
          </a:prstGeom>
          <a:solidFill>
            <a:srgbClr val="FFFF00"/>
          </a:solidFill>
          <a:ln w="38100">
            <a:solidFill>
              <a:schemeClr val="accent2">
                <a:lumMod val="60000"/>
                <a:lumOff val="40000"/>
              </a:scheme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itchFamily="18" charset="0"/>
              </a:defRPr>
            </a:lvl1pPr>
            <a:lvl2pPr marL="742950" indent="-285750">
              <a:spcBef>
                <a:spcPct val="20000"/>
              </a:spcBef>
              <a:buChar char="–"/>
              <a:defRPr sz="2800">
                <a:solidFill>
                  <a:schemeClr val="tx1"/>
                </a:solidFill>
                <a:latin typeface="Times New Roman" pitchFamily="18" charset="0"/>
              </a:defRPr>
            </a:lvl2pPr>
            <a:lvl3pPr marL="1143000" indent="-228600">
              <a:spcBef>
                <a:spcPct val="20000"/>
              </a:spcBef>
              <a:buChar char="•"/>
              <a:defRPr sz="2400">
                <a:solidFill>
                  <a:schemeClr val="tx1"/>
                </a:solidFill>
                <a:latin typeface="Times New Roman" pitchFamily="18" charset="0"/>
              </a:defRPr>
            </a:lvl3pPr>
            <a:lvl4pPr marL="1600200" indent="-228600">
              <a:spcBef>
                <a:spcPct val="20000"/>
              </a:spcBef>
              <a:buChar char="–"/>
              <a:defRPr sz="2000">
                <a:solidFill>
                  <a:schemeClr val="tx1"/>
                </a:solidFill>
                <a:latin typeface="Times New Roman" pitchFamily="18" charset="0"/>
              </a:defRPr>
            </a:lvl4pPr>
            <a:lvl5pPr marL="2057400" indent="-228600">
              <a:spcBef>
                <a:spcPct val="20000"/>
              </a:spcBef>
              <a:buChar char="»"/>
              <a:defRPr sz="2000">
                <a:solidFill>
                  <a:schemeClr val="tx1"/>
                </a:solidFill>
                <a:latin typeface="Times New Roman" pitchFamily="18" charset="0"/>
              </a:defRPr>
            </a:lvl5pPr>
            <a:lvl6pPr marL="2514600" indent="-228600" eaLnBrk="0" fontAlgn="base" hangingPunct="0">
              <a:spcBef>
                <a:spcPct val="20000"/>
              </a:spcBef>
              <a:spcAft>
                <a:spcPct val="0"/>
              </a:spcAft>
              <a:buChar char="»"/>
              <a:defRPr sz="2000">
                <a:solidFill>
                  <a:schemeClr val="tx1"/>
                </a:solidFill>
                <a:latin typeface="Times New Roman" pitchFamily="18" charset="0"/>
              </a:defRPr>
            </a:lvl6pPr>
            <a:lvl7pPr marL="2971800" indent="-228600" eaLnBrk="0" fontAlgn="base" hangingPunct="0">
              <a:spcBef>
                <a:spcPct val="20000"/>
              </a:spcBef>
              <a:spcAft>
                <a:spcPct val="0"/>
              </a:spcAft>
              <a:buChar char="»"/>
              <a:defRPr sz="2000">
                <a:solidFill>
                  <a:schemeClr val="tx1"/>
                </a:solidFill>
                <a:latin typeface="Times New Roman" pitchFamily="18" charset="0"/>
              </a:defRPr>
            </a:lvl7pPr>
            <a:lvl8pPr marL="3429000" indent="-228600" eaLnBrk="0" fontAlgn="base" hangingPunct="0">
              <a:spcBef>
                <a:spcPct val="20000"/>
              </a:spcBef>
              <a:spcAft>
                <a:spcPct val="0"/>
              </a:spcAft>
              <a:buChar char="»"/>
              <a:defRPr sz="2000">
                <a:solidFill>
                  <a:schemeClr val="tx1"/>
                </a:solidFill>
                <a:latin typeface="Times New Roman" pitchFamily="18" charset="0"/>
              </a:defRPr>
            </a:lvl8pPr>
            <a:lvl9pPr marL="3886200" indent="-228600" eaLnBrk="0" fontAlgn="base" hangingPunct="0">
              <a:spcBef>
                <a:spcPct val="20000"/>
              </a:spcBef>
              <a:spcAft>
                <a:spcPct val="0"/>
              </a:spcAft>
              <a:buChar char="»"/>
              <a:defRPr sz="2000">
                <a:solidFill>
                  <a:schemeClr val="tx1"/>
                </a:solidFill>
                <a:latin typeface="Times New Roman"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3600" b="0" i="0" u="none" strike="noStrike" kern="1200" cap="none" spc="0" normalizeH="0" baseline="0" noProof="0">
                <a:ln>
                  <a:noFill/>
                </a:ln>
                <a:solidFill>
                  <a:srgbClr val="000066"/>
                </a:solidFill>
                <a:effectLst/>
                <a:uLnTx/>
                <a:uFillTx/>
                <a:latin typeface="Arial" pitchFamily="34" charset="0"/>
                <a:ea typeface="+mn-ea"/>
                <a:cs typeface="Arial" pitchFamily="34" charset="0"/>
              </a:rPr>
              <a:t>Flogosi acuta</a:t>
            </a:r>
          </a:p>
        </p:txBody>
      </p:sp>
      <p:sp>
        <p:nvSpPr>
          <p:cNvPr id="47107" name="Line 4">
            <a:extLst>
              <a:ext uri="{FF2B5EF4-FFF2-40B4-BE49-F238E27FC236}">
                <a16:creationId xmlns:a16="http://schemas.microsoft.com/office/drawing/2014/main" id="{0DACAD15-F199-CE41-9C20-596884B7E89A}"/>
              </a:ext>
            </a:extLst>
          </p:cNvPr>
          <p:cNvSpPr>
            <a:spLocks noChangeShapeType="1"/>
          </p:cNvSpPr>
          <p:nvPr/>
        </p:nvSpPr>
        <p:spPr bwMode="auto">
          <a:xfrm rot="-1783417">
            <a:off x="3495675" y="2671763"/>
            <a:ext cx="1797050" cy="1055687"/>
          </a:xfrm>
          <a:prstGeom prst="line">
            <a:avLst/>
          </a:prstGeom>
          <a:noFill/>
          <a:ln w="76200">
            <a:solidFill>
              <a:srgbClr val="FFFF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it-IT" sz="2400" b="0" i="0" u="none" strike="noStrike" kern="1200" cap="none" spc="0" normalizeH="0" baseline="0" noProof="0">
              <a:ln>
                <a:noFill/>
              </a:ln>
              <a:solidFill>
                <a:srgbClr val="FFFFFF"/>
              </a:solidFill>
              <a:effectLst/>
              <a:uLnTx/>
              <a:uFillTx/>
              <a:latin typeface="Times New Roman" panose="02020603050405020304" pitchFamily="18" charset="0"/>
              <a:ea typeface="+mn-ea"/>
              <a:cs typeface="+mn-cs"/>
            </a:endParaRPr>
          </a:p>
        </p:txBody>
      </p:sp>
      <p:sp>
        <p:nvSpPr>
          <p:cNvPr id="47108" name="Text Box 5">
            <a:extLst>
              <a:ext uri="{FF2B5EF4-FFF2-40B4-BE49-F238E27FC236}">
                <a16:creationId xmlns:a16="http://schemas.microsoft.com/office/drawing/2014/main" id="{6E01723C-55CA-5E4E-AF16-F8DA3B34B5D1}"/>
              </a:ext>
            </a:extLst>
          </p:cNvPr>
          <p:cNvSpPr txBox="1">
            <a:spLocks noChangeArrowheads="1"/>
          </p:cNvSpPr>
          <p:nvPr/>
        </p:nvSpPr>
        <p:spPr bwMode="auto">
          <a:xfrm>
            <a:off x="2771775" y="2420938"/>
            <a:ext cx="3130550"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28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(1) progressione</a:t>
            </a:r>
          </a:p>
        </p:txBody>
      </p:sp>
      <p:sp>
        <p:nvSpPr>
          <p:cNvPr id="47109" name="Text Box 6">
            <a:extLst>
              <a:ext uri="{FF2B5EF4-FFF2-40B4-BE49-F238E27FC236}">
                <a16:creationId xmlns:a16="http://schemas.microsoft.com/office/drawing/2014/main" id="{33600C9F-DCE7-B148-A9DC-D224563CA9E6}"/>
              </a:ext>
            </a:extLst>
          </p:cNvPr>
          <p:cNvSpPr txBox="1">
            <a:spLocks noChangeArrowheads="1"/>
          </p:cNvSpPr>
          <p:nvPr/>
        </p:nvSpPr>
        <p:spPr bwMode="auto">
          <a:xfrm>
            <a:off x="5905500" y="2278063"/>
            <a:ext cx="3059113" cy="1200150"/>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3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Flogosi cronica </a:t>
            </a:r>
            <a:endParaRPr kumimoji="0" lang="it-IT" altLang="it-IT" sz="36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endParaRPr>
          </a:p>
        </p:txBody>
      </p:sp>
      <p:grpSp>
        <p:nvGrpSpPr>
          <p:cNvPr id="3" name="Gruppo 2">
            <a:extLst>
              <a:ext uri="{FF2B5EF4-FFF2-40B4-BE49-F238E27FC236}">
                <a16:creationId xmlns:a16="http://schemas.microsoft.com/office/drawing/2014/main" id="{7D9B5BEE-D8C3-E845-962D-A561E52F4506}"/>
              </a:ext>
            </a:extLst>
          </p:cNvPr>
          <p:cNvGrpSpPr>
            <a:grpSpLocks/>
          </p:cNvGrpSpPr>
          <p:nvPr/>
        </p:nvGrpSpPr>
        <p:grpSpPr bwMode="auto">
          <a:xfrm>
            <a:off x="2109788" y="4365625"/>
            <a:ext cx="4146550" cy="1200150"/>
            <a:chOff x="1829422" y="4541838"/>
            <a:chExt cx="4145928" cy="1200150"/>
          </a:xfrm>
        </p:grpSpPr>
        <p:sp>
          <p:nvSpPr>
            <p:cNvPr id="47111" name="Text Box 8">
              <a:extLst>
                <a:ext uri="{FF2B5EF4-FFF2-40B4-BE49-F238E27FC236}">
                  <a16:creationId xmlns:a16="http://schemas.microsoft.com/office/drawing/2014/main" id="{7D9493BD-EAFC-4549-A848-6225E379E617}"/>
                </a:ext>
              </a:extLst>
            </p:cNvPr>
            <p:cNvSpPr txBox="1">
              <a:spLocks noChangeArrowheads="1"/>
            </p:cNvSpPr>
            <p:nvPr/>
          </p:nvSpPr>
          <p:spPr bwMode="auto">
            <a:xfrm>
              <a:off x="2627313" y="4541838"/>
              <a:ext cx="3348037" cy="1200150"/>
            </a:xfrm>
            <a:prstGeom prst="rect">
              <a:avLst/>
            </a:prstGeom>
            <a:solidFill>
              <a:srgbClr val="FF0000"/>
            </a:solidFill>
            <a:ln w="2857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altLang="it-IT" sz="3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Flogosi cronica “</a:t>
              </a:r>
              <a:r>
                <a:rPr kumimoji="0" lang="it-IT" altLang="it-IT" sz="3600" b="0" i="1"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ab initio</a:t>
              </a:r>
              <a:r>
                <a:rPr kumimoji="0" lang="it-IT" altLang="it-IT" sz="3600" b="0"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a:t>
              </a:r>
            </a:p>
          </p:txBody>
        </p:sp>
        <p:sp>
          <p:nvSpPr>
            <p:cNvPr id="47112" name="CasellaDiTesto 1">
              <a:extLst>
                <a:ext uri="{FF2B5EF4-FFF2-40B4-BE49-F238E27FC236}">
                  <a16:creationId xmlns:a16="http://schemas.microsoft.com/office/drawing/2014/main" id="{AD0CE289-3787-C446-BA97-B9D54C573519}"/>
                </a:ext>
              </a:extLst>
            </p:cNvPr>
            <p:cNvSpPr txBox="1">
              <a:spLocks noChangeArrowheads="1"/>
            </p:cNvSpPr>
            <p:nvPr/>
          </p:nvSpPr>
          <p:spPr bwMode="auto">
            <a:xfrm>
              <a:off x="1829422" y="4747210"/>
              <a:ext cx="654346"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it-IT" sz="30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rPr>
                <a:t>(2)</a:t>
              </a:r>
            </a:p>
          </p:txBody>
        </p:sp>
      </p:grpSp>
    </p:spTree>
    <p:extLst>
      <p:ext uri="{BB962C8B-B14F-4D97-AF65-F5344CB8AC3E}">
        <p14:creationId xmlns:p14="http://schemas.microsoft.com/office/powerpoint/2010/main" val="3093181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0E581528-52DC-A74E-BE94-12F06330EF14}"/>
              </a:ext>
            </a:extLst>
          </p:cNvPr>
          <p:cNvSpPr>
            <a:spLocks noGrp="1" noChangeArrowheads="1"/>
          </p:cNvSpPr>
          <p:nvPr>
            <p:ph type="title"/>
          </p:nvPr>
        </p:nvSpPr>
        <p:spPr>
          <a:xfrm>
            <a:off x="0" y="117475"/>
            <a:ext cx="8532813" cy="1008063"/>
          </a:xfrm>
        </p:spPr>
        <p:txBody>
          <a:bodyPr/>
          <a:lstStyle/>
          <a:p>
            <a:r>
              <a:rPr lang="it-IT" altLang="it-IT" sz="3400">
                <a:solidFill>
                  <a:srgbClr val="FFFF00"/>
                </a:solidFill>
                <a:latin typeface="Arial" panose="020B0604020202020204" pitchFamily="34" charset="0"/>
                <a:cs typeface="Arial" panose="020B0604020202020204" pitchFamily="34" charset="0"/>
              </a:rPr>
              <a:t>(1) Cronicizzazione della risposta infiammatoria acuta</a:t>
            </a:r>
          </a:p>
        </p:txBody>
      </p:sp>
      <p:sp>
        <p:nvSpPr>
          <p:cNvPr id="956419" name="Rectangle 3">
            <a:extLst>
              <a:ext uri="{FF2B5EF4-FFF2-40B4-BE49-F238E27FC236}">
                <a16:creationId xmlns:a16="http://schemas.microsoft.com/office/drawing/2014/main" id="{E6E7946B-5A3D-1248-8B4F-956AB86D0A74}"/>
              </a:ext>
            </a:extLst>
          </p:cNvPr>
          <p:cNvSpPr>
            <a:spLocks noGrp="1" noChangeArrowheads="1"/>
          </p:cNvSpPr>
          <p:nvPr>
            <p:ph type="body" idx="1"/>
          </p:nvPr>
        </p:nvSpPr>
        <p:spPr>
          <a:xfrm>
            <a:off x="-36513" y="1196975"/>
            <a:ext cx="9072563" cy="5400675"/>
          </a:xfrm>
        </p:spPr>
        <p:txBody>
          <a:bodyPr/>
          <a:lstStyle/>
          <a:p>
            <a:pPr lvl="1">
              <a:lnSpc>
                <a:spcPct val="90000"/>
              </a:lnSpc>
              <a:defRPr/>
            </a:pPr>
            <a:r>
              <a:rPr lang="it-IT" altLang="it-IT" sz="3200">
                <a:latin typeface="Arial" panose="020B0604020202020204" pitchFamily="34" charset="0"/>
                <a:cs typeface="Arial" panose="020B0604020202020204" pitchFamily="34" charset="0"/>
              </a:rPr>
              <a:t> Esempi:</a:t>
            </a:r>
          </a:p>
          <a:p>
            <a:pPr lvl="1">
              <a:lnSpc>
                <a:spcPct val="90000"/>
              </a:lnSpc>
              <a:defRPr/>
            </a:pPr>
            <a:endParaRPr lang="it-IT" altLang="it-IT" sz="1050">
              <a:latin typeface="Arial" panose="020B0604020202020204" pitchFamily="34" charset="0"/>
              <a:cs typeface="Arial" panose="020B0604020202020204" pitchFamily="34" charset="0"/>
            </a:endParaRPr>
          </a:p>
          <a:p>
            <a:pPr lvl="2">
              <a:lnSpc>
                <a:spcPct val="90000"/>
              </a:lnSpc>
              <a:defRPr/>
            </a:pPr>
            <a:r>
              <a:rPr lang="it-IT" altLang="it-IT" sz="3000">
                <a:solidFill>
                  <a:srgbClr val="FFFF00"/>
                </a:solidFill>
                <a:latin typeface="Arial" panose="020B0604020202020204" pitchFamily="34" charset="0"/>
                <a:cs typeface="Arial" panose="020B0604020202020204" pitchFamily="34" charset="0"/>
              </a:rPr>
              <a:t>infiammazioni croniche polmonari</a:t>
            </a:r>
          </a:p>
          <a:p>
            <a:pPr marL="1698625" lvl="3" indent="-327025">
              <a:lnSpc>
                <a:spcPct val="90000"/>
              </a:lnSpc>
              <a:defRPr/>
            </a:pPr>
            <a:r>
              <a:rPr lang="it-IT" altLang="it-IT" sz="2800">
                <a:latin typeface="Arial" panose="020B0604020202020204" pitchFamily="34" charset="0"/>
                <a:cs typeface="Arial" panose="020B0604020202020204" pitchFamily="34" charset="0"/>
              </a:rPr>
              <a:t>da fumo di sigaretta (prolungata  esposizione a sostanze chimiche volatili irritanti)</a:t>
            </a:r>
          </a:p>
          <a:p>
            <a:pPr lvl="3">
              <a:lnSpc>
                <a:spcPct val="90000"/>
              </a:lnSpc>
              <a:defRPr/>
            </a:pPr>
            <a:r>
              <a:rPr lang="it-IT" altLang="it-IT" sz="2800">
                <a:latin typeface="Arial" panose="020B0604020202020204" pitchFamily="34" charset="0"/>
                <a:cs typeface="Arial" panose="020B0604020202020204" pitchFamily="34" charset="0"/>
              </a:rPr>
              <a:t>  infezioni fungine e parassitosi </a:t>
            </a:r>
          </a:p>
          <a:p>
            <a:pPr lvl="3">
              <a:lnSpc>
                <a:spcPct val="90000"/>
              </a:lnSpc>
              <a:defRPr/>
            </a:pPr>
            <a:endParaRPr lang="it-IT" altLang="it-IT" sz="1400">
              <a:solidFill>
                <a:srgbClr val="FFFF00"/>
              </a:solidFill>
              <a:latin typeface="Arial" panose="020B0604020202020204" pitchFamily="34" charset="0"/>
              <a:cs typeface="Arial" panose="020B0604020202020204" pitchFamily="34" charset="0"/>
            </a:endParaRPr>
          </a:p>
          <a:p>
            <a:pPr lvl="2">
              <a:lnSpc>
                <a:spcPct val="90000"/>
              </a:lnSpc>
              <a:defRPr/>
            </a:pPr>
            <a:r>
              <a:rPr lang="it-IT" altLang="it-IT" sz="3000">
                <a:solidFill>
                  <a:srgbClr val="FFFF00"/>
                </a:solidFill>
                <a:latin typeface="Arial" panose="020B0604020202020204" pitchFamily="34" charset="0"/>
                <a:cs typeface="Arial" panose="020B0604020202020204" pitchFamily="34" charset="0"/>
              </a:rPr>
              <a:t>infiammazioni croniche intestinali</a:t>
            </a:r>
            <a:r>
              <a:rPr lang="it-IT" altLang="it-IT" sz="3000">
                <a:latin typeface="Arial" panose="020B0604020202020204" pitchFamily="34" charset="0"/>
                <a:cs typeface="Arial" panose="020B0604020202020204" pitchFamily="34" charset="0"/>
              </a:rPr>
              <a:t> (morbo di Crohn; interferenza nei processi riparativi)</a:t>
            </a:r>
          </a:p>
          <a:p>
            <a:pPr lvl="2">
              <a:lnSpc>
                <a:spcPct val="90000"/>
              </a:lnSpc>
              <a:defRPr/>
            </a:pPr>
            <a:endParaRPr lang="it-IT" altLang="it-IT" sz="1400">
              <a:latin typeface="Arial" panose="020B0604020202020204" pitchFamily="34" charset="0"/>
              <a:cs typeface="Arial" panose="020B0604020202020204" pitchFamily="34" charset="0"/>
            </a:endParaRPr>
          </a:p>
          <a:p>
            <a:pPr lvl="2">
              <a:lnSpc>
                <a:spcPct val="90000"/>
              </a:lnSpc>
              <a:defRPr/>
            </a:pPr>
            <a:r>
              <a:rPr lang="it-IT" altLang="it-IT" sz="3000">
                <a:solidFill>
                  <a:srgbClr val="FFFF00"/>
                </a:solidFill>
                <a:latin typeface="Arial" panose="020B0604020202020204" pitchFamily="34" charset="0"/>
                <a:cs typeface="Arial" panose="020B0604020202020204" pitchFamily="34" charset="0"/>
              </a:rPr>
              <a:t>ulcere: </a:t>
            </a:r>
            <a:r>
              <a:rPr lang="it-IT" altLang="it-IT" sz="3000">
                <a:latin typeface="Arial" panose="020B0604020202020204" pitchFamily="34" charset="0"/>
                <a:cs typeface="Arial" panose="020B0604020202020204" pitchFamily="34" charset="0"/>
              </a:rPr>
              <a:t>«escavazione» della superficie di un epitelio (cute, tonache mucose; interferenza nei processi riparativi)</a:t>
            </a:r>
          </a:p>
          <a:p>
            <a:pPr lvl="2">
              <a:lnSpc>
                <a:spcPct val="90000"/>
              </a:lnSpc>
              <a:defRPr/>
            </a:pPr>
            <a:endParaRPr lang="it-IT" altLang="it-IT" sz="1200">
              <a:solidFill>
                <a:srgbClr val="FFFF00"/>
              </a:solidFill>
              <a:latin typeface="Arial" panose="020B0604020202020204" pitchFamily="34" charset="0"/>
              <a:cs typeface="Arial" panose="020B0604020202020204" pitchFamily="34" charset="0"/>
            </a:endParaRPr>
          </a:p>
          <a:p>
            <a:pPr lvl="2">
              <a:lnSpc>
                <a:spcPct val="90000"/>
              </a:lnSpc>
              <a:defRPr/>
            </a:pPr>
            <a:endParaRPr lang="it-IT" altLang="it-IT" sz="1200">
              <a:solidFill>
                <a:srgbClr val="FFFF00"/>
              </a:solidFill>
              <a:latin typeface="Arial" panose="020B0604020202020204" pitchFamily="34" charset="0"/>
              <a:cs typeface="Arial" panose="020B0604020202020204" pitchFamily="34" charset="0"/>
            </a:endParaRPr>
          </a:p>
          <a:p>
            <a:pPr lvl="2">
              <a:lnSpc>
                <a:spcPct val="90000"/>
              </a:lnSpc>
              <a:defRPr/>
            </a:pPr>
            <a:endParaRPr lang="it-IT" altLang="it-IT" sz="2800">
              <a:latin typeface="Arial" panose="020B0604020202020204" pitchFamily="34" charset="0"/>
              <a:cs typeface="Arial" panose="020B0604020202020204" pitchFamily="34" charset="0"/>
            </a:endParaRPr>
          </a:p>
          <a:p>
            <a:pPr lvl="1">
              <a:lnSpc>
                <a:spcPct val="90000"/>
              </a:lnSpc>
              <a:defRPr/>
            </a:pPr>
            <a:endParaRPr lang="it-IT" altLang="it-IT" sz="3200">
              <a:latin typeface="Arial" panose="020B0604020202020204" pitchFamily="34" charset="0"/>
              <a:cs typeface="Arial" panose="020B0604020202020204" pitchFamily="34" charset="0"/>
            </a:endParaRPr>
          </a:p>
          <a:p>
            <a:pPr lvl="1">
              <a:lnSpc>
                <a:spcPct val="90000"/>
              </a:lnSpc>
              <a:buFontTx/>
              <a:buNone/>
              <a:defRPr/>
            </a:pPr>
            <a:endParaRPr lang="it-IT" altLang="it-IT" sz="32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23636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56419">
                                            <p:txEl>
                                              <p:pRg st="2" end="2"/>
                                            </p:txEl>
                                          </p:spTgt>
                                        </p:tgtEl>
                                        <p:attrNameLst>
                                          <p:attrName>style.visibility</p:attrName>
                                        </p:attrNameLst>
                                      </p:cBhvr>
                                      <p:to>
                                        <p:strVal val="visible"/>
                                      </p:to>
                                    </p:set>
                                    <p:animEffect transition="in" filter="strips(downLeft)">
                                      <p:cBhvr>
                                        <p:cTn id="7" dur="500"/>
                                        <p:tgtEl>
                                          <p:spTgt spid="956419">
                                            <p:txEl>
                                              <p:pRg st="2" end="2"/>
                                            </p:txEl>
                                          </p:spTgt>
                                        </p:tgtEl>
                                      </p:cBhvr>
                                    </p:animEffect>
                                  </p:childTnLst>
                                </p:cTn>
                              </p:par>
                              <p:par>
                                <p:cTn id="8" presetID="18" presetClass="entr" presetSubtype="12" fill="hold" nodeType="withEffect">
                                  <p:stCondLst>
                                    <p:cond delay="0"/>
                                  </p:stCondLst>
                                  <p:childTnLst>
                                    <p:set>
                                      <p:cBhvr>
                                        <p:cTn id="9" dur="1" fill="hold">
                                          <p:stCondLst>
                                            <p:cond delay="0"/>
                                          </p:stCondLst>
                                        </p:cTn>
                                        <p:tgtEl>
                                          <p:spTgt spid="956419">
                                            <p:txEl>
                                              <p:pRg st="3" end="3"/>
                                            </p:txEl>
                                          </p:spTgt>
                                        </p:tgtEl>
                                        <p:attrNameLst>
                                          <p:attrName>style.visibility</p:attrName>
                                        </p:attrNameLst>
                                      </p:cBhvr>
                                      <p:to>
                                        <p:strVal val="visible"/>
                                      </p:to>
                                    </p:set>
                                    <p:animEffect transition="in" filter="strips(downLeft)">
                                      <p:cBhvr>
                                        <p:cTn id="10" dur="500"/>
                                        <p:tgtEl>
                                          <p:spTgt spid="956419">
                                            <p:txEl>
                                              <p:pRg st="3" end="3"/>
                                            </p:txEl>
                                          </p:spTgt>
                                        </p:tgtEl>
                                      </p:cBhvr>
                                    </p:animEffect>
                                  </p:childTnLst>
                                </p:cTn>
                              </p:par>
                              <p:par>
                                <p:cTn id="11" presetID="18" presetClass="entr" presetSubtype="12" fill="hold" nodeType="withEffect">
                                  <p:stCondLst>
                                    <p:cond delay="0"/>
                                  </p:stCondLst>
                                  <p:childTnLst>
                                    <p:set>
                                      <p:cBhvr>
                                        <p:cTn id="12" dur="1" fill="hold">
                                          <p:stCondLst>
                                            <p:cond delay="0"/>
                                          </p:stCondLst>
                                        </p:cTn>
                                        <p:tgtEl>
                                          <p:spTgt spid="956419">
                                            <p:txEl>
                                              <p:pRg st="4" end="4"/>
                                            </p:txEl>
                                          </p:spTgt>
                                        </p:tgtEl>
                                        <p:attrNameLst>
                                          <p:attrName>style.visibility</p:attrName>
                                        </p:attrNameLst>
                                      </p:cBhvr>
                                      <p:to>
                                        <p:strVal val="visible"/>
                                      </p:to>
                                    </p:set>
                                    <p:animEffect transition="in" filter="strips(downLeft)">
                                      <p:cBhvr>
                                        <p:cTn id="13" dur="500"/>
                                        <p:tgtEl>
                                          <p:spTgt spid="956419">
                                            <p:txEl>
                                              <p:pRg st="4" end="4"/>
                                            </p:txEl>
                                          </p:spTgt>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8" presetClass="entr" presetSubtype="12" fill="hold" nodeType="clickEffect">
                                  <p:stCondLst>
                                    <p:cond delay="0"/>
                                  </p:stCondLst>
                                  <p:childTnLst>
                                    <p:set>
                                      <p:cBhvr>
                                        <p:cTn id="17" dur="1" fill="hold">
                                          <p:stCondLst>
                                            <p:cond delay="0"/>
                                          </p:stCondLst>
                                        </p:cTn>
                                        <p:tgtEl>
                                          <p:spTgt spid="956419">
                                            <p:txEl>
                                              <p:pRg st="6" end="6"/>
                                            </p:txEl>
                                          </p:spTgt>
                                        </p:tgtEl>
                                        <p:attrNameLst>
                                          <p:attrName>style.visibility</p:attrName>
                                        </p:attrNameLst>
                                      </p:cBhvr>
                                      <p:to>
                                        <p:strVal val="visible"/>
                                      </p:to>
                                    </p:set>
                                    <p:animEffect transition="in" filter="strips(downLeft)">
                                      <p:cBhvr>
                                        <p:cTn id="18" dur="500"/>
                                        <p:tgtEl>
                                          <p:spTgt spid="956419">
                                            <p:txEl>
                                              <p:pRg st="6" end="6"/>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8" presetClass="entr" presetSubtype="12" fill="hold" nodeType="clickEffect">
                                  <p:stCondLst>
                                    <p:cond delay="0"/>
                                  </p:stCondLst>
                                  <p:childTnLst>
                                    <p:set>
                                      <p:cBhvr>
                                        <p:cTn id="22" dur="1" fill="hold">
                                          <p:stCondLst>
                                            <p:cond delay="0"/>
                                          </p:stCondLst>
                                        </p:cTn>
                                        <p:tgtEl>
                                          <p:spTgt spid="956419">
                                            <p:txEl>
                                              <p:pRg st="8" end="8"/>
                                            </p:txEl>
                                          </p:spTgt>
                                        </p:tgtEl>
                                        <p:attrNameLst>
                                          <p:attrName>style.visibility</p:attrName>
                                        </p:attrNameLst>
                                      </p:cBhvr>
                                      <p:to>
                                        <p:strVal val="visible"/>
                                      </p:to>
                                    </p:set>
                                    <p:animEffect transition="in" filter="strips(downLeft)">
                                      <p:cBhvr>
                                        <p:cTn id="23" dur="500"/>
                                        <p:tgtEl>
                                          <p:spTgt spid="95641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olo 1">
            <a:extLst>
              <a:ext uri="{FF2B5EF4-FFF2-40B4-BE49-F238E27FC236}">
                <a16:creationId xmlns:a16="http://schemas.microsoft.com/office/drawing/2014/main" id="{0D6E51AD-B5E2-7946-A77B-FAFF4151D878}"/>
              </a:ext>
            </a:extLst>
          </p:cNvPr>
          <p:cNvSpPr>
            <a:spLocks noGrp="1" noChangeArrowheads="1"/>
          </p:cNvSpPr>
          <p:nvPr>
            <p:ph type="title"/>
          </p:nvPr>
        </p:nvSpPr>
        <p:spPr>
          <a:xfrm>
            <a:off x="-180975" y="-100013"/>
            <a:ext cx="9432925" cy="649288"/>
          </a:xfrm>
        </p:spPr>
        <p:txBody>
          <a:bodyPr/>
          <a:lstStyle/>
          <a:p>
            <a:r>
              <a:rPr lang="it-IT" altLang="it-IT" sz="3400">
                <a:latin typeface="Arial" panose="020B0604020202020204" pitchFamily="34" charset="0"/>
                <a:cs typeface="Arial" panose="020B0604020202020204" pitchFamily="34" charset="0"/>
              </a:rPr>
              <a:t>Ulcer: erosion of gastric wall in chronic gastritis</a:t>
            </a:r>
          </a:p>
        </p:txBody>
      </p:sp>
      <p:pic>
        <p:nvPicPr>
          <p:cNvPr id="49154" name="Picture 7">
            <a:extLst>
              <a:ext uri="{FF2B5EF4-FFF2-40B4-BE49-F238E27FC236}">
                <a16:creationId xmlns:a16="http://schemas.microsoft.com/office/drawing/2014/main" id="{2D53F4DF-35CC-2442-A2A8-2F86CD8126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38" y="708025"/>
            <a:ext cx="5724525" cy="4305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Lst>
        </p:spPr>
      </p:pic>
      <p:pic>
        <p:nvPicPr>
          <p:cNvPr id="80898" name="Picture 2" descr="Risultati immagini per gastric ulcer histology">
            <a:extLst>
              <a:ext uri="{FF2B5EF4-FFF2-40B4-BE49-F238E27FC236}">
                <a16:creationId xmlns:a16="http://schemas.microsoft.com/office/drawing/2014/main" id="{8CAB2EB1-D142-CE47-9A20-B2CF56ABFE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3150" y="2060575"/>
            <a:ext cx="6681788" cy="4703763"/>
          </a:xfrm>
          <a:prstGeom prst="rect">
            <a:avLst/>
          </a:prstGeom>
          <a:noFill/>
          <a:ln w="57150">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2146562"/>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500" fill="hold"/>
                                        <p:tgtEl>
                                          <p:spTgt spid="80898"/>
                                        </p:tgtEl>
                                        <p:attrNameLst>
                                          <p:attrName>ppt_x</p:attrName>
                                        </p:attrNameLst>
                                      </p:cBhvr>
                                      <p:tavLst>
                                        <p:tav tm="0">
                                          <p:val>
                                            <p:strVal val="#ppt_x"/>
                                          </p:val>
                                        </p:tav>
                                        <p:tav tm="100000">
                                          <p:val>
                                            <p:strVal val="#ppt_x"/>
                                          </p:val>
                                        </p:tav>
                                      </p:tavLst>
                                    </p:anim>
                                    <p:anim calcmode="lin" valueType="num">
                                      <p:cBhvr additive="base">
                                        <p:cTn id="8" dur="500" fill="hold"/>
                                        <p:tgtEl>
                                          <p:spTgt spid="808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65A2E8AB-F153-D34E-BF5E-19BCA04DD362}"/>
              </a:ext>
            </a:extLst>
          </p:cNvPr>
          <p:cNvSpPr>
            <a:spLocks noGrp="1" noChangeArrowheads="1"/>
          </p:cNvSpPr>
          <p:nvPr>
            <p:ph type="title"/>
          </p:nvPr>
        </p:nvSpPr>
        <p:spPr>
          <a:xfrm>
            <a:off x="277813" y="58738"/>
            <a:ext cx="8686800" cy="777875"/>
          </a:xfrm>
        </p:spPr>
        <p:txBody>
          <a:bodyPr/>
          <a:lstStyle/>
          <a:p>
            <a:r>
              <a:rPr lang="it-IT" altLang="it-IT" sz="4000">
                <a:latin typeface="Arial" panose="020B0604020202020204" pitchFamily="34" charset="0"/>
                <a:cs typeface="Arial" panose="020B0604020202020204" pitchFamily="34" charset="0"/>
              </a:rPr>
              <a:t>(2) Infiammazione cronica «ab inizio» </a:t>
            </a:r>
            <a:r>
              <a:rPr lang="it-IT" altLang="it-IT" sz="4000">
                <a:solidFill>
                  <a:srgbClr val="FFFF00"/>
                </a:solidFill>
                <a:latin typeface="Arial" panose="020B0604020202020204" pitchFamily="34" charset="0"/>
                <a:cs typeface="Arial" panose="020B0604020202020204" pitchFamily="34" charset="0"/>
              </a:rPr>
              <a:t> </a:t>
            </a:r>
          </a:p>
        </p:txBody>
      </p:sp>
      <p:sp>
        <p:nvSpPr>
          <p:cNvPr id="957443" name="Rectangle 3">
            <a:extLst>
              <a:ext uri="{FF2B5EF4-FFF2-40B4-BE49-F238E27FC236}">
                <a16:creationId xmlns:a16="http://schemas.microsoft.com/office/drawing/2014/main" id="{0E9427A5-558F-1646-93F8-E2ECDE32000D}"/>
              </a:ext>
            </a:extLst>
          </p:cNvPr>
          <p:cNvSpPr>
            <a:spLocks noGrp="1" noChangeArrowheads="1"/>
          </p:cNvSpPr>
          <p:nvPr>
            <p:ph type="body" idx="1"/>
          </p:nvPr>
        </p:nvSpPr>
        <p:spPr>
          <a:xfrm>
            <a:off x="-396875" y="836613"/>
            <a:ext cx="9540875" cy="5905500"/>
          </a:xfrm>
        </p:spPr>
        <p:txBody>
          <a:bodyPr/>
          <a:lstStyle/>
          <a:p>
            <a:pPr lvl="1" algn="just">
              <a:lnSpc>
                <a:spcPct val="90000"/>
              </a:lnSpc>
              <a:defRPr/>
            </a:pPr>
            <a:r>
              <a:rPr lang="it-IT" altLang="it-IT" sz="3200">
                <a:latin typeface="Arial" charset="0"/>
                <a:cs typeface="Arial" charset="0"/>
              </a:rPr>
              <a:t> Patologie infiammatorie in cui la </a:t>
            </a:r>
            <a:r>
              <a:rPr lang="it-IT" altLang="it-IT" sz="3200" u="sng">
                <a:latin typeface="Arial" charset="0"/>
                <a:cs typeface="Arial" charset="0"/>
              </a:rPr>
              <a:t>risposta acuta è moderata o assente</a:t>
            </a:r>
          </a:p>
          <a:p>
            <a:pPr marL="457200" lvl="1" indent="0" algn="just">
              <a:lnSpc>
                <a:spcPct val="90000"/>
              </a:lnSpc>
              <a:buFontTx/>
              <a:buNone/>
              <a:defRPr/>
            </a:pPr>
            <a:r>
              <a:rPr lang="it-IT" altLang="it-IT" sz="1050">
                <a:latin typeface="Arial" charset="0"/>
                <a:cs typeface="Arial" charset="0"/>
              </a:rPr>
              <a:t> </a:t>
            </a:r>
          </a:p>
          <a:p>
            <a:pPr lvl="1" algn="just">
              <a:lnSpc>
                <a:spcPct val="90000"/>
              </a:lnSpc>
              <a:defRPr/>
            </a:pPr>
            <a:r>
              <a:rPr lang="it-IT" altLang="it-IT" sz="3200">
                <a:latin typeface="Arial" charset="0"/>
                <a:cs typeface="Arial" charset="0"/>
              </a:rPr>
              <a:t> </a:t>
            </a:r>
            <a:r>
              <a:rPr lang="it-IT" altLang="it-IT" sz="3200" u="sng">
                <a:latin typeface="Arial" charset="0"/>
                <a:cs typeface="Arial" charset="0"/>
              </a:rPr>
              <a:t>Cause più frequenti</a:t>
            </a:r>
            <a:r>
              <a:rPr lang="it-IT" altLang="it-IT" sz="3200">
                <a:latin typeface="Arial" charset="0"/>
                <a:cs typeface="Arial" charset="0"/>
              </a:rPr>
              <a:t>:</a:t>
            </a:r>
          </a:p>
          <a:p>
            <a:pPr lvl="1" algn="just">
              <a:lnSpc>
                <a:spcPct val="90000"/>
              </a:lnSpc>
              <a:defRPr/>
            </a:pPr>
            <a:endParaRPr lang="it-IT" altLang="it-IT" sz="1050">
              <a:latin typeface="Arial" charset="0"/>
              <a:cs typeface="Arial" charset="0"/>
            </a:endParaRPr>
          </a:p>
          <a:p>
            <a:pPr lvl="2" algn="just">
              <a:lnSpc>
                <a:spcPct val="90000"/>
              </a:lnSpc>
              <a:defRPr/>
            </a:pPr>
            <a:r>
              <a:rPr lang="it-IT" altLang="it-IT" sz="3200">
                <a:latin typeface="Arial" charset="0"/>
                <a:cs typeface="Arial" charset="0"/>
              </a:rPr>
              <a:t> </a:t>
            </a:r>
            <a:r>
              <a:rPr lang="it-IT" altLang="it-IT" sz="3000">
                <a:latin typeface="Arial" charset="0"/>
                <a:cs typeface="Arial" charset="0"/>
              </a:rPr>
              <a:t>infezioni da </a:t>
            </a:r>
            <a:r>
              <a:rPr lang="it-IT" altLang="it-IT" sz="3000">
                <a:solidFill>
                  <a:srgbClr val="FFFF00"/>
                </a:solidFill>
                <a:latin typeface="Arial" charset="0"/>
                <a:cs typeface="Arial" charset="0"/>
              </a:rPr>
              <a:t>certi tipi di microrganismi </a:t>
            </a:r>
            <a:r>
              <a:rPr lang="it-IT" altLang="it-IT" sz="3000">
                <a:latin typeface="Arial" charset="0"/>
                <a:cs typeface="Arial" charset="0"/>
              </a:rPr>
              <a:t>(virus, micobatteri)   </a:t>
            </a:r>
          </a:p>
          <a:p>
            <a:pPr marL="914400" lvl="2" indent="0" algn="just">
              <a:lnSpc>
                <a:spcPct val="90000"/>
              </a:lnSpc>
              <a:buFontTx/>
              <a:buNone/>
              <a:defRPr/>
            </a:pPr>
            <a:r>
              <a:rPr lang="it-IT" altLang="it-IT" sz="1050">
                <a:latin typeface="Arial" charset="0"/>
                <a:cs typeface="Arial" charset="0"/>
              </a:rPr>
              <a:t> </a:t>
            </a:r>
          </a:p>
          <a:p>
            <a:pPr lvl="2" algn="just">
              <a:lnSpc>
                <a:spcPct val="90000"/>
              </a:lnSpc>
              <a:defRPr/>
            </a:pPr>
            <a:r>
              <a:rPr lang="it-IT" altLang="it-IT" sz="3200">
                <a:latin typeface="Arial" charset="0"/>
                <a:cs typeface="Arial" charset="0"/>
              </a:rPr>
              <a:t> </a:t>
            </a:r>
            <a:r>
              <a:rPr lang="it-IT" altLang="it-IT" sz="3000">
                <a:latin typeface="Arial" charset="0"/>
                <a:cs typeface="Arial" charset="0"/>
              </a:rPr>
              <a:t>esposizione ad agenti tossici </a:t>
            </a:r>
            <a:r>
              <a:rPr lang="it-IT" altLang="it-IT" sz="3000">
                <a:solidFill>
                  <a:srgbClr val="FFFF00"/>
                </a:solidFill>
                <a:latin typeface="Arial" charset="0"/>
                <a:cs typeface="Arial" charset="0"/>
              </a:rPr>
              <a:t>esogeni</a:t>
            </a:r>
            <a:r>
              <a:rPr lang="it-IT" altLang="it-IT" sz="3000">
                <a:latin typeface="Arial" charset="0"/>
                <a:cs typeface="Arial" charset="0"/>
              </a:rPr>
              <a:t> (per es., particelle di silice) o </a:t>
            </a:r>
            <a:r>
              <a:rPr lang="it-IT" altLang="it-IT" sz="3000">
                <a:solidFill>
                  <a:srgbClr val="FFFF00"/>
                </a:solidFill>
                <a:latin typeface="Arial" charset="0"/>
                <a:cs typeface="Arial" charset="0"/>
              </a:rPr>
              <a:t>endogeni</a:t>
            </a:r>
            <a:r>
              <a:rPr lang="it-IT" altLang="it-IT" sz="3000">
                <a:latin typeface="Arial" charset="0"/>
                <a:cs typeface="Arial" charset="0"/>
              </a:rPr>
              <a:t> (per es., cristalli di colesterolo) non facilmente degradabili</a:t>
            </a:r>
          </a:p>
          <a:p>
            <a:pPr lvl="2" algn="just">
              <a:lnSpc>
                <a:spcPct val="90000"/>
              </a:lnSpc>
              <a:defRPr/>
            </a:pPr>
            <a:endParaRPr lang="it-IT" altLang="it-IT" sz="1050">
              <a:latin typeface="Arial" charset="0"/>
              <a:cs typeface="Arial" charset="0"/>
            </a:endParaRPr>
          </a:p>
          <a:p>
            <a:pPr marL="1252538" lvl="2" indent="-338138" algn="just">
              <a:lnSpc>
                <a:spcPct val="90000"/>
              </a:lnSpc>
              <a:defRPr/>
            </a:pPr>
            <a:r>
              <a:rPr lang="it-IT" altLang="it-IT" sz="3000">
                <a:latin typeface="Arial" charset="0"/>
                <a:cs typeface="Arial" charset="0"/>
              </a:rPr>
              <a:t>alcune </a:t>
            </a:r>
            <a:r>
              <a:rPr lang="it-IT" altLang="it-IT" sz="3000">
                <a:solidFill>
                  <a:srgbClr val="FFFF00"/>
                </a:solidFill>
                <a:latin typeface="Arial" charset="0"/>
                <a:cs typeface="Arial" charset="0"/>
              </a:rPr>
              <a:t>malattie autoimmuni</a:t>
            </a:r>
            <a:r>
              <a:rPr lang="it-IT" altLang="it-IT" sz="3000">
                <a:latin typeface="Arial" charset="0"/>
                <a:cs typeface="Arial" charset="0"/>
              </a:rPr>
              <a:t> [artrite reumatoide,  lupus eritematoso sistemico, psoriasi]</a:t>
            </a:r>
          </a:p>
          <a:p>
            <a:pPr lvl="2" algn="just">
              <a:lnSpc>
                <a:spcPct val="90000"/>
              </a:lnSpc>
              <a:defRPr/>
            </a:pPr>
            <a:endParaRPr lang="it-IT" altLang="it-IT" sz="3200">
              <a:latin typeface="Arial" charset="0"/>
              <a:cs typeface="Arial" charset="0"/>
            </a:endParaRPr>
          </a:p>
        </p:txBody>
      </p:sp>
    </p:spTree>
    <p:extLst>
      <p:ext uri="{BB962C8B-B14F-4D97-AF65-F5344CB8AC3E}">
        <p14:creationId xmlns:p14="http://schemas.microsoft.com/office/powerpoint/2010/main" val="23146511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nodeType="clickEffect">
                                  <p:stCondLst>
                                    <p:cond delay="0"/>
                                  </p:stCondLst>
                                  <p:childTnLst>
                                    <p:set>
                                      <p:cBhvr>
                                        <p:cTn id="6" dur="1" fill="hold">
                                          <p:stCondLst>
                                            <p:cond delay="0"/>
                                          </p:stCondLst>
                                        </p:cTn>
                                        <p:tgtEl>
                                          <p:spTgt spid="957443">
                                            <p:txEl>
                                              <p:pRg st="2" end="2"/>
                                            </p:txEl>
                                          </p:spTgt>
                                        </p:tgtEl>
                                        <p:attrNameLst>
                                          <p:attrName>style.visibility</p:attrName>
                                        </p:attrNameLst>
                                      </p:cBhvr>
                                      <p:to>
                                        <p:strVal val="visible"/>
                                      </p:to>
                                    </p:set>
                                    <p:animEffect transition="in" filter="strips(downLeft)">
                                      <p:cBhvr>
                                        <p:cTn id="7" dur="500"/>
                                        <p:tgtEl>
                                          <p:spTgt spid="95744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8" presetClass="entr" presetSubtype="12" fill="hold" nodeType="clickEffect">
                                  <p:stCondLst>
                                    <p:cond delay="0"/>
                                  </p:stCondLst>
                                  <p:childTnLst>
                                    <p:set>
                                      <p:cBhvr>
                                        <p:cTn id="11" dur="1" fill="hold">
                                          <p:stCondLst>
                                            <p:cond delay="0"/>
                                          </p:stCondLst>
                                        </p:cTn>
                                        <p:tgtEl>
                                          <p:spTgt spid="957443">
                                            <p:txEl>
                                              <p:pRg st="4" end="4"/>
                                            </p:txEl>
                                          </p:spTgt>
                                        </p:tgtEl>
                                        <p:attrNameLst>
                                          <p:attrName>style.visibility</p:attrName>
                                        </p:attrNameLst>
                                      </p:cBhvr>
                                      <p:to>
                                        <p:strVal val="visible"/>
                                      </p:to>
                                    </p:set>
                                    <p:animEffect transition="in" filter="strips(downLeft)">
                                      <p:cBhvr>
                                        <p:cTn id="12" dur="500"/>
                                        <p:tgtEl>
                                          <p:spTgt spid="957443">
                                            <p:txEl>
                                              <p:pRg st="4" end="4"/>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8" presetClass="entr" presetSubtype="12" fill="hold" nodeType="clickEffect">
                                  <p:stCondLst>
                                    <p:cond delay="0"/>
                                  </p:stCondLst>
                                  <p:childTnLst>
                                    <p:set>
                                      <p:cBhvr>
                                        <p:cTn id="16" dur="1" fill="hold">
                                          <p:stCondLst>
                                            <p:cond delay="0"/>
                                          </p:stCondLst>
                                        </p:cTn>
                                        <p:tgtEl>
                                          <p:spTgt spid="957443">
                                            <p:txEl>
                                              <p:pRg st="6" end="6"/>
                                            </p:txEl>
                                          </p:spTgt>
                                        </p:tgtEl>
                                        <p:attrNameLst>
                                          <p:attrName>style.visibility</p:attrName>
                                        </p:attrNameLst>
                                      </p:cBhvr>
                                      <p:to>
                                        <p:strVal val="visible"/>
                                      </p:to>
                                    </p:set>
                                    <p:animEffect transition="in" filter="strips(downLeft)">
                                      <p:cBhvr>
                                        <p:cTn id="17" dur="500"/>
                                        <p:tgtEl>
                                          <p:spTgt spid="957443">
                                            <p:txEl>
                                              <p:pRg st="6" end="6"/>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nodeType="clickEffect">
                                  <p:stCondLst>
                                    <p:cond delay="0"/>
                                  </p:stCondLst>
                                  <p:childTnLst>
                                    <p:set>
                                      <p:cBhvr>
                                        <p:cTn id="21" dur="1" fill="hold">
                                          <p:stCondLst>
                                            <p:cond delay="0"/>
                                          </p:stCondLst>
                                        </p:cTn>
                                        <p:tgtEl>
                                          <p:spTgt spid="957443">
                                            <p:txEl>
                                              <p:pRg st="8" end="8"/>
                                            </p:txEl>
                                          </p:spTgt>
                                        </p:tgtEl>
                                        <p:attrNameLst>
                                          <p:attrName>style.visibility</p:attrName>
                                        </p:attrNameLst>
                                      </p:cBhvr>
                                      <p:to>
                                        <p:strVal val="visible"/>
                                      </p:to>
                                    </p:set>
                                    <p:animEffect transition="in" filter="strips(downLeft)">
                                      <p:cBhvr>
                                        <p:cTn id="22" dur="500"/>
                                        <p:tgtEl>
                                          <p:spTgt spid="95744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Pulse">
  <a:themeElements>
    <a:clrScheme name="">
      <a:dk1>
        <a:srgbClr val="000066"/>
      </a:dk1>
      <a:lt1>
        <a:srgbClr val="FFFFFF"/>
      </a:lt1>
      <a:dk2>
        <a:srgbClr val="000066"/>
      </a:dk2>
      <a:lt2>
        <a:srgbClr val="FFCC66"/>
      </a:lt2>
      <a:accent1>
        <a:srgbClr val="FF9900"/>
      </a:accent1>
      <a:accent2>
        <a:srgbClr val="000066"/>
      </a:accent2>
      <a:accent3>
        <a:srgbClr val="AAAAB8"/>
      </a:accent3>
      <a:accent4>
        <a:srgbClr val="DADADA"/>
      </a:accent4>
      <a:accent5>
        <a:srgbClr val="FFCAAA"/>
      </a:accent5>
      <a:accent6>
        <a:srgbClr val="00005C"/>
      </a:accent6>
      <a:hlink>
        <a:srgbClr val="000066"/>
      </a:hlink>
      <a:folHlink>
        <a:srgbClr val="FFFF00"/>
      </a:folHlink>
    </a:clrScheme>
    <a:fontScheme name="2_Puls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2_Pulse 1">
        <a:dk1>
          <a:srgbClr val="000000"/>
        </a:dk1>
        <a:lt1>
          <a:srgbClr val="CCECFF"/>
        </a:lt1>
        <a:dk2>
          <a:srgbClr val="000066"/>
        </a:dk2>
        <a:lt2>
          <a:srgbClr val="6699FF"/>
        </a:lt2>
        <a:accent1>
          <a:srgbClr val="33CCCC"/>
        </a:accent1>
        <a:accent2>
          <a:srgbClr val="0099FF"/>
        </a:accent2>
        <a:accent3>
          <a:srgbClr val="E2F4FF"/>
        </a:accent3>
        <a:accent4>
          <a:srgbClr val="000000"/>
        </a:accent4>
        <a:accent5>
          <a:srgbClr val="ADE2E2"/>
        </a:accent5>
        <a:accent6>
          <a:srgbClr val="008AE7"/>
        </a:accent6>
        <a:hlink>
          <a:srgbClr val="FFFFFF"/>
        </a:hlink>
        <a:folHlink>
          <a:srgbClr val="3366FF"/>
        </a:folHlink>
      </a:clrScheme>
      <a:clrMap bg1="lt1" tx1="dk1" bg2="lt2" tx2="dk2" accent1="accent1" accent2="accent2" accent3="accent3" accent4="accent4" accent5="accent5" accent6="accent6" hlink="hlink" folHlink="folHlink"/>
    </a:extraClrScheme>
    <a:extraClrScheme>
      <a:clrScheme name="2_Pulse 2">
        <a:dk1>
          <a:srgbClr val="000000"/>
        </a:dk1>
        <a:lt1>
          <a:srgbClr val="FFFFFF"/>
        </a:lt1>
        <a:dk2>
          <a:srgbClr val="000066"/>
        </a:dk2>
        <a:lt2>
          <a:srgbClr val="FFCC66"/>
        </a:lt2>
        <a:accent1>
          <a:srgbClr val="FF9900"/>
        </a:accent1>
        <a:accent2>
          <a:srgbClr val="000044"/>
        </a:accent2>
        <a:accent3>
          <a:srgbClr val="AAAAB8"/>
        </a:accent3>
        <a:accent4>
          <a:srgbClr val="DADADA"/>
        </a:accent4>
        <a:accent5>
          <a:srgbClr val="FFCAAA"/>
        </a:accent5>
        <a:accent6>
          <a:srgbClr val="00003D"/>
        </a:accent6>
        <a:hlink>
          <a:srgbClr val="3366FF"/>
        </a:hlink>
        <a:folHlink>
          <a:srgbClr val="FFFF00"/>
        </a:folHlink>
      </a:clrScheme>
      <a:clrMap bg1="dk2" tx1="lt1" bg2="dk1" tx2="lt2" accent1="accent1" accent2="accent2" accent3="accent3" accent4="accent4" accent5="accent5" accent6="accent6" hlink="hlink" folHlink="folHlink"/>
    </a:extraClrScheme>
    <a:extraClrScheme>
      <a:clrScheme name="2_Pulse 3">
        <a:dk1>
          <a:srgbClr val="000000"/>
        </a:dk1>
        <a:lt1>
          <a:srgbClr val="FFFFFF"/>
        </a:lt1>
        <a:dk2>
          <a:srgbClr val="000000"/>
        </a:dk2>
        <a:lt2>
          <a:srgbClr val="DDDDDD"/>
        </a:lt2>
        <a:accent1>
          <a:srgbClr val="CBCBCB"/>
        </a:accent1>
        <a:accent2>
          <a:srgbClr val="C0C0C0"/>
        </a:accent2>
        <a:accent3>
          <a:srgbClr val="FFFFFF"/>
        </a:accent3>
        <a:accent4>
          <a:srgbClr val="000000"/>
        </a:accent4>
        <a:accent5>
          <a:srgbClr val="E2E2E2"/>
        </a:accent5>
        <a:accent6>
          <a:srgbClr val="AEAEAE"/>
        </a:accent6>
        <a:hlink>
          <a:srgbClr val="4D4D4D"/>
        </a:hlink>
        <a:folHlink>
          <a:srgbClr val="868686"/>
        </a:folHlink>
      </a:clrScheme>
      <a:clrMap bg1="lt1" tx1="dk1" bg2="lt2" tx2="dk2" accent1="accent1" accent2="accent2" accent3="accent3" accent4="accent4" accent5="accent5" accent6="accent6" hlink="hlink" folHlink="folHlink"/>
    </a:extraClrScheme>
    <a:extraClrScheme>
      <a:clrScheme name="2_Pulse 4">
        <a:dk1>
          <a:srgbClr val="000000"/>
        </a:dk1>
        <a:lt1>
          <a:srgbClr val="FFFFFF"/>
        </a:lt1>
        <a:dk2>
          <a:srgbClr val="660033"/>
        </a:dk2>
        <a:lt2>
          <a:srgbClr val="FFCC66"/>
        </a:lt2>
        <a:accent1>
          <a:srgbClr val="FF9900"/>
        </a:accent1>
        <a:accent2>
          <a:srgbClr val="440022"/>
        </a:accent2>
        <a:accent3>
          <a:srgbClr val="B8AAAD"/>
        </a:accent3>
        <a:accent4>
          <a:srgbClr val="DADADA"/>
        </a:accent4>
        <a:accent5>
          <a:srgbClr val="FFCAAA"/>
        </a:accent5>
        <a:accent6>
          <a:srgbClr val="3D001E"/>
        </a:accent6>
        <a:hlink>
          <a:srgbClr val="B20059"/>
        </a:hlink>
        <a:folHlink>
          <a:srgbClr val="FF6699"/>
        </a:folHlink>
      </a:clrScheme>
      <a:clrMap bg1="dk2" tx1="lt1" bg2="dk1" tx2="lt2" accent1="accent1" accent2="accent2" accent3="accent3" accent4="accent4" accent5="accent5" accent6="accent6" hlink="hlink" folHlink="folHlink"/>
    </a:extraClrScheme>
    <a:extraClrScheme>
      <a:clrScheme name="2_Pulse 5">
        <a:dk1>
          <a:srgbClr val="000000"/>
        </a:dk1>
        <a:lt1>
          <a:srgbClr val="FFFFFF"/>
        </a:lt1>
        <a:dk2>
          <a:srgbClr val="663300"/>
        </a:dk2>
        <a:lt2>
          <a:srgbClr val="FFCC66"/>
        </a:lt2>
        <a:accent1>
          <a:srgbClr val="FF9900"/>
        </a:accent1>
        <a:accent2>
          <a:srgbClr val="361B00"/>
        </a:accent2>
        <a:accent3>
          <a:srgbClr val="B8ADAA"/>
        </a:accent3>
        <a:accent4>
          <a:srgbClr val="DADADA"/>
        </a:accent4>
        <a:accent5>
          <a:srgbClr val="FFCAAA"/>
        </a:accent5>
        <a:accent6>
          <a:srgbClr val="301700"/>
        </a:accent6>
        <a:hlink>
          <a:srgbClr val="996633"/>
        </a:hlink>
        <a:folHlink>
          <a:srgbClr val="FF6699"/>
        </a:folHlink>
      </a:clrScheme>
      <a:clrMap bg1="dk2" tx1="lt1" bg2="dk1" tx2="lt2" accent1="accent1" accent2="accent2" accent3="accent3" accent4="accent4" accent5="accent5" accent6="accent6" hlink="hlink" folHlink="folHlink"/>
    </a:extraClrScheme>
    <a:extraClrScheme>
      <a:clrScheme name="2_Pulse 6">
        <a:dk1>
          <a:srgbClr val="000000"/>
        </a:dk1>
        <a:lt1>
          <a:srgbClr val="FFFFFF"/>
        </a:lt1>
        <a:dk2>
          <a:srgbClr val="003300"/>
        </a:dk2>
        <a:lt2>
          <a:srgbClr val="FFCC66"/>
        </a:lt2>
        <a:accent1>
          <a:srgbClr val="CC9900"/>
        </a:accent1>
        <a:accent2>
          <a:srgbClr val="001600"/>
        </a:accent2>
        <a:accent3>
          <a:srgbClr val="AAADAA"/>
        </a:accent3>
        <a:accent4>
          <a:srgbClr val="DADADA"/>
        </a:accent4>
        <a:accent5>
          <a:srgbClr val="E2CAAA"/>
        </a:accent5>
        <a:accent6>
          <a:srgbClr val="001300"/>
        </a:accent6>
        <a:hlink>
          <a:srgbClr val="006600"/>
        </a:hlink>
        <a:folHlink>
          <a:srgbClr val="009999"/>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truttura predefinita">
  <a:themeElements>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truttura predefinita">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TotalTime>
  <Words>1567</Words>
  <Application>Microsoft Macintosh PowerPoint</Application>
  <PresentationFormat>Presentazione su schermo (4:3)</PresentationFormat>
  <Paragraphs>206</Paragraphs>
  <Slides>30</Slides>
  <Notes>3</Notes>
  <HiddenSlides>0</HiddenSlides>
  <MMClips>0</MMClips>
  <ScaleCrop>false</ScaleCrop>
  <HeadingPairs>
    <vt:vector size="6" baseType="variant">
      <vt:variant>
        <vt:lpstr>Caratteri utilizzati</vt:lpstr>
      </vt:variant>
      <vt:variant>
        <vt:i4>6</vt:i4>
      </vt:variant>
      <vt:variant>
        <vt:lpstr>Tema</vt:lpstr>
      </vt:variant>
      <vt:variant>
        <vt:i4>3</vt:i4>
      </vt:variant>
      <vt:variant>
        <vt:lpstr>Titoli diapositive</vt:lpstr>
      </vt:variant>
      <vt:variant>
        <vt:i4>30</vt:i4>
      </vt:variant>
    </vt:vector>
  </HeadingPairs>
  <TitlesOfParts>
    <vt:vector size="39" baseType="lpstr">
      <vt:lpstr>ＭＳ Ｐゴシック</vt:lpstr>
      <vt:lpstr>Arial</vt:lpstr>
      <vt:lpstr>Calibri</vt:lpstr>
      <vt:lpstr>Times</vt:lpstr>
      <vt:lpstr>Times New Roman</vt:lpstr>
      <vt:lpstr>Wingdings</vt:lpstr>
      <vt:lpstr>2_Pulse</vt:lpstr>
      <vt:lpstr>2_Struttura predefinita</vt:lpstr>
      <vt:lpstr>Struttura predefinita</vt:lpstr>
      <vt:lpstr>Presentazione standard di PowerPoint</vt:lpstr>
      <vt:lpstr>Esiti dell’infiammazione acuta</vt:lpstr>
      <vt:lpstr>Infiammazione cronica</vt:lpstr>
      <vt:lpstr>I macrofagi attivati hanno un’intensa attività biosintetica</vt:lpstr>
      <vt:lpstr>Altri tipi cellulari presenti nella flogosi cronica</vt:lpstr>
      <vt:lpstr>Infiammazione cronica</vt:lpstr>
      <vt:lpstr>(1) Cronicizzazione della risposta infiammatoria acuta</vt:lpstr>
      <vt:lpstr>Ulcer: erosion of gastric wall in chronic gastritis</vt:lpstr>
      <vt:lpstr>(2) Infiammazione cronica «ab inizio»  </vt:lpstr>
      <vt:lpstr>Infiammazione cronica: aspetti morfologici</vt:lpstr>
      <vt:lpstr>Presentazione standard di PowerPoint</vt:lpstr>
      <vt:lpstr>Flogosi cronica granulomatosa</vt:lpstr>
      <vt:lpstr>Presentazione standard di PowerPoint</vt:lpstr>
      <vt:lpstr>Esempi di patologie infiammatorie croniche granulomatose</vt:lpstr>
      <vt:lpstr>Granulomi polmonari nella tubercolosi</vt:lpstr>
      <vt:lpstr>Tubercolosi </vt:lpstr>
      <vt:lpstr>Presentazione standard di PowerPoint</vt:lpstr>
      <vt:lpstr>Presentazione standard di PowerPoint</vt:lpstr>
      <vt:lpstr>When may leukocytes damage host tissue?</vt:lpstr>
      <vt:lpstr>Cystic fibrosis (CF)</vt:lpstr>
      <vt:lpstr>Expression of CFTR (cAMP-dependent Cl- channel)</vt:lpstr>
      <vt:lpstr>CF: anomalie strutturali e perdita di funzione del CFTR</vt:lpstr>
      <vt:lpstr>Cystic fibrosis</vt:lpstr>
      <vt:lpstr>Cystic fibrosis</vt:lpstr>
      <vt:lpstr>Cystic fibrosis</vt:lpstr>
      <vt:lpstr>Cystic fibrosis</vt:lpstr>
      <vt:lpstr>Cystic fibrosis</vt:lpstr>
      <vt:lpstr>Fibrosi cistica: ileo da meconio</vt:lpstr>
      <vt:lpstr>Il laboratorio nella diagnosi di CF</vt:lpstr>
      <vt:lpstr>Diagnosi di CF: il test del sudore</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RENZO MENEGAZZI</dc:creator>
  <cp:lastModifiedBy>RENZO MENEGAZZI</cp:lastModifiedBy>
  <cp:revision>1</cp:revision>
  <dcterms:created xsi:type="dcterms:W3CDTF">2021-03-11T16:33:16Z</dcterms:created>
  <dcterms:modified xsi:type="dcterms:W3CDTF">2021-03-11T16:41:30Z</dcterms:modified>
</cp:coreProperties>
</file>