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9" r:id="rId5"/>
    <p:sldId id="262" r:id="rId6"/>
    <p:sldId id="261" r:id="rId7"/>
    <p:sldId id="258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0C9945-7F63-4D8F-B7DC-5F2ACF4FDAAD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09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05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35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76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06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93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7763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491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60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0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945-7F63-4D8F-B7DC-5F2ACF4FDAAD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872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C0C9945-7F63-4D8F-B7DC-5F2ACF4FDAAD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59BB2DC-2F33-41D9-90D8-C6792F043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317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>
                <a:latin typeface="Palatino Linotype" panose="02040502050505030304" pitchFamily="18" charset="0"/>
              </a:rPr>
              <a:t>Retorica e comunicazione nella letteratura </a:t>
            </a:r>
            <a:r>
              <a:rPr lang="it-IT" sz="3600" smtClean="0">
                <a:latin typeface="Palatino Linotype" panose="02040502050505030304" pitchFamily="18" charset="0"/>
              </a:rPr>
              <a:t>latina</a:t>
            </a:r>
            <a:r>
              <a:rPr lang="it-IT" sz="3000">
                <a:latin typeface="Palatino Linotype" panose="02040502050505030304" pitchFamily="18" charset="0"/>
              </a:rPr>
              <a:t/>
            </a:r>
            <a:br>
              <a:rPr lang="it-IT" sz="3000">
                <a:latin typeface="Palatino Linotype" panose="02040502050505030304" pitchFamily="18" charset="0"/>
              </a:rPr>
            </a:br>
            <a:r>
              <a:rPr lang="it-IT" sz="3000">
                <a:latin typeface="Palatino Linotype" panose="02040502050505030304" pitchFamily="18" charset="0"/>
              </a:rPr>
              <a:t/>
            </a:r>
            <a:br>
              <a:rPr lang="it-IT" sz="3000">
                <a:latin typeface="Palatino Linotype" panose="02040502050505030304" pitchFamily="18" charset="0"/>
              </a:rPr>
            </a:br>
            <a:r>
              <a:rPr lang="it-IT" sz="3000">
                <a:latin typeface="Palatino Linotype" panose="02040502050505030304" pitchFamily="18" charset="0"/>
              </a:rPr>
              <a:t>Docente: Marco Fernandelli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mtClean="0">
                <a:solidFill>
                  <a:srgbClr val="C00000"/>
                </a:solidFill>
              </a:rPr>
              <a:t>mfernandelli@units.it</a:t>
            </a:r>
            <a:endParaRPr lang="it-IT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87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370217" y="2704011"/>
            <a:ext cx="21323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smtClean="0">
                <a:latin typeface="Palatino Linotype" panose="02040502050505030304" pitchFamily="18" charset="0"/>
              </a:rPr>
              <a:t>Lezione 4</a:t>
            </a:r>
          </a:p>
          <a:p>
            <a:pPr algn="ctr"/>
            <a:r>
              <a:rPr lang="it-IT" sz="2400" smtClean="0">
                <a:latin typeface="Palatino Linotype" panose="02040502050505030304" pitchFamily="18" charset="0"/>
              </a:rPr>
              <a:t>12 marzo 2021</a:t>
            </a:r>
          </a:p>
          <a:p>
            <a:pPr algn="ctr"/>
            <a:r>
              <a:rPr lang="it-IT" sz="2400" i="1" smtClean="0">
                <a:latin typeface="Palatino Linotype" panose="02040502050505030304" pitchFamily="18" charset="0"/>
              </a:rPr>
              <a:t>Dispositio</a:t>
            </a:r>
          </a:p>
        </p:txBody>
      </p:sp>
    </p:spTree>
    <p:extLst>
      <p:ext uri="{BB962C8B-B14F-4D97-AF65-F5344CB8AC3E}">
        <p14:creationId xmlns:p14="http://schemas.microsoft.com/office/powerpoint/2010/main" val="11097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23852" y="1397726"/>
            <a:ext cx="615260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mtClean="0">
                <a:latin typeface="Palatino Linotype" panose="02040502050505030304" pitchFamily="18" charset="0"/>
              </a:rPr>
              <a:t>«La materia giuridica che l’oratore doveva conoscere per poter trovare argomenti a sostegno  della propria causa fu descritta dai retori latini </a:t>
            </a:r>
            <a:r>
              <a:rPr lang="it-IT" smtClean="0">
                <a:solidFill>
                  <a:srgbClr val="C00000"/>
                </a:solidFill>
                <a:latin typeface="Palatino Linotype" panose="02040502050505030304" pitchFamily="18" charset="0"/>
              </a:rPr>
              <a:t>secondo il conformarsi della materia stessa alle diverse sezioni del discorso</a:t>
            </a:r>
            <a:r>
              <a:rPr lang="it-IT" smtClean="0">
                <a:latin typeface="Palatino Linotype" panose="02040502050505030304" pitchFamily="18" charset="0"/>
              </a:rPr>
              <a:t> nelle quali l’oratore doveva discuterne. È per questo che nei principali trattati latini le ripartizioni del discorso sono analizzate nell’ambito dell’</a:t>
            </a:r>
            <a:r>
              <a:rPr lang="it-IT" i="1" smtClean="0">
                <a:latin typeface="Palatino Linotype" panose="02040502050505030304" pitchFamily="18" charset="0"/>
              </a:rPr>
              <a:t>inventio</a:t>
            </a:r>
            <a:r>
              <a:rPr lang="it-IT" smtClean="0">
                <a:latin typeface="Palatino Linotype" panose="02040502050505030304" pitchFamily="18" charset="0"/>
              </a:rPr>
              <a:t>, benché esse siano fenomeni della </a:t>
            </a:r>
            <a:r>
              <a:rPr lang="it-IT" i="1" smtClean="0">
                <a:latin typeface="Palatino Linotype" panose="02040502050505030304" pitchFamily="18" charset="0"/>
              </a:rPr>
              <a:t>dispositio</a:t>
            </a:r>
            <a:r>
              <a:rPr lang="it-IT" smtClean="0">
                <a:latin typeface="Palatino Linotype" panose="02040502050505030304" pitchFamily="18" charset="0"/>
              </a:rPr>
              <a:t>; come tali infatti le aveva esaminate Aristotele».</a:t>
            </a:r>
          </a:p>
          <a:p>
            <a:pPr algn="just">
              <a:lnSpc>
                <a:spcPct val="150000"/>
              </a:lnSpc>
            </a:pPr>
            <a:r>
              <a:rPr lang="it-IT" smtClean="0">
                <a:latin typeface="Palatino Linotype" panose="02040502050505030304" pitchFamily="18" charset="0"/>
              </a:rPr>
              <a:t>(Mortara Garavelli, </a:t>
            </a:r>
            <a:r>
              <a:rPr lang="it-IT" i="1" smtClean="0">
                <a:latin typeface="Palatino Linotype" panose="02040502050505030304" pitchFamily="18" charset="0"/>
              </a:rPr>
              <a:t>Manuale</a:t>
            </a:r>
            <a:r>
              <a:rPr lang="it-IT" smtClean="0">
                <a:latin typeface="Palatino Linotype" panose="02040502050505030304" pitchFamily="18" charset="0"/>
              </a:rPr>
              <a:t>, p. 61.)</a:t>
            </a:r>
            <a:endParaRPr lang="it-IT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427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548183"/>
              </p:ext>
            </p:extLst>
          </p:nvPr>
        </p:nvGraphicFramePr>
        <p:xfrm>
          <a:off x="574767" y="1906452"/>
          <a:ext cx="8072844" cy="3657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5992">
                  <a:extLst>
                    <a:ext uri="{9D8B030D-6E8A-4147-A177-3AD203B41FA5}">
                      <a16:colId xmlns:a16="http://schemas.microsoft.com/office/drawing/2014/main" val="1091025086"/>
                    </a:ext>
                  </a:extLst>
                </a:gridCol>
                <a:gridCol w="4246852">
                  <a:extLst>
                    <a:ext uri="{9D8B030D-6E8A-4147-A177-3AD203B41FA5}">
                      <a16:colId xmlns:a16="http://schemas.microsoft.com/office/drawing/2014/main" val="826725927"/>
                    </a:ext>
                  </a:extLst>
                </a:gridCol>
              </a:tblGrid>
              <a:tr h="332601">
                <a:tc>
                  <a:txBody>
                    <a:bodyPr/>
                    <a:lstStyle/>
                    <a:p>
                      <a:r>
                        <a:rPr lang="it-IT" sz="1800" b="1" smtClean="0">
                          <a:latin typeface="Palatino Linotype" panose="02040502050505030304" pitchFamily="18" charset="0"/>
                        </a:rPr>
                        <a:t>Exordium / Prooemium / Principium</a:t>
                      </a:r>
                      <a:endParaRPr lang="it-IT" sz="1800" b="1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smtClean="0">
                          <a:latin typeface="Palatino Linotype" panose="02040502050505030304" pitchFamily="18" charset="0"/>
                        </a:rPr>
                        <a:t>Esordio / Proemio / Inizio</a:t>
                      </a:r>
                      <a:endParaRPr lang="it-IT" sz="1800" b="1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351933"/>
                  </a:ext>
                </a:extLst>
              </a:tr>
              <a:tr h="1307011">
                <a:tc>
                  <a:txBody>
                    <a:bodyPr/>
                    <a:lstStyle/>
                    <a:p>
                      <a:r>
                        <a:rPr lang="it-IT" sz="1800" b="1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Narratio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digressio/egressus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propositio/expositio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partitio/enumeratio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800" b="1">
                        <a:solidFill>
                          <a:schemeClr val="bg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Narrazione</a:t>
                      </a:r>
                      <a:r>
                        <a:rPr lang="it-IT" sz="1800" b="1" baseline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 / Esposizione dei fatti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baseline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digressione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baseline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proposizione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baseline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partizione</a:t>
                      </a:r>
                      <a:endParaRPr lang="it-IT" sz="1800" b="1">
                        <a:solidFill>
                          <a:schemeClr val="bg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764644"/>
                  </a:ext>
                </a:extLst>
              </a:tr>
              <a:tr h="635588">
                <a:tc>
                  <a:txBody>
                    <a:bodyPr/>
                    <a:lstStyle/>
                    <a:p>
                      <a:r>
                        <a:rPr lang="it-IT" sz="1800" b="1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Argumentatio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confirmatio/probatio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refutatio/confutatio/reprehensio</a:t>
                      </a:r>
                      <a:endParaRPr lang="it-IT" sz="1800" b="1">
                        <a:solidFill>
                          <a:schemeClr val="bg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Argomentazione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conferma/dimostrazione/prova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b="1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confutazione</a:t>
                      </a:r>
                      <a:endParaRPr lang="it-IT" sz="1800" b="1">
                        <a:solidFill>
                          <a:schemeClr val="bg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182687"/>
                  </a:ext>
                </a:extLst>
              </a:tr>
              <a:tr h="640469">
                <a:tc>
                  <a:txBody>
                    <a:bodyPr/>
                    <a:lstStyle/>
                    <a:p>
                      <a:r>
                        <a:rPr lang="it-IT" sz="1800" b="1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Peroratio / Epilogus / Conclusio</a:t>
                      </a:r>
                      <a:endParaRPr lang="it-IT" sz="1800" b="1">
                        <a:solidFill>
                          <a:schemeClr val="bg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Perorazione / Epilogo /</a:t>
                      </a:r>
                      <a:r>
                        <a:rPr lang="it-IT" sz="1800" b="1" baseline="0" smtClean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 Conclusione</a:t>
                      </a:r>
                      <a:endParaRPr lang="it-IT" sz="1800" b="1">
                        <a:solidFill>
                          <a:schemeClr val="bg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504493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574767" y="992778"/>
            <a:ext cx="7476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cap="small" smtClean="0">
                <a:latin typeface="Palatino Linotype" panose="02040502050505030304" pitchFamily="18" charset="0"/>
              </a:rPr>
              <a:t>Le parti del discorso persuasivo (</a:t>
            </a:r>
            <a:r>
              <a:rPr lang="it-IT" sz="2400" i="1" cap="small" smtClean="0">
                <a:latin typeface="Palatino Linotype" panose="02040502050505030304" pitchFamily="18" charset="0"/>
              </a:rPr>
              <a:t>genus iudiciale</a:t>
            </a:r>
            <a:r>
              <a:rPr lang="it-IT" sz="2400" cap="small" smtClean="0">
                <a:latin typeface="Palatino Linotype" panose="02040502050505030304" pitchFamily="18" charset="0"/>
              </a:rPr>
              <a:t>)</a:t>
            </a:r>
            <a:endParaRPr lang="it-IT" sz="2400" cap="small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67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756263" y="1502228"/>
            <a:ext cx="413164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cap="small" smtClean="0">
                <a:latin typeface="Palatino Linotype" panose="02040502050505030304" pitchFamily="18" charset="0"/>
              </a:rPr>
              <a:t>Ordine interno alla parte</a:t>
            </a:r>
            <a:endParaRPr lang="it-IT" sz="2400" smtClean="0">
              <a:latin typeface="Palatino Linotype" panose="02040502050505030304" pitchFamily="18" charset="0"/>
            </a:endParaRPr>
          </a:p>
          <a:p>
            <a:endParaRPr lang="it-IT" sz="2400" smtClean="0">
              <a:latin typeface="Palatino Linotype" panose="02040502050505030304" pitchFamily="18" charset="0"/>
            </a:endParaRPr>
          </a:p>
          <a:p>
            <a:r>
              <a:rPr lang="it-IT" sz="2400" b="1" i="1">
                <a:solidFill>
                  <a:srgbClr val="0070C0"/>
                </a:solidFill>
                <a:latin typeface="Palatino Linotype" panose="02040502050505030304" pitchFamily="18" charset="0"/>
              </a:rPr>
              <a:t>N</a:t>
            </a:r>
            <a:r>
              <a:rPr lang="it-IT" sz="2400" b="1" i="1" smtClean="0">
                <a:solidFill>
                  <a:srgbClr val="0070C0"/>
                </a:solidFill>
                <a:latin typeface="Palatino Linotype" panose="02040502050505030304" pitchFamily="18" charset="0"/>
              </a:rPr>
              <a:t>arratio</a:t>
            </a:r>
          </a:p>
          <a:p>
            <a:r>
              <a:rPr lang="it-IT" sz="2400">
                <a:latin typeface="Palatino Linotype" panose="02040502050505030304" pitchFamily="18" charset="0"/>
              </a:rPr>
              <a:t>o</a:t>
            </a:r>
            <a:r>
              <a:rPr lang="it-IT" sz="2400" smtClean="0">
                <a:latin typeface="Palatino Linotype" panose="02040502050505030304" pitchFamily="18" charset="0"/>
              </a:rPr>
              <a:t>rdine cronologico</a:t>
            </a:r>
          </a:p>
          <a:p>
            <a:endParaRPr lang="it-IT" sz="2400">
              <a:latin typeface="Palatino Linotype" panose="02040502050505030304" pitchFamily="18" charset="0"/>
            </a:endParaRPr>
          </a:p>
          <a:p>
            <a:r>
              <a:rPr lang="it-IT" sz="2400" b="1" i="1">
                <a:solidFill>
                  <a:srgbClr val="0070C0"/>
                </a:solidFill>
                <a:latin typeface="Palatino Linotype" panose="02040502050505030304" pitchFamily="18" charset="0"/>
              </a:rPr>
              <a:t>A</a:t>
            </a:r>
            <a:r>
              <a:rPr lang="it-IT" sz="2400" b="1" i="1" smtClean="0">
                <a:solidFill>
                  <a:srgbClr val="0070C0"/>
                </a:solidFill>
                <a:latin typeface="Palatino Linotype" panose="02040502050505030304" pitchFamily="18" charset="0"/>
              </a:rPr>
              <a:t>rgumentatio</a:t>
            </a:r>
          </a:p>
          <a:p>
            <a:pPr marL="342900" indent="-342900">
              <a:buAutoNum type="arabicPeriod"/>
            </a:pPr>
            <a:r>
              <a:rPr lang="it-IT" sz="2400" smtClean="0">
                <a:latin typeface="Palatino Linotype" panose="02040502050505030304" pitchFamily="18" charset="0"/>
              </a:rPr>
              <a:t>forza crescente</a:t>
            </a:r>
          </a:p>
          <a:p>
            <a:pPr marL="342900" indent="-342900">
              <a:buAutoNum type="arabicPeriod"/>
            </a:pPr>
            <a:r>
              <a:rPr lang="it-IT" sz="2400">
                <a:latin typeface="Palatino Linotype" panose="02040502050505030304" pitchFamily="18" charset="0"/>
              </a:rPr>
              <a:t>f</a:t>
            </a:r>
            <a:r>
              <a:rPr lang="it-IT" sz="2400" smtClean="0">
                <a:latin typeface="Palatino Linotype" panose="02040502050505030304" pitchFamily="18" charset="0"/>
              </a:rPr>
              <a:t>orza decrescente</a:t>
            </a:r>
          </a:p>
          <a:p>
            <a:pPr marL="342900" indent="-342900">
              <a:buAutoNum type="arabicPeriod"/>
            </a:pPr>
            <a:r>
              <a:rPr lang="it-IT" sz="2400">
                <a:latin typeface="Palatino Linotype" panose="02040502050505030304" pitchFamily="18" charset="0"/>
              </a:rPr>
              <a:t>o</a:t>
            </a:r>
            <a:r>
              <a:rPr lang="it-IT" sz="2400" smtClean="0">
                <a:latin typeface="Palatino Linotype" panose="02040502050505030304" pitchFamily="18" charset="0"/>
              </a:rPr>
              <a:t>rdine nestoriano</a:t>
            </a:r>
            <a:endParaRPr lang="it-IT" sz="240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483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27462" y="718457"/>
            <a:ext cx="7607718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cap="small" smtClean="0">
                <a:latin typeface="Palatino Linotype" panose="02040502050505030304" pitchFamily="18" charset="0"/>
              </a:rPr>
              <a:t>Ordine interno all’enunciato</a:t>
            </a:r>
          </a:p>
          <a:p>
            <a:pPr>
              <a:lnSpc>
                <a:spcPct val="150000"/>
              </a:lnSpc>
            </a:pPr>
            <a:endParaRPr lang="it-IT" cap="small" smtClean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b="1" cap="small" smtClean="0">
                <a:solidFill>
                  <a:srgbClr val="0070C0"/>
                </a:solidFill>
                <a:latin typeface="Palatino Linotype" panose="02040502050505030304" pitchFamily="18" charset="0"/>
              </a:rPr>
              <a:t>Virgilio</a:t>
            </a:r>
            <a:r>
              <a:rPr lang="it-IT" b="1" cap="small">
                <a:solidFill>
                  <a:srgbClr val="0070C0"/>
                </a:solidFill>
                <a:latin typeface="Palatino Linotype" panose="02040502050505030304" pitchFamily="18" charset="0"/>
              </a:rPr>
              <a:t>, </a:t>
            </a:r>
            <a:r>
              <a:rPr lang="it-IT" b="1" i="1" cap="small">
                <a:solidFill>
                  <a:srgbClr val="0070C0"/>
                </a:solidFill>
                <a:latin typeface="Palatino Linotype" panose="02040502050505030304" pitchFamily="18" charset="0"/>
              </a:rPr>
              <a:t>Eneide</a:t>
            </a:r>
            <a:r>
              <a:rPr lang="it-IT" b="1" cap="small">
                <a:solidFill>
                  <a:srgbClr val="0070C0"/>
                </a:solidFill>
                <a:latin typeface="Palatino Linotype" panose="02040502050505030304" pitchFamily="18" charset="0"/>
              </a:rPr>
              <a:t> III, </a:t>
            </a:r>
            <a:r>
              <a:rPr lang="it-IT" b="1" cap="small" smtClean="0">
                <a:solidFill>
                  <a:srgbClr val="0070C0"/>
                </a:solidFill>
                <a:latin typeface="Palatino Linotype" panose="02040502050505030304" pitchFamily="18" charset="0"/>
              </a:rPr>
              <a:t>349-351</a:t>
            </a:r>
            <a:endParaRPr lang="it-IT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b="1" smtClean="0">
                <a:latin typeface="Palatino Linotype" panose="02040502050505030304" pitchFamily="18" charset="0"/>
              </a:rPr>
              <a:t>Procedo</a:t>
            </a:r>
            <a:r>
              <a:rPr lang="it-IT" smtClean="0">
                <a:latin typeface="Palatino Linotype" panose="02040502050505030304" pitchFamily="18" charset="0"/>
              </a:rPr>
              <a:t> </a:t>
            </a:r>
            <a:r>
              <a:rPr lang="it-IT">
                <a:latin typeface="Palatino Linotype" panose="02040502050505030304" pitchFamily="18" charset="0"/>
              </a:rPr>
              <a:t>et </a:t>
            </a:r>
            <a:r>
              <a:rPr lang="it-IT" smtClean="0">
                <a:latin typeface="Palatino Linotype" panose="02040502050505030304" pitchFamily="18" charset="0"/>
              </a:rPr>
              <a:t>parvam Troiam </a:t>
            </a:r>
            <a:r>
              <a:rPr lang="it-IT">
                <a:latin typeface="Palatino Linotype" panose="02040502050505030304" pitchFamily="18" charset="0"/>
              </a:rPr>
              <a:t>simulataque magnis</a:t>
            </a:r>
          </a:p>
          <a:p>
            <a:pPr>
              <a:lnSpc>
                <a:spcPct val="150000"/>
              </a:lnSpc>
            </a:pPr>
            <a:r>
              <a:rPr lang="it-IT" smtClean="0">
                <a:latin typeface="Palatino Linotype" panose="02040502050505030304" pitchFamily="18" charset="0"/>
              </a:rPr>
              <a:t>Pergama </a:t>
            </a:r>
            <a:r>
              <a:rPr lang="it-IT">
                <a:latin typeface="Palatino Linotype" panose="02040502050505030304" pitchFamily="18" charset="0"/>
              </a:rPr>
              <a:t>et arentem Xanthi cognomine rivom</a:t>
            </a:r>
          </a:p>
          <a:p>
            <a:pPr>
              <a:lnSpc>
                <a:spcPct val="150000"/>
              </a:lnSpc>
            </a:pPr>
            <a:r>
              <a:rPr lang="it-IT" b="1" smtClean="0">
                <a:latin typeface="Palatino Linotype" panose="02040502050505030304" pitchFamily="18" charset="0"/>
              </a:rPr>
              <a:t>adgnosco</a:t>
            </a:r>
            <a:r>
              <a:rPr lang="it-IT" smtClean="0">
                <a:latin typeface="Palatino Linotype" panose="02040502050505030304" pitchFamily="18" charset="0"/>
              </a:rPr>
              <a:t> </a:t>
            </a:r>
            <a:r>
              <a:rPr lang="it-IT">
                <a:latin typeface="Palatino Linotype" panose="02040502050505030304" pitchFamily="18" charset="0"/>
              </a:rPr>
              <a:t>Scaeaeque </a:t>
            </a:r>
            <a:r>
              <a:rPr lang="it-IT" b="1">
                <a:latin typeface="Palatino Linotype" panose="02040502050505030304" pitchFamily="18" charset="0"/>
              </a:rPr>
              <a:t>amplector</a:t>
            </a:r>
            <a:r>
              <a:rPr lang="it-IT">
                <a:latin typeface="Palatino Linotype" panose="02040502050505030304" pitchFamily="18" charset="0"/>
              </a:rPr>
              <a:t> limina </a:t>
            </a:r>
            <a:r>
              <a:rPr lang="it-IT" smtClean="0">
                <a:latin typeface="Palatino Linotype" panose="02040502050505030304" pitchFamily="18" charset="0"/>
              </a:rPr>
              <a:t>portae.</a:t>
            </a:r>
          </a:p>
          <a:p>
            <a:pPr>
              <a:lnSpc>
                <a:spcPct val="150000"/>
              </a:lnSpc>
            </a:pPr>
            <a:endParaRPr lang="it-IT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b="1">
                <a:latin typeface="Palatino Linotype" panose="02040502050505030304" pitchFamily="18" charset="0"/>
              </a:rPr>
              <a:t>V</a:t>
            </a:r>
            <a:r>
              <a:rPr lang="it-IT" b="1" smtClean="0">
                <a:latin typeface="Palatino Linotype" panose="02040502050505030304" pitchFamily="18" charset="0"/>
              </a:rPr>
              <a:t>ado avanti</a:t>
            </a:r>
            <a:r>
              <a:rPr lang="it-IT" smtClean="0">
                <a:latin typeface="Palatino Linotype" panose="02040502050505030304" pitchFamily="18" charset="0"/>
              </a:rPr>
              <a:t> e una piccola Ilio e un Pergamo che simula</a:t>
            </a:r>
          </a:p>
          <a:p>
            <a:pPr>
              <a:lnSpc>
                <a:spcPct val="150000"/>
              </a:lnSpc>
            </a:pPr>
            <a:r>
              <a:rPr lang="it-IT">
                <a:latin typeface="Palatino Linotype" panose="02040502050505030304" pitchFamily="18" charset="0"/>
              </a:rPr>
              <a:t>q</a:t>
            </a:r>
            <a:r>
              <a:rPr lang="it-IT" smtClean="0">
                <a:latin typeface="Palatino Linotype" panose="02040502050505030304" pitchFamily="18" charset="0"/>
              </a:rPr>
              <a:t>uello maestoso e un arido corso d’acqua rinominato Xanto</a:t>
            </a:r>
          </a:p>
          <a:p>
            <a:pPr>
              <a:lnSpc>
                <a:spcPct val="150000"/>
              </a:lnSpc>
            </a:pPr>
            <a:r>
              <a:rPr lang="it-IT" b="1">
                <a:latin typeface="Palatino Linotype" panose="02040502050505030304" pitchFamily="18" charset="0"/>
              </a:rPr>
              <a:t>r</a:t>
            </a:r>
            <a:r>
              <a:rPr lang="it-IT" b="1" smtClean="0">
                <a:latin typeface="Palatino Linotype" panose="02040502050505030304" pitchFamily="18" charset="0"/>
              </a:rPr>
              <a:t>iconosco </a:t>
            </a:r>
            <a:r>
              <a:rPr lang="it-IT" smtClean="0">
                <a:latin typeface="Palatino Linotype" panose="02040502050505030304" pitchFamily="18" charset="0"/>
              </a:rPr>
              <a:t>e di una porta Scea </a:t>
            </a:r>
            <a:r>
              <a:rPr lang="it-IT" b="1" smtClean="0">
                <a:latin typeface="Palatino Linotype" panose="02040502050505030304" pitchFamily="18" charset="0"/>
              </a:rPr>
              <a:t>abbraccio</a:t>
            </a:r>
            <a:r>
              <a:rPr lang="it-IT" smtClean="0">
                <a:latin typeface="Palatino Linotype" panose="02040502050505030304" pitchFamily="18" charset="0"/>
              </a:rPr>
              <a:t> il limitare.</a:t>
            </a:r>
          </a:p>
          <a:p>
            <a:pPr>
              <a:lnSpc>
                <a:spcPct val="150000"/>
              </a:lnSpc>
            </a:pPr>
            <a:endParaRPr lang="it-IT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1559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04948" y="1515291"/>
            <a:ext cx="8425383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it-IT" sz="240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2200" b="1" smtClean="0">
                <a:latin typeface="Palatino Linotype" panose="02040502050505030304" pitchFamily="18" charset="0"/>
              </a:rPr>
              <a:t>(1) Procedo</a:t>
            </a:r>
            <a:r>
              <a:rPr lang="it-IT" sz="2200" smtClean="0">
                <a:latin typeface="Palatino Linotype" panose="02040502050505030304" pitchFamily="18" charset="0"/>
              </a:rPr>
              <a:t> </a:t>
            </a:r>
            <a:r>
              <a:rPr lang="it-IT" sz="2200" smtClean="0">
                <a:solidFill>
                  <a:srgbClr val="0070C0"/>
                </a:solidFill>
                <a:latin typeface="Palatino Linotype" panose="02040502050505030304" pitchFamily="18" charset="0"/>
              </a:rPr>
              <a:t>||</a:t>
            </a:r>
            <a:r>
              <a:rPr lang="it-IT" sz="2200" smtClean="0">
                <a:latin typeface="Palatino Linotype" panose="02040502050505030304" pitchFamily="18" charset="0"/>
              </a:rPr>
              <a:t> </a:t>
            </a:r>
            <a:r>
              <a:rPr lang="it-IT" sz="2200" b="1" smtClean="0">
                <a:latin typeface="Palatino Linotype" panose="02040502050505030304" pitchFamily="18" charset="0"/>
              </a:rPr>
              <a:t>(2)</a:t>
            </a:r>
            <a:r>
              <a:rPr lang="it-IT" sz="2200" smtClean="0">
                <a:latin typeface="Palatino Linotype" panose="02040502050505030304" pitchFamily="18" charset="0"/>
              </a:rPr>
              <a:t> et |</a:t>
            </a:r>
            <a:r>
              <a:rPr lang="it-IT" sz="2200" smtClean="0">
                <a:solidFill>
                  <a:srgbClr val="C00000"/>
                </a:solidFill>
                <a:latin typeface="Palatino Linotype" panose="02040502050505030304" pitchFamily="18" charset="0"/>
              </a:rPr>
              <a:t>(a) </a:t>
            </a:r>
            <a:r>
              <a:rPr lang="it-IT" sz="2200" smtClean="0">
                <a:latin typeface="Palatino Linotype" panose="02040502050505030304" pitchFamily="18" charset="0"/>
              </a:rPr>
              <a:t>parvam Troiam | </a:t>
            </a:r>
            <a:r>
              <a:rPr lang="it-IT" sz="2200" smtClean="0">
                <a:solidFill>
                  <a:srgbClr val="C00000"/>
                </a:solidFill>
                <a:latin typeface="Palatino Linotype" panose="02040502050505030304" pitchFamily="18" charset="0"/>
              </a:rPr>
              <a:t>(b) </a:t>
            </a:r>
            <a:r>
              <a:rPr lang="it-IT" sz="2200" smtClean="0">
                <a:latin typeface="Palatino Linotype" panose="02040502050505030304" pitchFamily="18" charset="0"/>
              </a:rPr>
              <a:t>simulataque magnis</a:t>
            </a:r>
          </a:p>
          <a:p>
            <a:pPr>
              <a:lnSpc>
                <a:spcPct val="150000"/>
              </a:lnSpc>
            </a:pPr>
            <a:r>
              <a:rPr lang="it-IT" sz="2200" smtClean="0">
                <a:latin typeface="Palatino Linotype" panose="02040502050505030304" pitchFamily="18" charset="0"/>
              </a:rPr>
              <a:t>Pergama | et </a:t>
            </a:r>
            <a:r>
              <a:rPr lang="it-IT" sz="2200" smtClean="0">
                <a:solidFill>
                  <a:srgbClr val="C00000"/>
                </a:solidFill>
                <a:latin typeface="Palatino Linotype" panose="02040502050505030304" pitchFamily="18" charset="0"/>
              </a:rPr>
              <a:t>(c) </a:t>
            </a:r>
            <a:r>
              <a:rPr lang="it-IT" sz="2200" smtClean="0">
                <a:latin typeface="Palatino Linotype" panose="02040502050505030304" pitchFamily="18" charset="0"/>
              </a:rPr>
              <a:t>arentem Xanthi cognomine rivom</a:t>
            </a:r>
          </a:p>
          <a:p>
            <a:pPr>
              <a:lnSpc>
                <a:spcPct val="150000"/>
              </a:lnSpc>
            </a:pPr>
            <a:r>
              <a:rPr lang="it-IT" sz="2200" b="1" smtClean="0">
                <a:latin typeface="Palatino Linotype" panose="02040502050505030304" pitchFamily="18" charset="0"/>
              </a:rPr>
              <a:t>adgnosco</a:t>
            </a:r>
            <a:r>
              <a:rPr lang="it-IT" sz="2200" smtClean="0">
                <a:latin typeface="Palatino Linotype" panose="02040502050505030304" pitchFamily="18" charset="0"/>
              </a:rPr>
              <a:t> </a:t>
            </a:r>
            <a:r>
              <a:rPr lang="it-IT" sz="2200" smtClean="0">
                <a:solidFill>
                  <a:srgbClr val="0070C0"/>
                </a:solidFill>
                <a:latin typeface="Palatino Linotype" panose="02040502050505030304" pitchFamily="18" charset="0"/>
              </a:rPr>
              <a:t>||</a:t>
            </a:r>
            <a:r>
              <a:rPr lang="it-IT" sz="2200" smtClean="0">
                <a:latin typeface="Palatino Linotype" panose="02040502050505030304" pitchFamily="18" charset="0"/>
              </a:rPr>
              <a:t> </a:t>
            </a:r>
            <a:r>
              <a:rPr lang="it-IT" sz="2200" b="1" smtClean="0">
                <a:latin typeface="Palatino Linotype" panose="02040502050505030304" pitchFamily="18" charset="0"/>
              </a:rPr>
              <a:t>(3)</a:t>
            </a:r>
            <a:r>
              <a:rPr lang="it-IT" sz="2200" smtClean="0">
                <a:latin typeface="Palatino Linotype" panose="02040502050505030304" pitchFamily="18" charset="0"/>
              </a:rPr>
              <a:t> Scaeaeque </a:t>
            </a:r>
            <a:r>
              <a:rPr lang="it-IT" sz="2200" b="1" smtClean="0">
                <a:latin typeface="Palatino Linotype" panose="02040502050505030304" pitchFamily="18" charset="0"/>
              </a:rPr>
              <a:t>amplector</a:t>
            </a:r>
            <a:r>
              <a:rPr lang="it-IT" sz="2200" smtClean="0">
                <a:latin typeface="Palatino Linotype" panose="02040502050505030304" pitchFamily="18" charset="0"/>
              </a:rPr>
              <a:t> limina portae.</a:t>
            </a:r>
            <a:endParaRPr lang="it-IT" sz="220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184260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226</TotalTime>
  <Words>252</Words>
  <Application>Microsoft Office PowerPoint</Application>
  <PresentationFormat>Presentazione su schermo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Corbel</vt:lpstr>
      <vt:lpstr>Palatino Linotype</vt:lpstr>
      <vt:lpstr>Base</vt:lpstr>
      <vt:lpstr>Retorica e comunicazione nella letteratura latina  Docente: Marco Fernandelli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Retorica e comunicazione nella letteratura latina Lezione 8 – 3 aprile 2020  Docente: Marco Fernandelli</dc:title>
  <dc:creator>Marco Fernandelli</dc:creator>
  <cp:lastModifiedBy>Marco Fernandelli</cp:lastModifiedBy>
  <cp:revision>18</cp:revision>
  <dcterms:created xsi:type="dcterms:W3CDTF">2020-04-03T10:35:22Z</dcterms:created>
  <dcterms:modified xsi:type="dcterms:W3CDTF">2021-03-12T09:38:56Z</dcterms:modified>
</cp:coreProperties>
</file>