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5" r:id="rId19"/>
    <p:sldId id="296" r:id="rId20"/>
    <p:sldId id="273" r:id="rId21"/>
    <p:sldId id="263" r:id="rId22"/>
    <p:sldId id="274" r:id="rId23"/>
    <p:sldId id="275" r:id="rId24"/>
    <p:sldId id="277" r:id="rId25"/>
    <p:sldId id="276" r:id="rId26"/>
    <p:sldId id="278" r:id="rId27"/>
    <p:sldId id="279" r:id="rId28"/>
    <p:sldId id="280" r:id="rId29"/>
    <p:sldId id="281" r:id="rId30"/>
    <p:sldId id="282" r:id="rId31"/>
    <p:sldId id="283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6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B1D41E-5378-4CCA-8E78-CAAF6243A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B13F98-AC32-4CE5-9F96-51DD3E32C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B1BEB4-5499-4B64-89E2-3E9FFE14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4E3A-D55E-449B-94C6-A41A79293851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7E61FF-9977-4E4A-9677-6C13FC625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BBDE92-FD02-4748-90FA-C6F5DA1B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76CF-4E92-43FC-9C39-1C5E4A1C4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82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81085C-5749-4ABF-B4EE-00033E79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FFD2417-4161-4B82-A342-6147E21D2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BB3AB9-D64E-4B67-A825-8CFD5F961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4E3A-D55E-449B-94C6-A41A79293851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C83EC2-9AD2-4947-8D53-DA022DEA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F81B5B-43E7-46EA-B211-A806C4CA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76CF-4E92-43FC-9C39-1C5E4A1C4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46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F38BD62-B8D3-4D39-9478-7AC717F42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6509947-9D2B-4E56-8C51-A6BA29A46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B59C9D-4565-4B2A-B27F-E2B837F2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4E3A-D55E-449B-94C6-A41A79293851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5A5A4A-ACF5-4643-A3DA-3F99B9F48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7A762C-BB46-4A29-AA7A-A00839C7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76CF-4E92-43FC-9C39-1C5E4A1C4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29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3FE125-94A5-4AC2-9129-FDAF278FF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97F60B-4E4E-4D02-8244-FE87F9E66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918C7C-2156-4B94-B85B-ED341949D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4E3A-D55E-449B-94C6-A41A79293851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DE2D67-5C6E-4295-90FC-7C7751BB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9152F3-5E07-459E-AEDE-3D05D1344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76CF-4E92-43FC-9C39-1C5E4A1C4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79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13DDEF-8370-464F-BDF5-1EF25D9B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43940B-2BB1-450F-86C8-F2A9CC8AE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81DF5D-CBCA-4181-93C5-D23E738F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4E3A-D55E-449B-94C6-A41A79293851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5ACDB5-62E3-4551-9227-1714EE66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879ADC-01D1-4D3F-9912-1EF7A4A8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76CF-4E92-43FC-9C39-1C5E4A1C4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343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DEC11E-743E-40C5-B720-93F618C0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12F1B8-E138-4667-ACFE-99BB272DC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88B96C-61F4-4CF6-A313-658CDA95A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E129B0-A115-4BA9-9EA1-BC01376C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4E3A-D55E-449B-94C6-A41A79293851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087B0A-8EB5-4039-8898-EBB22E70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9C1C26-C28D-4593-8B90-F6A0E653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76CF-4E92-43FC-9C39-1C5E4A1C4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69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640828-60AE-4113-B8B4-88A1FE48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A98492-738A-4EAA-BF4A-F59ACD6BE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DA352E-387C-46A4-9D62-5CE9AF0C3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223B14-7267-4C54-9699-4C3B0BDA0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137241D-07BD-4B98-9306-C93F7E4F7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06C6DE0-A6F1-44A7-9218-A37B9DF06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4E3A-D55E-449B-94C6-A41A79293851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48A7045-43FC-46A8-814C-9424575E2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AA4E6FA-CDD3-4525-A992-14CD60A1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76CF-4E92-43FC-9C39-1C5E4A1C4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12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80C1E3-0538-4A90-BB4C-B2F528A5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260E9B5-C014-4CC2-AB8F-A1234E2A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4E3A-D55E-449B-94C6-A41A79293851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ABAEAA-58E1-47BA-ADAE-EE1AA3E9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2ADC6E5-B82C-46CD-B31A-E62DCEED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76CF-4E92-43FC-9C39-1C5E4A1C4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9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FAE2E6D-8806-48BC-B609-43D1C0612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4E3A-D55E-449B-94C6-A41A79293851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3391E6-C9CC-4AAA-BE26-C4A70A97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5CDE13-1476-4740-B824-33994599D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76CF-4E92-43FC-9C39-1C5E4A1C4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776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AEAD0F-5DC6-4721-A11C-2F265E21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B36207-5A99-4F1A-96B9-ED949C901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BD3010B-B5EE-40E7-BCBC-402BE9580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0AA1A3-1D9C-46F4-9A56-D8CF78F3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4E3A-D55E-449B-94C6-A41A79293851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6EA219-C35E-452B-962C-8FB6CCCE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14311D-C99B-4F3E-9E95-80A8F076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76CF-4E92-43FC-9C39-1C5E4A1C4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31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4AF309-0049-4D07-9C80-502C3CEC0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2C4E7C6-98D2-4831-8454-8C6CC7014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37AE89D-87AC-44E6-915C-AE9796851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77FE08-1A94-4926-A97C-F693FA77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4E3A-D55E-449B-94C6-A41A79293851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1EEC51-CA6E-4D38-91D4-064C4B4CC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9F2A72-611C-4BCA-8A4E-0A17FBA8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76CF-4E92-43FC-9C39-1C5E4A1C4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81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47500">
              <a:schemeClr val="accent6">
                <a:lumMod val="60000"/>
                <a:lumOff val="40000"/>
              </a:schemeClr>
            </a:gs>
            <a:gs pos="95000">
              <a:schemeClr val="accent4">
                <a:lumMod val="60000"/>
                <a:lumOff val="4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124A426-C7F3-4EE5-8C84-9E7143E86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1F8660-D897-47FA-8C5A-07819DF7D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3C34E3-4D66-43FB-8569-FED92DA0C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4E3A-D55E-449B-94C6-A41A79293851}" type="datetimeFigureOut">
              <a:rPr lang="it-IT" smtClean="0"/>
              <a:t>12/03/2021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AA1931-5815-4634-93F6-ABBF53A27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F8C572-9C59-43FB-997C-9531C5AF2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876CF-4E92-43FC-9C39-1C5E4A1C4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02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B8407D-9E7F-4D8E-B430-0F87D8E61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SOCIOLOGIA DELLA CULTURA E DELLA COMUNICAZIONE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12ECD28-07C0-441C-BFF0-2788B74A4C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Elena Bettinelli</a:t>
            </a:r>
          </a:p>
          <a:p>
            <a:r>
              <a:rPr lang="it-IT" sz="1600" dirty="0"/>
              <a:t>ELENA.BETTINELLI@dispes.units.it</a:t>
            </a:r>
          </a:p>
          <a:p>
            <a:r>
              <a:rPr lang="it-IT" dirty="0"/>
              <a:t>Anno Accademico 2020-2021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D5F27DB-9DE4-4646-8DD1-F320D56C9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071" y="0"/>
            <a:ext cx="4990478" cy="126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54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B80879-C8A2-4C30-994F-E36753F5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084"/>
          </a:xfrm>
        </p:spPr>
        <p:txBody>
          <a:bodyPr/>
          <a:lstStyle/>
          <a:p>
            <a:pPr algn="ctr"/>
            <a:r>
              <a:rPr lang="it-IT" dirty="0"/>
              <a:t>FUNZIONI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29B7EB-1123-4175-91CD-C47C0716E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2209"/>
            <a:ext cx="12192000" cy="5220666"/>
          </a:xfrm>
        </p:spPr>
        <p:txBody>
          <a:bodyPr>
            <a:normAutofit/>
          </a:bodyPr>
          <a:lstStyle/>
          <a:p>
            <a:r>
              <a:rPr lang="it-IT" sz="2800" dirty="0"/>
              <a:t>È una </a:t>
            </a:r>
            <a:r>
              <a:rPr lang="it-IT" sz="2800" b="1" dirty="0"/>
              <a:t>risposta</a:t>
            </a:r>
            <a:r>
              <a:rPr lang="it-IT" sz="2800" dirty="0"/>
              <a:t> soddisfacente </a:t>
            </a:r>
            <a:r>
              <a:rPr lang="it-IT" sz="2800" b="1" dirty="0"/>
              <a:t>alle differenze esistenti </a:t>
            </a:r>
            <a:r>
              <a:rPr lang="it-IT" sz="2800" dirty="0"/>
              <a:t>fra i gruppi umani dato che la spiegazione di natura «razziale» è stata da tempo screditata</a:t>
            </a:r>
          </a:p>
          <a:p>
            <a:r>
              <a:rPr lang="it-IT" sz="2800" dirty="0"/>
              <a:t>Nella specie umana si è verificata una sorta di regressione degli istinti traslata in una configurazione immaginata dall’uomo</a:t>
            </a:r>
          </a:p>
          <a:p>
            <a:r>
              <a:rPr lang="it-IT" sz="2800" dirty="0"/>
              <a:t>Rappresenta </a:t>
            </a:r>
            <a:r>
              <a:rPr lang="it-IT" sz="2800" b="1" dirty="0"/>
              <a:t>ordine, controllo, scelta, classificazione</a:t>
            </a:r>
          </a:p>
          <a:p>
            <a:r>
              <a:rPr lang="it-IT" sz="2800" dirty="0"/>
              <a:t>È molto più </a:t>
            </a:r>
            <a:r>
              <a:rPr lang="it-IT" sz="2800" b="1" dirty="0"/>
              <a:t>funzionale e flessibile </a:t>
            </a:r>
            <a:r>
              <a:rPr lang="it-IT" sz="2800" dirty="0"/>
              <a:t>dell’adattamento genetico</a:t>
            </a:r>
          </a:p>
          <a:p>
            <a:r>
              <a:rPr lang="it-IT" sz="2800" b="1" dirty="0"/>
              <a:t>Trasmissibile</a:t>
            </a:r>
            <a:r>
              <a:rPr lang="it-IT" sz="2800" dirty="0"/>
              <a:t> attraverso processi di natura </a:t>
            </a:r>
            <a:r>
              <a:rPr lang="it-IT" sz="2800" b="1" dirty="0"/>
              <a:t>comunicativa</a:t>
            </a:r>
            <a:r>
              <a:rPr lang="it-IT" sz="2800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800" dirty="0"/>
              <a:t>Linguaggio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800" dirty="0"/>
              <a:t>Scrittura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800" dirty="0"/>
              <a:t>Comunicazione non verbale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7056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302FBF-171B-42E0-B706-FAC0874FA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GENESI STORICA E INTELLETTUALE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8C4407-D234-46BB-A256-F5A19FC9F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0990"/>
            <a:ext cx="12192000" cy="5387009"/>
          </a:xfrm>
        </p:spPr>
        <p:txBody>
          <a:bodyPr>
            <a:normAutofit/>
          </a:bodyPr>
          <a:lstStyle/>
          <a:p>
            <a:r>
              <a:rPr lang="it-IT" sz="2800" i="1" dirty="0"/>
              <a:t>Culture</a:t>
            </a:r>
            <a:r>
              <a:rPr lang="it-IT" sz="2800" dirty="0"/>
              <a:t> in senso figurato comincia ad imporsi nel XVIII secolo («cultura delle arti, delle scienze, delle lettere…»)</a:t>
            </a:r>
          </a:p>
          <a:p>
            <a:r>
              <a:rPr lang="it-IT" sz="2800" dirty="0"/>
              <a:t>Gli </a:t>
            </a:r>
            <a:r>
              <a:rPr lang="it-IT" sz="2800" b="1" dirty="0"/>
              <a:t>Illuministi</a:t>
            </a:r>
            <a:r>
              <a:rPr lang="it-IT" sz="2800" dirty="0"/>
              <a:t> considerano la cultura caratteristica peculiare della specie umana: la </a:t>
            </a:r>
            <a:r>
              <a:rPr lang="it-IT" sz="2800" b="1" dirty="0"/>
              <a:t>Cultura</a:t>
            </a:r>
            <a:r>
              <a:rPr lang="it-IT" sz="2800" dirty="0"/>
              <a:t> (declinata al singolare) è propria all’Uomo – idea di </a:t>
            </a:r>
            <a:r>
              <a:rPr lang="it-IT" sz="2800" b="1" dirty="0"/>
              <a:t>progresso</a:t>
            </a:r>
            <a:r>
              <a:rPr lang="it-IT" sz="2800" dirty="0"/>
              <a:t>, evoluzione, educazione, ragione…</a:t>
            </a:r>
          </a:p>
          <a:p>
            <a:r>
              <a:rPr lang="it-IT" sz="2800" dirty="0"/>
              <a:t>La cultura è dunque un processo di </a:t>
            </a:r>
            <a:r>
              <a:rPr lang="it-IT" sz="2800" b="1" dirty="0"/>
              <a:t>formazione della personalità </a:t>
            </a:r>
            <a:r>
              <a:rPr lang="it-IT" sz="2800" dirty="0"/>
              <a:t>del </a:t>
            </a:r>
            <a:r>
              <a:rPr lang="it-IT" sz="2800" b="1" dirty="0"/>
              <a:t>singolo</a:t>
            </a:r>
            <a:r>
              <a:rPr lang="it-IT" sz="2800" dirty="0"/>
              <a:t> essere umano attraverso l’apprendimento</a:t>
            </a:r>
          </a:p>
          <a:p>
            <a:r>
              <a:rPr lang="it-IT" sz="2800" dirty="0"/>
              <a:t>Secondo tale concezione, detta «umanistica» o «classica», attraverso un adeguato processo educativo e per l’appunto culturale (arte, filosofia, intelletto…), si agisce sull’essere umano, «ingentilendolo», rendendolo raffinato, misurato, qualità che egli fa proprie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1149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A4CD0D-681C-460F-91FB-48A9634FB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/>
          <a:lstStyle/>
          <a:p>
            <a:r>
              <a:rPr lang="it-IT" dirty="0"/>
              <a:t>CONFLITTO CULTURA/CIVILIZZAZIONE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D465C2-22C2-4879-A258-E7BCD16F9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2940"/>
            <a:ext cx="12192000" cy="5705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i="1" dirty="0"/>
              <a:t>Kultur </a:t>
            </a:r>
            <a:r>
              <a:rPr lang="it-IT" sz="1800" dirty="0"/>
              <a:t>appare nella lingua tedesca del XVIII secolo e rappresenta inizialmente l’esatto corrispettivo di </a:t>
            </a:r>
            <a:r>
              <a:rPr lang="it-IT" sz="1800" i="1" dirty="0"/>
              <a:t>Culture.</a:t>
            </a:r>
            <a:r>
              <a:rPr lang="it-IT" sz="1800" dirty="0"/>
              <a:t> </a:t>
            </a:r>
          </a:p>
          <a:p>
            <a:pPr marL="0" indent="0">
              <a:buNone/>
            </a:pPr>
            <a:r>
              <a:rPr lang="it-IT" sz="1800" i="1" dirty="0"/>
              <a:t>Kultur</a:t>
            </a:r>
            <a:r>
              <a:rPr lang="it-IT" sz="1800" dirty="0"/>
              <a:t> verrà prontamente adottato dalla borghesia intellettuale tedesca in una relazione di antagonismo con l’aristocrazia di corte:</a:t>
            </a:r>
          </a:p>
          <a:p>
            <a:r>
              <a:rPr lang="it-IT" sz="1800" b="1" dirty="0"/>
              <a:t>Cultura</a:t>
            </a:r>
            <a:r>
              <a:rPr lang="it-IT" sz="1800" dirty="0"/>
              <a:t>: arricchimento profondo intellettuale e spirituale</a:t>
            </a:r>
          </a:p>
          <a:p>
            <a:r>
              <a:rPr lang="it-IT" sz="1800" b="1" dirty="0"/>
              <a:t>Civilizzazione</a:t>
            </a:r>
            <a:r>
              <a:rPr lang="it-IT" sz="1800" dirty="0"/>
              <a:t>: brillante solo in apparenza, raffinato superficialmente, frivolo</a:t>
            </a:r>
          </a:p>
          <a:p>
            <a:pPr marL="0" indent="0">
              <a:buNone/>
            </a:pPr>
            <a:r>
              <a:rPr lang="it-IT" sz="1800" dirty="0"/>
              <a:t>La diatriba si sposta su parametri nazionali, su criteri anti aristocratici e anti francesi: «cultura» come riabilitazione della lingua tedesca e segno dell’intera nazione tedesca.</a:t>
            </a:r>
          </a:p>
          <a:p>
            <a:pPr marL="0" indent="0">
              <a:buNone/>
            </a:pPr>
            <a:r>
              <a:rPr lang="it-IT" sz="1800" b="1" dirty="0"/>
              <a:t>Conflitto politico </a:t>
            </a:r>
            <a:r>
              <a:rPr lang="it-IT" sz="1800" dirty="0"/>
              <a:t>(sconfitta di Jena, 1806), </a:t>
            </a:r>
            <a:r>
              <a:rPr lang="it-IT" sz="1800" b="1" dirty="0"/>
              <a:t>nazionale e di ceto.</a:t>
            </a:r>
          </a:p>
          <a:p>
            <a:pPr marL="0" indent="0">
              <a:buNone/>
            </a:pPr>
            <a:r>
              <a:rPr lang="it-IT" sz="1800" b="1" dirty="0"/>
              <a:t>Johann Gottfried Herder </a:t>
            </a:r>
            <a:r>
              <a:rPr lang="it-IT" sz="1800" dirty="0"/>
              <a:t>(1744-1803) è uno dei precursori del </a:t>
            </a:r>
            <a:r>
              <a:rPr lang="it-IT" sz="1800" b="1" dirty="0"/>
              <a:t>relativismo culturale</a:t>
            </a:r>
            <a:r>
              <a:rPr lang="it-IT" sz="1800" dirty="0"/>
              <a:t>: non la cultura, ma una molteplicità di culture.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/>
              <a:t>Nel XIX secolo l’idea tedesca di cultura si lega al concetto di «nazione»: essa è l’insieme delle conquiste artistiche, intellettuali e morali che fondano il patrimonio unitario di una Nazione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/>
              <a:t>Ogni popolo ha il suo orgoglio e un destino specifico da compiere.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/>
              <a:t>La civilizzazione è «solo» il progresso materiale connesso allo sviluppo economico e tecnico.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/>
              <a:t>Cultura è sincerità, profondità, spiritualità, tratti tipicamente tedeschi.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1CA8F21-A887-4567-B92F-6E6B5788B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010" y="4850295"/>
            <a:ext cx="1851990" cy="200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55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6D60A6-9A73-4884-86DB-F0E191814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335"/>
          </a:xfrm>
        </p:spPr>
        <p:txBody>
          <a:bodyPr/>
          <a:lstStyle/>
          <a:p>
            <a:pPr algn="ctr"/>
            <a:r>
              <a:rPr lang="it-IT" dirty="0"/>
              <a:t>LE RADICI ANTROPOLOGICHE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323EE3-B7F7-4A98-AF23-AE45EB2FD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5460"/>
            <a:ext cx="12192000" cy="557253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Definizione descrittiva, scientifica, antropologica – XIX secolo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cultura, o civiltà, intesa nel suo ampio senso etnografico è quell’insieme complesso che include le conoscenze, le credenze, l’arte, la morale, il diritto, il costume e qualsiasi altra capacità e abitudine acquisita dall’uomo come membro di una società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(Edward Burnett </a:t>
            </a:r>
            <a:r>
              <a:rPr kumimoji="0" lang="it-IT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Tylor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1871).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Concerne una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collettività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Assume un significato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descrittivo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 occupa della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quotidianità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Relativista: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 tratta di pensare la diversità delle culture attraverso «abiti acquisiti» anziché configurazioni biologicamente determinate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Ognuno chiama barbarie quello che non è nei suoi usi; sembra infatti che non abbiamo altro punto di riferimento per la verità e la ragione che l’esempio e l’idea delle opinioni e degli usi del paese in cui viviamo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(M. Montaigne (1533-1592), </a:t>
            </a:r>
            <a:r>
              <a:rPr kumimoji="0" lang="it-IT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Essais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1588;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1953, p. 213).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5181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EA4A67-F04A-43D4-97CB-AF5F110DC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05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dirty="0"/>
              <a:t>LA «SOCIOLOGIA DELLA CULTURA» DI </a:t>
            </a:r>
            <a:r>
              <a:rPr lang="it-IT" sz="3200" b="1" dirty="0"/>
              <a:t>ALFRED WEBER </a:t>
            </a:r>
            <a:r>
              <a:rPr lang="it-IT" sz="3200" dirty="0"/>
              <a:t>(1868-1958)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9A4657-B043-4352-818F-BBE988F1D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3184"/>
            <a:ext cx="12192000" cy="574481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Premessa necessaria: riconoscimento di due mondi differenti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Universo oggettivo e universale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delle forme dell’elaborazione scientifica, tecnica e organizzativa – visione illuminista della storia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Universo soggettivo e particolare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dell’elaborazione artistica, letteraria, rituale, religiosa, simbolica… – visione romantica della storia</a:t>
            </a: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70F303A9-3267-4C88-89D9-9CD25389E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872524"/>
              </p:ext>
            </p:extLst>
          </p:nvPr>
        </p:nvGraphicFramePr>
        <p:xfrm>
          <a:off x="583096" y="2695881"/>
          <a:ext cx="11224591" cy="40102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93276">
                  <a:extLst>
                    <a:ext uri="{9D8B030D-6E8A-4147-A177-3AD203B41FA5}">
                      <a16:colId xmlns:a16="http://schemas.microsoft.com/office/drawing/2014/main" val="274230154"/>
                    </a:ext>
                  </a:extLst>
                </a:gridCol>
                <a:gridCol w="5931315">
                  <a:extLst>
                    <a:ext uri="{9D8B030D-6E8A-4147-A177-3AD203B41FA5}">
                      <a16:colId xmlns:a16="http://schemas.microsoft.com/office/drawing/2014/main" val="3725018902"/>
                    </a:ext>
                  </a:extLst>
                </a:gridCol>
              </a:tblGrid>
              <a:tr h="7184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«Mondo della civilizzazione» ZIVILISATION</a:t>
                      </a:r>
                    </a:p>
                    <a:p>
                      <a:pPr algn="ctr"/>
                      <a:endParaRPr lang="it-IT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«Mondo della cultura» KULTUR</a:t>
                      </a:r>
                    </a:p>
                    <a:p>
                      <a:endParaRPr lang="it-IT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029042"/>
                  </a:ext>
                </a:extLst>
              </a:tr>
              <a:tr h="322206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 dirty="0"/>
                        <a:t>Il materiale fornito dall’esperienza è plasmato dalla </a:t>
                      </a:r>
                      <a:r>
                        <a:rPr lang="it-IT" sz="1600" b="1" dirty="0"/>
                        <a:t>ragione</a:t>
                      </a:r>
                      <a:r>
                        <a:rPr lang="it-IT" sz="1600" dirty="0"/>
                        <a:t> e dall’</a:t>
                      </a:r>
                      <a:r>
                        <a:rPr lang="it-IT" sz="1600" b="1" dirty="0"/>
                        <a:t>intelletto</a:t>
                      </a:r>
                      <a:r>
                        <a:rPr lang="it-IT" sz="1600" dirty="0"/>
                        <a:t>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 dirty="0"/>
                        <a:t>Alla fine dell’Ottocento  – II fase – si designa la crescente razionalizzazione e meccanizzazione del </a:t>
                      </a:r>
                      <a:r>
                        <a:rPr lang="it-IT" sz="1600" b="1" dirty="0"/>
                        <a:t>progresso tecnico-scientifico </a:t>
                      </a:r>
                      <a:r>
                        <a:rPr lang="it-IT" sz="1600" dirty="0"/>
                        <a:t>opposte ai valori spirituali di cui la cultura di un popolo è depositaria.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 dirty="0"/>
                        <a:t>Il pensiero astratto applicato al dominio tecnico-scientifico della natura produce una </a:t>
                      </a:r>
                      <a:r>
                        <a:rPr lang="it-IT" sz="1600" b="1" dirty="0"/>
                        <a:t>razionalizzazione oggettiva e impersonale, estranea alla vita emozionale</a:t>
                      </a:r>
                      <a:r>
                        <a:rPr lang="it-IT" sz="1600" dirty="0"/>
                        <a:t>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 dirty="0"/>
                        <a:t>I suoi prodotti sono ordinabili in una </a:t>
                      </a:r>
                      <a:r>
                        <a:rPr lang="it-IT" sz="1600" b="1" dirty="0"/>
                        <a:t>scala quantitativa</a:t>
                      </a:r>
                      <a:r>
                        <a:rPr lang="it-IT" sz="1600" dirty="0"/>
                        <a:t>, cumulabile e confrontabile.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 dirty="0"/>
                        <a:t>L’andamento è progressivo.  </a:t>
                      </a:r>
                    </a:p>
                    <a:p>
                      <a:endParaRPr lang="it-IT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 dirty="0"/>
                        <a:t>Lo stesso è creato invece dal sentimento, configurando una sfera di natura </a:t>
                      </a:r>
                      <a:r>
                        <a:rPr lang="it-IT" sz="1600" b="1" dirty="0"/>
                        <a:t>espressiva</a:t>
                      </a:r>
                      <a:r>
                        <a:rPr lang="it-IT" sz="1600" dirty="0"/>
                        <a:t> ed </a:t>
                      </a:r>
                      <a:r>
                        <a:rPr lang="it-IT" sz="1600" b="1" dirty="0"/>
                        <a:t>emozionale</a:t>
                      </a:r>
                      <a:r>
                        <a:rPr lang="it-IT" sz="1600" dirty="0"/>
                        <a:t>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 dirty="0"/>
                        <a:t>Vicino ai sentimenti e ai destini degli individui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 dirty="0"/>
                        <a:t>I suoi prodotti </a:t>
                      </a:r>
                      <a:r>
                        <a:rPr lang="it-IT" sz="1600" b="1" dirty="0"/>
                        <a:t>non</a:t>
                      </a:r>
                      <a:r>
                        <a:rPr lang="it-IT" sz="1600" dirty="0"/>
                        <a:t> </a:t>
                      </a:r>
                      <a:r>
                        <a:rPr lang="it-IT" sz="1600" b="1" dirty="0"/>
                        <a:t>sono</a:t>
                      </a:r>
                      <a:r>
                        <a:rPr lang="it-IT" sz="1600" dirty="0"/>
                        <a:t> </a:t>
                      </a:r>
                      <a:r>
                        <a:rPr lang="it-IT" sz="1600" b="1" dirty="0"/>
                        <a:t>ordinabili</a:t>
                      </a:r>
                      <a:r>
                        <a:rPr lang="it-IT" sz="1600" dirty="0"/>
                        <a:t> in alcun tipo di scala, ma si possono ripresentare nella medesima società in periodi diversi o contemporaneamente in società diverse.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 dirty="0"/>
                        <a:t>Non sono confrontabili.</a:t>
                      </a:r>
                    </a:p>
                    <a:p>
                      <a:endParaRPr lang="it-IT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26187634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10C5BD31-F049-4400-92FB-A8F0A3E05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588" y="6127101"/>
            <a:ext cx="646232" cy="51210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61D1046-0E49-404C-9819-E9F046C12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849" y="5888396"/>
            <a:ext cx="426757" cy="39627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665E48A-DCC6-4053-95DE-8652C8685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092" y="6127101"/>
            <a:ext cx="426757" cy="3962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5FCB995-8127-4ED3-BFBD-3C56F4D6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779" y="6284670"/>
            <a:ext cx="426757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30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21E7C0-AC84-4CDD-B6D2-F35257EF9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CULTURA SECONDO ZYGMUNT BAUMAN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94DD20-8455-4279-B12D-1D676DA09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29" y="1404730"/>
            <a:ext cx="11290853" cy="5088145"/>
          </a:xfrm>
        </p:spPr>
        <p:txBody>
          <a:bodyPr/>
          <a:lstStyle/>
          <a:p>
            <a:pPr marL="0" indent="0">
              <a:buNone/>
            </a:pPr>
            <a:r>
              <a:rPr lang="it-IT" sz="2800" b="1" dirty="0"/>
              <a:t>Zygmunt Bauman</a:t>
            </a:r>
          </a:p>
          <a:p>
            <a:pPr marL="0" indent="0">
              <a:buNone/>
            </a:pPr>
            <a:r>
              <a:rPr lang="it-IT" sz="2800" i="1" dirty="0"/>
              <a:t>Culture </a:t>
            </a:r>
            <a:r>
              <a:rPr lang="it-IT" sz="2800" i="1" dirty="0" err="1"/>
              <a:t>as</a:t>
            </a:r>
            <a:r>
              <a:rPr lang="it-IT" sz="2800" i="1" dirty="0"/>
              <a:t> Praxis</a:t>
            </a:r>
            <a:r>
              <a:rPr lang="it-IT" sz="2800" dirty="0"/>
              <a:t>, 1973</a:t>
            </a:r>
          </a:p>
          <a:p>
            <a:pPr marL="0" indent="0">
              <a:buNone/>
            </a:pPr>
            <a:r>
              <a:rPr lang="it-IT" sz="2800" dirty="0"/>
              <a:t>(traduzione </a:t>
            </a:r>
            <a:r>
              <a:rPr lang="it-IT" sz="2800" dirty="0" err="1"/>
              <a:t>it</a:t>
            </a:r>
            <a:r>
              <a:rPr lang="it-IT" sz="2800" dirty="0"/>
              <a:t>. </a:t>
            </a:r>
            <a:r>
              <a:rPr lang="it-IT" sz="2800" i="1" dirty="0"/>
              <a:t>Cultura come prassi</a:t>
            </a:r>
            <a:r>
              <a:rPr lang="it-IT" sz="2800" dirty="0"/>
              <a:t>, 1976)</a:t>
            </a:r>
            <a:br>
              <a:rPr lang="it-IT" sz="2800" dirty="0"/>
            </a:br>
            <a:endParaRPr lang="it-IT" sz="2800" dirty="0"/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Nozione gerarchica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Nozione differenziale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Nozione generica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6838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282E2D-4467-419D-A656-6C7D841D7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1. NOZIONE GERARCHICA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64C3CB-82D2-49F2-9447-7E88AF924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4974"/>
            <a:ext cx="12192000" cy="4811989"/>
          </a:xfrm>
        </p:spPr>
        <p:txBody>
          <a:bodyPr>
            <a:normAutofit fontScale="92500" lnSpcReduction="20000"/>
          </a:bodyPr>
          <a:lstStyle/>
          <a:p>
            <a:endParaRPr lang="it-IT" dirty="0"/>
          </a:p>
          <a:p>
            <a:r>
              <a:rPr lang="it-IT" dirty="0"/>
              <a:t>Enfatizza la tensione ideale alla perfettibilità dell’essere umano</a:t>
            </a:r>
          </a:p>
          <a:p>
            <a:r>
              <a:rPr lang="it-IT" dirty="0"/>
              <a:t>Implica lotta simbolica e materiale per definire ciò che è CULTURA</a:t>
            </a:r>
          </a:p>
          <a:p>
            <a:endParaRPr lang="it-IT" dirty="0"/>
          </a:p>
          <a:p>
            <a:r>
              <a:rPr lang="it-IT" i="1" dirty="0"/>
              <a:t>Culture</a:t>
            </a:r>
            <a:r>
              <a:rPr lang="it-IT" dirty="0"/>
              <a:t> in senso figurato comincia ad imporsi nel XVIII secolo («cultura delle arti, delle scienze, delle lettere…»)</a:t>
            </a:r>
          </a:p>
          <a:p>
            <a:endParaRPr lang="it-IT" dirty="0"/>
          </a:p>
          <a:p>
            <a:r>
              <a:rPr lang="it-IT" dirty="0"/>
              <a:t>Gli Illuministi considerano la cultura caratteristica peculiare della specie umana: la Cultura (</a:t>
            </a:r>
            <a:r>
              <a:rPr lang="it-IT" b="1" dirty="0"/>
              <a:t>declinata al singolare</a:t>
            </a:r>
            <a:r>
              <a:rPr lang="it-IT" dirty="0"/>
              <a:t>) è propria all’Uomo – idea di progresso, evoluzione, educazione, ragione… –  </a:t>
            </a:r>
          </a:p>
          <a:p>
            <a:pPr marL="0" indent="0">
              <a:buNone/>
            </a:pPr>
            <a:r>
              <a:rPr lang="it-IT" dirty="0"/>
              <a:t>     </a:t>
            </a:r>
          </a:p>
          <a:p>
            <a:r>
              <a:rPr lang="it-IT" dirty="0"/>
              <a:t>La definizione è eminentemente normativa (</a:t>
            </a:r>
            <a:r>
              <a:rPr lang="it-IT" i="1" dirty="0"/>
              <a:t>ciò che di meglio è stato pensato e conosciuto dall’uomo</a:t>
            </a:r>
            <a:r>
              <a:rPr lang="it-IT" dirty="0"/>
              <a:t> - </a:t>
            </a:r>
            <a:r>
              <a:rPr lang="it-IT" b="1" dirty="0"/>
              <a:t>Matthew Arnold, 1869</a:t>
            </a:r>
            <a:r>
              <a:rPr lang="it-IT" dirty="0"/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6300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7D4578-8F68-4451-80A3-4F5F3F97A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ctr"/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2. CULTURA COME «DIFFERENZA»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4705D7-E5AA-4153-9DA7-F9B308BE4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52024"/>
            <a:ext cx="12192000" cy="5500467"/>
          </a:xfrm>
        </p:spPr>
        <p:txBody>
          <a:bodyPr>
            <a:normAutofit lnSpcReduction="10000"/>
          </a:bodyPr>
          <a:lstStyle/>
          <a:p>
            <a:r>
              <a:rPr lang="it-IT" sz="2800" dirty="0"/>
              <a:t>Rende ragione delle evidenti </a:t>
            </a:r>
            <a:r>
              <a:rPr lang="it-IT" sz="2800" b="1" dirty="0"/>
              <a:t>diversità nel tempo e nello spazio</a:t>
            </a:r>
          </a:p>
          <a:p>
            <a:r>
              <a:rPr lang="it-IT" sz="2800" dirty="0"/>
              <a:t>Ricorrere a SOCIETÀ e CULTURA è sembrato il modo più semplice per spiegare la grande diversità dei fenomeni relativi all’esistenza umana</a:t>
            </a:r>
          </a:p>
          <a:p>
            <a:r>
              <a:rPr lang="it-IT" sz="2800" dirty="0"/>
              <a:t>L’interazione SISTEMA-AMBIENTE dà origine a gruppi di problemi che ricevono differenti soluzioni</a:t>
            </a:r>
          </a:p>
          <a:p>
            <a:r>
              <a:rPr lang="it-IT" sz="2800" dirty="0"/>
              <a:t>Le spiegazioni della diversità che invocano variabili di natura genetica, addirittura </a:t>
            </a:r>
            <a:r>
              <a:rPr lang="it-IT" sz="2800" b="1" dirty="0"/>
              <a:t>«razziale», sono state a vario titolo delegittimate</a:t>
            </a:r>
          </a:p>
          <a:p>
            <a:endParaRPr lang="it-IT" sz="2800" dirty="0"/>
          </a:p>
          <a:p>
            <a:pPr marL="0" indent="0">
              <a:buNone/>
            </a:pPr>
            <a:r>
              <a:rPr lang="it-IT" sz="2800" b="1" dirty="0"/>
              <a:t>RAZZISMO BIOLOGICO</a:t>
            </a:r>
            <a:r>
              <a:rPr lang="it-IT" sz="2800" dirty="0"/>
              <a:t>: pone un legame causale fittizio tra: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800" dirty="0"/>
              <a:t>Caratteristiche fisiche (fenotipo): colore occhi, capelli, statura…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800" dirty="0"/>
              <a:t>Patrimonio genetico (genotipo)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800" dirty="0"/>
              <a:t>Attitudini intellettuali, morali, lavorative, antisociali…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446FF3B-5160-4871-81C3-8BE361CF6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968" y="4482831"/>
            <a:ext cx="2934032" cy="237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6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9F257-0BE1-4A01-B5C4-B6A1E39E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ASPETTO, GENI, AMBIENTE: un rapporto complesso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1F44CE8-1552-48B9-BDE8-592705FAB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520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51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971751-90D7-4808-854C-E270B039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4101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NEGAZIONE DELLA SCIENTIFICITA’ DEL CONCETTO DI «RAZZA»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FCD73F-BB8A-412B-B1D7-3EA4E7D3B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41010"/>
            <a:ext cx="12295163" cy="5669279"/>
          </a:xfrm>
        </p:spPr>
        <p:txBody>
          <a:bodyPr>
            <a:normAutofit/>
          </a:bodyPr>
          <a:lstStyle/>
          <a:p>
            <a:r>
              <a:rPr lang="it-IT" dirty="0"/>
              <a:t>«Dichiarazione sulla razza» [UNESCO, Parigi, 1950]</a:t>
            </a:r>
          </a:p>
          <a:p>
            <a:pPr marL="0" indent="0">
              <a:buNone/>
            </a:pPr>
            <a:r>
              <a:rPr lang="it-IT" sz="1900" i="1" dirty="0"/>
              <a:t>Una razza, dal punto di vista biologico, può essere definita come uno dei gruppi di popolazioni che costituiscono la specie Homo sapiens. </a:t>
            </a:r>
            <a:r>
              <a:rPr lang="it-IT" sz="1900" b="1" i="1" dirty="0"/>
              <a:t>Questi gruppi sono in grado di ibridarsi l'uno con l'altro</a:t>
            </a:r>
            <a:r>
              <a:rPr lang="it-IT" sz="1900" i="1" dirty="0"/>
              <a:t>, ma, in virtù delle barriere isolanti che in passato li tenevano più o meno separati, manifestano alcune differenze fisiche a causa delle loro diverse storie biologiche. In breve, il </a:t>
            </a:r>
            <a:r>
              <a:rPr lang="it-IT" sz="1900" b="1" i="1" dirty="0"/>
              <a:t>termine "razza" indica un gruppo umano caratterizzato da alcune concentrazioni, relative a frequenza e distribuzione, di particelle ereditarie (geni) o caratteri fisici, che appaiono, oscillano, e spesso scompaiono nel corso del tempo </a:t>
            </a:r>
            <a:r>
              <a:rPr lang="it-IT" sz="1900" i="1" dirty="0"/>
              <a:t>a causa dell'isolamento geografico.</a:t>
            </a:r>
          </a:p>
          <a:p>
            <a:pPr marL="0" indent="0">
              <a:buNone/>
            </a:pPr>
            <a:r>
              <a:rPr lang="it-IT" sz="1900" i="1" dirty="0"/>
              <a:t>In materia di razze, le uniche caratteristiche che gli antropologi possono efficacemente utilizzare come base per le classificazioni sono quelle fisiche e fisiologiche.</a:t>
            </a:r>
          </a:p>
          <a:p>
            <a:pPr marL="0" indent="0">
              <a:buNone/>
            </a:pPr>
            <a:r>
              <a:rPr lang="it-IT" sz="1900" b="1" i="1" dirty="0"/>
              <a:t>In base alle conoscenze attuali non vi è alcuna prova che i gruppi dell'umanità differiscano nelle loro caratteristiche mentali innate, riguardo all'intelligenza o al comportamento.</a:t>
            </a:r>
          </a:p>
          <a:p>
            <a:pPr marL="0" indent="0">
              <a:buNone/>
            </a:pPr>
            <a:r>
              <a:rPr lang="it-IT" dirty="0"/>
              <a:t>«Dichiarazione sulla Razza e i Pregiudizi Razziali» [UNESCO, Parigi, 1978]</a:t>
            </a:r>
          </a:p>
          <a:p>
            <a:pPr marL="0" indent="0">
              <a:buNone/>
            </a:pPr>
            <a:r>
              <a:rPr lang="it-IT" sz="1900" i="1" dirty="0"/>
              <a:t>Art.  5  :  1.  </a:t>
            </a:r>
            <a:r>
              <a:rPr lang="it-IT" sz="1900" b="1" i="1" dirty="0"/>
              <a:t>La cultura, opera di tutti gli uomini e patrimonio comune dell’umanità</a:t>
            </a:r>
            <a:r>
              <a:rPr lang="it-IT" sz="1900" i="1" dirty="0"/>
              <a:t>, e l’educazione, nel senso più largo, offrono agli uomini e alle donne mezzi sempre più efficaci di adattamento, che permettono loro non solo di affermare che essi nascono uguali in dignità e diritti, ma anche di </a:t>
            </a:r>
            <a:r>
              <a:rPr lang="it-IT" sz="1900" b="1" i="1" dirty="0"/>
              <a:t>riconoscere che essi devono rispettare il diritto di tutti i gruppi umani all’identità culturale e allo sviluppo della propria vita culturale nell’ambito nazionale e internazionale. </a:t>
            </a:r>
            <a:r>
              <a:rPr lang="it-IT" sz="1900" i="1" dirty="0"/>
              <a:t>Poiché spetta ad ogni gruppo decidere liberamente se mantenere e, eventualmente, adattare o arricchire valori che esso considera essenziali alla propria identità.</a:t>
            </a:r>
          </a:p>
        </p:txBody>
      </p:sp>
    </p:spTree>
    <p:extLst>
      <p:ext uri="{BB962C8B-B14F-4D97-AF65-F5344CB8AC3E}">
        <p14:creationId xmlns:p14="http://schemas.microsoft.com/office/powerpoint/2010/main" val="119658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ED5F18-45B4-4912-9986-7AF3192E6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2050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dirty="0"/>
              <a:t>TESTI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5F96E0-5F41-4D8B-8343-B62B6AF91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0506"/>
            <a:ext cx="12192000" cy="6337494"/>
          </a:xfrm>
        </p:spPr>
        <p:txBody>
          <a:bodyPr>
            <a:normAutofit fontScale="55000" lnSpcReduction="20000"/>
          </a:bodyPr>
          <a:lstStyle/>
          <a:p>
            <a:pPr marL="0" indent="0" algn="l">
              <a:buNone/>
            </a:pPr>
            <a:endParaRPr lang="it-IT" b="0" i="0" dirty="0">
              <a:solidFill>
                <a:srgbClr val="282828"/>
              </a:solidFill>
              <a:effectLst/>
              <a:latin typeface="Open sans"/>
            </a:endParaRPr>
          </a:p>
          <a:p>
            <a:pPr marL="0" indent="0" algn="l">
              <a:buNone/>
            </a:pPr>
            <a:r>
              <a:rPr lang="it-IT" sz="2900" b="1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Studenti non frequentanti:</a:t>
            </a:r>
            <a:b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900" b="1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 base:</a:t>
            </a:r>
            <a:br>
              <a:rPr lang="it-IT" sz="2900" b="1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900" b="1" i="0" dirty="0" err="1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Cuche</a:t>
            </a:r>
            <a:r>
              <a:rPr lang="it-IT" sz="2900" b="1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900" b="1" i="0" dirty="0" err="1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Denys</a:t>
            </a:r>
            <a:r>
              <a:rPr lang="it-IT" sz="2900" b="1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900" b="1" i="1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nozione di cultura nelle scienze sociali</a:t>
            </a:r>
            <a:r>
              <a:rPr lang="it-IT" sz="2900" b="1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Il Mulino, Bologna, 2004</a:t>
            </a:r>
            <a:b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Più un testo a scelta </a:t>
            </a:r>
            <a:r>
              <a:rPr lang="it-IT" sz="2900" b="1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(6 CFU) </a:t>
            </a:r>
            <a: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due testi </a:t>
            </a:r>
            <a:r>
              <a:rPr lang="it-IT" sz="2900" b="1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(9 CFU) </a:t>
            </a:r>
            <a: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fra:</a:t>
            </a:r>
            <a:b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900" b="0" i="0" dirty="0">
              <a:solidFill>
                <a:srgbClr val="282828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Bauman Zygmunt, </a:t>
            </a:r>
            <a:r>
              <a:rPr lang="it-IT" sz="2900" b="0" i="1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Consumo, dunque sono</a:t>
            </a:r>
            <a: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Laterza, Bari, 2008</a:t>
            </a:r>
            <a:b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Bettinelli Elena, </a:t>
            </a:r>
            <a:r>
              <a:rPr lang="it-IT" sz="2900" b="0" i="1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Come comunica la cultura</a:t>
            </a:r>
            <a: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Processi, dinamiche, sensorialità, Goliardica Ed., Bagnaria Arsa, 2010</a:t>
            </a:r>
            <a:b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Bettinelli Elena, </a:t>
            </a:r>
            <a:r>
              <a:rPr lang="it-IT" sz="2900" b="0" i="1" dirty="0" err="1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Somatismo</a:t>
            </a:r>
            <a:r>
              <a:rPr lang="it-IT" sz="2900" b="0" i="1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culturale. Irruzione del corpo e declino dell’oralità</a:t>
            </a:r>
            <a: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Aracne, Roma, 2015</a:t>
            </a:r>
            <a:b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900" b="0" i="0" dirty="0" err="1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Griswold</a:t>
            </a:r>
            <a: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Wendy, </a:t>
            </a:r>
            <a:r>
              <a:rPr lang="it-IT" sz="2900" b="0" i="1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Sociologia della cultura</a:t>
            </a:r>
            <a: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il Mulino, Bologna, 2005</a:t>
            </a:r>
            <a:b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900" b="0" i="0" dirty="0" err="1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Guénon</a:t>
            </a:r>
            <a: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René, </a:t>
            </a:r>
            <a:r>
              <a:rPr lang="it-IT" sz="2900" b="0" i="1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Oriente e Occidente</a:t>
            </a:r>
            <a: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Adelphi, Milano, 2016</a:t>
            </a:r>
            <a:b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900" b="0" i="0" dirty="0" err="1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Pieterse</a:t>
            </a:r>
            <a: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900" b="0" i="0" dirty="0" err="1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Jan</a:t>
            </a:r>
            <a: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900" b="0" i="0" dirty="0" err="1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Nederveen</a:t>
            </a:r>
            <a: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900" b="0" i="1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Mélange globale. Ibridazioni e diversità culturali</a:t>
            </a:r>
            <a: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Carocci, Roma, 2005</a:t>
            </a:r>
            <a:b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900" b="0" i="0" dirty="0">
              <a:solidFill>
                <a:srgbClr val="282828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2900" b="1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Studenti frequentanti:</a:t>
            </a:r>
            <a:br>
              <a:rPr lang="it-IT" sz="2900" b="1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900" b="1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 base:</a:t>
            </a:r>
          </a:p>
          <a:p>
            <a:pPr marL="0" indent="0">
              <a:buNone/>
            </a:pPr>
            <a:r>
              <a:rPr lang="it-IT" sz="2900" b="1" dirty="0" err="1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Cuche</a:t>
            </a:r>
            <a:r>
              <a:rPr lang="it-IT" sz="2900" b="1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900" b="1" dirty="0" err="1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Denys</a:t>
            </a:r>
            <a:r>
              <a:rPr lang="it-IT" sz="2900" b="1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900" b="1" i="1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nozione di cultura nelle scienze sociali</a:t>
            </a:r>
            <a:r>
              <a:rPr lang="it-IT" sz="2900" b="1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Il Mulino, Bologna, 2004</a:t>
            </a:r>
            <a:endParaRPr lang="it-IT" sz="2900" b="1" i="0" dirty="0">
              <a:solidFill>
                <a:srgbClr val="282828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2900" b="1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Più t</a:t>
            </a:r>
            <a:r>
              <a:rPr lang="it-IT" sz="2900" b="1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emi e materiali utilizzati durante le lezioni (6 CFU)</a:t>
            </a:r>
            <a:br>
              <a:rPr lang="it-IT" sz="2900" b="1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Più un testo a scelta </a:t>
            </a:r>
            <a:r>
              <a:rPr lang="it-IT" sz="2900" b="1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(9 CFU)</a:t>
            </a:r>
            <a: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fra:</a:t>
            </a:r>
            <a:b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900" b="0" i="0" dirty="0">
              <a:solidFill>
                <a:srgbClr val="282828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Bauman Zygmunt, </a:t>
            </a:r>
            <a:r>
              <a:rPr lang="it-IT" sz="2900" b="0" i="1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Consumo, dunque sono</a:t>
            </a:r>
            <a: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Laterza, Bari, 2008</a:t>
            </a:r>
            <a:b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Bettinelli Elena, </a:t>
            </a:r>
            <a:r>
              <a:rPr lang="it-IT" sz="2900" b="0" i="1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Come comunica la cultura. Processi, dinamiche, sensorialità</a:t>
            </a:r>
            <a: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Goliardica Ed., Bagnaria Arsa, 2010</a:t>
            </a:r>
            <a:b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Bettinelli Elena, </a:t>
            </a:r>
            <a:r>
              <a:rPr lang="it-IT" sz="2900" b="0" i="1" dirty="0" err="1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Somatismo</a:t>
            </a:r>
            <a:r>
              <a:rPr lang="it-IT" sz="2900" b="0" i="1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culturale. Irruzione del corpo e declino dell’oralità</a:t>
            </a:r>
            <a: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Aracne, Roma, 2015</a:t>
            </a:r>
            <a:b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900" b="0" i="0" dirty="0" err="1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Griswold</a:t>
            </a:r>
            <a: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Wendy, </a:t>
            </a:r>
            <a:r>
              <a:rPr lang="it-IT" sz="2900" b="0" i="1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Sociologia della cultura</a:t>
            </a:r>
            <a: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il Mulino, Bologna, 2005</a:t>
            </a:r>
            <a:b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900" b="0" i="0" dirty="0" err="1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Guénon</a:t>
            </a:r>
            <a: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René, </a:t>
            </a:r>
            <a:r>
              <a:rPr lang="it-IT" sz="2900" b="0" i="1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Oriente e Occidente</a:t>
            </a:r>
            <a: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Adelphi, Milano, 2016</a:t>
            </a:r>
            <a:b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900" b="0" i="0" dirty="0" err="1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Pieterse</a:t>
            </a:r>
            <a: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900" b="0" i="0" dirty="0" err="1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Jan</a:t>
            </a:r>
            <a: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900" b="0" i="0" dirty="0" err="1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Nederveen</a:t>
            </a:r>
            <a: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900" b="0" i="1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Mélange globale. Ibridazioni e diversità culturali</a:t>
            </a:r>
            <a:r>
              <a:rPr lang="it-IT" sz="2900" b="0" i="0" dirty="0">
                <a:solidFill>
                  <a:srgbClr val="2828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Carocci, Roma, 2005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4539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BD3E31-94D0-4547-A870-9DC77B07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609"/>
            <a:ext cx="10515600" cy="1575582"/>
          </a:xfrm>
        </p:spPr>
        <p:txBody>
          <a:bodyPr/>
          <a:lstStyle/>
          <a:p>
            <a:pPr algn="ctr"/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ESEMPI DI DIVERSITÀ CULTURALE</a:t>
            </a:r>
            <a:b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USI, COSTUMI, ABITUDINI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AAB4D0-ECE3-49A2-BF11-0607D8B56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2191"/>
            <a:ext cx="10515600" cy="4474772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Le differenze biologiche non possono essere osservate allo «stato puro», vengono «catturate» da schemi culturali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Le società danno diverse risposte alle medesime esigenze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Diversi schemi di pratica sociale e culturale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3200" dirty="0"/>
              <a:t>Differenze di </a:t>
            </a:r>
            <a:r>
              <a:rPr lang="it-IT" sz="3200" b="1" dirty="0"/>
              <a:t>genere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3200" dirty="0"/>
              <a:t>Rapporti fra </a:t>
            </a:r>
            <a:r>
              <a:rPr lang="it-IT" sz="3200" b="1" dirty="0"/>
              <a:t>generazioni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3200" b="1" dirty="0"/>
              <a:t>Bisogni primari </a:t>
            </a:r>
            <a:r>
              <a:rPr lang="it-IT" sz="3200" dirty="0"/>
              <a:t>(nutrizione, sonno...)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3200" dirty="0"/>
              <a:t>Idea di </a:t>
            </a:r>
            <a:r>
              <a:rPr lang="it-IT" sz="3200" b="1" dirty="0"/>
              <a:t>famiglia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3200" b="1" dirty="0"/>
              <a:t>Educazione</a:t>
            </a:r>
            <a:r>
              <a:rPr lang="it-IT" sz="3200" dirty="0"/>
              <a:t> dei piccoli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3200" dirty="0"/>
              <a:t>Universi religiosi e </a:t>
            </a:r>
            <a:r>
              <a:rPr lang="it-IT" sz="3200" b="1" dirty="0"/>
              <a:t>rappresentazioni</a:t>
            </a:r>
            <a:r>
              <a:rPr lang="it-IT" sz="3200" dirty="0"/>
              <a:t> del mondo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5610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D762ED-4A06-4A8A-A22D-28BB37D4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523"/>
            <a:ext cx="10515600" cy="1152938"/>
          </a:xfrm>
        </p:spPr>
        <p:txBody>
          <a:bodyPr/>
          <a:lstStyle/>
          <a:p>
            <a:pPr algn="ctr"/>
            <a:r>
              <a:rPr lang="it-IT" dirty="0"/>
              <a:t>ESEMPI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01D2770-2B9B-439E-BF28-70B3FFB03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52" y="515489"/>
            <a:ext cx="2619375" cy="17430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9F2D192-6B20-483D-9D53-E1EDFE30C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764" y="260489"/>
            <a:ext cx="3111984" cy="225307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5FEE902-A004-44BD-A8D2-1025BD026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105" y="2530131"/>
            <a:ext cx="2398643" cy="204984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BD77E4D-69A6-4296-8E2D-7D82346B6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543" y="4579974"/>
            <a:ext cx="3313457" cy="225307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687780A-540B-4F73-BE0E-B11D424EE6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1634" y="1181359"/>
            <a:ext cx="2928730" cy="215440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095308E-FF5C-4981-A41C-DEC79D3493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1634" y="3335768"/>
            <a:ext cx="2928729" cy="179282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6976E17-A698-48E9-8B6F-F5D94C351E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7613" y="5128591"/>
            <a:ext cx="2952750" cy="170445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D8855F6-DCD8-437C-8F5C-CF4B8D86B4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51" y="5270950"/>
            <a:ext cx="2924175" cy="15621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1B02406-DD39-43AD-8757-B89ADBC2A7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51" y="2258563"/>
            <a:ext cx="2619375" cy="199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77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256292-BD49-4293-B869-C80A79447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561"/>
          </a:xfrm>
        </p:spPr>
        <p:txBody>
          <a:bodyPr/>
          <a:lstStyle/>
          <a:p>
            <a:pPr algn="ctr"/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3. NOZIONE GENERICA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E4DD70-0A72-4334-BE35-F573F486C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1686"/>
            <a:ext cx="12192000" cy="552860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Cultura come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prodotto umano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>
                <a:solidFill>
                  <a:prstClr val="black"/>
                </a:solidFill>
                <a:latin typeface="Calibri"/>
              </a:rPr>
              <a:t>E’ sostitutiva del determinismo istintuale: ogni </a:t>
            </a:r>
            <a:r>
              <a:rPr lang="it-IT" b="1" dirty="0">
                <a:solidFill>
                  <a:prstClr val="black"/>
                </a:solidFill>
                <a:latin typeface="Calibri"/>
              </a:rPr>
              <a:t>azione sociale </a:t>
            </a:r>
            <a:r>
              <a:rPr lang="it-IT" dirty="0">
                <a:solidFill>
                  <a:prstClr val="black"/>
                </a:solidFill>
                <a:latin typeface="Calibri"/>
              </a:rPr>
              <a:t>è riconducibile ad un </a:t>
            </a:r>
            <a:r>
              <a:rPr lang="it-IT" b="1" dirty="0">
                <a:solidFill>
                  <a:prstClr val="black"/>
                </a:solidFill>
                <a:latin typeface="Calibri"/>
              </a:rPr>
              <a:t>significato</a:t>
            </a:r>
            <a:r>
              <a:rPr lang="it-IT" dirty="0">
                <a:solidFill>
                  <a:prstClr val="black"/>
                </a:solidFill>
                <a:latin typeface="Calibri"/>
              </a:rPr>
              <a:t>, determinato a sua volta </a:t>
            </a:r>
            <a:r>
              <a:rPr lang="it-IT" b="1" dirty="0">
                <a:solidFill>
                  <a:prstClr val="black"/>
                </a:solidFill>
                <a:latin typeface="Calibri"/>
              </a:rPr>
              <a:t>dall’intenzione soggettiva </a:t>
            </a:r>
            <a:r>
              <a:rPr lang="it-IT" dirty="0">
                <a:solidFill>
                  <a:prstClr val="black"/>
                </a:solidFill>
                <a:latin typeface="Calibri"/>
              </a:rPr>
              <a:t>e dai </a:t>
            </a:r>
            <a:r>
              <a:rPr lang="it-IT" b="1" dirty="0">
                <a:solidFill>
                  <a:prstClr val="black"/>
                </a:solidFill>
                <a:latin typeface="Calibri"/>
              </a:rPr>
              <a:t>modelli</a:t>
            </a:r>
            <a:r>
              <a:rPr lang="it-IT" dirty="0">
                <a:solidFill>
                  <a:prstClr val="black"/>
                </a:solidFill>
                <a:latin typeface="Calibri"/>
              </a:rPr>
              <a:t> veicolati dal contesto culturale.</a:t>
            </a:r>
            <a:endParaRPr kumimoji="0" lang="it-IT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Capacità che consente all’uomo di produrre e riprodurre strutture generatrici di simboli, discorsi, credenze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Selezionare la complessità del mondo circostante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Tracciare confini e classificare (cultura come «mappa», «bussola»)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Inclusione ed esclusione attraverso pratiche, comportamenti, simboli, rituali creati, riprodotti e condivisi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0444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D97F64-8382-4EE8-A67D-FF627109F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OPERATO DELLA CULTURA (UOMO) SU:</a:t>
            </a:r>
            <a:br>
              <a:rPr lang="it-IT" dirty="0"/>
            </a:br>
            <a:r>
              <a:rPr lang="it-IT" b="1" dirty="0"/>
              <a:t>AMBIENTE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985F5A-9EEC-4C1E-8638-BBE152A39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6432"/>
            <a:ext cx="12192000" cy="51564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/>
              <a:t>La cultura si adatta all’ambiente in cui si insedia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/>
              <a:t>Nel contempo l’uomo modifica il suo ambiente</a:t>
            </a:r>
          </a:p>
          <a:p>
            <a:pPr marL="0" indent="0">
              <a:buNone/>
            </a:pPr>
            <a:r>
              <a:rPr lang="it-IT" sz="2800" dirty="0"/>
              <a:t>La natura viene modificata:</a:t>
            </a: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325AB8FE-781A-4893-BE70-625B86515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295731"/>
              </p:ext>
            </p:extLst>
          </p:nvPr>
        </p:nvGraphicFramePr>
        <p:xfrm>
          <a:off x="4064001" y="2883877"/>
          <a:ext cx="8127999" cy="508664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46634911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59344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61431202"/>
                    </a:ext>
                  </a:extLst>
                </a:gridCol>
              </a:tblGrid>
              <a:tr h="5086643">
                <a:tc>
                  <a:txBody>
                    <a:bodyPr/>
                    <a:lstStyle/>
                    <a:p>
                      <a:r>
                        <a:rPr lang="it-IT" dirty="0"/>
                        <a:t>Coltivata</a:t>
                      </a:r>
                    </a:p>
                    <a:p>
                      <a:r>
                        <a:rPr lang="it-IT" dirty="0"/>
                        <a:t>Costruita</a:t>
                      </a:r>
                    </a:p>
                    <a:p>
                      <a:r>
                        <a:rPr lang="it-IT" dirty="0"/>
                        <a:t>Organizzata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Alterata</a:t>
                      </a:r>
                    </a:p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Inquinata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 confini sono sempre meno definiti – venir meno della sovranità statale – </a:t>
                      </a:r>
                    </a:p>
                    <a:p>
                      <a:r>
                        <a:rPr lang="it-IT" dirty="0"/>
                        <a:t>Chernobyl, 1986</a:t>
                      </a:r>
                    </a:p>
                    <a:p>
                      <a:r>
                        <a:rPr lang="it-IT" dirty="0"/>
                        <a:t>Epidemie, pandemie: COVID-19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16411534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9320FB27-E7DC-49F1-8716-665480729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45" y="2963545"/>
            <a:ext cx="2994856" cy="183353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8085BF2-3C7F-4E2C-8E36-257767A58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46" y="4797083"/>
            <a:ext cx="2994856" cy="183353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7A6AC14-A8CA-43F4-B44E-3B9051FAA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254" y="4857284"/>
            <a:ext cx="2686050" cy="170497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811EC1D-2456-43C6-9985-3973BC057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558" y="4787899"/>
            <a:ext cx="2571750" cy="170497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425C892-D865-4ED2-B11A-A9D5BC376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1675" y="4857284"/>
            <a:ext cx="2600325" cy="163559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23A8734-58C4-4840-99F2-7722F041B4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0304" y="1159851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63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E6895F-8199-40DB-8A11-3C449C306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OPERATO SULLA CULTURA SU:</a:t>
            </a:r>
            <a:br>
              <a:rPr lang="it-IT" dirty="0"/>
            </a:br>
            <a:r>
              <a:rPr lang="it-IT" b="1" dirty="0"/>
              <a:t>ASPETTI BIOLOGICI (genere, età, corpo)</a:t>
            </a:r>
            <a:endParaRPr lang="it-IT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14030688-26D4-4268-9D28-54CB59EE6A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239389"/>
              </p:ext>
            </p:extLst>
          </p:nvPr>
        </p:nvGraphicFramePr>
        <p:xfrm>
          <a:off x="42202" y="1938166"/>
          <a:ext cx="12149798" cy="191638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619920">
                  <a:extLst>
                    <a:ext uri="{9D8B030D-6E8A-4147-A177-3AD203B41FA5}">
                      <a16:colId xmlns:a16="http://schemas.microsoft.com/office/drawing/2014/main" val="2172066524"/>
                    </a:ext>
                  </a:extLst>
                </a:gridCol>
                <a:gridCol w="3764939">
                  <a:extLst>
                    <a:ext uri="{9D8B030D-6E8A-4147-A177-3AD203B41FA5}">
                      <a16:colId xmlns:a16="http://schemas.microsoft.com/office/drawing/2014/main" val="2526951915"/>
                    </a:ext>
                  </a:extLst>
                </a:gridCol>
                <a:gridCol w="3764939">
                  <a:extLst>
                    <a:ext uri="{9D8B030D-6E8A-4147-A177-3AD203B41FA5}">
                      <a16:colId xmlns:a16="http://schemas.microsoft.com/office/drawing/2014/main" val="3125362532"/>
                    </a:ext>
                  </a:extLst>
                </a:gridCol>
              </a:tblGrid>
              <a:tr h="1916382">
                <a:tc>
                  <a:txBody>
                    <a:bodyPr/>
                    <a:lstStyle/>
                    <a:p>
                      <a:r>
                        <a:rPr lang="it-IT" sz="2000" dirty="0"/>
                        <a:t>Ne modifica percezione e appetibilità, orientando le scelte degli individui.</a:t>
                      </a:r>
                    </a:p>
                    <a:p>
                      <a:r>
                        <a:rPr lang="it-IT" sz="2000" dirty="0"/>
                        <a:t>Es. Chirurgia plastica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Crea modelli, stili, influisce sull’identità.</a:t>
                      </a:r>
                    </a:p>
                    <a:p>
                      <a:r>
                        <a:rPr lang="it-IT" sz="2000" dirty="0"/>
                        <a:t>Forme ibride e contaminazioni culturali.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Nuove</a:t>
                      </a:r>
                      <a:r>
                        <a:rPr lang="it-IT" sz="2000" baseline="0" dirty="0"/>
                        <a:t> tipologie sociali, identità di genere, LGBT</a:t>
                      </a:r>
                      <a:endParaRPr lang="it-IT" sz="2000" dirty="0"/>
                    </a:p>
                    <a:p>
                      <a:r>
                        <a:rPr lang="it-IT" sz="2000" dirty="0"/>
                        <a:t>Es.</a:t>
                      </a:r>
                      <a:r>
                        <a:rPr lang="it-IT" sz="2000" baseline="0" dirty="0"/>
                        <a:t> «famiglie arcobaleno»</a:t>
                      </a:r>
                      <a:endParaRPr lang="it-IT" sz="2000" dirty="0"/>
                    </a:p>
                    <a:p>
                      <a:endParaRPr lang="it-IT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05305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29034311-A9B1-47FE-AE85-9F3E93C13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2" y="3854548"/>
            <a:ext cx="2269044" cy="143490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6BDD6A9-8B49-49FE-B0DB-AAFB0E4B8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585" y="3885397"/>
            <a:ext cx="2425747" cy="152695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06AD056-813F-4A28-B493-FAC86EB48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081" y="3839877"/>
            <a:ext cx="1709152" cy="146424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E3E3161-E950-4D85-9429-80B9BC245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6768" y="3839877"/>
            <a:ext cx="2152282" cy="152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82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4D08D4-5A5B-4A85-BF7D-A42FE1133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LA CULTURA IN SINTESI…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102382-8255-444C-8DA3-E4EF6D215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3040"/>
            <a:ext cx="12192000" cy="4713923"/>
          </a:xfrm>
        </p:spPr>
        <p:txBody>
          <a:bodyPr/>
          <a:lstStyle/>
          <a:p>
            <a:r>
              <a:rPr lang="it-IT" b="1" dirty="0"/>
              <a:t>Umana</a:t>
            </a:r>
            <a:r>
              <a:rPr lang="it-IT" dirty="0"/>
              <a:t> – gli animali compongono campi sociali; la loro comunicazione rimane di natura </a:t>
            </a:r>
            <a:r>
              <a:rPr lang="it-IT" dirty="0" err="1"/>
              <a:t>richiestivo</a:t>
            </a:r>
            <a:r>
              <a:rPr lang="it-IT" dirty="0"/>
              <a:t> -relazionale</a:t>
            </a:r>
          </a:p>
          <a:p>
            <a:r>
              <a:rPr lang="it-IT" b="1" dirty="0"/>
              <a:t>Condivisa</a:t>
            </a:r>
            <a:r>
              <a:rPr lang="it-IT" dirty="0"/>
              <a:t> – collettiva</a:t>
            </a:r>
          </a:p>
          <a:p>
            <a:r>
              <a:rPr lang="it-IT" dirty="0"/>
              <a:t>Configurazione immaginata e controllata</a:t>
            </a:r>
          </a:p>
          <a:p>
            <a:r>
              <a:rPr lang="it-IT" b="1" dirty="0"/>
              <a:t>Più funzionale dell’adattamento genetico </a:t>
            </a:r>
          </a:p>
          <a:p>
            <a:r>
              <a:rPr lang="it-IT" b="1" dirty="0"/>
              <a:t>Appresa</a:t>
            </a:r>
            <a:r>
              <a:rPr lang="it-IT" dirty="0"/>
              <a:t> – non geneticamente determinata (imitazione; educazione; gesto e comunicazione non verbale; proverbi, modi di dire, tradizione – cosiddetta «cultura implicita» – …)</a:t>
            </a:r>
          </a:p>
          <a:p>
            <a:r>
              <a:rPr lang="it-IT" dirty="0"/>
              <a:t>Non sopravvive se non </a:t>
            </a:r>
            <a:r>
              <a:rPr lang="it-IT" b="1" dirty="0"/>
              <a:t>comunicata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3370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10C728-BB0F-4458-A3F5-AD494D6DB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832"/>
          </a:xfrm>
        </p:spPr>
        <p:txBody>
          <a:bodyPr/>
          <a:lstStyle/>
          <a:p>
            <a:pPr algn="ctr"/>
            <a:r>
              <a:rPr lang="it-IT" dirty="0"/>
              <a:t>RIGUARDA TRE ASPETTI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28DF20-F79C-46A5-81E5-AB05C629C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1364566"/>
            <a:ext cx="11718388" cy="48123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b="1" dirty="0"/>
              <a:t>1.</a:t>
            </a:r>
            <a:r>
              <a:rPr lang="it-IT" dirty="0"/>
              <a:t> </a:t>
            </a:r>
            <a:r>
              <a:rPr lang="it-IT" b="1" dirty="0"/>
              <a:t>Ciò che gli individui pensano </a:t>
            </a:r>
            <a:r>
              <a:rPr lang="it-IT" dirty="0"/>
              <a:t>(versante cognitivo ed etico/normativo)</a:t>
            </a:r>
          </a:p>
          <a:p>
            <a:r>
              <a:rPr lang="it-IT" sz="2800" dirty="0"/>
              <a:t>Credenze, concetti, opinioni sull’immagine del mondo, linguaggi per descriverlo, cosmologie, sistemi religiosi, …</a:t>
            </a:r>
          </a:p>
          <a:p>
            <a:r>
              <a:rPr lang="it-IT" sz="2800" dirty="0"/>
              <a:t>Rappresentazioni di come il mondo «dovrebbe» o «non dovrebbe» essere, canoni del lecito, dell’illecito, di ciò che è morale o immorale, del desiderabile e dell’orrido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2.</a:t>
            </a:r>
            <a:r>
              <a:rPr lang="it-IT" dirty="0"/>
              <a:t> </a:t>
            </a:r>
            <a:r>
              <a:rPr lang="it-IT" b="1" dirty="0"/>
              <a:t>Ciò che gli individui fanno </a:t>
            </a:r>
            <a:r>
              <a:rPr lang="it-IT" dirty="0"/>
              <a:t>(versante comportamentale e pratico)</a:t>
            </a:r>
          </a:p>
          <a:p>
            <a:r>
              <a:rPr lang="it-IT" sz="2800" dirty="0"/>
              <a:t>Costumi e abitudini acquisite all’interno della comunità, convenienti in date situazioni; regole tradizionali che possono riguardare cibo, abbigliamento, relazioni…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3.</a:t>
            </a:r>
            <a:r>
              <a:rPr lang="it-IT" dirty="0"/>
              <a:t> </a:t>
            </a:r>
            <a:r>
              <a:rPr lang="it-IT" b="1" dirty="0"/>
              <a:t>I materiali che producono </a:t>
            </a:r>
            <a:r>
              <a:rPr lang="it-IT" dirty="0"/>
              <a:t>(«cultura materiale»)</a:t>
            </a:r>
          </a:p>
          <a:p>
            <a:r>
              <a:rPr lang="it-IT" sz="2800" dirty="0"/>
              <a:t>Artefatti, prodotti oggettivati del lavoro umano, oggetti frutto dell’ingegno e delle esigenze umane nel processo di adattamento all’ambiente, incluse arte e quotidianità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5413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E06554-F3FB-46FD-AEE3-0220329D4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8253"/>
          </a:xfrm>
        </p:spPr>
        <p:txBody>
          <a:bodyPr/>
          <a:lstStyle/>
          <a:p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DEFINIZIONI: ENFASI SU SIGNIFICATO, APPRENDIMENTO SIMBOLICO E SPECIFICITÀ UMANA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8F4213-87A2-464B-91CA-42F20FAE7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i="1" dirty="0"/>
              <a:t>Ritenendo, insieme con Max Weber, che l’uomo è un animale sospeso fra </a:t>
            </a:r>
            <a:r>
              <a:rPr lang="it-IT" b="1" i="1" dirty="0"/>
              <a:t>ragnatele di significati </a:t>
            </a:r>
            <a:r>
              <a:rPr lang="it-IT" i="1" dirty="0"/>
              <a:t>che egli stesso ha tessuto, credo che la cultura consista in queste ragnatele e che perciò la loro analisi non sia anzitutto una scienza sperimentale in cerca di leggi, ma una scienza interpretativa in cerca di significato.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i="1" dirty="0"/>
              <a:t>(I) </a:t>
            </a:r>
            <a:r>
              <a:rPr lang="it-IT" b="1" i="1" dirty="0"/>
              <a:t>simboli</a:t>
            </a:r>
            <a:r>
              <a:rPr lang="it-IT" i="1" dirty="0"/>
              <a:t> non sono pertanto semplici espressioni, strumentalità, o corrispettivi della nostra esistenza biologica, psicologica e sociale: ne sono i prerequisiti. </a:t>
            </a:r>
            <a:r>
              <a:rPr lang="it-IT" b="1" i="1" dirty="0"/>
              <a:t>Senza uomini certamente non c’è cultura</a:t>
            </a:r>
            <a:r>
              <a:rPr lang="it-IT" i="1" dirty="0"/>
              <a:t>: allo stesso modo, e cosa più importante, </a:t>
            </a:r>
            <a:r>
              <a:rPr lang="it-IT" b="1" i="1" dirty="0"/>
              <a:t>senza cultura non ci sarebbero uomini.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(Clifford </a:t>
            </a:r>
            <a:r>
              <a:rPr lang="it-IT" dirty="0" err="1"/>
              <a:t>Geertz</a:t>
            </a:r>
            <a:r>
              <a:rPr lang="it-IT" dirty="0"/>
              <a:t>, </a:t>
            </a:r>
            <a:r>
              <a:rPr lang="it-IT" i="1" dirty="0"/>
              <a:t>Interpretazione di culture</a:t>
            </a:r>
            <a:r>
              <a:rPr lang="it-IT" dirty="0"/>
              <a:t>, 1973).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7274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677B6B-0838-4E1F-B2B3-9374E6BA4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DEFINIZIONI : OGNI CULTURA È UNICA, VA OSSERVATA A LUNGO E DIRETTAMENTE (METODO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ETNOGRAFICO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)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4EED41-AF31-46FB-B1DC-332D4D7C5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800" i="1" dirty="0"/>
              <a:t>La cultura abbraccia tutte le manifestazioni delle abitudini sociali di una comunità, le reazioni dell’individuo in quanto colpito dalle </a:t>
            </a:r>
            <a:r>
              <a:rPr lang="it-IT" sz="2800" b="1" i="1" dirty="0"/>
              <a:t>abitudini del gruppo</a:t>
            </a:r>
            <a:r>
              <a:rPr lang="it-IT" sz="2800" i="1" dirty="0"/>
              <a:t> nel quale vive, e i prodotti delle attività umane in quanto determinate da queste abitudini.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200" dirty="0"/>
              <a:t>(Franz Boas, </a:t>
            </a:r>
            <a:r>
              <a:rPr lang="it-IT" sz="3200" i="1" dirty="0"/>
              <a:t>L’antropologia</a:t>
            </a:r>
            <a:r>
              <a:rPr lang="it-IT" sz="3200" dirty="0"/>
              <a:t>, 1930).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8883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7F3A4A-0CB4-4A0D-A925-FEA1C9BE0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116"/>
            <a:ext cx="10515600" cy="94957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ALFRED KROEBER, CLYDE KLUCKHON, </a:t>
            </a:r>
            <a:r>
              <a:rPr lang="it-IT" i="1" dirty="0"/>
              <a:t>Il concetto di cultura</a:t>
            </a:r>
            <a:r>
              <a:rPr lang="it-IT" dirty="0"/>
              <a:t>, 1952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831A49-926F-4EA7-9984-90E3A9D79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4" y="1434905"/>
            <a:ext cx="12093526" cy="483928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400" dirty="0"/>
              <a:t>Celebre raccolta che include oltre 150 definizioni di cultura, raggruppate in </a:t>
            </a:r>
            <a:r>
              <a:rPr lang="it-IT" sz="2400" b="1" dirty="0"/>
              <a:t>sottocategorie: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/>
              <a:t>Il modo di vivere di un popolo (forma delle abitazioni, preparazione e cottura cibo, abbigliamento, riti collettivi, passaggi da una fase all’altra della vita…)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/>
              <a:t>L’eredità sociale acquisita nel gruppo di appartenenza (valori di riferimento: libertà, democrazia – Occidente – ospitalità, purezza… – Oriente )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/>
              <a:t>Il modo di pensare, credere, sentire (gamma di emozioni incoraggiate o considerate inopportune)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/>
              <a:t>Generalizzazione (rituali di saluto)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/>
              <a:t>Deposito di sapere collettivo (proverbi)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/>
              <a:t>Comportamenti standardizzati dinanzi a problemi ricorrenti (medico, stregone, anziano, sacerdote)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/>
              <a:t>Insieme delle regole che disciplinano il comportamento (coniugio: monogamia/poligamia)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/>
              <a:t>Tecniche per adeguarsi all’ambiente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3741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FE66A0-3575-4824-9EF7-4632F1A5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529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800" b="1" dirty="0"/>
              <a:t>I parte: «cultura e società»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027703-DA8F-4E74-9D5C-B99D9DD1A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5461"/>
            <a:ext cx="12191999" cy="557253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t-IT" sz="2800" b="1" dirty="0"/>
              <a:t>Società</a:t>
            </a:r>
          </a:p>
          <a:p>
            <a:pPr marL="0" indent="0">
              <a:buNone/>
            </a:pPr>
            <a:r>
              <a:rPr lang="it-IT" sz="2800" dirty="0"/>
              <a:t> emergere della sociologia come disciplina (momento storico, mutamenti, rivoluzioni).</a:t>
            </a:r>
          </a:p>
          <a:p>
            <a:pPr>
              <a:buFont typeface="Wingdings" panose="05000000000000000000" pitchFamily="2" charset="2"/>
              <a:buChar char="q"/>
            </a:pPr>
            <a:endParaRPr lang="it-IT" sz="28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sz="2800" b="1" dirty="0"/>
              <a:t>Cultura</a:t>
            </a:r>
          </a:p>
          <a:p>
            <a:pPr marL="0" indent="0">
              <a:buNone/>
            </a:pPr>
            <a:r>
              <a:rPr lang="it-IT" sz="2800" dirty="0"/>
              <a:t> evoluzione del concetto. Come può essere definita, quali le sue dimensioni.</a:t>
            </a:r>
          </a:p>
          <a:p>
            <a:pPr marL="0" indent="0">
              <a:buNone/>
            </a:pPr>
            <a:r>
              <a:rPr lang="it-IT" sz="2800" dirty="0"/>
              <a:t> diversità culturale (relativismo)</a:t>
            </a:r>
          </a:p>
          <a:p>
            <a:pPr marL="0" indent="0">
              <a:buNone/>
            </a:pPr>
            <a:r>
              <a:rPr lang="it-IT" sz="2800" dirty="0"/>
              <a:t> sue possibili definizioni</a:t>
            </a:r>
          </a:p>
          <a:p>
            <a:pPr marL="0" indent="0">
              <a:buNone/>
            </a:pPr>
            <a:r>
              <a:rPr lang="it-IT" sz="2800" dirty="0"/>
              <a:t> la cultura: innata o appresa? Sue funzioni</a:t>
            </a:r>
          </a:p>
          <a:p>
            <a:pPr marL="0" indent="0">
              <a:buNone/>
            </a:pPr>
            <a:r>
              <a:rPr lang="it-IT" sz="2800" dirty="0"/>
              <a:t> due macro-dimensioni di cultura: individualista e collettivista</a:t>
            </a:r>
          </a:p>
          <a:p>
            <a:pPr marL="0" indent="0">
              <a:buNone/>
            </a:pPr>
            <a:r>
              <a:rPr lang="it-IT" sz="2800" dirty="0"/>
              <a:t> un primo approccio alla Sociologia della cultura: Alfred Weber</a:t>
            </a:r>
          </a:p>
          <a:p>
            <a:pPr marL="0" indent="0">
              <a:buNone/>
            </a:pPr>
            <a:r>
              <a:rPr lang="it-IT" sz="2800" dirty="0"/>
              <a:t> la visione di alcuni classici della sociologia: Émile Durkheim; Georg Simmel; Max Weber</a:t>
            </a:r>
          </a:p>
          <a:p>
            <a:pPr marL="0" indent="0">
              <a:buNone/>
            </a:pPr>
            <a:r>
              <a:rPr lang="it-IT" dirty="0"/>
              <a:t> l</a:t>
            </a:r>
            <a:r>
              <a:rPr lang="it-IT" sz="2800" dirty="0"/>
              <a:t>a non scientificità dell’idea di «razza»  </a:t>
            </a:r>
          </a:p>
          <a:p>
            <a:pPr marL="0" indent="0">
              <a:buNone/>
            </a:pPr>
            <a:r>
              <a:rPr lang="it-IT" sz="2800" dirty="0"/>
              <a:t> la religione come sistema culturale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476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86DB3D-F1E4-45E2-8288-907A95FF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81"/>
            <a:ext cx="10515600" cy="109728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COMPONENTI DELLA CULTURA</a:t>
            </a:r>
            <a:br>
              <a:rPr lang="it-IT" dirty="0"/>
            </a:br>
            <a:r>
              <a:rPr lang="it-IT" dirty="0"/>
              <a:t>Peterson (1979)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154FB6-2300-4BE6-BD09-4A7B82C47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0160"/>
            <a:ext cx="12192000" cy="5577839"/>
          </a:xfrm>
        </p:spPr>
        <p:txBody>
          <a:bodyPr/>
          <a:lstStyle/>
          <a:p>
            <a:pPr marL="0" indent="0">
              <a:buNone/>
            </a:pPr>
            <a:r>
              <a:rPr lang="it-IT" b="1" dirty="0"/>
              <a:t>Valori</a:t>
            </a:r>
          </a:p>
          <a:p>
            <a:pPr marL="0" indent="0">
              <a:buNone/>
            </a:pPr>
            <a:r>
              <a:rPr lang="it-IT" dirty="0"/>
              <a:t>Ideali cui un gruppo sociale aspira, a cui fa riferimento nel formulare giudizi.</a:t>
            </a:r>
          </a:p>
          <a:p>
            <a:pPr marL="0" indent="0">
              <a:buNone/>
            </a:pPr>
            <a:r>
              <a:rPr lang="it-IT" dirty="0"/>
              <a:t>Presentano una pluralità di dimensioni:</a:t>
            </a:r>
          </a:p>
          <a:p>
            <a:r>
              <a:rPr lang="it-IT" dirty="0"/>
              <a:t>Cognitiva: per formulare e argomentare giudizi</a:t>
            </a:r>
          </a:p>
          <a:p>
            <a:r>
              <a:rPr lang="it-IT" dirty="0"/>
              <a:t>Affettiva: ciò che «sta a cuore», definiscono l’identità personale e soggettiva</a:t>
            </a:r>
          </a:p>
          <a:p>
            <a:r>
              <a:rPr lang="it-IT" dirty="0"/>
              <a:t>Selettiva: sono criteri per dirigere le azioni</a:t>
            </a:r>
          </a:p>
          <a:p>
            <a:pPr marL="0" indent="0">
              <a:buNone/>
            </a:pPr>
            <a:r>
              <a:rPr lang="it-IT" b="1" dirty="0"/>
              <a:t>Norme – </a:t>
            </a:r>
            <a:r>
              <a:rPr lang="it-IT" dirty="0"/>
              <a:t>derivano dai valori</a:t>
            </a:r>
          </a:p>
          <a:p>
            <a:r>
              <a:rPr lang="it-IT" dirty="0"/>
              <a:t>Precise indicazioni di comportamento</a:t>
            </a:r>
          </a:p>
          <a:p>
            <a:r>
              <a:rPr lang="it-IT" dirty="0"/>
              <a:t>Il vincolo è reso da sanzioni</a:t>
            </a:r>
          </a:p>
          <a:p>
            <a:r>
              <a:rPr lang="it-IT" dirty="0"/>
              <a:t>Formali o informali</a:t>
            </a:r>
          </a:p>
        </p:txBody>
      </p:sp>
    </p:spTree>
    <p:extLst>
      <p:ext uri="{BB962C8B-B14F-4D97-AF65-F5344CB8AC3E}">
        <p14:creationId xmlns:p14="http://schemas.microsoft.com/office/powerpoint/2010/main" val="2078761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38BAE9-4EDC-4658-B5F9-F6A12CB90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4062"/>
          </a:xfrm>
        </p:spPr>
        <p:txBody>
          <a:bodyPr>
            <a:normAutofit/>
          </a:bodyPr>
          <a:lstStyle/>
          <a:p>
            <a:r>
              <a:rPr lang="it-IT" dirty="0"/>
              <a:t>COMPONENTI DELLA CULTURA - 2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C76253-35EB-46BD-94A0-B92F46EA9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9316"/>
            <a:ext cx="12192000" cy="58240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Concetti</a:t>
            </a:r>
          </a:p>
          <a:p>
            <a:pPr marL="0" indent="0">
              <a:buNone/>
            </a:pPr>
            <a:r>
              <a:rPr lang="it-IT" dirty="0"/>
              <a:t>Sono strumenti per organizzare e descrivere la realtà da un punto di vista cognitivo.</a:t>
            </a:r>
          </a:p>
          <a:p>
            <a:pPr marL="0" indent="0">
              <a:buNone/>
            </a:pPr>
            <a:r>
              <a:rPr lang="it-IT" dirty="0"/>
              <a:t>Vi sono forme di categorizzazione della realtà o proposizioni descrittive di questa stessa.</a:t>
            </a:r>
          </a:p>
          <a:p>
            <a:pPr marL="0" indent="0">
              <a:buNone/>
            </a:pPr>
            <a:r>
              <a:rPr lang="it-IT" b="1" dirty="0"/>
              <a:t>Simboli</a:t>
            </a:r>
          </a:p>
          <a:p>
            <a:pPr marL="0" indent="0">
              <a:buNone/>
            </a:pPr>
            <a:r>
              <a:rPr lang="it-IT" dirty="0"/>
              <a:t>Dal verbo </a:t>
            </a:r>
            <a:r>
              <a:rPr lang="el-GR" b="0" i="0" dirty="0">
                <a:effectLst/>
                <a:latin typeface="Arial" panose="020B0604020202020204" pitchFamily="34" charset="0"/>
              </a:rPr>
              <a:t>συμβάλλω</a:t>
            </a:r>
            <a:r>
              <a:rPr lang="it-IT" b="0" i="0" dirty="0">
                <a:effectLst/>
                <a:latin typeface="Arial" panose="020B0604020202020204" pitchFamily="34" charset="0"/>
              </a:rPr>
              <a:t>, «mettere assieme». </a:t>
            </a:r>
          </a:p>
          <a:p>
            <a:pPr marL="0" indent="0">
              <a:buNone/>
            </a:pPr>
            <a:r>
              <a:rPr lang="it-IT" sz="2400" b="0" i="0" dirty="0">
                <a:effectLst/>
                <a:latin typeface="Garamond" panose="02020404030301010803" pitchFamily="18" charset="0"/>
              </a:rPr>
              <a:t>La cultura svolge una funzione di mediazione simbolica: il linguaggio, le rappresentazioni della realtà, i miti, la religione, le espressioni artistiche, le tecniche, il sapere scientifico, la filosofia, i sistemi giuridici, i modelli di comportamento e altro, costituiscono altrettante forme attraverso cui vengono mediati i rapporti con il nostro Sé, con gli altri, con le cose (Crespi, 2003, p.13).</a:t>
            </a:r>
          </a:p>
          <a:p>
            <a:pPr marL="0" indent="0">
              <a:buNone/>
            </a:pPr>
            <a:r>
              <a:rPr lang="it-IT" sz="2400" dirty="0"/>
              <a:t>Rinvia a qualcos’altro.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Il simbolo ha significato pubblico, condiviso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Può venire utilizzato in assenza di ciò a cui rimanda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Dilatano lo spazio e il tempo, rendendo accessibile ciò che è lontano, ciò che non è più o ciò che non è ancora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A350BB9-485C-4FFE-8B48-27A720431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047" y="4162279"/>
            <a:ext cx="2857500" cy="16002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071EB50-F7B7-4FF0-ADB6-0AA775950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884" y="4162279"/>
            <a:ext cx="2342710" cy="155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35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6E5950-D4E1-4789-B750-436F3299D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101"/>
          </a:xfrm>
        </p:spPr>
        <p:txBody>
          <a:bodyPr/>
          <a:lstStyle/>
          <a:p>
            <a:pPr algn="ctr"/>
            <a:r>
              <a:rPr lang="it-IT" b="1" dirty="0"/>
              <a:t>II parte: «cultura e comunicazione»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C68C5A-1049-4690-8F6D-58E7302A5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62539"/>
            <a:ext cx="12192000" cy="50954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it-IT" sz="2800" dirty="0"/>
              <a:t>Quale rapporto fra cultura e comunicazione?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800" dirty="0"/>
              <a:t>Ruolo dei diversi tipi di comunicazione nel divenire storico e sociale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800" dirty="0"/>
              <a:t>Culture tradizionali (orali) e moderne (alfabetiche)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800" dirty="0"/>
              <a:t>Il «dialogo» fra culture: la comunicazione interculturale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C</a:t>
            </a:r>
            <a:r>
              <a:rPr lang="it-IT" sz="2800" dirty="0"/>
              <a:t>omunicazione non verbale: il «cuore» della cultura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800" dirty="0"/>
              <a:t>I codici: analogico e digitale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800" dirty="0"/>
              <a:t>Le comunicazioni di massa: studi, teorie e diverse concezioni del pubblico e dell’emittente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0240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9E4229-42A3-436C-A20D-647835D1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1305"/>
          </a:xfrm>
        </p:spPr>
        <p:txBody>
          <a:bodyPr/>
          <a:lstStyle/>
          <a:p>
            <a:r>
              <a:rPr lang="it-IT" dirty="0"/>
              <a:t>LA SOCIOLOGIA E LE SCIENZE SOCIALI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66DB46-81C8-40E8-B6AE-09674E6EE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6430"/>
            <a:ext cx="12192000" cy="5521569"/>
          </a:xfrm>
        </p:spPr>
        <p:txBody>
          <a:bodyPr>
            <a:normAutofit lnSpcReduction="10000"/>
          </a:bodyPr>
          <a:lstStyle/>
          <a:p>
            <a:r>
              <a:rPr lang="it-IT" sz="2200" dirty="0"/>
              <a:t>La sociologia è </a:t>
            </a:r>
            <a:r>
              <a:rPr lang="it-IT" sz="2200" i="1" dirty="0"/>
              <a:t>lo studio scientifico della società</a:t>
            </a:r>
          </a:p>
          <a:p>
            <a:r>
              <a:rPr lang="it-IT" sz="2200" dirty="0"/>
              <a:t>Contiene un </a:t>
            </a:r>
            <a:r>
              <a:rPr lang="it-IT" sz="2200" b="1" i="1" dirty="0"/>
              <a:t>oggetto </a:t>
            </a:r>
            <a:r>
              <a:rPr lang="it-IT" sz="2200" dirty="0"/>
              <a:t>(la società stessa), un </a:t>
            </a:r>
            <a:r>
              <a:rPr lang="it-IT" sz="2200" b="1" i="1" dirty="0"/>
              <a:t>metodo</a:t>
            </a:r>
            <a:r>
              <a:rPr lang="it-IT" sz="2200" dirty="0"/>
              <a:t> applicato all’oggetto </a:t>
            </a:r>
          </a:p>
          <a:p>
            <a:r>
              <a:rPr lang="it-IT" sz="2200" dirty="0"/>
              <a:t>La sociologia è una disciplina </a:t>
            </a:r>
            <a:r>
              <a:rPr lang="it-IT" sz="2200" b="1" dirty="0"/>
              <a:t>storica e interpretativa </a:t>
            </a:r>
            <a:r>
              <a:rPr lang="it-IT" sz="2200" dirty="0"/>
              <a:t>che condiziona i suoi metodi e i suoi contenuti</a:t>
            </a:r>
          </a:p>
          <a:p>
            <a:r>
              <a:rPr lang="it-IT" sz="2200" dirty="0"/>
              <a:t>Suo interesse principale è indagare fenomeni di trasformazione, </a:t>
            </a:r>
            <a:r>
              <a:rPr lang="it-IT" sz="2200" b="1" dirty="0"/>
              <a:t>cambiamenti</a:t>
            </a:r>
            <a:r>
              <a:rPr lang="it-IT" sz="2200" dirty="0"/>
              <a:t>, </a:t>
            </a:r>
            <a:r>
              <a:rPr lang="it-IT" sz="2200" b="1" dirty="0"/>
              <a:t>mutamenti</a:t>
            </a:r>
            <a:r>
              <a:rPr lang="it-IT" sz="2200" dirty="0"/>
              <a:t>, crisi dell’assetto sociale e dell’identità umana</a:t>
            </a:r>
          </a:p>
          <a:p>
            <a:pPr marL="0" indent="0">
              <a:buNone/>
            </a:pPr>
            <a:r>
              <a:rPr lang="it-IT" sz="2200" dirty="0"/>
              <a:t>Alcune fasi hanno caratterizzato il rapporto fra gli studi sociali/culturali e il mondo attuale: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200" dirty="0"/>
              <a:t>Evoluzione dei gruppi umani dai tempi più remoti (innovazioni, tecnologie, aumento demografico esponenziale)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200" dirty="0"/>
              <a:t>Avvento dell’età moderna (sino alla fine della Prima Guerra mondiale)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200" dirty="0"/>
              <a:t>La modernità compiuta (sino al 1989)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200" dirty="0"/>
              <a:t>La modernità globalizzata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200" dirty="0"/>
              <a:t>La post-modernità</a:t>
            </a:r>
          </a:p>
          <a:p>
            <a:pPr marL="0" indent="0">
              <a:buNone/>
            </a:pPr>
            <a:r>
              <a:rPr lang="it-IT" sz="2200" dirty="0"/>
              <a:t>È una scienza da comprendere congiuntamente ad altre discipline (antropologia, storia, filosofia, diritto, scienza politica, psicologia, economia) con le quali condivide un progetto scientifico, seppur nelle diverse specificità.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0678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B698C1-53F3-4279-9685-0A6CDD4B6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553"/>
          </a:xfrm>
        </p:spPr>
        <p:txBody>
          <a:bodyPr/>
          <a:lstStyle/>
          <a:p>
            <a:pPr algn="ctr"/>
            <a:r>
              <a:rPr lang="it-IT" dirty="0"/>
              <a:t>MUTAMENTI RILEVANTI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862B41-1E08-4CEB-B7FF-29E179139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4157"/>
            <a:ext cx="12192000" cy="5222806"/>
          </a:xfrm>
        </p:spPr>
        <p:txBody>
          <a:bodyPr/>
          <a:lstStyle/>
          <a:p>
            <a:r>
              <a:rPr lang="it-IT" sz="2000" dirty="0"/>
              <a:t>Urbanizzazione</a:t>
            </a:r>
          </a:p>
          <a:p>
            <a:r>
              <a:rPr lang="it-IT" sz="2000" dirty="0"/>
              <a:t>Passaggio da società agricola a industriale</a:t>
            </a:r>
          </a:p>
          <a:p>
            <a:r>
              <a:rPr lang="it-IT" sz="2000" dirty="0"/>
              <a:t>Sfaldamento legami forti e informali</a:t>
            </a:r>
          </a:p>
          <a:p>
            <a:r>
              <a:rPr lang="it-IT" sz="2000" dirty="0"/>
              <a:t>Flussi migratori</a:t>
            </a:r>
          </a:p>
          <a:p>
            <a:r>
              <a:rPr lang="it-IT" sz="2000" dirty="0"/>
              <a:t>Mobilità sociale e geografica</a:t>
            </a:r>
          </a:p>
          <a:p>
            <a:r>
              <a:rPr lang="it-IT" sz="2000" dirty="0"/>
              <a:t>Rapido sviluppo forme di trasporto e telecomunicazioni</a:t>
            </a:r>
          </a:p>
          <a:p>
            <a:pPr marL="0" indent="0">
              <a:buNone/>
            </a:pPr>
            <a:r>
              <a:rPr lang="it-IT" sz="2000" b="1" dirty="0"/>
              <a:t>Ferdinand </a:t>
            </a:r>
            <a:r>
              <a:rPr lang="it-IT" sz="2000" b="1" dirty="0" err="1"/>
              <a:t>Tönnies</a:t>
            </a:r>
            <a:r>
              <a:rPr lang="it-IT" sz="2000" b="1" dirty="0"/>
              <a:t> </a:t>
            </a:r>
            <a:r>
              <a:rPr lang="it-IT" sz="2000" dirty="0"/>
              <a:t>(</a:t>
            </a:r>
            <a:r>
              <a:rPr lang="it-IT" sz="2000" i="1" dirty="0"/>
              <a:t>Teoria dei vincoli sociali</a:t>
            </a:r>
            <a:r>
              <a:rPr lang="it-IT" sz="2000" dirty="0"/>
              <a:t>, 1887)</a:t>
            </a:r>
          </a:p>
          <a:p>
            <a:endParaRPr lang="it-IT" dirty="0"/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3FADC373-E1B5-4352-8AE5-F24B63A42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052590"/>
              </p:ext>
            </p:extLst>
          </p:nvPr>
        </p:nvGraphicFramePr>
        <p:xfrm>
          <a:off x="450574" y="3750020"/>
          <a:ext cx="11396869" cy="301597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479759">
                  <a:extLst>
                    <a:ext uri="{9D8B030D-6E8A-4147-A177-3AD203B41FA5}">
                      <a16:colId xmlns:a16="http://schemas.microsoft.com/office/drawing/2014/main" val="1962366331"/>
                    </a:ext>
                  </a:extLst>
                </a:gridCol>
                <a:gridCol w="5917110">
                  <a:extLst>
                    <a:ext uri="{9D8B030D-6E8A-4147-A177-3AD203B41FA5}">
                      <a16:colId xmlns:a16="http://schemas.microsoft.com/office/drawing/2014/main" val="3033839065"/>
                    </a:ext>
                  </a:extLst>
                </a:gridCol>
              </a:tblGrid>
              <a:tr h="475430">
                <a:tc>
                  <a:txBody>
                    <a:bodyPr/>
                    <a:lstStyle/>
                    <a:p>
                      <a:pPr algn="ctr"/>
                      <a:r>
                        <a:rPr lang="it-IT" dirty="0" err="1">
                          <a:solidFill>
                            <a:schemeClr val="tx1"/>
                          </a:solidFill>
                        </a:rPr>
                        <a:t>Gemeinschaft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 - Comunità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>
                          <a:solidFill>
                            <a:schemeClr val="tx1"/>
                          </a:solidFill>
                        </a:rPr>
                        <a:t>Gesellschaft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 - Società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39021077"/>
                  </a:ext>
                </a:extLst>
              </a:tr>
              <a:tr h="560106">
                <a:tc>
                  <a:txBody>
                    <a:bodyPr/>
                    <a:lstStyle/>
                    <a:p>
                      <a:r>
                        <a:rPr lang="it-IT" dirty="0"/>
                        <a:t>Modello rurale/agricolo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Modello urbano/industriale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98118237"/>
                  </a:ext>
                </a:extLst>
              </a:tr>
              <a:tr h="7002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Legami forti, informali, vincolanti</a:t>
                      </a:r>
                    </a:p>
                    <a:p>
                      <a:endParaRPr lang="it-IT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Legami formali, contrattuali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56906208"/>
                  </a:ext>
                </a:extLst>
              </a:tr>
              <a:tr h="607345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Émile Durkheim</a:t>
                      </a:r>
                      <a:r>
                        <a:rPr lang="it-IT" baseline="0" dirty="0"/>
                        <a:t> - </a:t>
                      </a:r>
                      <a:r>
                        <a:rPr lang="it-IT" i="1" dirty="0"/>
                        <a:t>La divisione del lavoro sociale,</a:t>
                      </a:r>
                      <a:r>
                        <a:rPr lang="it-IT" i="1" baseline="0" dirty="0"/>
                        <a:t> </a:t>
                      </a:r>
                      <a:r>
                        <a:rPr lang="it-IT" i="0" baseline="0" dirty="0"/>
                        <a:t>1893</a:t>
                      </a:r>
                      <a:endParaRPr lang="it-IT" i="0" dirty="0"/>
                    </a:p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49469627"/>
                  </a:ext>
                </a:extLst>
              </a:tr>
              <a:tr h="607345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Georg Simmel</a:t>
                      </a:r>
                      <a:r>
                        <a:rPr lang="it-IT" baseline="0" dirty="0"/>
                        <a:t> - </a:t>
                      </a:r>
                      <a:r>
                        <a:rPr lang="it-IT" i="1" dirty="0"/>
                        <a:t>La filosofia del denaro</a:t>
                      </a:r>
                      <a:r>
                        <a:rPr lang="it-IT" dirty="0"/>
                        <a:t>, 1900</a:t>
                      </a:r>
                    </a:p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19482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508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8C7F7F-AC3B-4724-9313-5BC2E807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614"/>
          </a:xfrm>
        </p:spPr>
        <p:txBody>
          <a:bodyPr/>
          <a:lstStyle/>
          <a:p>
            <a:pPr algn="ctr"/>
            <a:r>
              <a:rPr lang="it-IT" b="1" dirty="0"/>
              <a:t>DINAMICHE SUCCESSIVE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8A39CA-A780-4222-AD84-0EB0E6951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38250"/>
            <a:ext cx="12192000" cy="5254623"/>
          </a:xfrm>
        </p:spPr>
        <p:txBody>
          <a:bodyPr>
            <a:normAutofit fontScale="92500"/>
          </a:bodyPr>
          <a:lstStyle/>
          <a:p>
            <a:pPr lvl="0"/>
            <a:r>
              <a:rPr lang="it-IT" sz="2800" dirty="0">
                <a:solidFill>
                  <a:prstClr val="black"/>
                </a:solidFill>
              </a:rPr>
              <a:t>Evoluzione storica tendenzialmente lineare vs. evoluzione discontinua e veloce</a:t>
            </a:r>
          </a:p>
          <a:p>
            <a:pPr lvl="0"/>
            <a:r>
              <a:rPr lang="it-IT" sz="2800" dirty="0">
                <a:solidFill>
                  <a:prstClr val="black"/>
                </a:solidFill>
              </a:rPr>
              <a:t>Classe e ceto vs. singolo individuo; identità instabile e mutevole</a:t>
            </a:r>
          </a:p>
          <a:p>
            <a:pPr lvl="0"/>
            <a:r>
              <a:rPr lang="it-IT" sz="2800" dirty="0">
                <a:solidFill>
                  <a:prstClr val="black"/>
                </a:solidFill>
              </a:rPr>
              <a:t>Flessibilità (Richard </a:t>
            </a:r>
            <a:r>
              <a:rPr lang="it-IT" sz="2800" dirty="0" err="1">
                <a:solidFill>
                  <a:prstClr val="black"/>
                </a:solidFill>
              </a:rPr>
              <a:t>Sennet</a:t>
            </a:r>
            <a:r>
              <a:rPr lang="it-IT" sz="2800" dirty="0">
                <a:solidFill>
                  <a:prstClr val="black"/>
                </a:solidFill>
              </a:rPr>
              <a:t>, 1998)</a:t>
            </a:r>
          </a:p>
          <a:p>
            <a:pPr lvl="0"/>
            <a:r>
              <a:rPr lang="it-IT" sz="2800" dirty="0">
                <a:solidFill>
                  <a:prstClr val="black"/>
                </a:solidFill>
              </a:rPr>
              <a:t>Crescita incontrollata ed entropica del flusso delle comunicazioni</a:t>
            </a:r>
          </a:p>
          <a:p>
            <a:pPr lvl="0"/>
            <a:r>
              <a:rPr lang="it-IT" sz="2800" dirty="0">
                <a:solidFill>
                  <a:prstClr val="black"/>
                </a:solidFill>
              </a:rPr>
              <a:t>Policentrismo, </a:t>
            </a:r>
            <a:r>
              <a:rPr lang="it-IT" sz="2800" dirty="0" err="1">
                <a:solidFill>
                  <a:prstClr val="black"/>
                </a:solidFill>
              </a:rPr>
              <a:t>reticolarità</a:t>
            </a:r>
            <a:r>
              <a:rPr lang="it-IT" sz="2800" dirty="0">
                <a:solidFill>
                  <a:prstClr val="black"/>
                </a:solidFill>
              </a:rPr>
              <a:t>; aumento di complessità e interdipendenze</a:t>
            </a:r>
          </a:p>
          <a:p>
            <a:pPr lvl="0"/>
            <a:r>
              <a:rPr lang="it-IT" sz="2800" dirty="0">
                <a:solidFill>
                  <a:prstClr val="black"/>
                </a:solidFill>
              </a:rPr>
              <a:t>Post-moderno (J-F. </a:t>
            </a:r>
            <a:r>
              <a:rPr lang="it-IT" sz="2800" dirty="0" err="1">
                <a:solidFill>
                  <a:prstClr val="black"/>
                </a:solidFill>
              </a:rPr>
              <a:t>Lyotard</a:t>
            </a:r>
            <a:r>
              <a:rPr lang="it-IT" sz="2800" dirty="0">
                <a:solidFill>
                  <a:prstClr val="black"/>
                </a:solidFill>
              </a:rPr>
              <a:t>, </a:t>
            </a:r>
            <a:r>
              <a:rPr lang="it-IT" sz="2800" i="1" dirty="0">
                <a:solidFill>
                  <a:prstClr val="black"/>
                </a:solidFill>
              </a:rPr>
              <a:t>La condizione postmoderna</a:t>
            </a:r>
            <a:r>
              <a:rPr lang="it-IT" sz="2800" dirty="0">
                <a:solidFill>
                  <a:prstClr val="black"/>
                </a:solidFill>
              </a:rPr>
              <a:t>, 1979): aspetti espressivi, simbolici, estetici</a:t>
            </a:r>
          </a:p>
          <a:p>
            <a:pPr lvl="0"/>
            <a:r>
              <a:rPr lang="it-IT" sz="2800" dirty="0">
                <a:solidFill>
                  <a:prstClr val="black"/>
                </a:solidFill>
              </a:rPr>
              <a:t>Cultura del narcisismo (Christopher </a:t>
            </a:r>
            <a:r>
              <a:rPr lang="it-IT" sz="2800" dirty="0" err="1">
                <a:solidFill>
                  <a:prstClr val="black"/>
                </a:solidFill>
              </a:rPr>
              <a:t>Lash</a:t>
            </a:r>
            <a:r>
              <a:rPr lang="it-IT" sz="2800" dirty="0">
                <a:solidFill>
                  <a:prstClr val="black"/>
                </a:solidFill>
              </a:rPr>
              <a:t>, 1979)</a:t>
            </a:r>
          </a:p>
          <a:p>
            <a:pPr lvl="0"/>
            <a:r>
              <a:rPr lang="it-IT" sz="2800" dirty="0">
                <a:solidFill>
                  <a:prstClr val="black"/>
                </a:solidFill>
              </a:rPr>
              <a:t>Società del rischio (Ulrich Beck, 1986): rischi autoprodotti, successo della modernità </a:t>
            </a:r>
          </a:p>
          <a:p>
            <a:pPr lvl="0"/>
            <a:r>
              <a:rPr lang="it-IT" sz="2800" dirty="0">
                <a:solidFill>
                  <a:prstClr val="black"/>
                </a:solidFill>
              </a:rPr>
              <a:t>Compressione di tempo e spazio; eterno presente</a:t>
            </a:r>
          </a:p>
          <a:p>
            <a:pPr lvl="0"/>
            <a:r>
              <a:rPr lang="it-IT" sz="2800" dirty="0">
                <a:solidFill>
                  <a:prstClr val="black"/>
                </a:solidFill>
              </a:rPr>
              <a:t>Pluralismo delle società; riconoscimento delle identità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9467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4BA248-151A-4DB9-802B-FEF585AED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784"/>
            <a:ext cx="11353800" cy="109993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>ORIENTAMENTO E TEMI DELLA SOCIOLOGIA DELLA CULTURA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A801FE-F08A-4EAF-87BC-D3788813C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8714"/>
            <a:ext cx="12192000" cy="5559285"/>
          </a:xfrm>
        </p:spPr>
        <p:txBody>
          <a:bodyPr/>
          <a:lstStyle/>
          <a:p>
            <a:r>
              <a:rPr lang="it-IT" dirty="0"/>
              <a:t>Clifford </a:t>
            </a:r>
            <a:r>
              <a:rPr lang="it-IT" dirty="0" err="1"/>
              <a:t>Geertz</a:t>
            </a:r>
            <a:r>
              <a:rPr lang="it-IT" dirty="0"/>
              <a:t>: «la cultura è essenzialmente un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contesto</a:t>
            </a:r>
            <a:r>
              <a:rPr lang="it-IT" dirty="0"/>
              <a:t> in cui gli eventi sociali e i prodotti dell’attività umana diventano intelligibili e dotati di senso».</a:t>
            </a:r>
          </a:p>
          <a:p>
            <a:r>
              <a:rPr lang="it-IT" dirty="0"/>
              <a:t>Meccanismo di strutturazione culturale: attribuire confini e differenziazioni per creare ordine</a:t>
            </a:r>
          </a:p>
          <a:p>
            <a:r>
              <a:rPr lang="it-IT" dirty="0"/>
              <a:t>Le differenze biologiche e i bisogni primari (cibo, protezione, sonno, riproduzione) non possono essere osservati allo «stato puro»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I gruppi umani danno diverse risposte alle medesime esigenze (famiglia, regolamentazione della società, stratificazione sociale)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Diversi schemi condivisi di pratica sociale e culturale (abitudini, costumi, regole…)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Rappresentazioni (condivise) dell’uomo, del mondo e della vita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6424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90D8A3-C628-4109-ABE0-5E981D64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6840"/>
          </a:xfrm>
        </p:spPr>
        <p:txBody>
          <a:bodyPr/>
          <a:lstStyle/>
          <a:p>
            <a:pPr algn="ctr"/>
            <a:r>
              <a:rPr lang="it-IT" dirty="0"/>
              <a:t>TRATTI PRELIMINARI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133763-DC49-48FA-9939-1289BDBBD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11965"/>
            <a:ext cx="12192000" cy="5300870"/>
          </a:xfrm>
        </p:spPr>
        <p:txBody>
          <a:bodyPr>
            <a:normAutofit fontScale="92500" lnSpcReduction="10000"/>
          </a:bodyPr>
          <a:lstStyle/>
          <a:p>
            <a:r>
              <a:rPr lang="it-IT" sz="3200" b="1" dirty="0"/>
              <a:t>Appresa</a:t>
            </a:r>
            <a:r>
              <a:rPr lang="it-IT" sz="3200" dirty="0"/>
              <a:t> – non geneticamente determinata</a:t>
            </a:r>
          </a:p>
          <a:p>
            <a:endParaRPr lang="it-IT" sz="3200" b="1" dirty="0"/>
          </a:p>
          <a:p>
            <a:r>
              <a:rPr lang="it-IT" sz="3200" b="1" dirty="0"/>
              <a:t>Umana </a:t>
            </a:r>
            <a:r>
              <a:rPr lang="it-IT" sz="3200" dirty="0"/>
              <a:t>– gli animali compongono campi sociali; la loro comunicazione, per quanto complessa, rimane di natura </a:t>
            </a:r>
            <a:r>
              <a:rPr lang="it-IT" sz="3200" b="1" dirty="0"/>
              <a:t>relazionale</a:t>
            </a:r>
            <a:r>
              <a:rPr lang="it-IT" sz="3200" dirty="0"/>
              <a:t> e non </a:t>
            </a:r>
            <a:r>
              <a:rPr lang="it-IT" sz="3200" b="1" dirty="0"/>
              <a:t>proposizionale: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800" b="1" dirty="0"/>
              <a:t>- relazionale: </a:t>
            </a:r>
            <a:r>
              <a:rPr lang="it-IT" sz="2800" dirty="0"/>
              <a:t>comunicazione che impartisce ordini, li riceve, li comprende e li esegue (attacco/fuga/allarme…). Non vi sono credenze, opinioni o «racconti».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800" b="1" dirty="0"/>
              <a:t>- proposizionale: </a:t>
            </a:r>
            <a:r>
              <a:rPr lang="it-IT" sz="2800" dirty="0"/>
              <a:t>specifica capacità di apprendere e comunicare a livello simbolico. Il linguaggio umano è dotato di connettivi sintattici, espressioni che servono a legare le parti di un discorso o di una frase, dando loro una logica: forme invariabili (congiunzioni, preposizioni, avverbi ecc.) che fungono da ponte per unire in modo logico i diversi contenuti di un testo.</a:t>
            </a:r>
          </a:p>
          <a:p>
            <a:endParaRPr lang="it-IT" sz="3200" b="1" dirty="0"/>
          </a:p>
          <a:p>
            <a:r>
              <a:rPr lang="it-IT" sz="3200" b="1" dirty="0"/>
              <a:t>Condivisa</a:t>
            </a:r>
            <a:r>
              <a:rPr lang="it-IT" sz="3200" dirty="0"/>
              <a:t> – collettiva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32497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3487</Words>
  <Application>Microsoft Office PowerPoint</Application>
  <PresentationFormat>Widescreen</PresentationFormat>
  <Paragraphs>272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Courier New</vt:lpstr>
      <vt:lpstr>Garamond</vt:lpstr>
      <vt:lpstr>Open sans</vt:lpstr>
      <vt:lpstr>Wingdings</vt:lpstr>
      <vt:lpstr>Tema di Office</vt:lpstr>
      <vt:lpstr>   SOCIOLOGIA DELLA CULTURA E DELLA COMUNICAZIONE</vt:lpstr>
      <vt:lpstr>TESTI</vt:lpstr>
      <vt:lpstr>I parte: «cultura e società»</vt:lpstr>
      <vt:lpstr>II parte: «cultura e comunicazione»</vt:lpstr>
      <vt:lpstr>LA SOCIOLOGIA E LE SCIENZE SOCIALI</vt:lpstr>
      <vt:lpstr>MUTAMENTI RILEVANTI</vt:lpstr>
      <vt:lpstr>DINAMICHE SUCCESSIVE</vt:lpstr>
      <vt:lpstr>ORIENTAMENTO E TEMI DELLA SOCIOLOGIA DELLA CULTURA</vt:lpstr>
      <vt:lpstr>TRATTI PRELIMINARI</vt:lpstr>
      <vt:lpstr>FUNZIONI</vt:lpstr>
      <vt:lpstr>GENESI STORICA E INTELLETTUALE</vt:lpstr>
      <vt:lpstr>CONFLITTO CULTURA/CIVILIZZAZIONE</vt:lpstr>
      <vt:lpstr>LE RADICI ANTROPOLOGICHE</vt:lpstr>
      <vt:lpstr>LA «SOCIOLOGIA DELLA CULTURA» DI ALFRED WEBER (1868-1958)</vt:lpstr>
      <vt:lpstr>LA CULTURA SECONDO ZYGMUNT BAUMAN</vt:lpstr>
      <vt:lpstr>1. NOZIONE GERARCHICA</vt:lpstr>
      <vt:lpstr>2. CULTURA COME «DIFFERENZA»</vt:lpstr>
      <vt:lpstr>ASPETTO, GENI, AMBIENTE: un rapporto complesso</vt:lpstr>
      <vt:lpstr>NEGAZIONE DELLA SCIENTIFICITA’ DEL CONCETTO DI «RAZZA»</vt:lpstr>
      <vt:lpstr>ESEMPI DI DIVERSITÀ CULTURALE USI, COSTUMI, ABITUDINI</vt:lpstr>
      <vt:lpstr>ESEMPI</vt:lpstr>
      <vt:lpstr>3. NOZIONE GENERICA</vt:lpstr>
      <vt:lpstr>OPERATO DELLA CULTURA (UOMO) SU: AMBIENTE</vt:lpstr>
      <vt:lpstr>OPERATO SULLA CULTURA SU: ASPETTI BIOLOGICI (genere, età, corpo)</vt:lpstr>
      <vt:lpstr>LA CULTURA IN SINTESI…</vt:lpstr>
      <vt:lpstr>RIGUARDA TRE ASPETTI</vt:lpstr>
      <vt:lpstr>DEFINIZIONI: ENFASI SU SIGNIFICATO, APPRENDIMENTO SIMBOLICO E SPECIFICITÀ UMANA</vt:lpstr>
      <vt:lpstr>DEFINIZIONI : OGNI CULTURA È UNICA, VA OSSERVATA A LUNGO E DIRETTAMENTE (METODO ETNOGRAFICO) </vt:lpstr>
      <vt:lpstr>ALFRED KROEBER, CLYDE KLUCKHON, Il concetto di cultura, 1952</vt:lpstr>
      <vt:lpstr>COMPONENTI DELLA CULTURA Peterson (1979)</vt:lpstr>
      <vt:lpstr>COMPONENTI DELLA CULTURA - 2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elena bettinelli</dc:creator>
  <cp:lastModifiedBy>elena bettinelli</cp:lastModifiedBy>
  <cp:revision>144</cp:revision>
  <dcterms:created xsi:type="dcterms:W3CDTF">2021-02-01T10:07:47Z</dcterms:created>
  <dcterms:modified xsi:type="dcterms:W3CDTF">2021-03-12T10:31:03Z</dcterms:modified>
</cp:coreProperties>
</file>