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Lst>
  <p:notesMasterIdLst>
    <p:notesMasterId r:id="rId86"/>
  </p:notesMasterIdLst>
  <p:sldIdLst>
    <p:sldId id="353" r:id="rId3"/>
    <p:sldId id="319" r:id="rId4"/>
    <p:sldId id="264" r:id="rId5"/>
    <p:sldId id="320" r:id="rId6"/>
    <p:sldId id="321" r:id="rId7"/>
    <p:sldId id="322" r:id="rId8"/>
    <p:sldId id="318" r:id="rId9"/>
    <p:sldId id="323" r:id="rId10"/>
    <p:sldId id="324" r:id="rId11"/>
    <p:sldId id="325" r:id="rId12"/>
    <p:sldId id="326" r:id="rId13"/>
    <p:sldId id="354" r:id="rId14"/>
    <p:sldId id="355" r:id="rId15"/>
    <p:sldId id="329" r:id="rId16"/>
    <p:sldId id="330" r:id="rId17"/>
    <p:sldId id="331" r:id="rId18"/>
    <p:sldId id="332" r:id="rId19"/>
    <p:sldId id="333" r:id="rId20"/>
    <p:sldId id="334" r:id="rId21"/>
    <p:sldId id="335" r:id="rId22"/>
    <p:sldId id="336" r:id="rId23"/>
    <p:sldId id="263" r:id="rId24"/>
    <p:sldId id="337" r:id="rId25"/>
    <p:sldId id="338" r:id="rId26"/>
    <p:sldId id="339" r:id="rId27"/>
    <p:sldId id="340" r:id="rId28"/>
    <p:sldId id="262" r:id="rId29"/>
    <p:sldId id="341" r:id="rId30"/>
    <p:sldId id="342" r:id="rId31"/>
    <p:sldId id="343" r:id="rId32"/>
    <p:sldId id="344" r:id="rId33"/>
    <p:sldId id="345" r:id="rId34"/>
    <p:sldId id="346" r:id="rId35"/>
    <p:sldId id="347" r:id="rId36"/>
    <p:sldId id="267" r:id="rId37"/>
    <p:sldId id="349" r:id="rId38"/>
    <p:sldId id="350" r:id="rId39"/>
    <p:sldId id="351" r:id="rId40"/>
    <p:sldId id="352" r:id="rId41"/>
    <p:sldId id="357" r:id="rId42"/>
    <p:sldId id="274" r:id="rId43"/>
    <p:sldId id="275" r:id="rId44"/>
    <p:sldId id="276" r:id="rId45"/>
    <p:sldId id="277" r:id="rId46"/>
    <p:sldId id="317" r:id="rId47"/>
    <p:sldId id="285" r:id="rId48"/>
    <p:sldId id="279" r:id="rId49"/>
    <p:sldId id="358" r:id="rId50"/>
    <p:sldId id="286" r:id="rId51"/>
    <p:sldId id="265" r:id="rId52"/>
    <p:sldId id="310" r:id="rId53"/>
    <p:sldId id="311" r:id="rId54"/>
    <p:sldId id="359" r:id="rId55"/>
    <p:sldId id="312" r:id="rId56"/>
    <p:sldId id="314" r:id="rId57"/>
    <p:sldId id="315" r:id="rId58"/>
    <p:sldId id="316" r:id="rId59"/>
    <p:sldId id="360" r:id="rId60"/>
    <p:sldId id="280" r:id="rId61"/>
    <p:sldId id="281" r:id="rId62"/>
    <p:sldId id="283" r:id="rId63"/>
    <p:sldId id="282" r:id="rId64"/>
    <p:sldId id="287" r:id="rId65"/>
    <p:sldId id="288" r:id="rId66"/>
    <p:sldId id="289" r:id="rId67"/>
    <p:sldId id="290" r:id="rId68"/>
    <p:sldId id="291" r:id="rId69"/>
    <p:sldId id="292" r:id="rId70"/>
    <p:sldId id="293" r:id="rId71"/>
    <p:sldId id="361" r:id="rId72"/>
    <p:sldId id="362" r:id="rId73"/>
    <p:sldId id="295" r:id="rId74"/>
    <p:sldId id="296" r:id="rId75"/>
    <p:sldId id="299" r:id="rId76"/>
    <p:sldId id="297" r:id="rId77"/>
    <p:sldId id="298" r:id="rId78"/>
    <p:sldId id="363" r:id="rId79"/>
    <p:sldId id="300" r:id="rId80"/>
    <p:sldId id="301" r:id="rId81"/>
    <p:sldId id="303" r:id="rId82"/>
    <p:sldId id="304" r:id="rId83"/>
    <p:sldId id="305" r:id="rId84"/>
    <p:sldId id="306" r:id="rId85"/>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Arial" panose="020B0604020202020204" pitchFamily="34" charset="0"/>
        <a:ea typeface="Microsoft YaHei" panose="020B0503020204020204" pitchFamily="34" charset="-122"/>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Arial" panose="020B0604020202020204" pitchFamily="34" charset="0"/>
        <a:ea typeface="Microsoft YaHei" panose="020B0503020204020204" pitchFamily="34" charset="-122"/>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Arial" panose="020B0604020202020204" pitchFamily="34" charset="0"/>
        <a:ea typeface="Microsoft YaHei" panose="020B0503020204020204" pitchFamily="34" charset="-122"/>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Arial" panose="020B0604020202020204" pitchFamily="34" charset="0"/>
        <a:ea typeface="Microsoft YaHei" panose="020B0503020204020204" pitchFamily="34" charset="-122"/>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sz="2400" kern="1200">
        <a:solidFill>
          <a:schemeClr val="bg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sz="2400" kern="1200">
        <a:solidFill>
          <a:schemeClr val="bg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sz="2400" kern="1200">
        <a:solidFill>
          <a:schemeClr val="bg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sz="2400" kern="1200">
        <a:solidFill>
          <a:schemeClr val="bg1"/>
        </a:solidFill>
        <a:latin typeface="Arial" panose="020B0604020202020204" pitchFamily="34"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68"/>
    <p:restoredTop sz="90108"/>
  </p:normalViewPr>
  <p:slideViewPr>
    <p:cSldViewPr>
      <p:cViewPr varScale="1">
        <p:scale>
          <a:sx n="115" d="100"/>
          <a:sy n="115" d="100"/>
        </p:scale>
        <p:origin x="1664" y="200"/>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sorterViewPr>
    <p:cViewPr>
      <p:scale>
        <a:sx n="100" d="100"/>
        <a:sy n="100" d="100"/>
      </p:scale>
      <p:origin x="0" y="-19872"/>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theme" Target="theme/theme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tableStyles" Target="tableStyles.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presProps" Target="pres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4"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5"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6"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7" name="AutoShape 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8" name="Rectangle 6"/>
          <p:cNvSpPr>
            <a:spLocks noGrp="1" noChangeArrowheads="1"/>
          </p:cNvSpPr>
          <p:nvPr>
            <p:ph type="hdr"/>
          </p:nvPr>
        </p:nvSpPr>
        <p:spPr bwMode="auto">
          <a:xfrm>
            <a:off x="0" y="0"/>
            <a:ext cx="2963863" cy="449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cs typeface="Lucida Sans Unicode" panose="020B0602030504020204" pitchFamily="34" charset="0"/>
              </a:defRPr>
            </a:lvl1pPr>
          </a:lstStyle>
          <a:p>
            <a:endParaRPr lang="it-IT" altLang="it-IT"/>
          </a:p>
        </p:txBody>
      </p:sp>
      <p:sp>
        <p:nvSpPr>
          <p:cNvPr id="3079" name="Rectangle 7"/>
          <p:cNvSpPr>
            <a:spLocks noGrp="1" noChangeArrowheads="1"/>
          </p:cNvSpPr>
          <p:nvPr>
            <p:ph type="dt"/>
          </p:nvPr>
        </p:nvSpPr>
        <p:spPr bwMode="auto">
          <a:xfrm>
            <a:off x="3886200" y="0"/>
            <a:ext cx="2963863" cy="449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cs typeface="Lucida Sans Unicode" panose="020B0602030504020204" pitchFamily="34" charset="0"/>
              </a:defRPr>
            </a:lvl1pPr>
          </a:lstStyle>
          <a:p>
            <a:endParaRPr lang="it-IT" altLang="it-IT"/>
          </a:p>
        </p:txBody>
      </p:sp>
      <p:sp>
        <p:nvSpPr>
          <p:cNvPr id="3080" name="Rectangle 8"/>
          <p:cNvSpPr>
            <a:spLocks noGrp="1" noRot="1" noChangeAspect="1" noChangeArrowheads="1"/>
          </p:cNvSpPr>
          <p:nvPr>
            <p:ph type="sldImg"/>
          </p:nvPr>
        </p:nvSpPr>
        <p:spPr bwMode="auto">
          <a:xfrm>
            <a:off x="1143000" y="685800"/>
            <a:ext cx="4564063" cy="3421063"/>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81" name="Rectangle 9"/>
          <p:cNvSpPr>
            <a:spLocks noGrp="1" noChangeArrowheads="1"/>
          </p:cNvSpPr>
          <p:nvPr>
            <p:ph type="body"/>
          </p:nvPr>
        </p:nvSpPr>
        <p:spPr bwMode="auto">
          <a:xfrm>
            <a:off x="914400" y="4343400"/>
            <a:ext cx="5021263" cy="4106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endParaRPr lang="it-IT" altLang="it-IT"/>
          </a:p>
        </p:txBody>
      </p:sp>
      <p:sp>
        <p:nvSpPr>
          <p:cNvPr id="3082" name="Rectangle 10"/>
          <p:cNvSpPr>
            <a:spLocks noGrp="1" noChangeArrowheads="1"/>
          </p:cNvSpPr>
          <p:nvPr>
            <p:ph type="ftr"/>
          </p:nvPr>
        </p:nvSpPr>
        <p:spPr bwMode="auto">
          <a:xfrm>
            <a:off x="0" y="8686800"/>
            <a:ext cx="2963863" cy="449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cs typeface="Lucida Sans Unicode" panose="020B0602030504020204" pitchFamily="34" charset="0"/>
              </a:defRPr>
            </a:lvl1pPr>
          </a:lstStyle>
          <a:p>
            <a:endParaRPr lang="it-IT" altLang="it-IT"/>
          </a:p>
        </p:txBody>
      </p:sp>
      <p:sp>
        <p:nvSpPr>
          <p:cNvPr id="3083" name="Rectangle 11"/>
          <p:cNvSpPr>
            <a:spLocks noGrp="1" noChangeArrowheads="1"/>
          </p:cNvSpPr>
          <p:nvPr>
            <p:ph type="sldNum"/>
          </p:nvPr>
        </p:nvSpPr>
        <p:spPr bwMode="auto">
          <a:xfrm>
            <a:off x="3886200" y="8686800"/>
            <a:ext cx="2963863" cy="449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cs typeface="Lucida Sans Unicode" panose="020B0602030504020204" pitchFamily="34" charset="0"/>
              </a:defRPr>
            </a:lvl1pPr>
          </a:lstStyle>
          <a:p>
            <a:fld id="{3541D6F1-78D2-448F-8D0B-5155255C6E65}" type="slidenum">
              <a:rPr lang="it-IT" altLang="it-IT"/>
              <a:pPr/>
              <a:t>‹N›</a:t>
            </a:fld>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0820ECE3-7041-4C81-A9D2-E3A6A5CC1FC0}"/>
              </a:ext>
            </a:extLst>
          </p:cNvPr>
          <p:cNvSpPr>
            <a:spLocks noGrp="1" noChangeArrowheads="1"/>
          </p:cNvSpPr>
          <p:nvPr>
            <p:ph type="sldNum"/>
          </p:nvPr>
        </p:nvSpPr>
        <p:spPr>
          <a:ln/>
        </p:spPr>
        <p:txBody>
          <a:bodyPr/>
          <a:lstStyle/>
          <a:p>
            <a:fld id="{B1FC61CE-3D5A-407D-8AD3-7422407B0C2C}" type="slidenum">
              <a:rPr lang="it-IT" altLang="it-IT"/>
              <a:pPr/>
              <a:t>2</a:t>
            </a:fld>
            <a:endParaRPr lang="it-IT" altLang="it-IT"/>
          </a:p>
        </p:txBody>
      </p:sp>
      <p:sp>
        <p:nvSpPr>
          <p:cNvPr id="39937" name="Rectangle 1">
            <a:extLst>
              <a:ext uri="{FF2B5EF4-FFF2-40B4-BE49-F238E27FC236}">
                <a16:creationId xmlns:a16="http://schemas.microsoft.com/office/drawing/2014/main" id="{6DE264EA-6AA4-4C1A-91FE-D6FB4D6F1F9D}"/>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38" name="Rectangle 2">
            <a:extLst>
              <a:ext uri="{FF2B5EF4-FFF2-40B4-BE49-F238E27FC236}">
                <a16:creationId xmlns:a16="http://schemas.microsoft.com/office/drawing/2014/main" id="{1F07028A-EB1D-4EAE-BE9E-0AAFE154E754}"/>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411821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F1521178-0936-4C45-B28D-39BA5EECAE2F}"/>
              </a:ext>
            </a:extLst>
          </p:cNvPr>
          <p:cNvSpPr>
            <a:spLocks noGrp="1" noChangeArrowheads="1"/>
          </p:cNvSpPr>
          <p:nvPr>
            <p:ph type="sldNum"/>
          </p:nvPr>
        </p:nvSpPr>
        <p:spPr>
          <a:ln/>
        </p:spPr>
        <p:txBody>
          <a:bodyPr/>
          <a:lstStyle/>
          <a:p>
            <a:fld id="{53296F71-28DB-48B9-816D-6AEB94CF9512}" type="slidenum">
              <a:rPr lang="it-IT" altLang="it-IT"/>
              <a:pPr/>
              <a:t>11</a:t>
            </a:fld>
            <a:endParaRPr lang="it-IT" altLang="it-IT"/>
          </a:p>
        </p:txBody>
      </p:sp>
      <p:sp>
        <p:nvSpPr>
          <p:cNvPr id="47105" name="Rectangle 1">
            <a:extLst>
              <a:ext uri="{FF2B5EF4-FFF2-40B4-BE49-F238E27FC236}">
                <a16:creationId xmlns:a16="http://schemas.microsoft.com/office/drawing/2014/main" id="{1DAE354D-144B-4ABB-BA68-C3D450175F0B}"/>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6" name="Rectangle 2">
            <a:extLst>
              <a:ext uri="{FF2B5EF4-FFF2-40B4-BE49-F238E27FC236}">
                <a16:creationId xmlns:a16="http://schemas.microsoft.com/office/drawing/2014/main" id="{F94052D0-1105-4A77-B718-147666F9C574}"/>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094842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186650F5-2883-4DD3-9C1D-86DCC816805C}"/>
              </a:ext>
            </a:extLst>
          </p:cNvPr>
          <p:cNvSpPr>
            <a:spLocks noGrp="1" noChangeArrowheads="1"/>
          </p:cNvSpPr>
          <p:nvPr>
            <p:ph type="sldNum"/>
          </p:nvPr>
        </p:nvSpPr>
        <p:spPr>
          <a:ln/>
        </p:spPr>
        <p:txBody>
          <a:bodyPr/>
          <a:lstStyle/>
          <a:p>
            <a:fld id="{6CADA877-BAFC-41C9-95F8-2BB71C231C11}" type="slidenum">
              <a:rPr lang="it-IT" altLang="it-IT"/>
              <a:pPr/>
              <a:t>14</a:t>
            </a:fld>
            <a:endParaRPr lang="it-IT" altLang="it-IT"/>
          </a:p>
        </p:txBody>
      </p:sp>
      <p:sp>
        <p:nvSpPr>
          <p:cNvPr id="50177" name="Rectangle 1">
            <a:extLst>
              <a:ext uri="{FF2B5EF4-FFF2-40B4-BE49-F238E27FC236}">
                <a16:creationId xmlns:a16="http://schemas.microsoft.com/office/drawing/2014/main" id="{2E22ED26-89FC-4122-B0E3-81B16E80820C}"/>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0178" name="Rectangle 2">
            <a:extLst>
              <a:ext uri="{FF2B5EF4-FFF2-40B4-BE49-F238E27FC236}">
                <a16:creationId xmlns:a16="http://schemas.microsoft.com/office/drawing/2014/main" id="{2CEEEBCE-9077-4C78-BAFD-4CDB4B35F66E}"/>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5235080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78DE980A-2796-43A3-845B-D9E2310980F1}"/>
              </a:ext>
            </a:extLst>
          </p:cNvPr>
          <p:cNvSpPr>
            <a:spLocks noGrp="1" noChangeArrowheads="1"/>
          </p:cNvSpPr>
          <p:nvPr>
            <p:ph type="sldNum"/>
          </p:nvPr>
        </p:nvSpPr>
        <p:spPr>
          <a:ln/>
        </p:spPr>
        <p:txBody>
          <a:bodyPr/>
          <a:lstStyle/>
          <a:p>
            <a:fld id="{7BD3DC45-11CF-41DE-A544-F146B1F481A1}" type="slidenum">
              <a:rPr lang="it-IT" altLang="it-IT"/>
              <a:pPr/>
              <a:t>15</a:t>
            </a:fld>
            <a:endParaRPr lang="it-IT" altLang="it-IT"/>
          </a:p>
        </p:txBody>
      </p:sp>
      <p:sp>
        <p:nvSpPr>
          <p:cNvPr id="51201" name="Rectangle 1">
            <a:extLst>
              <a:ext uri="{FF2B5EF4-FFF2-40B4-BE49-F238E27FC236}">
                <a16:creationId xmlns:a16="http://schemas.microsoft.com/office/drawing/2014/main" id="{458A74CB-086B-49EB-877A-E815458DB8B5}"/>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02" name="Rectangle 2">
            <a:extLst>
              <a:ext uri="{FF2B5EF4-FFF2-40B4-BE49-F238E27FC236}">
                <a16:creationId xmlns:a16="http://schemas.microsoft.com/office/drawing/2014/main" id="{06D6168A-79A9-4047-850E-78F3FCA79127}"/>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9193803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73056B3A-9A06-47C4-8AE1-E87E6A039C01}"/>
              </a:ext>
            </a:extLst>
          </p:cNvPr>
          <p:cNvSpPr>
            <a:spLocks noGrp="1" noChangeArrowheads="1"/>
          </p:cNvSpPr>
          <p:nvPr>
            <p:ph type="sldNum"/>
          </p:nvPr>
        </p:nvSpPr>
        <p:spPr>
          <a:ln/>
        </p:spPr>
        <p:txBody>
          <a:bodyPr/>
          <a:lstStyle/>
          <a:p>
            <a:fld id="{855A03E6-1384-4D81-94E6-5F3ADC325662}" type="slidenum">
              <a:rPr lang="it-IT" altLang="it-IT"/>
              <a:pPr/>
              <a:t>16</a:t>
            </a:fld>
            <a:endParaRPr lang="it-IT" altLang="it-IT"/>
          </a:p>
        </p:txBody>
      </p:sp>
      <p:sp>
        <p:nvSpPr>
          <p:cNvPr id="52225" name="Rectangle 1">
            <a:extLst>
              <a:ext uri="{FF2B5EF4-FFF2-40B4-BE49-F238E27FC236}">
                <a16:creationId xmlns:a16="http://schemas.microsoft.com/office/drawing/2014/main" id="{7A81879B-5D27-4A88-8116-756C29395701}"/>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226" name="Rectangle 2">
            <a:extLst>
              <a:ext uri="{FF2B5EF4-FFF2-40B4-BE49-F238E27FC236}">
                <a16:creationId xmlns:a16="http://schemas.microsoft.com/office/drawing/2014/main" id="{CA5B3285-8509-4BDD-B076-51D6619CECFC}"/>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5195239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EF0035D1-29F6-42A1-9E30-7F715FC78A8B}"/>
              </a:ext>
            </a:extLst>
          </p:cNvPr>
          <p:cNvSpPr>
            <a:spLocks noGrp="1" noChangeArrowheads="1"/>
          </p:cNvSpPr>
          <p:nvPr>
            <p:ph type="sldNum"/>
          </p:nvPr>
        </p:nvSpPr>
        <p:spPr>
          <a:ln/>
        </p:spPr>
        <p:txBody>
          <a:bodyPr/>
          <a:lstStyle/>
          <a:p>
            <a:fld id="{257DA108-2164-4CEC-A706-3194C6CDE862}" type="slidenum">
              <a:rPr lang="it-IT" altLang="it-IT"/>
              <a:pPr/>
              <a:t>17</a:t>
            </a:fld>
            <a:endParaRPr lang="it-IT" altLang="it-IT"/>
          </a:p>
        </p:txBody>
      </p:sp>
      <p:sp>
        <p:nvSpPr>
          <p:cNvPr id="53249" name="Rectangle 1">
            <a:extLst>
              <a:ext uri="{FF2B5EF4-FFF2-40B4-BE49-F238E27FC236}">
                <a16:creationId xmlns:a16="http://schemas.microsoft.com/office/drawing/2014/main" id="{E25CB23F-6E9D-4F2A-ACBC-743967559D4E}"/>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0" name="Rectangle 2">
            <a:extLst>
              <a:ext uri="{FF2B5EF4-FFF2-40B4-BE49-F238E27FC236}">
                <a16:creationId xmlns:a16="http://schemas.microsoft.com/office/drawing/2014/main" id="{A0D10491-4732-4CFC-8BA6-11A5F1B993C3}"/>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3131099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FD566A59-EFFD-4F5C-BB62-76581AD60429}"/>
              </a:ext>
            </a:extLst>
          </p:cNvPr>
          <p:cNvSpPr>
            <a:spLocks noGrp="1" noChangeArrowheads="1"/>
          </p:cNvSpPr>
          <p:nvPr>
            <p:ph type="sldNum"/>
          </p:nvPr>
        </p:nvSpPr>
        <p:spPr>
          <a:ln/>
        </p:spPr>
        <p:txBody>
          <a:bodyPr/>
          <a:lstStyle/>
          <a:p>
            <a:fld id="{29D1DB63-F4AC-4402-97A0-837337FCB20D}" type="slidenum">
              <a:rPr lang="it-IT" altLang="it-IT"/>
              <a:pPr/>
              <a:t>18</a:t>
            </a:fld>
            <a:endParaRPr lang="it-IT" altLang="it-IT"/>
          </a:p>
        </p:txBody>
      </p:sp>
      <p:sp>
        <p:nvSpPr>
          <p:cNvPr id="54273" name="Rectangle 1">
            <a:extLst>
              <a:ext uri="{FF2B5EF4-FFF2-40B4-BE49-F238E27FC236}">
                <a16:creationId xmlns:a16="http://schemas.microsoft.com/office/drawing/2014/main" id="{900B1EEE-E9EF-48FE-8924-1098CDDF796C}"/>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274" name="Rectangle 2">
            <a:extLst>
              <a:ext uri="{FF2B5EF4-FFF2-40B4-BE49-F238E27FC236}">
                <a16:creationId xmlns:a16="http://schemas.microsoft.com/office/drawing/2014/main" id="{A17818D9-5F3A-4758-A9B8-B78B14C4A325}"/>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7767823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0154DD35-E412-44AE-8558-61B918BC0652}"/>
              </a:ext>
            </a:extLst>
          </p:cNvPr>
          <p:cNvSpPr>
            <a:spLocks noGrp="1" noChangeArrowheads="1"/>
          </p:cNvSpPr>
          <p:nvPr>
            <p:ph type="sldNum"/>
          </p:nvPr>
        </p:nvSpPr>
        <p:spPr>
          <a:ln/>
        </p:spPr>
        <p:txBody>
          <a:bodyPr/>
          <a:lstStyle/>
          <a:p>
            <a:fld id="{1C4BC6D7-22AE-490F-806E-BC0FA8CDD74F}" type="slidenum">
              <a:rPr lang="it-IT" altLang="it-IT"/>
              <a:pPr/>
              <a:t>19</a:t>
            </a:fld>
            <a:endParaRPr lang="it-IT" altLang="it-IT"/>
          </a:p>
        </p:txBody>
      </p:sp>
      <p:sp>
        <p:nvSpPr>
          <p:cNvPr id="55297" name="Rectangle 1">
            <a:extLst>
              <a:ext uri="{FF2B5EF4-FFF2-40B4-BE49-F238E27FC236}">
                <a16:creationId xmlns:a16="http://schemas.microsoft.com/office/drawing/2014/main" id="{BA9E0715-C081-41C2-87C5-E20BB97F07B7}"/>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298" name="Rectangle 2">
            <a:extLst>
              <a:ext uri="{FF2B5EF4-FFF2-40B4-BE49-F238E27FC236}">
                <a16:creationId xmlns:a16="http://schemas.microsoft.com/office/drawing/2014/main" id="{25ECF9DA-137C-486E-AA9B-0F824AB856AF}"/>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3379956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BB70EFD7-D1EA-45B8-9613-E5330C60A22B}"/>
              </a:ext>
            </a:extLst>
          </p:cNvPr>
          <p:cNvSpPr>
            <a:spLocks noGrp="1" noChangeArrowheads="1"/>
          </p:cNvSpPr>
          <p:nvPr>
            <p:ph type="sldNum"/>
          </p:nvPr>
        </p:nvSpPr>
        <p:spPr>
          <a:ln/>
        </p:spPr>
        <p:txBody>
          <a:bodyPr/>
          <a:lstStyle/>
          <a:p>
            <a:fld id="{37BC77CF-B775-4668-AFDD-7CEF750685D7}" type="slidenum">
              <a:rPr lang="it-IT" altLang="it-IT"/>
              <a:pPr/>
              <a:t>20</a:t>
            </a:fld>
            <a:endParaRPr lang="it-IT" altLang="it-IT"/>
          </a:p>
        </p:txBody>
      </p:sp>
      <p:sp>
        <p:nvSpPr>
          <p:cNvPr id="56321" name="Rectangle 1">
            <a:extLst>
              <a:ext uri="{FF2B5EF4-FFF2-40B4-BE49-F238E27FC236}">
                <a16:creationId xmlns:a16="http://schemas.microsoft.com/office/drawing/2014/main" id="{67D9998D-92E5-4B40-B417-F668505E74D3}"/>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6322" name="Rectangle 2">
            <a:extLst>
              <a:ext uri="{FF2B5EF4-FFF2-40B4-BE49-F238E27FC236}">
                <a16:creationId xmlns:a16="http://schemas.microsoft.com/office/drawing/2014/main" id="{2DD356A0-A3BD-47D8-9DDB-6B8C36E007A5}"/>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8008440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AD5FF10C-95CE-4571-B19D-E55DF3A074CF}"/>
              </a:ext>
            </a:extLst>
          </p:cNvPr>
          <p:cNvSpPr>
            <a:spLocks noGrp="1" noChangeArrowheads="1"/>
          </p:cNvSpPr>
          <p:nvPr>
            <p:ph type="sldNum"/>
          </p:nvPr>
        </p:nvSpPr>
        <p:spPr>
          <a:ln/>
        </p:spPr>
        <p:txBody>
          <a:bodyPr/>
          <a:lstStyle/>
          <a:p>
            <a:fld id="{DF533AE3-5F5D-4BCD-8419-C446529C737E}" type="slidenum">
              <a:rPr lang="it-IT" altLang="it-IT"/>
              <a:pPr/>
              <a:t>21</a:t>
            </a:fld>
            <a:endParaRPr lang="it-IT" altLang="it-IT"/>
          </a:p>
        </p:txBody>
      </p:sp>
      <p:sp>
        <p:nvSpPr>
          <p:cNvPr id="57345" name="Rectangle 1">
            <a:extLst>
              <a:ext uri="{FF2B5EF4-FFF2-40B4-BE49-F238E27FC236}">
                <a16:creationId xmlns:a16="http://schemas.microsoft.com/office/drawing/2014/main" id="{B08F04CF-C3ED-4923-96D4-1535F011A14B}"/>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7346" name="Rectangle 2">
            <a:extLst>
              <a:ext uri="{FF2B5EF4-FFF2-40B4-BE49-F238E27FC236}">
                <a16:creationId xmlns:a16="http://schemas.microsoft.com/office/drawing/2014/main" id="{DC9DC4AB-A75A-4332-AD91-49E07A2F43AC}"/>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8861145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1BCDE10F-B97B-4058-9F0F-848C5012C8B3}" type="slidenum">
              <a:rPr lang="it-IT" altLang="it-IT"/>
              <a:pPr/>
              <a:t>22</a:t>
            </a:fld>
            <a:endParaRPr lang="it-IT" altLang="it-IT"/>
          </a:p>
        </p:txBody>
      </p:sp>
      <p:sp>
        <p:nvSpPr>
          <p:cNvPr id="665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656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9809CAA5-452A-49BF-AF15-822FA7E9E4FD}" type="slidenum">
              <a:rPr lang="it-IT" altLang="it-IT"/>
              <a:pPr/>
              <a:t>3</a:t>
            </a:fld>
            <a:endParaRPr lang="it-IT" altLang="it-IT"/>
          </a:p>
        </p:txBody>
      </p:sp>
      <p:sp>
        <p:nvSpPr>
          <p:cNvPr id="675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9FCAE221-08EE-4E2C-9C3A-E1EB23BF8520}"/>
              </a:ext>
            </a:extLst>
          </p:cNvPr>
          <p:cNvSpPr>
            <a:spLocks noGrp="1" noChangeArrowheads="1"/>
          </p:cNvSpPr>
          <p:nvPr>
            <p:ph type="sldNum"/>
          </p:nvPr>
        </p:nvSpPr>
        <p:spPr>
          <a:ln/>
        </p:spPr>
        <p:txBody>
          <a:bodyPr/>
          <a:lstStyle/>
          <a:p>
            <a:fld id="{7AA772C4-25C8-4FC0-9390-C282A91211F1}" type="slidenum">
              <a:rPr lang="it-IT" altLang="it-IT"/>
              <a:pPr/>
              <a:t>23</a:t>
            </a:fld>
            <a:endParaRPr lang="it-IT" altLang="it-IT"/>
          </a:p>
        </p:txBody>
      </p:sp>
      <p:sp>
        <p:nvSpPr>
          <p:cNvPr id="58369" name="Rectangle 1">
            <a:extLst>
              <a:ext uri="{FF2B5EF4-FFF2-40B4-BE49-F238E27FC236}">
                <a16:creationId xmlns:a16="http://schemas.microsoft.com/office/drawing/2014/main" id="{8D7AB5AA-115F-41D7-8683-151A12BF202E}"/>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8370" name="Rectangle 2">
            <a:extLst>
              <a:ext uri="{FF2B5EF4-FFF2-40B4-BE49-F238E27FC236}">
                <a16:creationId xmlns:a16="http://schemas.microsoft.com/office/drawing/2014/main" id="{84B333D1-B2AE-4D14-A1D6-69DAD310DE15}"/>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2292981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A9CDAD30-A5F7-4F48-A1AB-4A9D2D9557CC}"/>
              </a:ext>
            </a:extLst>
          </p:cNvPr>
          <p:cNvSpPr>
            <a:spLocks noGrp="1" noChangeArrowheads="1"/>
          </p:cNvSpPr>
          <p:nvPr>
            <p:ph type="sldNum"/>
          </p:nvPr>
        </p:nvSpPr>
        <p:spPr>
          <a:ln/>
        </p:spPr>
        <p:txBody>
          <a:bodyPr/>
          <a:lstStyle/>
          <a:p>
            <a:fld id="{ED299F8A-A0EE-4C02-8335-7760C0E9407B}" type="slidenum">
              <a:rPr lang="it-IT" altLang="it-IT"/>
              <a:pPr/>
              <a:t>24</a:t>
            </a:fld>
            <a:endParaRPr lang="it-IT" altLang="it-IT"/>
          </a:p>
        </p:txBody>
      </p:sp>
      <p:sp>
        <p:nvSpPr>
          <p:cNvPr id="59393" name="Rectangle 1">
            <a:extLst>
              <a:ext uri="{FF2B5EF4-FFF2-40B4-BE49-F238E27FC236}">
                <a16:creationId xmlns:a16="http://schemas.microsoft.com/office/drawing/2014/main" id="{243DDCAC-0D55-421E-91E9-33DCD5C4FE87}"/>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4" name="Rectangle 2">
            <a:extLst>
              <a:ext uri="{FF2B5EF4-FFF2-40B4-BE49-F238E27FC236}">
                <a16:creationId xmlns:a16="http://schemas.microsoft.com/office/drawing/2014/main" id="{CC2E9DFF-3824-49D7-9CEA-C96075C0ADC2}"/>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2592502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0488B01B-4D2A-40A0-BCBE-5364617ED31E}"/>
              </a:ext>
            </a:extLst>
          </p:cNvPr>
          <p:cNvSpPr>
            <a:spLocks noGrp="1" noChangeArrowheads="1"/>
          </p:cNvSpPr>
          <p:nvPr>
            <p:ph type="sldNum"/>
          </p:nvPr>
        </p:nvSpPr>
        <p:spPr>
          <a:ln/>
        </p:spPr>
        <p:txBody>
          <a:bodyPr/>
          <a:lstStyle/>
          <a:p>
            <a:fld id="{A04AF625-51F0-41E9-9CF2-654476DB376E}" type="slidenum">
              <a:rPr lang="it-IT" altLang="it-IT"/>
              <a:pPr/>
              <a:t>25</a:t>
            </a:fld>
            <a:endParaRPr lang="it-IT" altLang="it-IT"/>
          </a:p>
        </p:txBody>
      </p:sp>
      <p:sp>
        <p:nvSpPr>
          <p:cNvPr id="60417" name="Rectangle 1">
            <a:extLst>
              <a:ext uri="{FF2B5EF4-FFF2-40B4-BE49-F238E27FC236}">
                <a16:creationId xmlns:a16="http://schemas.microsoft.com/office/drawing/2014/main" id="{CCEB1E4D-810D-42DE-8231-747E77ABC653}"/>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0418" name="Rectangle 2">
            <a:extLst>
              <a:ext uri="{FF2B5EF4-FFF2-40B4-BE49-F238E27FC236}">
                <a16:creationId xmlns:a16="http://schemas.microsoft.com/office/drawing/2014/main" id="{B719A3CA-A86F-461D-98FF-56BA853FDF11}"/>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3405769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2AC9AB28-2CA4-44CA-916E-9589B323BE92}"/>
              </a:ext>
            </a:extLst>
          </p:cNvPr>
          <p:cNvSpPr>
            <a:spLocks noGrp="1" noChangeArrowheads="1"/>
          </p:cNvSpPr>
          <p:nvPr>
            <p:ph type="sldNum"/>
          </p:nvPr>
        </p:nvSpPr>
        <p:spPr>
          <a:ln/>
        </p:spPr>
        <p:txBody>
          <a:bodyPr/>
          <a:lstStyle/>
          <a:p>
            <a:fld id="{321FC03D-03E5-44D8-B064-56BB03FB9BCB}" type="slidenum">
              <a:rPr lang="it-IT" altLang="it-IT"/>
              <a:pPr/>
              <a:t>26</a:t>
            </a:fld>
            <a:endParaRPr lang="it-IT" altLang="it-IT"/>
          </a:p>
        </p:txBody>
      </p:sp>
      <p:sp>
        <p:nvSpPr>
          <p:cNvPr id="61441" name="Rectangle 1">
            <a:extLst>
              <a:ext uri="{FF2B5EF4-FFF2-40B4-BE49-F238E27FC236}">
                <a16:creationId xmlns:a16="http://schemas.microsoft.com/office/drawing/2014/main" id="{993EFB72-46DE-4D25-92A9-E99A8CBB4DC2}"/>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42" name="Rectangle 2">
            <a:extLst>
              <a:ext uri="{FF2B5EF4-FFF2-40B4-BE49-F238E27FC236}">
                <a16:creationId xmlns:a16="http://schemas.microsoft.com/office/drawing/2014/main" id="{70F12071-74BD-45A5-BE15-18A3A98A6397}"/>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6201863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A9786061-CC2B-444D-81C6-C0FC74EEF01C}" type="slidenum">
              <a:rPr lang="it-IT" altLang="it-IT"/>
              <a:pPr/>
              <a:t>27</a:t>
            </a:fld>
            <a:endParaRPr lang="it-IT" altLang="it-IT"/>
          </a:p>
        </p:txBody>
      </p:sp>
      <p:sp>
        <p:nvSpPr>
          <p:cNvPr id="655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3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8CE99F63-8FE5-401D-BC2E-4F3F2D95BD60}"/>
              </a:ext>
            </a:extLst>
          </p:cNvPr>
          <p:cNvSpPr>
            <a:spLocks noGrp="1" noChangeArrowheads="1"/>
          </p:cNvSpPr>
          <p:nvPr>
            <p:ph type="sldNum"/>
          </p:nvPr>
        </p:nvSpPr>
        <p:spPr>
          <a:ln/>
        </p:spPr>
        <p:txBody>
          <a:bodyPr/>
          <a:lstStyle/>
          <a:p>
            <a:fld id="{C262C54C-D3BC-4C61-B38F-F5B61F5DD7D1}" type="slidenum">
              <a:rPr lang="it-IT" altLang="it-IT"/>
              <a:pPr/>
              <a:t>28</a:t>
            </a:fld>
            <a:endParaRPr lang="it-IT" altLang="it-IT"/>
          </a:p>
        </p:txBody>
      </p:sp>
      <p:sp>
        <p:nvSpPr>
          <p:cNvPr id="62465" name="Rectangle 1">
            <a:extLst>
              <a:ext uri="{FF2B5EF4-FFF2-40B4-BE49-F238E27FC236}">
                <a16:creationId xmlns:a16="http://schemas.microsoft.com/office/drawing/2014/main" id="{3F6B08DD-67E7-4057-AABE-2CCDA126CFC9}"/>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2466" name="Rectangle 2">
            <a:extLst>
              <a:ext uri="{FF2B5EF4-FFF2-40B4-BE49-F238E27FC236}">
                <a16:creationId xmlns:a16="http://schemas.microsoft.com/office/drawing/2014/main" id="{043D7698-AD57-46EF-A87D-E10961107B66}"/>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4489443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07900946-AC00-49A2-B166-A48672F53F08}"/>
              </a:ext>
            </a:extLst>
          </p:cNvPr>
          <p:cNvSpPr>
            <a:spLocks noGrp="1" noChangeArrowheads="1"/>
          </p:cNvSpPr>
          <p:nvPr>
            <p:ph type="sldNum"/>
          </p:nvPr>
        </p:nvSpPr>
        <p:spPr>
          <a:ln/>
        </p:spPr>
        <p:txBody>
          <a:bodyPr/>
          <a:lstStyle/>
          <a:p>
            <a:fld id="{9C7242B5-D389-4575-AA84-43CBF8144C79}" type="slidenum">
              <a:rPr lang="it-IT" altLang="it-IT"/>
              <a:pPr/>
              <a:t>29</a:t>
            </a:fld>
            <a:endParaRPr lang="it-IT" altLang="it-IT"/>
          </a:p>
        </p:txBody>
      </p:sp>
      <p:sp>
        <p:nvSpPr>
          <p:cNvPr id="63489" name="Rectangle 1">
            <a:extLst>
              <a:ext uri="{FF2B5EF4-FFF2-40B4-BE49-F238E27FC236}">
                <a16:creationId xmlns:a16="http://schemas.microsoft.com/office/drawing/2014/main" id="{061BFBB9-F5F7-4BBF-91F2-F40926C6B1EE}"/>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3490" name="Rectangle 2">
            <a:extLst>
              <a:ext uri="{FF2B5EF4-FFF2-40B4-BE49-F238E27FC236}">
                <a16:creationId xmlns:a16="http://schemas.microsoft.com/office/drawing/2014/main" id="{70E74A7B-B5C5-46BB-861D-7AE5972DA375}"/>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5374481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85AA910F-F8DC-41FD-A1D3-1B8B03A5428C}"/>
              </a:ext>
            </a:extLst>
          </p:cNvPr>
          <p:cNvSpPr>
            <a:spLocks noGrp="1" noChangeArrowheads="1"/>
          </p:cNvSpPr>
          <p:nvPr>
            <p:ph type="sldNum"/>
          </p:nvPr>
        </p:nvSpPr>
        <p:spPr>
          <a:ln/>
        </p:spPr>
        <p:txBody>
          <a:bodyPr/>
          <a:lstStyle/>
          <a:p>
            <a:fld id="{007C2EC6-32A8-4FA1-A05F-2FC3D750303D}" type="slidenum">
              <a:rPr lang="it-IT" altLang="it-IT"/>
              <a:pPr/>
              <a:t>30</a:t>
            </a:fld>
            <a:endParaRPr lang="it-IT" altLang="it-IT"/>
          </a:p>
        </p:txBody>
      </p:sp>
      <p:sp>
        <p:nvSpPr>
          <p:cNvPr id="64513" name="Rectangle 1">
            <a:extLst>
              <a:ext uri="{FF2B5EF4-FFF2-40B4-BE49-F238E27FC236}">
                <a16:creationId xmlns:a16="http://schemas.microsoft.com/office/drawing/2014/main" id="{1F8E0EA1-D487-4512-8F97-D74D00FFB034}"/>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4" name="Rectangle 2">
            <a:extLst>
              <a:ext uri="{FF2B5EF4-FFF2-40B4-BE49-F238E27FC236}">
                <a16:creationId xmlns:a16="http://schemas.microsoft.com/office/drawing/2014/main" id="{A18E24DC-7B09-45FC-B654-44E85DD923E5}"/>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1763666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700B2A66-31F6-4D81-8ECA-52229C69D84C}"/>
              </a:ext>
            </a:extLst>
          </p:cNvPr>
          <p:cNvSpPr>
            <a:spLocks noGrp="1" noChangeArrowheads="1"/>
          </p:cNvSpPr>
          <p:nvPr>
            <p:ph type="sldNum"/>
          </p:nvPr>
        </p:nvSpPr>
        <p:spPr>
          <a:ln/>
        </p:spPr>
        <p:txBody>
          <a:bodyPr/>
          <a:lstStyle/>
          <a:p>
            <a:fld id="{5388F5E8-BB23-41AF-9442-8706A626FCFA}" type="slidenum">
              <a:rPr lang="it-IT" altLang="it-IT"/>
              <a:pPr/>
              <a:t>31</a:t>
            </a:fld>
            <a:endParaRPr lang="it-IT" altLang="it-IT"/>
          </a:p>
        </p:txBody>
      </p:sp>
      <p:sp>
        <p:nvSpPr>
          <p:cNvPr id="65537" name="Rectangle 1">
            <a:extLst>
              <a:ext uri="{FF2B5EF4-FFF2-40B4-BE49-F238E27FC236}">
                <a16:creationId xmlns:a16="http://schemas.microsoft.com/office/drawing/2014/main" id="{5A584656-4975-4E53-B98F-8B0F0CACBABE}"/>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38" name="Rectangle 2">
            <a:extLst>
              <a:ext uri="{FF2B5EF4-FFF2-40B4-BE49-F238E27FC236}">
                <a16:creationId xmlns:a16="http://schemas.microsoft.com/office/drawing/2014/main" id="{2D327A34-F71D-4A5E-97E9-7AF7A00C0CB0}"/>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6754893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CBF08F5F-265C-470D-8610-B3A693A0B970}"/>
              </a:ext>
            </a:extLst>
          </p:cNvPr>
          <p:cNvSpPr>
            <a:spLocks noGrp="1" noChangeArrowheads="1"/>
          </p:cNvSpPr>
          <p:nvPr>
            <p:ph type="sldNum"/>
          </p:nvPr>
        </p:nvSpPr>
        <p:spPr>
          <a:ln/>
        </p:spPr>
        <p:txBody>
          <a:bodyPr/>
          <a:lstStyle/>
          <a:p>
            <a:fld id="{8E156C2F-2D4D-4FC7-ACDA-08156EDB9DCC}" type="slidenum">
              <a:rPr lang="it-IT" altLang="it-IT"/>
              <a:pPr/>
              <a:t>32</a:t>
            </a:fld>
            <a:endParaRPr lang="it-IT" altLang="it-IT"/>
          </a:p>
        </p:txBody>
      </p:sp>
      <p:sp>
        <p:nvSpPr>
          <p:cNvPr id="66561" name="Rectangle 1">
            <a:extLst>
              <a:ext uri="{FF2B5EF4-FFF2-40B4-BE49-F238E27FC236}">
                <a16:creationId xmlns:a16="http://schemas.microsoft.com/office/drawing/2014/main" id="{DC052287-4BC9-4C0D-AFA3-B0BD95D54885}"/>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6562" name="Rectangle 2">
            <a:extLst>
              <a:ext uri="{FF2B5EF4-FFF2-40B4-BE49-F238E27FC236}">
                <a16:creationId xmlns:a16="http://schemas.microsoft.com/office/drawing/2014/main" id="{6D902B3C-0016-42F5-A73D-65B3AE744346}"/>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1536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BC625E36-0978-43B7-B4B5-0EE5C61C61BE}"/>
              </a:ext>
            </a:extLst>
          </p:cNvPr>
          <p:cNvSpPr>
            <a:spLocks noGrp="1" noChangeArrowheads="1"/>
          </p:cNvSpPr>
          <p:nvPr>
            <p:ph type="sldNum"/>
          </p:nvPr>
        </p:nvSpPr>
        <p:spPr>
          <a:ln/>
        </p:spPr>
        <p:txBody>
          <a:bodyPr/>
          <a:lstStyle/>
          <a:p>
            <a:fld id="{97909170-4363-4F4A-954A-36FCDC2CE629}" type="slidenum">
              <a:rPr lang="it-IT" altLang="it-IT"/>
              <a:pPr/>
              <a:t>4</a:t>
            </a:fld>
            <a:endParaRPr lang="it-IT" altLang="it-IT"/>
          </a:p>
        </p:txBody>
      </p:sp>
      <p:sp>
        <p:nvSpPr>
          <p:cNvPr id="40961" name="Rectangle 1">
            <a:extLst>
              <a:ext uri="{FF2B5EF4-FFF2-40B4-BE49-F238E27FC236}">
                <a16:creationId xmlns:a16="http://schemas.microsoft.com/office/drawing/2014/main" id="{4C4D0CEB-A8FC-4373-95B2-D620A85D28AD}"/>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2" name="Rectangle 2">
            <a:extLst>
              <a:ext uri="{FF2B5EF4-FFF2-40B4-BE49-F238E27FC236}">
                <a16:creationId xmlns:a16="http://schemas.microsoft.com/office/drawing/2014/main" id="{0D993EB5-9E67-4689-9EAB-547389A21BEC}"/>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2541614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86BA13C0-0D0A-4718-A863-CFE68E68C596}"/>
              </a:ext>
            </a:extLst>
          </p:cNvPr>
          <p:cNvSpPr>
            <a:spLocks noGrp="1" noChangeArrowheads="1"/>
          </p:cNvSpPr>
          <p:nvPr>
            <p:ph type="sldNum"/>
          </p:nvPr>
        </p:nvSpPr>
        <p:spPr>
          <a:ln/>
        </p:spPr>
        <p:txBody>
          <a:bodyPr/>
          <a:lstStyle/>
          <a:p>
            <a:fld id="{D9B81151-1412-4812-821D-7CA5D9B2A90E}" type="slidenum">
              <a:rPr lang="it-IT" altLang="it-IT"/>
              <a:pPr/>
              <a:t>33</a:t>
            </a:fld>
            <a:endParaRPr lang="it-IT" altLang="it-IT"/>
          </a:p>
        </p:txBody>
      </p:sp>
      <p:sp>
        <p:nvSpPr>
          <p:cNvPr id="67585" name="Rectangle 1">
            <a:extLst>
              <a:ext uri="{FF2B5EF4-FFF2-40B4-BE49-F238E27FC236}">
                <a16:creationId xmlns:a16="http://schemas.microsoft.com/office/drawing/2014/main" id="{2EBF123F-488B-4460-9076-6467DBAA6CD3}"/>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6" name="Rectangle 2">
            <a:extLst>
              <a:ext uri="{FF2B5EF4-FFF2-40B4-BE49-F238E27FC236}">
                <a16:creationId xmlns:a16="http://schemas.microsoft.com/office/drawing/2014/main" id="{CAF31B80-247B-46EB-B2F0-9E0F92DB8558}"/>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802176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E2E9871D-79BB-47C2-8361-C7CE26A647C8}"/>
              </a:ext>
            </a:extLst>
          </p:cNvPr>
          <p:cNvSpPr>
            <a:spLocks noGrp="1" noChangeArrowheads="1"/>
          </p:cNvSpPr>
          <p:nvPr>
            <p:ph type="sldNum"/>
          </p:nvPr>
        </p:nvSpPr>
        <p:spPr>
          <a:ln/>
        </p:spPr>
        <p:txBody>
          <a:bodyPr/>
          <a:lstStyle/>
          <a:p>
            <a:fld id="{76106FE5-C851-4ED2-BD69-64FC54A17403}" type="slidenum">
              <a:rPr lang="it-IT" altLang="it-IT"/>
              <a:pPr/>
              <a:t>34</a:t>
            </a:fld>
            <a:endParaRPr lang="it-IT" altLang="it-IT"/>
          </a:p>
        </p:txBody>
      </p:sp>
      <p:sp>
        <p:nvSpPr>
          <p:cNvPr id="68609" name="Rectangle 1">
            <a:extLst>
              <a:ext uri="{FF2B5EF4-FFF2-40B4-BE49-F238E27FC236}">
                <a16:creationId xmlns:a16="http://schemas.microsoft.com/office/drawing/2014/main" id="{EEDF26FF-0A98-4D82-83E3-16A3F140C19F}"/>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8610" name="Rectangle 2">
            <a:extLst>
              <a:ext uri="{FF2B5EF4-FFF2-40B4-BE49-F238E27FC236}">
                <a16:creationId xmlns:a16="http://schemas.microsoft.com/office/drawing/2014/main" id="{D3C3FD66-C127-4690-A99E-8A16C43F360C}"/>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477974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AC8BFE17-26AE-4C47-832E-C76CB88CED2E}"/>
              </a:ext>
            </a:extLst>
          </p:cNvPr>
          <p:cNvSpPr>
            <a:spLocks noGrp="1" noChangeArrowheads="1"/>
          </p:cNvSpPr>
          <p:nvPr>
            <p:ph type="sldNum"/>
          </p:nvPr>
        </p:nvSpPr>
        <p:spPr>
          <a:ln/>
        </p:spPr>
        <p:txBody>
          <a:bodyPr/>
          <a:lstStyle/>
          <a:p>
            <a:fld id="{97C591C6-797D-414A-9E08-0F6C57FBA2A3}" type="slidenum">
              <a:rPr lang="it-IT" altLang="it-IT"/>
              <a:pPr/>
              <a:t>36</a:t>
            </a:fld>
            <a:endParaRPr lang="it-IT" altLang="it-IT"/>
          </a:p>
        </p:txBody>
      </p:sp>
      <p:sp>
        <p:nvSpPr>
          <p:cNvPr id="70657" name="Rectangle 1">
            <a:extLst>
              <a:ext uri="{FF2B5EF4-FFF2-40B4-BE49-F238E27FC236}">
                <a16:creationId xmlns:a16="http://schemas.microsoft.com/office/drawing/2014/main" id="{03F937AE-FB66-4B37-855B-00CAD95C4E0C}"/>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0658" name="Rectangle 2">
            <a:extLst>
              <a:ext uri="{FF2B5EF4-FFF2-40B4-BE49-F238E27FC236}">
                <a16:creationId xmlns:a16="http://schemas.microsoft.com/office/drawing/2014/main" id="{0A55BE32-1246-471E-BA67-FD25EEAC17DA}"/>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4109726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05C37EED-1731-4B15-BF07-44F2AD169171}"/>
              </a:ext>
            </a:extLst>
          </p:cNvPr>
          <p:cNvSpPr>
            <a:spLocks noGrp="1" noChangeArrowheads="1"/>
          </p:cNvSpPr>
          <p:nvPr>
            <p:ph type="sldNum"/>
          </p:nvPr>
        </p:nvSpPr>
        <p:spPr>
          <a:ln/>
        </p:spPr>
        <p:txBody>
          <a:bodyPr/>
          <a:lstStyle/>
          <a:p>
            <a:fld id="{56048625-85E9-4BBB-AA99-2A2EA5FC2A18}" type="slidenum">
              <a:rPr lang="it-IT" altLang="it-IT"/>
              <a:pPr/>
              <a:t>37</a:t>
            </a:fld>
            <a:endParaRPr lang="it-IT" altLang="it-IT"/>
          </a:p>
        </p:txBody>
      </p:sp>
      <p:sp>
        <p:nvSpPr>
          <p:cNvPr id="71681" name="Rectangle 1">
            <a:extLst>
              <a:ext uri="{FF2B5EF4-FFF2-40B4-BE49-F238E27FC236}">
                <a16:creationId xmlns:a16="http://schemas.microsoft.com/office/drawing/2014/main" id="{4FC2F688-6CFE-443B-9356-A42245EDDDB8}"/>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682" name="Rectangle 2">
            <a:extLst>
              <a:ext uri="{FF2B5EF4-FFF2-40B4-BE49-F238E27FC236}">
                <a16:creationId xmlns:a16="http://schemas.microsoft.com/office/drawing/2014/main" id="{9D46E0A5-1A7E-4D35-93D3-B6B2602DE0FB}"/>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4890522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CAFABDCF-14A2-4216-9074-CBA134E7ABA5}"/>
              </a:ext>
            </a:extLst>
          </p:cNvPr>
          <p:cNvSpPr>
            <a:spLocks noGrp="1" noChangeArrowheads="1"/>
          </p:cNvSpPr>
          <p:nvPr>
            <p:ph type="sldNum"/>
          </p:nvPr>
        </p:nvSpPr>
        <p:spPr>
          <a:ln/>
        </p:spPr>
        <p:txBody>
          <a:bodyPr/>
          <a:lstStyle/>
          <a:p>
            <a:fld id="{8C9F5BF6-2570-4265-B296-BFBB5AB6F3F3}" type="slidenum">
              <a:rPr lang="it-IT" altLang="it-IT"/>
              <a:pPr/>
              <a:t>38</a:t>
            </a:fld>
            <a:endParaRPr lang="it-IT" altLang="it-IT"/>
          </a:p>
        </p:txBody>
      </p:sp>
      <p:sp>
        <p:nvSpPr>
          <p:cNvPr id="72705" name="Rectangle 1">
            <a:extLst>
              <a:ext uri="{FF2B5EF4-FFF2-40B4-BE49-F238E27FC236}">
                <a16:creationId xmlns:a16="http://schemas.microsoft.com/office/drawing/2014/main" id="{F8D3DC39-7D39-4462-B5EE-2D707ED4C404}"/>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2706" name="Rectangle 2">
            <a:extLst>
              <a:ext uri="{FF2B5EF4-FFF2-40B4-BE49-F238E27FC236}">
                <a16:creationId xmlns:a16="http://schemas.microsoft.com/office/drawing/2014/main" id="{3E72F0B8-0117-4719-8678-05A1F4C60BE8}"/>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648418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185B0F36-38D0-49A2-B61A-1B54670ACEBF}" type="slidenum">
              <a:rPr lang="it-IT" altLang="it-IT"/>
              <a:pPr/>
              <a:t>41</a:t>
            </a:fld>
            <a:endParaRPr lang="it-IT" altLang="it-IT"/>
          </a:p>
        </p:txBody>
      </p:sp>
      <p:sp>
        <p:nvSpPr>
          <p:cNvPr id="77825" name="Text Box 1"/>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77826" name="Rectangle 2"/>
          <p:cNvSpPr txBox="1">
            <a:spLocks noGrp="1" noChangeArrowheads="1"/>
          </p:cNvSpPr>
          <p:nvPr>
            <p:ph type="body"/>
          </p:nvPr>
        </p:nvSpPr>
        <p:spPr bwMode="auto">
          <a:xfrm>
            <a:off x="685800" y="4343400"/>
            <a:ext cx="54848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D7BB8D55-84D4-489A-AE5B-C17697412FE3}" type="slidenum">
              <a:rPr lang="it-IT" altLang="it-IT"/>
              <a:pPr/>
              <a:t>42</a:t>
            </a:fld>
            <a:endParaRPr lang="it-IT" altLang="it-IT"/>
          </a:p>
        </p:txBody>
      </p:sp>
      <p:sp>
        <p:nvSpPr>
          <p:cNvPr id="78849" name="Text Box 1"/>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78850" name="Rectangle 2"/>
          <p:cNvSpPr txBox="1">
            <a:spLocks noGrp="1" noChangeArrowheads="1"/>
          </p:cNvSpPr>
          <p:nvPr>
            <p:ph type="body"/>
          </p:nvPr>
        </p:nvSpPr>
        <p:spPr bwMode="auto">
          <a:xfrm>
            <a:off x="685800" y="4343400"/>
            <a:ext cx="54848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70C6B085-8D13-4AF1-AE32-BE7EC17BF855}" type="slidenum">
              <a:rPr lang="it-IT" altLang="it-IT"/>
              <a:pPr/>
              <a:t>43</a:t>
            </a:fld>
            <a:endParaRPr lang="it-IT" altLang="it-IT"/>
          </a:p>
        </p:txBody>
      </p:sp>
      <p:sp>
        <p:nvSpPr>
          <p:cNvPr id="79873" name="Rectangle 1"/>
          <p:cNvSpPr txBox="1">
            <a:spLocks noGrp="1" noRot="1" noChangeAspect="1" noChangeArrowheads="1"/>
          </p:cNvSpPr>
          <p:nvPr>
            <p:ph type="sldImg"/>
          </p:nvPr>
        </p:nvSpPr>
        <p:spPr bwMode="auto">
          <a:xfrm>
            <a:off x="1143000" y="685800"/>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4" name="Rectangle 2"/>
          <p:cNvSpPr txBox="1">
            <a:spLocks noGrp="1" noChangeArrowheads="1"/>
          </p:cNvSpPr>
          <p:nvPr>
            <p:ph type="body" idx="1"/>
          </p:nvPr>
        </p:nvSpPr>
        <p:spPr bwMode="auto">
          <a:xfrm>
            <a:off x="685800" y="4343400"/>
            <a:ext cx="54848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EB8D3FD5-5942-4E5B-9F4E-AF5CF65F1879}" type="slidenum">
              <a:rPr lang="it-IT" altLang="it-IT"/>
              <a:pPr/>
              <a:t>44</a:t>
            </a:fld>
            <a:endParaRPr lang="it-IT" altLang="it-IT"/>
          </a:p>
        </p:txBody>
      </p:sp>
      <p:sp>
        <p:nvSpPr>
          <p:cNvPr id="80897" name="Text Box 1"/>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80898" name="Rectangle 2"/>
          <p:cNvSpPr txBox="1">
            <a:spLocks noGrp="1" noChangeArrowheads="1"/>
          </p:cNvSpPr>
          <p:nvPr>
            <p:ph type="body"/>
          </p:nvPr>
        </p:nvSpPr>
        <p:spPr bwMode="auto">
          <a:xfrm>
            <a:off x="685800" y="4329113"/>
            <a:ext cx="5484813" cy="4160837"/>
          </a:xfrm>
          <a:prstGeom prst="rect">
            <a:avLst/>
          </a:prstGeom>
          <a:solidFill>
            <a:srgbClr val="FFFFFF"/>
          </a:solidFill>
          <a:ln w="9360" cap="sq">
            <a:solidFill>
              <a:srgbClr val="000000"/>
            </a:solidFill>
            <a:round/>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3752D18C-9BDA-4449-90EF-F2D0B0F281B8}" type="slidenum">
              <a:rPr lang="it-IT" altLang="it-IT"/>
              <a:pPr/>
              <a:t>46</a:t>
            </a:fld>
            <a:endParaRPr lang="it-IT" altLang="it-IT"/>
          </a:p>
        </p:txBody>
      </p:sp>
      <p:sp>
        <p:nvSpPr>
          <p:cNvPr id="890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9090" name="Text Box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a:latin typeface="Arial" panose="020B0604020202020204" pitchFamily="34" charset="0"/>
                <a:cs typeface="Arial" panose="020B0604020202020204" pitchFamily="34" charset="0"/>
              </a:rPr>
              <a:t>Figura 7-26a,b</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8703A7DE-041D-43A8-BD58-1D1816C3BF5F}"/>
              </a:ext>
            </a:extLst>
          </p:cNvPr>
          <p:cNvSpPr>
            <a:spLocks noGrp="1" noChangeArrowheads="1"/>
          </p:cNvSpPr>
          <p:nvPr>
            <p:ph type="sldNum"/>
          </p:nvPr>
        </p:nvSpPr>
        <p:spPr>
          <a:ln/>
        </p:spPr>
        <p:txBody>
          <a:bodyPr/>
          <a:lstStyle/>
          <a:p>
            <a:fld id="{ADBB4587-F37B-403E-8518-ACC98B23B7EA}" type="slidenum">
              <a:rPr lang="it-IT" altLang="it-IT"/>
              <a:pPr/>
              <a:t>5</a:t>
            </a:fld>
            <a:endParaRPr lang="it-IT" altLang="it-IT"/>
          </a:p>
        </p:txBody>
      </p:sp>
      <p:sp>
        <p:nvSpPr>
          <p:cNvPr id="41985" name="Rectangle 1">
            <a:extLst>
              <a:ext uri="{FF2B5EF4-FFF2-40B4-BE49-F238E27FC236}">
                <a16:creationId xmlns:a16="http://schemas.microsoft.com/office/drawing/2014/main" id="{9376AE64-8998-4C01-8CA5-5988E9D0577B}"/>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986" name="Rectangle 2">
            <a:extLst>
              <a:ext uri="{FF2B5EF4-FFF2-40B4-BE49-F238E27FC236}">
                <a16:creationId xmlns:a16="http://schemas.microsoft.com/office/drawing/2014/main" id="{7687FC31-E335-48F8-8BCE-9A83672A8706}"/>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7747754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F86452E1-FA0E-49DA-A8B6-C03BD08F0FE1}" type="slidenum">
              <a:rPr lang="it-IT" altLang="it-IT"/>
              <a:pPr/>
              <a:t>47</a:t>
            </a:fld>
            <a:endParaRPr lang="it-IT" altLang="it-IT"/>
          </a:p>
        </p:txBody>
      </p:sp>
      <p:sp>
        <p:nvSpPr>
          <p:cNvPr id="82945" name="Text Box 1"/>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82946" name="Rectangle 2"/>
          <p:cNvSpPr txBox="1">
            <a:spLocks noGrp="1" noChangeArrowheads="1"/>
          </p:cNvSpPr>
          <p:nvPr>
            <p:ph type="body"/>
          </p:nvPr>
        </p:nvSpPr>
        <p:spPr bwMode="auto">
          <a:xfrm>
            <a:off x="685800" y="4343400"/>
            <a:ext cx="54848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E1E807C1-E4A2-4B46-9CFB-36FCD02F804B}" type="slidenum">
              <a:rPr lang="it-IT" altLang="it-IT"/>
              <a:pPr/>
              <a:t>49</a:t>
            </a:fld>
            <a:endParaRPr lang="it-IT" altLang="it-IT"/>
          </a:p>
        </p:txBody>
      </p:sp>
      <p:sp>
        <p:nvSpPr>
          <p:cNvPr id="901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0114" name="Rectangle 2"/>
          <p:cNvSpPr txBox="1">
            <a:spLocks noGrp="1" noChangeArrowheads="1"/>
          </p:cNvSpPr>
          <p:nvPr>
            <p:ph type="body" idx="1"/>
          </p:nvPr>
        </p:nvSpPr>
        <p:spPr bwMode="auto">
          <a:xfrm>
            <a:off x="685800" y="4343400"/>
            <a:ext cx="5481638"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6990937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3441C3CC-1BB3-45A6-B171-1F4FFD70CA72}" type="slidenum">
              <a:rPr lang="it-IT" altLang="it-IT"/>
              <a:pPr/>
              <a:t>50</a:t>
            </a:fld>
            <a:endParaRPr lang="it-IT" altLang="it-IT"/>
          </a:p>
        </p:txBody>
      </p:sp>
      <p:sp>
        <p:nvSpPr>
          <p:cNvPr id="686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861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93E6E975-2783-4316-B734-1732BF40CBCC}" type="slidenum">
              <a:rPr lang="it-IT" altLang="it-IT"/>
              <a:pPr/>
              <a:t>51</a:t>
            </a:fld>
            <a:endParaRPr lang="it-IT" altLang="it-IT"/>
          </a:p>
        </p:txBody>
      </p:sp>
      <p:sp>
        <p:nvSpPr>
          <p:cNvPr id="38913" name="Rectangle 1"/>
          <p:cNvSpPr txBox="1">
            <a:spLocks noGrp="1" noRot="1" noChangeAspect="1" noChangeArrowheads="1"/>
          </p:cNvSpPr>
          <p:nvPr>
            <p:ph type="sldImg"/>
          </p:nvPr>
        </p:nvSpPr>
        <p:spPr bwMode="auto">
          <a:xfrm>
            <a:off x="1143000" y="685800"/>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4" name="Rectangle 2"/>
          <p:cNvSpPr txBox="1">
            <a:spLocks noGrp="1" noChangeArrowheads="1"/>
          </p:cNvSpPr>
          <p:nvPr>
            <p:ph type="body" idx="1"/>
          </p:nvPr>
        </p:nvSpPr>
        <p:spPr bwMode="auto">
          <a:xfrm>
            <a:off x="685800" y="4343400"/>
            <a:ext cx="5481638"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0339757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D8A2EAD8-7F38-46B7-A875-A3FC7978AB1D}" type="slidenum">
              <a:rPr lang="it-IT" altLang="it-IT"/>
              <a:pPr/>
              <a:t>52</a:t>
            </a:fld>
            <a:endParaRPr lang="it-IT" altLang="it-IT"/>
          </a:p>
        </p:txBody>
      </p:sp>
      <p:sp>
        <p:nvSpPr>
          <p:cNvPr id="399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38" name="Text Box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a:latin typeface="Arial" panose="020B0604020202020204" pitchFamily="34" charset="0"/>
                <a:cs typeface="Arial" panose="020B0604020202020204" pitchFamily="34" charset="0"/>
              </a:rPr>
              <a:t>Figura 7-14</a:t>
            </a:r>
          </a:p>
        </p:txBody>
      </p:sp>
    </p:spTree>
    <p:extLst>
      <p:ext uri="{BB962C8B-B14F-4D97-AF65-F5344CB8AC3E}">
        <p14:creationId xmlns:p14="http://schemas.microsoft.com/office/powerpoint/2010/main" val="31038256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EC014154-DA7A-4151-A757-1645ECFE5B12}" type="slidenum">
              <a:rPr lang="it-IT" altLang="it-IT"/>
              <a:pPr/>
              <a:t>54</a:t>
            </a:fld>
            <a:endParaRPr lang="it-IT" altLang="it-IT"/>
          </a:p>
        </p:txBody>
      </p:sp>
      <p:sp>
        <p:nvSpPr>
          <p:cNvPr id="409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2" name="Rectangle 2"/>
          <p:cNvSpPr txBox="1">
            <a:spLocks noGrp="1" noChangeArrowheads="1"/>
          </p:cNvSpPr>
          <p:nvPr>
            <p:ph type="body" idx="1"/>
          </p:nvPr>
        </p:nvSpPr>
        <p:spPr bwMode="auto">
          <a:xfrm>
            <a:off x="685800" y="4343400"/>
            <a:ext cx="5481638"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3114181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78F56E32-3135-417B-BD29-0A12FEC9D2FC}" type="slidenum">
              <a:rPr lang="it-IT" altLang="it-IT"/>
              <a:pPr/>
              <a:t>55</a:t>
            </a:fld>
            <a:endParaRPr lang="it-IT" altLang="it-IT"/>
          </a:p>
        </p:txBody>
      </p:sp>
      <p:sp>
        <p:nvSpPr>
          <p:cNvPr id="44033" name="Rectangle 1"/>
          <p:cNvSpPr txBox="1">
            <a:spLocks noGrp="1" noRot="1" noChangeAspect="1" noChangeArrowheads="1"/>
          </p:cNvSpPr>
          <p:nvPr>
            <p:ph type="sldImg"/>
          </p:nvPr>
        </p:nvSpPr>
        <p:spPr bwMode="auto">
          <a:xfrm>
            <a:off x="1143000" y="685800"/>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4" name="Rectangle 2"/>
          <p:cNvSpPr txBox="1">
            <a:spLocks noGrp="1" noChangeArrowheads="1"/>
          </p:cNvSpPr>
          <p:nvPr>
            <p:ph type="body" idx="1"/>
          </p:nvPr>
        </p:nvSpPr>
        <p:spPr bwMode="auto">
          <a:xfrm>
            <a:off x="685800" y="4343400"/>
            <a:ext cx="5481638"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4200323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8A7199C4-9EDC-4D25-A921-3E10EB0F0963}" type="slidenum">
              <a:rPr lang="it-IT" altLang="it-IT"/>
              <a:pPr/>
              <a:t>56</a:t>
            </a:fld>
            <a:endParaRPr lang="it-IT" altLang="it-IT"/>
          </a:p>
        </p:txBody>
      </p:sp>
      <p:sp>
        <p:nvSpPr>
          <p:cNvPr id="450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5058" name="Text Box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a:latin typeface="Arial" panose="020B0604020202020204" pitchFamily="34" charset="0"/>
                <a:cs typeface="Arial" panose="020B0604020202020204" pitchFamily="34" charset="0"/>
              </a:rPr>
              <a:t>Figura 4-29</a:t>
            </a:r>
          </a:p>
        </p:txBody>
      </p:sp>
    </p:spTree>
    <p:extLst>
      <p:ext uri="{BB962C8B-B14F-4D97-AF65-F5344CB8AC3E}">
        <p14:creationId xmlns:p14="http://schemas.microsoft.com/office/powerpoint/2010/main" val="39131206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C2DDDCBC-44C5-491E-9F6A-34C342FB198E}" type="slidenum">
              <a:rPr lang="it-IT" altLang="it-IT"/>
              <a:pPr/>
              <a:t>57</a:t>
            </a:fld>
            <a:endParaRPr lang="it-IT" altLang="it-IT"/>
          </a:p>
        </p:txBody>
      </p:sp>
      <p:sp>
        <p:nvSpPr>
          <p:cNvPr id="460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2" name="Text Box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a:latin typeface="Arial" panose="020B0604020202020204" pitchFamily="34" charset="0"/>
                <a:cs typeface="Arial" panose="020B0604020202020204" pitchFamily="34" charset="0"/>
              </a:rPr>
              <a:t>Figura tabella 4-10</a:t>
            </a:r>
          </a:p>
        </p:txBody>
      </p:sp>
    </p:spTree>
    <p:extLst>
      <p:ext uri="{BB962C8B-B14F-4D97-AF65-F5344CB8AC3E}">
        <p14:creationId xmlns:p14="http://schemas.microsoft.com/office/powerpoint/2010/main" val="14165376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E7AAC6DC-1A4D-4DD0-B4CB-8D065E24228C}" type="slidenum">
              <a:rPr lang="it-IT" altLang="it-IT"/>
              <a:pPr/>
              <a:t>59</a:t>
            </a:fld>
            <a:endParaRPr lang="it-IT" altLang="it-IT"/>
          </a:p>
        </p:txBody>
      </p:sp>
      <p:sp>
        <p:nvSpPr>
          <p:cNvPr id="839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0" name="Rectangle 2"/>
          <p:cNvSpPr txBox="1">
            <a:spLocks noGrp="1" noChangeArrowheads="1"/>
          </p:cNvSpPr>
          <p:nvPr>
            <p:ph type="body" idx="1"/>
          </p:nvPr>
        </p:nvSpPr>
        <p:spPr bwMode="auto">
          <a:xfrm>
            <a:off x="685800" y="4343400"/>
            <a:ext cx="5481638"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A5A9D695-6F7C-4B1E-8A82-37C29C0D4672}"/>
              </a:ext>
            </a:extLst>
          </p:cNvPr>
          <p:cNvSpPr>
            <a:spLocks noGrp="1" noChangeArrowheads="1"/>
          </p:cNvSpPr>
          <p:nvPr>
            <p:ph type="sldNum"/>
          </p:nvPr>
        </p:nvSpPr>
        <p:spPr>
          <a:ln/>
        </p:spPr>
        <p:txBody>
          <a:bodyPr/>
          <a:lstStyle/>
          <a:p>
            <a:fld id="{6B332F16-E63D-4C65-8BCF-ED20A8A18871}" type="slidenum">
              <a:rPr lang="it-IT" altLang="it-IT"/>
              <a:pPr/>
              <a:t>6</a:t>
            </a:fld>
            <a:endParaRPr lang="it-IT" altLang="it-IT"/>
          </a:p>
        </p:txBody>
      </p:sp>
      <p:sp>
        <p:nvSpPr>
          <p:cNvPr id="43009" name="Rectangle 1">
            <a:extLst>
              <a:ext uri="{FF2B5EF4-FFF2-40B4-BE49-F238E27FC236}">
                <a16:creationId xmlns:a16="http://schemas.microsoft.com/office/drawing/2014/main" id="{A03828B1-B56B-409A-84FA-D1CEEE03955F}"/>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3010" name="Rectangle 2">
            <a:extLst>
              <a:ext uri="{FF2B5EF4-FFF2-40B4-BE49-F238E27FC236}">
                <a16:creationId xmlns:a16="http://schemas.microsoft.com/office/drawing/2014/main" id="{B40C2E28-7AE2-49CB-876D-1C46A7B02289}"/>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1881980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5CCAEE80-BD38-4529-B4CC-15D68CE1C157}" type="slidenum">
              <a:rPr lang="it-IT" altLang="it-IT"/>
              <a:pPr/>
              <a:t>60</a:t>
            </a:fld>
            <a:endParaRPr lang="it-IT" altLang="it-IT"/>
          </a:p>
        </p:txBody>
      </p:sp>
      <p:sp>
        <p:nvSpPr>
          <p:cNvPr id="849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4" name="Rectangle 2"/>
          <p:cNvSpPr txBox="1">
            <a:spLocks noGrp="1" noChangeArrowheads="1"/>
          </p:cNvSpPr>
          <p:nvPr>
            <p:ph type="body" idx="1"/>
          </p:nvPr>
        </p:nvSpPr>
        <p:spPr bwMode="auto">
          <a:xfrm>
            <a:off x="685800" y="4343400"/>
            <a:ext cx="5481638"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9724B1D4-C352-4621-BF74-F8B492F4106F}" type="slidenum">
              <a:rPr lang="it-IT" altLang="it-IT"/>
              <a:pPr/>
              <a:t>61</a:t>
            </a:fld>
            <a:endParaRPr lang="it-IT" altLang="it-IT"/>
          </a:p>
        </p:txBody>
      </p:sp>
      <p:sp>
        <p:nvSpPr>
          <p:cNvPr id="870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7042" name="Rectangle 2"/>
          <p:cNvSpPr txBox="1">
            <a:spLocks noGrp="1" noChangeArrowheads="1"/>
          </p:cNvSpPr>
          <p:nvPr>
            <p:ph type="body" idx="1"/>
          </p:nvPr>
        </p:nvSpPr>
        <p:spPr bwMode="auto">
          <a:xfrm>
            <a:off x="685800" y="4343400"/>
            <a:ext cx="5481638"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B54CB8CA-3653-4604-BFBB-35909146AA84}" type="slidenum">
              <a:rPr lang="it-IT" altLang="it-IT"/>
              <a:pPr/>
              <a:t>62</a:t>
            </a:fld>
            <a:endParaRPr lang="it-IT" altLang="it-IT"/>
          </a:p>
        </p:txBody>
      </p:sp>
      <p:sp>
        <p:nvSpPr>
          <p:cNvPr id="860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6018" name="Rectangle 2"/>
          <p:cNvSpPr txBox="1">
            <a:spLocks noGrp="1" noChangeArrowheads="1"/>
          </p:cNvSpPr>
          <p:nvPr>
            <p:ph type="body" idx="1"/>
          </p:nvPr>
        </p:nvSpPr>
        <p:spPr bwMode="auto">
          <a:xfrm>
            <a:off x="685800" y="4343400"/>
            <a:ext cx="5481638"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8AF99933-BCBF-4D6F-9192-0FFB8DCA7758}" type="slidenum">
              <a:rPr lang="it-IT" altLang="it-IT"/>
              <a:pPr/>
              <a:t>63</a:t>
            </a:fld>
            <a:endParaRPr lang="it-IT" altLang="it-IT"/>
          </a:p>
        </p:txBody>
      </p:sp>
      <p:sp>
        <p:nvSpPr>
          <p:cNvPr id="911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1138" name="Rectangle 2"/>
          <p:cNvSpPr txBox="1">
            <a:spLocks noGrp="1" noChangeArrowheads="1"/>
          </p:cNvSpPr>
          <p:nvPr>
            <p:ph type="body" idx="1"/>
          </p:nvPr>
        </p:nvSpPr>
        <p:spPr bwMode="auto">
          <a:xfrm>
            <a:off x="685800" y="4343400"/>
            <a:ext cx="5481638"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F6F54D1E-4EDB-4A39-B268-6B806ECD4C6C}" type="slidenum">
              <a:rPr lang="it-IT" altLang="it-IT"/>
              <a:pPr/>
              <a:t>64</a:t>
            </a:fld>
            <a:endParaRPr lang="it-IT" altLang="it-IT"/>
          </a:p>
        </p:txBody>
      </p:sp>
      <p:sp>
        <p:nvSpPr>
          <p:cNvPr id="921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62" name="Rectangle 2"/>
          <p:cNvSpPr txBox="1">
            <a:spLocks noGrp="1" noChangeArrowheads="1"/>
          </p:cNvSpPr>
          <p:nvPr>
            <p:ph type="body" idx="1"/>
          </p:nvPr>
        </p:nvSpPr>
        <p:spPr bwMode="auto">
          <a:xfrm>
            <a:off x="685800" y="4343400"/>
            <a:ext cx="5481638"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C71536FA-6592-4231-94B9-DD3A574BFA91}" type="slidenum">
              <a:rPr lang="it-IT" altLang="it-IT"/>
              <a:pPr/>
              <a:t>65</a:t>
            </a:fld>
            <a:endParaRPr lang="it-IT" altLang="it-IT"/>
          </a:p>
        </p:txBody>
      </p:sp>
      <p:sp>
        <p:nvSpPr>
          <p:cNvPr id="931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3186" name="Rectangle 2"/>
          <p:cNvSpPr txBox="1">
            <a:spLocks noGrp="1" noChangeArrowheads="1"/>
          </p:cNvSpPr>
          <p:nvPr>
            <p:ph type="body" idx="1"/>
          </p:nvPr>
        </p:nvSpPr>
        <p:spPr bwMode="auto">
          <a:xfrm>
            <a:off x="685800" y="4343400"/>
            <a:ext cx="5481638"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99792978-A631-44E4-A178-C55FD35298B1}" type="slidenum">
              <a:rPr lang="it-IT" altLang="it-IT"/>
              <a:pPr/>
              <a:t>66</a:t>
            </a:fld>
            <a:endParaRPr lang="it-IT" altLang="it-IT"/>
          </a:p>
        </p:txBody>
      </p:sp>
      <p:sp>
        <p:nvSpPr>
          <p:cNvPr id="942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4210" name="Rectangle 2"/>
          <p:cNvSpPr txBox="1">
            <a:spLocks noGrp="1" noChangeArrowheads="1"/>
          </p:cNvSpPr>
          <p:nvPr>
            <p:ph type="body" idx="1"/>
          </p:nvPr>
        </p:nvSpPr>
        <p:spPr bwMode="auto">
          <a:xfrm>
            <a:off x="685800" y="4343400"/>
            <a:ext cx="5481638"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D18B0C68-8ED5-44DE-A996-3858719EFBA6}" type="slidenum">
              <a:rPr lang="it-IT" altLang="it-IT"/>
              <a:pPr/>
              <a:t>67</a:t>
            </a:fld>
            <a:endParaRPr lang="it-IT" altLang="it-IT"/>
          </a:p>
        </p:txBody>
      </p:sp>
      <p:sp>
        <p:nvSpPr>
          <p:cNvPr id="952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5234" name="Rectangle 2"/>
          <p:cNvSpPr txBox="1">
            <a:spLocks noGrp="1" noChangeArrowheads="1"/>
          </p:cNvSpPr>
          <p:nvPr>
            <p:ph type="body" idx="1"/>
          </p:nvPr>
        </p:nvSpPr>
        <p:spPr bwMode="auto">
          <a:xfrm>
            <a:off x="685800" y="4343400"/>
            <a:ext cx="5481638"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E2962B3C-49E8-4B40-82FB-C25B3061E83F}" type="slidenum">
              <a:rPr lang="it-IT" altLang="it-IT"/>
              <a:pPr/>
              <a:t>68</a:t>
            </a:fld>
            <a:endParaRPr lang="it-IT" altLang="it-IT"/>
          </a:p>
        </p:txBody>
      </p:sp>
      <p:sp>
        <p:nvSpPr>
          <p:cNvPr id="962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6258" name="Rectangle 2"/>
          <p:cNvSpPr txBox="1">
            <a:spLocks noGrp="1" noChangeArrowheads="1"/>
          </p:cNvSpPr>
          <p:nvPr>
            <p:ph type="body" idx="1"/>
          </p:nvPr>
        </p:nvSpPr>
        <p:spPr bwMode="auto">
          <a:xfrm>
            <a:off x="685800" y="4343400"/>
            <a:ext cx="54848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2AFAB494-24FD-4C55-9159-4DBD552ED556}" type="slidenum">
              <a:rPr lang="it-IT" altLang="it-IT"/>
              <a:pPr/>
              <a:t>69</a:t>
            </a:fld>
            <a:endParaRPr lang="it-IT" altLang="it-IT"/>
          </a:p>
        </p:txBody>
      </p:sp>
      <p:sp>
        <p:nvSpPr>
          <p:cNvPr id="972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7282" name="Rectangle 2"/>
          <p:cNvSpPr txBox="1">
            <a:spLocks noGrp="1" noChangeArrowheads="1"/>
          </p:cNvSpPr>
          <p:nvPr>
            <p:ph type="body" idx="1"/>
          </p:nvPr>
        </p:nvSpPr>
        <p:spPr bwMode="auto">
          <a:xfrm>
            <a:off x="685800" y="4343400"/>
            <a:ext cx="54848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9521C9FB-009C-47E3-9A79-A43339E2A15A}"/>
              </a:ext>
            </a:extLst>
          </p:cNvPr>
          <p:cNvSpPr>
            <a:spLocks noGrp="1" noChangeArrowheads="1"/>
          </p:cNvSpPr>
          <p:nvPr>
            <p:ph type="sldNum"/>
          </p:nvPr>
        </p:nvSpPr>
        <p:spPr>
          <a:ln/>
        </p:spPr>
        <p:txBody>
          <a:bodyPr/>
          <a:lstStyle/>
          <a:p>
            <a:fld id="{98C29594-358F-4179-9837-FF0C23B91979}" type="slidenum">
              <a:rPr lang="it-IT" altLang="it-IT"/>
              <a:pPr/>
              <a:t>7</a:t>
            </a:fld>
            <a:endParaRPr lang="it-IT" altLang="it-IT"/>
          </a:p>
        </p:txBody>
      </p:sp>
      <p:sp>
        <p:nvSpPr>
          <p:cNvPr id="38913" name="Rectangle 1">
            <a:extLst>
              <a:ext uri="{FF2B5EF4-FFF2-40B4-BE49-F238E27FC236}">
                <a16:creationId xmlns:a16="http://schemas.microsoft.com/office/drawing/2014/main" id="{5B1BC918-CE5C-4CEF-98FE-DBAE5246B7B7}"/>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4" name="Rectangle 2">
            <a:extLst>
              <a:ext uri="{FF2B5EF4-FFF2-40B4-BE49-F238E27FC236}">
                <a16:creationId xmlns:a16="http://schemas.microsoft.com/office/drawing/2014/main" id="{0C82EF1E-00EB-491C-BF2B-9D62C767386F}"/>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87617429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67349026-D5B9-4A2E-B799-22090326939A}" type="slidenum">
              <a:rPr lang="it-IT" altLang="it-IT"/>
              <a:pPr/>
              <a:t>72</a:t>
            </a:fld>
            <a:endParaRPr lang="it-IT" altLang="it-IT"/>
          </a:p>
        </p:txBody>
      </p:sp>
      <p:sp>
        <p:nvSpPr>
          <p:cNvPr id="993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9330" name="Rectangle 2"/>
          <p:cNvSpPr txBox="1">
            <a:spLocks noGrp="1" noChangeArrowheads="1"/>
          </p:cNvSpPr>
          <p:nvPr>
            <p:ph type="body" idx="1"/>
          </p:nvPr>
        </p:nvSpPr>
        <p:spPr bwMode="auto">
          <a:xfrm>
            <a:off x="685800" y="4343400"/>
            <a:ext cx="54848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6C60188F-0B29-49C3-AB3C-21B54B2482FA}" type="slidenum">
              <a:rPr lang="it-IT" altLang="it-IT"/>
              <a:pPr/>
              <a:t>73</a:t>
            </a:fld>
            <a:endParaRPr lang="it-IT" altLang="it-IT"/>
          </a:p>
        </p:txBody>
      </p:sp>
      <p:sp>
        <p:nvSpPr>
          <p:cNvPr id="1003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0354" name="Rectangle 2"/>
          <p:cNvSpPr txBox="1">
            <a:spLocks noGrp="1" noChangeArrowheads="1"/>
          </p:cNvSpPr>
          <p:nvPr>
            <p:ph type="body" idx="1"/>
          </p:nvPr>
        </p:nvSpPr>
        <p:spPr bwMode="auto">
          <a:xfrm>
            <a:off x="685800" y="4343400"/>
            <a:ext cx="54848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7543FC52-F263-4296-B72C-23B74DF78278}" type="slidenum">
              <a:rPr lang="it-IT" altLang="it-IT"/>
              <a:pPr/>
              <a:t>74</a:t>
            </a:fld>
            <a:endParaRPr lang="it-IT" altLang="it-IT"/>
          </a:p>
        </p:txBody>
      </p:sp>
      <p:sp>
        <p:nvSpPr>
          <p:cNvPr id="10342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3426" name="Rectangle 2"/>
          <p:cNvSpPr txBox="1">
            <a:spLocks noGrp="1" noChangeArrowheads="1"/>
          </p:cNvSpPr>
          <p:nvPr>
            <p:ph type="body" idx="1"/>
          </p:nvPr>
        </p:nvSpPr>
        <p:spPr bwMode="auto">
          <a:xfrm>
            <a:off x="685800" y="4343400"/>
            <a:ext cx="54848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5FE398A7-D60D-44E7-B717-335895870703}" type="slidenum">
              <a:rPr lang="it-IT" altLang="it-IT"/>
              <a:pPr/>
              <a:t>75</a:t>
            </a:fld>
            <a:endParaRPr lang="it-IT" altLang="it-IT"/>
          </a:p>
        </p:txBody>
      </p:sp>
      <p:sp>
        <p:nvSpPr>
          <p:cNvPr id="10137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1378" name="Rectangle 2"/>
          <p:cNvSpPr txBox="1">
            <a:spLocks noGrp="1" noChangeArrowheads="1"/>
          </p:cNvSpPr>
          <p:nvPr>
            <p:ph type="body" idx="1"/>
          </p:nvPr>
        </p:nvSpPr>
        <p:spPr bwMode="auto">
          <a:xfrm>
            <a:off x="685800" y="4343400"/>
            <a:ext cx="54848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F97CD488-DC0A-4EB1-A9D8-2B8D1E8B363C}" type="slidenum">
              <a:rPr lang="it-IT" altLang="it-IT"/>
              <a:pPr/>
              <a:t>76</a:t>
            </a:fld>
            <a:endParaRPr lang="it-IT" altLang="it-IT"/>
          </a:p>
        </p:txBody>
      </p:sp>
      <p:sp>
        <p:nvSpPr>
          <p:cNvPr id="1024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02" name="Rectangle 2"/>
          <p:cNvSpPr txBox="1">
            <a:spLocks noGrp="1" noChangeArrowheads="1"/>
          </p:cNvSpPr>
          <p:nvPr>
            <p:ph type="body" idx="1"/>
          </p:nvPr>
        </p:nvSpPr>
        <p:spPr bwMode="auto">
          <a:xfrm>
            <a:off x="685800" y="4343400"/>
            <a:ext cx="54848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26B7DA98-0493-4492-8126-B0D67BF30381}" type="slidenum">
              <a:rPr lang="it-IT" altLang="it-IT"/>
              <a:pPr/>
              <a:t>78</a:t>
            </a:fld>
            <a:endParaRPr lang="it-IT" altLang="it-IT"/>
          </a:p>
        </p:txBody>
      </p:sp>
      <p:sp>
        <p:nvSpPr>
          <p:cNvPr id="1044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4450" name="Rectangle 2"/>
          <p:cNvSpPr txBox="1">
            <a:spLocks noGrp="1" noChangeArrowheads="1"/>
          </p:cNvSpPr>
          <p:nvPr>
            <p:ph type="body" idx="1"/>
          </p:nvPr>
        </p:nvSpPr>
        <p:spPr bwMode="auto">
          <a:xfrm>
            <a:off x="685800" y="4343400"/>
            <a:ext cx="54848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E8759345-C50D-479C-AF59-E8D3A5F2E40C}" type="slidenum">
              <a:rPr lang="it-IT" altLang="it-IT"/>
              <a:pPr/>
              <a:t>79</a:t>
            </a:fld>
            <a:endParaRPr lang="it-IT" altLang="it-IT"/>
          </a:p>
        </p:txBody>
      </p:sp>
      <p:sp>
        <p:nvSpPr>
          <p:cNvPr id="1054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5474" name="Rectangle 2"/>
          <p:cNvSpPr txBox="1">
            <a:spLocks noGrp="1" noChangeArrowheads="1"/>
          </p:cNvSpPr>
          <p:nvPr>
            <p:ph type="body" idx="1"/>
          </p:nvPr>
        </p:nvSpPr>
        <p:spPr bwMode="auto">
          <a:xfrm>
            <a:off x="685800" y="4343400"/>
            <a:ext cx="54848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5CD399B9-174D-4885-91DC-F9DD534BF910}" type="slidenum">
              <a:rPr lang="it-IT" altLang="it-IT"/>
              <a:pPr/>
              <a:t>80</a:t>
            </a:fld>
            <a:endParaRPr lang="it-IT" altLang="it-IT"/>
          </a:p>
        </p:txBody>
      </p:sp>
      <p:sp>
        <p:nvSpPr>
          <p:cNvPr id="1075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7522" name="Rectangle 2"/>
          <p:cNvSpPr txBox="1">
            <a:spLocks noGrp="1" noChangeArrowheads="1"/>
          </p:cNvSpPr>
          <p:nvPr>
            <p:ph type="body" idx="1"/>
          </p:nvPr>
        </p:nvSpPr>
        <p:spPr bwMode="auto">
          <a:xfrm>
            <a:off x="685800" y="4343400"/>
            <a:ext cx="54848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9F9E3138-F542-434B-AF28-91F5B902DAD5}" type="slidenum">
              <a:rPr lang="it-IT" altLang="it-IT"/>
              <a:pPr/>
              <a:t>81</a:t>
            </a:fld>
            <a:endParaRPr lang="it-IT" altLang="it-IT"/>
          </a:p>
        </p:txBody>
      </p:sp>
      <p:sp>
        <p:nvSpPr>
          <p:cNvPr id="1085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8546" name="Rectangle 2"/>
          <p:cNvSpPr txBox="1">
            <a:spLocks noGrp="1" noChangeArrowheads="1"/>
          </p:cNvSpPr>
          <p:nvPr>
            <p:ph type="body" idx="1"/>
          </p:nvPr>
        </p:nvSpPr>
        <p:spPr bwMode="auto">
          <a:xfrm>
            <a:off x="685800" y="4343400"/>
            <a:ext cx="54848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D8BD7DB5-02A1-4E94-91F2-0508B80FE9B1}" type="slidenum">
              <a:rPr lang="it-IT" altLang="it-IT"/>
              <a:pPr/>
              <a:t>82</a:t>
            </a:fld>
            <a:endParaRPr lang="it-IT" altLang="it-IT"/>
          </a:p>
        </p:txBody>
      </p:sp>
      <p:sp>
        <p:nvSpPr>
          <p:cNvPr id="1095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9570" name="Rectangle 2"/>
          <p:cNvSpPr txBox="1">
            <a:spLocks noGrp="1" noChangeArrowheads="1"/>
          </p:cNvSpPr>
          <p:nvPr>
            <p:ph type="body" idx="1"/>
          </p:nvPr>
        </p:nvSpPr>
        <p:spPr bwMode="auto">
          <a:xfrm>
            <a:off x="685800" y="4343400"/>
            <a:ext cx="54848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F41160B7-BD03-4314-A2A2-F3B373A1D268}"/>
              </a:ext>
            </a:extLst>
          </p:cNvPr>
          <p:cNvSpPr>
            <a:spLocks noGrp="1" noChangeArrowheads="1"/>
          </p:cNvSpPr>
          <p:nvPr>
            <p:ph type="sldNum"/>
          </p:nvPr>
        </p:nvSpPr>
        <p:spPr>
          <a:ln/>
        </p:spPr>
        <p:txBody>
          <a:bodyPr/>
          <a:lstStyle/>
          <a:p>
            <a:fld id="{C699940F-3FB7-41D3-8498-12014D34C54D}" type="slidenum">
              <a:rPr lang="it-IT" altLang="it-IT"/>
              <a:pPr/>
              <a:t>8</a:t>
            </a:fld>
            <a:endParaRPr lang="it-IT" altLang="it-IT"/>
          </a:p>
        </p:txBody>
      </p:sp>
      <p:sp>
        <p:nvSpPr>
          <p:cNvPr id="44033" name="Rectangle 1">
            <a:extLst>
              <a:ext uri="{FF2B5EF4-FFF2-40B4-BE49-F238E27FC236}">
                <a16:creationId xmlns:a16="http://schemas.microsoft.com/office/drawing/2014/main" id="{8ADF085D-D4D5-43AB-9067-538C9638C7B3}"/>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4" name="Rectangle 2">
            <a:extLst>
              <a:ext uri="{FF2B5EF4-FFF2-40B4-BE49-F238E27FC236}">
                <a16:creationId xmlns:a16="http://schemas.microsoft.com/office/drawing/2014/main" id="{845AEA5A-DA36-4216-B11C-DFF34A85942B}"/>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26419690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754062A6-74B2-46C9-A76E-81C340A0C202}" type="slidenum">
              <a:rPr lang="it-IT" altLang="it-IT"/>
              <a:pPr/>
              <a:t>83</a:t>
            </a:fld>
            <a:endParaRPr lang="it-IT" altLang="it-IT"/>
          </a:p>
        </p:txBody>
      </p:sp>
      <p:sp>
        <p:nvSpPr>
          <p:cNvPr id="110593" name="Rectangle 1"/>
          <p:cNvSpPr txBox="1">
            <a:spLocks noGrp="1" noRot="1" noChangeAspect="1" noChangeArrowheads="1"/>
          </p:cNvSpPr>
          <p:nvPr>
            <p:ph type="sldImg"/>
          </p:nvPr>
        </p:nvSpPr>
        <p:spPr bwMode="auto">
          <a:xfrm>
            <a:off x="1143000" y="685800"/>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4" name="Rectangle 2"/>
          <p:cNvSpPr txBox="1">
            <a:spLocks noGrp="1" noChangeArrowheads="1"/>
          </p:cNvSpPr>
          <p:nvPr>
            <p:ph type="body" idx="1"/>
          </p:nvPr>
        </p:nvSpPr>
        <p:spPr bwMode="auto">
          <a:xfrm>
            <a:off x="685800" y="4343400"/>
            <a:ext cx="5483225"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4C26E182-A58F-4981-809C-4746585D793F}"/>
              </a:ext>
            </a:extLst>
          </p:cNvPr>
          <p:cNvSpPr>
            <a:spLocks noGrp="1" noChangeArrowheads="1"/>
          </p:cNvSpPr>
          <p:nvPr>
            <p:ph type="sldNum"/>
          </p:nvPr>
        </p:nvSpPr>
        <p:spPr>
          <a:ln/>
        </p:spPr>
        <p:txBody>
          <a:bodyPr/>
          <a:lstStyle/>
          <a:p>
            <a:fld id="{62676B3A-08C9-446B-83FE-B7542DE7D5C4}" type="slidenum">
              <a:rPr lang="it-IT" altLang="it-IT"/>
              <a:pPr/>
              <a:t>9</a:t>
            </a:fld>
            <a:endParaRPr lang="it-IT" altLang="it-IT"/>
          </a:p>
        </p:txBody>
      </p:sp>
      <p:sp>
        <p:nvSpPr>
          <p:cNvPr id="45057" name="Rectangle 1">
            <a:extLst>
              <a:ext uri="{FF2B5EF4-FFF2-40B4-BE49-F238E27FC236}">
                <a16:creationId xmlns:a16="http://schemas.microsoft.com/office/drawing/2014/main" id="{9C74AC8D-4DEF-4AA7-B4C1-EC23ED8315C8}"/>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5058" name="Rectangle 2">
            <a:extLst>
              <a:ext uri="{FF2B5EF4-FFF2-40B4-BE49-F238E27FC236}">
                <a16:creationId xmlns:a16="http://schemas.microsoft.com/office/drawing/2014/main" id="{37285C37-78EC-4B4B-9B60-5A1DFA02EC26}"/>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2786127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6D628BBB-AFC9-4C02-9111-D595113316E4}"/>
              </a:ext>
            </a:extLst>
          </p:cNvPr>
          <p:cNvSpPr>
            <a:spLocks noGrp="1" noChangeArrowheads="1"/>
          </p:cNvSpPr>
          <p:nvPr>
            <p:ph type="sldNum"/>
          </p:nvPr>
        </p:nvSpPr>
        <p:spPr>
          <a:ln/>
        </p:spPr>
        <p:txBody>
          <a:bodyPr/>
          <a:lstStyle/>
          <a:p>
            <a:fld id="{155CD740-BDD7-4A5C-A857-20B47CA8CD7B}" type="slidenum">
              <a:rPr lang="it-IT" altLang="it-IT"/>
              <a:pPr/>
              <a:t>10</a:t>
            </a:fld>
            <a:endParaRPr lang="it-IT" altLang="it-IT"/>
          </a:p>
        </p:txBody>
      </p:sp>
      <p:sp>
        <p:nvSpPr>
          <p:cNvPr id="46081" name="Rectangle 1">
            <a:extLst>
              <a:ext uri="{FF2B5EF4-FFF2-40B4-BE49-F238E27FC236}">
                <a16:creationId xmlns:a16="http://schemas.microsoft.com/office/drawing/2014/main" id="{35F4E834-D38F-4179-ABD9-C44CEA1D48B7}"/>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2" name="Rectangle 2">
            <a:extLst>
              <a:ext uri="{FF2B5EF4-FFF2-40B4-BE49-F238E27FC236}">
                <a16:creationId xmlns:a16="http://schemas.microsoft.com/office/drawing/2014/main" id="{5793FB43-797C-4F97-AF60-C6673CD7C1C9}"/>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0925753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0CE1F602-24A2-4A22-AAFE-862642BE64CA}" type="slidenum">
              <a:rPr lang="it-IT" altLang="it-IT"/>
              <a:pPr/>
              <a:t>‹N›</a:t>
            </a:fld>
            <a:endParaRPr lang="it-IT" altLang="it-IT"/>
          </a:p>
        </p:txBody>
      </p:sp>
    </p:spTree>
    <p:extLst>
      <p:ext uri="{BB962C8B-B14F-4D97-AF65-F5344CB8AC3E}">
        <p14:creationId xmlns:p14="http://schemas.microsoft.com/office/powerpoint/2010/main" val="3921270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BF75023A-6DE0-4899-97BA-A5CDCBD92D03}" type="slidenum">
              <a:rPr lang="it-IT" altLang="it-IT"/>
              <a:pPr/>
              <a:t>‹N›</a:t>
            </a:fld>
            <a:endParaRPr lang="it-IT" altLang="it-IT"/>
          </a:p>
        </p:txBody>
      </p:sp>
    </p:spTree>
    <p:extLst>
      <p:ext uri="{BB962C8B-B14F-4D97-AF65-F5344CB8AC3E}">
        <p14:creationId xmlns:p14="http://schemas.microsoft.com/office/powerpoint/2010/main" val="33037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0338" y="128588"/>
            <a:ext cx="1939925" cy="60801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5800" y="128588"/>
            <a:ext cx="5672138" cy="6080125"/>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491C4486-A42F-42A3-8C05-D328E0212ADB}" type="slidenum">
              <a:rPr lang="it-IT" altLang="it-IT"/>
              <a:pPr/>
              <a:t>‹N›</a:t>
            </a:fld>
            <a:endParaRPr lang="it-IT" altLang="it-IT"/>
          </a:p>
        </p:txBody>
      </p:sp>
    </p:spTree>
    <p:extLst>
      <p:ext uri="{BB962C8B-B14F-4D97-AF65-F5344CB8AC3E}">
        <p14:creationId xmlns:p14="http://schemas.microsoft.com/office/powerpoint/2010/main" val="27021623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ClipArt" preserve="1">
  <p:cSld name="Titolo, testo e ClipArt">
    <p:spTree>
      <p:nvGrpSpPr>
        <p:cNvPr id="1" name=""/>
        <p:cNvGrpSpPr/>
        <p:nvPr/>
      </p:nvGrpSpPr>
      <p:grpSpPr>
        <a:xfrm>
          <a:off x="0" y="0"/>
          <a:ext cx="0" cy="0"/>
          <a:chOff x="0" y="0"/>
          <a:chExt cx="0" cy="0"/>
        </a:xfrm>
      </p:grpSpPr>
      <p:sp>
        <p:nvSpPr>
          <p:cNvPr id="2" name="Titolo 1"/>
          <p:cNvSpPr>
            <a:spLocks noGrp="1"/>
          </p:cNvSpPr>
          <p:nvPr>
            <p:ph type="title"/>
          </p:nvPr>
        </p:nvSpPr>
        <p:spPr>
          <a:xfrm>
            <a:off x="685800" y="128588"/>
            <a:ext cx="7764463" cy="2097087"/>
          </a:xfrm>
        </p:spPr>
        <p:txBody>
          <a:bodyPr/>
          <a:lstStyle/>
          <a:p>
            <a:r>
              <a:rPr lang="it-IT"/>
              <a:t>Fare clic per modificare lo stile del titolo</a:t>
            </a:r>
          </a:p>
        </p:txBody>
      </p:sp>
      <p:sp>
        <p:nvSpPr>
          <p:cNvPr id="3" name="Segnaposto testo 2"/>
          <p:cNvSpPr>
            <a:spLocks noGrp="1"/>
          </p:cNvSpPr>
          <p:nvPr>
            <p:ph type="body" sz="half" idx="1"/>
          </p:nvPr>
        </p:nvSpPr>
        <p:spPr>
          <a:xfrm>
            <a:off x="685800" y="1981200"/>
            <a:ext cx="3805238" cy="42275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immagine online 3"/>
          <p:cNvSpPr>
            <a:spLocks noGrp="1"/>
          </p:cNvSpPr>
          <p:nvPr>
            <p:ph type="clipArt" sz="half" idx="2"/>
          </p:nvPr>
        </p:nvSpPr>
        <p:spPr>
          <a:xfrm>
            <a:off x="4643438" y="1981200"/>
            <a:ext cx="3806825" cy="4227513"/>
          </a:xfrm>
        </p:spPr>
        <p:txBody>
          <a:bodyPr/>
          <a:lstStyle/>
          <a:p>
            <a:endParaRPr lang="it-IT"/>
          </a:p>
        </p:txBody>
      </p:sp>
      <p:sp>
        <p:nvSpPr>
          <p:cNvPr id="5" name="Segnaposto data 4"/>
          <p:cNvSpPr>
            <a:spLocks noGrp="1"/>
          </p:cNvSpPr>
          <p:nvPr>
            <p:ph type="dt" idx="10"/>
          </p:nvPr>
        </p:nvSpPr>
        <p:spPr>
          <a:xfrm>
            <a:off x="712788" y="6310313"/>
            <a:ext cx="1897062" cy="452437"/>
          </a:xfrm>
        </p:spPr>
        <p:txBody>
          <a:bodyPr/>
          <a:lstStyle>
            <a:lvl1pPr>
              <a:defRPr/>
            </a:lvl1pPr>
          </a:lstStyle>
          <a:p>
            <a:endParaRPr lang="it-IT" altLang="it-IT"/>
          </a:p>
        </p:txBody>
      </p:sp>
      <p:sp>
        <p:nvSpPr>
          <p:cNvPr id="6" name="Segnaposto piè di pagina 5"/>
          <p:cNvSpPr>
            <a:spLocks noGrp="1"/>
          </p:cNvSpPr>
          <p:nvPr>
            <p:ph type="ftr" idx="11"/>
          </p:nvPr>
        </p:nvSpPr>
        <p:spPr>
          <a:xfrm>
            <a:off x="3151188" y="6310313"/>
            <a:ext cx="2887662" cy="452437"/>
          </a:xfrm>
        </p:spPr>
        <p:txBody>
          <a:bodyPr/>
          <a:lstStyle>
            <a:lvl1pPr>
              <a:defRPr/>
            </a:lvl1pPr>
          </a:lstStyle>
          <a:p>
            <a:endParaRPr lang="it-IT" altLang="it-IT"/>
          </a:p>
        </p:txBody>
      </p:sp>
      <p:sp>
        <p:nvSpPr>
          <p:cNvPr id="7" name="Segnaposto numero diapositiva 6"/>
          <p:cNvSpPr>
            <a:spLocks noGrp="1"/>
          </p:cNvSpPr>
          <p:nvPr>
            <p:ph type="sldNum" idx="12"/>
          </p:nvPr>
        </p:nvSpPr>
        <p:spPr>
          <a:xfrm>
            <a:off x="6580188" y="6310313"/>
            <a:ext cx="1897062" cy="452437"/>
          </a:xfrm>
        </p:spPr>
        <p:txBody>
          <a:bodyPr/>
          <a:lstStyle>
            <a:lvl1pPr>
              <a:defRPr/>
            </a:lvl1pPr>
          </a:lstStyle>
          <a:p>
            <a:fld id="{3E17B104-BC45-4CC8-B37E-1439C8B707FF}" type="slidenum">
              <a:rPr lang="it-IT" altLang="it-IT"/>
              <a:pPr/>
              <a:t>‹N›</a:t>
            </a:fld>
            <a:endParaRPr lang="it-IT" altLang="it-IT"/>
          </a:p>
        </p:txBody>
      </p:sp>
    </p:spTree>
    <p:extLst>
      <p:ext uri="{BB962C8B-B14F-4D97-AF65-F5344CB8AC3E}">
        <p14:creationId xmlns:p14="http://schemas.microsoft.com/office/powerpoint/2010/main" val="3070696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TwoObj" preserve="1">
  <p:cSld name="Titolo, tes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685800" y="128588"/>
            <a:ext cx="7764463" cy="2097087"/>
          </a:xfrm>
        </p:spPr>
        <p:txBody>
          <a:bodyPr/>
          <a:lstStyle/>
          <a:p>
            <a:r>
              <a:rPr lang="it-IT"/>
              <a:t>Fare clic per modificare lo stile del titolo</a:t>
            </a:r>
          </a:p>
        </p:txBody>
      </p:sp>
      <p:sp>
        <p:nvSpPr>
          <p:cNvPr id="3" name="Segnaposto testo 2"/>
          <p:cNvSpPr>
            <a:spLocks noGrp="1"/>
          </p:cNvSpPr>
          <p:nvPr>
            <p:ph type="body" sz="half" idx="1"/>
          </p:nvPr>
        </p:nvSpPr>
        <p:spPr>
          <a:xfrm>
            <a:off x="685800" y="1981200"/>
            <a:ext cx="3805238" cy="42275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4643438" y="1981200"/>
            <a:ext cx="3806825" cy="203676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4643438" y="4170363"/>
            <a:ext cx="3806825" cy="20383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data 5"/>
          <p:cNvSpPr>
            <a:spLocks noGrp="1"/>
          </p:cNvSpPr>
          <p:nvPr>
            <p:ph type="dt" idx="10"/>
          </p:nvPr>
        </p:nvSpPr>
        <p:spPr>
          <a:xfrm>
            <a:off x="712788" y="6310313"/>
            <a:ext cx="1897062" cy="452437"/>
          </a:xfrm>
        </p:spPr>
        <p:txBody>
          <a:bodyPr/>
          <a:lstStyle>
            <a:lvl1pPr>
              <a:defRPr/>
            </a:lvl1pPr>
          </a:lstStyle>
          <a:p>
            <a:endParaRPr lang="it-IT" altLang="it-IT"/>
          </a:p>
        </p:txBody>
      </p:sp>
      <p:sp>
        <p:nvSpPr>
          <p:cNvPr id="7" name="Segnaposto piè di pagina 6"/>
          <p:cNvSpPr>
            <a:spLocks noGrp="1"/>
          </p:cNvSpPr>
          <p:nvPr>
            <p:ph type="ftr" idx="11"/>
          </p:nvPr>
        </p:nvSpPr>
        <p:spPr>
          <a:xfrm>
            <a:off x="3151188" y="6310313"/>
            <a:ext cx="2887662" cy="452437"/>
          </a:xfrm>
        </p:spPr>
        <p:txBody>
          <a:bodyPr/>
          <a:lstStyle>
            <a:lvl1pPr>
              <a:defRPr/>
            </a:lvl1pPr>
          </a:lstStyle>
          <a:p>
            <a:endParaRPr lang="it-IT" altLang="it-IT"/>
          </a:p>
        </p:txBody>
      </p:sp>
      <p:sp>
        <p:nvSpPr>
          <p:cNvPr id="8" name="Segnaposto numero diapositiva 7"/>
          <p:cNvSpPr>
            <a:spLocks noGrp="1"/>
          </p:cNvSpPr>
          <p:nvPr>
            <p:ph type="sldNum" idx="12"/>
          </p:nvPr>
        </p:nvSpPr>
        <p:spPr>
          <a:xfrm>
            <a:off x="6580188" y="6310313"/>
            <a:ext cx="1897062" cy="452437"/>
          </a:xfrm>
        </p:spPr>
        <p:txBody>
          <a:bodyPr/>
          <a:lstStyle>
            <a:lvl1pPr>
              <a:defRPr/>
            </a:lvl1pPr>
          </a:lstStyle>
          <a:p>
            <a:fld id="{3E84B6F2-85BF-4B63-AA86-12833D6E5E1E}" type="slidenum">
              <a:rPr lang="it-IT" altLang="it-IT"/>
              <a:pPr/>
              <a:t>‹N›</a:t>
            </a:fld>
            <a:endParaRPr lang="it-IT" altLang="it-IT"/>
          </a:p>
        </p:txBody>
      </p:sp>
    </p:spTree>
    <p:extLst>
      <p:ext uri="{BB962C8B-B14F-4D97-AF65-F5344CB8AC3E}">
        <p14:creationId xmlns:p14="http://schemas.microsoft.com/office/powerpoint/2010/main" val="409475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85800" y="128588"/>
            <a:ext cx="7764463" cy="2097087"/>
          </a:xfrm>
        </p:spPr>
        <p:txBody>
          <a:bodyPr/>
          <a:lstStyle/>
          <a:p>
            <a:r>
              <a:rPr lang="it-IT"/>
              <a:t>Fare clic per modificare lo stile del titolo</a:t>
            </a:r>
          </a:p>
        </p:txBody>
      </p:sp>
      <p:sp>
        <p:nvSpPr>
          <p:cNvPr id="3" name="Segnaposto testo 2"/>
          <p:cNvSpPr>
            <a:spLocks noGrp="1"/>
          </p:cNvSpPr>
          <p:nvPr>
            <p:ph type="body" sz="half" idx="1"/>
          </p:nvPr>
        </p:nvSpPr>
        <p:spPr>
          <a:xfrm>
            <a:off x="685800" y="1981200"/>
            <a:ext cx="3805238" cy="42275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3438" y="1981200"/>
            <a:ext cx="3806825" cy="42275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a:xfrm>
            <a:off x="712788" y="6310313"/>
            <a:ext cx="1897062" cy="452437"/>
          </a:xfrm>
        </p:spPr>
        <p:txBody>
          <a:bodyPr/>
          <a:lstStyle>
            <a:lvl1pPr>
              <a:defRPr/>
            </a:lvl1pPr>
          </a:lstStyle>
          <a:p>
            <a:endParaRPr lang="it-IT" altLang="it-IT"/>
          </a:p>
        </p:txBody>
      </p:sp>
      <p:sp>
        <p:nvSpPr>
          <p:cNvPr id="6" name="Segnaposto piè di pagina 5"/>
          <p:cNvSpPr>
            <a:spLocks noGrp="1"/>
          </p:cNvSpPr>
          <p:nvPr>
            <p:ph type="ftr" idx="11"/>
          </p:nvPr>
        </p:nvSpPr>
        <p:spPr>
          <a:xfrm>
            <a:off x="3151188" y="6310313"/>
            <a:ext cx="2887662" cy="452437"/>
          </a:xfrm>
        </p:spPr>
        <p:txBody>
          <a:bodyPr/>
          <a:lstStyle>
            <a:lvl1pPr>
              <a:defRPr/>
            </a:lvl1pPr>
          </a:lstStyle>
          <a:p>
            <a:endParaRPr lang="it-IT" altLang="it-IT"/>
          </a:p>
        </p:txBody>
      </p:sp>
      <p:sp>
        <p:nvSpPr>
          <p:cNvPr id="7" name="Segnaposto numero diapositiva 6"/>
          <p:cNvSpPr>
            <a:spLocks noGrp="1"/>
          </p:cNvSpPr>
          <p:nvPr>
            <p:ph type="sldNum" idx="12"/>
          </p:nvPr>
        </p:nvSpPr>
        <p:spPr>
          <a:xfrm>
            <a:off x="6580188" y="6310313"/>
            <a:ext cx="1897062" cy="452437"/>
          </a:xfrm>
        </p:spPr>
        <p:txBody>
          <a:bodyPr/>
          <a:lstStyle>
            <a:lvl1pPr>
              <a:defRPr/>
            </a:lvl1pPr>
          </a:lstStyle>
          <a:p>
            <a:fld id="{76EA71E0-37E6-473E-A7A1-BCDE205B0C62}" type="slidenum">
              <a:rPr lang="it-IT" altLang="it-IT"/>
              <a:pPr/>
              <a:t>‹N›</a:t>
            </a:fld>
            <a:endParaRPr lang="it-IT" altLang="it-IT"/>
          </a:p>
        </p:txBody>
      </p:sp>
    </p:spTree>
    <p:extLst>
      <p:ext uri="{BB962C8B-B14F-4D97-AF65-F5344CB8AC3E}">
        <p14:creationId xmlns:p14="http://schemas.microsoft.com/office/powerpoint/2010/main" val="27593500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cSld name="Layout personalizza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CDDD000-A44A-4FA4-BB2E-693105486F7A}"/>
              </a:ext>
            </a:extLst>
          </p:cNvPr>
          <p:cNvSpPr>
            <a:spLocks noGrp="1"/>
          </p:cNvSpPr>
          <p:nvPr>
            <p:ph type="title"/>
          </p:nvPr>
        </p:nvSpPr>
        <p:spPr>
          <a:xfrm>
            <a:off x="1676400" y="1905000"/>
            <a:ext cx="7232650" cy="1898650"/>
          </a:xfrm>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00EF880B-47B5-4253-AA5A-49C76FD5F41F}"/>
              </a:ext>
            </a:extLst>
          </p:cNvPr>
          <p:cNvSpPr>
            <a:spLocks noGrp="1"/>
          </p:cNvSpPr>
          <p:nvPr>
            <p:ph type="dt" idx="10"/>
          </p:nvPr>
        </p:nvSpPr>
        <p:spPr>
          <a:xfrm>
            <a:off x="685800" y="6324600"/>
            <a:ext cx="1898650" cy="450850"/>
          </a:xfrm>
        </p:spPr>
        <p:txBody>
          <a:bodyPr/>
          <a:lstStyle>
            <a:lvl1pPr>
              <a:defRPr/>
            </a:lvl1pPr>
          </a:lstStyle>
          <a:p>
            <a:endParaRPr lang="it-IT" altLang="it-IT"/>
          </a:p>
        </p:txBody>
      </p:sp>
      <p:sp>
        <p:nvSpPr>
          <p:cNvPr id="4" name="Segnaposto piè di pagina 3">
            <a:extLst>
              <a:ext uri="{FF2B5EF4-FFF2-40B4-BE49-F238E27FC236}">
                <a16:creationId xmlns:a16="http://schemas.microsoft.com/office/drawing/2014/main" id="{4A140FF8-B9A6-4A22-8E31-F48F1A1B7FF7}"/>
              </a:ext>
            </a:extLst>
          </p:cNvPr>
          <p:cNvSpPr>
            <a:spLocks noGrp="1"/>
          </p:cNvSpPr>
          <p:nvPr>
            <p:ph type="ftr" idx="11"/>
          </p:nvPr>
        </p:nvSpPr>
        <p:spPr>
          <a:xfrm>
            <a:off x="3124200" y="6324600"/>
            <a:ext cx="2889250" cy="450850"/>
          </a:xfrm>
        </p:spPr>
        <p:txBody>
          <a:bodyPr/>
          <a:lstStyle>
            <a:lvl1pPr>
              <a:defRPr/>
            </a:lvl1pPr>
          </a:lstStyle>
          <a:p>
            <a:endParaRPr lang="it-IT" altLang="it-IT"/>
          </a:p>
        </p:txBody>
      </p:sp>
      <p:sp>
        <p:nvSpPr>
          <p:cNvPr id="5" name="Segnaposto numero diapositiva 4">
            <a:extLst>
              <a:ext uri="{FF2B5EF4-FFF2-40B4-BE49-F238E27FC236}">
                <a16:creationId xmlns:a16="http://schemas.microsoft.com/office/drawing/2014/main" id="{2897EA8C-EBA3-4DF1-9ABF-15B315231F7C}"/>
              </a:ext>
            </a:extLst>
          </p:cNvPr>
          <p:cNvSpPr>
            <a:spLocks noGrp="1"/>
          </p:cNvSpPr>
          <p:nvPr>
            <p:ph type="sldNum" idx="12"/>
          </p:nvPr>
        </p:nvSpPr>
        <p:spPr>
          <a:xfrm>
            <a:off x="6553200" y="6324600"/>
            <a:ext cx="1898650" cy="450850"/>
          </a:xfrm>
        </p:spPr>
        <p:txBody>
          <a:bodyPr/>
          <a:lstStyle>
            <a:lvl1pPr>
              <a:defRPr/>
            </a:lvl1pPr>
          </a:lstStyle>
          <a:p>
            <a:fld id="{4D5C56BB-DD36-43EA-AA45-85ECC2D6ED03}" type="slidenum">
              <a:rPr lang="it-IT" altLang="it-IT"/>
              <a:pPr/>
              <a:t>‹N›</a:t>
            </a:fld>
            <a:endParaRPr lang="it-IT" altLang="it-IT"/>
          </a:p>
        </p:txBody>
      </p:sp>
    </p:spTree>
    <p:extLst>
      <p:ext uri="{BB962C8B-B14F-4D97-AF65-F5344CB8AC3E}">
        <p14:creationId xmlns:p14="http://schemas.microsoft.com/office/powerpoint/2010/main" val="40758255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figure">
    <p:spTree>
      <p:nvGrpSpPr>
        <p:cNvPr id="1" name=""/>
        <p:cNvGrpSpPr/>
        <p:nvPr/>
      </p:nvGrpSpPr>
      <p:grpSpPr>
        <a:xfrm>
          <a:off x="0" y="0"/>
          <a:ext cx="0" cy="0"/>
          <a:chOff x="0" y="0"/>
          <a:chExt cx="0" cy="0"/>
        </a:xfrm>
      </p:grpSpPr>
      <p:pic>
        <p:nvPicPr>
          <p:cNvPr id="2" name="Picture 9" descr="LOGO">
            <a:extLst>
              <a:ext uri="{FF2B5EF4-FFF2-40B4-BE49-F238E27FC236}">
                <a16:creationId xmlns:a16="http://schemas.microsoft.com/office/drawing/2014/main" id="{917B8E1A-D88E-E847-A690-A70BDA3E892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21600" y="6623050"/>
            <a:ext cx="1435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09">
            <a:extLst>
              <a:ext uri="{FF2B5EF4-FFF2-40B4-BE49-F238E27FC236}">
                <a16:creationId xmlns:a16="http://schemas.microsoft.com/office/drawing/2014/main" id="{73278DB2-89CF-F043-86D8-07A839A09B71}"/>
              </a:ext>
            </a:extLst>
          </p:cNvPr>
          <p:cNvSpPr>
            <a:spLocks noGrp="1" noChangeArrowheads="1"/>
          </p:cNvSpPr>
          <p:nvPr userDrawn="1"/>
        </p:nvSpPr>
        <p:spPr bwMode="auto">
          <a:xfrm>
            <a:off x="5748338" y="6626225"/>
            <a:ext cx="20399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fld id="{77321785-EAA3-4547-BB20-2FBA05F85C4E}" type="slidenum">
              <a:rPr lang="it-IT" altLang="it-IT" sz="800"/>
              <a:pPr algn="ctr"/>
              <a:t>‹N›</a:t>
            </a:fld>
            <a:endParaRPr lang="it-IT" altLang="it-IT" sz="1400"/>
          </a:p>
        </p:txBody>
      </p:sp>
    </p:spTree>
    <p:extLst>
      <p:ext uri="{BB962C8B-B14F-4D97-AF65-F5344CB8AC3E}">
        <p14:creationId xmlns:p14="http://schemas.microsoft.com/office/powerpoint/2010/main" val="4010792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D3856DAC-FB92-46C3-92B8-CB749FA3FDB7}" type="slidenum">
              <a:rPr lang="it-IT" altLang="it-IT"/>
              <a:pPr/>
              <a:t>‹N›</a:t>
            </a:fld>
            <a:endParaRPr lang="it-IT" altLang="it-IT"/>
          </a:p>
        </p:txBody>
      </p:sp>
    </p:spTree>
    <p:extLst>
      <p:ext uri="{BB962C8B-B14F-4D97-AF65-F5344CB8AC3E}">
        <p14:creationId xmlns:p14="http://schemas.microsoft.com/office/powerpoint/2010/main" val="3186426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95E25A3E-44D5-4944-A379-8F4667806586}" type="slidenum">
              <a:rPr lang="it-IT" altLang="it-IT"/>
              <a:pPr/>
              <a:t>‹N›</a:t>
            </a:fld>
            <a:endParaRPr lang="it-IT" altLang="it-IT"/>
          </a:p>
        </p:txBody>
      </p:sp>
    </p:spTree>
    <p:extLst>
      <p:ext uri="{BB962C8B-B14F-4D97-AF65-F5344CB8AC3E}">
        <p14:creationId xmlns:p14="http://schemas.microsoft.com/office/powerpoint/2010/main" val="19205053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F07A4C9B-B871-436A-A081-F7FBC6519674}" type="slidenum">
              <a:rPr lang="it-IT" altLang="it-IT"/>
              <a:pPr/>
              <a:t>‹N›</a:t>
            </a:fld>
            <a:endParaRPr lang="it-IT" altLang="it-IT"/>
          </a:p>
        </p:txBody>
      </p:sp>
    </p:spTree>
    <p:extLst>
      <p:ext uri="{BB962C8B-B14F-4D97-AF65-F5344CB8AC3E}">
        <p14:creationId xmlns:p14="http://schemas.microsoft.com/office/powerpoint/2010/main" val="25353592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B4E35433-7932-43FC-B933-B66B6CCE21B8}" type="slidenum">
              <a:rPr lang="it-IT" altLang="it-IT"/>
              <a:pPr/>
              <a:t>‹N›</a:t>
            </a:fld>
            <a:endParaRPr lang="it-IT" altLang="it-IT"/>
          </a:p>
        </p:txBody>
      </p:sp>
    </p:spTree>
    <p:extLst>
      <p:ext uri="{BB962C8B-B14F-4D97-AF65-F5344CB8AC3E}">
        <p14:creationId xmlns:p14="http://schemas.microsoft.com/office/powerpoint/2010/main" val="4682626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4963"/>
            <a:ext cx="4037013" cy="4522787"/>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6613" y="1604963"/>
            <a:ext cx="4037012" cy="4522787"/>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D99BB66D-5C34-41F6-83CD-196B8A35092F}" type="slidenum">
              <a:rPr lang="it-IT" altLang="it-IT"/>
              <a:pPr/>
              <a:t>‹N›</a:t>
            </a:fld>
            <a:endParaRPr lang="it-IT" altLang="it-IT"/>
          </a:p>
        </p:txBody>
      </p:sp>
    </p:spTree>
    <p:extLst>
      <p:ext uri="{BB962C8B-B14F-4D97-AF65-F5344CB8AC3E}">
        <p14:creationId xmlns:p14="http://schemas.microsoft.com/office/powerpoint/2010/main" val="24096347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C7A7DF8E-C06F-48D8-A856-F872286BBD52}" type="slidenum">
              <a:rPr lang="it-IT" altLang="it-IT"/>
              <a:pPr/>
              <a:t>‹N›</a:t>
            </a:fld>
            <a:endParaRPr lang="it-IT" altLang="it-IT"/>
          </a:p>
        </p:txBody>
      </p:sp>
    </p:spTree>
    <p:extLst>
      <p:ext uri="{BB962C8B-B14F-4D97-AF65-F5344CB8AC3E}">
        <p14:creationId xmlns:p14="http://schemas.microsoft.com/office/powerpoint/2010/main" val="23524531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A1241317-291F-4FFC-A79B-411BF27E087D}" type="slidenum">
              <a:rPr lang="it-IT" altLang="it-IT"/>
              <a:pPr/>
              <a:t>‹N›</a:t>
            </a:fld>
            <a:endParaRPr lang="it-IT" altLang="it-IT"/>
          </a:p>
        </p:txBody>
      </p:sp>
    </p:spTree>
    <p:extLst>
      <p:ext uri="{BB962C8B-B14F-4D97-AF65-F5344CB8AC3E}">
        <p14:creationId xmlns:p14="http://schemas.microsoft.com/office/powerpoint/2010/main" val="25340040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62ABD998-F1E7-42AC-BC06-C3B61E0716CB}" type="slidenum">
              <a:rPr lang="it-IT" altLang="it-IT"/>
              <a:pPr/>
              <a:t>‹N›</a:t>
            </a:fld>
            <a:endParaRPr lang="it-IT" altLang="it-IT"/>
          </a:p>
        </p:txBody>
      </p:sp>
    </p:spTree>
    <p:extLst>
      <p:ext uri="{BB962C8B-B14F-4D97-AF65-F5344CB8AC3E}">
        <p14:creationId xmlns:p14="http://schemas.microsoft.com/office/powerpoint/2010/main" val="7900435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F9516667-F375-41B7-B871-BFC1B6075958}" type="slidenum">
              <a:rPr lang="it-IT" altLang="it-IT"/>
              <a:pPr/>
              <a:t>‹N›</a:t>
            </a:fld>
            <a:endParaRPr lang="it-IT" altLang="it-IT"/>
          </a:p>
        </p:txBody>
      </p:sp>
    </p:spTree>
    <p:extLst>
      <p:ext uri="{BB962C8B-B14F-4D97-AF65-F5344CB8AC3E}">
        <p14:creationId xmlns:p14="http://schemas.microsoft.com/office/powerpoint/2010/main" val="27046408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B693D170-F08E-4A0D-A10E-BFF66EADE065}" type="slidenum">
              <a:rPr lang="it-IT" altLang="it-IT"/>
              <a:pPr/>
              <a:t>‹N›</a:t>
            </a:fld>
            <a:endParaRPr lang="it-IT" altLang="it-IT"/>
          </a:p>
        </p:txBody>
      </p:sp>
    </p:spTree>
    <p:extLst>
      <p:ext uri="{BB962C8B-B14F-4D97-AF65-F5344CB8AC3E}">
        <p14:creationId xmlns:p14="http://schemas.microsoft.com/office/powerpoint/2010/main" val="11062533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40BA7205-1270-46C8-8469-43E6C2DEDC9B}" type="slidenum">
              <a:rPr lang="it-IT" altLang="it-IT"/>
              <a:pPr/>
              <a:t>‹N›</a:t>
            </a:fld>
            <a:endParaRPr lang="it-IT" altLang="it-IT"/>
          </a:p>
        </p:txBody>
      </p:sp>
    </p:spTree>
    <p:extLst>
      <p:ext uri="{BB962C8B-B14F-4D97-AF65-F5344CB8AC3E}">
        <p14:creationId xmlns:p14="http://schemas.microsoft.com/office/powerpoint/2010/main" val="35416918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796088" y="1604963"/>
            <a:ext cx="2111375" cy="4522787"/>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1604963"/>
            <a:ext cx="6186488" cy="4522787"/>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EF8D0958-C062-4322-91C0-18FB5DD58F77}" type="slidenum">
              <a:rPr lang="it-IT" altLang="it-IT"/>
              <a:pPr/>
              <a:t>‹N›</a:t>
            </a:fld>
            <a:endParaRPr lang="it-IT" altLang="it-IT"/>
          </a:p>
        </p:txBody>
      </p:sp>
    </p:spTree>
    <p:extLst>
      <p:ext uri="{BB962C8B-B14F-4D97-AF65-F5344CB8AC3E}">
        <p14:creationId xmlns:p14="http://schemas.microsoft.com/office/powerpoint/2010/main" val="23333431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1676400" y="1804988"/>
            <a:ext cx="7231063" cy="2097087"/>
          </a:xfrm>
        </p:spPr>
        <p:txBody>
          <a:bodyPr/>
          <a:lstStyle/>
          <a:p>
            <a:r>
              <a:rPr lang="it-IT"/>
              <a:t>Fare clic per modificare lo stile del titolo</a:t>
            </a:r>
          </a:p>
        </p:txBody>
      </p:sp>
      <p:sp>
        <p:nvSpPr>
          <p:cNvPr id="3" name="Segnaposto data 2"/>
          <p:cNvSpPr>
            <a:spLocks noGrp="1"/>
          </p:cNvSpPr>
          <p:nvPr>
            <p:ph type="dt" idx="10"/>
          </p:nvPr>
        </p:nvSpPr>
        <p:spPr>
          <a:xfrm>
            <a:off x="685800" y="6324600"/>
            <a:ext cx="1897063" cy="449263"/>
          </a:xfrm>
        </p:spPr>
        <p:txBody>
          <a:bodyPr/>
          <a:lstStyle>
            <a:lvl1pPr>
              <a:defRPr/>
            </a:lvl1pPr>
          </a:lstStyle>
          <a:p>
            <a:endParaRPr lang="it-IT" altLang="it-IT"/>
          </a:p>
        </p:txBody>
      </p:sp>
      <p:sp>
        <p:nvSpPr>
          <p:cNvPr id="4" name="Segnaposto piè di pagina 3"/>
          <p:cNvSpPr>
            <a:spLocks noGrp="1"/>
          </p:cNvSpPr>
          <p:nvPr>
            <p:ph type="ftr" idx="11"/>
          </p:nvPr>
        </p:nvSpPr>
        <p:spPr>
          <a:xfrm>
            <a:off x="3124200" y="6324600"/>
            <a:ext cx="2887663" cy="449263"/>
          </a:xfrm>
        </p:spPr>
        <p:txBody>
          <a:bodyPr/>
          <a:lstStyle>
            <a:lvl1pPr>
              <a:defRPr/>
            </a:lvl1pPr>
          </a:lstStyle>
          <a:p>
            <a:endParaRPr lang="it-IT" altLang="it-IT"/>
          </a:p>
        </p:txBody>
      </p:sp>
      <p:sp>
        <p:nvSpPr>
          <p:cNvPr id="5" name="Segnaposto numero diapositiva 4"/>
          <p:cNvSpPr>
            <a:spLocks noGrp="1"/>
          </p:cNvSpPr>
          <p:nvPr>
            <p:ph type="sldNum" idx="12"/>
          </p:nvPr>
        </p:nvSpPr>
        <p:spPr>
          <a:xfrm>
            <a:off x="6553200" y="6324600"/>
            <a:ext cx="1897063" cy="449263"/>
          </a:xfrm>
        </p:spPr>
        <p:txBody>
          <a:bodyPr/>
          <a:lstStyle>
            <a:lvl1pPr>
              <a:defRPr/>
            </a:lvl1pPr>
          </a:lstStyle>
          <a:p>
            <a:fld id="{EBFDFD24-7200-4911-83F0-8C7F314B0B2D}" type="slidenum">
              <a:rPr lang="it-IT" altLang="it-IT"/>
              <a:pPr/>
              <a:t>‹N›</a:t>
            </a:fld>
            <a:endParaRPr lang="it-IT" altLang="it-IT"/>
          </a:p>
        </p:txBody>
      </p:sp>
    </p:spTree>
    <p:extLst>
      <p:ext uri="{BB962C8B-B14F-4D97-AF65-F5344CB8AC3E}">
        <p14:creationId xmlns:p14="http://schemas.microsoft.com/office/powerpoint/2010/main" val="2410101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E9A9FF42-340F-4AF4-B1CF-54B64965B40C}" type="slidenum">
              <a:rPr lang="it-IT" altLang="it-IT"/>
              <a:pPr/>
              <a:t>‹N›</a:t>
            </a:fld>
            <a:endParaRPr lang="it-IT" altLang="it-IT"/>
          </a:p>
        </p:txBody>
      </p:sp>
    </p:spTree>
    <p:extLst>
      <p:ext uri="{BB962C8B-B14F-4D97-AF65-F5344CB8AC3E}">
        <p14:creationId xmlns:p14="http://schemas.microsoft.com/office/powerpoint/2010/main" val="2401812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5800" y="1981200"/>
            <a:ext cx="3805238" cy="42275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3438" y="1981200"/>
            <a:ext cx="3806825" cy="42275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CAF474EE-3B2E-472B-A959-7039BB10E11B}" type="slidenum">
              <a:rPr lang="it-IT" altLang="it-IT"/>
              <a:pPr/>
              <a:t>‹N›</a:t>
            </a:fld>
            <a:endParaRPr lang="it-IT" altLang="it-IT"/>
          </a:p>
        </p:txBody>
      </p:sp>
    </p:spTree>
    <p:extLst>
      <p:ext uri="{BB962C8B-B14F-4D97-AF65-F5344CB8AC3E}">
        <p14:creationId xmlns:p14="http://schemas.microsoft.com/office/powerpoint/2010/main" val="4027268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DC6F7923-0F03-49A1-A9A1-BAD48FC2C9AA}" type="slidenum">
              <a:rPr lang="it-IT" altLang="it-IT"/>
              <a:pPr/>
              <a:t>‹N›</a:t>
            </a:fld>
            <a:endParaRPr lang="it-IT" altLang="it-IT"/>
          </a:p>
        </p:txBody>
      </p:sp>
    </p:spTree>
    <p:extLst>
      <p:ext uri="{BB962C8B-B14F-4D97-AF65-F5344CB8AC3E}">
        <p14:creationId xmlns:p14="http://schemas.microsoft.com/office/powerpoint/2010/main" val="885091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8DE34DFC-C136-46EE-BB78-E03DD801E421}" type="slidenum">
              <a:rPr lang="it-IT" altLang="it-IT"/>
              <a:pPr/>
              <a:t>‹N›</a:t>
            </a:fld>
            <a:endParaRPr lang="it-IT" altLang="it-IT"/>
          </a:p>
        </p:txBody>
      </p:sp>
    </p:spTree>
    <p:extLst>
      <p:ext uri="{BB962C8B-B14F-4D97-AF65-F5344CB8AC3E}">
        <p14:creationId xmlns:p14="http://schemas.microsoft.com/office/powerpoint/2010/main" val="1851625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F2D3CF15-AC0E-4936-AB6B-9CD9A1C3838C}" type="slidenum">
              <a:rPr lang="it-IT" altLang="it-IT"/>
              <a:pPr/>
              <a:t>‹N›</a:t>
            </a:fld>
            <a:endParaRPr lang="it-IT" altLang="it-IT"/>
          </a:p>
        </p:txBody>
      </p:sp>
    </p:spTree>
    <p:extLst>
      <p:ext uri="{BB962C8B-B14F-4D97-AF65-F5344CB8AC3E}">
        <p14:creationId xmlns:p14="http://schemas.microsoft.com/office/powerpoint/2010/main" val="1991986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1B27EDDC-1723-484C-9E23-B910B27DC138}" type="slidenum">
              <a:rPr lang="it-IT" altLang="it-IT"/>
              <a:pPr/>
              <a:t>‹N›</a:t>
            </a:fld>
            <a:endParaRPr lang="it-IT" altLang="it-IT"/>
          </a:p>
        </p:txBody>
      </p:sp>
    </p:spTree>
    <p:extLst>
      <p:ext uri="{BB962C8B-B14F-4D97-AF65-F5344CB8AC3E}">
        <p14:creationId xmlns:p14="http://schemas.microsoft.com/office/powerpoint/2010/main" val="1942463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3C3FDDA3-B13D-439F-A782-B41653C80221}" type="slidenum">
              <a:rPr lang="it-IT" altLang="it-IT"/>
              <a:pPr/>
              <a:t>‹N›</a:t>
            </a:fld>
            <a:endParaRPr lang="it-IT" altLang="it-IT"/>
          </a:p>
        </p:txBody>
      </p:sp>
    </p:spTree>
    <p:extLst>
      <p:ext uri="{BB962C8B-B14F-4D97-AF65-F5344CB8AC3E}">
        <p14:creationId xmlns:p14="http://schemas.microsoft.com/office/powerpoint/2010/main" val="25243938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2.g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5" name="Group 1"/>
          <p:cNvGrpSpPr>
            <a:grpSpLocks/>
          </p:cNvGrpSpPr>
          <p:nvPr/>
        </p:nvGrpSpPr>
        <p:grpSpPr bwMode="auto">
          <a:xfrm>
            <a:off x="-8034338" y="-2335213"/>
            <a:ext cx="17168813" cy="10183813"/>
            <a:chOff x="-5061" y="-1471"/>
            <a:chExt cx="10815" cy="6415"/>
          </a:xfrm>
        </p:grpSpPr>
        <p:sp>
          <p:nvSpPr>
            <p:cNvPr id="1026" name="Freeform 2"/>
            <p:cNvSpPr>
              <a:spLocks noChangeArrowheads="1"/>
            </p:cNvSpPr>
            <p:nvPr/>
          </p:nvSpPr>
          <p:spPr bwMode="auto">
            <a:xfrm>
              <a:off x="-1184" y="-957"/>
              <a:ext cx="2914" cy="5403"/>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44"/>
                </a:gs>
                <a:gs pos="100000">
                  <a:srgbClr val="000066"/>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7" name="Freeform 3"/>
            <p:cNvSpPr>
              <a:spLocks noChangeArrowheads="1"/>
            </p:cNvSpPr>
            <p:nvPr/>
          </p:nvSpPr>
          <p:spPr bwMode="auto">
            <a:xfrm>
              <a:off x="-3930" y="-960"/>
              <a:ext cx="2915" cy="5398"/>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44"/>
                </a:gs>
                <a:gs pos="100000">
                  <a:srgbClr val="000066"/>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8" name="Freeform 4"/>
            <p:cNvSpPr>
              <a:spLocks noChangeArrowheads="1"/>
            </p:cNvSpPr>
            <p:nvPr/>
          </p:nvSpPr>
          <p:spPr bwMode="auto">
            <a:xfrm>
              <a:off x="2368" y="-956"/>
              <a:ext cx="2919" cy="5400"/>
            </a:xfrm>
            <a:custGeom>
              <a:avLst/>
              <a:gdLst>
                <a:gd name="T0" fmla="*/ 494 w 1739"/>
                <a:gd name="T1" fmla="*/ 4415 h 4420"/>
                <a:gd name="T2" fmla="*/ 1739 w 1739"/>
                <a:gd name="T3" fmla="*/ 4420 h 4420"/>
                <a:gd name="T4" fmla="*/ 524 w 1739"/>
                <a:gd name="T5" fmla="*/ 0 h 4420"/>
                <a:gd name="T6" fmla="*/ 0 w 1739"/>
                <a:gd name="T7" fmla="*/ 7 h 4420"/>
                <a:gd name="T8" fmla="*/ 494 w 1739"/>
                <a:gd name="T9" fmla="*/ 4415 h 4420"/>
              </a:gdLst>
              <a:ahLst/>
              <a:cxnLst>
                <a:cxn ang="0">
                  <a:pos x="T0" y="T1"/>
                </a:cxn>
                <a:cxn ang="0">
                  <a:pos x="T2" y="T3"/>
                </a:cxn>
                <a:cxn ang="0">
                  <a:pos x="T4" y="T5"/>
                </a:cxn>
                <a:cxn ang="0">
                  <a:pos x="T6" y="T7"/>
                </a:cxn>
                <a:cxn ang="0">
                  <a:pos x="T8" y="T9"/>
                </a:cxn>
              </a:cxnLst>
              <a:rect l="0" t="0" r="r" b="b"/>
              <a:pathLst>
                <a:path w="1739" h="4420">
                  <a:moveTo>
                    <a:pt x="494" y="4415"/>
                  </a:moveTo>
                  <a:lnTo>
                    <a:pt x="1739" y="4420"/>
                  </a:lnTo>
                  <a:lnTo>
                    <a:pt x="524" y="0"/>
                  </a:lnTo>
                  <a:lnTo>
                    <a:pt x="0" y="7"/>
                  </a:lnTo>
                  <a:lnTo>
                    <a:pt x="494" y="4415"/>
                  </a:lnTo>
                  <a:close/>
                </a:path>
              </a:pathLst>
            </a:custGeom>
            <a:gradFill rotWithShape="0">
              <a:gsLst>
                <a:gs pos="0">
                  <a:srgbClr val="000044"/>
                </a:gs>
                <a:gs pos="100000">
                  <a:srgbClr val="000066"/>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9" name="Freeform 5"/>
            <p:cNvSpPr>
              <a:spLocks noChangeArrowheads="1"/>
            </p:cNvSpPr>
            <p:nvPr/>
          </p:nvSpPr>
          <p:spPr bwMode="auto">
            <a:xfrm>
              <a:off x="-699" y="-962"/>
              <a:ext cx="3492" cy="5392"/>
            </a:xfrm>
            <a:custGeom>
              <a:avLst/>
              <a:gdLst>
                <a:gd name="T0" fmla="*/ 0 w 2080"/>
                <a:gd name="T1" fmla="*/ 7 h 4338"/>
                <a:gd name="T2" fmla="*/ 1870 w 2080"/>
                <a:gd name="T3" fmla="*/ 4338 h 4338"/>
                <a:gd name="T4" fmla="*/ 2080 w 2080"/>
                <a:gd name="T5" fmla="*/ 4338 h 4338"/>
                <a:gd name="T6" fmla="*/ 1033 w 2080"/>
                <a:gd name="T7" fmla="*/ 0 h 4338"/>
                <a:gd name="T8" fmla="*/ 0 w 2080"/>
                <a:gd name="T9" fmla="*/ 7 h 4338"/>
              </a:gdLst>
              <a:ahLst/>
              <a:cxnLst>
                <a:cxn ang="0">
                  <a:pos x="T0" y="T1"/>
                </a:cxn>
                <a:cxn ang="0">
                  <a:pos x="T2" y="T3"/>
                </a:cxn>
                <a:cxn ang="0">
                  <a:pos x="T4" y="T5"/>
                </a:cxn>
                <a:cxn ang="0">
                  <a:pos x="T6" y="T7"/>
                </a:cxn>
                <a:cxn ang="0">
                  <a:pos x="T8" y="T9"/>
                </a:cxn>
              </a:cxnLst>
              <a:rect l="0" t="0" r="r" b="b"/>
              <a:pathLst>
                <a:path w="2080" h="4338">
                  <a:moveTo>
                    <a:pt x="0" y="7"/>
                  </a:moveTo>
                  <a:lnTo>
                    <a:pt x="1870" y="4338"/>
                  </a:lnTo>
                  <a:lnTo>
                    <a:pt x="2080" y="4338"/>
                  </a:lnTo>
                  <a:lnTo>
                    <a:pt x="1033" y="0"/>
                  </a:lnTo>
                  <a:lnTo>
                    <a:pt x="0" y="7"/>
                  </a:lnTo>
                  <a:close/>
                </a:path>
              </a:pathLst>
            </a:custGeom>
            <a:gradFill rotWithShape="0">
              <a:gsLst>
                <a:gs pos="0">
                  <a:srgbClr val="000066"/>
                </a:gs>
                <a:gs pos="100000">
                  <a:srgbClr val="000044"/>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0" name="Freeform 6"/>
            <p:cNvSpPr>
              <a:spLocks noChangeArrowheads="1"/>
            </p:cNvSpPr>
            <p:nvPr/>
          </p:nvSpPr>
          <p:spPr bwMode="auto">
            <a:xfrm>
              <a:off x="-3732" y="-829"/>
              <a:ext cx="5887" cy="1912"/>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44"/>
                </a:gs>
                <a:gs pos="50000">
                  <a:srgbClr val="000066"/>
                </a:gs>
                <a:gs pos="100000">
                  <a:srgbClr val="000044"/>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1" name="Freeform 7"/>
            <p:cNvSpPr>
              <a:spLocks noChangeArrowheads="1"/>
            </p:cNvSpPr>
            <p:nvPr/>
          </p:nvSpPr>
          <p:spPr bwMode="auto">
            <a:xfrm rot="2700000" flipH="1">
              <a:off x="-2567" y="7"/>
              <a:ext cx="4275" cy="1251"/>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2" name="Freeform 8"/>
            <p:cNvSpPr>
              <a:spLocks noChangeArrowheads="1"/>
            </p:cNvSpPr>
            <p:nvPr/>
          </p:nvSpPr>
          <p:spPr bwMode="auto">
            <a:xfrm>
              <a:off x="-3790" y="-890"/>
              <a:ext cx="5887" cy="1912"/>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3" name="Freeform 9"/>
            <p:cNvSpPr>
              <a:spLocks noChangeArrowheads="1"/>
            </p:cNvSpPr>
            <p:nvPr/>
          </p:nvSpPr>
          <p:spPr bwMode="auto">
            <a:xfrm rot="18720000">
              <a:off x="-4827" y="19"/>
              <a:ext cx="4369" cy="2578"/>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4" name="Freeform 10"/>
            <p:cNvSpPr>
              <a:spLocks noChangeArrowheads="1"/>
            </p:cNvSpPr>
            <p:nvPr/>
          </p:nvSpPr>
          <p:spPr bwMode="auto">
            <a:xfrm rot="19260000">
              <a:off x="-1693" y="190"/>
              <a:ext cx="6040" cy="2160"/>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5" name="Freeform 11"/>
            <p:cNvSpPr>
              <a:spLocks noChangeArrowheads="1"/>
            </p:cNvSpPr>
            <p:nvPr/>
          </p:nvSpPr>
          <p:spPr bwMode="auto">
            <a:xfrm rot="2100000" flipH="1">
              <a:off x="-804" y="130"/>
              <a:ext cx="5890" cy="1913"/>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6" name="Freeform 12"/>
            <p:cNvSpPr>
              <a:spLocks noChangeArrowheads="1"/>
            </p:cNvSpPr>
            <p:nvPr/>
          </p:nvSpPr>
          <p:spPr bwMode="auto">
            <a:xfrm>
              <a:off x="3220" y="-960"/>
              <a:ext cx="1825" cy="2847"/>
            </a:xfrm>
            <a:custGeom>
              <a:avLst/>
              <a:gdLst>
                <a:gd name="T0" fmla="*/ 0 w 1089"/>
                <a:gd name="T1" fmla="*/ 2265 h 2285"/>
                <a:gd name="T2" fmla="*/ 1030 w 1089"/>
                <a:gd name="T3" fmla="*/ 0 h 2285"/>
                <a:gd name="T4" fmla="*/ 1089 w 1089"/>
                <a:gd name="T5" fmla="*/ 0 h 2285"/>
                <a:gd name="T6" fmla="*/ 37 w 1089"/>
                <a:gd name="T7" fmla="*/ 2285 h 2285"/>
                <a:gd name="T8" fmla="*/ 0 w 1089"/>
                <a:gd name="T9" fmla="*/ 2265 h 2285"/>
              </a:gdLst>
              <a:ahLst/>
              <a:cxnLst>
                <a:cxn ang="0">
                  <a:pos x="T0" y="T1"/>
                </a:cxn>
                <a:cxn ang="0">
                  <a:pos x="T2" y="T3"/>
                </a:cxn>
                <a:cxn ang="0">
                  <a:pos x="T4" y="T5"/>
                </a:cxn>
                <a:cxn ang="0">
                  <a:pos x="T6" y="T7"/>
                </a:cxn>
                <a:cxn ang="0">
                  <a:pos x="T8" y="T9"/>
                </a:cxn>
              </a:cxnLst>
              <a:rect l="0" t="0" r="r" b="b"/>
              <a:pathLst>
                <a:path w="1089" h="2285">
                  <a:moveTo>
                    <a:pt x="0" y="2265"/>
                  </a:moveTo>
                  <a:cubicBezTo>
                    <a:pt x="438" y="996"/>
                    <a:pt x="865" y="377"/>
                    <a:pt x="1030" y="0"/>
                  </a:cubicBezTo>
                  <a:cubicBezTo>
                    <a:pt x="1030" y="0"/>
                    <a:pt x="1059" y="0"/>
                    <a:pt x="1089" y="0"/>
                  </a:cubicBezTo>
                  <a:cubicBezTo>
                    <a:pt x="565" y="834"/>
                    <a:pt x="181" y="1853"/>
                    <a:pt x="37" y="2285"/>
                  </a:cubicBezTo>
                  <a:cubicBezTo>
                    <a:pt x="37" y="2285"/>
                    <a:pt x="0" y="2265"/>
                    <a:pt x="0" y="2265"/>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7" name="Rectangle 13"/>
            <p:cNvSpPr>
              <a:spLocks noChangeArrowheads="1"/>
            </p:cNvSpPr>
            <p:nvPr/>
          </p:nvSpPr>
          <p:spPr bwMode="auto">
            <a:xfrm>
              <a:off x="-3930" y="3931"/>
              <a:ext cx="9685" cy="533"/>
            </a:xfrm>
            <a:prstGeom prst="rect">
              <a:avLst/>
            </a:prstGeom>
            <a:gradFill rotWithShape="0">
              <a:gsLst>
                <a:gs pos="0">
                  <a:srgbClr val="000044"/>
                </a:gs>
                <a:gs pos="100000">
                  <a:srgbClr val="000066"/>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8" name="Freeform 14"/>
            <p:cNvSpPr>
              <a:spLocks noChangeArrowheads="1"/>
            </p:cNvSpPr>
            <p:nvPr/>
          </p:nvSpPr>
          <p:spPr bwMode="auto">
            <a:xfrm>
              <a:off x="-1184" y="3988"/>
              <a:ext cx="2914" cy="471"/>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44"/>
                </a:gs>
                <a:gs pos="100000">
                  <a:srgbClr val="000066"/>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9" name="Freeform 15"/>
            <p:cNvSpPr>
              <a:spLocks noChangeArrowheads="1"/>
            </p:cNvSpPr>
            <p:nvPr/>
          </p:nvSpPr>
          <p:spPr bwMode="auto">
            <a:xfrm>
              <a:off x="-3930" y="3988"/>
              <a:ext cx="2915" cy="470"/>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44"/>
                </a:gs>
                <a:gs pos="100000">
                  <a:srgbClr val="000066"/>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0" name="Freeform 16"/>
            <p:cNvSpPr>
              <a:spLocks noChangeArrowheads="1"/>
            </p:cNvSpPr>
            <p:nvPr/>
          </p:nvSpPr>
          <p:spPr bwMode="auto">
            <a:xfrm>
              <a:off x="2368" y="3988"/>
              <a:ext cx="2919" cy="471"/>
            </a:xfrm>
            <a:custGeom>
              <a:avLst/>
              <a:gdLst>
                <a:gd name="T0" fmla="*/ 494 w 1739"/>
                <a:gd name="T1" fmla="*/ 4415 h 4420"/>
                <a:gd name="T2" fmla="*/ 1739 w 1739"/>
                <a:gd name="T3" fmla="*/ 4420 h 4420"/>
                <a:gd name="T4" fmla="*/ 524 w 1739"/>
                <a:gd name="T5" fmla="*/ 0 h 4420"/>
                <a:gd name="T6" fmla="*/ 0 w 1739"/>
                <a:gd name="T7" fmla="*/ 7 h 4420"/>
                <a:gd name="T8" fmla="*/ 494 w 1739"/>
                <a:gd name="T9" fmla="*/ 4415 h 4420"/>
              </a:gdLst>
              <a:ahLst/>
              <a:cxnLst>
                <a:cxn ang="0">
                  <a:pos x="T0" y="T1"/>
                </a:cxn>
                <a:cxn ang="0">
                  <a:pos x="T2" y="T3"/>
                </a:cxn>
                <a:cxn ang="0">
                  <a:pos x="T4" y="T5"/>
                </a:cxn>
                <a:cxn ang="0">
                  <a:pos x="T6" y="T7"/>
                </a:cxn>
                <a:cxn ang="0">
                  <a:pos x="T8" y="T9"/>
                </a:cxn>
              </a:cxnLst>
              <a:rect l="0" t="0" r="r" b="b"/>
              <a:pathLst>
                <a:path w="1739" h="4420">
                  <a:moveTo>
                    <a:pt x="494" y="4415"/>
                  </a:moveTo>
                  <a:lnTo>
                    <a:pt x="1739" y="4420"/>
                  </a:lnTo>
                  <a:lnTo>
                    <a:pt x="524" y="0"/>
                  </a:lnTo>
                  <a:lnTo>
                    <a:pt x="0" y="7"/>
                  </a:lnTo>
                  <a:lnTo>
                    <a:pt x="494" y="4415"/>
                  </a:lnTo>
                  <a:close/>
                </a:path>
              </a:pathLst>
            </a:custGeom>
            <a:gradFill rotWithShape="0">
              <a:gsLst>
                <a:gs pos="0">
                  <a:srgbClr val="000044"/>
                </a:gs>
                <a:gs pos="100000">
                  <a:srgbClr val="000066"/>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1" name="Freeform 17"/>
            <p:cNvSpPr>
              <a:spLocks noChangeArrowheads="1"/>
            </p:cNvSpPr>
            <p:nvPr/>
          </p:nvSpPr>
          <p:spPr bwMode="auto">
            <a:xfrm>
              <a:off x="-699" y="3988"/>
              <a:ext cx="3492" cy="470"/>
            </a:xfrm>
            <a:custGeom>
              <a:avLst/>
              <a:gdLst>
                <a:gd name="T0" fmla="*/ 0 w 2080"/>
                <a:gd name="T1" fmla="*/ 7 h 4338"/>
                <a:gd name="T2" fmla="*/ 1870 w 2080"/>
                <a:gd name="T3" fmla="*/ 4338 h 4338"/>
                <a:gd name="T4" fmla="*/ 2080 w 2080"/>
                <a:gd name="T5" fmla="*/ 4338 h 4338"/>
                <a:gd name="T6" fmla="*/ 1033 w 2080"/>
                <a:gd name="T7" fmla="*/ 0 h 4338"/>
                <a:gd name="T8" fmla="*/ 0 w 2080"/>
                <a:gd name="T9" fmla="*/ 7 h 4338"/>
              </a:gdLst>
              <a:ahLst/>
              <a:cxnLst>
                <a:cxn ang="0">
                  <a:pos x="T0" y="T1"/>
                </a:cxn>
                <a:cxn ang="0">
                  <a:pos x="T2" y="T3"/>
                </a:cxn>
                <a:cxn ang="0">
                  <a:pos x="T4" y="T5"/>
                </a:cxn>
                <a:cxn ang="0">
                  <a:pos x="T6" y="T7"/>
                </a:cxn>
                <a:cxn ang="0">
                  <a:pos x="T8" y="T9"/>
                </a:cxn>
              </a:cxnLst>
              <a:rect l="0" t="0" r="r" b="b"/>
              <a:pathLst>
                <a:path w="2080" h="4338">
                  <a:moveTo>
                    <a:pt x="0" y="7"/>
                  </a:moveTo>
                  <a:lnTo>
                    <a:pt x="1870" y="4338"/>
                  </a:lnTo>
                  <a:lnTo>
                    <a:pt x="2080" y="4338"/>
                  </a:lnTo>
                  <a:lnTo>
                    <a:pt x="1033" y="0"/>
                  </a:lnTo>
                  <a:lnTo>
                    <a:pt x="0" y="7"/>
                  </a:lnTo>
                  <a:close/>
                </a:path>
              </a:pathLst>
            </a:custGeom>
            <a:gradFill rotWithShape="0">
              <a:gsLst>
                <a:gs pos="0">
                  <a:srgbClr val="000066"/>
                </a:gs>
                <a:gs pos="100000">
                  <a:srgbClr val="000044"/>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2" name="Rectangle 18"/>
            <p:cNvSpPr>
              <a:spLocks noChangeArrowheads="1"/>
            </p:cNvSpPr>
            <p:nvPr/>
          </p:nvSpPr>
          <p:spPr bwMode="auto">
            <a:xfrm>
              <a:off x="-3930" y="3924"/>
              <a:ext cx="9685" cy="533"/>
            </a:xfrm>
            <a:prstGeom prst="rect">
              <a:avLst/>
            </a:prstGeom>
            <a:solidFill>
              <a:srgbClr val="000044">
                <a:alpha val="50000"/>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3" name="Freeform 19"/>
            <p:cNvSpPr>
              <a:spLocks noChangeArrowheads="1"/>
            </p:cNvSpPr>
            <p:nvPr/>
          </p:nvSpPr>
          <p:spPr bwMode="auto">
            <a:xfrm>
              <a:off x="415" y="3942"/>
              <a:ext cx="1736" cy="519"/>
            </a:xfrm>
            <a:custGeom>
              <a:avLst/>
              <a:gdLst>
                <a:gd name="T0" fmla="*/ 1027 w 1036"/>
                <a:gd name="T1" fmla="*/ 0 h 420"/>
                <a:gd name="T2" fmla="*/ 0 w 1036"/>
                <a:gd name="T3" fmla="*/ 417 h 420"/>
                <a:gd name="T4" fmla="*/ 24 w 1036"/>
                <a:gd name="T5" fmla="*/ 420 h 420"/>
                <a:gd name="T6" fmla="*/ 1036 w 1036"/>
                <a:gd name="T7" fmla="*/ 16 h 420"/>
                <a:gd name="T8" fmla="*/ 1027 w 1036"/>
                <a:gd name="T9" fmla="*/ 0 h 420"/>
              </a:gdLst>
              <a:ahLst/>
              <a:cxnLst>
                <a:cxn ang="0">
                  <a:pos x="T0" y="T1"/>
                </a:cxn>
                <a:cxn ang="0">
                  <a:pos x="T2" y="T3"/>
                </a:cxn>
                <a:cxn ang="0">
                  <a:pos x="T4" y="T5"/>
                </a:cxn>
                <a:cxn ang="0">
                  <a:pos x="T6" y="T7"/>
                </a:cxn>
                <a:cxn ang="0">
                  <a:pos x="T8" y="T9"/>
                </a:cxn>
              </a:cxnLst>
              <a:rect l="0" t="0" r="r" b="b"/>
              <a:pathLst>
                <a:path w="1036" h="420">
                  <a:moveTo>
                    <a:pt x="1027" y="0"/>
                  </a:moveTo>
                  <a:cubicBezTo>
                    <a:pt x="508" y="159"/>
                    <a:pt x="167" y="347"/>
                    <a:pt x="0" y="417"/>
                  </a:cubicBezTo>
                  <a:cubicBezTo>
                    <a:pt x="0" y="417"/>
                    <a:pt x="12" y="418"/>
                    <a:pt x="24" y="420"/>
                  </a:cubicBezTo>
                  <a:cubicBezTo>
                    <a:pt x="237" y="321"/>
                    <a:pt x="708" y="105"/>
                    <a:pt x="1036" y="16"/>
                  </a:cubicBezTo>
                  <a:cubicBezTo>
                    <a:pt x="1036" y="16"/>
                    <a:pt x="1027" y="0"/>
                    <a:pt x="1027" y="0"/>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4" name="Freeform 20"/>
            <p:cNvSpPr>
              <a:spLocks noChangeArrowheads="1"/>
            </p:cNvSpPr>
            <p:nvPr/>
          </p:nvSpPr>
          <p:spPr bwMode="auto">
            <a:xfrm rot="18900000" flipH="1">
              <a:off x="-1196" y="3794"/>
              <a:ext cx="1318" cy="801"/>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5" name="Freeform 21"/>
            <p:cNvSpPr>
              <a:spLocks noChangeArrowheads="1"/>
            </p:cNvSpPr>
            <p:nvPr/>
          </p:nvSpPr>
          <p:spPr bwMode="auto">
            <a:xfrm rot="18900000" flipH="1">
              <a:off x="-2409" y="3794"/>
              <a:ext cx="1318" cy="800"/>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6" name="Freeform 22"/>
            <p:cNvSpPr>
              <a:spLocks noChangeArrowheads="1"/>
            </p:cNvSpPr>
            <p:nvPr/>
          </p:nvSpPr>
          <p:spPr bwMode="auto">
            <a:xfrm rot="18900000" flipH="1">
              <a:off x="-3652" y="3752"/>
              <a:ext cx="1284" cy="813"/>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7" name="Freeform 23"/>
            <p:cNvSpPr>
              <a:spLocks noChangeArrowheads="1"/>
            </p:cNvSpPr>
            <p:nvPr/>
          </p:nvSpPr>
          <p:spPr bwMode="auto">
            <a:xfrm flipH="1" flipV="1">
              <a:off x="-2963" y="3929"/>
              <a:ext cx="5969" cy="533"/>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8" name="Freeform 24"/>
            <p:cNvSpPr>
              <a:spLocks noChangeArrowheads="1"/>
            </p:cNvSpPr>
            <p:nvPr/>
          </p:nvSpPr>
          <p:spPr bwMode="auto">
            <a:xfrm flipH="1" flipV="1">
              <a:off x="-3527" y="3929"/>
              <a:ext cx="2577" cy="533"/>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9" name="Freeform 25"/>
            <p:cNvSpPr>
              <a:spLocks noChangeArrowheads="1"/>
            </p:cNvSpPr>
            <p:nvPr/>
          </p:nvSpPr>
          <p:spPr bwMode="auto">
            <a:xfrm flipH="1" flipV="1">
              <a:off x="1177" y="3991"/>
              <a:ext cx="2233" cy="473"/>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0" name="Freeform 26"/>
            <p:cNvSpPr>
              <a:spLocks noChangeArrowheads="1"/>
            </p:cNvSpPr>
            <p:nvPr/>
          </p:nvSpPr>
          <p:spPr bwMode="auto">
            <a:xfrm flipH="1" flipV="1">
              <a:off x="2773" y="3929"/>
              <a:ext cx="2579" cy="533"/>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1" name="Freeform 27"/>
            <p:cNvSpPr>
              <a:spLocks noChangeArrowheads="1"/>
            </p:cNvSpPr>
            <p:nvPr/>
          </p:nvSpPr>
          <p:spPr bwMode="auto">
            <a:xfrm flipH="1" flipV="1">
              <a:off x="1884" y="3929"/>
              <a:ext cx="3869" cy="533"/>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2" name="Rectangle 28"/>
            <p:cNvSpPr>
              <a:spLocks noChangeArrowheads="1"/>
            </p:cNvSpPr>
            <p:nvPr/>
          </p:nvSpPr>
          <p:spPr bwMode="auto">
            <a:xfrm>
              <a:off x="-3930" y="3956"/>
              <a:ext cx="9685" cy="11"/>
            </a:xfrm>
            <a:prstGeom prst="rect">
              <a:avLst/>
            </a:prstGeom>
            <a:gradFill rotWithShape="0">
              <a:gsLst>
                <a:gs pos="0">
                  <a:srgbClr val="9CE157"/>
                </a:gs>
                <a:gs pos="50000">
                  <a:srgbClr val="000044"/>
                </a:gs>
                <a:gs pos="100000">
                  <a:srgbClr val="9CE157"/>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1053" name="Rectangle 29"/>
          <p:cNvSpPr>
            <a:spLocks noGrp="1" noChangeArrowheads="1"/>
          </p:cNvSpPr>
          <p:nvPr>
            <p:ph type="title"/>
          </p:nvPr>
        </p:nvSpPr>
        <p:spPr bwMode="auto">
          <a:xfrm>
            <a:off x="685800" y="128588"/>
            <a:ext cx="7764463" cy="2097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1054" name="Rectangle 30"/>
          <p:cNvSpPr>
            <a:spLocks noGrp="1" noChangeArrowheads="1"/>
          </p:cNvSpPr>
          <p:nvPr>
            <p:ph type="body" idx="1"/>
          </p:nvPr>
        </p:nvSpPr>
        <p:spPr bwMode="auto">
          <a:xfrm>
            <a:off x="685800" y="1981200"/>
            <a:ext cx="7764463" cy="4227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
        <p:nvSpPr>
          <p:cNvPr id="1055" name="Rectangle 31"/>
          <p:cNvSpPr>
            <a:spLocks noGrp="1" noChangeArrowheads="1"/>
          </p:cNvSpPr>
          <p:nvPr>
            <p:ph type="dt"/>
          </p:nvPr>
        </p:nvSpPr>
        <p:spPr bwMode="auto">
          <a:xfrm>
            <a:off x="712788" y="6310313"/>
            <a:ext cx="1897062" cy="452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endParaRPr lang="it-IT" altLang="it-IT"/>
          </a:p>
        </p:txBody>
      </p:sp>
      <p:sp>
        <p:nvSpPr>
          <p:cNvPr id="1056" name="Rectangle 32"/>
          <p:cNvSpPr>
            <a:spLocks noGrp="1" noChangeArrowheads="1"/>
          </p:cNvSpPr>
          <p:nvPr>
            <p:ph type="ftr"/>
          </p:nvPr>
        </p:nvSpPr>
        <p:spPr bwMode="auto">
          <a:xfrm>
            <a:off x="3151188" y="6310313"/>
            <a:ext cx="2887662" cy="452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endParaRPr lang="it-IT" altLang="it-IT"/>
          </a:p>
        </p:txBody>
      </p:sp>
      <p:sp>
        <p:nvSpPr>
          <p:cNvPr id="1057" name="Rectangle 33"/>
          <p:cNvSpPr>
            <a:spLocks noGrp="1" noChangeArrowheads="1"/>
          </p:cNvSpPr>
          <p:nvPr>
            <p:ph type="sldNum"/>
          </p:nvPr>
        </p:nvSpPr>
        <p:spPr bwMode="auto">
          <a:xfrm>
            <a:off x="6580188" y="6310313"/>
            <a:ext cx="1897062" cy="452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fld id="{1BC0725D-D96E-47EF-9DAF-45B909C51241}"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72" r:id="rId12"/>
    <p:sldLayoutId id="2147483673" r:id="rId13"/>
    <p:sldLayoutId id="2147483675" r:id="rId14"/>
    <p:sldLayoutId id="2147483676" r:id="rId15"/>
    <p:sldLayoutId id="2147483677" r:id="rId16"/>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FFCC00"/>
          </a:solidFill>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FF"/>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FF"/>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FF"/>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49" name="Group 1"/>
          <p:cNvGrpSpPr>
            <a:grpSpLocks/>
          </p:cNvGrpSpPr>
          <p:nvPr/>
        </p:nvGrpSpPr>
        <p:grpSpPr bwMode="auto">
          <a:xfrm>
            <a:off x="-7947025" y="-2413000"/>
            <a:ext cx="17097375" cy="9275763"/>
            <a:chOff x="-5006" y="-1520"/>
            <a:chExt cx="10770" cy="5843"/>
          </a:xfrm>
        </p:grpSpPr>
        <p:sp>
          <p:nvSpPr>
            <p:cNvPr id="2050" name="Freeform 2"/>
            <p:cNvSpPr>
              <a:spLocks noChangeArrowheads="1"/>
            </p:cNvSpPr>
            <p:nvPr/>
          </p:nvSpPr>
          <p:spPr bwMode="auto">
            <a:xfrm>
              <a:off x="-1163" y="-989"/>
              <a:ext cx="2906" cy="5312"/>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44"/>
                </a:gs>
                <a:gs pos="100000">
                  <a:srgbClr val="000066"/>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1" name="Freeform 3"/>
            <p:cNvSpPr>
              <a:spLocks noChangeArrowheads="1"/>
            </p:cNvSpPr>
            <p:nvPr/>
          </p:nvSpPr>
          <p:spPr bwMode="auto">
            <a:xfrm>
              <a:off x="-3900" y="-992"/>
              <a:ext cx="2906" cy="5306"/>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44"/>
                </a:gs>
                <a:gs pos="100000">
                  <a:srgbClr val="000066"/>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2" name="Freeform 4"/>
            <p:cNvSpPr>
              <a:spLocks noChangeArrowheads="1"/>
            </p:cNvSpPr>
            <p:nvPr/>
          </p:nvSpPr>
          <p:spPr bwMode="auto">
            <a:xfrm>
              <a:off x="2378" y="-988"/>
              <a:ext cx="2910" cy="5308"/>
            </a:xfrm>
            <a:custGeom>
              <a:avLst/>
              <a:gdLst>
                <a:gd name="T0" fmla="*/ 494 w 1739"/>
                <a:gd name="T1" fmla="*/ 4415 h 4420"/>
                <a:gd name="T2" fmla="*/ 1739 w 1739"/>
                <a:gd name="T3" fmla="*/ 4420 h 4420"/>
                <a:gd name="T4" fmla="*/ 524 w 1739"/>
                <a:gd name="T5" fmla="*/ 0 h 4420"/>
                <a:gd name="T6" fmla="*/ 0 w 1739"/>
                <a:gd name="T7" fmla="*/ 7 h 4420"/>
                <a:gd name="T8" fmla="*/ 494 w 1739"/>
                <a:gd name="T9" fmla="*/ 4415 h 4420"/>
              </a:gdLst>
              <a:ahLst/>
              <a:cxnLst>
                <a:cxn ang="0">
                  <a:pos x="T0" y="T1"/>
                </a:cxn>
                <a:cxn ang="0">
                  <a:pos x="T2" y="T3"/>
                </a:cxn>
                <a:cxn ang="0">
                  <a:pos x="T4" y="T5"/>
                </a:cxn>
                <a:cxn ang="0">
                  <a:pos x="T6" y="T7"/>
                </a:cxn>
                <a:cxn ang="0">
                  <a:pos x="T8" y="T9"/>
                </a:cxn>
              </a:cxnLst>
              <a:rect l="0" t="0" r="r" b="b"/>
              <a:pathLst>
                <a:path w="1739" h="4420">
                  <a:moveTo>
                    <a:pt x="494" y="4415"/>
                  </a:moveTo>
                  <a:lnTo>
                    <a:pt x="1739" y="4420"/>
                  </a:lnTo>
                  <a:lnTo>
                    <a:pt x="524" y="0"/>
                  </a:lnTo>
                  <a:lnTo>
                    <a:pt x="0" y="7"/>
                  </a:lnTo>
                  <a:lnTo>
                    <a:pt x="494" y="4415"/>
                  </a:lnTo>
                  <a:close/>
                </a:path>
              </a:pathLst>
            </a:custGeom>
            <a:gradFill rotWithShape="0">
              <a:gsLst>
                <a:gs pos="0">
                  <a:srgbClr val="000044"/>
                </a:gs>
                <a:gs pos="100000">
                  <a:srgbClr val="000066"/>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3" name="Freeform 5"/>
            <p:cNvSpPr>
              <a:spLocks noChangeArrowheads="1"/>
            </p:cNvSpPr>
            <p:nvPr/>
          </p:nvSpPr>
          <p:spPr bwMode="auto">
            <a:xfrm>
              <a:off x="-680" y="-994"/>
              <a:ext cx="3482" cy="5300"/>
            </a:xfrm>
            <a:custGeom>
              <a:avLst/>
              <a:gdLst>
                <a:gd name="T0" fmla="*/ 0 w 2080"/>
                <a:gd name="T1" fmla="*/ 7 h 4338"/>
                <a:gd name="T2" fmla="*/ 1870 w 2080"/>
                <a:gd name="T3" fmla="*/ 4338 h 4338"/>
                <a:gd name="T4" fmla="*/ 2080 w 2080"/>
                <a:gd name="T5" fmla="*/ 4338 h 4338"/>
                <a:gd name="T6" fmla="*/ 1033 w 2080"/>
                <a:gd name="T7" fmla="*/ 0 h 4338"/>
                <a:gd name="T8" fmla="*/ 0 w 2080"/>
                <a:gd name="T9" fmla="*/ 7 h 4338"/>
              </a:gdLst>
              <a:ahLst/>
              <a:cxnLst>
                <a:cxn ang="0">
                  <a:pos x="T0" y="T1"/>
                </a:cxn>
                <a:cxn ang="0">
                  <a:pos x="T2" y="T3"/>
                </a:cxn>
                <a:cxn ang="0">
                  <a:pos x="T4" y="T5"/>
                </a:cxn>
                <a:cxn ang="0">
                  <a:pos x="T6" y="T7"/>
                </a:cxn>
                <a:cxn ang="0">
                  <a:pos x="T8" y="T9"/>
                </a:cxn>
              </a:cxnLst>
              <a:rect l="0" t="0" r="r" b="b"/>
              <a:pathLst>
                <a:path w="2080" h="4338">
                  <a:moveTo>
                    <a:pt x="0" y="7"/>
                  </a:moveTo>
                  <a:lnTo>
                    <a:pt x="1870" y="4338"/>
                  </a:lnTo>
                  <a:lnTo>
                    <a:pt x="2080" y="4338"/>
                  </a:lnTo>
                  <a:lnTo>
                    <a:pt x="1033" y="0"/>
                  </a:lnTo>
                  <a:lnTo>
                    <a:pt x="0" y="7"/>
                  </a:lnTo>
                  <a:close/>
                </a:path>
              </a:pathLst>
            </a:custGeom>
            <a:gradFill rotWithShape="0">
              <a:gsLst>
                <a:gs pos="0">
                  <a:srgbClr val="000066"/>
                </a:gs>
                <a:gs pos="100000">
                  <a:srgbClr val="000044"/>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4" name="Freeform 6"/>
            <p:cNvSpPr>
              <a:spLocks noChangeArrowheads="1"/>
            </p:cNvSpPr>
            <p:nvPr/>
          </p:nvSpPr>
          <p:spPr bwMode="auto">
            <a:xfrm>
              <a:off x="-3703" y="-864"/>
              <a:ext cx="5869" cy="1879"/>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44"/>
                </a:gs>
                <a:gs pos="50000">
                  <a:srgbClr val="000066"/>
                </a:gs>
                <a:gs pos="100000">
                  <a:srgbClr val="000044"/>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5" name="Freeform 7"/>
            <p:cNvSpPr>
              <a:spLocks noChangeArrowheads="1"/>
            </p:cNvSpPr>
            <p:nvPr/>
          </p:nvSpPr>
          <p:spPr bwMode="auto">
            <a:xfrm rot="2700000" flipH="1">
              <a:off x="-2539" y="-41"/>
              <a:ext cx="4260" cy="1230"/>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6" name="Freeform 8"/>
            <p:cNvSpPr>
              <a:spLocks noChangeArrowheads="1"/>
            </p:cNvSpPr>
            <p:nvPr/>
          </p:nvSpPr>
          <p:spPr bwMode="auto">
            <a:xfrm>
              <a:off x="-3760" y="-923"/>
              <a:ext cx="5869" cy="1879"/>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7" name="Freeform 9"/>
            <p:cNvSpPr>
              <a:spLocks noChangeArrowheads="1"/>
            </p:cNvSpPr>
            <p:nvPr/>
          </p:nvSpPr>
          <p:spPr bwMode="auto">
            <a:xfrm rot="18720000">
              <a:off x="-4762" y="-46"/>
              <a:ext cx="4295" cy="2570"/>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8" name="Freeform 10"/>
            <p:cNvSpPr>
              <a:spLocks noChangeArrowheads="1"/>
            </p:cNvSpPr>
            <p:nvPr/>
          </p:nvSpPr>
          <p:spPr bwMode="auto">
            <a:xfrm rot="19260000">
              <a:off x="-1671" y="139"/>
              <a:ext cx="6021" cy="2123"/>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9" name="Freeform 11"/>
            <p:cNvSpPr>
              <a:spLocks noChangeArrowheads="1"/>
            </p:cNvSpPr>
            <p:nvPr/>
          </p:nvSpPr>
          <p:spPr bwMode="auto">
            <a:xfrm rot="2100000" flipH="1">
              <a:off x="-787" y="81"/>
              <a:ext cx="5870" cy="1878"/>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0" name="Freeform 12"/>
            <p:cNvSpPr>
              <a:spLocks noChangeArrowheads="1"/>
            </p:cNvSpPr>
            <p:nvPr/>
          </p:nvSpPr>
          <p:spPr bwMode="auto">
            <a:xfrm>
              <a:off x="3226" y="-992"/>
              <a:ext cx="1818" cy="2798"/>
            </a:xfrm>
            <a:custGeom>
              <a:avLst/>
              <a:gdLst>
                <a:gd name="T0" fmla="*/ 0 w 1089"/>
                <a:gd name="T1" fmla="*/ 2265 h 2285"/>
                <a:gd name="T2" fmla="*/ 1030 w 1089"/>
                <a:gd name="T3" fmla="*/ 0 h 2285"/>
                <a:gd name="T4" fmla="*/ 1089 w 1089"/>
                <a:gd name="T5" fmla="*/ 0 h 2285"/>
                <a:gd name="T6" fmla="*/ 37 w 1089"/>
                <a:gd name="T7" fmla="*/ 2285 h 2285"/>
                <a:gd name="T8" fmla="*/ 0 w 1089"/>
                <a:gd name="T9" fmla="*/ 2265 h 2285"/>
              </a:gdLst>
              <a:ahLst/>
              <a:cxnLst>
                <a:cxn ang="0">
                  <a:pos x="T0" y="T1"/>
                </a:cxn>
                <a:cxn ang="0">
                  <a:pos x="T2" y="T3"/>
                </a:cxn>
                <a:cxn ang="0">
                  <a:pos x="T4" y="T5"/>
                </a:cxn>
                <a:cxn ang="0">
                  <a:pos x="T6" y="T7"/>
                </a:cxn>
                <a:cxn ang="0">
                  <a:pos x="T8" y="T9"/>
                </a:cxn>
              </a:cxnLst>
              <a:rect l="0" t="0" r="r" b="b"/>
              <a:pathLst>
                <a:path w="1089" h="2285">
                  <a:moveTo>
                    <a:pt x="0" y="2265"/>
                  </a:moveTo>
                  <a:cubicBezTo>
                    <a:pt x="438" y="996"/>
                    <a:pt x="865" y="377"/>
                    <a:pt x="1030" y="0"/>
                  </a:cubicBezTo>
                  <a:cubicBezTo>
                    <a:pt x="1030" y="0"/>
                    <a:pt x="1059" y="0"/>
                    <a:pt x="1089" y="0"/>
                  </a:cubicBezTo>
                  <a:cubicBezTo>
                    <a:pt x="565" y="834"/>
                    <a:pt x="181" y="1853"/>
                    <a:pt x="37" y="2285"/>
                  </a:cubicBezTo>
                  <a:cubicBezTo>
                    <a:pt x="37" y="2285"/>
                    <a:pt x="0" y="2265"/>
                    <a:pt x="0" y="2265"/>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1" name="Rectangle 13"/>
            <p:cNvSpPr>
              <a:spLocks noChangeArrowheads="1"/>
            </p:cNvSpPr>
            <p:nvPr/>
          </p:nvSpPr>
          <p:spPr bwMode="auto">
            <a:xfrm>
              <a:off x="-3900" y="2013"/>
              <a:ext cx="9654" cy="524"/>
            </a:xfrm>
            <a:prstGeom prst="rect">
              <a:avLst/>
            </a:prstGeom>
            <a:gradFill rotWithShape="0">
              <a:gsLst>
                <a:gs pos="0">
                  <a:srgbClr val="000044"/>
                </a:gs>
                <a:gs pos="100000">
                  <a:srgbClr val="000066"/>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2" name="Freeform 14"/>
            <p:cNvSpPr>
              <a:spLocks noChangeArrowheads="1"/>
            </p:cNvSpPr>
            <p:nvPr/>
          </p:nvSpPr>
          <p:spPr bwMode="auto">
            <a:xfrm>
              <a:off x="-1163" y="2068"/>
              <a:ext cx="2906" cy="462"/>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44"/>
                </a:gs>
                <a:gs pos="100000">
                  <a:srgbClr val="000066"/>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3" name="Freeform 15"/>
            <p:cNvSpPr>
              <a:spLocks noChangeArrowheads="1"/>
            </p:cNvSpPr>
            <p:nvPr/>
          </p:nvSpPr>
          <p:spPr bwMode="auto">
            <a:xfrm>
              <a:off x="-3900" y="2068"/>
              <a:ext cx="2906" cy="462"/>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44"/>
                </a:gs>
                <a:gs pos="100000">
                  <a:srgbClr val="000066"/>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4" name="Freeform 16"/>
            <p:cNvSpPr>
              <a:spLocks noChangeArrowheads="1"/>
            </p:cNvSpPr>
            <p:nvPr/>
          </p:nvSpPr>
          <p:spPr bwMode="auto">
            <a:xfrm>
              <a:off x="2378" y="2068"/>
              <a:ext cx="2910" cy="462"/>
            </a:xfrm>
            <a:custGeom>
              <a:avLst/>
              <a:gdLst>
                <a:gd name="T0" fmla="*/ 494 w 1739"/>
                <a:gd name="T1" fmla="*/ 4415 h 4420"/>
                <a:gd name="T2" fmla="*/ 1739 w 1739"/>
                <a:gd name="T3" fmla="*/ 4420 h 4420"/>
                <a:gd name="T4" fmla="*/ 524 w 1739"/>
                <a:gd name="T5" fmla="*/ 0 h 4420"/>
                <a:gd name="T6" fmla="*/ 0 w 1739"/>
                <a:gd name="T7" fmla="*/ 7 h 4420"/>
                <a:gd name="T8" fmla="*/ 494 w 1739"/>
                <a:gd name="T9" fmla="*/ 4415 h 4420"/>
              </a:gdLst>
              <a:ahLst/>
              <a:cxnLst>
                <a:cxn ang="0">
                  <a:pos x="T0" y="T1"/>
                </a:cxn>
                <a:cxn ang="0">
                  <a:pos x="T2" y="T3"/>
                </a:cxn>
                <a:cxn ang="0">
                  <a:pos x="T4" y="T5"/>
                </a:cxn>
                <a:cxn ang="0">
                  <a:pos x="T6" y="T7"/>
                </a:cxn>
                <a:cxn ang="0">
                  <a:pos x="T8" y="T9"/>
                </a:cxn>
              </a:cxnLst>
              <a:rect l="0" t="0" r="r" b="b"/>
              <a:pathLst>
                <a:path w="1739" h="4420">
                  <a:moveTo>
                    <a:pt x="494" y="4415"/>
                  </a:moveTo>
                  <a:lnTo>
                    <a:pt x="1739" y="4420"/>
                  </a:lnTo>
                  <a:lnTo>
                    <a:pt x="524" y="0"/>
                  </a:lnTo>
                  <a:lnTo>
                    <a:pt x="0" y="7"/>
                  </a:lnTo>
                  <a:lnTo>
                    <a:pt x="494" y="4415"/>
                  </a:lnTo>
                  <a:close/>
                </a:path>
              </a:pathLst>
            </a:custGeom>
            <a:gradFill rotWithShape="0">
              <a:gsLst>
                <a:gs pos="0">
                  <a:srgbClr val="000044"/>
                </a:gs>
                <a:gs pos="100000">
                  <a:srgbClr val="000066"/>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5" name="Freeform 17"/>
            <p:cNvSpPr>
              <a:spLocks noChangeArrowheads="1"/>
            </p:cNvSpPr>
            <p:nvPr/>
          </p:nvSpPr>
          <p:spPr bwMode="auto">
            <a:xfrm>
              <a:off x="-680" y="2068"/>
              <a:ext cx="3482" cy="462"/>
            </a:xfrm>
            <a:custGeom>
              <a:avLst/>
              <a:gdLst>
                <a:gd name="T0" fmla="*/ 0 w 2080"/>
                <a:gd name="T1" fmla="*/ 7 h 4338"/>
                <a:gd name="T2" fmla="*/ 1870 w 2080"/>
                <a:gd name="T3" fmla="*/ 4338 h 4338"/>
                <a:gd name="T4" fmla="*/ 2080 w 2080"/>
                <a:gd name="T5" fmla="*/ 4338 h 4338"/>
                <a:gd name="T6" fmla="*/ 1033 w 2080"/>
                <a:gd name="T7" fmla="*/ 0 h 4338"/>
                <a:gd name="T8" fmla="*/ 0 w 2080"/>
                <a:gd name="T9" fmla="*/ 7 h 4338"/>
              </a:gdLst>
              <a:ahLst/>
              <a:cxnLst>
                <a:cxn ang="0">
                  <a:pos x="T0" y="T1"/>
                </a:cxn>
                <a:cxn ang="0">
                  <a:pos x="T2" y="T3"/>
                </a:cxn>
                <a:cxn ang="0">
                  <a:pos x="T4" y="T5"/>
                </a:cxn>
                <a:cxn ang="0">
                  <a:pos x="T6" y="T7"/>
                </a:cxn>
                <a:cxn ang="0">
                  <a:pos x="T8" y="T9"/>
                </a:cxn>
              </a:cxnLst>
              <a:rect l="0" t="0" r="r" b="b"/>
              <a:pathLst>
                <a:path w="2080" h="4338">
                  <a:moveTo>
                    <a:pt x="0" y="7"/>
                  </a:moveTo>
                  <a:lnTo>
                    <a:pt x="1870" y="4338"/>
                  </a:lnTo>
                  <a:lnTo>
                    <a:pt x="2080" y="4338"/>
                  </a:lnTo>
                  <a:lnTo>
                    <a:pt x="1033" y="0"/>
                  </a:lnTo>
                  <a:lnTo>
                    <a:pt x="0" y="7"/>
                  </a:lnTo>
                  <a:close/>
                </a:path>
              </a:pathLst>
            </a:custGeom>
            <a:gradFill rotWithShape="0">
              <a:gsLst>
                <a:gs pos="0">
                  <a:srgbClr val="000066"/>
                </a:gs>
                <a:gs pos="100000">
                  <a:srgbClr val="000044"/>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6" name="Rectangle 18"/>
            <p:cNvSpPr>
              <a:spLocks noChangeArrowheads="1"/>
            </p:cNvSpPr>
            <p:nvPr/>
          </p:nvSpPr>
          <p:spPr bwMode="auto">
            <a:xfrm>
              <a:off x="-3889" y="2031"/>
              <a:ext cx="9653" cy="524"/>
            </a:xfrm>
            <a:prstGeom prst="rect">
              <a:avLst/>
            </a:prstGeom>
            <a:solidFill>
              <a:srgbClr val="000044">
                <a:alpha val="50000"/>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7" name="Freeform 19"/>
            <p:cNvSpPr>
              <a:spLocks noChangeArrowheads="1"/>
            </p:cNvSpPr>
            <p:nvPr/>
          </p:nvSpPr>
          <p:spPr bwMode="auto">
            <a:xfrm>
              <a:off x="431" y="2022"/>
              <a:ext cx="1730" cy="510"/>
            </a:xfrm>
            <a:custGeom>
              <a:avLst/>
              <a:gdLst>
                <a:gd name="T0" fmla="*/ 1027 w 1036"/>
                <a:gd name="T1" fmla="*/ 0 h 420"/>
                <a:gd name="T2" fmla="*/ 0 w 1036"/>
                <a:gd name="T3" fmla="*/ 417 h 420"/>
                <a:gd name="T4" fmla="*/ 24 w 1036"/>
                <a:gd name="T5" fmla="*/ 420 h 420"/>
                <a:gd name="T6" fmla="*/ 1036 w 1036"/>
                <a:gd name="T7" fmla="*/ 16 h 420"/>
                <a:gd name="T8" fmla="*/ 1027 w 1036"/>
                <a:gd name="T9" fmla="*/ 0 h 420"/>
              </a:gdLst>
              <a:ahLst/>
              <a:cxnLst>
                <a:cxn ang="0">
                  <a:pos x="T0" y="T1"/>
                </a:cxn>
                <a:cxn ang="0">
                  <a:pos x="T2" y="T3"/>
                </a:cxn>
                <a:cxn ang="0">
                  <a:pos x="T4" y="T5"/>
                </a:cxn>
                <a:cxn ang="0">
                  <a:pos x="T6" y="T7"/>
                </a:cxn>
                <a:cxn ang="0">
                  <a:pos x="T8" y="T9"/>
                </a:cxn>
              </a:cxnLst>
              <a:rect l="0" t="0" r="r" b="b"/>
              <a:pathLst>
                <a:path w="1036" h="420">
                  <a:moveTo>
                    <a:pt x="1027" y="0"/>
                  </a:moveTo>
                  <a:cubicBezTo>
                    <a:pt x="508" y="159"/>
                    <a:pt x="167" y="347"/>
                    <a:pt x="0" y="417"/>
                  </a:cubicBezTo>
                  <a:cubicBezTo>
                    <a:pt x="0" y="417"/>
                    <a:pt x="12" y="418"/>
                    <a:pt x="24" y="420"/>
                  </a:cubicBezTo>
                  <a:cubicBezTo>
                    <a:pt x="237" y="321"/>
                    <a:pt x="708" y="105"/>
                    <a:pt x="1036" y="16"/>
                  </a:cubicBezTo>
                  <a:cubicBezTo>
                    <a:pt x="1036" y="16"/>
                    <a:pt x="1027" y="0"/>
                    <a:pt x="1027" y="0"/>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8" name="Freeform 20"/>
            <p:cNvSpPr>
              <a:spLocks noChangeArrowheads="1"/>
            </p:cNvSpPr>
            <p:nvPr/>
          </p:nvSpPr>
          <p:spPr bwMode="auto">
            <a:xfrm rot="18900000" flipH="1">
              <a:off x="-1169" y="1871"/>
              <a:ext cx="1296" cy="799"/>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9" name="Freeform 21"/>
            <p:cNvSpPr>
              <a:spLocks noChangeArrowheads="1"/>
            </p:cNvSpPr>
            <p:nvPr/>
          </p:nvSpPr>
          <p:spPr bwMode="auto">
            <a:xfrm rot="18900000" flipH="1">
              <a:off x="-2375" y="1871"/>
              <a:ext cx="1296" cy="799"/>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0" name="Freeform 22"/>
            <p:cNvSpPr>
              <a:spLocks noChangeArrowheads="1"/>
            </p:cNvSpPr>
            <p:nvPr/>
          </p:nvSpPr>
          <p:spPr bwMode="auto">
            <a:xfrm rot="18900000" flipH="1">
              <a:off x="-3615" y="1833"/>
              <a:ext cx="1264" cy="810"/>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1" name="Freeform 23"/>
            <p:cNvSpPr>
              <a:spLocks noChangeArrowheads="1"/>
            </p:cNvSpPr>
            <p:nvPr/>
          </p:nvSpPr>
          <p:spPr bwMode="auto">
            <a:xfrm flipH="1" flipV="1">
              <a:off x="-2935" y="2011"/>
              <a:ext cx="5951" cy="524"/>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2" name="Freeform 24"/>
            <p:cNvSpPr>
              <a:spLocks noChangeArrowheads="1"/>
            </p:cNvSpPr>
            <p:nvPr/>
          </p:nvSpPr>
          <p:spPr bwMode="auto">
            <a:xfrm flipH="1" flipV="1">
              <a:off x="-3498" y="2011"/>
              <a:ext cx="2570" cy="524"/>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3" name="Freeform 25"/>
            <p:cNvSpPr>
              <a:spLocks noChangeArrowheads="1"/>
            </p:cNvSpPr>
            <p:nvPr/>
          </p:nvSpPr>
          <p:spPr bwMode="auto">
            <a:xfrm flipH="1" flipV="1">
              <a:off x="1191" y="2072"/>
              <a:ext cx="2227" cy="463"/>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4" name="Freeform 26"/>
            <p:cNvSpPr>
              <a:spLocks noChangeArrowheads="1"/>
            </p:cNvSpPr>
            <p:nvPr/>
          </p:nvSpPr>
          <p:spPr bwMode="auto">
            <a:xfrm flipH="1" flipV="1">
              <a:off x="2779" y="2011"/>
              <a:ext cx="2570" cy="524"/>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5" name="Freeform 27"/>
            <p:cNvSpPr>
              <a:spLocks noChangeArrowheads="1"/>
            </p:cNvSpPr>
            <p:nvPr/>
          </p:nvSpPr>
          <p:spPr bwMode="auto">
            <a:xfrm flipH="1" flipV="1">
              <a:off x="1895" y="2011"/>
              <a:ext cx="3856" cy="524"/>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6" name="Rectangle 28"/>
            <p:cNvSpPr>
              <a:spLocks noChangeArrowheads="1"/>
            </p:cNvSpPr>
            <p:nvPr/>
          </p:nvSpPr>
          <p:spPr bwMode="auto">
            <a:xfrm>
              <a:off x="-3900" y="2038"/>
              <a:ext cx="9654" cy="11"/>
            </a:xfrm>
            <a:prstGeom prst="rect">
              <a:avLst/>
            </a:prstGeom>
            <a:gradFill rotWithShape="0">
              <a:gsLst>
                <a:gs pos="0">
                  <a:srgbClr val="9CE157"/>
                </a:gs>
                <a:gs pos="50000">
                  <a:srgbClr val="000044"/>
                </a:gs>
                <a:gs pos="100000">
                  <a:srgbClr val="9CE157"/>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7" name="Rectangle 29"/>
            <p:cNvSpPr>
              <a:spLocks noChangeArrowheads="1"/>
            </p:cNvSpPr>
            <p:nvPr/>
          </p:nvSpPr>
          <p:spPr bwMode="auto">
            <a:xfrm>
              <a:off x="-3900" y="2552"/>
              <a:ext cx="9654" cy="702"/>
            </a:xfrm>
            <a:prstGeom prst="rect">
              <a:avLst/>
            </a:prstGeom>
            <a:gradFill rotWithShape="0">
              <a:gsLst>
                <a:gs pos="0">
                  <a:srgbClr val="000044"/>
                </a:gs>
                <a:gs pos="100000">
                  <a:srgbClr val="000066"/>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8" name="Rectangle 30"/>
            <p:cNvSpPr>
              <a:spLocks noChangeArrowheads="1"/>
            </p:cNvSpPr>
            <p:nvPr/>
          </p:nvSpPr>
          <p:spPr bwMode="auto">
            <a:xfrm>
              <a:off x="-3900" y="3199"/>
              <a:ext cx="9654" cy="1113"/>
            </a:xfrm>
            <a:prstGeom prst="rect">
              <a:avLst/>
            </a:prstGeom>
            <a:solidFill>
              <a:srgbClr val="00006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pic>
          <p:nvPicPr>
            <p:cNvPr id="2079" name="Picture 3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80" y="1040"/>
              <a:ext cx="334" cy="24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2080" name="Rectangle 32"/>
          <p:cNvSpPr>
            <a:spLocks noGrp="1" noChangeArrowheads="1"/>
          </p:cNvSpPr>
          <p:nvPr>
            <p:ph type="title"/>
          </p:nvPr>
        </p:nvSpPr>
        <p:spPr bwMode="auto">
          <a:xfrm>
            <a:off x="1676400" y="1804988"/>
            <a:ext cx="7231063" cy="2097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2081" name="Rectangle 33"/>
          <p:cNvSpPr>
            <a:spLocks noGrp="1" noChangeArrowheads="1"/>
          </p:cNvSpPr>
          <p:nvPr>
            <p:ph type="dt"/>
          </p:nvPr>
        </p:nvSpPr>
        <p:spPr bwMode="auto">
          <a:xfrm>
            <a:off x="685800" y="6324600"/>
            <a:ext cx="1897063" cy="449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SzPct val="45000"/>
              <a:buFontTx/>
              <a:buNone/>
              <a:tabLst>
                <a:tab pos="723900" algn="l"/>
                <a:tab pos="1447800" algn="l"/>
              </a:tabLst>
              <a:defRPr sz="1400">
                <a:solidFill>
                  <a:srgbClr val="FFFFFF"/>
                </a:solidFill>
                <a:latin typeface="Times New Roman" panose="02020603050405020304" pitchFamily="18" charset="0"/>
                <a:cs typeface="Lucida Sans Unicode" panose="020B0602030504020204" pitchFamily="34" charset="0"/>
              </a:defRPr>
            </a:lvl1pPr>
          </a:lstStyle>
          <a:p>
            <a:endParaRPr lang="it-IT" altLang="it-IT"/>
          </a:p>
        </p:txBody>
      </p:sp>
      <p:sp>
        <p:nvSpPr>
          <p:cNvPr id="2082" name="Rectangle 34"/>
          <p:cNvSpPr>
            <a:spLocks noGrp="1" noChangeArrowheads="1"/>
          </p:cNvSpPr>
          <p:nvPr>
            <p:ph type="ftr"/>
          </p:nvPr>
        </p:nvSpPr>
        <p:spPr bwMode="auto">
          <a:xfrm>
            <a:off x="3124200" y="6324600"/>
            <a:ext cx="2887663" cy="449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ctr">
              <a:buClrTx/>
              <a:buSzPct val="45000"/>
              <a:buFontTx/>
              <a:buNone/>
              <a:tabLst>
                <a:tab pos="723900" algn="l"/>
                <a:tab pos="1447800" algn="l"/>
                <a:tab pos="2171700" algn="l"/>
              </a:tabLst>
              <a:defRPr sz="1400">
                <a:solidFill>
                  <a:srgbClr val="FFFFFF"/>
                </a:solidFill>
                <a:latin typeface="Times New Roman" panose="02020603050405020304" pitchFamily="18" charset="0"/>
                <a:cs typeface="Lucida Sans Unicode" panose="020B0602030504020204" pitchFamily="34" charset="0"/>
              </a:defRPr>
            </a:lvl1pPr>
          </a:lstStyle>
          <a:p>
            <a:endParaRPr lang="it-IT" altLang="it-IT"/>
          </a:p>
        </p:txBody>
      </p:sp>
      <p:sp>
        <p:nvSpPr>
          <p:cNvPr id="2083" name="Rectangle 35"/>
          <p:cNvSpPr>
            <a:spLocks noGrp="1" noChangeArrowheads="1"/>
          </p:cNvSpPr>
          <p:nvPr>
            <p:ph type="sldNum"/>
          </p:nvPr>
        </p:nvSpPr>
        <p:spPr bwMode="auto">
          <a:xfrm>
            <a:off x="6553200" y="6324600"/>
            <a:ext cx="1897063" cy="449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buClrTx/>
              <a:buSzPct val="45000"/>
              <a:buFontTx/>
              <a:buNone/>
              <a:tabLst>
                <a:tab pos="723900" algn="l"/>
                <a:tab pos="1447800" algn="l"/>
              </a:tabLst>
              <a:defRPr sz="1400">
                <a:solidFill>
                  <a:srgbClr val="FFFFFF"/>
                </a:solidFill>
                <a:latin typeface="Times New Roman" panose="02020603050405020304" pitchFamily="18" charset="0"/>
                <a:cs typeface="Lucida Sans Unicode" panose="020B0602030504020204" pitchFamily="34" charset="0"/>
              </a:defRPr>
            </a:lvl1pPr>
          </a:lstStyle>
          <a:p>
            <a:fld id="{034E204A-C1B0-402D-AC3A-0ADA2D4BD806}" type="slidenum">
              <a:rPr lang="it-IT" altLang="it-IT"/>
              <a:pPr/>
              <a:t>‹N›</a:t>
            </a:fld>
            <a:endParaRPr lang="it-IT" altLang="it-IT"/>
          </a:p>
        </p:txBody>
      </p:sp>
      <p:sp>
        <p:nvSpPr>
          <p:cNvPr id="2084" name="Rectangle 36"/>
          <p:cNvSpPr>
            <a:spLocks noGrp="1" noChangeArrowheads="1"/>
          </p:cNvSpPr>
          <p:nvPr>
            <p:ph type="body" idx="1"/>
          </p:nvPr>
        </p:nvSpPr>
        <p:spPr bwMode="auto">
          <a:xfrm>
            <a:off x="457200" y="1604963"/>
            <a:ext cx="8226425" cy="4522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4" r:id="rId12"/>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FFCC00"/>
          </a:solidFill>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FF"/>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FF"/>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FF"/>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8.png"/><Relationship Id="rId5" Type="http://schemas.openxmlformats.org/officeDocument/2006/relationships/oleObject" Target="../embeddings/oleObject1.bin"/><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33.jpeg"/><Relationship Id="rId4" Type="http://schemas.openxmlformats.org/officeDocument/2006/relationships/image" Target="../media/image32.jpe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4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2.jpeg"/></Relationships>
</file>

<file path=ppt/slides/_rels/slide5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image" Target="../media/image53.jpe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8.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8.xml"/></Relationships>
</file>

<file path=ppt/slides/_rels/slide6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8.xml"/><Relationship Id="rId1" Type="http://schemas.openxmlformats.org/officeDocument/2006/relationships/slideLayout" Target="../slideLayouts/slideLayout28.xml"/></Relationships>
</file>

<file path=ppt/slides/_rels/slide6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0.xml"/><Relationship Id="rId1" Type="http://schemas.openxmlformats.org/officeDocument/2006/relationships/slideLayout" Target="../slideLayouts/slideLayout13.xml"/><Relationship Id="rId5" Type="http://schemas.openxmlformats.org/officeDocument/2006/relationships/image" Target="../media/image69.jpeg"/><Relationship Id="rId4" Type="http://schemas.openxmlformats.org/officeDocument/2006/relationships/image" Target="../media/image68.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C0E25C0D-8C1C-408E-8A26-A77469C694DC}"/>
              </a:ext>
            </a:extLst>
          </p:cNvPr>
          <p:cNvSpPr>
            <a:spLocks noGrp="1"/>
          </p:cNvSpPr>
          <p:nvPr>
            <p:ph type="ctrTitle"/>
          </p:nvPr>
        </p:nvSpPr>
        <p:spPr>
          <a:xfrm>
            <a:off x="647564" y="3236119"/>
            <a:ext cx="7848872" cy="2387600"/>
          </a:xfrm>
        </p:spPr>
        <p:txBody>
          <a:bodyPr/>
          <a:lstStyle/>
          <a:p>
            <a:r>
              <a:rPr lang="it-IT" dirty="0">
                <a:solidFill>
                  <a:schemeClr val="tx1"/>
                </a:solidFill>
                <a:latin typeface="Gurmukhi MN" panose="02020600050405020304" pitchFamily="18" charset="0"/>
                <a:cs typeface="Gurmukhi MN" panose="02020600050405020304" pitchFamily="18" charset="0"/>
              </a:rPr>
              <a:t>SISTEMA NERVOSO</a:t>
            </a:r>
            <a:br>
              <a:rPr lang="it-IT" dirty="0">
                <a:solidFill>
                  <a:schemeClr val="tx1"/>
                </a:solidFill>
                <a:latin typeface="Gurmukhi MN" panose="02020600050405020304" pitchFamily="18" charset="0"/>
                <a:cs typeface="Gurmukhi MN" panose="02020600050405020304" pitchFamily="18" charset="0"/>
              </a:rPr>
            </a:br>
            <a:r>
              <a:rPr lang="it-IT" dirty="0">
                <a:solidFill>
                  <a:schemeClr val="tx1"/>
                </a:solidFill>
                <a:latin typeface="Gurmukhi MN" panose="02020600050405020304" pitchFamily="18" charset="0"/>
                <a:cs typeface="Gurmukhi MN" panose="02020600050405020304" pitchFamily="18" charset="0"/>
              </a:rPr>
              <a:t>Generalità</a:t>
            </a:r>
            <a:br>
              <a:rPr lang="it-IT" dirty="0">
                <a:solidFill>
                  <a:schemeClr val="tx1"/>
                </a:solidFill>
                <a:latin typeface="Gurmukhi MN" panose="02020600050405020304" pitchFamily="18" charset="0"/>
                <a:cs typeface="Gurmukhi MN" panose="02020600050405020304" pitchFamily="18" charset="0"/>
              </a:rPr>
            </a:br>
            <a:r>
              <a:rPr lang="it-IT" dirty="0">
                <a:solidFill>
                  <a:schemeClr val="tx1"/>
                </a:solidFill>
                <a:latin typeface="Gurmukhi MN" panose="02020600050405020304" pitchFamily="18" charset="0"/>
                <a:cs typeface="Gurmukhi MN" panose="02020600050405020304" pitchFamily="18" charset="0"/>
              </a:rPr>
              <a:t>Liquor</a:t>
            </a:r>
            <a:br>
              <a:rPr lang="it-IT" dirty="0">
                <a:solidFill>
                  <a:schemeClr val="tx1"/>
                </a:solidFill>
                <a:latin typeface="Gurmukhi MN" panose="02020600050405020304" pitchFamily="18" charset="0"/>
                <a:cs typeface="Gurmukhi MN" panose="02020600050405020304" pitchFamily="18" charset="0"/>
              </a:rPr>
            </a:br>
            <a:r>
              <a:rPr lang="it-IT" dirty="0">
                <a:solidFill>
                  <a:schemeClr val="tx1"/>
                </a:solidFill>
                <a:latin typeface="Gurmukhi MN" panose="02020600050405020304" pitchFamily="18" charset="0"/>
                <a:cs typeface="Gurmukhi MN" panose="02020600050405020304" pitchFamily="18" charset="0"/>
              </a:rPr>
              <a:t>Vascolarizzazione</a:t>
            </a:r>
          </a:p>
        </p:txBody>
      </p:sp>
      <p:sp>
        <p:nvSpPr>
          <p:cNvPr id="5" name="Sottotitolo 4">
            <a:extLst>
              <a:ext uri="{FF2B5EF4-FFF2-40B4-BE49-F238E27FC236}">
                <a16:creationId xmlns:a16="http://schemas.microsoft.com/office/drawing/2014/main" id="{D40B79CC-7203-4704-99DF-96E0C0009522}"/>
              </a:ext>
            </a:extLst>
          </p:cNvPr>
          <p:cNvSpPr>
            <a:spLocks noGrp="1"/>
          </p:cNvSpPr>
          <p:nvPr>
            <p:ph type="subTitle" idx="1"/>
          </p:nvPr>
        </p:nvSpPr>
        <p:spPr/>
        <p:txBody>
          <a:bodyPr/>
          <a:lstStyle/>
          <a:p>
            <a:endParaRPr lang="it-IT"/>
          </a:p>
        </p:txBody>
      </p:sp>
    </p:spTree>
    <p:extLst>
      <p:ext uri="{BB962C8B-B14F-4D97-AF65-F5344CB8AC3E}">
        <p14:creationId xmlns:p14="http://schemas.microsoft.com/office/powerpoint/2010/main" val="15411165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5" name="Rectangle 1">
            <a:extLst>
              <a:ext uri="{FF2B5EF4-FFF2-40B4-BE49-F238E27FC236}">
                <a16:creationId xmlns:a16="http://schemas.microsoft.com/office/drawing/2014/main" id="{D74333C3-CE8B-4413-B90F-A1DA91B73419}"/>
              </a:ext>
            </a:extLst>
          </p:cNvPr>
          <p:cNvSpPr>
            <a:spLocks noGrp="1" noChangeArrowheads="1"/>
          </p:cNvSpPr>
          <p:nvPr>
            <p:ph type="title" idx="4294967295"/>
          </p:nvPr>
        </p:nvSpPr>
        <p:spPr>
          <a:xfrm>
            <a:off x="0" y="0"/>
            <a:ext cx="9144000" cy="5810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NEURONE</a:t>
            </a:r>
          </a:p>
        </p:txBody>
      </p:sp>
      <p:pic>
        <p:nvPicPr>
          <p:cNvPr id="11266" name="Picture 2">
            <a:extLst>
              <a:ext uri="{FF2B5EF4-FFF2-40B4-BE49-F238E27FC236}">
                <a16:creationId xmlns:a16="http://schemas.microsoft.com/office/drawing/2014/main" id="{339AE72A-1919-4D4C-897D-70C2DB922E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1916113"/>
            <a:ext cx="4356100" cy="25765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7" name="Text Box 3">
            <a:extLst>
              <a:ext uri="{FF2B5EF4-FFF2-40B4-BE49-F238E27FC236}">
                <a16:creationId xmlns:a16="http://schemas.microsoft.com/office/drawing/2014/main" id="{7255694D-3D3B-4B78-A944-1C78CEBF31FB}"/>
              </a:ext>
            </a:extLst>
          </p:cNvPr>
          <p:cNvSpPr txBox="1">
            <a:spLocks noChangeArrowheads="1"/>
          </p:cNvSpPr>
          <p:nvPr/>
        </p:nvSpPr>
        <p:spPr bwMode="auto">
          <a:xfrm>
            <a:off x="323528" y="587921"/>
            <a:ext cx="4464372" cy="62346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sz="2100" dirty="0">
                <a:solidFill>
                  <a:schemeClr val="tx1"/>
                </a:solidFill>
                <a:latin typeface="Chalkboard SE" panose="03050602040202020205" pitchFamily="66" charset="77"/>
              </a:rPr>
              <a:t>I</a:t>
            </a:r>
            <a:r>
              <a:rPr lang="it-IT" altLang="it-IT" sz="2100" dirty="0"/>
              <a:t> </a:t>
            </a:r>
            <a:r>
              <a:rPr lang="it-IT" altLang="it-IT" sz="2100" b="1" dirty="0">
                <a:solidFill>
                  <a:schemeClr val="tx1"/>
                </a:solidFill>
                <a:latin typeface="Chalkboard SE" panose="03050602040202020205" pitchFamily="66" charset="77"/>
              </a:rPr>
              <a:t>NEURONI sono Elementi Cellulari ECCITABILI, in grado di rispondere a Mutamenti Ambientali (STIMOLI) modificando la Differenza di Potenziale Elettrico tra l’ Interno e l’ Esterno della Cellula Nervosa (DEPOLARIZZAZIONE). </a:t>
            </a:r>
          </a:p>
          <a:p>
            <a:pPr>
              <a:buClrTx/>
              <a:buFontTx/>
              <a:buNone/>
            </a:pPr>
            <a:r>
              <a:rPr lang="it-IT" altLang="it-IT" sz="2100" b="1" dirty="0">
                <a:solidFill>
                  <a:schemeClr val="tx1"/>
                </a:solidFill>
                <a:latin typeface="Chalkboard SE" panose="03050602040202020205" pitchFamily="66" charset="77"/>
              </a:rPr>
              <a:t>Si genera il POTENZIALE di AZIONE (o IMPULSO NERVOSO), che </a:t>
            </a:r>
            <a:r>
              <a:rPr lang="it-IT" altLang="it-IT" sz="2100" b="1" dirty="0" err="1">
                <a:solidFill>
                  <a:schemeClr val="tx1"/>
                </a:solidFill>
                <a:latin typeface="Chalkboard SE" panose="03050602040202020205" pitchFamily="66" charset="77"/>
              </a:rPr>
              <a:t>puo’</a:t>
            </a:r>
            <a:r>
              <a:rPr lang="it-IT" altLang="it-IT" sz="2100" b="1" dirty="0">
                <a:solidFill>
                  <a:schemeClr val="tx1"/>
                </a:solidFill>
                <a:latin typeface="Chalkboard SE" panose="03050602040202020205" pitchFamily="66" charset="77"/>
              </a:rPr>
              <a:t> essere trasmesso, anche a distanza, tramite i PROLUNGAMENTI NEURONALI, ad altri NEURONI oppure ai cosiddetti ORGANI EFFETTORI (Muscolatura Striata Scheletrica, Muscolatura Liscia, Tessuto di Conduzione del Cuore, Organi Ghiandolari)</a:t>
            </a:r>
          </a:p>
        </p:txBody>
      </p:sp>
    </p:spTree>
    <p:extLst>
      <p:ext uri="{BB962C8B-B14F-4D97-AF65-F5344CB8AC3E}">
        <p14:creationId xmlns:p14="http://schemas.microsoft.com/office/powerpoint/2010/main" val="64755620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289" name="Text Box 1">
            <a:extLst>
              <a:ext uri="{FF2B5EF4-FFF2-40B4-BE49-F238E27FC236}">
                <a16:creationId xmlns:a16="http://schemas.microsoft.com/office/drawing/2014/main" id="{5FF91B61-6DD1-4BC8-89BF-D7C9D361E9EE}"/>
              </a:ext>
            </a:extLst>
          </p:cNvPr>
          <p:cNvSpPr txBox="1">
            <a:spLocks noChangeArrowheads="1"/>
          </p:cNvSpPr>
          <p:nvPr/>
        </p:nvSpPr>
        <p:spPr bwMode="auto">
          <a:xfrm>
            <a:off x="6372225" y="836613"/>
            <a:ext cx="2771775" cy="13871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2800" dirty="0">
                <a:solidFill>
                  <a:schemeClr val="tx1"/>
                </a:solidFill>
                <a:latin typeface="Gurmukhi MN" panose="02020600050405020304" pitchFamily="18" charset="0"/>
                <a:cs typeface="Gurmukhi MN" panose="02020600050405020304" pitchFamily="18" charset="0"/>
              </a:rPr>
              <a:t>NEURONE: </a:t>
            </a:r>
          </a:p>
          <a:p>
            <a:pPr algn="ctr">
              <a:buClrTx/>
              <a:buFontTx/>
              <a:buNone/>
            </a:pPr>
            <a:r>
              <a:rPr lang="it-IT" altLang="it-IT" sz="2800" dirty="0">
                <a:solidFill>
                  <a:schemeClr val="tx1"/>
                </a:solidFill>
                <a:latin typeface="Gurmukhi MN" panose="02020600050405020304" pitchFamily="18" charset="0"/>
                <a:cs typeface="Gurmukhi MN" panose="02020600050405020304" pitchFamily="18" charset="0"/>
              </a:rPr>
              <a:t>ELEMENTI STRUTTURALI</a:t>
            </a:r>
          </a:p>
        </p:txBody>
      </p:sp>
      <p:sp>
        <p:nvSpPr>
          <p:cNvPr id="12290" name="Text Box 2">
            <a:extLst>
              <a:ext uri="{FF2B5EF4-FFF2-40B4-BE49-F238E27FC236}">
                <a16:creationId xmlns:a16="http://schemas.microsoft.com/office/drawing/2014/main" id="{89AF9A50-438C-451C-BC2C-E8FE60238104}"/>
              </a:ext>
            </a:extLst>
          </p:cNvPr>
          <p:cNvSpPr txBox="1">
            <a:spLocks noChangeArrowheads="1"/>
          </p:cNvSpPr>
          <p:nvPr/>
        </p:nvSpPr>
        <p:spPr bwMode="auto">
          <a:xfrm>
            <a:off x="250825" y="4210050"/>
            <a:ext cx="8893175" cy="24643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sz="2200" b="1" dirty="0">
                <a:solidFill>
                  <a:schemeClr val="tx1"/>
                </a:solidFill>
                <a:latin typeface="Comic Sans MS" panose="030F0902030302020204" pitchFamily="66" charset="0"/>
              </a:rPr>
              <a:t>CORPO CELLULARE (o PIRENOFORO o SOMA)</a:t>
            </a:r>
          </a:p>
          <a:p>
            <a:pPr>
              <a:buClrTx/>
              <a:buFontTx/>
              <a:buNone/>
            </a:pPr>
            <a:endParaRPr lang="it-IT" altLang="it-IT" sz="2200" b="1" dirty="0">
              <a:solidFill>
                <a:schemeClr val="tx1"/>
              </a:solidFill>
              <a:latin typeface="Comic Sans MS" panose="030F0902030302020204" pitchFamily="66" charset="0"/>
            </a:endParaRPr>
          </a:p>
          <a:p>
            <a:pPr>
              <a:buClrTx/>
              <a:buFontTx/>
              <a:buNone/>
            </a:pPr>
            <a:r>
              <a:rPr lang="it-IT" altLang="it-IT" sz="2200" b="1" dirty="0">
                <a:solidFill>
                  <a:schemeClr val="tx1"/>
                </a:solidFill>
                <a:latin typeface="Comic Sans MS" panose="030F0902030302020204" pitchFamily="66" charset="0"/>
              </a:rPr>
              <a:t>PROLUNGAMENTI CELLULARI:</a:t>
            </a:r>
          </a:p>
          <a:p>
            <a:pPr>
              <a:buClr>
                <a:srgbClr val="FFFFFF"/>
              </a:buClr>
              <a:buFont typeface="Arial Black" panose="020B0A04020102020204" pitchFamily="34" charset="0"/>
              <a:buChar char="-"/>
            </a:pPr>
            <a:r>
              <a:rPr lang="it-IT" altLang="it-IT" sz="2200" b="1" dirty="0">
                <a:solidFill>
                  <a:schemeClr val="tx1"/>
                </a:solidFill>
                <a:latin typeface="Comic Sans MS" panose="030F0902030302020204" pitchFamily="66" charset="0"/>
              </a:rPr>
              <a:t>ASSONE (o NEURITE o CILINDRASSE): conduce l’ Impulso dal Pirenoforo verso altri distretti. Se ne origina UNO SOLO.</a:t>
            </a:r>
          </a:p>
          <a:p>
            <a:pPr>
              <a:buClr>
                <a:srgbClr val="FFFFFF"/>
              </a:buClr>
              <a:buFont typeface="Arial Black" panose="020B0A04020102020204" pitchFamily="34" charset="0"/>
              <a:buChar char="-"/>
            </a:pPr>
            <a:r>
              <a:rPr lang="it-IT" altLang="it-IT" sz="2200" b="1" dirty="0">
                <a:solidFill>
                  <a:schemeClr val="tx1"/>
                </a:solidFill>
                <a:latin typeface="Comic Sans MS" panose="030F0902030302020204" pitchFamily="66" charset="0"/>
              </a:rPr>
              <a:t>DENDRITI: sono deputati a RICEVERE Impulsi da altri distretti. Possono essere numerosi.</a:t>
            </a:r>
          </a:p>
        </p:txBody>
      </p:sp>
      <p:pic>
        <p:nvPicPr>
          <p:cNvPr id="12291" name="Picture 3">
            <a:extLst>
              <a:ext uri="{FF2B5EF4-FFF2-40B4-BE49-F238E27FC236}">
                <a16:creationId xmlns:a16="http://schemas.microsoft.com/office/drawing/2014/main" id="{2B38989F-C987-4B89-85B4-EBA5FBA534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516688" cy="4003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6214079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943FBD5-5231-BD45-8826-62D5EE4545B8}"/>
              </a:ext>
            </a:extLst>
          </p:cNvPr>
          <p:cNvSpPr>
            <a:spLocks noGrp="1"/>
          </p:cNvSpPr>
          <p:nvPr>
            <p:ph type="title"/>
          </p:nvPr>
        </p:nvSpPr>
        <p:spPr>
          <a:xfrm>
            <a:off x="0" y="30702"/>
            <a:ext cx="9144000" cy="780132"/>
          </a:xfrm>
        </p:spPr>
        <p:txBody>
          <a:bodyPr/>
          <a:lstStyle/>
          <a:p>
            <a:r>
              <a:rPr lang="it-IT" sz="3200" dirty="0">
                <a:solidFill>
                  <a:schemeClr val="tx1"/>
                </a:solidFill>
                <a:latin typeface="Gurmukhi MN" panose="02020600050405020304" pitchFamily="18" charset="0"/>
                <a:cs typeface="Gurmukhi MN" panose="02020600050405020304" pitchFamily="18" charset="0"/>
              </a:rPr>
              <a:t>CLASSIFICAZIONE MORFOLOGICA dei NEURONI</a:t>
            </a:r>
          </a:p>
        </p:txBody>
      </p:sp>
      <p:sp>
        <p:nvSpPr>
          <p:cNvPr id="3" name="Segnaposto contenuto 2">
            <a:extLst>
              <a:ext uri="{FF2B5EF4-FFF2-40B4-BE49-F238E27FC236}">
                <a16:creationId xmlns:a16="http://schemas.microsoft.com/office/drawing/2014/main" id="{A64A3A10-E617-3D42-822F-A9FB5396703D}"/>
              </a:ext>
            </a:extLst>
          </p:cNvPr>
          <p:cNvSpPr>
            <a:spLocks noGrp="1"/>
          </p:cNvSpPr>
          <p:nvPr>
            <p:ph idx="1"/>
          </p:nvPr>
        </p:nvSpPr>
        <p:spPr>
          <a:xfrm>
            <a:off x="143508" y="1122778"/>
            <a:ext cx="8856984" cy="5733256"/>
          </a:xfrm>
        </p:spPr>
        <p:txBody>
          <a:bodyPr/>
          <a:lstStyle/>
          <a:p>
            <a:r>
              <a:rPr lang="it-IT" sz="2300" b="1" dirty="0">
                <a:solidFill>
                  <a:schemeClr val="tx1"/>
                </a:solidFill>
                <a:latin typeface="Chalkboard SE" panose="03050602040202020205" pitchFamily="66" charset="77"/>
              </a:rPr>
              <a:t>In base al NUMERO di PROLUNGAMENTI si classificano:</a:t>
            </a:r>
          </a:p>
          <a:p>
            <a:r>
              <a:rPr lang="it-IT" sz="2300" b="1" dirty="0">
                <a:solidFill>
                  <a:schemeClr val="tx1"/>
                </a:solidFill>
                <a:latin typeface="Chalkboard SE" panose="03050602040202020205" pitchFamily="66" charset="77"/>
              </a:rPr>
              <a:t>- NEURONI MULTIPOLARI, dal cui Pirenoforo si dipartono UN SOLO ASSONE e un numero INDEFINITO ( « </a:t>
            </a:r>
            <a:r>
              <a:rPr lang="it-IT" sz="2300" b="1" i="1" dirty="0" err="1">
                <a:solidFill>
                  <a:schemeClr val="tx1"/>
                </a:solidFill>
                <a:latin typeface="Chalkboard SE" panose="03050602040202020205" pitchFamily="66" charset="77"/>
              </a:rPr>
              <a:t>n</a:t>
            </a:r>
            <a:r>
              <a:rPr lang="it-IT" sz="2300" b="1" i="1" dirty="0">
                <a:solidFill>
                  <a:schemeClr val="tx1"/>
                </a:solidFill>
                <a:latin typeface="Chalkboard SE" panose="03050602040202020205" pitchFamily="66" charset="77"/>
              </a:rPr>
              <a:t> </a:t>
            </a:r>
            <a:r>
              <a:rPr lang="it-IT" sz="2300" b="1" dirty="0">
                <a:solidFill>
                  <a:schemeClr val="tx1"/>
                </a:solidFill>
                <a:latin typeface="Chalkboard SE" panose="03050602040202020205" pitchFamily="66" charset="77"/>
              </a:rPr>
              <a:t>» ) di DENDRITI;</a:t>
            </a:r>
          </a:p>
          <a:p>
            <a:pPr marL="457200" indent="-457200">
              <a:buFontTx/>
              <a:buChar char="-"/>
            </a:pPr>
            <a:r>
              <a:rPr lang="it-IT" sz="2300" b="1" dirty="0">
                <a:solidFill>
                  <a:schemeClr val="tx1"/>
                </a:solidFill>
                <a:latin typeface="Chalkboard SE" panose="03050602040202020205" pitchFamily="66" charset="77"/>
              </a:rPr>
              <a:t>NEURONI BIPOLARI: dal Pirenoforo si dipartono UN UNICO Prolungamento ASSONICO e, dal polo opposto, UN UNICO Prolungamento DENDRITICO. Vi si ritrovano nei Gangli annessi all’ VIII paio di nervi cranici (Acustico)</a:t>
            </a:r>
          </a:p>
          <a:p>
            <a:pPr marL="457200" indent="-457200">
              <a:buFontTx/>
              <a:buChar char="-"/>
            </a:pPr>
            <a:r>
              <a:rPr lang="it-IT" sz="2300" b="1" dirty="0">
                <a:solidFill>
                  <a:schemeClr val="tx1"/>
                </a:solidFill>
                <a:latin typeface="Chalkboard SE" panose="03050602040202020205" pitchFamily="66" charset="77"/>
              </a:rPr>
              <a:t>NEURONI PSEUDOUNIPOLARI: dal Pirenoforo si diparte un UNICO PROLUNGAMENTO che, a breve distanza, si biforca in una ramificazione ASSONICA (che invia impulsi verso il SNC) ed una a funzionalità DENDRITICA (che riceve impulsi dalla periferia). Sono cellule tipiche della maggior parte dei Gangli Sensitivi di Nervi Cranici (es., Trigemino) e Spinali.</a:t>
            </a:r>
          </a:p>
        </p:txBody>
      </p:sp>
    </p:spTree>
    <p:extLst>
      <p:ext uri="{BB962C8B-B14F-4D97-AF65-F5344CB8AC3E}">
        <p14:creationId xmlns:p14="http://schemas.microsoft.com/office/powerpoint/2010/main" val="27491849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8" name="Immagine 1">
            <a:extLst>
              <a:ext uri="{FF2B5EF4-FFF2-40B4-BE49-F238E27FC236}">
                <a16:creationId xmlns:a16="http://schemas.microsoft.com/office/drawing/2014/main" id="{389FED81-D8F2-5A41-B212-5068A45DF703}"/>
              </a:ext>
            </a:extLst>
          </p:cNvPr>
          <p:cNvPicPr>
            <a:picLocks noChangeAspect="1"/>
          </p:cNvPicPr>
          <p:nvPr/>
        </p:nvPicPr>
        <p:blipFill rotWithShape="1">
          <a:blip r:embed="rId2">
            <a:extLst>
              <a:ext uri="{28A0092B-C50C-407E-A947-70E740481C1C}">
                <a14:useLocalDpi xmlns:a14="http://schemas.microsoft.com/office/drawing/2010/main" val="0"/>
              </a:ext>
            </a:extLst>
          </a:blip>
          <a:srcRect b="2809"/>
          <a:stretch/>
        </p:blipFill>
        <p:spPr bwMode="auto">
          <a:xfrm>
            <a:off x="1115616" y="-22594"/>
            <a:ext cx="6451405" cy="6880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00751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1" name="Rectangle 1">
            <a:extLst>
              <a:ext uri="{FF2B5EF4-FFF2-40B4-BE49-F238E27FC236}">
                <a16:creationId xmlns:a16="http://schemas.microsoft.com/office/drawing/2014/main" id="{E88F3CC4-3588-4521-A2D1-057C86569376}"/>
              </a:ext>
            </a:extLst>
          </p:cNvPr>
          <p:cNvSpPr>
            <a:spLocks noGrp="1" noChangeArrowheads="1"/>
          </p:cNvSpPr>
          <p:nvPr>
            <p:ph type="title" idx="4294967295"/>
          </p:nvPr>
        </p:nvSpPr>
        <p:spPr>
          <a:xfrm>
            <a:off x="684213" y="187325"/>
            <a:ext cx="7772400" cy="5810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DENDRITI</a:t>
            </a:r>
          </a:p>
        </p:txBody>
      </p:sp>
      <p:sp>
        <p:nvSpPr>
          <p:cNvPr id="15362" name="Rectangle 2">
            <a:extLst>
              <a:ext uri="{FF2B5EF4-FFF2-40B4-BE49-F238E27FC236}">
                <a16:creationId xmlns:a16="http://schemas.microsoft.com/office/drawing/2014/main" id="{2A71692A-0125-4E70-B8F9-5994BC2F5C18}"/>
              </a:ext>
            </a:extLst>
          </p:cNvPr>
          <p:cNvSpPr>
            <a:spLocks noGrp="1" noChangeArrowheads="1"/>
          </p:cNvSpPr>
          <p:nvPr>
            <p:ph type="body" idx="1"/>
          </p:nvPr>
        </p:nvSpPr>
        <p:spPr>
          <a:xfrm>
            <a:off x="-1587" y="739675"/>
            <a:ext cx="9144000" cy="5876925"/>
          </a:xfrm>
          <a:ln/>
        </p:spPr>
        <p:txBody>
          <a:bodyPr/>
          <a:lstStyle/>
          <a:p>
            <a:pPr marL="336550" indent="-336550">
              <a:spcBef>
                <a:spcPts val="700"/>
              </a:spcBef>
              <a:buClr>
                <a:srgbClr val="FFFFFF"/>
              </a:buClr>
              <a:buSzPct val="97000"/>
              <a:buFont typeface="Times New Roman" panose="02020603050405020304" pitchFamily="18" charset="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dirty="0">
                <a:solidFill>
                  <a:schemeClr val="tx1"/>
                </a:solidFill>
                <a:latin typeface="Copperplate Gothic Bold" panose="020E0705020206020404" pitchFamily="34" charset="77"/>
              </a:rPr>
              <a:t>Essendo molto numerosi, permettono al Corpo Cellulare del Neurone di integrare un’ elevatissima quantità di informazioni</a:t>
            </a:r>
          </a:p>
          <a:p>
            <a:pPr marL="336550" indent="-336550">
              <a:spcBef>
                <a:spcPts val="700"/>
              </a:spcBef>
              <a:buClr>
                <a:srgbClr val="FFFFFF"/>
              </a:buClr>
              <a:buSzPct val="97000"/>
              <a:buFont typeface="Times New Roman" panose="02020603050405020304" pitchFamily="18" charset="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dirty="0">
                <a:solidFill>
                  <a:schemeClr val="tx1"/>
                </a:solidFill>
                <a:latin typeface="Chalkboard SE" panose="03050602040202020205" pitchFamily="66" charset="77"/>
              </a:rPr>
              <a:t>I rapporti dei Dendriti con l’ Assone di altri neuroni avvengono tramite SINAPSI che coinvolgono le cosiddette SPINE DENDRITICHE, che sono espansioni coniche che si dipartono dal dendrite stesso</a:t>
            </a:r>
          </a:p>
        </p:txBody>
      </p:sp>
      <p:pic>
        <p:nvPicPr>
          <p:cNvPr id="15363" name="Picture 3">
            <a:extLst>
              <a:ext uri="{FF2B5EF4-FFF2-40B4-BE49-F238E27FC236}">
                <a16:creationId xmlns:a16="http://schemas.microsoft.com/office/drawing/2014/main" id="{BDDEFC2D-2F50-4322-AE3F-FC22E1DCFCA6}"/>
              </a:ext>
            </a:extLst>
          </p:cNvPr>
          <p:cNvPicPr>
            <a:picLocks noChangeAspect="1" noChangeArrowheads="1"/>
          </p:cNvPicPr>
          <p:nvPr/>
        </p:nvPicPr>
        <p:blipFill>
          <a:blip r:embed="rId4">
            <a:lum bright="-12000" contrast="6000"/>
            <a:extLst>
              <a:ext uri="{28A0092B-C50C-407E-A947-70E740481C1C}">
                <a14:useLocalDpi xmlns:a14="http://schemas.microsoft.com/office/drawing/2010/main" val="0"/>
              </a:ext>
            </a:extLst>
          </a:blip>
          <a:srcRect l="39221" r="3311" b="61105"/>
          <a:stretch>
            <a:fillRect/>
          </a:stretch>
        </p:blipFill>
        <p:spPr bwMode="auto">
          <a:xfrm>
            <a:off x="1835696" y="4365104"/>
            <a:ext cx="6227763" cy="2347812"/>
          </a:xfrm>
          <a:prstGeom prst="rect">
            <a:avLst/>
          </a:prstGeom>
          <a:noFill/>
          <a:ln>
            <a:noFill/>
          </a:ln>
          <a:effectLst/>
          <a:extLst>
            <a:ext uri="{909E8E84-426E-40DD-AFC4-6F175D3DCCD1}">
              <a14:hiddenFill xmlns:a14="http://schemas.microsoft.com/office/drawing/2010/main">
                <a:blipFill dpi="0" rotWithShape="0">
                  <a:blip>
                    <a:lum bright="-12000" contrast="6000"/>
                  </a:blip>
                  <a:srcRect l="39221" r="3311" b="6110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3612111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5" name="Picture 1">
            <a:extLst>
              <a:ext uri="{FF2B5EF4-FFF2-40B4-BE49-F238E27FC236}">
                <a16:creationId xmlns:a16="http://schemas.microsoft.com/office/drawing/2014/main" id="{54F410A5-3B41-4410-8A86-AEBD31978067}"/>
              </a:ext>
            </a:extLst>
          </p:cNvPr>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3492500" y="4860925"/>
            <a:ext cx="5651500" cy="1997075"/>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6" name="Rectangle 2">
            <a:extLst>
              <a:ext uri="{FF2B5EF4-FFF2-40B4-BE49-F238E27FC236}">
                <a16:creationId xmlns:a16="http://schemas.microsoft.com/office/drawing/2014/main" id="{B150751B-28FD-4E09-8C97-1A9CD3E3119D}"/>
              </a:ext>
            </a:extLst>
          </p:cNvPr>
          <p:cNvSpPr>
            <a:spLocks noChangeArrowheads="1"/>
          </p:cNvSpPr>
          <p:nvPr/>
        </p:nvSpPr>
        <p:spPr bwMode="auto">
          <a:xfrm>
            <a:off x="683568" y="21492"/>
            <a:ext cx="7772400"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3200" dirty="0">
                <a:solidFill>
                  <a:schemeClr val="tx1"/>
                </a:solidFill>
                <a:latin typeface="Gurmukhi MN" panose="02020600050405020304" pitchFamily="18" charset="0"/>
                <a:cs typeface="Gurmukhi MN" panose="02020600050405020304" pitchFamily="18" charset="0"/>
              </a:rPr>
              <a:t>ASSONE</a:t>
            </a:r>
          </a:p>
        </p:txBody>
      </p:sp>
      <p:sp>
        <p:nvSpPr>
          <p:cNvPr id="16387" name="Text Box 3">
            <a:extLst>
              <a:ext uri="{FF2B5EF4-FFF2-40B4-BE49-F238E27FC236}">
                <a16:creationId xmlns:a16="http://schemas.microsoft.com/office/drawing/2014/main" id="{CD4F40C1-9647-47CF-867C-9DCF2B8C9C17}"/>
              </a:ext>
            </a:extLst>
          </p:cNvPr>
          <p:cNvSpPr txBox="1">
            <a:spLocks noChangeArrowheads="1"/>
          </p:cNvSpPr>
          <p:nvPr/>
        </p:nvSpPr>
        <p:spPr bwMode="auto">
          <a:xfrm>
            <a:off x="158750" y="531925"/>
            <a:ext cx="8985250" cy="36493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sz="2100" dirty="0">
                <a:solidFill>
                  <a:schemeClr val="tx1"/>
                </a:solidFill>
                <a:latin typeface="Chalkduster" panose="03050602040202020205" pitchFamily="66" charset="77"/>
              </a:rPr>
              <a:t>Prolungamento UNICO che si diparte dal Pirenoforo del Neurone a livello del MONTICOLO ASSONICO che conduce l’ Impulso dal Pirenoforo verso altri distretti</a:t>
            </a:r>
          </a:p>
          <a:p>
            <a:pPr>
              <a:buClrTx/>
              <a:buFontTx/>
              <a:buNone/>
            </a:pPr>
            <a:r>
              <a:rPr lang="it-IT" altLang="it-IT" sz="2100" dirty="0">
                <a:solidFill>
                  <a:schemeClr val="tx1"/>
                </a:solidFill>
                <a:latin typeface="Chalkduster" panose="03050602040202020205" pitchFamily="66" charset="77"/>
              </a:rPr>
              <a:t>ASSOLEMMA = Membrana dell’ Assone</a:t>
            </a:r>
          </a:p>
          <a:p>
            <a:pPr>
              <a:buClrTx/>
              <a:buFontTx/>
              <a:buNone/>
            </a:pPr>
            <a:r>
              <a:rPr lang="it-IT" altLang="it-IT" sz="2100" dirty="0">
                <a:solidFill>
                  <a:schemeClr val="tx1"/>
                </a:solidFill>
                <a:latin typeface="Chalkduster" panose="03050602040202020205" pitchFamily="66" charset="77"/>
              </a:rPr>
              <a:t>ASSOPLASMA = Citoplasma dell’ Assone</a:t>
            </a:r>
          </a:p>
          <a:p>
            <a:pPr>
              <a:buClrTx/>
              <a:buFontTx/>
              <a:buNone/>
            </a:pPr>
            <a:r>
              <a:rPr lang="it-IT" altLang="it-IT" sz="2100" dirty="0">
                <a:solidFill>
                  <a:schemeClr val="tx1"/>
                </a:solidFill>
                <a:latin typeface="Chalkduster" panose="03050602040202020205" pitchFamily="66" charset="77"/>
              </a:rPr>
              <a:t>Contiene Mitocondri, </a:t>
            </a:r>
            <a:r>
              <a:rPr lang="it-IT" altLang="it-IT" sz="2100" dirty="0" err="1">
                <a:solidFill>
                  <a:schemeClr val="tx1"/>
                </a:solidFill>
                <a:latin typeface="Chalkduster" panose="03050602040202020205" pitchFamily="66" charset="77"/>
              </a:rPr>
              <a:t>Neurotubuli</a:t>
            </a:r>
            <a:r>
              <a:rPr lang="it-IT" altLang="it-IT" sz="2100" dirty="0">
                <a:solidFill>
                  <a:schemeClr val="tx1"/>
                </a:solidFill>
                <a:latin typeface="Chalkduster" panose="03050602040202020205" pitchFamily="66" charset="77"/>
              </a:rPr>
              <a:t> e Neurofilamenti, ma non RER né Ribosomi </a:t>
            </a:r>
          </a:p>
          <a:p>
            <a:pPr>
              <a:buClrTx/>
              <a:buFontTx/>
              <a:buNone/>
            </a:pPr>
            <a:r>
              <a:rPr lang="it-IT" altLang="it-IT" sz="2100" dirty="0">
                <a:solidFill>
                  <a:schemeClr val="tx1"/>
                </a:solidFill>
                <a:latin typeface="Chalkduster" panose="03050602040202020205" pitchFamily="66" charset="77"/>
              </a:rPr>
              <a:t>Il suo SEGMENTO INIZIALE è funzionalmente caratterizzato da una zona di elaborazione “algebrica” di stimoli eccitatori ed inibitori, il cui risultato determina o meno la propagazione dell’ impulso  </a:t>
            </a:r>
          </a:p>
        </p:txBody>
      </p:sp>
      <p:sp>
        <p:nvSpPr>
          <p:cNvPr id="16388" name="Text Box 4">
            <a:extLst>
              <a:ext uri="{FF2B5EF4-FFF2-40B4-BE49-F238E27FC236}">
                <a16:creationId xmlns:a16="http://schemas.microsoft.com/office/drawing/2014/main" id="{4B5EA356-5776-468D-A6A8-C99E0BAB11DB}"/>
              </a:ext>
            </a:extLst>
          </p:cNvPr>
          <p:cNvSpPr txBox="1">
            <a:spLocks noChangeArrowheads="1"/>
          </p:cNvSpPr>
          <p:nvPr/>
        </p:nvSpPr>
        <p:spPr bwMode="auto">
          <a:xfrm>
            <a:off x="28598" y="4293096"/>
            <a:ext cx="3476625" cy="2289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dirty="0">
                <a:solidFill>
                  <a:schemeClr val="tx1"/>
                </a:solidFill>
                <a:latin typeface="Copperplate Gothic Bold" panose="020E0705020206020404" pitchFamily="34" charset="77"/>
              </a:rPr>
              <a:t>Vi avvengono meccanismi di TRASPORTO ANTEROGRADO e RETROGRADO di diverse molecole</a:t>
            </a:r>
          </a:p>
        </p:txBody>
      </p:sp>
    </p:spTree>
    <p:extLst>
      <p:ext uri="{BB962C8B-B14F-4D97-AF65-F5344CB8AC3E}">
        <p14:creationId xmlns:p14="http://schemas.microsoft.com/office/powerpoint/2010/main" val="218559242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09" name="Rectangle 1">
            <a:extLst>
              <a:ext uri="{FF2B5EF4-FFF2-40B4-BE49-F238E27FC236}">
                <a16:creationId xmlns:a16="http://schemas.microsoft.com/office/drawing/2014/main" id="{C01F3419-28F3-4E46-BE0A-CA13BB1888E6}"/>
              </a:ext>
            </a:extLst>
          </p:cNvPr>
          <p:cNvSpPr>
            <a:spLocks noChangeArrowheads="1"/>
          </p:cNvSpPr>
          <p:nvPr/>
        </p:nvSpPr>
        <p:spPr bwMode="auto">
          <a:xfrm>
            <a:off x="684213" y="184359"/>
            <a:ext cx="7772400"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3200" dirty="0">
                <a:solidFill>
                  <a:schemeClr val="tx1"/>
                </a:solidFill>
                <a:latin typeface="Gurmukhi MN" panose="02020600050405020304" pitchFamily="18" charset="0"/>
                <a:cs typeface="Gurmukhi MN" panose="02020600050405020304" pitchFamily="18" charset="0"/>
              </a:rPr>
              <a:t>FIBRE  NERVOSE</a:t>
            </a:r>
          </a:p>
        </p:txBody>
      </p:sp>
      <p:sp>
        <p:nvSpPr>
          <p:cNvPr id="17410" name="Text Box 2">
            <a:extLst>
              <a:ext uri="{FF2B5EF4-FFF2-40B4-BE49-F238E27FC236}">
                <a16:creationId xmlns:a16="http://schemas.microsoft.com/office/drawing/2014/main" id="{C1EF334B-6A49-4770-A8E5-6AA6E2F83C22}"/>
              </a:ext>
            </a:extLst>
          </p:cNvPr>
          <p:cNvSpPr txBox="1">
            <a:spLocks noChangeArrowheads="1"/>
          </p:cNvSpPr>
          <p:nvPr/>
        </p:nvSpPr>
        <p:spPr bwMode="auto">
          <a:xfrm>
            <a:off x="539552" y="1071563"/>
            <a:ext cx="8064896" cy="52651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sz="2800" dirty="0">
                <a:solidFill>
                  <a:schemeClr val="tx1"/>
                </a:solidFill>
                <a:latin typeface="Chalkboard SE" panose="03050602040202020205" pitchFamily="66" charset="77"/>
              </a:rPr>
              <a:t>Sono costituite da ASSONI provvisti da una guaina derivata da cellule </a:t>
            </a:r>
            <a:r>
              <a:rPr lang="it-IT" altLang="it-IT" sz="2800" dirty="0" err="1">
                <a:solidFill>
                  <a:schemeClr val="tx1"/>
                </a:solidFill>
                <a:latin typeface="Chalkboard SE" panose="03050602040202020205" pitchFamily="66" charset="77"/>
              </a:rPr>
              <a:t>Neurogliali</a:t>
            </a:r>
            <a:r>
              <a:rPr lang="it-IT" altLang="it-IT" sz="2800" dirty="0">
                <a:solidFill>
                  <a:schemeClr val="tx1"/>
                </a:solidFill>
                <a:latin typeface="Chalkboard SE" panose="03050602040202020205" pitchFamily="66" charset="77"/>
              </a:rPr>
              <a:t> (CELLULE di SCHWANN nel Sistema Nervoso Periferico ed OLIGODENDROCITI nel Sistema Nervoso Centrale)</a:t>
            </a:r>
          </a:p>
          <a:p>
            <a:pPr>
              <a:buClrTx/>
              <a:buFontTx/>
              <a:buNone/>
            </a:pPr>
            <a:endParaRPr lang="it-IT" altLang="it-IT" sz="2800" dirty="0">
              <a:solidFill>
                <a:schemeClr val="tx1"/>
              </a:solidFill>
              <a:latin typeface="Chalkboard SE" panose="03050602040202020205" pitchFamily="66" charset="77"/>
            </a:endParaRPr>
          </a:p>
          <a:p>
            <a:pPr>
              <a:buClrTx/>
              <a:buFontTx/>
              <a:buNone/>
            </a:pPr>
            <a:r>
              <a:rPr lang="it-IT" altLang="it-IT" sz="2800" dirty="0">
                <a:solidFill>
                  <a:schemeClr val="tx1"/>
                </a:solidFill>
                <a:latin typeface="Chalkboard SE" panose="03050602040202020205" pitchFamily="66" charset="77"/>
              </a:rPr>
              <a:t>In base alle MODALITA’ con cui si dispongono queste guaine si parla di:</a:t>
            </a:r>
          </a:p>
          <a:p>
            <a:pPr>
              <a:buClrTx/>
              <a:buFontTx/>
              <a:buNone/>
            </a:pPr>
            <a:endParaRPr lang="it-IT" altLang="it-IT" sz="2800" dirty="0">
              <a:solidFill>
                <a:schemeClr val="tx1"/>
              </a:solidFill>
              <a:latin typeface="Chalkboard SE" panose="03050602040202020205" pitchFamily="66" charset="77"/>
            </a:endParaRPr>
          </a:p>
          <a:p>
            <a:pPr>
              <a:buClr>
                <a:srgbClr val="FFFFFF"/>
              </a:buClr>
              <a:buFont typeface="Arial Black" panose="020B0A04020102020204" pitchFamily="34" charset="0"/>
              <a:buChar char="-"/>
            </a:pPr>
            <a:r>
              <a:rPr lang="it-IT" altLang="it-IT" sz="2800" dirty="0">
                <a:solidFill>
                  <a:schemeClr val="tx1"/>
                </a:solidFill>
                <a:latin typeface="Chalkboard SE" panose="03050602040202020205" pitchFamily="66" charset="77"/>
              </a:rPr>
              <a:t>FIBRE NERVOSE MIELINICHE</a:t>
            </a:r>
          </a:p>
          <a:p>
            <a:pPr>
              <a:buClrTx/>
              <a:buFontTx/>
              <a:buNone/>
            </a:pPr>
            <a:endParaRPr lang="it-IT" altLang="it-IT" sz="2800" dirty="0">
              <a:solidFill>
                <a:schemeClr val="tx1"/>
              </a:solidFill>
              <a:latin typeface="Chalkboard SE" panose="03050602040202020205" pitchFamily="66" charset="77"/>
            </a:endParaRPr>
          </a:p>
          <a:p>
            <a:pPr>
              <a:buClr>
                <a:srgbClr val="FFFFFF"/>
              </a:buClr>
              <a:buFont typeface="Arial Black" panose="020B0A04020102020204" pitchFamily="34" charset="0"/>
              <a:buChar char="-"/>
            </a:pPr>
            <a:r>
              <a:rPr lang="it-IT" altLang="it-IT" sz="2800" dirty="0">
                <a:solidFill>
                  <a:schemeClr val="tx1"/>
                </a:solidFill>
                <a:latin typeface="Chalkboard SE" panose="03050602040202020205" pitchFamily="66" charset="77"/>
              </a:rPr>
              <a:t>FIBRE NERVOSE AMIELINICHE</a:t>
            </a:r>
          </a:p>
        </p:txBody>
      </p:sp>
    </p:spTree>
    <p:extLst>
      <p:ext uri="{BB962C8B-B14F-4D97-AF65-F5344CB8AC3E}">
        <p14:creationId xmlns:p14="http://schemas.microsoft.com/office/powerpoint/2010/main" val="338408438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3" name="Rectangle 1">
            <a:extLst>
              <a:ext uri="{FF2B5EF4-FFF2-40B4-BE49-F238E27FC236}">
                <a16:creationId xmlns:a16="http://schemas.microsoft.com/office/drawing/2014/main" id="{8BF7517F-EF7A-4A7E-980E-67DFFDE3BFA0}"/>
              </a:ext>
            </a:extLst>
          </p:cNvPr>
          <p:cNvSpPr>
            <a:spLocks noGrp="1" noChangeArrowheads="1"/>
          </p:cNvSpPr>
          <p:nvPr>
            <p:ph type="title" idx="4294967295"/>
          </p:nvPr>
        </p:nvSpPr>
        <p:spPr>
          <a:xfrm>
            <a:off x="250825" y="-1588"/>
            <a:ext cx="4103688" cy="10683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rPr>
              <a:t>FIBRE  NERVOSE MIELINICHE</a:t>
            </a:r>
          </a:p>
        </p:txBody>
      </p:sp>
      <p:sp>
        <p:nvSpPr>
          <p:cNvPr id="18434" name="Rectangle 2">
            <a:extLst>
              <a:ext uri="{FF2B5EF4-FFF2-40B4-BE49-F238E27FC236}">
                <a16:creationId xmlns:a16="http://schemas.microsoft.com/office/drawing/2014/main" id="{0043D60C-6DFD-4891-8839-7B8BF86E1637}"/>
              </a:ext>
            </a:extLst>
          </p:cNvPr>
          <p:cNvSpPr>
            <a:spLocks noGrp="1" noChangeArrowheads="1"/>
          </p:cNvSpPr>
          <p:nvPr>
            <p:ph type="body" idx="1"/>
          </p:nvPr>
        </p:nvSpPr>
        <p:spPr>
          <a:xfrm>
            <a:off x="0" y="1196975"/>
            <a:ext cx="4464050" cy="5661025"/>
          </a:xfrm>
          <a:ln/>
        </p:spPr>
        <p:txBody>
          <a:bodyPr/>
          <a:lstStyle/>
          <a:p>
            <a:pPr marL="336550" indent="-336550">
              <a:lnSpc>
                <a:spcPct val="90000"/>
              </a:lnSpc>
              <a:spcBef>
                <a:spcPts val="500"/>
              </a:spcBef>
              <a:buClr>
                <a:srgbClr val="FFFFFF"/>
              </a:buClr>
              <a:buSzPct val="136000"/>
              <a:buFont typeface="Times New Roman" panose="02020603050405020304" pitchFamily="18" charset="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000" b="1" dirty="0">
                <a:solidFill>
                  <a:schemeClr val="tx1"/>
                </a:solidFill>
                <a:latin typeface="Comic Sans MS" panose="030F0902030302020204" pitchFamily="66" charset="0"/>
              </a:rPr>
              <a:t>La GUAINA MIELINICA è formata da numerosi strati di MEMBRANE CELLULARI MODIFICATE e ricche di LIPIDI COMPLESSI. Pertanto, funge da “</a:t>
            </a:r>
            <a:r>
              <a:rPr lang="it-IT" altLang="it-IT" sz="2000" b="1" i="1" dirty="0">
                <a:solidFill>
                  <a:schemeClr val="tx1"/>
                </a:solidFill>
                <a:latin typeface="Comic Sans MS" panose="030F0902030302020204" pitchFamily="66" charset="0"/>
              </a:rPr>
              <a:t>isolante</a:t>
            </a:r>
            <a:r>
              <a:rPr lang="it-IT" altLang="it-IT" sz="2000" b="1" dirty="0">
                <a:solidFill>
                  <a:schemeClr val="tx1"/>
                </a:solidFill>
                <a:latin typeface="Comic Sans MS" panose="030F0902030302020204" pitchFamily="66" charset="0"/>
              </a:rPr>
              <a:t>” tra l’ ambiente EXTRACELLULARE e INTRACELLULARE</a:t>
            </a:r>
          </a:p>
          <a:p>
            <a:pPr marL="336550" indent="-336550">
              <a:lnSpc>
                <a:spcPct val="90000"/>
              </a:lnSpc>
              <a:spcBef>
                <a:spcPts val="500"/>
              </a:spcBef>
              <a:buClr>
                <a:srgbClr val="FFFFFF"/>
              </a:buClr>
              <a:buSzPct val="136000"/>
              <a:buFont typeface="Times New Roman" panose="02020603050405020304" pitchFamily="18" charset="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000" b="1" dirty="0">
                <a:solidFill>
                  <a:schemeClr val="tx1"/>
                </a:solidFill>
                <a:latin typeface="Comic Sans MS" panose="030F0902030302020204" pitchFamily="66" charset="0"/>
              </a:rPr>
              <a:t>Essa presenta INTERRUZIONI, definite NODI DI RANVIER, che consentono gli eventi ionici coinvolti nella generazione degli IMPULSI. I tratti compresi tra  Nodi si definiscono INTERNODI.</a:t>
            </a:r>
          </a:p>
          <a:p>
            <a:pPr marL="336550" indent="-336550">
              <a:lnSpc>
                <a:spcPct val="90000"/>
              </a:lnSpc>
              <a:spcBef>
                <a:spcPts val="500"/>
              </a:spcBef>
              <a:buClr>
                <a:srgbClr val="FFFFFF"/>
              </a:buClr>
              <a:buSzPct val="136000"/>
              <a:buFont typeface="Times New Roman" panose="02020603050405020304" pitchFamily="18" charset="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000" b="1" dirty="0">
                <a:solidFill>
                  <a:schemeClr val="tx1"/>
                </a:solidFill>
                <a:latin typeface="Comic Sans MS" panose="030F0902030302020204" pitchFamily="66" charset="0"/>
              </a:rPr>
              <a:t>Nel SNC, un unico OLIGODENDROCITA può avvolgersi attorno a numerosi differenti assoni</a:t>
            </a:r>
          </a:p>
        </p:txBody>
      </p:sp>
      <p:pic>
        <p:nvPicPr>
          <p:cNvPr id="18435" name="Picture 3">
            <a:extLst>
              <a:ext uri="{FF2B5EF4-FFF2-40B4-BE49-F238E27FC236}">
                <a16:creationId xmlns:a16="http://schemas.microsoft.com/office/drawing/2014/main" id="{9973C480-FB19-4C1B-B15A-7613846EEB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363" y="0"/>
            <a:ext cx="4211637" cy="3914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36" name="Picture 4">
            <a:extLst>
              <a:ext uri="{FF2B5EF4-FFF2-40B4-BE49-F238E27FC236}">
                <a16:creationId xmlns:a16="http://schemas.microsoft.com/office/drawing/2014/main" id="{BB030059-30AD-48DD-8FD4-DA6E62522A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9700" y="3946525"/>
            <a:ext cx="3203575" cy="2911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8367419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7" name="Rectangle 1">
            <a:extLst>
              <a:ext uri="{FF2B5EF4-FFF2-40B4-BE49-F238E27FC236}">
                <a16:creationId xmlns:a16="http://schemas.microsoft.com/office/drawing/2014/main" id="{FB7D2C2F-24BE-451C-A1BA-28ED29AE8AA0}"/>
              </a:ext>
            </a:extLst>
          </p:cNvPr>
          <p:cNvSpPr>
            <a:spLocks noGrp="1" noChangeArrowheads="1"/>
          </p:cNvSpPr>
          <p:nvPr>
            <p:ph type="title" idx="4294967295"/>
          </p:nvPr>
        </p:nvSpPr>
        <p:spPr>
          <a:xfrm>
            <a:off x="684213" y="0"/>
            <a:ext cx="7772400" cy="5810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FIBRE  NERVOSE AMIELINICHE</a:t>
            </a:r>
          </a:p>
        </p:txBody>
      </p:sp>
      <p:sp>
        <p:nvSpPr>
          <p:cNvPr id="19458" name="Rectangle 2">
            <a:extLst>
              <a:ext uri="{FF2B5EF4-FFF2-40B4-BE49-F238E27FC236}">
                <a16:creationId xmlns:a16="http://schemas.microsoft.com/office/drawing/2014/main" id="{DBB96C55-1E80-4068-A74E-7CABA1C1B7F1}"/>
              </a:ext>
            </a:extLst>
          </p:cNvPr>
          <p:cNvSpPr>
            <a:spLocks noGrp="1" noChangeArrowheads="1"/>
          </p:cNvSpPr>
          <p:nvPr>
            <p:ph type="body" idx="1"/>
          </p:nvPr>
        </p:nvSpPr>
        <p:spPr>
          <a:xfrm>
            <a:off x="0" y="764704"/>
            <a:ext cx="4787900" cy="5516562"/>
          </a:xfrm>
          <a:ln/>
        </p:spPr>
        <p:txBody>
          <a:bodyPr/>
          <a:lstStyle/>
          <a:p>
            <a:pPr marL="336550" indent="-336550">
              <a:lnSpc>
                <a:spcPct val="90000"/>
              </a:lnSpc>
              <a:spcBef>
                <a:spcPts val="600"/>
              </a:spcBef>
              <a:buClr>
                <a:srgbClr val="FFFFFF"/>
              </a:buClr>
              <a:buSzPct val="113000"/>
              <a:buFont typeface="Times New Roman" panose="02020603050405020304" pitchFamily="18" charset="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300" dirty="0">
                <a:solidFill>
                  <a:schemeClr val="tx1"/>
                </a:solidFill>
                <a:latin typeface="Copperplate Gothic Bold" panose="020E0705020206020404" pitchFamily="34" charset="77"/>
              </a:rPr>
              <a:t>Le FIBRE AMIELINICHE SOLAMENTE nel SNP posseggono una sorta di guaina molto meno complessa, determinata dalla Cellula di </a:t>
            </a:r>
            <a:r>
              <a:rPr lang="it-IT" altLang="it-IT" sz="2300" dirty="0" err="1">
                <a:solidFill>
                  <a:schemeClr val="tx1"/>
                </a:solidFill>
                <a:latin typeface="Copperplate Gothic Bold" panose="020E0705020206020404" pitchFamily="34" charset="77"/>
              </a:rPr>
              <a:t>Schwann</a:t>
            </a:r>
            <a:r>
              <a:rPr lang="it-IT" altLang="it-IT" sz="2300" dirty="0">
                <a:solidFill>
                  <a:schemeClr val="tx1"/>
                </a:solidFill>
                <a:latin typeface="Copperplate Gothic Bold" panose="020E0705020206020404" pitchFamily="34" charset="77"/>
              </a:rPr>
              <a:t>. Più Assoni si rapportano con un’UNICA Cellula di </a:t>
            </a:r>
            <a:r>
              <a:rPr lang="it-IT" altLang="it-IT" sz="2300" dirty="0" err="1">
                <a:solidFill>
                  <a:schemeClr val="tx1"/>
                </a:solidFill>
                <a:latin typeface="Copperplate Gothic Bold" panose="020E0705020206020404" pitchFamily="34" charset="77"/>
              </a:rPr>
              <a:t>Schwann</a:t>
            </a:r>
            <a:endParaRPr lang="it-IT" altLang="it-IT" sz="2300" dirty="0">
              <a:solidFill>
                <a:schemeClr val="tx1"/>
              </a:solidFill>
              <a:latin typeface="Copperplate Gothic Bold" panose="020E0705020206020404" pitchFamily="34" charset="77"/>
            </a:endParaRPr>
          </a:p>
          <a:p>
            <a:pPr marL="336550" indent="-336550">
              <a:lnSpc>
                <a:spcPct val="90000"/>
              </a:lnSpc>
              <a:spcBef>
                <a:spcPts val="600"/>
              </a:spcBef>
              <a:buClr>
                <a:srgbClr val="FFFFFF"/>
              </a:buClr>
              <a:buSzPct val="113000"/>
              <a:buFont typeface="Times New Roman" panose="02020603050405020304" pitchFamily="18" charset="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300" dirty="0">
              <a:solidFill>
                <a:schemeClr val="tx1"/>
              </a:solidFill>
              <a:latin typeface="Copperplate Gothic Bold" panose="020E0705020206020404" pitchFamily="34" charset="77"/>
            </a:endParaRPr>
          </a:p>
          <a:p>
            <a:pPr marL="336550" indent="-336550">
              <a:lnSpc>
                <a:spcPct val="90000"/>
              </a:lnSpc>
              <a:spcBef>
                <a:spcPts val="600"/>
              </a:spcBef>
              <a:buClr>
                <a:srgbClr val="FFFFFF"/>
              </a:buClr>
              <a:buSzPct val="113000"/>
              <a:buFont typeface="Times New Roman" panose="02020603050405020304" pitchFamily="18" charset="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dirty="0">
                <a:solidFill>
                  <a:schemeClr val="tx1"/>
                </a:solidFill>
                <a:latin typeface="Chalkboard SE" panose="03050602040202020205" pitchFamily="66" charset="77"/>
              </a:rPr>
              <a:t>Nel SNC le FIBRE AMIELINICHE sono molto più numerose che nel SNP e NON PRESENTANO ALCUNA GUAINA, decorrendo totalmente libere tra le altre componenti Neuronali e Gliali. </a:t>
            </a:r>
          </a:p>
        </p:txBody>
      </p:sp>
      <p:pic>
        <p:nvPicPr>
          <p:cNvPr id="19459" name="Picture 3">
            <a:extLst>
              <a:ext uri="{FF2B5EF4-FFF2-40B4-BE49-F238E27FC236}">
                <a16:creationId xmlns:a16="http://schemas.microsoft.com/office/drawing/2014/main" id="{29688267-113B-4B3E-8FAC-5594F31E6D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1268413"/>
            <a:ext cx="3824288" cy="46815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2744144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1" name="Rectangle 1">
            <a:extLst>
              <a:ext uri="{FF2B5EF4-FFF2-40B4-BE49-F238E27FC236}">
                <a16:creationId xmlns:a16="http://schemas.microsoft.com/office/drawing/2014/main" id="{2DE27692-175A-4D49-9333-E878CAB3BABA}"/>
              </a:ext>
            </a:extLst>
          </p:cNvPr>
          <p:cNvSpPr>
            <a:spLocks noGrp="1" noChangeArrowheads="1"/>
          </p:cNvSpPr>
          <p:nvPr>
            <p:ph type="title"/>
          </p:nvPr>
        </p:nvSpPr>
        <p:spPr>
          <a:xfrm>
            <a:off x="684213" y="1916113"/>
            <a:ext cx="7872412" cy="1905000"/>
          </a:xfrm>
          <a:ln/>
        </p:spPr>
        <p:txBody>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dirty="0" err="1">
                <a:solidFill>
                  <a:schemeClr val="tx1"/>
                </a:solidFill>
                <a:latin typeface="Gurmukhi MN" panose="02020600050405020304" pitchFamily="18" charset="0"/>
                <a:cs typeface="Gurmukhi MN" panose="02020600050405020304" pitchFamily="18" charset="0"/>
              </a:rPr>
              <a:t>N</a:t>
            </a:r>
            <a:r>
              <a:rPr lang="it-IT" altLang="it-IT" dirty="0">
                <a:solidFill>
                  <a:schemeClr val="tx1"/>
                </a:solidFill>
                <a:latin typeface="Gurmukhi MN" panose="02020600050405020304" pitchFamily="18" charset="0"/>
                <a:cs typeface="Gurmukhi MN" panose="02020600050405020304" pitchFamily="18" charset="0"/>
              </a:rPr>
              <a:t> E U </a:t>
            </a:r>
            <a:r>
              <a:rPr lang="it-IT" altLang="it-IT" dirty="0" err="1">
                <a:solidFill>
                  <a:schemeClr val="tx1"/>
                </a:solidFill>
                <a:latin typeface="Gurmukhi MN" panose="02020600050405020304" pitchFamily="18" charset="0"/>
                <a:cs typeface="Gurmukhi MN" panose="02020600050405020304" pitchFamily="18" charset="0"/>
              </a:rPr>
              <a:t>R</a:t>
            </a:r>
            <a:r>
              <a:rPr lang="it-IT" altLang="it-IT" dirty="0">
                <a:solidFill>
                  <a:schemeClr val="tx1"/>
                </a:solidFill>
                <a:latin typeface="Gurmukhi MN" panose="02020600050405020304" pitchFamily="18" charset="0"/>
                <a:cs typeface="Gurmukhi MN" panose="02020600050405020304" pitchFamily="18" charset="0"/>
              </a:rPr>
              <a:t> O G L </a:t>
            </a:r>
            <a:r>
              <a:rPr lang="it-IT" altLang="it-IT" dirty="0" err="1">
                <a:solidFill>
                  <a:schemeClr val="tx1"/>
                </a:solidFill>
                <a:latin typeface="Gurmukhi MN" panose="02020600050405020304" pitchFamily="18" charset="0"/>
                <a:cs typeface="Gurmukhi MN" panose="02020600050405020304" pitchFamily="18" charset="0"/>
              </a:rPr>
              <a:t>ì</a:t>
            </a:r>
            <a:r>
              <a:rPr lang="it-IT" altLang="it-IT" dirty="0">
                <a:solidFill>
                  <a:schemeClr val="tx1"/>
                </a:solidFill>
                <a:latin typeface="Gurmukhi MN" panose="02020600050405020304" pitchFamily="18" charset="0"/>
                <a:cs typeface="Gurmukhi MN" panose="02020600050405020304" pitchFamily="18" charset="0"/>
              </a:rPr>
              <a:t> A</a:t>
            </a:r>
          </a:p>
        </p:txBody>
      </p:sp>
      <p:pic>
        <p:nvPicPr>
          <p:cNvPr id="20482" name="Picture 2">
            <a:extLst>
              <a:ext uri="{FF2B5EF4-FFF2-40B4-BE49-F238E27FC236}">
                <a16:creationId xmlns:a16="http://schemas.microsoft.com/office/drawing/2014/main" id="{A6AC936F-4354-40DB-96CA-4D44A827464B}"/>
              </a:ext>
            </a:extLst>
          </p:cNvPr>
          <p:cNvPicPr>
            <a:picLocks noChangeAspect="1" noChangeArrowheads="1"/>
          </p:cNvPicPr>
          <p:nvPr/>
        </p:nvPicPr>
        <p:blipFill>
          <a:blip r:embed="rId3">
            <a:lum bright="-12000" contrast="12000"/>
            <a:extLst>
              <a:ext uri="{28A0092B-C50C-407E-A947-70E740481C1C}">
                <a14:useLocalDpi xmlns:a14="http://schemas.microsoft.com/office/drawing/2010/main" val="0"/>
              </a:ext>
            </a:extLst>
          </a:blip>
          <a:srcRect/>
          <a:stretch>
            <a:fillRect/>
          </a:stretch>
        </p:blipFill>
        <p:spPr bwMode="auto">
          <a:xfrm>
            <a:off x="3151188" y="3644900"/>
            <a:ext cx="2882900" cy="2952750"/>
          </a:xfrm>
          <a:prstGeom prst="rect">
            <a:avLst/>
          </a:prstGeom>
          <a:noFill/>
          <a:ln>
            <a:noFill/>
          </a:ln>
          <a:effectLst/>
          <a:extLst>
            <a:ext uri="{909E8E84-426E-40DD-AFC4-6F175D3DCCD1}">
              <a14:hiddenFill xmlns:a14="http://schemas.microsoft.com/office/drawing/2010/main">
                <a:blipFill dpi="0" rotWithShape="0">
                  <a:blip>
                    <a:lum bright="-12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2432850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1" name="Rectangle 1">
            <a:extLst>
              <a:ext uri="{FF2B5EF4-FFF2-40B4-BE49-F238E27FC236}">
                <a16:creationId xmlns:a16="http://schemas.microsoft.com/office/drawing/2014/main" id="{CD476130-6EDD-42EF-B29F-5EF5FD584C5F}"/>
              </a:ext>
            </a:extLst>
          </p:cNvPr>
          <p:cNvSpPr>
            <a:spLocks noGrp="1" noChangeArrowheads="1"/>
          </p:cNvSpPr>
          <p:nvPr>
            <p:ph type="title" idx="4294967295"/>
          </p:nvPr>
        </p:nvSpPr>
        <p:spPr>
          <a:xfrm>
            <a:off x="0" y="0"/>
            <a:ext cx="9144000" cy="11303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SISTEMA NERVOSO CENTRALE e PERIFERICO</a:t>
            </a:r>
            <a:r>
              <a:rPr lang="it-IT" altLang="it-IT" sz="3600" dirty="0">
                <a:solidFill>
                  <a:schemeClr val="tx1"/>
                </a:solidFill>
                <a:latin typeface="Gurmukhi MN" panose="02020600050405020304" pitchFamily="18" charset="0"/>
                <a:cs typeface="Gurmukhi MN" panose="02020600050405020304" pitchFamily="18" charset="0"/>
              </a:rPr>
              <a:t> </a:t>
            </a:r>
          </a:p>
        </p:txBody>
      </p:sp>
      <p:pic>
        <p:nvPicPr>
          <p:cNvPr id="5122" name="Picture 2">
            <a:extLst>
              <a:ext uri="{FF2B5EF4-FFF2-40B4-BE49-F238E27FC236}">
                <a16:creationId xmlns:a16="http://schemas.microsoft.com/office/drawing/2014/main" id="{ABFA7B32-8AA5-45CF-8367-1C7A5C1EC0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8038" y="1089025"/>
            <a:ext cx="5795962" cy="57689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3" name="Picture 3">
            <a:extLst>
              <a:ext uri="{FF2B5EF4-FFF2-40B4-BE49-F238E27FC236}">
                <a16:creationId xmlns:a16="http://schemas.microsoft.com/office/drawing/2014/main" id="{4B397C4F-AE0A-4C7B-AEA9-407025DFA4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981075"/>
            <a:ext cx="2889250" cy="5876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2743320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5" name="Rectangle 1">
            <a:extLst>
              <a:ext uri="{FF2B5EF4-FFF2-40B4-BE49-F238E27FC236}">
                <a16:creationId xmlns:a16="http://schemas.microsoft.com/office/drawing/2014/main" id="{A43941F0-7110-4282-A619-33DCC7A3A765}"/>
              </a:ext>
            </a:extLst>
          </p:cNvPr>
          <p:cNvSpPr>
            <a:spLocks noGrp="1" noChangeArrowheads="1"/>
          </p:cNvSpPr>
          <p:nvPr>
            <p:ph type="title" idx="4294967295"/>
          </p:nvPr>
        </p:nvSpPr>
        <p:spPr>
          <a:xfrm>
            <a:off x="179388" y="0"/>
            <a:ext cx="8964612" cy="5810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err="1">
                <a:solidFill>
                  <a:schemeClr val="tx1"/>
                </a:solidFill>
                <a:latin typeface="Gurmukhi MN" panose="02020600050405020304" pitchFamily="18" charset="0"/>
                <a:cs typeface="Gurmukhi MN" panose="02020600050405020304" pitchFamily="18" charset="0"/>
              </a:rPr>
              <a:t>NEUROGLìA</a:t>
            </a:r>
            <a:r>
              <a:rPr lang="it-IT" altLang="it-IT" sz="3200" dirty="0">
                <a:solidFill>
                  <a:schemeClr val="tx1"/>
                </a:solidFill>
                <a:latin typeface="Gurmukhi MN" panose="02020600050405020304" pitchFamily="18" charset="0"/>
                <a:cs typeface="Gurmukhi MN" panose="02020600050405020304" pitchFamily="18" charset="0"/>
              </a:rPr>
              <a:t> DEL SNC</a:t>
            </a:r>
          </a:p>
        </p:txBody>
      </p:sp>
      <p:pic>
        <p:nvPicPr>
          <p:cNvPr id="21506" name="Picture 2">
            <a:extLst>
              <a:ext uri="{FF2B5EF4-FFF2-40B4-BE49-F238E27FC236}">
                <a16:creationId xmlns:a16="http://schemas.microsoft.com/office/drawing/2014/main" id="{7A43D5CC-E5C2-4B5C-9777-DC0EBC6B54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5650" y="908050"/>
            <a:ext cx="3308350" cy="3429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507" name="Text Box 3">
            <a:extLst>
              <a:ext uri="{FF2B5EF4-FFF2-40B4-BE49-F238E27FC236}">
                <a16:creationId xmlns:a16="http://schemas.microsoft.com/office/drawing/2014/main" id="{F0DA6EC2-34A7-431D-AC8C-1AA5B472AF5D}"/>
              </a:ext>
            </a:extLst>
          </p:cNvPr>
          <p:cNvSpPr txBox="1">
            <a:spLocks noChangeArrowheads="1"/>
          </p:cNvSpPr>
          <p:nvPr/>
        </p:nvSpPr>
        <p:spPr bwMode="auto">
          <a:xfrm>
            <a:off x="343149" y="764704"/>
            <a:ext cx="5440114" cy="59422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sz="1900" dirty="0">
                <a:solidFill>
                  <a:schemeClr val="tx1"/>
                </a:solidFill>
                <a:latin typeface="Chalkboard SE" panose="03050602040202020205" pitchFamily="66" charset="77"/>
              </a:rPr>
              <a:t>ASTROCITI: Fibrosi nella Sostanza Bianca e Protoplasmatici nella Sostanza Grigia del SNC. Hanno funzione TROFO-MECCANICA, intervengono nei Processi Riparativi (ove possibile) e nella BARRIERA tra Sangue e SNC (BARRIERA-EMATOENCEFALICA)</a:t>
            </a:r>
          </a:p>
          <a:p>
            <a:pPr>
              <a:buClrTx/>
              <a:buFontTx/>
              <a:buNone/>
            </a:pPr>
            <a:endParaRPr lang="it-IT" altLang="it-IT" sz="1900" dirty="0">
              <a:solidFill>
                <a:schemeClr val="tx1"/>
              </a:solidFill>
            </a:endParaRPr>
          </a:p>
          <a:p>
            <a:pPr>
              <a:buClrTx/>
              <a:buFontTx/>
              <a:buNone/>
            </a:pPr>
            <a:r>
              <a:rPr lang="it-IT" altLang="it-IT" sz="1900" dirty="0">
                <a:solidFill>
                  <a:schemeClr val="tx1"/>
                </a:solidFill>
                <a:latin typeface="Copperplate Gothic Bold" panose="020E0705020206020404" pitchFamily="34" charset="77"/>
              </a:rPr>
              <a:t>CELLULE della </a:t>
            </a:r>
            <a:r>
              <a:rPr lang="it-IT" altLang="it-IT" sz="1900" dirty="0" err="1">
                <a:solidFill>
                  <a:schemeClr val="tx1"/>
                </a:solidFill>
                <a:latin typeface="Copperplate Gothic Bold" panose="020E0705020206020404" pitchFamily="34" charset="77"/>
              </a:rPr>
              <a:t>MICROGLìA</a:t>
            </a:r>
            <a:r>
              <a:rPr lang="it-IT" altLang="it-IT" sz="1900" dirty="0">
                <a:solidFill>
                  <a:schemeClr val="tx1"/>
                </a:solidFill>
                <a:latin typeface="Copperplate Gothic Bold" panose="020E0705020206020404" pitchFamily="34" charset="77"/>
              </a:rPr>
              <a:t>: piccole cellule che hanno Proprietà FAGOCITARIE simile ai Macrofagi</a:t>
            </a:r>
          </a:p>
          <a:p>
            <a:pPr>
              <a:buClrTx/>
              <a:buFontTx/>
              <a:buNone/>
            </a:pPr>
            <a:endParaRPr lang="it-IT" altLang="it-IT" sz="1900" dirty="0">
              <a:solidFill>
                <a:schemeClr val="tx1"/>
              </a:solidFill>
            </a:endParaRPr>
          </a:p>
          <a:p>
            <a:pPr>
              <a:buClrTx/>
              <a:buFontTx/>
              <a:buNone/>
            </a:pPr>
            <a:r>
              <a:rPr lang="it-IT" altLang="it-IT" sz="1900" dirty="0">
                <a:solidFill>
                  <a:schemeClr val="tx1"/>
                </a:solidFill>
                <a:latin typeface="Chalkduster" panose="03050602040202020205" pitchFamily="66" charset="77"/>
              </a:rPr>
              <a:t>OLIGODENDROCITI: coinvolti nella produzione delle Guaine Mieliniche</a:t>
            </a:r>
          </a:p>
          <a:p>
            <a:pPr>
              <a:buClrTx/>
              <a:buFontTx/>
              <a:buNone/>
            </a:pPr>
            <a:endParaRPr lang="it-IT" altLang="it-IT" sz="1900" dirty="0">
              <a:solidFill>
                <a:schemeClr val="tx1"/>
              </a:solidFill>
            </a:endParaRPr>
          </a:p>
          <a:p>
            <a:pPr>
              <a:buClrTx/>
              <a:buFontTx/>
              <a:buNone/>
            </a:pPr>
            <a:r>
              <a:rPr lang="it-IT" altLang="it-IT" sz="1900" dirty="0">
                <a:solidFill>
                  <a:schemeClr val="tx1"/>
                </a:solidFill>
                <a:latin typeface="Comic Sans MS" panose="030F0902030302020204" pitchFamily="66" charset="0"/>
              </a:rPr>
              <a:t>CELLULE EPENDIMALI: rivestono le CAVITA’ INTERNE del SNC (Ventricoli Encefalici e Canale Centrale del Midollo Spinale), costituendo anche i PLESSI COROIDEI, dove viene a formarsi il LIQUIDO CEREBRO-SPINALE (LIQUOR)</a:t>
            </a:r>
          </a:p>
        </p:txBody>
      </p:sp>
      <p:pic>
        <p:nvPicPr>
          <p:cNvPr id="21508" name="Picture 4">
            <a:extLst>
              <a:ext uri="{FF2B5EF4-FFF2-40B4-BE49-F238E27FC236}">
                <a16:creationId xmlns:a16="http://schemas.microsoft.com/office/drawing/2014/main" id="{DC3F5A1D-F682-4B8E-BF5C-8E4C4B536C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425" y="4292600"/>
            <a:ext cx="3203575" cy="2565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509" name="Text Box 5">
            <a:extLst>
              <a:ext uri="{FF2B5EF4-FFF2-40B4-BE49-F238E27FC236}">
                <a16:creationId xmlns:a16="http://schemas.microsoft.com/office/drawing/2014/main" id="{75C86E7A-8839-43C2-9A85-A8878BC09378}"/>
              </a:ext>
            </a:extLst>
          </p:cNvPr>
          <p:cNvSpPr txBox="1">
            <a:spLocks noChangeArrowheads="1"/>
          </p:cNvSpPr>
          <p:nvPr/>
        </p:nvSpPr>
        <p:spPr bwMode="auto">
          <a:xfrm>
            <a:off x="6516688" y="4508500"/>
            <a:ext cx="1227137"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sz="1400">
                <a:solidFill>
                  <a:srgbClr val="000066"/>
                </a:solidFill>
                <a:latin typeface="Arial Black" panose="020B0A04020102020204" pitchFamily="34" charset="0"/>
              </a:rPr>
              <a:t>EPENDIMA</a:t>
            </a:r>
          </a:p>
        </p:txBody>
      </p:sp>
    </p:spTree>
    <p:extLst>
      <p:ext uri="{BB962C8B-B14F-4D97-AF65-F5344CB8AC3E}">
        <p14:creationId xmlns:p14="http://schemas.microsoft.com/office/powerpoint/2010/main" val="226368625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29" name="Rectangle 1">
            <a:extLst>
              <a:ext uri="{FF2B5EF4-FFF2-40B4-BE49-F238E27FC236}">
                <a16:creationId xmlns:a16="http://schemas.microsoft.com/office/drawing/2014/main" id="{88760082-1DBA-4DB1-B0E7-9B11E5206A2A}"/>
              </a:ext>
            </a:extLst>
          </p:cNvPr>
          <p:cNvSpPr>
            <a:spLocks noGrp="1" noChangeArrowheads="1"/>
          </p:cNvSpPr>
          <p:nvPr>
            <p:ph type="title" idx="4294967295"/>
          </p:nvPr>
        </p:nvSpPr>
        <p:spPr>
          <a:xfrm>
            <a:off x="684213" y="333375"/>
            <a:ext cx="7772400" cy="5810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err="1">
                <a:solidFill>
                  <a:schemeClr val="tx1"/>
                </a:solidFill>
                <a:latin typeface="Gurmukhi MN" panose="02020600050405020304" pitchFamily="18" charset="0"/>
                <a:cs typeface="Gurmukhi MN" panose="02020600050405020304" pitchFamily="18" charset="0"/>
              </a:rPr>
              <a:t>NEUROGLìA</a:t>
            </a:r>
            <a:r>
              <a:rPr lang="it-IT" altLang="it-IT" sz="3200" dirty="0">
                <a:solidFill>
                  <a:schemeClr val="tx1"/>
                </a:solidFill>
                <a:latin typeface="Gurmukhi MN" panose="02020600050405020304" pitchFamily="18" charset="0"/>
                <a:cs typeface="Gurmukhi MN" panose="02020600050405020304" pitchFamily="18" charset="0"/>
              </a:rPr>
              <a:t> DEL SNP</a:t>
            </a:r>
          </a:p>
        </p:txBody>
      </p:sp>
      <p:pic>
        <p:nvPicPr>
          <p:cNvPr id="22530" name="Picture 2">
            <a:extLst>
              <a:ext uri="{FF2B5EF4-FFF2-40B4-BE49-F238E27FC236}">
                <a16:creationId xmlns:a16="http://schemas.microsoft.com/office/drawing/2014/main" id="{9C0E6194-2D6E-419D-AE7F-24D18CFF94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4438" y="2784475"/>
            <a:ext cx="4643437" cy="4073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31" name="Text Box 3">
            <a:extLst>
              <a:ext uri="{FF2B5EF4-FFF2-40B4-BE49-F238E27FC236}">
                <a16:creationId xmlns:a16="http://schemas.microsoft.com/office/drawing/2014/main" id="{7CBAB75D-507A-4CE2-9EE7-6BA38A8FD856}"/>
              </a:ext>
            </a:extLst>
          </p:cNvPr>
          <p:cNvSpPr txBox="1">
            <a:spLocks noChangeArrowheads="1"/>
          </p:cNvSpPr>
          <p:nvPr/>
        </p:nvSpPr>
        <p:spPr bwMode="auto">
          <a:xfrm>
            <a:off x="467544" y="1196975"/>
            <a:ext cx="8280920" cy="16949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sz="2600" dirty="0">
                <a:solidFill>
                  <a:schemeClr val="tx1"/>
                </a:solidFill>
                <a:latin typeface="Chalkboard SE" panose="03050602040202020205" pitchFamily="66" charset="77"/>
              </a:rPr>
              <a:t>CELLULE DI SCHWANN: vanno a produrre la GUAINA MIELINICA per le FIBRE MIELINICHE oppure costituiscono la GUAINA NEURILEMMALE per le FIBRE AMIELINICHE</a:t>
            </a:r>
          </a:p>
        </p:txBody>
      </p:sp>
    </p:spTree>
    <p:extLst>
      <p:ext uri="{BB962C8B-B14F-4D97-AF65-F5344CB8AC3E}">
        <p14:creationId xmlns:p14="http://schemas.microsoft.com/office/powerpoint/2010/main" val="193172660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l="3888" t="5411" r="4921" b="24991"/>
          <a:stretch>
            <a:fillRect/>
          </a:stretch>
        </p:blipFill>
        <p:spPr bwMode="auto">
          <a:xfrm>
            <a:off x="0" y="792163"/>
            <a:ext cx="9072563" cy="6048375"/>
          </a:xfrm>
          <a:prstGeom prst="rect">
            <a:avLst/>
          </a:prstGeom>
          <a:noFill/>
          <a:ln>
            <a:noFill/>
          </a:ln>
          <a:effectLst/>
          <a:extLst>
            <a:ext uri="{909E8E84-426E-40DD-AFC4-6F175D3DCCD1}">
              <a14:hiddenFill xmlns:a14="http://schemas.microsoft.com/office/drawing/2010/main">
                <a:blipFill dpi="0" rotWithShape="0">
                  <a:blip/>
                  <a:srcRect l="3888" t="5411" r="4921" b="2499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3" name="Rectangle 1">
            <a:extLst>
              <a:ext uri="{FF2B5EF4-FFF2-40B4-BE49-F238E27FC236}">
                <a16:creationId xmlns:a16="http://schemas.microsoft.com/office/drawing/2014/main" id="{1DC59EF7-A65F-455D-B2AA-82427D5C0498}"/>
              </a:ext>
            </a:extLst>
          </p:cNvPr>
          <p:cNvSpPr>
            <a:spLocks noGrp="1" noChangeArrowheads="1"/>
          </p:cNvSpPr>
          <p:nvPr>
            <p:ph type="title" idx="4294967295"/>
          </p:nvPr>
        </p:nvSpPr>
        <p:spPr>
          <a:xfrm>
            <a:off x="0" y="-171400"/>
            <a:ext cx="9144000" cy="1166589"/>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latin typeface="Gurmukhi MN" panose="02020600050405020304" pitchFamily="18" charset="0"/>
                <a:cs typeface="Gurmukhi MN" panose="02020600050405020304" pitchFamily="18" charset="0"/>
              </a:rPr>
              <a:t>RAPPORTI MORFOLOGICI e FUNZIONALI tra NEURONI e tra NEURONI ed ORGANI EFFETTORI</a:t>
            </a:r>
          </a:p>
        </p:txBody>
      </p:sp>
      <p:sp>
        <p:nvSpPr>
          <p:cNvPr id="23554" name="Text Box 2">
            <a:extLst>
              <a:ext uri="{FF2B5EF4-FFF2-40B4-BE49-F238E27FC236}">
                <a16:creationId xmlns:a16="http://schemas.microsoft.com/office/drawing/2014/main" id="{1CB6F080-DA4E-4F4C-8BD4-A549471BE574}"/>
              </a:ext>
            </a:extLst>
          </p:cNvPr>
          <p:cNvSpPr txBox="1">
            <a:spLocks noChangeArrowheads="1"/>
          </p:cNvSpPr>
          <p:nvPr/>
        </p:nvSpPr>
        <p:spPr bwMode="auto">
          <a:xfrm>
            <a:off x="467544" y="1196752"/>
            <a:ext cx="8352928" cy="55113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sz="2200" dirty="0">
                <a:solidFill>
                  <a:schemeClr val="tx1"/>
                </a:solidFill>
              </a:rPr>
              <a:t>Si classificano </a:t>
            </a:r>
            <a:r>
              <a:rPr lang="it-IT" altLang="it-IT" sz="2200" dirty="0">
                <a:solidFill>
                  <a:schemeClr val="tx1"/>
                </a:solidFill>
                <a:latin typeface="Arial Black" panose="020B0A04020102020204" pitchFamily="34" charset="0"/>
              </a:rPr>
              <a:t>2 MODALITA’ MORFO-FUNZIONALI</a:t>
            </a:r>
            <a:r>
              <a:rPr lang="it-IT" altLang="it-IT" sz="2200" dirty="0">
                <a:solidFill>
                  <a:schemeClr val="tx1"/>
                </a:solidFill>
              </a:rPr>
              <a:t>:</a:t>
            </a:r>
          </a:p>
          <a:p>
            <a:pPr>
              <a:buClrTx/>
              <a:buFontTx/>
              <a:buNone/>
            </a:pPr>
            <a:endParaRPr lang="it-IT" altLang="it-IT" sz="2200" dirty="0">
              <a:solidFill>
                <a:schemeClr val="tx1"/>
              </a:solidFill>
            </a:endParaRPr>
          </a:p>
          <a:p>
            <a:pPr>
              <a:buClr>
                <a:srgbClr val="FFFFFF"/>
              </a:buClr>
            </a:pPr>
            <a:r>
              <a:rPr lang="it-IT" altLang="it-IT" sz="2200" dirty="0">
                <a:solidFill>
                  <a:schemeClr val="tx1"/>
                </a:solidFill>
                <a:latin typeface="Comic Sans MS" panose="030F0902030302020204" pitchFamily="66" charset="0"/>
              </a:rPr>
              <a:t>- </a:t>
            </a:r>
            <a:r>
              <a:rPr lang="it-IT" altLang="it-IT" sz="2200" b="1" dirty="0">
                <a:solidFill>
                  <a:schemeClr val="tx1"/>
                </a:solidFill>
                <a:latin typeface="Comic Sans MS" panose="030F0902030302020204" pitchFamily="66" charset="0"/>
              </a:rPr>
              <a:t>SINAPSI</a:t>
            </a:r>
            <a:r>
              <a:rPr lang="it-IT" altLang="it-IT" sz="2200" dirty="0">
                <a:solidFill>
                  <a:schemeClr val="tx1"/>
                </a:solidFill>
                <a:latin typeface="Comic Sans MS" panose="030F0902030302020204" pitchFamily="66" charset="0"/>
              </a:rPr>
              <a:t>: è il RAPPORTO che si istaura tra Neuroni. Attraverso la Sinapsi l’ Impulso può essere trasmesso da un Neurone ad un altro, attraverso il cosiddetto SPAZIO SINAPTICO, che si delimita tra la MEMBRANA PRESINAPTICA e la MEMBRANA POST-SINAPTICA;</a:t>
            </a:r>
          </a:p>
          <a:p>
            <a:pPr>
              <a:buClrTx/>
              <a:buFontTx/>
              <a:buNone/>
            </a:pPr>
            <a:endParaRPr lang="it-IT" altLang="it-IT" sz="2200" dirty="0">
              <a:solidFill>
                <a:schemeClr val="tx1"/>
              </a:solidFill>
              <a:latin typeface="Comic Sans MS" panose="030F0902030302020204" pitchFamily="66" charset="0"/>
            </a:endParaRPr>
          </a:p>
          <a:p>
            <a:pPr>
              <a:buClrTx/>
              <a:buFontTx/>
              <a:buNone/>
            </a:pPr>
            <a:r>
              <a:rPr lang="it-IT" altLang="it-IT" sz="2200" dirty="0">
                <a:solidFill>
                  <a:schemeClr val="tx1"/>
                </a:solidFill>
              </a:rPr>
              <a:t>- </a:t>
            </a:r>
            <a:r>
              <a:rPr lang="it-IT" altLang="it-IT" sz="2200" b="1" dirty="0">
                <a:solidFill>
                  <a:schemeClr val="tx1"/>
                </a:solidFill>
                <a:latin typeface="Comic Sans MS" panose="030F0902030302020204" pitchFamily="66" charset="0"/>
                <a:cs typeface="Al Bayan Plain" pitchFamily="2" charset="-78"/>
              </a:rPr>
              <a:t>GIUNZIONE (Giunzione Cito-Neurale)</a:t>
            </a:r>
            <a:r>
              <a:rPr lang="it-IT" altLang="it-IT" sz="2200" dirty="0">
                <a:solidFill>
                  <a:schemeClr val="tx1"/>
                </a:solidFill>
                <a:latin typeface="Comic Sans MS" panose="030F0902030302020204" pitchFamily="66" charset="0"/>
                <a:cs typeface="Al Bayan Plain" pitchFamily="2" charset="-78"/>
              </a:rPr>
              <a:t>: si istaura tra un Neurone e un cosiddetto ORGANO EFFETTORE, quale un MUSCOLO STRIATO SCHELETRICO (Giunzione Neuro-Muscolare o PLACCA MOTRICE), MUSCOLATURA LISCIA, EPITELI GHIANDOLARI. Può descriversi anche nel RAPPORTO tra CELLULE NEUROEPITELIALI che raccolgono informazioni relative ai SENSI SPECIFICI e le FIBRE NERVOSE competenti a trasportare tali informazioni al SNC.</a:t>
            </a:r>
          </a:p>
        </p:txBody>
      </p:sp>
    </p:spTree>
    <p:extLst>
      <p:ext uri="{BB962C8B-B14F-4D97-AF65-F5344CB8AC3E}">
        <p14:creationId xmlns:p14="http://schemas.microsoft.com/office/powerpoint/2010/main" val="168207073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7" name="Rectangle 1">
            <a:extLst>
              <a:ext uri="{FF2B5EF4-FFF2-40B4-BE49-F238E27FC236}">
                <a16:creationId xmlns:a16="http://schemas.microsoft.com/office/drawing/2014/main" id="{3520CDD4-DA86-44B9-8670-C983AB923895}"/>
              </a:ext>
            </a:extLst>
          </p:cNvPr>
          <p:cNvSpPr>
            <a:spLocks noGrp="1" noChangeArrowheads="1"/>
          </p:cNvSpPr>
          <p:nvPr>
            <p:ph type="title" idx="4294967295"/>
          </p:nvPr>
        </p:nvSpPr>
        <p:spPr>
          <a:xfrm>
            <a:off x="1476375" y="0"/>
            <a:ext cx="5400675" cy="5810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err="1">
                <a:solidFill>
                  <a:schemeClr val="tx1"/>
                </a:solidFill>
                <a:latin typeface="Gurmukhi MN" panose="02020600050405020304" pitchFamily="18" charset="0"/>
                <a:cs typeface="Gurmukhi MN" panose="02020600050405020304" pitchFamily="18" charset="0"/>
              </a:rPr>
              <a:t>S</a:t>
            </a:r>
            <a:r>
              <a:rPr lang="it-IT" altLang="it-IT" sz="3200" dirty="0">
                <a:solidFill>
                  <a:schemeClr val="tx1"/>
                </a:solidFill>
                <a:latin typeface="Gurmukhi MN" panose="02020600050405020304" pitchFamily="18" charset="0"/>
                <a:cs typeface="Gurmukhi MN" panose="02020600050405020304" pitchFamily="18" charset="0"/>
              </a:rPr>
              <a:t> I </a:t>
            </a:r>
            <a:r>
              <a:rPr lang="it-IT" altLang="it-IT" sz="3200" dirty="0" err="1">
                <a:solidFill>
                  <a:schemeClr val="tx1"/>
                </a:solidFill>
                <a:latin typeface="Gurmukhi MN" panose="02020600050405020304" pitchFamily="18" charset="0"/>
                <a:cs typeface="Gurmukhi MN" panose="02020600050405020304" pitchFamily="18" charset="0"/>
              </a:rPr>
              <a:t>N</a:t>
            </a:r>
            <a:r>
              <a:rPr lang="it-IT" altLang="it-IT" sz="3200" dirty="0">
                <a:solidFill>
                  <a:schemeClr val="tx1"/>
                </a:solidFill>
                <a:latin typeface="Gurmukhi MN" panose="02020600050405020304" pitchFamily="18" charset="0"/>
                <a:cs typeface="Gurmukhi MN" panose="02020600050405020304" pitchFamily="18" charset="0"/>
              </a:rPr>
              <a:t> A </a:t>
            </a:r>
            <a:r>
              <a:rPr lang="it-IT" altLang="it-IT" sz="3200" dirty="0" err="1">
                <a:solidFill>
                  <a:schemeClr val="tx1"/>
                </a:solidFill>
                <a:latin typeface="Gurmukhi MN" panose="02020600050405020304" pitchFamily="18" charset="0"/>
                <a:cs typeface="Gurmukhi MN" panose="02020600050405020304" pitchFamily="18" charset="0"/>
              </a:rPr>
              <a:t>P</a:t>
            </a:r>
            <a:r>
              <a:rPr lang="it-IT" altLang="it-IT" sz="3200" dirty="0">
                <a:solidFill>
                  <a:schemeClr val="tx1"/>
                </a:solidFill>
                <a:latin typeface="Gurmukhi MN" panose="02020600050405020304" pitchFamily="18" charset="0"/>
                <a:cs typeface="Gurmukhi MN" panose="02020600050405020304" pitchFamily="18" charset="0"/>
              </a:rPr>
              <a:t> </a:t>
            </a:r>
            <a:r>
              <a:rPr lang="it-IT" altLang="it-IT" sz="3200" dirty="0" err="1">
                <a:solidFill>
                  <a:schemeClr val="tx1"/>
                </a:solidFill>
                <a:latin typeface="Gurmukhi MN" panose="02020600050405020304" pitchFamily="18" charset="0"/>
                <a:cs typeface="Gurmukhi MN" panose="02020600050405020304" pitchFamily="18" charset="0"/>
              </a:rPr>
              <a:t>S</a:t>
            </a:r>
            <a:r>
              <a:rPr lang="it-IT" altLang="it-IT" sz="3200" dirty="0">
                <a:solidFill>
                  <a:schemeClr val="tx1"/>
                </a:solidFill>
                <a:latin typeface="Gurmukhi MN" panose="02020600050405020304" pitchFamily="18" charset="0"/>
                <a:cs typeface="Gurmukhi MN" panose="02020600050405020304" pitchFamily="18" charset="0"/>
              </a:rPr>
              <a:t> I</a:t>
            </a:r>
          </a:p>
        </p:txBody>
      </p:sp>
      <p:pic>
        <p:nvPicPr>
          <p:cNvPr id="24578" name="Picture 2">
            <a:extLst>
              <a:ext uri="{FF2B5EF4-FFF2-40B4-BE49-F238E27FC236}">
                <a16:creationId xmlns:a16="http://schemas.microsoft.com/office/drawing/2014/main" id="{3D7CD385-B0E5-44D0-9287-52C7F629276E}"/>
              </a:ext>
            </a:extLst>
          </p:cNvPr>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0" y="2636838"/>
            <a:ext cx="2268538" cy="4221162"/>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579" name="Picture 3">
            <a:extLst>
              <a:ext uri="{FF2B5EF4-FFF2-40B4-BE49-F238E27FC236}">
                <a16:creationId xmlns:a16="http://schemas.microsoft.com/office/drawing/2014/main" id="{EFFE7393-643A-4C25-8FD6-D9B2B14D31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8538" y="2708275"/>
            <a:ext cx="4121150" cy="4149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580" name="Picture 4">
            <a:extLst>
              <a:ext uri="{FF2B5EF4-FFF2-40B4-BE49-F238E27FC236}">
                <a16:creationId xmlns:a16="http://schemas.microsoft.com/office/drawing/2014/main" id="{4637C50C-33D2-45E2-9709-8149181AB8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6513" y="2708275"/>
            <a:ext cx="2757487" cy="4149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81" name="Text Box 5">
            <a:extLst>
              <a:ext uri="{FF2B5EF4-FFF2-40B4-BE49-F238E27FC236}">
                <a16:creationId xmlns:a16="http://schemas.microsoft.com/office/drawing/2014/main" id="{7EC9215A-D5ED-4C63-BC11-C929448673DC}"/>
              </a:ext>
            </a:extLst>
          </p:cNvPr>
          <p:cNvSpPr txBox="1">
            <a:spLocks noChangeArrowheads="1"/>
          </p:cNvSpPr>
          <p:nvPr/>
        </p:nvSpPr>
        <p:spPr bwMode="auto">
          <a:xfrm>
            <a:off x="0" y="692150"/>
            <a:ext cx="9144000" cy="13871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sz="2800" dirty="0">
                <a:solidFill>
                  <a:schemeClr val="tx1"/>
                </a:solidFill>
                <a:latin typeface="Comic Sans MS" panose="030F0902030302020204" pitchFamily="66" charset="0"/>
              </a:rPr>
              <a:t>Possono essere di vario tipo (ASSO-SOMATICHE, ASSO-DENDRITICHE, ASSO-ASSONICHE) ed avere significato ECCITATORIO o INIBITORIO</a:t>
            </a:r>
            <a:r>
              <a:rPr lang="it-IT" altLang="it-IT" sz="2800" dirty="0"/>
              <a:t>. </a:t>
            </a:r>
          </a:p>
        </p:txBody>
      </p:sp>
    </p:spTree>
    <p:extLst>
      <p:ext uri="{BB962C8B-B14F-4D97-AF65-F5344CB8AC3E}">
        <p14:creationId xmlns:p14="http://schemas.microsoft.com/office/powerpoint/2010/main" val="113646944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1" name="Rectangle 1">
            <a:extLst>
              <a:ext uri="{FF2B5EF4-FFF2-40B4-BE49-F238E27FC236}">
                <a16:creationId xmlns:a16="http://schemas.microsoft.com/office/drawing/2014/main" id="{D2380285-403C-4C26-B0B8-E86BEDFE795C}"/>
              </a:ext>
            </a:extLst>
          </p:cNvPr>
          <p:cNvSpPr>
            <a:spLocks noGrp="1" noChangeArrowheads="1"/>
          </p:cNvSpPr>
          <p:nvPr>
            <p:ph type="title" idx="4294967295"/>
          </p:nvPr>
        </p:nvSpPr>
        <p:spPr>
          <a:xfrm>
            <a:off x="0" y="0"/>
            <a:ext cx="9144000" cy="5810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GIUNZIONI CITONEURALI</a:t>
            </a:r>
          </a:p>
        </p:txBody>
      </p:sp>
      <p:pic>
        <p:nvPicPr>
          <p:cNvPr id="25602" name="Picture 2">
            <a:extLst>
              <a:ext uri="{FF2B5EF4-FFF2-40B4-BE49-F238E27FC236}">
                <a16:creationId xmlns:a16="http://schemas.microsoft.com/office/drawing/2014/main" id="{BE4D14E0-B251-4932-B8E8-B1CD629B0A30}"/>
              </a:ext>
            </a:extLst>
          </p:cNvPr>
          <p:cNvPicPr>
            <a:picLocks noChangeAspect="1" noChangeArrowheads="1"/>
          </p:cNvPicPr>
          <p:nvPr/>
        </p:nvPicPr>
        <p:blipFill>
          <a:blip r:embed="rId3">
            <a:lum bright="-12000" contrast="36000"/>
            <a:extLst>
              <a:ext uri="{28A0092B-C50C-407E-A947-70E740481C1C}">
                <a14:useLocalDpi xmlns:a14="http://schemas.microsoft.com/office/drawing/2010/main" val="0"/>
              </a:ext>
            </a:extLst>
          </a:blip>
          <a:srcRect/>
          <a:stretch>
            <a:fillRect/>
          </a:stretch>
        </p:blipFill>
        <p:spPr bwMode="auto">
          <a:xfrm>
            <a:off x="0" y="620713"/>
            <a:ext cx="4643438" cy="3627437"/>
          </a:xfrm>
          <a:prstGeom prst="rect">
            <a:avLst/>
          </a:prstGeom>
          <a:noFill/>
          <a:ln>
            <a:noFill/>
          </a:ln>
          <a:effectLst/>
          <a:extLst>
            <a:ext uri="{909E8E84-426E-40DD-AFC4-6F175D3DCCD1}">
              <a14:hiddenFill xmlns:a14="http://schemas.microsoft.com/office/drawing/2010/main">
                <a:blipFill dpi="0" rotWithShape="0">
                  <a:blip>
                    <a:lum bright="-12000" contrast="3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5603" name="Picture 3">
            <a:extLst>
              <a:ext uri="{FF2B5EF4-FFF2-40B4-BE49-F238E27FC236}">
                <a16:creationId xmlns:a16="http://schemas.microsoft.com/office/drawing/2014/main" id="{4EAA2C2E-1A8A-4460-853A-3A9FBA45FD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1650" y="476250"/>
            <a:ext cx="2292350" cy="38163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5604" name="Picture 4">
            <a:extLst>
              <a:ext uri="{FF2B5EF4-FFF2-40B4-BE49-F238E27FC236}">
                <a16:creationId xmlns:a16="http://schemas.microsoft.com/office/drawing/2014/main" id="{DE65D7A7-3F3E-4E7B-81BA-CCFCD08B6F61}"/>
              </a:ext>
            </a:extLst>
          </p:cNvPr>
          <p:cNvPicPr>
            <a:picLocks noChangeAspect="1" noChangeArrowheads="1"/>
          </p:cNvPicPr>
          <p:nvPr/>
        </p:nvPicPr>
        <p:blipFill>
          <a:blip r:embed="rId5">
            <a:lum bright="-6000" contrast="6000"/>
            <a:extLst>
              <a:ext uri="{28A0092B-C50C-407E-A947-70E740481C1C}">
                <a14:useLocalDpi xmlns:a14="http://schemas.microsoft.com/office/drawing/2010/main" val="0"/>
              </a:ext>
            </a:extLst>
          </a:blip>
          <a:srcRect/>
          <a:stretch>
            <a:fillRect/>
          </a:stretch>
        </p:blipFill>
        <p:spPr bwMode="auto">
          <a:xfrm>
            <a:off x="3492500" y="4291013"/>
            <a:ext cx="2952750" cy="2566987"/>
          </a:xfrm>
          <a:prstGeom prst="rect">
            <a:avLst/>
          </a:prstGeom>
          <a:noFill/>
          <a:ln>
            <a:noFill/>
          </a:ln>
          <a:effectLst/>
          <a:extLst>
            <a:ext uri="{909E8E84-426E-40DD-AFC4-6F175D3DCCD1}">
              <a14:hiddenFill xmlns:a14="http://schemas.microsoft.com/office/drawing/2010/main">
                <a:blipFill dpi="0" rotWithShape="0">
                  <a:blip>
                    <a:lum bright="-6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605" name="Text Box 5">
            <a:extLst>
              <a:ext uri="{FF2B5EF4-FFF2-40B4-BE49-F238E27FC236}">
                <a16:creationId xmlns:a16="http://schemas.microsoft.com/office/drawing/2014/main" id="{62B3BA8F-6727-4D49-A7E6-08074D5BF48E}"/>
              </a:ext>
            </a:extLst>
          </p:cNvPr>
          <p:cNvSpPr txBox="1">
            <a:spLocks noChangeArrowheads="1"/>
          </p:cNvSpPr>
          <p:nvPr/>
        </p:nvSpPr>
        <p:spPr bwMode="auto">
          <a:xfrm>
            <a:off x="0" y="4221163"/>
            <a:ext cx="3260725" cy="1008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2000" b="1" dirty="0">
                <a:solidFill>
                  <a:schemeClr val="tx1"/>
                </a:solidFill>
                <a:latin typeface="Papyrus" panose="020B0602040200020303" pitchFamily="34" charset="77"/>
              </a:rPr>
              <a:t>1. GIUNZIONE NEUROMUSCOLARE</a:t>
            </a:r>
          </a:p>
          <a:p>
            <a:pPr algn="ctr">
              <a:buClrTx/>
              <a:buFontTx/>
              <a:buNone/>
            </a:pPr>
            <a:r>
              <a:rPr lang="it-IT" altLang="it-IT" sz="2000" b="1" dirty="0">
                <a:solidFill>
                  <a:schemeClr val="tx1"/>
                </a:solidFill>
                <a:latin typeface="Papyrus" panose="020B0602040200020303" pitchFamily="34" charset="77"/>
              </a:rPr>
              <a:t>(Placca Motrice)</a:t>
            </a:r>
          </a:p>
        </p:txBody>
      </p:sp>
      <p:sp>
        <p:nvSpPr>
          <p:cNvPr id="25606" name="Text Box 6">
            <a:extLst>
              <a:ext uri="{FF2B5EF4-FFF2-40B4-BE49-F238E27FC236}">
                <a16:creationId xmlns:a16="http://schemas.microsoft.com/office/drawing/2014/main" id="{81E1B419-2C84-460E-8741-529C59AF01BE}"/>
              </a:ext>
            </a:extLst>
          </p:cNvPr>
          <p:cNvSpPr txBox="1">
            <a:spLocks noChangeArrowheads="1"/>
          </p:cNvSpPr>
          <p:nvPr/>
        </p:nvSpPr>
        <p:spPr bwMode="auto">
          <a:xfrm>
            <a:off x="323850" y="630238"/>
            <a:ext cx="384175"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dirty="0">
                <a:solidFill>
                  <a:srgbClr val="FF0066"/>
                </a:solidFill>
                <a:latin typeface="Arial Black" panose="020B0A04020102020204" pitchFamily="34" charset="0"/>
              </a:rPr>
              <a:t>1</a:t>
            </a:r>
          </a:p>
        </p:txBody>
      </p:sp>
      <p:sp>
        <p:nvSpPr>
          <p:cNvPr id="25607" name="Text Box 7">
            <a:extLst>
              <a:ext uri="{FF2B5EF4-FFF2-40B4-BE49-F238E27FC236}">
                <a16:creationId xmlns:a16="http://schemas.microsoft.com/office/drawing/2014/main" id="{1486ECA3-7BE5-4DE6-A123-219B3077681D}"/>
              </a:ext>
            </a:extLst>
          </p:cNvPr>
          <p:cNvSpPr txBox="1">
            <a:spLocks noChangeArrowheads="1"/>
          </p:cNvSpPr>
          <p:nvPr/>
        </p:nvSpPr>
        <p:spPr bwMode="auto">
          <a:xfrm>
            <a:off x="8604250" y="3068638"/>
            <a:ext cx="384175"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a:solidFill>
                  <a:srgbClr val="FF0066"/>
                </a:solidFill>
                <a:latin typeface="Arial Black" panose="020B0A04020102020204" pitchFamily="34" charset="0"/>
              </a:rPr>
              <a:t>2</a:t>
            </a:r>
          </a:p>
        </p:txBody>
      </p:sp>
      <p:sp>
        <p:nvSpPr>
          <p:cNvPr id="25608" name="Text Box 8">
            <a:extLst>
              <a:ext uri="{FF2B5EF4-FFF2-40B4-BE49-F238E27FC236}">
                <a16:creationId xmlns:a16="http://schemas.microsoft.com/office/drawing/2014/main" id="{52A32828-7771-4275-8630-E4C4F5F3FF54}"/>
              </a:ext>
            </a:extLst>
          </p:cNvPr>
          <p:cNvSpPr txBox="1">
            <a:spLocks noChangeArrowheads="1"/>
          </p:cNvSpPr>
          <p:nvPr/>
        </p:nvSpPr>
        <p:spPr bwMode="auto">
          <a:xfrm>
            <a:off x="6588125" y="4292600"/>
            <a:ext cx="2555875" cy="917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1800" b="1" dirty="0">
                <a:solidFill>
                  <a:schemeClr val="tx1"/>
                </a:solidFill>
                <a:latin typeface="Copperplate Gothic Bold" panose="020E0705020206020404" pitchFamily="34" charset="77"/>
              </a:rPr>
              <a:t>2. GIUNZIONE CITONEURALE</a:t>
            </a:r>
          </a:p>
          <a:p>
            <a:pPr algn="ctr">
              <a:buClrTx/>
              <a:buFontTx/>
              <a:buNone/>
            </a:pPr>
            <a:r>
              <a:rPr lang="it-IT" altLang="it-IT" sz="1800" b="1" dirty="0">
                <a:solidFill>
                  <a:schemeClr val="tx1"/>
                </a:solidFill>
                <a:latin typeface="Copperplate Gothic Bold" panose="020E0705020206020404" pitchFamily="34" charset="77"/>
              </a:rPr>
              <a:t>(Calice Gustativo)</a:t>
            </a:r>
          </a:p>
        </p:txBody>
      </p:sp>
      <p:sp>
        <p:nvSpPr>
          <p:cNvPr id="25609" name="Text Box 9">
            <a:extLst>
              <a:ext uri="{FF2B5EF4-FFF2-40B4-BE49-F238E27FC236}">
                <a16:creationId xmlns:a16="http://schemas.microsoft.com/office/drawing/2014/main" id="{166F497C-649D-46DE-A5FA-AB032A8CFBA0}"/>
              </a:ext>
            </a:extLst>
          </p:cNvPr>
          <p:cNvSpPr txBox="1">
            <a:spLocks noChangeArrowheads="1"/>
          </p:cNvSpPr>
          <p:nvPr/>
        </p:nvSpPr>
        <p:spPr bwMode="auto">
          <a:xfrm>
            <a:off x="3708400" y="6400800"/>
            <a:ext cx="384175"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a:solidFill>
                  <a:srgbClr val="FF0066"/>
                </a:solidFill>
                <a:latin typeface="Arial Black" panose="020B0A04020102020204" pitchFamily="34" charset="0"/>
              </a:rPr>
              <a:t>3</a:t>
            </a:r>
          </a:p>
        </p:txBody>
      </p:sp>
      <p:sp>
        <p:nvSpPr>
          <p:cNvPr id="25610" name="Text Box 10">
            <a:extLst>
              <a:ext uri="{FF2B5EF4-FFF2-40B4-BE49-F238E27FC236}">
                <a16:creationId xmlns:a16="http://schemas.microsoft.com/office/drawing/2014/main" id="{3FC493F8-8530-4F98-919F-930D92FDFB42}"/>
              </a:ext>
            </a:extLst>
          </p:cNvPr>
          <p:cNvSpPr txBox="1">
            <a:spLocks noChangeArrowheads="1"/>
          </p:cNvSpPr>
          <p:nvPr/>
        </p:nvSpPr>
        <p:spPr bwMode="auto">
          <a:xfrm>
            <a:off x="0" y="5445125"/>
            <a:ext cx="3419475" cy="1465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1800" dirty="0">
                <a:solidFill>
                  <a:schemeClr val="tx1"/>
                </a:solidFill>
                <a:latin typeface="Arial Black" panose="020B0A04020102020204" pitchFamily="34" charset="0"/>
              </a:rPr>
              <a:t>3. GIUNZIONE CITONEURALE</a:t>
            </a:r>
          </a:p>
          <a:p>
            <a:pPr algn="ctr">
              <a:buClrTx/>
              <a:buFontTx/>
              <a:buNone/>
            </a:pPr>
            <a:r>
              <a:rPr lang="it-IT" altLang="it-IT" sz="1800" dirty="0">
                <a:solidFill>
                  <a:schemeClr val="tx1"/>
                </a:solidFill>
                <a:latin typeface="Arial Black" panose="020B0A04020102020204" pitchFamily="34" charset="0"/>
              </a:rPr>
              <a:t>(Cellule di </a:t>
            </a:r>
            <a:r>
              <a:rPr lang="it-IT" altLang="it-IT" sz="1800" dirty="0" err="1">
                <a:solidFill>
                  <a:schemeClr val="tx1"/>
                </a:solidFill>
                <a:latin typeface="Arial Black" panose="020B0A04020102020204" pitchFamily="34" charset="0"/>
              </a:rPr>
              <a:t>Merkel</a:t>
            </a:r>
            <a:r>
              <a:rPr lang="it-IT" altLang="it-IT" sz="1800" dirty="0">
                <a:solidFill>
                  <a:schemeClr val="tx1"/>
                </a:solidFill>
                <a:latin typeface="Arial Black" panose="020B0A04020102020204" pitchFamily="34" charset="0"/>
              </a:rPr>
              <a:t>, Sensibilità Pressoria Continua)</a:t>
            </a:r>
          </a:p>
        </p:txBody>
      </p:sp>
    </p:spTree>
    <p:extLst>
      <p:ext uri="{BB962C8B-B14F-4D97-AF65-F5344CB8AC3E}">
        <p14:creationId xmlns:p14="http://schemas.microsoft.com/office/powerpoint/2010/main" val="315955158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5" name="Rectangle 1">
            <a:extLst>
              <a:ext uri="{FF2B5EF4-FFF2-40B4-BE49-F238E27FC236}">
                <a16:creationId xmlns:a16="http://schemas.microsoft.com/office/drawing/2014/main" id="{BC41B293-40EA-4C00-8B32-BCD4A9C53252}"/>
              </a:ext>
            </a:extLst>
          </p:cNvPr>
          <p:cNvSpPr>
            <a:spLocks noGrp="1" noChangeArrowheads="1"/>
          </p:cNvSpPr>
          <p:nvPr>
            <p:ph type="title" idx="4294967295"/>
          </p:nvPr>
        </p:nvSpPr>
        <p:spPr>
          <a:xfrm>
            <a:off x="0" y="0"/>
            <a:ext cx="9144000" cy="13731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latin typeface="Gurmukhi MN" panose="02020600050405020304" pitchFamily="18" charset="0"/>
                <a:cs typeface="Gurmukhi MN" panose="02020600050405020304" pitchFamily="18" charset="0"/>
              </a:rPr>
              <a:t>MECCANISMO DI PASSAGGIO DELL’ IMPULSO NERVOSO ATTRAVERSO LO SPAZIO SINAPTICO (o GIUNZIONALE) [Cenni]</a:t>
            </a:r>
          </a:p>
        </p:txBody>
      </p:sp>
      <p:sp>
        <p:nvSpPr>
          <p:cNvPr id="26626" name="Rectangle 2">
            <a:extLst>
              <a:ext uri="{FF2B5EF4-FFF2-40B4-BE49-F238E27FC236}">
                <a16:creationId xmlns:a16="http://schemas.microsoft.com/office/drawing/2014/main" id="{8C0DD800-EF5A-443C-8236-AE3C3A1A0F56}"/>
              </a:ext>
            </a:extLst>
          </p:cNvPr>
          <p:cNvSpPr>
            <a:spLocks noGrp="1" noChangeArrowheads="1"/>
          </p:cNvSpPr>
          <p:nvPr>
            <p:ph type="body" idx="1"/>
          </p:nvPr>
        </p:nvSpPr>
        <p:spPr>
          <a:xfrm>
            <a:off x="0" y="1341438"/>
            <a:ext cx="3703638" cy="5516562"/>
          </a:xfrm>
          <a:ln/>
        </p:spPr>
        <p:txBody>
          <a:bodyPr/>
          <a:lstStyle/>
          <a:p>
            <a:pPr marL="0" indent="0">
              <a:lnSpc>
                <a:spcPct val="90000"/>
              </a:lnSpc>
              <a:spcBef>
                <a:spcPts val="550"/>
              </a:spcBef>
              <a:buClrTx/>
              <a:buSzPct val="8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it-IT" altLang="it-IT" sz="2200" dirty="0">
                <a:solidFill>
                  <a:schemeClr val="tx1"/>
                </a:solidFill>
                <a:latin typeface="Chalkboard SE" panose="03050602040202020205" pitchFamily="66" charset="77"/>
              </a:rPr>
              <a:t>L’ Impulso Nervoso</a:t>
            </a:r>
            <a:r>
              <a:rPr lang="it-IT" altLang="it-IT" sz="2200" dirty="0">
                <a:latin typeface="Chalkboard SE" panose="03050602040202020205" pitchFamily="66" charset="77"/>
              </a:rPr>
              <a:t>, </a:t>
            </a:r>
            <a:r>
              <a:rPr lang="it-IT" altLang="it-IT" sz="2200" dirty="0">
                <a:solidFill>
                  <a:schemeClr val="tx1"/>
                </a:solidFill>
                <a:latin typeface="Chalkboard SE" panose="03050602040202020205" pitchFamily="66" charset="77"/>
              </a:rPr>
              <a:t>essendo una corrente elettrica, NON PUO’ PASSARE attraverso lo Spazio Sinaptico o Giunzionale (presente nella maggior parte delle sinapsi), ma necessita dell’ intervento dei NEUROMEDIATORI </a:t>
            </a:r>
            <a:r>
              <a:rPr lang="it-IT" altLang="it-IT" sz="1800" dirty="0">
                <a:solidFill>
                  <a:schemeClr val="tx1"/>
                </a:solidFill>
                <a:latin typeface="Chalkboard SE" panose="03050602040202020205" pitchFamily="66" charset="77"/>
              </a:rPr>
              <a:t>(NEUROTRASMETTITORI),</a:t>
            </a:r>
            <a:r>
              <a:rPr lang="it-IT" altLang="it-IT" sz="2200" dirty="0">
                <a:solidFill>
                  <a:schemeClr val="tx1"/>
                </a:solidFill>
                <a:latin typeface="Chalkboard SE" panose="03050602040202020205" pitchFamily="66" charset="77"/>
              </a:rPr>
              <a:t> quali ACETILCOLINA, NORADRENALINA, ADRENALINA, DOPAMINA, ACIDO GLUTAMICO, ACIDO GAMMA-AMINOBUTIRRICO (GABA), ISTAMINA, ed altri.</a:t>
            </a:r>
          </a:p>
        </p:txBody>
      </p:sp>
      <p:pic>
        <p:nvPicPr>
          <p:cNvPr id="26627" name="Picture 3">
            <a:extLst>
              <a:ext uri="{FF2B5EF4-FFF2-40B4-BE49-F238E27FC236}">
                <a16:creationId xmlns:a16="http://schemas.microsoft.com/office/drawing/2014/main" id="{3F7B1FCB-0397-4219-B437-3219BBBCC6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3638" y="2133600"/>
            <a:ext cx="5440362" cy="3743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34859852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l="7553" t="7172" r="5942" b="17294"/>
          <a:stretch>
            <a:fillRect/>
          </a:stretch>
        </p:blipFill>
        <p:spPr bwMode="auto">
          <a:xfrm>
            <a:off x="0" y="936625"/>
            <a:ext cx="9144000" cy="5832475"/>
          </a:xfrm>
          <a:prstGeom prst="rect">
            <a:avLst/>
          </a:prstGeom>
          <a:noFill/>
          <a:ln>
            <a:noFill/>
          </a:ln>
          <a:effectLst/>
          <a:extLst>
            <a:ext uri="{909E8E84-426E-40DD-AFC4-6F175D3DCCD1}">
              <a14:hiddenFill xmlns:a14="http://schemas.microsoft.com/office/drawing/2010/main">
                <a:blipFill dpi="0" rotWithShape="0">
                  <a:blip/>
                  <a:srcRect l="7553" t="7172" r="5942" b="1729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49" name="Rectangle 1">
            <a:extLst>
              <a:ext uri="{FF2B5EF4-FFF2-40B4-BE49-F238E27FC236}">
                <a16:creationId xmlns:a16="http://schemas.microsoft.com/office/drawing/2014/main" id="{469B1BB9-6A55-4015-B4D5-50D3FC551340}"/>
              </a:ext>
            </a:extLst>
          </p:cNvPr>
          <p:cNvSpPr>
            <a:spLocks noGrp="1" noChangeArrowheads="1"/>
          </p:cNvSpPr>
          <p:nvPr>
            <p:ph type="title" idx="4294967295"/>
          </p:nvPr>
        </p:nvSpPr>
        <p:spPr>
          <a:xfrm>
            <a:off x="0" y="403225"/>
            <a:ext cx="9144000" cy="10683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ORGANIZZAZIONE DEL TESSUTO NERVOSO NEL SNC [1]</a:t>
            </a:r>
          </a:p>
        </p:txBody>
      </p:sp>
      <p:sp>
        <p:nvSpPr>
          <p:cNvPr id="27650" name="Rectangle 2">
            <a:extLst>
              <a:ext uri="{FF2B5EF4-FFF2-40B4-BE49-F238E27FC236}">
                <a16:creationId xmlns:a16="http://schemas.microsoft.com/office/drawing/2014/main" id="{953BB9F4-F42C-4254-B42A-DE74B678C9BF}"/>
              </a:ext>
            </a:extLst>
          </p:cNvPr>
          <p:cNvSpPr>
            <a:spLocks noGrp="1" noChangeArrowheads="1"/>
          </p:cNvSpPr>
          <p:nvPr>
            <p:ph type="body" idx="1"/>
          </p:nvPr>
        </p:nvSpPr>
        <p:spPr>
          <a:xfrm>
            <a:off x="304800" y="1905000"/>
            <a:ext cx="8610600" cy="4572000"/>
          </a:xfrm>
          <a:ln/>
        </p:spPr>
        <p:txBody>
          <a:bodyPr/>
          <a:lstStyle/>
          <a:p>
            <a:pPr marL="336550" indent="-336550">
              <a:buClr>
                <a:srgbClr val="C0C0C0"/>
              </a:buClr>
              <a:buSzPct val="85000"/>
              <a:buFont typeface="Times New Roman" panose="02020603050405020304" pitchFamily="18" charset="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b="1" u="sng" dirty="0">
                <a:solidFill>
                  <a:schemeClr val="tx1"/>
                </a:solidFill>
                <a:latin typeface="Comic Sans MS" panose="030F0902030302020204" pitchFamily="66" charset="0"/>
              </a:rPr>
              <a:t>SOSTANZA GRIGIA</a:t>
            </a:r>
            <a:r>
              <a:rPr lang="it-IT" altLang="it-IT" b="1" dirty="0">
                <a:solidFill>
                  <a:schemeClr val="tx1"/>
                </a:solidFill>
                <a:latin typeface="Comic Sans MS" panose="030F0902030302020204" pitchFamily="66" charset="0"/>
              </a:rPr>
              <a:t>: agglomerato di CORPI CELLULARI (Pirenofori) e FIBRE NERVOSE AMIELINICHE ;</a:t>
            </a:r>
          </a:p>
          <a:p>
            <a:pPr marL="336550" indent="-336550">
              <a:buClr>
                <a:srgbClr val="FFFFFF"/>
              </a:buClr>
              <a:buSzPct val="85000"/>
              <a:buFont typeface="Times New Roman" panose="02020603050405020304" pitchFamily="18" charset="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b="1" dirty="0">
                <a:solidFill>
                  <a:schemeClr val="tx1"/>
                </a:solidFill>
                <a:latin typeface="Comic Sans MS" panose="030F0902030302020204" pitchFamily="66" charset="0"/>
              </a:rPr>
              <a:t>Si organizza in :</a:t>
            </a:r>
          </a:p>
          <a:p>
            <a:pPr marL="336550" indent="-330200">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b="1" dirty="0">
                <a:solidFill>
                  <a:schemeClr val="tx1"/>
                </a:solidFill>
                <a:latin typeface="Comic Sans MS" panose="030F0902030302020204" pitchFamily="66" charset="0"/>
              </a:rPr>
              <a:t>    § NUCLEI NERVOSI</a:t>
            </a:r>
          </a:p>
          <a:p>
            <a:pPr marL="336550" indent="-330200">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b="1" dirty="0">
                <a:solidFill>
                  <a:schemeClr val="tx1"/>
                </a:solidFill>
                <a:latin typeface="Comic Sans MS" panose="030F0902030302020204" pitchFamily="66" charset="0"/>
              </a:rPr>
              <a:t>    § CORTECCIA </a:t>
            </a:r>
          </a:p>
          <a:p>
            <a:pPr marL="336550" indent="-330200">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b="1" dirty="0">
                <a:solidFill>
                  <a:schemeClr val="tx1"/>
                </a:solidFill>
                <a:latin typeface="Comic Sans MS" panose="030F0902030302020204" pitchFamily="66" charset="0"/>
              </a:rPr>
              <a:t>     (Cerebrale nel telencefalo e Cerebellare      nel cervelletto)</a:t>
            </a:r>
          </a:p>
        </p:txBody>
      </p:sp>
    </p:spTree>
    <p:extLst>
      <p:ext uri="{BB962C8B-B14F-4D97-AF65-F5344CB8AC3E}">
        <p14:creationId xmlns:p14="http://schemas.microsoft.com/office/powerpoint/2010/main" val="388250811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3" name="Rectangle 1">
            <a:extLst>
              <a:ext uri="{FF2B5EF4-FFF2-40B4-BE49-F238E27FC236}">
                <a16:creationId xmlns:a16="http://schemas.microsoft.com/office/drawing/2014/main" id="{E56C3FD3-B031-49EB-A4D3-6A0D9ADD0047}"/>
              </a:ext>
            </a:extLst>
          </p:cNvPr>
          <p:cNvSpPr>
            <a:spLocks noGrp="1" noChangeArrowheads="1"/>
          </p:cNvSpPr>
          <p:nvPr>
            <p:ph type="title" idx="4294967295"/>
          </p:nvPr>
        </p:nvSpPr>
        <p:spPr>
          <a:xfrm>
            <a:off x="775494" y="0"/>
            <a:ext cx="7772400" cy="10683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ORGANIZZAZIONE DEL TESSUTO NERVOSO NEL SNC [2]</a:t>
            </a:r>
          </a:p>
        </p:txBody>
      </p:sp>
      <p:sp>
        <p:nvSpPr>
          <p:cNvPr id="28674" name="Rectangle 2">
            <a:extLst>
              <a:ext uri="{FF2B5EF4-FFF2-40B4-BE49-F238E27FC236}">
                <a16:creationId xmlns:a16="http://schemas.microsoft.com/office/drawing/2014/main" id="{08FDC53E-6B12-454C-8C17-6816B17771BB}"/>
              </a:ext>
            </a:extLst>
          </p:cNvPr>
          <p:cNvSpPr>
            <a:spLocks noGrp="1" noChangeArrowheads="1"/>
          </p:cNvSpPr>
          <p:nvPr>
            <p:ph type="body" idx="1"/>
          </p:nvPr>
        </p:nvSpPr>
        <p:spPr>
          <a:xfrm>
            <a:off x="179388" y="1557338"/>
            <a:ext cx="8964612" cy="5300662"/>
          </a:xfrm>
          <a:ln/>
        </p:spPr>
        <p:txBody>
          <a:bodyPr/>
          <a:lstStyle/>
          <a:p>
            <a:pPr marL="336550" indent="-336550">
              <a:buClr>
                <a:srgbClr val="FFFFFF"/>
              </a:buClr>
              <a:buSzPct val="85000"/>
              <a:buFont typeface="Times New Roman" panose="02020603050405020304" pitchFamily="18" charset="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b="1" dirty="0">
                <a:solidFill>
                  <a:schemeClr val="tx1"/>
                </a:solidFill>
                <a:latin typeface="Chalkboard SE" panose="03050602040202020205" pitchFamily="66" charset="77"/>
              </a:rPr>
              <a:t>SOSTANZA BIANCA</a:t>
            </a:r>
            <a:r>
              <a:rPr lang="it-IT" altLang="it-IT" dirty="0">
                <a:solidFill>
                  <a:schemeClr val="tx1"/>
                </a:solidFill>
                <a:latin typeface="Chalkboard SE" panose="03050602040202020205" pitchFamily="66" charset="77"/>
              </a:rPr>
              <a:t>: costituita da </a:t>
            </a:r>
            <a:r>
              <a:rPr lang="it-IT" altLang="it-IT" b="1" dirty="0">
                <a:solidFill>
                  <a:schemeClr val="tx1"/>
                </a:solidFill>
                <a:latin typeface="Chalkboard SE" panose="03050602040202020205" pitchFamily="66" charset="77"/>
              </a:rPr>
              <a:t>FIBRE NERVOSE MIELINICHE</a:t>
            </a:r>
          </a:p>
          <a:p>
            <a:pPr marL="336550" indent="-336550">
              <a:buClr>
                <a:srgbClr val="FFFF00"/>
              </a:buClr>
              <a:buSzPct val="85000"/>
              <a:buFont typeface="Times New Roman" panose="02020603050405020304" pitchFamily="18" charset="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b="1" dirty="0">
                <a:solidFill>
                  <a:schemeClr val="tx1"/>
                </a:solidFill>
                <a:latin typeface="Chalkboard SE" panose="03050602040202020205" pitchFamily="66" charset="77"/>
              </a:rPr>
              <a:t>Va a costituire le VIE o FASCI NERVOSI del SNC, che, a seconda della direzione di progressione dell’ impulso, si definiscono:</a:t>
            </a:r>
          </a:p>
          <a:p>
            <a:pPr marL="336550" indent="-330200">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b="1" dirty="0">
                <a:solidFill>
                  <a:schemeClr val="tx1"/>
                </a:solidFill>
                <a:latin typeface="Chalkboard SE" panose="03050602040202020205" pitchFamily="66" charset="77"/>
              </a:rPr>
              <a:t>   - ASCENDENTI (in cui l’ Impulso procede in senso CAUDO-CRANIALE)</a:t>
            </a:r>
          </a:p>
          <a:p>
            <a:pPr marL="336550" indent="-330200">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b="1" dirty="0">
                <a:solidFill>
                  <a:schemeClr val="tx1"/>
                </a:solidFill>
                <a:latin typeface="Chalkboard SE" panose="03050602040202020205" pitchFamily="66" charset="77"/>
              </a:rPr>
              <a:t>   - DISCENDENTI (in cui l’ Impulso procede in senso CRANIO-CAUDALE)</a:t>
            </a:r>
          </a:p>
        </p:txBody>
      </p:sp>
    </p:spTree>
    <p:extLst>
      <p:ext uri="{BB962C8B-B14F-4D97-AF65-F5344CB8AC3E}">
        <p14:creationId xmlns:p14="http://schemas.microsoft.com/office/powerpoint/2010/main" val="153844710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t="2779" r="4352" b="10455"/>
          <a:stretch>
            <a:fillRect/>
          </a:stretch>
        </p:blipFill>
        <p:spPr bwMode="auto">
          <a:xfrm>
            <a:off x="1295400" y="360363"/>
            <a:ext cx="6840538" cy="6480175"/>
          </a:xfrm>
          <a:prstGeom prst="rect">
            <a:avLst/>
          </a:prstGeom>
          <a:noFill/>
          <a:ln>
            <a:noFill/>
          </a:ln>
          <a:effectLst/>
          <a:extLst>
            <a:ext uri="{909E8E84-426E-40DD-AFC4-6F175D3DCCD1}">
              <a14:hiddenFill xmlns:a14="http://schemas.microsoft.com/office/drawing/2010/main">
                <a:blipFill dpi="0" rotWithShape="0">
                  <a:blip/>
                  <a:srcRect t="2779" r="4352" b="1045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7" name="Rectangle 1">
            <a:extLst>
              <a:ext uri="{FF2B5EF4-FFF2-40B4-BE49-F238E27FC236}">
                <a16:creationId xmlns:a16="http://schemas.microsoft.com/office/drawing/2014/main" id="{5E3FD82D-807D-4E5E-AE95-385C2CFB38BF}"/>
              </a:ext>
            </a:extLst>
          </p:cNvPr>
          <p:cNvSpPr>
            <a:spLocks noGrp="1" noChangeArrowheads="1"/>
          </p:cNvSpPr>
          <p:nvPr>
            <p:ph type="title" idx="4294967295"/>
          </p:nvPr>
        </p:nvSpPr>
        <p:spPr>
          <a:xfrm>
            <a:off x="0" y="160338"/>
            <a:ext cx="9144000" cy="1068387"/>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ORGANIZZAZIONE DEL TESSUTO NERVOSO NEL SNP</a:t>
            </a:r>
          </a:p>
        </p:txBody>
      </p:sp>
      <p:sp>
        <p:nvSpPr>
          <p:cNvPr id="29698" name="Rectangle 2">
            <a:extLst>
              <a:ext uri="{FF2B5EF4-FFF2-40B4-BE49-F238E27FC236}">
                <a16:creationId xmlns:a16="http://schemas.microsoft.com/office/drawing/2014/main" id="{AB5E82CE-8B6F-469E-B7FB-BF43699005D7}"/>
              </a:ext>
            </a:extLst>
          </p:cNvPr>
          <p:cNvSpPr>
            <a:spLocks noGrp="1" noChangeArrowheads="1"/>
          </p:cNvSpPr>
          <p:nvPr>
            <p:ph type="body" idx="1"/>
          </p:nvPr>
        </p:nvSpPr>
        <p:spPr>
          <a:xfrm>
            <a:off x="304800" y="1412875"/>
            <a:ext cx="8839200" cy="4724400"/>
          </a:xfrm>
          <a:ln/>
        </p:spPr>
        <p:txBody>
          <a:bodyPr/>
          <a:lstStyle/>
          <a:p>
            <a:pPr marL="336550" indent="-336550">
              <a:buClr>
                <a:srgbClr val="66FF33"/>
              </a:buClr>
              <a:buSzPct val="85000"/>
              <a:buFont typeface="Times New Roman" panose="02020603050405020304" pitchFamily="18" charset="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b="1" dirty="0">
                <a:solidFill>
                  <a:schemeClr val="tx1"/>
                </a:solidFill>
                <a:latin typeface="Comic Sans MS" panose="030F0902030302020204" pitchFamily="66" charset="0"/>
              </a:rPr>
              <a:t>NERVI</a:t>
            </a:r>
            <a:r>
              <a:rPr lang="it-IT" altLang="it-IT" dirty="0">
                <a:solidFill>
                  <a:schemeClr val="tx1"/>
                </a:solidFill>
                <a:latin typeface="Comic Sans MS" panose="030F0902030302020204" pitchFamily="66" charset="0"/>
              </a:rPr>
              <a:t>: sono costituiti da fibre sia MIELINICHE sia AMIELINICHE e conducono gli impulsi nervosi</a:t>
            </a:r>
          </a:p>
          <a:p>
            <a:pPr marL="336550" indent="-336550">
              <a:buClr>
                <a:srgbClr val="FF3300"/>
              </a:buClr>
              <a:buSzPct val="85000"/>
              <a:buFont typeface="Times New Roman" panose="02020603050405020304" pitchFamily="18" charset="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b="1" dirty="0">
                <a:solidFill>
                  <a:schemeClr val="tx1"/>
                </a:solidFill>
                <a:latin typeface="Comic Sans MS" panose="030F0902030302020204" pitchFamily="66" charset="0"/>
              </a:rPr>
              <a:t>GANGLI</a:t>
            </a:r>
            <a:r>
              <a:rPr lang="it-IT" altLang="it-IT" dirty="0">
                <a:solidFill>
                  <a:schemeClr val="tx1"/>
                </a:solidFill>
                <a:latin typeface="Comic Sans MS" panose="030F0902030302020204" pitchFamily="66" charset="0"/>
              </a:rPr>
              <a:t>: agglomerati di pirenofori nel SNP intercalati su nervi:</a:t>
            </a:r>
          </a:p>
          <a:p>
            <a:pPr marL="336550" indent="-330200">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dirty="0">
                <a:solidFill>
                  <a:schemeClr val="tx1"/>
                </a:solidFill>
                <a:latin typeface="Comic Sans MS" panose="030F0902030302020204" pitchFamily="66" charset="0"/>
              </a:rPr>
              <a:t>   - </a:t>
            </a:r>
            <a:r>
              <a:rPr lang="it-IT" altLang="it-IT" b="1" dirty="0">
                <a:solidFill>
                  <a:schemeClr val="tx1"/>
                </a:solidFill>
                <a:latin typeface="Comic Sans MS" panose="030F0902030302020204" pitchFamily="66" charset="0"/>
              </a:rPr>
              <a:t>SENSITIVI</a:t>
            </a:r>
          </a:p>
          <a:p>
            <a:pPr marL="336550" indent="-330200">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dirty="0">
                <a:solidFill>
                  <a:schemeClr val="tx1"/>
                </a:solidFill>
                <a:latin typeface="Comic Sans MS" panose="030F0902030302020204" pitchFamily="66" charset="0"/>
              </a:rPr>
              <a:t>  - </a:t>
            </a:r>
            <a:r>
              <a:rPr lang="it-IT" altLang="it-IT" b="1" dirty="0">
                <a:solidFill>
                  <a:schemeClr val="tx1"/>
                </a:solidFill>
                <a:latin typeface="Comic Sans MS" panose="030F0902030302020204" pitchFamily="66" charset="0"/>
              </a:rPr>
              <a:t>SENSORIALI (tra cui i Viscerali Speciali)</a:t>
            </a:r>
          </a:p>
          <a:p>
            <a:pPr marL="336550" indent="-330200">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dirty="0">
                <a:solidFill>
                  <a:schemeClr val="tx1"/>
                </a:solidFill>
                <a:latin typeface="Comic Sans MS" panose="030F0902030302020204" pitchFamily="66" charset="0"/>
              </a:rPr>
              <a:t>   - </a:t>
            </a:r>
            <a:r>
              <a:rPr lang="it-IT" altLang="it-IT" b="1" dirty="0">
                <a:solidFill>
                  <a:schemeClr val="tx1"/>
                </a:solidFill>
                <a:latin typeface="Comic Sans MS" panose="030F0902030302020204" pitchFamily="66" charset="0"/>
              </a:rPr>
              <a:t>DEL SNA (Sistema Nervoso Autonomo o Viscerali Generali)</a:t>
            </a:r>
          </a:p>
        </p:txBody>
      </p:sp>
    </p:spTree>
    <p:extLst>
      <p:ext uri="{BB962C8B-B14F-4D97-AF65-F5344CB8AC3E}">
        <p14:creationId xmlns:p14="http://schemas.microsoft.com/office/powerpoint/2010/main" val="100455505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21" name="Picture 1">
            <a:extLst>
              <a:ext uri="{FF2B5EF4-FFF2-40B4-BE49-F238E27FC236}">
                <a16:creationId xmlns:a16="http://schemas.microsoft.com/office/drawing/2014/main" id="{860F4C8D-82D5-4D62-B31D-F26AD4718B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62075"/>
            <a:ext cx="4572000" cy="5495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30722" name="Object 2">
            <a:extLst>
              <a:ext uri="{FF2B5EF4-FFF2-40B4-BE49-F238E27FC236}">
                <a16:creationId xmlns:a16="http://schemas.microsoft.com/office/drawing/2014/main" id="{FF0E6C68-129E-44BD-B8AB-EE527F112EAA}"/>
              </a:ext>
            </a:extLst>
          </p:cNvPr>
          <p:cNvGraphicFramePr>
            <a:graphicFrameLocks noChangeAspect="1"/>
          </p:cNvGraphicFramePr>
          <p:nvPr/>
        </p:nvGraphicFramePr>
        <p:xfrm>
          <a:off x="5259388" y="1341438"/>
          <a:ext cx="3884612" cy="5516562"/>
        </p:xfrm>
        <a:graphic>
          <a:graphicData uri="http://schemas.openxmlformats.org/presentationml/2006/ole">
            <mc:AlternateContent xmlns:mc="http://schemas.openxmlformats.org/markup-compatibility/2006">
              <mc:Choice xmlns:v="urn:schemas-microsoft-com:vml" Requires="v">
                <p:oleObj spid="_x0000_s1151" r:id="rId5" imgW="5089739" imgH="7814426" progId="">
                  <p:embed/>
                </p:oleObj>
              </mc:Choice>
              <mc:Fallback>
                <p:oleObj r:id="rId5" imgW="5089739" imgH="7814426" progId="">
                  <p:embed/>
                  <p:pic>
                    <p:nvPicPr>
                      <p:cNvPr id="30722" name="Object 2">
                        <a:extLst>
                          <a:ext uri="{FF2B5EF4-FFF2-40B4-BE49-F238E27FC236}">
                            <a16:creationId xmlns:a16="http://schemas.microsoft.com/office/drawing/2014/main" id="{FF0E6C68-129E-44BD-B8AB-EE527F112E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9388" y="1341438"/>
                        <a:ext cx="3884612" cy="5516562"/>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723" name="Rectangle 3">
            <a:extLst>
              <a:ext uri="{FF2B5EF4-FFF2-40B4-BE49-F238E27FC236}">
                <a16:creationId xmlns:a16="http://schemas.microsoft.com/office/drawing/2014/main" id="{DE9DE04B-66C4-4FC9-91D4-11A4939C2EA5}"/>
              </a:ext>
            </a:extLst>
          </p:cNvPr>
          <p:cNvSpPr>
            <a:spLocks noChangeArrowheads="1"/>
          </p:cNvSpPr>
          <p:nvPr/>
        </p:nvSpPr>
        <p:spPr bwMode="auto">
          <a:xfrm>
            <a:off x="0" y="-2966"/>
            <a:ext cx="9144000"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3200" dirty="0" err="1">
                <a:solidFill>
                  <a:schemeClr val="tx1"/>
                </a:solidFill>
                <a:latin typeface="Gurmukhi MN" panose="02020600050405020304" pitchFamily="18" charset="0"/>
                <a:cs typeface="Gurmukhi MN" panose="02020600050405020304" pitchFamily="18" charset="0"/>
              </a:rPr>
              <a:t>N</a:t>
            </a:r>
            <a:r>
              <a:rPr lang="it-IT" altLang="it-IT" sz="3200" dirty="0">
                <a:solidFill>
                  <a:schemeClr val="tx1"/>
                </a:solidFill>
                <a:latin typeface="Gurmukhi MN" panose="02020600050405020304" pitchFamily="18" charset="0"/>
                <a:cs typeface="Gurmukhi MN" panose="02020600050405020304" pitchFamily="18" charset="0"/>
              </a:rPr>
              <a:t> E </a:t>
            </a:r>
            <a:r>
              <a:rPr lang="it-IT" altLang="it-IT" sz="3200" dirty="0" err="1">
                <a:solidFill>
                  <a:schemeClr val="tx1"/>
                </a:solidFill>
                <a:latin typeface="Gurmukhi MN" panose="02020600050405020304" pitchFamily="18" charset="0"/>
                <a:cs typeface="Gurmukhi MN" panose="02020600050405020304" pitchFamily="18" charset="0"/>
              </a:rPr>
              <a:t>R</a:t>
            </a:r>
            <a:r>
              <a:rPr lang="it-IT" altLang="it-IT" sz="3200" dirty="0">
                <a:solidFill>
                  <a:schemeClr val="tx1"/>
                </a:solidFill>
                <a:latin typeface="Gurmukhi MN" panose="02020600050405020304" pitchFamily="18" charset="0"/>
                <a:cs typeface="Gurmukhi MN" panose="02020600050405020304" pitchFamily="18" charset="0"/>
              </a:rPr>
              <a:t> V I</a:t>
            </a:r>
          </a:p>
        </p:txBody>
      </p:sp>
      <p:sp>
        <p:nvSpPr>
          <p:cNvPr id="30724" name="Text Box 4">
            <a:extLst>
              <a:ext uri="{FF2B5EF4-FFF2-40B4-BE49-F238E27FC236}">
                <a16:creationId xmlns:a16="http://schemas.microsoft.com/office/drawing/2014/main" id="{56FDD75E-856E-496D-9503-E09387EA5ED9}"/>
              </a:ext>
            </a:extLst>
          </p:cNvPr>
          <p:cNvSpPr txBox="1">
            <a:spLocks noChangeArrowheads="1"/>
          </p:cNvSpPr>
          <p:nvPr/>
        </p:nvSpPr>
        <p:spPr bwMode="auto">
          <a:xfrm>
            <a:off x="251520" y="197291"/>
            <a:ext cx="2955071" cy="12025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b="1" dirty="0">
                <a:solidFill>
                  <a:schemeClr val="tx1"/>
                </a:solidFill>
                <a:latin typeface="Copperplate Gothic Bold" panose="020E0705020206020404" pitchFamily="34" charset="77"/>
                <a:cs typeface="Gurmukhi MN" panose="02020600050405020304" pitchFamily="18" charset="0"/>
              </a:rPr>
              <a:t>NERVI ENCEFALICI</a:t>
            </a:r>
          </a:p>
          <a:p>
            <a:pPr algn="ctr">
              <a:buClrTx/>
              <a:buFontTx/>
              <a:buNone/>
            </a:pPr>
            <a:r>
              <a:rPr lang="it-IT" altLang="it-IT" b="1" dirty="0">
                <a:solidFill>
                  <a:schemeClr val="tx1"/>
                </a:solidFill>
                <a:latin typeface="Copperplate Gothic Bold" panose="020E0705020206020404" pitchFamily="34" charset="77"/>
                <a:cs typeface="Gurmukhi MN" panose="02020600050405020304" pitchFamily="18" charset="0"/>
              </a:rPr>
              <a:t>12 Paia</a:t>
            </a:r>
          </a:p>
        </p:txBody>
      </p:sp>
      <p:sp>
        <p:nvSpPr>
          <p:cNvPr id="30725" name="Text Box 5">
            <a:extLst>
              <a:ext uri="{FF2B5EF4-FFF2-40B4-BE49-F238E27FC236}">
                <a16:creationId xmlns:a16="http://schemas.microsoft.com/office/drawing/2014/main" id="{49D81EFC-7A12-4CB8-BD1F-CBEED036061D}"/>
              </a:ext>
            </a:extLst>
          </p:cNvPr>
          <p:cNvSpPr txBox="1">
            <a:spLocks noChangeArrowheads="1"/>
          </p:cNvSpPr>
          <p:nvPr/>
        </p:nvSpPr>
        <p:spPr bwMode="auto">
          <a:xfrm>
            <a:off x="5969025" y="198950"/>
            <a:ext cx="2465337" cy="12025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b="1" dirty="0">
                <a:solidFill>
                  <a:schemeClr val="tx1"/>
                </a:solidFill>
                <a:latin typeface="Copperplate Gothic Bold" panose="020E0705020206020404" pitchFamily="34" charset="77"/>
              </a:rPr>
              <a:t>NERVI SPINALI</a:t>
            </a:r>
          </a:p>
          <a:p>
            <a:pPr algn="ctr">
              <a:buClrTx/>
              <a:buFontTx/>
              <a:buNone/>
            </a:pPr>
            <a:r>
              <a:rPr lang="it-IT" altLang="it-IT" b="1" dirty="0">
                <a:solidFill>
                  <a:schemeClr val="tx1"/>
                </a:solidFill>
                <a:latin typeface="Copperplate Gothic Bold" panose="020E0705020206020404" pitchFamily="34" charset="77"/>
              </a:rPr>
              <a:t>31 Paia</a:t>
            </a:r>
          </a:p>
        </p:txBody>
      </p:sp>
    </p:spTree>
    <p:extLst>
      <p:ext uri="{BB962C8B-B14F-4D97-AF65-F5344CB8AC3E}">
        <p14:creationId xmlns:p14="http://schemas.microsoft.com/office/powerpoint/2010/main" val="314760413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5" name="Rectangle 1">
            <a:extLst>
              <a:ext uri="{FF2B5EF4-FFF2-40B4-BE49-F238E27FC236}">
                <a16:creationId xmlns:a16="http://schemas.microsoft.com/office/drawing/2014/main" id="{82E5663A-5DB7-4904-9D96-C13B9DBC7ACF}"/>
              </a:ext>
            </a:extLst>
          </p:cNvPr>
          <p:cNvSpPr>
            <a:spLocks noGrp="1" noChangeArrowheads="1"/>
          </p:cNvSpPr>
          <p:nvPr>
            <p:ph type="title" idx="4294967295"/>
          </p:nvPr>
        </p:nvSpPr>
        <p:spPr>
          <a:xfrm>
            <a:off x="0" y="4849"/>
            <a:ext cx="9144000" cy="5810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err="1">
                <a:solidFill>
                  <a:schemeClr val="tx1"/>
                </a:solidFill>
                <a:latin typeface="Gurmukhi MN" panose="02020600050405020304" pitchFamily="18" charset="0"/>
                <a:cs typeface="Gurmukhi MN" panose="02020600050405020304" pitchFamily="18" charset="0"/>
              </a:rPr>
              <a:t>N</a:t>
            </a:r>
            <a:r>
              <a:rPr lang="it-IT" altLang="it-IT" sz="3200" dirty="0">
                <a:solidFill>
                  <a:schemeClr val="tx1"/>
                </a:solidFill>
                <a:latin typeface="Gurmukhi MN" panose="02020600050405020304" pitchFamily="18" charset="0"/>
                <a:cs typeface="Gurmukhi MN" panose="02020600050405020304" pitchFamily="18" charset="0"/>
              </a:rPr>
              <a:t> E </a:t>
            </a:r>
            <a:r>
              <a:rPr lang="it-IT" altLang="it-IT" sz="3200" dirty="0" err="1">
                <a:solidFill>
                  <a:schemeClr val="tx1"/>
                </a:solidFill>
                <a:latin typeface="Gurmukhi MN" panose="02020600050405020304" pitchFamily="18" charset="0"/>
                <a:cs typeface="Gurmukhi MN" panose="02020600050405020304" pitchFamily="18" charset="0"/>
              </a:rPr>
              <a:t>R</a:t>
            </a:r>
            <a:r>
              <a:rPr lang="it-IT" altLang="it-IT" sz="3200" dirty="0">
                <a:solidFill>
                  <a:schemeClr val="tx1"/>
                </a:solidFill>
                <a:latin typeface="Gurmukhi MN" panose="02020600050405020304" pitchFamily="18" charset="0"/>
                <a:cs typeface="Gurmukhi MN" panose="02020600050405020304" pitchFamily="18" charset="0"/>
              </a:rPr>
              <a:t> V I</a:t>
            </a:r>
          </a:p>
        </p:txBody>
      </p:sp>
      <p:sp>
        <p:nvSpPr>
          <p:cNvPr id="31746" name="Rectangle 2">
            <a:extLst>
              <a:ext uri="{FF2B5EF4-FFF2-40B4-BE49-F238E27FC236}">
                <a16:creationId xmlns:a16="http://schemas.microsoft.com/office/drawing/2014/main" id="{53613F24-D7AC-4A87-B82A-59602B8B8D58}"/>
              </a:ext>
            </a:extLst>
          </p:cNvPr>
          <p:cNvSpPr>
            <a:spLocks noGrp="1" noChangeArrowheads="1"/>
          </p:cNvSpPr>
          <p:nvPr>
            <p:ph type="body" idx="1"/>
          </p:nvPr>
        </p:nvSpPr>
        <p:spPr>
          <a:xfrm>
            <a:off x="0" y="692696"/>
            <a:ext cx="5292725" cy="5805487"/>
          </a:xfrm>
          <a:ln/>
        </p:spPr>
        <p:txBody>
          <a:bodyPr/>
          <a:lstStyle/>
          <a:p>
            <a:pPr marL="336550" indent="-336550">
              <a:spcBef>
                <a:spcPts val="550"/>
              </a:spcBef>
              <a:buClr>
                <a:srgbClr val="FFFFFF"/>
              </a:buClr>
              <a:buSzPct val="124000"/>
              <a:buFont typeface="Times New Roman" panose="02020603050405020304" pitchFamily="18" charset="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dirty="0">
                <a:solidFill>
                  <a:schemeClr val="tx1"/>
                </a:solidFill>
                <a:latin typeface="Copperplate Gothic Bold" panose="020E0705020206020404" pitchFamily="34" charset="77"/>
              </a:rPr>
              <a:t>Strutture costituite da FASCI di FIBRE NERVOSE provviste di un rivestimento esterno di </a:t>
            </a:r>
            <a:r>
              <a:rPr lang="it-IT" altLang="it-IT" sz="2200" b="1" dirty="0">
                <a:solidFill>
                  <a:schemeClr val="tx1"/>
                </a:solidFill>
                <a:latin typeface="Copperplate Gothic Bold" panose="020E0705020206020404" pitchFamily="34" charset="77"/>
              </a:rPr>
              <a:t>TESSUTO CONNETTIVO DENSO</a:t>
            </a:r>
            <a:r>
              <a:rPr lang="it-IT" altLang="it-IT" sz="2200" dirty="0">
                <a:solidFill>
                  <a:schemeClr val="tx1"/>
                </a:solidFill>
                <a:latin typeface="Copperplate Gothic Bold" panose="020E0705020206020404" pitchFamily="34" charset="77"/>
              </a:rPr>
              <a:t> (EPINEVRIO)</a:t>
            </a:r>
          </a:p>
          <a:p>
            <a:pPr marL="336550" indent="-336550">
              <a:spcBef>
                <a:spcPts val="550"/>
              </a:spcBef>
              <a:buClr>
                <a:srgbClr val="FFFFFF"/>
              </a:buClr>
              <a:buSzPct val="124000"/>
              <a:buFont typeface="Times New Roman" panose="02020603050405020304" pitchFamily="18" charset="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dirty="0">
                <a:solidFill>
                  <a:schemeClr val="tx1"/>
                </a:solidFill>
                <a:latin typeface="Chalkduster" panose="03050602040202020205" pitchFamily="66" charset="77"/>
              </a:rPr>
              <a:t>Ciascun FASCIO di FIBRE NERVOSE è rivestito da PERINEVRIO costituito da Cellule «Epitelioidi», che costituiscono una BARRIERA verso molte macromolecole.</a:t>
            </a:r>
          </a:p>
          <a:p>
            <a:pPr marL="336550" indent="-336550">
              <a:spcBef>
                <a:spcPts val="550"/>
              </a:spcBef>
              <a:buClr>
                <a:srgbClr val="FFFFFF"/>
              </a:buClr>
              <a:buSzPct val="124000"/>
              <a:buFont typeface="Times New Roman" panose="02020603050405020304" pitchFamily="18" charset="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dirty="0">
                <a:solidFill>
                  <a:schemeClr val="tx1"/>
                </a:solidFill>
                <a:latin typeface="Chalkboard SE" panose="03050602040202020205" pitchFamily="66" charset="77"/>
              </a:rPr>
              <a:t>L’ ENDONEVRIO è dato da FIBRE RETICOLARI prodotte dalle Cellule di </a:t>
            </a:r>
            <a:r>
              <a:rPr lang="it-IT" altLang="it-IT" sz="2200" dirty="0" err="1">
                <a:solidFill>
                  <a:schemeClr val="tx1"/>
                </a:solidFill>
                <a:latin typeface="Chalkboard SE" panose="03050602040202020205" pitchFamily="66" charset="77"/>
              </a:rPr>
              <a:t>Schwann</a:t>
            </a:r>
            <a:r>
              <a:rPr lang="it-IT" altLang="it-IT" sz="2200" dirty="0">
                <a:solidFill>
                  <a:schemeClr val="tx1"/>
                </a:solidFill>
                <a:latin typeface="Chalkboard SE" panose="03050602040202020205" pitchFamily="66" charset="77"/>
              </a:rPr>
              <a:t>. </a:t>
            </a:r>
          </a:p>
          <a:p>
            <a:pPr marL="336550" indent="-336550">
              <a:spcBef>
                <a:spcPts val="550"/>
              </a:spcBef>
              <a:buClr>
                <a:srgbClr val="FFFFFF"/>
              </a:buClr>
              <a:buSzPct val="124000"/>
              <a:buFont typeface="Times New Roman" panose="02020603050405020304" pitchFamily="18" charset="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dirty="0">
                <a:solidFill>
                  <a:schemeClr val="tx1"/>
                </a:solidFill>
                <a:latin typeface="Chalkboard SE" panose="03050602040202020205" pitchFamily="66" charset="77"/>
              </a:rPr>
              <a:t>Stabiliscono connessioni tra il SNC e gli ORGANI EFFETTORI</a:t>
            </a:r>
          </a:p>
          <a:p>
            <a:pPr marL="341313" indent="-336550">
              <a:spcBef>
                <a:spcPts val="550"/>
              </a:spcBef>
              <a:buClrTx/>
              <a:buSzPct val="124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200" dirty="0"/>
          </a:p>
        </p:txBody>
      </p:sp>
      <p:pic>
        <p:nvPicPr>
          <p:cNvPr id="31747" name="Picture 3">
            <a:extLst>
              <a:ext uri="{FF2B5EF4-FFF2-40B4-BE49-F238E27FC236}">
                <a16:creationId xmlns:a16="http://schemas.microsoft.com/office/drawing/2014/main" id="{52C94745-6FA6-43A4-BD19-9BFE04A9E3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263" y="1839913"/>
            <a:ext cx="3995737" cy="37401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903960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69" name="Rectangle 1">
            <a:extLst>
              <a:ext uri="{FF2B5EF4-FFF2-40B4-BE49-F238E27FC236}">
                <a16:creationId xmlns:a16="http://schemas.microsoft.com/office/drawing/2014/main" id="{06883486-9637-4368-A2EF-A1DC26E36E56}"/>
              </a:ext>
            </a:extLst>
          </p:cNvPr>
          <p:cNvSpPr>
            <a:spLocks noGrp="1" noChangeArrowheads="1"/>
          </p:cNvSpPr>
          <p:nvPr>
            <p:ph type="title" idx="4294967295"/>
          </p:nvPr>
        </p:nvSpPr>
        <p:spPr>
          <a:xfrm>
            <a:off x="0" y="88900"/>
            <a:ext cx="9144000" cy="5810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rPr>
              <a:t>G A </a:t>
            </a:r>
            <a:r>
              <a:rPr lang="it-IT" altLang="it-IT" sz="3200" dirty="0" err="1">
                <a:solidFill>
                  <a:schemeClr val="tx1"/>
                </a:solidFill>
              </a:rPr>
              <a:t>N</a:t>
            </a:r>
            <a:r>
              <a:rPr lang="it-IT" altLang="it-IT" sz="3200" dirty="0">
                <a:solidFill>
                  <a:schemeClr val="tx1"/>
                </a:solidFill>
              </a:rPr>
              <a:t> G L I</a:t>
            </a:r>
          </a:p>
        </p:txBody>
      </p:sp>
      <p:sp>
        <p:nvSpPr>
          <p:cNvPr id="32770" name="Text Box 2">
            <a:extLst>
              <a:ext uri="{FF2B5EF4-FFF2-40B4-BE49-F238E27FC236}">
                <a16:creationId xmlns:a16="http://schemas.microsoft.com/office/drawing/2014/main" id="{F0113FB9-179C-4C74-8B33-1C11DB1EEE77}"/>
              </a:ext>
            </a:extLst>
          </p:cNvPr>
          <p:cNvSpPr txBox="1">
            <a:spLocks noChangeArrowheads="1"/>
          </p:cNvSpPr>
          <p:nvPr/>
        </p:nvSpPr>
        <p:spPr bwMode="auto">
          <a:xfrm>
            <a:off x="179512" y="654051"/>
            <a:ext cx="9144000" cy="30491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dirty="0">
                <a:solidFill>
                  <a:schemeClr val="tx1"/>
                </a:solidFill>
                <a:latin typeface="Comic Sans MS" panose="030F0902030302020204" pitchFamily="66" charset="0"/>
              </a:rPr>
              <a:t>Formazioni</a:t>
            </a:r>
            <a:r>
              <a:rPr lang="it-IT" altLang="it-IT" dirty="0">
                <a:latin typeface="Comic Sans MS" panose="030F0902030302020204" pitchFamily="66" charset="0"/>
              </a:rPr>
              <a:t> </a:t>
            </a:r>
            <a:r>
              <a:rPr lang="it-IT" altLang="it-IT" dirty="0">
                <a:solidFill>
                  <a:schemeClr val="tx1"/>
                </a:solidFill>
                <a:latin typeface="Comic Sans MS" panose="030F0902030302020204" pitchFamily="66" charset="0"/>
              </a:rPr>
              <a:t>del SNP di forma OVOIDALE o SFEROIDALE, costituiti da PIRENOFORI  CELLULE GLIALI, deputate ad inoltrare gli Impulsi da / verso il SNC.</a:t>
            </a:r>
          </a:p>
          <a:p>
            <a:pPr>
              <a:buClrTx/>
              <a:buFontTx/>
              <a:buNone/>
            </a:pPr>
            <a:r>
              <a:rPr lang="it-IT" altLang="it-IT" dirty="0">
                <a:solidFill>
                  <a:schemeClr val="tx1"/>
                </a:solidFill>
                <a:latin typeface="Comic Sans MS" panose="030F0902030302020204" pitchFamily="66" charset="0"/>
              </a:rPr>
              <a:t>A seconda della direzione in cui viaggia l’ impulso, possono essere definiti:</a:t>
            </a:r>
          </a:p>
          <a:p>
            <a:pPr>
              <a:buClr>
                <a:srgbClr val="FFFFFF"/>
              </a:buClr>
              <a:buFont typeface="Arial" panose="020B0604020202020204" pitchFamily="34" charset="0"/>
              <a:buChar char="-"/>
            </a:pPr>
            <a:r>
              <a:rPr lang="it-IT" altLang="it-IT" dirty="0">
                <a:solidFill>
                  <a:schemeClr val="tx1"/>
                </a:solidFill>
                <a:latin typeface="Comic Sans MS" panose="030F0902030302020204" pitchFamily="66" charset="0"/>
              </a:rPr>
              <a:t>GANGLIO SENSITIVO o SENSORIALE</a:t>
            </a:r>
          </a:p>
          <a:p>
            <a:pPr>
              <a:buClr>
                <a:srgbClr val="FFFFFF"/>
              </a:buClr>
              <a:buFont typeface="Arial" panose="020B0604020202020204" pitchFamily="34" charset="0"/>
              <a:buChar char="-"/>
            </a:pPr>
            <a:r>
              <a:rPr lang="it-IT" altLang="it-IT" dirty="0">
                <a:solidFill>
                  <a:schemeClr val="tx1"/>
                </a:solidFill>
                <a:latin typeface="Comic Sans MS" panose="030F0902030302020204" pitchFamily="66" charset="0"/>
              </a:rPr>
              <a:t>GANGLIO DEL SISTEMA NERVOSO </a:t>
            </a:r>
          </a:p>
          <a:p>
            <a:pPr>
              <a:buClr>
                <a:srgbClr val="FFFFFF"/>
              </a:buClr>
              <a:buFont typeface="Arial" panose="020B0604020202020204" pitchFamily="34" charset="0"/>
              <a:buChar char="-"/>
            </a:pPr>
            <a:r>
              <a:rPr lang="it-IT" altLang="it-IT" dirty="0">
                <a:solidFill>
                  <a:schemeClr val="tx1"/>
                </a:solidFill>
                <a:latin typeface="Comic Sans MS" panose="030F0902030302020204" pitchFamily="66" charset="0"/>
              </a:rPr>
              <a:t>AUTONOMO</a:t>
            </a:r>
          </a:p>
        </p:txBody>
      </p:sp>
      <p:pic>
        <p:nvPicPr>
          <p:cNvPr id="32771" name="Picture 3">
            <a:extLst>
              <a:ext uri="{FF2B5EF4-FFF2-40B4-BE49-F238E27FC236}">
                <a16:creationId xmlns:a16="http://schemas.microsoft.com/office/drawing/2014/main" id="{6645F54C-6600-4111-BBF7-51C0FC6204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3933825"/>
            <a:ext cx="3063875" cy="2606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2772" name="Picture 4">
            <a:extLst>
              <a:ext uri="{FF2B5EF4-FFF2-40B4-BE49-F238E27FC236}">
                <a16:creationId xmlns:a16="http://schemas.microsoft.com/office/drawing/2014/main" id="{9902108D-CF94-4643-B51E-157CD779D6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938" y="3897313"/>
            <a:ext cx="3457575" cy="29606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2773" name="Picture 5">
            <a:extLst>
              <a:ext uri="{FF2B5EF4-FFF2-40B4-BE49-F238E27FC236}">
                <a16:creationId xmlns:a16="http://schemas.microsoft.com/office/drawing/2014/main" id="{C27651DD-4096-4823-B972-79EB92E17E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2838" y="2568575"/>
            <a:ext cx="1681162" cy="4289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2774" name="Text Box 6">
            <a:extLst>
              <a:ext uri="{FF2B5EF4-FFF2-40B4-BE49-F238E27FC236}">
                <a16:creationId xmlns:a16="http://schemas.microsoft.com/office/drawing/2014/main" id="{DED9C4B2-16EA-4903-8F85-37EFBB7B2A03}"/>
              </a:ext>
            </a:extLst>
          </p:cNvPr>
          <p:cNvSpPr txBox="1">
            <a:spLocks noChangeArrowheads="1"/>
          </p:cNvSpPr>
          <p:nvPr/>
        </p:nvSpPr>
        <p:spPr bwMode="auto">
          <a:xfrm>
            <a:off x="252413" y="4149725"/>
            <a:ext cx="1946275" cy="458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1200">
                <a:solidFill>
                  <a:srgbClr val="000066"/>
                </a:solidFill>
                <a:latin typeface="Arial Black" panose="020B0A04020102020204" pitchFamily="34" charset="0"/>
              </a:rPr>
              <a:t>GANGLIO SENSITIVO</a:t>
            </a:r>
          </a:p>
          <a:p>
            <a:pPr algn="ctr">
              <a:buClrTx/>
              <a:buFontTx/>
              <a:buNone/>
            </a:pPr>
            <a:r>
              <a:rPr lang="it-IT" altLang="it-IT" sz="1200">
                <a:solidFill>
                  <a:srgbClr val="000066"/>
                </a:solidFill>
                <a:latin typeface="Arial Black" panose="020B0A04020102020204" pitchFamily="34" charset="0"/>
              </a:rPr>
              <a:t>SPINALE</a:t>
            </a:r>
          </a:p>
        </p:txBody>
      </p:sp>
      <p:sp>
        <p:nvSpPr>
          <p:cNvPr id="32775" name="Line 7">
            <a:extLst>
              <a:ext uri="{FF2B5EF4-FFF2-40B4-BE49-F238E27FC236}">
                <a16:creationId xmlns:a16="http://schemas.microsoft.com/office/drawing/2014/main" id="{FAD2E060-12F8-438E-9A8A-5233ADC037D4}"/>
              </a:ext>
            </a:extLst>
          </p:cNvPr>
          <p:cNvSpPr>
            <a:spLocks noChangeShapeType="1"/>
          </p:cNvSpPr>
          <p:nvPr/>
        </p:nvSpPr>
        <p:spPr bwMode="auto">
          <a:xfrm flipH="1">
            <a:off x="893763" y="4581525"/>
            <a:ext cx="155575" cy="647700"/>
          </a:xfrm>
          <a:prstGeom prst="line">
            <a:avLst/>
          </a:prstGeom>
          <a:noFill/>
          <a:ln w="38160" cap="sq">
            <a:solidFill>
              <a:srgbClr val="000066"/>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2776" name="Text Box 8">
            <a:extLst>
              <a:ext uri="{FF2B5EF4-FFF2-40B4-BE49-F238E27FC236}">
                <a16:creationId xmlns:a16="http://schemas.microsoft.com/office/drawing/2014/main" id="{966FF32E-5ED0-4D18-AF28-897CB42ADC5C}"/>
              </a:ext>
            </a:extLst>
          </p:cNvPr>
          <p:cNvSpPr txBox="1">
            <a:spLocks noChangeArrowheads="1"/>
          </p:cNvSpPr>
          <p:nvPr/>
        </p:nvSpPr>
        <p:spPr bwMode="auto">
          <a:xfrm>
            <a:off x="4286250" y="3860800"/>
            <a:ext cx="1550988" cy="458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1200">
                <a:solidFill>
                  <a:srgbClr val="000066"/>
                </a:solidFill>
                <a:latin typeface="Arial Black" panose="020B0A04020102020204" pitchFamily="34" charset="0"/>
              </a:rPr>
              <a:t>GANGLI SNA</a:t>
            </a:r>
          </a:p>
          <a:p>
            <a:pPr algn="ctr">
              <a:buClrTx/>
              <a:buFontTx/>
              <a:buNone/>
            </a:pPr>
            <a:r>
              <a:rPr lang="it-IT" altLang="it-IT" sz="1200">
                <a:solidFill>
                  <a:srgbClr val="000066"/>
                </a:solidFill>
                <a:latin typeface="Arial Black" panose="020B0A04020102020204" pitchFamily="34" charset="0"/>
              </a:rPr>
              <a:t>ORTOSIMPATICI</a:t>
            </a:r>
          </a:p>
        </p:txBody>
      </p:sp>
      <p:sp>
        <p:nvSpPr>
          <p:cNvPr id="32777" name="Text Box 9">
            <a:extLst>
              <a:ext uri="{FF2B5EF4-FFF2-40B4-BE49-F238E27FC236}">
                <a16:creationId xmlns:a16="http://schemas.microsoft.com/office/drawing/2014/main" id="{9F90671C-0496-473E-A490-A04CB0BD1DDB}"/>
              </a:ext>
            </a:extLst>
          </p:cNvPr>
          <p:cNvSpPr txBox="1">
            <a:spLocks noChangeArrowheads="1"/>
          </p:cNvSpPr>
          <p:nvPr/>
        </p:nvSpPr>
        <p:spPr bwMode="auto">
          <a:xfrm>
            <a:off x="6959600" y="6400800"/>
            <a:ext cx="1535113" cy="458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1200">
                <a:solidFill>
                  <a:srgbClr val="33CC33"/>
                </a:solidFill>
                <a:latin typeface="Arial Black" panose="020B0A04020102020204" pitchFamily="34" charset="0"/>
              </a:rPr>
              <a:t>GANGLI SNA</a:t>
            </a:r>
          </a:p>
          <a:p>
            <a:pPr algn="ctr">
              <a:buClrTx/>
              <a:buFontTx/>
              <a:buNone/>
            </a:pPr>
            <a:r>
              <a:rPr lang="it-IT" altLang="it-IT" sz="1200">
                <a:solidFill>
                  <a:srgbClr val="33CC33"/>
                </a:solidFill>
                <a:latin typeface="Arial Black" panose="020B0A04020102020204" pitchFamily="34" charset="0"/>
              </a:rPr>
              <a:t>PARASIMPATICI</a:t>
            </a:r>
          </a:p>
        </p:txBody>
      </p:sp>
    </p:spTree>
    <p:extLst>
      <p:ext uri="{BB962C8B-B14F-4D97-AF65-F5344CB8AC3E}">
        <p14:creationId xmlns:p14="http://schemas.microsoft.com/office/powerpoint/2010/main" val="395151310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3" name="Rectangle 1">
            <a:extLst>
              <a:ext uri="{FF2B5EF4-FFF2-40B4-BE49-F238E27FC236}">
                <a16:creationId xmlns:a16="http://schemas.microsoft.com/office/drawing/2014/main" id="{5228E8A0-DEC9-426E-99FA-B9F4468F0755}"/>
              </a:ext>
            </a:extLst>
          </p:cNvPr>
          <p:cNvSpPr>
            <a:spLocks noGrp="1" noChangeArrowheads="1"/>
          </p:cNvSpPr>
          <p:nvPr>
            <p:ph type="title" idx="4294967295"/>
          </p:nvPr>
        </p:nvSpPr>
        <p:spPr>
          <a:xfrm>
            <a:off x="0" y="187325"/>
            <a:ext cx="9144000" cy="10683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DEFINIZIONI FUNZIONALI RELATIVE AI FASCI DEL SNC e AI NERVI DEL SNP</a:t>
            </a:r>
          </a:p>
        </p:txBody>
      </p:sp>
      <p:sp>
        <p:nvSpPr>
          <p:cNvPr id="33794" name="Rectangle 2">
            <a:extLst>
              <a:ext uri="{FF2B5EF4-FFF2-40B4-BE49-F238E27FC236}">
                <a16:creationId xmlns:a16="http://schemas.microsoft.com/office/drawing/2014/main" id="{E5052997-46CB-4553-A741-23C3361AB66D}"/>
              </a:ext>
            </a:extLst>
          </p:cNvPr>
          <p:cNvSpPr>
            <a:spLocks noGrp="1" noChangeArrowheads="1"/>
          </p:cNvSpPr>
          <p:nvPr>
            <p:ph type="body" idx="1"/>
          </p:nvPr>
        </p:nvSpPr>
        <p:spPr>
          <a:xfrm>
            <a:off x="161925" y="1340768"/>
            <a:ext cx="8820150" cy="4941887"/>
          </a:xfrm>
          <a:ln/>
        </p:spPr>
        <p:txBody>
          <a:bodyPr/>
          <a:lstStyle/>
          <a:p>
            <a:pPr marL="336550" indent="-336550">
              <a:buClr>
                <a:srgbClr val="66FF33"/>
              </a:buClr>
              <a:buSzPct val="85000"/>
              <a:buFont typeface="Times New Roman" panose="02020603050405020304" pitchFamily="18" charset="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pperplate Gothic Bold" panose="020E0705020206020404" pitchFamily="34" charset="77"/>
              </a:rPr>
              <a:t>MOTORI SOMATICI (tra cui i Motori Viscerali Speciali)</a:t>
            </a:r>
          </a:p>
          <a:p>
            <a:pPr marL="336550" indent="-336550">
              <a:buClr>
                <a:srgbClr val="FF3300"/>
              </a:buClr>
              <a:buSzPct val="85000"/>
              <a:buFont typeface="Times New Roman" panose="02020603050405020304" pitchFamily="18" charset="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MOTORI VISCERALI (GENERALI)</a:t>
            </a:r>
          </a:p>
          <a:p>
            <a:pPr marL="336550" indent="-336550">
              <a:buClr>
                <a:srgbClr val="FFFF00"/>
              </a:buClr>
              <a:buSzPct val="85000"/>
              <a:buFont typeface="Times New Roman" panose="02020603050405020304" pitchFamily="18" charset="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SENSITIVI SOMATICI</a:t>
            </a:r>
          </a:p>
          <a:p>
            <a:pPr marL="336550" indent="-336550">
              <a:buClr>
                <a:srgbClr val="FF3300"/>
              </a:buClr>
              <a:buSzPct val="85000"/>
              <a:buFont typeface="Times New Roman" panose="02020603050405020304" pitchFamily="18" charset="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duster" panose="03050602040202020205" pitchFamily="66" charset="77"/>
              </a:rPr>
              <a:t>SENSITIVI VISCERALI (GENERALI)</a:t>
            </a:r>
          </a:p>
          <a:p>
            <a:pPr marL="336550" indent="-336550">
              <a:buClr>
                <a:srgbClr val="66FF33"/>
              </a:buClr>
              <a:buSzPct val="85000"/>
              <a:buFont typeface="Times New Roman" panose="02020603050405020304" pitchFamily="18" charset="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pperplate Gothic Bold" panose="020E0705020206020404" pitchFamily="34" charset="77"/>
              </a:rPr>
              <a:t>SENSORIALI (tra cui i Viscerali Speciali)</a:t>
            </a:r>
          </a:p>
          <a:p>
            <a:pPr marL="336550" indent="-330200">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pperplate Gothic Bold" panose="020E0705020206020404" pitchFamily="34" charset="77"/>
              </a:rPr>
              <a:t>Quando in un Nervo sono presenti più componenti funzionali, si parla di NERVO MISTO</a:t>
            </a:r>
          </a:p>
        </p:txBody>
      </p:sp>
    </p:spTree>
    <p:extLst>
      <p:ext uri="{BB962C8B-B14F-4D97-AF65-F5344CB8AC3E}">
        <p14:creationId xmlns:p14="http://schemas.microsoft.com/office/powerpoint/2010/main" val="203802918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30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779588" y="0"/>
            <a:ext cx="5583237" cy="6858000"/>
          </a:xfrm>
          <a:prstGeom prst="rect">
            <a:avLst/>
          </a:prstGeom>
          <a:noFill/>
          <a:ln>
            <a:noFill/>
          </a:ln>
        </p:spPr>
      </p:pic>
    </p:spTree>
    <p:extLst>
      <p:ext uri="{BB962C8B-B14F-4D97-AF65-F5344CB8AC3E}">
        <p14:creationId xmlns:p14="http://schemas.microsoft.com/office/powerpoint/2010/main" val="26239350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1" name="Rectangle 1">
            <a:extLst>
              <a:ext uri="{FF2B5EF4-FFF2-40B4-BE49-F238E27FC236}">
                <a16:creationId xmlns:a16="http://schemas.microsoft.com/office/drawing/2014/main" id="{B00E7317-AFD1-456E-B96E-A20B85660999}"/>
              </a:ext>
            </a:extLst>
          </p:cNvPr>
          <p:cNvSpPr>
            <a:spLocks noGrp="1" noChangeArrowheads="1"/>
          </p:cNvSpPr>
          <p:nvPr>
            <p:ph type="title" idx="4294967295"/>
          </p:nvPr>
        </p:nvSpPr>
        <p:spPr>
          <a:xfrm>
            <a:off x="-28065" y="0"/>
            <a:ext cx="9144000" cy="11906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CLASSIFICAZIONE DELLA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SENSIBILITÀ GENERALE</a:t>
            </a:r>
          </a:p>
        </p:txBody>
      </p:sp>
      <p:sp>
        <p:nvSpPr>
          <p:cNvPr id="35842" name="Rectangle 2">
            <a:extLst>
              <a:ext uri="{FF2B5EF4-FFF2-40B4-BE49-F238E27FC236}">
                <a16:creationId xmlns:a16="http://schemas.microsoft.com/office/drawing/2014/main" id="{1E2FCBEA-E7C3-407B-90F3-208A069744E4}"/>
              </a:ext>
            </a:extLst>
          </p:cNvPr>
          <p:cNvSpPr>
            <a:spLocks noGrp="1" noChangeArrowheads="1"/>
          </p:cNvSpPr>
          <p:nvPr>
            <p:ph type="body" idx="1"/>
          </p:nvPr>
        </p:nvSpPr>
        <p:spPr>
          <a:xfrm>
            <a:off x="107503" y="1340768"/>
            <a:ext cx="9008431" cy="5400600"/>
          </a:xfrm>
          <a:ln/>
        </p:spPr>
        <p:txBody>
          <a:bodyPr/>
          <a:lstStyle/>
          <a:p>
            <a:pPr marL="336550" indent="-336550">
              <a:buClr>
                <a:srgbClr val="FF3300"/>
              </a:buClr>
              <a:buSzPct val="85000"/>
              <a:buFont typeface="Times New Roman" panose="02020603050405020304" pitchFamily="18" charset="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b="1" dirty="0">
                <a:solidFill>
                  <a:schemeClr val="tx1"/>
                </a:solidFill>
                <a:latin typeface="Comic Sans MS" panose="030F0902030302020204" pitchFamily="66" charset="0"/>
                <a:cs typeface="Arial Hebrew Scholar" pitchFamily="2" charset="-79"/>
              </a:rPr>
              <a:t>ESTEROCETTIVA: dovuta a stimolazioni provenienti dall’ esterno del corpo</a:t>
            </a:r>
          </a:p>
          <a:p>
            <a:pPr marL="336550" indent="-330200">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dirty="0">
                <a:solidFill>
                  <a:schemeClr val="tx1"/>
                </a:solidFill>
                <a:latin typeface="Comic Sans MS" panose="030F0902030302020204" pitchFamily="66" charset="0"/>
                <a:cs typeface="Arial Hebrew Scholar" pitchFamily="2" charset="-79"/>
              </a:rPr>
              <a:t>                 </a:t>
            </a:r>
            <a:r>
              <a:rPr lang="it-IT" altLang="it-IT" b="1" dirty="0">
                <a:solidFill>
                  <a:schemeClr val="tx1"/>
                </a:solidFill>
                <a:latin typeface="Comic Sans MS" panose="030F0902030302020204" pitchFamily="66" charset="0"/>
                <a:cs typeface="Arial Hebrew Scholar" pitchFamily="2" charset="-79"/>
              </a:rPr>
              <a:t>protopatica o grossolana</a:t>
            </a:r>
          </a:p>
          <a:p>
            <a:pPr marL="336550" indent="-330200">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dirty="0">
                <a:solidFill>
                  <a:schemeClr val="tx1"/>
                </a:solidFill>
                <a:latin typeface="Comic Sans MS" panose="030F0902030302020204" pitchFamily="66" charset="0"/>
                <a:cs typeface="Arial Hebrew Scholar" pitchFamily="2" charset="-79"/>
              </a:rPr>
              <a:t>    - </a:t>
            </a:r>
            <a:r>
              <a:rPr lang="it-IT" altLang="it-IT" b="1" dirty="0">
                <a:solidFill>
                  <a:schemeClr val="tx1"/>
                </a:solidFill>
                <a:latin typeface="Comic Sans MS" panose="030F0902030302020204" pitchFamily="66" charset="0"/>
                <a:cs typeface="Arial Hebrew Scholar" pitchFamily="2" charset="-79"/>
              </a:rPr>
              <a:t>tattile</a:t>
            </a:r>
          </a:p>
          <a:p>
            <a:pPr marL="336550" indent="-330200">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dirty="0">
                <a:solidFill>
                  <a:schemeClr val="tx1"/>
                </a:solidFill>
                <a:latin typeface="Comic Sans MS" panose="030F0902030302020204" pitchFamily="66" charset="0"/>
                <a:cs typeface="Arial Hebrew Scholar" pitchFamily="2" charset="-79"/>
              </a:rPr>
              <a:t>                 </a:t>
            </a:r>
            <a:r>
              <a:rPr lang="it-IT" altLang="it-IT" b="1" dirty="0">
                <a:solidFill>
                  <a:schemeClr val="tx1"/>
                </a:solidFill>
                <a:latin typeface="Comic Sans MS" panose="030F0902030302020204" pitchFamily="66" charset="0"/>
                <a:cs typeface="Arial Hebrew Scholar" pitchFamily="2" charset="-79"/>
              </a:rPr>
              <a:t>epicritica o </a:t>
            </a:r>
            <a:r>
              <a:rPr lang="it-IT" altLang="it-IT" b="1" dirty="0" err="1">
                <a:solidFill>
                  <a:schemeClr val="tx1"/>
                </a:solidFill>
                <a:latin typeface="Comic Sans MS" panose="030F0902030302020204" pitchFamily="66" charset="0"/>
                <a:cs typeface="Arial Hebrew Scholar" pitchFamily="2" charset="-79"/>
              </a:rPr>
              <a:t>fine,discriminativa</a:t>
            </a:r>
            <a:endParaRPr lang="it-IT" altLang="it-IT" b="1" dirty="0">
              <a:solidFill>
                <a:schemeClr val="tx1"/>
              </a:solidFill>
              <a:latin typeface="Comic Sans MS" panose="030F0902030302020204" pitchFamily="66" charset="0"/>
              <a:cs typeface="Arial Hebrew Scholar" pitchFamily="2" charset="-79"/>
            </a:endParaRPr>
          </a:p>
          <a:p>
            <a:pPr marL="336550" indent="-330200">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b="1" dirty="0">
              <a:solidFill>
                <a:schemeClr val="tx1"/>
              </a:solidFill>
              <a:latin typeface="Comic Sans MS" panose="030F0902030302020204" pitchFamily="66" charset="0"/>
              <a:cs typeface="Arial Hebrew Scholar" pitchFamily="2" charset="-79"/>
            </a:endParaRPr>
          </a:p>
          <a:p>
            <a:pPr marL="336550" indent="-330200">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dirty="0">
                <a:solidFill>
                  <a:schemeClr val="tx1"/>
                </a:solidFill>
                <a:latin typeface="Comic Sans MS" panose="030F0902030302020204" pitchFamily="66" charset="0"/>
                <a:cs typeface="Arial Hebrew Scholar" pitchFamily="2" charset="-79"/>
              </a:rPr>
              <a:t>   - </a:t>
            </a:r>
            <a:r>
              <a:rPr lang="it-IT" altLang="it-IT" b="1" dirty="0">
                <a:solidFill>
                  <a:schemeClr val="tx1"/>
                </a:solidFill>
                <a:latin typeface="Comic Sans MS" panose="030F0902030302020204" pitchFamily="66" charset="0"/>
                <a:cs typeface="Arial Hebrew Scholar" pitchFamily="2" charset="-79"/>
              </a:rPr>
              <a:t>termica</a:t>
            </a:r>
          </a:p>
          <a:p>
            <a:pPr marL="336550" indent="-330200">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dirty="0">
                <a:solidFill>
                  <a:schemeClr val="tx1"/>
                </a:solidFill>
                <a:latin typeface="Comic Sans MS" panose="030F0902030302020204" pitchFamily="66" charset="0"/>
                <a:cs typeface="Arial Hebrew Scholar" pitchFamily="2" charset="-79"/>
              </a:rPr>
              <a:t>   - </a:t>
            </a:r>
            <a:r>
              <a:rPr lang="it-IT" altLang="it-IT" b="1" dirty="0">
                <a:solidFill>
                  <a:schemeClr val="tx1"/>
                </a:solidFill>
                <a:latin typeface="Comic Sans MS" panose="030F0902030302020204" pitchFamily="66" charset="0"/>
                <a:cs typeface="Arial Hebrew Scholar" pitchFamily="2" charset="-79"/>
              </a:rPr>
              <a:t>dolorifica</a:t>
            </a:r>
          </a:p>
        </p:txBody>
      </p:sp>
    </p:spTree>
    <p:extLst>
      <p:ext uri="{BB962C8B-B14F-4D97-AF65-F5344CB8AC3E}">
        <p14:creationId xmlns:p14="http://schemas.microsoft.com/office/powerpoint/2010/main" val="346947204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5" name="Rectangle 1">
            <a:extLst>
              <a:ext uri="{FF2B5EF4-FFF2-40B4-BE49-F238E27FC236}">
                <a16:creationId xmlns:a16="http://schemas.microsoft.com/office/drawing/2014/main" id="{B8B69CB0-8F33-4631-AD2E-9051CC3702DF}"/>
              </a:ext>
            </a:extLst>
          </p:cNvPr>
          <p:cNvSpPr>
            <a:spLocks noGrp="1" noChangeArrowheads="1"/>
          </p:cNvSpPr>
          <p:nvPr>
            <p:ph type="title" idx="4294967295"/>
          </p:nvPr>
        </p:nvSpPr>
        <p:spPr>
          <a:xfrm>
            <a:off x="685800" y="0"/>
            <a:ext cx="7772400" cy="11906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CLASSIFICAZIONE DELLA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SENSIBILITÀ GENERALE</a:t>
            </a:r>
          </a:p>
        </p:txBody>
      </p:sp>
      <p:sp>
        <p:nvSpPr>
          <p:cNvPr id="36866" name="Rectangle 2">
            <a:extLst>
              <a:ext uri="{FF2B5EF4-FFF2-40B4-BE49-F238E27FC236}">
                <a16:creationId xmlns:a16="http://schemas.microsoft.com/office/drawing/2014/main" id="{45F121BD-99AB-48E9-8576-6CF9DC86E72C}"/>
              </a:ext>
            </a:extLst>
          </p:cNvPr>
          <p:cNvSpPr>
            <a:spLocks noGrp="1" noChangeArrowheads="1"/>
          </p:cNvSpPr>
          <p:nvPr>
            <p:ph type="body" idx="1"/>
          </p:nvPr>
        </p:nvSpPr>
        <p:spPr>
          <a:xfrm>
            <a:off x="179512" y="1172493"/>
            <a:ext cx="8784976" cy="5256584"/>
          </a:xfrm>
          <a:ln/>
        </p:spPr>
        <p:txBody>
          <a:bodyPr/>
          <a:lstStyle/>
          <a:p>
            <a:pPr marL="336550" indent="-336550">
              <a:lnSpc>
                <a:spcPct val="90000"/>
              </a:lnSpc>
              <a:buClr>
                <a:srgbClr val="FFFF00"/>
              </a:buClr>
              <a:buSzPct val="85000"/>
              <a:buFont typeface="Times New Roman" panose="02020603050405020304" pitchFamily="18" charset="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duster" panose="03050602040202020205" pitchFamily="66" charset="77"/>
              </a:rPr>
              <a:t>PROPRIOCETTIVA: con essa si rileva la posizione delle varie parti del corpo nello spazio ed è essenziale per attuare le risposte motorie somatiche</a:t>
            </a:r>
          </a:p>
          <a:p>
            <a:pPr marL="336550" indent="-336550">
              <a:lnSpc>
                <a:spcPct val="90000"/>
              </a:lnSpc>
              <a:buClr>
                <a:srgbClr val="FFFF00"/>
              </a:buClr>
              <a:buSzPct val="85000"/>
              <a:buFont typeface="Times New Roman" panose="02020603050405020304" pitchFamily="18" charset="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endParaRPr>
          </a:p>
          <a:p>
            <a:pPr marL="336550" indent="-336550">
              <a:lnSpc>
                <a:spcPct val="90000"/>
              </a:lnSpc>
              <a:buClr>
                <a:srgbClr val="66FF33"/>
              </a:buClr>
              <a:buSzPct val="85000"/>
              <a:buFont typeface="Times New Roman" panose="02020603050405020304" pitchFamily="18" charset="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ENTEROCETTIVA o VISCERALE</a:t>
            </a:r>
          </a:p>
          <a:p>
            <a:pPr marL="336550" indent="-330200">
              <a:lnSpc>
                <a:spcPct val="90000"/>
              </a:lnSpc>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   quest’ ultima può intendersi, in alternativa: </a:t>
            </a:r>
          </a:p>
          <a:p>
            <a:pPr marL="336550" indent="-330200">
              <a:lnSpc>
                <a:spcPct val="90000"/>
              </a:lnSpc>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 - registrazione di una determinata funzione biologica tramite il SNA; </a:t>
            </a:r>
          </a:p>
          <a:p>
            <a:pPr marL="336550" indent="-330200">
              <a:lnSpc>
                <a:spcPct val="90000"/>
              </a:lnSpc>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  - la sensibilità TERMICA e DOLORIFICA di un dato organo interno o «VISCERE» (da cui deriva anche il concetto complesso di «DOLORE RIFERITO»)</a:t>
            </a:r>
          </a:p>
        </p:txBody>
      </p:sp>
    </p:spTree>
    <p:extLst>
      <p:ext uri="{BB962C8B-B14F-4D97-AF65-F5344CB8AC3E}">
        <p14:creationId xmlns:p14="http://schemas.microsoft.com/office/powerpoint/2010/main" val="310270051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89" name="Rectangle 1">
            <a:extLst>
              <a:ext uri="{FF2B5EF4-FFF2-40B4-BE49-F238E27FC236}">
                <a16:creationId xmlns:a16="http://schemas.microsoft.com/office/drawing/2014/main" id="{0741B83D-459F-4781-BC6B-2676C751EE54}"/>
              </a:ext>
            </a:extLst>
          </p:cNvPr>
          <p:cNvSpPr>
            <a:spLocks noGrp="1" noChangeArrowheads="1"/>
          </p:cNvSpPr>
          <p:nvPr>
            <p:ph type="title" idx="4294967295"/>
          </p:nvPr>
        </p:nvSpPr>
        <p:spPr>
          <a:xfrm>
            <a:off x="0" y="0"/>
            <a:ext cx="9145016" cy="1052736"/>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600" b="1" dirty="0">
                <a:solidFill>
                  <a:schemeClr val="tx1"/>
                </a:solidFill>
                <a:latin typeface="Gurmukhi MN" panose="02020600050405020304" pitchFamily="18" charset="0"/>
                <a:cs typeface="Gurmukhi MN" panose="02020600050405020304" pitchFamily="18" charset="0"/>
              </a:rPr>
              <a:t>CLASSIFICAZIONE DELLA SENSIBILITÀ SPECIFICA e SENSIBILITA’ VISCERALE SPECIALE</a:t>
            </a:r>
          </a:p>
        </p:txBody>
      </p:sp>
      <p:sp>
        <p:nvSpPr>
          <p:cNvPr id="37890" name="Rectangle 2">
            <a:extLst>
              <a:ext uri="{FF2B5EF4-FFF2-40B4-BE49-F238E27FC236}">
                <a16:creationId xmlns:a16="http://schemas.microsoft.com/office/drawing/2014/main" id="{952CCDA5-63A2-4B06-8B22-94E6A1A48B28}"/>
              </a:ext>
            </a:extLst>
          </p:cNvPr>
          <p:cNvSpPr>
            <a:spLocks noGrp="1" noChangeArrowheads="1"/>
          </p:cNvSpPr>
          <p:nvPr>
            <p:ph type="body" idx="1"/>
          </p:nvPr>
        </p:nvSpPr>
        <p:spPr>
          <a:xfrm>
            <a:off x="179512" y="1052736"/>
            <a:ext cx="8964488" cy="5805264"/>
          </a:xfrm>
          <a:ln/>
        </p:spPr>
        <p:txBody>
          <a:bodyPr/>
          <a:lstStyle/>
          <a:p>
            <a:pPr marL="0" indent="0">
              <a:lnSpc>
                <a:spcPct val="90000"/>
              </a:lnSpc>
              <a:spcBef>
                <a:spcPts val="700"/>
              </a:spcBef>
              <a:buClr>
                <a:srgbClr val="FF3300"/>
              </a:buClr>
              <a:buSzPct val="85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rgbClr val="FFFF00"/>
                </a:solidFill>
              </a:rPr>
              <a:t>  </a:t>
            </a:r>
            <a:r>
              <a:rPr lang="it-IT" altLang="it-IT" sz="2800" b="1" dirty="0">
                <a:solidFill>
                  <a:schemeClr val="tx1"/>
                </a:solidFill>
                <a:latin typeface="Comic Sans MS" panose="030F0902030302020204" pitchFamily="66" charset="0"/>
              </a:rPr>
              <a:t>1.</a:t>
            </a:r>
            <a:r>
              <a:rPr lang="it-IT" altLang="it-IT" sz="2800" dirty="0">
                <a:solidFill>
                  <a:schemeClr val="tx1"/>
                </a:solidFill>
                <a:latin typeface="Comic Sans MS" panose="030F0902030302020204" pitchFamily="66" charset="0"/>
              </a:rPr>
              <a:t> </a:t>
            </a:r>
            <a:r>
              <a:rPr lang="it-IT" altLang="it-IT" sz="2800" b="1" dirty="0">
                <a:solidFill>
                  <a:schemeClr val="tx1"/>
                </a:solidFill>
                <a:latin typeface="Comic Sans MS" panose="030F0902030302020204" pitchFamily="66" charset="0"/>
              </a:rPr>
              <a:t>OLFATTO</a:t>
            </a:r>
            <a:r>
              <a:rPr lang="it-IT" altLang="it-IT" sz="2800" dirty="0">
                <a:solidFill>
                  <a:schemeClr val="tx1"/>
                </a:solidFill>
                <a:latin typeface="Comic Sans MS" panose="030F0902030302020204" pitchFamily="66" charset="0"/>
              </a:rPr>
              <a:t> (nervo OLFATTIVO e vie correlate)</a:t>
            </a:r>
          </a:p>
          <a:p>
            <a:pPr marL="336550" indent="-330200">
              <a:lnSpc>
                <a:spcPct val="90000"/>
              </a:lnSpc>
              <a:spcBef>
                <a:spcPts val="700"/>
              </a:spcBef>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dirty="0">
                <a:solidFill>
                  <a:schemeClr val="tx1"/>
                </a:solidFill>
                <a:latin typeface="Comic Sans MS" panose="030F0902030302020204" pitchFamily="66" charset="0"/>
              </a:rPr>
              <a:t>   </a:t>
            </a:r>
            <a:r>
              <a:rPr lang="it-IT" altLang="it-IT" sz="2800" b="1" dirty="0">
                <a:solidFill>
                  <a:schemeClr val="tx1"/>
                </a:solidFill>
                <a:latin typeface="Comic Sans MS" panose="030F0902030302020204" pitchFamily="66" charset="0"/>
              </a:rPr>
              <a:t>2.</a:t>
            </a:r>
            <a:r>
              <a:rPr lang="it-IT" altLang="it-IT" sz="2800" dirty="0">
                <a:solidFill>
                  <a:schemeClr val="tx1"/>
                </a:solidFill>
                <a:latin typeface="Comic Sans MS" panose="030F0902030302020204" pitchFamily="66" charset="0"/>
              </a:rPr>
              <a:t> </a:t>
            </a:r>
            <a:r>
              <a:rPr lang="it-IT" altLang="it-IT" sz="2800" b="1" dirty="0">
                <a:solidFill>
                  <a:schemeClr val="tx1"/>
                </a:solidFill>
                <a:latin typeface="Comic Sans MS" panose="030F0902030302020204" pitchFamily="66" charset="0"/>
              </a:rPr>
              <a:t>GUSTO</a:t>
            </a:r>
            <a:r>
              <a:rPr lang="it-IT" altLang="it-IT" sz="2800" dirty="0">
                <a:solidFill>
                  <a:schemeClr val="tx1"/>
                </a:solidFill>
                <a:latin typeface="Comic Sans MS" panose="030F0902030302020204" pitchFamily="66" charset="0"/>
              </a:rPr>
              <a:t> (n. FACIALE, GLOSSOFARINGEO e VAGO e vie correlate); </a:t>
            </a:r>
          </a:p>
          <a:p>
            <a:pPr marL="336550" indent="-330200">
              <a:lnSpc>
                <a:spcPct val="90000"/>
              </a:lnSpc>
              <a:spcBef>
                <a:spcPts val="700"/>
              </a:spcBef>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dirty="0">
              <a:solidFill>
                <a:schemeClr val="tx1"/>
              </a:solidFill>
              <a:latin typeface="Comic Sans MS" panose="030F0902030302020204" pitchFamily="66" charset="0"/>
            </a:endParaRPr>
          </a:p>
          <a:p>
            <a:pPr marL="336550" indent="-330200" algn="ctr">
              <a:lnSpc>
                <a:spcPct val="90000"/>
              </a:lnSpc>
              <a:spcBef>
                <a:spcPts val="700"/>
              </a:spcBef>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dirty="0">
                <a:solidFill>
                  <a:schemeClr val="tx1"/>
                </a:solidFill>
                <a:latin typeface="Comic Sans MS" panose="030F0902030302020204" pitchFamily="66" charset="0"/>
              </a:rPr>
              <a:t> </a:t>
            </a:r>
            <a:r>
              <a:rPr lang="it-IT" altLang="it-IT" sz="2800" b="1" dirty="0">
                <a:solidFill>
                  <a:schemeClr val="tx1"/>
                </a:solidFill>
                <a:latin typeface="Comic Sans MS" panose="030F0902030302020204" pitchFamily="66" charset="0"/>
              </a:rPr>
              <a:t>OLFATTO e GUSTO: </a:t>
            </a:r>
          </a:p>
          <a:p>
            <a:pPr marL="336550" indent="-330200" algn="ctr">
              <a:lnSpc>
                <a:spcPct val="90000"/>
              </a:lnSpc>
              <a:spcBef>
                <a:spcPts val="700"/>
              </a:spcBef>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SENSIBILITA’ VISCERALE SPECIALE</a:t>
            </a:r>
          </a:p>
          <a:p>
            <a:pPr marL="336550" indent="-330200" algn="ctr">
              <a:lnSpc>
                <a:spcPct val="90000"/>
              </a:lnSpc>
              <a:spcBef>
                <a:spcPts val="700"/>
              </a:spcBef>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omic Sans MS" panose="030F0902030302020204" pitchFamily="66" charset="0"/>
            </a:endParaRPr>
          </a:p>
          <a:p>
            <a:pPr marL="336550" indent="-330200">
              <a:lnSpc>
                <a:spcPct val="90000"/>
              </a:lnSpc>
              <a:spcBef>
                <a:spcPts val="700"/>
              </a:spcBef>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   3. VISTA</a:t>
            </a:r>
            <a:r>
              <a:rPr lang="it-IT" altLang="it-IT" sz="2800" dirty="0">
                <a:solidFill>
                  <a:schemeClr val="tx1"/>
                </a:solidFill>
                <a:latin typeface="Comic Sans MS" panose="030F0902030302020204" pitchFamily="66" charset="0"/>
              </a:rPr>
              <a:t> (nervo OTTICO e VIE correlate);</a:t>
            </a:r>
          </a:p>
          <a:p>
            <a:pPr marL="336550" indent="-330200">
              <a:lnSpc>
                <a:spcPct val="90000"/>
              </a:lnSpc>
              <a:spcBef>
                <a:spcPts val="700"/>
              </a:spcBef>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   4. UDITO</a:t>
            </a:r>
            <a:r>
              <a:rPr lang="it-IT" altLang="it-IT" sz="2800" dirty="0">
                <a:solidFill>
                  <a:schemeClr val="tx1"/>
                </a:solidFill>
                <a:latin typeface="Comic Sans MS" panose="030F0902030302020204" pitchFamily="66" charset="0"/>
              </a:rPr>
              <a:t> (nervo COCLEARE dell’ ACUSTICO e VIE correlate);</a:t>
            </a:r>
          </a:p>
          <a:p>
            <a:pPr marL="336550" indent="-330200">
              <a:lnSpc>
                <a:spcPct val="90000"/>
              </a:lnSpc>
              <a:spcBef>
                <a:spcPts val="700"/>
              </a:spcBef>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dirty="0">
                <a:solidFill>
                  <a:schemeClr val="tx1"/>
                </a:solidFill>
                <a:latin typeface="Comic Sans MS" panose="030F0902030302020204" pitchFamily="66" charset="0"/>
              </a:rPr>
              <a:t>   </a:t>
            </a:r>
            <a:r>
              <a:rPr lang="it-IT" altLang="it-IT" sz="2800" b="1" dirty="0">
                <a:solidFill>
                  <a:schemeClr val="tx1"/>
                </a:solidFill>
                <a:latin typeface="Comic Sans MS" panose="030F0902030302020204" pitchFamily="66" charset="0"/>
              </a:rPr>
              <a:t>5.</a:t>
            </a:r>
            <a:r>
              <a:rPr lang="it-IT" altLang="it-IT" sz="2800" dirty="0">
                <a:solidFill>
                  <a:schemeClr val="tx1"/>
                </a:solidFill>
                <a:latin typeface="Comic Sans MS" panose="030F0902030302020204" pitchFamily="66" charset="0"/>
              </a:rPr>
              <a:t> </a:t>
            </a:r>
            <a:r>
              <a:rPr lang="it-IT" altLang="it-IT" sz="2800" b="1" dirty="0">
                <a:solidFill>
                  <a:schemeClr val="tx1"/>
                </a:solidFill>
                <a:latin typeface="Comic Sans MS" panose="030F0902030302020204" pitchFamily="66" charset="0"/>
              </a:rPr>
              <a:t>EQUILIBRIO</a:t>
            </a:r>
            <a:r>
              <a:rPr lang="it-IT" altLang="it-IT" sz="2800" dirty="0">
                <a:solidFill>
                  <a:schemeClr val="tx1"/>
                </a:solidFill>
                <a:latin typeface="Comic Sans MS" panose="030F0902030302020204" pitchFamily="66" charset="0"/>
              </a:rPr>
              <a:t> (nervo VESTIBOLARE dell’ ACUSTICO e VIE correlate)</a:t>
            </a:r>
          </a:p>
        </p:txBody>
      </p:sp>
    </p:spTree>
    <p:extLst>
      <p:ext uri="{BB962C8B-B14F-4D97-AF65-F5344CB8AC3E}">
        <p14:creationId xmlns:p14="http://schemas.microsoft.com/office/powerpoint/2010/main" val="209639538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E7BE33CC-996F-4B3B-B561-28EB3A27234E}"/>
              </a:ext>
            </a:extLst>
          </p:cNvPr>
          <p:cNvSpPr>
            <a:spLocks noGrp="1"/>
          </p:cNvSpPr>
          <p:nvPr>
            <p:ph type="ctrTitle"/>
          </p:nvPr>
        </p:nvSpPr>
        <p:spPr>
          <a:xfrm>
            <a:off x="1043608" y="3236119"/>
            <a:ext cx="7317432" cy="2387600"/>
          </a:xfrm>
        </p:spPr>
        <p:txBody>
          <a:bodyPr/>
          <a:lstStyle/>
          <a:p>
            <a:r>
              <a:rPr lang="it-IT" dirty="0">
                <a:solidFill>
                  <a:schemeClr val="tx1"/>
                </a:solidFill>
                <a:latin typeface="Gurmukhi MN" panose="02020600050405020304" pitchFamily="18" charset="0"/>
                <a:cs typeface="Gurmukhi MN" panose="02020600050405020304" pitchFamily="18" charset="0"/>
              </a:rPr>
              <a:t>CENNI di ORGANOGENESI</a:t>
            </a:r>
            <a:br>
              <a:rPr lang="it-IT" dirty="0">
                <a:solidFill>
                  <a:schemeClr val="tx1"/>
                </a:solidFill>
                <a:latin typeface="Gurmukhi MN" panose="02020600050405020304" pitchFamily="18" charset="0"/>
                <a:cs typeface="Gurmukhi MN" panose="02020600050405020304" pitchFamily="18" charset="0"/>
              </a:rPr>
            </a:br>
            <a:r>
              <a:rPr lang="it-IT" dirty="0">
                <a:solidFill>
                  <a:schemeClr val="tx1"/>
                </a:solidFill>
                <a:latin typeface="Gurmukhi MN" panose="02020600050405020304" pitchFamily="18" charset="0"/>
                <a:cs typeface="Gurmukhi MN" panose="02020600050405020304" pitchFamily="18" charset="0"/>
              </a:rPr>
              <a:t>del</a:t>
            </a:r>
            <a:br>
              <a:rPr lang="it-IT" dirty="0">
                <a:solidFill>
                  <a:schemeClr val="tx1"/>
                </a:solidFill>
                <a:latin typeface="Gurmukhi MN" panose="02020600050405020304" pitchFamily="18" charset="0"/>
                <a:cs typeface="Gurmukhi MN" panose="02020600050405020304" pitchFamily="18" charset="0"/>
              </a:rPr>
            </a:br>
            <a:r>
              <a:rPr lang="it-IT" dirty="0">
                <a:solidFill>
                  <a:schemeClr val="tx1"/>
                </a:solidFill>
                <a:latin typeface="Gurmukhi MN" panose="02020600050405020304" pitchFamily="18" charset="0"/>
                <a:cs typeface="Gurmukhi MN" panose="02020600050405020304" pitchFamily="18" charset="0"/>
              </a:rPr>
              <a:t>SISTEMA NERVOSO</a:t>
            </a:r>
          </a:p>
        </p:txBody>
      </p:sp>
      <p:sp>
        <p:nvSpPr>
          <p:cNvPr id="5" name="Sottotitolo 4">
            <a:extLst>
              <a:ext uri="{FF2B5EF4-FFF2-40B4-BE49-F238E27FC236}">
                <a16:creationId xmlns:a16="http://schemas.microsoft.com/office/drawing/2014/main" id="{91D2E720-AA27-4B8D-8F76-5C4303C6F730}"/>
              </a:ext>
            </a:extLst>
          </p:cNvPr>
          <p:cNvSpPr>
            <a:spLocks noGrp="1"/>
          </p:cNvSpPr>
          <p:nvPr>
            <p:ph type="subTitle" idx="1"/>
          </p:nvPr>
        </p:nvSpPr>
        <p:spPr/>
        <p:txBody>
          <a:bodyPr/>
          <a:lstStyle/>
          <a:p>
            <a:endParaRPr lang="it-IT"/>
          </a:p>
        </p:txBody>
      </p:sp>
    </p:spTree>
    <p:extLst>
      <p:ext uri="{BB962C8B-B14F-4D97-AF65-F5344CB8AC3E}">
        <p14:creationId xmlns:p14="http://schemas.microsoft.com/office/powerpoint/2010/main" val="29765298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5" name="Text Box 1">
            <a:extLst>
              <a:ext uri="{FF2B5EF4-FFF2-40B4-BE49-F238E27FC236}">
                <a16:creationId xmlns:a16="http://schemas.microsoft.com/office/drawing/2014/main" id="{C02AD465-8B0F-47CA-B070-60175B326FDF}"/>
              </a:ext>
            </a:extLst>
          </p:cNvPr>
          <p:cNvSpPr txBox="1">
            <a:spLocks noChangeArrowheads="1"/>
          </p:cNvSpPr>
          <p:nvPr/>
        </p:nvSpPr>
        <p:spPr bwMode="auto">
          <a:xfrm>
            <a:off x="0" y="187325"/>
            <a:ext cx="9144000" cy="5053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lnSpc>
                <a:spcPct val="90000"/>
              </a:lnSpc>
              <a:buClrTx/>
              <a:buFontTx/>
              <a:buNone/>
            </a:pPr>
            <a:r>
              <a:rPr lang="it-IT" altLang="it-IT" sz="2800" dirty="0">
                <a:solidFill>
                  <a:schemeClr val="tx1"/>
                </a:solidFill>
                <a:latin typeface="Gurmukhi MN" panose="02020600050405020304" pitchFamily="18" charset="0"/>
                <a:cs typeface="Gurmukhi MN" panose="02020600050405020304" pitchFamily="18" charset="0"/>
              </a:rPr>
              <a:t>SUDDIVISIONE MORFOLOGICA DEL </a:t>
            </a:r>
          </a:p>
          <a:p>
            <a:pPr algn="ctr">
              <a:lnSpc>
                <a:spcPct val="90000"/>
              </a:lnSpc>
              <a:buClrTx/>
              <a:buFontTx/>
              <a:buNone/>
            </a:pPr>
            <a:r>
              <a:rPr lang="it-IT" altLang="it-IT" sz="2800" dirty="0">
                <a:solidFill>
                  <a:schemeClr val="tx1"/>
                </a:solidFill>
                <a:latin typeface="Gurmukhi MN" panose="02020600050405020304" pitchFamily="18" charset="0"/>
                <a:cs typeface="Gurmukhi MN" panose="02020600050405020304" pitchFamily="18" charset="0"/>
              </a:rPr>
              <a:t>SISTEMA NERVOSO (SN)</a:t>
            </a:r>
          </a:p>
        </p:txBody>
      </p:sp>
      <p:sp>
        <p:nvSpPr>
          <p:cNvPr id="6146" name="Text Box 2">
            <a:extLst>
              <a:ext uri="{FF2B5EF4-FFF2-40B4-BE49-F238E27FC236}">
                <a16:creationId xmlns:a16="http://schemas.microsoft.com/office/drawing/2014/main" id="{37D79061-60EC-4559-8E10-6A6487A8C0C2}"/>
              </a:ext>
            </a:extLst>
          </p:cNvPr>
          <p:cNvSpPr txBox="1">
            <a:spLocks noChangeArrowheads="1"/>
          </p:cNvSpPr>
          <p:nvPr/>
        </p:nvSpPr>
        <p:spPr bwMode="auto">
          <a:xfrm>
            <a:off x="0" y="908720"/>
            <a:ext cx="9144000" cy="487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36550" indent="-33655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rgbClr val="FFFFFF"/>
                </a:solidFill>
                <a:latin typeface="Arial" panose="020B0604020202020204" pitchFamily="34" charset="0"/>
                <a:ea typeface="Microsoft YaHei" panose="020B0503020204020204" pitchFamily="34" charset="-122"/>
              </a:defRPr>
            </a:lvl1pPr>
            <a:lvl2pP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rgbClr val="FFFFFF"/>
                </a:solidFill>
                <a:latin typeface="Arial" panose="020B0604020202020204" pitchFamily="34" charset="0"/>
                <a:ea typeface="Microsoft YaHei" panose="020B0503020204020204" pitchFamily="34" charset="-122"/>
              </a:defRPr>
            </a:lvl2pPr>
            <a:lvl3pP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rgbClr val="FFFFFF"/>
                </a:solidFill>
                <a:latin typeface="Arial" panose="020B0604020202020204" pitchFamily="34" charset="0"/>
                <a:ea typeface="Microsoft YaHei" panose="020B0503020204020204" pitchFamily="34" charset="-122"/>
              </a:defRPr>
            </a:lvl3pPr>
            <a:lvl4pP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rgbClr val="FFFFFF"/>
                </a:solidFill>
                <a:latin typeface="Arial" panose="020B0604020202020204" pitchFamily="34" charset="0"/>
                <a:ea typeface="Microsoft YaHei" panose="020B0503020204020204" pitchFamily="34" charset="-122"/>
              </a:defRPr>
            </a:lvl4pPr>
            <a:lvl5pP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rgbClr val="FFFFFF"/>
                </a:solidFill>
                <a:latin typeface="Arial" panose="020B0604020202020204" pitchFamily="34" charset="0"/>
                <a:ea typeface="Microsoft YaHei" panose="020B0503020204020204" pitchFamily="34" charset="-122"/>
              </a:defRPr>
            </a:lvl9pPr>
          </a:lstStyle>
          <a:p>
            <a:pPr>
              <a:lnSpc>
                <a:spcPct val="75000"/>
              </a:lnSpc>
              <a:spcBef>
                <a:spcPts val="450"/>
              </a:spcBef>
              <a:buClr>
                <a:srgbClr val="66FF33"/>
              </a:buClr>
              <a:buSzPct val="85000"/>
              <a:buFont typeface="Wingdings" panose="05000000000000000000" pitchFamily="2" charset="2"/>
              <a:buChar char=""/>
            </a:pPr>
            <a:r>
              <a:rPr lang="it-IT" altLang="it-IT" b="1" dirty="0">
                <a:solidFill>
                  <a:schemeClr val="tx1"/>
                </a:solidFill>
                <a:latin typeface="Chalkboard SE" panose="03050602040202020205" pitchFamily="66" charset="77"/>
              </a:rPr>
              <a:t>SISTEMA NERVOSO CENTRALE (SNC):</a:t>
            </a:r>
          </a:p>
          <a:p>
            <a:pPr marL="342900">
              <a:lnSpc>
                <a:spcPct val="75000"/>
              </a:lnSpc>
              <a:spcBef>
                <a:spcPts val="450"/>
              </a:spcBef>
              <a:buClrTx/>
              <a:buSzPct val="85000"/>
              <a:buFontTx/>
              <a:buNone/>
            </a:pPr>
            <a:r>
              <a:rPr lang="it-IT" altLang="it-IT" dirty="0">
                <a:solidFill>
                  <a:schemeClr val="tx1"/>
                </a:solidFill>
                <a:latin typeface="Chalkboard SE" panose="03050602040202020205" pitchFamily="66" charset="77"/>
              </a:rPr>
              <a:t>   - </a:t>
            </a:r>
            <a:r>
              <a:rPr lang="it-IT" altLang="it-IT" b="1" dirty="0">
                <a:solidFill>
                  <a:schemeClr val="tx1"/>
                </a:solidFill>
                <a:latin typeface="Chalkboard SE" panose="03050602040202020205" pitchFamily="66" charset="77"/>
              </a:rPr>
              <a:t>ENCEFALO:</a:t>
            </a:r>
          </a:p>
          <a:p>
            <a:pPr marL="342900">
              <a:lnSpc>
                <a:spcPct val="75000"/>
              </a:lnSpc>
              <a:spcBef>
                <a:spcPts val="450"/>
              </a:spcBef>
              <a:buClrTx/>
              <a:buSzPct val="85000"/>
              <a:buFontTx/>
              <a:buNone/>
            </a:pPr>
            <a:r>
              <a:rPr lang="it-IT" altLang="it-IT" b="1" dirty="0">
                <a:solidFill>
                  <a:schemeClr val="tx1"/>
                </a:solidFill>
                <a:latin typeface="Chalkboard SE" panose="03050602040202020205" pitchFamily="66" charset="77"/>
              </a:rPr>
              <a:t>      - Telencefalo</a:t>
            </a:r>
          </a:p>
          <a:p>
            <a:pPr marL="342900">
              <a:lnSpc>
                <a:spcPct val="75000"/>
              </a:lnSpc>
              <a:spcBef>
                <a:spcPts val="450"/>
              </a:spcBef>
              <a:buClrTx/>
              <a:buSzPct val="85000"/>
              <a:buFontTx/>
              <a:buNone/>
            </a:pPr>
            <a:r>
              <a:rPr lang="it-IT" altLang="it-IT" b="1" dirty="0">
                <a:solidFill>
                  <a:schemeClr val="tx1"/>
                </a:solidFill>
                <a:latin typeface="Chalkboard SE" panose="03050602040202020205" pitchFamily="66" charset="77"/>
              </a:rPr>
              <a:t>      - Diencefalo</a:t>
            </a:r>
          </a:p>
          <a:p>
            <a:pPr marL="342900">
              <a:lnSpc>
                <a:spcPct val="75000"/>
              </a:lnSpc>
              <a:spcBef>
                <a:spcPts val="450"/>
              </a:spcBef>
              <a:buClrTx/>
              <a:buSzPct val="85000"/>
              <a:buFontTx/>
              <a:buNone/>
            </a:pPr>
            <a:r>
              <a:rPr lang="it-IT" altLang="it-IT" b="1" dirty="0">
                <a:solidFill>
                  <a:schemeClr val="tx1"/>
                </a:solidFill>
                <a:latin typeface="Chalkboard SE" panose="03050602040202020205" pitchFamily="66" charset="77"/>
              </a:rPr>
              <a:t>      - Tronco Encefalico (costituito da Mesencefalo,   </a:t>
            </a:r>
          </a:p>
          <a:p>
            <a:pPr marL="342900">
              <a:lnSpc>
                <a:spcPct val="75000"/>
              </a:lnSpc>
              <a:spcBef>
                <a:spcPts val="450"/>
              </a:spcBef>
              <a:buClrTx/>
              <a:buSzPct val="85000"/>
              <a:buFontTx/>
              <a:buNone/>
            </a:pPr>
            <a:r>
              <a:rPr lang="it-IT" altLang="it-IT" b="1" dirty="0">
                <a:solidFill>
                  <a:schemeClr val="tx1"/>
                </a:solidFill>
                <a:latin typeface="Chalkboard SE" panose="03050602040202020205" pitchFamily="66" charset="77"/>
              </a:rPr>
              <a:t>        Ponte e Bulbo)</a:t>
            </a:r>
          </a:p>
          <a:p>
            <a:pPr marL="342900">
              <a:lnSpc>
                <a:spcPct val="75000"/>
              </a:lnSpc>
              <a:spcBef>
                <a:spcPts val="450"/>
              </a:spcBef>
              <a:buClrTx/>
              <a:buSzPct val="85000"/>
              <a:buFontTx/>
              <a:buNone/>
            </a:pPr>
            <a:r>
              <a:rPr lang="it-IT" altLang="it-IT" b="1" dirty="0">
                <a:solidFill>
                  <a:schemeClr val="tx1"/>
                </a:solidFill>
                <a:latin typeface="Chalkboard SE" panose="03050602040202020205" pitchFamily="66" charset="77"/>
              </a:rPr>
              <a:t>      - Cervelletto</a:t>
            </a:r>
          </a:p>
          <a:p>
            <a:pPr marL="342900">
              <a:lnSpc>
                <a:spcPct val="75000"/>
              </a:lnSpc>
              <a:spcBef>
                <a:spcPts val="450"/>
              </a:spcBef>
              <a:buClrTx/>
              <a:buSzPct val="85000"/>
              <a:buFontTx/>
              <a:buNone/>
            </a:pPr>
            <a:r>
              <a:rPr lang="it-IT" altLang="it-IT" b="1" dirty="0">
                <a:solidFill>
                  <a:schemeClr val="tx1"/>
                </a:solidFill>
              </a:rPr>
              <a:t> </a:t>
            </a:r>
          </a:p>
          <a:p>
            <a:pPr marL="342900">
              <a:lnSpc>
                <a:spcPct val="75000"/>
              </a:lnSpc>
              <a:spcBef>
                <a:spcPts val="450"/>
              </a:spcBef>
              <a:buClrTx/>
              <a:buSzPct val="85000"/>
              <a:buFontTx/>
              <a:buNone/>
            </a:pPr>
            <a:r>
              <a:rPr lang="it-IT" altLang="it-IT" dirty="0">
                <a:solidFill>
                  <a:schemeClr val="tx1"/>
                </a:solidFill>
              </a:rPr>
              <a:t>   - </a:t>
            </a:r>
            <a:r>
              <a:rPr lang="it-IT" altLang="it-IT" b="1" dirty="0">
                <a:solidFill>
                  <a:schemeClr val="tx1"/>
                </a:solidFill>
                <a:latin typeface="Comic Sans MS" panose="030F0902030302020204" pitchFamily="66" charset="0"/>
              </a:rPr>
              <a:t>MIDOLLO SPINALE</a:t>
            </a:r>
          </a:p>
          <a:p>
            <a:pPr marL="342900">
              <a:lnSpc>
                <a:spcPct val="75000"/>
              </a:lnSpc>
              <a:spcBef>
                <a:spcPts val="450"/>
              </a:spcBef>
              <a:buClrTx/>
              <a:buSzPct val="85000"/>
              <a:buFontTx/>
              <a:buNone/>
            </a:pPr>
            <a:endParaRPr lang="it-IT" altLang="it-IT" b="1" dirty="0">
              <a:solidFill>
                <a:schemeClr val="tx1"/>
              </a:solidFill>
            </a:endParaRPr>
          </a:p>
          <a:p>
            <a:pPr>
              <a:lnSpc>
                <a:spcPct val="75000"/>
              </a:lnSpc>
              <a:spcBef>
                <a:spcPts val="450"/>
              </a:spcBef>
              <a:buClr>
                <a:srgbClr val="FF3300"/>
              </a:buClr>
              <a:buSzPct val="85000"/>
              <a:buFont typeface="Wingdings" panose="05000000000000000000" pitchFamily="2" charset="2"/>
              <a:buChar char=""/>
            </a:pPr>
            <a:r>
              <a:rPr lang="it-IT" altLang="it-IT" b="1" dirty="0">
                <a:solidFill>
                  <a:schemeClr val="tx1"/>
                </a:solidFill>
                <a:latin typeface="Copperplate Gothic Bold" panose="020E0705020206020404" pitchFamily="34" charset="77"/>
              </a:rPr>
              <a:t>SISTEMA NERVOSO PERIFERICO (SNP)</a:t>
            </a:r>
            <a:r>
              <a:rPr lang="it-IT" altLang="it-IT" dirty="0">
                <a:solidFill>
                  <a:schemeClr val="tx1"/>
                </a:solidFill>
                <a:latin typeface="Copperplate Gothic Bold" panose="020E0705020206020404" pitchFamily="34" charset="77"/>
              </a:rPr>
              <a:t>:</a:t>
            </a:r>
          </a:p>
          <a:p>
            <a:pPr marL="342900">
              <a:lnSpc>
                <a:spcPct val="75000"/>
              </a:lnSpc>
              <a:spcBef>
                <a:spcPts val="450"/>
              </a:spcBef>
              <a:buClrTx/>
              <a:buSzPct val="85000"/>
              <a:buFontTx/>
              <a:buNone/>
            </a:pPr>
            <a:r>
              <a:rPr lang="it-IT" altLang="it-IT" dirty="0">
                <a:solidFill>
                  <a:schemeClr val="tx1"/>
                </a:solidFill>
                <a:latin typeface="Copperplate Gothic Bold" panose="020E0705020206020404" pitchFamily="34" charset="77"/>
              </a:rPr>
              <a:t>   - </a:t>
            </a:r>
            <a:r>
              <a:rPr lang="it-IT" altLang="it-IT" b="1" dirty="0">
                <a:solidFill>
                  <a:schemeClr val="tx1"/>
                </a:solidFill>
                <a:latin typeface="Copperplate Gothic Bold" panose="020E0705020206020404" pitchFamily="34" charset="77"/>
              </a:rPr>
              <a:t>NERVI CRANICI e GANGLI ANNESSI</a:t>
            </a:r>
          </a:p>
          <a:p>
            <a:pPr marL="342900">
              <a:lnSpc>
                <a:spcPct val="75000"/>
              </a:lnSpc>
              <a:spcBef>
                <a:spcPts val="450"/>
              </a:spcBef>
              <a:buClrTx/>
              <a:buSzPct val="85000"/>
              <a:buFontTx/>
              <a:buNone/>
            </a:pPr>
            <a:r>
              <a:rPr lang="it-IT" altLang="it-IT" dirty="0">
                <a:solidFill>
                  <a:schemeClr val="tx1"/>
                </a:solidFill>
                <a:latin typeface="Copperplate Gothic Bold" panose="020E0705020206020404" pitchFamily="34" charset="77"/>
              </a:rPr>
              <a:t>   - </a:t>
            </a:r>
            <a:r>
              <a:rPr lang="it-IT" altLang="it-IT" b="1" dirty="0">
                <a:solidFill>
                  <a:schemeClr val="tx1"/>
                </a:solidFill>
                <a:latin typeface="Copperplate Gothic Bold" panose="020E0705020206020404" pitchFamily="34" charset="77"/>
              </a:rPr>
              <a:t>NERVI SPINALI e GANGLI ANNESSI</a:t>
            </a:r>
          </a:p>
          <a:p>
            <a:pPr marL="342900">
              <a:lnSpc>
                <a:spcPct val="75000"/>
              </a:lnSpc>
              <a:spcBef>
                <a:spcPts val="400"/>
              </a:spcBef>
              <a:buClrTx/>
              <a:buSzPct val="85000"/>
              <a:buFontTx/>
              <a:buNone/>
            </a:pPr>
            <a:endParaRPr lang="it-IT" altLang="it-IT" sz="1600" b="1" dirty="0">
              <a:solidFill>
                <a:schemeClr val="tx1"/>
              </a:solidFill>
            </a:endParaRPr>
          </a:p>
          <a:p>
            <a:pPr marL="342900">
              <a:lnSpc>
                <a:spcPct val="75000"/>
              </a:lnSpc>
              <a:spcBef>
                <a:spcPts val="400"/>
              </a:spcBef>
              <a:buClrTx/>
              <a:buSzPct val="85000"/>
              <a:buFontTx/>
              <a:buNone/>
            </a:pPr>
            <a:r>
              <a:rPr lang="it-IT" altLang="it-IT" sz="1650" b="1" dirty="0">
                <a:solidFill>
                  <a:schemeClr val="tx1"/>
                </a:solidFill>
                <a:latin typeface="Comic Sans MS" panose="030F0902030302020204" pitchFamily="66" charset="0"/>
              </a:rPr>
              <a:t>Gli ORGANI del SNC sono AVVOLTI dalle MENINGI, che sono Involucri Connettivali Densi.</a:t>
            </a:r>
          </a:p>
          <a:p>
            <a:pPr marL="342900">
              <a:lnSpc>
                <a:spcPct val="75000"/>
              </a:lnSpc>
              <a:spcBef>
                <a:spcPts val="400"/>
              </a:spcBef>
              <a:buClrTx/>
              <a:buSzPct val="85000"/>
              <a:buFontTx/>
              <a:buNone/>
            </a:pPr>
            <a:r>
              <a:rPr lang="it-IT" altLang="it-IT" sz="1650" b="1" dirty="0">
                <a:solidFill>
                  <a:schemeClr val="tx1"/>
                </a:solidFill>
                <a:latin typeface="Comic Sans MS" panose="030F0902030302020204" pitchFamily="66" charset="0"/>
              </a:rPr>
              <a:t>Tra le Meningi scorre il LIQUOR (LIQUIDO CEREBRO-SPINALE o CEFALO-RACHIDIANO).</a:t>
            </a:r>
          </a:p>
          <a:p>
            <a:pPr marL="342900">
              <a:lnSpc>
                <a:spcPct val="75000"/>
              </a:lnSpc>
              <a:spcBef>
                <a:spcPts val="400"/>
              </a:spcBef>
              <a:buClrTx/>
              <a:buSzPct val="85000"/>
              <a:buFontTx/>
              <a:buNone/>
            </a:pPr>
            <a:r>
              <a:rPr lang="it-IT" altLang="it-IT" sz="1650" b="1" dirty="0">
                <a:solidFill>
                  <a:schemeClr val="tx1"/>
                </a:solidFill>
                <a:latin typeface="Comic Sans MS" panose="030F0902030302020204" pitchFamily="66" charset="0"/>
              </a:rPr>
              <a:t>Il LIQUOR scorre anche nelle CAVITA’ scavate nel SNC (i 4 VENTRICOLI CEREBRALI, l’ ACQUEDOTTO CEREBRALE, il CANALE CENTRALE del MIDOLLO SPINALE).</a:t>
            </a:r>
          </a:p>
          <a:p>
            <a:pPr marL="342900">
              <a:lnSpc>
                <a:spcPct val="75000"/>
              </a:lnSpc>
              <a:spcBef>
                <a:spcPts val="450"/>
              </a:spcBef>
              <a:buClrTx/>
              <a:buSzPct val="85000"/>
              <a:buFontTx/>
              <a:buNone/>
            </a:pPr>
            <a:endParaRPr lang="it-IT" altLang="it-IT" sz="1800" b="1" dirty="0">
              <a:solidFill>
                <a:schemeClr val="tx1"/>
              </a:solidFill>
              <a:latin typeface="Comic Sans MS" panose="030F0902030302020204" pitchFamily="66" charset="0"/>
            </a:endParaRPr>
          </a:p>
          <a:p>
            <a:pPr marL="342900">
              <a:lnSpc>
                <a:spcPct val="80000"/>
              </a:lnSpc>
              <a:spcBef>
                <a:spcPts val="450"/>
              </a:spcBef>
              <a:buClrTx/>
              <a:buSzPct val="85000"/>
              <a:buFontTx/>
              <a:buNone/>
            </a:pPr>
            <a:endParaRPr lang="it-IT" altLang="it-IT" sz="1800" b="1" dirty="0"/>
          </a:p>
        </p:txBody>
      </p:sp>
    </p:spTree>
    <p:extLst>
      <p:ext uri="{BB962C8B-B14F-4D97-AF65-F5344CB8AC3E}">
        <p14:creationId xmlns:p14="http://schemas.microsoft.com/office/powerpoint/2010/main" val="181154407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22D9C80-92DC-7146-B338-C9E5D3F804D3}"/>
              </a:ext>
            </a:extLst>
          </p:cNvPr>
          <p:cNvSpPr>
            <a:spLocks noGrp="1"/>
          </p:cNvSpPr>
          <p:nvPr>
            <p:ph type="title"/>
          </p:nvPr>
        </p:nvSpPr>
        <p:spPr>
          <a:xfrm>
            <a:off x="0" y="0"/>
            <a:ext cx="9144000" cy="924148"/>
          </a:xfrm>
        </p:spPr>
        <p:txBody>
          <a:bodyPr/>
          <a:lstStyle/>
          <a:p>
            <a:r>
              <a:rPr lang="it-IT" sz="3200" dirty="0">
                <a:solidFill>
                  <a:schemeClr val="tx1"/>
                </a:solidFill>
                <a:latin typeface="Gurmukhi MN" panose="02020600050405020304" pitchFamily="18" charset="0"/>
                <a:cs typeface="Gurmukhi MN" panose="02020600050405020304" pitchFamily="18" charset="0"/>
              </a:rPr>
              <a:t>ORGANOGENESI del SISTEMA NERVOSO</a:t>
            </a:r>
          </a:p>
        </p:txBody>
      </p:sp>
      <p:sp>
        <p:nvSpPr>
          <p:cNvPr id="3" name="Segnaposto contenuto 2">
            <a:extLst>
              <a:ext uri="{FF2B5EF4-FFF2-40B4-BE49-F238E27FC236}">
                <a16:creationId xmlns:a16="http://schemas.microsoft.com/office/drawing/2014/main" id="{EFC623EF-9513-9048-8146-2DEDCB6EBC89}"/>
              </a:ext>
            </a:extLst>
          </p:cNvPr>
          <p:cNvSpPr>
            <a:spLocks noGrp="1"/>
          </p:cNvSpPr>
          <p:nvPr>
            <p:ph idx="1"/>
          </p:nvPr>
        </p:nvSpPr>
        <p:spPr>
          <a:xfrm>
            <a:off x="107504" y="1124744"/>
            <a:ext cx="8928992" cy="5733256"/>
          </a:xfrm>
        </p:spPr>
        <p:txBody>
          <a:bodyPr/>
          <a:lstStyle/>
          <a:p>
            <a:r>
              <a:rPr lang="it-IT" sz="2800" dirty="0">
                <a:solidFill>
                  <a:schemeClr val="tx1"/>
                </a:solidFill>
                <a:latin typeface="Copperplate Gothic Bold" panose="020E0705020206020404" pitchFamily="34" charset="77"/>
              </a:rPr>
              <a:t>Il SISTEMA NERVOSO ha origine dal foglietto embrionale </a:t>
            </a:r>
            <a:r>
              <a:rPr lang="it-IT" sz="2800" dirty="0" err="1">
                <a:solidFill>
                  <a:schemeClr val="tx1"/>
                </a:solidFill>
                <a:latin typeface="Copperplate Gothic Bold" panose="020E0705020206020404" pitchFamily="34" charset="77"/>
              </a:rPr>
              <a:t>piu’</a:t>
            </a:r>
            <a:r>
              <a:rPr lang="it-IT" sz="2800" dirty="0">
                <a:solidFill>
                  <a:schemeClr val="tx1"/>
                </a:solidFill>
                <a:latin typeface="Copperplate Gothic Bold" panose="020E0705020206020404" pitchFamily="34" charset="77"/>
              </a:rPr>
              <a:t> esterno (ECTODERMA)</a:t>
            </a:r>
          </a:p>
          <a:p>
            <a:r>
              <a:rPr lang="it-IT" sz="2800" dirty="0">
                <a:solidFill>
                  <a:schemeClr val="tx1"/>
                </a:solidFill>
                <a:latin typeface="Copperplate Gothic Bold" panose="020E0705020206020404" pitchFamily="34" charset="77"/>
              </a:rPr>
              <a:t>Esso da’ origine, dapprima, alla DOCCIA NEURALE, che successivamente si chiude a formare il TUBO NEURALE in vicinanza della Corda Dorsale </a:t>
            </a:r>
          </a:p>
          <a:p>
            <a:r>
              <a:rPr lang="it-IT" sz="2800" dirty="0">
                <a:solidFill>
                  <a:schemeClr val="tx1"/>
                </a:solidFill>
                <a:latin typeface="Copperplate Gothic Bold" panose="020E0705020206020404" pitchFamily="34" charset="77"/>
              </a:rPr>
              <a:t>Dal Tubo Neurale si vengono poi a formare, nella sua porzione </a:t>
            </a:r>
            <a:r>
              <a:rPr lang="it-IT" sz="2800" dirty="0" err="1">
                <a:solidFill>
                  <a:schemeClr val="tx1"/>
                </a:solidFill>
                <a:latin typeface="Copperplate Gothic Bold" panose="020E0705020206020404" pitchFamily="34" charset="77"/>
              </a:rPr>
              <a:t>piu’</a:t>
            </a:r>
            <a:r>
              <a:rPr lang="it-IT" sz="2800" dirty="0">
                <a:solidFill>
                  <a:schemeClr val="tx1"/>
                </a:solidFill>
                <a:latin typeface="Copperplate Gothic Bold" panose="020E0705020206020404" pitchFamily="34" charset="77"/>
              </a:rPr>
              <a:t> craniale, le cosiddette VESCICOLE ENCEFALICHE, dapprima TRE e successivamente CINQUE VESCICOLE </a:t>
            </a:r>
          </a:p>
        </p:txBody>
      </p:sp>
    </p:spTree>
    <p:extLst>
      <p:ext uri="{BB962C8B-B14F-4D97-AF65-F5344CB8AC3E}">
        <p14:creationId xmlns:p14="http://schemas.microsoft.com/office/powerpoint/2010/main" val="8192579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4356100" y="2436813"/>
            <a:ext cx="4787900" cy="4421187"/>
          </a:xfrm>
          <a:prstGeom prst="rect">
            <a:avLst/>
          </a:prstGeom>
          <a:noFill/>
          <a:ln>
            <a:noFill/>
          </a:ln>
          <a:effectLst/>
          <a:extLst>
            <a:ext uri="{909E8E84-426E-40DD-AFC4-6F175D3DCCD1}">
              <a14:hiddenFill xmlns:a14="http://schemas.microsoft.com/office/drawing/2010/main">
                <a:blipFill dpi="0" rotWithShape="0">
                  <a:blip>
                    <a:lum brigh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5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354513" cy="53006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31" name="Rectangle 3"/>
          <p:cNvSpPr>
            <a:spLocks noChangeArrowheads="1"/>
          </p:cNvSpPr>
          <p:nvPr/>
        </p:nvSpPr>
        <p:spPr bwMode="auto">
          <a:xfrm>
            <a:off x="5076825" y="620713"/>
            <a:ext cx="3239591"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3200" dirty="0">
                <a:solidFill>
                  <a:schemeClr val="tx1"/>
                </a:solidFill>
                <a:effectLst>
                  <a:outerShdw blurRad="38100" dist="38100" dir="2700000" algn="tl">
                    <a:srgbClr val="000000"/>
                  </a:outerShdw>
                </a:effectLst>
                <a:latin typeface="Gurmukhi MN" panose="02020600050405020304" pitchFamily="18" charset="0"/>
                <a:cs typeface="Gurmukhi MN" panose="02020600050405020304" pitchFamily="18" charset="0"/>
              </a:rPr>
              <a:t>FORMAZIONE DEL TUBO NEURALE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156325" cy="4178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554" name="Rectangle 2"/>
          <p:cNvSpPr>
            <a:spLocks noChangeArrowheads="1"/>
          </p:cNvSpPr>
          <p:nvPr/>
        </p:nvSpPr>
        <p:spPr bwMode="auto">
          <a:xfrm>
            <a:off x="4859338" y="836613"/>
            <a:ext cx="1223962" cy="288925"/>
          </a:xfrm>
          <a:prstGeom prst="rect">
            <a:avLst/>
          </a:prstGeom>
          <a:solidFill>
            <a:srgbClr val="FF9900"/>
          </a:solidFill>
          <a:ln w="936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1200" b="1">
                <a:latin typeface="Times New Roman" panose="02020603050405020304" pitchFamily="18" charset="0"/>
                <a:cs typeface="Arial" panose="020B0604020202020204" pitchFamily="34" charset="0"/>
              </a:rPr>
              <a:t>TELENCEFALO</a:t>
            </a:r>
          </a:p>
        </p:txBody>
      </p:sp>
      <p:sp>
        <p:nvSpPr>
          <p:cNvPr id="23555" name="Rectangle 3"/>
          <p:cNvSpPr>
            <a:spLocks noChangeArrowheads="1"/>
          </p:cNvSpPr>
          <p:nvPr/>
        </p:nvSpPr>
        <p:spPr bwMode="auto">
          <a:xfrm>
            <a:off x="4500563" y="333375"/>
            <a:ext cx="287337" cy="1511300"/>
          </a:xfrm>
          <a:prstGeom prst="rect">
            <a:avLst/>
          </a:prstGeom>
          <a:solidFill>
            <a:srgbClr val="FF9900"/>
          </a:solidFill>
          <a:ln w="936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1200" b="1">
                <a:latin typeface="Times New Roman" panose="02020603050405020304" pitchFamily="18" charset="0"/>
                <a:cs typeface="Arial" panose="020B0604020202020204" pitchFamily="34" charset="0"/>
              </a:rPr>
              <a:t>C</a:t>
            </a:r>
          </a:p>
          <a:p>
            <a:pPr algn="ctr">
              <a:buClrTx/>
              <a:buFontTx/>
              <a:buNone/>
            </a:pPr>
            <a:r>
              <a:rPr lang="it-IT" altLang="it-IT" sz="1200" b="1">
                <a:latin typeface="Times New Roman" panose="02020603050405020304" pitchFamily="18" charset="0"/>
                <a:cs typeface="Arial" panose="020B0604020202020204" pitchFamily="34" charset="0"/>
              </a:rPr>
              <a:t>E</a:t>
            </a:r>
          </a:p>
          <a:p>
            <a:pPr algn="ctr">
              <a:buClrTx/>
              <a:buFontTx/>
              <a:buNone/>
            </a:pPr>
            <a:r>
              <a:rPr lang="it-IT" altLang="it-IT" sz="1200" b="1">
                <a:latin typeface="Times New Roman" panose="02020603050405020304" pitchFamily="18" charset="0"/>
                <a:cs typeface="Arial" panose="020B0604020202020204" pitchFamily="34" charset="0"/>
              </a:rPr>
              <a:t>R</a:t>
            </a:r>
          </a:p>
          <a:p>
            <a:pPr algn="ctr">
              <a:buClrTx/>
              <a:buFontTx/>
              <a:buNone/>
            </a:pPr>
            <a:r>
              <a:rPr lang="it-IT" altLang="it-IT" sz="1200" b="1">
                <a:latin typeface="Times New Roman" panose="02020603050405020304" pitchFamily="18" charset="0"/>
                <a:cs typeface="Arial" panose="020B0604020202020204" pitchFamily="34" charset="0"/>
              </a:rPr>
              <a:t>V</a:t>
            </a:r>
          </a:p>
          <a:p>
            <a:pPr algn="ctr">
              <a:buClrTx/>
              <a:buFontTx/>
              <a:buNone/>
            </a:pPr>
            <a:r>
              <a:rPr lang="it-IT" altLang="it-IT" sz="1200" b="1">
                <a:latin typeface="Times New Roman" panose="02020603050405020304" pitchFamily="18" charset="0"/>
                <a:cs typeface="Arial" panose="020B0604020202020204" pitchFamily="34" charset="0"/>
              </a:rPr>
              <a:t>E</a:t>
            </a:r>
          </a:p>
          <a:p>
            <a:pPr algn="ctr">
              <a:buClrTx/>
              <a:buFontTx/>
              <a:buNone/>
            </a:pPr>
            <a:r>
              <a:rPr lang="it-IT" altLang="it-IT" sz="1200" b="1">
                <a:latin typeface="Times New Roman" panose="02020603050405020304" pitchFamily="18" charset="0"/>
                <a:cs typeface="Arial" panose="020B0604020202020204" pitchFamily="34" charset="0"/>
              </a:rPr>
              <a:t>L</a:t>
            </a:r>
          </a:p>
          <a:p>
            <a:pPr algn="ctr">
              <a:buClrTx/>
              <a:buFontTx/>
              <a:buNone/>
            </a:pPr>
            <a:r>
              <a:rPr lang="it-IT" altLang="it-IT" sz="1200" b="1">
                <a:latin typeface="Times New Roman" panose="02020603050405020304" pitchFamily="18" charset="0"/>
                <a:cs typeface="Arial" panose="020B0604020202020204" pitchFamily="34" charset="0"/>
              </a:rPr>
              <a:t>L</a:t>
            </a:r>
          </a:p>
          <a:p>
            <a:pPr algn="ctr">
              <a:buClrTx/>
              <a:buFontTx/>
              <a:buNone/>
            </a:pPr>
            <a:r>
              <a:rPr lang="it-IT" altLang="it-IT" sz="1200" b="1">
                <a:latin typeface="Times New Roman" panose="02020603050405020304" pitchFamily="18" charset="0"/>
                <a:cs typeface="Arial" panose="020B0604020202020204" pitchFamily="34" charset="0"/>
              </a:rPr>
              <a:t>O</a:t>
            </a:r>
          </a:p>
          <a:p>
            <a:pPr algn="ctr">
              <a:buClrTx/>
              <a:buFontTx/>
              <a:buNone/>
            </a:pPr>
            <a:endParaRPr lang="it-IT" altLang="it-IT" sz="1200" b="1">
              <a:latin typeface="Times New Roman" panose="02020603050405020304" pitchFamily="18" charset="0"/>
              <a:cs typeface="Arial" panose="020B0604020202020204" pitchFamily="34" charset="0"/>
            </a:endParaRPr>
          </a:p>
        </p:txBody>
      </p:sp>
      <p:sp>
        <p:nvSpPr>
          <p:cNvPr id="23556" name="Text Box 4"/>
          <p:cNvSpPr txBox="1">
            <a:spLocks noChangeArrowheads="1"/>
          </p:cNvSpPr>
          <p:nvPr/>
        </p:nvSpPr>
        <p:spPr bwMode="auto">
          <a:xfrm>
            <a:off x="6084888" y="549275"/>
            <a:ext cx="3194050" cy="1557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b="1">
                <a:cs typeface="Arial" panose="020B0604020202020204" pitchFamily="34" charset="0"/>
              </a:rPr>
              <a:t>VESCICOLE ENCEFALICHE</a:t>
            </a:r>
          </a:p>
          <a:p>
            <a:pPr algn="ctr">
              <a:buClrTx/>
              <a:buFontTx/>
              <a:buNone/>
            </a:pPr>
            <a:r>
              <a:rPr lang="it-IT" altLang="it-IT" b="1">
                <a:cs typeface="Arial" panose="020B0604020202020204" pitchFamily="34" charset="0"/>
              </a:rPr>
              <a:t>E</a:t>
            </a:r>
          </a:p>
          <a:p>
            <a:pPr algn="ctr">
              <a:buClrTx/>
              <a:buFontTx/>
              <a:buNone/>
            </a:pPr>
            <a:r>
              <a:rPr lang="it-IT" altLang="it-IT" b="1">
                <a:cs typeface="Arial" panose="020B0604020202020204" pitchFamily="34" charset="0"/>
              </a:rPr>
              <a:t>LORO DERIVAZIONI</a:t>
            </a:r>
          </a:p>
        </p:txBody>
      </p:sp>
      <p:pic>
        <p:nvPicPr>
          <p:cNvPr id="235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775" y="4049713"/>
            <a:ext cx="9039225" cy="28082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7" name="Rectangle 1"/>
          <p:cNvSpPr>
            <a:spLocks noGrp="1" noChangeArrowheads="1"/>
          </p:cNvSpPr>
          <p:nvPr>
            <p:ph type="title" idx="4294967295"/>
          </p:nvPr>
        </p:nvSpPr>
        <p:spPr>
          <a:xfrm>
            <a:off x="-108520" y="200025"/>
            <a:ext cx="925252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PROGRESSIONE ORGANOGENETICA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dei</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NERVI ENCEFALICI</a:t>
            </a:r>
          </a:p>
        </p:txBody>
      </p:sp>
      <p:sp>
        <p:nvSpPr>
          <p:cNvPr id="24578" name="Rectangle 2"/>
          <p:cNvSpPr>
            <a:spLocks noGrp="1" noChangeArrowheads="1"/>
          </p:cNvSpPr>
          <p:nvPr>
            <p:ph type="body" idx="4294967295"/>
          </p:nvPr>
        </p:nvSpPr>
        <p:spPr>
          <a:xfrm>
            <a:off x="457200" y="1600200"/>
            <a:ext cx="8229600" cy="5000625"/>
          </a:xfrm>
          <a:ln/>
        </p:spPr>
        <p:txBody>
          <a:bodyPr/>
          <a:lstStyle/>
          <a:p>
            <a:endParaRPr lang="it-IT"/>
          </a:p>
        </p:txBody>
      </p:sp>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78367"/>
            <a:ext cx="9144000" cy="52054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60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2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602" name="Text Box 2"/>
          <p:cNvSpPr txBox="1">
            <a:spLocks noChangeArrowheads="1"/>
          </p:cNvSpPr>
          <p:nvPr/>
        </p:nvSpPr>
        <p:spPr bwMode="auto">
          <a:xfrm>
            <a:off x="0" y="1773238"/>
            <a:ext cx="4932363" cy="203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spcBef>
                <a:spcPts val="1500"/>
              </a:spcBef>
              <a:buClrTx/>
              <a:buFontTx/>
              <a:buNone/>
            </a:pPr>
            <a:r>
              <a:rPr lang="en-GB" altLang="it-IT" b="1"/>
              <a:t>Piani dell’encefalo</a:t>
            </a:r>
          </a:p>
          <a:p>
            <a:pPr algn="ctr">
              <a:spcBef>
                <a:spcPts val="1250"/>
              </a:spcBef>
              <a:buClrTx/>
              <a:buFontTx/>
              <a:buNone/>
            </a:pPr>
            <a:r>
              <a:rPr lang="en-GB" altLang="it-IT" b="1"/>
              <a:t>Terminologia </a:t>
            </a:r>
          </a:p>
          <a:p>
            <a:pPr algn="ctr">
              <a:spcBef>
                <a:spcPts val="1250"/>
              </a:spcBef>
              <a:buClrTx/>
              <a:buFontTx/>
              <a:buNone/>
            </a:pPr>
            <a:r>
              <a:rPr lang="en-GB" altLang="it-IT" b="1"/>
              <a:t>di </a:t>
            </a:r>
          </a:p>
          <a:p>
            <a:pPr algn="ctr">
              <a:spcBef>
                <a:spcPts val="1250"/>
              </a:spcBef>
              <a:buClrTx/>
              <a:buFontTx/>
              <a:buNone/>
            </a:pPr>
            <a:r>
              <a:rPr lang="en-GB" altLang="it-IT" b="1"/>
              <a:t>Riferimento</a:t>
            </a:r>
          </a:p>
        </p:txBody>
      </p:sp>
      <p:sp>
        <p:nvSpPr>
          <p:cNvPr id="25603" name="Text Box 3"/>
          <p:cNvSpPr txBox="1">
            <a:spLocks noChangeArrowheads="1"/>
          </p:cNvSpPr>
          <p:nvPr/>
        </p:nvSpPr>
        <p:spPr bwMode="auto">
          <a:xfrm>
            <a:off x="4697413" y="1439863"/>
            <a:ext cx="155257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sz="1800" b="1">
                <a:solidFill>
                  <a:srgbClr val="000099"/>
                </a:solidFill>
                <a:latin typeface="Arial Black" panose="020B0A04020102020204" pitchFamily="34" charset="0"/>
                <a:cs typeface="Arial" panose="020B0604020202020204" pitchFamily="34" charset="0"/>
              </a:rPr>
              <a:t>ROSTRALE</a:t>
            </a:r>
          </a:p>
        </p:txBody>
      </p:sp>
      <p:pic>
        <p:nvPicPr>
          <p:cNvPr id="5" name="Picture 3">
            <a:extLst>
              <a:ext uri="{FF2B5EF4-FFF2-40B4-BE49-F238E27FC236}">
                <a16:creationId xmlns:a16="http://schemas.microsoft.com/office/drawing/2014/main" id="{22E4A732-D5BA-6D49-A8C1-158A0AFDDC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90" y="4138613"/>
            <a:ext cx="4572086" cy="260275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395E613C-ED65-244C-A6F7-CA34BD6129C3}"/>
              </a:ext>
            </a:extLst>
          </p:cNvPr>
          <p:cNvSpPr txBox="1"/>
          <p:nvPr/>
        </p:nvSpPr>
        <p:spPr>
          <a:xfrm>
            <a:off x="55490" y="116632"/>
            <a:ext cx="4040165" cy="3416320"/>
          </a:xfrm>
          <a:prstGeom prst="rect">
            <a:avLst/>
          </a:prstGeom>
          <a:noFill/>
        </p:spPr>
        <p:txBody>
          <a:bodyPr wrap="square" rtlCol="0">
            <a:spAutoFit/>
          </a:bodyPr>
          <a:lstStyle/>
          <a:p>
            <a:pPr algn="ctr"/>
            <a:r>
              <a:rPr lang="it-IT" b="1" dirty="0">
                <a:solidFill>
                  <a:schemeClr val="tx1"/>
                </a:solidFill>
                <a:latin typeface="Chalkboard SE" panose="03050602040202020205" pitchFamily="66" charset="77"/>
              </a:rPr>
              <a:t>Termine di posizione «ROSTRALE»</a:t>
            </a:r>
          </a:p>
          <a:p>
            <a:pPr algn="ctr"/>
            <a:r>
              <a:rPr lang="it-IT" b="1" dirty="0">
                <a:solidFill>
                  <a:schemeClr val="tx1"/>
                </a:solidFill>
                <a:latin typeface="Chalkboard SE" panose="03050602040202020205" pitchFamily="66" charset="77"/>
              </a:rPr>
              <a:t>Si utilizza SOLAMENTE per i RAPPORTI di POSIZIONE nel SNC e «sintetizza» la posizione «Supero-Anteriore» dell’ Encefalo rispetto al Midollo Spinale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CA11559-DAC5-458D-B3BC-B35DAC5F9F74}"/>
              </a:ext>
            </a:extLst>
          </p:cNvPr>
          <p:cNvSpPr>
            <a:spLocks noGrp="1"/>
          </p:cNvSpPr>
          <p:nvPr>
            <p:ph type="ctrTitle"/>
          </p:nvPr>
        </p:nvSpPr>
        <p:spPr>
          <a:xfrm>
            <a:off x="0" y="1"/>
            <a:ext cx="9144000" cy="1052736"/>
          </a:xfrm>
        </p:spPr>
        <p:txBody>
          <a:bodyPr/>
          <a:lstStyle/>
          <a:p>
            <a:r>
              <a:rPr lang="it-IT" sz="3200" b="1" dirty="0">
                <a:solidFill>
                  <a:schemeClr val="tx1"/>
                </a:solidFill>
                <a:latin typeface="Gurmukhi MN" panose="02020600050405020304" pitchFamily="18" charset="0"/>
                <a:cs typeface="Gurmukhi MN" panose="02020600050405020304" pitchFamily="18" charset="0"/>
              </a:rPr>
              <a:t>SISTEMI DI PROTEZIONE DEL </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SISTEMA NERVOSO CENTRALE</a:t>
            </a:r>
          </a:p>
        </p:txBody>
      </p:sp>
      <p:sp>
        <p:nvSpPr>
          <p:cNvPr id="3" name="Sottotitolo 2">
            <a:extLst>
              <a:ext uri="{FF2B5EF4-FFF2-40B4-BE49-F238E27FC236}">
                <a16:creationId xmlns:a16="http://schemas.microsoft.com/office/drawing/2014/main" id="{8205A447-6305-4527-8B0C-E0D5423B8039}"/>
              </a:ext>
            </a:extLst>
          </p:cNvPr>
          <p:cNvSpPr>
            <a:spLocks noGrp="1"/>
          </p:cNvSpPr>
          <p:nvPr>
            <p:ph type="subTitle" idx="1"/>
          </p:nvPr>
        </p:nvSpPr>
        <p:spPr>
          <a:xfrm>
            <a:off x="395536" y="1052737"/>
            <a:ext cx="8352928" cy="5472607"/>
          </a:xfrm>
        </p:spPr>
        <p:txBody>
          <a:bodyPr/>
          <a:lstStyle/>
          <a:p>
            <a:pPr algn="l"/>
            <a:r>
              <a:rPr lang="it-IT" sz="2800" b="1" dirty="0">
                <a:solidFill>
                  <a:schemeClr val="tx1"/>
                </a:solidFill>
              </a:rPr>
              <a:t>Sono rappresentati da:</a:t>
            </a:r>
          </a:p>
          <a:p>
            <a:pPr algn="l"/>
            <a:endParaRPr lang="it-IT" sz="2800" dirty="0">
              <a:solidFill>
                <a:schemeClr val="tx1"/>
              </a:solidFill>
            </a:endParaRPr>
          </a:p>
          <a:p>
            <a:pPr marL="342900" indent="-342900" algn="l">
              <a:buFont typeface="Arial" panose="020B0604020202020204" pitchFamily="34" charset="0"/>
              <a:buChar char="•"/>
            </a:pPr>
            <a:r>
              <a:rPr lang="it-IT" sz="2800" b="1" dirty="0">
                <a:solidFill>
                  <a:schemeClr val="tx1"/>
                </a:solidFill>
                <a:latin typeface="Chalkboard SE" panose="03050602040202020205" pitchFamily="66" charset="77"/>
              </a:rPr>
              <a:t>INVOLUCRI SCHELETRICI (Scheletro del Neurocranio e del Canale Vertebrale)</a:t>
            </a:r>
          </a:p>
          <a:p>
            <a:pPr algn="l"/>
            <a:endParaRPr lang="it-IT" sz="2800" b="1" dirty="0">
              <a:solidFill>
                <a:schemeClr val="tx1"/>
              </a:solidFill>
              <a:latin typeface="Chalkboard SE" panose="03050602040202020205" pitchFamily="66" charset="77"/>
            </a:endParaRPr>
          </a:p>
          <a:p>
            <a:pPr marL="342900" indent="-342900" algn="l">
              <a:buFont typeface="Arial" panose="020B0604020202020204" pitchFamily="34" charset="0"/>
              <a:buChar char="•"/>
            </a:pPr>
            <a:r>
              <a:rPr lang="it-IT" sz="2800" b="1" dirty="0">
                <a:solidFill>
                  <a:schemeClr val="tx1"/>
                </a:solidFill>
                <a:latin typeface="Copperplate Gothic Bold" panose="020E0705020206020404" pitchFamily="34" charset="77"/>
              </a:rPr>
              <a:t>INVOLUCRI MENINGEI (Dura Meninge, Aracnoide, Pia Meninge)</a:t>
            </a:r>
          </a:p>
          <a:p>
            <a:pPr algn="l"/>
            <a:endParaRPr lang="it-IT" sz="2800" b="1" dirty="0">
              <a:solidFill>
                <a:schemeClr val="tx1"/>
              </a:solidFill>
              <a:latin typeface="Copperplate Gothic Bold" panose="020E0705020206020404" pitchFamily="34" charset="77"/>
            </a:endParaRPr>
          </a:p>
          <a:p>
            <a:pPr marL="342900" indent="-342900" algn="l">
              <a:buFont typeface="Arial" panose="020B0604020202020204" pitchFamily="34" charset="0"/>
              <a:buChar char="•"/>
            </a:pPr>
            <a:r>
              <a:rPr lang="it-IT" sz="2800" b="1" dirty="0">
                <a:solidFill>
                  <a:schemeClr val="tx1"/>
                </a:solidFill>
                <a:latin typeface="Chalkduster" panose="03050602040202020205" pitchFamily="66" charset="77"/>
              </a:rPr>
              <a:t>LIQUOR (Liquido Cefalo-Rachidiano o Liquido Cerebro-Spinale)</a:t>
            </a:r>
          </a:p>
        </p:txBody>
      </p:sp>
    </p:spTree>
    <p:extLst>
      <p:ext uri="{BB962C8B-B14F-4D97-AF65-F5344CB8AC3E}">
        <p14:creationId xmlns:p14="http://schemas.microsoft.com/office/powerpoint/2010/main" val="29345913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793" name="Picture 1"/>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0" y="0"/>
            <a:ext cx="4754563" cy="6237288"/>
          </a:xfrm>
          <a:prstGeom prst="rect">
            <a:avLst/>
          </a:prstGeom>
          <a:noFill/>
          <a:ln>
            <a:noFill/>
          </a:ln>
          <a:effectLst/>
          <a:extLst>
            <a:ext uri="{909E8E84-426E-40DD-AFC4-6F175D3DCCD1}">
              <a14:hiddenFill xmlns:a14="http://schemas.microsoft.com/office/drawing/2010/main">
                <a:blipFill dpi="0" rotWithShape="0">
                  <a:blip>
                    <a:lum bright="-6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37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4400" y="6467475"/>
            <a:ext cx="533400" cy="314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3795" name="Picture 3"/>
          <p:cNvPicPr>
            <a:picLocks noChangeAspect="1" noChangeArrowheads="1"/>
          </p:cNvPicPr>
          <p:nvPr/>
        </p:nvPicPr>
        <p:blipFill>
          <a:blip r:embed="rId5">
            <a:lum bright="-6000" contrast="6000"/>
            <a:extLst>
              <a:ext uri="{28A0092B-C50C-407E-A947-70E740481C1C}">
                <a14:useLocalDpi xmlns:a14="http://schemas.microsoft.com/office/drawing/2010/main" val="0"/>
              </a:ext>
            </a:extLst>
          </a:blip>
          <a:srcRect/>
          <a:stretch>
            <a:fillRect/>
          </a:stretch>
        </p:blipFill>
        <p:spPr bwMode="auto">
          <a:xfrm>
            <a:off x="4643438" y="2568575"/>
            <a:ext cx="4500562" cy="4289425"/>
          </a:xfrm>
          <a:prstGeom prst="rect">
            <a:avLst/>
          </a:prstGeom>
          <a:noFill/>
          <a:ln>
            <a:noFill/>
          </a:ln>
          <a:effectLst/>
          <a:extLst>
            <a:ext uri="{909E8E84-426E-40DD-AFC4-6F175D3DCCD1}">
              <a14:hiddenFill xmlns:a14="http://schemas.microsoft.com/office/drawing/2010/main">
                <a:blipFill dpi="0" rotWithShape="0">
                  <a:blip>
                    <a:lum bright="-6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3796" name="Line 4"/>
          <p:cNvSpPr>
            <a:spLocks noChangeShapeType="1"/>
          </p:cNvSpPr>
          <p:nvPr/>
        </p:nvSpPr>
        <p:spPr bwMode="auto">
          <a:xfrm>
            <a:off x="2700338" y="1341438"/>
            <a:ext cx="3024187" cy="1943100"/>
          </a:xfrm>
          <a:prstGeom prst="line">
            <a:avLst/>
          </a:prstGeom>
          <a:noFill/>
          <a:ln w="76320" cap="sq">
            <a:solidFill>
              <a:srgbClr val="FE1F08"/>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3797" name="Text Box 5"/>
          <p:cNvSpPr txBox="1">
            <a:spLocks noChangeArrowheads="1"/>
          </p:cNvSpPr>
          <p:nvPr/>
        </p:nvSpPr>
        <p:spPr bwMode="auto">
          <a:xfrm>
            <a:off x="5267325" y="768350"/>
            <a:ext cx="3816350" cy="703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2000">
                <a:latin typeface="Arial Black" panose="020B0A04020102020204" pitchFamily="34" charset="0"/>
              </a:rPr>
              <a:t>VENTRICOLI ENCEFALICI </a:t>
            </a:r>
          </a:p>
          <a:p>
            <a:pPr algn="ctr">
              <a:buClrTx/>
              <a:buFontTx/>
              <a:buNone/>
            </a:pPr>
            <a:r>
              <a:rPr lang="it-IT" altLang="it-IT" sz="2000">
                <a:latin typeface="Arial Black" panose="020B0A04020102020204" pitchFamily="34" charset="0"/>
              </a:rPr>
              <a:t>(CEREBRALI)</a:t>
            </a:r>
          </a:p>
        </p:txBody>
      </p:sp>
      <p:sp>
        <p:nvSpPr>
          <p:cNvPr id="2" name="CasellaDiTesto 1">
            <a:extLst>
              <a:ext uri="{FF2B5EF4-FFF2-40B4-BE49-F238E27FC236}">
                <a16:creationId xmlns:a16="http://schemas.microsoft.com/office/drawing/2014/main" id="{EC426C0E-FC79-7445-9225-B174656D2759}"/>
              </a:ext>
            </a:extLst>
          </p:cNvPr>
          <p:cNvSpPr txBox="1"/>
          <p:nvPr/>
        </p:nvSpPr>
        <p:spPr>
          <a:xfrm>
            <a:off x="5364088" y="385347"/>
            <a:ext cx="2638864" cy="1569660"/>
          </a:xfrm>
          <a:prstGeom prst="rect">
            <a:avLst/>
          </a:prstGeom>
          <a:noFill/>
        </p:spPr>
        <p:txBody>
          <a:bodyPr wrap="none" rtlCol="0">
            <a:spAutoFit/>
          </a:bodyPr>
          <a:lstStyle/>
          <a:p>
            <a:pPr algn="ctr"/>
            <a:r>
              <a:rPr lang="it-IT" sz="3200" b="1" dirty="0">
                <a:solidFill>
                  <a:schemeClr val="tx1"/>
                </a:solidFill>
                <a:latin typeface="Chalkboard SE" panose="03050602040202020205" pitchFamily="66" charset="77"/>
              </a:rPr>
              <a:t>VENTRICOLI</a:t>
            </a:r>
          </a:p>
          <a:p>
            <a:pPr algn="ctr"/>
            <a:r>
              <a:rPr lang="it-IT" sz="3200" b="1" dirty="0">
                <a:solidFill>
                  <a:schemeClr val="tx1"/>
                </a:solidFill>
                <a:latin typeface="Chalkboard SE" panose="03050602040202020205" pitchFamily="66" charset="77"/>
              </a:rPr>
              <a:t>ENCEFALICI</a:t>
            </a:r>
          </a:p>
          <a:p>
            <a:pPr algn="ctr"/>
            <a:r>
              <a:rPr lang="it-IT" sz="3200" b="1" dirty="0">
                <a:solidFill>
                  <a:schemeClr val="tx1"/>
                </a:solidFill>
                <a:latin typeface="Chalkboard SE" panose="03050602040202020205" pitchFamily="66" charset="77"/>
              </a:rPr>
              <a:t>(cerebrali)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4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9525"/>
            <a:ext cx="6985000" cy="6848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001EE2F-19FF-EB47-ADB3-4EC1DC1AF713}"/>
              </a:ext>
            </a:extLst>
          </p:cNvPr>
          <p:cNvSpPr>
            <a:spLocks noGrp="1"/>
          </p:cNvSpPr>
          <p:nvPr>
            <p:ph type="title"/>
          </p:nvPr>
        </p:nvSpPr>
        <p:spPr>
          <a:xfrm>
            <a:off x="636016" y="178277"/>
            <a:ext cx="7764463" cy="802451"/>
          </a:xfrm>
        </p:spPr>
        <p:txBody>
          <a:bodyPr/>
          <a:lstStyle/>
          <a:p>
            <a:r>
              <a:rPr lang="it-IT" sz="3200" dirty="0">
                <a:solidFill>
                  <a:schemeClr val="tx1"/>
                </a:solidFill>
                <a:latin typeface="Gurmukhi MN" panose="02020600050405020304" pitchFamily="18" charset="0"/>
                <a:cs typeface="Gurmukhi MN" panose="02020600050405020304" pitchFamily="18" charset="0"/>
              </a:rPr>
              <a:t>VENTRICOLI  ENCEFALICI e CANALE CENTRALE del MIDOLLO SPINALE</a:t>
            </a:r>
          </a:p>
        </p:txBody>
      </p:sp>
      <p:sp>
        <p:nvSpPr>
          <p:cNvPr id="3" name="Segnaposto contenuto 2">
            <a:extLst>
              <a:ext uri="{FF2B5EF4-FFF2-40B4-BE49-F238E27FC236}">
                <a16:creationId xmlns:a16="http://schemas.microsoft.com/office/drawing/2014/main" id="{BB461663-B58D-5943-9900-0DC08BB5B1AE}"/>
              </a:ext>
            </a:extLst>
          </p:cNvPr>
          <p:cNvSpPr>
            <a:spLocks noGrp="1"/>
          </p:cNvSpPr>
          <p:nvPr>
            <p:ph idx="1"/>
          </p:nvPr>
        </p:nvSpPr>
        <p:spPr>
          <a:xfrm>
            <a:off x="179512" y="980728"/>
            <a:ext cx="8856984" cy="5877272"/>
          </a:xfrm>
        </p:spPr>
        <p:txBody>
          <a:bodyPr/>
          <a:lstStyle/>
          <a:p>
            <a:r>
              <a:rPr lang="it-IT" sz="2500" dirty="0">
                <a:solidFill>
                  <a:schemeClr val="tx1"/>
                </a:solidFill>
                <a:latin typeface="Chalkboard SE" panose="03050602040202020205" pitchFamily="66" charset="77"/>
              </a:rPr>
              <a:t>Sono cavità presenti nel SNC, nell’ ambito delle quali (VENTRICOLI ENCEFALICI) viene prodotto il LIQUOR, a livello di strutture ependimali (PLESSI CORIOIDEI)</a:t>
            </a:r>
          </a:p>
          <a:p>
            <a:r>
              <a:rPr lang="it-IT" sz="2500" dirty="0">
                <a:solidFill>
                  <a:schemeClr val="tx1"/>
                </a:solidFill>
                <a:latin typeface="Chalkboard SE" panose="03050602040202020205" pitchFamily="66" charset="77"/>
              </a:rPr>
              <a:t>I VENTRICOLI ENCEFALICI sono:</a:t>
            </a:r>
          </a:p>
          <a:p>
            <a:pPr marL="457200" indent="-457200">
              <a:buFontTx/>
              <a:buChar char="-"/>
            </a:pPr>
            <a:r>
              <a:rPr lang="it-IT" sz="2500" dirty="0">
                <a:solidFill>
                  <a:schemeClr val="tx1"/>
                </a:solidFill>
                <a:latin typeface="Chalkboard SE" panose="03050602040202020205" pitchFamily="66" charset="77"/>
              </a:rPr>
              <a:t>VENTRICOLI LATERALI (I e II ventricolo) nell’ ambito di ciascun emisfero telencefalico con un corno frontale, un corno temporale ed uno occipitale</a:t>
            </a:r>
          </a:p>
          <a:p>
            <a:pPr marL="457200" indent="-457200">
              <a:buFontTx/>
              <a:buChar char="-"/>
            </a:pPr>
            <a:r>
              <a:rPr lang="it-IT" sz="2500" dirty="0">
                <a:solidFill>
                  <a:schemeClr val="tx1"/>
                </a:solidFill>
                <a:latin typeface="Chalkboard SE" panose="03050602040202020205" pitchFamily="66" charset="77"/>
              </a:rPr>
              <a:t>VENTRICOLO DIENCEFALICO (III ventricolo)</a:t>
            </a:r>
          </a:p>
          <a:p>
            <a:pPr marL="457200" indent="-457200">
              <a:buFontTx/>
              <a:buChar char="-"/>
            </a:pPr>
            <a:r>
              <a:rPr lang="it-IT" sz="2500" dirty="0">
                <a:solidFill>
                  <a:schemeClr val="tx1"/>
                </a:solidFill>
                <a:latin typeface="Chalkboard SE" panose="03050602040202020205" pitchFamily="66" charset="77"/>
              </a:rPr>
              <a:t>ACQUEDOTTO MESENCEFALICO </a:t>
            </a:r>
          </a:p>
          <a:p>
            <a:pPr marL="457200" indent="-457200">
              <a:buFontTx/>
              <a:buChar char="-"/>
            </a:pPr>
            <a:r>
              <a:rPr lang="it-IT" sz="2500" dirty="0">
                <a:solidFill>
                  <a:schemeClr val="tx1"/>
                </a:solidFill>
                <a:latin typeface="Chalkboard SE" panose="03050602040202020205" pitchFamily="66" charset="77"/>
              </a:rPr>
              <a:t>VENTRICOLO DEL TRONCO ENCEFALICO (IV ventricolo)</a:t>
            </a:r>
          </a:p>
          <a:p>
            <a:pPr marL="0" indent="0"/>
            <a:r>
              <a:rPr lang="it-IT" sz="2500" dirty="0">
                <a:solidFill>
                  <a:schemeClr val="tx1"/>
                </a:solidFill>
                <a:latin typeface="Chalkboard SE" panose="03050602040202020205" pitchFamily="66" charset="77"/>
              </a:rPr>
              <a:t>Il CANALE CENTRALE del MIDOLLO SPINALE, esistente alla nascita, viene ad obliterarsi nel corso degli anni.</a:t>
            </a:r>
          </a:p>
        </p:txBody>
      </p:sp>
    </p:spTree>
    <p:extLst>
      <p:ext uri="{BB962C8B-B14F-4D97-AF65-F5344CB8AC3E}">
        <p14:creationId xmlns:p14="http://schemas.microsoft.com/office/powerpoint/2010/main" val="37845824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14388"/>
            <a:ext cx="9144000" cy="5229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7501617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9" name="Rectangle 1">
            <a:extLst>
              <a:ext uri="{FF2B5EF4-FFF2-40B4-BE49-F238E27FC236}">
                <a16:creationId xmlns:a16="http://schemas.microsoft.com/office/drawing/2014/main" id="{C4ABB561-9BB0-495E-A4F2-B6FB29503415}"/>
              </a:ext>
            </a:extLst>
          </p:cNvPr>
          <p:cNvSpPr>
            <a:spLocks noGrp="1" noChangeArrowheads="1"/>
          </p:cNvSpPr>
          <p:nvPr>
            <p:ph type="title" idx="4294967295"/>
          </p:nvPr>
        </p:nvSpPr>
        <p:spPr>
          <a:xfrm>
            <a:off x="0" y="332656"/>
            <a:ext cx="9144000" cy="793403"/>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SUDDIVISIONE FUNZIONALE DEL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SISTEMA NERVOSO</a:t>
            </a:r>
            <a:br>
              <a:rPr lang="it-IT" altLang="it-IT" sz="3200" dirty="0">
                <a:solidFill>
                  <a:schemeClr val="tx1"/>
                </a:solidFill>
                <a:latin typeface="Gurmukhi MN" panose="02020600050405020304" pitchFamily="18" charset="0"/>
                <a:cs typeface="Gurmukhi MN" panose="02020600050405020304" pitchFamily="18" charset="0"/>
              </a:rPr>
            </a:br>
            <a:endParaRPr lang="it-IT" altLang="it-IT" sz="3200" dirty="0">
              <a:solidFill>
                <a:schemeClr val="tx1"/>
              </a:solidFill>
              <a:latin typeface="Gurmukhi MN" panose="02020600050405020304" pitchFamily="18" charset="0"/>
              <a:cs typeface="Gurmukhi MN" panose="02020600050405020304" pitchFamily="18" charset="0"/>
            </a:endParaRPr>
          </a:p>
        </p:txBody>
      </p:sp>
      <p:sp>
        <p:nvSpPr>
          <p:cNvPr id="7170" name="Rectangle 2">
            <a:extLst>
              <a:ext uri="{FF2B5EF4-FFF2-40B4-BE49-F238E27FC236}">
                <a16:creationId xmlns:a16="http://schemas.microsoft.com/office/drawing/2014/main" id="{A8B60B19-BA9E-4C99-B277-B943E25603A0}"/>
              </a:ext>
            </a:extLst>
          </p:cNvPr>
          <p:cNvSpPr>
            <a:spLocks noGrp="1" noChangeArrowheads="1"/>
          </p:cNvSpPr>
          <p:nvPr>
            <p:ph type="body" idx="1"/>
          </p:nvPr>
        </p:nvSpPr>
        <p:spPr>
          <a:xfrm>
            <a:off x="304800" y="1412776"/>
            <a:ext cx="8839200" cy="4683224"/>
          </a:xfrm>
          <a:ln/>
        </p:spPr>
        <p:txBody>
          <a:bodyPr/>
          <a:lstStyle/>
          <a:p>
            <a:pPr marL="336550" indent="-336550">
              <a:buClr>
                <a:srgbClr val="FF3300"/>
              </a:buClr>
              <a:buSzPct val="85000"/>
              <a:buFont typeface="Times New Roman" panose="02020603050405020304" pitchFamily="18" charset="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b="1" dirty="0">
                <a:solidFill>
                  <a:schemeClr val="tx1"/>
                </a:solidFill>
                <a:latin typeface="Comic Sans MS" panose="030F0902030302020204" pitchFamily="66" charset="0"/>
              </a:rPr>
              <a:t>SISTEMA NERVOSO SOMATICO</a:t>
            </a:r>
            <a:r>
              <a:rPr lang="it-IT" altLang="it-IT" dirty="0">
                <a:solidFill>
                  <a:schemeClr val="tx1"/>
                </a:solidFill>
                <a:latin typeface="Comic Sans MS" panose="030F0902030302020204" pitchFamily="66" charset="0"/>
              </a:rPr>
              <a:t> (o, impropriamente, </a:t>
            </a:r>
            <a:r>
              <a:rPr lang="it-IT" altLang="it-IT" b="1" u="sng" dirty="0">
                <a:solidFill>
                  <a:schemeClr val="tx1"/>
                </a:solidFill>
                <a:effectLst>
                  <a:outerShdw blurRad="38100" dist="38100" dir="2700000" algn="tl">
                    <a:srgbClr val="000000"/>
                  </a:outerShdw>
                </a:effectLst>
                <a:latin typeface="Comic Sans MS" panose="030F0902030302020204" pitchFamily="66" charset="0"/>
              </a:rPr>
              <a:t>volontario</a:t>
            </a:r>
            <a:r>
              <a:rPr lang="it-IT" altLang="it-IT" dirty="0">
                <a:solidFill>
                  <a:schemeClr val="tx1"/>
                </a:solidFill>
                <a:latin typeface="Comic Sans MS" panose="030F0902030302020204" pitchFamily="66" charset="0"/>
              </a:rPr>
              <a:t>)</a:t>
            </a:r>
          </a:p>
          <a:p>
            <a:pPr marL="336550" indent="-330200">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dirty="0">
              <a:solidFill>
                <a:schemeClr val="tx1"/>
              </a:solidFill>
              <a:latin typeface="Comic Sans MS" panose="030F0902030302020204" pitchFamily="66" charset="0"/>
            </a:endParaRPr>
          </a:p>
          <a:p>
            <a:pPr marL="336550" indent="-336550">
              <a:spcBef>
                <a:spcPts val="1000"/>
              </a:spcBef>
              <a:buClr>
                <a:srgbClr val="66FF33"/>
              </a:buClr>
              <a:buSzPct val="85000"/>
              <a:buFont typeface="Times New Roman" panose="02020603050405020304" pitchFamily="18" charset="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b="1" dirty="0">
                <a:solidFill>
                  <a:schemeClr val="tx1"/>
                </a:solidFill>
                <a:latin typeface="Comic Sans MS" panose="030F0902030302020204" pitchFamily="66" charset="0"/>
              </a:rPr>
              <a:t>SISTEMA NERVOSO AUTONOMO</a:t>
            </a:r>
          </a:p>
          <a:p>
            <a:pPr marL="336550" indent="-330200">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dirty="0">
                <a:solidFill>
                  <a:schemeClr val="tx1"/>
                </a:solidFill>
                <a:latin typeface="Comic Sans MS" panose="030F0902030302020204" pitchFamily="66" charset="0"/>
              </a:rPr>
              <a:t>   (</a:t>
            </a:r>
            <a:r>
              <a:rPr lang="it-IT" altLang="it-IT" b="1" dirty="0">
                <a:solidFill>
                  <a:schemeClr val="tx1"/>
                </a:solidFill>
                <a:latin typeface="Comic Sans MS" panose="030F0902030302020204" pitchFamily="66" charset="0"/>
              </a:rPr>
              <a:t>SNA</a:t>
            </a:r>
            <a:r>
              <a:rPr lang="it-IT" altLang="it-IT" dirty="0">
                <a:solidFill>
                  <a:schemeClr val="tx1"/>
                </a:solidFill>
                <a:latin typeface="Comic Sans MS" panose="030F0902030302020204" pitchFamily="66" charset="0"/>
              </a:rPr>
              <a:t>) suddiviso nelle Sezioni:</a:t>
            </a:r>
          </a:p>
          <a:p>
            <a:pPr marL="336550" indent="-330200">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dirty="0">
                <a:solidFill>
                  <a:schemeClr val="tx1"/>
                </a:solidFill>
                <a:latin typeface="Comic Sans MS" panose="030F0902030302020204" pitchFamily="66" charset="0"/>
              </a:rPr>
              <a:t>    - </a:t>
            </a:r>
            <a:r>
              <a:rPr lang="it-IT" altLang="it-IT" b="1" dirty="0">
                <a:solidFill>
                  <a:schemeClr val="tx1"/>
                </a:solidFill>
                <a:latin typeface="Comic Sans MS" panose="030F0902030302020204" pitchFamily="66" charset="0"/>
              </a:rPr>
              <a:t>ORTOSIMPATICO</a:t>
            </a:r>
          </a:p>
          <a:p>
            <a:pPr marL="336550" indent="-330200">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b="1" dirty="0">
                <a:solidFill>
                  <a:schemeClr val="tx1"/>
                </a:solidFill>
                <a:latin typeface="Comic Sans MS" panose="030F0902030302020204" pitchFamily="66" charset="0"/>
              </a:rPr>
              <a:t>    - PARASIMPATICO</a:t>
            </a:r>
          </a:p>
          <a:p>
            <a:pPr marL="336550" indent="-330200">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b="1" dirty="0">
              <a:solidFill>
                <a:schemeClr val="tx1"/>
              </a:solidFill>
            </a:endParaRPr>
          </a:p>
          <a:p>
            <a:pPr marL="336550" indent="-330200">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dirty="0"/>
              <a:t>    - </a:t>
            </a:r>
            <a:r>
              <a:rPr lang="it-IT" altLang="it-IT" b="1" dirty="0">
                <a:solidFill>
                  <a:srgbClr val="F8F8F8"/>
                </a:solidFill>
              </a:rPr>
              <a:t>PARASIMPATICO</a:t>
            </a:r>
          </a:p>
        </p:txBody>
      </p:sp>
    </p:spTree>
    <p:extLst>
      <p:ext uri="{BB962C8B-B14F-4D97-AF65-F5344CB8AC3E}">
        <p14:creationId xmlns:p14="http://schemas.microsoft.com/office/powerpoint/2010/main" val="332710428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l="3723" t="2739" r="3873" b="10495"/>
          <a:stretch>
            <a:fillRect/>
          </a:stretch>
        </p:blipFill>
        <p:spPr bwMode="auto">
          <a:xfrm>
            <a:off x="0" y="647700"/>
            <a:ext cx="9072563" cy="6048375"/>
          </a:xfrm>
          <a:prstGeom prst="rect">
            <a:avLst/>
          </a:prstGeom>
          <a:noFill/>
          <a:ln>
            <a:noFill/>
          </a:ln>
          <a:effectLst/>
          <a:extLst>
            <a:ext uri="{909E8E84-426E-40DD-AFC4-6F175D3DCCD1}">
              <a14:hiddenFill xmlns:a14="http://schemas.microsoft.com/office/drawing/2010/main">
                <a:blipFill dpi="0" rotWithShape="0">
                  <a:blip/>
                  <a:srcRect l="3723" t="2739" r="3873" b="1049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a:xfrm>
            <a:off x="685800" y="-1893888"/>
            <a:ext cx="7770813" cy="5854701"/>
          </a:xfrm>
          <a:ln/>
        </p:spPr>
        <p:txBody>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br>
              <a:rPr lang="it-IT" altLang="it-IT" sz="5400" dirty="0"/>
            </a:br>
            <a:br>
              <a:rPr lang="it-IT" altLang="it-IT" sz="5400" dirty="0"/>
            </a:br>
            <a:br>
              <a:rPr lang="it-IT" altLang="it-IT" sz="5400" dirty="0"/>
            </a:br>
            <a:br>
              <a:rPr lang="it-IT" altLang="it-IT" sz="5400" dirty="0"/>
            </a:br>
            <a:br>
              <a:rPr lang="it-IT" altLang="it-IT" sz="5400" dirty="0"/>
            </a:br>
            <a:r>
              <a:rPr lang="it-IT" altLang="it-IT" sz="5400" dirty="0">
                <a:solidFill>
                  <a:schemeClr val="tx1"/>
                </a:solidFill>
                <a:latin typeface="Gurmukhi MN" panose="02020600050405020304" pitchFamily="18" charset="0"/>
                <a:cs typeface="Gurmukhi MN" panose="02020600050405020304" pitchFamily="18" charset="0"/>
              </a:rPr>
              <a:t>MENINGI</a:t>
            </a:r>
            <a:br>
              <a:rPr lang="it-IT" altLang="it-IT" sz="5400" dirty="0">
                <a:solidFill>
                  <a:schemeClr val="tx1"/>
                </a:solidFill>
                <a:latin typeface="Gurmukhi MN" panose="02020600050405020304" pitchFamily="18" charset="0"/>
                <a:cs typeface="Gurmukhi MN" panose="02020600050405020304" pitchFamily="18" charset="0"/>
              </a:rPr>
            </a:br>
            <a:r>
              <a:rPr lang="it-IT" altLang="it-IT" sz="5400" dirty="0">
                <a:solidFill>
                  <a:schemeClr val="tx1"/>
                </a:solidFill>
                <a:latin typeface="Gurmukhi MN" panose="02020600050405020304" pitchFamily="18" charset="0"/>
                <a:cs typeface="Gurmukhi MN" panose="02020600050405020304" pitchFamily="18" charset="0"/>
              </a:rPr>
              <a:t>ENCEFALICHE</a:t>
            </a:r>
          </a:p>
        </p:txBody>
      </p:sp>
    </p:spTree>
    <p:extLst>
      <p:ext uri="{BB962C8B-B14F-4D97-AF65-F5344CB8AC3E}">
        <p14:creationId xmlns:p14="http://schemas.microsoft.com/office/powerpoint/2010/main" val="274328435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66155"/>
            <a:ext cx="9144000" cy="544522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4400" y="6467475"/>
            <a:ext cx="533400" cy="314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19" name="Text Box 3"/>
          <p:cNvSpPr txBox="1">
            <a:spLocks noChangeArrowheads="1"/>
          </p:cNvSpPr>
          <p:nvPr/>
        </p:nvSpPr>
        <p:spPr bwMode="auto">
          <a:xfrm>
            <a:off x="4716016" y="170359"/>
            <a:ext cx="3367811" cy="10793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dirty="0">
                <a:solidFill>
                  <a:schemeClr val="tx1"/>
                </a:solidFill>
                <a:latin typeface="Gurmukhi MN" panose="02020600050405020304" pitchFamily="18" charset="0"/>
                <a:cs typeface="Gurmukhi MN" panose="02020600050405020304" pitchFamily="18" charset="0"/>
              </a:rPr>
              <a:t> </a:t>
            </a:r>
            <a:r>
              <a:rPr lang="it-IT" altLang="it-IT" sz="3200" b="1" dirty="0">
                <a:solidFill>
                  <a:schemeClr val="tx1"/>
                </a:solidFill>
                <a:latin typeface="Gurmukhi MN" panose="02020600050405020304" pitchFamily="18" charset="0"/>
                <a:cs typeface="Gurmukhi MN" panose="02020600050405020304" pitchFamily="18" charset="0"/>
              </a:rPr>
              <a:t>MENINGI</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ENCEFALICHE</a:t>
            </a:r>
            <a:endParaRPr lang="it-IT" altLang="it-IT" sz="3200" b="1" dirty="0">
              <a:latin typeface="Arial Black" panose="020B0A04020102020204" pitchFamily="34" charset="0"/>
            </a:endParaRPr>
          </a:p>
        </p:txBody>
      </p:sp>
      <p:sp>
        <p:nvSpPr>
          <p:cNvPr id="2" name="CasellaDiTesto 1">
            <a:extLst>
              <a:ext uri="{FF2B5EF4-FFF2-40B4-BE49-F238E27FC236}">
                <a16:creationId xmlns:a16="http://schemas.microsoft.com/office/drawing/2014/main" id="{79945204-9B14-1B44-964B-81E7F6C73ACE}"/>
              </a:ext>
            </a:extLst>
          </p:cNvPr>
          <p:cNvSpPr txBox="1"/>
          <p:nvPr/>
        </p:nvSpPr>
        <p:spPr>
          <a:xfrm>
            <a:off x="3275856" y="548680"/>
            <a:ext cx="184731" cy="461665"/>
          </a:xfrm>
          <a:prstGeom prst="rect">
            <a:avLst/>
          </a:prstGeom>
          <a:noFill/>
        </p:spPr>
        <p:txBody>
          <a:bodyPr wrap="none" rtlCol="0">
            <a:spAutoFit/>
          </a:bodyPr>
          <a:lstStyle/>
          <a:p>
            <a:endParaRPr lang="it-IT" dirty="0"/>
          </a:p>
        </p:txBody>
      </p:sp>
    </p:spTree>
    <p:extLst>
      <p:ext uri="{BB962C8B-B14F-4D97-AF65-F5344CB8AC3E}">
        <p14:creationId xmlns:p14="http://schemas.microsoft.com/office/powerpoint/2010/main" val="429325204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AD8E655-6A60-FF41-9F60-2CDECB6AF776}"/>
              </a:ext>
            </a:extLst>
          </p:cNvPr>
          <p:cNvSpPr>
            <a:spLocks noGrp="1"/>
          </p:cNvSpPr>
          <p:nvPr>
            <p:ph type="title"/>
          </p:nvPr>
        </p:nvSpPr>
        <p:spPr>
          <a:xfrm>
            <a:off x="0" y="-25872"/>
            <a:ext cx="9144000" cy="996156"/>
          </a:xfrm>
        </p:spPr>
        <p:txBody>
          <a:bodyPr/>
          <a:lstStyle/>
          <a:p>
            <a:r>
              <a:rPr lang="it-IT" dirty="0">
                <a:solidFill>
                  <a:schemeClr val="tx1"/>
                </a:solidFill>
                <a:latin typeface="Gurmukhi MN" panose="02020600050405020304" pitchFamily="18" charset="0"/>
                <a:cs typeface="Gurmukhi MN" panose="02020600050405020304" pitchFamily="18" charset="0"/>
              </a:rPr>
              <a:t>MENINGI ENCEFALICHE</a:t>
            </a:r>
          </a:p>
        </p:txBody>
      </p:sp>
      <p:sp>
        <p:nvSpPr>
          <p:cNvPr id="3" name="Segnaposto contenuto 2">
            <a:extLst>
              <a:ext uri="{FF2B5EF4-FFF2-40B4-BE49-F238E27FC236}">
                <a16:creationId xmlns:a16="http://schemas.microsoft.com/office/drawing/2014/main" id="{9CA1EAEA-5043-FC4F-8017-1E03C8759BEF}"/>
              </a:ext>
            </a:extLst>
          </p:cNvPr>
          <p:cNvSpPr>
            <a:spLocks noGrp="1"/>
          </p:cNvSpPr>
          <p:nvPr>
            <p:ph idx="1"/>
          </p:nvPr>
        </p:nvSpPr>
        <p:spPr>
          <a:xfrm>
            <a:off x="0" y="970284"/>
            <a:ext cx="9125451" cy="5887717"/>
          </a:xfrm>
        </p:spPr>
        <p:txBody>
          <a:bodyPr/>
          <a:lstStyle/>
          <a:p>
            <a:r>
              <a:rPr lang="it-IT" sz="2800" dirty="0">
                <a:solidFill>
                  <a:schemeClr val="tx1"/>
                </a:solidFill>
                <a:latin typeface="Comic Sans MS" panose="030F0902030302020204" pitchFamily="66" charset="0"/>
              </a:rPr>
              <a:t>Sono rappresentate, dalla superficie verso la profondità, da:</a:t>
            </a:r>
          </a:p>
          <a:p>
            <a:pPr marL="457200" indent="-457200">
              <a:buFontTx/>
              <a:buChar char="-"/>
            </a:pPr>
            <a:r>
              <a:rPr lang="it-IT" sz="2800" dirty="0">
                <a:solidFill>
                  <a:schemeClr val="tx1"/>
                </a:solidFill>
                <a:latin typeface="Comic Sans MS" panose="030F0902030302020204" pitchFamily="66" charset="0"/>
              </a:rPr>
              <a:t>DURA MENINGE o DURA MADRE, in intimo contatto con il Periostio delle Ossa che formano la cavità del Neurocranio;</a:t>
            </a:r>
          </a:p>
          <a:p>
            <a:pPr marL="457200" indent="-457200">
              <a:buFontTx/>
              <a:buChar char="-"/>
            </a:pPr>
            <a:r>
              <a:rPr lang="it-IT" sz="2800" dirty="0">
                <a:solidFill>
                  <a:schemeClr val="tx1"/>
                </a:solidFill>
                <a:latin typeface="Comic Sans MS" panose="030F0902030302020204" pitchFamily="66" charset="0"/>
              </a:rPr>
              <a:t>ARACNOIDE, così definita per la morfologia che ricorda una tela di ragno. Vi si diramano le formazioni vascolari che raggiungono il tessuto nervoso. L’Aracnoide si continua profondamente con la</a:t>
            </a:r>
          </a:p>
          <a:p>
            <a:pPr marL="457200" indent="-457200">
              <a:buFontTx/>
              <a:buChar char="-"/>
            </a:pPr>
            <a:r>
              <a:rPr lang="it-IT" sz="2800" dirty="0">
                <a:solidFill>
                  <a:schemeClr val="tx1"/>
                </a:solidFill>
                <a:latin typeface="Comic Sans MS" panose="030F0902030302020204" pitchFamily="66" charset="0"/>
              </a:rPr>
              <a:t>PIA MENINGE o PIA MADRE, che intimamente aderisce al tessuto nervoso</a:t>
            </a:r>
          </a:p>
        </p:txBody>
      </p:sp>
    </p:spTree>
    <p:extLst>
      <p:ext uri="{BB962C8B-B14F-4D97-AF65-F5344CB8AC3E}">
        <p14:creationId xmlns:p14="http://schemas.microsoft.com/office/powerpoint/2010/main" val="6895751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866775"/>
            <a:ext cx="8424862" cy="58023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2287626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3" name="Rectangle 1"/>
          <p:cNvSpPr>
            <a:spLocks noGrp="1" noChangeArrowheads="1"/>
          </p:cNvSpPr>
          <p:nvPr>
            <p:ph type="title"/>
          </p:nvPr>
        </p:nvSpPr>
        <p:spPr>
          <a:xfrm>
            <a:off x="720725" y="1979613"/>
            <a:ext cx="7770813" cy="3189287"/>
          </a:xfrm>
          <a:ln/>
        </p:spPr>
        <p:txBody>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5400" dirty="0">
                <a:solidFill>
                  <a:schemeClr val="tx1"/>
                </a:solidFill>
                <a:latin typeface="Gurmukhi MN" panose="02020600050405020304" pitchFamily="18" charset="0"/>
                <a:cs typeface="Gurmukhi MN" panose="02020600050405020304" pitchFamily="18" charset="0"/>
              </a:rPr>
              <a:t>MENINGI</a:t>
            </a:r>
            <a:br>
              <a:rPr lang="it-IT" altLang="it-IT" sz="5400" dirty="0">
                <a:solidFill>
                  <a:schemeClr val="tx1"/>
                </a:solidFill>
                <a:latin typeface="Gurmukhi MN" panose="02020600050405020304" pitchFamily="18" charset="0"/>
                <a:cs typeface="Gurmukhi MN" panose="02020600050405020304" pitchFamily="18" charset="0"/>
              </a:rPr>
            </a:br>
            <a:r>
              <a:rPr lang="it-IT" altLang="it-IT" sz="5400" dirty="0">
                <a:solidFill>
                  <a:schemeClr val="tx1"/>
                </a:solidFill>
                <a:latin typeface="Gurmukhi MN" panose="02020600050405020304" pitchFamily="18" charset="0"/>
                <a:cs typeface="Gurmukhi MN" panose="02020600050405020304" pitchFamily="18" charset="0"/>
              </a:rPr>
              <a:t>SPINALI</a:t>
            </a:r>
          </a:p>
        </p:txBody>
      </p:sp>
    </p:spTree>
    <p:extLst>
      <p:ext uri="{BB962C8B-B14F-4D97-AF65-F5344CB8AC3E}">
        <p14:creationId xmlns:p14="http://schemas.microsoft.com/office/powerpoint/2010/main" val="211303542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0" y="0"/>
            <a:ext cx="5364163" cy="3240088"/>
          </a:xfrm>
          <a:prstGeom prst="rect">
            <a:avLst/>
          </a:prstGeom>
          <a:noFill/>
          <a:ln>
            <a:noFill/>
          </a:ln>
          <a:effectLst/>
          <a:extLst>
            <a:ext uri="{909E8E84-426E-40DD-AFC4-6F175D3DCCD1}">
              <a14:hiddenFill xmlns:a14="http://schemas.microsoft.com/office/drawing/2010/main">
                <a:blipFill dpi="0" rotWithShape="0">
                  <a:blip>
                    <a:lum bright="-6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4400" y="6467475"/>
            <a:ext cx="533400" cy="314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339" name="Picture 3"/>
          <p:cNvPicPr>
            <a:picLocks noChangeAspect="1" noChangeArrowheads="1"/>
          </p:cNvPicPr>
          <p:nvPr/>
        </p:nvPicPr>
        <p:blipFill>
          <a:blip r:embed="rId5">
            <a:lum bright="-12000" contrast="6000"/>
            <a:extLst>
              <a:ext uri="{28A0092B-C50C-407E-A947-70E740481C1C}">
                <a14:useLocalDpi xmlns:a14="http://schemas.microsoft.com/office/drawing/2010/main" val="0"/>
              </a:ext>
            </a:extLst>
          </a:blip>
          <a:srcRect/>
          <a:stretch>
            <a:fillRect/>
          </a:stretch>
        </p:blipFill>
        <p:spPr bwMode="auto">
          <a:xfrm>
            <a:off x="1116013" y="3141663"/>
            <a:ext cx="8027987" cy="3716337"/>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40" name="Text Box 4"/>
          <p:cNvSpPr txBox="1">
            <a:spLocks noChangeArrowheads="1"/>
          </p:cNvSpPr>
          <p:nvPr/>
        </p:nvSpPr>
        <p:spPr bwMode="auto">
          <a:xfrm>
            <a:off x="5486400" y="1700213"/>
            <a:ext cx="3652838" cy="947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2800">
                <a:latin typeface="Arial Black" panose="020B0A04020102020204" pitchFamily="34" charset="0"/>
                <a:cs typeface="Arial" panose="020B0604020202020204" pitchFamily="34" charset="0"/>
              </a:rPr>
              <a:t>MENINGI SPINALI</a:t>
            </a:r>
          </a:p>
          <a:p>
            <a:pPr algn="ctr">
              <a:buClrTx/>
              <a:buFontTx/>
              <a:buNone/>
            </a:pPr>
            <a:r>
              <a:rPr lang="it-IT" altLang="it-IT" sz="2800">
                <a:latin typeface="Arial Black" panose="020B0A04020102020204" pitchFamily="34" charset="0"/>
                <a:cs typeface="Arial" panose="020B0604020202020204" pitchFamily="34" charset="0"/>
              </a:rPr>
              <a:t>[1]</a:t>
            </a:r>
          </a:p>
        </p:txBody>
      </p:sp>
    </p:spTree>
    <p:extLst>
      <p:ext uri="{BB962C8B-B14F-4D97-AF65-F5344CB8AC3E}">
        <p14:creationId xmlns:p14="http://schemas.microsoft.com/office/powerpoint/2010/main" val="358179242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888" y="20042"/>
            <a:ext cx="8312224" cy="688745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4400" y="6467475"/>
            <a:ext cx="533400" cy="314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4" name="Text Box 4"/>
          <p:cNvSpPr txBox="1">
            <a:spLocks noChangeArrowheads="1"/>
          </p:cNvSpPr>
          <p:nvPr/>
        </p:nvSpPr>
        <p:spPr bwMode="auto">
          <a:xfrm>
            <a:off x="3281363" y="260350"/>
            <a:ext cx="3652837" cy="947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2800" dirty="0">
                <a:latin typeface="Arial Black" panose="020B0A04020102020204" pitchFamily="34" charset="0"/>
                <a:cs typeface="Arial" panose="020B0604020202020204" pitchFamily="34" charset="0"/>
              </a:rPr>
              <a:t>MENINGI SPINALI</a:t>
            </a:r>
          </a:p>
          <a:p>
            <a:pPr algn="ctr">
              <a:buClrTx/>
              <a:buFontTx/>
              <a:buNone/>
            </a:pPr>
            <a:r>
              <a:rPr lang="it-IT" altLang="it-IT" sz="2800" dirty="0">
                <a:latin typeface="Arial Black" panose="020B0A04020102020204" pitchFamily="34" charset="0"/>
                <a:cs typeface="Arial" panose="020B0604020202020204" pitchFamily="34" charset="0"/>
              </a:rPr>
              <a:t>[2]</a:t>
            </a:r>
          </a:p>
        </p:txBody>
      </p:sp>
    </p:spTree>
    <p:extLst>
      <p:ext uri="{BB962C8B-B14F-4D97-AF65-F5344CB8AC3E}">
        <p14:creationId xmlns:p14="http://schemas.microsoft.com/office/powerpoint/2010/main" val="404302896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CD9E428-98BA-8549-AD7C-262210118457}"/>
              </a:ext>
            </a:extLst>
          </p:cNvPr>
          <p:cNvSpPr>
            <a:spLocks noGrp="1"/>
          </p:cNvSpPr>
          <p:nvPr>
            <p:ph type="title"/>
          </p:nvPr>
        </p:nvSpPr>
        <p:spPr>
          <a:xfrm>
            <a:off x="107504" y="128589"/>
            <a:ext cx="9036496" cy="708124"/>
          </a:xfrm>
        </p:spPr>
        <p:txBody>
          <a:bodyPr/>
          <a:lstStyle/>
          <a:p>
            <a:r>
              <a:rPr lang="it-IT" sz="3200" dirty="0">
                <a:solidFill>
                  <a:schemeClr val="tx1"/>
                </a:solidFill>
                <a:latin typeface="Gurmukhi MN" panose="02020600050405020304" pitchFamily="18" charset="0"/>
                <a:cs typeface="Gurmukhi MN" panose="02020600050405020304" pitchFamily="18" charset="0"/>
              </a:rPr>
              <a:t>MENINGI  SPINALI</a:t>
            </a:r>
          </a:p>
        </p:txBody>
      </p:sp>
      <p:sp>
        <p:nvSpPr>
          <p:cNvPr id="3" name="Segnaposto contenuto 2">
            <a:extLst>
              <a:ext uri="{FF2B5EF4-FFF2-40B4-BE49-F238E27FC236}">
                <a16:creationId xmlns:a16="http://schemas.microsoft.com/office/drawing/2014/main" id="{8C51A79F-C22F-C347-8204-1D5317D3769D}"/>
              </a:ext>
            </a:extLst>
          </p:cNvPr>
          <p:cNvSpPr>
            <a:spLocks noGrp="1"/>
          </p:cNvSpPr>
          <p:nvPr>
            <p:ph idx="1"/>
          </p:nvPr>
        </p:nvSpPr>
        <p:spPr>
          <a:xfrm>
            <a:off x="0" y="1124744"/>
            <a:ext cx="8964488" cy="5544616"/>
          </a:xfrm>
        </p:spPr>
        <p:txBody>
          <a:bodyPr/>
          <a:lstStyle/>
          <a:p>
            <a:r>
              <a:rPr lang="it-IT" sz="2800" dirty="0">
                <a:solidFill>
                  <a:schemeClr val="tx1"/>
                </a:solidFill>
                <a:latin typeface="Comic Sans MS" panose="030F0902030302020204" pitchFamily="66" charset="0"/>
              </a:rPr>
              <a:t>Sono le medesime dell’ Encefalo, con la differenza che la Dura Meninge NON aderisce alla struttura ossea vertebrale, ma si osserva la interposizione di Tessuto Adiposo, dove si ritrovano i Plessi Venosi che drenano sangue refluo dal midollo spinale.</a:t>
            </a:r>
          </a:p>
          <a:p>
            <a:endParaRPr lang="it-IT" sz="2800" dirty="0">
              <a:solidFill>
                <a:schemeClr val="tx1"/>
              </a:solidFill>
              <a:latin typeface="Comic Sans MS" panose="030F0902030302020204" pitchFamily="66" charset="0"/>
            </a:endParaRPr>
          </a:p>
          <a:p>
            <a:r>
              <a:rPr lang="it-IT" sz="2800" dirty="0">
                <a:solidFill>
                  <a:schemeClr val="tx1"/>
                </a:solidFill>
                <a:latin typeface="Comic Sans MS" panose="030F0902030302020204" pitchFamily="66" charset="0"/>
              </a:rPr>
              <a:t>Le MENINGI SPINALI rivestono non solo il Midollo Spinale, ma anche i Nervi Spinali che costituiscono la cosiddetta CAUDA EQUINA, la quale occupa la porzione del canale vertebrale posto </a:t>
            </a:r>
            <a:r>
              <a:rPr lang="it-IT" sz="2800" dirty="0" err="1">
                <a:solidFill>
                  <a:schemeClr val="tx1"/>
                </a:solidFill>
                <a:latin typeface="Comic Sans MS" panose="030F0902030302020204" pitchFamily="66" charset="0"/>
              </a:rPr>
              <a:t>caudalmente</a:t>
            </a:r>
            <a:r>
              <a:rPr lang="it-IT" sz="2800" dirty="0">
                <a:solidFill>
                  <a:schemeClr val="tx1"/>
                </a:solidFill>
                <a:latin typeface="Comic Sans MS" panose="030F0902030302020204" pitchFamily="66" charset="0"/>
              </a:rPr>
              <a:t> alla vertebra L2</a:t>
            </a:r>
          </a:p>
        </p:txBody>
      </p:sp>
    </p:spTree>
    <p:extLst>
      <p:ext uri="{BB962C8B-B14F-4D97-AF65-F5344CB8AC3E}">
        <p14:creationId xmlns:p14="http://schemas.microsoft.com/office/powerpoint/2010/main" val="37811433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3" name="Rectangle 1"/>
          <p:cNvSpPr>
            <a:spLocks noGrp="1" noChangeArrowheads="1"/>
          </p:cNvSpPr>
          <p:nvPr>
            <p:ph type="title" idx="4294967295"/>
          </p:nvPr>
        </p:nvSpPr>
        <p:spPr>
          <a:xfrm>
            <a:off x="107504" y="0"/>
            <a:ext cx="9036496" cy="14620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Liquor (Liquido cefalo-rachidiano, Liquido cerebro-spinale, LCS)</a:t>
            </a:r>
          </a:p>
        </p:txBody>
      </p:sp>
      <p:sp>
        <p:nvSpPr>
          <p:cNvPr id="28674" name="Rectangle 2"/>
          <p:cNvSpPr>
            <a:spLocks noGrp="1" noChangeArrowheads="1"/>
          </p:cNvSpPr>
          <p:nvPr>
            <p:ph type="body" idx="4294967295"/>
          </p:nvPr>
        </p:nvSpPr>
        <p:spPr>
          <a:xfrm>
            <a:off x="0" y="1340768"/>
            <a:ext cx="9036496" cy="5730875"/>
          </a:xfrm>
          <a:ln/>
        </p:spPr>
        <p:txBody>
          <a:bodyPr/>
          <a:lstStyle/>
          <a:p>
            <a:pPr marL="533400" indent="-517525">
              <a:lnSpc>
                <a:spcPct val="90000"/>
              </a:lnSpc>
              <a:spcBef>
                <a:spcPts val="700"/>
              </a:spcBef>
              <a:buClrTx/>
              <a:buFontTx/>
              <a:buNone/>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pPr>
            <a:r>
              <a:rPr lang="it-IT" altLang="it-IT" sz="2600" b="1" dirty="0">
                <a:solidFill>
                  <a:schemeClr val="tx1"/>
                </a:solidFill>
                <a:latin typeface="Comic Sans MS" panose="030F0902030302020204" pitchFamily="66" charset="0"/>
              </a:rPr>
              <a:t>È un Fluido Biologico che:</a:t>
            </a:r>
          </a:p>
          <a:p>
            <a:pPr marL="533400" indent="-517525">
              <a:lnSpc>
                <a:spcPct val="90000"/>
              </a:lnSpc>
              <a:spcBef>
                <a:spcPts val="700"/>
              </a:spcBef>
              <a:buClrTx/>
              <a:buFontTx/>
              <a:buNone/>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pPr>
            <a:endParaRPr lang="it-IT" altLang="it-IT" sz="2600" b="1" dirty="0">
              <a:solidFill>
                <a:schemeClr val="tx1"/>
              </a:solidFill>
              <a:latin typeface="Comic Sans MS" panose="030F0902030302020204" pitchFamily="66" charset="0"/>
            </a:endParaRPr>
          </a:p>
          <a:p>
            <a:pPr marL="527050" indent="-519113">
              <a:lnSpc>
                <a:spcPct val="90000"/>
              </a:lnSpc>
              <a:spcBef>
                <a:spcPts val="700"/>
              </a:spcBef>
              <a:buClr>
                <a:srgbClr val="FF3399"/>
              </a:buClr>
              <a:buFont typeface="Times New Roman" panose="02020603050405020304" pitchFamily="18" charset="0"/>
              <a:buChar char="•"/>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pPr>
            <a:r>
              <a:rPr lang="it-IT" altLang="it-IT" sz="2600" b="1" dirty="0">
                <a:solidFill>
                  <a:schemeClr val="tx1"/>
                </a:solidFill>
                <a:latin typeface="Comic Sans MS" panose="030F0902030302020204" pitchFamily="66" charset="0"/>
              </a:rPr>
              <a:t>Costituisce un supporto fisico-chimico per il SNC</a:t>
            </a:r>
          </a:p>
          <a:p>
            <a:pPr marL="527050" indent="-519113">
              <a:lnSpc>
                <a:spcPct val="90000"/>
              </a:lnSpc>
              <a:spcBef>
                <a:spcPts val="700"/>
              </a:spcBef>
              <a:buClr>
                <a:srgbClr val="FF3399"/>
              </a:buClr>
              <a:buFont typeface="Times New Roman" panose="02020603050405020304" pitchFamily="18" charset="0"/>
              <a:buChar char="•"/>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pPr>
            <a:r>
              <a:rPr lang="it-IT" altLang="it-IT" sz="2600" b="1" dirty="0">
                <a:solidFill>
                  <a:schemeClr val="tx1"/>
                </a:solidFill>
                <a:latin typeface="Comic Sans MS" panose="030F0902030302020204" pitchFamily="66" charset="0"/>
              </a:rPr>
              <a:t>Forma un ambiente liquido in cui il SNC , per così dire, “</a:t>
            </a:r>
            <a:r>
              <a:rPr lang="it-IT" altLang="it-IT" sz="2600" b="1" i="1" dirty="0">
                <a:solidFill>
                  <a:schemeClr val="tx1"/>
                </a:solidFill>
                <a:latin typeface="Comic Sans MS" panose="030F0902030302020204" pitchFamily="66" charset="0"/>
              </a:rPr>
              <a:t>sospeso</a:t>
            </a:r>
            <a:r>
              <a:rPr lang="it-IT" altLang="it-IT" sz="2600" b="1" dirty="0">
                <a:solidFill>
                  <a:schemeClr val="tx1"/>
                </a:solidFill>
                <a:latin typeface="Comic Sans MS" panose="030F0902030302020204" pitchFamily="66" charset="0"/>
              </a:rPr>
              <a:t>” ossia «</a:t>
            </a:r>
            <a:r>
              <a:rPr lang="it-IT" altLang="it-IT" sz="2600" b="1" i="1" dirty="0">
                <a:solidFill>
                  <a:schemeClr val="tx1"/>
                </a:solidFill>
                <a:latin typeface="Comic Sans MS" panose="030F0902030302020204" pitchFamily="66" charset="0"/>
              </a:rPr>
              <a:t>galleggia</a:t>
            </a:r>
            <a:r>
              <a:rPr lang="it-IT" altLang="it-IT" sz="2600" b="1" dirty="0">
                <a:solidFill>
                  <a:schemeClr val="tx1"/>
                </a:solidFill>
                <a:latin typeface="Comic Sans MS" panose="030F0902030302020204" pitchFamily="66" charset="0"/>
              </a:rPr>
              <a:t>»</a:t>
            </a:r>
          </a:p>
          <a:p>
            <a:pPr marL="527050" indent="-519113">
              <a:lnSpc>
                <a:spcPct val="90000"/>
              </a:lnSpc>
              <a:spcBef>
                <a:spcPts val="700"/>
              </a:spcBef>
              <a:buClr>
                <a:srgbClr val="FF3399"/>
              </a:buClr>
              <a:buFont typeface="Times New Roman" panose="02020603050405020304" pitchFamily="18" charset="0"/>
              <a:buChar char="•"/>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pPr>
            <a:r>
              <a:rPr lang="it-IT" altLang="it-IT" sz="2600" b="1" dirty="0">
                <a:solidFill>
                  <a:schemeClr val="tx1"/>
                </a:solidFill>
                <a:latin typeface="Comic Sans MS" panose="030F0902030302020204" pitchFamily="66" charset="0"/>
              </a:rPr>
              <a:t>Mantiene un ambiente fisico-chimicamente stabile per il funzionamento dei neuroni</a:t>
            </a:r>
          </a:p>
          <a:p>
            <a:pPr marL="527050" indent="-519113">
              <a:lnSpc>
                <a:spcPct val="90000"/>
              </a:lnSpc>
              <a:spcBef>
                <a:spcPts val="700"/>
              </a:spcBef>
              <a:buClr>
                <a:srgbClr val="FF3399"/>
              </a:buClr>
              <a:buFont typeface="Times New Roman" panose="02020603050405020304" pitchFamily="18" charset="0"/>
              <a:buChar char="•"/>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pPr>
            <a:r>
              <a:rPr lang="it-IT" altLang="it-IT" sz="2600" b="1" dirty="0" err="1">
                <a:solidFill>
                  <a:schemeClr val="tx1"/>
                </a:solidFill>
                <a:latin typeface="Comic Sans MS" panose="030F0902030302020204" pitchFamily="66" charset="0"/>
              </a:rPr>
              <a:t>Puo’</a:t>
            </a:r>
            <a:r>
              <a:rPr lang="it-IT" altLang="it-IT" sz="2600" b="1" dirty="0">
                <a:solidFill>
                  <a:schemeClr val="tx1"/>
                </a:solidFill>
                <a:latin typeface="Comic Sans MS" panose="030F0902030302020204" pitchFamily="66" charset="0"/>
              </a:rPr>
              <a:t> sostituire il sistema circolatorio linfatico (solo nell’ encefalo, anche se recentemente si è ipotizzata la esistenza di linfatici anche nell’Encefalo)</a:t>
            </a:r>
          </a:p>
          <a:p>
            <a:pPr marL="527050" indent="-519113">
              <a:lnSpc>
                <a:spcPct val="90000"/>
              </a:lnSpc>
              <a:spcBef>
                <a:spcPts val="700"/>
              </a:spcBef>
              <a:buClr>
                <a:srgbClr val="FF3399"/>
              </a:buClr>
              <a:buFont typeface="Times New Roman" panose="02020603050405020304" pitchFamily="18" charset="0"/>
              <a:buChar char="•"/>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pPr>
            <a:r>
              <a:rPr lang="it-IT" altLang="it-IT" sz="2600" b="1" dirty="0">
                <a:solidFill>
                  <a:schemeClr val="tx1"/>
                </a:solidFill>
                <a:latin typeface="Comic Sans MS" panose="030F0902030302020204" pitchFamily="66" charset="0"/>
              </a:rPr>
              <a:t>Veicola messaggi chimici coinvolti nella comunicazione all’interno del SNC</a:t>
            </a:r>
          </a:p>
          <a:p>
            <a:pPr marL="533400" indent="-517525">
              <a:lnSpc>
                <a:spcPct val="90000"/>
              </a:lnSpc>
              <a:spcBef>
                <a:spcPts val="700"/>
              </a:spcBef>
              <a:buClrTx/>
              <a:buFontTx/>
              <a:buNone/>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pPr>
            <a:endParaRPr lang="it-IT" altLang="it-IT" sz="2400"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C057DC54-3FD1-4723-BBA3-4772BE3E4A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13574"/>
            <a:ext cx="5872810" cy="652534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4" name="Text Box 2">
            <a:extLst>
              <a:ext uri="{FF2B5EF4-FFF2-40B4-BE49-F238E27FC236}">
                <a16:creationId xmlns:a16="http://schemas.microsoft.com/office/drawing/2014/main" id="{6B979EBC-A1E6-492B-9192-B20C9935EEEC}"/>
              </a:ext>
            </a:extLst>
          </p:cNvPr>
          <p:cNvSpPr txBox="1">
            <a:spLocks noChangeArrowheads="1"/>
          </p:cNvSpPr>
          <p:nvPr/>
        </p:nvSpPr>
        <p:spPr bwMode="auto">
          <a:xfrm>
            <a:off x="6221273" y="1340768"/>
            <a:ext cx="2954055" cy="2495171"/>
          </a:xfrm>
          <a:prstGeom prst="rect">
            <a:avLst/>
          </a:prstGeom>
          <a:noFill/>
          <a:ln>
            <a:noFill/>
          </a:ln>
          <a:effectLst/>
          <a:scene3d>
            <a:camera prst="orthographicFront">
              <a:rot lat="21299997" lon="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2600" dirty="0">
                <a:solidFill>
                  <a:schemeClr val="tx1"/>
                </a:solidFill>
                <a:latin typeface="Arial Black" panose="020B0A04020102020204" pitchFamily="34" charset="0"/>
              </a:rPr>
              <a:t>SISTEMA </a:t>
            </a:r>
          </a:p>
          <a:p>
            <a:pPr algn="ctr">
              <a:buClrTx/>
              <a:buFontTx/>
              <a:buNone/>
            </a:pPr>
            <a:r>
              <a:rPr lang="it-IT" altLang="it-IT" sz="2600" dirty="0">
                <a:solidFill>
                  <a:schemeClr val="tx1"/>
                </a:solidFill>
                <a:latin typeface="Arial Black" panose="020B0A04020102020204" pitchFamily="34" charset="0"/>
              </a:rPr>
              <a:t>NERVOSO</a:t>
            </a:r>
          </a:p>
          <a:p>
            <a:pPr algn="ctr">
              <a:buClrTx/>
              <a:buFontTx/>
              <a:buNone/>
            </a:pPr>
            <a:r>
              <a:rPr lang="it-IT" altLang="it-IT" sz="2600" dirty="0">
                <a:solidFill>
                  <a:schemeClr val="tx1"/>
                </a:solidFill>
                <a:latin typeface="Arial Black" panose="020B0A04020102020204" pitchFamily="34" charset="0"/>
              </a:rPr>
              <a:t>SUDDIVISIONE</a:t>
            </a:r>
          </a:p>
          <a:p>
            <a:pPr algn="ctr">
              <a:buClrTx/>
              <a:buFontTx/>
              <a:buNone/>
            </a:pPr>
            <a:r>
              <a:rPr lang="it-IT" altLang="it-IT" sz="2600" dirty="0">
                <a:solidFill>
                  <a:schemeClr val="tx1"/>
                </a:solidFill>
                <a:latin typeface="Arial Black" panose="020B0A04020102020204" pitchFamily="34" charset="0"/>
              </a:rPr>
              <a:t>MORFOLOGICA</a:t>
            </a:r>
          </a:p>
          <a:p>
            <a:pPr algn="ctr">
              <a:buClrTx/>
              <a:buFontTx/>
              <a:buNone/>
            </a:pPr>
            <a:r>
              <a:rPr lang="it-IT" altLang="it-IT" sz="2600" dirty="0">
                <a:solidFill>
                  <a:schemeClr val="tx1"/>
                </a:solidFill>
                <a:latin typeface="Arial Black" panose="020B0A04020102020204" pitchFamily="34" charset="0"/>
              </a:rPr>
              <a:t>E</a:t>
            </a:r>
          </a:p>
          <a:p>
            <a:pPr algn="ctr">
              <a:buClrTx/>
              <a:buFontTx/>
              <a:buNone/>
            </a:pPr>
            <a:r>
              <a:rPr lang="it-IT" altLang="it-IT" sz="2600" dirty="0">
                <a:solidFill>
                  <a:schemeClr val="tx1"/>
                </a:solidFill>
                <a:latin typeface="Arial Black" panose="020B0A04020102020204" pitchFamily="34" charset="0"/>
              </a:rPr>
              <a:t>FUNZIONALE</a:t>
            </a:r>
          </a:p>
        </p:txBody>
      </p:sp>
    </p:spTree>
    <p:extLst>
      <p:ext uri="{BB962C8B-B14F-4D97-AF65-F5344CB8AC3E}">
        <p14:creationId xmlns:p14="http://schemas.microsoft.com/office/powerpoint/2010/main" val="261745912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7" name="Rectangle 1"/>
          <p:cNvSpPr>
            <a:spLocks noGrp="1" noChangeArrowheads="1"/>
          </p:cNvSpPr>
          <p:nvPr>
            <p:ph type="body" idx="4294967295"/>
          </p:nvPr>
        </p:nvSpPr>
        <p:spPr>
          <a:xfrm>
            <a:off x="0" y="836712"/>
            <a:ext cx="9144000" cy="5760640"/>
          </a:xfrm>
          <a:ln/>
        </p:spPr>
        <p:txBody>
          <a:bodyPr/>
          <a:lstStyle/>
          <a:p>
            <a:pPr indent="-327025">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b="1" dirty="0">
                <a:solidFill>
                  <a:schemeClr val="tx1"/>
                </a:solidFill>
                <a:latin typeface="Comic Sans MS" panose="030F0902030302020204" pitchFamily="66" charset="0"/>
              </a:rPr>
              <a:t>Il LIQUOR si localizza  :</a:t>
            </a:r>
          </a:p>
          <a:p>
            <a:pPr indent="-327025">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b="1" dirty="0">
              <a:solidFill>
                <a:schemeClr val="tx1"/>
              </a:solidFill>
              <a:latin typeface="Comic Sans MS" panose="030F0902030302020204" pitchFamily="66" charset="0"/>
            </a:endParaRPr>
          </a:p>
          <a:p>
            <a:pPr marL="336550" indent="-328613">
              <a:buClr>
                <a:srgbClr val="FF3399"/>
              </a:buClr>
              <a:buFont typeface="Arial Black" panose="020B0A04020102020204" pitchFamily="34" charset="0"/>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b="1" dirty="0">
                <a:solidFill>
                  <a:schemeClr val="tx1"/>
                </a:solidFill>
                <a:latin typeface="Comic Sans MS" panose="030F0902030302020204" pitchFamily="66" charset="0"/>
              </a:rPr>
              <a:t>A) nelle CAVITA’ INTERNE (Ventricoli Encefalici e Canale Centrale del Midollo Spinale) ed ESTERNE (SPAZIO SUBARACNOIDEO) </a:t>
            </a:r>
            <a:r>
              <a:rPr lang="it-IT" altLang="it-IT" b="1">
                <a:solidFill>
                  <a:schemeClr val="tx1"/>
                </a:solidFill>
                <a:latin typeface="Comic Sans MS" panose="030F0902030302020204" pitchFamily="66" charset="0"/>
              </a:rPr>
              <a:t>del SNC</a:t>
            </a:r>
            <a:endParaRPr lang="it-IT" altLang="it-IT" b="1" dirty="0">
              <a:solidFill>
                <a:schemeClr val="tx1"/>
              </a:solidFill>
              <a:latin typeface="Comic Sans MS" panose="030F0902030302020204" pitchFamily="66" charset="0"/>
            </a:endParaRPr>
          </a:p>
          <a:p>
            <a:pPr marL="7937" indent="0">
              <a:buClr>
                <a:srgbClr val="FF3399"/>
              </a:buCl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b="1" dirty="0">
              <a:solidFill>
                <a:schemeClr val="tx1"/>
              </a:solidFill>
              <a:latin typeface="Comic Sans MS" panose="030F0902030302020204" pitchFamily="66" charset="0"/>
            </a:endParaRPr>
          </a:p>
          <a:p>
            <a:pPr marL="336550" indent="-328613">
              <a:buClr>
                <a:srgbClr val="FF3399"/>
              </a:buClr>
              <a:buFont typeface="Arial Black" panose="020B0A04020102020204" pitchFamily="34" charset="0"/>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b="1" dirty="0">
                <a:solidFill>
                  <a:schemeClr val="tx1"/>
                </a:solidFill>
                <a:latin typeface="Comic Sans MS" panose="030F0902030302020204" pitchFamily="66" charset="0"/>
              </a:rPr>
              <a:t>B) negli SPAZI EXTRACELLULARI del Tessuto Nervoso (come fluido interstiziale)</a:t>
            </a:r>
          </a:p>
          <a:p>
            <a:pPr marL="7937" indent="0">
              <a:buClr>
                <a:srgbClr val="FF3399"/>
              </a:buCl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b="1" dirty="0">
              <a:solidFill>
                <a:schemeClr val="tx1"/>
              </a:solidFill>
              <a:latin typeface="Comic Sans MS" panose="030F0902030302020204" pitchFamily="66" charset="0"/>
            </a:endParaRPr>
          </a:p>
        </p:txBody>
      </p:sp>
      <p:sp>
        <p:nvSpPr>
          <p:cNvPr id="29698" name="Rectangle 2"/>
          <p:cNvSpPr>
            <a:spLocks noGrp="1" noChangeArrowheads="1"/>
          </p:cNvSpPr>
          <p:nvPr>
            <p:ph type="title" idx="4294967295"/>
          </p:nvPr>
        </p:nvSpPr>
        <p:spPr>
          <a:xfrm>
            <a:off x="685800" y="-13672"/>
            <a:ext cx="7772400" cy="850384"/>
          </a:xfrm>
          <a:ln/>
        </p:spPr>
        <p:txBody>
          <a:bodyPr lIns="91440" tIns="45720" rIns="91440" bIns="4572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4000" b="1" dirty="0">
                <a:solidFill>
                  <a:schemeClr val="tx1"/>
                </a:solidFill>
                <a:latin typeface="Gurmukhi MN" panose="02020600050405020304" pitchFamily="18" charset="0"/>
                <a:cs typeface="Gurmukhi MN" panose="02020600050405020304" pitchFamily="18" charset="0"/>
              </a:rPr>
              <a:t>LOCALIZZAZIONE  DEL  LCS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5" name="Rectangle 1"/>
          <p:cNvSpPr>
            <a:spLocks noGrp="1" noChangeArrowheads="1"/>
          </p:cNvSpPr>
          <p:nvPr>
            <p:ph type="title" idx="4294967295"/>
          </p:nvPr>
        </p:nvSpPr>
        <p:spPr>
          <a:xfrm>
            <a:off x="468313" y="0"/>
            <a:ext cx="8675687" cy="119697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600" b="1" dirty="0">
                <a:solidFill>
                  <a:schemeClr val="tx1"/>
                </a:solidFill>
                <a:latin typeface="Gurmukhi MN" panose="02020600050405020304" pitchFamily="18" charset="0"/>
                <a:cs typeface="Gurmukhi MN" panose="02020600050405020304" pitchFamily="18" charset="0"/>
              </a:rPr>
              <a:t>CIRCOLAZIONE  LIQUORALE</a:t>
            </a:r>
          </a:p>
        </p:txBody>
      </p:sp>
      <p:pic>
        <p:nvPicPr>
          <p:cNvPr id="31746" name="Picture 2"/>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0" y="1385888"/>
            <a:ext cx="4521200" cy="5472112"/>
          </a:xfrm>
          <a:prstGeom prst="rect">
            <a:avLst/>
          </a:prstGeom>
          <a:noFill/>
          <a:ln>
            <a:noFill/>
          </a:ln>
          <a:effectLst/>
          <a:extLst>
            <a:ext uri="{909E8E84-426E-40DD-AFC4-6F175D3DCCD1}">
              <a14:hiddenFill xmlns:a14="http://schemas.microsoft.com/office/drawing/2010/main">
                <a:blipFill dpi="0" rotWithShape="0">
                  <a:blip>
                    <a:lum bright="-6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747" name="Picture 3"/>
          <p:cNvPicPr>
            <a:picLocks noChangeAspect="1" noChangeArrowheads="1"/>
          </p:cNvPicPr>
          <p:nvPr/>
        </p:nvPicPr>
        <p:blipFill>
          <a:blip r:embed="rId4">
            <a:lum bright="-12000" contrast="12000"/>
            <a:extLst>
              <a:ext uri="{28A0092B-C50C-407E-A947-70E740481C1C}">
                <a14:useLocalDpi xmlns:a14="http://schemas.microsoft.com/office/drawing/2010/main" val="0"/>
              </a:ext>
            </a:extLst>
          </a:blip>
          <a:srcRect/>
          <a:stretch>
            <a:fillRect/>
          </a:stretch>
        </p:blipFill>
        <p:spPr bwMode="auto">
          <a:xfrm>
            <a:off x="4511675" y="1341438"/>
            <a:ext cx="4632325" cy="5516562"/>
          </a:xfrm>
          <a:prstGeom prst="rect">
            <a:avLst/>
          </a:prstGeom>
          <a:noFill/>
          <a:ln>
            <a:noFill/>
          </a:ln>
          <a:effectLst/>
          <a:extLst>
            <a:ext uri="{909E8E84-426E-40DD-AFC4-6F175D3DCCD1}">
              <a14:hiddenFill xmlns:a14="http://schemas.microsoft.com/office/drawing/2010/main">
                <a:blipFill dpi="0" rotWithShape="0">
                  <a:blip>
                    <a:lum bright="-12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1" name="Rectangle 1"/>
          <p:cNvSpPr>
            <a:spLocks noGrp="1" noChangeArrowheads="1"/>
          </p:cNvSpPr>
          <p:nvPr>
            <p:ph type="title" idx="4294967295"/>
          </p:nvPr>
        </p:nvSpPr>
        <p:spPr>
          <a:xfrm>
            <a:off x="662271" y="-25116"/>
            <a:ext cx="7772400" cy="933836"/>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Liquido cerebro-spinale (LCS)</a:t>
            </a:r>
          </a:p>
        </p:txBody>
      </p:sp>
      <p:sp>
        <p:nvSpPr>
          <p:cNvPr id="30722" name="Rectangle 2"/>
          <p:cNvSpPr>
            <a:spLocks noGrp="1" noChangeArrowheads="1"/>
          </p:cNvSpPr>
          <p:nvPr>
            <p:ph type="body" idx="4294967295"/>
          </p:nvPr>
        </p:nvSpPr>
        <p:spPr>
          <a:xfrm>
            <a:off x="0" y="836712"/>
            <a:ext cx="9036496" cy="5805264"/>
          </a:xfrm>
          <a:ln/>
        </p:spPr>
        <p:txBody>
          <a:bodyPr/>
          <a:lstStyle/>
          <a:p>
            <a:pPr marL="609600" indent="-593725" algn="ctr">
              <a:lnSpc>
                <a:spcPct val="90000"/>
              </a:lnSpc>
              <a:buClrTx/>
              <a:buFontTx/>
              <a:buNone/>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r>
              <a:rPr lang="it-IT" altLang="it-IT" sz="2800" b="1" dirty="0">
                <a:solidFill>
                  <a:schemeClr val="tx1"/>
                </a:solidFill>
                <a:latin typeface="Copperplate Gothic Bold" panose="020E0705020206020404" pitchFamily="34" charset="77"/>
              </a:rPr>
              <a:t>Formazione e Percorso attraverso le Cavità del SNC e nello spazio subaracnoideo</a:t>
            </a:r>
          </a:p>
          <a:p>
            <a:pPr marL="609600" indent="-593725" algn="ctr">
              <a:lnSpc>
                <a:spcPct val="90000"/>
              </a:lnSpc>
              <a:buClrTx/>
              <a:buFontTx/>
              <a:buNone/>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endParaRPr lang="it-IT" altLang="it-IT" sz="2800" b="1" dirty="0">
              <a:solidFill>
                <a:schemeClr val="tx1"/>
              </a:solidFill>
              <a:latin typeface="Copperplate Gothic Bold" panose="020E0705020206020404" pitchFamily="34" charset="77"/>
            </a:endParaRPr>
          </a:p>
          <a:p>
            <a:pPr marL="465137" indent="-457200">
              <a:lnSpc>
                <a:spcPct val="90000"/>
              </a:lnSpc>
              <a:buClr>
                <a:schemeClr val="tx1"/>
              </a:buClr>
              <a:buFont typeface="Arial" panose="020B0604020202020204" pitchFamily="34" charset="0"/>
              <a:buChar char="•"/>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r>
              <a:rPr lang="it-IT" altLang="it-IT" sz="2600" b="1" dirty="0">
                <a:solidFill>
                  <a:schemeClr val="tx1"/>
                </a:solidFill>
                <a:latin typeface="Comic Sans MS" panose="030F0902030302020204" pitchFamily="66" charset="0"/>
              </a:rPr>
              <a:t>I Vasi Arteriosi raggiungono i Microcircoli dei Plessi Corioidei nei Ventricoli Encefalici</a:t>
            </a:r>
          </a:p>
          <a:p>
            <a:pPr marL="465137" indent="-457200">
              <a:lnSpc>
                <a:spcPct val="90000"/>
              </a:lnSpc>
              <a:buClr>
                <a:schemeClr val="tx1"/>
              </a:buClr>
              <a:buFont typeface="Arial" panose="020B0604020202020204" pitchFamily="34" charset="0"/>
              <a:buChar char="•"/>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r>
              <a:rPr lang="it-IT" altLang="it-IT" sz="2600" b="1" dirty="0">
                <a:solidFill>
                  <a:schemeClr val="tx1"/>
                </a:solidFill>
                <a:latin typeface="Comic Sans MS" panose="030F0902030302020204" pitchFamily="66" charset="0"/>
              </a:rPr>
              <a:t>Il LCS formatosi decorre nel Sistema Ventricolare</a:t>
            </a:r>
          </a:p>
          <a:p>
            <a:pPr marL="465137" indent="-457200">
              <a:lnSpc>
                <a:spcPct val="90000"/>
              </a:lnSpc>
              <a:buClr>
                <a:schemeClr val="tx1"/>
              </a:buClr>
              <a:buFont typeface="Arial" panose="020B0604020202020204" pitchFamily="34" charset="0"/>
              <a:buChar char="•"/>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r>
              <a:rPr lang="it-IT" altLang="it-IT" sz="2600" b="1" dirty="0">
                <a:solidFill>
                  <a:schemeClr val="tx1"/>
                </a:solidFill>
                <a:latin typeface="Comic Sans MS" panose="030F0902030302020204" pitchFamily="66" charset="0"/>
              </a:rPr>
              <a:t>Attraverso le aperture del IV ventricolo (forami di </a:t>
            </a:r>
            <a:r>
              <a:rPr lang="it-IT" altLang="it-IT" sz="2600" b="1" dirty="0" err="1">
                <a:solidFill>
                  <a:schemeClr val="tx1"/>
                </a:solidFill>
                <a:latin typeface="Comic Sans MS" panose="030F0902030302020204" pitchFamily="66" charset="0"/>
              </a:rPr>
              <a:t>Magendie</a:t>
            </a:r>
            <a:r>
              <a:rPr lang="it-IT" altLang="it-IT" sz="2600" b="1" dirty="0">
                <a:solidFill>
                  <a:schemeClr val="tx1"/>
                </a:solidFill>
                <a:latin typeface="Comic Sans MS" panose="030F0902030302020204" pitchFamily="66" charset="0"/>
              </a:rPr>
              <a:t> e </a:t>
            </a:r>
            <a:r>
              <a:rPr lang="it-IT" altLang="it-IT" sz="2600" b="1" dirty="0" err="1">
                <a:solidFill>
                  <a:schemeClr val="tx1"/>
                </a:solidFill>
                <a:latin typeface="Comic Sans MS" panose="030F0902030302020204" pitchFamily="66" charset="0"/>
              </a:rPr>
              <a:t>Luschka</a:t>
            </a:r>
            <a:r>
              <a:rPr lang="it-IT" altLang="it-IT" sz="2600" b="1" dirty="0">
                <a:solidFill>
                  <a:schemeClr val="tx1"/>
                </a:solidFill>
                <a:latin typeface="Comic Sans MS" panose="030F0902030302020204" pitchFamily="66" charset="0"/>
              </a:rPr>
              <a:t>), il LCS trapassa nello</a:t>
            </a:r>
          </a:p>
          <a:p>
            <a:pPr marL="465137" indent="-457200">
              <a:lnSpc>
                <a:spcPct val="90000"/>
              </a:lnSpc>
              <a:buClr>
                <a:schemeClr val="tx1"/>
              </a:buClr>
              <a:buFont typeface="Arial" panose="020B0604020202020204" pitchFamily="34" charset="0"/>
              <a:buChar char="•"/>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r>
              <a:rPr lang="it-IT" altLang="it-IT" sz="2600" b="1" dirty="0">
                <a:solidFill>
                  <a:schemeClr val="tx1"/>
                </a:solidFill>
                <a:latin typeface="Comic Sans MS" panose="030F0902030302020204" pitchFamily="66" charset="0"/>
              </a:rPr>
              <a:t>Spazio Subaracnoideo, e da qui viene recuperato dai villi aracnoidei (aracnoidali), per essere riversato nei</a:t>
            </a:r>
          </a:p>
          <a:p>
            <a:pPr marL="465137" indent="-457200">
              <a:lnSpc>
                <a:spcPct val="90000"/>
              </a:lnSpc>
              <a:buClr>
                <a:schemeClr val="tx1"/>
              </a:buClr>
              <a:buFont typeface="Arial" panose="020B0604020202020204" pitchFamily="34" charset="0"/>
              <a:buChar char="•"/>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r>
              <a:rPr lang="it-IT" altLang="it-IT" sz="2600" b="1" dirty="0">
                <a:solidFill>
                  <a:schemeClr val="tx1"/>
                </a:solidFill>
                <a:latin typeface="Comic Sans MS" panose="030F0902030302020204" pitchFamily="66" charset="0"/>
              </a:rPr>
              <a:t>Seni Venosi della Dura Madre</a:t>
            </a:r>
            <a:r>
              <a:rPr lang="it-IT" altLang="it-IT" sz="2600" b="1" dirty="0"/>
              <a:t>)</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1" name="Rectangle 1"/>
          <p:cNvSpPr>
            <a:spLocks noGrp="1" noChangeArrowheads="1"/>
          </p:cNvSpPr>
          <p:nvPr>
            <p:ph type="title" idx="4294967295"/>
          </p:nvPr>
        </p:nvSpPr>
        <p:spPr>
          <a:xfrm>
            <a:off x="239266" y="357510"/>
            <a:ext cx="8662291" cy="737047"/>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DIFFUSIONE DEL</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LIQUIDO CEREBRO-SPINALE (LCS)</a:t>
            </a:r>
          </a:p>
        </p:txBody>
      </p:sp>
      <p:sp>
        <p:nvSpPr>
          <p:cNvPr id="35842" name="Rectangle 2"/>
          <p:cNvSpPr>
            <a:spLocks noGrp="1" noChangeArrowheads="1"/>
          </p:cNvSpPr>
          <p:nvPr>
            <p:ph type="body" idx="4294967295"/>
          </p:nvPr>
        </p:nvSpPr>
        <p:spPr>
          <a:xfrm>
            <a:off x="105916" y="1124744"/>
            <a:ext cx="8928992" cy="5616624"/>
          </a:xfrm>
          <a:ln/>
        </p:spPr>
        <p:txBody>
          <a:bodyPr/>
          <a:lstStyle/>
          <a:p>
            <a:pPr marL="609600" indent="-593725">
              <a:lnSpc>
                <a:spcPct val="80000"/>
              </a:lnSpc>
              <a:spcBef>
                <a:spcPts val="600"/>
              </a:spcBef>
              <a:buClrTx/>
              <a:buFontTx/>
              <a:buNone/>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endParaRPr lang="it-IT" altLang="it-IT" sz="2800" dirty="0"/>
          </a:p>
          <a:p>
            <a:pPr marL="603250" indent="-595313">
              <a:lnSpc>
                <a:spcPct val="80000"/>
              </a:lnSpc>
              <a:spcBef>
                <a:spcPts val="600"/>
              </a:spcBef>
              <a:buClr>
                <a:srgbClr val="FF3399"/>
              </a:buClr>
              <a:buFont typeface="Times New Roman" panose="02020603050405020304" pitchFamily="18" charset="0"/>
              <a:buChar char="•"/>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r>
              <a:rPr lang="it-IT" altLang="it-IT" sz="2800" b="1" dirty="0">
                <a:solidFill>
                  <a:schemeClr val="tx1"/>
                </a:solidFill>
                <a:latin typeface="Chalkboard SE" panose="03050602040202020205" pitchFamily="66" charset="77"/>
              </a:rPr>
              <a:t>Il LCS diffonde passivamente attraverso la membrana </a:t>
            </a:r>
            <a:r>
              <a:rPr lang="it-IT" altLang="it-IT" sz="2800" b="1" dirty="0" err="1">
                <a:solidFill>
                  <a:schemeClr val="tx1"/>
                </a:solidFill>
                <a:latin typeface="Chalkboard SE" panose="03050602040202020205" pitchFamily="66" charset="77"/>
              </a:rPr>
              <a:t>glio</a:t>
            </a:r>
            <a:r>
              <a:rPr lang="it-IT" altLang="it-IT" sz="2800" b="1" dirty="0">
                <a:solidFill>
                  <a:schemeClr val="tx1"/>
                </a:solidFill>
                <a:latin typeface="Chalkboard SE" panose="03050602040202020205" pitchFamily="66" charset="77"/>
              </a:rPr>
              <a:t>-ependimale che riveste i ventricoli encefalici</a:t>
            </a:r>
          </a:p>
          <a:p>
            <a:pPr marL="609600" indent="-593725">
              <a:lnSpc>
                <a:spcPct val="80000"/>
              </a:lnSpc>
              <a:spcBef>
                <a:spcPts val="600"/>
              </a:spcBef>
              <a:buClrTx/>
              <a:buFontTx/>
              <a:buNone/>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endParaRPr lang="it-IT" altLang="it-IT" sz="2800" b="1" dirty="0">
              <a:solidFill>
                <a:schemeClr val="tx1"/>
              </a:solidFill>
              <a:latin typeface="Chalkboard SE" panose="03050602040202020205" pitchFamily="66" charset="77"/>
            </a:endParaRPr>
          </a:p>
          <a:p>
            <a:pPr marL="603250" indent="-595313">
              <a:lnSpc>
                <a:spcPct val="80000"/>
              </a:lnSpc>
              <a:spcBef>
                <a:spcPts val="600"/>
              </a:spcBef>
              <a:buClr>
                <a:srgbClr val="FF3399"/>
              </a:buClr>
              <a:buFont typeface="Times New Roman" panose="02020603050405020304" pitchFamily="18" charset="0"/>
              <a:buChar char="•"/>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r>
              <a:rPr lang="it-IT" altLang="it-IT" sz="2800" b="1" dirty="0">
                <a:solidFill>
                  <a:schemeClr val="tx1"/>
                </a:solidFill>
                <a:latin typeface="Chalkboard SE" panose="03050602040202020205" pitchFamily="66" charset="77"/>
              </a:rPr>
              <a:t>Raggiunge lo spazio extracellulare nel tessuto nervoso encefalico contribuendo alla formazione del liquido extracellulare (che origina anche dai capillari sanguiferi)</a:t>
            </a:r>
          </a:p>
          <a:p>
            <a:pPr marL="609600" indent="-593725">
              <a:lnSpc>
                <a:spcPct val="80000"/>
              </a:lnSpc>
              <a:spcBef>
                <a:spcPts val="600"/>
              </a:spcBef>
              <a:buClrTx/>
              <a:buFontTx/>
              <a:buNone/>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endParaRPr lang="it-IT" altLang="it-IT" sz="2800" b="1" dirty="0">
              <a:solidFill>
                <a:schemeClr val="tx1"/>
              </a:solidFill>
              <a:latin typeface="Chalkboard SE" panose="03050602040202020205" pitchFamily="66" charset="77"/>
            </a:endParaRPr>
          </a:p>
          <a:p>
            <a:pPr marL="603250" indent="-595313">
              <a:lnSpc>
                <a:spcPct val="80000"/>
              </a:lnSpc>
              <a:spcBef>
                <a:spcPts val="600"/>
              </a:spcBef>
              <a:buClr>
                <a:srgbClr val="FF3399"/>
              </a:buClr>
              <a:buFont typeface="Times New Roman" panose="02020603050405020304" pitchFamily="18" charset="0"/>
              <a:buChar char="•"/>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r>
              <a:rPr lang="it-IT" altLang="it-IT" sz="2800" b="1" dirty="0">
                <a:solidFill>
                  <a:schemeClr val="tx1"/>
                </a:solidFill>
                <a:latin typeface="Chalkboard SE" panose="03050602040202020205" pitchFamily="66" charset="77"/>
              </a:rPr>
              <a:t>Attraversa la membrana </a:t>
            </a:r>
            <a:r>
              <a:rPr lang="it-IT" altLang="it-IT" sz="2800" b="1" dirty="0" err="1">
                <a:solidFill>
                  <a:schemeClr val="tx1"/>
                </a:solidFill>
                <a:latin typeface="Chalkboard SE" panose="03050602040202020205" pitchFamily="66" charset="77"/>
              </a:rPr>
              <a:t>glio</a:t>
            </a:r>
            <a:r>
              <a:rPr lang="it-IT" altLang="it-IT" sz="2800" b="1" dirty="0">
                <a:solidFill>
                  <a:schemeClr val="tx1"/>
                </a:solidFill>
                <a:latin typeface="Chalkboard SE" panose="03050602040202020205" pitchFamily="66" charset="77"/>
              </a:rPr>
              <a:t>-piale</a:t>
            </a:r>
          </a:p>
          <a:p>
            <a:pPr marL="603250" indent="-595313">
              <a:lnSpc>
                <a:spcPct val="80000"/>
              </a:lnSpc>
              <a:spcBef>
                <a:spcPts val="600"/>
              </a:spcBef>
              <a:buClr>
                <a:srgbClr val="FF3399"/>
              </a:buClr>
              <a:buFont typeface="Times New Roman" panose="02020603050405020304" pitchFamily="18" charset="0"/>
              <a:buChar char="•"/>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r>
              <a:rPr lang="it-IT" altLang="it-IT" sz="2800" b="1" dirty="0">
                <a:solidFill>
                  <a:schemeClr val="tx1"/>
                </a:solidFill>
                <a:latin typeface="Chalkboard SE" panose="03050602040202020205" pitchFamily="66" charset="77"/>
              </a:rPr>
              <a:t>Raggiunge lo spazio subaracnoidale</a:t>
            </a:r>
          </a:p>
          <a:p>
            <a:pPr marL="609600" indent="-593725">
              <a:lnSpc>
                <a:spcPct val="80000"/>
              </a:lnSpc>
              <a:spcBef>
                <a:spcPts val="600"/>
              </a:spcBef>
              <a:buClrTx/>
              <a:buFontTx/>
              <a:buNone/>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endParaRPr lang="it-IT" altLang="it-IT" sz="2500" b="1" dirty="0">
              <a:solidFill>
                <a:schemeClr val="tx1"/>
              </a:solidFill>
              <a:latin typeface="Chalkboard SE" panose="03050602040202020205" pitchFamily="66" charset="77"/>
            </a:endParaRPr>
          </a:p>
          <a:p>
            <a:pPr marL="609600" indent="-593725">
              <a:lnSpc>
                <a:spcPct val="80000"/>
              </a:lnSpc>
              <a:spcBef>
                <a:spcPts val="600"/>
              </a:spcBef>
              <a:buClrTx/>
              <a:buFontTx/>
              <a:buNone/>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r>
              <a:rPr lang="it-IT" altLang="it-IT" sz="2500" b="1" dirty="0">
                <a:solidFill>
                  <a:schemeClr val="tx1"/>
                </a:solidFill>
                <a:latin typeface="Chalkboard SE" panose="03050602040202020205" pitchFamily="66" charset="77"/>
              </a:rPr>
              <a:t>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5" name="Rectangle 1"/>
          <p:cNvSpPr>
            <a:spLocks noGrp="1" noChangeArrowheads="1"/>
          </p:cNvSpPr>
          <p:nvPr>
            <p:ph type="title" idx="4294967295"/>
          </p:nvPr>
        </p:nvSpPr>
        <p:spPr>
          <a:xfrm>
            <a:off x="179512" y="-23604"/>
            <a:ext cx="8458200" cy="14620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BARRIERA EMATO-ENCEFALICA</a:t>
            </a:r>
          </a:p>
        </p:txBody>
      </p:sp>
      <p:sp>
        <p:nvSpPr>
          <p:cNvPr id="36866" name="Rectangle 2"/>
          <p:cNvSpPr>
            <a:spLocks noGrp="1" noChangeArrowheads="1"/>
          </p:cNvSpPr>
          <p:nvPr>
            <p:ph type="body" idx="4294967295"/>
          </p:nvPr>
        </p:nvSpPr>
        <p:spPr>
          <a:xfrm>
            <a:off x="179512" y="1268760"/>
            <a:ext cx="8964488" cy="5589240"/>
          </a:xfrm>
          <a:ln/>
        </p:spPr>
        <p:txBody>
          <a:bodyPr/>
          <a:lstStyle/>
          <a:p>
            <a:pPr marL="0" indent="0">
              <a:buClr>
                <a:srgbClr val="FF3399"/>
              </a:buClr>
              <a:tabLst>
                <a:tab pos="593725" algn="l"/>
                <a:tab pos="698500" algn="l"/>
                <a:tab pos="1147763" algn="l"/>
                <a:tab pos="1597025" algn="l"/>
                <a:tab pos="2046288" algn="l"/>
                <a:tab pos="2495550" algn="l"/>
                <a:tab pos="2944813" algn="l"/>
                <a:tab pos="3394075" algn="l"/>
                <a:tab pos="3843338" algn="l"/>
                <a:tab pos="4292600" algn="l"/>
                <a:tab pos="4741863" algn="l"/>
                <a:tab pos="5191125" algn="l"/>
                <a:tab pos="5640388" algn="l"/>
                <a:tab pos="6089650" algn="l"/>
                <a:tab pos="6538913" algn="l"/>
                <a:tab pos="6988175" algn="l"/>
                <a:tab pos="7437438" algn="l"/>
                <a:tab pos="7886700" algn="l"/>
                <a:tab pos="8335963" algn="l"/>
                <a:tab pos="8785225" algn="l"/>
                <a:tab pos="9234488" algn="l"/>
              </a:tabLst>
            </a:pPr>
            <a:r>
              <a:rPr lang="it-IT" altLang="it-IT" sz="2800" b="1" dirty="0">
                <a:solidFill>
                  <a:schemeClr val="tx1"/>
                </a:solidFill>
                <a:latin typeface="Chalkboard SE" panose="03050602040202020205" pitchFamily="66" charset="77"/>
              </a:rPr>
              <a:t>La cosiddetta BARRIERA EMATO-ENCEFALICA è una struttura costituita da:</a:t>
            </a:r>
          </a:p>
          <a:p>
            <a:pPr marL="593725" indent="-593725">
              <a:buClr>
                <a:srgbClr val="FF3399"/>
              </a:buClr>
              <a:buFont typeface="Times New Roman" panose="02020603050405020304" pitchFamily="18" charset="0"/>
              <a:buChar char="•"/>
              <a:tabLst>
                <a:tab pos="593725" algn="l"/>
                <a:tab pos="698500" algn="l"/>
                <a:tab pos="1147763" algn="l"/>
                <a:tab pos="1597025" algn="l"/>
                <a:tab pos="2046288" algn="l"/>
                <a:tab pos="2495550" algn="l"/>
                <a:tab pos="2944813" algn="l"/>
                <a:tab pos="3394075" algn="l"/>
                <a:tab pos="3843338" algn="l"/>
                <a:tab pos="4292600" algn="l"/>
                <a:tab pos="4741863" algn="l"/>
                <a:tab pos="5191125" algn="l"/>
                <a:tab pos="5640388" algn="l"/>
                <a:tab pos="6089650" algn="l"/>
                <a:tab pos="6538913" algn="l"/>
                <a:tab pos="6988175" algn="l"/>
                <a:tab pos="7437438" algn="l"/>
                <a:tab pos="7886700" algn="l"/>
                <a:tab pos="8335963" algn="l"/>
                <a:tab pos="8785225" algn="l"/>
                <a:tab pos="9234488" algn="l"/>
              </a:tabLst>
            </a:pPr>
            <a:r>
              <a:rPr lang="it-IT" altLang="it-IT" sz="2800" b="1" dirty="0">
                <a:solidFill>
                  <a:schemeClr val="tx1"/>
                </a:solidFill>
                <a:latin typeface="Chalkboard SE" panose="03050602040202020205" pitchFamily="66" charset="77"/>
              </a:rPr>
              <a:t>Barriera Sangue-LCS (Liquido Cerebro-Spinale) ossia la </a:t>
            </a:r>
            <a:r>
              <a:rPr lang="it-IT" altLang="it-IT" sz="2800" b="1" i="1" dirty="0">
                <a:solidFill>
                  <a:schemeClr val="tx1"/>
                </a:solidFill>
                <a:latin typeface="Chalkboard SE" panose="03050602040202020205" pitchFamily="66" charset="77"/>
              </a:rPr>
              <a:t>BARRIERA EMATOLIQUORALE</a:t>
            </a:r>
          </a:p>
          <a:p>
            <a:pPr marL="0" indent="0">
              <a:buClr>
                <a:srgbClr val="FF3399"/>
              </a:buClr>
              <a:tabLst>
                <a:tab pos="593725" algn="l"/>
                <a:tab pos="698500" algn="l"/>
                <a:tab pos="1147763" algn="l"/>
                <a:tab pos="1597025" algn="l"/>
                <a:tab pos="2046288" algn="l"/>
                <a:tab pos="2495550" algn="l"/>
                <a:tab pos="2944813" algn="l"/>
                <a:tab pos="3394075" algn="l"/>
                <a:tab pos="3843338" algn="l"/>
                <a:tab pos="4292600" algn="l"/>
                <a:tab pos="4741863" algn="l"/>
                <a:tab pos="5191125" algn="l"/>
                <a:tab pos="5640388" algn="l"/>
                <a:tab pos="6089650" algn="l"/>
                <a:tab pos="6538913" algn="l"/>
                <a:tab pos="6988175" algn="l"/>
                <a:tab pos="7437438" algn="l"/>
                <a:tab pos="7886700" algn="l"/>
                <a:tab pos="8335963" algn="l"/>
                <a:tab pos="8785225" algn="l"/>
                <a:tab pos="9234488" algn="l"/>
              </a:tabLst>
            </a:pPr>
            <a:endParaRPr lang="it-IT" altLang="it-IT" sz="2800" b="1" dirty="0">
              <a:solidFill>
                <a:schemeClr val="tx1"/>
              </a:solidFill>
              <a:latin typeface="Chalkboard SE" panose="03050602040202020205" pitchFamily="66" charset="77"/>
            </a:endParaRPr>
          </a:p>
          <a:p>
            <a:pPr marL="593725" indent="-593725">
              <a:buClr>
                <a:srgbClr val="FF3399"/>
              </a:buClr>
              <a:buFont typeface="Times New Roman" panose="02020603050405020304" pitchFamily="18" charset="0"/>
              <a:buChar char="•"/>
              <a:tabLst>
                <a:tab pos="593725" algn="l"/>
                <a:tab pos="698500" algn="l"/>
                <a:tab pos="1147763" algn="l"/>
                <a:tab pos="1597025" algn="l"/>
                <a:tab pos="2046288" algn="l"/>
                <a:tab pos="2495550" algn="l"/>
                <a:tab pos="2944813" algn="l"/>
                <a:tab pos="3394075" algn="l"/>
                <a:tab pos="3843338" algn="l"/>
                <a:tab pos="4292600" algn="l"/>
                <a:tab pos="4741863" algn="l"/>
                <a:tab pos="5191125" algn="l"/>
                <a:tab pos="5640388" algn="l"/>
                <a:tab pos="6089650" algn="l"/>
                <a:tab pos="6538913" algn="l"/>
                <a:tab pos="6988175" algn="l"/>
                <a:tab pos="7437438" algn="l"/>
                <a:tab pos="7886700" algn="l"/>
                <a:tab pos="8335963" algn="l"/>
                <a:tab pos="8785225" algn="l"/>
                <a:tab pos="9234488" algn="l"/>
              </a:tabLst>
            </a:pPr>
            <a:r>
              <a:rPr lang="it-IT" altLang="it-IT" sz="2800" b="1" dirty="0">
                <a:solidFill>
                  <a:schemeClr val="tx1"/>
                </a:solidFill>
                <a:latin typeface="Chalkboard SE" panose="03050602040202020205" pitchFamily="66" charset="77"/>
              </a:rPr>
              <a:t>Barriera Sangue-LEC (Liquido Extracellulare)</a:t>
            </a:r>
          </a:p>
          <a:p>
            <a:pPr marL="0" indent="0">
              <a:buClr>
                <a:srgbClr val="FF3399"/>
              </a:buClr>
              <a:tabLst>
                <a:tab pos="593725" algn="l"/>
                <a:tab pos="698500" algn="l"/>
                <a:tab pos="1147763" algn="l"/>
                <a:tab pos="1597025" algn="l"/>
                <a:tab pos="2046288" algn="l"/>
                <a:tab pos="2495550" algn="l"/>
                <a:tab pos="2944813" algn="l"/>
                <a:tab pos="3394075" algn="l"/>
                <a:tab pos="3843338" algn="l"/>
                <a:tab pos="4292600" algn="l"/>
                <a:tab pos="4741863" algn="l"/>
                <a:tab pos="5191125" algn="l"/>
                <a:tab pos="5640388" algn="l"/>
                <a:tab pos="6089650" algn="l"/>
                <a:tab pos="6538913" algn="l"/>
                <a:tab pos="6988175" algn="l"/>
                <a:tab pos="7437438" algn="l"/>
                <a:tab pos="7886700" algn="l"/>
                <a:tab pos="8335963" algn="l"/>
                <a:tab pos="8785225" algn="l"/>
                <a:tab pos="9234488" algn="l"/>
              </a:tabLst>
            </a:pPr>
            <a:r>
              <a:rPr lang="it-IT" altLang="it-IT" sz="2800" b="1" dirty="0">
                <a:solidFill>
                  <a:schemeClr val="tx1"/>
                </a:solidFill>
                <a:latin typeface="Chalkboard SE" panose="03050602040202020205" pitchFamily="66" charset="77"/>
              </a:rPr>
              <a:t>Nel suo complesso, questo dispositivo seleziona il passaggio, in base alle loro dimensioni, di molecole con caratteristiche idrofile. Le molecole lipofile, invece, diffondono comunque, secondo gradiente di concentrazione.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7889" name="Group 1"/>
          <p:cNvGrpSpPr>
            <a:grpSpLocks/>
          </p:cNvGrpSpPr>
          <p:nvPr/>
        </p:nvGrpSpPr>
        <p:grpSpPr bwMode="auto">
          <a:xfrm>
            <a:off x="0" y="1693625"/>
            <a:ext cx="9132888" cy="4291012"/>
            <a:chOff x="0" y="855"/>
            <a:chExt cx="5753" cy="2703"/>
          </a:xfrm>
        </p:grpSpPr>
        <p:pic>
          <p:nvPicPr>
            <p:cNvPr id="37890" name="Picture 2"/>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0" y="855"/>
              <a:ext cx="5753" cy="2703"/>
            </a:xfrm>
            <a:prstGeom prst="rect">
              <a:avLst/>
            </a:prstGeom>
            <a:noFill/>
            <a:ln>
              <a:noFill/>
            </a:ln>
            <a:effectLst/>
            <a:extLst>
              <a:ext uri="{909E8E84-426E-40DD-AFC4-6F175D3DCCD1}">
                <a14:hiddenFill xmlns:a14="http://schemas.microsoft.com/office/drawing/2010/main">
                  <a:blipFill dpi="0" rotWithShape="0">
                    <a:blip>
                      <a:lum bright="-6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7891" name="Text Box 3"/>
            <p:cNvSpPr txBox="1">
              <a:spLocks noChangeArrowheads="1"/>
            </p:cNvSpPr>
            <p:nvPr/>
          </p:nvSpPr>
          <p:spPr bwMode="auto">
            <a:xfrm>
              <a:off x="0" y="855"/>
              <a:ext cx="5753" cy="27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37892" name="Rectangle 4"/>
          <p:cNvSpPr>
            <a:spLocks noChangeArrowheads="1"/>
          </p:cNvSpPr>
          <p:nvPr/>
        </p:nvSpPr>
        <p:spPr bwMode="auto">
          <a:xfrm>
            <a:off x="270822" y="548481"/>
            <a:ext cx="4500563"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dirty="0">
                <a:solidFill>
                  <a:schemeClr val="tx1"/>
                </a:solidFill>
                <a:latin typeface="Arial Black" panose="020B0A04020102020204" pitchFamily="34" charset="0"/>
                <a:cs typeface="Arial" panose="020B0604020202020204" pitchFamily="34" charset="0"/>
              </a:rPr>
              <a:t>Barriera sangue-liquido </a:t>
            </a:r>
            <a:br>
              <a:rPr lang="it-IT" altLang="it-IT" dirty="0">
                <a:solidFill>
                  <a:schemeClr val="tx1"/>
                </a:solidFill>
                <a:latin typeface="Arial Black" panose="020B0A04020102020204" pitchFamily="34" charset="0"/>
                <a:cs typeface="Arial" panose="020B0604020202020204" pitchFamily="34" charset="0"/>
              </a:rPr>
            </a:br>
            <a:r>
              <a:rPr lang="it-IT" altLang="it-IT" dirty="0">
                <a:solidFill>
                  <a:schemeClr val="tx1"/>
                </a:solidFill>
                <a:latin typeface="Arial Black" panose="020B0A04020102020204" pitchFamily="34" charset="0"/>
                <a:cs typeface="Arial" panose="020B0604020202020204" pitchFamily="34" charset="0"/>
              </a:rPr>
              <a:t>cerebrospinale</a:t>
            </a:r>
          </a:p>
          <a:p>
            <a:pPr algn="ctr">
              <a:buClrTx/>
              <a:buFontTx/>
              <a:buNone/>
            </a:pPr>
            <a:r>
              <a:rPr lang="it-IT" altLang="it-IT" dirty="0">
                <a:solidFill>
                  <a:schemeClr val="tx1"/>
                </a:solidFill>
                <a:latin typeface="Arial Black" panose="020B0A04020102020204" pitchFamily="34" charset="0"/>
                <a:cs typeface="Arial" panose="020B0604020202020204" pitchFamily="34" charset="0"/>
              </a:rPr>
              <a:t>(</a:t>
            </a:r>
            <a:r>
              <a:rPr lang="it-IT" altLang="it-IT" dirty="0" err="1">
                <a:solidFill>
                  <a:schemeClr val="tx1"/>
                </a:solidFill>
                <a:latin typeface="Arial Black" panose="020B0A04020102020204" pitchFamily="34" charset="0"/>
                <a:cs typeface="Arial" panose="020B0604020202020204" pitchFamily="34" charset="0"/>
              </a:rPr>
              <a:t>Emato</a:t>
            </a:r>
            <a:r>
              <a:rPr lang="it-IT" altLang="it-IT" dirty="0">
                <a:solidFill>
                  <a:schemeClr val="tx1"/>
                </a:solidFill>
                <a:latin typeface="Arial Black" panose="020B0A04020102020204" pitchFamily="34" charset="0"/>
                <a:cs typeface="Arial" panose="020B0604020202020204" pitchFamily="34" charset="0"/>
              </a:rPr>
              <a:t>-Liquorale)  </a:t>
            </a:r>
            <a:br>
              <a:rPr lang="it-IT" altLang="it-IT" dirty="0">
                <a:solidFill>
                  <a:schemeClr val="tx1"/>
                </a:solidFill>
                <a:latin typeface="Arial Black" panose="020B0A04020102020204" pitchFamily="34" charset="0"/>
                <a:cs typeface="Arial" panose="020B0604020202020204" pitchFamily="34" charset="0"/>
              </a:rPr>
            </a:br>
            <a:endParaRPr lang="it-IT" altLang="it-IT" dirty="0">
              <a:solidFill>
                <a:schemeClr val="tx1"/>
              </a:solidFill>
              <a:latin typeface="Arial Black" panose="020B0A04020102020204" pitchFamily="34" charset="0"/>
              <a:cs typeface="Arial" panose="020B0604020202020204" pitchFamily="34" charset="0"/>
            </a:endParaRPr>
          </a:p>
        </p:txBody>
      </p:sp>
      <p:sp>
        <p:nvSpPr>
          <p:cNvPr id="37893" name="Rectangle 5"/>
          <p:cNvSpPr>
            <a:spLocks noChangeArrowheads="1"/>
          </p:cNvSpPr>
          <p:nvPr/>
        </p:nvSpPr>
        <p:spPr bwMode="auto">
          <a:xfrm>
            <a:off x="5159375" y="238006"/>
            <a:ext cx="3384550" cy="1008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dirty="0">
                <a:solidFill>
                  <a:schemeClr val="tx1"/>
                </a:solidFill>
                <a:latin typeface="Arial Black" panose="020B0A04020102020204" pitchFamily="34" charset="0"/>
                <a:cs typeface="Arial" panose="020B0604020202020204" pitchFamily="34" charset="0"/>
              </a:rPr>
              <a:t>Barriera </a:t>
            </a:r>
          </a:p>
          <a:p>
            <a:pPr algn="ctr">
              <a:buClrTx/>
              <a:buFontTx/>
              <a:buNone/>
            </a:pPr>
            <a:r>
              <a:rPr lang="it-IT" altLang="it-IT" dirty="0">
                <a:solidFill>
                  <a:schemeClr val="tx1"/>
                </a:solidFill>
                <a:latin typeface="Arial Black" panose="020B0A04020102020204" pitchFamily="34" charset="0"/>
                <a:cs typeface="Arial" panose="020B0604020202020204" pitchFamily="34" charset="0"/>
              </a:rPr>
              <a:t>sangue-liquido extracellulare</a:t>
            </a:r>
          </a:p>
        </p:txBody>
      </p:sp>
      <p:sp>
        <p:nvSpPr>
          <p:cNvPr id="37895" name="Oval 7"/>
          <p:cNvSpPr>
            <a:spLocks noChangeArrowheads="1"/>
          </p:cNvSpPr>
          <p:nvPr/>
        </p:nvSpPr>
        <p:spPr bwMode="auto">
          <a:xfrm>
            <a:off x="4338791" y="3429000"/>
            <a:ext cx="865187" cy="431800"/>
          </a:xfrm>
          <a:prstGeom prst="ellipse">
            <a:avLst/>
          </a:prstGeom>
          <a:noFill/>
          <a:ln w="28440" cap="sq">
            <a:solidFill>
              <a:srgbClr val="CC33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7896" name="Oval 8"/>
          <p:cNvSpPr>
            <a:spLocks noChangeArrowheads="1"/>
          </p:cNvSpPr>
          <p:nvPr/>
        </p:nvSpPr>
        <p:spPr bwMode="auto">
          <a:xfrm>
            <a:off x="4367212" y="4926251"/>
            <a:ext cx="865187" cy="431800"/>
          </a:xfrm>
          <a:prstGeom prst="ellipse">
            <a:avLst/>
          </a:prstGeom>
          <a:noFill/>
          <a:ln w="28440" cap="sq">
            <a:solidFill>
              <a:srgbClr val="CC33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3" name="Rectangle 1"/>
          <p:cNvSpPr>
            <a:spLocks noGrp="1" noChangeArrowheads="1"/>
          </p:cNvSpPr>
          <p:nvPr>
            <p:ph type="subTitle"/>
          </p:nvPr>
        </p:nvSpPr>
        <p:spPr>
          <a:xfrm>
            <a:off x="0" y="908720"/>
            <a:ext cx="9144000" cy="6630443"/>
          </a:xfrm>
          <a:ln/>
        </p:spPr>
        <p:txBody>
          <a:bodyPr anchor="t"/>
          <a:lstStyle/>
          <a:p>
            <a:pPr marL="533400" indent="-517525" algn="l">
              <a:lnSpc>
                <a:spcPct val="90000"/>
              </a:lnSpc>
              <a:spcBef>
                <a:spcPts val="600"/>
              </a:spcBef>
              <a:buClrTx/>
              <a:buFontTx/>
              <a:buNone/>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pPr>
            <a:r>
              <a:rPr lang="it-IT" altLang="it-IT" sz="2800" b="1" dirty="0">
                <a:solidFill>
                  <a:schemeClr val="tx1"/>
                </a:solidFill>
                <a:latin typeface="Comic Sans MS" panose="030F0902030302020204" pitchFamily="66" charset="0"/>
              </a:rPr>
              <a:t>La BARRIERA SANGUE-LCS  è situata nell'ependima specializzato che riveste i plessi corioidei. </a:t>
            </a:r>
          </a:p>
          <a:p>
            <a:pPr marL="7937" algn="l">
              <a:lnSpc>
                <a:spcPct val="90000"/>
              </a:lnSpc>
              <a:spcBef>
                <a:spcPts val="600"/>
              </a:spcBef>
              <a:buClr>
                <a:srgbClr val="FF3399"/>
              </a:buClr>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pPr>
            <a:endParaRPr lang="it-IT" altLang="it-IT" sz="2800" b="1" dirty="0">
              <a:solidFill>
                <a:schemeClr val="tx1"/>
              </a:solidFill>
              <a:latin typeface="Comic Sans MS" panose="030F0902030302020204" pitchFamily="66" charset="0"/>
            </a:endParaRPr>
          </a:p>
          <a:p>
            <a:pPr marL="7937" algn="l">
              <a:lnSpc>
                <a:spcPct val="90000"/>
              </a:lnSpc>
              <a:spcBef>
                <a:spcPts val="600"/>
              </a:spcBef>
              <a:buClr>
                <a:srgbClr val="FF3399"/>
              </a:buClr>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pPr>
            <a:r>
              <a:rPr lang="it-IT" altLang="it-IT" sz="2800" b="1" dirty="0">
                <a:solidFill>
                  <a:schemeClr val="tx1"/>
                </a:solidFill>
                <a:latin typeface="Comic Sans MS" panose="030F0902030302020204" pitchFamily="66" charset="0"/>
              </a:rPr>
              <a:t>Le cellule ependimali si rapportano fra loro da tight </a:t>
            </a:r>
            <a:r>
              <a:rPr lang="it-IT" altLang="it-IT" sz="2800" b="1" dirty="0" err="1">
                <a:solidFill>
                  <a:schemeClr val="tx1"/>
                </a:solidFill>
                <a:latin typeface="Comic Sans MS" panose="030F0902030302020204" pitchFamily="66" charset="0"/>
              </a:rPr>
              <a:t>junction</a:t>
            </a:r>
            <a:r>
              <a:rPr lang="it-IT" altLang="it-IT" sz="2800" b="1" dirty="0">
                <a:solidFill>
                  <a:schemeClr val="tx1"/>
                </a:solidFill>
                <a:latin typeface="Comic Sans MS" panose="030F0902030302020204" pitchFamily="66" charset="0"/>
              </a:rPr>
              <a:t> (giunzioni strette, </a:t>
            </a:r>
            <a:r>
              <a:rPr lang="it-IT" altLang="it-IT" sz="2800" b="1" dirty="0" err="1">
                <a:solidFill>
                  <a:schemeClr val="tx1"/>
                </a:solidFill>
                <a:latin typeface="Comic Sans MS" panose="030F0902030302020204" pitchFamily="66" charset="0"/>
              </a:rPr>
              <a:t>zonulae</a:t>
            </a:r>
            <a:r>
              <a:rPr lang="it-IT" altLang="it-IT" sz="2800" b="1" dirty="0">
                <a:solidFill>
                  <a:schemeClr val="tx1"/>
                </a:solidFill>
                <a:latin typeface="Comic Sans MS" panose="030F0902030302020204" pitchFamily="66" charset="0"/>
              </a:rPr>
              <a:t> </a:t>
            </a:r>
            <a:r>
              <a:rPr lang="it-IT" altLang="it-IT" sz="2800" b="1" dirty="0" err="1">
                <a:solidFill>
                  <a:schemeClr val="tx1"/>
                </a:solidFill>
                <a:latin typeface="Comic Sans MS" panose="030F0902030302020204" pitchFamily="66" charset="0"/>
              </a:rPr>
              <a:t>occludentes</a:t>
            </a:r>
            <a:r>
              <a:rPr lang="it-IT" altLang="it-IT" sz="2800" b="1" dirty="0">
                <a:solidFill>
                  <a:schemeClr val="tx1"/>
                </a:solidFill>
                <a:latin typeface="Comic Sans MS" panose="030F0902030302020204" pitchFamily="66" charset="0"/>
              </a:rPr>
              <a:t>).</a:t>
            </a:r>
          </a:p>
          <a:p>
            <a:pPr marL="7937" algn="l">
              <a:lnSpc>
                <a:spcPct val="90000"/>
              </a:lnSpc>
              <a:spcBef>
                <a:spcPts val="600"/>
              </a:spcBef>
              <a:buClr>
                <a:srgbClr val="FF3399"/>
              </a:buClr>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pPr>
            <a:endParaRPr lang="it-IT" altLang="it-IT" sz="2800" b="1" dirty="0">
              <a:solidFill>
                <a:schemeClr val="tx1"/>
              </a:solidFill>
              <a:latin typeface="Comic Sans MS" panose="030F0902030302020204" pitchFamily="66" charset="0"/>
            </a:endParaRPr>
          </a:p>
          <a:p>
            <a:pPr marL="7937" algn="l">
              <a:lnSpc>
                <a:spcPct val="90000"/>
              </a:lnSpc>
              <a:spcBef>
                <a:spcPts val="600"/>
              </a:spcBef>
              <a:buClr>
                <a:srgbClr val="FF3399"/>
              </a:buClr>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pPr>
            <a:r>
              <a:rPr lang="it-IT" altLang="it-IT" sz="2800" b="1" dirty="0">
                <a:solidFill>
                  <a:schemeClr val="tx1"/>
                </a:solidFill>
                <a:latin typeface="Comic Sans MS" panose="030F0902030302020204" pitchFamily="66" charset="0"/>
              </a:rPr>
              <a:t> Questa sorta di cinture </a:t>
            </a:r>
            <a:r>
              <a:rPr lang="it-IT" altLang="it-IT" sz="2800" b="1" dirty="0" err="1">
                <a:solidFill>
                  <a:schemeClr val="tx1"/>
                </a:solidFill>
                <a:latin typeface="Comic Sans MS" panose="030F0902030302020204" pitchFamily="66" charset="0"/>
              </a:rPr>
              <a:t>pericellulari</a:t>
            </a:r>
            <a:r>
              <a:rPr lang="it-IT" altLang="it-IT" sz="2800" b="1" dirty="0">
                <a:solidFill>
                  <a:schemeClr val="tx1"/>
                </a:solidFill>
                <a:latin typeface="Comic Sans MS" panose="030F0902030302020204" pitchFamily="66" charset="0"/>
              </a:rPr>
              <a:t> di fusione di membrana rappresentano la vera sede della barriera, mentre i capillari del microcircolo sono fenestrati</a:t>
            </a:r>
          </a:p>
        </p:txBody>
      </p:sp>
      <p:sp>
        <p:nvSpPr>
          <p:cNvPr id="38914" name="Rectangle 2"/>
          <p:cNvSpPr>
            <a:spLocks noChangeArrowheads="1"/>
          </p:cNvSpPr>
          <p:nvPr/>
        </p:nvSpPr>
        <p:spPr bwMode="auto">
          <a:xfrm>
            <a:off x="0" y="260351"/>
            <a:ext cx="9144000" cy="4323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3200" b="1" dirty="0">
                <a:solidFill>
                  <a:schemeClr val="tx1"/>
                </a:solidFill>
                <a:latin typeface="Gurmukhi MN" panose="02020600050405020304" pitchFamily="18" charset="0"/>
                <a:cs typeface="Gurmukhi MN" panose="02020600050405020304" pitchFamily="18" charset="0"/>
              </a:rPr>
              <a:t>BARRIERA SANGUE - LCS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7" name="Rectangle 1"/>
          <p:cNvSpPr>
            <a:spLocks noGrp="1" noChangeArrowheads="1"/>
          </p:cNvSpPr>
          <p:nvPr>
            <p:ph type="title"/>
          </p:nvPr>
        </p:nvSpPr>
        <p:spPr>
          <a:xfrm>
            <a:off x="0" y="1"/>
            <a:ext cx="9144000" cy="836712"/>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Barriera sangue – LCE (Liquido Extracellulare)</a:t>
            </a:r>
          </a:p>
        </p:txBody>
      </p:sp>
      <p:sp>
        <p:nvSpPr>
          <p:cNvPr id="39938" name="Rectangle 2"/>
          <p:cNvSpPr>
            <a:spLocks noGrp="1" noChangeArrowheads="1"/>
          </p:cNvSpPr>
          <p:nvPr>
            <p:ph type="subTitle" idx="4294967295"/>
          </p:nvPr>
        </p:nvSpPr>
        <p:spPr bwMode="auto">
          <a:xfrm>
            <a:off x="107504" y="1124744"/>
            <a:ext cx="8928991" cy="561662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pPr marL="609600" indent="-593725">
              <a:lnSpc>
                <a:spcPct val="90000"/>
              </a:lnSpc>
              <a:spcBef>
                <a:spcPts val="600"/>
              </a:spcBef>
              <a:buClrTx/>
              <a:buFontTx/>
              <a:buNone/>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endParaRPr lang="it-IT" altLang="it-IT" sz="2400" dirty="0">
              <a:solidFill>
                <a:schemeClr val="tx1"/>
              </a:solidFill>
            </a:endParaRPr>
          </a:p>
          <a:p>
            <a:pPr marL="609600" indent="-593725">
              <a:lnSpc>
                <a:spcPct val="90000"/>
              </a:lnSpc>
              <a:spcBef>
                <a:spcPts val="600"/>
              </a:spcBef>
              <a:buClrTx/>
              <a:buFontTx/>
              <a:buNone/>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r>
              <a:rPr lang="it-IT" altLang="it-IT" b="1" dirty="0">
                <a:solidFill>
                  <a:schemeClr val="tx1"/>
                </a:solidFill>
                <a:latin typeface="Comic Sans MS" panose="030F0902030302020204" pitchFamily="66" charset="0"/>
              </a:rPr>
              <a:t>La barriera sangue-LCE risiede nei Microcircoli del SNC : </a:t>
            </a:r>
          </a:p>
          <a:p>
            <a:pPr marL="609600" indent="-593725">
              <a:lnSpc>
                <a:spcPct val="90000"/>
              </a:lnSpc>
              <a:spcBef>
                <a:spcPts val="600"/>
              </a:spcBef>
              <a:buClrTx/>
              <a:buFontTx/>
              <a:buNone/>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endParaRPr lang="it-IT" altLang="it-IT" b="1" dirty="0">
              <a:solidFill>
                <a:schemeClr val="tx1"/>
              </a:solidFill>
              <a:latin typeface="Comic Sans MS" panose="030F0902030302020204" pitchFamily="66" charset="0"/>
            </a:endParaRPr>
          </a:p>
          <a:p>
            <a:pPr marL="603250" indent="-595313">
              <a:lnSpc>
                <a:spcPct val="90000"/>
              </a:lnSpc>
              <a:spcBef>
                <a:spcPts val="600"/>
              </a:spcBef>
              <a:buClr>
                <a:srgbClr val="FF3399"/>
              </a:buClr>
              <a:buFont typeface="Times New Roman" panose="02020603050405020304" pitchFamily="18" charset="0"/>
              <a:buChar char="•"/>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r>
              <a:rPr lang="it-IT" altLang="it-IT" b="1" dirty="0">
                <a:solidFill>
                  <a:schemeClr val="tx1"/>
                </a:solidFill>
                <a:latin typeface="Comic Sans MS" panose="030F0902030302020204" pitchFamily="66" charset="0"/>
              </a:rPr>
              <a:t>Le cellule endoteliali sono collegate da  </a:t>
            </a:r>
            <a:r>
              <a:rPr lang="it-IT" altLang="it-IT" b="1" i="1" dirty="0">
                <a:solidFill>
                  <a:schemeClr val="tx1"/>
                </a:solidFill>
                <a:latin typeface="Comic Sans MS" panose="030F0902030302020204" pitchFamily="66" charset="0"/>
              </a:rPr>
              <a:t>tight </a:t>
            </a:r>
            <a:r>
              <a:rPr lang="it-IT" altLang="it-IT" b="1" i="1" dirty="0" err="1">
                <a:solidFill>
                  <a:schemeClr val="tx1"/>
                </a:solidFill>
                <a:latin typeface="Comic Sans MS" panose="030F0902030302020204" pitchFamily="66" charset="0"/>
              </a:rPr>
              <a:t>junction</a:t>
            </a:r>
            <a:r>
              <a:rPr lang="it-IT" altLang="it-IT" b="1" i="1" dirty="0">
                <a:solidFill>
                  <a:schemeClr val="tx1"/>
                </a:solidFill>
                <a:latin typeface="Comic Sans MS" panose="030F0902030302020204" pitchFamily="66" charset="0"/>
              </a:rPr>
              <a:t> (giunzioni strette, </a:t>
            </a:r>
            <a:r>
              <a:rPr lang="it-IT" altLang="it-IT" b="1" i="1" dirty="0" err="1">
                <a:solidFill>
                  <a:schemeClr val="tx1"/>
                </a:solidFill>
                <a:latin typeface="Comic Sans MS" panose="030F0902030302020204" pitchFamily="66" charset="0"/>
              </a:rPr>
              <a:t>zonulae</a:t>
            </a:r>
            <a:r>
              <a:rPr lang="it-IT" altLang="it-IT" b="1" i="1" dirty="0">
                <a:solidFill>
                  <a:schemeClr val="tx1"/>
                </a:solidFill>
                <a:latin typeface="Comic Sans MS" panose="030F0902030302020204" pitchFamily="66" charset="0"/>
              </a:rPr>
              <a:t> </a:t>
            </a:r>
            <a:r>
              <a:rPr lang="it-IT" altLang="it-IT" b="1" i="1" dirty="0" err="1">
                <a:solidFill>
                  <a:schemeClr val="tx1"/>
                </a:solidFill>
                <a:latin typeface="Comic Sans MS" panose="030F0902030302020204" pitchFamily="66" charset="0"/>
              </a:rPr>
              <a:t>occludentes</a:t>
            </a:r>
            <a:r>
              <a:rPr lang="it-IT" altLang="it-IT" b="1" i="1" dirty="0">
                <a:solidFill>
                  <a:schemeClr val="tx1"/>
                </a:solidFill>
                <a:latin typeface="Comic Sans MS" panose="030F0902030302020204" pitchFamily="66" charset="0"/>
              </a:rPr>
              <a:t>)</a:t>
            </a:r>
            <a:r>
              <a:rPr lang="it-IT" altLang="it-IT" b="1" dirty="0">
                <a:solidFill>
                  <a:schemeClr val="tx1"/>
                </a:solidFill>
                <a:latin typeface="Comic Sans MS" panose="030F0902030302020204" pitchFamily="66" charset="0"/>
              </a:rPr>
              <a:t>.</a:t>
            </a:r>
          </a:p>
          <a:p>
            <a:pPr marL="7937" indent="0">
              <a:lnSpc>
                <a:spcPct val="90000"/>
              </a:lnSpc>
              <a:spcBef>
                <a:spcPts val="600"/>
              </a:spcBef>
              <a:buClr>
                <a:srgbClr val="FF3399"/>
              </a:buClr>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endParaRPr lang="it-IT" altLang="it-IT" b="1" dirty="0">
              <a:solidFill>
                <a:schemeClr val="tx1"/>
              </a:solidFill>
              <a:latin typeface="Comic Sans MS" panose="030F0902030302020204" pitchFamily="66" charset="0"/>
            </a:endParaRPr>
          </a:p>
          <a:p>
            <a:pPr marL="603250" indent="-595313">
              <a:lnSpc>
                <a:spcPct val="90000"/>
              </a:lnSpc>
              <a:spcBef>
                <a:spcPts val="600"/>
              </a:spcBef>
              <a:buClr>
                <a:srgbClr val="FF3399"/>
              </a:buClr>
              <a:buFont typeface="Times New Roman" panose="02020603050405020304" pitchFamily="18" charset="0"/>
              <a:buChar char="•"/>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r>
              <a:rPr lang="it-IT" altLang="it-IT" b="1" dirty="0">
                <a:solidFill>
                  <a:schemeClr val="tx1"/>
                </a:solidFill>
                <a:latin typeface="Comic Sans MS" panose="030F0902030302020204" pitchFamily="66" charset="0"/>
              </a:rPr>
              <a:t>L'endotelio non è fenestrato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1" name="Rectangle 1"/>
          <p:cNvSpPr>
            <a:spLocks noGrp="1" noChangeArrowheads="1"/>
          </p:cNvSpPr>
          <p:nvPr>
            <p:ph type="title"/>
          </p:nvPr>
        </p:nvSpPr>
        <p:spPr>
          <a:xfrm>
            <a:off x="0" y="188913"/>
            <a:ext cx="9144000" cy="2087562"/>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VASCOLARIZZAZIONE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SANGUIFERA</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del</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MIDOLLO SPINALE</a:t>
            </a:r>
          </a:p>
        </p:txBody>
      </p:sp>
      <p:sp>
        <p:nvSpPr>
          <p:cNvPr id="40962" name="Rectangle 2"/>
          <p:cNvSpPr>
            <a:spLocks noGrp="1" noChangeArrowheads="1"/>
          </p:cNvSpPr>
          <p:nvPr>
            <p:ph type="subTitle" idx="4294967295"/>
          </p:nvPr>
        </p:nvSpPr>
        <p:spPr bwMode="auto">
          <a:xfrm>
            <a:off x="1371600" y="4019550"/>
            <a:ext cx="6400800" cy="17557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endParaRPr lang="it-IT"/>
          </a:p>
        </p:txBody>
      </p:sp>
      <p:pic>
        <p:nvPicPr>
          <p:cNvPr id="40963" name="Picture 3"/>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2627313" y="2276475"/>
            <a:ext cx="4257675" cy="4581525"/>
          </a:xfrm>
          <a:prstGeom prst="rect">
            <a:avLst/>
          </a:prstGeom>
          <a:noFill/>
          <a:ln>
            <a:noFill/>
          </a:ln>
          <a:effectLst/>
          <a:extLst>
            <a:ext uri="{909E8E84-426E-40DD-AFC4-6F175D3DCCD1}">
              <a14:hiddenFill xmlns:a14="http://schemas.microsoft.com/office/drawing/2010/main">
                <a:blipFill dpi="0" rotWithShape="0">
                  <a:blip>
                    <a:lum brigh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5" name="Text Box 1"/>
          <p:cNvSpPr txBox="1">
            <a:spLocks noChangeArrowheads="1"/>
          </p:cNvSpPr>
          <p:nvPr/>
        </p:nvSpPr>
        <p:spPr bwMode="auto">
          <a:xfrm>
            <a:off x="0" y="836613"/>
            <a:ext cx="3779838" cy="1476375"/>
          </a:xfrm>
          <a:prstGeom prst="rect">
            <a:avLst/>
          </a:prstGeom>
          <a:noFill/>
          <a:ln w="38160" cap="sq">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spcBef>
                <a:spcPts val="1125"/>
              </a:spcBef>
              <a:buClrTx/>
              <a:buFontTx/>
              <a:buNone/>
            </a:pPr>
            <a:r>
              <a:rPr lang="it-IT" altLang="it-IT" sz="1800" b="1" dirty="0">
                <a:solidFill>
                  <a:schemeClr val="tx1"/>
                </a:solidFill>
              </a:rPr>
              <a:t>ARTERIE RADICOLARI ANTERIORI</a:t>
            </a:r>
            <a:r>
              <a:rPr lang="it-IT" altLang="it-IT" sz="1800" dirty="0">
                <a:solidFill>
                  <a:schemeClr val="tx1"/>
                </a:solidFill>
              </a:rPr>
              <a:t> </a:t>
            </a:r>
          </a:p>
          <a:p>
            <a:pPr algn="ctr">
              <a:spcBef>
                <a:spcPts val="1125"/>
              </a:spcBef>
              <a:buClrTx/>
              <a:buFontTx/>
              <a:buNone/>
            </a:pPr>
            <a:r>
              <a:rPr lang="it-IT" altLang="it-IT" sz="1800" dirty="0">
                <a:solidFill>
                  <a:schemeClr val="tx1"/>
                </a:solidFill>
              </a:rPr>
              <a:t>che si collegano con</a:t>
            </a:r>
          </a:p>
          <a:p>
            <a:pPr>
              <a:spcBef>
                <a:spcPts val="1125"/>
              </a:spcBef>
              <a:buClrTx/>
              <a:buFontTx/>
              <a:buNone/>
            </a:pPr>
            <a:r>
              <a:rPr lang="it-IT" altLang="it-IT" sz="1800" b="1" dirty="0">
                <a:solidFill>
                  <a:schemeClr val="tx1"/>
                </a:solidFill>
              </a:rPr>
              <a:t>ARTERIA SPINALE ANTERIORE</a:t>
            </a:r>
          </a:p>
        </p:txBody>
      </p:sp>
      <p:sp>
        <p:nvSpPr>
          <p:cNvPr id="41986" name="Text Box 2"/>
          <p:cNvSpPr txBox="1">
            <a:spLocks noChangeArrowheads="1"/>
          </p:cNvSpPr>
          <p:nvPr/>
        </p:nvSpPr>
        <p:spPr bwMode="auto">
          <a:xfrm>
            <a:off x="0" y="3789363"/>
            <a:ext cx="3779838" cy="1751012"/>
          </a:xfrm>
          <a:prstGeom prst="rect">
            <a:avLst/>
          </a:prstGeom>
          <a:noFill/>
          <a:ln w="28440" cap="sq">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spcBef>
                <a:spcPts val="1125"/>
              </a:spcBef>
              <a:buClrTx/>
              <a:buFontTx/>
              <a:buNone/>
            </a:pPr>
            <a:r>
              <a:rPr lang="it-IT" altLang="it-IT" sz="1800" b="1" dirty="0">
                <a:solidFill>
                  <a:schemeClr val="tx1"/>
                </a:solidFill>
              </a:rPr>
              <a:t>ARTERIE RADICOLARI POSTERIORI</a:t>
            </a:r>
            <a:r>
              <a:rPr lang="it-IT" altLang="it-IT" sz="1800" dirty="0">
                <a:solidFill>
                  <a:schemeClr val="tx1"/>
                </a:solidFill>
              </a:rPr>
              <a:t> </a:t>
            </a:r>
          </a:p>
          <a:p>
            <a:pPr algn="ctr">
              <a:spcBef>
                <a:spcPts val="1125"/>
              </a:spcBef>
              <a:buClrTx/>
              <a:buFontTx/>
              <a:buNone/>
            </a:pPr>
            <a:r>
              <a:rPr lang="it-IT" altLang="it-IT" sz="1800" dirty="0">
                <a:solidFill>
                  <a:schemeClr val="tx1"/>
                </a:solidFill>
              </a:rPr>
              <a:t>che si collegano con le </a:t>
            </a:r>
          </a:p>
          <a:p>
            <a:pPr algn="ctr">
              <a:spcBef>
                <a:spcPts val="1125"/>
              </a:spcBef>
              <a:buClrTx/>
              <a:buFontTx/>
              <a:buNone/>
            </a:pPr>
            <a:r>
              <a:rPr lang="it-IT" altLang="it-IT" sz="1800" b="1" dirty="0">
                <a:solidFill>
                  <a:schemeClr val="tx1"/>
                </a:solidFill>
              </a:rPr>
              <a:t>DUE ARTERIE SPINALI POSTERIORI</a:t>
            </a:r>
          </a:p>
        </p:txBody>
      </p:sp>
      <p:pic>
        <p:nvPicPr>
          <p:cNvPr id="41987" name="Picture 3"/>
          <p:cNvPicPr>
            <a:picLocks noChangeAspect="1" noChangeArrowheads="1"/>
          </p:cNvPicPr>
          <p:nvPr/>
        </p:nvPicPr>
        <p:blipFill>
          <a:blip r:embed="rId3">
            <a:lum bright="-6000" contrast="24000"/>
            <a:extLst>
              <a:ext uri="{28A0092B-C50C-407E-A947-70E740481C1C}">
                <a14:useLocalDpi xmlns:a14="http://schemas.microsoft.com/office/drawing/2010/main" val="0"/>
              </a:ext>
            </a:extLst>
          </a:blip>
          <a:srcRect/>
          <a:stretch>
            <a:fillRect/>
          </a:stretch>
        </p:blipFill>
        <p:spPr bwMode="auto">
          <a:xfrm>
            <a:off x="3870325" y="0"/>
            <a:ext cx="5273675" cy="6858000"/>
          </a:xfrm>
          <a:prstGeom prst="rect">
            <a:avLst/>
          </a:prstGeom>
          <a:noFill/>
          <a:ln>
            <a:noFill/>
          </a:ln>
          <a:effectLst/>
          <a:extLst>
            <a:ext uri="{909E8E84-426E-40DD-AFC4-6F175D3DCCD1}">
              <a14:hiddenFill xmlns:a14="http://schemas.microsoft.com/office/drawing/2010/main">
                <a:blipFill dpi="0" rotWithShape="0">
                  <a:blip>
                    <a:lum bright="-6000" contrast="24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988" name="Line 4"/>
          <p:cNvSpPr>
            <a:spLocks noChangeShapeType="1"/>
          </p:cNvSpPr>
          <p:nvPr/>
        </p:nvSpPr>
        <p:spPr bwMode="auto">
          <a:xfrm>
            <a:off x="3635375" y="2205038"/>
            <a:ext cx="1657350" cy="215900"/>
          </a:xfrm>
          <a:prstGeom prst="line">
            <a:avLst/>
          </a:prstGeom>
          <a:noFill/>
          <a:ln w="28440" cap="sq">
            <a:solidFill>
              <a:srgbClr val="000000"/>
            </a:solidFill>
            <a:prstDash val="sysDot"/>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41989" name="Line 5"/>
          <p:cNvSpPr>
            <a:spLocks noChangeShapeType="1"/>
          </p:cNvSpPr>
          <p:nvPr/>
        </p:nvSpPr>
        <p:spPr bwMode="auto">
          <a:xfrm flipV="1">
            <a:off x="3276600" y="3203575"/>
            <a:ext cx="4248150" cy="1963738"/>
          </a:xfrm>
          <a:prstGeom prst="line">
            <a:avLst/>
          </a:prstGeom>
          <a:noFill/>
          <a:ln w="28440" cap="sq">
            <a:solidFill>
              <a:srgbClr val="000000"/>
            </a:solidFill>
            <a:prstDash val="sysDot"/>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41990" name="Line 6"/>
          <p:cNvSpPr>
            <a:spLocks noChangeShapeType="1"/>
          </p:cNvSpPr>
          <p:nvPr/>
        </p:nvSpPr>
        <p:spPr bwMode="auto">
          <a:xfrm flipV="1">
            <a:off x="3276600" y="3635375"/>
            <a:ext cx="4391025" cy="1531938"/>
          </a:xfrm>
          <a:prstGeom prst="line">
            <a:avLst/>
          </a:prstGeom>
          <a:noFill/>
          <a:ln w="28440" cap="sq">
            <a:solidFill>
              <a:srgbClr val="000000"/>
            </a:solidFill>
            <a:prstDash val="sysDot"/>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extLst>
              <a:ext uri="{FF2B5EF4-FFF2-40B4-BE49-F238E27FC236}">
                <a16:creationId xmlns:a16="http://schemas.microsoft.com/office/drawing/2014/main" id="{536E4149-B795-44AF-A628-A240BA560A97}"/>
              </a:ext>
            </a:extLst>
          </p:cNvPr>
          <p:cNvSpPr>
            <a:spLocks noGrp="1" noChangeArrowheads="1"/>
          </p:cNvSpPr>
          <p:nvPr>
            <p:ph type="title"/>
          </p:nvPr>
        </p:nvSpPr>
        <p:spPr>
          <a:xfrm>
            <a:off x="250825" y="620713"/>
            <a:ext cx="8591550" cy="1905000"/>
          </a:xfrm>
          <a:ln/>
        </p:spPr>
        <p:txBody>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b="1" dirty="0">
                <a:solidFill>
                  <a:schemeClr val="tx1"/>
                </a:solidFill>
                <a:latin typeface="Gurmukhi MN" panose="02020600050405020304" pitchFamily="18" charset="0"/>
                <a:cs typeface="Gurmukhi MN" panose="02020600050405020304" pitchFamily="18" charset="0"/>
              </a:rPr>
              <a:t>TESSUTO NERVOSO</a:t>
            </a:r>
            <a:br>
              <a:rPr lang="it-IT" altLang="it-IT" b="1" dirty="0">
                <a:solidFill>
                  <a:schemeClr val="tx1"/>
                </a:solidFill>
                <a:latin typeface="Gurmukhi MN" panose="02020600050405020304" pitchFamily="18" charset="0"/>
                <a:cs typeface="Gurmukhi MN" panose="02020600050405020304" pitchFamily="18" charset="0"/>
              </a:rPr>
            </a:br>
            <a:r>
              <a:rPr lang="it-IT" altLang="it-IT" b="1" dirty="0">
                <a:solidFill>
                  <a:schemeClr val="tx1"/>
                </a:solidFill>
                <a:latin typeface="Gurmukhi MN" panose="02020600050405020304" pitchFamily="18" charset="0"/>
                <a:cs typeface="Gurmukhi MN" panose="02020600050405020304" pitchFamily="18" charset="0"/>
              </a:rPr>
              <a:t>- cenni sintetici (di richiamo) -</a:t>
            </a:r>
          </a:p>
        </p:txBody>
      </p:sp>
      <p:pic>
        <p:nvPicPr>
          <p:cNvPr id="4098" name="Picture 2">
            <a:extLst>
              <a:ext uri="{FF2B5EF4-FFF2-40B4-BE49-F238E27FC236}">
                <a16:creationId xmlns:a16="http://schemas.microsoft.com/office/drawing/2014/main" id="{5F78840B-2BB8-48CE-B00F-D960B6674E5C}"/>
              </a:ext>
            </a:extLst>
          </p:cNvPr>
          <p:cNvPicPr>
            <a:picLocks noChangeAspect="1" noChangeArrowheads="1"/>
          </p:cNvPicPr>
          <p:nvPr/>
        </p:nvPicPr>
        <p:blipFill>
          <a:blip r:embed="rId3">
            <a:lum bright="-12000" contrast="12000"/>
            <a:extLst>
              <a:ext uri="{28A0092B-C50C-407E-A947-70E740481C1C}">
                <a14:useLocalDpi xmlns:a14="http://schemas.microsoft.com/office/drawing/2010/main" val="0"/>
              </a:ext>
            </a:extLst>
          </a:blip>
          <a:srcRect/>
          <a:stretch>
            <a:fillRect/>
          </a:stretch>
        </p:blipFill>
        <p:spPr bwMode="auto">
          <a:xfrm>
            <a:off x="3132138" y="2708275"/>
            <a:ext cx="3384550" cy="3914775"/>
          </a:xfrm>
          <a:prstGeom prst="rect">
            <a:avLst/>
          </a:prstGeom>
          <a:noFill/>
          <a:ln>
            <a:noFill/>
          </a:ln>
          <a:effectLst/>
          <a:extLst>
            <a:ext uri="{909E8E84-426E-40DD-AFC4-6F175D3DCCD1}">
              <a14:hiddenFill xmlns:a14="http://schemas.microsoft.com/office/drawing/2010/main">
                <a:blipFill dpi="0" rotWithShape="0">
                  <a:blip>
                    <a:lum bright="-12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6585112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3907AFEC-B9C3-A643-A448-174B15B6BA74}"/>
              </a:ext>
            </a:extLst>
          </p:cNvPr>
          <p:cNvSpPr>
            <a:spLocks noGrp="1"/>
          </p:cNvSpPr>
          <p:nvPr>
            <p:ph type="title"/>
          </p:nvPr>
        </p:nvSpPr>
        <p:spPr>
          <a:xfrm>
            <a:off x="107504" y="188640"/>
            <a:ext cx="9036496" cy="712341"/>
          </a:xfrm>
        </p:spPr>
        <p:txBody>
          <a:bodyPr/>
          <a:lstStyle/>
          <a:p>
            <a:r>
              <a:rPr lang="it-IT" sz="3200" b="1" dirty="0">
                <a:solidFill>
                  <a:schemeClr val="tx1"/>
                </a:solidFill>
                <a:latin typeface="Gurmukhi MN" panose="02020600050405020304" pitchFamily="18" charset="0"/>
                <a:cs typeface="Gurmukhi MN" panose="02020600050405020304" pitchFamily="18" charset="0"/>
              </a:rPr>
              <a:t>VASCOLARIZZAZIONE ARTERIOSA del MIDOLLO SPINALE</a:t>
            </a:r>
          </a:p>
        </p:txBody>
      </p:sp>
      <p:sp>
        <p:nvSpPr>
          <p:cNvPr id="6" name="Segnaposto contenuto 5">
            <a:extLst>
              <a:ext uri="{FF2B5EF4-FFF2-40B4-BE49-F238E27FC236}">
                <a16:creationId xmlns:a16="http://schemas.microsoft.com/office/drawing/2014/main" id="{27837B98-3500-D64E-AAF4-D283BF665610}"/>
              </a:ext>
            </a:extLst>
          </p:cNvPr>
          <p:cNvSpPr>
            <a:spLocks noGrp="1"/>
          </p:cNvSpPr>
          <p:nvPr>
            <p:ph idx="1"/>
          </p:nvPr>
        </p:nvSpPr>
        <p:spPr>
          <a:xfrm>
            <a:off x="107504" y="1124744"/>
            <a:ext cx="9036496" cy="5616623"/>
          </a:xfrm>
        </p:spPr>
        <p:txBody>
          <a:bodyPr/>
          <a:lstStyle/>
          <a:p>
            <a:r>
              <a:rPr lang="it-IT" sz="2800" dirty="0">
                <a:solidFill>
                  <a:schemeClr val="tx1"/>
                </a:solidFill>
                <a:latin typeface="Comic Sans MS" panose="030F0902030302020204" pitchFamily="66" charset="0"/>
              </a:rPr>
              <a:t>Le ARTERIE RADICOLARI ANTERIORE e POSTERIORE derivano da:</a:t>
            </a:r>
          </a:p>
          <a:p>
            <a:endParaRPr lang="it-IT" sz="2800" dirty="0">
              <a:solidFill>
                <a:schemeClr val="tx1"/>
              </a:solidFill>
              <a:latin typeface="Comic Sans MS" panose="030F0902030302020204" pitchFamily="66" charset="0"/>
            </a:endParaRPr>
          </a:p>
          <a:p>
            <a:pPr marL="457200" indent="-457200">
              <a:buFontTx/>
              <a:buChar char="-"/>
            </a:pPr>
            <a:r>
              <a:rPr lang="it-IT" sz="2800" dirty="0">
                <a:solidFill>
                  <a:schemeClr val="tx1"/>
                </a:solidFill>
                <a:latin typeface="Comic Sans MS" panose="030F0902030302020204" pitchFamily="66" charset="0"/>
              </a:rPr>
              <a:t>ARTERIE VERTEBRALI per la zona cervicale;</a:t>
            </a:r>
          </a:p>
          <a:p>
            <a:pPr marL="457200" indent="-457200">
              <a:buFontTx/>
              <a:buChar char="-"/>
            </a:pPr>
            <a:r>
              <a:rPr lang="it-IT" sz="2800" dirty="0">
                <a:solidFill>
                  <a:schemeClr val="tx1"/>
                </a:solidFill>
                <a:latin typeface="Comic Sans MS" panose="030F0902030302020204" pitchFamily="66" charset="0"/>
              </a:rPr>
              <a:t>ARTERIE INTERCOSTALI per la zona toracica;</a:t>
            </a:r>
          </a:p>
          <a:p>
            <a:pPr marL="457200" indent="-457200">
              <a:buFontTx/>
              <a:buChar char="-"/>
            </a:pPr>
            <a:r>
              <a:rPr lang="it-IT" sz="2800" dirty="0">
                <a:solidFill>
                  <a:schemeClr val="tx1"/>
                </a:solidFill>
                <a:latin typeface="Comic Sans MS" panose="030F0902030302020204" pitchFamily="66" charset="0"/>
              </a:rPr>
              <a:t>ARTERIE LOMBARI per la zona lombare (anche per la </a:t>
            </a:r>
            <a:r>
              <a:rPr lang="it-IT" sz="2800" dirty="0" err="1">
                <a:solidFill>
                  <a:schemeClr val="tx1"/>
                </a:solidFill>
                <a:latin typeface="Comic Sans MS" panose="030F0902030302020204" pitchFamily="66" charset="0"/>
              </a:rPr>
              <a:t>Cauda</a:t>
            </a:r>
            <a:r>
              <a:rPr lang="it-IT" sz="2800" dirty="0">
                <a:solidFill>
                  <a:schemeClr val="tx1"/>
                </a:solidFill>
                <a:latin typeface="Comic Sans MS" panose="030F0902030302020204" pitchFamily="66" charset="0"/>
              </a:rPr>
              <a:t> Equina, che comunque è SNP).</a:t>
            </a:r>
          </a:p>
          <a:p>
            <a:pPr marL="0" indent="0"/>
            <a:endParaRPr lang="it-IT" sz="2800" dirty="0">
              <a:solidFill>
                <a:schemeClr val="tx1"/>
              </a:solidFill>
              <a:latin typeface="Comic Sans MS" panose="030F0902030302020204" pitchFamily="66" charset="0"/>
            </a:endParaRPr>
          </a:p>
          <a:p>
            <a:pPr marL="0" indent="0"/>
            <a:r>
              <a:rPr lang="it-IT" sz="2800" dirty="0">
                <a:solidFill>
                  <a:schemeClr val="tx1"/>
                </a:solidFill>
                <a:latin typeface="Comic Sans MS" panose="030F0902030302020204" pitchFamily="66" charset="0"/>
              </a:rPr>
              <a:t>Le Arterie Radicolari convergono, poi, nella ARTERIA SPINALE ANTERIORE e </a:t>
            </a:r>
            <a:r>
              <a:rPr lang="it-IT" sz="2800" dirty="0" err="1">
                <a:solidFill>
                  <a:schemeClr val="tx1"/>
                </a:solidFill>
                <a:latin typeface="Comic Sans MS" panose="030F0902030302020204" pitchFamily="66" charset="0"/>
              </a:rPr>
              <a:t>nell</a:t>
            </a:r>
            <a:r>
              <a:rPr lang="it-IT" sz="2800" dirty="0">
                <a:solidFill>
                  <a:schemeClr val="tx1"/>
                </a:solidFill>
                <a:latin typeface="Comic Sans MS" panose="030F0902030302020204" pitchFamily="66" charset="0"/>
              </a:rPr>
              <a:t> DUE ARTERIE SPINALI POSTERIORI.</a:t>
            </a:r>
          </a:p>
        </p:txBody>
      </p:sp>
    </p:spTree>
    <p:extLst>
      <p:ext uri="{BB962C8B-B14F-4D97-AF65-F5344CB8AC3E}">
        <p14:creationId xmlns:p14="http://schemas.microsoft.com/office/powerpoint/2010/main" val="22329762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CCB09C5-E34F-1C4E-9E72-B64AECF2A7F1}"/>
              </a:ext>
            </a:extLst>
          </p:cNvPr>
          <p:cNvSpPr>
            <a:spLocks noGrp="1"/>
          </p:cNvSpPr>
          <p:nvPr>
            <p:ph type="title"/>
          </p:nvPr>
        </p:nvSpPr>
        <p:spPr>
          <a:xfrm>
            <a:off x="0" y="128589"/>
            <a:ext cx="8964488" cy="1140171"/>
          </a:xfrm>
        </p:spPr>
        <p:txBody>
          <a:bodyPr/>
          <a:lstStyle/>
          <a:p>
            <a:r>
              <a:rPr lang="it-IT" sz="3200" b="1" dirty="0">
                <a:solidFill>
                  <a:schemeClr val="tx1"/>
                </a:solidFill>
                <a:latin typeface="Gurmukhi MN" panose="02020600050405020304" pitchFamily="18" charset="0"/>
                <a:cs typeface="Gurmukhi MN" panose="02020600050405020304" pitchFamily="18" charset="0"/>
              </a:rPr>
              <a:t>DRENAGGIO VENOSO del MIDOLLO SPINALE</a:t>
            </a:r>
          </a:p>
        </p:txBody>
      </p:sp>
      <p:sp>
        <p:nvSpPr>
          <p:cNvPr id="3" name="Segnaposto contenuto 2">
            <a:extLst>
              <a:ext uri="{FF2B5EF4-FFF2-40B4-BE49-F238E27FC236}">
                <a16:creationId xmlns:a16="http://schemas.microsoft.com/office/drawing/2014/main" id="{6A283BFB-ACD0-1647-A6D0-A57CC152073A}"/>
              </a:ext>
            </a:extLst>
          </p:cNvPr>
          <p:cNvSpPr>
            <a:spLocks noGrp="1"/>
          </p:cNvSpPr>
          <p:nvPr>
            <p:ph idx="1"/>
          </p:nvPr>
        </p:nvSpPr>
        <p:spPr>
          <a:xfrm>
            <a:off x="107504" y="1268760"/>
            <a:ext cx="9036496" cy="5472608"/>
          </a:xfrm>
        </p:spPr>
        <p:txBody>
          <a:bodyPr/>
          <a:lstStyle/>
          <a:p>
            <a:r>
              <a:rPr lang="it-IT" sz="2800" dirty="0">
                <a:solidFill>
                  <a:schemeClr val="tx1"/>
                </a:solidFill>
                <a:latin typeface="Chalkboard SE" panose="03050602040202020205" pitchFamily="66" charset="77"/>
              </a:rPr>
              <a:t>Vengono a formarsi i PLESSI VENOSI INTERNO (al Canale Vertebrale) ed ESTERNO, i quali ripercorrono il decorso inverso delle Arterie afferenti.</a:t>
            </a:r>
          </a:p>
        </p:txBody>
      </p:sp>
      <p:pic>
        <p:nvPicPr>
          <p:cNvPr id="4" name="Picture 1">
            <a:extLst>
              <a:ext uri="{FF2B5EF4-FFF2-40B4-BE49-F238E27FC236}">
                <a16:creationId xmlns:a16="http://schemas.microsoft.com/office/drawing/2014/main" id="{C7644A75-C133-5C43-AF26-C2AED283F3EC}"/>
              </a:ext>
            </a:extLst>
          </p:cNvPr>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2699792" y="2636912"/>
            <a:ext cx="3003798" cy="4005064"/>
          </a:xfrm>
          <a:prstGeom prst="rect">
            <a:avLst/>
          </a:prstGeom>
          <a:noFill/>
          <a:ln>
            <a:noFill/>
          </a:ln>
          <a:effectLst/>
          <a:extLst>
            <a:ext uri="{909E8E84-426E-40DD-AFC4-6F175D3DCCD1}">
              <a14:hiddenFill xmlns:a14="http://schemas.microsoft.com/office/drawing/2010/main">
                <a:blipFill dpi="0" rotWithShape="0">
                  <a:blip>
                    <a:lum brigh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551457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0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60575"/>
            <a:ext cx="5435600" cy="3937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4034" name="Text Box 2"/>
          <p:cNvSpPr txBox="1">
            <a:spLocks noChangeArrowheads="1"/>
          </p:cNvSpPr>
          <p:nvPr/>
        </p:nvSpPr>
        <p:spPr bwMode="auto">
          <a:xfrm>
            <a:off x="0" y="333375"/>
            <a:ext cx="9144000" cy="13948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spcBef>
                <a:spcPts val="1500"/>
              </a:spcBef>
              <a:buClr>
                <a:srgbClr val="FFFFFF"/>
              </a:buClr>
              <a:buFont typeface="Arial" panose="020B0604020202020204" pitchFamily="34" charset="0"/>
              <a:buChar char="-"/>
            </a:pPr>
            <a:r>
              <a:rPr lang="it-IT" altLang="it-IT" b="1" dirty="0">
                <a:solidFill>
                  <a:schemeClr val="tx1"/>
                </a:solidFill>
                <a:latin typeface="Arial Black" panose="020B0A04020102020204" pitchFamily="34" charset="0"/>
              </a:rPr>
              <a:t>SISTEMA DELL’ ARTERIA VERTEBRALE o SISTEMA VERTEBRO-BASILARE</a:t>
            </a:r>
          </a:p>
          <a:p>
            <a:pPr algn="ctr">
              <a:spcBef>
                <a:spcPts val="1500"/>
              </a:spcBef>
              <a:buClr>
                <a:srgbClr val="FFFFFF"/>
              </a:buClr>
              <a:buFont typeface="Arial" panose="020B0604020202020204" pitchFamily="34" charset="0"/>
              <a:buChar char="-"/>
            </a:pPr>
            <a:r>
              <a:rPr lang="it-IT" altLang="it-IT" b="1" dirty="0">
                <a:solidFill>
                  <a:schemeClr val="tx1"/>
                </a:solidFill>
                <a:latin typeface="Arial Black" panose="020B0A04020102020204" pitchFamily="34" charset="0"/>
              </a:rPr>
              <a:t>SISTEMA DELL’ ARTERIA CAROTIDE (interna)</a:t>
            </a:r>
          </a:p>
        </p:txBody>
      </p:sp>
      <p:pic>
        <p:nvPicPr>
          <p:cNvPr id="44035" name="Picture 3"/>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5551488" y="1916113"/>
            <a:ext cx="3592512" cy="4221162"/>
          </a:xfrm>
          <a:prstGeom prst="rect">
            <a:avLst/>
          </a:prstGeom>
          <a:noFill/>
          <a:ln>
            <a:noFill/>
          </a:ln>
          <a:effectLst/>
          <a:extLst>
            <a:ext uri="{909E8E84-426E-40DD-AFC4-6F175D3DCCD1}">
              <a14:hiddenFill xmlns:a14="http://schemas.microsoft.com/office/drawing/2010/main">
                <a:blipFill dpi="0" rotWithShape="0">
                  <a:blip>
                    <a:lum brigh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7" name="Rectangle 1"/>
          <p:cNvSpPr>
            <a:spLocks noGrp="1" noChangeArrowheads="1"/>
          </p:cNvSpPr>
          <p:nvPr>
            <p:ph type="title" idx="4294967295"/>
          </p:nvPr>
        </p:nvSpPr>
        <p:spPr>
          <a:xfrm>
            <a:off x="0" y="71438"/>
            <a:ext cx="9144000" cy="1125314"/>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IRRORAZIONE ARTERIOSA DEI DISTRETTI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DELL’ ENCEFALO</a:t>
            </a:r>
          </a:p>
        </p:txBody>
      </p:sp>
      <p:sp>
        <p:nvSpPr>
          <p:cNvPr id="45058" name="Rectangle 2"/>
          <p:cNvSpPr>
            <a:spLocks noGrp="1" noChangeArrowheads="1"/>
          </p:cNvSpPr>
          <p:nvPr>
            <p:ph type="body" idx="4294967295"/>
          </p:nvPr>
        </p:nvSpPr>
        <p:spPr>
          <a:xfrm>
            <a:off x="179512" y="1412776"/>
            <a:ext cx="8856984" cy="5445224"/>
          </a:xfrm>
          <a:ln/>
        </p:spPr>
        <p:txBody>
          <a:bodyPr/>
          <a:lstStyle/>
          <a:p>
            <a:pPr marL="330200" indent="-330200">
              <a:lnSpc>
                <a:spcPct val="90000"/>
              </a:lnSpc>
              <a:spcBef>
                <a:spcPts val="600"/>
              </a:spcBef>
              <a:buClr>
                <a:schemeClr val="tx1"/>
              </a:buClr>
              <a:buSzPct val="60000"/>
              <a:buFont typeface="Wingdings" panose="05000000000000000000" pitchFamily="2" charset="2"/>
              <a:buChar char=""/>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800" b="1" dirty="0">
                <a:solidFill>
                  <a:schemeClr val="tx1"/>
                </a:solidFill>
                <a:latin typeface="Copperplate Gothic Bold" panose="020E0705020206020404" pitchFamily="34" charset="77"/>
              </a:rPr>
              <a:t>Il TRONCO ENCEFALICO e IL CERVELLETTO ricevono solo dal circolo posteriore (VERTEBRO-BASILARE)</a:t>
            </a:r>
          </a:p>
          <a:p>
            <a:pPr marL="330200" indent="-330200">
              <a:lnSpc>
                <a:spcPct val="90000"/>
              </a:lnSpc>
              <a:spcBef>
                <a:spcPts val="600"/>
              </a:spcBef>
              <a:buClr>
                <a:schemeClr val="tx1"/>
              </a:buClr>
              <a:buSzPct val="60000"/>
              <a:buFont typeface="Wingdings" panose="05000000000000000000" pitchFamily="2" charset="2"/>
              <a:buChar char=""/>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endParaRPr lang="it-IT" altLang="it-IT" sz="2800" b="1" dirty="0">
              <a:solidFill>
                <a:schemeClr val="tx1"/>
              </a:solidFill>
              <a:latin typeface="Copperplate Gothic Bold" panose="020E0705020206020404" pitchFamily="34" charset="77"/>
            </a:endParaRPr>
          </a:p>
          <a:p>
            <a:pPr marL="330200" indent="-330200">
              <a:lnSpc>
                <a:spcPct val="90000"/>
              </a:lnSpc>
              <a:spcBef>
                <a:spcPts val="600"/>
              </a:spcBef>
              <a:buClr>
                <a:schemeClr val="tx1"/>
              </a:buClr>
              <a:buSzPct val="60000"/>
              <a:buFont typeface="Wingdings" panose="05000000000000000000" pitchFamily="2" charset="2"/>
              <a:buChar char=""/>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800" b="1" dirty="0">
                <a:solidFill>
                  <a:schemeClr val="tx1"/>
                </a:solidFill>
                <a:latin typeface="Copperplate Gothic Bold" panose="020E0705020206020404" pitchFamily="34" charset="77"/>
              </a:rPr>
              <a:t>Il resto dell’ ENCEFALO è, invece, irrorato sia dal Sistema VERTEBRO-BASILARE (circolo posteriore), sia dal SISTEMA dell’ ARTERIA CAROTIDE INTERNA (circolo anteriore)</a:t>
            </a:r>
          </a:p>
          <a:p>
            <a:pPr marL="338138" indent="-330200">
              <a:lnSpc>
                <a:spcPct val="90000"/>
              </a:lnSpc>
              <a:spcBef>
                <a:spcPts val="600"/>
              </a:spcBef>
              <a:buClrTx/>
              <a:buSzPct val="60000"/>
              <a:buFontTx/>
              <a:buNone/>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endParaRPr lang="it-IT" altLang="it-IT" sz="2400" b="1"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81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3038" y="0"/>
            <a:ext cx="6430962" cy="66690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8130" name="Text Box 2"/>
          <p:cNvSpPr txBox="1">
            <a:spLocks noChangeArrowheads="1"/>
          </p:cNvSpPr>
          <p:nvPr/>
        </p:nvSpPr>
        <p:spPr bwMode="auto">
          <a:xfrm>
            <a:off x="-252413" y="1916113"/>
            <a:ext cx="3095626" cy="2859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spcBef>
                <a:spcPts val="1500"/>
              </a:spcBef>
              <a:buClrTx/>
              <a:buFontTx/>
              <a:buNone/>
            </a:pPr>
            <a:r>
              <a:rPr lang="it-IT" altLang="it-IT" b="1">
                <a:latin typeface="Arial Black" panose="020B0A04020102020204" pitchFamily="34" charset="0"/>
              </a:rPr>
              <a:t>ARTERIE DEL </a:t>
            </a:r>
          </a:p>
          <a:p>
            <a:pPr algn="ctr">
              <a:spcBef>
                <a:spcPts val="1500"/>
              </a:spcBef>
              <a:buClrTx/>
              <a:buFontTx/>
              <a:buNone/>
            </a:pPr>
            <a:r>
              <a:rPr lang="it-IT" altLang="it-IT" b="1">
                <a:latin typeface="Arial Black" panose="020B0A04020102020204" pitchFamily="34" charset="0"/>
              </a:rPr>
              <a:t>TRONCO ENCEFALICO </a:t>
            </a:r>
          </a:p>
          <a:p>
            <a:pPr algn="ctr">
              <a:spcBef>
                <a:spcPts val="1500"/>
              </a:spcBef>
              <a:buClrTx/>
              <a:buFontTx/>
              <a:buNone/>
            </a:pPr>
            <a:r>
              <a:rPr lang="it-IT" altLang="it-IT" b="1">
                <a:latin typeface="Arial Black" panose="020B0A04020102020204" pitchFamily="34" charset="0"/>
              </a:rPr>
              <a:t>E </a:t>
            </a:r>
          </a:p>
          <a:p>
            <a:pPr algn="ctr">
              <a:spcBef>
                <a:spcPts val="1500"/>
              </a:spcBef>
              <a:buClrTx/>
              <a:buFontTx/>
              <a:buNone/>
            </a:pPr>
            <a:r>
              <a:rPr lang="it-IT" altLang="it-IT" b="1">
                <a:latin typeface="Arial Black" panose="020B0A04020102020204" pitchFamily="34" charset="0"/>
              </a:rPr>
              <a:t>DEL CERVELLETTO</a:t>
            </a:r>
          </a:p>
        </p:txBody>
      </p:sp>
      <p:sp>
        <p:nvSpPr>
          <p:cNvPr id="2" name="CasellaDiTesto 1">
            <a:extLst>
              <a:ext uri="{FF2B5EF4-FFF2-40B4-BE49-F238E27FC236}">
                <a16:creationId xmlns:a16="http://schemas.microsoft.com/office/drawing/2014/main" id="{2825EF10-98E5-094B-8358-302BD6C50D2B}"/>
              </a:ext>
            </a:extLst>
          </p:cNvPr>
          <p:cNvSpPr txBox="1"/>
          <p:nvPr/>
        </p:nvSpPr>
        <p:spPr>
          <a:xfrm>
            <a:off x="-8578" y="542558"/>
            <a:ext cx="2851791" cy="5632311"/>
          </a:xfrm>
          <a:prstGeom prst="rect">
            <a:avLst/>
          </a:prstGeom>
          <a:noFill/>
        </p:spPr>
        <p:txBody>
          <a:bodyPr wrap="square" rtlCol="0">
            <a:spAutoFit/>
          </a:bodyPr>
          <a:lstStyle/>
          <a:p>
            <a:pPr algn="ctr"/>
            <a:r>
              <a:rPr lang="it-IT" b="1" dirty="0">
                <a:solidFill>
                  <a:schemeClr val="tx1"/>
                </a:solidFill>
                <a:latin typeface="Copperplate Gothic Bold" panose="020E0705020206020404" pitchFamily="34" charset="77"/>
              </a:rPr>
              <a:t>Il SISTEMA</a:t>
            </a:r>
          </a:p>
          <a:p>
            <a:pPr algn="ctr"/>
            <a:r>
              <a:rPr lang="it-IT" b="1" dirty="0">
                <a:solidFill>
                  <a:schemeClr val="tx1"/>
                </a:solidFill>
                <a:latin typeface="Copperplate Gothic Bold" panose="020E0705020206020404" pitchFamily="34" charset="77"/>
              </a:rPr>
              <a:t>VERTEBRO-BASILARE</a:t>
            </a:r>
          </a:p>
          <a:p>
            <a:pPr algn="ctr"/>
            <a:r>
              <a:rPr lang="it-IT" b="1" dirty="0">
                <a:solidFill>
                  <a:schemeClr val="tx1"/>
                </a:solidFill>
                <a:latin typeface="Copperplate Gothic Bold" panose="020E0705020206020404" pitchFamily="34" charset="77"/>
              </a:rPr>
              <a:t>È di competenza delle ARTERIE VERTEBRALI, che, attraversato il grande foro occipitale, danno luogo al TRONCO ARTERIOSO BASILARE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60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5175"/>
            <a:ext cx="9144000" cy="44465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6082" name="Text Box 2"/>
          <p:cNvSpPr txBox="1">
            <a:spLocks noChangeArrowheads="1"/>
          </p:cNvSpPr>
          <p:nvPr/>
        </p:nvSpPr>
        <p:spPr bwMode="auto">
          <a:xfrm>
            <a:off x="1619250" y="4868863"/>
            <a:ext cx="2376488"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6083" name="Text Box 3"/>
          <p:cNvSpPr txBox="1">
            <a:spLocks noChangeArrowheads="1"/>
          </p:cNvSpPr>
          <p:nvPr/>
        </p:nvSpPr>
        <p:spPr bwMode="auto">
          <a:xfrm>
            <a:off x="0" y="5229225"/>
            <a:ext cx="9144000" cy="1557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buClr>
                <a:srgbClr val="FFFFFF"/>
              </a:buClr>
              <a:buFont typeface="Times New Roman" panose="02020603050405020304" pitchFamily="18" charset="0"/>
              <a:buChar char="-"/>
            </a:pPr>
            <a:r>
              <a:rPr lang="it-IT" altLang="it-IT" b="1" dirty="0">
                <a:solidFill>
                  <a:schemeClr val="tx1"/>
                </a:solidFill>
                <a:latin typeface="Times New Roman" panose="02020603050405020304" pitchFamily="18" charset="0"/>
                <a:cs typeface="Arial" panose="020B0604020202020204" pitchFamily="34" charset="0"/>
              </a:rPr>
              <a:t>ACA: Arteria Cerebrale Anteriore      </a:t>
            </a:r>
          </a:p>
          <a:p>
            <a:pPr>
              <a:buClr>
                <a:srgbClr val="FFFFFF"/>
              </a:buClr>
              <a:buFont typeface="Times New Roman" panose="02020603050405020304" pitchFamily="18" charset="0"/>
              <a:buChar char="-"/>
            </a:pPr>
            <a:r>
              <a:rPr lang="it-IT" altLang="it-IT" b="1" dirty="0">
                <a:solidFill>
                  <a:schemeClr val="tx1"/>
                </a:solidFill>
                <a:latin typeface="Times New Roman" panose="02020603050405020304" pitchFamily="18" charset="0"/>
                <a:cs typeface="Arial" panose="020B0604020202020204" pitchFamily="34" charset="0"/>
              </a:rPr>
              <a:t> ICA: Arteria Carotide Interna</a:t>
            </a:r>
          </a:p>
          <a:p>
            <a:pPr>
              <a:buClr>
                <a:srgbClr val="FFFFFF"/>
              </a:buClr>
              <a:buFont typeface="Times New Roman" panose="02020603050405020304" pitchFamily="18" charset="0"/>
              <a:buChar char="-"/>
            </a:pPr>
            <a:r>
              <a:rPr lang="it-IT" altLang="it-IT" b="1" dirty="0">
                <a:solidFill>
                  <a:schemeClr val="tx1"/>
                </a:solidFill>
                <a:latin typeface="Times New Roman" panose="02020603050405020304" pitchFamily="18" charset="0"/>
                <a:cs typeface="Arial" panose="020B0604020202020204" pitchFamily="34" charset="0"/>
              </a:rPr>
              <a:t>MCA: Arteria Cerebrale Media</a:t>
            </a:r>
          </a:p>
          <a:p>
            <a:pPr>
              <a:buClr>
                <a:srgbClr val="FFFFFF"/>
              </a:buClr>
              <a:buFont typeface="Times New Roman" panose="02020603050405020304" pitchFamily="18" charset="0"/>
              <a:buChar char="-"/>
            </a:pPr>
            <a:r>
              <a:rPr lang="it-IT" altLang="it-IT" b="1" dirty="0">
                <a:solidFill>
                  <a:schemeClr val="tx1"/>
                </a:solidFill>
                <a:latin typeface="Times New Roman" panose="02020603050405020304" pitchFamily="18" charset="0"/>
                <a:cs typeface="Arial" panose="020B0604020202020204" pitchFamily="34" charset="0"/>
              </a:rPr>
              <a:t>PCA: Arteria Cerebrale Posteriore</a:t>
            </a:r>
          </a:p>
        </p:txBody>
      </p:sp>
      <p:sp>
        <p:nvSpPr>
          <p:cNvPr id="46084" name="Rectangle 4"/>
          <p:cNvSpPr>
            <a:spLocks noGrp="1" noChangeArrowheads="1"/>
          </p:cNvSpPr>
          <p:nvPr>
            <p:ph type="title" idx="4294967295"/>
          </p:nvPr>
        </p:nvSpPr>
        <p:spPr>
          <a:xfrm>
            <a:off x="0" y="-68263"/>
            <a:ext cx="9144000" cy="94773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Gurmukhi MN" panose="02020600050405020304" pitchFamily="18" charset="0"/>
                <a:cs typeface="Gurmukhi MN" panose="02020600050405020304" pitchFamily="18" charset="0"/>
              </a:rPr>
              <a:t>CIRCOLO ARTERIOSO ENCEFALICO</a:t>
            </a:r>
            <a:br>
              <a:rPr lang="it-IT" altLang="it-IT" sz="2800" b="1" dirty="0">
                <a:solidFill>
                  <a:schemeClr val="tx1"/>
                </a:solidFill>
                <a:latin typeface="Gurmukhi MN" panose="02020600050405020304" pitchFamily="18" charset="0"/>
                <a:cs typeface="Gurmukhi MN" panose="02020600050405020304" pitchFamily="18" charset="0"/>
              </a:rPr>
            </a:br>
            <a:r>
              <a:rPr lang="it-IT" altLang="it-IT" sz="2800" b="1" dirty="0">
                <a:solidFill>
                  <a:schemeClr val="tx1"/>
                </a:solidFill>
                <a:latin typeface="Gurmukhi MN" panose="02020600050405020304" pitchFamily="18" charset="0"/>
                <a:cs typeface="Gurmukhi MN" panose="02020600050405020304" pitchFamily="18" charset="0"/>
              </a:rPr>
              <a:t>di Willis</a:t>
            </a:r>
          </a:p>
        </p:txBody>
      </p:sp>
      <p:sp>
        <p:nvSpPr>
          <p:cNvPr id="46085" name="Line 5"/>
          <p:cNvSpPr>
            <a:spLocks noChangeShapeType="1"/>
          </p:cNvSpPr>
          <p:nvPr/>
        </p:nvSpPr>
        <p:spPr bwMode="auto">
          <a:xfrm flipV="1">
            <a:off x="3492500" y="2049463"/>
            <a:ext cx="1150938" cy="598487"/>
          </a:xfrm>
          <a:prstGeom prst="line">
            <a:avLst/>
          </a:prstGeom>
          <a:noFill/>
          <a:ln w="57240" cap="sq">
            <a:solidFill>
              <a:srgbClr val="FFFF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46086" name="Line 6"/>
          <p:cNvSpPr>
            <a:spLocks noChangeShapeType="1"/>
          </p:cNvSpPr>
          <p:nvPr/>
        </p:nvSpPr>
        <p:spPr bwMode="auto">
          <a:xfrm>
            <a:off x="4643438" y="2060575"/>
            <a:ext cx="865187" cy="504825"/>
          </a:xfrm>
          <a:prstGeom prst="line">
            <a:avLst/>
          </a:prstGeom>
          <a:noFill/>
          <a:ln w="57240" cap="sq">
            <a:solidFill>
              <a:srgbClr val="FFFF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46087" name="Line 7"/>
          <p:cNvSpPr>
            <a:spLocks noChangeShapeType="1"/>
          </p:cNvSpPr>
          <p:nvPr/>
        </p:nvSpPr>
        <p:spPr bwMode="auto">
          <a:xfrm>
            <a:off x="3492500" y="2636838"/>
            <a:ext cx="719138" cy="792162"/>
          </a:xfrm>
          <a:prstGeom prst="line">
            <a:avLst/>
          </a:prstGeom>
          <a:noFill/>
          <a:ln w="57240" cap="sq">
            <a:solidFill>
              <a:srgbClr val="FFFF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46088" name="Line 8"/>
          <p:cNvSpPr>
            <a:spLocks noChangeShapeType="1"/>
          </p:cNvSpPr>
          <p:nvPr/>
        </p:nvSpPr>
        <p:spPr bwMode="auto">
          <a:xfrm flipH="1">
            <a:off x="5137150" y="2565400"/>
            <a:ext cx="382588" cy="719138"/>
          </a:xfrm>
          <a:prstGeom prst="line">
            <a:avLst/>
          </a:prstGeom>
          <a:noFill/>
          <a:ln w="57240" cap="sq">
            <a:solidFill>
              <a:srgbClr val="FFFF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46089" name="Line 9"/>
          <p:cNvSpPr>
            <a:spLocks noChangeShapeType="1"/>
          </p:cNvSpPr>
          <p:nvPr/>
        </p:nvSpPr>
        <p:spPr bwMode="auto">
          <a:xfrm>
            <a:off x="4211638" y="3429000"/>
            <a:ext cx="1587" cy="647700"/>
          </a:xfrm>
          <a:prstGeom prst="line">
            <a:avLst/>
          </a:prstGeom>
          <a:noFill/>
          <a:ln w="57240" cap="sq">
            <a:solidFill>
              <a:srgbClr val="FFFF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46090" name="Line 10"/>
          <p:cNvSpPr>
            <a:spLocks noChangeShapeType="1"/>
          </p:cNvSpPr>
          <p:nvPr/>
        </p:nvSpPr>
        <p:spPr bwMode="auto">
          <a:xfrm>
            <a:off x="5148263" y="3357563"/>
            <a:ext cx="1587" cy="719137"/>
          </a:xfrm>
          <a:prstGeom prst="line">
            <a:avLst/>
          </a:prstGeom>
          <a:noFill/>
          <a:ln w="57240" cap="sq">
            <a:solidFill>
              <a:srgbClr val="FFFF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46091" name="Line 11"/>
          <p:cNvSpPr>
            <a:spLocks noChangeShapeType="1"/>
          </p:cNvSpPr>
          <p:nvPr/>
        </p:nvSpPr>
        <p:spPr bwMode="auto">
          <a:xfrm>
            <a:off x="4211638" y="4076700"/>
            <a:ext cx="936625" cy="1588"/>
          </a:xfrm>
          <a:prstGeom prst="line">
            <a:avLst/>
          </a:prstGeom>
          <a:noFill/>
          <a:ln w="57240" cap="sq">
            <a:solidFill>
              <a:srgbClr val="FFFF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71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052513"/>
            <a:ext cx="8497888" cy="3959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7106" name="Rectangle 2"/>
          <p:cNvSpPr>
            <a:spLocks noChangeArrowheads="1"/>
          </p:cNvSpPr>
          <p:nvPr/>
        </p:nvSpPr>
        <p:spPr bwMode="auto">
          <a:xfrm>
            <a:off x="0" y="188913"/>
            <a:ext cx="9144000"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3200" dirty="0">
                <a:solidFill>
                  <a:schemeClr val="tx1"/>
                </a:solidFill>
                <a:effectLst>
                  <a:outerShdw blurRad="38100" dist="38100" dir="2700000" algn="tl">
                    <a:srgbClr val="000000"/>
                  </a:outerShdw>
                </a:effectLst>
                <a:latin typeface="Gurmukhi MN" panose="02020600050405020304" pitchFamily="18" charset="0"/>
                <a:cs typeface="Gurmukhi MN" panose="02020600050405020304" pitchFamily="18" charset="0"/>
              </a:rPr>
              <a:t>CIRCOLO ARTERIOSO ENCEFALICO di WILLIS </a:t>
            </a:r>
          </a:p>
        </p:txBody>
      </p:sp>
      <p:sp>
        <p:nvSpPr>
          <p:cNvPr id="47107" name="Text Box 3"/>
          <p:cNvSpPr txBox="1">
            <a:spLocks noChangeArrowheads="1"/>
          </p:cNvSpPr>
          <p:nvPr/>
        </p:nvSpPr>
        <p:spPr bwMode="auto">
          <a:xfrm>
            <a:off x="0" y="5229225"/>
            <a:ext cx="9144000" cy="1557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buClr>
                <a:srgbClr val="FFFFFF"/>
              </a:buClr>
              <a:buFont typeface="Times New Roman" panose="02020603050405020304" pitchFamily="18" charset="0"/>
              <a:buChar char="-"/>
            </a:pPr>
            <a:r>
              <a:rPr lang="it-IT" altLang="it-IT" b="1" dirty="0">
                <a:solidFill>
                  <a:schemeClr val="tx1"/>
                </a:solidFill>
                <a:latin typeface="Times New Roman" panose="02020603050405020304" pitchFamily="18" charset="0"/>
                <a:cs typeface="Arial" panose="020B0604020202020204" pitchFamily="34" charset="0"/>
              </a:rPr>
              <a:t>ACA: Arteria Cerebrale Anteriore      </a:t>
            </a:r>
          </a:p>
          <a:p>
            <a:pPr>
              <a:buClr>
                <a:srgbClr val="FFFFFF"/>
              </a:buClr>
              <a:buFont typeface="Times New Roman" panose="02020603050405020304" pitchFamily="18" charset="0"/>
              <a:buChar char="-"/>
            </a:pPr>
            <a:r>
              <a:rPr lang="it-IT" altLang="it-IT" b="1" dirty="0">
                <a:solidFill>
                  <a:schemeClr val="tx1"/>
                </a:solidFill>
                <a:latin typeface="Times New Roman" panose="02020603050405020304" pitchFamily="18" charset="0"/>
                <a:cs typeface="Arial" panose="020B0604020202020204" pitchFamily="34" charset="0"/>
              </a:rPr>
              <a:t> ICA: Arteria Carotide Interna</a:t>
            </a:r>
          </a:p>
          <a:p>
            <a:pPr>
              <a:buClr>
                <a:srgbClr val="FFFFFF"/>
              </a:buClr>
              <a:buFont typeface="Times New Roman" panose="02020603050405020304" pitchFamily="18" charset="0"/>
              <a:buChar char="-"/>
            </a:pPr>
            <a:r>
              <a:rPr lang="it-IT" altLang="it-IT" b="1" dirty="0">
                <a:solidFill>
                  <a:schemeClr val="tx1"/>
                </a:solidFill>
                <a:latin typeface="Times New Roman" panose="02020603050405020304" pitchFamily="18" charset="0"/>
                <a:cs typeface="Arial" panose="020B0604020202020204" pitchFamily="34" charset="0"/>
              </a:rPr>
              <a:t>MCA: Arteria Cerebrale Media</a:t>
            </a:r>
          </a:p>
          <a:p>
            <a:pPr>
              <a:buClr>
                <a:srgbClr val="FFFFFF"/>
              </a:buClr>
              <a:buFont typeface="Times New Roman" panose="02020603050405020304" pitchFamily="18" charset="0"/>
              <a:buChar char="-"/>
            </a:pPr>
            <a:r>
              <a:rPr lang="it-IT" altLang="it-IT" b="1" dirty="0">
                <a:solidFill>
                  <a:schemeClr val="tx1"/>
                </a:solidFill>
                <a:latin typeface="Times New Roman" panose="02020603050405020304" pitchFamily="18" charset="0"/>
                <a:cs typeface="Arial" panose="020B0604020202020204" pitchFamily="34" charset="0"/>
              </a:rPr>
              <a:t>PCA: Arteria Cerebrale Posteriore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709323-E952-824B-B71E-10E9CFEC26BC}"/>
              </a:ext>
            </a:extLst>
          </p:cNvPr>
          <p:cNvSpPr>
            <a:spLocks noGrp="1"/>
          </p:cNvSpPr>
          <p:nvPr>
            <p:ph type="title"/>
          </p:nvPr>
        </p:nvSpPr>
        <p:spPr>
          <a:xfrm>
            <a:off x="0" y="128589"/>
            <a:ext cx="9144000" cy="996156"/>
          </a:xfrm>
        </p:spPr>
        <p:txBody>
          <a:bodyPr/>
          <a:lstStyle/>
          <a:p>
            <a:r>
              <a:rPr lang="it-IT" sz="3200" b="1" dirty="0">
                <a:solidFill>
                  <a:schemeClr val="tx1"/>
                </a:solidFill>
                <a:latin typeface="Gurmukhi MN" panose="02020600050405020304" pitchFamily="18" charset="0"/>
                <a:cs typeface="Gurmukhi MN" panose="02020600050405020304" pitchFamily="18" charset="0"/>
              </a:rPr>
              <a:t>SISTEMA ARTERIOSO di WILLIS</a:t>
            </a:r>
          </a:p>
        </p:txBody>
      </p:sp>
      <p:sp>
        <p:nvSpPr>
          <p:cNvPr id="3" name="Segnaposto contenuto 2">
            <a:extLst>
              <a:ext uri="{FF2B5EF4-FFF2-40B4-BE49-F238E27FC236}">
                <a16:creationId xmlns:a16="http://schemas.microsoft.com/office/drawing/2014/main" id="{25A322DE-AE2C-6D42-B161-8F62C327030A}"/>
              </a:ext>
            </a:extLst>
          </p:cNvPr>
          <p:cNvSpPr>
            <a:spLocks noGrp="1"/>
          </p:cNvSpPr>
          <p:nvPr>
            <p:ph idx="1"/>
          </p:nvPr>
        </p:nvSpPr>
        <p:spPr>
          <a:xfrm>
            <a:off x="107504" y="1124746"/>
            <a:ext cx="9036496" cy="5733254"/>
          </a:xfrm>
        </p:spPr>
        <p:txBody>
          <a:bodyPr/>
          <a:lstStyle/>
          <a:p>
            <a:r>
              <a:rPr lang="it-IT" sz="2800" dirty="0">
                <a:solidFill>
                  <a:schemeClr val="tx1"/>
                </a:solidFill>
                <a:latin typeface="Chalkboard SE" panose="03050602040202020205" pitchFamily="66" charset="77"/>
              </a:rPr>
              <a:t>È un Sistema Arterioso Anastomotico tra il Sistema della Carotide Interna ed il Sistema </a:t>
            </a:r>
            <a:r>
              <a:rPr lang="it-IT" sz="2800" dirty="0" err="1">
                <a:solidFill>
                  <a:schemeClr val="tx1"/>
                </a:solidFill>
                <a:latin typeface="Chalkboard SE" panose="03050602040202020205" pitchFamily="66" charset="77"/>
              </a:rPr>
              <a:t>Vertebro</a:t>
            </a:r>
            <a:r>
              <a:rPr lang="it-IT" sz="2800" dirty="0">
                <a:solidFill>
                  <a:schemeClr val="tx1"/>
                </a:solidFill>
                <a:latin typeface="Chalkboard SE" panose="03050602040202020205" pitchFamily="66" charset="77"/>
              </a:rPr>
              <a:t>-Basilare.</a:t>
            </a:r>
          </a:p>
          <a:p>
            <a:r>
              <a:rPr lang="it-IT" sz="2800" dirty="0">
                <a:solidFill>
                  <a:schemeClr val="tx1"/>
                </a:solidFill>
                <a:latin typeface="Chalkboard SE" panose="03050602040202020205" pitchFamily="66" charset="77"/>
              </a:rPr>
              <a:t>L’ Arteria Carotide Interna, nel Neurocranio, emette l’ ARTERIA CEREBRALE MEDIA, che prosegue con l’ ARTERIA CEREBRALE ANTERIORE, la quale, tramite l’ ARTERIA COMUNICANTE ANTERIORE, si collega alla Arteria Cerebrale Anteriore del lato opposto. </a:t>
            </a:r>
          </a:p>
          <a:p>
            <a:r>
              <a:rPr lang="it-IT" sz="2800" dirty="0">
                <a:solidFill>
                  <a:schemeClr val="tx1"/>
                </a:solidFill>
                <a:latin typeface="Chalkboard SE" panose="03050602040202020205" pitchFamily="66" charset="77"/>
              </a:rPr>
              <a:t>Dal TRONCO BASILARE si origina l’ ARTERIA CEREBRALE POSTERIORE, che, tramite la ARTERIA COMUNICANTE POSTERIORE, si collega all’ Arteria CAROTIDE INTERNA.</a:t>
            </a:r>
          </a:p>
        </p:txBody>
      </p:sp>
    </p:spTree>
    <p:extLst>
      <p:ext uri="{BB962C8B-B14F-4D97-AF65-F5344CB8AC3E}">
        <p14:creationId xmlns:p14="http://schemas.microsoft.com/office/powerpoint/2010/main" val="102307847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91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36613"/>
            <a:ext cx="9144000" cy="44640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9154" name="Rectangle 2"/>
          <p:cNvSpPr>
            <a:spLocks noChangeArrowheads="1"/>
          </p:cNvSpPr>
          <p:nvPr/>
        </p:nvSpPr>
        <p:spPr bwMode="auto">
          <a:xfrm>
            <a:off x="0" y="0"/>
            <a:ext cx="9144000" cy="792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b="1" dirty="0">
                <a:solidFill>
                  <a:schemeClr val="tx1"/>
                </a:solidFill>
                <a:effectLst>
                  <a:outerShdw blurRad="38100" dist="38100" dir="2700000" algn="tl">
                    <a:srgbClr val="000000"/>
                  </a:outerShdw>
                </a:effectLst>
                <a:latin typeface="Gurmukhi MN" panose="02020600050405020304" pitchFamily="18" charset="0"/>
                <a:cs typeface="Gurmukhi MN" panose="02020600050405020304" pitchFamily="18" charset="0"/>
              </a:rPr>
              <a:t>IRRORAZONE CORTICALE EMISFERI TELENCEFALICI</a:t>
            </a:r>
            <a:br>
              <a:rPr lang="it-IT" altLang="it-IT" b="1" dirty="0">
                <a:solidFill>
                  <a:schemeClr val="tx1"/>
                </a:solidFill>
                <a:effectLst>
                  <a:outerShdw blurRad="38100" dist="38100" dir="2700000" algn="tl">
                    <a:srgbClr val="000000"/>
                  </a:outerShdw>
                </a:effectLst>
                <a:latin typeface="Gurmukhi MN" panose="02020600050405020304" pitchFamily="18" charset="0"/>
                <a:cs typeface="Gurmukhi MN" panose="02020600050405020304" pitchFamily="18" charset="0"/>
              </a:rPr>
            </a:br>
            <a:r>
              <a:rPr lang="it-IT" altLang="it-IT" b="1" dirty="0">
                <a:solidFill>
                  <a:schemeClr val="tx1"/>
                </a:solidFill>
                <a:effectLst>
                  <a:outerShdw blurRad="38100" dist="38100" dir="2700000" algn="tl">
                    <a:srgbClr val="000000"/>
                  </a:outerShdw>
                </a:effectLst>
                <a:latin typeface="Gurmukhi MN" panose="02020600050405020304" pitchFamily="18" charset="0"/>
                <a:cs typeface="Gurmukhi MN" panose="02020600050405020304" pitchFamily="18" charset="0"/>
              </a:rPr>
              <a:t>PROIEZIONE MEDIALE</a:t>
            </a:r>
          </a:p>
        </p:txBody>
      </p:sp>
      <p:sp>
        <p:nvSpPr>
          <p:cNvPr id="49155" name="Text Box 3"/>
          <p:cNvSpPr txBox="1">
            <a:spLocks noChangeArrowheads="1"/>
          </p:cNvSpPr>
          <p:nvPr/>
        </p:nvSpPr>
        <p:spPr bwMode="auto">
          <a:xfrm>
            <a:off x="0" y="5589588"/>
            <a:ext cx="9144000"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buClr>
                <a:srgbClr val="FFFFFF"/>
              </a:buClr>
              <a:buFont typeface="Times New Roman" panose="02020603050405020304" pitchFamily="18" charset="0"/>
              <a:buChar char="-"/>
            </a:pPr>
            <a:r>
              <a:rPr lang="it-IT" altLang="it-IT" b="1" dirty="0">
                <a:solidFill>
                  <a:srgbClr val="33CC33"/>
                </a:solidFill>
                <a:latin typeface="Arial Black" panose="020B0A04020102020204" pitchFamily="34" charset="0"/>
                <a:cs typeface="Arial" panose="020B0604020202020204" pitchFamily="34" charset="0"/>
              </a:rPr>
              <a:t>ACA: Arteria Cerebrale Anteriore      </a:t>
            </a:r>
          </a:p>
          <a:p>
            <a:pPr>
              <a:buClr>
                <a:srgbClr val="FFFFFF"/>
              </a:buClr>
              <a:buFont typeface="Times New Roman" panose="02020603050405020304" pitchFamily="18" charset="0"/>
              <a:buChar char="-"/>
            </a:pPr>
            <a:r>
              <a:rPr lang="it-IT" altLang="it-IT" b="1" dirty="0">
                <a:solidFill>
                  <a:schemeClr val="accent2"/>
                </a:solidFill>
                <a:latin typeface="Arial Black" panose="020B0A04020102020204" pitchFamily="34" charset="0"/>
                <a:cs typeface="Arial" panose="020B0604020202020204" pitchFamily="34" charset="0"/>
              </a:rPr>
              <a:t>PCA: Arteria Cerebrale Posteriore</a:t>
            </a:r>
          </a:p>
        </p:txBody>
      </p:sp>
      <p:sp>
        <p:nvSpPr>
          <p:cNvPr id="49156" name="Rectangle 4"/>
          <p:cNvSpPr>
            <a:spLocks noChangeArrowheads="1"/>
          </p:cNvSpPr>
          <p:nvPr/>
        </p:nvSpPr>
        <p:spPr bwMode="auto">
          <a:xfrm>
            <a:off x="179388" y="3429000"/>
            <a:ext cx="1512887" cy="431800"/>
          </a:xfrm>
          <a:prstGeom prst="rect">
            <a:avLst/>
          </a:prstGeom>
          <a:noFill/>
          <a:ln w="38160" cap="sq">
            <a:solidFill>
              <a:srgbClr val="33CC3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9157" name="Rectangle 5"/>
          <p:cNvSpPr>
            <a:spLocks noChangeArrowheads="1"/>
          </p:cNvSpPr>
          <p:nvPr/>
        </p:nvSpPr>
        <p:spPr bwMode="auto">
          <a:xfrm>
            <a:off x="179388" y="2492375"/>
            <a:ext cx="1512887" cy="360363"/>
          </a:xfrm>
          <a:prstGeom prst="rect">
            <a:avLst/>
          </a:prstGeom>
          <a:noFill/>
          <a:ln w="57240" cap="sq">
            <a:solidFill>
              <a:srgbClr val="33CC3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9158" name="Rectangle 6"/>
          <p:cNvSpPr>
            <a:spLocks noChangeArrowheads="1"/>
          </p:cNvSpPr>
          <p:nvPr/>
        </p:nvSpPr>
        <p:spPr bwMode="auto">
          <a:xfrm>
            <a:off x="5795963" y="908050"/>
            <a:ext cx="1368425" cy="360363"/>
          </a:xfrm>
          <a:prstGeom prst="rect">
            <a:avLst/>
          </a:prstGeom>
          <a:noFill/>
          <a:ln w="57240" cap="sq">
            <a:solidFill>
              <a:srgbClr val="33CC3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9159" name="Rectangle 7"/>
          <p:cNvSpPr>
            <a:spLocks noChangeArrowheads="1"/>
          </p:cNvSpPr>
          <p:nvPr/>
        </p:nvSpPr>
        <p:spPr bwMode="auto">
          <a:xfrm>
            <a:off x="6588125" y="1412875"/>
            <a:ext cx="1296988" cy="287338"/>
          </a:xfrm>
          <a:prstGeom prst="rect">
            <a:avLst/>
          </a:prstGeom>
          <a:noFill/>
          <a:ln w="57240" cap="sq">
            <a:solidFill>
              <a:srgbClr val="33CC3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9160" name="Rectangle 8"/>
          <p:cNvSpPr>
            <a:spLocks noChangeArrowheads="1"/>
          </p:cNvSpPr>
          <p:nvPr/>
        </p:nvSpPr>
        <p:spPr bwMode="auto">
          <a:xfrm>
            <a:off x="2124075" y="4076700"/>
            <a:ext cx="576263" cy="288925"/>
          </a:xfrm>
          <a:prstGeom prst="rect">
            <a:avLst/>
          </a:prstGeom>
          <a:noFill/>
          <a:ln w="57240" cap="sq">
            <a:solidFill>
              <a:srgbClr val="33CC3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9161" name="Rectangle 9"/>
          <p:cNvSpPr>
            <a:spLocks noChangeArrowheads="1"/>
          </p:cNvSpPr>
          <p:nvPr/>
        </p:nvSpPr>
        <p:spPr bwMode="auto">
          <a:xfrm>
            <a:off x="2771775" y="4437063"/>
            <a:ext cx="504825" cy="360362"/>
          </a:xfrm>
          <a:prstGeom prst="rect">
            <a:avLst/>
          </a:prstGeom>
          <a:noFill/>
          <a:ln w="57240" cap="sq">
            <a:solidFill>
              <a:srgbClr val="0033CC"/>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9162" name="Rectangle 10"/>
          <p:cNvSpPr>
            <a:spLocks noChangeArrowheads="1"/>
          </p:cNvSpPr>
          <p:nvPr/>
        </p:nvSpPr>
        <p:spPr bwMode="auto">
          <a:xfrm>
            <a:off x="2700338" y="4797425"/>
            <a:ext cx="1295400" cy="287338"/>
          </a:xfrm>
          <a:prstGeom prst="rect">
            <a:avLst/>
          </a:prstGeom>
          <a:noFill/>
          <a:ln w="57240" cap="sq">
            <a:solidFill>
              <a:srgbClr val="0033CC"/>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9163" name="Rectangle 11"/>
          <p:cNvSpPr>
            <a:spLocks noChangeArrowheads="1"/>
          </p:cNvSpPr>
          <p:nvPr/>
        </p:nvSpPr>
        <p:spPr bwMode="auto">
          <a:xfrm>
            <a:off x="4859338" y="4797425"/>
            <a:ext cx="1225550" cy="360363"/>
          </a:xfrm>
          <a:prstGeom prst="rect">
            <a:avLst/>
          </a:prstGeom>
          <a:noFill/>
          <a:ln w="57240" cap="sq">
            <a:solidFill>
              <a:srgbClr val="0033CC"/>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9164" name="Rectangle 12"/>
          <p:cNvSpPr>
            <a:spLocks noChangeArrowheads="1"/>
          </p:cNvSpPr>
          <p:nvPr/>
        </p:nvSpPr>
        <p:spPr bwMode="auto">
          <a:xfrm>
            <a:off x="7235825" y="2133600"/>
            <a:ext cx="1728788" cy="358775"/>
          </a:xfrm>
          <a:prstGeom prst="rect">
            <a:avLst/>
          </a:prstGeom>
          <a:noFill/>
          <a:ln w="57240" cap="sq">
            <a:solidFill>
              <a:srgbClr val="3333CC"/>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9165" name="Rectangle 13"/>
          <p:cNvSpPr>
            <a:spLocks noChangeArrowheads="1"/>
          </p:cNvSpPr>
          <p:nvPr/>
        </p:nvSpPr>
        <p:spPr bwMode="auto">
          <a:xfrm>
            <a:off x="7380288" y="3068638"/>
            <a:ext cx="1295400" cy="360362"/>
          </a:xfrm>
          <a:prstGeom prst="rect">
            <a:avLst/>
          </a:prstGeom>
          <a:noFill/>
          <a:ln w="57240" cap="sq">
            <a:solidFill>
              <a:srgbClr val="3333CC"/>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9166" name="Rectangle 14"/>
          <p:cNvSpPr>
            <a:spLocks noChangeArrowheads="1"/>
          </p:cNvSpPr>
          <p:nvPr/>
        </p:nvSpPr>
        <p:spPr bwMode="auto">
          <a:xfrm>
            <a:off x="6732588" y="4076700"/>
            <a:ext cx="1871662" cy="360363"/>
          </a:xfrm>
          <a:prstGeom prst="rect">
            <a:avLst/>
          </a:prstGeom>
          <a:noFill/>
          <a:ln w="57240" cap="sq">
            <a:solidFill>
              <a:srgbClr val="0033CC"/>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9167" name="Rectangle 15"/>
          <p:cNvSpPr>
            <a:spLocks noChangeArrowheads="1"/>
          </p:cNvSpPr>
          <p:nvPr/>
        </p:nvSpPr>
        <p:spPr bwMode="auto">
          <a:xfrm>
            <a:off x="6156325" y="4437063"/>
            <a:ext cx="1511300" cy="431800"/>
          </a:xfrm>
          <a:prstGeom prst="rect">
            <a:avLst/>
          </a:prstGeom>
          <a:noFill/>
          <a:ln w="57240" cap="sq">
            <a:solidFill>
              <a:srgbClr val="0033CC"/>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017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28813"/>
            <a:ext cx="9144000" cy="49291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0178" name="Rectangle 2"/>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Gurmukhi MN" panose="02020600050405020304" pitchFamily="18" charset="0"/>
                <a:cs typeface="Gurmukhi MN" panose="02020600050405020304" pitchFamily="18" charset="0"/>
              </a:rPr>
              <a:t>IRRORAZONE EMISFERI TELENCEFALICI</a:t>
            </a:r>
            <a:br>
              <a:rPr lang="it-IT" altLang="it-IT" sz="2800" b="1" dirty="0">
                <a:solidFill>
                  <a:schemeClr val="tx1"/>
                </a:solidFill>
                <a:latin typeface="Gurmukhi MN" panose="02020600050405020304" pitchFamily="18" charset="0"/>
                <a:cs typeface="Gurmukhi MN" panose="02020600050405020304" pitchFamily="18" charset="0"/>
              </a:rPr>
            </a:br>
            <a:r>
              <a:rPr lang="it-IT" altLang="it-IT" sz="2800" b="1" dirty="0">
                <a:solidFill>
                  <a:schemeClr val="tx1"/>
                </a:solidFill>
                <a:latin typeface="Gurmukhi MN" panose="02020600050405020304" pitchFamily="18" charset="0"/>
                <a:cs typeface="Gurmukhi MN" panose="02020600050405020304" pitchFamily="18" charset="0"/>
              </a:rPr>
              <a:t>PROIEZIONE LATERALE</a:t>
            </a:r>
          </a:p>
        </p:txBody>
      </p:sp>
      <p:sp>
        <p:nvSpPr>
          <p:cNvPr id="2" name="CasellaDiTesto 1">
            <a:extLst>
              <a:ext uri="{FF2B5EF4-FFF2-40B4-BE49-F238E27FC236}">
                <a16:creationId xmlns:a16="http://schemas.microsoft.com/office/drawing/2014/main" id="{746C4CF4-0848-5A48-8A5D-712637804DD9}"/>
              </a:ext>
            </a:extLst>
          </p:cNvPr>
          <p:cNvSpPr txBox="1"/>
          <p:nvPr/>
        </p:nvSpPr>
        <p:spPr>
          <a:xfrm>
            <a:off x="1619672" y="1286735"/>
            <a:ext cx="6386685" cy="461665"/>
          </a:xfrm>
          <a:prstGeom prst="rect">
            <a:avLst/>
          </a:prstGeom>
          <a:noFill/>
        </p:spPr>
        <p:txBody>
          <a:bodyPr wrap="none" rtlCol="0">
            <a:spAutoFit/>
          </a:bodyPr>
          <a:lstStyle/>
          <a:p>
            <a:r>
              <a:rPr lang="it-IT" b="1" dirty="0">
                <a:solidFill>
                  <a:srgbClr val="FF0000"/>
                </a:solidFill>
                <a:latin typeface="Copperplate Gothic Bold" panose="020E0705020206020404" pitchFamily="34" charset="77"/>
              </a:rPr>
              <a:t>MCA = ARTERIA CEREBRALE MEDIA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7" name="Rectangle 1">
            <a:extLst>
              <a:ext uri="{FF2B5EF4-FFF2-40B4-BE49-F238E27FC236}">
                <a16:creationId xmlns:a16="http://schemas.microsoft.com/office/drawing/2014/main" id="{273BF69C-A88C-490C-973F-BAA4274A60EE}"/>
              </a:ext>
            </a:extLst>
          </p:cNvPr>
          <p:cNvSpPr>
            <a:spLocks noGrp="1" noChangeArrowheads="1"/>
          </p:cNvSpPr>
          <p:nvPr>
            <p:ph type="title" idx="4294967295"/>
          </p:nvPr>
        </p:nvSpPr>
        <p:spPr>
          <a:xfrm>
            <a:off x="0" y="88900"/>
            <a:ext cx="9144000" cy="5810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TESSUTO NERVOSO: GENERALITA’</a:t>
            </a:r>
          </a:p>
        </p:txBody>
      </p:sp>
      <p:sp>
        <p:nvSpPr>
          <p:cNvPr id="9218" name="Rectangle 2">
            <a:extLst>
              <a:ext uri="{FF2B5EF4-FFF2-40B4-BE49-F238E27FC236}">
                <a16:creationId xmlns:a16="http://schemas.microsoft.com/office/drawing/2014/main" id="{7BF83240-E97D-4698-B8CB-DB5E92DF5ABB}"/>
              </a:ext>
            </a:extLst>
          </p:cNvPr>
          <p:cNvSpPr>
            <a:spLocks noGrp="1" noChangeArrowheads="1"/>
          </p:cNvSpPr>
          <p:nvPr>
            <p:ph type="body" idx="1"/>
          </p:nvPr>
        </p:nvSpPr>
        <p:spPr>
          <a:xfrm>
            <a:off x="0" y="1125538"/>
            <a:ext cx="9144000" cy="5732462"/>
          </a:xfrm>
          <a:ln/>
        </p:spPr>
        <p:txBody>
          <a:bodyPr/>
          <a:lstStyle/>
          <a:p>
            <a:pPr marL="336550" indent="-336550">
              <a:spcBef>
                <a:spcPts val="700"/>
              </a:spcBef>
              <a:buClr>
                <a:srgbClr val="FFFFFF"/>
              </a:buClr>
              <a:buSzPct val="97000"/>
              <a:buFont typeface="Times New Roman" panose="02020603050405020304" pitchFamily="18" charset="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dirty="0">
                <a:solidFill>
                  <a:schemeClr val="tx1"/>
                </a:solidFill>
                <a:latin typeface="Copperplate Gothic Bold" panose="020E0705020206020404" pitchFamily="34" charset="77"/>
              </a:rPr>
              <a:t>Il </a:t>
            </a:r>
            <a:r>
              <a:rPr lang="it-IT" altLang="it-IT" sz="2800" b="1" dirty="0">
                <a:solidFill>
                  <a:schemeClr val="tx1"/>
                </a:solidFill>
                <a:latin typeface="Copperplate Gothic Bold" panose="020E0705020206020404" pitchFamily="34" charset="77"/>
              </a:rPr>
              <a:t>TESSUTO NERVOSO</a:t>
            </a:r>
            <a:r>
              <a:rPr lang="it-IT" altLang="it-IT" sz="2800" dirty="0">
                <a:solidFill>
                  <a:schemeClr val="tx1"/>
                </a:solidFill>
                <a:latin typeface="Copperplate Gothic Bold" panose="020E0705020206020404" pitchFamily="34" charset="77"/>
              </a:rPr>
              <a:t> va a costituire i diversi organi del </a:t>
            </a:r>
            <a:r>
              <a:rPr lang="it-IT" altLang="it-IT" sz="2800" b="1" dirty="0">
                <a:solidFill>
                  <a:schemeClr val="tx1"/>
                </a:solidFill>
                <a:latin typeface="Copperplate Gothic Bold" panose="020E0705020206020404" pitchFamily="34" charset="77"/>
              </a:rPr>
              <a:t>SISTEMA NERVOSO CENTRALE (</a:t>
            </a:r>
            <a:r>
              <a:rPr lang="it-IT" altLang="it-IT" sz="2800" b="1" u="sng" dirty="0">
                <a:solidFill>
                  <a:schemeClr val="tx1"/>
                </a:solidFill>
                <a:latin typeface="Copperplate Gothic Bold" panose="020E0705020206020404" pitchFamily="34" charset="77"/>
              </a:rPr>
              <a:t>SNC</a:t>
            </a:r>
            <a:r>
              <a:rPr lang="it-IT" altLang="it-IT" sz="2800" b="1" dirty="0">
                <a:solidFill>
                  <a:schemeClr val="tx1"/>
                </a:solidFill>
                <a:latin typeface="Copperplate Gothic Bold" panose="020E0705020206020404" pitchFamily="34" charset="77"/>
              </a:rPr>
              <a:t>)</a:t>
            </a:r>
            <a:r>
              <a:rPr lang="it-IT" altLang="it-IT" sz="2800" dirty="0">
                <a:solidFill>
                  <a:schemeClr val="tx1"/>
                </a:solidFill>
                <a:latin typeface="Copperplate Gothic Bold" panose="020E0705020206020404" pitchFamily="34" charset="77"/>
              </a:rPr>
              <a:t> e del </a:t>
            </a:r>
            <a:r>
              <a:rPr lang="it-IT" altLang="it-IT" sz="2800" b="1" dirty="0">
                <a:solidFill>
                  <a:schemeClr val="tx1"/>
                </a:solidFill>
                <a:latin typeface="Copperplate Gothic Bold" panose="020E0705020206020404" pitchFamily="34" charset="77"/>
              </a:rPr>
              <a:t>SISTEMA NERVOSO PERIFERICO (</a:t>
            </a:r>
            <a:r>
              <a:rPr lang="it-IT" altLang="it-IT" sz="2800" b="1" u="sng" dirty="0">
                <a:solidFill>
                  <a:schemeClr val="tx1"/>
                </a:solidFill>
                <a:latin typeface="Copperplate Gothic Bold" panose="020E0705020206020404" pitchFamily="34" charset="77"/>
              </a:rPr>
              <a:t>SNP</a:t>
            </a:r>
            <a:r>
              <a:rPr lang="it-IT" altLang="it-IT" sz="2800" b="1" dirty="0">
                <a:solidFill>
                  <a:schemeClr val="tx1"/>
                </a:solidFill>
                <a:latin typeface="Copperplate Gothic Bold" panose="020E0705020206020404" pitchFamily="34" charset="77"/>
              </a:rPr>
              <a:t>)</a:t>
            </a:r>
          </a:p>
          <a:p>
            <a:pPr marL="0" indent="0">
              <a:spcBef>
                <a:spcPts val="700"/>
              </a:spcBef>
              <a:buClr>
                <a:srgbClr val="FFFFFF"/>
              </a:buClr>
              <a:buSzPct val="97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opperplate Gothic Bold" panose="020E0705020206020404" pitchFamily="34" charset="77"/>
            </a:endParaRPr>
          </a:p>
          <a:p>
            <a:pPr marL="336550" indent="-336550">
              <a:spcBef>
                <a:spcPts val="700"/>
              </a:spcBef>
              <a:buClr>
                <a:srgbClr val="FFFFFF"/>
              </a:buClr>
              <a:buSzPct val="97000"/>
              <a:buFont typeface="Times New Roman" panose="02020603050405020304" pitchFamily="18" charset="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dirty="0">
                <a:solidFill>
                  <a:schemeClr val="tx1"/>
                </a:solidFill>
                <a:latin typeface="Copperplate Gothic Bold" panose="020E0705020206020404" pitchFamily="34" charset="77"/>
              </a:rPr>
              <a:t>Esso consta di:</a:t>
            </a:r>
          </a:p>
          <a:p>
            <a:pPr marL="336550" indent="-330200">
              <a:spcBef>
                <a:spcPts val="700"/>
              </a:spcBef>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pperplate Gothic Bold" panose="020E0705020206020404" pitchFamily="34" charset="77"/>
              </a:rPr>
              <a:t>    - NEURONI o CELLULE NERVOSE</a:t>
            </a:r>
          </a:p>
          <a:p>
            <a:pPr marL="336550" indent="-330200">
              <a:spcBef>
                <a:spcPts val="700"/>
              </a:spcBef>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pperplate Gothic Bold" panose="020E0705020206020404" pitchFamily="34" charset="77"/>
              </a:rPr>
              <a:t>    - NEUROGL</a:t>
            </a:r>
            <a:r>
              <a:rPr lang="en-US" altLang="it-IT" sz="2800" b="1" dirty="0" err="1">
                <a:solidFill>
                  <a:schemeClr val="tx1"/>
                </a:solidFill>
                <a:latin typeface="Copperplate Gothic Bold" panose="020E0705020206020404" pitchFamily="34" charset="77"/>
                <a:cs typeface="Arial" panose="020B0604020202020204" pitchFamily="34" charset="0"/>
              </a:rPr>
              <a:t>íA</a:t>
            </a:r>
            <a:r>
              <a:rPr lang="en-US" altLang="it-IT" sz="2800" b="1" dirty="0">
                <a:solidFill>
                  <a:schemeClr val="tx1"/>
                </a:solidFill>
                <a:latin typeface="Copperplate Gothic Bold" panose="020E0705020206020404" pitchFamily="34" charset="77"/>
                <a:cs typeface="Arial" panose="020B0604020202020204" pitchFamily="34" charset="0"/>
              </a:rPr>
              <a:t> (</a:t>
            </a:r>
            <a:r>
              <a:rPr lang="en-US" altLang="it-IT" sz="2800" b="1" dirty="0" err="1">
                <a:solidFill>
                  <a:schemeClr val="tx1"/>
                </a:solidFill>
                <a:latin typeface="Copperplate Gothic Bold" panose="020E0705020206020404" pitchFamily="34" charset="77"/>
                <a:cs typeface="Arial" panose="020B0604020202020204" pitchFamily="34" charset="0"/>
              </a:rPr>
              <a:t>Nevroglìa</a:t>
            </a:r>
            <a:r>
              <a:rPr lang="en-US" altLang="it-IT" sz="2800" b="1" dirty="0">
                <a:solidFill>
                  <a:schemeClr val="tx1"/>
                </a:solidFill>
                <a:latin typeface="Copperplate Gothic Bold" panose="020E0705020206020404" pitchFamily="34" charset="77"/>
                <a:cs typeface="Arial" panose="020B0604020202020204" pitchFamily="34" charset="0"/>
              </a:rPr>
              <a:t>) o CELLULE </a:t>
            </a:r>
            <a:r>
              <a:rPr lang="en-US" altLang="it-IT" sz="2800" b="1" dirty="0" err="1">
                <a:solidFill>
                  <a:schemeClr val="tx1"/>
                </a:solidFill>
                <a:latin typeface="Copperplate Gothic Bold" panose="020E0705020206020404" pitchFamily="34" charset="77"/>
                <a:cs typeface="Arial" panose="020B0604020202020204" pitchFamily="34" charset="0"/>
              </a:rPr>
              <a:t>GLìALI</a:t>
            </a:r>
            <a:r>
              <a:rPr lang="en-US" altLang="it-IT" sz="2800" b="1" dirty="0">
                <a:solidFill>
                  <a:schemeClr val="tx1"/>
                </a:solidFill>
                <a:latin typeface="Copperplate Gothic Bold" panose="020E0705020206020404" pitchFamily="34" charset="77"/>
                <a:cs typeface="Arial" panose="020B0604020202020204" pitchFamily="34" charset="0"/>
              </a:rPr>
              <a:t>, </a:t>
            </a:r>
            <a:r>
              <a:rPr lang="en-US" altLang="it-IT" sz="2800" b="1" dirty="0" err="1">
                <a:solidFill>
                  <a:schemeClr val="tx1"/>
                </a:solidFill>
                <a:latin typeface="Copperplate Gothic Bold" panose="020E0705020206020404" pitchFamily="34" charset="77"/>
                <a:cs typeface="Arial" panose="020B0604020202020204" pitchFamily="34" charset="0"/>
              </a:rPr>
              <a:t>che</a:t>
            </a:r>
            <a:r>
              <a:rPr lang="en-US" altLang="it-IT" sz="2800" b="1" dirty="0">
                <a:solidFill>
                  <a:schemeClr val="tx1"/>
                </a:solidFill>
                <a:latin typeface="Copperplate Gothic Bold" panose="020E0705020206020404" pitchFamily="34" charset="77"/>
                <a:cs typeface="Arial" panose="020B0604020202020204" pitchFamily="34" charset="0"/>
              </a:rPr>
              <a:t> </a:t>
            </a:r>
            <a:r>
              <a:rPr lang="en-US" altLang="it-IT" sz="2800" b="1" dirty="0" err="1">
                <a:solidFill>
                  <a:schemeClr val="tx1"/>
                </a:solidFill>
                <a:latin typeface="Copperplate Gothic Bold" panose="020E0705020206020404" pitchFamily="34" charset="77"/>
                <a:cs typeface="Arial" panose="020B0604020202020204" pitchFamily="34" charset="0"/>
              </a:rPr>
              <a:t>svolgono</a:t>
            </a:r>
            <a:r>
              <a:rPr lang="en-US" altLang="it-IT" sz="2800" b="1" dirty="0">
                <a:solidFill>
                  <a:schemeClr val="tx1"/>
                </a:solidFill>
                <a:latin typeface="Copperplate Gothic Bold" panose="020E0705020206020404" pitchFamily="34" charset="77"/>
                <a:cs typeface="Arial" panose="020B0604020202020204" pitchFamily="34" charset="0"/>
              </a:rPr>
              <a:t> </a:t>
            </a:r>
            <a:r>
              <a:rPr lang="en-US" altLang="it-IT" sz="2800" b="1" dirty="0" err="1">
                <a:solidFill>
                  <a:schemeClr val="tx1"/>
                </a:solidFill>
                <a:latin typeface="Copperplate Gothic Bold" panose="020E0705020206020404" pitchFamily="34" charset="77"/>
                <a:cs typeface="Arial" panose="020B0604020202020204" pitchFamily="34" charset="0"/>
              </a:rPr>
              <a:t>funzioni</a:t>
            </a:r>
            <a:r>
              <a:rPr lang="en-US" altLang="it-IT" sz="2800" b="1" dirty="0">
                <a:solidFill>
                  <a:schemeClr val="tx1"/>
                </a:solidFill>
                <a:latin typeface="Copperplate Gothic Bold" panose="020E0705020206020404" pitchFamily="34" charset="77"/>
                <a:cs typeface="Arial" panose="020B0604020202020204" pitchFamily="34" charset="0"/>
              </a:rPr>
              <a:t> di </a:t>
            </a:r>
            <a:r>
              <a:rPr lang="en-US" altLang="it-IT" sz="2800" b="1" dirty="0" err="1">
                <a:solidFill>
                  <a:schemeClr val="tx1"/>
                </a:solidFill>
                <a:latin typeface="Copperplate Gothic Bold" panose="020E0705020206020404" pitchFamily="34" charset="77"/>
                <a:cs typeface="Arial" panose="020B0604020202020204" pitchFamily="34" charset="0"/>
              </a:rPr>
              <a:t>Protezione</a:t>
            </a:r>
            <a:r>
              <a:rPr lang="en-US" altLang="it-IT" sz="2800" b="1" dirty="0">
                <a:solidFill>
                  <a:schemeClr val="tx1"/>
                </a:solidFill>
                <a:latin typeface="Copperplate Gothic Bold" panose="020E0705020206020404" pitchFamily="34" charset="77"/>
                <a:cs typeface="Arial" panose="020B0604020202020204" pitchFamily="34" charset="0"/>
              </a:rPr>
              <a:t> e di </a:t>
            </a:r>
            <a:r>
              <a:rPr lang="en-US" altLang="it-IT" sz="2800" b="1" dirty="0" err="1">
                <a:solidFill>
                  <a:schemeClr val="tx1"/>
                </a:solidFill>
                <a:latin typeface="Copperplate Gothic Bold" panose="020E0705020206020404" pitchFamily="34" charset="77"/>
                <a:cs typeface="Arial" panose="020B0604020202020204" pitchFamily="34" charset="0"/>
              </a:rPr>
              <a:t>Supporto</a:t>
            </a:r>
            <a:r>
              <a:rPr lang="en-US" altLang="it-IT" sz="2800" b="1" dirty="0">
                <a:solidFill>
                  <a:schemeClr val="tx1"/>
                </a:solidFill>
                <a:latin typeface="Copperplate Gothic Bold" panose="020E0705020206020404" pitchFamily="34" charset="77"/>
                <a:cs typeface="Arial" panose="020B0604020202020204" pitchFamily="34" charset="0"/>
              </a:rPr>
              <a:t> </a:t>
            </a:r>
            <a:r>
              <a:rPr lang="en-US" altLang="it-IT" sz="2800" b="1" dirty="0" err="1">
                <a:solidFill>
                  <a:schemeClr val="tx1"/>
                </a:solidFill>
                <a:latin typeface="Copperplate Gothic Bold" panose="020E0705020206020404" pitchFamily="34" charset="77"/>
                <a:cs typeface="Arial" panose="020B0604020202020204" pitchFamily="34" charset="0"/>
              </a:rPr>
              <a:t>Metabolico</a:t>
            </a:r>
            <a:r>
              <a:rPr lang="en-US" altLang="it-IT" sz="2800" b="1" dirty="0">
                <a:solidFill>
                  <a:schemeClr val="tx1"/>
                </a:solidFill>
                <a:latin typeface="Copperplate Gothic Bold" panose="020E0705020206020404" pitchFamily="34" charset="77"/>
                <a:cs typeface="Arial" panose="020B0604020202020204" pitchFamily="34" charset="0"/>
              </a:rPr>
              <a:t> (</a:t>
            </a:r>
            <a:r>
              <a:rPr lang="en-US" altLang="it-IT" sz="2800" b="1" dirty="0" err="1">
                <a:solidFill>
                  <a:schemeClr val="tx1"/>
                </a:solidFill>
                <a:latin typeface="Copperplate Gothic Bold" panose="020E0705020206020404" pitchFamily="34" charset="77"/>
                <a:cs typeface="Arial" panose="020B0604020202020204" pitchFamily="34" charset="0"/>
              </a:rPr>
              <a:t>Nutrimento</a:t>
            </a:r>
            <a:r>
              <a:rPr lang="en-US" altLang="it-IT" sz="2800" b="1" dirty="0">
                <a:solidFill>
                  <a:schemeClr val="tx1"/>
                </a:solidFill>
                <a:latin typeface="Copperplate Gothic Bold" panose="020E0705020206020404" pitchFamily="34" charset="77"/>
                <a:cs typeface="Arial" panose="020B0604020202020204" pitchFamily="34" charset="0"/>
              </a:rPr>
              <a:t>)</a:t>
            </a:r>
          </a:p>
        </p:txBody>
      </p:sp>
    </p:spTree>
    <p:extLst>
      <p:ext uri="{BB962C8B-B14F-4D97-AF65-F5344CB8AC3E}">
        <p14:creationId xmlns:p14="http://schemas.microsoft.com/office/powerpoint/2010/main" val="410911642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2225" name="Picture 1"/>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323850" y="981075"/>
            <a:ext cx="8064500" cy="5876925"/>
          </a:xfrm>
          <a:prstGeom prst="rect">
            <a:avLst/>
          </a:prstGeom>
          <a:noFill/>
          <a:ln>
            <a:noFill/>
          </a:ln>
          <a:effectLst/>
          <a:extLst>
            <a:ext uri="{909E8E84-426E-40DD-AFC4-6F175D3DCCD1}">
              <a14:hiddenFill xmlns:a14="http://schemas.microsoft.com/office/drawing/2010/main">
                <a:blipFill dpi="0" rotWithShape="0">
                  <a:blip>
                    <a:lum bright="-6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2226" name="Text Box 2"/>
          <p:cNvSpPr txBox="1">
            <a:spLocks noChangeArrowheads="1"/>
          </p:cNvSpPr>
          <p:nvPr/>
        </p:nvSpPr>
        <p:spPr bwMode="auto">
          <a:xfrm>
            <a:off x="971550" y="188913"/>
            <a:ext cx="6619875"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dirty="0">
                <a:solidFill>
                  <a:schemeClr val="tx1"/>
                </a:solidFill>
                <a:latin typeface="Arial Black" panose="020B0A04020102020204" pitchFamily="34" charset="0"/>
              </a:rPr>
              <a:t>ANASTOMOSI ARTERIOSE CORTICALI </a:t>
            </a:r>
          </a:p>
          <a:p>
            <a:pPr algn="ctr">
              <a:buClrTx/>
              <a:buFontTx/>
              <a:buNone/>
            </a:pPr>
            <a:r>
              <a:rPr lang="it-IT" altLang="it-IT" dirty="0">
                <a:solidFill>
                  <a:schemeClr val="tx1"/>
                </a:solidFill>
                <a:latin typeface="Arial Black" panose="020B0A04020102020204" pitchFamily="34" charset="0"/>
              </a:rPr>
              <a:t>DEL TELENCEFALO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49" name="Rectangle 1"/>
          <p:cNvSpPr>
            <a:spLocks noGrp="1" noChangeArrowheads="1"/>
          </p:cNvSpPr>
          <p:nvPr>
            <p:ph type="title" idx="4294967295"/>
          </p:nvPr>
        </p:nvSpPr>
        <p:spPr>
          <a:xfrm>
            <a:off x="0" y="-171400"/>
            <a:ext cx="9036496" cy="11906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DRENAGGIO VENOSO DELL’ ENCEFALO</a:t>
            </a:r>
          </a:p>
        </p:txBody>
      </p:sp>
      <p:sp>
        <p:nvSpPr>
          <p:cNvPr id="53250" name="Rectangle 2"/>
          <p:cNvSpPr>
            <a:spLocks noGrp="1" noChangeArrowheads="1"/>
          </p:cNvSpPr>
          <p:nvPr>
            <p:ph type="body" idx="4294967295"/>
          </p:nvPr>
        </p:nvSpPr>
        <p:spPr>
          <a:xfrm>
            <a:off x="395536" y="908720"/>
            <a:ext cx="8245424" cy="5649864"/>
          </a:xfrm>
          <a:ln/>
        </p:spPr>
        <p:txBody>
          <a:bodyPr/>
          <a:lstStyle/>
          <a:p>
            <a:pPr marL="0" indent="0">
              <a:spcBef>
                <a:spcPts val="600"/>
              </a:spcBef>
              <a:buClr>
                <a:srgbClr val="FFFFCC"/>
              </a:buClr>
              <a:buSzPct val="60000"/>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600" b="1" dirty="0">
                <a:solidFill>
                  <a:schemeClr val="tx1"/>
                </a:solidFill>
                <a:latin typeface="Comic Sans MS" panose="030F0902030302020204" pitchFamily="66" charset="0"/>
              </a:rPr>
              <a:t>Il Sangue Refluo dell’ Encefalo per circa l’ 85% è drenato dal Sistema dei SENI VENOSI della DURA MADRE (Seno SAGITTALE SUPERIORE ed INFERIORE, Seno RETTO, Seno SIGMOIDEO, Seno CAVERNOSO). Sono ampi Vasi Venosi inseriti intimamente nella meninge </a:t>
            </a:r>
            <a:r>
              <a:rPr lang="it-IT" altLang="it-IT" sz="2600" b="1" dirty="0" err="1">
                <a:solidFill>
                  <a:schemeClr val="tx1"/>
                </a:solidFill>
                <a:latin typeface="Comic Sans MS" panose="030F0902030302020204" pitchFamily="66" charset="0"/>
              </a:rPr>
              <a:t>piu’</a:t>
            </a:r>
            <a:r>
              <a:rPr lang="it-IT" altLang="it-IT" sz="2600" b="1" dirty="0">
                <a:solidFill>
                  <a:schemeClr val="tx1"/>
                </a:solidFill>
                <a:latin typeface="Comic Sans MS" panose="030F0902030302020204" pitchFamily="66" charset="0"/>
              </a:rPr>
              <a:t> esterna e, pertanto, in stretto rapporto con le strutture </a:t>
            </a:r>
            <a:r>
              <a:rPr lang="it-IT" altLang="it-IT" sz="2600" b="1" dirty="0" err="1">
                <a:solidFill>
                  <a:schemeClr val="tx1"/>
                </a:solidFill>
                <a:latin typeface="Comic Sans MS" panose="030F0902030302020204" pitchFamily="66" charset="0"/>
              </a:rPr>
              <a:t>scheletriche.Essi</a:t>
            </a:r>
            <a:r>
              <a:rPr lang="it-IT" altLang="it-IT" sz="2600" b="1" dirty="0">
                <a:solidFill>
                  <a:schemeClr val="tx1"/>
                </a:solidFill>
                <a:latin typeface="Comic Sans MS" panose="030F0902030302020204" pitchFamily="66" charset="0"/>
              </a:rPr>
              <a:t> convergono a formare la VENA GIUGULARE INTERNA.</a:t>
            </a:r>
          </a:p>
          <a:p>
            <a:pPr marL="0" indent="0">
              <a:spcBef>
                <a:spcPts val="600"/>
              </a:spcBef>
              <a:buClr>
                <a:srgbClr val="FFFFCC"/>
              </a:buClr>
              <a:buSzPct val="60000"/>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endParaRPr lang="it-IT" altLang="it-IT" sz="2600" b="1" dirty="0">
              <a:solidFill>
                <a:schemeClr val="tx1"/>
              </a:solidFill>
              <a:latin typeface="Comic Sans MS" panose="030F0902030302020204" pitchFamily="66" charset="0"/>
            </a:endParaRPr>
          </a:p>
          <a:p>
            <a:pPr marL="0" indent="0">
              <a:spcBef>
                <a:spcPts val="600"/>
              </a:spcBef>
              <a:buClr>
                <a:srgbClr val="FFFFCC"/>
              </a:buClr>
              <a:buSzPct val="60000"/>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600" b="1" dirty="0">
                <a:solidFill>
                  <a:schemeClr val="tx1"/>
                </a:solidFill>
                <a:latin typeface="Comic Sans MS" panose="030F0902030302020204" pitchFamily="66" charset="0"/>
              </a:rPr>
              <a:t>Circa il 15% viene invece drenato nel Sistema delle VENE VERTEBRALI. </a:t>
            </a:r>
            <a:endParaRPr lang="it-IT" altLang="it-IT" sz="2600" b="1"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3"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SENI VENOSI della DURA MADRE </a:t>
            </a:r>
          </a:p>
        </p:txBody>
      </p:sp>
      <p:pic>
        <p:nvPicPr>
          <p:cNvPr id="54274" name="Picture 2"/>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0" y="1493838"/>
            <a:ext cx="9144000" cy="5089525"/>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a:stretch>
            <a:fillRect/>
          </a:stretch>
        </p:blipFill>
        <p:spPr bwMode="auto">
          <a:xfrm>
            <a:off x="0" y="0"/>
            <a:ext cx="5148263" cy="3262313"/>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5299" name="Picture 3"/>
          <p:cNvPicPr>
            <a:picLocks noChangeAspect="1" noChangeArrowheads="1"/>
          </p:cNvPicPr>
          <p:nvPr/>
        </p:nvPicPr>
        <p:blipFill>
          <a:blip r:embed="rId4">
            <a:lum bright="-6000" contrast="6000"/>
            <a:extLst>
              <a:ext uri="{28A0092B-C50C-407E-A947-70E740481C1C}">
                <a14:useLocalDpi xmlns:a14="http://schemas.microsoft.com/office/drawing/2010/main" val="0"/>
              </a:ext>
            </a:extLst>
          </a:blip>
          <a:srcRect/>
          <a:stretch>
            <a:fillRect/>
          </a:stretch>
        </p:blipFill>
        <p:spPr bwMode="auto">
          <a:xfrm>
            <a:off x="5292725" y="0"/>
            <a:ext cx="3608388" cy="3309938"/>
          </a:xfrm>
          <a:prstGeom prst="rect">
            <a:avLst/>
          </a:prstGeom>
          <a:noFill/>
          <a:ln>
            <a:noFill/>
          </a:ln>
          <a:effectLst/>
          <a:extLst>
            <a:ext uri="{909E8E84-426E-40DD-AFC4-6F175D3DCCD1}">
              <a14:hiddenFill xmlns:a14="http://schemas.microsoft.com/office/drawing/2010/main">
                <a:blipFill dpi="0" rotWithShape="0">
                  <a:blip>
                    <a:lum bright="-6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5300" name="Picture 4"/>
          <p:cNvPicPr>
            <a:picLocks noChangeAspect="1" noChangeArrowheads="1"/>
          </p:cNvPicPr>
          <p:nvPr/>
        </p:nvPicPr>
        <p:blipFill>
          <a:blip r:embed="rId5">
            <a:lum bright="-6000" contrast="6000"/>
            <a:extLst>
              <a:ext uri="{28A0092B-C50C-407E-A947-70E740481C1C}">
                <a14:useLocalDpi xmlns:a14="http://schemas.microsoft.com/office/drawing/2010/main" val="0"/>
              </a:ext>
            </a:extLst>
          </a:blip>
          <a:srcRect/>
          <a:stretch>
            <a:fillRect/>
          </a:stretch>
        </p:blipFill>
        <p:spPr bwMode="auto">
          <a:xfrm>
            <a:off x="2195513" y="3357563"/>
            <a:ext cx="5616575" cy="3095625"/>
          </a:xfrm>
          <a:prstGeom prst="rect">
            <a:avLst/>
          </a:prstGeom>
          <a:noFill/>
          <a:ln>
            <a:noFill/>
          </a:ln>
          <a:effectLst/>
          <a:extLst>
            <a:ext uri="{909E8E84-426E-40DD-AFC4-6F175D3DCCD1}">
              <a14:hiddenFill xmlns:a14="http://schemas.microsoft.com/office/drawing/2010/main">
                <a:blipFill dpi="0" rotWithShape="0">
                  <a:blip>
                    <a:lum bright="-6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1" name="Rectangle 1">
            <a:extLst>
              <a:ext uri="{FF2B5EF4-FFF2-40B4-BE49-F238E27FC236}">
                <a16:creationId xmlns:a16="http://schemas.microsoft.com/office/drawing/2014/main" id="{A9AB8647-F391-469A-B522-0EEC67514C70}"/>
              </a:ext>
            </a:extLst>
          </p:cNvPr>
          <p:cNvSpPr>
            <a:spLocks noGrp="1" noChangeArrowheads="1"/>
          </p:cNvSpPr>
          <p:nvPr>
            <p:ph type="title"/>
          </p:nvPr>
        </p:nvSpPr>
        <p:spPr>
          <a:xfrm>
            <a:off x="684213" y="1916113"/>
            <a:ext cx="7872412" cy="1905000"/>
          </a:xfrm>
          <a:ln/>
        </p:spPr>
        <p:txBody>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dirty="0" err="1">
                <a:solidFill>
                  <a:schemeClr val="tx1"/>
                </a:solidFill>
                <a:latin typeface="Gurmukhi MN" panose="02020600050405020304" pitchFamily="18" charset="0"/>
                <a:cs typeface="Gurmukhi MN" panose="02020600050405020304" pitchFamily="18" charset="0"/>
              </a:rPr>
              <a:t>N</a:t>
            </a:r>
            <a:r>
              <a:rPr lang="it-IT" altLang="it-IT" dirty="0">
                <a:solidFill>
                  <a:schemeClr val="tx1"/>
                </a:solidFill>
                <a:latin typeface="Gurmukhi MN" panose="02020600050405020304" pitchFamily="18" charset="0"/>
                <a:cs typeface="Gurmukhi MN" panose="02020600050405020304" pitchFamily="18" charset="0"/>
              </a:rPr>
              <a:t> E U </a:t>
            </a:r>
            <a:r>
              <a:rPr lang="it-IT" altLang="it-IT" dirty="0" err="1">
                <a:solidFill>
                  <a:schemeClr val="tx1"/>
                </a:solidFill>
                <a:latin typeface="Gurmukhi MN" panose="02020600050405020304" pitchFamily="18" charset="0"/>
                <a:cs typeface="Gurmukhi MN" panose="02020600050405020304" pitchFamily="18" charset="0"/>
              </a:rPr>
              <a:t>R</a:t>
            </a:r>
            <a:r>
              <a:rPr lang="it-IT" altLang="it-IT" dirty="0">
                <a:solidFill>
                  <a:schemeClr val="tx1"/>
                </a:solidFill>
                <a:latin typeface="Gurmukhi MN" panose="02020600050405020304" pitchFamily="18" charset="0"/>
                <a:cs typeface="Gurmukhi MN" panose="02020600050405020304" pitchFamily="18" charset="0"/>
              </a:rPr>
              <a:t> O </a:t>
            </a:r>
            <a:r>
              <a:rPr lang="it-IT" altLang="it-IT" dirty="0" err="1">
                <a:solidFill>
                  <a:schemeClr val="tx1"/>
                </a:solidFill>
                <a:latin typeface="Gurmukhi MN" panose="02020600050405020304" pitchFamily="18" charset="0"/>
                <a:cs typeface="Gurmukhi MN" panose="02020600050405020304" pitchFamily="18" charset="0"/>
              </a:rPr>
              <a:t>N</a:t>
            </a:r>
            <a:r>
              <a:rPr lang="it-IT" altLang="it-IT" dirty="0">
                <a:solidFill>
                  <a:schemeClr val="tx1"/>
                </a:solidFill>
                <a:latin typeface="Gurmukhi MN" panose="02020600050405020304" pitchFamily="18" charset="0"/>
                <a:cs typeface="Gurmukhi MN" panose="02020600050405020304" pitchFamily="18" charset="0"/>
              </a:rPr>
              <a:t> E</a:t>
            </a:r>
          </a:p>
        </p:txBody>
      </p:sp>
      <p:sp>
        <p:nvSpPr>
          <p:cNvPr id="10242" name="Rectangle 2">
            <a:extLst>
              <a:ext uri="{FF2B5EF4-FFF2-40B4-BE49-F238E27FC236}">
                <a16:creationId xmlns:a16="http://schemas.microsoft.com/office/drawing/2014/main" id="{A8868FBD-E8D7-468B-958D-C67A8BDC9839}"/>
              </a:ext>
            </a:extLst>
          </p:cNvPr>
          <p:cNvSpPr>
            <a:spLocks noGrp="1" noChangeArrowheads="1"/>
          </p:cNvSpPr>
          <p:nvPr>
            <p:ph type="subTitle" idx="1"/>
          </p:nvPr>
        </p:nvSpPr>
        <p:spPr bwMode="auto">
          <a:xfrm>
            <a:off x="1676400" y="4572000"/>
            <a:ext cx="6400800" cy="16795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p>
            <a:endParaRPr lang="it-IT"/>
          </a:p>
        </p:txBody>
      </p:sp>
    </p:spTree>
    <p:extLst>
      <p:ext uri="{BB962C8B-B14F-4D97-AF65-F5344CB8AC3E}">
        <p14:creationId xmlns:p14="http://schemas.microsoft.com/office/powerpoint/2010/main" val="158085218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Black"/>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Black"/>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2946</TotalTime>
  <Words>3248</Words>
  <Application>Microsoft Macintosh PowerPoint</Application>
  <PresentationFormat>Presentazione su schermo (4:3)</PresentationFormat>
  <Paragraphs>437</Paragraphs>
  <Slides>83</Slides>
  <Notes>70</Notes>
  <HiddenSlides>0</HiddenSlides>
  <MMClips>0</MMClips>
  <ScaleCrop>false</ScaleCrop>
  <HeadingPairs>
    <vt:vector size="8" baseType="variant">
      <vt:variant>
        <vt:lpstr>Caratteri utilizzati</vt:lpstr>
      </vt:variant>
      <vt:variant>
        <vt:i4>15</vt:i4>
      </vt:variant>
      <vt:variant>
        <vt:lpstr>Tema</vt:lpstr>
      </vt:variant>
      <vt:variant>
        <vt:i4>2</vt:i4>
      </vt:variant>
      <vt:variant>
        <vt:lpstr>Server OLE incorporati</vt:lpstr>
      </vt:variant>
      <vt:variant>
        <vt:i4>0</vt:i4>
      </vt:variant>
      <vt:variant>
        <vt:lpstr>Titoli diapositive</vt:lpstr>
      </vt:variant>
      <vt:variant>
        <vt:i4>83</vt:i4>
      </vt:variant>
    </vt:vector>
  </HeadingPairs>
  <TitlesOfParts>
    <vt:vector size="100" baseType="lpstr">
      <vt:lpstr>Microsoft YaHei</vt:lpstr>
      <vt:lpstr>ＭＳ Ｐゴシック</vt:lpstr>
      <vt:lpstr>Al Bayan Plain</vt:lpstr>
      <vt:lpstr>Arial</vt:lpstr>
      <vt:lpstr>Arial Black</vt:lpstr>
      <vt:lpstr>Arial Hebrew Scholar</vt:lpstr>
      <vt:lpstr>Chalkboard SE</vt:lpstr>
      <vt:lpstr>Chalkduster</vt:lpstr>
      <vt:lpstr>Comic Sans MS</vt:lpstr>
      <vt:lpstr>Copperplate Gothic Bold</vt:lpstr>
      <vt:lpstr>Gurmukhi MN</vt:lpstr>
      <vt:lpstr>Lucida Sans Unicode</vt:lpstr>
      <vt:lpstr>Papyrus</vt:lpstr>
      <vt:lpstr>Times New Roman</vt:lpstr>
      <vt:lpstr>Wingdings</vt:lpstr>
      <vt:lpstr>Tema di Office</vt:lpstr>
      <vt:lpstr>Tema di Office</vt:lpstr>
      <vt:lpstr>SISTEMA NERVOSO Generalità Liquor Vascolarizzazione</vt:lpstr>
      <vt:lpstr>SISTEMA NERVOSO CENTRALE e PERIFERICO </vt:lpstr>
      <vt:lpstr>Presentazione standard di PowerPoint</vt:lpstr>
      <vt:lpstr>Presentazione standard di PowerPoint</vt:lpstr>
      <vt:lpstr>SUDDIVISIONE FUNZIONALE DEL  SISTEMA NERVOSO </vt:lpstr>
      <vt:lpstr>Presentazione standard di PowerPoint</vt:lpstr>
      <vt:lpstr>TESSUTO NERVOSO - cenni sintetici (di richiamo) -</vt:lpstr>
      <vt:lpstr>TESSUTO NERVOSO: GENERALITA’</vt:lpstr>
      <vt:lpstr>N E U R O N E</vt:lpstr>
      <vt:lpstr>NEURONE</vt:lpstr>
      <vt:lpstr>Presentazione standard di PowerPoint</vt:lpstr>
      <vt:lpstr>CLASSIFICAZIONE MORFOLOGICA dei NEURONI</vt:lpstr>
      <vt:lpstr>Presentazione standard di PowerPoint</vt:lpstr>
      <vt:lpstr>DENDRITI</vt:lpstr>
      <vt:lpstr>Presentazione standard di PowerPoint</vt:lpstr>
      <vt:lpstr>Presentazione standard di PowerPoint</vt:lpstr>
      <vt:lpstr>FIBRE  NERVOSE MIELINICHE</vt:lpstr>
      <vt:lpstr>FIBRE  NERVOSE AMIELINICHE</vt:lpstr>
      <vt:lpstr>N E U R O G L ì A</vt:lpstr>
      <vt:lpstr>NEUROGLìA DEL SNC</vt:lpstr>
      <vt:lpstr>NEUROGLìA DEL SNP</vt:lpstr>
      <vt:lpstr>Presentazione standard di PowerPoint</vt:lpstr>
      <vt:lpstr>RAPPORTI MORFOLOGICI e FUNZIONALI tra NEURONI e tra NEURONI ed ORGANI EFFETTORI</vt:lpstr>
      <vt:lpstr>S I N A P S I</vt:lpstr>
      <vt:lpstr>GIUNZIONI CITONEURALI</vt:lpstr>
      <vt:lpstr>MECCANISMO DI PASSAGGIO DELL’ IMPULSO NERVOSO ATTRAVERSO LO SPAZIO SINAPTICO (o GIUNZIONALE) [Cenni]</vt:lpstr>
      <vt:lpstr>Presentazione standard di PowerPoint</vt:lpstr>
      <vt:lpstr>ORGANIZZAZIONE DEL TESSUTO NERVOSO NEL SNC [1]</vt:lpstr>
      <vt:lpstr>ORGANIZZAZIONE DEL TESSUTO NERVOSO NEL SNC [2]</vt:lpstr>
      <vt:lpstr>ORGANIZZAZIONE DEL TESSUTO NERVOSO NEL SNP</vt:lpstr>
      <vt:lpstr>Presentazione standard di PowerPoint</vt:lpstr>
      <vt:lpstr>N E R V I</vt:lpstr>
      <vt:lpstr>G A N G L I</vt:lpstr>
      <vt:lpstr>DEFINIZIONI FUNZIONALI RELATIVE AI FASCI DEL SNC e AI NERVI DEL SNP</vt:lpstr>
      <vt:lpstr>Presentazione standard di PowerPoint</vt:lpstr>
      <vt:lpstr>CLASSIFICAZIONE DELLA  SENSIBILITÀ GENERALE</vt:lpstr>
      <vt:lpstr>CLASSIFICAZIONE DELLA  SENSIBILITÀ GENERALE</vt:lpstr>
      <vt:lpstr>CLASSIFICAZIONE DELLA SENSIBILITÀ SPECIFICA e SENSIBILITA’ VISCERALE SPECIALE</vt:lpstr>
      <vt:lpstr>CENNI di ORGANOGENESI del SISTEMA NERVOSO</vt:lpstr>
      <vt:lpstr>ORGANOGENESI del SISTEMA NERVOSO</vt:lpstr>
      <vt:lpstr>Presentazione standard di PowerPoint</vt:lpstr>
      <vt:lpstr>Presentazione standard di PowerPoint</vt:lpstr>
      <vt:lpstr>PROGRESSIONE ORGANOGENETICA  dei NERVI ENCEFALICI</vt:lpstr>
      <vt:lpstr>Presentazione standard di PowerPoint</vt:lpstr>
      <vt:lpstr>SISTEMI DI PROTEZIONE DEL  SISTEMA NERVOSO CENTRALE</vt:lpstr>
      <vt:lpstr>Presentazione standard di PowerPoint</vt:lpstr>
      <vt:lpstr>Presentazione standard di PowerPoint</vt:lpstr>
      <vt:lpstr>VENTRICOLI  ENCEFALICI e CANALE CENTRALE del MIDOLLO SPINALE</vt:lpstr>
      <vt:lpstr>Presentazione standard di PowerPoint</vt:lpstr>
      <vt:lpstr>Presentazione standard di PowerPoint</vt:lpstr>
      <vt:lpstr>     MENINGI ENCEFALICHE</vt:lpstr>
      <vt:lpstr>Presentazione standard di PowerPoint</vt:lpstr>
      <vt:lpstr>MENINGI ENCEFALICHE</vt:lpstr>
      <vt:lpstr>Presentazione standard di PowerPoint</vt:lpstr>
      <vt:lpstr>MENINGI SPINALI</vt:lpstr>
      <vt:lpstr>Presentazione standard di PowerPoint</vt:lpstr>
      <vt:lpstr>Presentazione standard di PowerPoint</vt:lpstr>
      <vt:lpstr>MENINGI  SPINALI</vt:lpstr>
      <vt:lpstr>Liquor (Liquido cefalo-rachidiano, Liquido cerebro-spinale, LCS)</vt:lpstr>
      <vt:lpstr>LOCALIZZAZIONE  DEL  LCS</vt:lpstr>
      <vt:lpstr>CIRCOLAZIONE  LIQUORALE</vt:lpstr>
      <vt:lpstr>Liquido cerebro-spinale (LCS)</vt:lpstr>
      <vt:lpstr>DIFFUSIONE DEL LIQUIDO CEREBRO-SPINALE (LCS)</vt:lpstr>
      <vt:lpstr>BARRIERA EMATO-ENCEFALICA</vt:lpstr>
      <vt:lpstr>Presentazione standard di PowerPoint</vt:lpstr>
      <vt:lpstr>Presentazione standard di PowerPoint</vt:lpstr>
      <vt:lpstr>Barriera sangue – LCE (Liquido Extracellulare)</vt:lpstr>
      <vt:lpstr>VASCOLARIZZAZIONE  SANGUIFERA del MIDOLLO SPINALE</vt:lpstr>
      <vt:lpstr>Presentazione standard di PowerPoint</vt:lpstr>
      <vt:lpstr>VASCOLARIZZAZIONE ARTERIOSA del MIDOLLO SPINALE</vt:lpstr>
      <vt:lpstr>DRENAGGIO VENOSO del MIDOLLO SPINALE</vt:lpstr>
      <vt:lpstr>Presentazione standard di PowerPoint</vt:lpstr>
      <vt:lpstr>IRRORAZIONE ARTERIOSA DEI DISTRETTI  DELL’ ENCEFALO</vt:lpstr>
      <vt:lpstr>Presentazione standard di PowerPoint</vt:lpstr>
      <vt:lpstr>CIRCOLO ARTERIOSO ENCEFALICO di Willis</vt:lpstr>
      <vt:lpstr>Presentazione standard di PowerPoint</vt:lpstr>
      <vt:lpstr>SISTEMA ARTERIOSO di WILLIS</vt:lpstr>
      <vt:lpstr>Presentazione standard di PowerPoint</vt:lpstr>
      <vt:lpstr>IRRORAZONE EMISFERI TELENCEFALICI PROIEZIONE LATERALE</vt:lpstr>
      <vt:lpstr>Presentazione standard di PowerPoint</vt:lpstr>
      <vt:lpstr>DRENAGGIO VENOSO DELL’ ENCEFALO</vt:lpstr>
      <vt:lpstr>SENI VENOSI della DURA MADRE </vt:lpstr>
      <vt:lpstr>Presentazione standard di PowerPoint</vt:lpstr>
    </vt:vector>
  </TitlesOfParts>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SUDDIVISIONE MORFOLOGICA DEL SISTEMA NERVOSO</dc:title>
  <dc:creator>Vittorio Grill</dc:creator>
  <cp:lastModifiedBy>Utente di Microsoft Office</cp:lastModifiedBy>
  <cp:revision>208</cp:revision>
  <cp:lastPrinted>2020-02-20T14:49:54Z</cp:lastPrinted>
  <dcterms:created xsi:type="dcterms:W3CDTF">2000-11-14T19:49:23Z</dcterms:created>
  <dcterms:modified xsi:type="dcterms:W3CDTF">2021-03-12T10:32:23Z</dcterms:modified>
</cp:coreProperties>
</file>