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65"/>
  </p:notesMasterIdLst>
  <p:sldIdLst>
    <p:sldId id="315" r:id="rId2"/>
    <p:sldId id="256" r:id="rId3"/>
    <p:sldId id="257" r:id="rId4"/>
    <p:sldId id="316" r:id="rId5"/>
    <p:sldId id="344" r:id="rId6"/>
    <p:sldId id="258" r:id="rId7"/>
    <p:sldId id="301" r:id="rId8"/>
    <p:sldId id="318" r:id="rId9"/>
    <p:sldId id="319" r:id="rId10"/>
    <p:sldId id="304" r:id="rId11"/>
    <p:sldId id="307" r:id="rId12"/>
    <p:sldId id="320" r:id="rId13"/>
    <p:sldId id="261" r:id="rId14"/>
    <p:sldId id="321" r:id="rId15"/>
    <p:sldId id="262" r:id="rId16"/>
    <p:sldId id="322" r:id="rId17"/>
    <p:sldId id="263" r:id="rId18"/>
    <p:sldId id="264" r:id="rId19"/>
    <p:sldId id="326" r:id="rId20"/>
    <p:sldId id="265" r:id="rId21"/>
    <p:sldId id="325" r:id="rId22"/>
    <p:sldId id="266" r:id="rId23"/>
    <p:sldId id="267" r:id="rId24"/>
    <p:sldId id="268" r:id="rId25"/>
    <p:sldId id="269" r:id="rId26"/>
    <p:sldId id="270" r:id="rId27"/>
    <p:sldId id="271" r:id="rId28"/>
    <p:sldId id="272" r:id="rId29"/>
    <p:sldId id="323" r:id="rId30"/>
    <p:sldId id="273" r:id="rId31"/>
    <p:sldId id="324" r:id="rId32"/>
    <p:sldId id="274" r:id="rId33"/>
    <p:sldId id="277" r:id="rId34"/>
    <p:sldId id="275" r:id="rId35"/>
    <p:sldId id="328" r:id="rId36"/>
    <p:sldId id="329" r:id="rId37"/>
    <p:sldId id="330" r:id="rId38"/>
    <p:sldId id="331" r:id="rId39"/>
    <p:sldId id="333" r:id="rId40"/>
    <p:sldId id="332" r:id="rId41"/>
    <p:sldId id="281" r:id="rId42"/>
    <p:sldId id="282" r:id="rId43"/>
    <p:sldId id="334" r:id="rId44"/>
    <p:sldId id="311" r:id="rId45"/>
    <p:sldId id="313" r:id="rId46"/>
    <p:sldId id="310" r:id="rId47"/>
    <p:sldId id="336" r:id="rId48"/>
    <p:sldId id="342" r:id="rId49"/>
    <p:sldId id="343" r:id="rId50"/>
    <p:sldId id="285" r:id="rId51"/>
    <p:sldId id="284" r:id="rId52"/>
    <p:sldId id="283" r:id="rId53"/>
    <p:sldId id="338" r:id="rId54"/>
    <p:sldId id="339" r:id="rId55"/>
    <p:sldId id="341" r:id="rId56"/>
    <p:sldId id="340" r:id="rId57"/>
    <p:sldId id="288" r:id="rId58"/>
    <p:sldId id="286" r:id="rId59"/>
    <p:sldId id="290" r:id="rId60"/>
    <p:sldId id="291" r:id="rId61"/>
    <p:sldId id="292" r:id="rId62"/>
    <p:sldId id="294" r:id="rId63"/>
    <p:sldId id="297" r:id="rId64"/>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5pPr>
    <a:lvl6pPr marL="22860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6pPr>
    <a:lvl7pPr marL="27432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7pPr>
    <a:lvl8pPr marL="32004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8pPr>
    <a:lvl9pPr marL="36576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68"/>
    <p:restoredTop sz="94715"/>
  </p:normalViewPr>
  <p:slideViewPr>
    <p:cSldViewPr>
      <p:cViewPr varScale="1">
        <p:scale>
          <a:sx n="122" d="100"/>
          <a:sy n="122" d="100"/>
        </p:scale>
        <p:origin x="1464" y="184"/>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varScale="1">
      <p:scale>
        <a:sx n="100" d="100"/>
        <a:sy n="100"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0"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1"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2" name="Rectangle 4"/>
          <p:cNvSpPr>
            <a:spLocks noGrp="1" noChangeArrowheads="1"/>
          </p:cNvSpPr>
          <p:nvPr>
            <p:ph type="hdr"/>
          </p:nvPr>
        </p:nvSpPr>
        <p:spPr bwMode="auto">
          <a:xfrm>
            <a:off x="0" y="0"/>
            <a:ext cx="29670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2053" name="Rectangle 5"/>
          <p:cNvSpPr>
            <a:spLocks noGrp="1" noChangeArrowheads="1"/>
          </p:cNvSpPr>
          <p:nvPr>
            <p:ph type="dt"/>
          </p:nvPr>
        </p:nvSpPr>
        <p:spPr bwMode="auto">
          <a:xfrm>
            <a:off x="3886200" y="0"/>
            <a:ext cx="29670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2054" name="Rectangle 6"/>
          <p:cNvSpPr>
            <a:spLocks noGrp="1" noRot="1" noChangeAspect="1" noChangeArrowheads="1"/>
          </p:cNvSpPr>
          <p:nvPr>
            <p:ph type="sldImg"/>
          </p:nvPr>
        </p:nvSpPr>
        <p:spPr bwMode="auto">
          <a:xfrm>
            <a:off x="1143000" y="685800"/>
            <a:ext cx="4567238" cy="3424238"/>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55" name="Rectangle 7"/>
          <p:cNvSpPr>
            <a:spLocks noGrp="1" noChangeArrowheads="1"/>
          </p:cNvSpPr>
          <p:nvPr>
            <p:ph type="body"/>
          </p:nvPr>
        </p:nvSpPr>
        <p:spPr bwMode="auto">
          <a:xfrm>
            <a:off x="914400" y="4343400"/>
            <a:ext cx="5024438" cy="4110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it-IT" altLang="it-IT"/>
          </a:p>
        </p:txBody>
      </p:sp>
      <p:sp>
        <p:nvSpPr>
          <p:cNvPr id="2056" name="Rectangle 8"/>
          <p:cNvSpPr>
            <a:spLocks noGrp="1" noChangeArrowheads="1"/>
          </p:cNvSpPr>
          <p:nvPr>
            <p:ph type="ftr"/>
          </p:nvPr>
        </p:nvSpPr>
        <p:spPr bwMode="auto">
          <a:xfrm>
            <a:off x="0" y="8686800"/>
            <a:ext cx="29670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2057" name="Rectangle 9"/>
          <p:cNvSpPr>
            <a:spLocks noGrp="1" noChangeArrowheads="1"/>
          </p:cNvSpPr>
          <p:nvPr>
            <p:ph type="sldNum"/>
          </p:nvPr>
        </p:nvSpPr>
        <p:spPr bwMode="auto">
          <a:xfrm>
            <a:off x="3886200" y="8686800"/>
            <a:ext cx="29670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fld id="{260F712B-81E6-4D59-BFA8-0CF0B6492A57}"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965CD616-E345-483A-8C58-5C41025A73E7}" type="slidenum">
              <a:rPr lang="it-IT" altLang="it-IT"/>
              <a:pPr/>
              <a:t>2</a:t>
            </a:fld>
            <a:endParaRPr lang="it-IT" altLang="it-IT"/>
          </a:p>
        </p:txBody>
      </p:sp>
      <p:sp>
        <p:nvSpPr>
          <p:cNvPr id="460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0FB4F94A-6F02-454C-B5E9-F46B51164BF2}" type="slidenum">
              <a:rPr lang="it-IT" altLang="it-IT"/>
              <a:pPr/>
              <a:t>17</a:t>
            </a:fld>
            <a:endParaRPr lang="it-IT" altLang="it-IT"/>
          </a:p>
        </p:txBody>
      </p:sp>
      <p:sp>
        <p:nvSpPr>
          <p:cNvPr id="532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51238BFE-3BA3-401D-A60D-72D476A5CAA5}" type="slidenum">
              <a:rPr lang="it-IT" altLang="it-IT"/>
              <a:pPr/>
              <a:t>18</a:t>
            </a:fld>
            <a:endParaRPr lang="it-IT" altLang="it-IT"/>
          </a:p>
        </p:txBody>
      </p:sp>
      <p:sp>
        <p:nvSpPr>
          <p:cNvPr id="542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D94F29C2-D38D-4073-8BB6-523E1BCFC997}" type="slidenum">
              <a:rPr lang="it-IT" altLang="it-IT"/>
              <a:pPr/>
              <a:t>20</a:t>
            </a:fld>
            <a:endParaRPr lang="it-IT" altLang="it-IT"/>
          </a:p>
        </p:txBody>
      </p:sp>
      <p:sp>
        <p:nvSpPr>
          <p:cNvPr id="552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DADB93D5-584A-4914-85CB-495593CCDF4E}" type="slidenum">
              <a:rPr lang="it-IT" altLang="it-IT"/>
              <a:pPr/>
              <a:t>22</a:t>
            </a:fld>
            <a:endParaRPr lang="it-IT" altLang="it-IT"/>
          </a:p>
        </p:txBody>
      </p:sp>
      <p:sp>
        <p:nvSpPr>
          <p:cNvPr id="563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A9CE2725-743F-4E30-803F-B5DAF8B973A1}" type="slidenum">
              <a:rPr lang="it-IT" altLang="it-IT"/>
              <a:pPr/>
              <a:t>23</a:t>
            </a:fld>
            <a:endParaRPr lang="it-IT" altLang="it-IT"/>
          </a:p>
        </p:txBody>
      </p:sp>
      <p:sp>
        <p:nvSpPr>
          <p:cNvPr id="573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AAD6AE9C-A9F0-4876-BD4F-6993AA2B9F51}" type="slidenum">
              <a:rPr lang="it-IT" altLang="it-IT"/>
              <a:pPr/>
              <a:t>24</a:t>
            </a:fld>
            <a:endParaRPr lang="it-IT" altLang="it-IT"/>
          </a:p>
        </p:txBody>
      </p:sp>
      <p:sp>
        <p:nvSpPr>
          <p:cNvPr id="583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2BEC5563-836E-4212-B94E-EA983B6E677D}" type="slidenum">
              <a:rPr lang="it-IT" altLang="it-IT"/>
              <a:pPr/>
              <a:t>25</a:t>
            </a:fld>
            <a:endParaRPr lang="it-IT" altLang="it-IT"/>
          </a:p>
        </p:txBody>
      </p:sp>
      <p:sp>
        <p:nvSpPr>
          <p:cNvPr id="593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D5501024-77F7-447C-B3B3-5327EB91AEFC}" type="slidenum">
              <a:rPr lang="it-IT" altLang="it-IT"/>
              <a:pPr/>
              <a:t>26</a:t>
            </a:fld>
            <a:endParaRPr lang="it-IT" altLang="it-IT"/>
          </a:p>
        </p:txBody>
      </p:sp>
      <p:sp>
        <p:nvSpPr>
          <p:cNvPr id="604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41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CD6AF3C1-3AB2-425B-B0AE-A9105B895CE4}" type="slidenum">
              <a:rPr lang="it-IT" altLang="it-IT"/>
              <a:pPr/>
              <a:t>27</a:t>
            </a:fld>
            <a:endParaRPr lang="it-IT" altLang="it-IT"/>
          </a:p>
        </p:txBody>
      </p:sp>
      <p:sp>
        <p:nvSpPr>
          <p:cNvPr id="614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06DFA061-9797-458B-8D0E-B401E9C834BD}" type="slidenum">
              <a:rPr lang="it-IT" altLang="it-IT"/>
              <a:pPr/>
              <a:t>28</a:t>
            </a:fld>
            <a:endParaRPr lang="it-IT" altLang="it-IT"/>
          </a:p>
        </p:txBody>
      </p:sp>
      <p:sp>
        <p:nvSpPr>
          <p:cNvPr id="624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7200730A-7BD3-435B-8248-3D734FAE89E4}" type="slidenum">
              <a:rPr lang="it-IT" altLang="it-IT"/>
              <a:pPr/>
              <a:t>3</a:t>
            </a:fld>
            <a:endParaRPr lang="it-IT" altLang="it-IT"/>
          </a:p>
        </p:txBody>
      </p:sp>
      <p:sp>
        <p:nvSpPr>
          <p:cNvPr id="471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2773FAE3-AFC7-4D18-B8EF-C219D2FC4424}" type="slidenum">
              <a:rPr lang="it-IT" altLang="it-IT"/>
              <a:pPr/>
              <a:t>30</a:t>
            </a:fld>
            <a:endParaRPr lang="it-IT" altLang="it-IT"/>
          </a:p>
        </p:txBody>
      </p:sp>
      <p:sp>
        <p:nvSpPr>
          <p:cNvPr id="634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0" name="Rectangle 2"/>
          <p:cNvSpPr txBox="1">
            <a:spLocks noGrp="1" noChangeArrowheads="1"/>
          </p:cNvSpPr>
          <p:nvPr>
            <p:ph type="body" idx="1"/>
          </p:nvPr>
        </p:nvSpPr>
        <p:spPr bwMode="auto">
          <a:xfrm>
            <a:off x="914400" y="4343400"/>
            <a:ext cx="50276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699ECF5C-D98B-4D61-BD59-4C1D2303A981}" type="slidenum">
              <a:rPr lang="it-IT" altLang="it-IT"/>
              <a:pPr/>
              <a:t>32</a:t>
            </a:fld>
            <a:endParaRPr lang="it-IT" altLang="it-IT"/>
          </a:p>
        </p:txBody>
      </p:sp>
      <p:sp>
        <p:nvSpPr>
          <p:cNvPr id="645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4" name="Rectangle 2"/>
          <p:cNvSpPr txBox="1">
            <a:spLocks noGrp="1" noChangeArrowheads="1"/>
          </p:cNvSpPr>
          <p:nvPr>
            <p:ph type="body" idx="1"/>
          </p:nvPr>
        </p:nvSpPr>
        <p:spPr bwMode="auto">
          <a:xfrm>
            <a:off x="914400" y="4343400"/>
            <a:ext cx="50276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2AAB1D01-40F8-43C4-87AA-147A5CA3B78F}" type="slidenum">
              <a:rPr lang="it-IT" altLang="it-IT"/>
              <a:pPr/>
              <a:t>33</a:t>
            </a:fld>
            <a:endParaRPr lang="it-IT" altLang="it-IT"/>
          </a:p>
        </p:txBody>
      </p:sp>
      <p:sp>
        <p:nvSpPr>
          <p:cNvPr id="675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6" name="Rectangle 2"/>
          <p:cNvSpPr txBox="1">
            <a:spLocks noGrp="1" noChangeArrowheads="1"/>
          </p:cNvSpPr>
          <p:nvPr>
            <p:ph type="body" idx="1"/>
          </p:nvPr>
        </p:nvSpPr>
        <p:spPr bwMode="auto">
          <a:xfrm>
            <a:off x="914400" y="4329113"/>
            <a:ext cx="5027613" cy="4151312"/>
          </a:xfrm>
          <a:prstGeom prst="rect">
            <a:avLst/>
          </a:prstGeom>
          <a:solidFill>
            <a:srgbClr val="FFFFFF"/>
          </a:solidFill>
          <a:ln w="9360" cap="flat">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42C59FF8-9D29-4E31-A833-099C31B2BF43}" type="slidenum">
              <a:rPr lang="it-IT" altLang="it-IT"/>
              <a:pPr/>
              <a:t>34</a:t>
            </a:fld>
            <a:endParaRPr lang="it-IT" altLang="it-IT"/>
          </a:p>
        </p:txBody>
      </p:sp>
      <p:sp>
        <p:nvSpPr>
          <p:cNvPr id="655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Rectangle 2"/>
          <p:cNvSpPr txBox="1">
            <a:spLocks noGrp="1" noChangeArrowheads="1"/>
          </p:cNvSpPr>
          <p:nvPr>
            <p:ph type="body" idx="1"/>
          </p:nvPr>
        </p:nvSpPr>
        <p:spPr bwMode="auto">
          <a:xfrm>
            <a:off x="914400" y="4343400"/>
            <a:ext cx="50276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86807F09-D6F5-414B-A5A7-14EBA07557F0}" type="slidenum">
              <a:rPr lang="it-IT" altLang="it-IT"/>
              <a:pPr/>
              <a:t>41</a:t>
            </a:fld>
            <a:endParaRPr lang="it-IT" altLang="it-IT"/>
          </a:p>
        </p:txBody>
      </p:sp>
      <p:sp>
        <p:nvSpPr>
          <p:cNvPr id="71681" name="Rectangle 1"/>
          <p:cNvSpPr txBox="1">
            <a:spLocks noGrp="1" noRot="1" noChangeAspect="1" noChangeArrowheads="1"/>
          </p:cNvSpPr>
          <p:nvPr>
            <p:ph type="sldImg"/>
          </p:nvPr>
        </p:nvSpPr>
        <p:spPr bwMode="auto">
          <a:xfrm>
            <a:off x="1143000" y="685800"/>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2" name="Rectangle 2"/>
          <p:cNvSpPr txBox="1">
            <a:spLocks noGrp="1" noChangeArrowheads="1"/>
          </p:cNvSpPr>
          <p:nvPr>
            <p:ph type="body" idx="1"/>
          </p:nvPr>
        </p:nvSpPr>
        <p:spPr bwMode="auto">
          <a:xfrm>
            <a:off x="914400" y="4343400"/>
            <a:ext cx="50276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E012D500-0EEA-4405-877F-0720A39001BE}" type="slidenum">
              <a:rPr lang="it-IT" altLang="it-IT"/>
              <a:pPr/>
              <a:t>42</a:t>
            </a:fld>
            <a:endParaRPr lang="it-IT" altLang="it-IT"/>
          </a:p>
        </p:txBody>
      </p:sp>
      <p:sp>
        <p:nvSpPr>
          <p:cNvPr id="72705" name="Rectangle 1"/>
          <p:cNvSpPr txBox="1">
            <a:spLocks noGrp="1" noRot="1" noChangeAspect="1" noChangeArrowheads="1"/>
          </p:cNvSpPr>
          <p:nvPr>
            <p:ph type="sldImg"/>
          </p:nvPr>
        </p:nvSpPr>
        <p:spPr bwMode="auto">
          <a:xfrm>
            <a:off x="1143000" y="685800"/>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6" name="Rectangle 2"/>
          <p:cNvSpPr txBox="1">
            <a:spLocks noGrp="1" noChangeArrowheads="1"/>
          </p:cNvSpPr>
          <p:nvPr>
            <p:ph type="body" idx="1"/>
          </p:nvPr>
        </p:nvSpPr>
        <p:spPr bwMode="auto">
          <a:xfrm>
            <a:off x="914400" y="4343400"/>
            <a:ext cx="50276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1C0F0DB7-E15B-46DD-A673-01D2D3823613}"/>
              </a:ext>
            </a:extLst>
          </p:cNvPr>
          <p:cNvSpPr>
            <a:spLocks noGrp="1" noChangeArrowheads="1"/>
          </p:cNvSpPr>
          <p:nvPr>
            <p:ph type="sldNum"/>
          </p:nvPr>
        </p:nvSpPr>
        <p:spPr>
          <a:ln/>
        </p:spPr>
        <p:txBody>
          <a:bodyPr/>
          <a:lstStyle/>
          <a:p>
            <a:fld id="{FC36044F-C462-4A6D-869F-041E0AA41FCD}" type="slidenum">
              <a:rPr lang="it-IT" altLang="it-IT"/>
              <a:pPr/>
              <a:t>44</a:t>
            </a:fld>
            <a:endParaRPr lang="it-IT" altLang="it-IT"/>
          </a:p>
        </p:txBody>
      </p:sp>
      <p:sp>
        <p:nvSpPr>
          <p:cNvPr id="47105" name="Rectangle 1">
            <a:extLst>
              <a:ext uri="{FF2B5EF4-FFF2-40B4-BE49-F238E27FC236}">
                <a16:creationId xmlns:a16="http://schemas.microsoft.com/office/drawing/2014/main" id="{DF5F0EE8-46DE-439F-923F-6CEF3742B44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Rectangle 2">
            <a:extLst>
              <a:ext uri="{FF2B5EF4-FFF2-40B4-BE49-F238E27FC236}">
                <a16:creationId xmlns:a16="http://schemas.microsoft.com/office/drawing/2014/main" id="{ECFF6F60-B3E4-417A-ACEF-B7E0FC88CBF9}"/>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0648886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00C8FEC4-514F-4E4A-8C79-F4F26B549129}"/>
              </a:ext>
            </a:extLst>
          </p:cNvPr>
          <p:cNvSpPr>
            <a:spLocks noGrp="1" noChangeArrowheads="1"/>
          </p:cNvSpPr>
          <p:nvPr>
            <p:ph type="sldNum"/>
          </p:nvPr>
        </p:nvSpPr>
        <p:spPr>
          <a:ln/>
        </p:spPr>
        <p:txBody>
          <a:bodyPr/>
          <a:lstStyle/>
          <a:p>
            <a:fld id="{AB2A2197-790E-4073-AE08-6D45CFBFAEEC}" type="slidenum">
              <a:rPr lang="it-IT" altLang="it-IT"/>
              <a:pPr/>
              <a:t>45</a:t>
            </a:fld>
            <a:endParaRPr lang="it-IT" altLang="it-IT"/>
          </a:p>
        </p:txBody>
      </p:sp>
      <p:sp>
        <p:nvSpPr>
          <p:cNvPr id="49153" name="Rectangle 1">
            <a:extLst>
              <a:ext uri="{FF2B5EF4-FFF2-40B4-BE49-F238E27FC236}">
                <a16:creationId xmlns:a16="http://schemas.microsoft.com/office/drawing/2014/main" id="{2D5A37BB-1292-4B39-ABCA-5A4FC06C24D3}"/>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Rectangle 2">
            <a:extLst>
              <a:ext uri="{FF2B5EF4-FFF2-40B4-BE49-F238E27FC236}">
                <a16:creationId xmlns:a16="http://schemas.microsoft.com/office/drawing/2014/main" id="{8C770121-CF18-44F4-B3D8-722BE2D73800}"/>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84704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C457FCED-01EE-45AA-B605-C9B0196B38F6}"/>
              </a:ext>
            </a:extLst>
          </p:cNvPr>
          <p:cNvSpPr>
            <a:spLocks noGrp="1" noChangeArrowheads="1"/>
          </p:cNvSpPr>
          <p:nvPr>
            <p:ph type="sldNum"/>
          </p:nvPr>
        </p:nvSpPr>
        <p:spPr>
          <a:ln/>
        </p:spPr>
        <p:txBody>
          <a:bodyPr/>
          <a:lstStyle/>
          <a:p>
            <a:fld id="{361E4298-A466-4BAA-B128-DB27ADFEDB1F}" type="slidenum">
              <a:rPr lang="it-IT" altLang="it-IT"/>
              <a:pPr/>
              <a:t>46</a:t>
            </a:fld>
            <a:endParaRPr lang="it-IT" altLang="it-IT"/>
          </a:p>
        </p:txBody>
      </p:sp>
      <p:sp>
        <p:nvSpPr>
          <p:cNvPr id="39937" name="Rectangle 1">
            <a:extLst>
              <a:ext uri="{FF2B5EF4-FFF2-40B4-BE49-F238E27FC236}">
                <a16:creationId xmlns:a16="http://schemas.microsoft.com/office/drawing/2014/main" id="{1D1390D0-EE21-47A6-8F8D-7CB05249D41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Rectangle 2">
            <a:extLst>
              <a:ext uri="{FF2B5EF4-FFF2-40B4-BE49-F238E27FC236}">
                <a16:creationId xmlns:a16="http://schemas.microsoft.com/office/drawing/2014/main" id="{60D50991-B26C-4BBC-B640-EAE2D9AEE130}"/>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0747289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0D71DE47-48B6-AD41-A37E-FE25B17E97A4}"/>
              </a:ext>
            </a:extLst>
          </p:cNvPr>
          <p:cNvSpPr>
            <a:spLocks noGrp="1" noChangeArrowheads="1"/>
          </p:cNvSpPr>
          <p:nvPr>
            <p:ph type="sldNum"/>
          </p:nvPr>
        </p:nvSpPr>
        <p:spPr>
          <a:ln/>
        </p:spPr>
        <p:txBody>
          <a:bodyPr/>
          <a:lstStyle/>
          <a:p>
            <a:fld id="{3115D02F-7F9B-194C-9F92-4F7DFC9B76EF}" type="slidenum">
              <a:rPr lang="it-IT" altLang="it-IT"/>
              <a:pPr/>
              <a:t>48</a:t>
            </a:fld>
            <a:endParaRPr lang="it-IT" altLang="it-IT"/>
          </a:p>
        </p:txBody>
      </p:sp>
      <p:sp>
        <p:nvSpPr>
          <p:cNvPr id="64513" name="Text Box 1">
            <a:extLst>
              <a:ext uri="{FF2B5EF4-FFF2-40B4-BE49-F238E27FC236}">
                <a16:creationId xmlns:a16="http://schemas.microsoft.com/office/drawing/2014/main" id="{E8D362AD-5C6D-C444-8404-FA50B5F92736}"/>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4" name="Text Box 2">
            <a:extLst>
              <a:ext uri="{FF2B5EF4-FFF2-40B4-BE49-F238E27FC236}">
                <a16:creationId xmlns:a16="http://schemas.microsoft.com/office/drawing/2014/main" id="{08617F2A-2B01-0F43-BFA4-FDF946A62FA2}"/>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141207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BFEEA704-CDD0-416E-BB29-16F92F75F892}" type="slidenum">
              <a:rPr lang="it-IT" altLang="it-IT"/>
              <a:pPr/>
              <a:t>6</a:t>
            </a:fld>
            <a:endParaRPr lang="it-IT" alt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0"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38911797-4BCF-0F4C-9D1D-96229CD161F6}"/>
              </a:ext>
            </a:extLst>
          </p:cNvPr>
          <p:cNvSpPr>
            <a:spLocks noGrp="1" noChangeArrowheads="1"/>
          </p:cNvSpPr>
          <p:nvPr>
            <p:ph type="sldNum"/>
          </p:nvPr>
        </p:nvSpPr>
        <p:spPr>
          <a:ln/>
        </p:spPr>
        <p:txBody>
          <a:bodyPr/>
          <a:lstStyle/>
          <a:p>
            <a:fld id="{BFDFD745-CED8-334F-82B7-AACD18D819AE}" type="slidenum">
              <a:rPr lang="it-IT" altLang="it-IT"/>
              <a:pPr/>
              <a:t>49</a:t>
            </a:fld>
            <a:endParaRPr lang="it-IT" altLang="it-IT"/>
          </a:p>
        </p:txBody>
      </p:sp>
      <p:sp>
        <p:nvSpPr>
          <p:cNvPr id="65537" name="Text Box 1">
            <a:extLst>
              <a:ext uri="{FF2B5EF4-FFF2-40B4-BE49-F238E27FC236}">
                <a16:creationId xmlns:a16="http://schemas.microsoft.com/office/drawing/2014/main" id="{F58D7C5A-5B84-3847-A17A-0FA66ACAEB6F}"/>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Text Box 2">
            <a:extLst>
              <a:ext uri="{FF2B5EF4-FFF2-40B4-BE49-F238E27FC236}">
                <a16:creationId xmlns:a16="http://schemas.microsoft.com/office/drawing/2014/main" id="{E9B32245-6B7C-6D42-AD33-317259D48991}"/>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0556598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0D837700-19CE-9B46-8626-69DEA51D60D2}"/>
              </a:ext>
            </a:extLst>
          </p:cNvPr>
          <p:cNvSpPr>
            <a:spLocks noGrp="1" noChangeArrowheads="1"/>
          </p:cNvSpPr>
          <p:nvPr>
            <p:ph type="sldNum"/>
          </p:nvPr>
        </p:nvSpPr>
        <p:spPr>
          <a:ln/>
        </p:spPr>
        <p:txBody>
          <a:bodyPr/>
          <a:lstStyle/>
          <a:p>
            <a:fld id="{0F250F5A-E0EC-B44D-A5A4-CF2DB106C078}" type="slidenum">
              <a:rPr lang="it-IT" altLang="it-IT"/>
              <a:pPr/>
              <a:t>50</a:t>
            </a:fld>
            <a:endParaRPr lang="it-IT" altLang="it-IT"/>
          </a:p>
        </p:txBody>
      </p:sp>
      <p:sp>
        <p:nvSpPr>
          <p:cNvPr id="66561" name="Text Box 1">
            <a:extLst>
              <a:ext uri="{FF2B5EF4-FFF2-40B4-BE49-F238E27FC236}">
                <a16:creationId xmlns:a16="http://schemas.microsoft.com/office/drawing/2014/main" id="{4F0C6898-31FE-C14D-8B47-058B3AA828C1}"/>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2" name="Text Box 2">
            <a:extLst>
              <a:ext uri="{FF2B5EF4-FFF2-40B4-BE49-F238E27FC236}">
                <a16:creationId xmlns:a16="http://schemas.microsoft.com/office/drawing/2014/main" id="{0C57BB0E-B51B-CF4D-8C31-FBE6BBA8AD68}"/>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dirty="0"/>
          </a:p>
        </p:txBody>
      </p:sp>
    </p:spTree>
    <p:extLst>
      <p:ext uri="{BB962C8B-B14F-4D97-AF65-F5344CB8AC3E}">
        <p14:creationId xmlns:p14="http://schemas.microsoft.com/office/powerpoint/2010/main" val="983001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8A4962A7-01D6-4909-AB8E-FCCC87D945EA}" type="slidenum">
              <a:rPr lang="it-IT" altLang="it-IT"/>
              <a:pPr/>
              <a:t>51</a:t>
            </a:fld>
            <a:endParaRPr lang="it-IT" altLang="it-IT"/>
          </a:p>
        </p:txBody>
      </p:sp>
      <p:sp>
        <p:nvSpPr>
          <p:cNvPr id="747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01F51FEB-D078-4F27-BB2B-FA5893A0AD2C}" type="slidenum">
              <a:rPr lang="it-IT" altLang="it-IT"/>
              <a:pPr/>
              <a:t>52</a:t>
            </a:fld>
            <a:endParaRPr lang="it-IT" altLang="it-IT"/>
          </a:p>
        </p:txBody>
      </p:sp>
      <p:sp>
        <p:nvSpPr>
          <p:cNvPr id="737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728BBF24-C577-0C44-BA5C-3BFA4E62BF82}"/>
              </a:ext>
            </a:extLst>
          </p:cNvPr>
          <p:cNvSpPr>
            <a:spLocks noGrp="1" noChangeArrowheads="1"/>
          </p:cNvSpPr>
          <p:nvPr>
            <p:ph type="sldNum"/>
          </p:nvPr>
        </p:nvSpPr>
        <p:spPr>
          <a:ln/>
        </p:spPr>
        <p:txBody>
          <a:bodyPr/>
          <a:lstStyle/>
          <a:p>
            <a:fld id="{451CF868-6B9D-CB41-8046-ABAFF347AA33}" type="slidenum">
              <a:rPr lang="it-IT" altLang="it-IT"/>
              <a:pPr/>
              <a:t>53</a:t>
            </a:fld>
            <a:endParaRPr lang="it-IT" altLang="it-IT"/>
          </a:p>
        </p:txBody>
      </p:sp>
      <p:sp>
        <p:nvSpPr>
          <p:cNvPr id="58369" name="Text Box 1">
            <a:extLst>
              <a:ext uri="{FF2B5EF4-FFF2-40B4-BE49-F238E27FC236}">
                <a16:creationId xmlns:a16="http://schemas.microsoft.com/office/drawing/2014/main" id="{44A84F22-FA71-7147-8532-70FA6C2369D7}"/>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0" name="Text Box 2">
            <a:extLst>
              <a:ext uri="{FF2B5EF4-FFF2-40B4-BE49-F238E27FC236}">
                <a16:creationId xmlns:a16="http://schemas.microsoft.com/office/drawing/2014/main" id="{7C16C146-0346-4C42-9810-52468E0A5F39}"/>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8284055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D800138A-809D-AE49-BC0D-7870A71FEE56}"/>
              </a:ext>
            </a:extLst>
          </p:cNvPr>
          <p:cNvSpPr>
            <a:spLocks noGrp="1" noChangeArrowheads="1"/>
          </p:cNvSpPr>
          <p:nvPr>
            <p:ph type="sldNum"/>
          </p:nvPr>
        </p:nvSpPr>
        <p:spPr>
          <a:ln/>
        </p:spPr>
        <p:txBody>
          <a:bodyPr/>
          <a:lstStyle/>
          <a:p>
            <a:fld id="{02944EC8-DFB4-A349-8C32-F42C1B36D9F0}" type="slidenum">
              <a:rPr lang="it-IT" altLang="it-IT"/>
              <a:pPr/>
              <a:t>54</a:t>
            </a:fld>
            <a:endParaRPr lang="it-IT" altLang="it-IT"/>
          </a:p>
        </p:txBody>
      </p:sp>
      <p:sp>
        <p:nvSpPr>
          <p:cNvPr id="62465" name="Text Box 1">
            <a:extLst>
              <a:ext uri="{FF2B5EF4-FFF2-40B4-BE49-F238E27FC236}">
                <a16:creationId xmlns:a16="http://schemas.microsoft.com/office/drawing/2014/main" id="{A7E24748-66A0-AC4D-9659-D2F3310F2FCF}"/>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6" name="Text Box 2">
            <a:extLst>
              <a:ext uri="{FF2B5EF4-FFF2-40B4-BE49-F238E27FC236}">
                <a16:creationId xmlns:a16="http://schemas.microsoft.com/office/drawing/2014/main" id="{9C5C6934-C66F-794E-B851-A77EBF4D8D00}"/>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2193403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85AEDC3F-847B-4543-9601-8460722B63A9}" type="slidenum">
              <a:rPr lang="it-IT" altLang="it-IT"/>
              <a:pPr/>
              <a:t>57</a:t>
            </a:fld>
            <a:endParaRPr lang="it-IT" altLang="it-IT"/>
          </a:p>
        </p:txBody>
      </p:sp>
      <p:sp>
        <p:nvSpPr>
          <p:cNvPr id="788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6779E81C-9003-4BAF-BB4E-7C398E49B347}" type="slidenum">
              <a:rPr lang="it-IT" altLang="it-IT"/>
              <a:pPr/>
              <a:t>58</a:t>
            </a:fld>
            <a:endParaRPr lang="it-IT" altLang="it-IT"/>
          </a:p>
        </p:txBody>
      </p:sp>
      <p:sp>
        <p:nvSpPr>
          <p:cNvPr id="768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680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F491CBE8-2504-4662-8621-423BF6783D10}" type="slidenum">
              <a:rPr lang="it-IT" altLang="it-IT"/>
              <a:pPr/>
              <a:t>59</a:t>
            </a:fld>
            <a:endParaRPr lang="it-IT" altLang="it-IT"/>
          </a:p>
        </p:txBody>
      </p:sp>
      <p:sp>
        <p:nvSpPr>
          <p:cNvPr id="808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89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34165E53-FB60-4C05-953E-564799C67D09}" type="slidenum">
              <a:rPr lang="it-IT" altLang="it-IT"/>
              <a:pPr/>
              <a:t>60</a:t>
            </a:fld>
            <a:endParaRPr lang="it-IT" altLang="it-IT"/>
          </a:p>
        </p:txBody>
      </p:sp>
      <p:sp>
        <p:nvSpPr>
          <p:cNvPr id="819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F3874478-E2F2-407F-927D-51B41EA63ADF}"/>
              </a:ext>
            </a:extLst>
          </p:cNvPr>
          <p:cNvSpPr>
            <a:spLocks noGrp="1" noChangeArrowheads="1"/>
          </p:cNvSpPr>
          <p:nvPr>
            <p:ph type="sldNum"/>
          </p:nvPr>
        </p:nvSpPr>
        <p:spPr>
          <a:ln/>
        </p:spPr>
        <p:txBody>
          <a:bodyPr/>
          <a:lstStyle/>
          <a:p>
            <a:fld id="{EF762AF2-E772-4F9E-BD0E-46E197C6B288}" type="slidenum">
              <a:rPr lang="it-IT" altLang="it-IT"/>
              <a:pPr/>
              <a:t>7</a:t>
            </a:fld>
            <a:endParaRPr lang="it-IT" altLang="it-IT"/>
          </a:p>
        </p:txBody>
      </p:sp>
      <p:sp>
        <p:nvSpPr>
          <p:cNvPr id="78849" name="Rectangle 1">
            <a:extLst>
              <a:ext uri="{FF2B5EF4-FFF2-40B4-BE49-F238E27FC236}">
                <a16:creationId xmlns:a16="http://schemas.microsoft.com/office/drawing/2014/main" id="{292F6830-CB02-4F99-9A41-64A1C64C0670}"/>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0" name="Rectangle 2">
            <a:extLst>
              <a:ext uri="{FF2B5EF4-FFF2-40B4-BE49-F238E27FC236}">
                <a16:creationId xmlns:a16="http://schemas.microsoft.com/office/drawing/2014/main" id="{E34AF12C-371F-49EE-94BF-3F842A2BAAE6}"/>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9819447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5593B0A6-9CBF-4E2F-9E4D-DEB4F7139D75}" type="slidenum">
              <a:rPr lang="it-IT" altLang="it-IT"/>
              <a:pPr/>
              <a:t>61</a:t>
            </a:fld>
            <a:endParaRPr lang="it-IT" altLang="it-IT"/>
          </a:p>
        </p:txBody>
      </p:sp>
      <p:sp>
        <p:nvSpPr>
          <p:cNvPr id="829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294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D49D9133-E345-4A13-97E2-8DAEE4C748E6}" type="slidenum">
              <a:rPr lang="it-IT" altLang="it-IT"/>
              <a:pPr/>
              <a:t>62</a:t>
            </a:fld>
            <a:endParaRPr lang="it-IT" altLang="it-IT"/>
          </a:p>
        </p:txBody>
      </p:sp>
      <p:sp>
        <p:nvSpPr>
          <p:cNvPr id="849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DB7F695E-A0F4-419B-A8DE-B934F26C58AD}" type="slidenum">
              <a:rPr lang="it-IT" altLang="it-IT"/>
              <a:pPr/>
              <a:t>63</a:t>
            </a:fld>
            <a:endParaRPr lang="it-IT" altLang="it-IT"/>
          </a:p>
        </p:txBody>
      </p:sp>
      <p:sp>
        <p:nvSpPr>
          <p:cNvPr id="880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806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DA420434-BF93-476E-8871-B3E862F5349A}"/>
              </a:ext>
            </a:extLst>
          </p:cNvPr>
          <p:cNvSpPr>
            <a:spLocks noGrp="1" noChangeArrowheads="1"/>
          </p:cNvSpPr>
          <p:nvPr>
            <p:ph type="sldNum"/>
          </p:nvPr>
        </p:nvSpPr>
        <p:spPr>
          <a:ln/>
        </p:spPr>
        <p:txBody>
          <a:bodyPr/>
          <a:lstStyle/>
          <a:p>
            <a:fld id="{6A968AAA-A813-4EAD-8411-B277422010AE}" type="slidenum">
              <a:rPr lang="it-IT" altLang="it-IT"/>
              <a:pPr/>
              <a:t>10</a:t>
            </a:fld>
            <a:endParaRPr lang="it-IT" altLang="it-IT"/>
          </a:p>
        </p:txBody>
      </p:sp>
      <p:sp>
        <p:nvSpPr>
          <p:cNvPr id="81921" name="Rectangle 1">
            <a:extLst>
              <a:ext uri="{FF2B5EF4-FFF2-40B4-BE49-F238E27FC236}">
                <a16:creationId xmlns:a16="http://schemas.microsoft.com/office/drawing/2014/main" id="{AA79D9AF-9DB2-4B37-9957-D1EED3C10EE7}"/>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2" name="Rectangle 2">
            <a:extLst>
              <a:ext uri="{FF2B5EF4-FFF2-40B4-BE49-F238E27FC236}">
                <a16:creationId xmlns:a16="http://schemas.microsoft.com/office/drawing/2014/main" id="{E02CA818-5FB6-4CE3-9FF5-26CD0674637C}"/>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523426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BBF0ECC1-163B-4B84-B421-E1BBC5682979}"/>
              </a:ext>
            </a:extLst>
          </p:cNvPr>
          <p:cNvSpPr>
            <a:spLocks noGrp="1" noChangeArrowheads="1"/>
          </p:cNvSpPr>
          <p:nvPr>
            <p:ph type="sldNum"/>
          </p:nvPr>
        </p:nvSpPr>
        <p:spPr>
          <a:ln/>
        </p:spPr>
        <p:txBody>
          <a:bodyPr/>
          <a:lstStyle/>
          <a:p>
            <a:fld id="{0B67F596-34A3-4897-A16D-711E2694B03C}" type="slidenum">
              <a:rPr lang="it-IT" altLang="it-IT"/>
              <a:pPr/>
              <a:t>11</a:t>
            </a:fld>
            <a:endParaRPr lang="it-IT" altLang="it-IT"/>
          </a:p>
        </p:txBody>
      </p:sp>
      <p:sp>
        <p:nvSpPr>
          <p:cNvPr id="84993" name="Rectangle 1">
            <a:extLst>
              <a:ext uri="{FF2B5EF4-FFF2-40B4-BE49-F238E27FC236}">
                <a16:creationId xmlns:a16="http://schemas.microsoft.com/office/drawing/2014/main" id="{E1AFB7B7-0F03-4ABF-85FB-807F6A1B239F}"/>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a:extLst>
              <a:ext uri="{FF2B5EF4-FFF2-40B4-BE49-F238E27FC236}">
                <a16:creationId xmlns:a16="http://schemas.microsoft.com/office/drawing/2014/main" id="{0B691ABF-0A60-425E-8862-7F68DABB329F}"/>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128229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BAABF512-E5EB-104E-A22C-FC64B3CB6586}"/>
              </a:ext>
            </a:extLst>
          </p:cNvPr>
          <p:cNvSpPr>
            <a:spLocks noGrp="1" noChangeArrowheads="1"/>
          </p:cNvSpPr>
          <p:nvPr>
            <p:ph type="sldNum"/>
          </p:nvPr>
        </p:nvSpPr>
        <p:spPr>
          <a:ln/>
        </p:spPr>
        <p:txBody>
          <a:bodyPr/>
          <a:lstStyle/>
          <a:p>
            <a:fld id="{A8FABBF8-6795-0341-9E82-310E16DC5902}" type="slidenum">
              <a:rPr lang="it-IT" altLang="it-IT"/>
              <a:pPr/>
              <a:t>12</a:t>
            </a:fld>
            <a:endParaRPr lang="it-IT" altLang="it-IT"/>
          </a:p>
        </p:txBody>
      </p:sp>
      <p:sp>
        <p:nvSpPr>
          <p:cNvPr id="88065" name="Text Box 1">
            <a:extLst>
              <a:ext uri="{FF2B5EF4-FFF2-40B4-BE49-F238E27FC236}">
                <a16:creationId xmlns:a16="http://schemas.microsoft.com/office/drawing/2014/main" id="{DE881CF3-F401-E64C-ABAF-9AC07135F6D7}"/>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8066" name="Text Box 2">
            <a:extLst>
              <a:ext uri="{FF2B5EF4-FFF2-40B4-BE49-F238E27FC236}">
                <a16:creationId xmlns:a16="http://schemas.microsoft.com/office/drawing/2014/main" id="{96A41032-BF5E-8040-B7A0-638AB01AD198}"/>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897988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DD9977C8-C853-4945-AB9E-0526920B61DD}" type="slidenum">
              <a:rPr lang="it-IT" altLang="it-IT"/>
              <a:pPr/>
              <a:t>13</a:t>
            </a:fld>
            <a:endParaRPr lang="it-IT" altLang="it-IT"/>
          </a:p>
        </p:txBody>
      </p:sp>
      <p:sp>
        <p:nvSpPr>
          <p:cNvPr id="512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2079E43C-A303-45CE-AD8F-3C9A760587BC}" type="slidenum">
              <a:rPr lang="it-IT" altLang="it-IT"/>
              <a:pPr/>
              <a:t>15</a:t>
            </a:fld>
            <a:endParaRPr lang="it-IT" altLang="it-IT"/>
          </a:p>
        </p:txBody>
      </p:sp>
      <p:sp>
        <p:nvSpPr>
          <p:cNvPr id="522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EF0F15D8-6B64-4263-BC87-C5F03877A2F2}" type="slidenum">
              <a:rPr lang="it-IT" altLang="it-IT"/>
              <a:pPr/>
              <a:t>‹N›</a:t>
            </a:fld>
            <a:endParaRPr lang="it-IT" altLang="it-IT"/>
          </a:p>
        </p:txBody>
      </p:sp>
    </p:spTree>
    <p:extLst>
      <p:ext uri="{BB962C8B-B14F-4D97-AF65-F5344CB8AC3E}">
        <p14:creationId xmlns:p14="http://schemas.microsoft.com/office/powerpoint/2010/main" val="3426896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A247D5E-627D-4906-B9FA-5C049DB4E8C3}" type="slidenum">
              <a:rPr lang="it-IT" altLang="it-IT"/>
              <a:pPr/>
              <a:t>‹N›</a:t>
            </a:fld>
            <a:endParaRPr lang="it-IT" altLang="it-IT"/>
          </a:p>
        </p:txBody>
      </p:sp>
    </p:spTree>
    <p:extLst>
      <p:ext uri="{BB962C8B-B14F-4D97-AF65-F5344CB8AC3E}">
        <p14:creationId xmlns:p14="http://schemas.microsoft.com/office/powerpoint/2010/main" val="4065922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1925" y="609600"/>
            <a:ext cx="1941513" cy="54816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609600"/>
            <a:ext cx="5673725" cy="54816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1DA2A69C-B54B-4CF8-9297-5C703EE69B07}" type="slidenum">
              <a:rPr lang="it-IT" altLang="it-IT"/>
              <a:pPr/>
              <a:t>‹N›</a:t>
            </a:fld>
            <a:endParaRPr lang="it-IT" altLang="it-IT"/>
          </a:p>
        </p:txBody>
      </p:sp>
    </p:spTree>
    <p:extLst>
      <p:ext uri="{BB962C8B-B14F-4D97-AF65-F5344CB8AC3E}">
        <p14:creationId xmlns:p14="http://schemas.microsoft.com/office/powerpoint/2010/main" val="14720116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67638" cy="1138238"/>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6825" cy="41100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45025" y="1981200"/>
            <a:ext cx="3808413" cy="197802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645025" y="4111625"/>
            <a:ext cx="3808413" cy="19796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data 5"/>
          <p:cNvSpPr>
            <a:spLocks noGrp="1"/>
          </p:cNvSpPr>
          <p:nvPr>
            <p:ph type="dt" idx="10"/>
          </p:nvPr>
        </p:nvSpPr>
        <p:spPr>
          <a:xfrm>
            <a:off x="685800" y="6248400"/>
            <a:ext cx="1900238" cy="452438"/>
          </a:xfrm>
        </p:spPr>
        <p:txBody>
          <a:bodyPr/>
          <a:lstStyle>
            <a:lvl1pPr>
              <a:defRPr/>
            </a:lvl1pPr>
          </a:lstStyle>
          <a:p>
            <a:endParaRPr lang="it-IT" altLang="it-IT"/>
          </a:p>
        </p:txBody>
      </p:sp>
      <p:sp>
        <p:nvSpPr>
          <p:cNvPr id="7" name="Segnaposto piè di pagina 6"/>
          <p:cNvSpPr>
            <a:spLocks noGrp="1"/>
          </p:cNvSpPr>
          <p:nvPr>
            <p:ph type="ftr" idx="11"/>
          </p:nvPr>
        </p:nvSpPr>
        <p:spPr>
          <a:xfrm>
            <a:off x="3124200" y="6248400"/>
            <a:ext cx="2890838" cy="452438"/>
          </a:xfrm>
        </p:spPr>
        <p:txBody>
          <a:bodyPr/>
          <a:lstStyle>
            <a:lvl1pPr>
              <a:defRPr/>
            </a:lvl1pPr>
          </a:lstStyle>
          <a:p>
            <a:endParaRPr lang="it-IT" altLang="it-IT"/>
          </a:p>
        </p:txBody>
      </p:sp>
      <p:sp>
        <p:nvSpPr>
          <p:cNvPr id="8" name="Segnaposto numero diapositiva 7"/>
          <p:cNvSpPr>
            <a:spLocks noGrp="1"/>
          </p:cNvSpPr>
          <p:nvPr>
            <p:ph type="sldNum" idx="12"/>
          </p:nvPr>
        </p:nvSpPr>
        <p:spPr>
          <a:xfrm>
            <a:off x="6553200" y="6248400"/>
            <a:ext cx="1900238" cy="452438"/>
          </a:xfrm>
        </p:spPr>
        <p:txBody>
          <a:bodyPr/>
          <a:lstStyle>
            <a:lvl1pPr>
              <a:defRPr/>
            </a:lvl1pPr>
          </a:lstStyle>
          <a:p>
            <a:fld id="{7002931E-A697-4956-BB6A-D965FCE42514}" type="slidenum">
              <a:rPr lang="it-IT" altLang="it-IT"/>
              <a:pPr/>
              <a:t>‹N›</a:t>
            </a:fld>
            <a:endParaRPr lang="it-IT" altLang="it-IT"/>
          </a:p>
        </p:txBody>
      </p:sp>
    </p:spTree>
    <p:extLst>
      <p:ext uri="{BB962C8B-B14F-4D97-AF65-F5344CB8AC3E}">
        <p14:creationId xmlns:p14="http://schemas.microsoft.com/office/powerpoint/2010/main" val="14616563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olo, test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FD7FCFC-4AC5-4A5E-BE8D-EA95B10D56A2}"/>
              </a:ext>
            </a:extLst>
          </p:cNvPr>
          <p:cNvSpPr>
            <a:spLocks noGrp="1"/>
          </p:cNvSpPr>
          <p:nvPr>
            <p:ph type="title"/>
          </p:nvPr>
        </p:nvSpPr>
        <p:spPr>
          <a:xfrm>
            <a:off x="685800" y="463550"/>
            <a:ext cx="7769225" cy="1431925"/>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19637BE7-F271-41C3-9781-961A7BB5A8E8}"/>
              </a:ext>
            </a:extLst>
          </p:cNvPr>
          <p:cNvSpPr>
            <a:spLocks noGrp="1"/>
          </p:cNvSpPr>
          <p:nvPr>
            <p:ph type="body" sz="half" idx="1"/>
          </p:nvPr>
        </p:nvSpPr>
        <p:spPr>
          <a:xfrm>
            <a:off x="685800" y="1981200"/>
            <a:ext cx="3808413" cy="423227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1CF35115-6A74-4BB9-A6A9-F18A438929F9}"/>
              </a:ext>
            </a:extLst>
          </p:cNvPr>
          <p:cNvSpPr>
            <a:spLocks noGrp="1"/>
          </p:cNvSpPr>
          <p:nvPr>
            <p:ph sz="half" idx="2"/>
          </p:nvPr>
        </p:nvSpPr>
        <p:spPr>
          <a:xfrm>
            <a:off x="4646613" y="1981200"/>
            <a:ext cx="3808412" cy="423227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923B73D8-07D6-45CE-83BF-C6A0F8D1B18C}"/>
              </a:ext>
            </a:extLst>
          </p:cNvPr>
          <p:cNvSpPr>
            <a:spLocks noGrp="1"/>
          </p:cNvSpPr>
          <p:nvPr>
            <p:ph type="dt" idx="10"/>
          </p:nvPr>
        </p:nvSpPr>
        <p:spPr>
          <a:xfrm>
            <a:off x="685800" y="6248400"/>
            <a:ext cx="1901825" cy="457200"/>
          </a:xfrm>
        </p:spPr>
        <p:txBody>
          <a:bodyPr/>
          <a:lstStyle>
            <a:lvl1pPr>
              <a:defRPr/>
            </a:lvl1pPr>
          </a:lstStyle>
          <a:p>
            <a:endParaRPr lang="it-IT" altLang="it-IT"/>
          </a:p>
        </p:txBody>
      </p:sp>
      <p:sp>
        <p:nvSpPr>
          <p:cNvPr id="6" name="Segnaposto piè di pagina 5">
            <a:extLst>
              <a:ext uri="{FF2B5EF4-FFF2-40B4-BE49-F238E27FC236}">
                <a16:creationId xmlns:a16="http://schemas.microsoft.com/office/drawing/2014/main" id="{3A0E32E2-7672-4BBD-BF70-975DEF6CC6E2}"/>
              </a:ext>
            </a:extLst>
          </p:cNvPr>
          <p:cNvSpPr>
            <a:spLocks noGrp="1"/>
          </p:cNvSpPr>
          <p:nvPr>
            <p:ph type="ftr" idx="11"/>
          </p:nvPr>
        </p:nvSpPr>
        <p:spPr>
          <a:xfrm>
            <a:off x="3124200" y="6248400"/>
            <a:ext cx="2892425" cy="457200"/>
          </a:xfrm>
        </p:spPr>
        <p:txBody>
          <a:bodyPr/>
          <a:lstStyle>
            <a:lvl1pPr>
              <a:defRPr/>
            </a:lvl1pPr>
          </a:lstStyle>
          <a:p>
            <a:endParaRPr lang="it-IT" altLang="it-IT"/>
          </a:p>
        </p:txBody>
      </p:sp>
      <p:sp>
        <p:nvSpPr>
          <p:cNvPr id="7" name="Segnaposto numero diapositiva 6">
            <a:extLst>
              <a:ext uri="{FF2B5EF4-FFF2-40B4-BE49-F238E27FC236}">
                <a16:creationId xmlns:a16="http://schemas.microsoft.com/office/drawing/2014/main" id="{AA30CE82-A75A-44E1-8386-431102FC12D1}"/>
              </a:ext>
            </a:extLst>
          </p:cNvPr>
          <p:cNvSpPr>
            <a:spLocks noGrp="1"/>
          </p:cNvSpPr>
          <p:nvPr>
            <p:ph type="sldNum" idx="12"/>
          </p:nvPr>
        </p:nvSpPr>
        <p:spPr>
          <a:xfrm>
            <a:off x="6553200" y="6248400"/>
            <a:ext cx="1901825" cy="457200"/>
          </a:xfrm>
        </p:spPr>
        <p:txBody>
          <a:bodyPr/>
          <a:lstStyle>
            <a:lvl1pPr>
              <a:defRPr/>
            </a:lvl1pPr>
          </a:lstStyle>
          <a:p>
            <a:fld id="{9A285B4E-B718-4E26-9CB5-CCAC574892D2}" type="slidenum">
              <a:rPr lang="it-IT" altLang="it-IT"/>
              <a:pPr/>
              <a:t>‹N›</a:t>
            </a:fld>
            <a:endParaRPr lang="it-IT" altLang="it-IT"/>
          </a:p>
        </p:txBody>
      </p:sp>
    </p:spTree>
    <p:extLst>
      <p:ext uri="{BB962C8B-B14F-4D97-AF65-F5344CB8AC3E}">
        <p14:creationId xmlns:p14="http://schemas.microsoft.com/office/powerpoint/2010/main" val="25434404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CEA60C6C-89F5-E24A-8C8A-2F45C6950E1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2FB0D7FD-40C6-D445-9074-3CC294B73B0A}"/>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fld id="{13C28F97-38B2-214B-83A1-BCD06F32050E}" type="slidenum">
              <a:rPr lang="it-IT" altLang="it-IT" sz="800"/>
              <a:pPr algn="ctr"/>
              <a:t>‹N›</a:t>
            </a:fld>
            <a:endParaRPr lang="it-IT" altLang="it-IT" sz="1400"/>
          </a:p>
        </p:txBody>
      </p:sp>
    </p:spTree>
    <p:extLst>
      <p:ext uri="{BB962C8B-B14F-4D97-AF65-F5344CB8AC3E}">
        <p14:creationId xmlns:p14="http://schemas.microsoft.com/office/powerpoint/2010/main" val="42669409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38" name="Titolo Testo"/>
          <p:cNvSpPr txBox="1">
            <a:spLocks noGrp="1"/>
          </p:cNvSpPr>
          <p:nvPr>
            <p:ph type="title"/>
          </p:nvPr>
        </p:nvSpPr>
        <p:spPr>
          <a:prstGeom prst="rect">
            <a:avLst/>
          </a:prstGeom>
        </p:spPr>
        <p:txBody>
          <a:bodyPr/>
          <a:lstStyle/>
          <a:p>
            <a:r>
              <a:t>Titolo Testo</a:t>
            </a:r>
          </a:p>
        </p:txBody>
      </p:sp>
      <p:sp>
        <p:nvSpPr>
          <p:cNvPr id="39" name="Corpo livello uno…"/>
          <p:cNvSpPr txBox="1">
            <a:spLocks noGrp="1"/>
          </p:cNvSpPr>
          <p:nvPr>
            <p:ph type="body" sz="half" idx="1"/>
          </p:nvPr>
        </p:nvSpPr>
        <p:spPr>
          <a:xfrm>
            <a:off x="685799" y="1981200"/>
            <a:ext cx="3812677" cy="4233863"/>
          </a:xfrm>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40"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70829606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6E4D69E-F511-49F5-A590-7915DD39D488}" type="slidenum">
              <a:rPr lang="it-IT" altLang="it-IT"/>
              <a:pPr/>
              <a:t>‹N›</a:t>
            </a:fld>
            <a:endParaRPr lang="it-IT" altLang="it-IT"/>
          </a:p>
        </p:txBody>
      </p:sp>
    </p:spTree>
    <p:extLst>
      <p:ext uri="{BB962C8B-B14F-4D97-AF65-F5344CB8AC3E}">
        <p14:creationId xmlns:p14="http://schemas.microsoft.com/office/powerpoint/2010/main" val="3514945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F82ADABC-99E6-4F34-84F2-F54CCE02B533}" type="slidenum">
              <a:rPr lang="it-IT" altLang="it-IT"/>
              <a:pPr/>
              <a:t>‹N›</a:t>
            </a:fld>
            <a:endParaRPr lang="it-IT" altLang="it-IT"/>
          </a:p>
        </p:txBody>
      </p:sp>
    </p:spTree>
    <p:extLst>
      <p:ext uri="{BB962C8B-B14F-4D97-AF65-F5344CB8AC3E}">
        <p14:creationId xmlns:p14="http://schemas.microsoft.com/office/powerpoint/2010/main" val="190325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6825" cy="41100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5025" y="1981200"/>
            <a:ext cx="3808413" cy="41100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03A44EF4-266E-48AA-A1D7-AD8FA4453606}" type="slidenum">
              <a:rPr lang="it-IT" altLang="it-IT"/>
              <a:pPr/>
              <a:t>‹N›</a:t>
            </a:fld>
            <a:endParaRPr lang="it-IT" altLang="it-IT"/>
          </a:p>
        </p:txBody>
      </p:sp>
    </p:spTree>
    <p:extLst>
      <p:ext uri="{BB962C8B-B14F-4D97-AF65-F5344CB8AC3E}">
        <p14:creationId xmlns:p14="http://schemas.microsoft.com/office/powerpoint/2010/main" val="2513871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DF79267A-B4F4-4C02-BD30-60477FFF2A5D}" type="slidenum">
              <a:rPr lang="it-IT" altLang="it-IT"/>
              <a:pPr/>
              <a:t>‹N›</a:t>
            </a:fld>
            <a:endParaRPr lang="it-IT" altLang="it-IT"/>
          </a:p>
        </p:txBody>
      </p:sp>
    </p:spTree>
    <p:extLst>
      <p:ext uri="{BB962C8B-B14F-4D97-AF65-F5344CB8AC3E}">
        <p14:creationId xmlns:p14="http://schemas.microsoft.com/office/powerpoint/2010/main" val="2667485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757D0C5F-0F8A-4EBE-B490-0BB8CB065514}" type="slidenum">
              <a:rPr lang="it-IT" altLang="it-IT"/>
              <a:pPr/>
              <a:t>‹N›</a:t>
            </a:fld>
            <a:endParaRPr lang="it-IT" altLang="it-IT"/>
          </a:p>
        </p:txBody>
      </p:sp>
    </p:spTree>
    <p:extLst>
      <p:ext uri="{BB962C8B-B14F-4D97-AF65-F5344CB8AC3E}">
        <p14:creationId xmlns:p14="http://schemas.microsoft.com/office/powerpoint/2010/main" val="958180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BFF59963-797B-47AC-8FAD-2CD5F2DD974E}" type="slidenum">
              <a:rPr lang="it-IT" altLang="it-IT"/>
              <a:pPr/>
              <a:t>‹N›</a:t>
            </a:fld>
            <a:endParaRPr lang="it-IT" altLang="it-IT"/>
          </a:p>
        </p:txBody>
      </p:sp>
    </p:spTree>
    <p:extLst>
      <p:ext uri="{BB962C8B-B14F-4D97-AF65-F5344CB8AC3E}">
        <p14:creationId xmlns:p14="http://schemas.microsoft.com/office/powerpoint/2010/main" val="93092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88D7911F-2767-4824-BB92-A22EF781E78A}" type="slidenum">
              <a:rPr lang="it-IT" altLang="it-IT"/>
              <a:pPr/>
              <a:t>‹N›</a:t>
            </a:fld>
            <a:endParaRPr lang="it-IT" altLang="it-IT"/>
          </a:p>
        </p:txBody>
      </p:sp>
    </p:spTree>
    <p:extLst>
      <p:ext uri="{BB962C8B-B14F-4D97-AF65-F5344CB8AC3E}">
        <p14:creationId xmlns:p14="http://schemas.microsoft.com/office/powerpoint/2010/main" val="1444454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F46331B5-C66E-4756-B591-B5EF221D62A9}" type="slidenum">
              <a:rPr lang="it-IT" altLang="it-IT"/>
              <a:pPr/>
              <a:t>‹N›</a:t>
            </a:fld>
            <a:endParaRPr lang="it-IT" altLang="it-IT"/>
          </a:p>
        </p:txBody>
      </p:sp>
    </p:spTree>
    <p:extLst>
      <p:ext uri="{BB962C8B-B14F-4D97-AF65-F5344CB8AC3E}">
        <p14:creationId xmlns:p14="http://schemas.microsoft.com/office/powerpoint/2010/main" val="2063382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5800" y="609600"/>
            <a:ext cx="7767638" cy="1138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26" name="Rectangle 2"/>
          <p:cNvSpPr>
            <a:spLocks noGrp="1" noChangeArrowheads="1"/>
          </p:cNvSpPr>
          <p:nvPr>
            <p:ph type="body" idx="1"/>
          </p:nvPr>
        </p:nvSpPr>
        <p:spPr bwMode="auto">
          <a:xfrm>
            <a:off x="685800" y="1981200"/>
            <a:ext cx="7767638" cy="4110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27" name="Rectangle 3"/>
          <p:cNvSpPr>
            <a:spLocks noGrp="1" noChangeArrowheads="1"/>
          </p:cNvSpPr>
          <p:nvPr>
            <p:ph type="dt"/>
          </p:nvPr>
        </p:nvSpPr>
        <p:spPr bwMode="auto">
          <a:xfrm>
            <a:off x="685800" y="6248400"/>
            <a:ext cx="19002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28" name="Rectangle 4"/>
          <p:cNvSpPr>
            <a:spLocks noGrp="1" noChangeArrowheads="1"/>
          </p:cNvSpPr>
          <p:nvPr>
            <p:ph type="ftr"/>
          </p:nvPr>
        </p:nvSpPr>
        <p:spPr bwMode="auto">
          <a:xfrm>
            <a:off x="3124200" y="6248400"/>
            <a:ext cx="28908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29" name="Rectangle 5"/>
          <p:cNvSpPr>
            <a:spLocks noGrp="1" noChangeArrowheads="1"/>
          </p:cNvSpPr>
          <p:nvPr>
            <p:ph type="sldNum"/>
          </p:nvPr>
        </p:nvSpPr>
        <p:spPr bwMode="auto">
          <a:xfrm>
            <a:off x="6553200" y="6248400"/>
            <a:ext cx="19002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fld id="{30F0AC95-8D04-4C71-81F9-D0090EC94274}"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FF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5.xml"/><Relationship Id="rId4" Type="http://schemas.openxmlformats.org/officeDocument/2006/relationships/image" Target="../media/image37.jpeg"/></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microsoft.com/office/2007/relationships/hdphoto" Target="../media/hdphoto1.wdp"/></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Titolo 1">
            <a:extLst>
              <a:ext uri="{FF2B5EF4-FFF2-40B4-BE49-F238E27FC236}">
                <a16:creationId xmlns:a16="http://schemas.microsoft.com/office/drawing/2014/main" id="{9F7309DE-51BA-4B7A-A4DD-0A4D42BE368D}"/>
              </a:ext>
            </a:extLst>
          </p:cNvPr>
          <p:cNvSpPr>
            <a:spLocks noGrp="1"/>
          </p:cNvSpPr>
          <p:nvPr>
            <p:ph type="ctrTitle"/>
          </p:nvPr>
        </p:nvSpPr>
        <p:spPr>
          <a:xfrm>
            <a:off x="0" y="1122363"/>
            <a:ext cx="9144000" cy="2387600"/>
          </a:xfrm>
        </p:spPr>
        <p:txBody>
          <a:bodyPr/>
          <a:lstStyle/>
          <a:p>
            <a:r>
              <a:rPr lang="it-IT" sz="4000" b="1" dirty="0">
                <a:solidFill>
                  <a:schemeClr val="tx1"/>
                </a:solidFill>
                <a:latin typeface="Gurmukhi MN" panose="02020600050405020304" pitchFamily="18" charset="0"/>
                <a:cs typeface="Gurmukhi MN" panose="02020600050405020304" pitchFamily="18" charset="0"/>
              </a:rPr>
              <a:t>SISTEMA  URINARIO</a:t>
            </a:r>
            <a:br>
              <a:rPr lang="it-IT" sz="4000" b="1" dirty="0">
                <a:solidFill>
                  <a:schemeClr val="tx1"/>
                </a:solidFill>
                <a:latin typeface="Gurmukhi MN" panose="02020600050405020304" pitchFamily="18" charset="0"/>
                <a:cs typeface="Gurmukhi MN" panose="02020600050405020304" pitchFamily="18" charset="0"/>
              </a:rPr>
            </a:br>
            <a:r>
              <a:rPr lang="it-IT" sz="4000" b="1" dirty="0">
                <a:solidFill>
                  <a:schemeClr val="tx1"/>
                </a:solidFill>
                <a:latin typeface="Gurmukhi MN" panose="02020600050405020304" pitchFamily="18" charset="0"/>
                <a:cs typeface="Gurmukhi MN" panose="02020600050405020304" pitchFamily="18" charset="0"/>
              </a:rPr>
              <a:t>Sistema Uropoietico e Sistema Urinifero (Vie Urinarie)</a:t>
            </a:r>
          </a:p>
        </p:txBody>
      </p:sp>
      <p:pic>
        <p:nvPicPr>
          <p:cNvPr id="4" name="Segnaposto contenuto 3" descr="2601.gif">
            <a:extLst>
              <a:ext uri="{FF2B5EF4-FFF2-40B4-BE49-F238E27FC236}">
                <a16:creationId xmlns:a16="http://schemas.microsoft.com/office/drawing/2014/main" id="{9266F6BD-4A91-4A50-8C18-F148631F1E74}"/>
              </a:ext>
            </a:extLst>
          </p:cNvPr>
          <p:cNvPicPr>
            <a:picLocks noGrp="1" noChangeAspect="1"/>
          </p:cNvPicPr>
          <p:nvPr>
            <p:ph/>
          </p:nvPr>
        </p:nvPicPr>
        <p:blipFill rotWithShape="1">
          <a:blip r:embed="rId2">
            <a:extLst>
              <a:ext uri="{28A0092B-C50C-407E-A947-70E740481C1C}">
                <a14:useLocalDpi xmlns:a14="http://schemas.microsoft.com/office/drawing/2010/main" val="0"/>
              </a:ext>
            </a:extLst>
          </a:blip>
          <a:srcRect l="5317" t="8953" r="50130" b="53670"/>
          <a:stretch/>
        </p:blipFill>
        <p:spPr>
          <a:xfrm>
            <a:off x="2979317" y="3602038"/>
            <a:ext cx="2914861" cy="3067322"/>
          </a:xfrm>
        </p:spPr>
      </p:pic>
    </p:spTree>
    <p:extLst>
      <p:ext uri="{BB962C8B-B14F-4D97-AF65-F5344CB8AC3E}">
        <p14:creationId xmlns:p14="http://schemas.microsoft.com/office/powerpoint/2010/main" val="20065060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a:extLst>
              <a:ext uri="{FF2B5EF4-FFF2-40B4-BE49-F238E27FC236}">
                <a16:creationId xmlns:a16="http://schemas.microsoft.com/office/drawing/2014/main" id="{F5FBF42A-A0CB-4138-9D5C-139073C52F36}"/>
              </a:ext>
            </a:extLst>
          </p:cNvPr>
          <p:cNvSpPr>
            <a:spLocks noGrp="1" noChangeArrowheads="1"/>
          </p:cNvSpPr>
          <p:nvPr>
            <p:ph type="title"/>
          </p:nvPr>
        </p:nvSpPr>
        <p:spPr>
          <a:xfrm>
            <a:off x="1259632" y="404664"/>
            <a:ext cx="3995738" cy="1768426"/>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RENE</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RAPPORTI PARETE ADDOMINALE POSTERIORE</a:t>
            </a:r>
          </a:p>
        </p:txBody>
      </p:sp>
      <p:pic>
        <p:nvPicPr>
          <p:cNvPr id="26626" name="Picture 2">
            <a:extLst>
              <a:ext uri="{FF2B5EF4-FFF2-40B4-BE49-F238E27FC236}">
                <a16:creationId xmlns:a16="http://schemas.microsoft.com/office/drawing/2014/main" id="{C24F8741-4574-4E50-AD3D-926DD740FA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9" t="5250" r="-669" b="34901"/>
          <a:stretch/>
        </p:blipFill>
        <p:spPr bwMode="auto">
          <a:xfrm>
            <a:off x="5868144" y="121509"/>
            <a:ext cx="3251068" cy="25935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2">
            <a:extLst>
              <a:ext uri="{FF2B5EF4-FFF2-40B4-BE49-F238E27FC236}">
                <a16:creationId xmlns:a16="http://schemas.microsoft.com/office/drawing/2014/main" id="{DDE23A66-35A6-7649-B589-8870A1781B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9" t="66149" r="-669" b="2606"/>
          <a:stretch/>
        </p:blipFill>
        <p:spPr bwMode="auto">
          <a:xfrm>
            <a:off x="77518" y="2715025"/>
            <a:ext cx="9127446" cy="4142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D986585B-9A77-4E43-819A-8765D3983E86}"/>
              </a:ext>
            </a:extLst>
          </p:cNvPr>
          <p:cNvSpPr txBox="1"/>
          <p:nvPr/>
        </p:nvSpPr>
        <p:spPr>
          <a:xfrm>
            <a:off x="8460432" y="6565989"/>
            <a:ext cx="585417" cy="307777"/>
          </a:xfrm>
          <a:prstGeom prst="rect">
            <a:avLst/>
          </a:prstGeom>
          <a:noFill/>
        </p:spPr>
        <p:txBody>
          <a:bodyPr wrap="none" rtlCol="0">
            <a:spAutoFit/>
          </a:bodyPr>
          <a:lstStyle/>
          <a:p>
            <a:r>
              <a:rPr lang="it-IT" sz="1400" dirty="0">
                <a:solidFill>
                  <a:schemeClr val="tx1"/>
                </a:solidFill>
              </a:rPr>
              <a:t>psoas</a:t>
            </a:r>
          </a:p>
        </p:txBody>
      </p:sp>
      <p:sp>
        <p:nvSpPr>
          <p:cNvPr id="6" name="CasellaDiTesto 5">
            <a:extLst>
              <a:ext uri="{FF2B5EF4-FFF2-40B4-BE49-F238E27FC236}">
                <a16:creationId xmlns:a16="http://schemas.microsoft.com/office/drawing/2014/main" id="{276FB1AE-8AD3-1E45-8FE2-22A7F07279BA}"/>
              </a:ext>
            </a:extLst>
          </p:cNvPr>
          <p:cNvSpPr txBox="1"/>
          <p:nvPr/>
        </p:nvSpPr>
        <p:spPr>
          <a:xfrm>
            <a:off x="1259632" y="6565989"/>
            <a:ext cx="585417" cy="307777"/>
          </a:xfrm>
          <a:prstGeom prst="rect">
            <a:avLst/>
          </a:prstGeom>
          <a:noFill/>
        </p:spPr>
        <p:txBody>
          <a:bodyPr wrap="none" rtlCol="0">
            <a:spAutoFit/>
          </a:bodyPr>
          <a:lstStyle/>
          <a:p>
            <a:r>
              <a:rPr lang="it-IT" sz="1400" dirty="0">
                <a:solidFill>
                  <a:schemeClr val="tx1"/>
                </a:solidFill>
              </a:rPr>
              <a:t>psoas</a:t>
            </a:r>
          </a:p>
        </p:txBody>
      </p:sp>
    </p:spTree>
    <p:extLst>
      <p:ext uri="{BB962C8B-B14F-4D97-AF65-F5344CB8AC3E}">
        <p14:creationId xmlns:p14="http://schemas.microsoft.com/office/powerpoint/2010/main" val="329704638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a:extLst>
              <a:ext uri="{FF2B5EF4-FFF2-40B4-BE49-F238E27FC236}">
                <a16:creationId xmlns:a16="http://schemas.microsoft.com/office/drawing/2014/main" id="{780414C6-720E-473E-9C4E-D02A4A5EAD13}"/>
              </a:ext>
            </a:extLst>
          </p:cNvPr>
          <p:cNvSpPr>
            <a:spLocks noGrp="1" noChangeArrowheads="1"/>
          </p:cNvSpPr>
          <p:nvPr>
            <p:ph type="title"/>
          </p:nvPr>
        </p:nvSpPr>
        <p:spPr>
          <a:xfrm>
            <a:off x="684213" y="0"/>
            <a:ext cx="7772400" cy="73183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RENE: RAPPORTI ANTERIORI</a:t>
            </a:r>
          </a:p>
        </p:txBody>
      </p:sp>
      <p:pic>
        <p:nvPicPr>
          <p:cNvPr id="29699" name="Picture 3">
            <a:extLst>
              <a:ext uri="{FF2B5EF4-FFF2-40B4-BE49-F238E27FC236}">
                <a16:creationId xmlns:a16="http://schemas.microsoft.com/office/drawing/2014/main" id="{3332D024-A220-4084-B76C-17F56E462BD8}"/>
              </a:ext>
            </a:extLst>
          </p:cNvPr>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l="3287" r="2458" b="14400"/>
          <a:stretch>
            <a:fillRect/>
          </a:stretch>
        </p:blipFill>
        <p:spPr bwMode="auto">
          <a:xfrm>
            <a:off x="117924" y="731839"/>
            <a:ext cx="9026076" cy="6126162"/>
          </a:xfrm>
          <a:prstGeom prst="rect">
            <a:avLst/>
          </a:prstGeom>
          <a:noFill/>
          <a:ln>
            <a:noFill/>
          </a:ln>
          <a:effectLst/>
          <a:extLst>
            <a:ext uri="{909E8E84-426E-40DD-AFC4-6F175D3DCCD1}">
              <a14:hiddenFill xmlns:a14="http://schemas.microsoft.com/office/drawing/2010/main">
                <a:blipFill dpi="0" rotWithShape="0">
                  <a:blip>
                    <a:lum bright="-6000" contrast="6000"/>
                  </a:blip>
                  <a:srcRect l="3287" r="2458" b="1440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858024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a:extLst>
              <a:ext uri="{FF2B5EF4-FFF2-40B4-BE49-F238E27FC236}">
                <a16:creationId xmlns:a16="http://schemas.microsoft.com/office/drawing/2014/main" id="{675FDC13-41AE-054D-A669-01432CEC1D19}"/>
              </a:ext>
            </a:extLst>
          </p:cNvPr>
          <p:cNvSpPr>
            <a:spLocks noGrp="1" noChangeArrowheads="1"/>
          </p:cNvSpPr>
          <p:nvPr>
            <p:ph type="title"/>
          </p:nvPr>
        </p:nvSpPr>
        <p:spPr>
          <a:xfrm>
            <a:off x="0" y="0"/>
            <a:ext cx="8839200" cy="6206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SEZIONE  FRONTALE</a:t>
            </a:r>
          </a:p>
        </p:txBody>
      </p:sp>
      <p:pic>
        <p:nvPicPr>
          <p:cNvPr id="32770" name="Picture 2">
            <a:extLst>
              <a:ext uri="{FF2B5EF4-FFF2-40B4-BE49-F238E27FC236}">
                <a16:creationId xmlns:a16="http://schemas.microsoft.com/office/drawing/2014/main" id="{5CB5DFCA-9303-734E-B4FB-E1F1EDEE3709}"/>
              </a:ext>
            </a:extLst>
          </p:cNvPr>
          <p:cNvPicPr>
            <a:picLocks noChangeAspect="1" noChangeArrowheads="1"/>
          </p:cNvPicPr>
          <p:nvPr/>
        </p:nvPicPr>
        <p:blipFill rotWithShape="1">
          <a:blip r:embed="rId3">
            <a:lum bright="6000"/>
            <a:extLst>
              <a:ext uri="{28A0092B-C50C-407E-A947-70E740481C1C}">
                <a14:useLocalDpi xmlns:a14="http://schemas.microsoft.com/office/drawing/2010/main" val="0"/>
              </a:ext>
            </a:extLst>
          </a:blip>
          <a:srcRect b="3080"/>
          <a:stretch/>
        </p:blipFill>
        <p:spPr bwMode="auto">
          <a:xfrm>
            <a:off x="2195736" y="620688"/>
            <a:ext cx="5674909" cy="6081597"/>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8E6FA1A8-E385-6444-8FB8-DD36FA7576AD}"/>
              </a:ext>
            </a:extLst>
          </p:cNvPr>
          <p:cNvSpPr txBox="1"/>
          <p:nvPr/>
        </p:nvSpPr>
        <p:spPr>
          <a:xfrm>
            <a:off x="378163" y="2780928"/>
            <a:ext cx="1398140" cy="1569660"/>
          </a:xfrm>
          <a:prstGeom prst="rect">
            <a:avLst/>
          </a:prstGeom>
          <a:noFill/>
          <a:ln w="63500">
            <a:solidFill>
              <a:srgbClr val="FF0000"/>
            </a:solidFill>
          </a:ln>
        </p:spPr>
        <p:txBody>
          <a:bodyPr wrap="none" rtlCol="0">
            <a:spAutoFit/>
          </a:bodyPr>
          <a:lstStyle/>
          <a:p>
            <a:pPr algn="ctr"/>
            <a:r>
              <a:rPr lang="it-IT" b="1" dirty="0">
                <a:solidFill>
                  <a:schemeClr val="tx1"/>
                </a:solidFill>
                <a:latin typeface="Gurmukhi MN" panose="02020600050405020304" pitchFamily="18" charset="0"/>
                <a:cs typeface="Gurmukhi MN" panose="02020600050405020304" pitchFamily="18" charset="0"/>
              </a:rPr>
              <a:t>ILO</a:t>
            </a:r>
          </a:p>
          <a:p>
            <a:pPr algn="ctr"/>
            <a:r>
              <a:rPr lang="it-IT" b="1" dirty="0">
                <a:solidFill>
                  <a:schemeClr val="tx1"/>
                </a:solidFill>
                <a:latin typeface="Gurmukhi MN" panose="02020600050405020304" pitchFamily="18" charset="0"/>
                <a:cs typeface="Gurmukhi MN" panose="02020600050405020304" pitchFamily="18" charset="0"/>
              </a:rPr>
              <a:t>e</a:t>
            </a:r>
          </a:p>
          <a:p>
            <a:pPr algn="ctr"/>
            <a:r>
              <a:rPr lang="it-IT" b="1" dirty="0">
                <a:solidFill>
                  <a:schemeClr val="tx1"/>
                </a:solidFill>
                <a:latin typeface="Gurmukhi MN" panose="02020600050405020304" pitchFamily="18" charset="0"/>
                <a:cs typeface="Gurmukhi MN" panose="02020600050405020304" pitchFamily="18" charset="0"/>
              </a:rPr>
              <a:t>SENO</a:t>
            </a:r>
          </a:p>
          <a:p>
            <a:pPr algn="ctr"/>
            <a:r>
              <a:rPr lang="it-IT" b="1" dirty="0">
                <a:solidFill>
                  <a:schemeClr val="tx1"/>
                </a:solidFill>
                <a:latin typeface="Gurmukhi MN" panose="02020600050405020304" pitchFamily="18" charset="0"/>
                <a:cs typeface="Gurmukhi MN" panose="02020600050405020304" pitchFamily="18" charset="0"/>
              </a:rPr>
              <a:t>RENALE</a:t>
            </a:r>
          </a:p>
        </p:txBody>
      </p:sp>
      <p:sp>
        <p:nvSpPr>
          <p:cNvPr id="3" name="Freccia destra rientrata 2">
            <a:extLst>
              <a:ext uri="{FF2B5EF4-FFF2-40B4-BE49-F238E27FC236}">
                <a16:creationId xmlns:a16="http://schemas.microsoft.com/office/drawing/2014/main" id="{45803155-718E-B549-AE56-940CFAD79C1F}"/>
              </a:ext>
            </a:extLst>
          </p:cNvPr>
          <p:cNvSpPr/>
          <p:nvPr/>
        </p:nvSpPr>
        <p:spPr bwMode="auto">
          <a:xfrm>
            <a:off x="1979712" y="3140968"/>
            <a:ext cx="1440160" cy="208766"/>
          </a:xfrm>
          <a:prstGeom prst="notched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Times New Roman" panose="02020603050405020304" pitchFamily="18" charset="0"/>
              <a:ea typeface="Microsoft YaHei" panose="020B0503020204020204" pitchFamily="34" charset="-122"/>
            </a:endParaRPr>
          </a:p>
        </p:txBody>
      </p:sp>
    </p:spTree>
    <p:extLst>
      <p:ext uri="{BB962C8B-B14F-4D97-AF65-F5344CB8AC3E}">
        <p14:creationId xmlns:p14="http://schemas.microsoft.com/office/powerpoint/2010/main" val="84011829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a:xfrm>
            <a:off x="0" y="0"/>
            <a:ext cx="9144000" cy="817563"/>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RENE: ASPETTI STRUTTURALI in </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SEZIONE FRONTALE </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57338"/>
            <a:ext cx="4306888" cy="4608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5" name="Picture 3"/>
          <p:cNvPicPr>
            <a:picLocks noChangeAspect="1" noChangeArrowheads="1"/>
          </p:cNvPicPr>
          <p:nvPr/>
        </p:nvPicPr>
        <p:blipFill>
          <a:blip r:embed="rId4">
            <a:lum bright="6000"/>
            <a:extLst>
              <a:ext uri="{28A0092B-C50C-407E-A947-70E740481C1C}">
                <a14:useLocalDpi xmlns:a14="http://schemas.microsoft.com/office/drawing/2010/main" val="0"/>
              </a:ext>
            </a:extLst>
          </a:blip>
          <a:srcRect b="9875"/>
          <a:stretch>
            <a:fillRect/>
          </a:stretch>
        </p:blipFill>
        <p:spPr bwMode="auto">
          <a:xfrm>
            <a:off x="4328222" y="1489948"/>
            <a:ext cx="4716462" cy="4700588"/>
          </a:xfrm>
          <a:prstGeom prst="rect">
            <a:avLst/>
          </a:prstGeom>
          <a:noFill/>
          <a:ln>
            <a:noFill/>
          </a:ln>
          <a:effectLst/>
          <a:extLst>
            <a:ext uri="{909E8E84-426E-40DD-AFC4-6F175D3DCCD1}">
              <a14:hiddenFill xmlns:a14="http://schemas.microsoft.com/office/drawing/2010/main">
                <a:blipFill dpi="0" rotWithShape="0">
                  <a:blip>
                    <a:lum bright="6000"/>
                  </a:blip>
                  <a:srcRect b="987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6" name="Text Box 4"/>
          <p:cNvSpPr txBox="1">
            <a:spLocks noChangeArrowheads="1"/>
          </p:cNvSpPr>
          <p:nvPr/>
        </p:nvSpPr>
        <p:spPr bwMode="auto">
          <a:xfrm>
            <a:off x="2032000" y="962025"/>
            <a:ext cx="4291473" cy="525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2800" dirty="0">
                <a:solidFill>
                  <a:schemeClr val="tx1"/>
                </a:solidFill>
                <a:latin typeface="Arial Black" panose="020B0A04020102020204" pitchFamily="34" charset="0"/>
              </a:rPr>
              <a:t>Corticale</a:t>
            </a:r>
            <a:r>
              <a:rPr lang="it-IT" altLang="it-IT" sz="2800" dirty="0">
                <a:latin typeface="Arial Black" panose="020B0A04020102020204" pitchFamily="34" charset="0"/>
              </a:rPr>
              <a:t>    </a:t>
            </a:r>
            <a:r>
              <a:rPr lang="it-IT" altLang="it-IT" sz="2800" b="1" dirty="0">
                <a:solidFill>
                  <a:schemeClr val="tx1"/>
                </a:solidFill>
                <a:latin typeface="Arial Black" panose="020B0A04020102020204" pitchFamily="34" charset="0"/>
              </a:rPr>
              <a:t>Midollare</a:t>
            </a:r>
          </a:p>
        </p:txBody>
      </p:sp>
      <p:sp>
        <p:nvSpPr>
          <p:cNvPr id="8197" name="Rectangle 5"/>
          <p:cNvSpPr>
            <a:spLocks noChangeArrowheads="1"/>
          </p:cNvSpPr>
          <p:nvPr/>
        </p:nvSpPr>
        <p:spPr bwMode="auto">
          <a:xfrm>
            <a:off x="0" y="1628775"/>
            <a:ext cx="900113" cy="360363"/>
          </a:xfrm>
          <a:prstGeom prst="rect">
            <a:avLst/>
          </a:prstGeom>
          <a:noFill/>
          <a:ln w="5076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8198" name="Rectangle 6"/>
          <p:cNvSpPr>
            <a:spLocks noChangeArrowheads="1"/>
          </p:cNvSpPr>
          <p:nvPr/>
        </p:nvSpPr>
        <p:spPr bwMode="auto">
          <a:xfrm>
            <a:off x="1908175" y="981075"/>
            <a:ext cx="2087761" cy="576263"/>
          </a:xfrm>
          <a:prstGeom prst="rect">
            <a:avLst/>
          </a:prstGeom>
          <a:noFill/>
          <a:ln w="76320" cap="sq">
            <a:solidFill>
              <a:srgbClr val="FF33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8199" name="Rectangle 7"/>
          <p:cNvSpPr>
            <a:spLocks noChangeArrowheads="1"/>
          </p:cNvSpPr>
          <p:nvPr/>
        </p:nvSpPr>
        <p:spPr bwMode="auto">
          <a:xfrm>
            <a:off x="4842669" y="1690431"/>
            <a:ext cx="900112" cy="215900"/>
          </a:xfrm>
          <a:prstGeom prst="rect">
            <a:avLst/>
          </a:prstGeom>
          <a:noFill/>
          <a:ln w="5076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8200" name="Rectangle 8"/>
          <p:cNvSpPr>
            <a:spLocks noChangeArrowheads="1"/>
          </p:cNvSpPr>
          <p:nvPr/>
        </p:nvSpPr>
        <p:spPr bwMode="auto">
          <a:xfrm>
            <a:off x="4284663" y="981075"/>
            <a:ext cx="2016125" cy="576263"/>
          </a:xfrm>
          <a:prstGeom prst="rect">
            <a:avLst/>
          </a:prstGeom>
          <a:noFill/>
          <a:ln w="76320" cap="sq">
            <a:solidFill>
              <a:srgbClr val="66FF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8201" name="Rectangle 9"/>
          <p:cNvSpPr>
            <a:spLocks noChangeArrowheads="1"/>
          </p:cNvSpPr>
          <p:nvPr/>
        </p:nvSpPr>
        <p:spPr bwMode="auto">
          <a:xfrm>
            <a:off x="4641151" y="1930747"/>
            <a:ext cx="900112" cy="224630"/>
          </a:xfrm>
          <a:prstGeom prst="rect">
            <a:avLst/>
          </a:prstGeom>
          <a:noFill/>
          <a:ln w="50760" cap="sq">
            <a:solidFill>
              <a:srgbClr val="66FF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8202" name="Rectangle 10"/>
          <p:cNvSpPr>
            <a:spLocks noChangeArrowheads="1"/>
          </p:cNvSpPr>
          <p:nvPr/>
        </p:nvSpPr>
        <p:spPr bwMode="auto">
          <a:xfrm>
            <a:off x="179388" y="2133600"/>
            <a:ext cx="647700" cy="358775"/>
          </a:xfrm>
          <a:prstGeom prst="rect">
            <a:avLst/>
          </a:prstGeom>
          <a:noFill/>
          <a:ln w="50760" cap="sq">
            <a:solidFill>
              <a:srgbClr val="66FF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2" name="Rectangle 7">
            <a:extLst>
              <a:ext uri="{FF2B5EF4-FFF2-40B4-BE49-F238E27FC236}">
                <a16:creationId xmlns:a16="http://schemas.microsoft.com/office/drawing/2014/main" id="{3DBDB5BB-07C9-644D-BB0B-732489BCFBE9}"/>
              </a:ext>
            </a:extLst>
          </p:cNvPr>
          <p:cNvSpPr>
            <a:spLocks noChangeArrowheads="1"/>
          </p:cNvSpPr>
          <p:nvPr/>
        </p:nvSpPr>
        <p:spPr bwMode="auto">
          <a:xfrm>
            <a:off x="8172400" y="5301208"/>
            <a:ext cx="720080" cy="432049"/>
          </a:xfrm>
          <a:prstGeom prst="rect">
            <a:avLst/>
          </a:prstGeom>
          <a:noFill/>
          <a:ln w="5076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3" name="Rectangle 9">
            <a:extLst>
              <a:ext uri="{FF2B5EF4-FFF2-40B4-BE49-F238E27FC236}">
                <a16:creationId xmlns:a16="http://schemas.microsoft.com/office/drawing/2014/main" id="{926A1F9E-F586-B441-AF6E-C4EA7357ACC4}"/>
              </a:ext>
            </a:extLst>
          </p:cNvPr>
          <p:cNvSpPr>
            <a:spLocks noChangeArrowheads="1"/>
          </p:cNvSpPr>
          <p:nvPr/>
        </p:nvSpPr>
        <p:spPr bwMode="auto">
          <a:xfrm>
            <a:off x="7812360" y="1989138"/>
            <a:ext cx="720080" cy="431750"/>
          </a:xfrm>
          <a:prstGeom prst="rect">
            <a:avLst/>
          </a:prstGeom>
          <a:noFill/>
          <a:ln w="50760" cap="sq">
            <a:solidFill>
              <a:srgbClr val="66FF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pic>
        <p:nvPicPr>
          <p:cNvPr id="14" name="Picture 2">
            <a:extLst>
              <a:ext uri="{FF2B5EF4-FFF2-40B4-BE49-F238E27FC236}">
                <a16:creationId xmlns:a16="http://schemas.microsoft.com/office/drawing/2014/main" id="{B4CD9D9E-0C9F-2945-8D45-83D7C9A7EC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67045"/>
            <a:ext cx="4306888" cy="4608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 name="Rectangle 9">
            <a:extLst>
              <a:ext uri="{FF2B5EF4-FFF2-40B4-BE49-F238E27FC236}">
                <a16:creationId xmlns:a16="http://schemas.microsoft.com/office/drawing/2014/main" id="{99318FCC-C24A-1443-9002-939373C570FA}"/>
              </a:ext>
            </a:extLst>
          </p:cNvPr>
          <p:cNvSpPr>
            <a:spLocks noChangeArrowheads="1"/>
          </p:cNvSpPr>
          <p:nvPr/>
        </p:nvSpPr>
        <p:spPr bwMode="auto">
          <a:xfrm>
            <a:off x="3419872" y="1930748"/>
            <a:ext cx="576064" cy="366366"/>
          </a:xfrm>
          <a:prstGeom prst="rect">
            <a:avLst/>
          </a:prstGeom>
          <a:noFill/>
          <a:ln w="50760" cap="sq">
            <a:solidFill>
              <a:srgbClr val="66FF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pic>
        <p:nvPicPr>
          <p:cNvPr id="16" name="Picture 2">
            <a:extLst>
              <a:ext uri="{FF2B5EF4-FFF2-40B4-BE49-F238E27FC236}">
                <a16:creationId xmlns:a16="http://schemas.microsoft.com/office/drawing/2014/main" id="{583D0548-CF32-2546-8F9F-0A1B9C0134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2024"/>
            <a:ext cx="4306888" cy="4608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 name="Rectangle 9">
            <a:extLst>
              <a:ext uri="{FF2B5EF4-FFF2-40B4-BE49-F238E27FC236}">
                <a16:creationId xmlns:a16="http://schemas.microsoft.com/office/drawing/2014/main" id="{5A339936-4593-7F4C-8178-AA9838C9BA09}"/>
              </a:ext>
            </a:extLst>
          </p:cNvPr>
          <p:cNvSpPr>
            <a:spLocks noChangeArrowheads="1"/>
          </p:cNvSpPr>
          <p:nvPr/>
        </p:nvSpPr>
        <p:spPr bwMode="auto">
          <a:xfrm>
            <a:off x="179388" y="2205013"/>
            <a:ext cx="647700" cy="287362"/>
          </a:xfrm>
          <a:prstGeom prst="rect">
            <a:avLst/>
          </a:prstGeom>
          <a:noFill/>
          <a:ln w="50760" cap="sq">
            <a:solidFill>
              <a:srgbClr val="66FF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 name="Rectangle 9">
            <a:extLst>
              <a:ext uri="{FF2B5EF4-FFF2-40B4-BE49-F238E27FC236}">
                <a16:creationId xmlns:a16="http://schemas.microsoft.com/office/drawing/2014/main" id="{78BC3C61-5B00-344D-B587-0C5E9E80DC6A}"/>
              </a:ext>
            </a:extLst>
          </p:cNvPr>
          <p:cNvSpPr>
            <a:spLocks noChangeArrowheads="1"/>
          </p:cNvSpPr>
          <p:nvPr/>
        </p:nvSpPr>
        <p:spPr bwMode="auto">
          <a:xfrm>
            <a:off x="3357961" y="1986015"/>
            <a:ext cx="647700" cy="287362"/>
          </a:xfrm>
          <a:prstGeom prst="rect">
            <a:avLst/>
          </a:prstGeom>
          <a:noFill/>
          <a:ln w="50760" cap="sq">
            <a:solidFill>
              <a:srgbClr val="66FF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1" name="Rectangle 7">
            <a:extLst>
              <a:ext uri="{FF2B5EF4-FFF2-40B4-BE49-F238E27FC236}">
                <a16:creationId xmlns:a16="http://schemas.microsoft.com/office/drawing/2014/main" id="{D4B2DA1B-ACF2-9F4D-AA18-ADC53F84EF2D}"/>
              </a:ext>
            </a:extLst>
          </p:cNvPr>
          <p:cNvSpPr>
            <a:spLocks noChangeArrowheads="1"/>
          </p:cNvSpPr>
          <p:nvPr/>
        </p:nvSpPr>
        <p:spPr bwMode="auto">
          <a:xfrm>
            <a:off x="3302870" y="5381180"/>
            <a:ext cx="720080" cy="432049"/>
          </a:xfrm>
          <a:prstGeom prst="rect">
            <a:avLst/>
          </a:prstGeom>
          <a:noFill/>
          <a:ln w="5076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3" name="Rectangle 7">
            <a:extLst>
              <a:ext uri="{FF2B5EF4-FFF2-40B4-BE49-F238E27FC236}">
                <a16:creationId xmlns:a16="http://schemas.microsoft.com/office/drawing/2014/main" id="{AD8FBDE9-074C-F142-82D7-A2EC8B103378}"/>
              </a:ext>
            </a:extLst>
          </p:cNvPr>
          <p:cNvSpPr>
            <a:spLocks noChangeArrowheads="1"/>
          </p:cNvSpPr>
          <p:nvPr/>
        </p:nvSpPr>
        <p:spPr bwMode="auto">
          <a:xfrm>
            <a:off x="179387" y="1665026"/>
            <a:ext cx="658661" cy="370863"/>
          </a:xfrm>
          <a:prstGeom prst="rect">
            <a:avLst/>
          </a:prstGeom>
          <a:noFill/>
          <a:ln w="5076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9280E9-2673-794E-8647-9D38DD41010B}"/>
              </a:ext>
            </a:extLst>
          </p:cNvPr>
          <p:cNvSpPr>
            <a:spLocks noGrp="1"/>
          </p:cNvSpPr>
          <p:nvPr>
            <p:ph type="title"/>
          </p:nvPr>
        </p:nvSpPr>
        <p:spPr>
          <a:xfrm>
            <a:off x="0" y="6913"/>
            <a:ext cx="9143999" cy="757791"/>
          </a:xfrm>
        </p:spPr>
        <p:txBody>
          <a:bodyPr/>
          <a:lstStyle/>
          <a:p>
            <a:r>
              <a:rPr lang="it-IT" sz="3200" b="1" dirty="0">
                <a:solidFill>
                  <a:schemeClr val="tx1"/>
                </a:solidFill>
                <a:latin typeface="Gurmukhi MN" panose="02020600050405020304" pitchFamily="18" charset="0"/>
                <a:cs typeface="Gurmukhi MN" panose="02020600050405020304" pitchFamily="18" charset="0"/>
              </a:rPr>
              <a:t>CORTICALE , MIDOLLARE e LOBI RENALI</a:t>
            </a:r>
          </a:p>
        </p:txBody>
      </p:sp>
      <p:sp>
        <p:nvSpPr>
          <p:cNvPr id="3" name="Segnaposto contenuto 2">
            <a:extLst>
              <a:ext uri="{FF2B5EF4-FFF2-40B4-BE49-F238E27FC236}">
                <a16:creationId xmlns:a16="http://schemas.microsoft.com/office/drawing/2014/main" id="{F15507F1-7870-A84E-9341-AC267D178AEB}"/>
              </a:ext>
            </a:extLst>
          </p:cNvPr>
          <p:cNvSpPr>
            <a:spLocks noGrp="1"/>
          </p:cNvSpPr>
          <p:nvPr>
            <p:ph idx="1"/>
          </p:nvPr>
        </p:nvSpPr>
        <p:spPr>
          <a:xfrm>
            <a:off x="323527" y="788991"/>
            <a:ext cx="8496944" cy="5877272"/>
          </a:xfrm>
        </p:spPr>
        <p:txBody>
          <a:bodyPr/>
          <a:lstStyle/>
          <a:p>
            <a:r>
              <a:rPr lang="it-IT" sz="2400" b="1" dirty="0">
                <a:solidFill>
                  <a:schemeClr val="tx1"/>
                </a:solidFill>
                <a:latin typeface="Comic Sans MS" panose="030F0902030302020204" pitchFamily="66" charset="0"/>
              </a:rPr>
              <a:t>Effettuata una Sezione FRONTALE del Rene, vi si possono osservare MACROSCOPICAMENTE:</a:t>
            </a:r>
          </a:p>
          <a:p>
            <a:pPr marL="457200" indent="-457200">
              <a:buFontTx/>
              <a:buChar char="-"/>
            </a:pPr>
            <a:r>
              <a:rPr lang="it-IT" sz="2400" b="1" dirty="0">
                <a:solidFill>
                  <a:schemeClr val="tx1"/>
                </a:solidFill>
                <a:latin typeface="Comic Sans MS" panose="030F0902030302020204" pitchFamily="66" charset="0"/>
              </a:rPr>
              <a:t>ZONA (o Sostanza) CORTICALE, di aspetto PIU’ CHIARO, disposta esternamente in prossimità della Capsula Esterna;</a:t>
            </a:r>
          </a:p>
          <a:p>
            <a:pPr marL="457200" indent="-457200">
              <a:buFontTx/>
              <a:buChar char="-"/>
            </a:pPr>
            <a:r>
              <a:rPr lang="it-IT" sz="2400" b="1" dirty="0">
                <a:solidFill>
                  <a:schemeClr val="tx1"/>
                </a:solidFill>
                <a:latin typeface="Comic Sans MS" panose="030F0902030302020204" pitchFamily="66" charset="0"/>
              </a:rPr>
              <a:t>ZONA (o Sostanza) MIDOLLARE, di aspetto PIU’ SCURO, disposta </a:t>
            </a:r>
            <a:r>
              <a:rPr lang="it-IT" sz="2400" b="1" dirty="0" err="1">
                <a:solidFill>
                  <a:schemeClr val="tx1"/>
                </a:solidFill>
                <a:latin typeface="Comic Sans MS" panose="030F0902030302020204" pitchFamily="66" charset="0"/>
              </a:rPr>
              <a:t>piu’</a:t>
            </a:r>
            <a:r>
              <a:rPr lang="it-IT" sz="2400" b="1" dirty="0">
                <a:solidFill>
                  <a:schemeClr val="tx1"/>
                </a:solidFill>
                <a:latin typeface="Comic Sans MS" panose="030F0902030302020204" pitchFamily="66" charset="0"/>
              </a:rPr>
              <a:t> internamente rispetto alla Capsula, formando le cosiddette PIRAMIDI RENALI.</a:t>
            </a:r>
          </a:p>
          <a:p>
            <a:pPr marL="0" indent="0"/>
            <a:r>
              <a:rPr lang="it-IT" sz="2400" b="1" dirty="0">
                <a:solidFill>
                  <a:schemeClr val="tx1"/>
                </a:solidFill>
                <a:latin typeface="Comic Sans MS" panose="030F0902030302020204" pitchFamily="66" charset="0"/>
              </a:rPr>
              <a:t>Tra una Piramide e l’ altra si dispone CORTICALE a formare le COLONNE RENALI.</a:t>
            </a:r>
            <a:r>
              <a:rPr lang="it-IT" altLang="it-IT" sz="2400" b="1" dirty="0">
                <a:solidFill>
                  <a:schemeClr val="tx1"/>
                </a:solidFill>
                <a:latin typeface="Chalkboard SE" panose="03050602040202020205" pitchFamily="66" charset="77"/>
              </a:rPr>
              <a:t> </a:t>
            </a:r>
          </a:p>
          <a:p>
            <a:pPr marL="0" indent="0"/>
            <a:r>
              <a:rPr lang="it-IT" altLang="it-IT" sz="2400" b="1" dirty="0">
                <a:solidFill>
                  <a:schemeClr val="tx1"/>
                </a:solidFill>
                <a:latin typeface="Chalkboard SE" panose="03050602040202020205" pitchFamily="66" charset="77"/>
              </a:rPr>
              <a:t>LOBO RENALE: è costituito da una PIRAMIDE della MIDOLLARE con la CORTICALE che la circonda sia alla base della piramide stessa, sia lateralmente dalla Corticale delle COLONNE RENALI.</a:t>
            </a:r>
          </a:p>
          <a:p>
            <a:pPr marL="0" indent="0"/>
            <a:endParaRPr lang="it-IT" sz="2400" b="1" dirty="0">
              <a:solidFill>
                <a:schemeClr val="tx1"/>
              </a:solidFill>
              <a:latin typeface="Comic Sans MS" panose="030F0902030302020204" pitchFamily="66" charset="0"/>
            </a:endParaRPr>
          </a:p>
          <a:p>
            <a:pPr marL="0" indent="0"/>
            <a:endParaRPr lang="it-IT" sz="2800" b="1" dirty="0">
              <a:solidFill>
                <a:schemeClr val="tx1"/>
              </a:solidFill>
              <a:latin typeface="Comic Sans MS" panose="030F0902030302020204" pitchFamily="66" charset="0"/>
            </a:endParaRPr>
          </a:p>
          <a:p>
            <a:pPr marL="457200" indent="-457200">
              <a:buFontTx/>
              <a:buChar char="-"/>
            </a:pPr>
            <a:endParaRPr lang="it-IT" sz="2800" b="1" dirty="0">
              <a:solidFill>
                <a:schemeClr val="tx1"/>
              </a:solidFill>
              <a:latin typeface="Comic Sans MS" panose="030F0902030302020204" pitchFamily="66" charset="0"/>
            </a:endParaRPr>
          </a:p>
          <a:p>
            <a:pPr marL="457200" indent="-457200">
              <a:buFontTx/>
              <a:buChar char="-"/>
            </a:pPr>
            <a:endParaRPr lang="it-IT" sz="2800" b="1" dirty="0">
              <a:solidFill>
                <a:schemeClr val="tx1"/>
              </a:solidFill>
              <a:latin typeface="Comic Sans MS" panose="030F0902030302020204" pitchFamily="66" charset="0"/>
            </a:endParaRPr>
          </a:p>
        </p:txBody>
      </p:sp>
    </p:spTree>
    <p:extLst>
      <p:ext uri="{BB962C8B-B14F-4D97-AF65-F5344CB8AC3E}">
        <p14:creationId xmlns:p14="http://schemas.microsoft.com/office/powerpoint/2010/main" val="42545250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a:xfrm>
            <a:off x="3851275" y="53182"/>
            <a:ext cx="5292725" cy="1125537"/>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RAGGI MIDOLLARI e LOBULI</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l="3531" t="4474" r="4407" b="14908"/>
          <a:stretch>
            <a:fillRect/>
          </a:stretch>
        </p:blipFill>
        <p:spPr bwMode="auto">
          <a:xfrm>
            <a:off x="3851275" y="2357438"/>
            <a:ext cx="5292725" cy="2747962"/>
          </a:xfrm>
          <a:prstGeom prst="rect">
            <a:avLst/>
          </a:prstGeom>
          <a:noFill/>
          <a:ln>
            <a:noFill/>
          </a:ln>
          <a:effectLst/>
          <a:extLst>
            <a:ext uri="{909E8E84-426E-40DD-AFC4-6F175D3DCCD1}">
              <a14:hiddenFill xmlns:a14="http://schemas.microsoft.com/office/drawing/2010/main">
                <a:blipFill dpi="0" rotWithShape="0">
                  <a:blip/>
                  <a:srcRect l="3531" t="4474" r="4407" b="1490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19" name="Text Box 3"/>
          <p:cNvSpPr txBox="1">
            <a:spLocks noChangeArrowheads="1"/>
          </p:cNvSpPr>
          <p:nvPr/>
        </p:nvSpPr>
        <p:spPr bwMode="auto">
          <a:xfrm>
            <a:off x="0" y="0"/>
            <a:ext cx="3924300" cy="63116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lgn="ctr">
              <a:buClrTx/>
              <a:buFontTx/>
              <a:buNone/>
            </a:pPr>
            <a:r>
              <a:rPr lang="it-IT" altLang="it-IT" b="1" dirty="0">
                <a:solidFill>
                  <a:schemeClr val="tx1"/>
                </a:solidFill>
                <a:latin typeface="Chalkboard SE" panose="03050602040202020205" pitchFamily="66" charset="77"/>
              </a:rPr>
              <a:t>Dalle PIRAMIDI RENALI della MIDOLLARE si dipartono i RAGGI MIDOLLARI che compenetrano la CORTICALE</a:t>
            </a:r>
          </a:p>
          <a:p>
            <a:pPr algn="ctr">
              <a:buClrTx/>
              <a:buFontTx/>
              <a:buNone/>
            </a:pPr>
            <a:endParaRPr lang="it-IT" altLang="it-IT" b="1" dirty="0">
              <a:solidFill>
                <a:schemeClr val="tx1"/>
              </a:solidFill>
              <a:latin typeface="Chalkboard SE" panose="03050602040202020205" pitchFamily="66" charset="77"/>
            </a:endParaRPr>
          </a:p>
          <a:p>
            <a:pPr algn="ctr">
              <a:buClrTx/>
              <a:buFontTx/>
              <a:buNone/>
            </a:pPr>
            <a:endParaRPr lang="it-IT" altLang="it-IT" b="1" dirty="0">
              <a:solidFill>
                <a:schemeClr val="tx1"/>
              </a:solidFill>
              <a:latin typeface="Chalkboard SE" panose="03050602040202020205" pitchFamily="66" charset="77"/>
            </a:endParaRPr>
          </a:p>
          <a:p>
            <a:pPr algn="ctr">
              <a:buClrTx/>
              <a:buFontTx/>
              <a:buNone/>
            </a:pPr>
            <a:r>
              <a:rPr lang="it-IT" altLang="it-IT" b="1" dirty="0">
                <a:solidFill>
                  <a:schemeClr val="tx1"/>
                </a:solidFill>
                <a:latin typeface="Chalkboard SE" panose="03050602040202020205" pitchFamily="66" charset="77"/>
              </a:rPr>
              <a:t>LOBULO RENALE: è dato un RAGGIO MIDOLLARE (che compenetra la CORTICALE come prolungamento laterale e basale della Piramide), con la CORTICALE che lo circonda</a:t>
            </a:r>
          </a:p>
          <a:p>
            <a:pPr>
              <a:buClrTx/>
              <a:buFontTx/>
              <a:buNone/>
            </a:pPr>
            <a:endParaRPr lang="it-IT" altLang="it-IT" sz="20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00CD3DD-3CF9-8040-8317-9DBDA5922F05}"/>
              </a:ext>
            </a:extLst>
          </p:cNvPr>
          <p:cNvSpPr>
            <a:spLocks noGrp="1"/>
          </p:cNvSpPr>
          <p:nvPr>
            <p:ph type="title"/>
          </p:nvPr>
        </p:nvSpPr>
        <p:spPr>
          <a:xfrm>
            <a:off x="0" y="8351"/>
            <a:ext cx="9144000" cy="972377"/>
          </a:xfrm>
        </p:spPr>
        <p:txBody>
          <a:bodyPr/>
          <a:lstStyle/>
          <a:p>
            <a:r>
              <a:rPr lang="it-IT" sz="3200" b="1" dirty="0">
                <a:solidFill>
                  <a:schemeClr val="tx1"/>
                </a:solidFill>
                <a:latin typeface="Gurmukhi MN" panose="02020600050405020304" pitchFamily="18" charset="0"/>
                <a:cs typeface="Gurmukhi MN" panose="02020600050405020304" pitchFamily="18" charset="0"/>
              </a:rPr>
              <a:t>VASCOLARIZZAZIONE DEL RENE</a:t>
            </a:r>
          </a:p>
        </p:txBody>
      </p:sp>
      <p:sp>
        <p:nvSpPr>
          <p:cNvPr id="3" name="Segnaposto contenuto 2">
            <a:extLst>
              <a:ext uri="{FF2B5EF4-FFF2-40B4-BE49-F238E27FC236}">
                <a16:creationId xmlns:a16="http://schemas.microsoft.com/office/drawing/2014/main" id="{62C33F12-4475-4D44-9C6E-93C3452C9807}"/>
              </a:ext>
            </a:extLst>
          </p:cNvPr>
          <p:cNvSpPr>
            <a:spLocks noGrp="1"/>
          </p:cNvSpPr>
          <p:nvPr>
            <p:ph idx="1"/>
          </p:nvPr>
        </p:nvSpPr>
        <p:spPr>
          <a:xfrm>
            <a:off x="107504" y="980728"/>
            <a:ext cx="9036496" cy="5877272"/>
          </a:xfrm>
        </p:spPr>
        <p:txBody>
          <a:bodyPr/>
          <a:lstStyle/>
          <a:p>
            <a:r>
              <a:rPr lang="it-IT" sz="2800" dirty="0">
                <a:solidFill>
                  <a:schemeClr val="tx1"/>
                </a:solidFill>
                <a:latin typeface="Comic Sans MS" panose="030F0902030302020204" pitchFamily="66" charset="0"/>
              </a:rPr>
              <a:t>La VASCOLARIZZAZIONE SANGUIFERA è essenziale per la comprensione della struttura intima dell’ organo.</a:t>
            </a:r>
          </a:p>
          <a:p>
            <a:r>
              <a:rPr lang="it-IT" sz="2800" dirty="0">
                <a:solidFill>
                  <a:schemeClr val="tx1"/>
                </a:solidFill>
                <a:latin typeface="Comic Sans MS" panose="030F0902030302020204" pitchFamily="66" charset="0"/>
              </a:rPr>
              <a:t>L’ ARTERIA RENALE (ramo pari viscerale dell’ Aorta Addominale) raggiunge l’ ILO e penetra nel SENO RENALE dove si divide nelle ARTERIE SEGMENTALI.</a:t>
            </a:r>
          </a:p>
          <a:p>
            <a:r>
              <a:rPr lang="it-IT" sz="2800" dirty="0">
                <a:solidFill>
                  <a:schemeClr val="tx1"/>
                </a:solidFill>
                <a:latin typeface="Comic Sans MS" panose="030F0902030302020204" pitchFamily="66" charset="0"/>
              </a:rPr>
              <a:t>Sempre nel Seno Renale si localizzano le VENE corrispondenti e fuoriesce poi dall’ Ilo dando origine alla VENA RENALE</a:t>
            </a:r>
          </a:p>
          <a:p>
            <a:r>
              <a:rPr lang="it-IT" sz="2800" dirty="0">
                <a:solidFill>
                  <a:schemeClr val="tx1"/>
                </a:solidFill>
                <a:latin typeface="Comic Sans MS" panose="030F0902030302020204" pitchFamily="66" charset="0"/>
              </a:rPr>
              <a:t>Il DRENAGGIO LINFATICO è di competenza dei LINFONODI AORTICI</a:t>
            </a:r>
          </a:p>
        </p:txBody>
      </p:sp>
    </p:spTree>
    <p:extLst>
      <p:ext uri="{BB962C8B-B14F-4D97-AF65-F5344CB8AC3E}">
        <p14:creationId xmlns:p14="http://schemas.microsoft.com/office/powerpoint/2010/main" val="38745510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a:xfrm>
            <a:off x="0" y="208579"/>
            <a:ext cx="8964613"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VASI  RENALI </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RAMIFICAZIONI SEGMENTALI</a:t>
            </a:r>
          </a:p>
        </p:txBody>
      </p:sp>
      <p:pic>
        <p:nvPicPr>
          <p:cNvPr id="10242" name="Picture 2"/>
          <p:cNvPicPr>
            <a:picLocks noChangeAspect="1" noChangeArrowheads="1"/>
          </p:cNvPicPr>
          <p:nvPr/>
        </p:nvPicPr>
        <p:blipFill>
          <a:blip r:embed="rId3">
            <a:lum contrast="18000"/>
            <a:extLst>
              <a:ext uri="{28A0092B-C50C-407E-A947-70E740481C1C}">
                <a14:useLocalDpi xmlns:a14="http://schemas.microsoft.com/office/drawing/2010/main" val="0"/>
              </a:ext>
            </a:extLst>
          </a:blip>
          <a:srcRect b="41599"/>
          <a:stretch>
            <a:fillRect/>
          </a:stretch>
        </p:blipFill>
        <p:spPr bwMode="auto">
          <a:xfrm>
            <a:off x="179388" y="1171575"/>
            <a:ext cx="4824412" cy="3598863"/>
          </a:xfrm>
          <a:prstGeom prst="rect">
            <a:avLst/>
          </a:prstGeom>
          <a:noFill/>
          <a:ln>
            <a:noFill/>
          </a:ln>
          <a:effectLst/>
          <a:extLst>
            <a:ext uri="{909E8E84-426E-40DD-AFC4-6F175D3DCCD1}">
              <a14:hiddenFill xmlns:a14="http://schemas.microsoft.com/office/drawing/2010/main">
                <a:blipFill dpi="0" rotWithShape="0">
                  <a:blip>
                    <a:lum contrast="18000"/>
                  </a:blip>
                  <a:srcRect b="4159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3" name="Text Box 3"/>
          <p:cNvSpPr txBox="1">
            <a:spLocks noChangeArrowheads="1"/>
          </p:cNvSpPr>
          <p:nvPr/>
        </p:nvSpPr>
        <p:spPr bwMode="auto">
          <a:xfrm>
            <a:off x="683568" y="4868863"/>
            <a:ext cx="7992888" cy="1941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b="1" dirty="0">
                <a:solidFill>
                  <a:schemeClr val="tx1"/>
                </a:solidFill>
                <a:latin typeface="Chalkboard SE" panose="03050602040202020205" pitchFamily="66" charset="77"/>
              </a:rPr>
              <a:t>L’ ARTERIA RENALE si ramifica nelle ARTERIE SEGMENTALI, per raggiungere la BASE di una PIRAMIDE della MIDOLLARE (Arteria INTERLOBARE), dove diviene ARTERIA ARCUATA o ARCIFORME</a:t>
            </a:r>
          </a:p>
        </p:txBody>
      </p:sp>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t="13487"/>
          <a:stretch>
            <a:fillRect/>
          </a:stretch>
        </p:blipFill>
        <p:spPr bwMode="auto">
          <a:xfrm>
            <a:off x="5435600" y="1125538"/>
            <a:ext cx="3459163" cy="3743325"/>
          </a:xfrm>
          <a:prstGeom prst="rect">
            <a:avLst/>
          </a:prstGeom>
          <a:noFill/>
          <a:ln>
            <a:noFill/>
          </a:ln>
          <a:effectLst/>
          <a:extLst>
            <a:ext uri="{909E8E84-426E-40DD-AFC4-6F175D3DCCD1}">
              <a14:hiddenFill xmlns:a14="http://schemas.microsoft.com/office/drawing/2010/main">
                <a:blipFill dpi="0" rotWithShape="0">
                  <a:blip/>
                  <a:srcRect t="1348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5" name="Rectangle 5"/>
          <p:cNvSpPr>
            <a:spLocks noChangeArrowheads="1"/>
          </p:cNvSpPr>
          <p:nvPr/>
        </p:nvSpPr>
        <p:spPr bwMode="auto">
          <a:xfrm>
            <a:off x="7885113" y="4437063"/>
            <a:ext cx="863600" cy="287337"/>
          </a:xfrm>
          <a:prstGeom prst="rect">
            <a:avLst/>
          </a:prstGeom>
          <a:noFill/>
          <a:ln w="5076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a:xfrm>
            <a:off x="4643438" y="188913"/>
            <a:ext cx="4500562" cy="9144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500" b="1" dirty="0">
                <a:solidFill>
                  <a:schemeClr val="tx1"/>
                </a:solidFill>
                <a:latin typeface="Gurmukhi MN" panose="02020600050405020304" pitchFamily="18" charset="0"/>
                <a:cs typeface="Gurmukhi MN" panose="02020600050405020304" pitchFamily="18" charset="0"/>
              </a:rPr>
              <a:t>RAMIFICAZIONI  VASCOLARI INTRARENALI</a:t>
            </a:r>
          </a:p>
        </p:txBody>
      </p:sp>
      <p:pic>
        <p:nvPicPr>
          <p:cNvPr id="11266" name="Picture 2"/>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0" y="0"/>
            <a:ext cx="4540250" cy="4724400"/>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7" name="Text Box 3"/>
          <p:cNvSpPr txBox="1">
            <a:spLocks noChangeArrowheads="1"/>
          </p:cNvSpPr>
          <p:nvPr/>
        </p:nvSpPr>
        <p:spPr bwMode="auto">
          <a:xfrm>
            <a:off x="4643438" y="1268413"/>
            <a:ext cx="4500562" cy="4218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900" b="1" dirty="0">
                <a:solidFill>
                  <a:schemeClr val="tx1"/>
                </a:solidFill>
                <a:latin typeface="Copperplate Gothic Bold" panose="020E0705020206020404" pitchFamily="34" charset="77"/>
              </a:rPr>
              <a:t>Le ARTERIE ARCUATE emettono:</a:t>
            </a:r>
          </a:p>
          <a:p>
            <a:pPr marL="342900" indent="-342900">
              <a:buClr>
                <a:schemeClr val="tx1"/>
              </a:buClr>
              <a:buFont typeface="Wingdings" pitchFamily="2" charset="2"/>
              <a:buChar char="v"/>
            </a:pPr>
            <a:r>
              <a:rPr lang="it-IT" altLang="it-IT" sz="1900" b="1" dirty="0">
                <a:solidFill>
                  <a:schemeClr val="tx1"/>
                </a:solidFill>
                <a:latin typeface="Copperplate Gothic Bold" panose="020E0705020206020404" pitchFamily="34" charset="77"/>
              </a:rPr>
              <a:t>Nella MIDOLLARE le ARTERIE RETTE VERE, che stabiliscono il MICROCIRCOLO della MIDOLLARE</a:t>
            </a:r>
          </a:p>
          <a:p>
            <a:pPr marL="342900" indent="-342900">
              <a:buClr>
                <a:schemeClr val="tx1"/>
              </a:buClr>
              <a:buFont typeface="Wingdings" pitchFamily="2" charset="2"/>
              <a:buChar char="v"/>
            </a:pPr>
            <a:r>
              <a:rPr lang="it-IT" altLang="it-IT" sz="1900" b="1" dirty="0">
                <a:solidFill>
                  <a:schemeClr val="tx1"/>
                </a:solidFill>
                <a:latin typeface="Copperplate Gothic Bold" panose="020E0705020206020404" pitchFamily="34" charset="77"/>
              </a:rPr>
              <a:t>Nella CORTICALE le ARTERIE INTERLOBULARI, che a loro volta danno origine alle ARTERIOLE AFFERENTI al CORPUSCOLO RENALE, dove è contenuto il GLOMERULO ARTERIOSO</a:t>
            </a:r>
            <a:r>
              <a:rPr lang="it-IT" altLang="it-IT" sz="2100" dirty="0">
                <a:latin typeface="Arial" panose="020B0604020202020204" pitchFamily="34" charset="0"/>
              </a:rPr>
              <a:t>.</a:t>
            </a:r>
          </a:p>
        </p:txBody>
      </p:sp>
      <p:sp>
        <p:nvSpPr>
          <p:cNvPr id="11268" name="Text Box 4"/>
          <p:cNvSpPr txBox="1">
            <a:spLocks noChangeArrowheads="1"/>
          </p:cNvSpPr>
          <p:nvPr/>
        </p:nvSpPr>
        <p:spPr bwMode="auto">
          <a:xfrm>
            <a:off x="87313" y="5445125"/>
            <a:ext cx="9056687" cy="1435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2200" b="1" dirty="0">
                <a:solidFill>
                  <a:schemeClr val="tx1"/>
                </a:solidFill>
                <a:latin typeface="Comic Sans MS" panose="030F0902030302020204" pitchFamily="66" charset="0"/>
              </a:rPr>
              <a:t>Dal Glomerulo Arterioso si origina l’ ARTERIOLA EFFERENTE, che forma MICROCIRCOLI nella CORTICALE, ma può penetrare nella MIDOLLARE come ARTERIOLA RETTA SPURIA, che contribuisce al MICROCIRCOLO della MIDOLLARE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Immagine 1">
            <a:extLst>
              <a:ext uri="{FF2B5EF4-FFF2-40B4-BE49-F238E27FC236}">
                <a16:creationId xmlns:a16="http://schemas.microsoft.com/office/drawing/2014/main" id="{1F12A2A1-BE85-314B-8735-3171342D673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20838" y="241300"/>
            <a:ext cx="590232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59362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0" y="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SISTEMA URINARIO</a:t>
            </a:r>
          </a:p>
        </p:txBody>
      </p:sp>
      <p:sp>
        <p:nvSpPr>
          <p:cNvPr id="3074" name="Rectangle 2"/>
          <p:cNvSpPr>
            <a:spLocks noGrp="1" noChangeArrowheads="1"/>
          </p:cNvSpPr>
          <p:nvPr>
            <p:ph type="body" idx="1"/>
          </p:nvPr>
        </p:nvSpPr>
        <p:spPr>
          <a:xfrm>
            <a:off x="0" y="762000"/>
            <a:ext cx="9144000" cy="5638800"/>
          </a:xfrm>
          <a:ln/>
        </p:spPr>
        <p:txBody>
          <a:bodyPr/>
          <a:lstStyle/>
          <a:p>
            <a:pPr marL="0" indent="0">
              <a:lnSpc>
                <a:spcPct val="90000"/>
              </a:lnSpc>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Si può considerare suddiviso in un</a:t>
            </a:r>
          </a:p>
          <a:p>
            <a:pPr marL="0" indent="0">
              <a:lnSpc>
                <a:spcPct val="90000"/>
              </a:lnSpc>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400" b="1" dirty="0">
              <a:solidFill>
                <a:schemeClr val="tx1"/>
              </a:solidFill>
              <a:latin typeface="Chalkduster" panose="03050602040202020205" pitchFamily="66" charset="77"/>
            </a:endParaRPr>
          </a:p>
          <a:p>
            <a:pPr marL="457200" indent="-457200">
              <a:lnSpc>
                <a:spcPct val="90000"/>
              </a:lnSpc>
              <a:spcBef>
                <a:spcPts val="650"/>
              </a:spcBef>
              <a:buClr>
                <a:schemeClr val="tx1"/>
              </a:buClr>
              <a:buFontTx/>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SISTEMA UROPOIETICO, deputato a produrre l’ URINA DEFINITIVA, costituito dal RENE ed in particolare dalle sue Unità </a:t>
            </a:r>
            <a:r>
              <a:rPr lang="it-IT" altLang="it-IT" sz="2400" b="1" dirty="0" err="1">
                <a:solidFill>
                  <a:schemeClr val="tx1"/>
                </a:solidFill>
                <a:latin typeface="Chalkduster" panose="03050602040202020205" pitchFamily="66" charset="77"/>
              </a:rPr>
              <a:t>Morfofunzionali</a:t>
            </a:r>
            <a:r>
              <a:rPr lang="it-IT" altLang="it-IT" sz="2400" b="1" dirty="0">
                <a:solidFill>
                  <a:schemeClr val="tx1"/>
                </a:solidFill>
                <a:latin typeface="Chalkduster" panose="03050602040202020205" pitchFamily="66" charset="77"/>
              </a:rPr>
              <a:t> dette NEFRONI</a:t>
            </a:r>
          </a:p>
          <a:p>
            <a:pPr marL="0" indent="0">
              <a:lnSpc>
                <a:spcPct val="90000"/>
              </a:lnSpc>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                         ed un</a:t>
            </a:r>
          </a:p>
          <a:p>
            <a:pPr marL="0" indent="0">
              <a:lnSpc>
                <a:spcPct val="90000"/>
              </a:lnSpc>
              <a:spcBef>
                <a:spcPts val="650"/>
              </a:spcBef>
              <a:buClr>
                <a:schemeClr val="tx1"/>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 SISTEMA URINIFERO (Vie Urinarie) per veicolare   </a:t>
            </a:r>
          </a:p>
          <a:p>
            <a:pPr marL="0" indent="0">
              <a:lnSpc>
                <a:spcPct val="90000"/>
              </a:lnSpc>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  l’ Urina all’esterno:</a:t>
            </a:r>
          </a:p>
          <a:p>
            <a:pPr marL="0" indent="0">
              <a:lnSpc>
                <a:spcPct val="90000"/>
              </a:lnSpc>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   CALICI RENALI</a:t>
            </a:r>
          </a:p>
          <a:p>
            <a:pPr marL="0" indent="0">
              <a:lnSpc>
                <a:spcPct val="90000"/>
              </a:lnSpc>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   PELVI RENALE ed URETERE</a:t>
            </a:r>
          </a:p>
          <a:p>
            <a:pPr marL="0" indent="0">
              <a:lnSpc>
                <a:spcPct val="90000"/>
              </a:lnSpc>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   VESCICA URINARIA</a:t>
            </a:r>
          </a:p>
          <a:p>
            <a:pPr marL="0" indent="0">
              <a:lnSpc>
                <a:spcPct val="90000"/>
              </a:lnSpc>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   URETRA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a:xfrm>
            <a:off x="0" y="0"/>
            <a:ext cx="9144000" cy="6206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NEFRONE</a:t>
            </a:r>
          </a:p>
        </p:txBody>
      </p:sp>
      <p:sp>
        <p:nvSpPr>
          <p:cNvPr id="12290" name="Rectangle 2"/>
          <p:cNvSpPr>
            <a:spLocks noGrp="1" noChangeArrowheads="1"/>
          </p:cNvSpPr>
          <p:nvPr>
            <p:ph type="body" idx="1"/>
          </p:nvPr>
        </p:nvSpPr>
        <p:spPr>
          <a:xfrm>
            <a:off x="0" y="188640"/>
            <a:ext cx="3619500" cy="5760739"/>
          </a:xfrm>
          <a:ln/>
        </p:spPr>
        <p:txBody>
          <a:bodyPr/>
          <a:lstStyle/>
          <a:p>
            <a:pPr>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1900" b="1" dirty="0">
                <a:solidFill>
                  <a:schemeClr val="tx1"/>
                </a:solidFill>
                <a:latin typeface="Comic Sans MS" panose="030F0902030302020204" pitchFamily="66" charset="0"/>
              </a:rPr>
              <a:t>Unità MORFOFUNZIONALE del RENE</a:t>
            </a:r>
          </a:p>
          <a:p>
            <a:pPr marL="347663">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1900" b="1" dirty="0">
              <a:solidFill>
                <a:schemeClr val="tx1"/>
              </a:solidFill>
              <a:latin typeface="Comic Sans MS" panose="030F0902030302020204" pitchFamily="66" charset="0"/>
            </a:endParaRPr>
          </a:p>
          <a:p>
            <a:pPr>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1900" b="1" dirty="0">
                <a:solidFill>
                  <a:schemeClr val="tx1"/>
                </a:solidFill>
                <a:latin typeface="Comic Sans MS" panose="030F0902030302020204" pitchFamily="66" charset="0"/>
              </a:rPr>
              <a:t>Costituito da:</a:t>
            </a:r>
          </a:p>
          <a:p>
            <a:pPr marL="347663">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1900" b="1" dirty="0">
              <a:solidFill>
                <a:schemeClr val="tx1"/>
              </a:solidFill>
              <a:latin typeface="Comic Sans MS" panose="030F0902030302020204" pitchFamily="66" charset="0"/>
            </a:endParaRPr>
          </a:p>
          <a:p>
            <a:pPr>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1900" b="1" dirty="0">
                <a:solidFill>
                  <a:schemeClr val="tx1"/>
                </a:solidFill>
                <a:latin typeface="Comic Sans MS" panose="030F0902030302020204" pitchFamily="66" charset="0"/>
              </a:rPr>
              <a:t>CORPUSCOLO RENALE con GLOMERULO ARTERIOSO racchiuso nella CAPSULA DI BOWMAN</a:t>
            </a:r>
          </a:p>
          <a:p>
            <a:pPr marL="347663">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1900" b="1" dirty="0">
              <a:solidFill>
                <a:schemeClr val="tx1"/>
              </a:solidFill>
              <a:latin typeface="Comic Sans MS" panose="030F0902030302020204" pitchFamily="66" charset="0"/>
            </a:endParaRPr>
          </a:p>
          <a:p>
            <a:pPr>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1900" b="1" dirty="0">
                <a:solidFill>
                  <a:schemeClr val="tx1"/>
                </a:solidFill>
                <a:latin typeface="Comic Sans MS" panose="030F0902030302020204" pitchFamily="66" charset="0"/>
              </a:rPr>
              <a:t>TUBULO PROSSIMALE, con PORZIONE CONTORTA e PORZIONE RETTILINEA</a:t>
            </a:r>
          </a:p>
          <a:p>
            <a:pPr marL="347663">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1900" b="1" dirty="0">
              <a:solidFill>
                <a:schemeClr val="tx1"/>
              </a:solidFill>
              <a:latin typeface="Comic Sans MS" panose="030F0902030302020204" pitchFamily="66" charset="0"/>
            </a:endParaRPr>
          </a:p>
          <a:p>
            <a:pPr>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1900" b="1" dirty="0">
                <a:solidFill>
                  <a:schemeClr val="tx1"/>
                </a:solidFill>
                <a:latin typeface="Comic Sans MS" panose="030F0902030302020204" pitchFamily="66" charset="0"/>
              </a:rPr>
              <a:t>ANSA DI HENLE con BRACCIO DISCENDENTE e ASCENDENTE</a:t>
            </a:r>
          </a:p>
          <a:p>
            <a:pPr marL="347663">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1900" b="1" dirty="0">
              <a:solidFill>
                <a:schemeClr val="tx1"/>
              </a:solidFill>
              <a:latin typeface="Comic Sans MS" panose="030F0902030302020204" pitchFamily="66" charset="0"/>
            </a:endParaRPr>
          </a:p>
          <a:p>
            <a:pPr>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1900" b="1" dirty="0">
                <a:solidFill>
                  <a:schemeClr val="tx1"/>
                </a:solidFill>
                <a:latin typeface="Comic Sans MS" panose="030F0902030302020204" pitchFamily="66" charset="0"/>
              </a:rPr>
              <a:t>TUBULO DISTALE, con PORZIONE RETTILINEA e PORZIONE CONTORTA</a:t>
            </a:r>
          </a:p>
        </p:txBody>
      </p:sp>
      <p:pic>
        <p:nvPicPr>
          <p:cNvPr id="12291" name="Picture 3"/>
          <p:cNvPicPr>
            <a:picLocks noChangeAspect="1" noChangeArrowheads="1"/>
          </p:cNvPicPr>
          <p:nvPr/>
        </p:nvPicPr>
        <p:blipFill>
          <a:blip r:embed="rId3">
            <a:lum bright="-18000" contrast="24000"/>
            <a:extLst>
              <a:ext uri="{28A0092B-C50C-407E-A947-70E740481C1C}">
                <a14:useLocalDpi xmlns:a14="http://schemas.microsoft.com/office/drawing/2010/main" val="0"/>
              </a:ext>
            </a:extLst>
          </a:blip>
          <a:srcRect l="12253" b="6076"/>
          <a:stretch>
            <a:fillRect/>
          </a:stretch>
        </p:blipFill>
        <p:spPr bwMode="auto">
          <a:xfrm>
            <a:off x="3681413" y="765175"/>
            <a:ext cx="5462587" cy="6092825"/>
          </a:xfrm>
          <a:prstGeom prst="rect">
            <a:avLst/>
          </a:prstGeom>
          <a:noFill/>
          <a:ln>
            <a:noFill/>
          </a:ln>
          <a:effectLst/>
          <a:extLst>
            <a:ext uri="{909E8E84-426E-40DD-AFC4-6F175D3DCCD1}">
              <a14:hiddenFill xmlns:a14="http://schemas.microsoft.com/office/drawing/2010/main">
                <a:blipFill dpi="0" rotWithShape="0">
                  <a:blip>
                    <a:lum bright="-18000" contrast="24000"/>
                  </a:blip>
                  <a:srcRect l="12253" b="607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47E451-F838-AD45-9350-40F3AAF46A26}"/>
              </a:ext>
            </a:extLst>
          </p:cNvPr>
          <p:cNvSpPr>
            <a:spLocks noGrp="1"/>
          </p:cNvSpPr>
          <p:nvPr>
            <p:ph type="title"/>
          </p:nvPr>
        </p:nvSpPr>
        <p:spPr>
          <a:xfrm>
            <a:off x="0" y="116632"/>
            <a:ext cx="9144000" cy="720080"/>
          </a:xfrm>
        </p:spPr>
        <p:txBody>
          <a:bodyPr/>
          <a:lstStyle/>
          <a:p>
            <a:r>
              <a:rPr lang="it-IT" sz="3200" b="1" dirty="0">
                <a:solidFill>
                  <a:schemeClr val="tx1"/>
                </a:solidFill>
                <a:latin typeface="Gurmukhi MN" panose="02020600050405020304" pitchFamily="18" charset="0"/>
                <a:cs typeface="Gurmukhi MN" panose="02020600050405020304" pitchFamily="18" charset="0"/>
              </a:rPr>
              <a:t>CENNI. FUNZIONALI  SUL NEFRONE</a:t>
            </a:r>
          </a:p>
        </p:txBody>
      </p:sp>
      <p:sp>
        <p:nvSpPr>
          <p:cNvPr id="3" name="Segnaposto contenuto 2">
            <a:extLst>
              <a:ext uri="{FF2B5EF4-FFF2-40B4-BE49-F238E27FC236}">
                <a16:creationId xmlns:a16="http://schemas.microsoft.com/office/drawing/2014/main" id="{08786CFF-EB66-944F-B9A2-62AB00B5DCCA}"/>
              </a:ext>
            </a:extLst>
          </p:cNvPr>
          <p:cNvSpPr>
            <a:spLocks noGrp="1"/>
          </p:cNvSpPr>
          <p:nvPr>
            <p:ph idx="1"/>
          </p:nvPr>
        </p:nvSpPr>
        <p:spPr>
          <a:xfrm>
            <a:off x="107504" y="843491"/>
            <a:ext cx="9036496" cy="5661248"/>
          </a:xfrm>
        </p:spPr>
        <p:txBody>
          <a:bodyPr/>
          <a:lstStyle/>
          <a:p>
            <a:r>
              <a:rPr lang="it-IT" sz="2800" b="1" dirty="0">
                <a:solidFill>
                  <a:schemeClr val="tx1"/>
                </a:solidFill>
                <a:latin typeface="Chalkboard SE" panose="03050602040202020205" pitchFamily="66" charset="77"/>
              </a:rPr>
              <a:t>Nel CORPUSCOLO RENALE avviene l’ ULTRAFITRAZIONE con la formazione della </a:t>
            </a:r>
            <a:r>
              <a:rPr lang="it-IT" sz="2800" b="1" dirty="0" err="1">
                <a:solidFill>
                  <a:schemeClr val="tx1"/>
                </a:solidFill>
                <a:latin typeface="Chalkboard SE" panose="03050602040202020205" pitchFamily="66" charset="77"/>
              </a:rPr>
              <a:t>Preurina</a:t>
            </a:r>
            <a:r>
              <a:rPr lang="it-IT" sz="2800" b="1" dirty="0">
                <a:solidFill>
                  <a:schemeClr val="tx1"/>
                </a:solidFill>
                <a:latin typeface="Chalkboard SE" panose="03050602040202020205" pitchFamily="66" charset="77"/>
              </a:rPr>
              <a:t> (circa 180 l/giorno …).</a:t>
            </a:r>
          </a:p>
          <a:p>
            <a:endParaRPr lang="it-IT" sz="2800" b="1" dirty="0">
              <a:solidFill>
                <a:schemeClr val="tx1"/>
              </a:solidFill>
              <a:latin typeface="Chalkboard SE" panose="03050602040202020205" pitchFamily="66" charset="77"/>
            </a:endParaRPr>
          </a:p>
          <a:p>
            <a:r>
              <a:rPr lang="it-IT" sz="2800" b="1" dirty="0">
                <a:solidFill>
                  <a:schemeClr val="tx1"/>
                </a:solidFill>
                <a:latin typeface="Chalkboard SE" panose="03050602040202020205" pitchFamily="66" charset="77"/>
              </a:rPr>
              <a:t>Nel sistema dei TUBULI (non solo del Nefrone, ma anche nei Dotti Collettori) avviene il RIASSORBIMENTO di almeno il 98% della </a:t>
            </a:r>
            <a:r>
              <a:rPr lang="it-IT" sz="2800" b="1" dirty="0" err="1">
                <a:solidFill>
                  <a:schemeClr val="tx1"/>
                </a:solidFill>
                <a:latin typeface="Chalkboard SE" panose="03050602040202020205" pitchFamily="66" charset="77"/>
              </a:rPr>
              <a:t>Preurina</a:t>
            </a:r>
            <a:r>
              <a:rPr lang="it-IT" sz="2800" b="1" dirty="0">
                <a:solidFill>
                  <a:schemeClr val="tx1"/>
                </a:solidFill>
                <a:latin typeface="Chalkboard SE" panose="03050602040202020205" pitchFamily="66" charset="77"/>
              </a:rPr>
              <a:t>, per dar luogo alla URINA DEFINITIVA (circa 1,8-2 l/giorno). Vi avvengono anche meccanismi di SECREZIONE di particolari sostanze (es., Antibiotici).</a:t>
            </a:r>
          </a:p>
          <a:p>
            <a:endParaRPr lang="it-IT" sz="2600" b="1" dirty="0">
              <a:solidFill>
                <a:schemeClr val="tx1"/>
              </a:solidFill>
              <a:latin typeface="Chalkboard SE" panose="03050602040202020205" pitchFamily="66" charset="77"/>
            </a:endParaRPr>
          </a:p>
        </p:txBody>
      </p:sp>
    </p:spTree>
    <p:extLst>
      <p:ext uri="{BB962C8B-B14F-4D97-AF65-F5344CB8AC3E}">
        <p14:creationId xmlns:p14="http://schemas.microsoft.com/office/powerpoint/2010/main" val="34303809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a:xfrm>
            <a:off x="0" y="25802"/>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NEFRONE</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LOCALIZZAZIONE DELLE DIVERSE COMPONENTI</a:t>
            </a: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l="63254" t="8820"/>
          <a:stretch>
            <a:fillRect/>
          </a:stretch>
        </p:blipFill>
        <p:spPr bwMode="auto">
          <a:xfrm>
            <a:off x="0" y="1460500"/>
            <a:ext cx="2632075" cy="5397500"/>
          </a:xfrm>
          <a:prstGeom prst="rect">
            <a:avLst/>
          </a:prstGeom>
          <a:noFill/>
          <a:ln>
            <a:noFill/>
          </a:ln>
          <a:effectLst/>
          <a:extLst>
            <a:ext uri="{909E8E84-426E-40DD-AFC4-6F175D3DCCD1}">
              <a14:hiddenFill xmlns:a14="http://schemas.microsoft.com/office/drawing/2010/main">
                <a:blipFill dpi="0" rotWithShape="0">
                  <a:blip/>
                  <a:srcRect l="63254" t="882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5" name="Text Box 3"/>
          <p:cNvSpPr txBox="1">
            <a:spLocks noChangeArrowheads="1"/>
          </p:cNvSpPr>
          <p:nvPr/>
        </p:nvSpPr>
        <p:spPr bwMode="auto">
          <a:xfrm>
            <a:off x="2632075" y="980728"/>
            <a:ext cx="6443662" cy="53574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900" b="1" dirty="0">
                <a:solidFill>
                  <a:schemeClr val="tx1"/>
                </a:solidFill>
                <a:latin typeface="Copperplate Gothic Bold" panose="020E0705020206020404" pitchFamily="34" charset="77"/>
              </a:rPr>
              <a:t>I NEFRONI si definiscono:</a:t>
            </a:r>
          </a:p>
          <a:p>
            <a:pPr marL="342900" indent="-342900">
              <a:buClr>
                <a:schemeClr val="tx1"/>
              </a:buClr>
              <a:buFont typeface="Wingdings" pitchFamily="2" charset="2"/>
              <a:buChar char="v"/>
            </a:pPr>
            <a:r>
              <a:rPr lang="it-IT" altLang="it-IT" sz="1900" b="1" dirty="0">
                <a:solidFill>
                  <a:schemeClr val="tx1"/>
                </a:solidFill>
                <a:latin typeface="Copperplate Gothic Bold" panose="020E0705020206020404" pitchFamily="34" charset="77"/>
              </a:rPr>
              <a:t>CORTICALI, se il loro CORPUSCOLO si trova in vicinanza della capsula dell’ organo;</a:t>
            </a:r>
          </a:p>
          <a:p>
            <a:pPr marL="342900" indent="-342900">
              <a:buClr>
                <a:schemeClr val="tx1"/>
              </a:buClr>
              <a:buFont typeface="Wingdings" pitchFamily="2" charset="2"/>
              <a:buChar char="v"/>
            </a:pPr>
            <a:r>
              <a:rPr lang="it-IT" altLang="it-IT" sz="1900" b="1" dirty="0">
                <a:solidFill>
                  <a:schemeClr val="tx1"/>
                </a:solidFill>
                <a:latin typeface="Copperplate Gothic Bold" panose="020E0705020206020404" pitchFamily="34" charset="77"/>
              </a:rPr>
              <a:t>JUXTAMIDOLLARI, quando il loro CORPUSCOLO si trova vicino al limite della MIDOLLARE.</a:t>
            </a:r>
          </a:p>
          <a:p>
            <a:pPr>
              <a:buClrTx/>
              <a:buFontTx/>
              <a:buNone/>
            </a:pPr>
            <a:endParaRPr lang="it-IT" altLang="it-IT" sz="1900" b="1" dirty="0">
              <a:solidFill>
                <a:schemeClr val="tx1"/>
              </a:solidFill>
              <a:latin typeface="Copperplate Gothic Bold" panose="020E0705020206020404" pitchFamily="34" charset="77"/>
            </a:endParaRPr>
          </a:p>
          <a:p>
            <a:pPr>
              <a:buClrTx/>
              <a:buFontTx/>
              <a:buNone/>
            </a:pPr>
            <a:r>
              <a:rPr lang="it-IT" altLang="it-IT" sz="1900" b="1" dirty="0">
                <a:solidFill>
                  <a:schemeClr val="tx1"/>
                </a:solidFill>
                <a:latin typeface="Copperplate Gothic Bold" panose="020E0705020206020404" pitchFamily="34" charset="77"/>
              </a:rPr>
              <a:t>I CORPUSCOLI RENALI si trovano </a:t>
            </a:r>
            <a:r>
              <a:rPr lang="it-IT" altLang="it-IT" sz="1900" b="1" u="sng" dirty="0">
                <a:solidFill>
                  <a:schemeClr val="tx1"/>
                </a:solidFill>
                <a:latin typeface="Copperplate Gothic Bold" panose="020E0705020206020404" pitchFamily="34" charset="77"/>
              </a:rPr>
              <a:t>SEMPRE</a:t>
            </a:r>
            <a:r>
              <a:rPr lang="it-IT" altLang="it-IT" sz="1900" b="1" dirty="0">
                <a:solidFill>
                  <a:schemeClr val="tx1"/>
                </a:solidFill>
                <a:latin typeface="Copperplate Gothic Bold" panose="020E0705020206020404" pitchFamily="34" charset="77"/>
              </a:rPr>
              <a:t> nella CORTICALE</a:t>
            </a:r>
          </a:p>
          <a:p>
            <a:pPr>
              <a:buClrTx/>
              <a:buFontTx/>
              <a:buNone/>
            </a:pPr>
            <a:endParaRPr lang="it-IT" altLang="it-IT" sz="1900" b="1" dirty="0">
              <a:solidFill>
                <a:schemeClr val="tx1"/>
              </a:solidFill>
              <a:latin typeface="Copperplate Gothic Bold" panose="020E0705020206020404" pitchFamily="34" charset="77"/>
            </a:endParaRPr>
          </a:p>
          <a:p>
            <a:pPr>
              <a:buClrTx/>
              <a:buFontTx/>
              <a:buNone/>
            </a:pPr>
            <a:r>
              <a:rPr lang="it-IT" altLang="it-IT" sz="1900" b="1" dirty="0">
                <a:solidFill>
                  <a:schemeClr val="tx1"/>
                </a:solidFill>
                <a:latin typeface="Copperplate Gothic Bold" panose="020E0705020206020404" pitchFamily="34" charset="77"/>
              </a:rPr>
              <a:t>I TUBULI PROSSIMALI e DISTALI si trovano variamente estesi sia nella CORTICALE sia nella MIDOLLARE.</a:t>
            </a:r>
          </a:p>
          <a:p>
            <a:pPr>
              <a:buClrTx/>
              <a:buFontTx/>
              <a:buNone/>
            </a:pPr>
            <a:endParaRPr lang="it-IT" altLang="it-IT" sz="1900" b="1" dirty="0">
              <a:solidFill>
                <a:schemeClr val="tx1"/>
              </a:solidFill>
              <a:latin typeface="Copperplate Gothic Bold" panose="020E0705020206020404" pitchFamily="34" charset="77"/>
            </a:endParaRPr>
          </a:p>
          <a:p>
            <a:pPr>
              <a:buClrTx/>
              <a:buFontTx/>
              <a:buNone/>
            </a:pPr>
            <a:r>
              <a:rPr lang="it-IT" altLang="it-IT" sz="1900" b="1" dirty="0">
                <a:solidFill>
                  <a:schemeClr val="tx1"/>
                </a:solidFill>
                <a:latin typeface="Copperplate Gothic Bold" panose="020E0705020206020404" pitchFamily="34" charset="77"/>
              </a:rPr>
              <a:t>L’ ANSA DI HENLE è PIU’ LUNGA nei NEFRONI JUXTAMIDOLLARI che in quelli CORTICALI. Si trova comunque nella MIDOLLARE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a:xfrm>
            <a:off x="0" y="152400"/>
            <a:ext cx="9144000" cy="53975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CORPUSCOLO  RENALE</a:t>
            </a: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2150"/>
            <a:ext cx="4787900" cy="3105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39" name="Text Box 3"/>
          <p:cNvSpPr txBox="1">
            <a:spLocks noChangeArrowheads="1"/>
          </p:cNvSpPr>
          <p:nvPr/>
        </p:nvSpPr>
        <p:spPr bwMode="auto">
          <a:xfrm>
            <a:off x="4859338" y="692150"/>
            <a:ext cx="4284662" cy="37878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2000" b="1" dirty="0">
                <a:solidFill>
                  <a:schemeClr val="tx1"/>
                </a:solidFill>
                <a:latin typeface="Chalkboard SE" panose="03050602040202020205" pitchFamily="66" charset="77"/>
              </a:rPr>
              <a:t>È di forma SFERICA</a:t>
            </a:r>
          </a:p>
          <a:p>
            <a:pPr>
              <a:buClrTx/>
              <a:buFontTx/>
              <a:buNone/>
            </a:pPr>
            <a:r>
              <a:rPr lang="it-IT" altLang="it-IT" sz="2000" b="1" dirty="0">
                <a:solidFill>
                  <a:schemeClr val="tx1"/>
                </a:solidFill>
                <a:latin typeface="Chalkboard SE" panose="03050602040202020205" pitchFamily="66" charset="77"/>
              </a:rPr>
              <a:t>Presenta un POLO VASCOLARE (Arteriole AFFERENTE ed EFFERENTE) ed un POLO URINIFERO (Tubulo Prossimale del Nefrone)</a:t>
            </a:r>
          </a:p>
          <a:p>
            <a:pPr>
              <a:buClrTx/>
              <a:buFontTx/>
              <a:buNone/>
            </a:pPr>
            <a:r>
              <a:rPr lang="it-IT" altLang="it-IT" sz="2000" b="1" dirty="0">
                <a:solidFill>
                  <a:schemeClr val="tx1"/>
                </a:solidFill>
                <a:latin typeface="Chalkboard SE" panose="03050602040202020205" pitchFamily="66" charset="77"/>
              </a:rPr>
              <a:t>Al suo interno contiene il GOMERULO ARTERIOSO, che è un MICROCIRCOLO interposto tra due ARTERIOLE (AFFERENTE ed EFFERENTE), da cui il nome di RETE MIRABILE ARTERIOSA</a:t>
            </a:r>
          </a:p>
        </p:txBody>
      </p:sp>
      <p:sp>
        <p:nvSpPr>
          <p:cNvPr id="14340" name="Text Box 4"/>
          <p:cNvSpPr txBox="1">
            <a:spLocks noChangeArrowheads="1"/>
          </p:cNvSpPr>
          <p:nvPr/>
        </p:nvSpPr>
        <p:spPr bwMode="auto">
          <a:xfrm>
            <a:off x="-9311" y="4482815"/>
            <a:ext cx="9144000" cy="21258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2200" b="1" dirty="0">
                <a:solidFill>
                  <a:schemeClr val="tx1"/>
                </a:solidFill>
                <a:latin typeface="Comic Sans MS" panose="030F0902030302020204" pitchFamily="66" charset="0"/>
              </a:rPr>
              <a:t>È rivestito dalla CAPSULA GLOMERULARE DI BOWMAN costituita da:</a:t>
            </a:r>
          </a:p>
          <a:p>
            <a:pPr marL="342900" indent="-342900">
              <a:buClr>
                <a:schemeClr val="tx1"/>
              </a:buClr>
              <a:buFont typeface="Wingdings" pitchFamily="2" charset="2"/>
              <a:buChar char="Ø"/>
            </a:pPr>
            <a:r>
              <a:rPr lang="it-IT" altLang="it-IT" sz="2200" b="1" dirty="0">
                <a:solidFill>
                  <a:schemeClr val="tx1"/>
                </a:solidFill>
                <a:latin typeface="Comic Sans MS" panose="030F0902030302020204" pitchFamily="66" charset="0"/>
              </a:rPr>
              <a:t>FOGLIETTO PARIETALE: Epitelio Pavimentoso Monostratificato</a:t>
            </a:r>
          </a:p>
          <a:p>
            <a:pPr marL="342900" indent="-342900">
              <a:buClr>
                <a:schemeClr val="tx1"/>
              </a:buClr>
              <a:buFont typeface="Wingdings" pitchFamily="2" charset="2"/>
              <a:buChar char="Ø"/>
            </a:pPr>
            <a:r>
              <a:rPr lang="it-IT" altLang="it-IT" sz="2200" b="1" dirty="0">
                <a:solidFill>
                  <a:schemeClr val="tx1"/>
                </a:solidFill>
                <a:latin typeface="Comic Sans MS" panose="030F0902030302020204" pitchFamily="66" charset="0"/>
              </a:rPr>
              <a:t>FOGLIETTO VISCERALE, in cui si descrivono i PODOCITI . Tra i due foglietti, c’è lo SPAZIO di BOWMAN dove si riversa la </a:t>
            </a:r>
            <a:r>
              <a:rPr lang="it-IT" altLang="it-IT" sz="2200" b="1" dirty="0" err="1">
                <a:solidFill>
                  <a:schemeClr val="tx1"/>
                </a:solidFill>
                <a:latin typeface="Comic Sans MS" panose="030F0902030302020204" pitchFamily="66" charset="0"/>
              </a:rPr>
              <a:t>Preurina</a:t>
            </a:r>
            <a:r>
              <a:rPr lang="it-IT" altLang="it-IT" sz="2200" b="1" dirty="0">
                <a:solidFill>
                  <a:schemeClr val="tx1"/>
                </a:solidFill>
                <a:latin typeface="Comic Sans MS" panose="030F0902030302020204" pitchFamily="66" charset="0"/>
              </a:rPr>
              <a:t> dall’ Ultrafiltrazione.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a:xfrm>
            <a:off x="152400" y="152400"/>
            <a:ext cx="8991600" cy="762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b="1" dirty="0">
                <a:solidFill>
                  <a:schemeClr val="tx1"/>
                </a:solidFill>
                <a:latin typeface="Gurmukhi MN" panose="02020600050405020304" pitchFamily="18" charset="0"/>
                <a:cs typeface="Gurmukhi MN" panose="02020600050405020304" pitchFamily="18" charset="0"/>
              </a:rPr>
              <a:t>PODOCITI, CAPILLARI GLOMERULARI </a:t>
            </a:r>
            <a:br>
              <a:rPr lang="it-IT" altLang="it-IT" sz="2400" b="1" dirty="0">
                <a:solidFill>
                  <a:schemeClr val="tx1"/>
                </a:solidFill>
                <a:latin typeface="Gurmukhi MN" panose="02020600050405020304" pitchFamily="18" charset="0"/>
                <a:cs typeface="Gurmukhi MN" panose="02020600050405020304" pitchFamily="18" charset="0"/>
              </a:rPr>
            </a:br>
            <a:r>
              <a:rPr lang="it-IT" altLang="it-IT" sz="2400" b="1" dirty="0">
                <a:solidFill>
                  <a:schemeClr val="tx1"/>
                </a:solidFill>
                <a:latin typeface="Gurmukhi MN" panose="02020600050405020304" pitchFamily="18" charset="0"/>
                <a:cs typeface="Gurmukhi MN" panose="02020600050405020304" pitchFamily="18" charset="0"/>
              </a:rPr>
              <a:t>e CELLULE del MESANGIO INTRAGLOMERULARE</a:t>
            </a: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t="28337"/>
          <a:stretch>
            <a:fillRect/>
          </a:stretch>
        </p:blipFill>
        <p:spPr bwMode="auto">
          <a:xfrm>
            <a:off x="0" y="1052513"/>
            <a:ext cx="4343400" cy="3822700"/>
          </a:xfrm>
          <a:prstGeom prst="rect">
            <a:avLst/>
          </a:prstGeom>
          <a:noFill/>
          <a:ln>
            <a:noFill/>
          </a:ln>
          <a:effectLst/>
          <a:extLst>
            <a:ext uri="{909E8E84-426E-40DD-AFC4-6F175D3DCCD1}">
              <a14:hiddenFill xmlns:a14="http://schemas.microsoft.com/office/drawing/2010/main">
                <a:blipFill dpi="0" rotWithShape="0">
                  <a:blip/>
                  <a:srcRect t="2833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3" name="Text Box 3"/>
          <p:cNvSpPr txBox="1">
            <a:spLocks noChangeArrowheads="1"/>
          </p:cNvSpPr>
          <p:nvPr/>
        </p:nvSpPr>
        <p:spPr bwMode="auto">
          <a:xfrm>
            <a:off x="4500563" y="908050"/>
            <a:ext cx="18415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5364" name="Text Box 4"/>
          <p:cNvSpPr txBox="1">
            <a:spLocks noChangeArrowheads="1"/>
          </p:cNvSpPr>
          <p:nvPr/>
        </p:nvSpPr>
        <p:spPr bwMode="auto">
          <a:xfrm>
            <a:off x="4408488" y="1125538"/>
            <a:ext cx="4735512" cy="36031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900" b="1" dirty="0">
                <a:solidFill>
                  <a:schemeClr val="tx1"/>
                </a:solidFill>
                <a:latin typeface="Copperplate Gothic Bold" panose="020E0705020206020404" pitchFamily="34" charset="77"/>
              </a:rPr>
              <a:t>I CAPILLARI GLOMERULARI sono FENESTRATI e forniti di una spessa MEMBRANA BASALE</a:t>
            </a:r>
          </a:p>
          <a:p>
            <a:pPr>
              <a:buClrTx/>
              <a:buFontTx/>
              <a:buNone/>
            </a:pPr>
            <a:r>
              <a:rPr lang="it-IT" altLang="it-IT" sz="1900" b="1" dirty="0">
                <a:solidFill>
                  <a:schemeClr val="tx1"/>
                </a:solidFill>
                <a:latin typeface="Copperplate Gothic Bold" panose="020E0705020206020404" pitchFamily="34" charset="77"/>
              </a:rPr>
              <a:t>I PODOCITI sono forniti di prolungamenti citoplasmatici della loro porzione basale (Processi Primari), da cui si originano i PEDICELLI (Processi Secondari), che si rapportano con le Fenestrature, contribuendo alla MEMBRANA di ULTRAFILTRAZIONE </a:t>
            </a:r>
          </a:p>
        </p:txBody>
      </p:sp>
      <p:sp>
        <p:nvSpPr>
          <p:cNvPr id="15365" name="Text Box 5"/>
          <p:cNvSpPr txBox="1">
            <a:spLocks noChangeArrowheads="1"/>
          </p:cNvSpPr>
          <p:nvPr/>
        </p:nvSpPr>
        <p:spPr bwMode="auto">
          <a:xfrm>
            <a:off x="87313" y="5013325"/>
            <a:ext cx="9056687" cy="1435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2200" b="1" dirty="0">
                <a:solidFill>
                  <a:schemeClr val="tx1"/>
                </a:solidFill>
                <a:latin typeface="Comic Sans MS" panose="030F0902030302020204" pitchFamily="66" charset="0"/>
              </a:rPr>
              <a:t>Le CELLULE DEL MESANGIO hanno proprietà CONTRATTILI, con cui possono regolare il FLUSSO nei Capillari. Inoltre, hanno proprietà FAGOCITARIE per molecole eventualmente “intrappolate” nella Membrana di Ultrafiltrazione.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a:xfrm>
            <a:off x="152400" y="0"/>
            <a:ext cx="8991600" cy="96837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RAPPORTO tra i CAPILLARI GLOMERULARI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ed i PODOCITI</a:t>
            </a: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l="2600" t="1733" r="1166"/>
          <a:stretch>
            <a:fillRect/>
          </a:stretch>
        </p:blipFill>
        <p:spPr bwMode="auto">
          <a:xfrm>
            <a:off x="611188" y="1196975"/>
            <a:ext cx="7993062" cy="5661025"/>
          </a:xfrm>
          <a:prstGeom prst="rect">
            <a:avLst/>
          </a:prstGeom>
          <a:noFill/>
          <a:ln>
            <a:noFill/>
          </a:ln>
          <a:effectLst/>
          <a:extLst>
            <a:ext uri="{909E8E84-426E-40DD-AFC4-6F175D3DCCD1}">
              <a14:hiddenFill xmlns:a14="http://schemas.microsoft.com/office/drawing/2010/main">
                <a:blipFill dpi="0" rotWithShape="0">
                  <a:blip/>
                  <a:srcRect l="2600" t="1733" r="116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a:xfrm>
            <a:off x="4572000" y="228600"/>
            <a:ext cx="4572000" cy="9144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CORPUSCOLI  RENALI</a:t>
            </a: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1213" y="2205038"/>
            <a:ext cx="4522787" cy="46529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1" name="Picture 3"/>
          <p:cNvPicPr>
            <a:picLocks noChangeAspect="1" noChangeArrowheads="1"/>
          </p:cNvPicPr>
          <p:nvPr/>
        </p:nvPicPr>
        <p:blipFill>
          <a:blip r:embed="rId4">
            <a:extLst>
              <a:ext uri="{28A0092B-C50C-407E-A947-70E740481C1C}">
                <a14:useLocalDpi xmlns:a14="http://schemas.microsoft.com/office/drawing/2010/main" val="0"/>
              </a:ext>
            </a:extLst>
          </a:blip>
          <a:srcRect t="2052" b="3444"/>
          <a:stretch>
            <a:fillRect/>
          </a:stretch>
        </p:blipFill>
        <p:spPr bwMode="auto">
          <a:xfrm>
            <a:off x="0" y="0"/>
            <a:ext cx="4549775" cy="4652963"/>
          </a:xfrm>
          <a:prstGeom prst="rect">
            <a:avLst/>
          </a:prstGeom>
          <a:noFill/>
          <a:ln>
            <a:noFill/>
          </a:ln>
          <a:effectLst/>
          <a:extLst>
            <a:ext uri="{909E8E84-426E-40DD-AFC4-6F175D3DCCD1}">
              <a14:hiddenFill xmlns:a14="http://schemas.microsoft.com/office/drawing/2010/main">
                <a:blipFill dpi="0" rotWithShape="0">
                  <a:blip/>
                  <a:srcRect t="2052" b="344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a:xfrm>
            <a:off x="-108520" y="188913"/>
            <a:ext cx="9252520" cy="6858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TUBULI DEL NEFRONE e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TUBULI COLLETTORI</a:t>
            </a: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52513"/>
            <a:ext cx="3444875" cy="4819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5" name="Text Box 3"/>
          <p:cNvSpPr txBox="1">
            <a:spLocks noChangeArrowheads="1"/>
          </p:cNvSpPr>
          <p:nvPr/>
        </p:nvSpPr>
        <p:spPr bwMode="auto">
          <a:xfrm>
            <a:off x="3419475" y="981075"/>
            <a:ext cx="5724525" cy="53267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2000" b="1" dirty="0">
                <a:solidFill>
                  <a:schemeClr val="tx1"/>
                </a:solidFill>
                <a:latin typeface="Chalkboard SE" panose="03050602040202020205" pitchFamily="66" charset="77"/>
              </a:rPr>
              <a:t>TUBULO PROSSIMALE: Epitelio Prismatico (Cubico o Cilindrico Basso) Monostratificato con Microvilli (ORLETTO A SPAZZOLA) e molti MITOCONDRI nella Porzione Basale, localizzati in estroflessioni citoplasmatiche (Epitelio Bacillare con Labirinto Basale)</a:t>
            </a:r>
          </a:p>
          <a:p>
            <a:pPr>
              <a:buClrTx/>
              <a:buFontTx/>
              <a:buNone/>
            </a:pPr>
            <a:endParaRPr lang="it-IT" altLang="it-IT" sz="2000" b="1" dirty="0">
              <a:solidFill>
                <a:schemeClr val="tx1"/>
              </a:solidFill>
              <a:latin typeface="Chalkboard SE" panose="03050602040202020205" pitchFamily="66" charset="77"/>
            </a:endParaRPr>
          </a:p>
          <a:p>
            <a:pPr>
              <a:buClrTx/>
              <a:buFontTx/>
              <a:buNone/>
            </a:pPr>
            <a:r>
              <a:rPr lang="it-IT" altLang="it-IT" sz="2000" b="1" dirty="0">
                <a:solidFill>
                  <a:schemeClr val="tx1"/>
                </a:solidFill>
                <a:latin typeface="Chalkboard SE" panose="03050602040202020205" pitchFamily="66" charset="77"/>
              </a:rPr>
              <a:t>TUBULO DISTALE: Epitelio Prismatico (Cubico o Cilindrico Basso) Monostratificato con POCHI Microvilli e Labirinto Basale. </a:t>
            </a:r>
          </a:p>
          <a:p>
            <a:pPr>
              <a:buClrTx/>
              <a:buFontTx/>
              <a:buNone/>
            </a:pPr>
            <a:endParaRPr lang="it-IT" altLang="it-IT" sz="2000" b="1" dirty="0">
              <a:solidFill>
                <a:schemeClr val="tx1"/>
              </a:solidFill>
              <a:latin typeface="Chalkboard SE" panose="03050602040202020205" pitchFamily="66" charset="77"/>
            </a:endParaRPr>
          </a:p>
          <a:p>
            <a:pPr>
              <a:buClrTx/>
              <a:buFontTx/>
              <a:buNone/>
            </a:pPr>
            <a:r>
              <a:rPr lang="it-IT" altLang="it-IT" sz="2000" b="1" dirty="0">
                <a:solidFill>
                  <a:schemeClr val="tx1"/>
                </a:solidFill>
                <a:latin typeface="Chalkboard SE" panose="03050602040202020205" pitchFamily="66" charset="77"/>
              </a:rPr>
              <a:t>ANSA DI HENLE:</a:t>
            </a:r>
          </a:p>
          <a:p>
            <a:pPr marL="342900" indent="-342900">
              <a:buClr>
                <a:schemeClr val="tx1"/>
              </a:buClr>
              <a:buFont typeface="Wingdings" pitchFamily="2" charset="2"/>
              <a:buChar char="q"/>
            </a:pPr>
            <a:r>
              <a:rPr lang="it-IT" altLang="it-IT" sz="2000" b="1" dirty="0">
                <a:solidFill>
                  <a:schemeClr val="tx1"/>
                </a:solidFill>
                <a:latin typeface="Chalkboard SE" panose="03050602040202020205" pitchFamily="66" charset="77"/>
              </a:rPr>
              <a:t>TRATTI SPESSI DISCENDENTE e ASCENDENTE come Tubulo Distale</a:t>
            </a:r>
          </a:p>
          <a:p>
            <a:pPr marL="342900" indent="-342900">
              <a:buClr>
                <a:schemeClr val="tx1"/>
              </a:buClr>
              <a:buFont typeface="Wingdings" pitchFamily="2" charset="2"/>
              <a:buChar char="q"/>
            </a:pPr>
            <a:r>
              <a:rPr lang="it-IT" altLang="it-IT" sz="2000" b="1" dirty="0">
                <a:solidFill>
                  <a:schemeClr val="tx1"/>
                </a:solidFill>
                <a:latin typeface="Chalkboard SE" panose="03050602040202020205" pitchFamily="66" charset="77"/>
              </a:rPr>
              <a:t>TRATTI SOTTILI DISCENDENTE ed ASCENDENTE: Epitelio Pavimentoso Monostratificato </a:t>
            </a:r>
          </a:p>
        </p:txBody>
      </p:sp>
      <p:sp>
        <p:nvSpPr>
          <p:cNvPr id="18436" name="Text Box 4"/>
          <p:cNvSpPr txBox="1">
            <a:spLocks noChangeArrowheads="1"/>
          </p:cNvSpPr>
          <p:nvPr/>
        </p:nvSpPr>
        <p:spPr bwMode="auto">
          <a:xfrm>
            <a:off x="250825" y="6237288"/>
            <a:ext cx="7281458" cy="4176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2100" b="1" dirty="0">
                <a:solidFill>
                  <a:schemeClr val="tx1"/>
                </a:solidFill>
                <a:latin typeface="Comic Sans MS" panose="030F0902030302020204" pitchFamily="66" charset="0"/>
              </a:rPr>
              <a:t>TUBULI COLLETTORI: Epitelio Cubico Monostratificato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a:xfrm>
            <a:off x="395288" y="0"/>
            <a:ext cx="85344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APPARATO  IUXTAGLOMERULARE</a:t>
            </a:r>
          </a:p>
        </p:txBody>
      </p:sp>
      <p:sp>
        <p:nvSpPr>
          <p:cNvPr id="19458" name="Rectangle 2"/>
          <p:cNvSpPr>
            <a:spLocks noGrp="1" noChangeArrowheads="1"/>
          </p:cNvSpPr>
          <p:nvPr>
            <p:ph type="body" idx="1"/>
          </p:nvPr>
        </p:nvSpPr>
        <p:spPr>
          <a:xfrm>
            <a:off x="92075" y="692696"/>
            <a:ext cx="5076825" cy="5724525"/>
          </a:xfrm>
          <a:ln/>
        </p:spPr>
        <p:txBody>
          <a:bodyPr/>
          <a:lstStyle/>
          <a:p>
            <a:pPr marL="0" indent="0">
              <a:spcBef>
                <a:spcPts val="475"/>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000" b="1" dirty="0">
                <a:solidFill>
                  <a:schemeClr val="tx1"/>
                </a:solidFill>
                <a:latin typeface="Chalkboard SE" panose="03050602040202020205" pitchFamily="66" charset="77"/>
              </a:rPr>
              <a:t>Dispositivo strutturale adibito a registrare la PRESSIONE SANGUIGNA di ULTRAFILTRAZIONE (Cellule </a:t>
            </a:r>
            <a:r>
              <a:rPr lang="it-IT" altLang="it-IT" sz="2000" b="1" dirty="0" err="1">
                <a:solidFill>
                  <a:schemeClr val="tx1"/>
                </a:solidFill>
                <a:latin typeface="Chalkboard SE" panose="03050602040202020205" pitchFamily="66" charset="77"/>
              </a:rPr>
              <a:t>Juxtaglomerulari</a:t>
            </a:r>
            <a:r>
              <a:rPr lang="it-IT" altLang="it-IT" sz="2000" b="1" dirty="0">
                <a:solidFill>
                  <a:schemeClr val="tx1"/>
                </a:solidFill>
                <a:latin typeface="Chalkboard SE" panose="03050602040202020205" pitchFamily="66" charset="77"/>
              </a:rPr>
              <a:t>) e la CONCENTRAZIONE di Na</a:t>
            </a:r>
            <a:r>
              <a:rPr lang="it-IT" altLang="it-IT" sz="2000" b="1" baseline="30000" dirty="0">
                <a:solidFill>
                  <a:schemeClr val="tx1"/>
                </a:solidFill>
                <a:latin typeface="Chalkboard SE" panose="03050602040202020205" pitchFamily="66" charset="77"/>
              </a:rPr>
              <a:t>+  </a:t>
            </a:r>
            <a:r>
              <a:rPr lang="it-IT" altLang="it-IT" sz="2000" b="1" dirty="0">
                <a:solidFill>
                  <a:schemeClr val="tx1"/>
                </a:solidFill>
                <a:latin typeface="Chalkboard SE" panose="03050602040202020205" pitchFamily="66" charset="77"/>
              </a:rPr>
              <a:t>nell’ URINA DEFINITIVA (Macula Densa)</a:t>
            </a:r>
          </a:p>
          <a:p>
            <a:pPr marL="0" indent="0">
              <a:spcBef>
                <a:spcPts val="475"/>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000" b="1" dirty="0">
                <a:solidFill>
                  <a:schemeClr val="tx1"/>
                </a:solidFill>
                <a:latin typeface="Chalkboard SE" panose="03050602040202020205" pitchFamily="66" charset="77"/>
              </a:rPr>
              <a:t>Consta di:</a:t>
            </a:r>
          </a:p>
          <a:p>
            <a:pPr marL="0" indent="0">
              <a:spcBef>
                <a:spcPts val="475"/>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000" b="1" dirty="0">
                <a:solidFill>
                  <a:schemeClr val="tx1"/>
                </a:solidFill>
                <a:latin typeface="Chalkboard SE" panose="03050602040202020205" pitchFamily="66" charset="77"/>
              </a:rPr>
              <a:t>MACULA DENSA nell’ ambito del TUBULO DISTALE</a:t>
            </a:r>
          </a:p>
          <a:p>
            <a:pPr marL="0" indent="0">
              <a:spcBef>
                <a:spcPts val="475"/>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000" b="1" dirty="0">
                <a:solidFill>
                  <a:schemeClr val="tx1"/>
                </a:solidFill>
                <a:latin typeface="Chalkboard SE" panose="03050602040202020205" pitchFamily="66" charset="77"/>
              </a:rPr>
              <a:t>CELLULE JUXTAGLOMERULARI che fanno parte dell’ Arteriola Afferente (prevalentemente) ed Efferente. Secernono RENINA che attiva l’ ANGIOTENSINOGENO plasmatico</a:t>
            </a:r>
          </a:p>
          <a:p>
            <a:pPr marL="0" indent="0">
              <a:spcBef>
                <a:spcPts val="475"/>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000" b="1" dirty="0">
                <a:solidFill>
                  <a:schemeClr val="tx1"/>
                </a:solidFill>
                <a:latin typeface="Chalkboard SE" panose="03050602040202020205" pitchFamily="66" charset="77"/>
              </a:rPr>
              <a:t>CELLULE del MESANGIO EXTRAGLOMERULARE (CELLULE ILARI): trasmettono “informazioni” tra Macula Densa e Cellule </a:t>
            </a:r>
            <a:r>
              <a:rPr lang="it-IT" altLang="it-IT" sz="2000" b="1" dirty="0" err="1">
                <a:solidFill>
                  <a:schemeClr val="tx1"/>
                </a:solidFill>
                <a:latin typeface="Chalkboard SE" panose="03050602040202020205" pitchFamily="66" charset="77"/>
              </a:rPr>
              <a:t>Juxtaglomerulari</a:t>
            </a:r>
            <a:endParaRPr lang="it-IT" altLang="it-IT" sz="2000" b="1" dirty="0">
              <a:solidFill>
                <a:schemeClr val="tx1"/>
              </a:solidFill>
              <a:latin typeface="Chalkboard SE" panose="03050602040202020205" pitchFamily="66" charset="77"/>
            </a:endParaRPr>
          </a:p>
          <a:p>
            <a:pPr marL="338138" indent="-333375">
              <a:spcBef>
                <a:spcPts val="475"/>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1900" dirty="0">
              <a:latin typeface="Arial" panose="020B0604020202020204" pitchFamily="34" charset="0"/>
            </a:endParaRPr>
          </a:p>
        </p:txBody>
      </p:sp>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8900" y="1484313"/>
            <a:ext cx="3975100" cy="4508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14254774-DA0E-5848-BF48-71CCDD77A5A4}"/>
              </a:ext>
            </a:extLst>
          </p:cNvPr>
          <p:cNvSpPr>
            <a:spLocks noGrp="1"/>
          </p:cNvSpPr>
          <p:nvPr>
            <p:ph type="title"/>
          </p:nvPr>
        </p:nvSpPr>
        <p:spPr>
          <a:xfrm>
            <a:off x="179512" y="2636912"/>
            <a:ext cx="8784976" cy="1138238"/>
          </a:xfrm>
        </p:spPr>
        <p:txBody>
          <a:bodyPr/>
          <a:lstStyle/>
          <a:p>
            <a:r>
              <a:rPr lang="it-IT" b="1" dirty="0">
                <a:solidFill>
                  <a:schemeClr val="tx1"/>
                </a:solidFill>
                <a:latin typeface="Gurmukhi MN" panose="02020600050405020304" pitchFamily="18" charset="0"/>
                <a:cs typeface="Gurmukhi MN" panose="02020600050405020304" pitchFamily="18" charset="0"/>
              </a:rPr>
              <a:t>VIE  URINARIE</a:t>
            </a:r>
            <a:br>
              <a:rPr lang="it-IT" b="1" dirty="0">
                <a:solidFill>
                  <a:schemeClr val="tx1"/>
                </a:solidFill>
                <a:latin typeface="Gurmukhi MN" panose="02020600050405020304" pitchFamily="18" charset="0"/>
                <a:cs typeface="Gurmukhi MN" panose="02020600050405020304" pitchFamily="18" charset="0"/>
              </a:rPr>
            </a:br>
            <a:r>
              <a:rPr lang="it-IT" b="1" dirty="0">
                <a:solidFill>
                  <a:schemeClr val="tx1"/>
                </a:solidFill>
                <a:latin typeface="Gurmukhi MN" panose="02020600050405020304" pitchFamily="18" charset="0"/>
                <a:cs typeface="Gurmukhi MN" panose="02020600050405020304" pitchFamily="18" charset="0"/>
              </a:rPr>
              <a:t>Sistema Urinifero</a:t>
            </a:r>
          </a:p>
        </p:txBody>
      </p:sp>
    </p:spTree>
    <p:extLst>
      <p:ext uri="{BB962C8B-B14F-4D97-AF65-F5344CB8AC3E}">
        <p14:creationId xmlns:p14="http://schemas.microsoft.com/office/powerpoint/2010/main" val="2510136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144" y="476672"/>
            <a:ext cx="3103030" cy="60045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9" name="Picture 3"/>
          <p:cNvPicPr>
            <a:picLocks noChangeAspect="1" noChangeArrowheads="1"/>
          </p:cNvPicPr>
          <p:nvPr/>
        </p:nvPicPr>
        <p:blipFill>
          <a:blip r:embed="rId4">
            <a:lum bright="-6000" contrast="24000"/>
            <a:extLst>
              <a:ext uri="{28A0092B-C50C-407E-A947-70E740481C1C}">
                <a14:useLocalDpi xmlns:a14="http://schemas.microsoft.com/office/drawing/2010/main" val="0"/>
              </a:ext>
            </a:extLst>
          </a:blip>
          <a:srcRect/>
          <a:stretch>
            <a:fillRect/>
          </a:stretch>
        </p:blipFill>
        <p:spPr bwMode="auto">
          <a:xfrm>
            <a:off x="38094" y="476672"/>
            <a:ext cx="5589594" cy="5771728"/>
          </a:xfrm>
          <a:prstGeom prst="rect">
            <a:avLst/>
          </a:prstGeom>
          <a:noFill/>
          <a:ln>
            <a:noFill/>
          </a:ln>
          <a:effectLst/>
          <a:extLst>
            <a:ext uri="{909E8E84-426E-40DD-AFC4-6F175D3DCCD1}">
              <a14:hiddenFill xmlns:a14="http://schemas.microsoft.com/office/drawing/2010/main">
                <a:blipFill dpi="0" rotWithShape="0">
                  <a:blip>
                    <a:lum bright="-6000"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a:xfrm>
            <a:off x="0" y="-376239"/>
            <a:ext cx="9144000" cy="1257301"/>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SISTEMA dei CALICI e PELVI RENALE</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(complesso “ CALICO-PIELICO ”)</a:t>
            </a: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57338"/>
            <a:ext cx="9144000" cy="5300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57338"/>
            <a:ext cx="4356100" cy="5300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8800" y="1557338"/>
            <a:ext cx="4672013" cy="5300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85" name="Text Box 5"/>
          <p:cNvSpPr txBox="1">
            <a:spLocks noChangeArrowheads="1"/>
          </p:cNvSpPr>
          <p:nvPr/>
        </p:nvSpPr>
        <p:spPr bwMode="auto">
          <a:xfrm>
            <a:off x="6084888" y="1557338"/>
            <a:ext cx="1657350"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400">
                <a:solidFill>
                  <a:srgbClr val="003300"/>
                </a:solidFill>
                <a:latin typeface="Arial Black" panose="020B0A04020102020204" pitchFamily="34" charset="0"/>
              </a:rPr>
              <a:t>CALICI MINORI</a:t>
            </a:r>
          </a:p>
        </p:txBody>
      </p:sp>
      <p:sp>
        <p:nvSpPr>
          <p:cNvPr id="20486" name="Text Box 6"/>
          <p:cNvSpPr txBox="1">
            <a:spLocks noChangeArrowheads="1"/>
          </p:cNvSpPr>
          <p:nvPr/>
        </p:nvSpPr>
        <p:spPr bwMode="auto">
          <a:xfrm>
            <a:off x="5076825" y="4941888"/>
            <a:ext cx="1944688"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400">
                <a:solidFill>
                  <a:srgbClr val="003300"/>
                </a:solidFill>
                <a:latin typeface="Arial Black" panose="020B0A04020102020204" pitchFamily="34" charset="0"/>
              </a:rPr>
              <a:t>CALICI MAGGIORI</a:t>
            </a:r>
          </a:p>
        </p:txBody>
      </p:sp>
      <p:sp>
        <p:nvSpPr>
          <p:cNvPr id="20487" name="Text Box 7"/>
          <p:cNvSpPr txBox="1">
            <a:spLocks noChangeArrowheads="1"/>
          </p:cNvSpPr>
          <p:nvPr/>
        </p:nvSpPr>
        <p:spPr bwMode="auto">
          <a:xfrm>
            <a:off x="4498975" y="1779588"/>
            <a:ext cx="928688"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800" b="1">
                <a:solidFill>
                  <a:srgbClr val="003300"/>
                </a:solidFill>
                <a:latin typeface="Arial Black" panose="020B0A04020102020204" pitchFamily="34" charset="0"/>
              </a:rPr>
              <a:t>PELVI</a:t>
            </a:r>
          </a:p>
        </p:txBody>
      </p:sp>
      <p:sp>
        <p:nvSpPr>
          <p:cNvPr id="20488" name="Text Box 8"/>
          <p:cNvSpPr txBox="1">
            <a:spLocks noChangeArrowheads="1"/>
          </p:cNvSpPr>
          <p:nvPr/>
        </p:nvSpPr>
        <p:spPr bwMode="auto">
          <a:xfrm>
            <a:off x="6734175" y="2276475"/>
            <a:ext cx="928688"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800">
                <a:solidFill>
                  <a:srgbClr val="003300"/>
                </a:solidFill>
                <a:latin typeface="Arial Black" panose="020B0A04020102020204" pitchFamily="34" charset="0"/>
              </a:rPr>
              <a:t>PELVI</a:t>
            </a:r>
          </a:p>
        </p:txBody>
      </p:sp>
      <p:sp>
        <p:nvSpPr>
          <p:cNvPr id="20489" name="Line 9"/>
          <p:cNvSpPr>
            <a:spLocks noChangeShapeType="1"/>
          </p:cNvSpPr>
          <p:nvPr/>
        </p:nvSpPr>
        <p:spPr bwMode="auto">
          <a:xfrm flipH="1" flipV="1">
            <a:off x="5500688" y="3421063"/>
            <a:ext cx="735012" cy="1600200"/>
          </a:xfrm>
          <a:prstGeom prst="line">
            <a:avLst/>
          </a:prstGeom>
          <a:noFill/>
          <a:ln w="38160" cap="flat">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0490" name="Line 10"/>
          <p:cNvSpPr>
            <a:spLocks noChangeShapeType="1"/>
          </p:cNvSpPr>
          <p:nvPr/>
        </p:nvSpPr>
        <p:spPr bwMode="auto">
          <a:xfrm flipV="1">
            <a:off x="6300788" y="3349625"/>
            <a:ext cx="1727200" cy="1671638"/>
          </a:xfrm>
          <a:prstGeom prst="line">
            <a:avLst/>
          </a:prstGeom>
          <a:noFill/>
          <a:ln w="38160" cap="flat">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0491" name="Line 11"/>
          <p:cNvSpPr>
            <a:spLocks noChangeShapeType="1"/>
          </p:cNvSpPr>
          <p:nvPr/>
        </p:nvSpPr>
        <p:spPr bwMode="auto">
          <a:xfrm flipH="1">
            <a:off x="6148388" y="1844675"/>
            <a:ext cx="376237" cy="1368425"/>
          </a:xfrm>
          <a:prstGeom prst="line">
            <a:avLst/>
          </a:prstGeom>
          <a:noFill/>
          <a:ln w="28440" cap="flat">
            <a:solidFill>
              <a:srgbClr val="00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0492" name="Line 12"/>
          <p:cNvSpPr>
            <a:spLocks noChangeShapeType="1"/>
          </p:cNvSpPr>
          <p:nvPr/>
        </p:nvSpPr>
        <p:spPr bwMode="auto">
          <a:xfrm>
            <a:off x="6877050" y="1844675"/>
            <a:ext cx="1439863" cy="360363"/>
          </a:xfrm>
          <a:prstGeom prst="line">
            <a:avLst/>
          </a:prstGeom>
          <a:noFill/>
          <a:ln w="28440" cap="flat">
            <a:solidFill>
              <a:srgbClr val="00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0493" name="Line 13"/>
          <p:cNvSpPr>
            <a:spLocks noChangeShapeType="1"/>
          </p:cNvSpPr>
          <p:nvPr/>
        </p:nvSpPr>
        <p:spPr bwMode="auto">
          <a:xfrm>
            <a:off x="4859338" y="2060575"/>
            <a:ext cx="144462" cy="1512888"/>
          </a:xfrm>
          <a:prstGeom prst="line">
            <a:avLst/>
          </a:prstGeom>
          <a:noFill/>
          <a:ln w="76320" cap="flat">
            <a:solidFill>
              <a:srgbClr val="0033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0494" name="Line 14"/>
          <p:cNvSpPr>
            <a:spLocks noChangeShapeType="1"/>
          </p:cNvSpPr>
          <p:nvPr/>
        </p:nvSpPr>
        <p:spPr bwMode="auto">
          <a:xfrm>
            <a:off x="7164388" y="2565400"/>
            <a:ext cx="360362" cy="863600"/>
          </a:xfrm>
          <a:prstGeom prst="line">
            <a:avLst/>
          </a:prstGeom>
          <a:noFill/>
          <a:ln w="76320" cap="flat">
            <a:solidFill>
              <a:srgbClr val="0033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F35CBF7B-CD39-B547-8874-D284D96C450A}"/>
              </a:ext>
            </a:extLst>
          </p:cNvPr>
          <p:cNvSpPr>
            <a:spLocks noGrp="1"/>
          </p:cNvSpPr>
          <p:nvPr>
            <p:ph type="title"/>
          </p:nvPr>
        </p:nvSpPr>
        <p:spPr>
          <a:xfrm>
            <a:off x="0" y="0"/>
            <a:ext cx="9144000" cy="1138238"/>
          </a:xfrm>
        </p:spPr>
        <p:txBody>
          <a:bodyPr/>
          <a:lstStyle/>
          <a:p>
            <a:r>
              <a:rPr lang="it-IT" sz="3200" b="1" dirty="0">
                <a:solidFill>
                  <a:schemeClr val="tx1"/>
                </a:solidFill>
                <a:latin typeface="Gurmukhi MN" panose="02020600050405020304" pitchFamily="18" charset="0"/>
                <a:cs typeface="Gurmukhi MN" panose="02020600050405020304" pitchFamily="18" charset="0"/>
              </a:rPr>
              <a:t>COMPLESSO  CALICO-PIELICO</a:t>
            </a:r>
          </a:p>
        </p:txBody>
      </p:sp>
      <p:sp>
        <p:nvSpPr>
          <p:cNvPr id="4" name="Segnaposto contenuto 3">
            <a:extLst>
              <a:ext uri="{FF2B5EF4-FFF2-40B4-BE49-F238E27FC236}">
                <a16:creationId xmlns:a16="http://schemas.microsoft.com/office/drawing/2014/main" id="{D6C0E952-3095-124F-8570-E91F3EB5ED18}"/>
              </a:ext>
            </a:extLst>
          </p:cNvPr>
          <p:cNvSpPr>
            <a:spLocks noGrp="1"/>
          </p:cNvSpPr>
          <p:nvPr>
            <p:ph idx="1"/>
          </p:nvPr>
        </p:nvSpPr>
        <p:spPr>
          <a:xfrm>
            <a:off x="179512" y="1052736"/>
            <a:ext cx="8964488" cy="5805264"/>
          </a:xfrm>
        </p:spPr>
        <p:txBody>
          <a:bodyPr/>
          <a:lstStyle/>
          <a:p>
            <a:r>
              <a:rPr lang="it-IT" sz="2800" dirty="0">
                <a:solidFill>
                  <a:schemeClr val="tx1"/>
                </a:solidFill>
                <a:latin typeface="Copperplate Gothic Bold" panose="020E0705020206020404" pitchFamily="34" charset="77"/>
              </a:rPr>
              <a:t>Si trova nel Seno Renale ed è costituito dai CALICI MINORI, che »abbracciano» l’ Apice delle Piramidi Midollari, in quella che viene definita la Papilla, a livello della quale si aprono i DOTTI COLLETTORI che scaricano l’ Urina Definitiva</a:t>
            </a:r>
          </a:p>
          <a:p>
            <a:r>
              <a:rPr lang="it-IT" sz="2800" dirty="0">
                <a:solidFill>
                  <a:schemeClr val="tx1"/>
                </a:solidFill>
                <a:latin typeface="Copperplate Gothic Bold" panose="020E0705020206020404" pitchFamily="34" charset="77"/>
              </a:rPr>
              <a:t>I CALICI MINORI convergono in 3 – 4 CALICI MAGGIORI. A loro fa seguito la PELVI (o Bacinetto) RENALE, che si posiziona a livello dell’ Ilo, costituendo il primo tratto dell’ Uretere.</a:t>
            </a:r>
          </a:p>
        </p:txBody>
      </p:sp>
    </p:spTree>
    <p:extLst>
      <p:ext uri="{BB962C8B-B14F-4D97-AF65-F5344CB8AC3E}">
        <p14:creationId xmlns:p14="http://schemas.microsoft.com/office/powerpoint/2010/main" val="5791235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a:xfrm>
            <a:off x="250825" y="10127"/>
            <a:ext cx="8893175" cy="82658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COMPLESSO “CALICO-PIELICO”</a:t>
            </a:r>
          </a:p>
        </p:txBody>
      </p:sp>
      <p:sp>
        <p:nvSpPr>
          <p:cNvPr id="21506" name="Rectangle 2"/>
          <p:cNvSpPr>
            <a:spLocks noGrp="1" noChangeArrowheads="1"/>
          </p:cNvSpPr>
          <p:nvPr>
            <p:ph type="body" idx="1"/>
          </p:nvPr>
        </p:nvSpPr>
        <p:spPr>
          <a:xfrm>
            <a:off x="107504" y="1196752"/>
            <a:ext cx="9036495" cy="5661248"/>
          </a:xfrm>
          <a:ln/>
        </p:spPr>
        <p:txBody>
          <a:bodyPr/>
          <a:lstStyle/>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halkboard SE" panose="03050602040202020205" pitchFamily="66" charset="77"/>
              </a:rPr>
              <a:t>Il Lume delle formazioni costituenti il Complesso </a:t>
            </a:r>
            <a:r>
              <a:rPr lang="it-IT" altLang="it-IT" sz="2800" b="1" dirty="0" err="1">
                <a:solidFill>
                  <a:schemeClr val="tx1"/>
                </a:solidFill>
                <a:latin typeface="Chalkboard SE" panose="03050602040202020205" pitchFamily="66" charset="77"/>
              </a:rPr>
              <a:t>Calico</a:t>
            </a:r>
            <a:r>
              <a:rPr lang="it-IT" altLang="it-IT" sz="2800" b="1" dirty="0">
                <a:solidFill>
                  <a:schemeClr val="tx1"/>
                </a:solidFill>
                <a:latin typeface="Chalkboard SE" panose="03050602040202020205" pitchFamily="66" charset="77"/>
              </a:rPr>
              <a:t>-Pielico è rivestito da una Tonaca Mucosa con EPITELIO di TRANSIZIONE, definito anche come Epitelio Polimorfo (o Plastico), in quanto può modificare sia la sua disposizione in strati, sia l’ altezza delle cellule, sulla base del grado di riempimento della struttura interessata.</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halkboard SE" panose="03050602040202020205" pitchFamily="66" charset="77"/>
              </a:rPr>
              <a:t>È presente pure una TONACA MUSCOLARE, la cui Muscolatura Liscia va a formare una sorta di Sfintere a livello della Papilla della Piramide Renale, nel punto di incontro con il Calice Minore.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ChangeArrowheads="1"/>
          </p:cNvSpPr>
          <p:nvPr>
            <p:ph type="title"/>
          </p:nvPr>
        </p:nvSpPr>
        <p:spPr>
          <a:xfrm>
            <a:off x="0" y="-30732"/>
            <a:ext cx="9144000" cy="10683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URETERE: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LOCALIZZAZIONE TOPOGRAFICA</a:t>
            </a: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1196752"/>
            <a:ext cx="3525838" cy="5791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2">
            <a:extLst>
              <a:ext uri="{FF2B5EF4-FFF2-40B4-BE49-F238E27FC236}">
                <a16:creationId xmlns:a16="http://schemas.microsoft.com/office/drawing/2014/main" id="{5482D6CF-7B79-194B-B192-16C027AD90D9}"/>
              </a:ext>
            </a:extLst>
          </p:cNvPr>
          <p:cNvPicPr>
            <a:picLocks noChangeAspect="1" noChangeArrowheads="1"/>
          </p:cNvPicPr>
          <p:nvPr/>
        </p:nvPicPr>
        <p:blipFill>
          <a:blip r:embed="rId4">
            <a:lum bright="-18000" contrast="24000"/>
            <a:extLst>
              <a:ext uri="{28A0092B-C50C-407E-A947-70E740481C1C}">
                <a14:useLocalDpi xmlns:a14="http://schemas.microsoft.com/office/drawing/2010/main" val="0"/>
              </a:ext>
            </a:extLst>
          </a:blip>
          <a:srcRect/>
          <a:stretch>
            <a:fillRect/>
          </a:stretch>
        </p:blipFill>
        <p:spPr bwMode="auto">
          <a:xfrm>
            <a:off x="-324544" y="1066800"/>
            <a:ext cx="6019800" cy="5472112"/>
          </a:xfrm>
          <a:prstGeom prst="rect">
            <a:avLst/>
          </a:prstGeom>
          <a:noFill/>
          <a:ln>
            <a:noFill/>
          </a:ln>
          <a:effectLst/>
          <a:extLst>
            <a:ext uri="{909E8E84-426E-40DD-AFC4-6F175D3DCCD1}">
              <a14:hiddenFill xmlns:a14="http://schemas.microsoft.com/office/drawing/2010/main">
                <a:blipFill dpi="0" rotWithShape="0">
                  <a:blip>
                    <a:lum bright="-18000"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a:xfrm>
            <a:off x="-468560" y="0"/>
            <a:ext cx="86868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URETERE</a:t>
            </a:r>
          </a:p>
        </p:txBody>
      </p:sp>
      <p:sp>
        <p:nvSpPr>
          <p:cNvPr id="22530" name="Rectangle 2"/>
          <p:cNvSpPr>
            <a:spLocks noGrp="1" noChangeArrowheads="1"/>
          </p:cNvSpPr>
          <p:nvPr>
            <p:ph type="body" idx="1"/>
          </p:nvPr>
        </p:nvSpPr>
        <p:spPr>
          <a:xfrm>
            <a:off x="539552" y="1143000"/>
            <a:ext cx="8064896" cy="5715000"/>
          </a:xfrm>
          <a:ln/>
        </p:spPr>
        <p:txBody>
          <a:bodyPr/>
          <a:lstStyle/>
          <a:p>
            <a:pPr marL="341313" indent="-334963">
              <a:spcBef>
                <a:spcPts val="700"/>
              </a:spcBef>
              <a:buClrTx/>
              <a:buSzPct val="45000"/>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opperplate Gothic Bold" panose="020E0705020206020404" pitchFamily="34" charset="77"/>
              </a:rPr>
              <a:t>Organi cavi, pari che collega la PELVI del Complesso </a:t>
            </a:r>
            <a:r>
              <a:rPr lang="it-IT" altLang="it-IT" sz="2800" dirty="0" err="1">
                <a:solidFill>
                  <a:schemeClr val="tx1"/>
                </a:solidFill>
                <a:latin typeface="Copperplate Gothic Bold" panose="020E0705020206020404" pitchFamily="34" charset="77"/>
              </a:rPr>
              <a:t>Calico</a:t>
            </a:r>
            <a:r>
              <a:rPr lang="it-IT" altLang="it-IT" sz="2800" dirty="0">
                <a:solidFill>
                  <a:schemeClr val="tx1"/>
                </a:solidFill>
                <a:latin typeface="Copperplate Gothic Bold" panose="020E0705020206020404" pitchFamily="34" charset="77"/>
              </a:rPr>
              <a:t>-Pielico con la Vescica Urinaria.</a:t>
            </a:r>
          </a:p>
          <a:p>
            <a:pPr marL="341313" indent="-334963">
              <a:spcBef>
                <a:spcPts val="700"/>
              </a:spcBef>
              <a:buClrTx/>
              <a:buSzPct val="45000"/>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opperplate Gothic Bold" panose="020E0705020206020404" pitchFamily="34" charset="77"/>
              </a:rPr>
              <a:t>Si localizza nello Spazio Retroperitoneale poggiando sulla parete addominale posteriore.</a:t>
            </a:r>
          </a:p>
          <a:p>
            <a:pPr marL="341313" indent="-334963">
              <a:spcBef>
                <a:spcPts val="700"/>
              </a:spcBef>
              <a:buClrTx/>
              <a:buSzPct val="45000"/>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opperplate Gothic Bold" panose="020E0705020206020404" pitchFamily="34" charset="77"/>
              </a:rPr>
              <a:t>Si distinguono le seguenti porzioni </a:t>
            </a:r>
            <a:r>
              <a:rPr lang="it-IT" altLang="it-IT" sz="2800" dirty="0" err="1">
                <a:solidFill>
                  <a:schemeClr val="tx1"/>
                </a:solidFill>
                <a:latin typeface="Copperplate Gothic Bold" panose="020E0705020206020404" pitchFamily="34" charset="77"/>
              </a:rPr>
              <a:t>anatomo</a:t>
            </a:r>
            <a:r>
              <a:rPr lang="it-IT" altLang="it-IT" sz="2800" dirty="0">
                <a:solidFill>
                  <a:schemeClr val="tx1"/>
                </a:solidFill>
                <a:latin typeface="Copperplate Gothic Bold" panose="020E0705020206020404" pitchFamily="34" charset="77"/>
              </a:rPr>
              <a:t>-topografiche:</a:t>
            </a:r>
          </a:p>
          <a:p>
            <a:pPr marL="463550" indent="-457200">
              <a:spcBef>
                <a:spcPts val="700"/>
              </a:spcBef>
              <a:buClrTx/>
              <a:buSzPct val="45000"/>
              <a:buFontTx/>
              <a:buChar cha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opperplate Gothic Bold" panose="020E0705020206020404" pitchFamily="34" charset="77"/>
              </a:rPr>
              <a:t>ADDOMINALE</a:t>
            </a:r>
          </a:p>
          <a:p>
            <a:pPr marL="463550" indent="-457200">
              <a:spcBef>
                <a:spcPts val="700"/>
              </a:spcBef>
              <a:buClrTx/>
              <a:buSzPct val="45000"/>
              <a:buFontTx/>
              <a:buChar cha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opperplate Gothic Bold" panose="020E0705020206020404" pitchFamily="34" charset="77"/>
              </a:rPr>
              <a:t>PELVICA</a:t>
            </a:r>
          </a:p>
          <a:p>
            <a:pPr marL="463550" indent="-457200">
              <a:spcBef>
                <a:spcPts val="700"/>
              </a:spcBef>
              <a:buClrTx/>
              <a:buSzPct val="45000"/>
              <a:buFontTx/>
              <a:buChar cha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opperplate Gothic Bold" panose="020E0705020206020404" pitchFamily="34" charset="77"/>
              </a:rPr>
              <a:t>INTRAMURALE VESCICALE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Immagine 1">
            <a:extLst>
              <a:ext uri="{FF2B5EF4-FFF2-40B4-BE49-F238E27FC236}">
                <a16:creationId xmlns:a16="http://schemas.microsoft.com/office/drawing/2014/main" id="{C9160088-571F-B14F-88ED-039E83011B4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6350" y="241300"/>
            <a:ext cx="405130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95586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6C83597-9E55-014B-ADAF-E4ECB0CF4853}"/>
              </a:ext>
            </a:extLst>
          </p:cNvPr>
          <p:cNvSpPr>
            <a:spLocks noGrp="1"/>
          </p:cNvSpPr>
          <p:nvPr>
            <p:ph type="title"/>
          </p:nvPr>
        </p:nvSpPr>
        <p:spPr>
          <a:xfrm>
            <a:off x="-9311" y="-171400"/>
            <a:ext cx="9144000" cy="1138238"/>
          </a:xfrm>
        </p:spPr>
        <p:txBody>
          <a:bodyPr/>
          <a:lstStyle/>
          <a:p>
            <a:r>
              <a:rPr lang="it-IT" sz="3200" b="1" dirty="0">
                <a:solidFill>
                  <a:schemeClr val="tx1"/>
                </a:solidFill>
                <a:latin typeface="Gurmukhi MN" panose="02020600050405020304" pitchFamily="18" charset="0"/>
                <a:cs typeface="Gurmukhi MN" panose="02020600050405020304" pitchFamily="18" charset="0"/>
              </a:rPr>
              <a:t>URETERE: RAPPORTI PRINCIPALI</a:t>
            </a:r>
          </a:p>
        </p:txBody>
      </p:sp>
      <p:sp>
        <p:nvSpPr>
          <p:cNvPr id="3" name="Segnaposto contenuto 2">
            <a:extLst>
              <a:ext uri="{FF2B5EF4-FFF2-40B4-BE49-F238E27FC236}">
                <a16:creationId xmlns:a16="http://schemas.microsoft.com/office/drawing/2014/main" id="{9FBD62A3-4383-1249-BC1B-5EED7F2A8285}"/>
              </a:ext>
            </a:extLst>
          </p:cNvPr>
          <p:cNvSpPr>
            <a:spLocks noGrp="1"/>
          </p:cNvSpPr>
          <p:nvPr>
            <p:ph idx="1"/>
          </p:nvPr>
        </p:nvSpPr>
        <p:spPr>
          <a:xfrm>
            <a:off x="530241" y="836712"/>
            <a:ext cx="8064896" cy="5661248"/>
          </a:xfrm>
        </p:spPr>
        <p:txBody>
          <a:bodyPr/>
          <a:lstStyle/>
          <a:p>
            <a:r>
              <a:rPr lang="it-IT" sz="2600" dirty="0">
                <a:solidFill>
                  <a:schemeClr val="tx1"/>
                </a:solidFill>
                <a:latin typeface="Chalkboard SE" panose="03050602040202020205" pitchFamily="66" charset="77"/>
              </a:rPr>
              <a:t>Nella Porzione ADDOMINALE:</a:t>
            </a:r>
          </a:p>
          <a:p>
            <a:r>
              <a:rPr lang="it-IT" sz="2600" dirty="0">
                <a:solidFill>
                  <a:schemeClr val="tx1"/>
                </a:solidFill>
                <a:latin typeface="Chalkboard SE" panose="03050602040202020205" pitchFamily="66" charset="77"/>
              </a:rPr>
              <a:t>ANTERIORMENTE: tramite il Peritoneo con le ANSE dell’ Intestino Tenue Mesenteriale (a DESTRA anche col Duodeno), con i VASI GONADICI.</a:t>
            </a:r>
          </a:p>
          <a:p>
            <a:r>
              <a:rPr lang="it-IT" sz="2600" dirty="0">
                <a:solidFill>
                  <a:schemeClr val="tx1"/>
                </a:solidFill>
                <a:latin typeface="Chalkboard SE" panose="03050602040202020205" pitchFamily="66" charset="77"/>
              </a:rPr>
              <a:t>POSTERIORMENTE l’ Uretere si rapporta con il Muscolo Grande Psoas della Parete Addominale Posteriore.</a:t>
            </a:r>
          </a:p>
          <a:p>
            <a:endParaRPr lang="it-IT" sz="2600" dirty="0">
              <a:solidFill>
                <a:schemeClr val="tx1"/>
              </a:solidFill>
              <a:latin typeface="Chalkboard SE" panose="03050602040202020205" pitchFamily="66" charset="77"/>
            </a:endParaRPr>
          </a:p>
          <a:p>
            <a:r>
              <a:rPr lang="it-IT" sz="2600" dirty="0">
                <a:solidFill>
                  <a:schemeClr val="tx1"/>
                </a:solidFill>
                <a:latin typeface="Chalkboard SE" panose="03050602040202020205" pitchFamily="66" charset="77"/>
              </a:rPr>
              <a:t>Nella Porzione PELVICA:</a:t>
            </a:r>
          </a:p>
          <a:p>
            <a:r>
              <a:rPr lang="it-IT" sz="2600" dirty="0">
                <a:solidFill>
                  <a:schemeClr val="tx1"/>
                </a:solidFill>
                <a:latin typeface="Chalkboard SE" panose="03050602040202020205" pitchFamily="66" charset="77"/>
              </a:rPr>
              <a:t>Nel MASCHIO è «scavalcato» dal Dotto Deferente</a:t>
            </a:r>
          </a:p>
          <a:p>
            <a:r>
              <a:rPr lang="it-IT" sz="2600" dirty="0">
                <a:solidFill>
                  <a:schemeClr val="tx1"/>
                </a:solidFill>
                <a:latin typeface="Chalkboard SE" panose="03050602040202020205" pitchFamily="66" charset="77"/>
              </a:rPr>
              <a:t>Nella FEMMINA contribuisce a delimitare la Fossa Ovarica e si rapporta con l’ Arteria Uterina</a:t>
            </a:r>
          </a:p>
          <a:p>
            <a:endParaRPr lang="it-IT" sz="2800" dirty="0">
              <a:solidFill>
                <a:schemeClr val="tx1"/>
              </a:solidFill>
              <a:latin typeface="Chalkboard SE" panose="03050602040202020205" pitchFamily="66" charset="77"/>
            </a:endParaRPr>
          </a:p>
        </p:txBody>
      </p:sp>
    </p:spTree>
    <p:extLst>
      <p:ext uri="{BB962C8B-B14F-4D97-AF65-F5344CB8AC3E}">
        <p14:creationId xmlns:p14="http://schemas.microsoft.com/office/powerpoint/2010/main" val="34060505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SCHEMA STRUTTURALE  DELL’ URETERE"/>
          <p:cNvSpPr txBox="1">
            <a:spLocks noGrp="1"/>
          </p:cNvSpPr>
          <p:nvPr>
            <p:ph type="ctrTitle"/>
          </p:nvPr>
        </p:nvSpPr>
        <p:spPr>
          <a:xfrm>
            <a:off x="133244" y="32031"/>
            <a:ext cx="8884096" cy="660665"/>
          </a:xfrm>
          <a:prstGeom prst="rect">
            <a:avLst/>
          </a:prstGeom>
        </p:spPr>
        <p:txBody>
          <a:bodyPr/>
          <a:lstStyle/>
          <a:p>
            <a:pPr defTabSz="413321">
              <a:tabLst>
                <a:tab pos="406400" algn="l"/>
                <a:tab pos="812800" algn="l"/>
                <a:tab pos="1231900" algn="l"/>
                <a:tab pos="1638300" algn="l"/>
                <a:tab pos="2044700" algn="l"/>
                <a:tab pos="2476500" algn="l"/>
                <a:tab pos="2882900" algn="l"/>
                <a:tab pos="3289300" algn="l"/>
                <a:tab pos="3708400" algn="l"/>
                <a:tab pos="4114800" algn="l"/>
                <a:tab pos="4533900" algn="l"/>
                <a:tab pos="4953000" algn="l"/>
                <a:tab pos="5359400" algn="l"/>
                <a:tab pos="5778500" algn="l"/>
                <a:tab pos="6184900" algn="l"/>
                <a:tab pos="6591300" algn="l"/>
                <a:tab pos="7010400" algn="l"/>
                <a:tab pos="7429500" algn="l"/>
                <a:tab pos="7848600" algn="l"/>
                <a:tab pos="8255000" algn="l"/>
              </a:tabLst>
              <a:defRPr sz="2944">
                <a:latin typeface="Arial Black"/>
                <a:ea typeface="Arial Black"/>
                <a:cs typeface="Arial Black"/>
                <a:sym typeface="Arial Black"/>
              </a:defRPr>
            </a:pPr>
            <a:r>
              <a:rPr sz="3200" b="1" dirty="0">
                <a:solidFill>
                  <a:schemeClr val="tx1"/>
                </a:solidFill>
                <a:latin typeface="Gurmukhi MN" panose="02020600050405020304" pitchFamily="18" charset="0"/>
                <a:cs typeface="Gurmukhi MN" panose="02020600050405020304" pitchFamily="18" charset="0"/>
              </a:rPr>
              <a:t>STRUTTURA</a:t>
            </a:r>
            <a:r>
              <a:rPr lang="it-IT" sz="3200" b="1" dirty="0">
                <a:solidFill>
                  <a:schemeClr val="tx1"/>
                </a:solidFill>
                <a:latin typeface="Gurmukhi MN" panose="02020600050405020304" pitchFamily="18" charset="0"/>
                <a:cs typeface="Gurmukhi MN" panose="02020600050405020304" pitchFamily="18" charset="0"/>
              </a:rPr>
              <a:t>  </a:t>
            </a:r>
            <a:r>
              <a:rPr sz="3200" b="1" dirty="0">
                <a:solidFill>
                  <a:schemeClr val="tx1"/>
                </a:solidFill>
                <a:latin typeface="Gurmukhi MN" panose="02020600050405020304" pitchFamily="18" charset="0"/>
                <a:cs typeface="Gurmukhi MN" panose="02020600050405020304" pitchFamily="18" charset="0"/>
              </a:rPr>
              <a:t>DELL’ </a:t>
            </a:r>
            <a:r>
              <a:rPr lang="it-IT" sz="3200" b="1" dirty="0">
                <a:solidFill>
                  <a:schemeClr val="tx1"/>
                </a:solidFill>
                <a:latin typeface="Gurmukhi MN" panose="02020600050405020304" pitchFamily="18" charset="0"/>
                <a:cs typeface="Gurmukhi MN" panose="02020600050405020304" pitchFamily="18" charset="0"/>
              </a:rPr>
              <a:t> </a:t>
            </a:r>
            <a:r>
              <a:rPr sz="3200" b="1" dirty="0">
                <a:solidFill>
                  <a:schemeClr val="tx1"/>
                </a:solidFill>
                <a:latin typeface="Gurmukhi MN" panose="02020600050405020304" pitchFamily="18" charset="0"/>
                <a:cs typeface="Gurmukhi MN" panose="02020600050405020304" pitchFamily="18" charset="0"/>
              </a:rPr>
              <a:t>URETERE</a:t>
            </a:r>
          </a:p>
        </p:txBody>
      </p:sp>
      <p:pic>
        <p:nvPicPr>
          <p:cNvPr id="118" name="image.jpeg" descr="image.jpeg"/>
          <p:cNvPicPr>
            <a:picLocks noChangeAspect="1"/>
          </p:cNvPicPr>
          <p:nvPr/>
        </p:nvPicPr>
        <p:blipFill rotWithShape="1">
          <a:blip r:embed="rId2">
            <a:extLst/>
          </a:blip>
          <a:srcRect r="77062"/>
          <a:stretch/>
        </p:blipFill>
        <p:spPr>
          <a:xfrm>
            <a:off x="133244" y="692697"/>
            <a:ext cx="1184674" cy="2376264"/>
          </a:xfrm>
          <a:prstGeom prst="rect">
            <a:avLst/>
          </a:prstGeom>
          <a:ln w="12700">
            <a:miter lim="400000"/>
          </a:ln>
        </p:spPr>
      </p:pic>
      <p:pic>
        <p:nvPicPr>
          <p:cNvPr id="4" name="image.jpeg" descr="image.jpeg">
            <a:extLst>
              <a:ext uri="{FF2B5EF4-FFF2-40B4-BE49-F238E27FC236}">
                <a16:creationId xmlns:a16="http://schemas.microsoft.com/office/drawing/2014/main" id="{FA71E0BC-FA0B-2A49-98D7-28FEBC760D36}"/>
              </a:ext>
            </a:extLst>
          </p:cNvPr>
          <p:cNvPicPr>
            <a:picLocks noChangeAspect="1"/>
          </p:cNvPicPr>
          <p:nvPr/>
        </p:nvPicPr>
        <p:blipFill rotWithShape="1">
          <a:blip r:embed="rId2">
            <a:extLst/>
          </a:blip>
          <a:srcRect l="43454"/>
          <a:stretch/>
        </p:blipFill>
        <p:spPr>
          <a:xfrm>
            <a:off x="1317918" y="692696"/>
            <a:ext cx="7458361" cy="6068599"/>
          </a:xfrm>
          <a:prstGeom prst="rect">
            <a:avLst/>
          </a:prstGeom>
          <a:ln w="12700">
            <a:miter lim="400000"/>
          </a:ln>
        </p:spPr>
      </p:pic>
    </p:spTree>
    <p:extLst>
      <p:ext uri="{BB962C8B-B14F-4D97-AF65-F5344CB8AC3E}">
        <p14:creationId xmlns:p14="http://schemas.microsoft.com/office/powerpoint/2010/main" val="19909122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image.jpeg" descr="image.jpeg"/>
          <p:cNvPicPr>
            <a:picLocks noChangeAspect="1"/>
          </p:cNvPicPr>
          <p:nvPr/>
        </p:nvPicPr>
        <p:blipFill>
          <a:blip r:embed="rId2">
            <a:extLst/>
          </a:blip>
          <a:stretch>
            <a:fillRect/>
          </a:stretch>
        </p:blipFill>
        <p:spPr>
          <a:xfrm>
            <a:off x="4488809" y="3120100"/>
            <a:ext cx="4548452" cy="3621268"/>
          </a:xfrm>
          <a:prstGeom prst="rect">
            <a:avLst/>
          </a:prstGeom>
          <a:ln w="12700">
            <a:miter lim="400000"/>
          </a:ln>
        </p:spPr>
      </p:pic>
      <p:pic>
        <p:nvPicPr>
          <p:cNvPr id="123" name="image.jpeg" descr="image.jpeg"/>
          <p:cNvPicPr>
            <a:picLocks noChangeAspect="1"/>
          </p:cNvPicPr>
          <p:nvPr/>
        </p:nvPicPr>
        <p:blipFill>
          <a:blip r:embed="rId3">
            <a:extLst/>
          </a:blip>
          <a:stretch>
            <a:fillRect/>
          </a:stretch>
        </p:blipFill>
        <p:spPr>
          <a:xfrm>
            <a:off x="67" y="0"/>
            <a:ext cx="4488742" cy="3573016"/>
          </a:xfrm>
          <a:prstGeom prst="rect">
            <a:avLst/>
          </a:prstGeom>
          <a:ln w="12700">
            <a:miter lim="400000"/>
          </a:ln>
        </p:spPr>
      </p:pic>
    </p:spTree>
    <p:extLst>
      <p:ext uri="{BB962C8B-B14F-4D97-AF65-F5344CB8AC3E}">
        <p14:creationId xmlns:p14="http://schemas.microsoft.com/office/powerpoint/2010/main" val="2636708495"/>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B4D02A9-0DBD-D54D-A60B-FD3CD329E080}"/>
              </a:ext>
            </a:extLst>
          </p:cNvPr>
          <p:cNvSpPr>
            <a:spLocks noGrp="1"/>
          </p:cNvSpPr>
          <p:nvPr>
            <p:ph type="title"/>
          </p:nvPr>
        </p:nvSpPr>
        <p:spPr>
          <a:xfrm>
            <a:off x="0" y="8351"/>
            <a:ext cx="9144000" cy="1138238"/>
          </a:xfrm>
        </p:spPr>
        <p:txBody>
          <a:bodyPr/>
          <a:lstStyle/>
          <a:p>
            <a:r>
              <a:rPr lang="it-IT" sz="3200" b="1" dirty="0">
                <a:solidFill>
                  <a:schemeClr val="tx1"/>
                </a:solidFill>
                <a:latin typeface="Gurmukhi MN" panose="02020600050405020304" pitchFamily="18" charset="0"/>
                <a:cs typeface="Gurmukhi MN" panose="02020600050405020304" pitchFamily="18" charset="0"/>
              </a:rPr>
              <a:t>STRUTTURA  DELL’ URETERE</a:t>
            </a:r>
          </a:p>
        </p:txBody>
      </p:sp>
      <p:sp>
        <p:nvSpPr>
          <p:cNvPr id="3" name="Segnaposto contenuto 2">
            <a:extLst>
              <a:ext uri="{FF2B5EF4-FFF2-40B4-BE49-F238E27FC236}">
                <a16:creationId xmlns:a16="http://schemas.microsoft.com/office/drawing/2014/main" id="{EDF47BEC-6971-BD40-8A75-537456CE3CE8}"/>
              </a:ext>
            </a:extLst>
          </p:cNvPr>
          <p:cNvSpPr>
            <a:spLocks noGrp="1"/>
          </p:cNvSpPr>
          <p:nvPr>
            <p:ph idx="1"/>
          </p:nvPr>
        </p:nvSpPr>
        <p:spPr>
          <a:xfrm>
            <a:off x="107504" y="1146589"/>
            <a:ext cx="9036496" cy="5711411"/>
          </a:xfrm>
        </p:spPr>
        <p:txBody>
          <a:bodyPr/>
          <a:lstStyle/>
          <a:p>
            <a:r>
              <a:rPr lang="it-IT" sz="3000" dirty="0">
                <a:solidFill>
                  <a:schemeClr val="tx1"/>
                </a:solidFill>
                <a:latin typeface="Copperplate Gothic Bold" panose="020E0705020206020404" pitchFamily="34" charset="77"/>
              </a:rPr>
              <a:t>TONACA MUCOSA, con EPITELIO di TRANSIZIONE (</a:t>
            </a:r>
            <a:r>
              <a:rPr lang="it-IT" sz="3000" dirty="0" err="1">
                <a:solidFill>
                  <a:schemeClr val="tx1"/>
                </a:solidFill>
                <a:latin typeface="Copperplate Gothic Bold" panose="020E0705020206020404" pitchFamily="34" charset="77"/>
              </a:rPr>
              <a:t>Urotelio</a:t>
            </a:r>
            <a:r>
              <a:rPr lang="it-IT" sz="3000" dirty="0">
                <a:solidFill>
                  <a:schemeClr val="tx1"/>
                </a:solidFill>
                <a:latin typeface="Copperplate Gothic Bold" panose="020E0705020206020404" pitchFamily="34" charset="77"/>
              </a:rPr>
              <a:t>) con Lamina Propria di Tessuto Connettivo Fibrillare</a:t>
            </a:r>
          </a:p>
          <a:p>
            <a:r>
              <a:rPr lang="it-IT" sz="3000" dirty="0">
                <a:solidFill>
                  <a:schemeClr val="tx1"/>
                </a:solidFill>
                <a:latin typeface="Copperplate Gothic Bold" panose="020E0705020206020404" pitchFamily="34" charset="77"/>
              </a:rPr>
              <a:t>TONACA MUSCOLARE con uno STRATO INTERNO LONGITUDINALE ed uno ESTERNO CIRCOLARE</a:t>
            </a:r>
          </a:p>
          <a:p>
            <a:r>
              <a:rPr lang="it-IT" sz="3000" dirty="0">
                <a:solidFill>
                  <a:schemeClr val="tx1"/>
                </a:solidFill>
                <a:latin typeface="Copperplate Gothic Bold" panose="020E0705020206020404" pitchFamily="34" charset="77"/>
              </a:rPr>
              <a:t>TONACA AVVENTIZIA, di Tessuto Connettivo Fibrillare, che media i rapporti dell’ Organo con strutture contigue</a:t>
            </a:r>
          </a:p>
        </p:txBody>
      </p:sp>
    </p:spTree>
    <p:extLst>
      <p:ext uri="{BB962C8B-B14F-4D97-AF65-F5344CB8AC3E}">
        <p14:creationId xmlns:p14="http://schemas.microsoft.com/office/powerpoint/2010/main" val="2357248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14254774-DA0E-5848-BF48-71CCDD77A5A4}"/>
              </a:ext>
            </a:extLst>
          </p:cNvPr>
          <p:cNvSpPr>
            <a:spLocks noGrp="1"/>
          </p:cNvSpPr>
          <p:nvPr>
            <p:ph type="title"/>
          </p:nvPr>
        </p:nvSpPr>
        <p:spPr>
          <a:xfrm>
            <a:off x="611560" y="2636912"/>
            <a:ext cx="7767638" cy="1138238"/>
          </a:xfrm>
        </p:spPr>
        <p:txBody>
          <a:bodyPr/>
          <a:lstStyle/>
          <a:p>
            <a:r>
              <a:rPr lang="it-IT" b="1" dirty="0" err="1">
                <a:solidFill>
                  <a:schemeClr val="tx1"/>
                </a:solidFill>
                <a:latin typeface="Gurmukhi MN" panose="02020600050405020304" pitchFamily="18" charset="0"/>
                <a:cs typeface="Gurmukhi MN" panose="02020600050405020304" pitchFamily="18" charset="0"/>
              </a:rPr>
              <a:t>R</a:t>
            </a:r>
            <a:r>
              <a:rPr lang="it-IT" b="1" dirty="0">
                <a:solidFill>
                  <a:schemeClr val="tx1"/>
                </a:solidFill>
                <a:latin typeface="Gurmukhi MN" panose="02020600050405020304" pitchFamily="18" charset="0"/>
                <a:cs typeface="Gurmukhi MN" panose="02020600050405020304" pitchFamily="18" charset="0"/>
              </a:rPr>
              <a:t>  E  </a:t>
            </a:r>
            <a:r>
              <a:rPr lang="it-IT" b="1" dirty="0" err="1">
                <a:solidFill>
                  <a:schemeClr val="tx1"/>
                </a:solidFill>
                <a:latin typeface="Gurmukhi MN" panose="02020600050405020304" pitchFamily="18" charset="0"/>
                <a:cs typeface="Gurmukhi MN" panose="02020600050405020304" pitchFamily="18" charset="0"/>
              </a:rPr>
              <a:t>N</a:t>
            </a:r>
            <a:r>
              <a:rPr lang="it-IT" b="1" dirty="0">
                <a:solidFill>
                  <a:schemeClr val="tx1"/>
                </a:solidFill>
                <a:latin typeface="Gurmukhi MN" panose="02020600050405020304" pitchFamily="18" charset="0"/>
                <a:cs typeface="Gurmukhi MN" panose="02020600050405020304" pitchFamily="18" charset="0"/>
              </a:rPr>
              <a:t>  E</a:t>
            </a:r>
            <a:br>
              <a:rPr lang="it-IT" b="1" dirty="0">
                <a:solidFill>
                  <a:schemeClr val="tx1"/>
                </a:solidFill>
                <a:latin typeface="Gurmukhi MN" panose="02020600050405020304" pitchFamily="18" charset="0"/>
                <a:cs typeface="Gurmukhi MN" panose="02020600050405020304" pitchFamily="18" charset="0"/>
              </a:rPr>
            </a:br>
            <a:r>
              <a:rPr lang="it-IT" b="1" dirty="0">
                <a:solidFill>
                  <a:schemeClr val="tx1"/>
                </a:solidFill>
                <a:latin typeface="Gurmukhi MN" panose="02020600050405020304" pitchFamily="18" charset="0"/>
                <a:cs typeface="Gurmukhi MN" panose="02020600050405020304" pitchFamily="18" charset="0"/>
              </a:rPr>
              <a:t>Sistema Uropoietico</a:t>
            </a:r>
          </a:p>
        </p:txBody>
      </p:sp>
    </p:spTree>
    <p:extLst>
      <p:ext uri="{BB962C8B-B14F-4D97-AF65-F5344CB8AC3E}">
        <p14:creationId xmlns:p14="http://schemas.microsoft.com/office/powerpoint/2010/main" val="28948930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EPITELIO di TRANSIZIONE  (od UROTELIO)"/>
          <p:cNvSpPr txBox="1">
            <a:spLocks noGrp="1"/>
          </p:cNvSpPr>
          <p:nvPr>
            <p:ph type="ctrTitle"/>
          </p:nvPr>
        </p:nvSpPr>
        <p:spPr>
          <a:xfrm>
            <a:off x="152400" y="-1"/>
            <a:ext cx="8991600" cy="1143002"/>
          </a:xfrm>
          <a:prstGeom prst="rect">
            <a:avLst/>
          </a:prstGeom>
        </p:spPr>
        <p:txBody>
          <a:bodyPr/>
          <a:lstStyle/>
          <a:p>
            <a:pPr defTabSz="413321">
              <a:tabLst>
                <a:tab pos="406400" algn="l"/>
                <a:tab pos="812800" algn="l"/>
                <a:tab pos="1231900" algn="l"/>
                <a:tab pos="1638300" algn="l"/>
                <a:tab pos="2044700" algn="l"/>
                <a:tab pos="2476500" algn="l"/>
                <a:tab pos="2882900" algn="l"/>
                <a:tab pos="3289300" algn="l"/>
                <a:tab pos="3708400" algn="l"/>
                <a:tab pos="4114800" algn="l"/>
                <a:tab pos="4533900" algn="l"/>
                <a:tab pos="4953000" algn="l"/>
                <a:tab pos="5359400" algn="l"/>
                <a:tab pos="5778500" algn="l"/>
                <a:tab pos="6184900" algn="l"/>
                <a:tab pos="6591300" algn="l"/>
                <a:tab pos="7010400" algn="l"/>
                <a:tab pos="7429500" algn="l"/>
                <a:tab pos="7848600" algn="l"/>
                <a:tab pos="8255000" algn="l"/>
              </a:tabLst>
              <a:defRPr sz="2944">
                <a:latin typeface="Arial Black"/>
                <a:ea typeface="Arial Black"/>
                <a:cs typeface="Arial Black"/>
                <a:sym typeface="Arial Black"/>
              </a:defRPr>
            </a:pPr>
            <a:r>
              <a:rPr sz="3200" b="1" dirty="0">
                <a:solidFill>
                  <a:schemeClr val="tx1"/>
                </a:solidFill>
                <a:latin typeface="Gurmukhi MN" panose="02020600050405020304" pitchFamily="18" charset="0"/>
                <a:cs typeface="Gurmukhi MN" panose="02020600050405020304" pitchFamily="18" charset="0"/>
              </a:rPr>
              <a:t>EPITELIO di TRANSIZIONE </a:t>
            </a:r>
            <a:br>
              <a:rPr sz="3200" b="1" dirty="0">
                <a:solidFill>
                  <a:schemeClr val="tx1"/>
                </a:solidFill>
                <a:latin typeface="Gurmukhi MN" panose="02020600050405020304" pitchFamily="18" charset="0"/>
                <a:cs typeface="Gurmukhi MN" panose="02020600050405020304" pitchFamily="18" charset="0"/>
              </a:rPr>
            </a:br>
            <a:r>
              <a:rPr sz="3200" b="1" dirty="0">
                <a:solidFill>
                  <a:schemeClr val="tx1"/>
                </a:solidFill>
                <a:latin typeface="Gurmukhi MN" panose="02020600050405020304" pitchFamily="18" charset="0"/>
                <a:cs typeface="Gurmukhi MN" panose="02020600050405020304" pitchFamily="18" charset="0"/>
              </a:rPr>
              <a:t>(UROTELIO)</a:t>
            </a:r>
          </a:p>
        </p:txBody>
      </p:sp>
      <p:pic>
        <p:nvPicPr>
          <p:cNvPr id="126" name="image.jpeg" descr="image.jpeg"/>
          <p:cNvPicPr>
            <a:picLocks noChangeAspect="1"/>
          </p:cNvPicPr>
          <p:nvPr/>
        </p:nvPicPr>
        <p:blipFill>
          <a:blip r:embed="rId2">
            <a:extLst/>
          </a:blip>
          <a:srcRect l="3150" t="898" r="1953" b="1968"/>
          <a:stretch>
            <a:fillRect/>
          </a:stretch>
        </p:blipFill>
        <p:spPr>
          <a:xfrm>
            <a:off x="179387" y="1196974"/>
            <a:ext cx="4248151" cy="5329239"/>
          </a:xfrm>
          <a:prstGeom prst="rect">
            <a:avLst/>
          </a:prstGeom>
          <a:ln w="12700">
            <a:miter lim="400000"/>
          </a:ln>
        </p:spPr>
      </p:pic>
      <p:pic>
        <p:nvPicPr>
          <p:cNvPr id="127" name="image.jpeg" descr="image.jpeg"/>
          <p:cNvPicPr>
            <a:picLocks noChangeAspect="1"/>
          </p:cNvPicPr>
          <p:nvPr/>
        </p:nvPicPr>
        <p:blipFill>
          <a:blip r:embed="rId3">
            <a:extLst/>
          </a:blip>
          <a:stretch>
            <a:fillRect/>
          </a:stretch>
        </p:blipFill>
        <p:spPr>
          <a:xfrm>
            <a:off x="4500562" y="981075"/>
            <a:ext cx="4643438" cy="3017838"/>
          </a:xfrm>
          <a:prstGeom prst="rect">
            <a:avLst/>
          </a:prstGeom>
          <a:ln w="12700">
            <a:miter lim="400000"/>
          </a:ln>
        </p:spPr>
      </p:pic>
      <p:pic>
        <p:nvPicPr>
          <p:cNvPr id="128" name="image.jpeg" descr="image.jpeg"/>
          <p:cNvPicPr>
            <a:picLocks noChangeAspect="1"/>
          </p:cNvPicPr>
          <p:nvPr/>
        </p:nvPicPr>
        <p:blipFill>
          <a:blip r:embed="rId4">
            <a:extLst/>
          </a:blip>
          <a:stretch>
            <a:fillRect/>
          </a:stretch>
        </p:blipFill>
        <p:spPr>
          <a:xfrm>
            <a:off x="4679950" y="4146550"/>
            <a:ext cx="4464050" cy="2711450"/>
          </a:xfrm>
          <a:prstGeom prst="rect">
            <a:avLst/>
          </a:prstGeom>
          <a:ln w="12700">
            <a:miter lim="400000"/>
          </a:ln>
        </p:spPr>
      </p:pic>
      <p:sp>
        <p:nvSpPr>
          <p:cNvPr id="129" name="Rilasciato"/>
          <p:cNvSpPr txBox="1"/>
          <p:nvPr/>
        </p:nvSpPr>
        <p:spPr>
          <a:xfrm>
            <a:off x="5776912" y="1081087"/>
            <a:ext cx="1923090"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Arial Black"/>
                <a:ea typeface="Arial Black"/>
                <a:cs typeface="Arial Black"/>
                <a:sym typeface="Arial Black"/>
              </a:defRPr>
            </a:lvl1pPr>
          </a:lstStyle>
          <a:p>
            <a:r>
              <a:rPr dirty="0" err="1">
                <a:solidFill>
                  <a:srgbClr val="FF0000"/>
                </a:solidFill>
                <a:latin typeface="Copperplate Gothic Bold" panose="020E0705020206020404" pitchFamily="34" charset="77"/>
              </a:rPr>
              <a:t>Rilasciato</a:t>
            </a:r>
            <a:endParaRPr dirty="0">
              <a:solidFill>
                <a:srgbClr val="FF0000"/>
              </a:solidFill>
              <a:latin typeface="Copperplate Gothic Bold" panose="020E0705020206020404" pitchFamily="34" charset="77"/>
            </a:endParaRPr>
          </a:p>
        </p:txBody>
      </p:sp>
      <p:sp>
        <p:nvSpPr>
          <p:cNvPr id="130" name="Disteso"/>
          <p:cNvSpPr txBox="1"/>
          <p:nvPr/>
        </p:nvSpPr>
        <p:spPr>
          <a:xfrm>
            <a:off x="5795962" y="4149725"/>
            <a:ext cx="1416797"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Arial Black"/>
                <a:ea typeface="Arial Black"/>
                <a:cs typeface="Arial Black"/>
                <a:sym typeface="Arial Black"/>
              </a:defRPr>
            </a:lvl1pPr>
          </a:lstStyle>
          <a:p>
            <a:r>
              <a:rPr dirty="0" err="1">
                <a:solidFill>
                  <a:srgbClr val="FF0000"/>
                </a:solidFill>
                <a:latin typeface="Copperplate Gothic Bold" panose="020E0705020206020404" pitchFamily="34" charset="77"/>
              </a:rPr>
              <a:t>Disteso</a:t>
            </a:r>
            <a:endParaRPr dirty="0">
              <a:solidFill>
                <a:srgbClr val="FF0000"/>
              </a:solidFill>
              <a:latin typeface="Copperplate Gothic Bold" panose="020E0705020206020404" pitchFamily="34" charset="77"/>
            </a:endParaRPr>
          </a:p>
        </p:txBody>
      </p:sp>
    </p:spTree>
    <p:extLst>
      <p:ext uri="{BB962C8B-B14F-4D97-AF65-F5344CB8AC3E}">
        <p14:creationId xmlns:p14="http://schemas.microsoft.com/office/powerpoint/2010/main" val="354227286"/>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a:xfrm>
            <a:off x="685007" y="0"/>
            <a:ext cx="7770812" cy="9493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FEMMINA: VISCERI PELVICI</a:t>
            </a:r>
          </a:p>
        </p:txBody>
      </p:sp>
      <p:pic>
        <p:nvPicPr>
          <p:cNvPr id="28674" name="Picture 2"/>
          <p:cNvPicPr>
            <a:picLocks noChangeAspect="1" noChangeArrowheads="1"/>
          </p:cNvPicPr>
          <p:nvPr/>
        </p:nvPicPr>
        <p:blipFill>
          <a:blip r:embed="rId3">
            <a:lum bright="-18000" contrast="12000"/>
            <a:extLst>
              <a:ext uri="{28A0092B-C50C-407E-A947-70E740481C1C}">
                <a14:useLocalDpi xmlns:a14="http://schemas.microsoft.com/office/drawing/2010/main" val="0"/>
              </a:ext>
            </a:extLst>
          </a:blip>
          <a:srcRect t="7559"/>
          <a:stretch>
            <a:fillRect/>
          </a:stretch>
        </p:blipFill>
        <p:spPr bwMode="auto">
          <a:xfrm>
            <a:off x="0" y="1557338"/>
            <a:ext cx="4570413" cy="5300662"/>
          </a:xfrm>
          <a:prstGeom prst="rect">
            <a:avLst/>
          </a:prstGeom>
          <a:noFill/>
          <a:ln>
            <a:noFill/>
          </a:ln>
          <a:effectLst/>
          <a:extLst>
            <a:ext uri="{909E8E84-426E-40DD-AFC4-6F175D3DCCD1}">
              <a14:hiddenFill xmlns:a14="http://schemas.microsoft.com/office/drawing/2010/main">
                <a:blipFill dpi="0" rotWithShape="0">
                  <a:blip>
                    <a:lum bright="-18000" contrast="12000"/>
                  </a:blip>
                  <a:srcRect t="755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675" name="Picture 3"/>
          <p:cNvPicPr>
            <a:picLocks noChangeAspect="1" noChangeArrowheads="1"/>
          </p:cNvPicPr>
          <p:nvPr/>
        </p:nvPicPr>
        <p:blipFill>
          <a:blip r:embed="rId4">
            <a:lum bright="-18000" contrast="6000"/>
            <a:extLst>
              <a:ext uri="{28A0092B-C50C-407E-A947-70E740481C1C}">
                <a14:useLocalDpi xmlns:a14="http://schemas.microsoft.com/office/drawing/2010/main" val="0"/>
              </a:ext>
            </a:extLst>
          </a:blip>
          <a:srcRect t="7344"/>
          <a:stretch>
            <a:fillRect/>
          </a:stretch>
        </p:blipFill>
        <p:spPr bwMode="auto">
          <a:xfrm>
            <a:off x="4645025" y="1412875"/>
            <a:ext cx="4498975" cy="5445125"/>
          </a:xfrm>
          <a:prstGeom prst="rect">
            <a:avLst/>
          </a:prstGeom>
          <a:noFill/>
          <a:ln>
            <a:noFill/>
          </a:ln>
          <a:effectLst/>
          <a:extLst>
            <a:ext uri="{909E8E84-426E-40DD-AFC4-6F175D3DCCD1}">
              <a14:hiddenFill xmlns:a14="http://schemas.microsoft.com/office/drawing/2010/main">
                <a:blipFill dpi="0" rotWithShape="0">
                  <a:blip>
                    <a:lum bright="-18000" contrast="6000"/>
                  </a:blip>
                  <a:srcRect t="734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a:xfrm>
            <a:off x="748506" y="188640"/>
            <a:ext cx="7770813" cy="804863"/>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MASCHIO: VISCERI PELVICI</a:t>
            </a:r>
          </a:p>
        </p:txBody>
      </p:sp>
      <p:pic>
        <p:nvPicPr>
          <p:cNvPr id="29698" name="Picture 2"/>
          <p:cNvPicPr>
            <a:picLocks noChangeAspect="1" noChangeArrowheads="1"/>
          </p:cNvPicPr>
          <p:nvPr/>
        </p:nvPicPr>
        <p:blipFill>
          <a:blip r:embed="rId3">
            <a:lum bright="-18000" contrast="12000"/>
            <a:extLst>
              <a:ext uri="{28A0092B-C50C-407E-A947-70E740481C1C}">
                <a14:useLocalDpi xmlns:a14="http://schemas.microsoft.com/office/drawing/2010/main" val="0"/>
              </a:ext>
            </a:extLst>
          </a:blip>
          <a:srcRect t="8145"/>
          <a:stretch>
            <a:fillRect/>
          </a:stretch>
        </p:blipFill>
        <p:spPr bwMode="auto">
          <a:xfrm>
            <a:off x="122238" y="1484313"/>
            <a:ext cx="4511675" cy="5373687"/>
          </a:xfrm>
          <a:prstGeom prst="rect">
            <a:avLst/>
          </a:prstGeom>
          <a:noFill/>
          <a:ln>
            <a:noFill/>
          </a:ln>
          <a:effectLst/>
          <a:extLst>
            <a:ext uri="{909E8E84-426E-40DD-AFC4-6F175D3DCCD1}">
              <a14:hiddenFill xmlns:a14="http://schemas.microsoft.com/office/drawing/2010/main">
                <a:blipFill dpi="0" rotWithShape="0">
                  <a:blip>
                    <a:lum bright="-18000" contrast="12000"/>
                  </a:blip>
                  <a:srcRect t="814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699" name="Picture 3"/>
          <p:cNvPicPr>
            <a:picLocks noChangeAspect="1" noChangeArrowheads="1"/>
          </p:cNvPicPr>
          <p:nvPr/>
        </p:nvPicPr>
        <p:blipFill>
          <a:blip r:embed="rId4">
            <a:lum bright="-18000" contrast="12000"/>
            <a:extLst>
              <a:ext uri="{28A0092B-C50C-407E-A947-70E740481C1C}">
                <a14:useLocalDpi xmlns:a14="http://schemas.microsoft.com/office/drawing/2010/main" val="0"/>
              </a:ext>
            </a:extLst>
          </a:blip>
          <a:srcRect t="6767"/>
          <a:stretch>
            <a:fillRect/>
          </a:stretch>
        </p:blipFill>
        <p:spPr bwMode="auto">
          <a:xfrm>
            <a:off x="4794250" y="1557338"/>
            <a:ext cx="4349750" cy="5300662"/>
          </a:xfrm>
          <a:prstGeom prst="rect">
            <a:avLst/>
          </a:prstGeom>
          <a:noFill/>
          <a:ln>
            <a:noFill/>
          </a:ln>
          <a:effectLst/>
          <a:extLst>
            <a:ext uri="{909E8E84-426E-40DD-AFC4-6F175D3DCCD1}">
              <a14:hiddenFill xmlns:a14="http://schemas.microsoft.com/office/drawing/2010/main">
                <a:blipFill dpi="0" rotWithShape="0">
                  <a:blip>
                    <a:lum bright="-18000" contrast="12000"/>
                  </a:blip>
                  <a:srcRect t="676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14888DFE-90D6-B348-89B8-A0C34464CC72}"/>
              </a:ext>
            </a:extLst>
          </p:cNvPr>
          <p:cNvSpPr>
            <a:spLocks noGrp="1"/>
          </p:cNvSpPr>
          <p:nvPr>
            <p:ph type="title"/>
          </p:nvPr>
        </p:nvSpPr>
        <p:spPr>
          <a:xfrm>
            <a:off x="0" y="6913"/>
            <a:ext cx="9144000" cy="1138238"/>
          </a:xfrm>
        </p:spPr>
        <p:txBody>
          <a:bodyPr/>
          <a:lstStyle/>
          <a:p>
            <a:r>
              <a:rPr lang="it-IT" sz="3200" dirty="0">
                <a:solidFill>
                  <a:schemeClr val="tx1"/>
                </a:solidFill>
                <a:latin typeface="Gurmukhi MN" panose="02020600050405020304" pitchFamily="18" charset="0"/>
                <a:cs typeface="Gurmukhi MN" panose="02020600050405020304" pitchFamily="18" charset="0"/>
              </a:rPr>
              <a:t>VESCICA URINARIA</a:t>
            </a:r>
          </a:p>
        </p:txBody>
      </p:sp>
      <p:sp>
        <p:nvSpPr>
          <p:cNvPr id="5" name="Segnaposto contenuto 4">
            <a:extLst>
              <a:ext uri="{FF2B5EF4-FFF2-40B4-BE49-F238E27FC236}">
                <a16:creationId xmlns:a16="http://schemas.microsoft.com/office/drawing/2014/main" id="{0AF26D92-729F-7E44-A2AB-9D9526BDBA37}"/>
              </a:ext>
            </a:extLst>
          </p:cNvPr>
          <p:cNvSpPr>
            <a:spLocks noGrp="1"/>
          </p:cNvSpPr>
          <p:nvPr>
            <p:ph idx="1"/>
          </p:nvPr>
        </p:nvSpPr>
        <p:spPr>
          <a:xfrm>
            <a:off x="467544" y="1145151"/>
            <a:ext cx="8352928" cy="5712849"/>
          </a:xfrm>
        </p:spPr>
        <p:txBody>
          <a:bodyPr/>
          <a:lstStyle/>
          <a:p>
            <a:r>
              <a:rPr lang="it-IT" sz="2800" b="1" dirty="0">
                <a:solidFill>
                  <a:schemeClr val="tx1"/>
                </a:solidFill>
                <a:latin typeface="Chalkboard SE" panose="03050602040202020205" pitchFamily="66" charset="77"/>
              </a:rPr>
              <a:t>Organo CAVO, IMPARI, localizzato nella Regione PELVICA. </a:t>
            </a:r>
          </a:p>
          <a:p>
            <a:r>
              <a:rPr lang="it-IT" sz="2800" b="1" dirty="0">
                <a:solidFill>
                  <a:schemeClr val="tx1"/>
                </a:solidFill>
                <a:latin typeface="Chalkboard SE" panose="03050602040202020205" pitchFamily="66" charset="77"/>
              </a:rPr>
              <a:t>Vi occupa la LOGGIA VESCICALE, delimitata dalla BRANCHE ISCHIO-PUBICHE, dalla SINFISI PUBICA e dal MUSCOLO ELEVATORE DELL’ANO; posteriormente l’ UTERO e la VAGINA nella Femmina e l’INTESTINO RETTO nel Maschio</a:t>
            </a:r>
          </a:p>
          <a:p>
            <a:r>
              <a:rPr lang="it-IT" sz="2800" b="1" dirty="0">
                <a:solidFill>
                  <a:schemeClr val="tx1"/>
                </a:solidFill>
                <a:latin typeface="Chalkboard SE" panose="03050602040202020205" pitchFamily="66" charset="77"/>
              </a:rPr>
              <a:t>È deputata a raccogliere l’ URINA DEFINITIVA come «deposito temporaneo» della stessa, che sarà poi espulsa all’ esterno attraverso l’ Uretra</a:t>
            </a:r>
          </a:p>
        </p:txBody>
      </p:sp>
    </p:spTree>
    <p:extLst>
      <p:ext uri="{BB962C8B-B14F-4D97-AF65-F5344CB8AC3E}">
        <p14:creationId xmlns:p14="http://schemas.microsoft.com/office/powerpoint/2010/main" val="7935724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a:extLst>
              <a:ext uri="{FF2B5EF4-FFF2-40B4-BE49-F238E27FC236}">
                <a16:creationId xmlns:a16="http://schemas.microsoft.com/office/drawing/2014/main" id="{22E329EF-99B7-492B-A4D7-7CBA5D611B62}"/>
              </a:ext>
            </a:extLst>
          </p:cNvPr>
          <p:cNvSpPr>
            <a:spLocks noGrp="1" noChangeArrowheads="1"/>
          </p:cNvSpPr>
          <p:nvPr>
            <p:ph type="title"/>
          </p:nvPr>
        </p:nvSpPr>
        <p:spPr>
          <a:xfrm>
            <a:off x="228600" y="10127"/>
            <a:ext cx="89154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VESCICA</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ASPETTI ANATOMO-MACROSCOPICI</a:t>
            </a:r>
          </a:p>
        </p:txBody>
      </p:sp>
      <p:sp>
        <p:nvSpPr>
          <p:cNvPr id="13314" name="Rectangle 2">
            <a:extLst>
              <a:ext uri="{FF2B5EF4-FFF2-40B4-BE49-F238E27FC236}">
                <a16:creationId xmlns:a16="http://schemas.microsoft.com/office/drawing/2014/main" id="{1507801D-C95D-4542-846B-BB963508E66B}"/>
              </a:ext>
            </a:extLst>
          </p:cNvPr>
          <p:cNvSpPr>
            <a:spLocks noGrp="1" noChangeArrowheads="1"/>
          </p:cNvSpPr>
          <p:nvPr>
            <p:ph type="body" idx="1"/>
          </p:nvPr>
        </p:nvSpPr>
        <p:spPr>
          <a:xfrm>
            <a:off x="228600" y="990600"/>
            <a:ext cx="8915400" cy="5534744"/>
          </a:xfrm>
          <a:ln/>
        </p:spPr>
        <p:txBody>
          <a:bodyPr/>
          <a:lstStyle/>
          <a:p>
            <a:pPr marL="0" indent="0">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La FORMA della Vescica Urinaria è meglio definibile ad Organo PIENO. In tale condizione, le pareti appaiono DISTESE e viene assunta una FORMA A GLOBO, che tende a superare, SUPERIORMENTE, la SINFISI PUBICA.</a:t>
            </a:r>
          </a:p>
          <a:p>
            <a:pPr marL="0" indent="0">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In questa situazione di VESCICA DISTESA si possono DESCRIVERE le seguenti porzioni:</a:t>
            </a:r>
          </a:p>
          <a:p>
            <a:pPr marL="341313" indent="-336550">
              <a:lnSpc>
                <a:spcPct val="90000"/>
              </a:lnSpc>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   - BASE (o FONDO), situata </a:t>
            </a:r>
            <a:r>
              <a:rPr lang="it-IT" altLang="it-IT" sz="2800" b="1" dirty="0" err="1">
                <a:solidFill>
                  <a:schemeClr val="tx1"/>
                </a:solidFill>
                <a:latin typeface="Comic Sans MS" panose="030F0902030302020204" pitchFamily="66" charset="0"/>
              </a:rPr>
              <a:t>posteroinferiormente</a:t>
            </a:r>
            <a:endParaRPr lang="it-IT" altLang="it-IT" sz="2800" b="1" dirty="0">
              <a:solidFill>
                <a:schemeClr val="tx1"/>
              </a:solidFill>
              <a:latin typeface="Comic Sans MS" panose="030F0902030302020204" pitchFamily="66" charset="0"/>
            </a:endParaRPr>
          </a:p>
          <a:p>
            <a:pPr marL="341313" indent="-336550">
              <a:lnSpc>
                <a:spcPct val="90000"/>
              </a:lnSpc>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   - CORPO, che presenta con UNA FACCIA ANTERIORE, UNA POSTERIORE e 2 LATERALI</a:t>
            </a:r>
          </a:p>
          <a:p>
            <a:pPr marL="341313" indent="-336550">
              <a:lnSpc>
                <a:spcPct val="90000"/>
              </a:lnSpc>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   - il COLLO, diretto INFERIORMENTE</a:t>
            </a:r>
          </a:p>
          <a:p>
            <a:pPr marL="341313" indent="-336550">
              <a:lnSpc>
                <a:spcPct val="90000"/>
              </a:lnSpc>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   - APICE rivolto anteriormente</a:t>
            </a:r>
          </a:p>
        </p:txBody>
      </p:sp>
    </p:spTree>
    <p:extLst>
      <p:ext uri="{BB962C8B-B14F-4D97-AF65-F5344CB8AC3E}">
        <p14:creationId xmlns:p14="http://schemas.microsoft.com/office/powerpoint/2010/main" val="85339575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DECF8520-B6AD-4C3F-BF28-B0BF38130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41172"/>
            <a:ext cx="7725211" cy="68991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8458603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E6573E15-BD9E-4AEB-A8A9-213A1C5C93B5}"/>
              </a:ext>
            </a:extLst>
          </p:cNvPr>
          <p:cNvSpPr>
            <a:spLocks noGrp="1" noChangeArrowheads="1"/>
          </p:cNvSpPr>
          <p:nvPr>
            <p:ph type="title"/>
          </p:nvPr>
        </p:nvSpPr>
        <p:spPr>
          <a:xfrm>
            <a:off x="304800" y="74613"/>
            <a:ext cx="8686800" cy="1068387"/>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VESCICA URINARIA: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ASPETTI   ANATOMO-TOPOGRAFICI</a:t>
            </a:r>
          </a:p>
        </p:txBody>
      </p:sp>
      <p:pic>
        <p:nvPicPr>
          <p:cNvPr id="6146" name="Picture 2">
            <a:extLst>
              <a:ext uri="{FF2B5EF4-FFF2-40B4-BE49-F238E27FC236}">
                <a16:creationId xmlns:a16="http://schemas.microsoft.com/office/drawing/2014/main" id="{128DE578-DF0B-49FD-871B-5C75C81F6E7B}"/>
              </a:ext>
            </a:extLst>
          </p:cNvPr>
          <p:cNvPicPr>
            <a:picLocks noChangeAspect="1" noChangeArrowheads="1"/>
          </p:cNvPicPr>
          <p:nvPr/>
        </p:nvPicPr>
        <p:blipFill rotWithShape="1">
          <a:blip r:embed="rId3">
            <a:lum bright="-12000" contrast="18000"/>
            <a:extLst>
              <a:ext uri="{BEBA8EAE-BF5A-486C-A8C5-ECC9F3942E4B}">
                <a14:imgProps xmlns:a14="http://schemas.microsoft.com/office/drawing/2010/main">
                  <a14:imgLayer r:embed="rId4">
                    <a14:imgEffect>
                      <a14:sharpenSoften amount="58000"/>
                    </a14:imgEffect>
                  </a14:imgLayer>
                </a14:imgProps>
              </a:ext>
              <a:ext uri="{28A0092B-C50C-407E-A947-70E740481C1C}">
                <a14:useLocalDpi xmlns:a14="http://schemas.microsoft.com/office/drawing/2010/main" val="0"/>
              </a:ext>
            </a:extLst>
          </a:blip>
          <a:srcRect l="3823" r="1658" b="56315"/>
          <a:stretch/>
        </p:blipFill>
        <p:spPr bwMode="auto">
          <a:xfrm>
            <a:off x="43404" y="1916833"/>
            <a:ext cx="9088954" cy="4941168"/>
          </a:xfrm>
          <a:prstGeom prst="rect">
            <a:avLst/>
          </a:prstGeom>
          <a:noFill/>
          <a:ln>
            <a:noFill/>
          </a:ln>
          <a:effectLst/>
          <a:extLst>
            <a:ext uri="{909E8E84-426E-40DD-AFC4-6F175D3DCCD1}">
              <a14:hiddenFill xmlns:a14="http://schemas.microsoft.com/office/drawing/2010/main">
                <a:blipFill dpi="0" rotWithShape="0">
                  <a:blip>
                    <a:lum bright="-12000"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06673250-9C39-457E-A7BA-6D9275EA5396}"/>
              </a:ext>
            </a:extLst>
          </p:cNvPr>
          <p:cNvSpPr txBox="1"/>
          <p:nvPr/>
        </p:nvSpPr>
        <p:spPr>
          <a:xfrm>
            <a:off x="1403648" y="1314783"/>
            <a:ext cx="1808508" cy="461665"/>
          </a:xfrm>
          <a:prstGeom prst="rect">
            <a:avLst/>
          </a:prstGeom>
          <a:noFill/>
        </p:spPr>
        <p:txBody>
          <a:bodyPr wrap="none" rtlCol="0">
            <a:spAutoFit/>
          </a:bodyPr>
          <a:lstStyle/>
          <a:p>
            <a:r>
              <a:rPr lang="it-IT" dirty="0">
                <a:latin typeface="Arial Black" panose="020B0A04020102020204" pitchFamily="34" charset="0"/>
              </a:rPr>
              <a:t>MASCHIO</a:t>
            </a:r>
          </a:p>
        </p:txBody>
      </p:sp>
      <p:sp>
        <p:nvSpPr>
          <p:cNvPr id="5" name="CasellaDiTesto 4">
            <a:extLst>
              <a:ext uri="{FF2B5EF4-FFF2-40B4-BE49-F238E27FC236}">
                <a16:creationId xmlns:a16="http://schemas.microsoft.com/office/drawing/2014/main" id="{ADE81E43-F51D-445B-B327-5A04075AB9F3}"/>
              </a:ext>
            </a:extLst>
          </p:cNvPr>
          <p:cNvSpPr txBox="1"/>
          <p:nvPr/>
        </p:nvSpPr>
        <p:spPr>
          <a:xfrm>
            <a:off x="6133824" y="1283385"/>
            <a:ext cx="1805494" cy="461665"/>
          </a:xfrm>
          <a:prstGeom prst="rect">
            <a:avLst/>
          </a:prstGeom>
          <a:noFill/>
        </p:spPr>
        <p:txBody>
          <a:bodyPr wrap="none" rtlCol="0">
            <a:spAutoFit/>
          </a:bodyPr>
          <a:lstStyle/>
          <a:p>
            <a:r>
              <a:rPr lang="it-IT" dirty="0">
                <a:latin typeface="Arial Black" panose="020B0A04020102020204" pitchFamily="34" charset="0"/>
              </a:rPr>
              <a:t>FEMMINA</a:t>
            </a:r>
          </a:p>
        </p:txBody>
      </p:sp>
    </p:spTree>
    <p:extLst>
      <p:ext uri="{BB962C8B-B14F-4D97-AF65-F5344CB8AC3E}">
        <p14:creationId xmlns:p14="http://schemas.microsoft.com/office/powerpoint/2010/main" val="235117648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63896DD-127F-2F42-9BD5-D184DD2C40FB}"/>
              </a:ext>
            </a:extLst>
          </p:cNvPr>
          <p:cNvSpPr>
            <a:spLocks noGrp="1"/>
          </p:cNvSpPr>
          <p:nvPr>
            <p:ph type="title"/>
          </p:nvPr>
        </p:nvSpPr>
        <p:spPr>
          <a:xfrm>
            <a:off x="-2381" y="6913"/>
            <a:ext cx="9144000" cy="973815"/>
          </a:xfrm>
        </p:spPr>
        <p:txBody>
          <a:bodyPr/>
          <a:lstStyle/>
          <a:p>
            <a:r>
              <a:rPr lang="it-IT" sz="3200" b="1" dirty="0">
                <a:solidFill>
                  <a:schemeClr val="tx1"/>
                </a:solidFill>
                <a:latin typeface="Gurmukhi MN" panose="02020600050405020304" pitchFamily="18" charset="0"/>
                <a:cs typeface="Gurmukhi MN" panose="02020600050405020304" pitchFamily="18" charset="0"/>
              </a:rPr>
              <a:t>VESCICA URINARIA</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PRINCIPALI  RAPPORTI</a:t>
            </a:r>
          </a:p>
        </p:txBody>
      </p:sp>
      <p:sp>
        <p:nvSpPr>
          <p:cNvPr id="3" name="Segnaposto contenuto 2">
            <a:extLst>
              <a:ext uri="{FF2B5EF4-FFF2-40B4-BE49-F238E27FC236}">
                <a16:creationId xmlns:a16="http://schemas.microsoft.com/office/drawing/2014/main" id="{15283B47-A740-DA47-9217-E0316811C266}"/>
              </a:ext>
            </a:extLst>
          </p:cNvPr>
          <p:cNvSpPr>
            <a:spLocks noGrp="1"/>
          </p:cNvSpPr>
          <p:nvPr>
            <p:ph idx="1"/>
          </p:nvPr>
        </p:nvSpPr>
        <p:spPr>
          <a:xfrm>
            <a:off x="107504" y="1145151"/>
            <a:ext cx="9034115" cy="5712849"/>
          </a:xfrm>
        </p:spPr>
        <p:txBody>
          <a:bodyPr/>
          <a:lstStyle/>
          <a:p>
            <a:r>
              <a:rPr lang="it-IT" sz="2400" b="1" dirty="0">
                <a:solidFill>
                  <a:schemeClr val="tx1"/>
                </a:solidFill>
                <a:latin typeface="Copperplate Gothic Bold" panose="020E0705020206020404" pitchFamily="34" charset="77"/>
              </a:rPr>
              <a:t>Nel MASCHIO:</a:t>
            </a:r>
          </a:p>
          <a:p>
            <a:r>
              <a:rPr lang="it-IT" sz="2400" b="1" dirty="0">
                <a:solidFill>
                  <a:schemeClr val="tx1"/>
                </a:solidFill>
                <a:latin typeface="Copperplate Gothic Bold" panose="020E0705020206020404" pitchFamily="34" charset="77"/>
              </a:rPr>
              <a:t>ANTERIORMENTE: Spazio </a:t>
            </a:r>
            <a:r>
              <a:rPr lang="it-IT" sz="2400" b="1" dirty="0" err="1">
                <a:solidFill>
                  <a:schemeClr val="tx1"/>
                </a:solidFill>
                <a:latin typeface="Copperplate Gothic Bold" panose="020E0705020206020404" pitchFamily="34" charset="77"/>
              </a:rPr>
              <a:t>Retropubico</a:t>
            </a:r>
            <a:endParaRPr lang="it-IT" sz="2400" b="1" dirty="0">
              <a:solidFill>
                <a:schemeClr val="tx1"/>
              </a:solidFill>
              <a:latin typeface="Copperplate Gothic Bold" panose="020E0705020206020404" pitchFamily="34" charset="77"/>
            </a:endParaRPr>
          </a:p>
          <a:p>
            <a:r>
              <a:rPr lang="it-IT" sz="2400" b="1" dirty="0">
                <a:solidFill>
                  <a:schemeClr val="tx1"/>
                </a:solidFill>
                <a:latin typeface="Copperplate Gothic Bold" panose="020E0705020206020404" pitchFamily="34" charset="77"/>
              </a:rPr>
              <a:t>LATERALMENTE: Branche Ischio-Pubiche e Muscolo </a:t>
            </a:r>
            <a:r>
              <a:rPr lang="it-IT" sz="2400" b="1" dirty="0" err="1">
                <a:solidFill>
                  <a:schemeClr val="tx1"/>
                </a:solidFill>
                <a:latin typeface="Copperplate Gothic Bold" panose="020E0705020206020404" pitchFamily="34" charset="77"/>
              </a:rPr>
              <a:t>Elenatore</a:t>
            </a:r>
            <a:r>
              <a:rPr lang="it-IT" sz="2400" b="1" dirty="0">
                <a:solidFill>
                  <a:schemeClr val="tx1"/>
                </a:solidFill>
                <a:latin typeface="Copperplate Gothic Bold" panose="020E0705020206020404" pitchFamily="34" charset="77"/>
              </a:rPr>
              <a:t> dell’ Ano, Dotto Deferente</a:t>
            </a:r>
          </a:p>
          <a:p>
            <a:r>
              <a:rPr lang="it-IT" sz="2400" b="1" dirty="0">
                <a:solidFill>
                  <a:schemeClr val="tx1"/>
                </a:solidFill>
                <a:latin typeface="Copperplate Gothic Bold" panose="020E0705020206020404" pitchFamily="34" charset="77"/>
              </a:rPr>
              <a:t>Inferiormente: PROSTATA</a:t>
            </a:r>
          </a:p>
          <a:p>
            <a:r>
              <a:rPr lang="it-IT" sz="2400" b="1" dirty="0">
                <a:solidFill>
                  <a:schemeClr val="tx1"/>
                </a:solidFill>
                <a:latin typeface="Copperplate Gothic Bold" panose="020E0705020206020404" pitchFamily="34" charset="77"/>
              </a:rPr>
              <a:t>POSTERIORMENTE: Intestino Retto</a:t>
            </a:r>
          </a:p>
          <a:p>
            <a:endParaRPr lang="it-IT" sz="2400" b="1" dirty="0">
              <a:solidFill>
                <a:schemeClr val="tx1"/>
              </a:solidFill>
              <a:latin typeface="Copperplate Gothic Bold" panose="020E0705020206020404" pitchFamily="34" charset="77"/>
            </a:endParaRPr>
          </a:p>
          <a:p>
            <a:r>
              <a:rPr lang="it-IT" sz="2400" b="1" dirty="0">
                <a:solidFill>
                  <a:schemeClr val="tx1"/>
                </a:solidFill>
                <a:latin typeface="Copperplate Gothic Bold" panose="020E0705020206020404" pitchFamily="34" charset="77"/>
              </a:rPr>
              <a:t>Nella FEMMINA:</a:t>
            </a:r>
          </a:p>
          <a:p>
            <a:r>
              <a:rPr lang="it-IT" sz="2400" b="1" dirty="0">
                <a:solidFill>
                  <a:schemeClr val="tx1"/>
                </a:solidFill>
                <a:latin typeface="Copperplate Gothic Bold" panose="020E0705020206020404" pitchFamily="34" charset="77"/>
              </a:rPr>
              <a:t>ANTERIORMENTE: Spazio </a:t>
            </a:r>
            <a:r>
              <a:rPr lang="it-IT" sz="2400" b="1" dirty="0" err="1">
                <a:solidFill>
                  <a:schemeClr val="tx1"/>
                </a:solidFill>
                <a:latin typeface="Copperplate Gothic Bold" panose="020E0705020206020404" pitchFamily="34" charset="77"/>
              </a:rPr>
              <a:t>Retropubico</a:t>
            </a:r>
            <a:endParaRPr lang="it-IT" sz="2400" b="1" dirty="0">
              <a:solidFill>
                <a:schemeClr val="tx1"/>
              </a:solidFill>
              <a:latin typeface="Copperplate Gothic Bold" panose="020E0705020206020404" pitchFamily="34" charset="77"/>
            </a:endParaRPr>
          </a:p>
          <a:p>
            <a:r>
              <a:rPr lang="it-IT" sz="2400" b="1" dirty="0">
                <a:solidFill>
                  <a:schemeClr val="tx1"/>
                </a:solidFill>
                <a:latin typeface="Copperplate Gothic Bold" panose="020E0705020206020404" pitchFamily="34" charset="77"/>
              </a:rPr>
              <a:t>LATERALMENTE: Branche Ischio-Pubiche e Muscolo </a:t>
            </a:r>
            <a:r>
              <a:rPr lang="it-IT" sz="2400" b="1" dirty="0" err="1">
                <a:solidFill>
                  <a:schemeClr val="tx1"/>
                </a:solidFill>
                <a:latin typeface="Copperplate Gothic Bold" panose="020E0705020206020404" pitchFamily="34" charset="77"/>
              </a:rPr>
              <a:t>Elenatore</a:t>
            </a:r>
            <a:r>
              <a:rPr lang="it-IT" sz="2400" b="1" dirty="0">
                <a:solidFill>
                  <a:schemeClr val="tx1"/>
                </a:solidFill>
                <a:latin typeface="Copperplate Gothic Bold" panose="020E0705020206020404" pitchFamily="34" charset="77"/>
              </a:rPr>
              <a:t> dell’ Ano</a:t>
            </a:r>
          </a:p>
          <a:p>
            <a:r>
              <a:rPr lang="it-IT" sz="2400" b="1" dirty="0">
                <a:solidFill>
                  <a:schemeClr val="tx1"/>
                </a:solidFill>
                <a:latin typeface="Copperplate Gothic Bold" panose="020E0705020206020404" pitchFamily="34" charset="77"/>
              </a:rPr>
              <a:t>POSTERIORMENTE: Vagina e Collo dell’ Utero</a:t>
            </a:r>
          </a:p>
        </p:txBody>
      </p:sp>
    </p:spTree>
    <p:extLst>
      <p:ext uri="{BB962C8B-B14F-4D97-AF65-F5344CB8AC3E}">
        <p14:creationId xmlns:p14="http://schemas.microsoft.com/office/powerpoint/2010/main" val="26020088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a:extLst>
              <a:ext uri="{FF2B5EF4-FFF2-40B4-BE49-F238E27FC236}">
                <a16:creationId xmlns:a16="http://schemas.microsoft.com/office/drawing/2014/main" id="{13D8E492-C5AD-2A43-A1DB-384408842DEA}"/>
              </a:ext>
            </a:extLst>
          </p:cNvPr>
          <p:cNvSpPr>
            <a:spLocks noGrp="1" noChangeArrowheads="1"/>
          </p:cNvSpPr>
          <p:nvPr>
            <p:ph type="title"/>
          </p:nvPr>
        </p:nvSpPr>
        <p:spPr>
          <a:xfrm>
            <a:off x="107504" y="152400"/>
            <a:ext cx="9036496"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b="1" dirty="0">
                <a:solidFill>
                  <a:schemeClr val="tx1"/>
                </a:solidFill>
                <a:latin typeface="Comic Sans MS" panose="030F0902030302020204" pitchFamily="66" charset="0"/>
              </a:rPr>
              <a:t>L’ ESAME   CISTOSCOPICO consente di osservare la CONFORMAZIONE INTERNA della VESCICA nel vivente (quando ricorrano esigenze diagnostiche)</a:t>
            </a:r>
          </a:p>
        </p:txBody>
      </p:sp>
      <p:pic>
        <p:nvPicPr>
          <p:cNvPr id="30722" name="Picture 2">
            <a:extLst>
              <a:ext uri="{FF2B5EF4-FFF2-40B4-BE49-F238E27FC236}">
                <a16:creationId xmlns:a16="http://schemas.microsoft.com/office/drawing/2014/main" id="{8827514D-EFA4-454A-A316-FA25E13E65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897063"/>
            <a:ext cx="8763000" cy="44783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073614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a:extLst>
              <a:ext uri="{FF2B5EF4-FFF2-40B4-BE49-F238E27FC236}">
                <a16:creationId xmlns:a16="http://schemas.microsoft.com/office/drawing/2014/main" id="{9451CDB6-6FF5-F545-B066-EA2B35B206C2}"/>
              </a:ext>
            </a:extLst>
          </p:cNvPr>
          <p:cNvSpPr>
            <a:spLocks noGrp="1" noChangeArrowheads="1"/>
          </p:cNvSpPr>
          <p:nvPr>
            <p:ph type="title"/>
          </p:nvPr>
        </p:nvSpPr>
        <p:spPr>
          <a:xfrm>
            <a:off x="228600" y="32031"/>
            <a:ext cx="86868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VESCICA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CONFORMAZIONE INTERNA</a:t>
            </a:r>
          </a:p>
        </p:txBody>
      </p:sp>
      <p:pic>
        <p:nvPicPr>
          <p:cNvPr id="31746" name="Picture 2">
            <a:extLst>
              <a:ext uri="{FF2B5EF4-FFF2-40B4-BE49-F238E27FC236}">
                <a16:creationId xmlns:a16="http://schemas.microsoft.com/office/drawing/2014/main" id="{CBCCDABC-B152-A240-A2B3-DA973014F9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99" y="1381124"/>
            <a:ext cx="7070141" cy="536024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191589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60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774700" y="0"/>
            <a:ext cx="7593013" cy="6858000"/>
          </a:xfrm>
          <a:prstGeom prst="rect">
            <a:avLst/>
          </a:prstGeom>
          <a:noFill/>
          <a:ln>
            <a:noFill/>
          </a:ln>
        </p:spPr>
      </p:pic>
    </p:spTree>
    <p:extLst>
      <p:ext uri="{BB962C8B-B14F-4D97-AF65-F5344CB8AC3E}">
        <p14:creationId xmlns:p14="http://schemas.microsoft.com/office/powerpoint/2010/main" val="30849740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a:extLst>
              <a:ext uri="{FF2B5EF4-FFF2-40B4-BE49-F238E27FC236}">
                <a16:creationId xmlns:a16="http://schemas.microsoft.com/office/drawing/2014/main" id="{9FE634CD-5D7F-E442-A89B-2EE3F9CD91E7}"/>
              </a:ext>
            </a:extLst>
          </p:cNvPr>
          <p:cNvSpPr>
            <a:spLocks noGrp="1" noChangeArrowheads="1"/>
          </p:cNvSpPr>
          <p:nvPr>
            <p:ph type="title"/>
          </p:nvPr>
        </p:nvSpPr>
        <p:spPr>
          <a:xfrm>
            <a:off x="0" y="13276"/>
            <a:ext cx="9144000" cy="103946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VESCICA</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CONFIGURAZIONE INTERNA</a:t>
            </a:r>
          </a:p>
        </p:txBody>
      </p:sp>
      <p:sp>
        <p:nvSpPr>
          <p:cNvPr id="32770" name="Rectangle 2">
            <a:extLst>
              <a:ext uri="{FF2B5EF4-FFF2-40B4-BE49-F238E27FC236}">
                <a16:creationId xmlns:a16="http://schemas.microsoft.com/office/drawing/2014/main" id="{8CCAC141-7D5E-1349-A54E-D0FE7D6E2943}"/>
              </a:ext>
            </a:extLst>
          </p:cNvPr>
          <p:cNvSpPr>
            <a:spLocks noGrp="1" noChangeArrowheads="1"/>
          </p:cNvSpPr>
          <p:nvPr>
            <p:ph type="body" idx="1"/>
          </p:nvPr>
        </p:nvSpPr>
        <p:spPr>
          <a:xfrm>
            <a:off x="228600" y="1295400"/>
            <a:ext cx="8763000" cy="5638800"/>
          </a:xfrm>
          <a:ln/>
        </p:spPr>
        <p:txBody>
          <a:bodyPr/>
          <a:lstStyle/>
          <a:p>
            <a:pPr marL="0" indent="0">
              <a:spcBef>
                <a:spcPts val="65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rPr>
              <a:t>Può essere osservata direttamente nel VIVENTE mediante CISTOSCOPIA</a:t>
            </a:r>
          </a:p>
          <a:p>
            <a:pPr marL="0" indent="0">
              <a:spcBef>
                <a:spcPts val="65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rPr>
              <a:t>Si </a:t>
            </a:r>
            <a:r>
              <a:rPr lang="it-IT" altLang="it-IT" sz="2600" b="1" dirty="0" err="1">
                <a:solidFill>
                  <a:schemeClr val="tx1"/>
                </a:solidFill>
                <a:latin typeface="Chalkboard SE" panose="03050602040202020205" pitchFamily="66" charset="77"/>
              </a:rPr>
              <a:t>puo’</a:t>
            </a:r>
            <a:r>
              <a:rPr lang="it-IT" altLang="it-IT" sz="2600" b="1" dirty="0">
                <a:solidFill>
                  <a:schemeClr val="tx1"/>
                </a:solidFill>
                <a:latin typeface="Chalkboard SE" panose="03050602040202020205" pitchFamily="66" charset="77"/>
              </a:rPr>
              <a:t> notare la presenza di PIEGHE TRASVERSALI.</a:t>
            </a:r>
          </a:p>
          <a:p>
            <a:pPr marL="0" indent="0">
              <a:spcBef>
                <a:spcPts val="65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rPr>
              <a:t>Tali pieghe NON sono presenti nella zona del </a:t>
            </a:r>
          </a:p>
          <a:p>
            <a:pPr marL="0" indent="0">
              <a:spcBef>
                <a:spcPts val="65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rPr>
              <a:t>TRIGONO VESCICALE, area che ha come vertici il MEATO URETRALE INTERNO e gli orifizi di SBOCCO DEGLI URETERI</a:t>
            </a:r>
          </a:p>
          <a:p>
            <a:pPr marL="4763" indent="0">
              <a:spcBef>
                <a:spcPts val="65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rPr>
              <a:t>  Il TRIGONO è caratterizzato dal NON PRESENTARE le caratteristiche pieghe, pertanto la sua superficie è liscia. La morfologia suggerisce il suo coinvolgimento nel favorire il deflusso urinario come una sorta di «grondaia» con relativa pendenza.</a:t>
            </a:r>
          </a:p>
        </p:txBody>
      </p:sp>
    </p:spTree>
    <p:extLst>
      <p:ext uri="{BB962C8B-B14F-4D97-AF65-F5344CB8AC3E}">
        <p14:creationId xmlns:p14="http://schemas.microsoft.com/office/powerpoint/2010/main" val="134591657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a:xfrm>
            <a:off x="228600" y="0"/>
            <a:ext cx="8686800" cy="90805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VESCICA  URINARIA</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ASPETTI ANATOMO-MICROSCOPICI</a:t>
            </a:r>
          </a:p>
        </p:txBody>
      </p:sp>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1341438"/>
            <a:ext cx="4429125" cy="55165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47" name="Picture 3"/>
          <p:cNvPicPr>
            <a:picLocks noChangeAspect="1" noChangeArrowheads="1"/>
          </p:cNvPicPr>
          <p:nvPr/>
        </p:nvPicPr>
        <p:blipFill>
          <a:blip r:embed="rId4">
            <a:extLst>
              <a:ext uri="{28A0092B-C50C-407E-A947-70E740481C1C}">
                <a14:useLocalDpi xmlns:a14="http://schemas.microsoft.com/office/drawing/2010/main" val="0"/>
              </a:ext>
            </a:extLst>
          </a:blip>
          <a:srcRect l="2693" t="754" r="4004" b="3444"/>
          <a:stretch>
            <a:fillRect/>
          </a:stretch>
        </p:blipFill>
        <p:spPr bwMode="auto">
          <a:xfrm>
            <a:off x="4730750" y="1341438"/>
            <a:ext cx="4384675" cy="5516562"/>
          </a:xfrm>
          <a:prstGeom prst="rect">
            <a:avLst/>
          </a:prstGeom>
          <a:noFill/>
          <a:ln>
            <a:noFill/>
          </a:ln>
          <a:effectLst/>
          <a:extLst>
            <a:ext uri="{909E8E84-426E-40DD-AFC4-6F175D3DCCD1}">
              <a14:hiddenFill xmlns:a14="http://schemas.microsoft.com/office/drawing/2010/main">
                <a:blipFill dpi="0" rotWithShape="0">
                  <a:blip/>
                  <a:srcRect l="2693" t="754" r="4004" b="344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ChangeArrowheads="1"/>
          </p:cNvSpPr>
          <p:nvPr>
            <p:ph type="title"/>
          </p:nvPr>
        </p:nvSpPr>
        <p:spPr>
          <a:xfrm>
            <a:off x="0" y="0"/>
            <a:ext cx="9144000" cy="90872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VESCICA</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STRUTTURA ANATOMO-MICROSCOPICA</a:t>
            </a:r>
          </a:p>
        </p:txBody>
      </p:sp>
      <p:sp>
        <p:nvSpPr>
          <p:cNvPr id="30722" name="Rectangle 2"/>
          <p:cNvSpPr>
            <a:spLocks noGrp="1" noChangeArrowheads="1"/>
          </p:cNvSpPr>
          <p:nvPr>
            <p:ph type="body" idx="1"/>
          </p:nvPr>
        </p:nvSpPr>
        <p:spPr>
          <a:xfrm>
            <a:off x="683568" y="1124744"/>
            <a:ext cx="8136904" cy="5733256"/>
          </a:xfrm>
          <a:ln/>
        </p:spPr>
        <p:txBody>
          <a:bodyPr/>
          <a:lstStyle/>
          <a:p>
            <a:pPr marL="0" indent="0">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mic Sans MS" panose="030F0902030302020204" pitchFamily="66" charset="0"/>
              </a:rPr>
              <a:t>Presenta una PARETE di spessore 1,5 cm che si riducono a 0,5 ad organo PIENO.</a:t>
            </a:r>
          </a:p>
          <a:p>
            <a:pPr marL="0" indent="0">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mic Sans MS" panose="030F0902030302020204" pitchFamily="66" charset="0"/>
              </a:rPr>
              <a:t>TONACA MUCOSA</a:t>
            </a:r>
          </a:p>
          <a:p>
            <a:pPr marL="4763" indent="0">
              <a:spcBef>
                <a:spcPts val="65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mic Sans MS" panose="030F0902030302020204" pitchFamily="66" charset="0"/>
              </a:rPr>
              <a:t>    - EPITELIO DI TRANSIZIONE</a:t>
            </a:r>
          </a:p>
          <a:p>
            <a:pPr marL="4763" indent="0">
              <a:spcBef>
                <a:spcPts val="65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mic Sans MS" panose="030F0902030302020204" pitchFamily="66" charset="0"/>
              </a:rPr>
              <a:t>    - LAMINA PROPRIA di Tessuto Connettivo Fibrillare</a:t>
            </a:r>
          </a:p>
          <a:p>
            <a:pPr marL="0" indent="0">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mic Sans MS" panose="030F0902030302020204" pitchFamily="66" charset="0"/>
              </a:rPr>
              <a:t>TONACA MUSCOLARE: costituisce il MUSCOLO DETRUSORE in cui si distinguono:</a:t>
            </a:r>
          </a:p>
          <a:p>
            <a:pPr marL="4763" indent="0">
              <a:spcBef>
                <a:spcPts val="65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mic Sans MS" panose="030F0902030302020204" pitchFamily="66" charset="0"/>
              </a:rPr>
              <a:t>   - STRATO PLESSIFORME (ossia «Intrecciato»)</a:t>
            </a:r>
          </a:p>
          <a:p>
            <a:pPr marL="4763" indent="0">
              <a:spcBef>
                <a:spcPts val="65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mic Sans MS" panose="030F0902030302020204" pitchFamily="66" charset="0"/>
              </a:rPr>
              <a:t>   - STRATO CIRCOLARE</a:t>
            </a:r>
          </a:p>
          <a:p>
            <a:pPr marL="4763" indent="0">
              <a:spcBef>
                <a:spcPts val="65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mic Sans MS" panose="030F0902030302020204" pitchFamily="66" charset="0"/>
              </a:rPr>
              <a:t>   - STRATO LONGITUDINALE</a:t>
            </a:r>
          </a:p>
          <a:p>
            <a:pPr marL="0" indent="0">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mic Sans MS" panose="030F0902030302020204" pitchFamily="66" charset="0"/>
              </a:rPr>
              <a:t>TONACA AVVENTIZIA, che superiormente assume i caratteri della TONACA SIEROSA per la presenza del Peritoneo</a:t>
            </a:r>
          </a:p>
          <a:p>
            <a:pPr marL="4763" indent="0">
              <a:spcBef>
                <a:spcPts val="65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600" dirty="0">
              <a:latin typeface="Arial Black" panose="020B0A04020102020204" pitchFamily="34" charset="0"/>
            </a:endParaRPr>
          </a:p>
          <a:p>
            <a:pPr marL="341313" indent="-338138">
              <a:spcBef>
                <a:spcPts val="65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6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a:extLst>
              <a:ext uri="{FF2B5EF4-FFF2-40B4-BE49-F238E27FC236}">
                <a16:creationId xmlns:a16="http://schemas.microsoft.com/office/drawing/2014/main" id="{69787FE9-6B3F-FF43-B5CD-62A3DB62E84D}"/>
              </a:ext>
            </a:extLst>
          </p:cNvPr>
          <p:cNvSpPr>
            <a:spLocks noGrp="1" noChangeArrowheads="1"/>
          </p:cNvSpPr>
          <p:nvPr>
            <p:ph type="title"/>
          </p:nvPr>
        </p:nvSpPr>
        <p:spPr>
          <a:xfrm>
            <a:off x="-15608" y="-24569"/>
            <a:ext cx="9144000" cy="1005297"/>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VESCICA URINARIA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VASCOLARIZZAZIONE</a:t>
            </a:r>
          </a:p>
        </p:txBody>
      </p:sp>
      <p:sp>
        <p:nvSpPr>
          <p:cNvPr id="24578" name="Rectangle 2">
            <a:extLst>
              <a:ext uri="{FF2B5EF4-FFF2-40B4-BE49-F238E27FC236}">
                <a16:creationId xmlns:a16="http://schemas.microsoft.com/office/drawing/2014/main" id="{F852F88E-DFC1-3D4C-8378-4DF67082D86C}"/>
              </a:ext>
            </a:extLst>
          </p:cNvPr>
          <p:cNvSpPr>
            <a:spLocks noGrp="1" noChangeArrowheads="1"/>
          </p:cNvSpPr>
          <p:nvPr>
            <p:ph type="body" idx="1"/>
          </p:nvPr>
        </p:nvSpPr>
        <p:spPr>
          <a:xfrm>
            <a:off x="467544" y="980728"/>
            <a:ext cx="8280920" cy="5616624"/>
          </a:xfrm>
          <a:ln/>
        </p:spPr>
        <p:txBody>
          <a:bodyPr/>
          <a:lstStyle/>
          <a:p>
            <a:pPr marL="0" indent="0">
              <a:spcBef>
                <a:spcPts val="6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SE" panose="03050602040202020205" pitchFamily="66" charset="77"/>
              </a:rPr>
              <a:t>La Vascolarizzazione Sanguifera deriva prevalentemente dall’ Arteria Iliaca Interna (o Ipogastrica):</a:t>
            </a:r>
          </a:p>
          <a:p>
            <a:pPr marL="0" indent="0">
              <a:spcBef>
                <a:spcPts val="6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400" b="1" dirty="0">
              <a:solidFill>
                <a:schemeClr val="tx1"/>
              </a:solidFill>
              <a:latin typeface="Chalkboard SE" panose="03050602040202020205" pitchFamily="66" charset="77"/>
            </a:endParaRPr>
          </a:p>
          <a:p>
            <a:pPr marL="0" indent="0">
              <a:spcBef>
                <a:spcPts val="6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SE" panose="03050602040202020205" pitchFamily="66" charset="77"/>
              </a:rPr>
              <a:t>ARTERIE VESCICALI SUPERIORI (residui dell’ ARTERIA OMBELICALE della Circolazione Fetale)</a:t>
            </a:r>
          </a:p>
          <a:p>
            <a:pPr marL="0" indent="0">
              <a:spcBef>
                <a:spcPts val="6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SE" panose="03050602040202020205" pitchFamily="66" charset="77"/>
              </a:rPr>
              <a:t>ARTERIE VESCICALI INFERIORI (nel MASCHIO)</a:t>
            </a:r>
          </a:p>
          <a:p>
            <a:pPr marL="0" indent="0">
              <a:spcBef>
                <a:spcPts val="6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SE" panose="03050602040202020205" pitchFamily="66" charset="77"/>
              </a:rPr>
              <a:t>ARTERIE VAGINALI (nella FEMMINA)</a:t>
            </a:r>
          </a:p>
          <a:p>
            <a:pPr marL="0" indent="0">
              <a:spcBef>
                <a:spcPts val="6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SE" panose="03050602040202020205" pitchFamily="66" charset="77"/>
              </a:rPr>
              <a:t>IL PLESSO VENOSO VESCICALE drena:</a:t>
            </a:r>
          </a:p>
          <a:p>
            <a:pPr marL="4763" indent="0">
              <a:spcBef>
                <a:spcPts val="6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SE" panose="03050602040202020205" pitchFamily="66" charset="77"/>
              </a:rPr>
              <a:t>   - VENE ILIACHE INTERNE</a:t>
            </a:r>
          </a:p>
          <a:p>
            <a:pPr marL="4763" indent="0">
              <a:spcBef>
                <a:spcPts val="6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SE" panose="03050602040202020205" pitchFamily="66" charset="77"/>
              </a:rPr>
              <a:t>   - PLESSO VENOSO AFFERENTE AI VASI </a:t>
            </a:r>
          </a:p>
          <a:p>
            <a:pPr marL="4763" indent="0">
              <a:spcBef>
                <a:spcPts val="6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SE" panose="03050602040202020205" pitchFamily="66" charset="77"/>
              </a:rPr>
              <a:t>     SACRALI</a:t>
            </a:r>
          </a:p>
          <a:p>
            <a:pPr marL="4763" indent="0">
              <a:spcBef>
                <a:spcPts val="6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SE" panose="03050602040202020205" pitchFamily="66" charset="77"/>
              </a:rPr>
              <a:t>Il DRENAGGIO LINFATICO è attuato nei LINFONODI che accompagnano il decorso delle Arterie Iliache Interna ed Esterna</a:t>
            </a:r>
          </a:p>
        </p:txBody>
      </p:sp>
    </p:spTree>
    <p:extLst>
      <p:ext uri="{BB962C8B-B14F-4D97-AF65-F5344CB8AC3E}">
        <p14:creationId xmlns:p14="http://schemas.microsoft.com/office/powerpoint/2010/main" val="141474941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a:extLst>
              <a:ext uri="{FF2B5EF4-FFF2-40B4-BE49-F238E27FC236}">
                <a16:creationId xmlns:a16="http://schemas.microsoft.com/office/drawing/2014/main" id="{CF16DFC3-1949-0944-A674-4613F22B1885}"/>
              </a:ext>
            </a:extLst>
          </p:cNvPr>
          <p:cNvSpPr>
            <a:spLocks noGrp="1" noChangeArrowheads="1"/>
          </p:cNvSpPr>
          <p:nvPr>
            <p:ph type="title"/>
          </p:nvPr>
        </p:nvSpPr>
        <p:spPr>
          <a:xfrm>
            <a:off x="18773" y="20474"/>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VESCICA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INNERVAZIONE</a:t>
            </a:r>
          </a:p>
        </p:txBody>
      </p:sp>
      <p:sp>
        <p:nvSpPr>
          <p:cNvPr id="28674" name="Rectangle 2">
            <a:extLst>
              <a:ext uri="{FF2B5EF4-FFF2-40B4-BE49-F238E27FC236}">
                <a16:creationId xmlns:a16="http://schemas.microsoft.com/office/drawing/2014/main" id="{31B8CDF4-A821-2545-8C84-9F0AB5D70371}"/>
              </a:ext>
            </a:extLst>
          </p:cNvPr>
          <p:cNvSpPr>
            <a:spLocks noGrp="1" noChangeArrowheads="1"/>
          </p:cNvSpPr>
          <p:nvPr>
            <p:ph type="body" idx="1"/>
          </p:nvPr>
        </p:nvSpPr>
        <p:spPr>
          <a:xfrm>
            <a:off x="683568" y="1149972"/>
            <a:ext cx="7992888" cy="5638800"/>
          </a:xfrm>
          <a:ln/>
        </p:spPr>
        <p:txBody>
          <a:bodyPr/>
          <a:lstStyle/>
          <a:p>
            <a:pPr marL="0" indent="0">
              <a:spcBef>
                <a:spcPts val="65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300" dirty="0">
                <a:solidFill>
                  <a:schemeClr val="tx1"/>
                </a:solidFill>
                <a:latin typeface="Copperplate Gothic Bold" panose="020E0705020206020404" pitchFamily="34" charset="77"/>
              </a:rPr>
              <a:t>Al PLESSO NERVOSO VESCICALE fanno capo:</a:t>
            </a:r>
          </a:p>
          <a:p>
            <a:pPr marL="0" indent="0">
              <a:spcBef>
                <a:spcPts val="65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300" dirty="0">
              <a:solidFill>
                <a:schemeClr val="tx1"/>
              </a:solidFill>
              <a:latin typeface="Copperplate Gothic Bold" panose="020E0705020206020404" pitchFamily="34" charset="77"/>
            </a:endParaRPr>
          </a:p>
          <a:p>
            <a:pPr marL="4763" indent="0">
              <a:spcBef>
                <a:spcPts val="65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300" dirty="0">
                <a:solidFill>
                  <a:schemeClr val="tx1"/>
                </a:solidFill>
                <a:latin typeface="Copperplate Gothic Bold" panose="020E0705020206020404" pitchFamily="34" charset="77"/>
              </a:rPr>
              <a:t>   - FIBRE PARASIMPATICHE (da MIELOMERI S2,S3,S4) VISCEROMOTRICI per MUSCOLO DETRUSORE ed INIBENTI la CONTRAZIONE del MUSCOLO SFINTERE INTERNO URETRALE</a:t>
            </a:r>
          </a:p>
          <a:p>
            <a:pPr marL="4763" indent="0">
              <a:spcBef>
                <a:spcPts val="65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300" dirty="0">
              <a:solidFill>
                <a:schemeClr val="tx1"/>
              </a:solidFill>
              <a:latin typeface="Copperplate Gothic Bold" panose="020E0705020206020404" pitchFamily="34" charset="77"/>
            </a:endParaRPr>
          </a:p>
          <a:p>
            <a:pPr marL="4763" indent="0">
              <a:spcBef>
                <a:spcPts val="65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300" dirty="0">
                <a:solidFill>
                  <a:schemeClr val="tx1"/>
                </a:solidFill>
                <a:latin typeface="Copperplate Gothic Bold" panose="020E0705020206020404" pitchFamily="34" charset="77"/>
              </a:rPr>
              <a:t>   - FIBRE ORTOSIMPATICHE (T11-L2) per mantenere contratto lo Sfintere Uretrale Interno </a:t>
            </a:r>
          </a:p>
          <a:p>
            <a:pPr marL="4763" indent="0">
              <a:spcBef>
                <a:spcPts val="65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300" dirty="0">
              <a:solidFill>
                <a:schemeClr val="tx1"/>
              </a:solidFill>
              <a:latin typeface="Copperplate Gothic Bold" panose="020E0705020206020404" pitchFamily="34" charset="77"/>
            </a:endParaRPr>
          </a:p>
          <a:p>
            <a:pPr marL="0" indent="0">
              <a:spcBef>
                <a:spcPts val="65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300" dirty="0">
                <a:solidFill>
                  <a:schemeClr val="tx1"/>
                </a:solidFill>
                <a:latin typeface="Copperplate Gothic Bold" panose="020E0705020206020404" pitchFamily="34" charset="77"/>
              </a:rPr>
              <a:t>Le FIBRE SENSITIVE (sensazioni di RIEMPIMENTO e DOLORIFICHE) si portano sia ai </a:t>
            </a:r>
            <a:r>
              <a:rPr lang="it-IT" altLang="it-IT" sz="2300" dirty="0" err="1">
                <a:solidFill>
                  <a:schemeClr val="tx1"/>
                </a:solidFill>
                <a:latin typeface="Copperplate Gothic Bold" panose="020E0705020206020404" pitchFamily="34" charset="77"/>
              </a:rPr>
              <a:t>mielomeri</a:t>
            </a:r>
            <a:r>
              <a:rPr lang="it-IT" altLang="it-IT" sz="2300" dirty="0">
                <a:solidFill>
                  <a:schemeClr val="tx1"/>
                </a:solidFill>
                <a:latin typeface="Copperplate Gothic Bold" panose="020E0705020206020404" pitchFamily="34" charset="77"/>
              </a:rPr>
              <a:t> SACRALI, sia a quelli T11-L2 </a:t>
            </a:r>
          </a:p>
        </p:txBody>
      </p:sp>
    </p:spTree>
    <p:extLst>
      <p:ext uri="{BB962C8B-B14F-4D97-AF65-F5344CB8AC3E}">
        <p14:creationId xmlns:p14="http://schemas.microsoft.com/office/powerpoint/2010/main" val="45703878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611"/>
          <p:cNvPicPr>
            <a:picLocks noGrp="1" noChangeAspect="1"/>
          </p:cNvPicPr>
          <p:nvPr isPhoto="1"/>
        </p:nvPicPr>
        <p:blipFill rotWithShape="1">
          <a:blip r:embed="rId2">
            <a:lum/>
            <a:extLst>
              <a:ext uri="{28A0092B-C50C-407E-A947-70E740481C1C}">
                <a14:useLocalDpi xmlns:a14="http://schemas.microsoft.com/office/drawing/2010/main" val="0"/>
              </a:ext>
            </a:extLst>
          </a:blip>
          <a:srcRect t="4062" b="54199"/>
          <a:stretch/>
        </p:blipFill>
        <p:spPr>
          <a:xfrm>
            <a:off x="179512" y="1916832"/>
            <a:ext cx="8427278" cy="3820791"/>
          </a:xfrm>
          <a:prstGeom prst="rect">
            <a:avLst/>
          </a:prstGeom>
          <a:noFill/>
          <a:ln>
            <a:noFill/>
          </a:ln>
        </p:spPr>
      </p:pic>
      <p:pic>
        <p:nvPicPr>
          <p:cNvPr id="3" name="Picture 1" descr="2611">
            <a:extLst>
              <a:ext uri="{FF2B5EF4-FFF2-40B4-BE49-F238E27FC236}">
                <a16:creationId xmlns:a16="http://schemas.microsoft.com/office/drawing/2014/main" id="{E22F6F84-4797-6E4F-86A5-DF35987DA976}"/>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t="93081" r="68369" b="756"/>
          <a:stretch/>
        </p:blipFill>
        <p:spPr>
          <a:xfrm>
            <a:off x="3394638" y="5274776"/>
            <a:ext cx="1997025" cy="432048"/>
          </a:xfrm>
          <a:prstGeom prst="rect">
            <a:avLst/>
          </a:prstGeom>
          <a:noFill/>
          <a:ln>
            <a:noFill/>
          </a:ln>
        </p:spPr>
      </p:pic>
      <p:sp>
        <p:nvSpPr>
          <p:cNvPr id="4" name="Rectangle 1">
            <a:extLst>
              <a:ext uri="{FF2B5EF4-FFF2-40B4-BE49-F238E27FC236}">
                <a16:creationId xmlns:a16="http://schemas.microsoft.com/office/drawing/2014/main" id="{AE3256E0-41F9-4B49-9606-E7DD2216510E}"/>
              </a:ext>
            </a:extLst>
          </p:cNvPr>
          <p:cNvSpPr txBox="1">
            <a:spLocks noChangeArrowheads="1"/>
          </p:cNvSpPr>
          <p:nvPr/>
        </p:nvSpPr>
        <p:spPr>
          <a:xfrm>
            <a:off x="0" y="111125"/>
            <a:ext cx="9036496" cy="947738"/>
          </a:xfrm>
          <a:prstGeom prst="rect">
            <a:avLst/>
          </a:prstGeom>
          <a:ln/>
        </p:spPr>
        <p:txBody>
          <a:bodyPr/>
          <a:lst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FF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9p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a:solidFill>
                  <a:schemeClr val="tx1"/>
                </a:solidFill>
                <a:latin typeface="Gurmukhi MN" panose="02020600050405020304" pitchFamily="18" charset="0"/>
                <a:cs typeface="Gurmukhi MN" panose="02020600050405020304" pitchFamily="18" charset="0"/>
              </a:rPr>
              <a:t>URETRA MASCHILE e FEMMINILE</a:t>
            </a:r>
            <a:br>
              <a:rPr lang="it-IT" altLang="it-IT" sz="3200" b="1">
                <a:solidFill>
                  <a:schemeClr val="tx1"/>
                </a:solidFill>
                <a:latin typeface="Gurmukhi MN" panose="02020600050405020304" pitchFamily="18" charset="0"/>
                <a:cs typeface="Gurmukhi MN" panose="02020600050405020304" pitchFamily="18" charset="0"/>
              </a:rPr>
            </a:br>
            <a:r>
              <a:rPr lang="it-IT" altLang="it-IT" sz="3200" b="1">
                <a:solidFill>
                  <a:schemeClr val="tx1"/>
                </a:solidFill>
                <a:latin typeface="Gurmukhi MN" panose="02020600050405020304" pitchFamily="18" charset="0"/>
                <a:cs typeface="Gurmukhi MN" panose="02020600050405020304" pitchFamily="18" charset="0"/>
              </a:rPr>
              <a:t>ASPETTI TOPOGRAFICI COMPARATIVI</a:t>
            </a:r>
            <a:endParaRPr lang="it-IT" altLang="it-IT" sz="3200" b="1" dirty="0">
              <a:solidFill>
                <a:schemeClr val="tx1"/>
              </a:solidFill>
              <a:latin typeface="Gurmukhi MN" panose="02020600050405020304" pitchFamily="18" charset="0"/>
              <a:cs typeface="Gurmukhi MN" panose="02020600050405020304" pitchFamily="18" charset="0"/>
            </a:endParaRPr>
          </a:p>
        </p:txBody>
      </p:sp>
    </p:spTree>
    <p:extLst>
      <p:ext uri="{BB962C8B-B14F-4D97-AF65-F5344CB8AC3E}">
        <p14:creationId xmlns:p14="http://schemas.microsoft.com/office/powerpoint/2010/main" val="13978504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B8CA4BB5-4FB3-C04B-B8F2-3D102CF8A27B}"/>
              </a:ext>
            </a:extLst>
          </p:cNvPr>
          <p:cNvSpPr>
            <a:spLocks noGrp="1"/>
          </p:cNvSpPr>
          <p:nvPr>
            <p:ph type="title"/>
          </p:nvPr>
        </p:nvSpPr>
        <p:spPr>
          <a:xfrm>
            <a:off x="676356" y="-243408"/>
            <a:ext cx="7767638" cy="1138238"/>
          </a:xfrm>
        </p:spPr>
        <p:txBody>
          <a:bodyPr/>
          <a:lstStyle/>
          <a:p>
            <a:r>
              <a:rPr lang="it-IT" sz="3200" b="1" dirty="0">
                <a:solidFill>
                  <a:schemeClr val="tx1"/>
                </a:solidFill>
                <a:latin typeface="Gurmukhi MN" panose="02020600050405020304" pitchFamily="18" charset="0"/>
                <a:cs typeface="Gurmukhi MN" panose="02020600050405020304" pitchFamily="18" charset="0"/>
              </a:rPr>
              <a:t>URETRA</a:t>
            </a:r>
          </a:p>
        </p:txBody>
      </p:sp>
      <p:sp>
        <p:nvSpPr>
          <p:cNvPr id="5" name="Segnaposto contenuto 4">
            <a:extLst>
              <a:ext uri="{FF2B5EF4-FFF2-40B4-BE49-F238E27FC236}">
                <a16:creationId xmlns:a16="http://schemas.microsoft.com/office/drawing/2014/main" id="{47F71F90-79EB-1445-8998-0D74B2359F1C}"/>
              </a:ext>
            </a:extLst>
          </p:cNvPr>
          <p:cNvSpPr>
            <a:spLocks noGrp="1"/>
          </p:cNvSpPr>
          <p:nvPr>
            <p:ph idx="1"/>
          </p:nvPr>
        </p:nvSpPr>
        <p:spPr>
          <a:xfrm>
            <a:off x="107504" y="894830"/>
            <a:ext cx="9036496" cy="5963170"/>
          </a:xfrm>
        </p:spPr>
        <p:txBody>
          <a:bodyPr/>
          <a:lstStyle/>
          <a:p>
            <a:r>
              <a:rPr lang="it-IT" sz="3000" dirty="0">
                <a:solidFill>
                  <a:schemeClr val="tx1"/>
                </a:solidFill>
                <a:latin typeface="Chalkboard SE" panose="03050602040202020205" pitchFamily="66" charset="77"/>
              </a:rPr>
              <a:t>Organo CAVO, IMPARI e MEDIANO, deputato a veicolare l’ URINA DEFINITIVA dalla Vescica Urinaria all’ ambiente esterno.</a:t>
            </a:r>
          </a:p>
          <a:p>
            <a:r>
              <a:rPr lang="it-IT" sz="3000" dirty="0">
                <a:solidFill>
                  <a:schemeClr val="tx1"/>
                </a:solidFill>
                <a:latin typeface="Chalkboard SE" panose="03050602040202020205" pitchFamily="66" charset="77"/>
              </a:rPr>
              <a:t>Nel MASCHIO costituisce una VIA COMUNE delle VIE URINARIE e delle VIE SPERMATICHE.</a:t>
            </a:r>
          </a:p>
          <a:p>
            <a:r>
              <a:rPr lang="it-IT" sz="3000" dirty="0">
                <a:solidFill>
                  <a:schemeClr val="tx1"/>
                </a:solidFill>
                <a:latin typeface="Chalkboard SE" panose="03050602040202020205" pitchFamily="66" charset="77"/>
              </a:rPr>
              <a:t>Notevole è la DIVERSA LUNGHEZZA tra l’ Uretra Femminile e l’ Uretra Maschile.</a:t>
            </a:r>
          </a:p>
          <a:p>
            <a:r>
              <a:rPr lang="it-IT" sz="3000" dirty="0">
                <a:solidFill>
                  <a:schemeClr val="tx1"/>
                </a:solidFill>
                <a:latin typeface="Chalkboard SE" panose="03050602040202020205" pitchFamily="66" charset="77"/>
              </a:rPr>
              <a:t>Diversi, sono, ovviamente la LOCALIZZAZIONE ed i RAPPORTI nei due sessi.</a:t>
            </a:r>
          </a:p>
        </p:txBody>
      </p:sp>
    </p:spTree>
    <p:extLst>
      <p:ext uri="{BB962C8B-B14F-4D97-AF65-F5344CB8AC3E}">
        <p14:creationId xmlns:p14="http://schemas.microsoft.com/office/powerpoint/2010/main" val="40736597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Grp="1" noChangeArrowheads="1"/>
          </p:cNvSpPr>
          <p:nvPr>
            <p:ph type="title"/>
          </p:nvPr>
        </p:nvSpPr>
        <p:spPr>
          <a:xfrm>
            <a:off x="609600" y="0"/>
            <a:ext cx="7772400" cy="1052736"/>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PORZIONI DELL’</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URETRA MASCHILE e PENE</a:t>
            </a:r>
          </a:p>
        </p:txBody>
      </p:sp>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628775"/>
            <a:ext cx="8534400" cy="5038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a:xfrm>
            <a:off x="304800" y="0"/>
            <a:ext cx="8610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URETRA MASCHILE</a:t>
            </a:r>
          </a:p>
        </p:txBody>
      </p:sp>
      <p:sp>
        <p:nvSpPr>
          <p:cNvPr id="33794" name="Rectangle 2"/>
          <p:cNvSpPr>
            <a:spLocks noGrp="1" noChangeArrowheads="1"/>
          </p:cNvSpPr>
          <p:nvPr>
            <p:ph type="body" idx="1"/>
          </p:nvPr>
        </p:nvSpPr>
        <p:spPr>
          <a:xfrm>
            <a:off x="304800" y="1219200"/>
            <a:ext cx="8610600" cy="5410200"/>
          </a:xfrm>
          <a:ln/>
        </p:spPr>
        <p:txBody>
          <a:bodyPr/>
          <a:lstStyle/>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opperplate Gothic Bold" panose="020E0705020206020404" pitchFamily="34" charset="77"/>
              </a:rPr>
              <a:t>Lunghezza totale 18 – 20 cm</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opperplate Gothic Bold" panose="020E0705020206020404" pitchFamily="34" charset="77"/>
              </a:rPr>
              <a:t>Dal MEATO URETRALE INTERNO, attraversa il PAVIMENTO PELVICO ed il PERINEO ANTERIORE, percorre il PENE per terminare al MEATO URETRALE ESTERNO</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opperplate Gothic Bold" panose="020E0705020206020404" pitchFamily="34" charset="77"/>
              </a:rPr>
              <a:t>Dà passaggio soltanto all’ URINA unicamente nel tratto definito URETRA URINARIA, mentre nella parte più cospicua dà passaggio anche allo SPERMA (URETRA COMUNE)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Grp="1" noChangeArrowheads="1"/>
          </p:cNvSpPr>
          <p:nvPr>
            <p:ph type="title"/>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URETRA MASCHILE</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TRATTO PROSTATICO</a:t>
            </a:r>
          </a:p>
        </p:txBody>
      </p:sp>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236663"/>
            <a:ext cx="6019800" cy="53990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a:xfrm>
            <a:off x="0" y="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RENE: GENERALITA’ TOPOGRAFICHE</a:t>
            </a:r>
          </a:p>
        </p:txBody>
      </p:sp>
      <p:sp>
        <p:nvSpPr>
          <p:cNvPr id="5122" name="Rectangle 2"/>
          <p:cNvSpPr>
            <a:spLocks noGrp="1" noChangeArrowheads="1"/>
          </p:cNvSpPr>
          <p:nvPr>
            <p:ph type="body" idx="1"/>
          </p:nvPr>
        </p:nvSpPr>
        <p:spPr>
          <a:xfrm>
            <a:off x="0" y="981075"/>
            <a:ext cx="5651500" cy="6096000"/>
          </a:xfrm>
          <a:ln/>
        </p:spPr>
        <p:txBody>
          <a:bodyPr/>
          <a:lstStyle/>
          <a:p>
            <a:pPr marL="338138" indent="-338138">
              <a:spcBef>
                <a:spcPts val="600"/>
              </a:spcBef>
              <a:buClr>
                <a:schemeClr val="tx1"/>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pperplate" panose="02000504000000020004" pitchFamily="2" charset="77"/>
              </a:rPr>
              <a:t>Localizzazione nello SPAZIO RETROPERITONEALE della CAVITA’ ADDOMINALE</a:t>
            </a:r>
          </a:p>
          <a:p>
            <a:pPr marL="338138" indent="-338138">
              <a:spcBef>
                <a:spcPts val="600"/>
              </a:spcBef>
              <a:buClr>
                <a:schemeClr val="tx1"/>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pperplate" panose="02000504000000020004" pitchFamily="2" charset="77"/>
              </a:rPr>
              <a:t>Limiti SCHELETRICI in riferimento alla COLONNA VERTEBRALE:</a:t>
            </a:r>
          </a:p>
          <a:p>
            <a:pPr marL="338138" indent="-333375">
              <a:spcBef>
                <a:spcPts val="6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pperplate" panose="02000504000000020004" pitchFamily="2" charset="77"/>
              </a:rPr>
              <a:t>   - RENE DESTRO T12 – L3</a:t>
            </a:r>
          </a:p>
          <a:p>
            <a:pPr marL="338138" indent="-333375">
              <a:spcBef>
                <a:spcPts val="6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pperplate" panose="02000504000000020004" pitchFamily="2" charset="77"/>
              </a:rPr>
              <a:t>   - RENE SINISTRO T11 – L2</a:t>
            </a:r>
          </a:p>
          <a:p>
            <a:pPr marL="338138" indent="-338138">
              <a:spcBef>
                <a:spcPts val="600"/>
              </a:spcBef>
              <a:buClr>
                <a:schemeClr val="tx1"/>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pperplate" panose="02000504000000020004" pitchFamily="2" charset="77"/>
              </a:rPr>
              <a:t>RENE DX circa 1.5-2 cm più IN BASSO rispetto al RENE SN</a:t>
            </a:r>
          </a:p>
          <a:p>
            <a:pPr marL="338138" indent="-338138">
              <a:spcBef>
                <a:spcPts val="600"/>
              </a:spcBef>
              <a:buClr>
                <a:schemeClr val="tx1"/>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pperplate" panose="02000504000000020004" pitchFamily="2" charset="77"/>
              </a:rPr>
              <a:t>ASSE LONGITUDINALE OBLIQUO in SENSO MEDIO-LATERALE e CRANIO-CAUDALE</a:t>
            </a:r>
          </a:p>
          <a:p>
            <a:pPr marL="341313" indent="-338138">
              <a:spcBef>
                <a:spcPts val="6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400" dirty="0">
              <a:latin typeface="Arial Black" panose="020B0A04020102020204" pitchFamily="34" charset="0"/>
            </a:endParaRP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8163" y="1066800"/>
            <a:ext cx="3525837" cy="5791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4" name="Line 4"/>
          <p:cNvSpPr>
            <a:spLocks noChangeShapeType="1"/>
          </p:cNvSpPr>
          <p:nvPr/>
        </p:nvSpPr>
        <p:spPr bwMode="auto">
          <a:xfrm flipH="1">
            <a:off x="6511925" y="1773238"/>
            <a:ext cx="585788" cy="1584325"/>
          </a:xfrm>
          <a:prstGeom prst="line">
            <a:avLst/>
          </a:prstGeom>
          <a:noFill/>
          <a:ln w="76320" cap="sq">
            <a:solidFill>
              <a:srgbClr val="FFFF00"/>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5125" name="Line 5"/>
          <p:cNvSpPr>
            <a:spLocks noChangeShapeType="1"/>
          </p:cNvSpPr>
          <p:nvPr/>
        </p:nvSpPr>
        <p:spPr bwMode="auto">
          <a:xfrm>
            <a:off x="8101013" y="1989138"/>
            <a:ext cx="503237" cy="1511300"/>
          </a:xfrm>
          <a:prstGeom prst="line">
            <a:avLst/>
          </a:prstGeom>
          <a:noFill/>
          <a:ln w="76320" cap="sq">
            <a:solidFill>
              <a:srgbClr val="FFFF00"/>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Grp="1" noChangeArrowheads="1"/>
          </p:cNvSpPr>
          <p:nvPr>
            <p:ph type="title"/>
          </p:nvPr>
        </p:nvSpPr>
        <p:spPr>
          <a:xfrm>
            <a:off x="-12326"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URETRA MASCHILE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STRUTTURA [1]</a:t>
            </a:r>
          </a:p>
        </p:txBody>
      </p:sp>
      <p:sp>
        <p:nvSpPr>
          <p:cNvPr id="38914" name="Rectangle 2"/>
          <p:cNvSpPr>
            <a:spLocks noGrp="1" noChangeArrowheads="1"/>
          </p:cNvSpPr>
          <p:nvPr>
            <p:ph type="body" idx="1"/>
          </p:nvPr>
        </p:nvSpPr>
        <p:spPr>
          <a:xfrm>
            <a:off x="63874" y="1127809"/>
            <a:ext cx="8991600" cy="5410200"/>
          </a:xfrm>
          <a:ln/>
        </p:spPr>
        <p:txBody>
          <a:bodyPr/>
          <a:lstStyle/>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b="1" dirty="0">
                <a:solidFill>
                  <a:schemeClr val="tx1"/>
                </a:solidFill>
                <a:latin typeface="Comic Sans MS" panose="030F0902030302020204" pitchFamily="66" charset="0"/>
              </a:rPr>
              <a:t>La TONACA MUCOSA presenta differenti rivestimenti epiteliali, a partire dalla vescica si riscontrano:</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b="1" dirty="0">
                <a:solidFill>
                  <a:schemeClr val="tx1"/>
                </a:solidFill>
                <a:latin typeface="Comic Sans MS" panose="030F0902030302020204" pitchFamily="66" charset="0"/>
              </a:rPr>
              <a:t>   - EPITELIO di TRANSIZIONE (brevissimo tratto </a:t>
            </a:r>
            <a:r>
              <a:rPr lang="it-IT" altLang="it-IT" sz="2600" b="1" dirty="0" err="1">
                <a:solidFill>
                  <a:schemeClr val="tx1"/>
                </a:solidFill>
                <a:latin typeface="Comic Sans MS" panose="030F0902030302020204" pitchFamily="66" charset="0"/>
              </a:rPr>
              <a:t>pre</a:t>
            </a:r>
            <a:r>
              <a:rPr lang="it-IT" altLang="it-IT" sz="2600" b="1" dirty="0">
                <a:solidFill>
                  <a:schemeClr val="tx1"/>
                </a:solidFill>
                <a:latin typeface="Comic Sans MS" panose="030F0902030302020204" pitchFamily="66" charset="0"/>
              </a:rPr>
              <a:t>-prostatico);</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b="1" dirty="0">
                <a:solidFill>
                  <a:schemeClr val="tx1"/>
                </a:solidFill>
                <a:latin typeface="Comic Sans MS" panose="030F0902030302020204" pitchFamily="66" charset="0"/>
              </a:rPr>
              <a:t>   - EPITELIO CILINDRICO PLURISTRATIFICATO (il tratto più esteso);</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b="1" dirty="0">
                <a:solidFill>
                  <a:schemeClr val="tx1"/>
                </a:solidFill>
                <a:latin typeface="Comic Sans MS" panose="030F0902030302020204" pitchFamily="66" charset="0"/>
              </a:rPr>
              <a:t>  - EPITELIO PAVIMENTOSO PLURISTRATIFICATO (in prossimità del Meato Esterno)</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b="1" dirty="0">
                <a:solidFill>
                  <a:schemeClr val="tx1"/>
                </a:solidFill>
                <a:latin typeface="Comic Sans MS" panose="030F0902030302020204" pitchFamily="66" charset="0"/>
              </a:rPr>
              <a:t>La LAMINA PROPRIA è di Connettivo DENSO ed ELASTICO e vi sono immerse le GHIANDOLE TUBULO-ALVEOLARI SEMPLICI a SECREZIONE MUCOSA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a:xfrm>
            <a:off x="152400" y="-2704"/>
            <a:ext cx="8991600" cy="917104"/>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URETRA MASCHILE</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STRUTTURA [2]</a:t>
            </a:r>
          </a:p>
        </p:txBody>
      </p:sp>
      <p:sp>
        <p:nvSpPr>
          <p:cNvPr id="39938" name="Rectangle 2"/>
          <p:cNvSpPr>
            <a:spLocks noGrp="1" noChangeArrowheads="1"/>
          </p:cNvSpPr>
          <p:nvPr>
            <p:ph type="body" idx="1"/>
          </p:nvPr>
        </p:nvSpPr>
        <p:spPr>
          <a:xfrm>
            <a:off x="152400" y="914400"/>
            <a:ext cx="8991600" cy="5410200"/>
          </a:xfrm>
          <a:ln/>
        </p:spPr>
        <p:txBody>
          <a:bodyPr/>
          <a:lstStyle/>
          <a:p>
            <a:pPr marL="0" indent="0">
              <a:lnSpc>
                <a:spcPct val="90000"/>
              </a:lnSpc>
              <a:spcBef>
                <a:spcPts val="6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 La TONACA MUSCOLARE presenta sia Tessuto Muscolare Liscio, sia Striato Scheletrico.</a:t>
            </a:r>
          </a:p>
          <a:p>
            <a:pPr marL="341313" indent="-334963">
              <a:lnSpc>
                <a:spcPct val="90000"/>
              </a:lnSpc>
              <a:spcBef>
                <a:spcPts val="6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400" b="1" dirty="0">
              <a:solidFill>
                <a:schemeClr val="tx1"/>
              </a:solidFill>
              <a:latin typeface="Comic Sans MS" panose="030F0902030302020204" pitchFamily="66" charset="0"/>
            </a:endParaRPr>
          </a:p>
          <a:p>
            <a:pPr marL="341313" indent="-334963">
              <a:lnSpc>
                <a:spcPct val="90000"/>
              </a:lnSpc>
              <a:spcBef>
                <a:spcPts val="6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La COMPONENTE LISCIA è situata più profondamente ed è disposta in</a:t>
            </a:r>
          </a:p>
          <a:p>
            <a:pPr marL="341313" indent="-334963">
              <a:lnSpc>
                <a:spcPct val="90000"/>
              </a:lnSpc>
              <a:spcBef>
                <a:spcPts val="6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     STRATO LONGITUDINALE più interno</a:t>
            </a:r>
          </a:p>
          <a:p>
            <a:pPr marL="341313" indent="-334963">
              <a:lnSpc>
                <a:spcPct val="90000"/>
              </a:lnSpc>
              <a:spcBef>
                <a:spcPts val="6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     STRATO CIRCOLARE più esterno</a:t>
            </a:r>
          </a:p>
          <a:p>
            <a:pPr marL="0" indent="0">
              <a:lnSpc>
                <a:spcPct val="90000"/>
              </a:lnSpc>
              <a:spcBef>
                <a:spcPts val="6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400" b="1" dirty="0">
              <a:solidFill>
                <a:schemeClr val="tx1"/>
              </a:solidFill>
              <a:latin typeface="Comic Sans MS" panose="030F0902030302020204" pitchFamily="66" charset="0"/>
            </a:endParaRPr>
          </a:p>
          <a:p>
            <a:pPr marL="0" indent="0">
              <a:lnSpc>
                <a:spcPct val="90000"/>
              </a:lnSpc>
              <a:spcBef>
                <a:spcPts val="6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La COMPONENTE STRIATA SCHELETRICA, che denominata SFINTERE ESTERNO, controllata dal Sistema Nervoso Somatico, permette di controllare coscientemente la Minzione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a:xfrm>
            <a:off x="0" y="73025"/>
            <a:ext cx="9144000" cy="83569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URETRA FEMMINILE</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ASPETTI ANATOMO-MACROSCOPICI</a:t>
            </a:r>
          </a:p>
        </p:txBody>
      </p:sp>
      <p:pic>
        <p:nvPicPr>
          <p:cNvPr id="41986" name="Picture 2"/>
          <p:cNvPicPr>
            <a:picLocks noChangeAspect="1" noChangeArrowheads="1"/>
          </p:cNvPicPr>
          <p:nvPr/>
        </p:nvPicPr>
        <p:blipFill>
          <a:blip r:embed="rId3">
            <a:extLst>
              <a:ext uri="{28A0092B-C50C-407E-A947-70E740481C1C}">
                <a14:useLocalDpi xmlns:a14="http://schemas.microsoft.com/office/drawing/2010/main" val="0"/>
              </a:ext>
            </a:extLst>
          </a:blip>
          <a:srcRect l="11710"/>
          <a:stretch>
            <a:fillRect/>
          </a:stretch>
        </p:blipFill>
        <p:spPr bwMode="auto">
          <a:xfrm>
            <a:off x="2339752" y="1048306"/>
            <a:ext cx="4789711" cy="5657294"/>
          </a:xfrm>
          <a:prstGeom prst="rect">
            <a:avLst/>
          </a:prstGeom>
          <a:noFill/>
          <a:ln>
            <a:noFill/>
          </a:ln>
          <a:effectLst/>
          <a:extLst>
            <a:ext uri="{909E8E84-426E-40DD-AFC4-6F175D3DCCD1}">
              <a14:hiddenFill xmlns:a14="http://schemas.microsoft.com/office/drawing/2010/main">
                <a:blipFill dpi="0" rotWithShape="0">
                  <a:blip/>
                  <a:srcRect l="1171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Grp="1" noChangeArrowheads="1"/>
          </p:cNvSpPr>
          <p:nvPr>
            <p:ph type="title"/>
          </p:nvPr>
        </p:nvSpPr>
        <p:spPr>
          <a:xfrm>
            <a:off x="0" y="0"/>
            <a:ext cx="9144000" cy="9144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URETRA  FEMMINILE</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STRUTTURA</a:t>
            </a:r>
          </a:p>
        </p:txBody>
      </p:sp>
      <p:sp>
        <p:nvSpPr>
          <p:cNvPr id="45058" name="Rectangle 2"/>
          <p:cNvSpPr>
            <a:spLocks noGrp="1" noChangeArrowheads="1"/>
          </p:cNvSpPr>
          <p:nvPr>
            <p:ph type="body" idx="1"/>
          </p:nvPr>
        </p:nvSpPr>
        <p:spPr>
          <a:xfrm>
            <a:off x="152400" y="1143000"/>
            <a:ext cx="8991600" cy="5486400"/>
          </a:xfrm>
          <a:ln/>
        </p:spPr>
        <p:txBody>
          <a:bodyPr/>
          <a:lstStyle/>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opperplate Gothic Bold" panose="020E0705020206020404" pitchFamily="34" charset="77"/>
              </a:rPr>
              <a:t>La TONACA MUCOSA presenta rivestimento variabile dalla vescica verso l’ esterno: prevale l’ EPITELIO di TRANSIZIONE che trapassa nell’ EPITELIO PAVIMENTOSO PLURISTRATIFICATO in prossimità del Meato Uretrale Esterno.</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dirty="0">
              <a:solidFill>
                <a:schemeClr val="tx1"/>
              </a:solidFill>
              <a:latin typeface="Copperplate Gothic Bold" panose="020E0705020206020404" pitchFamily="34" charset="77"/>
            </a:endParaRP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opperplate Gothic Bold" panose="020E0705020206020404" pitchFamily="34" charset="77"/>
              </a:rPr>
              <a:t>Profondamente alla Lamina Propria, la TONACA MUSCOLARE è strutturalmente simile alla Tonaca Muscolare dell’ Uretra Maschile.</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dirty="0">
              <a:solidFill>
                <a:schemeClr val="tx1"/>
              </a:solidFill>
              <a:latin typeface="Copperplate Gothic Bold" panose="020E0705020206020404" pitchFamily="34" charset="77"/>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a:extLst>
              <a:ext uri="{FF2B5EF4-FFF2-40B4-BE49-F238E27FC236}">
                <a16:creationId xmlns:a16="http://schemas.microsoft.com/office/drawing/2014/main" id="{5ADEAA53-4E2F-44D2-B52A-C643A4E15000}"/>
              </a:ext>
            </a:extLst>
          </p:cNvPr>
          <p:cNvSpPr>
            <a:spLocks noGrp="1" noChangeArrowheads="1"/>
          </p:cNvSpPr>
          <p:nvPr>
            <p:ph type="title"/>
          </p:nvPr>
        </p:nvSpPr>
        <p:spPr>
          <a:xfrm>
            <a:off x="0" y="0"/>
            <a:ext cx="9144000" cy="823913"/>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RENE: RIFERIMENTI MORFOLOGICI</a:t>
            </a:r>
          </a:p>
        </p:txBody>
      </p:sp>
      <p:sp>
        <p:nvSpPr>
          <p:cNvPr id="23554" name="Rectangle 2">
            <a:extLst>
              <a:ext uri="{FF2B5EF4-FFF2-40B4-BE49-F238E27FC236}">
                <a16:creationId xmlns:a16="http://schemas.microsoft.com/office/drawing/2014/main" id="{798A15EF-6296-43F2-8EF5-2FF475ADBC4B}"/>
              </a:ext>
            </a:extLst>
          </p:cNvPr>
          <p:cNvSpPr>
            <a:spLocks noGrp="1" noChangeArrowheads="1"/>
          </p:cNvSpPr>
          <p:nvPr>
            <p:ph type="body" idx="1"/>
          </p:nvPr>
        </p:nvSpPr>
        <p:spPr>
          <a:xfrm>
            <a:off x="179512" y="620688"/>
            <a:ext cx="3744417" cy="4114800"/>
          </a:xfrm>
          <a:ln/>
        </p:spPr>
        <p:txBody>
          <a:bodyPr/>
          <a:lstStyle/>
          <a:p>
            <a:pPr marL="0" indent="0">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400" b="1" dirty="0">
                <a:solidFill>
                  <a:schemeClr val="tx1"/>
                </a:solidFill>
                <a:latin typeface="Comic Sans MS" panose="030F0902030302020204" pitchFamily="66" charset="0"/>
              </a:rPr>
              <a:t>Organo PIENO, PARI, rivestito da una Capsula Fibrosa</a:t>
            </a:r>
          </a:p>
          <a:p>
            <a:pPr marL="0" indent="0">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400" b="1" dirty="0">
              <a:solidFill>
                <a:schemeClr val="tx1"/>
              </a:solidFill>
              <a:latin typeface="Comic Sans MS" panose="030F0902030302020204" pitchFamily="66" charset="0"/>
            </a:endParaRPr>
          </a:p>
          <a:p>
            <a:pPr marL="0" indent="0">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400" b="1" dirty="0">
                <a:solidFill>
                  <a:schemeClr val="tx1"/>
                </a:solidFill>
                <a:latin typeface="Comic Sans MS" panose="030F0902030302020204" pitchFamily="66" charset="0"/>
              </a:rPr>
              <a:t>Nell’ ambito dell’ organo (la cui forma ricorda un grosso fagiolo), si possono considerare:</a:t>
            </a:r>
          </a:p>
          <a:p>
            <a:pPr marL="0" indent="0" algn="ctr">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400" b="1" dirty="0">
                <a:solidFill>
                  <a:schemeClr val="tx1"/>
                </a:solidFill>
                <a:latin typeface="Comic Sans MS" panose="030F0902030302020204" pitchFamily="66" charset="0"/>
              </a:rPr>
              <a:t>POLO SUPERIORE</a:t>
            </a:r>
          </a:p>
          <a:p>
            <a:pPr marL="0" indent="0" algn="ctr">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400" b="1" dirty="0">
                <a:solidFill>
                  <a:schemeClr val="tx1"/>
                </a:solidFill>
                <a:latin typeface="Comic Sans MS" panose="030F0902030302020204" pitchFamily="66" charset="0"/>
              </a:rPr>
              <a:t>POLO INFERIORE</a:t>
            </a:r>
          </a:p>
          <a:p>
            <a:pPr marL="0" indent="0" algn="ctr">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400" b="1" dirty="0">
                <a:solidFill>
                  <a:schemeClr val="tx1"/>
                </a:solidFill>
                <a:latin typeface="Comic Sans MS" panose="030F0902030302020204" pitchFamily="66" charset="0"/>
              </a:rPr>
              <a:t>MARGINE MEDIALE</a:t>
            </a:r>
          </a:p>
          <a:p>
            <a:pPr marL="0" indent="0" algn="ctr">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400" b="1" dirty="0">
                <a:solidFill>
                  <a:schemeClr val="tx1"/>
                </a:solidFill>
                <a:latin typeface="Comic Sans MS" panose="030F0902030302020204" pitchFamily="66" charset="0"/>
              </a:rPr>
              <a:t>MARGINE LATERALE</a:t>
            </a:r>
          </a:p>
          <a:p>
            <a:pPr marL="0" indent="0" algn="ctr">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400" b="1" dirty="0">
                <a:solidFill>
                  <a:schemeClr val="tx1"/>
                </a:solidFill>
                <a:latin typeface="Comic Sans MS" panose="030F0902030302020204" pitchFamily="66" charset="0"/>
              </a:rPr>
              <a:t>FACCIA POSTERIORE</a:t>
            </a:r>
          </a:p>
          <a:p>
            <a:pPr marL="0" indent="0" algn="ctr">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400" b="1" dirty="0">
                <a:solidFill>
                  <a:schemeClr val="tx1"/>
                </a:solidFill>
                <a:latin typeface="Comic Sans MS" panose="030F0902030302020204" pitchFamily="66" charset="0"/>
              </a:rPr>
              <a:t>FACCIA ANTERIORE</a:t>
            </a:r>
          </a:p>
        </p:txBody>
      </p:sp>
      <p:pic>
        <p:nvPicPr>
          <p:cNvPr id="23555" name="Picture 3">
            <a:extLst>
              <a:ext uri="{FF2B5EF4-FFF2-40B4-BE49-F238E27FC236}">
                <a16:creationId xmlns:a16="http://schemas.microsoft.com/office/drawing/2014/main" id="{8C716C42-D628-451B-87C1-BBF1E8B3E8DA}"/>
              </a:ext>
            </a:extLst>
          </p:cNvPr>
          <p:cNvPicPr>
            <a:picLocks noChangeAspect="1" noChangeArrowheads="1"/>
          </p:cNvPicPr>
          <p:nvPr/>
        </p:nvPicPr>
        <p:blipFill rotWithShape="1">
          <a:blip r:embed="rId3">
            <a:lum bright="-18000" contrast="6000"/>
            <a:extLst>
              <a:ext uri="{28A0092B-C50C-407E-A947-70E740481C1C}">
                <a14:useLocalDpi xmlns:a14="http://schemas.microsoft.com/office/drawing/2010/main" val="0"/>
              </a:ext>
            </a:extLst>
          </a:blip>
          <a:srcRect b="12853"/>
          <a:stretch/>
        </p:blipFill>
        <p:spPr bwMode="auto">
          <a:xfrm>
            <a:off x="3923929" y="1108555"/>
            <a:ext cx="5220072" cy="5746648"/>
          </a:xfrm>
          <a:prstGeom prst="rect">
            <a:avLst/>
          </a:prstGeom>
          <a:noFill/>
          <a:ln>
            <a:noFill/>
          </a:ln>
          <a:effectLst/>
          <a:extLst>
            <a:ext uri="{909E8E84-426E-40DD-AFC4-6F175D3DCCD1}">
              <a14:hiddenFill xmlns:a14="http://schemas.microsoft.com/office/drawing/2010/main">
                <a:blipFill dpi="0" rotWithShape="0">
                  <a:blip>
                    <a:lum bright="-18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2792011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47BE4A-5AFF-EE41-B867-7B16D6824828}"/>
              </a:ext>
            </a:extLst>
          </p:cNvPr>
          <p:cNvSpPr>
            <a:spLocks noGrp="1"/>
          </p:cNvSpPr>
          <p:nvPr>
            <p:ph type="title"/>
          </p:nvPr>
        </p:nvSpPr>
        <p:spPr>
          <a:xfrm>
            <a:off x="685800" y="33403"/>
            <a:ext cx="7767638" cy="803309"/>
          </a:xfrm>
        </p:spPr>
        <p:txBody>
          <a:bodyPr/>
          <a:lstStyle/>
          <a:p>
            <a:r>
              <a:rPr lang="it-IT" sz="3200" b="1" dirty="0">
                <a:solidFill>
                  <a:schemeClr val="tx1"/>
                </a:solidFill>
                <a:latin typeface="Gurmukhi MN" panose="02020600050405020304" pitchFamily="18" charset="0"/>
                <a:cs typeface="Gurmukhi MN" panose="02020600050405020304" pitchFamily="18" charset="0"/>
              </a:rPr>
              <a:t>RENE: PRINCIPALI RAPPORTI</a:t>
            </a:r>
          </a:p>
        </p:txBody>
      </p:sp>
      <p:sp>
        <p:nvSpPr>
          <p:cNvPr id="3" name="Segnaposto contenuto 2">
            <a:extLst>
              <a:ext uri="{FF2B5EF4-FFF2-40B4-BE49-F238E27FC236}">
                <a16:creationId xmlns:a16="http://schemas.microsoft.com/office/drawing/2014/main" id="{788781B2-A4E1-BF42-95F1-71FD9424A32D}"/>
              </a:ext>
            </a:extLst>
          </p:cNvPr>
          <p:cNvSpPr>
            <a:spLocks noGrp="1"/>
          </p:cNvSpPr>
          <p:nvPr>
            <p:ph idx="1"/>
          </p:nvPr>
        </p:nvSpPr>
        <p:spPr>
          <a:xfrm>
            <a:off x="395535" y="805913"/>
            <a:ext cx="8352929" cy="5589240"/>
          </a:xfrm>
        </p:spPr>
        <p:txBody>
          <a:bodyPr/>
          <a:lstStyle/>
          <a:p>
            <a:r>
              <a:rPr lang="it-IT" sz="2600" dirty="0">
                <a:solidFill>
                  <a:schemeClr val="tx1"/>
                </a:solidFill>
                <a:latin typeface="Copperplate" panose="02000504000000020004" pitchFamily="2" charset="77"/>
              </a:rPr>
              <a:t>POLO SUPERIORE: GHIANDOLA SURRENALE</a:t>
            </a:r>
          </a:p>
          <a:p>
            <a:r>
              <a:rPr lang="it-IT" sz="2600" dirty="0">
                <a:solidFill>
                  <a:schemeClr val="tx1"/>
                </a:solidFill>
                <a:latin typeface="Copperplate" panose="02000504000000020004" pitchFamily="2" charset="77"/>
              </a:rPr>
              <a:t>POLO INFERIORE: URETERE (PRIMA PORZIONE)</a:t>
            </a:r>
          </a:p>
          <a:p>
            <a:r>
              <a:rPr lang="it-IT" sz="2600" dirty="0">
                <a:solidFill>
                  <a:schemeClr val="tx1"/>
                </a:solidFill>
                <a:latin typeface="Copperplate" panose="02000504000000020004" pitchFamily="2" charset="77"/>
              </a:rPr>
              <a:t>MARGINE LATERALE: FASCIA TRASVERSALE</a:t>
            </a:r>
          </a:p>
          <a:p>
            <a:r>
              <a:rPr lang="it-IT" sz="2600" dirty="0">
                <a:solidFill>
                  <a:schemeClr val="tx1"/>
                </a:solidFill>
                <a:latin typeface="Copperplate" panose="02000504000000020004" pitchFamily="2" charset="77"/>
              </a:rPr>
              <a:t>MARGINE MEDIALE: PRESENTA L’ILO, FORMAZIONE TIPICA DI UN ORGANO PIENO DOVE SONO LOCALIZZATI VASI SANGUIFERI E LINFATICI E FORMAZIONI NERVOSE.</a:t>
            </a:r>
          </a:p>
          <a:p>
            <a:r>
              <a:rPr lang="it-IT" sz="2600" dirty="0">
                <a:solidFill>
                  <a:schemeClr val="tx1"/>
                </a:solidFill>
                <a:latin typeface="Copperplate" panose="02000504000000020004" pitchFamily="2" charset="77"/>
              </a:rPr>
              <a:t>FACCIA POSTERIORE: PARETE ADDOMINALE POSTERIORE CON MUSCOLI DIAFRAMMA, QUADRATO DEI LOMBI, TRASVERSO DELL’ADDOME, GRANDE PSOAS, XI e XII COSTA</a:t>
            </a:r>
          </a:p>
          <a:p>
            <a:endParaRPr lang="it-IT" sz="2800" dirty="0">
              <a:solidFill>
                <a:schemeClr val="tx1"/>
              </a:solidFill>
              <a:latin typeface="Copperplate" panose="02000504000000020004" pitchFamily="2" charset="77"/>
            </a:endParaRPr>
          </a:p>
          <a:p>
            <a:endParaRPr lang="it-IT" sz="2800" dirty="0">
              <a:solidFill>
                <a:schemeClr val="tx1"/>
              </a:solidFill>
              <a:latin typeface="Copperplate" panose="02000504000000020004" pitchFamily="2" charset="77"/>
            </a:endParaRPr>
          </a:p>
        </p:txBody>
      </p:sp>
    </p:spTree>
    <p:extLst>
      <p:ext uri="{BB962C8B-B14F-4D97-AF65-F5344CB8AC3E}">
        <p14:creationId xmlns:p14="http://schemas.microsoft.com/office/powerpoint/2010/main" val="3838685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47BE4A-5AFF-EE41-B867-7B16D6824828}"/>
              </a:ext>
            </a:extLst>
          </p:cNvPr>
          <p:cNvSpPr>
            <a:spLocks noGrp="1"/>
          </p:cNvSpPr>
          <p:nvPr>
            <p:ph type="title"/>
          </p:nvPr>
        </p:nvSpPr>
        <p:spPr>
          <a:xfrm>
            <a:off x="685800" y="33403"/>
            <a:ext cx="7767638" cy="803309"/>
          </a:xfrm>
        </p:spPr>
        <p:txBody>
          <a:bodyPr/>
          <a:lstStyle/>
          <a:p>
            <a:r>
              <a:rPr lang="it-IT" sz="3200" b="1" dirty="0">
                <a:solidFill>
                  <a:schemeClr val="tx1"/>
                </a:solidFill>
                <a:latin typeface="Gurmukhi MN" panose="02020600050405020304" pitchFamily="18" charset="0"/>
                <a:cs typeface="Gurmukhi MN" panose="02020600050405020304" pitchFamily="18" charset="0"/>
              </a:rPr>
              <a:t>RENE: PRINCIPALI RAPPORTI</a:t>
            </a:r>
          </a:p>
        </p:txBody>
      </p:sp>
      <p:sp>
        <p:nvSpPr>
          <p:cNvPr id="3" name="Segnaposto contenuto 2">
            <a:extLst>
              <a:ext uri="{FF2B5EF4-FFF2-40B4-BE49-F238E27FC236}">
                <a16:creationId xmlns:a16="http://schemas.microsoft.com/office/drawing/2014/main" id="{788781B2-A4E1-BF42-95F1-71FD9424A32D}"/>
              </a:ext>
            </a:extLst>
          </p:cNvPr>
          <p:cNvSpPr>
            <a:spLocks noGrp="1"/>
          </p:cNvSpPr>
          <p:nvPr>
            <p:ph idx="1"/>
          </p:nvPr>
        </p:nvSpPr>
        <p:spPr>
          <a:xfrm>
            <a:off x="395535" y="805913"/>
            <a:ext cx="8352929" cy="5589240"/>
          </a:xfrm>
        </p:spPr>
        <p:txBody>
          <a:bodyPr/>
          <a:lstStyle/>
          <a:p>
            <a:r>
              <a:rPr lang="it-IT" dirty="0">
                <a:solidFill>
                  <a:schemeClr val="tx1"/>
                </a:solidFill>
                <a:latin typeface="Copperplate" panose="02000504000000020004" pitchFamily="2" charset="77"/>
              </a:rPr>
              <a:t>FACCIA ANTERIORE DIFFERISCE SUI 2 LATI</a:t>
            </a:r>
          </a:p>
          <a:p>
            <a:r>
              <a:rPr lang="it-IT" dirty="0">
                <a:solidFill>
                  <a:schemeClr val="tx1"/>
                </a:solidFill>
                <a:latin typeface="Copperplate" panose="02000504000000020004" pitchFamily="2" charset="77"/>
              </a:rPr>
              <a:t>RENE DESTRO: si rapporta con FEGATO, DUODENO, FLESSURA DESTRA DEL COLON e INTESTINO TENUE MESENTERIALE.</a:t>
            </a:r>
          </a:p>
          <a:p>
            <a:endParaRPr lang="it-IT" dirty="0">
              <a:solidFill>
                <a:schemeClr val="tx1"/>
              </a:solidFill>
              <a:latin typeface="Copperplate" panose="02000504000000020004" pitchFamily="2" charset="77"/>
            </a:endParaRPr>
          </a:p>
          <a:p>
            <a:r>
              <a:rPr lang="it-IT" dirty="0">
                <a:solidFill>
                  <a:schemeClr val="tx1"/>
                </a:solidFill>
                <a:latin typeface="Copperplate" panose="02000504000000020004" pitchFamily="2" charset="77"/>
              </a:rPr>
              <a:t>RENE SINISTRO: si rapporta con STOMACO, MILZA, PANCREAS, FLESSURA SINISTRA del COLON e INTESTINO TENUE MESENTERIALE.</a:t>
            </a:r>
          </a:p>
          <a:p>
            <a:endParaRPr lang="it-IT" sz="2800" dirty="0">
              <a:solidFill>
                <a:schemeClr val="tx1"/>
              </a:solidFill>
              <a:latin typeface="Copperplate" panose="02000504000000020004" pitchFamily="2" charset="77"/>
            </a:endParaRPr>
          </a:p>
        </p:txBody>
      </p:sp>
    </p:spTree>
    <p:extLst>
      <p:ext uri="{BB962C8B-B14F-4D97-AF65-F5344CB8AC3E}">
        <p14:creationId xmlns:p14="http://schemas.microsoft.com/office/powerpoint/2010/main" val="4117041256"/>
      </p:ext>
    </p:extLst>
  </p:cSld>
  <p:clrMapOvr>
    <a:masterClrMapping/>
  </p:clrMapOvr>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Times New Roman"/>
        <a:ea typeface="Microsoft YaHei"/>
        <a:cs typeface=""/>
      </a:majorFont>
      <a:minorFont>
        <a:latin typeface="Times New Roman"/>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7344</TotalTime>
  <Words>2513</Words>
  <Application>Microsoft Macintosh PowerPoint</Application>
  <PresentationFormat>Presentazione su schermo (4:3)</PresentationFormat>
  <Paragraphs>305</Paragraphs>
  <Slides>63</Slides>
  <Notes>42</Notes>
  <HiddenSlides>0</HiddenSlides>
  <MMClips>0</MMClips>
  <ScaleCrop>false</ScaleCrop>
  <HeadingPairs>
    <vt:vector size="6" baseType="variant">
      <vt:variant>
        <vt:lpstr>Caratteri utilizzati</vt:lpstr>
      </vt:variant>
      <vt:variant>
        <vt:i4>13</vt:i4>
      </vt:variant>
      <vt:variant>
        <vt:lpstr>Tema</vt:lpstr>
      </vt:variant>
      <vt:variant>
        <vt:i4>1</vt:i4>
      </vt:variant>
      <vt:variant>
        <vt:lpstr>Titoli diapositive</vt:lpstr>
      </vt:variant>
      <vt:variant>
        <vt:i4>63</vt:i4>
      </vt:variant>
    </vt:vector>
  </HeadingPairs>
  <TitlesOfParts>
    <vt:vector size="77" baseType="lpstr">
      <vt:lpstr>Microsoft YaHei</vt:lpstr>
      <vt:lpstr>ＭＳ Ｐゴシック</vt:lpstr>
      <vt:lpstr>Arial</vt:lpstr>
      <vt:lpstr>Arial Black</vt:lpstr>
      <vt:lpstr>Chalkboard SE</vt:lpstr>
      <vt:lpstr>Chalkduster</vt:lpstr>
      <vt:lpstr>Comic Sans MS</vt:lpstr>
      <vt:lpstr>Copperplate</vt:lpstr>
      <vt:lpstr>Copperplate Gothic Bold</vt:lpstr>
      <vt:lpstr>Gurmukhi MN</vt:lpstr>
      <vt:lpstr>Lucida Sans Unicode</vt:lpstr>
      <vt:lpstr>Times New Roman</vt:lpstr>
      <vt:lpstr>Wingdings</vt:lpstr>
      <vt:lpstr>Tema di Office</vt:lpstr>
      <vt:lpstr>SISTEMA  URINARIO Sistema Uropoietico e Sistema Urinifero (Vie Urinarie)</vt:lpstr>
      <vt:lpstr>SISTEMA URINARIO</vt:lpstr>
      <vt:lpstr>Presentazione standard di PowerPoint</vt:lpstr>
      <vt:lpstr>R  E  N  E Sistema Uropoietico</vt:lpstr>
      <vt:lpstr>Presentazione standard di PowerPoint</vt:lpstr>
      <vt:lpstr>RENE: GENERALITA’ TOPOGRAFICHE</vt:lpstr>
      <vt:lpstr>RENE: RIFERIMENTI MORFOLOGICI</vt:lpstr>
      <vt:lpstr>RENE: PRINCIPALI RAPPORTI</vt:lpstr>
      <vt:lpstr>RENE: PRINCIPALI RAPPORTI</vt:lpstr>
      <vt:lpstr>RENE RAPPORTI PARETE ADDOMINALE POSTERIORE</vt:lpstr>
      <vt:lpstr>RENE: RAPPORTI ANTERIORI</vt:lpstr>
      <vt:lpstr>SEZIONE  FRONTALE</vt:lpstr>
      <vt:lpstr>RENE: ASPETTI STRUTTURALI in  SEZIONE FRONTALE </vt:lpstr>
      <vt:lpstr>CORTICALE , MIDOLLARE e LOBI RENALI</vt:lpstr>
      <vt:lpstr>RAGGI MIDOLLARI e LOBULI</vt:lpstr>
      <vt:lpstr>VASCOLARIZZAZIONE DEL RENE</vt:lpstr>
      <vt:lpstr>VASI  RENALI  RAMIFICAZIONI SEGMENTALI</vt:lpstr>
      <vt:lpstr>RAMIFICAZIONI  VASCOLARI INTRARENALI</vt:lpstr>
      <vt:lpstr>Presentazione standard di PowerPoint</vt:lpstr>
      <vt:lpstr>NEFRONE</vt:lpstr>
      <vt:lpstr>CENNI. FUNZIONALI  SUL NEFRONE</vt:lpstr>
      <vt:lpstr>NEFRONE LOCALIZZAZIONE DELLE DIVERSE COMPONENTI</vt:lpstr>
      <vt:lpstr>CORPUSCOLO  RENALE</vt:lpstr>
      <vt:lpstr>PODOCITI, CAPILLARI GLOMERULARI  e CELLULE del MESANGIO INTRAGLOMERULARE</vt:lpstr>
      <vt:lpstr>RAPPORTO tra i CAPILLARI GLOMERULARI  ed i PODOCITI</vt:lpstr>
      <vt:lpstr>CORPUSCOLI  RENALI</vt:lpstr>
      <vt:lpstr>TUBULI DEL NEFRONE e  TUBULI COLLETTORI</vt:lpstr>
      <vt:lpstr>APPARATO  IUXTAGLOMERULARE</vt:lpstr>
      <vt:lpstr>VIE  URINARIE Sistema Urinifero</vt:lpstr>
      <vt:lpstr> SISTEMA dei CALICI e PELVI RENALE (complesso “ CALICO-PIELICO ”)</vt:lpstr>
      <vt:lpstr>COMPLESSO  CALICO-PIELICO</vt:lpstr>
      <vt:lpstr>COMPLESSO “CALICO-PIELICO”</vt:lpstr>
      <vt:lpstr>URETERE:  LOCALIZZAZIONE TOPOGRAFICA</vt:lpstr>
      <vt:lpstr>URETERE</vt:lpstr>
      <vt:lpstr>Presentazione standard di PowerPoint</vt:lpstr>
      <vt:lpstr>URETERE: RAPPORTI PRINCIPALI</vt:lpstr>
      <vt:lpstr>STRUTTURA  DELL’  URETERE</vt:lpstr>
      <vt:lpstr>Presentazione standard di PowerPoint</vt:lpstr>
      <vt:lpstr>STRUTTURA  DELL’ URETERE</vt:lpstr>
      <vt:lpstr>EPITELIO di TRANSIZIONE  (UROTELIO)</vt:lpstr>
      <vt:lpstr>FEMMINA: VISCERI PELVICI</vt:lpstr>
      <vt:lpstr>MASCHIO: VISCERI PELVICI</vt:lpstr>
      <vt:lpstr>VESCICA URINARIA</vt:lpstr>
      <vt:lpstr>VESCICA ASPETTI ANATOMO-MACROSCOPICI</vt:lpstr>
      <vt:lpstr>Presentazione standard di PowerPoint</vt:lpstr>
      <vt:lpstr>VESCICA URINARIA:  ASPETTI   ANATOMO-TOPOGRAFICI</vt:lpstr>
      <vt:lpstr>VESCICA URINARIA PRINCIPALI  RAPPORTI</vt:lpstr>
      <vt:lpstr>L’ ESAME   CISTOSCOPICO consente di osservare la CONFORMAZIONE INTERNA della VESCICA nel vivente (quando ricorrano esigenze diagnostiche)</vt:lpstr>
      <vt:lpstr>VESCICA  CONFORMAZIONE INTERNA</vt:lpstr>
      <vt:lpstr>VESCICA CONFIGURAZIONE INTERNA</vt:lpstr>
      <vt:lpstr>VESCICA  URINARIA ASPETTI ANATOMO-MICROSCOPICI</vt:lpstr>
      <vt:lpstr>VESCICA STRUTTURA ANATOMO-MICROSCOPICA</vt:lpstr>
      <vt:lpstr>VESCICA URINARIA  VASCOLARIZZAZIONE</vt:lpstr>
      <vt:lpstr>VESCICA  INNERVAZIONE</vt:lpstr>
      <vt:lpstr>Presentazione standard di PowerPoint</vt:lpstr>
      <vt:lpstr>URETRA</vt:lpstr>
      <vt:lpstr>PORZIONI DELL’ URETRA MASCHILE e PENE</vt:lpstr>
      <vt:lpstr>URETRA MASCHILE</vt:lpstr>
      <vt:lpstr>URETRA MASCHILE TRATTO PROSTATICO</vt:lpstr>
      <vt:lpstr>URETRA MASCHILE  STRUTTURA [1]</vt:lpstr>
      <vt:lpstr>URETRA MASCHILE STRUTTURA [2]</vt:lpstr>
      <vt:lpstr>URETRA FEMMINILE ASPETTI ANATOMO-MACROSCOPICI</vt:lpstr>
      <vt:lpstr>URETRA  FEMMINILE STRUTTURA</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VALVOLA ILEO-CECALE  (ILEO-CECO-COLICA)</dc:title>
  <dc:creator>Vittorio Grill</dc:creator>
  <cp:lastModifiedBy>Utente di Microsoft Office</cp:lastModifiedBy>
  <cp:revision>440</cp:revision>
  <cp:lastPrinted>2020-02-21T08:17:47Z</cp:lastPrinted>
  <dcterms:created xsi:type="dcterms:W3CDTF">2001-04-16T09:29:16Z</dcterms:created>
  <dcterms:modified xsi:type="dcterms:W3CDTF">2021-03-12T11:03:50Z</dcterms:modified>
</cp:coreProperties>
</file>