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710" r:id="rId2"/>
    <p:sldMasterId id="2147483723" r:id="rId3"/>
  </p:sldMasterIdLst>
  <p:notesMasterIdLst>
    <p:notesMasterId r:id="rId85"/>
  </p:notesMasterIdLst>
  <p:sldIdLst>
    <p:sldId id="316" r:id="rId4"/>
    <p:sldId id="257" r:id="rId5"/>
    <p:sldId id="258" r:id="rId6"/>
    <p:sldId id="259" r:id="rId7"/>
    <p:sldId id="260" r:id="rId8"/>
    <p:sldId id="262" r:id="rId9"/>
    <p:sldId id="263" r:id="rId10"/>
    <p:sldId id="266" r:id="rId11"/>
    <p:sldId id="267" r:id="rId12"/>
    <p:sldId id="273" r:id="rId13"/>
    <p:sldId id="274" r:id="rId14"/>
    <p:sldId id="275" r:id="rId15"/>
    <p:sldId id="276" r:id="rId16"/>
    <p:sldId id="277" r:id="rId17"/>
    <p:sldId id="278" r:id="rId18"/>
    <p:sldId id="279" r:id="rId19"/>
    <p:sldId id="290" r:id="rId20"/>
    <p:sldId id="291" r:id="rId21"/>
    <p:sldId id="292" r:id="rId22"/>
    <p:sldId id="293" r:id="rId23"/>
    <p:sldId id="295" r:id="rId24"/>
    <p:sldId id="294" r:id="rId25"/>
    <p:sldId id="296" r:id="rId26"/>
    <p:sldId id="297" r:id="rId27"/>
    <p:sldId id="298" r:id="rId28"/>
    <p:sldId id="309" r:id="rId29"/>
    <p:sldId id="374" r:id="rId30"/>
    <p:sldId id="375" r:id="rId31"/>
    <p:sldId id="376" r:id="rId32"/>
    <p:sldId id="377" r:id="rId33"/>
    <p:sldId id="378" r:id="rId34"/>
    <p:sldId id="379" r:id="rId35"/>
    <p:sldId id="380" r:id="rId36"/>
    <p:sldId id="382" r:id="rId37"/>
    <p:sldId id="383" r:id="rId38"/>
    <p:sldId id="384" r:id="rId39"/>
    <p:sldId id="385" r:id="rId40"/>
    <p:sldId id="256" r:id="rId41"/>
    <p:sldId id="387" r:id="rId42"/>
    <p:sldId id="386" r:id="rId43"/>
    <p:sldId id="388" r:id="rId44"/>
    <p:sldId id="390" r:id="rId45"/>
    <p:sldId id="389" r:id="rId46"/>
    <p:sldId id="261" r:id="rId47"/>
    <p:sldId id="268" r:id="rId48"/>
    <p:sldId id="270" r:id="rId49"/>
    <p:sldId id="269" r:id="rId50"/>
    <p:sldId id="397" r:id="rId51"/>
    <p:sldId id="398" r:id="rId52"/>
    <p:sldId id="399" r:id="rId53"/>
    <p:sldId id="400" r:id="rId54"/>
    <p:sldId id="280" r:id="rId55"/>
    <p:sldId id="281" r:id="rId56"/>
    <p:sldId id="282" r:id="rId57"/>
    <p:sldId id="283" r:id="rId58"/>
    <p:sldId id="284" r:id="rId59"/>
    <p:sldId id="286" r:id="rId60"/>
    <p:sldId id="287" r:id="rId61"/>
    <p:sldId id="401" r:id="rId62"/>
    <p:sldId id="402" r:id="rId63"/>
    <p:sldId id="405" r:id="rId64"/>
    <p:sldId id="404" r:id="rId65"/>
    <p:sldId id="408" r:id="rId66"/>
    <p:sldId id="406" r:id="rId67"/>
    <p:sldId id="299" r:id="rId68"/>
    <p:sldId id="302" r:id="rId69"/>
    <p:sldId id="304" r:id="rId70"/>
    <p:sldId id="305" r:id="rId71"/>
    <p:sldId id="409" r:id="rId72"/>
    <p:sldId id="312" r:id="rId73"/>
    <p:sldId id="310" r:id="rId74"/>
    <p:sldId id="317" r:id="rId75"/>
    <p:sldId id="411" r:id="rId76"/>
    <p:sldId id="321" r:id="rId77"/>
    <p:sldId id="412" r:id="rId78"/>
    <p:sldId id="322" r:id="rId79"/>
    <p:sldId id="413" r:id="rId80"/>
    <p:sldId id="415" r:id="rId81"/>
    <p:sldId id="416" r:id="rId82"/>
    <p:sldId id="417" r:id="rId83"/>
    <p:sldId id="419" r:id="rId8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63" autoAdjust="0"/>
    <p:restoredTop sz="94660"/>
  </p:normalViewPr>
  <p:slideViewPr>
    <p:cSldViewPr snapToGrid="0">
      <p:cViewPr varScale="1">
        <p:scale>
          <a:sx n="116" d="100"/>
          <a:sy n="116" d="100"/>
        </p:scale>
        <p:origin x="200" y="464"/>
      </p:cViewPr>
      <p:guideLst/>
    </p:cSldViewPr>
  </p:slideViewPr>
  <p:notesTextViewPr>
    <p:cViewPr>
      <p:scale>
        <a:sx n="1" d="1"/>
        <a:sy n="1" d="1"/>
      </p:scale>
      <p:origin x="0" y="0"/>
    </p:cViewPr>
  </p:notesTextViewPr>
  <p:sorterViewPr>
    <p:cViewPr>
      <p:scale>
        <a:sx n="100" d="100"/>
        <a:sy n="100" d="100"/>
      </p:scale>
      <p:origin x="0" y="-394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84D79-0514-4B69-8D4B-4ECB53462E0A}" type="datetimeFigureOut">
              <a:rPr lang="it-IT" smtClean="0"/>
              <a:t>12/03/21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D3673-B61D-41AC-9A43-89356C45D1E3}" type="slidenum">
              <a:rPr lang="it-IT" smtClean="0"/>
              <a:t>‹N›</a:t>
            </a:fld>
            <a:endParaRPr lang="it-IT"/>
          </a:p>
        </p:txBody>
      </p:sp>
    </p:spTree>
    <p:extLst>
      <p:ext uri="{BB962C8B-B14F-4D97-AF65-F5344CB8AC3E}">
        <p14:creationId xmlns:p14="http://schemas.microsoft.com/office/powerpoint/2010/main" val="316120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17B223B-329F-4A52-A1D4-31320ED852D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46133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F432075-D615-4F68-92EC-99C96175125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7300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ABF8BDF-31B2-418B-8EBB-AA912059675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12684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EE44EF2-57FF-47C8-BABD-F248D374383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9921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722EBB0-FCCA-41B1-B819-AC73528EF7B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731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6BCF6C9-FB1D-4182-BE64-13C2C34DF43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1586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E16E86-10D0-4454-9A11-6495AE0B192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5973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6284BBB-B8E3-4284-A493-2E645B30711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8009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BCC6A66-AB49-446F-AC19-8C1B1E3C397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67918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BBFFED0-A75C-41D6-8EE6-D689040F5A5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4680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3716051-EA4D-4B27-B581-0B87C626C37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80134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CD2A697-CC13-484A-820A-E1F8E0A2E8D2}"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52341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BF59DE9-8341-4BA4-A18A-F0A1DC2DE294}"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54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1842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8B8BC7E-A4D3-4523-B924-EA4234DC794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43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6363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C07500B-0BC8-4BBE-9320-1F1864B1A06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6319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D880501-FCA4-4570-BCBB-A740C982619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55035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F2460C6-F02E-4EBF-8567-C9E96B2E3A4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505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286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680ED75-0DCD-47DA-B3FC-6EB25B45D4E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71820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08B1902-CCE4-4FA5-940B-AC32371A969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61901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309E279-CF35-4880-8D4C-6BD6733D1DF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19959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700371C-6151-4462-BA4F-5F7314F2424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52267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7AD46CF-5065-49A9-8706-2CD974FEFA5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77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4"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390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F6D6DD5-ABC1-42CC-9D41-1A630F32E56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45313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C17B4F4-7BAB-4439-A1F9-9B9DDB2559E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93527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467A210-B2C5-4440-A98C-4C38283EEBF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05202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711BA36-2B15-4FCA-B7CC-81811B1426F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9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4DF2D46-8A93-40FC-8772-0575B1A61BD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3084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779E856-8C79-4DFA-8EE3-54138FB8D56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97775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617C221-FE2E-488F-8A2B-19B1E771EA7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17292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F5456B8-7DBE-4C4D-9F78-3D7C8AD8C0F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44995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EF57CA8-E696-4F9F-960E-8303440FD612}"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44121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4A73592-A462-44BB-BB93-1A0206A43E6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9047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1D4B207-20C6-4AB0-B6C5-3D425422D4A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251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E08F12D-ADE8-4DC3-89F6-2676CF0DD78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5183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B0CA73A-77B7-4839-B8B0-C41D1D049FF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1484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D13ED39-5FD9-4579-AF4D-40C32683369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1897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C209B7F-2571-4B1E-A4EC-857E9DCD7534}"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0272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20455FD-0EB1-49F1-BAC3-EBFC7C66D444}"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7261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3197A80-4CA9-4F7B-951A-B6F86B445BA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532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93144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42AE315-50D0-4657-B3AC-D9ADAAA5139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70551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4A324EA-516C-46A7-BFE6-46BC5B4EF3E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941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11DCE4F-BD45-48B4-A884-6ED0C79841B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99592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26D6A00-51FA-4ECC-A93D-B30F5C7F354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83713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95CEF8E-C98C-40B6-BB12-7ECCD2DCA59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531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C7CF1D8-BC8E-4237-81C9-FF5C1CFEFA4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023664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5DD68AD-0836-4636-A463-C8CA893FC20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89665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CBE4E23-C887-4911-AF50-80FCFE57A4D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8101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7C08AC0-248E-4BC6-9F2C-D1AEB87556B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76474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9C1757A-EE62-4405-887B-3412394C142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094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3D1F3FC-E25B-4B64-AB87-6915DD02872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05455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0D866B0-3A29-4E47-BA61-236655FB150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92964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F01A1B0-2A00-4AFF-8980-88AE79129CE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839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73692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6750407-AC58-4D96-953E-2F2CF17AB72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98061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6D2067D-35CF-463E-96ED-22C6B62E244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46553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A743FCE-1833-43D4-A342-7F155698711A}"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2785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BDF819C-74B2-4787-9E64-1CDCA2F8B0B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36756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CC78CC-24EA-451A-8222-A7E8D7D654F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99751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84889FE-87D5-4D8E-B518-9247558096D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92363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406C15D-720C-4C23-A8BE-61620888355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79931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190AF2C-7E9D-4297-9E55-80C76811182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512243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74662B3-00DF-4331-A00D-9D18B219CB9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9675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EC7EF2B-E3E0-4DAF-BB9B-B01903950098}"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65558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8252335-6D57-4BB8-B1CD-4E96A3BA63F5}"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175557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8754ED9-BCE1-4CB6-8C4D-344F52A8671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73</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616824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67673D1-2D5A-4A1F-BBE3-E508B6A223B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387272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10AD3CF-0E94-447D-A3A8-BB9F75624B6B}"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349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89C0E70-9BF6-4CAD-A24E-D8872B0ECC7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02603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1970187-DAAF-4476-BBD7-BFFCA8437242}"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76</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28899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F419F2D-D2F2-4EF8-AFB9-297FD99134B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6137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08486D4-BE77-4DA0-B980-8C68C4048EA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83709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D113A5-7D02-43F2-9C27-D42603D254C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658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702707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EE1C77D8-CC99-43EF-8BBF-0EB0E1CED66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68175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9E5F169-B638-4ABA-BD75-28A918E44297}"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04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0589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C4C5E29-6E06-45B0-85D8-9FCB5AEA57B4}"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Lucida Sans Unicode" panose="020B0602030504020204" pitchFamily="34" charset="0"/>
            </a:endParaRPr>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285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F6E01968-2F4D-4A50-93BC-AB71B17A2607}" type="slidenum">
              <a:rPr lang="it-IT" altLang="it-IT" smtClean="0"/>
              <a:pPr/>
              <a:t>‹N›</a:t>
            </a:fld>
            <a:endParaRPr lang="it-IT" altLang="it-IT"/>
          </a:p>
        </p:txBody>
      </p:sp>
    </p:spTree>
    <p:extLst>
      <p:ext uri="{BB962C8B-B14F-4D97-AF65-F5344CB8AC3E}">
        <p14:creationId xmlns:p14="http://schemas.microsoft.com/office/powerpoint/2010/main" val="1537228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3A3AA7E5-9916-4D13-AC14-F77CF996F781}" type="slidenum">
              <a:rPr lang="it-IT" altLang="it-IT" smtClean="0"/>
              <a:pPr/>
              <a:t>‹N›</a:t>
            </a:fld>
            <a:endParaRPr lang="it-IT" altLang="it-IT"/>
          </a:p>
        </p:txBody>
      </p:sp>
    </p:spTree>
    <p:extLst>
      <p:ext uri="{BB962C8B-B14F-4D97-AF65-F5344CB8AC3E}">
        <p14:creationId xmlns:p14="http://schemas.microsoft.com/office/powerpoint/2010/main" val="39884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CE42120B-0FA6-477C-A703-17FC63353F77}" type="slidenum">
              <a:rPr lang="it-IT" altLang="it-IT" smtClean="0"/>
              <a:pPr/>
              <a:t>‹N›</a:t>
            </a:fld>
            <a:endParaRPr lang="it-IT" altLang="it-IT"/>
          </a:p>
        </p:txBody>
      </p:sp>
    </p:spTree>
    <p:extLst>
      <p:ext uri="{BB962C8B-B14F-4D97-AF65-F5344CB8AC3E}">
        <p14:creationId xmlns:p14="http://schemas.microsoft.com/office/powerpoint/2010/main" val="177743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017981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277913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354198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41590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558102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3158543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24724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381336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2AAA5841-E90F-401D-A262-6A1466135DF0}" type="slidenum">
              <a:rPr lang="it-IT" altLang="it-IT" smtClean="0"/>
              <a:pPr/>
              <a:t>‹N›</a:t>
            </a:fld>
            <a:endParaRPr lang="it-IT" altLang="it-IT"/>
          </a:p>
        </p:txBody>
      </p:sp>
    </p:spTree>
    <p:extLst>
      <p:ext uri="{BB962C8B-B14F-4D97-AF65-F5344CB8AC3E}">
        <p14:creationId xmlns:p14="http://schemas.microsoft.com/office/powerpoint/2010/main" val="1964819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2855774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2489185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97249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3919120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1655510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2723187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1461553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542707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75529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152929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48FDBA6B-88B6-4E02-A87A-E7F8AA473777}" type="slidenum">
              <a:rPr lang="it-IT" altLang="it-IT" smtClean="0"/>
              <a:pPr/>
              <a:t>‹N›</a:t>
            </a:fld>
            <a:endParaRPr lang="it-IT" altLang="it-IT"/>
          </a:p>
        </p:txBody>
      </p:sp>
    </p:spTree>
    <p:extLst>
      <p:ext uri="{BB962C8B-B14F-4D97-AF65-F5344CB8AC3E}">
        <p14:creationId xmlns:p14="http://schemas.microsoft.com/office/powerpoint/2010/main" val="918271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2865090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90614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2597694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1761592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1994301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427644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7684E320-D83E-40C9-8C64-0C8BDEFB3BAF}" type="slidenum">
              <a:rPr lang="it-IT" altLang="it-IT" smtClean="0"/>
              <a:pPr/>
              <a:t>‹N›</a:t>
            </a:fld>
            <a:endParaRPr lang="it-IT" altLang="it-IT"/>
          </a:p>
        </p:txBody>
      </p:sp>
    </p:spTree>
    <p:extLst>
      <p:ext uri="{BB962C8B-B14F-4D97-AF65-F5344CB8AC3E}">
        <p14:creationId xmlns:p14="http://schemas.microsoft.com/office/powerpoint/2010/main" val="23793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4086430F-717E-44AE-8249-85F3B179956E}" type="slidenum">
              <a:rPr lang="it-IT" altLang="it-IT" smtClean="0"/>
              <a:pPr/>
              <a:t>‹N›</a:t>
            </a:fld>
            <a:endParaRPr lang="it-IT" altLang="it-IT"/>
          </a:p>
        </p:txBody>
      </p:sp>
    </p:spTree>
    <p:extLst>
      <p:ext uri="{BB962C8B-B14F-4D97-AF65-F5344CB8AC3E}">
        <p14:creationId xmlns:p14="http://schemas.microsoft.com/office/powerpoint/2010/main" val="299446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47E40246-5EFC-4576-8450-B546C7FAB9FB}" type="slidenum">
              <a:rPr lang="it-IT" altLang="it-IT" smtClean="0"/>
              <a:pPr/>
              <a:t>‹N›</a:t>
            </a:fld>
            <a:endParaRPr lang="it-IT" altLang="it-IT"/>
          </a:p>
        </p:txBody>
      </p:sp>
    </p:spTree>
    <p:extLst>
      <p:ext uri="{BB962C8B-B14F-4D97-AF65-F5344CB8AC3E}">
        <p14:creationId xmlns:p14="http://schemas.microsoft.com/office/powerpoint/2010/main" val="74829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9EECDB40-7721-48A9-903D-198705E5B145}" type="slidenum">
              <a:rPr lang="it-IT" altLang="it-IT" smtClean="0"/>
              <a:pPr/>
              <a:t>‹N›</a:t>
            </a:fld>
            <a:endParaRPr lang="it-IT" altLang="it-IT"/>
          </a:p>
        </p:txBody>
      </p:sp>
    </p:spTree>
    <p:extLst>
      <p:ext uri="{BB962C8B-B14F-4D97-AF65-F5344CB8AC3E}">
        <p14:creationId xmlns:p14="http://schemas.microsoft.com/office/powerpoint/2010/main" val="285089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817EF832-1D2A-4487-9524-60F02B6BAA70}" type="slidenum">
              <a:rPr lang="it-IT" altLang="it-IT" smtClean="0"/>
              <a:pPr/>
              <a:t>‹N›</a:t>
            </a:fld>
            <a:endParaRPr lang="it-IT" altLang="it-IT"/>
          </a:p>
        </p:txBody>
      </p:sp>
    </p:spTree>
    <p:extLst>
      <p:ext uri="{BB962C8B-B14F-4D97-AF65-F5344CB8AC3E}">
        <p14:creationId xmlns:p14="http://schemas.microsoft.com/office/powerpoint/2010/main" val="167673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86D0F5AD-4FAD-4FF1-B9ED-B4D8527AEBF4}" type="slidenum">
              <a:rPr lang="it-IT" altLang="it-IT" smtClean="0"/>
              <a:pPr/>
              <a:t>‹N›</a:t>
            </a:fld>
            <a:endParaRPr lang="it-IT" altLang="it-IT"/>
          </a:p>
        </p:txBody>
      </p:sp>
    </p:spTree>
    <p:extLst>
      <p:ext uri="{BB962C8B-B14F-4D97-AF65-F5344CB8AC3E}">
        <p14:creationId xmlns:p14="http://schemas.microsoft.com/office/powerpoint/2010/main" val="215668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083F0-2A3D-4FF5-803C-AFBFAAB50D2B}" type="slidenum">
              <a:rPr lang="it-IT" altLang="it-IT" smtClean="0"/>
              <a:pPr/>
              <a:t>‹N›</a:t>
            </a:fld>
            <a:endParaRPr lang="it-IT" altLang="it-IT"/>
          </a:p>
        </p:txBody>
      </p:sp>
    </p:spTree>
    <p:extLst>
      <p:ext uri="{BB962C8B-B14F-4D97-AF65-F5344CB8AC3E}">
        <p14:creationId xmlns:p14="http://schemas.microsoft.com/office/powerpoint/2010/main" val="19800087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extLst>
      <p:ext uri="{BB962C8B-B14F-4D97-AF65-F5344CB8AC3E}">
        <p14:creationId xmlns:p14="http://schemas.microsoft.com/office/powerpoint/2010/main" val="273048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8472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5.xm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25.xml"/><Relationship Id="rId5" Type="http://schemas.openxmlformats.org/officeDocument/2006/relationships/image" Target="../media/image51.jpeg"/><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dirty="0">
                <a:solidFill>
                  <a:schemeClr val="tx1"/>
                </a:solidFill>
              </a:rPr>
              <a:t>SISTEMI  GENITALI</a:t>
            </a:r>
          </a:p>
        </p:txBody>
      </p:sp>
      <p:sp>
        <p:nvSpPr>
          <p:cNvPr id="5" name="Sottotitolo 4"/>
          <p:cNvSpPr>
            <a:spLocks noGrp="1"/>
          </p:cNvSpPr>
          <p:nvPr>
            <p:ph type="subTitle" idx="1"/>
          </p:nvPr>
        </p:nvSpPr>
        <p:spPr/>
        <p:txBody>
          <a:bodyPr/>
          <a:lstStyle/>
          <a:p>
            <a:r>
              <a:rPr lang="it-IT" sz="3300" dirty="0">
                <a:solidFill>
                  <a:schemeClr val="tx1"/>
                </a:solidFill>
              </a:rPr>
              <a:t>Femminile &amp; Maschile</a:t>
            </a:r>
          </a:p>
        </p:txBody>
      </p:sp>
    </p:spTree>
    <p:extLst>
      <p:ext uri="{BB962C8B-B14F-4D97-AF65-F5344CB8AC3E}">
        <p14:creationId xmlns:p14="http://schemas.microsoft.com/office/powerpoint/2010/main" val="749912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608740" y="225316"/>
            <a:ext cx="6572250" cy="6286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800" dirty="0">
                <a:latin typeface="Arial Black" panose="020B0A04020102020204" pitchFamily="34" charset="0"/>
              </a:rPr>
              <a:t>OVAIO</a:t>
            </a:r>
            <a:br>
              <a:rPr lang="it-IT" altLang="it-IT" sz="2800" dirty="0">
                <a:latin typeface="Arial Black" panose="020B0A04020102020204" pitchFamily="34" charset="0"/>
              </a:rPr>
            </a:br>
            <a:r>
              <a:rPr lang="it-IT" altLang="it-IT" sz="2800" dirty="0">
                <a:latin typeface="Arial Black" panose="020B0A04020102020204" pitchFamily="34" charset="0"/>
              </a:rPr>
              <a:t>SCHEMA STRUTTURALE</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284" y="1051034"/>
            <a:ext cx="6864068" cy="56262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88340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400175" y="226630"/>
            <a:ext cx="6343650" cy="4572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800" dirty="0">
                <a:latin typeface="Arial Black" panose="020B0A04020102020204" pitchFamily="34" charset="0"/>
              </a:rPr>
              <a:t>UTERO</a:t>
            </a:r>
          </a:p>
        </p:txBody>
      </p:sp>
      <p:sp>
        <p:nvSpPr>
          <p:cNvPr id="27650" name="Rectangle 2"/>
          <p:cNvSpPr>
            <a:spLocks noGrp="1" noChangeArrowheads="1"/>
          </p:cNvSpPr>
          <p:nvPr>
            <p:ph idx="1"/>
          </p:nvPr>
        </p:nvSpPr>
        <p:spPr>
          <a:xfrm>
            <a:off x="840827" y="1387366"/>
            <a:ext cx="7998372" cy="5318234"/>
          </a:xfrm>
          <a:ln/>
        </p:spPr>
        <p:txBody>
          <a:bodyPr/>
          <a:lstStyle/>
          <a:p>
            <a:pPr>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Organo cavo deputato alla GESTAZIONE</a:t>
            </a:r>
          </a:p>
          <a:p>
            <a:pPr marL="346472" indent="-342900">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Riceve lo sbocco delle TUBE UTERINE</a:t>
            </a:r>
          </a:p>
          <a:p>
            <a:pPr marL="346472" indent="-342900">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Si apre, INFERIORMENTE, nella CAVITA’ VAGINALE</a:t>
            </a:r>
          </a:p>
          <a:p>
            <a:pPr marL="346472" indent="-342900">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a:spcBef>
                <a:spcPts val="525"/>
              </a:spcBef>
              <a:buClr>
                <a:schemeClr val="tx1"/>
              </a:buClr>
              <a:buFont typeface="Wingdings" pitchFamily="2" charset="2"/>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Presenta una SPESSA PARETE MUSCOLARE che consente, con le sue contrazione, l’ ESPULSIONE del FETO al termine della GRAVIDANZA</a:t>
            </a:r>
          </a:p>
        </p:txBody>
      </p:sp>
    </p:spTree>
    <p:extLst>
      <p:ext uri="{BB962C8B-B14F-4D97-AF65-F5344CB8AC3E}">
        <p14:creationId xmlns:p14="http://schemas.microsoft.com/office/powerpoint/2010/main" val="3040203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335471" y="250934"/>
            <a:ext cx="6686550" cy="742950"/>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100" dirty="0">
                <a:latin typeface="Arial Black" panose="020B0A04020102020204" pitchFamily="34" charset="0"/>
              </a:rPr>
              <a:t>PICCOLA PELVI FEMMINILE</a:t>
            </a:r>
          </a:p>
        </p:txBody>
      </p:sp>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308037" y="1250730"/>
            <a:ext cx="6375025" cy="5148369"/>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973476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1279924" y="242888"/>
            <a:ext cx="6343650" cy="457200"/>
          </a:xfrm>
          <a:ln/>
        </p:spPr>
        <p:txBody>
          <a:bodyPr>
            <a:normAutofit fontScale="90000"/>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dirty="0">
                <a:latin typeface="Arial Black" panose="020B0A04020102020204" pitchFamily="34" charset="0"/>
              </a:rPr>
              <a:t>UTERO </a:t>
            </a:r>
            <a:br>
              <a:rPr lang="it-IT" altLang="it-IT" sz="2400" dirty="0">
                <a:latin typeface="Arial Black" panose="020B0A04020102020204" pitchFamily="34" charset="0"/>
              </a:rPr>
            </a:br>
            <a:r>
              <a:rPr lang="it-IT" altLang="it-IT" sz="2400" dirty="0">
                <a:latin typeface="Arial Black" panose="020B0A04020102020204" pitchFamily="34" charset="0"/>
              </a:rPr>
              <a:t>GENERALITA’  MORFOLOGICHE</a:t>
            </a:r>
          </a:p>
        </p:txBody>
      </p:sp>
      <p:sp>
        <p:nvSpPr>
          <p:cNvPr id="29698" name="Rectangle 2"/>
          <p:cNvSpPr>
            <a:spLocks noGrp="1" noChangeArrowheads="1"/>
          </p:cNvSpPr>
          <p:nvPr>
            <p:ph idx="1"/>
          </p:nvPr>
        </p:nvSpPr>
        <p:spPr>
          <a:xfrm>
            <a:off x="672661" y="893379"/>
            <a:ext cx="8019393" cy="5433849"/>
          </a:xfrm>
          <a:ln/>
        </p:spPr>
        <p:txBody>
          <a:bodyPr>
            <a:normAutofit/>
          </a:bodyPr>
          <a:lstStyle/>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Forma grossolana di PERA ROVESCIATA</a:t>
            </a:r>
          </a:p>
          <a:p>
            <a:pPr marL="0" indent="0" algn="just">
              <a:spcBef>
                <a:spcPts val="525"/>
              </a:spcBef>
              <a:buClr>
                <a:schemeClr val="tx1"/>
              </a:buClr>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Presenta le seguenti PORZIONI in senso CRANIO-CAUDALE:</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 FONDO</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 CORPO</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 ISTMO</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 COLLO</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DIMENSIONI:</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 NULLIPARA: 7 x 4 x 2.5 cm e PESO 45 g</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 MULTIPARA : dimensioni e peso </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dirty="0">
                <a:latin typeface="Arial Black" panose="020B0A04020102020204" pitchFamily="34" charset="0"/>
              </a:rPr>
              <a:t>     MAGGIORI</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033" y="2095377"/>
            <a:ext cx="3184635" cy="2915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87811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1314450" y="356038"/>
            <a:ext cx="6515100" cy="4572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 </a:t>
            </a:r>
            <a:br>
              <a:rPr lang="it-IT" altLang="it-IT" sz="3200" dirty="0">
                <a:latin typeface="Arial Black" panose="020B0A04020102020204" pitchFamily="34" charset="0"/>
              </a:rPr>
            </a:br>
            <a:r>
              <a:rPr lang="it-IT" altLang="it-IT" sz="3200" dirty="0">
                <a:latin typeface="Arial Black" panose="020B0A04020102020204" pitchFamily="34" charset="0"/>
              </a:rPr>
              <a:t>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29933"/>
            <a:ext cx="4716396" cy="53386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135910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15462" y="321222"/>
            <a:ext cx="8713075" cy="4572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a:t>
            </a:r>
            <a:br>
              <a:rPr lang="it-IT" altLang="it-IT" sz="3200" dirty="0">
                <a:latin typeface="Arial Black" panose="020B0A04020102020204" pitchFamily="34" charset="0"/>
              </a:rPr>
            </a:br>
            <a:r>
              <a:rPr lang="it-IT" altLang="it-IT" sz="3200" dirty="0">
                <a:latin typeface="Arial Black" panose="020B0A04020102020204" pitchFamily="34" charset="0"/>
              </a:rPr>
              <a:t>ASPETTI ANATOMO-TOPOGRAFICI</a:t>
            </a:r>
          </a:p>
        </p:txBody>
      </p:sp>
      <p:sp>
        <p:nvSpPr>
          <p:cNvPr id="31746" name="Rectangle 2"/>
          <p:cNvSpPr>
            <a:spLocks noGrp="1" noChangeArrowheads="1"/>
          </p:cNvSpPr>
          <p:nvPr>
            <p:ph idx="1"/>
          </p:nvPr>
        </p:nvSpPr>
        <p:spPr>
          <a:xfrm>
            <a:off x="378372" y="1240221"/>
            <a:ext cx="8550165" cy="5370129"/>
          </a:xfrm>
          <a:ln/>
        </p:spPr>
        <p:txBody>
          <a:bodyPr>
            <a:normAutofit/>
          </a:bodyPr>
          <a:lstStyle/>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err="1">
                <a:latin typeface="Arial Black" panose="020B0A04020102020204" pitchFamily="34" charset="0"/>
              </a:rPr>
              <a:t>Pressocchè</a:t>
            </a:r>
            <a:r>
              <a:rPr lang="it-IT" altLang="it-IT" sz="2400" dirty="0">
                <a:latin typeface="Arial Black" panose="020B0A04020102020204" pitchFamily="34" charset="0"/>
              </a:rPr>
              <a:t> al CENTRO della PICCOLA PELVI</a:t>
            </a:r>
          </a:p>
          <a:p>
            <a:pPr marL="254794" indent="-252413" algn="just">
              <a:spcBef>
                <a:spcPts val="525"/>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400" dirty="0">
              <a:latin typeface="Arial Black" panose="020B0A04020102020204" pitchFamily="34" charset="0"/>
            </a:endParaRPr>
          </a:p>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CORPO tra L5 ed S5</a:t>
            </a:r>
          </a:p>
          <a:p>
            <a:pPr marL="254794" indent="-252413" algn="just">
              <a:spcBef>
                <a:spcPts val="525"/>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400" dirty="0">
              <a:latin typeface="Arial Black" panose="020B0A04020102020204" pitchFamily="34" charset="0"/>
            </a:endParaRPr>
          </a:p>
          <a:p>
            <a:pPr marL="252413" indent="-252413" algn="ctr">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Il COLLO UTERINO forma con la VAGINA un ANGOLO APERTO IN AVANTI </a:t>
            </a:r>
          </a:p>
          <a:p>
            <a:pPr marL="0" indent="0" algn="ctr">
              <a:spcBef>
                <a:spcPts val="525"/>
              </a:spcBef>
              <a:buClr>
                <a:schemeClr val="tx1"/>
              </a:buClr>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(ANTIVERSIONE FISIOLOGICA)</a:t>
            </a:r>
          </a:p>
          <a:p>
            <a:pPr marL="0" indent="0" algn="ctr">
              <a:spcBef>
                <a:spcPts val="525"/>
              </a:spcBef>
              <a:buClr>
                <a:schemeClr val="tx1"/>
              </a:buClr>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400" dirty="0">
              <a:latin typeface="Arial Black" panose="020B0A04020102020204" pitchFamily="34" charset="0"/>
            </a:endParaRPr>
          </a:p>
          <a:p>
            <a:pPr marL="252413" indent="-252413" algn="ctr">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Il CORPO UTERINO forma con il COLLO UTERINO un ANGOLO APERTO in AVANTI detto (ANTIFLESSIONE FISIOLOGICA)</a:t>
            </a:r>
          </a:p>
        </p:txBody>
      </p:sp>
    </p:spTree>
    <p:extLst>
      <p:ext uri="{BB962C8B-B14F-4D97-AF65-F5344CB8AC3E}">
        <p14:creationId xmlns:p14="http://schemas.microsoft.com/office/powerpoint/2010/main" val="21470307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15614" y="363264"/>
            <a:ext cx="8944303" cy="6286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a:t>
            </a:r>
            <a:br>
              <a:rPr lang="it-IT" altLang="it-IT" sz="3200" dirty="0">
                <a:latin typeface="Arial Black" panose="020B0A04020102020204" pitchFamily="34" charset="0"/>
              </a:rPr>
            </a:br>
            <a:r>
              <a:rPr lang="it-IT" altLang="it-IT" sz="3200" dirty="0">
                <a:latin typeface="Arial Black" panose="020B0A04020102020204" pitchFamily="34" charset="0"/>
              </a:rPr>
              <a:t>ANTIVERSIONE ed ANTIFLESSIONE</a:t>
            </a:r>
          </a:p>
        </p:txBody>
      </p:sp>
      <p:graphicFrame>
        <p:nvGraphicFramePr>
          <p:cNvPr id="32770" name="Object 2"/>
          <p:cNvGraphicFramePr>
            <a:graphicFrameLocks noChangeAspect="1"/>
          </p:cNvGraphicFramePr>
          <p:nvPr>
            <p:extLst>
              <p:ext uri="{D42A27DB-BD31-4B8C-83A1-F6EECF244321}">
                <p14:modId xmlns:p14="http://schemas.microsoft.com/office/powerpoint/2010/main" val="361084588"/>
              </p:ext>
            </p:extLst>
          </p:nvPr>
        </p:nvGraphicFramePr>
        <p:xfrm>
          <a:off x="1250732" y="1057192"/>
          <a:ext cx="7136524" cy="5540426"/>
        </p:xfrm>
        <a:graphic>
          <a:graphicData uri="http://schemas.openxmlformats.org/presentationml/2006/ole">
            <mc:AlternateContent xmlns:mc="http://schemas.openxmlformats.org/markup-compatibility/2006">
              <mc:Choice xmlns:v="urn:schemas-microsoft-com:vml" Requires="v">
                <p:oleObj spid="_x0000_s1068" r:id="rId4" imgW="4434092" imgH="3735310" progId="">
                  <p:embed/>
                </p:oleObj>
              </mc:Choice>
              <mc:Fallback>
                <p:oleObj r:id="rId4" imgW="4434092" imgH="3735310" progId="">
                  <p:embed/>
                  <p:pic>
                    <p:nvPicPr>
                      <p:cNvPr id="327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732" y="1057192"/>
                        <a:ext cx="7136524" cy="5540426"/>
                      </a:xfrm>
                      <a:prstGeom prst="rect">
                        <a:avLst/>
                      </a:prstGeom>
                      <a:noFill/>
                      <a:effectLst/>
                      <a:extLst/>
                    </p:spPr>
                  </p:pic>
                </p:oleObj>
              </mc:Fallback>
            </mc:AlternateContent>
          </a:graphicData>
        </a:graphic>
      </p:graphicFrame>
    </p:spTree>
    <p:extLst>
      <p:ext uri="{BB962C8B-B14F-4D97-AF65-F5344CB8AC3E}">
        <p14:creationId xmlns:p14="http://schemas.microsoft.com/office/powerpoint/2010/main" val="145139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1143000" y="321223"/>
            <a:ext cx="6972300" cy="4572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a:t>
            </a:r>
            <a:br>
              <a:rPr lang="it-IT" altLang="it-IT" sz="3200" dirty="0">
                <a:latin typeface="Arial Black" panose="020B0A04020102020204" pitchFamily="34" charset="0"/>
              </a:rPr>
            </a:br>
            <a:r>
              <a:rPr lang="it-IT" altLang="it-IT" sz="3200" dirty="0">
                <a:latin typeface="Arial Black" panose="020B0A04020102020204" pitchFamily="34" charset="0"/>
              </a:rPr>
              <a:t>CONFORMAZIONE INTERNA</a:t>
            </a:r>
          </a:p>
        </p:txBody>
      </p:sp>
      <p:sp>
        <p:nvSpPr>
          <p:cNvPr id="47106" name="Rectangle 2"/>
          <p:cNvSpPr>
            <a:spLocks noGrp="1" noChangeArrowheads="1"/>
          </p:cNvSpPr>
          <p:nvPr>
            <p:ph idx="1"/>
          </p:nvPr>
        </p:nvSpPr>
        <p:spPr>
          <a:xfrm>
            <a:off x="1143000" y="1485900"/>
            <a:ext cx="6858000" cy="4743450"/>
          </a:xfrm>
          <a:ln/>
        </p:spPr>
        <p:txBody>
          <a:bodyPr>
            <a:normAutofit/>
          </a:bodyPr>
          <a:lstStyle/>
          <a:p>
            <a:pPr marL="0" indent="0" algn="just">
              <a:spcBef>
                <a:spcPts val="525"/>
              </a:spcBef>
              <a:buClr>
                <a:srgbClr val="FFFF00"/>
              </a:buClr>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Vi si distinguono:</a:t>
            </a:r>
          </a:p>
          <a:p>
            <a:pPr marL="345281" indent="-342900"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dirty="0">
              <a:latin typeface="Arial Black" panose="020B0A04020102020204" pitchFamily="34" charset="0"/>
            </a:endParaRPr>
          </a:p>
          <a:p>
            <a:pPr marL="346472" indent="-342900"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   - CAVITA’ del CORPO: nelle NULLIPARE è una STRETTA FESSURA, mentre nelle multipare presenta qualche cm di larghezza</a:t>
            </a:r>
          </a:p>
          <a:p>
            <a:pPr marL="346472" indent="-342900"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dirty="0">
              <a:latin typeface="Arial Black" panose="020B0A04020102020204" pitchFamily="34" charset="0"/>
            </a:endParaRPr>
          </a:p>
          <a:p>
            <a:pPr marL="346472" indent="-342900"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  - CANALE CERVICALE </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      (del COLLO UTERINO)</a:t>
            </a:r>
          </a:p>
        </p:txBody>
      </p:sp>
    </p:spTree>
    <p:extLst>
      <p:ext uri="{BB962C8B-B14F-4D97-AF65-F5344CB8AC3E}">
        <p14:creationId xmlns:p14="http://schemas.microsoft.com/office/powerpoint/2010/main" val="34163951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0" y="78293"/>
            <a:ext cx="9144000" cy="801291"/>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a:t>
            </a:r>
            <a:br>
              <a:rPr lang="it-IT" altLang="it-IT" sz="3200" dirty="0">
                <a:latin typeface="Arial Black" panose="020B0A04020102020204" pitchFamily="34" charset="0"/>
              </a:rPr>
            </a:br>
            <a:r>
              <a:rPr lang="it-IT" altLang="it-IT" sz="3200" dirty="0">
                <a:latin typeface="Arial Black" panose="020B0A04020102020204" pitchFamily="34" charset="0"/>
              </a:rPr>
              <a:t>ASPETTI ANATOMO-MICROSCOPICI</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956441"/>
            <a:ext cx="2096691" cy="4057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9407" y="1828801"/>
            <a:ext cx="5131594" cy="40457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84952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1143000" y="342243"/>
            <a:ext cx="6972300" cy="4572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 </a:t>
            </a:r>
            <a:br>
              <a:rPr lang="it-IT" altLang="it-IT" sz="3200" dirty="0">
                <a:latin typeface="Arial Black" panose="020B0A04020102020204" pitchFamily="34" charset="0"/>
              </a:rPr>
            </a:br>
            <a:r>
              <a:rPr lang="it-IT" altLang="it-IT" sz="3200" dirty="0">
                <a:latin typeface="Arial Black" panose="020B0A04020102020204" pitchFamily="34" charset="0"/>
              </a:rPr>
              <a:t>STRUTTURA MICROSCOPICA</a:t>
            </a:r>
          </a:p>
        </p:txBody>
      </p:sp>
      <p:sp>
        <p:nvSpPr>
          <p:cNvPr id="49154" name="Rectangle 2"/>
          <p:cNvSpPr>
            <a:spLocks noGrp="1" noChangeArrowheads="1"/>
          </p:cNvSpPr>
          <p:nvPr>
            <p:ph idx="1"/>
          </p:nvPr>
        </p:nvSpPr>
        <p:spPr>
          <a:xfrm>
            <a:off x="346841" y="1345324"/>
            <a:ext cx="8471338" cy="5129048"/>
          </a:xfrm>
          <a:ln/>
        </p:spPr>
        <p:txBody>
          <a:bodyPr>
            <a:noAutofit/>
          </a:bodyPr>
          <a:lstStyle/>
          <a:p>
            <a:pPr marL="0" indent="0" algn="just">
              <a:spcBef>
                <a:spcPts val="525"/>
              </a:spcBef>
              <a:buClr>
                <a:srgbClr val="FFFF00"/>
              </a:buClr>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Essendo l’ UTERO un organo CAVO, vi si DISTINGUONO le TONACHE SEGUENTI :</a:t>
            </a:r>
          </a:p>
          <a:p>
            <a:pPr marL="255985" indent="-252413"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400" dirty="0">
              <a:latin typeface="Arial Black" panose="020B0A04020102020204" pitchFamily="34" charset="0"/>
            </a:endParaRPr>
          </a:p>
          <a:p>
            <a:pPr marL="255985" indent="-252413"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   - TONACA MUCOSA (ENDOMETRIO)</a:t>
            </a:r>
          </a:p>
          <a:p>
            <a:pPr marL="255985" indent="-252413"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   - TONACA MUSCOLARE (MIOMETRIO)</a:t>
            </a:r>
          </a:p>
          <a:p>
            <a:pPr marL="255985" indent="-252413"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   - TONACA PIU’ ESTERNA, ossia :</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        - PERIMETRIO, dove ci sia il PERITONEO</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        - PARAMETRIO, dove ci sia TESSUTO </a:t>
            </a:r>
          </a:p>
          <a:p>
            <a:pPr marL="3572" indent="0" algn="just">
              <a:spcBef>
                <a:spcPts val="525"/>
              </a:spcBef>
              <a:buClrTx/>
              <a:buNone/>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400" dirty="0">
                <a:latin typeface="Arial Black" panose="020B0A04020102020204" pitchFamily="34" charset="0"/>
              </a:rPr>
              <a:t>          CONNETTIVO </a:t>
            </a:r>
          </a:p>
        </p:txBody>
      </p:sp>
    </p:spTree>
    <p:extLst>
      <p:ext uri="{BB962C8B-B14F-4D97-AF65-F5344CB8AC3E}">
        <p14:creationId xmlns:p14="http://schemas.microsoft.com/office/powerpoint/2010/main" val="26814058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673087" y="670528"/>
            <a:ext cx="6858000" cy="801291"/>
          </a:xfrm>
          <a:ln/>
        </p:spPr>
        <p:txBody>
          <a:bodyPr>
            <a:normAutofit fontScale="90000"/>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solidFill>
                  <a:schemeClr val="tx1"/>
                </a:solidFill>
                <a:latin typeface="Copperplate" panose="02000504000000020004" pitchFamily="2" charset="77"/>
              </a:rPr>
              <a:t>SISTEMA GENITALE FEMMINILE</a:t>
            </a:r>
            <a:br>
              <a:rPr lang="it-IT" altLang="it-IT" sz="2400" dirty="0">
                <a:latin typeface="Arial Black" panose="020B0A04020102020204" pitchFamily="34" charset="0"/>
              </a:rPr>
            </a:br>
            <a:endParaRPr lang="it-IT" altLang="it-IT" sz="2400" dirty="0">
              <a:latin typeface="Arial Black" panose="020B0A04020102020204" pitchFamily="34" charset="0"/>
            </a:endParaRPr>
          </a:p>
        </p:txBody>
      </p:sp>
      <p:pic>
        <p:nvPicPr>
          <p:cNvPr id="3074" name="Picture 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2967633" y="2094672"/>
            <a:ext cx="3208734" cy="4229100"/>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272599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1228725" y="324506"/>
            <a:ext cx="6686550" cy="5715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ENDOMETRIO</a:t>
            </a:r>
            <a:br>
              <a:rPr lang="it-IT" altLang="it-IT" sz="3200" dirty="0">
                <a:latin typeface="Arial Black" panose="020B0A04020102020204" pitchFamily="34" charset="0"/>
              </a:rPr>
            </a:br>
            <a:r>
              <a:rPr lang="it-IT" altLang="it-IT" sz="3200" dirty="0">
                <a:latin typeface="Arial Black" panose="020B0A04020102020204" pitchFamily="34" charset="0"/>
              </a:rPr>
              <a:t>SCHEMA STRUTTURALE</a:t>
            </a:r>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77" y="1015225"/>
            <a:ext cx="7952390" cy="56789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30732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xfrm>
            <a:off x="115614" y="352753"/>
            <a:ext cx="8650014" cy="6286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800" dirty="0">
                <a:latin typeface="Arial Black" panose="020B0A04020102020204" pitchFamily="34" charset="0"/>
              </a:rPr>
              <a:t>UTERO</a:t>
            </a:r>
            <a:br>
              <a:rPr lang="it-IT" altLang="it-IT" sz="2800" dirty="0">
                <a:latin typeface="Arial Black" panose="020B0A04020102020204" pitchFamily="34" charset="0"/>
              </a:rPr>
            </a:br>
            <a:r>
              <a:rPr lang="it-IT" altLang="it-IT" sz="2800" dirty="0">
                <a:latin typeface="Arial Black" panose="020B0A04020102020204" pitchFamily="34" charset="0"/>
              </a:rPr>
              <a:t>ASPETTI ANATOMO-MICROSCOPICI</a:t>
            </a:r>
            <a:br>
              <a:rPr lang="it-IT" altLang="it-IT" sz="2800" dirty="0">
                <a:latin typeface="Arial Black" panose="020B0A04020102020204" pitchFamily="34" charset="0"/>
              </a:rPr>
            </a:br>
            <a:r>
              <a:rPr lang="it-IT" altLang="it-IT" sz="2800" dirty="0">
                <a:latin typeface="Arial Black" panose="020B0A04020102020204" pitchFamily="34" charset="0"/>
              </a:rPr>
              <a:t>(CORPO – FONDO UTERINO)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76" y="1703252"/>
            <a:ext cx="4734910" cy="48789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256" y="1268096"/>
            <a:ext cx="3574174" cy="25970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255" y="3854627"/>
            <a:ext cx="3574174" cy="28608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53790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1121979" y="372461"/>
            <a:ext cx="6858000" cy="45720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UTERO</a:t>
            </a:r>
            <a:br>
              <a:rPr lang="it-IT" altLang="it-IT" sz="3200" dirty="0">
                <a:latin typeface="Arial Black" panose="020B0A04020102020204" pitchFamily="34" charset="0"/>
              </a:rPr>
            </a:br>
            <a:r>
              <a:rPr lang="it-IT" altLang="it-IT" sz="3200" dirty="0">
                <a:latin typeface="Arial Black" panose="020B0A04020102020204" pitchFamily="34" charset="0"/>
              </a:rPr>
              <a:t>COLLO (CERVICE) UTERINO</a:t>
            </a:r>
          </a:p>
        </p:txBody>
      </p:sp>
      <p:pic>
        <p:nvPicPr>
          <p:cNvPr id="53250" name="Picture 2"/>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121979" y="1248493"/>
            <a:ext cx="6949965" cy="5313828"/>
          </a:xfrm>
          <a:prstGeom prst="rect">
            <a:avLst/>
          </a:prstGeom>
          <a:noFill/>
          <a:ln>
            <a:noFill/>
          </a:ln>
          <a:effectLst/>
          <a:extLst>
            <a:ext uri="{909E8E84-426E-40DD-AFC4-6F175D3DCCD1}">
              <a14:hiddenFill xmlns:a14="http://schemas.microsoft.com/office/drawing/2010/main">
                <a:blipFill dpi="0" rotWithShape="0">
                  <a:blip>
                    <a:lum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42731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89186" y="484258"/>
            <a:ext cx="8765627" cy="80129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600" dirty="0">
                <a:latin typeface="Arial Black" panose="020B0A04020102020204" pitchFamily="34" charset="0"/>
              </a:rPr>
              <a:t>UTERO</a:t>
            </a:r>
            <a:br>
              <a:rPr lang="it-IT" altLang="it-IT" sz="2600" dirty="0">
                <a:latin typeface="Arial Black" panose="020B0A04020102020204" pitchFamily="34" charset="0"/>
              </a:rPr>
            </a:br>
            <a:r>
              <a:rPr lang="it-IT" altLang="it-IT" sz="2600" dirty="0">
                <a:latin typeface="Arial Black" panose="020B0A04020102020204" pitchFamily="34" charset="0"/>
              </a:rPr>
              <a:t>FASI DI MODIFICAZIONI dell’ ENDOMETRIO</a:t>
            </a:r>
            <a:br>
              <a:rPr lang="it-IT" altLang="it-IT" sz="2600" dirty="0">
                <a:latin typeface="Arial Black" panose="020B0A04020102020204" pitchFamily="34" charset="0"/>
              </a:rPr>
            </a:br>
            <a:r>
              <a:rPr lang="it-IT" altLang="it-IT" sz="2600" dirty="0">
                <a:latin typeface="Arial Black" panose="020B0A04020102020204" pitchFamily="34" charset="0"/>
              </a:rPr>
              <a:t>(CICLO UTERINO o Ciclo «Mestruale»)</a:t>
            </a:r>
          </a:p>
        </p:txBody>
      </p:sp>
      <p:sp>
        <p:nvSpPr>
          <p:cNvPr id="55298" name="Rectangle 2"/>
          <p:cNvSpPr>
            <a:spLocks noGrp="1" noChangeArrowheads="1"/>
          </p:cNvSpPr>
          <p:nvPr>
            <p:ph idx="1"/>
          </p:nvPr>
        </p:nvSpPr>
        <p:spPr>
          <a:xfrm>
            <a:off x="515006" y="1650123"/>
            <a:ext cx="7830207" cy="5349766"/>
          </a:xfrm>
          <a:ln/>
        </p:spPr>
        <p:txBody>
          <a:bodyPr/>
          <a:lstStyle/>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FASE RIGENERATIVA (1°-8° giorno)</a:t>
            </a:r>
          </a:p>
          <a:p>
            <a:pPr marL="255985" indent="-252413" algn="just">
              <a:spcBef>
                <a:spcPts val="525"/>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dirty="0">
              <a:latin typeface="Arial Black" panose="020B0A04020102020204" pitchFamily="34" charset="0"/>
            </a:endParaRPr>
          </a:p>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FASE PROLIFERATIVA (8°-14° giorno)</a:t>
            </a:r>
          </a:p>
          <a:p>
            <a:pPr marL="255985" indent="-252413" algn="just">
              <a:spcBef>
                <a:spcPts val="525"/>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dirty="0">
              <a:latin typeface="Arial Black" panose="020B0A04020102020204" pitchFamily="34" charset="0"/>
            </a:endParaRPr>
          </a:p>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FASE SECRETIVA (14°-26° giorno)</a:t>
            </a:r>
          </a:p>
          <a:p>
            <a:pPr marL="255985" indent="-252413" algn="just">
              <a:spcBef>
                <a:spcPts val="525"/>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dirty="0">
              <a:latin typeface="Arial Black" panose="020B0A04020102020204" pitchFamily="34" charset="0"/>
            </a:endParaRPr>
          </a:p>
          <a:p>
            <a:pPr marL="252413" indent="-252413" algn="just">
              <a:spcBef>
                <a:spcPts val="525"/>
              </a:spcBef>
              <a:buClr>
                <a:schemeClr val="tx1"/>
              </a:buClr>
              <a:buFont typeface="Arial Black" panose="020B0A04020102020204" pitchFamily="34" charset="0"/>
              <a:buChar cha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dirty="0">
                <a:latin typeface="Arial Black" panose="020B0A04020102020204" pitchFamily="34" charset="0"/>
              </a:rPr>
              <a:t>FASE DEGENERATIVA (26°-28° giorno)</a:t>
            </a:r>
          </a:p>
          <a:p>
            <a:pPr marL="255985" indent="-252413" algn="just">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dirty="0">
              <a:latin typeface="Arial Black" panose="020B0A04020102020204" pitchFamily="34" charset="0"/>
            </a:endParaRPr>
          </a:p>
        </p:txBody>
      </p:sp>
    </p:spTree>
    <p:extLst>
      <p:ext uri="{BB962C8B-B14F-4D97-AF65-F5344CB8AC3E}">
        <p14:creationId xmlns:p14="http://schemas.microsoft.com/office/powerpoint/2010/main" val="28511071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1079898" y="202449"/>
            <a:ext cx="6686550" cy="710803"/>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800" dirty="0">
                <a:latin typeface="Arial Black" panose="020B0A04020102020204" pitchFamily="34" charset="0"/>
              </a:rPr>
              <a:t>CICLI OVARICO ed UTERINO</a:t>
            </a:r>
            <a:br>
              <a:rPr lang="it-IT" altLang="it-IT" sz="2800" dirty="0">
                <a:latin typeface="Arial Black" panose="020B0A04020102020204" pitchFamily="34" charset="0"/>
              </a:rPr>
            </a:br>
            <a:r>
              <a:rPr lang="it-IT" altLang="it-IT" sz="2800" dirty="0">
                <a:latin typeface="Arial Black" panose="020B0A04020102020204" pitchFamily="34" charset="0"/>
              </a:rPr>
              <a:t>CORRELAZIONE</a:t>
            </a:r>
          </a:p>
        </p:txBody>
      </p:sp>
      <p:pic>
        <p:nvPicPr>
          <p:cNvPr id="56322" name="Picture 2"/>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830317" y="913252"/>
            <a:ext cx="7577959" cy="5894491"/>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29351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84082" y="324507"/>
            <a:ext cx="8933793" cy="5143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MIOMETRIO</a:t>
            </a:r>
            <a:br>
              <a:rPr lang="it-IT" altLang="it-IT" sz="3200" dirty="0">
                <a:latin typeface="Arial Black" panose="020B0A04020102020204" pitchFamily="34" charset="0"/>
              </a:rPr>
            </a:br>
            <a:r>
              <a:rPr lang="it-IT" altLang="it-IT" sz="3200" dirty="0">
                <a:latin typeface="Arial Black" panose="020B0A04020102020204" pitchFamily="34" charset="0"/>
              </a:rPr>
              <a:t>ORIENTAMENTO FIBROCELLULE</a:t>
            </a:r>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693" y="1187669"/>
            <a:ext cx="4143588" cy="5670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9349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2551386" y="1604142"/>
            <a:ext cx="6858000" cy="800100"/>
          </a:xfrm>
          <a:ln/>
        </p:spPr>
        <p:txBody>
          <a:bodyPr>
            <a:normAutofit/>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dirty="0">
                <a:latin typeface="Arial Black" panose="020B0A04020102020204" pitchFamily="34" charset="0"/>
              </a:rPr>
              <a:t>M A M M E L L A</a:t>
            </a:r>
            <a:br>
              <a:rPr lang="it-IT" altLang="it-IT" sz="1800" dirty="0">
                <a:latin typeface="Arial Black" panose="020B0A04020102020204" pitchFamily="34" charset="0"/>
              </a:rPr>
            </a:br>
            <a:endParaRPr lang="it-IT" altLang="it-IT" sz="1800" dirty="0">
              <a:latin typeface="Arial Black" panose="020B0A04020102020204" pitchFamily="34" charset="0"/>
            </a:endParaRPr>
          </a:p>
        </p:txBody>
      </p:sp>
      <p:pic>
        <p:nvPicPr>
          <p:cNvPr id="77826" name="Picture 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3459958" y="3429000"/>
            <a:ext cx="1802606" cy="237648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318227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413168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extLst>
      <p:ext uri="{BB962C8B-B14F-4D97-AF65-F5344CB8AC3E}">
        <p14:creationId xmlns:p14="http://schemas.microsoft.com/office/powerpoint/2010/main" val="11327378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36513"/>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692696"/>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TUBULO-ALVEOLARI (ACINOSE) COMPOSTE.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 che si forma dalla confluenza dei DOTTI LOBULARI, che a propria volta derivano dai CONDOTTI ALVEOLARI, che convogliano il secreto dagli ADENOMERI ALVEOLARI</a:t>
            </a:r>
          </a:p>
        </p:txBody>
      </p:sp>
    </p:spTree>
    <p:extLst>
      <p:ext uri="{BB962C8B-B14F-4D97-AF65-F5344CB8AC3E}">
        <p14:creationId xmlns:p14="http://schemas.microsoft.com/office/powerpoint/2010/main" val="887995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530087" y="512693"/>
            <a:ext cx="7749209" cy="628650"/>
          </a:xfrm>
          <a:ln/>
        </p:spPr>
        <p:txBody>
          <a:bodyPr>
            <a:noAutofit/>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solidFill>
                  <a:schemeClr val="tx1"/>
                </a:solidFill>
                <a:latin typeface="Arial Black" panose="020B0A04020102020204" pitchFamily="34" charset="0"/>
              </a:rPr>
              <a:t>SISTEMA  GENITALE  FEMMINILE</a:t>
            </a:r>
          </a:p>
        </p:txBody>
      </p:sp>
      <p:sp>
        <p:nvSpPr>
          <p:cNvPr id="4098" name="Rectangle 2"/>
          <p:cNvSpPr>
            <a:spLocks noGrp="1" noChangeArrowheads="1"/>
          </p:cNvSpPr>
          <p:nvPr>
            <p:ph idx="1"/>
          </p:nvPr>
        </p:nvSpPr>
        <p:spPr>
          <a:xfrm>
            <a:off x="947451" y="1322024"/>
            <a:ext cx="7568588" cy="5321147"/>
          </a:xfrm>
          <a:ln/>
        </p:spPr>
        <p:txBody>
          <a:bodyPr>
            <a:normAutofit/>
          </a:bodyPr>
          <a:lstStyle/>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Consta di un insieme di organi deputati a “maturare” i GAMETI (cellule germinali) FEMMINILI (OVOCITI), permetterne l’ INCONTRO con i GAMETI MASCHILI ai fini della FECONDAZIONE, favorire lo SVILUPPO del FETO durante la GRAVIDANZA</a:t>
            </a:r>
          </a:p>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È costituito da:</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   - GONADE FEMMINILE (OVAIO)</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   - VIE GENITALI:</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      * TUBE UTERINE</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      * UTERO</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      * VAGINA</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400" dirty="0">
                <a:solidFill>
                  <a:schemeClr val="tx1"/>
                </a:solidFill>
                <a:latin typeface="Arial Black" panose="020B0A04020102020204" pitchFamily="34" charset="0"/>
              </a:rPr>
              <a:t>   - GENITALI ESTERNI (VULVA)</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sz="1950" dirty="0">
              <a:latin typeface="Arial Black" panose="020B0A04020102020204" pitchFamily="34" charset="0"/>
            </a:endParaRPr>
          </a:p>
        </p:txBody>
      </p:sp>
    </p:spTree>
    <p:extLst>
      <p:ext uri="{BB962C8B-B14F-4D97-AF65-F5344CB8AC3E}">
        <p14:creationId xmlns:p14="http://schemas.microsoft.com/office/powerpoint/2010/main" val="3527367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467544" y="620688"/>
            <a:ext cx="8424937"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Negli ADENOMERI ALVEOLARI sono presenti 2 CITOTIPI: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SECERNENTI: sono elementi CUBICI o </a:t>
            </a:r>
          </a:p>
          <a:p>
            <a:pPr marL="1587"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CILINDRICI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CELLULE MIOEPITELIALI: hanno proprietà contrattili</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omic Sans MS" panose="030F0902030302020204" pitchFamily="66" charset="0"/>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Nei DOTTI ESCRETORI il rivestimento varia da EPITELIO CUBICO SEMPLICE (nei DOTTI LOBULARI), a CUBICO BISTRATIFICATO (nei cosiddetti DOTTI GALATTOFORI), a PAVIMENTOSO PLURISTRATIFICATO (in prossimità dello sbocco alla superficie del Capezzolo)</a:t>
            </a:r>
          </a:p>
        </p:txBody>
      </p:sp>
      <p:sp>
        <p:nvSpPr>
          <p:cNvPr id="4" name="Rectangle 1">
            <a:extLst>
              <a:ext uri="{FF2B5EF4-FFF2-40B4-BE49-F238E27FC236}">
                <a16:creationId xmlns:a16="http://schemas.microsoft.com/office/drawing/2014/main" id="{10BC9ED1-00C7-4546-96B5-1302F09BEB5B}"/>
              </a:ext>
            </a:extLst>
          </p:cNvPr>
          <p:cNvSpPr>
            <a:spLocks noGrp="1" noChangeArrowheads="1"/>
          </p:cNvSpPr>
          <p:nvPr>
            <p:ph type="title"/>
          </p:nvPr>
        </p:nvSpPr>
        <p:spPr>
          <a:xfrm>
            <a:off x="0" y="36513"/>
            <a:ext cx="9144000" cy="72819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Tree>
    <p:extLst>
      <p:ext uri="{BB962C8B-B14F-4D97-AF65-F5344CB8AC3E}">
        <p14:creationId xmlns:p14="http://schemas.microsoft.com/office/powerpoint/2010/main" val="32000102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59822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0829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00083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61446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35744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626316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3374127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extLst>
      <p:ext uri="{BB962C8B-B14F-4D97-AF65-F5344CB8AC3E}">
        <p14:creationId xmlns:p14="http://schemas.microsoft.com/office/powerpoint/2010/main" val="24645146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545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304800" y="401706"/>
            <a:ext cx="8133522" cy="6286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solidFill>
                  <a:schemeClr val="tx1"/>
                </a:solidFill>
                <a:latin typeface="Arial Black" panose="020B0A04020102020204" pitchFamily="34" charset="0"/>
              </a:rPr>
              <a:t>SISTEMA GENITALE FEMMINILE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088" y="1001499"/>
            <a:ext cx="4969564" cy="56937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07332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107504" y="116632"/>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a:t>
            </a:r>
            <a:r>
              <a:rPr lang="it-IT" altLang="it-IT" sz="2100" b="1">
                <a:latin typeface="Comic Sans MS" panose="030F0902030302020204" pitchFamily="66" charset="0"/>
              </a:rPr>
              <a:t>GONADI MASCHILI: TESTICOLI o DIDIMI</a:t>
            </a:r>
            <a:endParaRPr lang="it-IT" altLang="it-IT" sz="2100" b="1" dirty="0">
              <a:latin typeface="Comic Sans MS" panose="030F0902030302020204" pitchFamily="66" charset="0"/>
            </a:endParaRP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3496033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766980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32811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268760"/>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5400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99082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extLst>
      <p:ext uri="{BB962C8B-B14F-4D97-AF65-F5344CB8AC3E}">
        <p14:creationId xmlns:p14="http://schemas.microsoft.com/office/powerpoint/2010/main" val="11446642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449931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39552" y="1524000"/>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extLst>
      <p:ext uri="{BB962C8B-B14F-4D97-AF65-F5344CB8AC3E}">
        <p14:creationId xmlns:p14="http://schemas.microsoft.com/office/powerpoint/2010/main" val="21723444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4737326" y="369057"/>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395536" y="620688"/>
            <a:ext cx="4169272" cy="5688632"/>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 che si riuniscono posteriormente a formare il CORPO di HIGHMORO o MEDIASTINO (ILO del TESTICOLO con RETE TESTIS)</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 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7330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52400" y="228600"/>
            <a:ext cx="8763000" cy="609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PARENCHIMA</a:t>
            </a:r>
          </a:p>
        </p:txBody>
      </p:sp>
      <p:sp>
        <p:nvSpPr>
          <p:cNvPr id="24578" name="Rectangle 2"/>
          <p:cNvSpPr>
            <a:spLocks noGrp="1" noChangeArrowheads="1"/>
          </p:cNvSpPr>
          <p:nvPr>
            <p:ph idx="1"/>
          </p:nvPr>
        </p:nvSpPr>
        <p:spPr>
          <a:xfrm>
            <a:off x="899592" y="1066800"/>
            <a:ext cx="7704856" cy="5791200"/>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duster" panose="03050602040202020205" pitchFamily="66" charset="77"/>
              </a:rPr>
              <a:t>Ogni LOBULO TESTICOLARE contiene TUBULI CONTORTI SEMINIFERI (lunghi da 30 a 70 cm), che, tramite i molto brevi TUBULI RETTI,  si aprono nella RETE TESTIS, situata nel già citato Corpo di HIGMORO del Margine Posteriore.</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duster"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duster" panose="03050602040202020205" pitchFamily="66" charset="77"/>
              </a:rPr>
              <a:t>I TUBULI SEMINIFERI hanno un decorso contorto e presentano anastomosi sia nell’ ambito dello stesso lobulo, sia con tubuli seminiferi di lobuli contigui.</a:t>
            </a:r>
          </a:p>
        </p:txBody>
      </p:sp>
    </p:spTree>
    <p:extLst>
      <p:ext uri="{BB962C8B-B14F-4D97-AF65-F5344CB8AC3E}">
        <p14:creationId xmlns:p14="http://schemas.microsoft.com/office/powerpoint/2010/main" val="2088733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1446652" y="213452"/>
            <a:ext cx="6686550" cy="7429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800" dirty="0">
                <a:solidFill>
                  <a:schemeClr val="tx1"/>
                </a:solidFill>
                <a:latin typeface="Arial Black" panose="020B0A04020102020204" pitchFamily="34" charset="0"/>
              </a:rPr>
              <a:t>ORGANI GENITALI FEMMINILI NELLA PICCOLA PELVI</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37241" y="1355074"/>
            <a:ext cx="6373717" cy="5147313"/>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72035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7584" y="990600"/>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extLst>
      <p:ext uri="{BB962C8B-B14F-4D97-AF65-F5344CB8AC3E}">
        <p14:creationId xmlns:p14="http://schemas.microsoft.com/office/powerpoint/2010/main" val="5457405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2777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1826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327351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70445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4322713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76200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7180033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9488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extLst>
      <p:ext uri="{BB962C8B-B14F-4D97-AF65-F5344CB8AC3E}">
        <p14:creationId xmlns:p14="http://schemas.microsoft.com/office/powerpoint/2010/main" val="35033596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2095868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007165" y="324264"/>
            <a:ext cx="7603435" cy="801291"/>
          </a:xfrm>
          <a:ln/>
        </p:spPr>
        <p:txBody>
          <a:bodyPr>
            <a:noAutofit/>
          </a:bodyPr>
          <a:lstStyle/>
          <a:p>
            <a:pP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solidFill>
                  <a:schemeClr val="tx1"/>
                </a:solidFill>
                <a:latin typeface="Arial Black" panose="020B0A04020102020204" pitchFamily="34" charset="0"/>
              </a:rPr>
              <a:t>OVARIO UTERO TUBE UTERINE</a:t>
            </a:r>
          </a:p>
        </p:txBody>
      </p:sp>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91366" y="1643270"/>
            <a:ext cx="8197427" cy="4505739"/>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80241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755576" y="914400"/>
            <a:ext cx="7704856" cy="5867400"/>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Essa invia alcuni SEPIMENTI nella TESTA che delimitano i CONI VASCOLOSI, che si formano dai CONDOTTI (</a:t>
            </a:r>
            <a:r>
              <a:rPr lang="it-IT" altLang="it-IT" sz="2500" b="1" dirty="0" err="1">
                <a:latin typeface="Comic Sans MS" panose="030F0902030302020204" pitchFamily="66" charset="0"/>
              </a:rPr>
              <a:t>Duttuli</a:t>
            </a:r>
            <a:r>
              <a:rPr lang="it-IT" altLang="it-IT" sz="2500" b="1" dirty="0">
                <a:latin typeface="Comic Sans MS" panose="030F0902030302020204" pitchFamily="66" charset="0"/>
              </a:rPr>
              <a:t>) EFFERENTI che si dipartono dalla RETE TESTIS, e che si avvolgono A SPIRALE su se stessi.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500" b="1" dirty="0">
                <a:latin typeface="Comic Sans MS" panose="030F0902030302020204" pitchFamily="66" charset="0"/>
              </a:rPr>
              <a:t>Tali Condotti (</a:t>
            </a:r>
            <a:r>
              <a:rPr lang="it-IT" altLang="it-IT" sz="2500" b="1" dirty="0" err="1">
                <a:latin typeface="Comic Sans MS" panose="030F0902030302020204" pitchFamily="66" charset="0"/>
              </a:rPr>
              <a:t>Duttuli</a:t>
            </a:r>
            <a:r>
              <a:rPr lang="it-IT" altLang="it-IT" sz="2500" b="1" dirty="0">
                <a:latin typeface="Comic Sans MS" panose="030F0902030302020204" pitchFamily="66" charset="0"/>
              </a:rPr>
              <a:t>) Efferenti convergono a formare il CONDOTTO DELL’ EPIDIDIMO (diametro sui 0.4 mm) che percorre tutto l’ organo, essendo altamente ripiegato e «compattato» su se stesso, per una lunghezza totale che si aggira attorno ai </a:t>
            </a:r>
            <a:r>
              <a:rPr lang="it-IT" altLang="it-IT" sz="2500" b="1" u="sng" dirty="0">
                <a:latin typeface="Comic Sans MS" panose="030F0902030302020204" pitchFamily="66" charset="0"/>
              </a:rPr>
              <a:t>6 METRI</a:t>
            </a:r>
            <a:r>
              <a:rPr lang="it-IT" altLang="it-IT" sz="2500" b="1" dirty="0">
                <a:latin typeface="Comic Sans MS" panose="030F0902030302020204" pitchFamily="66" charset="0"/>
              </a:rPr>
              <a:t>.</a:t>
            </a: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alt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it-IT" alt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5966016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67116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296483" y="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CONDOTTO dell’ 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39938" name="Rectangle 2"/>
          <p:cNvSpPr>
            <a:spLocks noGrp="1" noChangeArrowheads="1"/>
          </p:cNvSpPr>
          <p:nvPr>
            <p:ph idx="1"/>
          </p:nvPr>
        </p:nvSpPr>
        <p:spPr>
          <a:xfrm>
            <a:off x="755576" y="1219200"/>
            <a:ext cx="7560840"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Vi avviene la CAPACITAZIONE (ossia l’ Attivazione) degli SPERMATOZOI</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CELLULE BASALI, di forma POLIEDRICA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MUSCOLARE (FIBROCELLULE MUSCOLARI LISCE a Decorso CIRCOLARE)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TONACA AVVENTIZIA di Tessuto Connettivo Fibroso.</a:t>
            </a:r>
          </a:p>
        </p:txBody>
      </p:sp>
    </p:spTree>
    <p:extLst>
      <p:ext uri="{BB962C8B-B14F-4D97-AF65-F5344CB8AC3E}">
        <p14:creationId xmlns:p14="http://schemas.microsoft.com/office/powerpoint/2010/main" val="422164174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85491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755576" y="1196752"/>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extLst>
      <p:ext uri="{BB962C8B-B14F-4D97-AF65-F5344CB8AC3E}">
        <p14:creationId xmlns:p14="http://schemas.microsoft.com/office/powerpoint/2010/main" val="2816745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11180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143000"/>
            <a:ext cx="8280920" cy="54102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Nelle AMPOLLE DEFERENZIALI l’ epitelio cilindrico perde le </a:t>
            </a:r>
            <a:r>
              <a:rPr lang="it-IT" altLang="it-IT" sz="2800" b="1" dirty="0" err="1">
                <a:latin typeface="Chalkboard" panose="03050602040202020205" pitchFamily="66" charset="77"/>
              </a:rPr>
              <a:t>stereociglia</a:t>
            </a:r>
            <a:endParaRPr lang="it-IT" altLang="it-IT" sz="2800" b="1" dirty="0">
              <a:latin typeface="Chalkboard" panose="03050602040202020205" pitchFamily="66" charset="77"/>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(interno LONGITUDINALE, intermedio CIRCOLARE, esterno LONGITUDINALE)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 CONNETTIVO DENSO con FIBRE ELASTICHE e FIBROCELLULE MUSCOLARI LISCE</a:t>
            </a:r>
          </a:p>
        </p:txBody>
      </p:sp>
    </p:spTree>
    <p:extLst>
      <p:ext uri="{BB962C8B-B14F-4D97-AF65-F5344CB8AC3E}">
        <p14:creationId xmlns:p14="http://schemas.microsoft.com/office/powerpoint/2010/main" val="32801699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57565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11560" y="838200"/>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SPERMATICA ESTERNA</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PLESSI ANASTOMIZZATI nel PLESSO PAMPINIFORME 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SOMATICHE e AUTONOME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17506266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7259460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143000" y="446432"/>
            <a:ext cx="6858000" cy="6286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solidFill>
                  <a:schemeClr val="tx1"/>
                </a:solidFill>
                <a:latin typeface="Arial Black" panose="020B0A04020102020204" pitchFamily="34" charset="0"/>
              </a:rPr>
              <a:t>OVAIO</a:t>
            </a:r>
            <a:br>
              <a:rPr lang="it-IT" altLang="it-IT" sz="3200" dirty="0">
                <a:latin typeface="Arial Black" panose="020B0A04020102020204" pitchFamily="34" charset="0"/>
              </a:rPr>
            </a:br>
            <a:r>
              <a:rPr lang="it-IT" altLang="it-IT" sz="3200" dirty="0">
                <a:solidFill>
                  <a:schemeClr val="tx1"/>
                </a:solidFill>
                <a:latin typeface="Arial Black" panose="020B0A04020102020204" pitchFamily="34" charset="0"/>
              </a:rPr>
              <a:t>GENERALITA’</a:t>
            </a:r>
          </a:p>
        </p:txBody>
      </p:sp>
      <p:sp>
        <p:nvSpPr>
          <p:cNvPr id="8194" name="Rectangle 2"/>
          <p:cNvSpPr>
            <a:spLocks noGrp="1" noChangeArrowheads="1"/>
          </p:cNvSpPr>
          <p:nvPr>
            <p:ph idx="1"/>
          </p:nvPr>
        </p:nvSpPr>
        <p:spPr>
          <a:xfrm>
            <a:off x="768625" y="1404730"/>
            <a:ext cx="8123583" cy="5314122"/>
          </a:xfrm>
          <a:ln/>
        </p:spPr>
        <p:txBody>
          <a:bodyPr/>
          <a:lstStyle/>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dirty="0">
                <a:solidFill>
                  <a:schemeClr val="tx1"/>
                </a:solidFill>
                <a:latin typeface="Arial Black" panose="020B0A04020102020204" pitchFamily="34" charset="0"/>
              </a:rPr>
              <a:t>OVAIO (altre denominazioni sono </a:t>
            </a:r>
          </a:p>
          <a:p>
            <a:pPr marL="3572" indent="0">
              <a:spcBef>
                <a:spcPts val="525"/>
              </a:spcBef>
              <a:buClr>
                <a:schemeClr val="tx1"/>
              </a:buClr>
              <a:buNone/>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dirty="0">
                <a:latin typeface="Arial Black" panose="020B0A04020102020204" pitchFamily="34" charset="0"/>
              </a:rPr>
              <a:t>  </a:t>
            </a:r>
            <a:r>
              <a:rPr lang="it-IT" altLang="it-IT" dirty="0">
                <a:solidFill>
                  <a:schemeClr val="tx1"/>
                </a:solidFill>
                <a:latin typeface="Arial Black" panose="020B0A04020102020204" pitchFamily="34" charset="0"/>
              </a:rPr>
              <a:t>            OVARIO, OVAIA, OVARIA)</a:t>
            </a:r>
          </a:p>
          <a:p>
            <a:pPr marL="255985" indent="-251222">
              <a:spcBef>
                <a:spcPts val="525"/>
              </a:spcBef>
              <a:buClr>
                <a:schemeClr val="tx1"/>
              </a:buCl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dirty="0">
              <a:solidFill>
                <a:schemeClr val="tx1"/>
              </a:solidFill>
              <a:latin typeface="Arial Black" panose="020B0A04020102020204" pitchFamily="34" charset="0"/>
            </a:endParaRPr>
          </a:p>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dirty="0">
                <a:solidFill>
                  <a:schemeClr val="tx1"/>
                </a:solidFill>
                <a:latin typeface="Arial Black" panose="020B0A04020102020204" pitchFamily="34" charset="0"/>
              </a:rPr>
              <a:t>GONADE FEMMINILE</a:t>
            </a:r>
          </a:p>
          <a:p>
            <a:pPr marL="4763" indent="0">
              <a:spcBef>
                <a:spcPts val="525"/>
              </a:spcBef>
              <a:buClr>
                <a:schemeClr val="tx1"/>
              </a:buClr>
              <a:buNone/>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dirty="0">
                <a:latin typeface="Arial Black" panose="020B0A04020102020204" pitchFamily="34" charset="0"/>
              </a:rPr>
              <a:t> </a:t>
            </a:r>
            <a:r>
              <a:rPr lang="it-IT" altLang="it-IT" dirty="0">
                <a:solidFill>
                  <a:schemeClr val="tx1"/>
                </a:solidFill>
                <a:latin typeface="Arial Black" panose="020B0A04020102020204" pitchFamily="34" charset="0"/>
              </a:rPr>
              <a:t>  (funzione GAMETOGENICA)</a:t>
            </a:r>
          </a:p>
          <a:p>
            <a:pPr marL="255985" indent="-251222">
              <a:spcBef>
                <a:spcPts val="525"/>
              </a:spcBef>
              <a:buClr>
                <a:schemeClr val="tx1"/>
              </a:buCl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dirty="0">
              <a:solidFill>
                <a:schemeClr val="tx1"/>
              </a:solidFill>
              <a:latin typeface="Arial Black" panose="020B0A04020102020204" pitchFamily="34" charset="0"/>
            </a:endParaRPr>
          </a:p>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dirty="0">
                <a:solidFill>
                  <a:schemeClr val="tx1"/>
                </a:solidFill>
                <a:latin typeface="Arial Black" panose="020B0A04020102020204" pitchFamily="34" charset="0"/>
              </a:rPr>
              <a:t>GHIANDOLA ENDOCRINA per la produzione di ESTROGENI e PROGESTERONE</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sz="2100" dirty="0">
              <a:latin typeface="Arial Black" panose="020B0A04020102020204" pitchFamily="34" charset="0"/>
            </a:endParaRP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sz="2100" dirty="0">
              <a:latin typeface="Arial Black" panose="020B0A04020102020204" pitchFamily="34" charset="0"/>
            </a:endParaRPr>
          </a:p>
        </p:txBody>
      </p:sp>
    </p:spTree>
    <p:extLst>
      <p:ext uri="{BB962C8B-B14F-4D97-AF65-F5344CB8AC3E}">
        <p14:creationId xmlns:p14="http://schemas.microsoft.com/office/powerpoint/2010/main" val="135755929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90748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251520" y="836712"/>
            <a:ext cx="8064896"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extLst>
      <p:ext uri="{BB962C8B-B14F-4D97-AF65-F5344CB8AC3E}">
        <p14:creationId xmlns:p14="http://schemas.microsoft.com/office/powerpoint/2010/main" val="28008985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71663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467544" y="908720"/>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extLst>
      <p:ext uri="{BB962C8B-B14F-4D97-AF65-F5344CB8AC3E}">
        <p14:creationId xmlns:p14="http://schemas.microsoft.com/office/powerpoint/2010/main" val="31819512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228600" y="809328"/>
            <a:ext cx="8447856" cy="6048672"/>
          </a:xfrm>
        </p:spPr>
        <p:txBody>
          <a:bodyPr rtlCol="0">
            <a:normAutofit fontScale="40000" lnSpcReduction="20000"/>
          </a:bodyPr>
          <a:lstStyle/>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La PROSTATA è contenuta nella LOGGIA PROSTATICA, inferiormente alla Vescica Urinaria, tra le BRANCHE ISCHIO-PUBICHE ed in rapporto col Muscolo Elevatore dell’ Ano</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Ha una forma di CASTAGNA con BASE IN ALTO ed APICE in BASSO </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Asse leggermente OBLIQUO</a:t>
            </a:r>
          </a:p>
          <a:p>
            <a:pPr marL="0" indent="0" fontAlgn="auto">
              <a:lnSpc>
                <a:spcPts val="204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Consistenza DURO-ELASTICA, GRIGIO-ROSSASTRA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Dimensioni: cm (3 x 4 x 2,5)</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1588" indent="0" fontAlgn="auto">
              <a:lnSpc>
                <a:spcPts val="204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Presenta: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FACCIA ANTERIORE: convessa</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FACCIA POSTERIORE: percorsa da un solco mediano, che la suddivide in un LOBO LATERALE DESTRO e LOBO LATERALE SINISTRO</a:t>
            </a: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MARGINI LATERALI: sono molto SMUSSI, ARROTONDATI</a:t>
            </a:r>
          </a:p>
          <a:p>
            <a:pPr marL="3175" indent="0" fontAlgn="auto">
              <a:lnSpc>
                <a:spcPts val="204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4400" b="1" dirty="0">
              <a:latin typeface="Comic Sans MS" panose="030F0902030302020204" pitchFamily="66" charset="0"/>
            </a:endParaRPr>
          </a:p>
          <a:p>
            <a:pPr marL="0" indent="0" fontAlgn="auto">
              <a:lnSpc>
                <a:spcPts val="204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4400" b="1" dirty="0">
                <a:latin typeface="Comic Sans MS" panose="030F0902030302020204" pitchFamily="66" charset="0"/>
              </a:rPr>
              <a:t>APICE, posto INFERIORMENTE, circonda la PORZIONE DISTALE dell’ URETRA PROSTATICA (punto di uscita</a:t>
            </a:r>
            <a:r>
              <a:rPr lang="it-IT" altLang="it-IT" sz="2700" b="1" dirty="0">
                <a:latin typeface="Comic Sans MS" panose="030F0902030302020204" pitchFamily="66" charset="0"/>
              </a:rPr>
              <a:t>)</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34212562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003525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a:ln>
                  <a:noFill/>
                </a:ln>
                <a:solidFill>
                  <a:srgbClr val="FF3300"/>
                </a:solidFill>
                <a:effectLst/>
                <a:uLnTx/>
                <a:uFillTx/>
                <a:latin typeface="Arial Black" panose="020B0A04020102020204" pitchFamily="34" charset="0"/>
                <a:ea typeface="SimSun" panose="02010600030101010101" pitchFamily="2" charset="-122"/>
                <a:cs typeface="+mn-cs"/>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a:ln>
                  <a:noFill/>
                </a:ln>
                <a:solidFill>
                  <a:srgbClr val="00CC00"/>
                </a:solidFill>
                <a:effectLst/>
                <a:uLnTx/>
                <a:uFillTx/>
                <a:latin typeface="Arial Black" panose="020B0A04020102020204" pitchFamily="34" charset="0"/>
                <a:ea typeface="SimSun" panose="02010600030101010101" pitchFamily="2" charset="-122"/>
                <a:cs typeface="+mn-cs"/>
              </a:rPr>
              <a:t>LOBO </a:t>
            </a:r>
            <a:r>
              <a:rPr kumimoji="0" lang="it-IT" altLang="it-IT" sz="2800" b="0" i="0" u="none" strike="noStrike" kern="1200" cap="none" spc="0" normalizeH="0" baseline="0" noProof="0">
                <a:ln>
                  <a:noFill/>
                </a:ln>
                <a:solidFill>
                  <a:srgbClr val="080808"/>
                </a:solidFill>
                <a:effectLst/>
                <a:uLnTx/>
                <a:uFillTx/>
                <a:latin typeface="Arial Black" panose="020B0A04020102020204" pitchFamily="34" charset="0"/>
                <a:ea typeface="SimSun" panose="02010600030101010101" pitchFamily="2" charset="-122"/>
                <a:cs typeface="+mn-cs"/>
              </a:rPr>
              <a:t>*</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a:ln>
                  <a:noFill/>
                </a:ln>
                <a:solidFill>
                  <a:srgbClr val="00CC00"/>
                </a:solidFill>
                <a:effectLst/>
                <a:uLnTx/>
                <a:uFillTx/>
                <a:latin typeface="Arial Black" panose="020B0A04020102020204" pitchFamily="34" charset="0"/>
                <a:ea typeface="SimSun" panose="02010600030101010101" pitchFamily="2" charset="-122"/>
                <a:cs typeface="+mn-cs"/>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a:ln>
                  <a:noFill/>
                </a:ln>
                <a:solidFill>
                  <a:srgbClr val="FF9900"/>
                </a:solidFill>
                <a:effectLst/>
                <a:uLnTx/>
                <a:uFillTx/>
                <a:latin typeface="Arial Black" panose="020B0A04020102020204" pitchFamily="34" charset="0"/>
                <a:ea typeface="SimSun" panose="02010600030101010101" pitchFamily="2" charset="-122"/>
                <a:cs typeface="+mn-cs"/>
              </a:rPr>
              <a:t>LOBO</a:t>
            </a:r>
          </a:p>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a:ln>
                  <a:noFill/>
                </a:ln>
                <a:solidFill>
                  <a:srgbClr val="FF9900"/>
                </a:solidFill>
                <a:effectLst/>
                <a:uLnTx/>
                <a:uFillTx/>
                <a:latin typeface="Arial Black" panose="020B0A04020102020204" pitchFamily="34" charset="0"/>
                <a:ea typeface="SimSun" panose="02010600030101010101" pitchFamily="2" charset="-122"/>
                <a:cs typeface="+mn-cs"/>
              </a:rPr>
              <a:t>MEDIO </a:t>
            </a:r>
            <a:r>
              <a:rPr kumimoji="0" lang="it-IT" altLang="it-IT" sz="2800" b="0" i="0" u="none" strike="noStrike" kern="1200" cap="none" spc="0" normalizeH="0" baseline="0" noProof="0">
                <a:ln>
                  <a:noFill/>
                </a:ln>
                <a:solidFill>
                  <a:srgbClr val="080808"/>
                </a:solidFill>
                <a:effectLst/>
                <a:uLnTx/>
                <a:uFillTx/>
                <a:latin typeface="Arial Black" panose="020B0A04020102020204" pitchFamily="34" charset="0"/>
                <a:ea typeface="SimSun" panose="02010600030101010101" pitchFamily="2" charset="-122"/>
                <a:cs typeface="+mn-cs"/>
              </a:rPr>
              <a:t>*</a:t>
            </a:r>
            <a:r>
              <a:rPr kumimoji="0" lang="it-IT" altLang="it-IT" sz="2400" b="0" i="0" u="none" strike="noStrike" kern="1200" cap="none" spc="0" normalizeH="0" baseline="0" noProof="0">
                <a:ln>
                  <a:noFill/>
                </a:ln>
                <a:solidFill>
                  <a:srgbClr val="FF9900"/>
                </a:solidFill>
                <a:effectLst/>
                <a:uLnTx/>
                <a:uFillTx/>
                <a:latin typeface="Arial Black" panose="020B0A04020102020204" pitchFamily="34" charset="0"/>
                <a:ea typeface="SimSun" panose="02010600030101010101" pitchFamily="2" charset="-122"/>
                <a:cs typeface="+mn-cs"/>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a:ln>
                  <a:noFill/>
                </a:ln>
                <a:solidFill>
                  <a:srgbClr val="080808"/>
                </a:solidFill>
                <a:effectLst/>
                <a:uLnTx/>
                <a:uFillTx/>
                <a:latin typeface="Arial Black" panose="020B0A04020102020204" pitchFamily="34" charset="0"/>
                <a:ea typeface="SimSun" panose="02010600030101010101" pitchFamily="2" charset="-122"/>
                <a:cs typeface="+mn-cs"/>
              </a:rPr>
              <a:t>LOBO POSTERIORE *</a:t>
            </a:r>
          </a:p>
        </p:txBody>
      </p:sp>
    </p:spTree>
    <p:extLst>
      <p:ext uri="{BB962C8B-B14F-4D97-AF65-F5344CB8AC3E}">
        <p14:creationId xmlns:p14="http://schemas.microsoft.com/office/powerpoint/2010/main" val="39819719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0051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1066800"/>
            <a:ext cx="8087816" cy="5638800"/>
          </a:xfrm>
        </p:spPr>
        <p:txBody>
          <a:bodyPr rtlCol="0">
            <a:normAutofit fontScale="925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LOBI LATERALI (molte e voluminose ghiandole)</a:t>
            </a:r>
          </a:p>
        </p:txBody>
      </p:sp>
    </p:spTree>
    <p:extLst>
      <p:ext uri="{BB962C8B-B14F-4D97-AF65-F5344CB8AC3E}">
        <p14:creationId xmlns:p14="http://schemas.microsoft.com/office/powerpoint/2010/main" val="36824597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0" y="116632"/>
            <a:ext cx="9144000" cy="6096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0898" name="Rectangle 2"/>
          <p:cNvSpPr>
            <a:spLocks noGrp="1" noChangeArrowheads="1"/>
          </p:cNvSpPr>
          <p:nvPr>
            <p:ph idx="1"/>
          </p:nvPr>
        </p:nvSpPr>
        <p:spPr>
          <a:xfrm>
            <a:off x="539552" y="836712"/>
            <a:ext cx="7776864" cy="5638800"/>
          </a:xfrm>
        </p:spPr>
        <p:txBody>
          <a:bodyPr rtlCol="0">
            <a:noAutofit/>
          </a:bodyPr>
          <a:lstStyle/>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ADENOMERI GHIANDOLARI PROSTATICI: EPITELIO CILINDRICO SEMPLICE </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Secernono il SUCCO (o LIQUIDO) PROSTATICO (leggermente acido, </a:t>
            </a:r>
            <a:r>
              <a:rPr lang="it-IT" altLang="it-IT" sz="2800" b="1" dirty="0" err="1">
                <a:latin typeface="Chalkduster" panose="03050602040202020205" pitchFamily="66" charset="77"/>
              </a:rPr>
              <a:t>pH</a:t>
            </a:r>
            <a:r>
              <a:rPr lang="it-IT" altLang="it-IT" sz="2800" b="1" dirty="0">
                <a:latin typeface="Chalkduster" panose="03050602040202020205" pitchFamily="66" charset="77"/>
              </a:rPr>
              <a:t> 6,5)</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DOTTI ESCRETORI GHIANDOLARI PROSTATICI sono ampiamente RAMIFICATI e LUME VARIABILE</a:t>
            </a:r>
          </a:p>
          <a:p>
            <a:pPr marL="0" indent="0" fontAlgn="auto">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 EPITELIO di DOTTI varia da CILINDRICO SEMPLICE a CILINDRICO PLURISTRATIFICATO</a:t>
            </a:r>
          </a:p>
        </p:txBody>
      </p:sp>
    </p:spTree>
    <p:extLst>
      <p:ext uri="{BB962C8B-B14F-4D97-AF65-F5344CB8AC3E}">
        <p14:creationId xmlns:p14="http://schemas.microsoft.com/office/powerpoint/2010/main" val="32583878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251791" y="417911"/>
            <a:ext cx="7938052" cy="57269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PELVI FEMMINILE</a:t>
            </a:r>
            <a:r>
              <a:rPr lang="it-IT" altLang="it-IT" sz="3200" dirty="0"/>
              <a:t> </a:t>
            </a:r>
            <a:br>
              <a:rPr lang="it-IT" altLang="it-IT" sz="3200" dirty="0">
                <a:latin typeface="Arial Black" panose="020B0A04020102020204" pitchFamily="34" charset="0"/>
              </a:rPr>
            </a:br>
            <a:r>
              <a:rPr lang="it-IT" altLang="it-IT" sz="3200" dirty="0">
                <a:latin typeface="Arial Black" panose="020B0A04020102020204" pitchFamily="34" charset="0"/>
              </a:rPr>
              <a:t>PROIEZIONE SAGITTALE</a:t>
            </a:r>
            <a:r>
              <a:rPr lang="it-IT" altLang="it-IT" sz="3200" dirty="0"/>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451" y="1316103"/>
            <a:ext cx="7354957" cy="52975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58324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96304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6453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490330" y="300659"/>
            <a:ext cx="8216348" cy="628650"/>
          </a:xfrm>
          <a:ln/>
        </p:spPr>
        <p:txBody>
          <a:bodyPr>
            <a:noAutofit/>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3200" dirty="0">
                <a:latin typeface="Arial Black" panose="020B0A04020102020204" pitchFamily="34" charset="0"/>
              </a:rPr>
              <a:t>OVAIO </a:t>
            </a:r>
            <a:br>
              <a:rPr lang="it-IT" altLang="it-IT" sz="3200" dirty="0">
                <a:latin typeface="Arial Black" panose="020B0A04020102020204" pitchFamily="34" charset="0"/>
              </a:rPr>
            </a:br>
            <a:r>
              <a:rPr lang="it-IT" altLang="it-IT" sz="3200" dirty="0">
                <a:latin typeface="Arial Black" panose="020B0A04020102020204" pitchFamily="34" charset="0"/>
              </a:rPr>
              <a:t>RELAZIONI con IL PERITONEO</a:t>
            </a:r>
          </a:p>
        </p:txBody>
      </p:sp>
      <p:sp>
        <p:nvSpPr>
          <p:cNvPr id="13314" name="Rectangle 2"/>
          <p:cNvSpPr>
            <a:spLocks noGrp="1" noChangeArrowheads="1"/>
          </p:cNvSpPr>
          <p:nvPr>
            <p:ph idx="1"/>
          </p:nvPr>
        </p:nvSpPr>
        <p:spPr>
          <a:xfrm>
            <a:off x="636103" y="1245704"/>
            <a:ext cx="8269357" cy="5035826"/>
          </a:xfrm>
          <a:ln/>
        </p:spPr>
        <p:txBody>
          <a:bodyPr/>
          <a:lstStyle/>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600" dirty="0">
                <a:latin typeface="Arial Black" panose="020B0A04020102020204" pitchFamily="34" charset="0"/>
              </a:rPr>
              <a:t>NON RIVESTITO DAL PERITONEO, pur trovandosi ALL'INTERNO della CAVITA' PERITONEALE</a:t>
            </a:r>
          </a:p>
          <a:p>
            <a:pPr marL="255985" indent="-251222">
              <a:spcBef>
                <a:spcPts val="525"/>
              </a:spcBef>
              <a:buClr>
                <a:schemeClr val="tx1"/>
              </a:buCl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sz="2600" dirty="0">
              <a:latin typeface="Arial Black" panose="020B0A04020102020204" pitchFamily="34" charset="0"/>
            </a:endParaRPr>
          </a:p>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600" dirty="0">
                <a:latin typeface="Arial Black" panose="020B0A04020102020204" pitchFamily="34" charset="0"/>
              </a:rPr>
              <a:t>Con il PERITONEO si relaziona tramite il MESOVARIO del LEGAMENTO LARGO che si interrompe sul MARGINE ANTERIORE dell’ ORGANO</a:t>
            </a:r>
          </a:p>
          <a:p>
            <a:pPr marL="255985" indent="-251222">
              <a:spcBef>
                <a:spcPts val="525"/>
              </a:spcBef>
              <a:buClr>
                <a:schemeClr val="tx1"/>
              </a:buCl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sz="2600" dirty="0">
              <a:latin typeface="Arial Black" panose="020B0A04020102020204" pitchFamily="34" charset="0"/>
            </a:endParaRPr>
          </a:p>
          <a:p>
            <a:pPr marL="251222" indent="-251222">
              <a:spcBef>
                <a:spcPts val="525"/>
              </a:spcBef>
              <a:buClr>
                <a:schemeClr val="tx1"/>
              </a:buClr>
              <a:buFont typeface="Arial Black" panose="020B0A04020102020204" pitchFamily="34" charset="0"/>
              <a:buChar char="•"/>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r>
              <a:rPr lang="it-IT" altLang="it-IT" sz="2600" dirty="0">
                <a:latin typeface="Arial Black" panose="020B0A04020102020204" pitchFamily="34" charset="0"/>
              </a:rPr>
              <a:t>Nel MESOVARIO decorrono VASI SANGUIFERI, LINFATICI e NERVI dell’ OVAIO</a:t>
            </a:r>
          </a:p>
          <a:p>
            <a:pPr marL="255985" indent="-251222">
              <a:spcBef>
                <a:spcPts val="525"/>
              </a:spcBef>
              <a:buClrTx/>
              <a:tabLst>
                <a:tab pos="251222" algn="l"/>
                <a:tab pos="329804" algn="l"/>
                <a:tab pos="666750" algn="l"/>
                <a:tab pos="1003697" algn="l"/>
                <a:tab pos="1340644" algn="l"/>
                <a:tab pos="1677591" algn="l"/>
                <a:tab pos="2014538" algn="l"/>
                <a:tab pos="2351485" algn="l"/>
                <a:tab pos="2688431" algn="l"/>
                <a:tab pos="3025379" algn="l"/>
                <a:tab pos="3362325" algn="l"/>
                <a:tab pos="3699272" algn="l"/>
                <a:tab pos="4036219" algn="l"/>
                <a:tab pos="4373166" algn="l"/>
                <a:tab pos="4710113" algn="l"/>
                <a:tab pos="5047060" algn="l"/>
                <a:tab pos="5384006" algn="l"/>
                <a:tab pos="5720954" algn="l"/>
                <a:tab pos="6057900" algn="l"/>
                <a:tab pos="6394847" algn="l"/>
                <a:tab pos="6731794" algn="l"/>
              </a:tabLst>
            </a:pPr>
            <a:endParaRPr lang="it-IT" altLang="it-IT" sz="2100" dirty="0">
              <a:latin typeface="Arial Black" panose="020B0A04020102020204" pitchFamily="34" charset="0"/>
            </a:endParaRPr>
          </a:p>
        </p:txBody>
      </p:sp>
    </p:spTree>
    <p:extLst>
      <p:ext uri="{BB962C8B-B14F-4D97-AF65-F5344CB8AC3E}">
        <p14:creationId xmlns:p14="http://schemas.microsoft.com/office/powerpoint/2010/main" val="12937847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2095</Words>
  <Application>Microsoft Macintosh PowerPoint</Application>
  <PresentationFormat>Presentazione su schermo (4:3)</PresentationFormat>
  <Paragraphs>365</Paragraphs>
  <Slides>81</Slides>
  <Notes>74</Notes>
  <HiddenSlides>0</HiddenSlides>
  <MMClips>0</MMClips>
  <ScaleCrop>false</ScaleCrop>
  <HeadingPairs>
    <vt:vector size="8" baseType="variant">
      <vt:variant>
        <vt:lpstr>Caratteri utilizzati</vt:lpstr>
      </vt:variant>
      <vt:variant>
        <vt:i4>18</vt:i4>
      </vt:variant>
      <vt:variant>
        <vt:lpstr>Tema</vt:lpstr>
      </vt:variant>
      <vt:variant>
        <vt:i4>3</vt:i4>
      </vt:variant>
      <vt:variant>
        <vt:lpstr>Server OLE incorporati</vt:lpstr>
      </vt:variant>
      <vt:variant>
        <vt:i4>0</vt:i4>
      </vt:variant>
      <vt:variant>
        <vt:lpstr>Titoli diapositive</vt:lpstr>
      </vt:variant>
      <vt:variant>
        <vt:i4>81</vt:i4>
      </vt:variant>
    </vt:vector>
  </HeadingPairs>
  <TitlesOfParts>
    <vt:vector size="102" baseType="lpstr">
      <vt:lpstr>ＭＳ Ｐゴシック</vt:lpstr>
      <vt:lpstr>SimSun</vt:lpstr>
      <vt:lpstr>Arial</vt:lpstr>
      <vt:lpstr>Arial Black</vt:lpstr>
      <vt:lpstr>Calibri</vt:lpstr>
      <vt:lpstr>Calibri Light</vt:lpstr>
      <vt:lpstr>Chalkboard</vt:lpstr>
      <vt:lpstr>Chalkboard SE</vt:lpstr>
      <vt:lpstr>Chalkduster</vt:lpstr>
      <vt:lpstr>Comic Sans MS</vt:lpstr>
      <vt:lpstr>Copperplate</vt:lpstr>
      <vt:lpstr>Gurmukhi MN</vt:lpstr>
      <vt:lpstr>Lucida Sans Unicode</vt:lpstr>
      <vt:lpstr>Times New Roman</vt:lpstr>
      <vt:lpstr>Tw Cen MT</vt:lpstr>
      <vt:lpstr>Tw Cen MT Condensed</vt:lpstr>
      <vt:lpstr>Wingdings</vt:lpstr>
      <vt:lpstr>Wingdings 3</vt:lpstr>
      <vt:lpstr>1_Tema di Office</vt:lpstr>
      <vt:lpstr>Tema di Office</vt:lpstr>
      <vt:lpstr>1_Integrale</vt:lpstr>
      <vt:lpstr>SISTEMI  GENITALI</vt:lpstr>
      <vt:lpstr>SISTEMA GENITALE FEMMINILE </vt:lpstr>
      <vt:lpstr>SISTEMA  GENITALE  FEMMINILE</vt:lpstr>
      <vt:lpstr>SISTEMA GENITALE FEMMINILE</vt:lpstr>
      <vt:lpstr>ORGANI GENITALI FEMMINILI NELLA PICCOLA PELVI</vt:lpstr>
      <vt:lpstr>OVARIO UTERO TUBE UTERINE</vt:lpstr>
      <vt:lpstr>OVAIO GENERALITA’</vt:lpstr>
      <vt:lpstr>PELVI FEMMINILE  PROIEZIONE SAGITTALE </vt:lpstr>
      <vt:lpstr>OVAIO  RELAZIONI con IL PERITONEO</vt:lpstr>
      <vt:lpstr>OVAIO SCHEMA STRUTTURALE</vt:lpstr>
      <vt:lpstr>UTERO</vt:lpstr>
      <vt:lpstr>PICCOLA PELVI FEMMINILE</vt:lpstr>
      <vt:lpstr>UTERO  GENERALITA’  MORFOLOGICHE</vt:lpstr>
      <vt:lpstr>UTERO  VARIAZIONI DI DIMENSIONI</vt:lpstr>
      <vt:lpstr>UTERO ASPETTI ANATOMO-TOPOGRAFICI</vt:lpstr>
      <vt:lpstr>UTERO ANTIVERSIONE ed ANTIFLESSIONE</vt:lpstr>
      <vt:lpstr>UTERO CONFORMAZIONE INTERNA</vt:lpstr>
      <vt:lpstr>UTERO ASPETTI ANATOMO-MICROSCOPICI</vt:lpstr>
      <vt:lpstr>UTERO  STRUTTURA MICROSCOPICA</vt:lpstr>
      <vt:lpstr>ENDOMETRIO SCHEMA STRUTTURALE</vt:lpstr>
      <vt:lpstr>UTERO ASPETTI ANATOMO-MICROSCOPICI (CORPO – FONDO UTERINO)</vt:lpstr>
      <vt:lpstr>UTERO COLLO (CERVICE) UTERINO</vt:lpstr>
      <vt:lpstr>UTERO FASI DI MODIFICAZIONI dell’ ENDOMETRIO (CICLO UTERINO o Ciclo «Mestruale»)</vt:lpstr>
      <vt:lpstr>CICLI OVARICO ed UTERINO CORRELAZIONE</vt:lpstr>
      <vt:lpstr>MIOMETRIO ORIENTAMENTO FIBROCELLULE</vt:lpstr>
      <vt:lpstr>M A M M E L L A </vt:lpstr>
      <vt:lpstr>MAMMELLA</vt:lpstr>
      <vt:lpstr>MAMMELLA MORFOLOGIA MACROSCOPICA</vt:lpstr>
      <vt:lpstr>GHIANDOLA MAMMARIA</vt:lpstr>
      <vt:lpstr>GHIANDOLA MAMMARIA</vt:lpstr>
      <vt:lpstr>GHIANDOLA MAMMARIA: SCHEMA STRUTTURALE in VARIE FASI FUNZIONALI</vt:lpstr>
      <vt:lpstr>Presentazione standard di PowerPoint</vt:lpstr>
      <vt:lpstr>GHIANDOLA MAMMARIA ULTRASTRUTTURA</vt:lpstr>
      <vt:lpstr>Presentazione standard di PowerPoint</vt:lpstr>
      <vt:lpstr>MAMMELLA: DRENAGGIO LINFATICO</vt:lpstr>
      <vt:lpstr>MAMMELLA SUDDIVISIONE in QUADRANTI  (a fini di terapia chirurgica)</vt:lpstr>
      <vt:lpstr>SISTEMA  GENITALE  M A S C H I L E</vt:lpstr>
      <vt:lpstr>SISTEMA GENITALE MASCHILE</vt:lpstr>
      <vt:lpstr>Presentazione standard di PowerPoint</vt:lpstr>
      <vt:lpstr>Presentazione standard di PowerPoint</vt:lpstr>
      <vt:lpstr> T E S T I C O L O (D i d i m o)  </vt:lpstr>
      <vt:lpstr>Presentazione standard di PowerPoint</vt:lpstr>
      <vt:lpstr>TESTICOLO ASPETTI ANATOMO-TOPOGRAFICI</vt:lpstr>
      <vt:lpstr>DISCESA del TESTICOLO </vt:lpstr>
      <vt:lpstr>TESTICOLO (DIDIMO)</vt:lpstr>
      <vt:lpstr>Presentazione standard di PowerPoint</vt:lpstr>
      <vt:lpstr>TESTICOLO CARATTERI ANATOMO-MACROSCOPICI</vt:lpstr>
      <vt:lpstr>Struttura del testicolo</vt:lpstr>
      <vt:lpstr>TESTICOLO  PARENCHIMA</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EPIDIDIMO</vt:lpstr>
      <vt:lpstr>Presentazione standard di PowerPoint</vt:lpstr>
      <vt:lpstr>EPIDIDIMO STRUTTURA</vt:lpstr>
      <vt:lpstr>Presentazione standard di PowerPoint</vt:lpstr>
      <vt:lpstr>CONDOTTO dell’ EPIDIDIMO STRUTTURA</vt:lpstr>
      <vt:lpstr>Presentazione standard di PowerPoint</vt:lpstr>
      <vt:lpstr>DOTTO (o CANALE) DEFERENTE</vt:lpstr>
      <vt:lpstr>Presentazione standard di PowerPoint</vt:lpstr>
      <vt:lpstr>DOTTO DEFERENTE STRUTTURA</vt:lpstr>
      <vt:lpstr>Presentazione standard di PowerPoint</vt:lpstr>
      <vt:lpstr>COMPONENTI del FUNICOLO  SPERMATICO</vt:lpstr>
      <vt:lpstr> G H I A N D O L E    S P E R M A T I C H E </vt:lpstr>
      <vt:lpstr>Presentazione standard di PowerPoint</vt:lpstr>
      <vt:lpstr>Presentazione standard di PowerPoint</vt:lpstr>
      <vt:lpstr>Presentazione standard di PowerPoint</vt:lpstr>
      <vt:lpstr>PROSTATA</vt:lpstr>
      <vt:lpstr>PROSTATA CARATTERI MORFOLOGICI </vt:lpstr>
      <vt:lpstr>Presentazione standard di PowerPoint</vt:lpstr>
      <vt:lpstr>PROSTATA: LOBI ANTERIORE, MEDIO, LATERALI e POSTERIORE</vt:lpstr>
      <vt:lpstr>PROSTATA: PALPAZIONE TRANSRETTALE</vt:lpstr>
      <vt:lpstr>PROSTATA STRUTTURA</vt:lpstr>
      <vt:lpstr>PROSTATA  STRUTTURA MICROSCOPICA</vt:lpstr>
      <vt:lpstr>Presentazione standard di PowerPoint</vt:lpstr>
      <vt:lpstr>Presentazione standard di PowerPoint</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VITTORIO GRILL</dc:creator>
  <cp:lastModifiedBy>Utente di Microsoft Office</cp:lastModifiedBy>
  <cp:revision>37</cp:revision>
  <dcterms:created xsi:type="dcterms:W3CDTF">2017-03-27T10:08:23Z</dcterms:created>
  <dcterms:modified xsi:type="dcterms:W3CDTF">2021-03-12T14:39:57Z</dcterms:modified>
</cp:coreProperties>
</file>