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435" autoAdjust="0"/>
  </p:normalViewPr>
  <p:slideViewPr>
    <p:cSldViewPr snapToGrid="0">
      <p:cViewPr>
        <p:scale>
          <a:sx n="72" d="100"/>
          <a:sy n="72" d="100"/>
        </p:scale>
        <p:origin x="-55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46DCB-0A31-47ED-B4DE-0A064AD249B6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701F8-9487-412B-849C-D42AF84A5C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50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3CE385BC-1987-40A1-8D21-E23FEF16EA88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056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2F67DACA-2E17-47B1-8D36-B2322815AA5C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13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5611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584CA900-AC88-44BC-8F68-E7DCB766B9F4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14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72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584CA900-AC88-44BC-8F68-E7DCB766B9F4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15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528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1770F377-58A0-4AF9-A08F-6248E35D3EC3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16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0889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1770F377-58A0-4AF9-A08F-6248E35D3EC3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17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46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1770F377-58A0-4AF9-A08F-6248E35D3EC3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18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6957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1770F377-58A0-4AF9-A08F-6248E35D3EC3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19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4223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A626FD77-FBC6-4468-B1DA-C217F7F71D9A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20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1183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45B99EC9-0DAF-463D-A1C8-66DD2682AF9E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21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842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48AD4FC4-7D87-4A58-BCBA-765B98A7E27E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3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423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4BD0C34F-3655-48D1-A8F9-921EA8C7FCA9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4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273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01DA3B5D-B6B4-46D1-9654-69355337A039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6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109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63B34B87-C838-40D3-BB64-AA2815A51C46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8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802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CEDED12C-D86F-4917-B2FF-DEB676E1A3C4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9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065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C73B005E-F8E4-4905-961F-B5DD4C49F43B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10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101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D819635A-850B-48C4-9C04-2BD18FCCA6FC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11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163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34DD79C6-3A59-44C5-BF75-A645B4C7ECBE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12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714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B8B-7B6C-4955-9FFA-F66FE3E874B5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95BB-6C84-46F6-BDD8-1E90DD645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88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B8B-7B6C-4955-9FFA-F66FE3E874B5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95BB-6C84-46F6-BDD8-1E90DD645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44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B8B-7B6C-4955-9FFA-F66FE3E874B5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95BB-6C84-46F6-BDD8-1E90DD645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2209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09320"/>
            <a:ext cx="12192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</a:rPr>
              <a:t>J. Gruber, </a:t>
            </a:r>
            <a:r>
              <a:rPr lang="it-IT" sz="1400" i="1" dirty="0" smtClean="0">
                <a:solidFill>
                  <a:schemeClr val="bg1">
                    <a:lumMod val="50000"/>
                  </a:schemeClr>
                </a:solidFill>
              </a:rPr>
              <a:t>Scienza delle finanze</a:t>
            </a:r>
            <a:r>
              <a:rPr lang="it-IT" sz="1400" i="0" dirty="0" smtClean="0">
                <a:solidFill>
                  <a:schemeClr val="bg1">
                    <a:lumMod val="50000"/>
                  </a:schemeClr>
                </a:solidFill>
              </a:rPr>
              <a:t>, 2018</a:t>
            </a:r>
            <a:endParaRPr lang="it-IT" sz="1400" i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39349" y="6453336"/>
            <a:ext cx="14401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" b="0" dirty="0" smtClean="0"/>
              <a:t>© EGEA S.p.A.</a:t>
            </a:r>
            <a:endParaRPr lang="it-IT" sz="600" b="0" dirty="0"/>
          </a:p>
        </p:txBody>
      </p:sp>
      <p:grpSp>
        <p:nvGrpSpPr>
          <p:cNvPr id="11" name="Gruppo 10"/>
          <p:cNvGrpSpPr/>
          <p:nvPr/>
        </p:nvGrpSpPr>
        <p:grpSpPr>
          <a:xfrm>
            <a:off x="335360" y="188640"/>
            <a:ext cx="1200000" cy="6696744"/>
            <a:chOff x="251520" y="188640"/>
            <a:chExt cx="900000" cy="6696744"/>
          </a:xfrm>
        </p:grpSpPr>
        <p:cxnSp>
          <p:nvCxnSpPr>
            <p:cNvPr id="12" name="Connettore 1 11"/>
            <p:cNvCxnSpPr/>
            <p:nvPr/>
          </p:nvCxnSpPr>
          <p:spPr>
            <a:xfrm>
              <a:off x="251520" y="188640"/>
              <a:ext cx="0" cy="6696744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ttangolo 13"/>
            <p:cNvSpPr/>
            <p:nvPr/>
          </p:nvSpPr>
          <p:spPr>
            <a:xfrm>
              <a:off x="251520" y="188640"/>
              <a:ext cx="900000" cy="21602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 dirty="0"/>
            </a:p>
          </p:txBody>
        </p:sp>
      </p:grpSp>
      <p:grpSp>
        <p:nvGrpSpPr>
          <p:cNvPr id="15" name="Gruppo 14"/>
          <p:cNvGrpSpPr/>
          <p:nvPr/>
        </p:nvGrpSpPr>
        <p:grpSpPr>
          <a:xfrm>
            <a:off x="10608501" y="6309320"/>
            <a:ext cx="1583499" cy="336770"/>
            <a:chOff x="7956376" y="6309320"/>
            <a:chExt cx="1187624" cy="336770"/>
          </a:xfrm>
        </p:grpSpPr>
        <p:cxnSp>
          <p:nvCxnSpPr>
            <p:cNvPr id="16" name="Connettore 1 15"/>
            <p:cNvCxnSpPr/>
            <p:nvPr/>
          </p:nvCxnSpPr>
          <p:spPr>
            <a:xfrm>
              <a:off x="7956376" y="6309320"/>
              <a:ext cx="11876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Immagine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6376" y="6318724"/>
              <a:ext cx="900000" cy="3273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24101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B8B-7B6C-4955-9FFA-F66FE3E874B5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95BB-6C84-46F6-BDD8-1E90DD645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300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B8B-7B6C-4955-9FFA-F66FE3E874B5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95BB-6C84-46F6-BDD8-1E90DD645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9800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B8B-7B6C-4955-9FFA-F66FE3E874B5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95BB-6C84-46F6-BDD8-1E90DD645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46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B8B-7B6C-4955-9FFA-F66FE3E874B5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95BB-6C84-46F6-BDD8-1E90DD645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519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B8B-7B6C-4955-9FFA-F66FE3E874B5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95BB-6C84-46F6-BDD8-1E90DD645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9123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B8B-7B6C-4955-9FFA-F66FE3E874B5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95BB-6C84-46F6-BDD8-1E90DD645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B8B-7B6C-4955-9FFA-F66FE3E874B5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95BB-6C84-46F6-BDD8-1E90DD645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151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6B8B-7B6C-4955-9FFA-F66FE3E874B5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95BB-6C84-46F6-BDD8-1E90DD645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909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66B8B-7B6C-4955-9FFA-F66FE3E874B5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195BB-6C84-46F6-BDD8-1E90DD645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75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2552700" y="1584326"/>
            <a:ext cx="8115300" cy="147002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Beni pubblici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21876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3"/>
          <p:cNvSpPr>
            <a:spLocks noChangeArrowheads="1"/>
          </p:cNvSpPr>
          <p:nvPr/>
        </p:nvSpPr>
        <p:spPr bwMode="auto">
          <a:xfrm>
            <a:off x="2438400" y="1593850"/>
            <a:ext cx="73152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Il problema del free rider non porta alla completa assenza della fornitura privata di beni pubblici.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Quando si dà ai fornitori privati la facoltà di risolvere il problema della </a:t>
            </a:r>
            <a:r>
              <a:rPr lang="it-IT" sz="2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non-escludibilità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 essi possono produrre la quantità efficiente del bene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Il settore privato, in qualche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caso (es. i fari),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per fornire beni pubblici, può combattere il problema del free rider addebitando agli utilizzatori tariffe che sono proporzionali alla loro valutazione del bene pubblico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2438400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I fornitori privati possono risolvere il problema del free rider?</a:t>
            </a:r>
          </a:p>
        </p:txBody>
      </p:sp>
    </p:spTree>
    <p:extLst>
      <p:ext uri="{BB962C8B-B14F-4D97-AF65-F5344CB8AC3E}">
        <p14:creationId xmlns:p14="http://schemas.microsoft.com/office/powerpoint/2010/main" val="25695177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6"/>
          <p:cNvSpPr>
            <a:spLocks noChangeArrowheads="1"/>
          </p:cNvSpPr>
          <p:nvPr/>
        </p:nvSpPr>
        <p:spPr bwMode="auto">
          <a:xfrm>
            <a:off x="2438400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endParaRPr lang="en-US" sz="2400" dirty="0">
              <a:solidFill>
                <a:srgbClr val="4597A0"/>
              </a:solidFill>
              <a:latin typeface="Arial" pitchFamily="34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 idx="4294967295"/>
          </p:nvPr>
        </p:nvSpPr>
        <p:spPr>
          <a:xfrm>
            <a:off x="2438400" y="400050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l"/>
            <a:r>
              <a:rPr lang="en-US" sz="2400" dirty="0" err="1">
                <a:solidFill>
                  <a:srgbClr val="4597A0"/>
                </a:solidFill>
                <a:latin typeface="Arial" pitchFamily="34" charset="0"/>
              </a:rPr>
              <a:t>Quando</a:t>
            </a:r>
            <a:r>
              <a:rPr lang="en-US" sz="2400" dirty="0">
                <a:solidFill>
                  <a:srgbClr val="4597A0"/>
                </a:solidFill>
                <a:latin typeface="Arial" pitchFamily="34" charset="0"/>
              </a:rPr>
              <a:t> è </a:t>
            </a:r>
            <a:r>
              <a:rPr lang="en-US" sz="2400" dirty="0" err="1">
                <a:solidFill>
                  <a:srgbClr val="4597A0"/>
                </a:solidFill>
                <a:latin typeface="Arial" pitchFamily="34" charset="0"/>
              </a:rPr>
              <a:t>probabile</a:t>
            </a:r>
            <a:r>
              <a:rPr lang="en-US" sz="2400" dirty="0">
                <a:solidFill>
                  <a:srgbClr val="4597A0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4597A0"/>
                </a:solidFill>
                <a:latin typeface="Arial" pitchFamily="34" charset="0"/>
              </a:rPr>
              <a:t>che</a:t>
            </a:r>
            <a:r>
              <a:rPr lang="en-US" sz="2400" dirty="0">
                <a:solidFill>
                  <a:srgbClr val="4597A0"/>
                </a:solidFill>
                <a:latin typeface="Arial" pitchFamily="34" charset="0"/>
              </a:rPr>
              <a:t> la </a:t>
            </a:r>
            <a:r>
              <a:rPr lang="en-US" sz="2400" dirty="0" err="1">
                <a:solidFill>
                  <a:srgbClr val="4597A0"/>
                </a:solidFill>
                <a:latin typeface="Arial" pitchFamily="34" charset="0"/>
              </a:rPr>
              <a:t>fornitura</a:t>
            </a:r>
            <a:r>
              <a:rPr lang="en-US" sz="2400" dirty="0">
                <a:solidFill>
                  <a:srgbClr val="4597A0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4597A0"/>
                </a:solidFill>
                <a:latin typeface="Arial" pitchFamily="34" charset="0"/>
              </a:rPr>
              <a:t>privata</a:t>
            </a:r>
            <a:r>
              <a:rPr lang="en-US" sz="2400" dirty="0">
                <a:solidFill>
                  <a:srgbClr val="4597A0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4597A0"/>
                </a:solidFill>
                <a:latin typeface="Arial" pitchFamily="34" charset="0"/>
              </a:rPr>
              <a:t>risolva</a:t>
            </a:r>
            <a:r>
              <a:rPr lang="en-US" sz="2400" dirty="0">
                <a:solidFill>
                  <a:srgbClr val="4597A0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4597A0"/>
                </a:solidFill>
                <a:latin typeface="Arial" pitchFamily="34" charset="0"/>
              </a:rPr>
              <a:t>il</a:t>
            </a:r>
            <a:r>
              <a:rPr lang="en-US" sz="2400" dirty="0">
                <a:solidFill>
                  <a:srgbClr val="4597A0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4597A0"/>
                </a:solidFill>
                <a:latin typeface="Arial" pitchFamily="34" charset="0"/>
              </a:rPr>
              <a:t>problema</a:t>
            </a:r>
            <a:r>
              <a:rPr lang="en-US" sz="2400" dirty="0">
                <a:solidFill>
                  <a:srgbClr val="4597A0"/>
                </a:solidFill>
                <a:latin typeface="Arial" pitchFamily="34" charset="0"/>
              </a:rPr>
              <a:t> del </a:t>
            </a:r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free</a:t>
            </a:r>
            <a:r>
              <a:rPr lang="en-US" sz="2400" dirty="0">
                <a:solidFill>
                  <a:srgbClr val="4597A0"/>
                </a:solidFill>
                <a:latin typeface="Arial" pitchFamily="34" charset="0"/>
              </a:rPr>
              <a:t> rider?</a:t>
            </a:r>
            <a:r>
              <a:rPr lang="en-US" dirty="0" smtClean="0">
                <a:solidFill>
                  <a:srgbClr val="4597A0"/>
                </a:solidFill>
                <a:latin typeface="Arial" pitchFamily="34" charset="0"/>
              </a:rPr>
              <a:t/>
            </a:r>
            <a:br>
              <a:rPr lang="en-US" dirty="0" smtClean="0">
                <a:solidFill>
                  <a:srgbClr val="4597A0"/>
                </a:solidFill>
                <a:latin typeface="Arial" pitchFamily="34" charset="0"/>
              </a:rPr>
            </a:b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4294967295"/>
          </p:nvPr>
        </p:nvSpPr>
        <p:spPr>
          <a:xfrm>
            <a:off x="1523999" y="1574512"/>
            <a:ext cx="9430327" cy="4525963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it-IT" sz="2400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I mercati (nella gran parte dei casi) possono superare il</a:t>
            </a:r>
          </a:p>
          <a:p>
            <a:pPr>
              <a:buNone/>
            </a:pPr>
            <a:r>
              <a:rPr lang="it-IT" sz="2400" dirty="0">
                <a:solidFill>
                  <a:srgbClr val="FF0000"/>
                </a:solidFill>
              </a:rPr>
              <a:t> problema del free rider quando alcuni individui tengono più</a:t>
            </a:r>
          </a:p>
          <a:p>
            <a:pPr>
              <a:buNone/>
            </a:pPr>
            <a:r>
              <a:rPr lang="it-IT" sz="2400" dirty="0">
                <a:solidFill>
                  <a:srgbClr val="FF0000"/>
                </a:solidFill>
              </a:rPr>
              <a:t> di altri al bene </a:t>
            </a:r>
            <a:r>
              <a:rPr lang="it-IT" sz="2400" dirty="0" smtClean="0">
                <a:solidFill>
                  <a:srgbClr val="FF0000"/>
                </a:solidFill>
              </a:rPr>
              <a:t>pubblico</a:t>
            </a:r>
            <a:r>
              <a:rPr lang="it-IT" sz="2400" dirty="0"/>
              <a:t> </a:t>
            </a:r>
            <a:r>
              <a:rPr lang="it-IT" sz="2400" dirty="0" smtClean="0"/>
              <a:t>(</a:t>
            </a:r>
            <a:r>
              <a:rPr lang="it-IT" sz="2400" i="1" dirty="0" smtClean="0"/>
              <a:t>diversità nella domanda di beni pubblici</a:t>
            </a:r>
            <a:r>
              <a:rPr lang="it-IT" sz="2400" dirty="0" smtClean="0"/>
              <a:t>)</a:t>
            </a:r>
            <a:endParaRPr lang="it-IT" sz="2400" dirty="0"/>
          </a:p>
          <a:p>
            <a:r>
              <a:rPr lang="it-IT" sz="2400" dirty="0"/>
              <a:t>Supponiamo che Marco tenga ai fuochi di artificio più di Andrea.</a:t>
            </a:r>
          </a:p>
          <a:p>
            <a:r>
              <a:rPr lang="it-IT" sz="2400" dirty="0"/>
              <a:t>Allora, Marco vorrà acquistare per sé una grande quantità di fuochi d’artificio </a:t>
            </a:r>
          </a:p>
          <a:p>
            <a:pPr>
              <a:buNone/>
            </a:pPr>
            <a:r>
              <a:rPr lang="it-IT" sz="2400" dirty="0"/>
              <a:t>Così, la perdita di efficienza non è troppo grande </a:t>
            </a:r>
          </a:p>
          <a:p>
            <a:pPr>
              <a:buNone/>
            </a:pPr>
            <a:endParaRPr lang="it-IT" sz="2400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7451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2514600" y="914400"/>
            <a:ext cx="7300912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I mercati privati forniscono beni pubblici quando le persone sono altruistiche.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Altruista: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si dice di chi, nel compiere le proprie scelte di consumo, valuta  i benefici e i costi degli altri.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000" dirty="0">
                <a:latin typeface="Calibri"/>
                <a:ea typeface="ＭＳ Ｐゴシック" charset="0"/>
                <a:cs typeface="Calibri"/>
              </a:rPr>
              <a:t>Molti esperimenti di laboratorio forniscono prove del comportamento altruistico e </a:t>
            </a:r>
            <a:r>
              <a:rPr lang="it-IT" sz="20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mostrano che le persone  contribuiscono alla spesa per i beni pubblici</a:t>
            </a:r>
            <a:r>
              <a:rPr lang="it-IT" sz="2000" dirty="0"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Capitale </a:t>
            </a:r>
            <a:r>
              <a:rPr lang="it-IT" sz="2400" b="1" dirty="0" smtClean="0">
                <a:latin typeface="Calibri"/>
                <a:ea typeface="ＭＳ Ｐゴシック" charset="0"/>
                <a:cs typeface="Calibri"/>
              </a:rPr>
              <a:t>sociale: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il valore del comportamento altruistico e comunitario nella società.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000" dirty="0">
                <a:latin typeface="Calibri"/>
                <a:ea typeface="ＭＳ Ｐゴシック" charset="0"/>
                <a:cs typeface="Calibri"/>
              </a:rPr>
              <a:t>La quantità di capitale sociale dipende da quanto i membri della comunità </a:t>
            </a:r>
            <a:r>
              <a:rPr lang="it-IT" sz="20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si fidano l’uno dell’altro</a:t>
            </a:r>
            <a:r>
              <a:rPr lang="it-IT" sz="2000" dirty="0">
                <a:latin typeface="Calibri"/>
                <a:ea typeface="ＭＳ Ｐゴシック" charset="0"/>
                <a:cs typeface="Calibri"/>
              </a:rPr>
              <a:t> e sono disposti a rischiare  un investimento personale di tempo e sforzo per pagare il bene pubblico, senza garanzia formale di reciprocità da parte degli altri membri.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endParaRPr lang="en-US" sz="2400" dirty="0">
              <a:latin typeface="Calibri"/>
              <a:ea typeface="ＭＳ Ｐゴシック" charset="0"/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endParaRPr lang="en-US" sz="2400" dirty="0">
              <a:latin typeface="Calibri"/>
              <a:ea typeface="ＭＳ Ｐゴシック" charset="0"/>
              <a:cs typeface="Calibri"/>
            </a:endParaRPr>
          </a:p>
          <a:p>
            <a:pPr>
              <a:defRPr/>
            </a:pPr>
            <a:endParaRPr lang="en-US" dirty="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9939" name="Rectangle 13"/>
          <p:cNvSpPr>
            <a:spLocks noChangeArrowheads="1"/>
          </p:cNvSpPr>
          <p:nvPr/>
        </p:nvSpPr>
        <p:spPr bwMode="auto">
          <a:xfrm>
            <a:off x="2438400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Altruismo e  capitale sociale</a:t>
            </a:r>
          </a:p>
        </p:txBody>
      </p:sp>
    </p:spTree>
    <p:extLst>
      <p:ext uri="{BB962C8B-B14F-4D97-AF65-F5344CB8AC3E}">
        <p14:creationId xmlns:p14="http://schemas.microsoft.com/office/powerpoint/2010/main" val="13953758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5"/>
          <p:cNvSpPr>
            <a:spLocks noChangeArrowheads="1"/>
          </p:cNvSpPr>
          <p:nvPr/>
        </p:nvSpPr>
        <p:spPr bwMode="auto">
          <a:xfrm>
            <a:off x="2447926" y="1600200"/>
            <a:ext cx="7305675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Le persone potrebbero semplicemente </a:t>
            </a:r>
            <a:r>
              <a:rPr lang="it-IT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provare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sensazioni di piacere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quando contribuiscono al costo dei beni pubblici o a opere di beneficienza.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b="1" dirty="0" err="1">
                <a:latin typeface="Calibri" pitchFamily="34" charset="0"/>
                <a:cs typeface="Calibri" pitchFamily="34" charset="0"/>
              </a:rPr>
              <a:t>Warm</a:t>
            </a:r>
            <a:r>
              <a:rPr lang="it-IT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1" dirty="0" err="1">
                <a:latin typeface="Calibri" pitchFamily="34" charset="0"/>
                <a:cs typeface="Calibri" pitchFamily="34" charset="0"/>
              </a:rPr>
              <a:t>glow</a:t>
            </a:r>
            <a:r>
              <a:rPr lang="it-IT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1" dirty="0" err="1">
                <a:latin typeface="Calibri" pitchFamily="34" charset="0"/>
                <a:cs typeface="Calibri" pitchFamily="34" charset="0"/>
              </a:rPr>
              <a:t>model</a:t>
            </a:r>
            <a:r>
              <a:rPr lang="it-IT" sz="24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un modello della fornitura di beni pubblici in cui gli individui si preoccupano sia dell’ammontare totale del bene pubblico sia di apportare il proprio contributo.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Si distingue dall’altruismo perché le persone non si preoccupano solo della quantità di bene pubblico.</a:t>
            </a:r>
          </a:p>
        </p:txBody>
      </p:sp>
      <p:sp>
        <p:nvSpPr>
          <p:cNvPr id="41987" name="Rectangle 9"/>
          <p:cNvSpPr>
            <a:spLocks noChangeArrowheads="1"/>
          </p:cNvSpPr>
          <p:nvPr/>
        </p:nvSpPr>
        <p:spPr bwMode="auto">
          <a:xfrm>
            <a:off x="2438400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Gioia di donare (</a:t>
            </a:r>
            <a:r>
              <a:rPr lang="it-IT" sz="2400" dirty="0" err="1">
                <a:solidFill>
                  <a:srgbClr val="4597A0"/>
                </a:solidFill>
                <a:latin typeface="Arial" pitchFamily="34" charset="0"/>
              </a:rPr>
              <a:t>Warm</a:t>
            </a:r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 </a:t>
            </a:r>
            <a:r>
              <a:rPr lang="it-IT" sz="2400" dirty="0" err="1">
                <a:solidFill>
                  <a:srgbClr val="4597A0"/>
                </a:solidFill>
                <a:latin typeface="Arial" pitchFamily="34" charset="0"/>
              </a:rPr>
              <a:t>glow</a:t>
            </a:r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091835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9"/>
          <p:cNvSpPr>
            <a:spLocks noChangeArrowheads="1"/>
          </p:cNvSpPr>
          <p:nvPr/>
        </p:nvSpPr>
        <p:spPr bwMode="auto">
          <a:xfrm>
            <a:off x="2438400" y="1604964"/>
            <a:ext cx="7315200" cy="372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Nonostante la fornitura privata, resta  un ruolo per la fornitura di beni pubblici da parte dello Stato.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Quando la fornitura è privata, non tutti contribuiscono al bene, anche se ognuno ne riceve un beneficio.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La fornitura pubblica risolve potenzialmente il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problema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dei non-contributori.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Nondimeno, anche la fornitura pubblica solleva qualche problema.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it-IT" sz="2400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44035" name="Rectangle 11"/>
          <p:cNvSpPr>
            <a:spLocks noChangeArrowheads="1"/>
          </p:cNvSpPr>
          <p:nvPr/>
        </p:nvSpPr>
        <p:spPr bwMode="auto">
          <a:xfrm>
            <a:off x="2438400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Fornitura pubblica di beni pubblici</a:t>
            </a:r>
          </a:p>
        </p:txBody>
      </p:sp>
    </p:spTree>
    <p:extLst>
      <p:ext uri="{BB962C8B-B14F-4D97-AF65-F5344CB8AC3E}">
        <p14:creationId xmlns:p14="http://schemas.microsoft.com/office/powerpoint/2010/main" val="93089279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9"/>
          <p:cNvSpPr>
            <a:spLocks noChangeArrowheads="1"/>
          </p:cNvSpPr>
          <p:nvPr/>
        </p:nvSpPr>
        <p:spPr bwMode="auto">
          <a:xfrm>
            <a:off x="2438400" y="1604964"/>
            <a:ext cx="7315200" cy="372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400" b="1" dirty="0" err="1">
                <a:latin typeface="Calibri"/>
                <a:ea typeface="ＭＳ Ｐゴシック" charset="0"/>
                <a:cs typeface="Calibri"/>
              </a:rPr>
              <a:t>Crowd</a:t>
            </a: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-out: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quando lo Stato accresce la fornitura di un bene pubblico, il settore privato ridurrà la propria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fornitura (</a:t>
            </a:r>
            <a:r>
              <a:rPr lang="it-IT" sz="2400" b="1" dirty="0" smtClean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non sempre…vedi sotto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) .</a:t>
            </a:r>
            <a:endParaRPr lang="it-IT" sz="2400" dirty="0">
              <a:latin typeface="Calibri"/>
              <a:ea typeface="ＭＳ Ｐゴシック" charset="0"/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Warm</a:t>
            </a:r>
            <a:r>
              <a:rPr lang="it-IT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glow</a:t>
            </a:r>
            <a:r>
              <a:rPr lang="it-IT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 se le persone contribuiscono per il piacere di farlo, possono continuare a contribuire anche in presenza dell’intervento dello Stato.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Evidenza di </a:t>
            </a:r>
            <a:r>
              <a:rPr lang="it-IT" sz="24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crowd-out</a:t>
            </a:r>
            <a:r>
              <a:rPr lang="it-IT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 non univoca.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Non vi è evidenza di </a:t>
            </a:r>
            <a:r>
              <a:rPr lang="it-IT" sz="2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crowd-out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totale</a:t>
            </a:r>
            <a:r>
              <a:rPr lang="it-IT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it-IT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Manca un consenso sulla dimensione di questa importante risposta  individuale all’intervento pubblico.</a:t>
            </a:r>
            <a:endParaRPr lang="it-IT" sz="2400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44035" name="Rectangle 11"/>
          <p:cNvSpPr>
            <a:spLocks noChangeArrowheads="1"/>
          </p:cNvSpPr>
          <p:nvPr/>
        </p:nvSpPr>
        <p:spPr bwMode="auto">
          <a:xfrm>
            <a:off x="2438400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Risposte private alla fornitura pubblica: 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il problema del </a:t>
            </a:r>
            <a:r>
              <a:rPr lang="it-IT" sz="2400" dirty="0" err="1">
                <a:solidFill>
                  <a:srgbClr val="4597A0"/>
                </a:solidFill>
                <a:latin typeface="Arial" pitchFamily="34" charset="0"/>
              </a:rPr>
              <a:t>crowd-out</a:t>
            </a:r>
            <a:endParaRPr lang="it-IT" sz="2400" dirty="0">
              <a:solidFill>
                <a:srgbClr val="4597A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8548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3"/>
          <p:cNvSpPr>
            <a:spLocks noChangeArrowheads="1"/>
          </p:cNvSpPr>
          <p:nvPr/>
        </p:nvSpPr>
        <p:spPr bwMode="auto">
          <a:xfrm>
            <a:off x="1634836" y="1738746"/>
            <a:ext cx="731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A un estremo, il bene pubblico è fornito interamente dal settore pubblico.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All’altro estremo, la fornitura è privata – sussidiata o imposta - , mentre lo Stato fornisce gli incentivi.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b="1" dirty="0">
                <a:latin typeface="Calibri" pitchFamily="34" charset="0"/>
                <a:cs typeface="Calibri" pitchFamily="34" charset="0"/>
              </a:rPr>
              <a:t>Concessione in appalto: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approccio con il quale lo Stato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resta responsabile della fornitura di un bene o servizio, ma affida a imprese del settore privato il compito di fornire concretamente il bene o il servizio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48131" name="Rectangle 5"/>
          <p:cNvSpPr>
            <a:spLocks noChangeArrowheads="1"/>
          </p:cNvSpPr>
          <p:nvPr/>
        </p:nvSpPr>
        <p:spPr bwMode="auto">
          <a:xfrm>
            <a:off x="2438400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La giusta combinazione di pubblico e privato</a:t>
            </a:r>
          </a:p>
        </p:txBody>
      </p:sp>
    </p:spTree>
    <p:extLst>
      <p:ext uri="{BB962C8B-B14F-4D97-AF65-F5344CB8AC3E}">
        <p14:creationId xmlns:p14="http://schemas.microsoft.com/office/powerpoint/2010/main" val="22220808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 bldLvl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3"/>
          <p:cNvSpPr>
            <a:spLocks noChangeArrowheads="1"/>
          </p:cNvSpPr>
          <p:nvPr/>
        </p:nvSpPr>
        <p:spPr bwMode="auto">
          <a:xfrm>
            <a:off x="2438400" y="1600199"/>
            <a:ext cx="7315200" cy="4124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Due problemi della concessione in appalto: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Gli incentivi per il settore privato possono non essere allineati agli obiettivi pubblici, portando a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costi pubblici più bassi ma a esiti peggiori sotto altri profili pure importanti per i policy maker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L’offerta nelle procedure di appalto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è spesso tutt’altro che </a:t>
            </a:r>
            <a:r>
              <a:rPr lang="it-IT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competitiva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, perché in molte situazioni i burocrati possono assegnare l’appalto non al concorrente più efficiente, ma a quello che consente loro di massimizzare il proprio potere.</a:t>
            </a:r>
            <a:endParaRPr lang="it-IT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8131" name="Rectangle 5"/>
          <p:cNvSpPr>
            <a:spLocks noChangeArrowheads="1"/>
          </p:cNvSpPr>
          <p:nvPr/>
        </p:nvSpPr>
        <p:spPr bwMode="auto">
          <a:xfrm>
            <a:off x="2438400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La giusta combinazione di pubblico e privato</a:t>
            </a:r>
          </a:p>
        </p:txBody>
      </p:sp>
    </p:spTree>
    <p:extLst>
      <p:ext uri="{BB962C8B-B14F-4D97-AF65-F5344CB8AC3E}">
        <p14:creationId xmlns:p14="http://schemas.microsoft.com/office/powerpoint/2010/main" val="3312610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 bldLvl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3"/>
          <p:cNvSpPr>
            <a:spLocks noChangeArrowheads="1"/>
          </p:cNvSpPr>
          <p:nvPr/>
        </p:nvSpPr>
        <p:spPr bwMode="auto">
          <a:xfrm>
            <a:off x="2438400" y="1255644"/>
            <a:ext cx="731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La fornitura ottimale dei beni pubblici richiede la conoscenza del </a:t>
            </a:r>
            <a:r>
              <a:rPr lang="it-IT" sz="2400" i="1" dirty="0">
                <a:latin typeface="Calibri" pitchFamily="34" charset="0"/>
                <a:cs typeface="Calibri" pitchFamily="34" charset="0"/>
              </a:rPr>
              <a:t>SMS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di ogni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persona (la valutazione marginale dei beni pubblici). </a:t>
            </a:r>
            <a:r>
              <a:rPr lang="it-IT" sz="2400" b="1" dirty="0">
                <a:latin typeface="Calibri" pitchFamily="34" charset="0"/>
                <a:cs typeface="Calibri" pitchFamily="34" charset="0"/>
              </a:rPr>
              <a:t>Come si misura?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Consideriamo il caso di un’autostrada.  Il costo include salari e materiali.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Che cosa accadrebbe se, senza la costruzione dell’autostrada, metà dei lavoratori previsti dal progetto sarebbero disoccupati?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Come farà lo Stato a tener conto che non si tratta solo di pagare dei salari ma anche di fornire una nuova opportunità di lavoro per questi lavoratori?</a:t>
            </a:r>
          </a:p>
        </p:txBody>
      </p:sp>
      <p:sp>
        <p:nvSpPr>
          <p:cNvPr id="48131" name="Rectangle 5"/>
          <p:cNvSpPr>
            <a:spLocks noChangeArrowheads="1"/>
          </p:cNvSpPr>
          <p:nvPr/>
        </p:nvSpPr>
        <p:spPr bwMode="auto">
          <a:xfrm>
            <a:off x="2438400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Misurare costi e benefici dei beni pubblici</a:t>
            </a:r>
          </a:p>
        </p:txBody>
      </p:sp>
    </p:spTree>
    <p:extLst>
      <p:ext uri="{BB962C8B-B14F-4D97-AF65-F5344CB8AC3E}">
        <p14:creationId xmlns:p14="http://schemas.microsoft.com/office/powerpoint/2010/main" val="35357904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3"/>
          <p:cNvSpPr>
            <a:spLocks noChangeArrowheads="1"/>
          </p:cNvSpPr>
          <p:nvPr/>
        </p:nvSpPr>
        <p:spPr bwMode="auto">
          <a:xfrm>
            <a:off x="2438400" y="1600200"/>
            <a:ext cx="731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Anche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benefici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della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costruzione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dell’autostrada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sono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24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difficili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da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misurare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err="1">
                <a:latin typeface="Calibri" pitchFamily="34" charset="0"/>
                <a:cs typeface="Calibri" pitchFamily="34" charset="0"/>
              </a:rPr>
              <a:t>Qual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è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il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valore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del tempo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risparmiato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dai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pendolari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grazie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alla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riduzione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degli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ingorghi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di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traffico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?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err="1">
                <a:latin typeface="Calibri" pitchFamily="34" charset="0"/>
                <a:cs typeface="Calibri" pitchFamily="34" charset="0"/>
              </a:rPr>
              <a:t>Qual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è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il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valore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per la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società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della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riduzione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del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numero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degli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incidenti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mortali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se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vengono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effettuati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lavori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di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miglioramento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dell’autostrada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?</a:t>
            </a:r>
          </a:p>
        </p:txBody>
      </p:sp>
      <p:sp>
        <p:nvSpPr>
          <p:cNvPr id="48131" name="Rectangle 5"/>
          <p:cNvSpPr>
            <a:spLocks noChangeArrowheads="1"/>
          </p:cNvSpPr>
          <p:nvPr/>
        </p:nvSpPr>
        <p:spPr bwMode="auto">
          <a:xfrm>
            <a:off x="2438400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Misurare i costi e i benefici dei beni pubblici</a:t>
            </a:r>
          </a:p>
        </p:txBody>
      </p:sp>
    </p:spTree>
    <p:extLst>
      <p:ext uri="{BB962C8B-B14F-4D97-AF65-F5344CB8AC3E}">
        <p14:creationId xmlns:p14="http://schemas.microsoft.com/office/powerpoint/2010/main" val="28677838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2362200" y="1264788"/>
            <a:ext cx="73152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b="1" dirty="0">
                <a:latin typeface="Calibri" pitchFamily="34" charset="0"/>
                <a:cs typeface="Calibri" pitchFamily="34" charset="0"/>
              </a:rPr>
              <a:t>Beni pubblici puri: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beni che sono perfettamente non-rivali nel consumo e non-escludibili.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it-IT" sz="2400" b="1" dirty="0">
                <a:latin typeface="Calibri" pitchFamily="34" charset="0"/>
                <a:cs typeface="Calibri" pitchFamily="34" charset="0"/>
              </a:rPr>
              <a:t>Non-rivali nel consumo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: il consumo di un bene da parte di un individuo non modifica la possibilità che un altro consumi quel bene</a:t>
            </a:r>
            <a:r>
              <a:rPr lang="it-IT" altLang="ja-JP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it-IT" sz="2400" b="1" dirty="0">
                <a:latin typeface="Calibri" pitchFamily="34" charset="0"/>
                <a:cs typeface="Calibri" pitchFamily="34" charset="0"/>
              </a:rPr>
              <a:t>Non-escludibili: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gli individui non possono negare gli uni agli altri l’opportunità di consumare un bene.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b="1" dirty="0">
                <a:latin typeface="Calibri" pitchFamily="34" charset="0"/>
                <a:cs typeface="Calibri" pitchFamily="34" charset="0"/>
              </a:rPr>
              <a:t>Beni pubblici impuri: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beni che soddisfano le due condizioni (non-rivalità nel consumo e </a:t>
            </a:r>
            <a:r>
              <a:rPr lang="it-IT" sz="2400" dirty="0" err="1">
                <a:latin typeface="Calibri" pitchFamily="34" charset="0"/>
                <a:cs typeface="Calibri" pitchFamily="34" charset="0"/>
              </a:rPr>
              <a:t>non-escludibilità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) in una certa misura, ma non pienamente.</a:t>
            </a:r>
          </a:p>
          <a:p>
            <a:pPr marL="342900" indent="-342900"/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/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Beni pubblici: una tassonomia</a:t>
            </a:r>
          </a:p>
        </p:txBody>
      </p:sp>
    </p:spTree>
    <p:extLst>
      <p:ext uri="{BB962C8B-B14F-4D97-AF65-F5344CB8AC3E}">
        <p14:creationId xmlns:p14="http://schemas.microsoft.com/office/powerpoint/2010/main" val="10251634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3"/>
          <p:cNvSpPr>
            <a:spLocks noChangeArrowheads="1"/>
          </p:cNvSpPr>
          <p:nvPr/>
        </p:nvSpPr>
        <p:spPr bwMode="auto">
          <a:xfrm>
            <a:off x="2438400" y="1219200"/>
            <a:ext cx="7315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dirty="0">
                <a:latin typeface="Calibri" pitchFamily="34" charset="0"/>
              </a:rPr>
              <a:t>Tre sono le sfide da affrontare  quando si tratta di misurare le preferenze per i beni pubblici.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2400" i="1" dirty="0">
                <a:solidFill>
                  <a:srgbClr val="FF0000"/>
                </a:solidFill>
                <a:latin typeface="Calibri" pitchFamily="34" charset="0"/>
              </a:rPr>
              <a:t>Rivelazione delle preferenze </a:t>
            </a:r>
            <a:r>
              <a:rPr lang="it-IT" sz="2400" dirty="0">
                <a:latin typeface="Calibri" pitchFamily="34" charset="0"/>
              </a:rPr>
              <a:t>: le persone possono non voler rivelare la loro vera valutazione per timore che lo Stato richieda loro un contributo maggiore se ammettono di attribuire al bene un valore elevato.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2400" i="1" dirty="0">
                <a:solidFill>
                  <a:srgbClr val="FF0000"/>
                </a:solidFill>
                <a:latin typeface="Calibri" pitchFamily="34" charset="0"/>
              </a:rPr>
              <a:t>Conoscenza delle preferenze</a:t>
            </a:r>
            <a:r>
              <a:rPr lang="it-IT" sz="2400" dirty="0">
                <a:latin typeface="Calibri" pitchFamily="34" charset="0"/>
              </a:rPr>
              <a:t>: le persone possono non sapere qual è la propria valutazione.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2400" i="1" dirty="0">
                <a:solidFill>
                  <a:srgbClr val="FF0000"/>
                </a:solidFill>
                <a:latin typeface="Calibri" pitchFamily="34" charset="0"/>
              </a:rPr>
              <a:t>Aggregazione delle preferenze</a:t>
            </a:r>
            <a:r>
              <a:rPr lang="it-IT" sz="2400" dirty="0">
                <a:latin typeface="Calibri" pitchFamily="34" charset="0"/>
              </a:rPr>
              <a:t>: in che modo lo Stato può combinare le preferenze di milioni di cittadini?</a:t>
            </a:r>
          </a:p>
        </p:txBody>
      </p:sp>
      <p:sp>
        <p:nvSpPr>
          <p:cNvPr id="50179" name="Rectangle 5"/>
          <p:cNvSpPr>
            <a:spLocks noChangeArrowheads="1"/>
          </p:cNvSpPr>
          <p:nvPr/>
        </p:nvSpPr>
        <p:spPr bwMode="auto">
          <a:xfrm>
            <a:off x="2438400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200" dirty="0">
                <a:solidFill>
                  <a:srgbClr val="4597A0"/>
                </a:solidFill>
                <a:latin typeface="Arial" pitchFamily="34" charset="0"/>
              </a:rPr>
              <a:t>Come si misurano le preferenze per I beni pubblici?</a:t>
            </a:r>
          </a:p>
        </p:txBody>
      </p:sp>
    </p:spTree>
    <p:extLst>
      <p:ext uri="{BB962C8B-B14F-4D97-AF65-F5344CB8AC3E}">
        <p14:creationId xmlns:p14="http://schemas.microsoft.com/office/powerpoint/2010/main" val="174358639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2438400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Conclusioni</a:t>
            </a:r>
          </a:p>
        </p:txBody>
      </p:sp>
      <p:sp>
        <p:nvSpPr>
          <p:cNvPr id="54274" name="Rectangle 13"/>
          <p:cNvSpPr txBox="1">
            <a:spLocks noChangeArrowheads="1"/>
          </p:cNvSpPr>
          <p:nvPr/>
        </p:nvSpPr>
        <p:spPr bwMode="auto">
          <a:xfrm>
            <a:off x="2438400" y="990600"/>
            <a:ext cx="7315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66738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defTabSz="566738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defTabSz="566738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defTabSz="566738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defTabSz="566738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defTabSz="5667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defTabSz="5667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defTabSz="5667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defTabSz="5667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Un’importante funzione del settore pubblico a tutti i livelli è la fornitura di beni pubblici.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Talvolta anche il settore privato può fornire beni pubblici ma solitamente </a:t>
            </a:r>
            <a:r>
              <a:rPr lang="it-IT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non </a:t>
            </a:r>
            <a:r>
              <a:rPr lang="it-IT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nella quantità ottimale.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L’intervento pubblico è potenzialmente in grado di accrescere l’efficienza.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Il successo dell’intervento pubblico dipende da:</a:t>
            </a:r>
          </a:p>
          <a:p>
            <a:pPr marL="1085850" lvl="1" indent="-34290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it-IT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Capacità da parte dello Stato di misurare costi e benefici.</a:t>
            </a:r>
          </a:p>
          <a:p>
            <a:pPr marL="1085850" lvl="1" indent="-34290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it-IT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Capacità di implementare un piano ottimale.</a:t>
            </a:r>
          </a:p>
          <a:p>
            <a:pPr marL="108585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59291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2"/>
          <p:cNvSpPr>
            <a:spLocks noChangeArrowheads="1"/>
          </p:cNvSpPr>
          <p:nvPr/>
        </p:nvSpPr>
        <p:spPr bwMode="auto">
          <a:xfrm>
            <a:off x="2708275" y="584200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Definire i beni pubblici puri e impuri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209801" y="1676400"/>
          <a:ext cx="7848598" cy="36576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7525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74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803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2825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it-IT" sz="2400" noProof="0" smtClean="0">
                          <a:latin typeface="Calibri" pitchFamily="34" charset="0"/>
                          <a:cs typeface="Calibri" pitchFamily="34" charset="0"/>
                        </a:rPr>
                        <a:t>Il bene è rivale nel consumo?</a:t>
                      </a:r>
                      <a:endParaRPr lang="it-IT" sz="24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endParaRPr lang="en-US" sz="24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24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sz="2400" b="1" dirty="0" smtClean="0">
                          <a:latin typeface="Calibri" pitchFamily="34" charset="0"/>
                          <a:cs typeface="Calibri" pitchFamily="34" charset="0"/>
                        </a:rPr>
                        <a:t>Il </a:t>
                      </a:r>
                      <a:r>
                        <a:rPr lang="en-US" sz="2400" b="1" dirty="0" err="1" smtClean="0">
                          <a:latin typeface="Calibri" pitchFamily="34" charset="0"/>
                          <a:cs typeface="Calibri" pitchFamily="34" charset="0"/>
                        </a:rPr>
                        <a:t>bene</a:t>
                      </a:r>
                      <a:r>
                        <a:rPr lang="en-US" sz="2400" b="1" dirty="0" smtClean="0">
                          <a:latin typeface="Calibri" pitchFamily="34" charset="0"/>
                          <a:cs typeface="Calibri" pitchFamily="34" charset="0"/>
                        </a:rPr>
                        <a:t> è </a:t>
                      </a:r>
                      <a:r>
                        <a:rPr lang="en-US" sz="24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escludibile</a:t>
                      </a:r>
                      <a:r>
                        <a:rPr lang="en-US" sz="2400" b="1" baseline="0" dirty="0" smtClean="0">
                          <a:latin typeface="Calibri" pitchFamily="34" charset="0"/>
                          <a:cs typeface="Calibri" pitchFamily="34" charset="0"/>
                        </a:rPr>
                        <a:t>?</a:t>
                      </a:r>
                      <a:endParaRPr lang="en-US" sz="2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12700" cmpd="sng"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noProof="0" smtClean="0">
                          <a:latin typeface="Calibri" pitchFamily="34" charset="0"/>
                          <a:cs typeface="Calibri" pitchFamily="34" charset="0"/>
                        </a:rPr>
                        <a:t>Sì</a:t>
                      </a:r>
                      <a:endParaRPr lang="it-IT" sz="24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12700" cmpd="sng"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noProof="0" smtClean="0">
                          <a:latin typeface="Calibri" pitchFamily="34" charset="0"/>
                          <a:cs typeface="Calibri" pitchFamily="34" charset="0"/>
                        </a:rPr>
                        <a:t>No</a:t>
                      </a:r>
                      <a:endParaRPr lang="it-IT" sz="24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12700" cmpd="sng"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Sì</a:t>
                      </a:r>
                      <a:endParaRPr lang="en-U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noProof="0" smtClean="0">
                          <a:latin typeface="Calibri" pitchFamily="34" charset="0"/>
                          <a:cs typeface="Calibri" pitchFamily="34" charset="0"/>
                        </a:rPr>
                        <a:t>Bene privato</a:t>
                      </a:r>
                    </a:p>
                    <a:p>
                      <a:r>
                        <a:rPr lang="it-IT" sz="2400" noProof="0" smtClean="0">
                          <a:latin typeface="Calibri" pitchFamily="34" charset="0"/>
                          <a:cs typeface="Calibri" pitchFamily="34" charset="0"/>
                        </a:rPr>
                        <a:t>(cono gelato)</a:t>
                      </a:r>
                      <a:endParaRPr lang="it-IT" sz="24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noProof="0" dirty="0" smtClean="0">
                          <a:latin typeface="Calibri" pitchFamily="34" charset="0"/>
                          <a:cs typeface="Calibri" pitchFamily="34" charset="0"/>
                        </a:rPr>
                        <a:t>Bene</a:t>
                      </a:r>
                      <a:r>
                        <a:rPr lang="it-IT" sz="2400" baseline="0" noProof="0" dirty="0" smtClean="0">
                          <a:latin typeface="Calibri" pitchFamily="34" charset="0"/>
                          <a:cs typeface="Calibri" pitchFamily="34" charset="0"/>
                        </a:rPr>
                        <a:t> pubblico im</a:t>
                      </a:r>
                      <a:r>
                        <a:rPr lang="it-IT" sz="2400" noProof="0" dirty="0" smtClean="0">
                          <a:latin typeface="Calibri" pitchFamily="34" charset="0"/>
                          <a:cs typeface="Calibri" pitchFamily="34" charset="0"/>
                        </a:rPr>
                        <a:t>pur</a:t>
                      </a:r>
                      <a:r>
                        <a:rPr lang="it-IT" sz="2400" baseline="0" noProof="0" dirty="0" smtClean="0">
                          <a:latin typeface="Calibri" pitchFamily="34" charset="0"/>
                          <a:cs typeface="Calibri" pitchFamily="34" charset="0"/>
                        </a:rPr>
                        <a:t>o</a:t>
                      </a:r>
                    </a:p>
                    <a:p>
                      <a:r>
                        <a:rPr lang="it-IT" sz="2400" baseline="0" noProof="0" dirty="0" smtClean="0">
                          <a:latin typeface="Calibri" pitchFamily="34" charset="0"/>
                          <a:cs typeface="Calibri" pitchFamily="34" charset="0"/>
                        </a:rPr>
                        <a:t>(TV via cavo)</a:t>
                      </a:r>
                      <a:endParaRPr lang="it-IT" sz="2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No</a:t>
                      </a:r>
                      <a:endParaRPr lang="en-U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noProof="0" dirty="0" smtClean="0">
                          <a:latin typeface="Calibri" pitchFamily="34" charset="0"/>
                          <a:cs typeface="Calibri" pitchFamily="34" charset="0"/>
                        </a:rPr>
                        <a:t>Bene pubblico impuro</a:t>
                      </a:r>
                    </a:p>
                    <a:p>
                      <a:r>
                        <a:rPr lang="it-IT" sz="2400" noProof="0" dirty="0" smtClean="0">
                          <a:latin typeface="Calibri" pitchFamily="34" charset="0"/>
                          <a:cs typeface="Calibri" pitchFamily="34" charset="0"/>
                        </a:rPr>
                        <a:t>(marciapiede affollato)</a:t>
                      </a:r>
                      <a:endParaRPr lang="it-IT" sz="2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noProof="0" dirty="0" smtClean="0">
                          <a:latin typeface="Calibri" pitchFamily="34" charset="0"/>
                          <a:cs typeface="Calibri" pitchFamily="34" charset="0"/>
                        </a:rPr>
                        <a:t>Bene pubblico</a:t>
                      </a:r>
                    </a:p>
                    <a:p>
                      <a:r>
                        <a:rPr lang="it-IT" sz="2400" noProof="0" dirty="0" smtClean="0">
                          <a:latin typeface="Calibri" pitchFamily="34" charset="0"/>
                          <a:cs typeface="Calibri" pitchFamily="34" charset="0"/>
                        </a:rPr>
                        <a:t>(difesa)</a:t>
                      </a:r>
                      <a:endParaRPr lang="it-IT" sz="2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1170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4"/>
          <p:cNvSpPr>
            <a:spLocks noChangeArrowheads="1"/>
          </p:cNvSpPr>
          <p:nvPr/>
        </p:nvSpPr>
        <p:spPr bwMode="auto">
          <a:xfrm>
            <a:off x="2452688" y="1600200"/>
            <a:ext cx="7300912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Quanto deve essere il bene pubblico fornito dalla società?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 mercati non forniranno la quantità corretta.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Per rispondere alla domanda, cominciamo riconsiderando il mercato per un bene privato come i coni gelato.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Marco e Andrea hanno gusti differenti per il gelato (g), relativamente a un altro bene, i biscotti (b). In che modo il mercato aggrega le loro preferenze?</a:t>
            </a:r>
          </a:p>
        </p:txBody>
      </p:sp>
      <p:sp>
        <p:nvSpPr>
          <p:cNvPr id="17413" name="Line 30"/>
          <p:cNvSpPr>
            <a:spLocks noChangeShapeType="1"/>
          </p:cNvSpPr>
          <p:nvPr/>
        </p:nvSpPr>
        <p:spPr bwMode="auto">
          <a:xfrm>
            <a:off x="2438400" y="6400800"/>
            <a:ext cx="7315200" cy="0"/>
          </a:xfrm>
          <a:prstGeom prst="line">
            <a:avLst/>
          </a:prstGeom>
          <a:noFill/>
          <a:ln w="9525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eaVert">
            <a:spAutoFit/>
          </a:bodyPr>
          <a:lstStyle/>
          <a:p>
            <a:endParaRPr lang="en-US"/>
          </a:p>
        </p:txBody>
      </p:sp>
      <p:sp>
        <p:nvSpPr>
          <p:cNvPr id="17414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Fornitura ottimale di beni pubblici</a:t>
            </a:r>
          </a:p>
        </p:txBody>
      </p:sp>
    </p:spTree>
    <p:extLst>
      <p:ext uri="{BB962C8B-B14F-4D97-AF65-F5344CB8AC3E}">
        <p14:creationId xmlns:p14="http://schemas.microsoft.com/office/powerpoint/2010/main" val="7121553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12"/>
          <p:cNvSpPr>
            <a:spLocks noChangeArrowheads="1"/>
          </p:cNvSpPr>
          <p:nvPr/>
        </p:nvSpPr>
        <p:spPr bwMode="auto">
          <a:xfrm>
            <a:off x="2648131" y="517131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Somma orizzontale nel mercato dei beni privati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1" y="1447800"/>
            <a:ext cx="5752133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68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2400" dirty="0">
              <a:solidFill>
                <a:srgbClr val="4597A0"/>
              </a:solidFill>
              <a:latin typeface="Arial" pitchFamily="34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Somma orizzontale nel mercato dei beni privati</a:t>
            </a:r>
            <a:br>
              <a:rPr lang="it-IT" sz="2400" dirty="0">
                <a:solidFill>
                  <a:srgbClr val="4597A0"/>
                </a:solidFill>
                <a:latin typeface="Arial" pitchFamily="34" charset="0"/>
              </a:rPr>
            </a:br>
            <a:endParaRPr lang="it-IT" sz="2400" dirty="0"/>
          </a:p>
        </p:txBody>
      </p:sp>
      <p:sp>
        <p:nvSpPr>
          <p:cNvPr id="8" name="Segnaposto contenuto 7"/>
          <p:cNvSpPr>
            <a:spLocks noGrp="1"/>
          </p:cNvSpPr>
          <p:nvPr>
            <p:ph idx="4294967295"/>
          </p:nvPr>
        </p:nvSpPr>
        <p:spPr>
          <a:xfrm>
            <a:off x="1524000" y="1295401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it-IT" sz="2400" dirty="0">
                <a:latin typeface="Calibri" pitchFamily="34" charset="0"/>
                <a:cs typeface="Calibri" pitchFamily="34" charset="0"/>
              </a:rPr>
              <a:t>Marco e Andrea domandano differenti quantità del bene a ogni prezzo.</a:t>
            </a:r>
          </a:p>
          <a:p>
            <a:r>
              <a:rPr lang="it-IT" sz="2400" dirty="0">
                <a:latin typeface="Calibri" pitchFamily="34" charset="0"/>
                <a:cs typeface="Calibri" pitchFamily="34" charset="0"/>
              </a:rPr>
              <a:t>La condizione di </a:t>
            </a:r>
            <a:r>
              <a:rPr lang="it-IT" sz="2400" dirty="0" err="1">
                <a:latin typeface="Calibri" pitchFamily="34" charset="0"/>
                <a:cs typeface="Calibri" pitchFamily="34" charset="0"/>
              </a:rPr>
              <a:t>ottimalità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per il consumo di beni privati si può scrivere:</a:t>
            </a:r>
          </a:p>
          <a:p>
            <a:endParaRPr lang="it-IT" sz="2400" dirty="0">
              <a:latin typeface="Calibri" pitchFamily="34" charset="0"/>
              <a:cs typeface="Calibri" pitchFamily="34" charset="0"/>
            </a:endParaRPr>
          </a:p>
          <a:p>
            <a:endParaRPr lang="it-IT" sz="2400" dirty="0">
              <a:latin typeface="Calibri" pitchFamily="34" charset="0"/>
              <a:cs typeface="Calibri" pitchFamily="34" charset="0"/>
            </a:endParaRPr>
          </a:p>
          <a:p>
            <a:endParaRPr lang="it-IT" sz="2400" dirty="0">
              <a:latin typeface="Calibri" pitchFamily="34" charset="0"/>
              <a:cs typeface="Calibri" pitchFamily="34" charset="0"/>
            </a:endParaRPr>
          </a:p>
          <a:p>
            <a:r>
              <a:rPr lang="it-IT" sz="2400" dirty="0">
                <a:latin typeface="Calibri" pitchFamily="34" charset="0"/>
                <a:cs typeface="Calibri" pitchFamily="34" charset="0"/>
              </a:rPr>
              <a:t>L’equilibrio sul lato dell’offerta richiede </a:t>
            </a:r>
            <a:r>
              <a:rPr lang="it-IT" sz="2400" i="1" dirty="0" err="1">
                <a:latin typeface="Calibri" pitchFamily="34" charset="0"/>
                <a:cs typeface="Calibri" pitchFamily="34" charset="0"/>
              </a:rPr>
              <a:t>CM</a:t>
            </a:r>
            <a:r>
              <a:rPr lang="it-IT" sz="2400" i="1" dirty="0">
                <a:latin typeface="Calibri" pitchFamily="34" charset="0"/>
                <a:cs typeface="Calibri" pitchFamily="34" charset="0"/>
              </a:rPr>
              <a:t> g = </a:t>
            </a:r>
            <a:r>
              <a:rPr lang="it-IT" sz="2400" i="1" dirty="0" err="1">
                <a:latin typeface="Calibri" pitchFamily="34" charset="0"/>
                <a:cs typeface="Calibri" pitchFamily="34" charset="0"/>
              </a:rPr>
              <a:t>Pg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 Perciò, in equilibrio  </a:t>
            </a:r>
            <a:r>
              <a:rPr lang="it-IT" sz="2400" i="1" dirty="0">
                <a:latin typeface="Calibri" pitchFamily="34" charset="0"/>
                <a:cs typeface="Calibri" pitchFamily="34" charset="0"/>
              </a:rPr>
              <a:t>SMS = </a:t>
            </a:r>
            <a:r>
              <a:rPr lang="it-IT" sz="2400" i="1" dirty="0" err="1">
                <a:latin typeface="Calibri" pitchFamily="34" charset="0"/>
                <a:cs typeface="Calibri" pitchFamily="34" charset="0"/>
              </a:rPr>
              <a:t>CM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it-IT" sz="2400" i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CM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,costo marginale di produzione, eguaglia il </a:t>
            </a:r>
            <a:r>
              <a:rPr lang="it-IT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costo marginale sociale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3124200"/>
            <a:ext cx="4046056" cy="68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0740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9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sz="2400" dirty="0">
                <a:solidFill>
                  <a:srgbClr val="4597A0"/>
                </a:solidFill>
                <a:latin typeface="Arial" pitchFamily="34" charset="0"/>
              </a:rPr>
              <a:t>Somma verticale nel mercato dei beni pubblici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1066801"/>
            <a:ext cx="3962400" cy="440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94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8"/>
          <p:cNvSpPr>
            <a:spLocks noChangeArrowheads="1"/>
          </p:cNvSpPr>
          <p:nvPr/>
        </p:nvSpPr>
        <p:spPr bwMode="auto">
          <a:xfrm>
            <a:off x="2438400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2400" dirty="0">
              <a:solidFill>
                <a:srgbClr val="4597A0"/>
              </a:solidFill>
              <a:latin typeface="Arial" pitchFamily="34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z="2400" dirty="0" err="1">
                <a:solidFill>
                  <a:srgbClr val="4597A0"/>
                </a:solidFill>
                <a:latin typeface="Arial" pitchFamily="34" charset="0"/>
              </a:rPr>
              <a:t>Fornitura</a:t>
            </a:r>
            <a:r>
              <a:rPr lang="en-US" sz="2400" dirty="0">
                <a:solidFill>
                  <a:srgbClr val="4597A0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4597A0"/>
                </a:solidFill>
                <a:latin typeface="Arial" pitchFamily="34" charset="0"/>
              </a:rPr>
              <a:t>ottimale</a:t>
            </a:r>
            <a:r>
              <a:rPr lang="en-US" sz="2400" dirty="0">
                <a:solidFill>
                  <a:srgbClr val="4597A0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4597A0"/>
                </a:solidFill>
                <a:latin typeface="Arial" pitchFamily="34" charset="0"/>
              </a:rPr>
              <a:t>di</a:t>
            </a:r>
            <a:r>
              <a:rPr lang="en-US" sz="2400" dirty="0">
                <a:solidFill>
                  <a:srgbClr val="4597A0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4597A0"/>
                </a:solidFill>
                <a:latin typeface="Arial" pitchFamily="34" charset="0"/>
              </a:rPr>
              <a:t>beni</a:t>
            </a:r>
            <a:r>
              <a:rPr lang="en-US" sz="2400" dirty="0">
                <a:solidFill>
                  <a:srgbClr val="4597A0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4597A0"/>
                </a:solidFill>
                <a:latin typeface="Arial" pitchFamily="34" charset="0"/>
              </a:rPr>
              <a:t>pubblici</a:t>
            </a:r>
            <a:r>
              <a:rPr lang="en-US" dirty="0" smtClean="0">
                <a:solidFill>
                  <a:srgbClr val="4597A0"/>
                </a:solidFill>
                <a:latin typeface="Arial" pitchFamily="34" charset="0"/>
              </a:rPr>
              <a:t/>
            </a:r>
            <a:br>
              <a:rPr lang="en-US" dirty="0" smtClean="0">
                <a:solidFill>
                  <a:srgbClr val="4597A0"/>
                </a:solidFill>
                <a:latin typeface="Arial" pitchFamily="34" charset="0"/>
              </a:rPr>
            </a:b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4294967295"/>
          </p:nvPr>
        </p:nvSpPr>
        <p:spPr>
          <a:xfrm>
            <a:off x="2438400" y="1417638"/>
            <a:ext cx="8229600" cy="4525962"/>
          </a:xfrm>
          <a:prstGeom prst="rect">
            <a:avLst/>
          </a:prstGeom>
        </p:spPr>
        <p:txBody>
          <a:bodyPr/>
          <a:lstStyle/>
          <a:p>
            <a:r>
              <a:rPr lang="it-IT" sz="2400" dirty="0">
                <a:latin typeface="Calibri" pitchFamily="34" charset="0"/>
                <a:cs typeface="Calibri" pitchFamily="34" charset="0"/>
              </a:rPr>
              <a:t>Con beni pubblici come i missili (</a:t>
            </a:r>
            <a:r>
              <a:rPr lang="it-IT" sz="2400" i="1" dirty="0">
                <a:latin typeface="Calibri" pitchFamily="34" charset="0"/>
                <a:cs typeface="Calibri" pitchFamily="34" charset="0"/>
              </a:rPr>
              <a:t>m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) il consumo di Marco non riduce quello di Andrea.</a:t>
            </a:r>
          </a:p>
          <a:p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Perciò la condizione per massimizzare l’efficienza sociale per il bene pubblico è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:                     </a:t>
            </a:r>
          </a:p>
          <a:p>
            <a:endParaRPr lang="it-IT" sz="2400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it-IT" sz="2400" dirty="0">
              <a:latin typeface="Calibri" pitchFamily="34" charset="0"/>
              <a:cs typeface="Calibri" pitchFamily="34" charset="0"/>
            </a:endParaRPr>
          </a:p>
          <a:p>
            <a:r>
              <a:rPr lang="it-IT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L’efficienza sociale è massimizzata quando il costo marginale è posto uguale alla somma dei </a:t>
            </a:r>
            <a:r>
              <a:rPr lang="it-IT" sz="24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SMS</a:t>
            </a:r>
            <a:r>
              <a:rPr lang="it-IT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piuttosto che a ogni </a:t>
            </a:r>
            <a:r>
              <a:rPr lang="it-IT" sz="24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SMS</a:t>
            </a:r>
            <a:r>
              <a:rPr lang="it-IT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individuale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7141" y="3048000"/>
            <a:ext cx="380261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2636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9"/>
          <p:cNvSpPr>
            <a:spLocks noChangeArrowheads="1"/>
          </p:cNvSpPr>
          <p:nvPr/>
        </p:nvSpPr>
        <p:spPr bwMode="auto">
          <a:xfrm>
            <a:off x="2590800" y="1600200"/>
            <a:ext cx="7162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Il mercato non produce la quantità efficiente di beni pubblici a causa del  problema del </a:t>
            </a:r>
            <a:r>
              <a:rPr lang="it-IT" sz="2400" i="1" dirty="0">
                <a:latin typeface="Calibri" pitchFamily="34" charset="0"/>
                <a:cs typeface="Calibri" pitchFamily="34" charset="0"/>
              </a:rPr>
              <a:t>free rider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b="1" dirty="0">
                <a:latin typeface="Calibri" pitchFamily="34" charset="0"/>
                <a:cs typeface="Calibri" pitchFamily="34" charset="0"/>
              </a:rPr>
              <a:t>Problema del free </a:t>
            </a:r>
            <a:r>
              <a:rPr lang="it-IT" sz="2400" b="1" dirty="0" smtClean="0">
                <a:latin typeface="Calibri" pitchFamily="34" charset="0"/>
                <a:cs typeface="Calibri" pitchFamily="34" charset="0"/>
              </a:rPr>
              <a:t>rider: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quando un investimento ha un costo personale ma un beneficio comune, gli individui tendono a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sotto-investire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Poiché il consumo dei missili da parte di Marco crea un beneficio anche per Andrea, quest’ultimo può non voler pagare (o viceversa).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Il risultato è che, nel mercato privato, la produzione  del bene pubblico è inferiore al livello di efficienza.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438400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  <a:defRPr/>
            </a:pPr>
            <a:r>
              <a:rPr lang="it-IT" sz="2400" kern="0" dirty="0">
                <a:solidFill>
                  <a:srgbClr val="4597A0"/>
                </a:solidFill>
                <a:latin typeface="Arial" pitchFamily="34" charset="0"/>
                <a:ea typeface="ＭＳ Ｐゴシック" charset="0"/>
              </a:rPr>
              <a:t>Fornitura privata di beni pubblici: </a:t>
            </a:r>
            <a:r>
              <a:rPr lang="it-IT" sz="2400" dirty="0">
                <a:solidFill>
                  <a:srgbClr val="4597A0"/>
                </a:solidFill>
                <a:latin typeface="Arial" charset="0"/>
                <a:ea typeface="ＭＳ Ｐゴシック" charset="0"/>
              </a:rPr>
              <a:t>sottoproduzione del settore privato</a:t>
            </a:r>
          </a:p>
        </p:txBody>
      </p:sp>
    </p:spTree>
    <p:extLst>
      <p:ext uri="{BB962C8B-B14F-4D97-AF65-F5344CB8AC3E}">
        <p14:creationId xmlns:p14="http://schemas.microsoft.com/office/powerpoint/2010/main" val="96403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2015</TotalTime>
  <Words>1467</Words>
  <Application>Microsoft Office PowerPoint</Application>
  <PresentationFormat>Personalizzato</PresentationFormat>
  <Paragraphs>131</Paragraphs>
  <Slides>21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3 Beni pubblici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Somma orizzontale nel mercato dei beni privati </vt:lpstr>
      <vt:lpstr>Presentazione standard di PowerPoint</vt:lpstr>
      <vt:lpstr>Fornitura ottimale di beni pubblici </vt:lpstr>
      <vt:lpstr>Presentazione standard di PowerPoint</vt:lpstr>
      <vt:lpstr>Presentazione standard di PowerPoint</vt:lpstr>
      <vt:lpstr>Quando è probabile che la fornitura privata risolva il problema del free rider?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Universita' Commerciale "Luigi Bocconi"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Beni pubblici</dc:title>
  <dc:creator>Windows User</dc:creator>
  <cp:lastModifiedBy>Utente</cp:lastModifiedBy>
  <cp:revision>41</cp:revision>
  <dcterms:created xsi:type="dcterms:W3CDTF">2018-01-11T15:55:45Z</dcterms:created>
  <dcterms:modified xsi:type="dcterms:W3CDTF">2021-03-12T17:19:04Z</dcterms:modified>
</cp:coreProperties>
</file>