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258" r:id="rId3"/>
    <p:sldId id="259" r:id="rId4"/>
    <p:sldId id="260" r:id="rId5"/>
    <p:sldId id="261" r:id="rId6"/>
    <p:sldId id="257" r:id="rId7"/>
    <p:sldId id="314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79" r:id="rId19"/>
    <p:sldId id="278" r:id="rId20"/>
    <p:sldId id="315" r:id="rId21"/>
    <p:sldId id="316" r:id="rId22"/>
    <p:sldId id="280" r:id="rId23"/>
    <p:sldId id="317" r:id="rId24"/>
    <p:sldId id="318" r:id="rId25"/>
    <p:sldId id="300" r:id="rId26"/>
    <p:sldId id="319" r:id="rId27"/>
    <p:sldId id="301" r:id="rId28"/>
    <p:sldId id="320" r:id="rId29"/>
    <p:sldId id="281" r:id="rId30"/>
    <p:sldId id="282" r:id="rId31"/>
    <p:sldId id="283" r:id="rId32"/>
    <p:sldId id="284" r:id="rId33"/>
    <p:sldId id="286" r:id="rId34"/>
    <p:sldId id="321" r:id="rId35"/>
    <p:sldId id="285" r:id="rId36"/>
    <p:sldId id="287" r:id="rId37"/>
    <p:sldId id="322" r:id="rId38"/>
    <p:sldId id="328" r:id="rId39"/>
    <p:sldId id="288" r:id="rId40"/>
    <p:sldId id="323" r:id="rId41"/>
    <p:sldId id="302" r:id="rId42"/>
    <p:sldId id="303" r:id="rId43"/>
    <p:sldId id="313" r:id="rId44"/>
    <p:sldId id="324" r:id="rId45"/>
    <p:sldId id="325" r:id="rId46"/>
    <p:sldId id="326" r:id="rId47"/>
    <p:sldId id="327" r:id="rId48"/>
    <p:sldId id="294" r:id="rId49"/>
    <p:sldId id="268" r:id="rId50"/>
    <p:sldId id="329" r:id="rId51"/>
    <p:sldId id="330" r:id="rId52"/>
    <p:sldId id="269" r:id="rId53"/>
    <p:sldId id="331" r:id="rId54"/>
    <p:sldId id="271" r:id="rId55"/>
    <p:sldId id="273" r:id="rId56"/>
    <p:sldId id="295" r:id="rId57"/>
    <p:sldId id="296" r:id="rId58"/>
    <p:sldId id="297" r:id="rId59"/>
    <p:sldId id="299" r:id="rId60"/>
    <p:sldId id="332" r:id="rId61"/>
    <p:sldId id="304" r:id="rId62"/>
    <p:sldId id="333" r:id="rId63"/>
    <p:sldId id="305" r:id="rId64"/>
    <p:sldId id="307" r:id="rId65"/>
    <p:sldId id="334" r:id="rId66"/>
    <p:sldId id="306" r:id="rId67"/>
    <p:sldId id="308" r:id="rId68"/>
    <p:sldId id="309" r:id="rId69"/>
    <p:sldId id="311" r:id="rId70"/>
    <p:sldId id="335" r:id="rId71"/>
    <p:sldId id="336" r:id="rId72"/>
    <p:sldId id="337" r:id="rId73"/>
    <p:sldId id="310" r:id="rId74"/>
    <p:sldId id="338" r:id="rId75"/>
    <p:sldId id="339" r:id="rId76"/>
    <p:sldId id="312" r:id="rId77"/>
    <p:sldId id="340" r:id="rId78"/>
    <p:sldId id="34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CF36-D840-CC4D-A9C8-1D2BADDA130B}" type="datetimeFigureOut">
              <a:rPr lang="it-IT" smtClean="0"/>
              <a:t>19/02/20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8A18-2734-D542-A2D2-88C40663350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B49855-1B69-8448-8151-279AA40A78AC}" type="slidenum">
              <a:rPr lang="it-IT" sz="1200"/>
              <a:pPr eaLnBrk="1" hangingPunct="1"/>
              <a:t>10</a:t>
            </a:fld>
            <a:endParaRPr lang="it-IT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1C1987-F6B2-424E-B06F-A570A832C156}" type="slidenum">
              <a:rPr lang="it-IT" sz="1200"/>
              <a:pPr eaLnBrk="1" hangingPunct="1"/>
              <a:t>11</a:t>
            </a:fld>
            <a:endParaRPr lang="it-IT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>
                <a:ea typeface="ＭＳ Ｐゴシック" charset="0"/>
                <a:cs typeface="ＭＳ Ｐゴシック" charset="0"/>
              </a:rPr>
              <a:t>Standardized</a:t>
            </a:r>
            <a:r>
              <a:rPr lang="it-IT" baseline="0" dirty="0" smtClean="0">
                <a:ea typeface="ＭＳ Ｐゴシック" charset="0"/>
                <a:cs typeface="ＭＳ Ｐゴシック" charset="0"/>
              </a:rPr>
              <a:t> Death Rate</a:t>
            </a:r>
            <a:endParaRPr lang="it-IT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92A2CB-04DC-684A-BDEB-5B8C4C8395CA}" type="slidenum">
              <a:rPr lang="it-IT" sz="1200"/>
              <a:pPr eaLnBrk="1" hangingPunct="1"/>
              <a:t>12</a:t>
            </a:fld>
            <a:endParaRPr lang="it-IT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dirty="0" err="1" smtClean="0">
                <a:ea typeface="ＭＳ Ｐゴシック" charset="0"/>
                <a:cs typeface="ＭＳ Ｐゴシック" charset="0"/>
              </a:rPr>
              <a:t>Standardized</a:t>
            </a:r>
            <a:r>
              <a:rPr lang="it-IT" baseline="0" dirty="0" smtClean="0">
                <a:ea typeface="ＭＳ Ｐゴシック" charset="0"/>
                <a:cs typeface="ＭＳ Ｐゴシック" charset="0"/>
              </a:rPr>
              <a:t> Death Rate</a:t>
            </a: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B523B1-B3FC-7B46-A227-2B81C8F029D5}" type="slidenum">
              <a:rPr lang="it-IT" sz="1200"/>
              <a:pPr eaLnBrk="1" hangingPunct="1"/>
              <a:t>54</a:t>
            </a:fld>
            <a:endParaRPr lang="it-IT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dirty="0" smtClean="0">
                <a:ea typeface="ＭＳ Ｐゴシック" charset="0"/>
                <a:cs typeface="ＭＳ Ｐゴシック" charset="0"/>
              </a:rPr>
              <a:t>Per quanto riguarda</a:t>
            </a:r>
            <a:r>
              <a:rPr lang="it-IT" baseline="0" dirty="0" smtClean="0">
                <a:ea typeface="ＭＳ Ｐゴシック" charset="0"/>
                <a:cs typeface="ＭＳ Ｐゴシック" charset="0"/>
              </a:rPr>
              <a:t> la ricerca, essa non si calcifica in un determinato metodo ma si plasma sulla specificità del contesto e adotta diversi metodi, quasi sperimentale, qualitativo e ricerca intervento che vedremo successivamente.</a:t>
            </a: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8A18-2734-D542-A2D2-88C406633506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39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8A18-2734-D542-A2D2-88C406633506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3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19/02/20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KrZIYBF7ks" TargetMode="External"/><Relationship Id="rId3" Type="http://schemas.openxmlformats.org/officeDocument/2006/relationships/hyperlink" Target="https://www.bbc.com/news/uk-england-46891392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v7AeqNt6rg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Psicologia di comunità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8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94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84963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499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4" y="736955"/>
            <a:ext cx="8794086" cy="60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1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" y="1489591"/>
            <a:ext cx="8713678" cy="43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Alla luce di questo esempio, prova a ridefinire la risposta che hai dato</a:t>
            </a:r>
          </a:p>
          <a:p>
            <a:endParaRPr lang="it-IT" sz="2400" dirty="0"/>
          </a:p>
          <a:p>
            <a:r>
              <a:rPr lang="it-IT" sz="2400" dirty="0" smtClean="0"/>
              <a:t>Dove si situano le cause/ragioni?</a:t>
            </a:r>
          </a:p>
          <a:p>
            <a:r>
              <a:rPr lang="it-IT" sz="2400" dirty="0" smtClean="0"/>
              <a:t>Quale è l’oggetto di studio?</a:t>
            </a:r>
          </a:p>
          <a:p>
            <a:r>
              <a:rPr lang="it-IT" sz="2400" dirty="0" smtClean="0"/>
              <a:t>E la sede di intervento della psicologia di comunità?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0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La psicologia di comunità è una disciplina che si occupa di individuare e sperimentare strategie  professionali per affrontare problemi di comunità, problemi che hanno rilevanti  implicazioni comportamentali e psicologiche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43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Orford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1) aiutare le persone a diventare consapevoli del ruolo che hanno le condizioni in cui vivono nel determinare la loro salute e benessere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77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Orford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2)aiutare le persone a diventare protagoniste  di processi cambiamento delle loro condizioni di vita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12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dimensione collettiva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L’interesse della psicologia di comunità è rivolto all’interdipendenza tra le componenti contestuali (e non unicamente alla rete prossimale) e quelle individuali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39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dimensione collettiva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 fine di comprendere </a:t>
            </a:r>
          </a:p>
          <a:p>
            <a:r>
              <a:rPr lang="it-IT" dirty="0" smtClean="0"/>
              <a:t>le dinamiche transazionali (contesto-individuo) </a:t>
            </a:r>
          </a:p>
          <a:p>
            <a:r>
              <a:rPr lang="it-IT" dirty="0" smtClean="0"/>
              <a:t>e capire quali sono le condizioni che influiscono (e come possono essere modificate) sul benessere dell’individuo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891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differenza di alcune discipline psicologiche  che </a:t>
            </a:r>
          </a:p>
          <a:p>
            <a:r>
              <a:rPr lang="it-IT" dirty="0" smtClean="0"/>
              <a:t>hanno focalizzato la ricerca sulle componenti individuali (e.g., personalità) </a:t>
            </a:r>
          </a:p>
        </p:txBody>
      </p:sp>
    </p:spTree>
    <p:extLst>
      <p:ext uri="{BB962C8B-B14F-4D97-AF65-F5344CB8AC3E}">
        <p14:creationId xmlns:p14="http://schemas.microsoft.com/office/powerpoint/2010/main" val="127959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Nelle prossime settimane..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Lo psicologo di comunità:</a:t>
            </a:r>
          </a:p>
          <a:p>
            <a:pPr lvl="1"/>
            <a:endParaRPr lang="it-IT" sz="2400" dirty="0"/>
          </a:p>
          <a:p>
            <a:pPr lvl="1"/>
            <a:r>
              <a:rPr lang="it-IT" sz="2400" dirty="0" smtClean="0"/>
              <a:t>Cosa fa</a:t>
            </a:r>
          </a:p>
          <a:p>
            <a:pPr lvl="1"/>
            <a:r>
              <a:rPr lang="it-IT" sz="2400" dirty="0" smtClean="0"/>
              <a:t>Percorso Formativo</a:t>
            </a:r>
          </a:p>
          <a:p>
            <a:pPr lvl="1"/>
            <a:r>
              <a:rPr lang="it-IT" sz="2400" dirty="0" smtClean="0"/>
              <a:t>Ambiti lavorativi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4295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differenza di alcune discipline psicologiche  che </a:t>
            </a:r>
          </a:p>
          <a:p>
            <a:r>
              <a:rPr lang="it-IT" dirty="0" smtClean="0"/>
              <a:t>hanno focalizzato la ricerca sulle componenti individuali (e.g., personalità) </a:t>
            </a:r>
          </a:p>
          <a:p>
            <a:r>
              <a:rPr lang="it-IT" dirty="0" smtClean="0"/>
              <a:t>hanno spiegato il comportamento come funzione di fattori individuali</a:t>
            </a:r>
          </a:p>
        </p:txBody>
      </p:sp>
    </p:spTree>
    <p:extLst>
      <p:ext uri="{BB962C8B-B14F-4D97-AF65-F5344CB8AC3E}">
        <p14:creationId xmlns:p14="http://schemas.microsoft.com/office/powerpoint/2010/main" val="415138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differenza di alcune discipline psicologiche  che </a:t>
            </a:r>
          </a:p>
          <a:p>
            <a:r>
              <a:rPr lang="it-IT" dirty="0" smtClean="0"/>
              <a:t>hanno focalizzato la ricerca sulle componenti individuali (e.g., personalità) </a:t>
            </a:r>
          </a:p>
          <a:p>
            <a:r>
              <a:rPr lang="it-IT" dirty="0" smtClean="0"/>
              <a:t>hanno spiegato il comportamento come funzione di fattori individuali</a:t>
            </a:r>
          </a:p>
          <a:p>
            <a:r>
              <a:rPr lang="it-IT" dirty="0" smtClean="0"/>
              <a:t>Centrano l’intervento/cambiamento su strategie individuali (aumento delle capacità </a:t>
            </a:r>
            <a:r>
              <a:rPr lang="it-IT" smtClean="0"/>
              <a:t>di adattarsi </a:t>
            </a:r>
            <a:r>
              <a:rPr lang="it-IT" dirty="0" smtClean="0"/>
              <a:t>a determinati contesti)</a:t>
            </a:r>
          </a:p>
        </p:txBody>
      </p:sp>
    </p:spTree>
    <p:extLst>
      <p:ext uri="{BB962C8B-B14F-4D97-AF65-F5344CB8AC3E}">
        <p14:creationId xmlns:p14="http://schemas.microsoft.com/office/powerpoint/2010/main" val="372239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Psicologia di comunità  assume che il comportamento deve  essere capito </a:t>
            </a:r>
            <a:r>
              <a:rPr lang="it-IT" dirty="0" smtClean="0"/>
              <a:t>all’interno </a:t>
            </a:r>
            <a:r>
              <a:rPr lang="it-IT" dirty="0" smtClean="0"/>
              <a:t>delle </a:t>
            </a:r>
            <a:r>
              <a:rPr lang="it-IT" b="1" dirty="0" smtClean="0"/>
              <a:t>reti sociali </a:t>
            </a:r>
            <a:r>
              <a:rPr lang="it-IT" dirty="0" smtClean="0"/>
              <a:t>in cui è inserito</a:t>
            </a:r>
          </a:p>
        </p:txBody>
      </p:sp>
    </p:spTree>
    <p:extLst>
      <p:ext uri="{BB962C8B-B14F-4D97-AF65-F5344CB8AC3E}">
        <p14:creationId xmlns:p14="http://schemas.microsoft.com/office/powerpoint/2010/main" val="228972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Psicologia di comunità  assume che il comportamento deve  essere capito </a:t>
            </a:r>
            <a:r>
              <a:rPr lang="it-IT" dirty="0" smtClean="0"/>
              <a:t>all’interno </a:t>
            </a:r>
            <a:r>
              <a:rPr lang="it-IT" dirty="0" smtClean="0"/>
              <a:t>delle reti sociali in cui è inserito</a:t>
            </a:r>
          </a:p>
          <a:p>
            <a:r>
              <a:rPr lang="it-IT" dirty="0" smtClean="0"/>
              <a:t>Non significa trascendere l’individuo !!!</a:t>
            </a:r>
          </a:p>
          <a:p>
            <a:r>
              <a:rPr lang="it-IT" dirty="0" smtClean="0"/>
              <a:t>Ma significa avere come unità di analisi l’interfaccia tra la persona e l’ambiente: </a:t>
            </a:r>
            <a:r>
              <a:rPr lang="it-IT" b="1" dirty="0" smtClean="0"/>
              <a:t>persona-nel-contesto</a:t>
            </a:r>
          </a:p>
        </p:txBody>
      </p:sp>
    </p:spTree>
    <p:extLst>
      <p:ext uri="{BB962C8B-B14F-4D97-AF65-F5344CB8AC3E}">
        <p14:creationId xmlns:p14="http://schemas.microsoft.com/office/powerpoint/2010/main" val="29723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Psicologia di comunità  assume che il comportamento deve  essere capito all’interne delle reti sociali in cui è inserito</a:t>
            </a:r>
          </a:p>
          <a:p>
            <a:r>
              <a:rPr lang="it-IT" dirty="0" smtClean="0"/>
              <a:t>Non significa trascendere l’individuo !!!</a:t>
            </a:r>
          </a:p>
          <a:p>
            <a:r>
              <a:rPr lang="it-IT" dirty="0" smtClean="0"/>
              <a:t>Ma significa avere come unità di analisi l’interfaccia tra la persona e l’ambiente: </a:t>
            </a:r>
            <a:r>
              <a:rPr lang="it-IT" b="1" dirty="0" smtClean="0"/>
              <a:t>persona-nel-contesto</a:t>
            </a:r>
          </a:p>
          <a:p>
            <a:r>
              <a:rPr lang="it-IT" b="1" dirty="0" smtClean="0"/>
              <a:t>Esempio suicidi e povertà: non solo difficoltà psicologiche individuali ma in relazione ai contesti in cui la persona è inserita</a:t>
            </a:r>
          </a:p>
        </p:txBody>
      </p:sp>
    </p:spTree>
    <p:extLst>
      <p:ext uri="{BB962C8B-B14F-4D97-AF65-F5344CB8AC3E}">
        <p14:creationId xmlns:p14="http://schemas.microsoft.com/office/powerpoint/2010/main" val="29723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Psicologia di comunità  adotta una metafora ecologica</a:t>
            </a:r>
          </a:p>
          <a:p>
            <a:r>
              <a:rPr lang="it-IT" b="1" dirty="0" smtClean="0"/>
              <a:t>Non scompone </a:t>
            </a:r>
            <a:r>
              <a:rPr lang="it-IT" dirty="0" smtClean="0"/>
              <a:t>l’individuo in processi di base, per esempio percezione, cognizione ed emozione</a:t>
            </a:r>
          </a:p>
        </p:txBody>
      </p:sp>
    </p:spTree>
    <p:extLst>
      <p:ext uri="{BB962C8B-B14F-4D97-AF65-F5344CB8AC3E}">
        <p14:creationId xmlns:p14="http://schemas.microsoft.com/office/powerpoint/2010/main" val="205182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Psicologia di comunità  adotta una metafora ecologica</a:t>
            </a:r>
          </a:p>
          <a:p>
            <a:r>
              <a:rPr lang="it-IT" b="1" dirty="0" smtClean="0"/>
              <a:t>Non scompone </a:t>
            </a:r>
            <a:r>
              <a:rPr lang="it-IT" dirty="0" smtClean="0"/>
              <a:t>l’individuo in processi di base, per esempio percezione, cognizione ed emozione</a:t>
            </a:r>
          </a:p>
          <a:p>
            <a:r>
              <a:rPr lang="it-IT" b="1" dirty="0" smtClean="0"/>
              <a:t>Interconnessione dei sistemi </a:t>
            </a:r>
            <a:r>
              <a:rPr lang="it-IT" dirty="0" smtClean="0"/>
              <a:t>di vita, assumendo che il risultato di condizioni problematiche siano la risultante dell’interazione tra individui, </a:t>
            </a:r>
            <a:r>
              <a:rPr lang="it-IT" dirty="0" err="1" smtClean="0"/>
              <a:t>setting</a:t>
            </a:r>
            <a:r>
              <a:rPr lang="it-IT" dirty="0" smtClean="0"/>
              <a:t> e sistemi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628569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situazioni problematiche vengono affrontate attuando cambiamenti nei contesi di vita e attivando le risorse presenti nell’unità di analisi individuo-ambiente</a:t>
            </a:r>
          </a:p>
        </p:txBody>
      </p:sp>
    </p:spTree>
    <p:extLst>
      <p:ext uri="{BB962C8B-B14F-4D97-AF65-F5344CB8AC3E}">
        <p14:creationId xmlns:p14="http://schemas.microsoft.com/office/powerpoint/2010/main" val="4213372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non individualistico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situazioni problematiche vengono affrontate attuando cambiamenti nei contesi di vita e attivando le risorse presenti nell’unità di analisi individuo-</a:t>
            </a:r>
            <a:r>
              <a:rPr lang="it-IT" dirty="0" err="1" smtClean="0"/>
              <a:t>ambinete</a:t>
            </a:r>
            <a:endParaRPr lang="it-IT" dirty="0" smtClean="0"/>
          </a:p>
          <a:p>
            <a:r>
              <a:rPr lang="it-IT" b="1" dirty="0" smtClean="0"/>
              <a:t>Il target degli interventi</a:t>
            </a:r>
            <a:r>
              <a:rPr lang="it-IT" dirty="0" smtClean="0"/>
              <a:t> sono i contesti significativi della vita dell’individuo, per esempio le organizzazioni (scuola), i quartieri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18612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Qualcuno potrebbe giustamente obiettare che altre discipline hanno come unità di analisi o prendono altresì in considerazione gli ambienti di vita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69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Nelle prossime settimane..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400" dirty="0" smtClean="0"/>
              <a:t>La psicologia di comunità:</a:t>
            </a:r>
          </a:p>
          <a:p>
            <a:endParaRPr lang="it-IT" sz="2400" dirty="0"/>
          </a:p>
          <a:p>
            <a:r>
              <a:rPr lang="it-IT" sz="2400" dirty="0" smtClean="0"/>
              <a:t>Similarità e differenze con altre discipline</a:t>
            </a:r>
          </a:p>
          <a:p>
            <a:r>
              <a:rPr lang="it-IT" sz="2400" dirty="0" smtClean="0"/>
              <a:t>Nascita ed evoluzione della disciplina</a:t>
            </a:r>
          </a:p>
          <a:p>
            <a:r>
              <a:rPr lang="it-IT" sz="2400" dirty="0" smtClean="0"/>
              <a:t>Obiettivi della disciplina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50410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differenziazione: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/>
              <a:t>Differenziamo ora la psicologia di comunità da queste altre discipline al fine di comprendere meglio cosa sia questa ‘</a:t>
            </a:r>
            <a:r>
              <a:rPr lang="it-IT" dirty="0" smtClean="0"/>
              <a:t>comunità’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85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Psicologia clinica e di comunità hanno entrambe come finalità il benessere della persona</a:t>
            </a:r>
          </a:p>
          <a:p>
            <a:r>
              <a:rPr lang="it-IT" dirty="0" smtClean="0"/>
              <a:t>Entrambe sono importanti e una non esclude l’altra</a:t>
            </a:r>
          </a:p>
          <a:p>
            <a:r>
              <a:rPr lang="it-IT" b="1" dirty="0" smtClean="0"/>
              <a:t>Non si tratta di istaurare un rapporto gerarchico tra le discipline ma usiamo la ‘differenza’ per capire l’unicità della disciplina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8990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Ps comunità e clinica identificano percorsi di intervento differenti per:</a:t>
            </a:r>
          </a:p>
          <a:p>
            <a:r>
              <a:rPr lang="it-IT" dirty="0" smtClean="0"/>
              <a:t>Tempo</a:t>
            </a:r>
          </a:p>
          <a:p>
            <a:r>
              <a:rPr lang="it-IT" dirty="0" smtClean="0"/>
              <a:t>Luogo </a:t>
            </a:r>
          </a:p>
          <a:p>
            <a:r>
              <a:rPr lang="it-IT" dirty="0" smtClean="0"/>
              <a:t>Modo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3292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TEMPO</a:t>
            </a:r>
          </a:p>
          <a:p>
            <a:r>
              <a:rPr lang="it-IT" dirty="0" smtClean="0"/>
              <a:t>PS comunità: ottica pro-attiva</a:t>
            </a:r>
          </a:p>
          <a:p>
            <a:pPr lvl="1"/>
            <a:r>
              <a:rPr lang="it-IT" dirty="0" smtClean="0"/>
              <a:t>Cerca di intervenire prima dell’insorgenza dei problemi, interviene per promuove il benessere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48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TEMPO</a:t>
            </a:r>
          </a:p>
          <a:p>
            <a:r>
              <a:rPr lang="it-IT" dirty="0" smtClean="0">
                <a:solidFill>
                  <a:srgbClr val="BFBFBF"/>
                </a:solidFill>
              </a:rPr>
              <a:t>PS comunità: ottica pro-attiva</a:t>
            </a:r>
          </a:p>
          <a:p>
            <a:pPr lvl="1"/>
            <a:r>
              <a:rPr lang="it-IT" dirty="0" smtClean="0">
                <a:solidFill>
                  <a:srgbClr val="BFBFBF"/>
                </a:solidFill>
              </a:rPr>
              <a:t>Cerca di intervenire prima dell’insorgenza dei problemi, interviene per promuove il benessere </a:t>
            </a:r>
          </a:p>
          <a:p>
            <a:r>
              <a:rPr lang="it-IT" dirty="0" smtClean="0"/>
              <a:t>PS clinica: ottica retro-attiva</a:t>
            </a:r>
          </a:p>
          <a:p>
            <a:pPr lvl="1"/>
            <a:r>
              <a:rPr lang="it-IT" dirty="0" smtClean="0"/>
              <a:t>Interviene quando gli individui hanno già sviluppato qualche malessere psicologico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070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PS comunità: ottica pro-attiva</a:t>
            </a:r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Cerca di intervenire prima dell’insorgenza dei problemi, interviene per promuove il benessere </a:t>
            </a:r>
          </a:p>
          <a:p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PS clinica: ottica retro-attiva</a:t>
            </a:r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Interviene quando gli individui hanno già sviluppato qualche malessere psicologico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Levine &amp; </a:t>
            </a:r>
            <a:r>
              <a:rPr lang="it-IT" dirty="0" err="1" smtClean="0"/>
              <a:t>Perkins</a:t>
            </a:r>
            <a:r>
              <a:rPr lang="it-IT" dirty="0" smtClean="0"/>
              <a:t>: la psicologia di comunità ha a che fare con tutto quello che una persona vive prima di diventare un caso clinico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91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Luogo: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 err="1" smtClean="0">
                <a:solidFill>
                  <a:schemeClr val="tx1"/>
                </a:solidFill>
              </a:rPr>
              <a:t>ps</a:t>
            </a:r>
            <a:r>
              <a:rPr lang="it-IT" dirty="0" smtClean="0">
                <a:solidFill>
                  <a:schemeClr val="tx1"/>
                </a:solidFill>
              </a:rPr>
              <a:t>. Clinica colloca le cause e gli interventi all’interno dell’individuo, per es. problema di salute mentale </a:t>
            </a:r>
            <a:r>
              <a:rPr lang="it-IT" dirty="0" smtClean="0">
                <a:solidFill>
                  <a:schemeClr val="tx1"/>
                </a:solidFill>
                <a:sym typeface="Wingdings"/>
              </a:rPr>
              <a:t> sistema emotivo/cognitivo</a:t>
            </a:r>
          </a:p>
        </p:txBody>
      </p:sp>
    </p:spTree>
    <p:extLst>
      <p:ext uri="{BB962C8B-B14F-4D97-AF65-F5344CB8AC3E}">
        <p14:creationId xmlns:p14="http://schemas.microsoft.com/office/powerpoint/2010/main" val="2347006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Luogo:</a:t>
            </a:r>
          </a:p>
          <a:p>
            <a:r>
              <a:rPr lang="it-IT" dirty="0" smtClean="0">
                <a:solidFill>
                  <a:srgbClr val="BFBFBF"/>
                </a:solidFill>
              </a:rPr>
              <a:t>La </a:t>
            </a:r>
            <a:r>
              <a:rPr lang="it-IT" dirty="0" err="1" smtClean="0">
                <a:solidFill>
                  <a:srgbClr val="BFBFBF"/>
                </a:solidFill>
              </a:rPr>
              <a:t>ps</a:t>
            </a:r>
            <a:r>
              <a:rPr lang="it-IT" dirty="0" smtClean="0">
                <a:solidFill>
                  <a:srgbClr val="BFBFBF"/>
                </a:solidFill>
              </a:rPr>
              <a:t>. Clinica colloca le cause e gli interventi all’interno dell’individuo, per es. problema di salute mentale </a:t>
            </a:r>
            <a:r>
              <a:rPr lang="it-IT" dirty="0" smtClean="0">
                <a:solidFill>
                  <a:srgbClr val="BFBFBF"/>
                </a:solidFill>
                <a:sym typeface="Wingdings"/>
              </a:rPr>
              <a:t> sistema emotivo/cognitivo</a:t>
            </a:r>
          </a:p>
          <a:p>
            <a:r>
              <a:rPr lang="it-IT" dirty="0" smtClean="0">
                <a:solidFill>
                  <a:schemeClr val="tx1"/>
                </a:solidFill>
                <a:sym typeface="Wingdings"/>
              </a:rPr>
              <a:t>La </a:t>
            </a:r>
            <a:r>
              <a:rPr lang="it-IT" dirty="0" err="1" smtClean="0">
                <a:solidFill>
                  <a:schemeClr val="tx1"/>
                </a:solidFill>
                <a:sym typeface="Wingdings"/>
              </a:rPr>
              <a:t>ps</a:t>
            </a:r>
            <a:r>
              <a:rPr lang="it-IT" dirty="0" smtClean="0">
                <a:solidFill>
                  <a:schemeClr val="tx1"/>
                </a:solidFill>
                <a:sym typeface="Wingdings"/>
              </a:rPr>
              <a:t>. Comunità colloca le cause del malessere anche nel sistema legislativo/politico che dà forma alle condizioni individuali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65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 due approcci (clinico e comunità):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retroattivo-individuo-individuale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Proattivo-contesto-comunità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Non devono essere visti in contrapposizione ma in continuità (lo vedremo quando parleremo di prevenzione)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4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Modo: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ESEMPIO: </a:t>
            </a:r>
            <a:r>
              <a:rPr lang="it-IT" i="1" dirty="0" smtClean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Approccio tradizionale: percorso graduale al termine del quale sarà possibile accedere ad una abitazione</a:t>
            </a: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Nelle prossime settimane..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charset="0"/>
              <a:buChar char="!"/>
            </a:pPr>
            <a:r>
              <a:rPr lang="it-IT" sz="2800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Obiettivo generale</a:t>
            </a:r>
            <a:r>
              <a:rPr lang="it-IT" sz="28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: </a:t>
            </a:r>
            <a:endParaRPr lang="it-IT" sz="2800" dirty="0" smtClean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charset="0"/>
              <a:buChar char="!"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Clr>
                <a:srgbClr val="063DE8"/>
              </a:buClr>
              <a:buFont typeface="Wingdings" charset="0"/>
              <a:buChar char="ü"/>
            </a:pPr>
            <a:r>
              <a:rPr lang="it-IT" sz="2000" dirty="0">
                <a:solidFill>
                  <a:schemeClr val="tx2"/>
                </a:solidFill>
                <a:ea typeface="ＭＳ Ｐゴシック" charset="0"/>
              </a:rPr>
              <a:t>Apprendere teorie, strumenti e metodologie di analisi e di intervento della Psicologia di Comunità</a:t>
            </a:r>
            <a:endParaRPr lang="it-IT" sz="2000" dirty="0">
              <a:ea typeface="ＭＳ Ｐゴシック" charset="0"/>
            </a:endParaRP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172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Modo: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ESEMPIO: </a:t>
            </a:r>
            <a:r>
              <a:rPr lang="it-IT" i="1" dirty="0" smtClean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 smtClean="0">
                <a:solidFill>
                  <a:srgbClr val="BFBFBF"/>
                </a:solidFill>
              </a:rPr>
              <a:t>Approccio tradizionale: percorso graduale al termine del quale sarà possibile accedere ad una abitazione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Approccio di comunità: cambiare le condizioni di vita (</a:t>
            </a:r>
            <a:r>
              <a:rPr lang="it-IT" dirty="0" err="1" smtClean="0">
                <a:solidFill>
                  <a:schemeClr val="tx1"/>
                </a:solidFill>
              </a:rPr>
              <a:t>housing</a:t>
            </a:r>
            <a:r>
              <a:rPr lang="it-IT" dirty="0" smtClean="0">
                <a:solidFill>
                  <a:schemeClr val="tx1"/>
                </a:solidFill>
              </a:rPr>
              <a:t> first)  e sostengo professionale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Dibattito e ricerca in corso</a:t>
            </a:r>
            <a:r>
              <a:rPr lang="mr-IN" dirty="0" smtClean="0">
                <a:solidFill>
                  <a:schemeClr val="tx1"/>
                </a:solidFill>
              </a:rPr>
              <a:t>…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5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Modo: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ESEMPIO: </a:t>
            </a:r>
            <a:r>
              <a:rPr lang="it-IT" i="1" dirty="0" smtClean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Approccio tradizionale: centrato sulla promozione di competenze individuali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it-IT" dirty="0" smtClean="0">
                <a:solidFill>
                  <a:schemeClr val="tx1"/>
                </a:solidFill>
              </a:rPr>
              <a:t>per esempio training per l’acquisizione di conoscenze o per lo sviluppo di abilità di </a:t>
            </a:r>
            <a:r>
              <a:rPr lang="it-IT" dirty="0" err="1" smtClean="0">
                <a:solidFill>
                  <a:schemeClr val="tx1"/>
                </a:solidFill>
              </a:rPr>
              <a:t>problem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solving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9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Modo: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ESEMPIO: </a:t>
            </a:r>
            <a:r>
              <a:rPr lang="it-IT" i="1" dirty="0" smtClean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Approccio più recente: centrato sulla modifica del contesto inteso sia come modifica dell’immediato ma anche come modifica delle politiche rilevanti che creano un humus culturale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 questo senso la casa non è una meta/</a:t>
            </a:r>
            <a:r>
              <a:rPr lang="it-IT" dirty="0" err="1" smtClean="0">
                <a:solidFill>
                  <a:schemeClr val="tx1"/>
                </a:solidFill>
              </a:rPr>
              <a:t>reward</a:t>
            </a:r>
            <a:r>
              <a:rPr lang="it-IT" dirty="0" smtClean="0">
                <a:solidFill>
                  <a:schemeClr val="tx1"/>
                </a:solidFill>
              </a:rPr>
              <a:t> ma è il primo cambiamento su cui agire</a:t>
            </a:r>
          </a:p>
        </p:txBody>
      </p:sp>
    </p:spTree>
    <p:extLst>
      <p:ext uri="{BB962C8B-B14F-4D97-AF65-F5344CB8AC3E}">
        <p14:creationId xmlns:p14="http://schemas.microsoft.com/office/powerpoint/2010/main" val="3058056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BBC III: </a:t>
            </a:r>
            <a:r>
              <a:rPr lang="it-IT" dirty="0" err="1" smtClean="0"/>
              <a:t>Housing</a:t>
            </a:r>
            <a:r>
              <a:rPr lang="it-IT" dirty="0" smtClean="0"/>
              <a:t> First 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2"/>
              </a:rPr>
              <a:t>https://www.youtube.com/watch?v=</a:t>
            </a:r>
            <a:r>
              <a:rPr lang="it-IT" dirty="0" smtClean="0">
                <a:solidFill>
                  <a:schemeClr val="tx1"/>
                </a:solidFill>
                <a:hlinkClick r:id="rId2"/>
              </a:rPr>
              <a:t>yKrZIYBF7ks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3"/>
              </a:rPr>
              <a:t>https://www.bbc.com/news/uk-england-</a:t>
            </a:r>
            <a:r>
              <a:rPr lang="it-IT" dirty="0" smtClean="0">
                <a:solidFill>
                  <a:schemeClr val="tx1"/>
                </a:solidFill>
                <a:hlinkClick r:id="rId3"/>
              </a:rPr>
              <a:t>46891392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3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it-IT" dirty="0" err="1" smtClean="0"/>
              <a:t>Housing</a:t>
            </a:r>
            <a:r>
              <a:rPr lang="it-IT" dirty="0" smtClean="0"/>
              <a:t> First 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3" y="1351250"/>
            <a:ext cx="8637030" cy="51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5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74971"/>
            <a:ext cx="8913813" cy="914400"/>
          </a:xfrm>
        </p:spPr>
        <p:txBody>
          <a:bodyPr/>
          <a:lstStyle/>
          <a:p>
            <a:r>
              <a:rPr lang="it-IT" dirty="0" err="1" smtClean="0"/>
              <a:t>Housing</a:t>
            </a:r>
            <a:r>
              <a:rPr lang="it-IT" dirty="0" smtClean="0"/>
              <a:t> First 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801"/>
            <a:ext cx="8913813" cy="66468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2335918"/>
            <a:ext cx="2819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Housing</a:t>
            </a:r>
            <a:r>
              <a:rPr lang="it-IT" dirty="0" smtClean="0"/>
              <a:t> First 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2335918"/>
            <a:ext cx="2819400" cy="2159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21" y="2938929"/>
            <a:ext cx="622864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Housing</a:t>
            </a:r>
            <a:r>
              <a:rPr lang="it-IT" dirty="0" smtClean="0"/>
              <a:t> First 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2335918"/>
            <a:ext cx="2819400" cy="215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695222"/>
            <a:ext cx="5435600" cy="35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7891"/>
            <a:ext cx="8913813" cy="914400"/>
          </a:xfrm>
        </p:spPr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12559"/>
              </p:ext>
            </p:extLst>
          </p:nvPr>
        </p:nvGraphicFramePr>
        <p:xfrm>
          <a:off x="163726" y="1519007"/>
          <a:ext cx="8435975" cy="5059679"/>
        </p:xfrm>
        <a:graphic>
          <a:graphicData uri="http://schemas.openxmlformats.org/drawingml/2006/table">
            <a:tbl>
              <a:tblPr/>
              <a:tblGrid>
                <a:gridCol w="2649537"/>
                <a:gridCol w="2714625"/>
                <a:gridCol w="3071813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SIMILARITA</a:t>
                      </a:r>
                      <a:r>
                        <a:rPr kumimoji="0" lang="ja-JP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endParaRPr kumimoji="0" lang="it-IT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Tra psicologia di comunità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DIFFERENZE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Orientamento alla prevenzione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Salute pubblica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Maggiore attenzione a benessere e a relazioni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Aspetti applicativi e lavoro su campo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Lavoro sociale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Adozione di modelli teorici derivanti da ricerca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Approccio basato su sistemi sociali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Psicologia sociale/sociologia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Maggiore applicazione / cambiamento sociale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Tecniche per agire su organizzaz. e gruppi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Psicologia delle organizzazioni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 centralità di obiettivi sociali, maggior interesse a benessere dei lavoratori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Importanza e centralità dei diritti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Movimenti sociali e politici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 autonomia, minor politicizzazione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92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a typeface="ＭＳ Ｐゴシック" charset="0"/>
                <a:cs typeface="ＭＳ Ｐゴシック" charset="0"/>
              </a:rPr>
              <a:t>Si interessa al modo in cui la società influenza il funzionamento dei singoli individui e della comunità.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547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Nelle prossime settimane..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buFont typeface="Wingdings" charset="0"/>
              <a:buChar char="!"/>
            </a:pPr>
            <a:r>
              <a:rPr lang="it-IT" sz="2800" b="1" dirty="0"/>
              <a:t>Obiettivi specifici</a:t>
            </a:r>
            <a:r>
              <a:rPr lang="it-IT" sz="280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Offrire un modo diverso di analizzare e affrontare i problemi della vita quotidiana delle persone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Presentare una serie di modelli e concetti teorici di base </a:t>
            </a:r>
            <a:r>
              <a:rPr lang="it-IT" sz="2800" dirty="0" err="1"/>
              <a:t>all</a:t>
            </a:r>
            <a:r>
              <a:rPr lang="ja-JP" altLang="it-IT" sz="2800" dirty="0"/>
              <a:t>’</a:t>
            </a:r>
            <a:r>
              <a:rPr lang="it-IT" altLang="ja-JP" sz="2800" dirty="0"/>
              <a:t>approccio della Psicologia di comunità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Familiarizzare con alcuni strumenti per l</a:t>
            </a:r>
            <a:r>
              <a:rPr lang="ja-JP" altLang="it-IT" sz="2800" dirty="0"/>
              <a:t>’</a:t>
            </a:r>
            <a:r>
              <a:rPr lang="it-IT" altLang="ja-JP" sz="2800" dirty="0"/>
              <a:t>analisi degli ambienti di vita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Presentare alcuni modelli con cui si può intervenire	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71837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Si interessa al modo in cui la società influenza il funzionamento dei singoli individui e della comunità.</a:t>
            </a:r>
          </a:p>
          <a:p>
            <a:r>
              <a:rPr lang="it-IT" sz="2400" dirty="0">
                <a:ea typeface="ＭＳ Ｐゴシック" charset="0"/>
                <a:cs typeface="ＭＳ Ｐゴシック" charset="0"/>
              </a:rPr>
              <a:t>Cerca di comprendere gli individui nei loro contesti sociali, e di aiutarli utilizzando queste nuove </a:t>
            </a:r>
            <a:r>
              <a:rPr lang="it-IT" sz="2400" dirty="0" smtClean="0">
                <a:ea typeface="ＭＳ Ｐゴシック" charset="0"/>
                <a:cs typeface="ＭＳ Ｐゴシック" charset="0"/>
              </a:rPr>
              <a:t>conoscenze</a:t>
            </a:r>
            <a:r>
              <a:rPr lang="it-IT" altLang="ja-JP" sz="2400" dirty="0" smtClean="0">
                <a:ea typeface="ＭＳ Ｐゴシック" charset="0"/>
                <a:cs typeface="ＭＳ Ｐゴシック" charset="0"/>
              </a:rPr>
              <a:t>.</a:t>
            </a:r>
            <a:endParaRPr lang="it-IT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888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Si interessa al modo in cui la società influenza il funzionamento dei singoli individui e della comunità.</a:t>
            </a:r>
          </a:p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Cerca di comprendere gli individui nei loro contesti sociali, e di aiutarli utilizzando queste nuove </a:t>
            </a:r>
            <a:r>
              <a:rPr lang="it-IT" sz="2400" dirty="0" smtClean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conoscenze</a:t>
            </a:r>
            <a:r>
              <a:rPr lang="it-IT" altLang="ja-JP" sz="2400" dirty="0" smtClean="0">
                <a:ea typeface="ＭＳ Ｐゴシック" charset="0"/>
                <a:cs typeface="ＭＳ Ｐゴシック" charset="0"/>
              </a:rPr>
              <a:t>.</a:t>
            </a:r>
            <a:endParaRPr lang="it-IT" sz="2400" dirty="0">
              <a:ea typeface="ＭＳ Ｐゴシック" charset="0"/>
              <a:cs typeface="ＭＳ Ｐゴシック" charset="0"/>
            </a:endParaRPr>
          </a:p>
          <a:p>
            <a:r>
              <a:rPr lang="it-IT" sz="2400" b="1" dirty="0">
                <a:ea typeface="ＭＳ Ｐゴシック" charset="0"/>
                <a:cs typeface="ＭＳ Ｐゴシック" charset="0"/>
              </a:rPr>
              <a:t>La comunità diventa il punto d’incontro tra mondo interno (psiche) e mondo esterno (ambiente)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888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dirty="0" smtClean="0">
                <a:ea typeface="ＭＳ Ｐゴシック" charset="0"/>
                <a:cs typeface="ＭＳ Ｐゴシック" charset="0"/>
              </a:rPr>
              <a:t>obiettivo 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è quello di comprendere in modo critico i problemi sociali attraverso 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teoria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, 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ricerca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e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b="1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azione</a:t>
            </a:r>
            <a:r>
              <a:rPr lang="it-IT" altLang="ja-JP" sz="24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endParaRPr lang="it-IT" sz="2400" dirty="0">
              <a:ea typeface="ＭＳ Ｐゴシック" charset="0"/>
              <a:cs typeface="ＭＳ Ｐゴシック" charset="0"/>
            </a:endParaRPr>
          </a:p>
          <a:p>
            <a:endParaRPr lang="it-IT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7075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dirty="0" smtClean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dirty="0" smtClean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obiettivo 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è quello di comprendere in modo critico i problemi sociali attraverso la 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teoria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, la 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ricerca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 e 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azione</a:t>
            </a:r>
            <a:r>
              <a:rPr lang="it-IT" altLang="ja-JP" sz="2400" dirty="0" smtClean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endParaRPr lang="it-IT" sz="2400" dirty="0">
              <a:ea typeface="ＭＳ Ｐゴシック" charset="0"/>
              <a:cs typeface="ＭＳ Ｐゴシック" charset="0"/>
            </a:endParaRPr>
          </a:p>
          <a:p>
            <a:r>
              <a:rPr lang="it-IT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trovare </a:t>
            </a:r>
            <a:r>
              <a:rPr lang="it-IT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soluzioni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 problemi che hanno rilevanti implicazioni comportamentali e psicologiche (individuali), usando strumenti e strategie non solo individuali.</a:t>
            </a:r>
            <a:endParaRPr lang="it-IT" sz="24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endParaRPr lang="it-IT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052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it-IT" altLang="ja-JP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it-IT" sz="2400" dirty="0" smtClean="0"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La psicologia di comunità si interessa alla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relazione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tra individuo e contesti di vita. Attraverso 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ricerca-azione 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lo psicologo di comunità cerca di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comprendere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ed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aumentare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la qualità della vita di persone, comunità e società</a:t>
            </a:r>
            <a:r>
              <a:rPr lang="ja-JP" altLang="it-IT" sz="2400" dirty="0">
                <a:ea typeface="ＭＳ Ｐゴシック" charset="0"/>
                <a:cs typeface="ＭＳ Ｐゴシック" charset="0"/>
              </a:rPr>
              <a:t>”</a:t>
            </a:r>
            <a:endParaRPr lang="it-IT" altLang="ja-JP" sz="2400" dirty="0">
              <a:ea typeface="ＭＳ Ｐゴシック" charset="0"/>
              <a:cs typeface="ＭＳ Ｐゴシック" charset="0"/>
            </a:endParaRPr>
          </a:p>
          <a:p>
            <a:pPr lvl="3" eaLnBrk="1" hangingPunct="1"/>
            <a:r>
              <a:rPr lang="it-IT" sz="2400" dirty="0" err="1">
                <a:ea typeface="ＭＳ Ｐゴシック" charset="0"/>
              </a:rPr>
              <a:t>Rappaport</a:t>
            </a:r>
            <a:r>
              <a:rPr lang="it-IT" sz="2400" dirty="0">
                <a:ea typeface="ＭＳ Ｐゴシック" charset="0"/>
              </a:rPr>
              <a:t>, 1977</a:t>
            </a:r>
          </a:p>
          <a:p>
            <a:pPr lvl="3" eaLnBrk="1" hangingPunct="1"/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1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della Psicologia di Comunità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psicologia di comunità è una disciplina orientata al cambiamento sociale</a:t>
            </a:r>
          </a:p>
          <a:p>
            <a:r>
              <a:rPr lang="it-IT" dirty="0" smtClean="0"/>
              <a:t>Si fonda su ‘valori’ o ‘a priori’ che strutturano il modus operandi</a:t>
            </a:r>
          </a:p>
          <a:p>
            <a:r>
              <a:rPr lang="it-IT" dirty="0" smtClean="0"/>
              <a:t>si situano a tre livelli, uniti in un rapporto sinergico:</a:t>
            </a:r>
          </a:p>
          <a:p>
            <a:r>
              <a:rPr lang="it-IT" dirty="0" smtClean="0"/>
              <a:t>A) personale</a:t>
            </a:r>
          </a:p>
          <a:p>
            <a:r>
              <a:rPr lang="it-IT" dirty="0" smtClean="0"/>
              <a:t>B) relazionale </a:t>
            </a:r>
          </a:p>
          <a:p>
            <a:r>
              <a:rPr lang="it-IT" dirty="0" smtClean="0"/>
              <a:t>C) collettivo</a:t>
            </a:r>
          </a:p>
        </p:txBody>
      </p:sp>
    </p:spTree>
    <p:extLst>
      <p:ext uri="{BB962C8B-B14F-4D97-AF65-F5344CB8AC3E}">
        <p14:creationId xmlns:p14="http://schemas.microsoft.com/office/powerpoint/2010/main" val="13500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A) livello personale</a:t>
            </a:r>
          </a:p>
          <a:p>
            <a:r>
              <a:rPr lang="it-IT" dirty="0" smtClean="0"/>
              <a:t>1) autodeterminazione degli individui, ossia la possibilità di perseguire in maniera autonoma  i propri obiettivi di vita e sperimentare un certo grado di controllo sulle condizioni che permettono di raggiungere tali obiettivi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54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A) livello personale</a:t>
            </a:r>
          </a:p>
          <a:p>
            <a:r>
              <a:rPr lang="it-IT" dirty="0" smtClean="0"/>
              <a:t>2) Salute: benessere della persona </a:t>
            </a:r>
            <a:endParaRPr lang="it-IT" dirty="0"/>
          </a:p>
          <a:p>
            <a:r>
              <a:rPr lang="it-IT" dirty="0" smtClean="0"/>
              <a:t>3) Cura e interesse verso gli altri: ciò che permette di soddisfare bisogni quali attaccamento/solidarietà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83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B) livello relazione </a:t>
            </a:r>
            <a:r>
              <a:rPr lang="mr-IN" dirty="0" smtClean="0"/>
              <a:t>–</a:t>
            </a:r>
            <a:r>
              <a:rPr lang="it-IT" dirty="0" smtClean="0"/>
              <a:t>costituisce il ponte tra l’individuale e  il collettivo</a:t>
            </a:r>
          </a:p>
          <a:p>
            <a:r>
              <a:rPr lang="it-IT" dirty="0" smtClean="0"/>
              <a:t>1) instaurare processi collaborativi, non asimmetrici, in grado di assumere e mediare punti di vista differenti senza che un gruppo prevalga sull’altro</a:t>
            </a:r>
          </a:p>
          <a:p>
            <a:r>
              <a:rPr lang="it-IT" dirty="0" smtClean="0"/>
              <a:t>2) sostenere il diritto di ogni persona ad avere un’identità unica, non valutata in relazione ad uno standard dominante/rispetto per la diversità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8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) livello collettivo</a:t>
            </a:r>
          </a:p>
          <a:p>
            <a:r>
              <a:rPr lang="it-IT" dirty="0" smtClean="0"/>
              <a:t>Accesso a tutti delle risorse/sanitarie ed educative</a:t>
            </a:r>
          </a:p>
          <a:p>
            <a:endParaRPr lang="it-IT" dirty="0"/>
          </a:p>
          <a:p>
            <a:r>
              <a:rPr lang="it-IT" dirty="0" smtClean="0">
                <a:sym typeface="Wingdings"/>
              </a:rPr>
              <a:t>l’autodeterminazione e il benessere sono facilitati da sostegno relazionale significativo e possibilità di accesso alle risorse  (</a:t>
            </a:r>
            <a:r>
              <a:rPr lang="it-IT" dirty="0" err="1" smtClean="0">
                <a:sym typeface="Wingdings"/>
              </a:rPr>
              <a:t>vd</a:t>
            </a:r>
            <a:r>
              <a:rPr lang="it-IT" dirty="0" smtClean="0">
                <a:sym typeface="Wingdings"/>
              </a:rPr>
              <a:t>. </a:t>
            </a:r>
            <a:r>
              <a:rPr lang="it-IT" dirty="0" err="1" smtClean="0">
                <a:sym typeface="Wingdings"/>
              </a:rPr>
              <a:t>Minority</a:t>
            </a:r>
            <a:r>
              <a:rPr lang="it-IT" dirty="0" smtClean="0">
                <a:sym typeface="Wingdings"/>
              </a:rPr>
              <a:t> stress)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54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Che cosa è la Psicologia di comunità?</a:t>
            </a:r>
          </a:p>
          <a:p>
            <a:r>
              <a:rPr lang="it-IT" sz="2400" dirty="0" smtClean="0"/>
              <a:t>Fornisci una definizione scritta </a:t>
            </a:r>
          </a:p>
          <a:p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3598889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Ritrova nei video/dati su </a:t>
            </a:r>
            <a:r>
              <a:rPr lang="it-IT" dirty="0" err="1" smtClean="0"/>
              <a:t>housing</a:t>
            </a:r>
            <a:r>
              <a:rPr lang="it-IT" dirty="0" smtClean="0"/>
              <a:t> first</a:t>
            </a:r>
          </a:p>
          <a:p>
            <a:endParaRPr lang="it-IT" dirty="0"/>
          </a:p>
          <a:p>
            <a:r>
              <a:rPr lang="it-IT" dirty="0" smtClean="0"/>
              <a:t>I tre ‘a </a:t>
            </a:r>
            <a:r>
              <a:rPr lang="it-IT" dirty="0"/>
              <a:t>priori’ che strutturano il modus </a:t>
            </a:r>
            <a:r>
              <a:rPr lang="it-IT" dirty="0" smtClean="0"/>
              <a:t>operandi della psicologia di comunità</a:t>
            </a:r>
            <a:endParaRPr lang="it-IT" dirty="0"/>
          </a:p>
          <a:p>
            <a:r>
              <a:rPr lang="it-IT" dirty="0" smtClean="0"/>
              <a:t>A</a:t>
            </a:r>
            <a:r>
              <a:rPr lang="it-IT" dirty="0"/>
              <a:t>) personale</a:t>
            </a:r>
          </a:p>
          <a:p>
            <a:r>
              <a:rPr lang="it-IT" dirty="0"/>
              <a:t>B) relazionale </a:t>
            </a:r>
          </a:p>
          <a:p>
            <a:r>
              <a:rPr lang="it-IT" dirty="0"/>
              <a:t>C) collettivo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61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esempio: Empowerment (potere di</a:t>
            </a:r>
            <a:r>
              <a:rPr lang="mr-IN" dirty="0" smtClean="0"/>
              <a:t>…</a:t>
            </a:r>
            <a:r>
              <a:rPr lang="it-IT" dirty="0" smtClean="0"/>
              <a:t>)</a:t>
            </a:r>
          </a:p>
          <a:p>
            <a:r>
              <a:rPr lang="it-IT" dirty="0" smtClean="0"/>
              <a:t>A livello </a:t>
            </a:r>
            <a:r>
              <a:rPr lang="it-IT" b="1" dirty="0" smtClean="0"/>
              <a:t>individuale</a:t>
            </a:r>
            <a:r>
              <a:rPr lang="it-IT" dirty="0" smtClean="0"/>
              <a:t>: poter esercitare un certo grado di  controllo sulla propria vita non esautorando gli individui dai processi decisionali (non decido io per te)</a:t>
            </a:r>
          </a:p>
        </p:txBody>
      </p:sp>
    </p:spTree>
    <p:extLst>
      <p:ext uri="{BB962C8B-B14F-4D97-AF65-F5344CB8AC3E}">
        <p14:creationId xmlns:p14="http://schemas.microsoft.com/office/powerpoint/2010/main" val="27422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esempio: Empowerment (potere di</a:t>
            </a:r>
            <a:r>
              <a:rPr lang="mr-IN" dirty="0" smtClean="0"/>
              <a:t>…</a:t>
            </a:r>
            <a:r>
              <a:rPr lang="it-IT" dirty="0" smtClean="0"/>
              <a:t>)</a:t>
            </a:r>
          </a:p>
          <a:p>
            <a:r>
              <a:rPr lang="it-IT" dirty="0" smtClean="0"/>
              <a:t>A livello </a:t>
            </a:r>
            <a:r>
              <a:rPr lang="it-IT" b="1" dirty="0" smtClean="0"/>
              <a:t>relazionale</a:t>
            </a:r>
            <a:r>
              <a:rPr lang="it-IT" dirty="0" smtClean="0"/>
              <a:t> è determinante coinvolgere e collaborare con i gruppi verso cui l’intervento è rivolto </a:t>
            </a:r>
            <a:r>
              <a:rPr lang="mr-IN" dirty="0" smtClean="0"/>
              <a:t>–</a:t>
            </a:r>
            <a:r>
              <a:rPr lang="it-IT" dirty="0" smtClean="0"/>
              <a:t>coinvolgendo le risorse sul territorio, incluse anche le associazioni di volontariato/auto-aiuto (lavoro con e assieme a te)</a:t>
            </a:r>
          </a:p>
        </p:txBody>
      </p:sp>
    </p:spTree>
    <p:extLst>
      <p:ext uri="{BB962C8B-B14F-4D97-AF65-F5344CB8AC3E}">
        <p14:creationId xmlns:p14="http://schemas.microsoft.com/office/powerpoint/2010/main" val="12329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priori </a:t>
            </a:r>
            <a:r>
              <a:rPr lang="it-IT" dirty="0"/>
              <a:t>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esempio: Empowerment (potere di</a:t>
            </a:r>
            <a:r>
              <a:rPr lang="mr-IN" dirty="0" smtClean="0"/>
              <a:t>…</a:t>
            </a:r>
            <a:r>
              <a:rPr lang="it-IT" dirty="0" smtClean="0"/>
              <a:t>)</a:t>
            </a:r>
          </a:p>
          <a:p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/>
              <a:t>livello </a:t>
            </a:r>
            <a:r>
              <a:rPr lang="it-IT" b="1" dirty="0" smtClean="0"/>
              <a:t>collettivo</a:t>
            </a:r>
            <a:r>
              <a:rPr lang="it-IT" dirty="0" smtClean="0"/>
              <a:t> cogliendo che  molti dei problemi </a:t>
            </a:r>
            <a:r>
              <a:rPr lang="it-IT" dirty="0" err="1" smtClean="0"/>
              <a:t>psico</a:t>
            </a:r>
            <a:r>
              <a:rPr lang="it-IT" dirty="0" smtClean="0"/>
              <a:t>-sociali siano derivanti da situazioni di diseguaglianza di tipo economico, di accesso nei processi decisionali (‘non perdo di vista la foresta’)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107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Proviamo a rivedere quanto detto fin qui</a:t>
            </a:r>
            <a:r>
              <a:rPr lang="mr-IN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=MM-Dz8X1xAQ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760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Proviamo a rivedere quanto detto fin qui</a:t>
            </a:r>
            <a:r>
              <a:rPr lang="mr-IN" dirty="0" smtClean="0">
                <a:solidFill>
                  <a:srgbClr val="F2F2F2"/>
                </a:solidFill>
              </a:rPr>
              <a:t>…</a:t>
            </a:r>
            <a:endParaRPr lang="it-IT" dirty="0">
              <a:solidFill>
                <a:srgbClr val="F2F2F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Confronta ora la tua definizione di Psicologia di comunità con quanto ‘appreso’ sino ad ora.</a:t>
            </a:r>
          </a:p>
        </p:txBody>
      </p:sp>
    </p:spTree>
    <p:extLst>
      <p:ext uri="{BB962C8B-B14F-4D97-AF65-F5344CB8AC3E}">
        <p14:creationId xmlns:p14="http://schemas.microsoft.com/office/powerpoint/2010/main" val="168690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Proviamo a ritrovare quanto detto fin qui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</a:t>
            </a:r>
            <a:r>
              <a:rPr lang="it-IT" dirty="0" smtClean="0">
                <a:hlinkClick r:id="rId2"/>
              </a:rPr>
              <a:t>wv7AeqNt6rg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Ascolta il video e annota gli elementi che abbiamo visto al corso agganciandoli a quanto dice il prof. </a:t>
            </a:r>
            <a:r>
              <a:rPr lang="it-IT" dirty="0" err="1" smtClean="0"/>
              <a:t>Santinello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00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Tenete a mente quanto visto nel video perché potremmo usarlo come riferimento per la definizione, almeno in parte, delle competenze  di chi si occupa di psicologia di comunità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5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Tariffario dell’ordine degli psicologi indica che le prestazioni tipiche sono</a:t>
            </a:r>
          </a:p>
          <a:p>
            <a:r>
              <a:rPr lang="it-IT" dirty="0" smtClean="0"/>
              <a:t>Elaborazione e costruzione di progetti di comunità</a:t>
            </a:r>
          </a:p>
          <a:p>
            <a:r>
              <a:rPr lang="it-IT" dirty="0" smtClean="0"/>
              <a:t>Organizzazione e conduzione di focus </a:t>
            </a:r>
            <a:r>
              <a:rPr lang="it-IT" dirty="0" err="1" smtClean="0"/>
              <a:t>group</a:t>
            </a:r>
            <a:endParaRPr lang="it-IT" dirty="0" smtClean="0"/>
          </a:p>
          <a:p>
            <a:r>
              <a:rPr lang="it-IT" dirty="0" smtClean="0"/>
              <a:t>Analisi/stesura di profili di comunità</a:t>
            </a:r>
          </a:p>
          <a:p>
            <a:r>
              <a:rPr lang="it-IT" dirty="0" smtClean="0"/>
              <a:t>Analisi delle organizzazioni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03197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759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r>
              <a:rPr lang="it-IT" sz="2400" b="1" dirty="0" smtClean="0"/>
              <a:t>Cosa mi aspetto da questo corso ?</a:t>
            </a:r>
          </a:p>
          <a:p>
            <a:r>
              <a:rPr lang="it-IT" sz="2400" dirty="0" smtClean="0"/>
              <a:t>Fornisci una risposta scritta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954187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Primo livello:</a:t>
            </a:r>
          </a:p>
          <a:p>
            <a:r>
              <a:rPr lang="it-IT" dirty="0" smtClean="0"/>
              <a:t>A) partecipare raccolta e all’interpretazione dei dati per rilevare l’efficacia di un intervento (conoscenze anche statistiche)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4678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Primo livello:</a:t>
            </a:r>
          </a:p>
          <a:p>
            <a:r>
              <a:rPr lang="it-IT" dirty="0" smtClean="0">
                <a:solidFill>
                  <a:srgbClr val="919978"/>
                </a:solidFill>
              </a:rPr>
              <a:t>A) partecipare raccolta e all’interpretazione dei dati per rilevare l’efficacia di un intervento (conoscenze anche statistiche)</a:t>
            </a:r>
          </a:p>
          <a:p>
            <a:r>
              <a:rPr lang="it-IT" dirty="0" smtClean="0"/>
              <a:t>B)gestione di piccoli-grandi gruppi per la ricerca-azione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4678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Tra le competenze, possiamo includere Primo livello:</a:t>
            </a:r>
          </a:p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A) partecipare raccolta e all’interpretazione dei dati per rilevare l’efficacia di un intervento (conoscenze anche statistiche)</a:t>
            </a:r>
          </a:p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B)gestione di piccoli-grandi gruppi per la ricerca-azione</a:t>
            </a:r>
          </a:p>
          <a:p>
            <a:r>
              <a:rPr lang="it-IT" dirty="0" smtClean="0"/>
              <a:t>C) capacità di esporre in pubblico e dare feedback su progetti mediante la costruzione di report e ‘divulgare’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4678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Secondo livello:</a:t>
            </a:r>
          </a:p>
          <a:p>
            <a:r>
              <a:rPr lang="it-IT" dirty="0" smtClean="0"/>
              <a:t>A) </a:t>
            </a:r>
            <a:r>
              <a:rPr lang="it-IT" dirty="0" err="1" smtClean="0"/>
              <a:t>Assessemnt</a:t>
            </a:r>
            <a:r>
              <a:rPr lang="it-IT" dirty="0" smtClean="0"/>
              <a:t> di comunità (e.g., scelta degli strumenti e metodi più idonei)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93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Secondo livello:</a:t>
            </a:r>
          </a:p>
          <a:p>
            <a:r>
              <a:rPr lang="it-IT" dirty="0" smtClean="0">
                <a:solidFill>
                  <a:srgbClr val="919978"/>
                </a:solidFill>
              </a:rPr>
              <a:t>A) </a:t>
            </a:r>
            <a:r>
              <a:rPr lang="it-IT" dirty="0" err="1" smtClean="0">
                <a:solidFill>
                  <a:srgbClr val="919978"/>
                </a:solidFill>
              </a:rPr>
              <a:t>Assessemnt</a:t>
            </a:r>
            <a:r>
              <a:rPr lang="it-IT" dirty="0" smtClean="0">
                <a:solidFill>
                  <a:srgbClr val="919978"/>
                </a:solidFill>
              </a:rPr>
              <a:t> di comunità (e.g., scelta degli strumenti e metodi più idonei)</a:t>
            </a:r>
          </a:p>
          <a:p>
            <a:r>
              <a:rPr lang="it-IT" dirty="0" smtClean="0"/>
              <a:t>B) progettazione di progetti di interventi, implementazione e accompagnamento di interventi di comunità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5535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Secondo livello:</a:t>
            </a:r>
          </a:p>
          <a:p>
            <a:r>
              <a:rPr lang="it-IT" dirty="0" smtClean="0">
                <a:solidFill>
                  <a:srgbClr val="919978"/>
                </a:solidFill>
              </a:rPr>
              <a:t>A) </a:t>
            </a:r>
            <a:r>
              <a:rPr lang="it-IT" dirty="0" err="1" smtClean="0">
                <a:solidFill>
                  <a:srgbClr val="919978"/>
                </a:solidFill>
              </a:rPr>
              <a:t>Assessemnt</a:t>
            </a:r>
            <a:r>
              <a:rPr lang="it-IT" dirty="0" smtClean="0">
                <a:solidFill>
                  <a:srgbClr val="919978"/>
                </a:solidFill>
              </a:rPr>
              <a:t> di comunità (e.g., scelta degli strumenti e metodi più idonei)</a:t>
            </a:r>
          </a:p>
          <a:p>
            <a:r>
              <a:rPr lang="it-IT" dirty="0" smtClean="0">
                <a:solidFill>
                  <a:srgbClr val="919978"/>
                </a:solidFill>
              </a:rPr>
              <a:t>B) progettazione di progetti di interventi, implementazione e accompagnamento di interventi di comunità</a:t>
            </a:r>
          </a:p>
          <a:p>
            <a:r>
              <a:rPr lang="it-IT" dirty="0" smtClean="0"/>
              <a:t>C) essere in grado di valutare di un progetto concluso le varie fasi e l’efficacia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5535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terzo livello: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43846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/>
              <a:t>Tra le competenze, possiamo includere terzo livello:</a:t>
            </a:r>
          </a:p>
          <a:p>
            <a:r>
              <a:rPr lang="it-IT" dirty="0" smtClean="0"/>
              <a:t>A) Networking: ricerca di finanziamenti per la ricerca, gestione dei contatti con la committenza e la rete territoriale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9899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professionista dovrebbe conoscere i principi di base (che acquisiremo in questo corso) e applicarli</a:t>
            </a:r>
          </a:p>
          <a:p>
            <a:r>
              <a:rPr lang="it-IT" dirty="0" smtClean="0">
                <a:solidFill>
                  <a:srgbClr val="919978"/>
                </a:solidFill>
              </a:rPr>
              <a:t>Tra le competenze, possiamo includere terzo livello:</a:t>
            </a:r>
          </a:p>
          <a:p>
            <a:r>
              <a:rPr lang="it-IT" dirty="0" smtClean="0">
                <a:solidFill>
                  <a:srgbClr val="919978"/>
                </a:solidFill>
              </a:rPr>
              <a:t>A) Networking: ricerca di finanziamenti per la ricerca, gestione dei contatti con la committenza e la rete territoriale</a:t>
            </a:r>
          </a:p>
          <a:p>
            <a:r>
              <a:rPr lang="it-IT" dirty="0" smtClean="0"/>
              <a:t>B) Capacità di comprendere e trasformare indicazioni legislative a livello territoriale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ruoli e le competenze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9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Che cosa è la Psicologia di comunità?</a:t>
            </a:r>
          </a:p>
          <a:p>
            <a:endParaRPr lang="it-IT" sz="2400" b="1" dirty="0"/>
          </a:p>
          <a:p>
            <a:r>
              <a:rPr lang="it-IT" sz="2400" dirty="0" smtClean="0"/>
              <a:t>1) Un modo diverso di porsi le domande </a:t>
            </a:r>
            <a:endParaRPr lang="it-IT" sz="2400" dirty="0"/>
          </a:p>
          <a:p>
            <a:r>
              <a:rPr lang="it-IT" sz="2400" dirty="0" smtClean="0"/>
              <a:t>2) Un modo specifico di guardare alle cause dei fenomeni</a:t>
            </a:r>
          </a:p>
          <a:p>
            <a:r>
              <a:rPr lang="it-IT" sz="2400" dirty="0" smtClean="0"/>
              <a:t>3) un modo specifico di intervenire</a:t>
            </a:r>
          </a:p>
        </p:txBody>
      </p:sp>
    </p:spTree>
    <p:extLst>
      <p:ext uri="{BB962C8B-B14F-4D97-AF65-F5344CB8AC3E}">
        <p14:creationId xmlns:p14="http://schemas.microsoft.com/office/powerpoint/2010/main" val="14563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Depressione e suicidio</a:t>
            </a:r>
            <a:r>
              <a:rPr lang="mr-IN" sz="2400" dirty="0" smtClean="0"/>
              <a:t>…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Quali sono le cause?</a:t>
            </a:r>
          </a:p>
          <a:p>
            <a:r>
              <a:rPr lang="it-IT" sz="2400" dirty="0" smtClean="0"/>
              <a:t>Come interveniamo?</a:t>
            </a:r>
          </a:p>
          <a:p>
            <a:r>
              <a:rPr lang="it-IT" sz="2400" dirty="0" smtClean="0"/>
              <a:t>(risposta scritta)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9431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1048</TotalTime>
  <Words>2859</Words>
  <Application>Microsoft Macintosh PowerPoint</Application>
  <PresentationFormat>Presentazione su schermo (4:3)</PresentationFormat>
  <Paragraphs>333</Paragraphs>
  <Slides>78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Percezione</vt:lpstr>
      <vt:lpstr>Psicologia di comunità</vt:lpstr>
      <vt:lpstr>Nelle prossime settimane..</vt:lpstr>
      <vt:lpstr>Nelle prossime settimane..</vt:lpstr>
      <vt:lpstr>Nelle prossime settimane..</vt:lpstr>
      <vt:lpstr>Nelle prossime settimane..</vt:lpstr>
      <vt:lpstr>Domanda:</vt:lpstr>
      <vt:lpstr>Domanda:</vt:lpstr>
      <vt:lpstr>Domanda:</vt:lpstr>
      <vt:lpstr>Domanda </vt:lpstr>
      <vt:lpstr>Presentazione di PowerPoint</vt:lpstr>
      <vt:lpstr>Presentazione di PowerPoint</vt:lpstr>
      <vt:lpstr>Presentazione di PowerPoint</vt:lpstr>
      <vt:lpstr>Domanda </vt:lpstr>
      <vt:lpstr>Prima definizione</vt:lpstr>
      <vt:lpstr>mission</vt:lpstr>
      <vt:lpstr>mission</vt:lpstr>
      <vt:lpstr>La dimensione collettiva</vt:lpstr>
      <vt:lpstr>La dimensione collettiva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BBC III: Housing First  Model</vt:lpstr>
      <vt:lpstr>Housing First  Model</vt:lpstr>
      <vt:lpstr>Housing First  Model</vt:lpstr>
      <vt:lpstr>Housing First  Model</vt:lpstr>
      <vt:lpstr>Housing First  Model</vt:lpstr>
      <vt:lpstr>Per differenziazione:</vt:lpstr>
      <vt:lpstr>Prima definizione</vt:lpstr>
      <vt:lpstr>Prima definizione</vt:lpstr>
      <vt:lpstr>Prima definizione</vt:lpstr>
      <vt:lpstr>Prima definizione</vt:lpstr>
      <vt:lpstr>Prima definizione</vt:lpstr>
      <vt:lpstr>Prima definizione</vt:lpstr>
      <vt:lpstr>A priori della Psicologia di Comunità</vt:lpstr>
      <vt:lpstr>A priori della Psicologia di Comunità</vt:lpstr>
      <vt:lpstr>A priori della Psicologia di Comunità</vt:lpstr>
      <vt:lpstr>A priori della Psicologia di Comunità</vt:lpstr>
      <vt:lpstr>A priori della Psicologia di Comunità</vt:lpstr>
      <vt:lpstr>Esercizio:</vt:lpstr>
      <vt:lpstr>A priori della Psicologia di Comunità</vt:lpstr>
      <vt:lpstr>A priori della Psicologia di Comunità</vt:lpstr>
      <vt:lpstr>A priori della Psicologia di Comunità</vt:lpstr>
      <vt:lpstr>Proviamo a rivedere quanto detto fin qui…</vt:lpstr>
      <vt:lpstr>Proviamo a rivedere quanto detto fin qui…</vt:lpstr>
      <vt:lpstr>Proviamo a ritrovare quanto detto fin qui…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  <vt:lpstr>I ruoli e le competenze </vt:lpstr>
    </vt:vector>
  </TitlesOfParts>
  <Company>Università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di comunità</dc:title>
  <dc:creator>Andrea Carnaghi</dc:creator>
  <cp:lastModifiedBy>Andrea Carnaghi</cp:lastModifiedBy>
  <cp:revision>57</cp:revision>
  <dcterms:created xsi:type="dcterms:W3CDTF">2019-01-15T15:53:00Z</dcterms:created>
  <dcterms:modified xsi:type="dcterms:W3CDTF">2020-02-19T14:06:05Z</dcterms:modified>
</cp:coreProperties>
</file>