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305" r:id="rId9"/>
    <p:sldId id="281" r:id="rId10"/>
    <p:sldId id="264" r:id="rId11"/>
    <p:sldId id="265" r:id="rId12"/>
    <p:sldId id="266" r:id="rId13"/>
    <p:sldId id="304" r:id="rId14"/>
    <p:sldId id="303" r:id="rId15"/>
    <p:sldId id="267" r:id="rId16"/>
    <p:sldId id="268" r:id="rId17"/>
    <p:sldId id="269" r:id="rId18"/>
    <p:sldId id="270" r:id="rId19"/>
    <p:sldId id="271" r:id="rId20"/>
    <p:sldId id="272" r:id="rId21"/>
    <p:sldId id="274" r:id="rId22"/>
    <p:sldId id="273" r:id="rId23"/>
    <p:sldId id="277" r:id="rId24"/>
    <p:sldId id="275" r:id="rId25"/>
    <p:sldId id="276" r:id="rId26"/>
    <p:sldId id="278" r:id="rId27"/>
    <p:sldId id="279" r:id="rId28"/>
    <p:sldId id="280" r:id="rId29"/>
    <p:sldId id="282" r:id="rId30"/>
    <p:sldId id="306" r:id="rId31"/>
    <p:sldId id="307" r:id="rId32"/>
    <p:sldId id="308" r:id="rId33"/>
    <p:sldId id="309" r:id="rId34"/>
    <p:sldId id="310" r:id="rId35"/>
    <p:sldId id="283" r:id="rId36"/>
    <p:sldId id="332" r:id="rId37"/>
    <p:sldId id="333" r:id="rId38"/>
    <p:sldId id="331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18" r:id="rId55"/>
    <p:sldId id="320" r:id="rId56"/>
    <p:sldId id="319" r:id="rId57"/>
    <p:sldId id="327" r:id="rId58"/>
    <p:sldId id="328" r:id="rId59"/>
    <p:sldId id="329" r:id="rId60"/>
    <p:sldId id="330" r:id="rId61"/>
    <p:sldId id="321" r:id="rId62"/>
    <p:sldId id="322" r:id="rId63"/>
    <p:sldId id="323" r:id="rId64"/>
    <p:sldId id="324" r:id="rId65"/>
    <p:sldId id="325" r:id="rId66"/>
    <p:sldId id="326" r:id="rId67"/>
    <p:sldId id="300" r:id="rId68"/>
    <p:sldId id="301" r:id="rId69"/>
    <p:sldId id="302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0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E9426-B51E-E640-B604-E603B16D0960}" type="datetimeFigureOut">
              <a:rPr lang="it-IT" smtClean="0"/>
              <a:t>08/03/21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52A80-1CBA-C740-9733-D971382A6A4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881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332BAF3-2AB0-5044-9447-E3FBD9CB04B9}" type="slidenum">
              <a:rPr lang="it-IT" sz="1200"/>
              <a:pPr eaLnBrk="1" hangingPunct="1"/>
              <a:t>30</a:t>
            </a:fld>
            <a:endParaRPr lang="it-IT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7439626-806D-D34E-93E4-3668B7032505}" type="slidenum">
              <a:rPr lang="it-IT" sz="1200"/>
              <a:pPr eaLnBrk="1" hangingPunct="1"/>
              <a:t>31</a:t>
            </a:fld>
            <a:endParaRPr lang="it-IT" sz="12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69EAB34-65F5-3C45-A1AF-9423BC0421C9}" type="slidenum">
              <a:rPr lang="it-IT" sz="1200"/>
              <a:pPr eaLnBrk="1" hangingPunct="1"/>
              <a:t>32</a:t>
            </a:fld>
            <a:endParaRPr lang="it-IT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8404D13-2386-A64B-8226-BA91E2928884}" type="slidenum">
              <a:rPr lang="it-IT" sz="1200"/>
              <a:pPr eaLnBrk="1" hangingPunct="1"/>
              <a:t>33</a:t>
            </a:fld>
            <a:endParaRPr lang="it-IT" sz="12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1038790-E0A0-1645-AC6F-2263B4570A8C}" type="slidenum">
              <a:rPr lang="it-IT" sz="1200"/>
              <a:pPr eaLnBrk="1" hangingPunct="1"/>
              <a:t>34</a:t>
            </a:fld>
            <a:endParaRPr lang="it-IT" sz="12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08/03/21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08/03/21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08/03/21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08/03/21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08/03/21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08/03/21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08/03/21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08/03/21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08/03/21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08/03/21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08/03/21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08/03/21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08/03/21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08/03/21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08/03/21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0FAA508-F0CD-46EA-95FB-26B559A0B5D9}" type="datetimeFigureOut">
              <a:rPr lang="en-US" smtClean="0"/>
              <a:t>08/03/21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Storia e cultura della Psicologia di Comunità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4055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Quadro storico-culturale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919978"/>
                </a:solidFill>
              </a:rPr>
              <a:t>Negli anni 70 (guerra del Vietnam) vi è una marcata innovazione da un punto di vista legislativo</a:t>
            </a:r>
            <a:endParaRPr lang="it-IT" dirty="0">
              <a:solidFill>
                <a:srgbClr val="919978"/>
              </a:solidFill>
            </a:endParaRPr>
          </a:p>
          <a:p>
            <a:r>
              <a:rPr lang="it-IT" dirty="0" smtClean="0"/>
              <a:t>2) head start comprende</a:t>
            </a:r>
          </a:p>
          <a:p>
            <a:r>
              <a:rPr lang="it-IT" dirty="0" smtClean="0"/>
              <a:t>E.g., educativo: raggiungimento di alcuni </a:t>
            </a:r>
            <a:r>
              <a:rPr lang="it-IT" dirty="0" err="1" smtClean="0"/>
              <a:t>standadrd</a:t>
            </a:r>
            <a:r>
              <a:rPr lang="it-IT" dirty="0" smtClean="0"/>
              <a:t> definiti a livello nazionale per l’accesso alla scuola (per es. fluidità verbale)</a:t>
            </a:r>
          </a:p>
        </p:txBody>
      </p:sp>
    </p:spTree>
    <p:extLst>
      <p:ext uri="{BB962C8B-B14F-4D97-AF65-F5344CB8AC3E}">
        <p14:creationId xmlns:p14="http://schemas.microsoft.com/office/powerpoint/2010/main" val="3817479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Quadro storico-culturale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D6D9CD"/>
                </a:solidFill>
              </a:rPr>
              <a:t>Negli anni 70 (guerra del Vietnam) vi è una marcata innovazione da un punto di vista legislativo</a:t>
            </a:r>
            <a:endParaRPr lang="it-IT" dirty="0">
              <a:solidFill>
                <a:srgbClr val="D6D9CD"/>
              </a:solidFill>
            </a:endParaRPr>
          </a:p>
          <a:p>
            <a:r>
              <a:rPr lang="it-IT" dirty="0" smtClean="0"/>
              <a:t>2) head start comprende</a:t>
            </a:r>
          </a:p>
          <a:p>
            <a:r>
              <a:rPr lang="it-IT" dirty="0" smtClean="0"/>
              <a:t>E.g., salute: includono screening e check-up sanitari a cui normalmente la fascia di popolazione target non accede</a:t>
            </a:r>
          </a:p>
        </p:txBody>
      </p:sp>
    </p:spTree>
    <p:extLst>
      <p:ext uri="{BB962C8B-B14F-4D97-AF65-F5344CB8AC3E}">
        <p14:creationId xmlns:p14="http://schemas.microsoft.com/office/powerpoint/2010/main" val="1251139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Quadro storico-culturale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D6D9CD"/>
                </a:solidFill>
              </a:rPr>
              <a:t>Negli anni 70 (guerra del Vietnam) vi è una marcata innovazione da un punto di vista legislativo</a:t>
            </a:r>
            <a:endParaRPr lang="it-IT" dirty="0">
              <a:solidFill>
                <a:srgbClr val="D6D9CD"/>
              </a:solidFill>
            </a:endParaRPr>
          </a:p>
          <a:p>
            <a:r>
              <a:rPr lang="it-IT" dirty="0" smtClean="0"/>
              <a:t>2) head start comprende</a:t>
            </a:r>
          </a:p>
          <a:p>
            <a:r>
              <a:rPr lang="it-IT" dirty="0" smtClean="0"/>
              <a:t>E.g., Servizi sociali in collaborazione con la famiglia allo scopo di favorire l’accesso alle risorse presenti nella comunità (family </a:t>
            </a:r>
            <a:r>
              <a:rPr lang="it-IT" dirty="0" err="1" smtClean="0"/>
              <a:t>resource</a:t>
            </a:r>
            <a:r>
              <a:rPr lang="it-IT" dirty="0" smtClean="0"/>
              <a:t> center for </a:t>
            </a:r>
            <a:r>
              <a:rPr lang="it-IT" dirty="0" err="1" smtClean="0"/>
              <a:t>parent</a:t>
            </a:r>
            <a:r>
              <a:rPr lang="it-IT" dirty="0" smtClean="0"/>
              <a:t>-to-</a:t>
            </a:r>
            <a:r>
              <a:rPr lang="it-IT" dirty="0" err="1" smtClean="0"/>
              <a:t>parent</a:t>
            </a:r>
            <a:r>
              <a:rPr lang="it-IT" dirty="0" smtClean="0"/>
              <a:t> </a:t>
            </a:r>
            <a:r>
              <a:rPr lang="it-IT" dirty="0" err="1" smtClean="0"/>
              <a:t>support</a:t>
            </a:r>
            <a:r>
              <a:rPr lang="it-IT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140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Quadro storico-culturale: teorie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it-IT" dirty="0" smtClean="0">
                <a:latin typeface="Times New Roman" charset="0"/>
                <a:ea typeface="ＭＳ Ｐゴシック" charset="0"/>
                <a:cs typeface="ＭＳ Ｐゴシック" charset="0"/>
              </a:rPr>
              <a:t>Rispetto alle teorizzazioni precedenti:</a:t>
            </a:r>
          </a:p>
          <a:p>
            <a:r>
              <a:rPr lang="it-IT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Lewin</a:t>
            </a:r>
            <a:r>
              <a:rPr lang="it-IT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>
                <a:latin typeface="Times New Roman" charset="0"/>
                <a:ea typeface="ＭＳ Ｐゴシック" charset="0"/>
                <a:cs typeface="ＭＳ Ｐゴシック" charset="0"/>
              </a:rPr>
              <a:t>[1948], in contrapposizione al tradizionale approccio scientifico di laboratorio che riduce al minimo la presenza del ricercatore, teorizza la partecipazione attiva dello sperimentatore alle ricerche e la necessità di occuparsi di problemi reali che interessano le persone</a:t>
            </a:r>
          </a:p>
          <a:p>
            <a:endParaRPr lang="it-IT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83659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Quadro storico-</a:t>
            </a:r>
            <a:r>
              <a:rPr lang="it-IT" dirty="0"/>
              <a:t>culturale: teorie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it-IT" dirty="0">
                <a:latin typeface="Times New Roman" charset="0"/>
                <a:ea typeface="ＭＳ Ｐゴシック" charset="0"/>
                <a:cs typeface="ＭＳ Ｐゴシック" charset="0"/>
              </a:rPr>
              <a:t>Rispetto alle teorizzazioni precedenti</a:t>
            </a:r>
            <a:r>
              <a:rPr lang="it-IT" dirty="0" smtClean="0">
                <a:latin typeface="Times New Roman" charset="0"/>
                <a:ea typeface="ＭＳ Ｐゴシック" charset="0"/>
                <a:cs typeface="ＭＳ Ｐゴシック" charset="0"/>
              </a:rPr>
              <a:t>:</a:t>
            </a:r>
            <a:endParaRPr lang="it-IT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it-IT" dirty="0">
                <a:latin typeface="Times New Roman" charset="0"/>
                <a:ea typeface="ＭＳ Ｐゴシック" charset="0"/>
                <a:cs typeface="ＭＳ Ｐゴシック" charset="0"/>
              </a:rPr>
              <a:t>Jonas [1985, 4] molto elegantemente sintetizza: </a:t>
            </a:r>
            <a:r>
              <a:rPr lang="ja-JP" altLang="it-IT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it-IT" altLang="ja-JP" dirty="0">
                <a:latin typeface="Times New Roman" charset="0"/>
                <a:ea typeface="ＭＳ Ｐゴシック" charset="0"/>
                <a:cs typeface="ＭＳ Ｐゴシック" charset="0"/>
              </a:rPr>
              <a:t>per anni si è ritenuto che la fisica fosse il modello di scienza da raggiungere, ma la fisica si occupa di materia inanimata [mentre] le persone sono fin troppo animate</a:t>
            </a:r>
            <a:r>
              <a:rPr lang="ja-JP" altLang="it-IT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endParaRPr lang="it-IT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027537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‘atto </a:t>
            </a:r>
            <a:r>
              <a:rPr lang="it-IT" dirty="0" err="1" smtClean="0"/>
              <a:t>fondativo</a:t>
            </a:r>
            <a:r>
              <a:rPr lang="it-IT" dirty="0" smtClean="0"/>
              <a:t>’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L’atto </a:t>
            </a:r>
            <a:r>
              <a:rPr lang="it-IT" dirty="0" err="1" smtClean="0"/>
              <a:t>fondativo</a:t>
            </a:r>
            <a:r>
              <a:rPr lang="it-IT" dirty="0" smtClean="0"/>
              <a:t> della disciplina è, secondo alcuni studiosi, da collocarsi nel 1965, in cui psicologi e operatori della salute pubblica si incontrano a </a:t>
            </a:r>
            <a:r>
              <a:rPr lang="it-IT" dirty="0" err="1" smtClean="0"/>
              <a:t>Swampscott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715" y="3826747"/>
            <a:ext cx="5660571" cy="289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3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‘atto </a:t>
            </a:r>
            <a:r>
              <a:rPr lang="it-IT" dirty="0" err="1" smtClean="0"/>
              <a:t>fondativo</a:t>
            </a:r>
            <a:r>
              <a:rPr lang="it-IT" dirty="0" smtClean="0"/>
              <a:t>’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La </a:t>
            </a:r>
            <a:r>
              <a:rPr lang="it-IT" b="1" dirty="0" smtClean="0"/>
              <a:t>comunità </a:t>
            </a:r>
            <a:r>
              <a:rPr lang="it-IT" dirty="0" smtClean="0"/>
              <a:t>entra nella prospettiva clinica come luogo in cui si generano e si manifestano le patologie</a:t>
            </a:r>
          </a:p>
          <a:p>
            <a:endParaRPr lang="it-IT" dirty="0" smtClean="0"/>
          </a:p>
          <a:p>
            <a:r>
              <a:rPr lang="it-IT" dirty="0" smtClean="0"/>
              <a:t>La </a:t>
            </a:r>
            <a:r>
              <a:rPr lang="it-IT" b="1" dirty="0"/>
              <a:t>comunità </a:t>
            </a:r>
            <a:r>
              <a:rPr lang="it-IT" b="1" dirty="0" smtClean="0"/>
              <a:t> </a:t>
            </a:r>
            <a:r>
              <a:rPr lang="it-IT" dirty="0" smtClean="0"/>
              <a:t>è anche il luogo dove si può intervenire soprattutto per prevenire tali problematiche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713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‘atto </a:t>
            </a:r>
            <a:r>
              <a:rPr lang="it-IT" dirty="0" err="1" smtClean="0"/>
              <a:t>fondativo</a:t>
            </a:r>
            <a:r>
              <a:rPr lang="it-IT" dirty="0" smtClean="0"/>
              <a:t>’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cambiando l’oggetto di studio (dall’individuo singolo alla comunità)</a:t>
            </a:r>
          </a:p>
          <a:p>
            <a:r>
              <a:rPr lang="it-IT" dirty="0" smtClean="0"/>
              <a:t>Spostando l’interesse soprattutto alla prevenzione</a:t>
            </a:r>
          </a:p>
          <a:p>
            <a:r>
              <a:rPr lang="it-IT" dirty="0" smtClean="0"/>
              <a:t>È necessario sviluppare modelli teorici che:</a:t>
            </a:r>
          </a:p>
          <a:p>
            <a:r>
              <a:rPr lang="it-IT" dirty="0" smtClean="0"/>
              <a:t>1) concettualizzino aspetti individuali a livello collettivo,</a:t>
            </a:r>
          </a:p>
          <a:p>
            <a:r>
              <a:rPr lang="it-IT" dirty="0" smtClean="0"/>
              <a:t>2) ridefinire fenomeni psichici in termini collettivi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6262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‘atto </a:t>
            </a:r>
            <a:r>
              <a:rPr lang="it-IT" dirty="0" err="1" smtClean="0"/>
              <a:t>fondativo</a:t>
            </a:r>
            <a:r>
              <a:rPr lang="it-IT" dirty="0" smtClean="0"/>
              <a:t>’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  <a:p>
            <a:r>
              <a:rPr lang="it-IT" dirty="0" smtClean="0"/>
              <a:t>La psicologia di comunità, soprattutto all’inizio, è fortemente caratterizzata da interdisciplinarietà che sostanzia i modelli teorici (che vedremo)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533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</a:t>
            </a:r>
            <a:r>
              <a:rPr lang="it-IT" dirty="0" smtClean="0"/>
              <a:t>sempio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Bruce et al. (1969)</a:t>
            </a:r>
          </a:p>
          <a:p>
            <a:endParaRPr lang="it-IT" dirty="0" smtClean="0"/>
          </a:p>
          <a:p>
            <a:r>
              <a:rPr lang="it-IT" dirty="0" smtClean="0"/>
              <a:t>Analisi dei disturbi psichiatrici in un’ottica ecologica, ossia prendendo in considerazione la classe sociale in cui sono insorti questi fenomeni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982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introduzione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Analisi del contesto socio-culturale in cui è ‘nata’ e si è ‘sviluppata’ la psicologia di comunità</a:t>
            </a:r>
          </a:p>
          <a:p>
            <a:endParaRPr lang="it-IT" dirty="0"/>
          </a:p>
          <a:p>
            <a:r>
              <a:rPr lang="it-IT" dirty="0" smtClean="0"/>
              <a:t>In generale, si situa nel periodo a cavallo tra gli anni 60 e 70</a:t>
            </a:r>
          </a:p>
          <a:p>
            <a:r>
              <a:rPr lang="it-IT" dirty="0" smtClean="0"/>
              <a:t>Fortemente influenzata dagli eventi storici, politici e culturali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3231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</a:t>
            </a:r>
            <a:r>
              <a:rPr lang="it-IT" dirty="0" smtClean="0"/>
              <a:t>sempio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Doherenwend</a:t>
            </a:r>
            <a:r>
              <a:rPr lang="it-IT" dirty="0"/>
              <a:t> et al. (1969</a:t>
            </a:r>
            <a:r>
              <a:rPr lang="it-IT" dirty="0" smtClean="0"/>
              <a:t>)</a:t>
            </a:r>
            <a:endParaRPr lang="it-IT" dirty="0"/>
          </a:p>
          <a:p>
            <a:r>
              <a:rPr lang="it-IT" dirty="0" smtClean="0"/>
              <a:t>Confrontano 25 studi sulle differenze tra classi sociali e problemi psichiatrici e suggeriscono che:</a:t>
            </a:r>
          </a:p>
          <a:p>
            <a:r>
              <a:rPr lang="it-IT" dirty="0" smtClean="0"/>
              <a:t>Il tasso di disturbi psichiatrici è nella maggior parte degli studi presente nelle persone in fasce della popolazione con livelli socioeconomici più bassi </a:t>
            </a:r>
          </a:p>
        </p:txBody>
      </p:sp>
    </p:spTree>
    <p:extLst>
      <p:ext uri="{BB962C8B-B14F-4D97-AF65-F5344CB8AC3E}">
        <p14:creationId xmlns:p14="http://schemas.microsoft.com/office/powerpoint/2010/main" val="30154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</a:t>
            </a:r>
            <a:r>
              <a:rPr lang="it-IT" dirty="0" smtClean="0"/>
              <a:t>sempio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Doherenwend</a:t>
            </a:r>
            <a:r>
              <a:rPr lang="it-IT" dirty="0"/>
              <a:t> et al. (1969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Il tasso di incidenza è differente tra occupati (7.1%) e disoccupati (19.5%)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9569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</a:t>
            </a:r>
            <a:r>
              <a:rPr lang="it-IT" dirty="0" smtClean="0"/>
              <a:t>sempio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Doherenwend</a:t>
            </a:r>
            <a:r>
              <a:rPr lang="it-IT" dirty="0" smtClean="0"/>
              <a:t> et al. (1969)</a:t>
            </a:r>
          </a:p>
          <a:p>
            <a:r>
              <a:rPr lang="it-IT" dirty="0" smtClean="0"/>
              <a:t>Il tasso di incidenza è differente per genere e per situazione coniugale e in particolare è maggiore per</a:t>
            </a:r>
          </a:p>
          <a:p>
            <a:r>
              <a:rPr lang="it-IT" dirty="0" smtClean="0"/>
              <a:t>Per es.</a:t>
            </a:r>
          </a:p>
          <a:p>
            <a:r>
              <a:rPr lang="it-IT" dirty="0" smtClean="0"/>
              <a:t>Uomini non coniugati e disoccupati (36%)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32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Nota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Il dibattito  e le riflessioni sulla relazione tra classe sociale e disturbi mentale è un ambito ancora aperto: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436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</a:t>
            </a:r>
            <a:r>
              <a:rPr lang="it-IT" dirty="0" smtClean="0"/>
              <a:t>sempio</a:t>
            </a:r>
            <a:endParaRPr lang="it-IT" dirty="0"/>
          </a:p>
        </p:txBody>
      </p:sp>
      <p:pic>
        <p:nvPicPr>
          <p:cNvPr id="4" name="Segnaposto contenuto 3" descr="Schermata 2019-01-21 alle 16.23.5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90" r="-14790"/>
          <a:stretch>
            <a:fillRect/>
          </a:stretch>
        </p:blipFill>
        <p:spPr>
          <a:xfrm>
            <a:off x="-544286" y="2038256"/>
            <a:ext cx="10486572" cy="5057997"/>
          </a:xfrm>
        </p:spPr>
      </p:pic>
    </p:spTree>
    <p:extLst>
      <p:ext uri="{BB962C8B-B14F-4D97-AF65-F5344CB8AC3E}">
        <p14:creationId xmlns:p14="http://schemas.microsoft.com/office/powerpoint/2010/main" val="297035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</a:t>
            </a:r>
            <a:r>
              <a:rPr lang="it-IT" dirty="0" smtClean="0"/>
              <a:t>sempio</a:t>
            </a:r>
            <a:endParaRPr lang="it-IT" dirty="0"/>
          </a:p>
        </p:txBody>
      </p:sp>
      <p:pic>
        <p:nvPicPr>
          <p:cNvPr id="5" name="Segnaposto contenuto 4" descr="Schermata 2019-01-21 alle 16.24.0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8" b="11418"/>
          <a:stretch>
            <a:fillRect/>
          </a:stretch>
        </p:blipFill>
        <p:spPr>
          <a:xfrm>
            <a:off x="-3788572" y="-656509"/>
            <a:ext cx="17633452" cy="7514509"/>
          </a:xfrm>
        </p:spPr>
      </p:pic>
    </p:spTree>
    <p:extLst>
      <p:ext uri="{BB962C8B-B14F-4D97-AF65-F5344CB8AC3E}">
        <p14:creationId xmlns:p14="http://schemas.microsoft.com/office/powerpoint/2010/main" val="300114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modello di </a:t>
            </a:r>
            <a:r>
              <a:rPr lang="it-IT" dirty="0" err="1" smtClean="0"/>
              <a:t>Dohrenwend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Importante per i seguenti aspetti (nasce in ambito epidemiologico)</a:t>
            </a:r>
          </a:p>
          <a:p>
            <a:r>
              <a:rPr lang="it-IT" dirty="0" smtClean="0"/>
              <a:t>1)sposta l’accento dell’eziologia dalle caratteristiche individuali alle caratteristiche di alcuni gruppi sociali</a:t>
            </a:r>
          </a:p>
        </p:txBody>
      </p:sp>
    </p:spTree>
    <p:extLst>
      <p:ext uri="{BB962C8B-B14F-4D97-AF65-F5344CB8AC3E}">
        <p14:creationId xmlns:p14="http://schemas.microsoft.com/office/powerpoint/2010/main" val="376262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modello di </a:t>
            </a:r>
            <a:r>
              <a:rPr lang="it-IT" dirty="0" err="1" smtClean="0"/>
              <a:t>Dohrenwend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Importante per i seguenti aspetti (nasce in ambito epidemiologico)</a:t>
            </a:r>
          </a:p>
          <a:p>
            <a:r>
              <a:rPr lang="it-IT" dirty="0" smtClean="0">
                <a:solidFill>
                  <a:schemeClr val="bg2"/>
                </a:solidFill>
              </a:rPr>
              <a:t>1)sposta l’accento dell’eziologia dalle caratteristiche individuali alle caratteristiche di alcuni gruppi sociali</a:t>
            </a:r>
          </a:p>
          <a:p>
            <a:r>
              <a:rPr lang="it-IT" dirty="0" smtClean="0"/>
              <a:t>2) introduce il concetto di stress psicosociale che si pone come modello concettuale (</a:t>
            </a:r>
            <a:r>
              <a:rPr lang="it-IT" dirty="0" err="1" smtClean="0"/>
              <a:t>vd</a:t>
            </a:r>
            <a:r>
              <a:rPr lang="it-IT" dirty="0" smtClean="0"/>
              <a:t>. </a:t>
            </a:r>
            <a:r>
              <a:rPr lang="it-IT" dirty="0" err="1" smtClean="0"/>
              <a:t>Minority</a:t>
            </a:r>
            <a:r>
              <a:rPr lang="it-IT" dirty="0" smtClean="0"/>
              <a:t> stress)</a:t>
            </a:r>
          </a:p>
        </p:txBody>
      </p:sp>
    </p:spTree>
    <p:extLst>
      <p:ext uri="{BB962C8B-B14F-4D97-AF65-F5344CB8AC3E}">
        <p14:creationId xmlns:p14="http://schemas.microsoft.com/office/powerpoint/2010/main" val="207728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modello di </a:t>
            </a:r>
            <a:r>
              <a:rPr lang="it-IT" dirty="0" err="1" smtClean="0"/>
              <a:t>Dohrenwend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Importante per i seguenti aspetti (nasce in ambito epidemiologico)</a:t>
            </a:r>
          </a:p>
          <a:p>
            <a:r>
              <a:rPr lang="it-IT" dirty="0" smtClean="0">
                <a:solidFill>
                  <a:srgbClr val="BBC0AC"/>
                </a:solidFill>
              </a:rPr>
              <a:t>1)sposta l’accento dell’eziologia dalle caratteristiche individuali alle caratteristiche di alcuni gruppi sociali</a:t>
            </a:r>
          </a:p>
          <a:p>
            <a:r>
              <a:rPr lang="it-IT" dirty="0" smtClean="0">
                <a:solidFill>
                  <a:srgbClr val="BBC0AC"/>
                </a:solidFill>
              </a:rPr>
              <a:t>2) introduce il concetto di stress psicosociale che si pone come modello concettuale (</a:t>
            </a:r>
            <a:r>
              <a:rPr lang="it-IT" dirty="0" err="1" smtClean="0">
                <a:solidFill>
                  <a:srgbClr val="BBC0AC"/>
                </a:solidFill>
              </a:rPr>
              <a:t>vd</a:t>
            </a:r>
            <a:r>
              <a:rPr lang="it-IT" dirty="0" smtClean="0">
                <a:solidFill>
                  <a:srgbClr val="BBC0AC"/>
                </a:solidFill>
              </a:rPr>
              <a:t>. </a:t>
            </a:r>
            <a:r>
              <a:rPr lang="it-IT" dirty="0" err="1" smtClean="0">
                <a:solidFill>
                  <a:srgbClr val="BBC0AC"/>
                </a:solidFill>
              </a:rPr>
              <a:t>Minority</a:t>
            </a:r>
            <a:r>
              <a:rPr lang="it-IT" dirty="0" smtClean="0">
                <a:solidFill>
                  <a:srgbClr val="BBC0AC"/>
                </a:solidFill>
              </a:rPr>
              <a:t> stress)</a:t>
            </a:r>
          </a:p>
          <a:p>
            <a:r>
              <a:rPr lang="it-IT" dirty="0" smtClean="0"/>
              <a:t>3) interventi sia sui singoli individui ma anche sull’ambiente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728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modello di </a:t>
            </a:r>
            <a:r>
              <a:rPr lang="it-IT" dirty="0" err="1" smtClean="0"/>
              <a:t>Dohrenwend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36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Quadro storico-culturale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Durante e dopo la seconda guerra mondiale cambiamento del contesto universitario nordamericano</a:t>
            </a:r>
            <a:r>
              <a:rPr lang="it-IT" dirty="0"/>
              <a:t> </a:t>
            </a:r>
            <a:r>
              <a:rPr lang="it-IT" dirty="0" smtClean="0"/>
              <a:t>fino ad allora dominato dall’approccio comportamentista</a:t>
            </a:r>
          </a:p>
          <a:p>
            <a:endParaRPr lang="it-IT" dirty="0"/>
          </a:p>
          <a:p>
            <a:r>
              <a:rPr lang="it-IT" dirty="0" smtClean="0"/>
              <a:t>Messa in discussione dello studio di causalità lineare dei fenomeni sociali attraverso modelli ‘sperimentali’</a:t>
            </a:r>
          </a:p>
        </p:txBody>
      </p:sp>
    </p:spTree>
    <p:extLst>
      <p:ext uri="{BB962C8B-B14F-4D97-AF65-F5344CB8AC3E}">
        <p14:creationId xmlns:p14="http://schemas.microsoft.com/office/powerpoint/2010/main" val="415026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5" name="Group 2"/>
          <p:cNvGrpSpPr>
            <a:grpSpLocks/>
          </p:cNvGrpSpPr>
          <p:nvPr/>
        </p:nvGrpSpPr>
        <p:grpSpPr bwMode="auto">
          <a:xfrm>
            <a:off x="682625" y="404813"/>
            <a:ext cx="7921625" cy="6048375"/>
            <a:chOff x="793" y="255"/>
            <a:chExt cx="4990" cy="3810"/>
          </a:xfrm>
        </p:grpSpPr>
        <p:sp>
          <p:nvSpPr>
            <p:cNvPr id="67588" name="Text Box 3"/>
            <p:cNvSpPr txBox="1">
              <a:spLocks noChangeArrowheads="1"/>
            </p:cNvSpPr>
            <p:nvPr/>
          </p:nvSpPr>
          <p:spPr bwMode="auto">
            <a:xfrm>
              <a:off x="2835" y="350"/>
              <a:ext cx="81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Organizzazione e Sviluppo di Comunità  </a:t>
              </a:r>
            </a:p>
          </p:txBody>
        </p:sp>
        <p:sp>
          <p:nvSpPr>
            <p:cNvPr id="67589" name="AutoShape 4"/>
            <p:cNvSpPr>
              <a:spLocks noChangeArrowheads="1"/>
            </p:cNvSpPr>
            <p:nvPr/>
          </p:nvSpPr>
          <p:spPr bwMode="auto">
            <a:xfrm>
              <a:off x="2880" y="255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7590" name="Text Box 5"/>
            <p:cNvSpPr txBox="1">
              <a:spLocks noChangeArrowheads="1"/>
            </p:cNvSpPr>
            <p:nvPr/>
          </p:nvSpPr>
          <p:spPr bwMode="auto">
            <a:xfrm>
              <a:off x="793" y="350"/>
              <a:ext cx="816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Azione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Politica  </a:t>
              </a:r>
            </a:p>
          </p:txBody>
        </p:sp>
        <p:sp>
          <p:nvSpPr>
            <p:cNvPr id="67591" name="AutoShape 6"/>
            <p:cNvSpPr>
              <a:spLocks noChangeArrowheads="1"/>
            </p:cNvSpPr>
            <p:nvPr/>
          </p:nvSpPr>
          <p:spPr bwMode="auto">
            <a:xfrm>
              <a:off x="838" y="255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7592" name="Text Box 7"/>
            <p:cNvSpPr txBox="1">
              <a:spLocks noChangeArrowheads="1"/>
            </p:cNvSpPr>
            <p:nvPr/>
          </p:nvSpPr>
          <p:spPr bwMode="auto">
            <a:xfrm>
              <a:off x="793" y="116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Condizioni Ambientali  </a:t>
              </a:r>
            </a:p>
          </p:txBody>
        </p:sp>
        <p:cxnSp>
          <p:nvCxnSpPr>
            <p:cNvPr id="67593" name="AutoShape 8"/>
            <p:cNvCxnSpPr>
              <a:cxnSpLocks noChangeShapeType="1"/>
              <a:stCxn id="67591" idx="2"/>
              <a:endCxn id="67592" idx="0"/>
            </p:cNvCxnSpPr>
            <p:nvPr/>
          </p:nvCxnSpPr>
          <p:spPr bwMode="auto">
            <a:xfrm>
              <a:off x="1201" y="844"/>
              <a:ext cx="0" cy="3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594" name="Text Box 9"/>
            <p:cNvSpPr txBox="1">
              <a:spLocks noChangeArrowheads="1"/>
            </p:cNvSpPr>
            <p:nvPr/>
          </p:nvSpPr>
          <p:spPr bwMode="auto">
            <a:xfrm>
              <a:off x="794" y="3571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Educazione e socializzazione  </a:t>
              </a:r>
            </a:p>
          </p:txBody>
        </p:sp>
        <p:sp>
          <p:nvSpPr>
            <p:cNvPr id="67595" name="AutoShape 10"/>
            <p:cNvSpPr>
              <a:spLocks noChangeArrowheads="1"/>
            </p:cNvSpPr>
            <p:nvPr/>
          </p:nvSpPr>
          <p:spPr bwMode="auto">
            <a:xfrm>
              <a:off x="839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7596" name="Text Box 11"/>
            <p:cNvSpPr txBox="1">
              <a:spLocks noChangeArrowheads="1"/>
            </p:cNvSpPr>
            <p:nvPr/>
          </p:nvSpPr>
          <p:spPr bwMode="auto">
            <a:xfrm>
              <a:off x="794" y="2840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Caratteristiche Psicologiche  </a:t>
              </a:r>
            </a:p>
          </p:txBody>
        </p:sp>
        <p:cxnSp>
          <p:nvCxnSpPr>
            <p:cNvPr id="67597" name="AutoShape 12"/>
            <p:cNvCxnSpPr>
              <a:cxnSpLocks noChangeShapeType="1"/>
              <a:stCxn id="67595" idx="0"/>
              <a:endCxn id="67596" idx="2"/>
            </p:cNvCxnSpPr>
            <p:nvPr/>
          </p:nvCxnSpPr>
          <p:spPr bwMode="auto">
            <a:xfrm flipV="1">
              <a:off x="1202" y="3134"/>
              <a:ext cx="0" cy="34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598" name="Text Box 13"/>
            <p:cNvSpPr txBox="1">
              <a:spLocks noChangeArrowheads="1"/>
            </p:cNvSpPr>
            <p:nvPr/>
          </p:nvSpPr>
          <p:spPr bwMode="auto">
            <a:xfrm>
              <a:off x="1656" y="195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Eventi di Vita Stressanti  </a:t>
              </a:r>
            </a:p>
          </p:txBody>
        </p:sp>
        <p:cxnSp>
          <p:nvCxnSpPr>
            <p:cNvPr id="67599" name="AutoShape 14"/>
            <p:cNvCxnSpPr>
              <a:cxnSpLocks noChangeShapeType="1"/>
              <a:stCxn id="67592" idx="2"/>
              <a:endCxn id="67598" idx="1"/>
            </p:cNvCxnSpPr>
            <p:nvPr/>
          </p:nvCxnSpPr>
          <p:spPr bwMode="auto">
            <a:xfrm>
              <a:off x="1201" y="1461"/>
              <a:ext cx="455" cy="64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600" name="AutoShape 15"/>
            <p:cNvCxnSpPr>
              <a:cxnSpLocks noChangeShapeType="1"/>
              <a:stCxn id="67596" idx="0"/>
              <a:endCxn id="67598" idx="1"/>
            </p:cNvCxnSpPr>
            <p:nvPr/>
          </p:nvCxnSpPr>
          <p:spPr bwMode="auto">
            <a:xfrm flipV="1">
              <a:off x="1202" y="2104"/>
              <a:ext cx="454" cy="73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601" name="Text Box 16"/>
            <p:cNvSpPr txBox="1">
              <a:spLocks noChangeArrowheads="1"/>
            </p:cNvSpPr>
            <p:nvPr/>
          </p:nvSpPr>
          <p:spPr bwMode="auto">
            <a:xfrm>
              <a:off x="3152" y="195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Passeggere reazioni di Stress  </a:t>
              </a:r>
            </a:p>
          </p:txBody>
        </p:sp>
        <p:sp>
          <p:nvSpPr>
            <p:cNvPr id="67602" name="Text Box 17"/>
            <p:cNvSpPr txBox="1">
              <a:spLocks noChangeArrowheads="1"/>
            </p:cNvSpPr>
            <p:nvPr/>
          </p:nvSpPr>
          <p:spPr bwMode="auto">
            <a:xfrm>
              <a:off x="2517" y="1162"/>
              <a:ext cx="1315" cy="4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Mediatori Situazionali: Sostegno (o mancanza di) Materiale o Sociale, ecc.  </a:t>
              </a:r>
            </a:p>
          </p:txBody>
        </p:sp>
        <p:sp>
          <p:nvSpPr>
            <p:cNvPr id="67603" name="Text Box 18"/>
            <p:cNvSpPr txBox="1">
              <a:spLocks noChangeArrowheads="1"/>
            </p:cNvSpPr>
            <p:nvPr/>
          </p:nvSpPr>
          <p:spPr bwMode="auto">
            <a:xfrm>
              <a:off x="2562" y="2795"/>
              <a:ext cx="1315" cy="4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Mediatori Psicologici: Abilità di Coping (o scarsità), Autostima, ecc.  </a:t>
              </a:r>
            </a:p>
          </p:txBody>
        </p:sp>
        <p:sp>
          <p:nvSpPr>
            <p:cNvPr id="67604" name="Text Box 19"/>
            <p:cNvSpPr txBox="1">
              <a:spLocks noChangeArrowheads="1"/>
            </p:cNvSpPr>
            <p:nvPr/>
          </p:nvSpPr>
          <p:spPr bwMode="auto">
            <a:xfrm>
              <a:off x="2880" y="3571"/>
              <a:ext cx="81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Training di Abilità Individuali  </a:t>
              </a:r>
            </a:p>
          </p:txBody>
        </p:sp>
        <p:sp>
          <p:nvSpPr>
            <p:cNvPr id="67605" name="AutoShape 20"/>
            <p:cNvSpPr>
              <a:spLocks noChangeArrowheads="1"/>
            </p:cNvSpPr>
            <p:nvPr/>
          </p:nvSpPr>
          <p:spPr bwMode="auto">
            <a:xfrm>
              <a:off x="2925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cxnSp>
          <p:nvCxnSpPr>
            <p:cNvPr id="67606" name="AutoShape 21"/>
            <p:cNvCxnSpPr>
              <a:cxnSpLocks noChangeShapeType="1"/>
              <a:stCxn id="67589" idx="2"/>
              <a:endCxn id="67602" idx="0"/>
            </p:cNvCxnSpPr>
            <p:nvPr/>
          </p:nvCxnSpPr>
          <p:spPr bwMode="auto">
            <a:xfrm flipH="1">
              <a:off x="3175" y="844"/>
              <a:ext cx="68" cy="3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607" name="AutoShape 22"/>
            <p:cNvCxnSpPr>
              <a:cxnSpLocks noChangeShapeType="1"/>
              <a:stCxn id="67605" idx="0"/>
              <a:endCxn id="67603" idx="2"/>
            </p:cNvCxnSpPr>
            <p:nvPr/>
          </p:nvCxnSpPr>
          <p:spPr bwMode="auto">
            <a:xfrm flipH="1" flipV="1">
              <a:off x="3220" y="3204"/>
              <a:ext cx="68" cy="27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608" name="Text Box 23"/>
            <p:cNvSpPr txBox="1">
              <a:spLocks noChangeArrowheads="1"/>
            </p:cNvSpPr>
            <p:nvPr/>
          </p:nvSpPr>
          <p:spPr bwMode="auto">
            <a:xfrm>
              <a:off x="4831" y="195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Cambiamenti non sostanziali  </a:t>
              </a:r>
            </a:p>
          </p:txBody>
        </p:sp>
        <p:sp>
          <p:nvSpPr>
            <p:cNvPr id="67609" name="Text Box 24"/>
            <p:cNvSpPr txBox="1">
              <a:spLocks noChangeArrowheads="1"/>
            </p:cNvSpPr>
            <p:nvPr/>
          </p:nvSpPr>
          <p:spPr bwMode="auto">
            <a:xfrm>
              <a:off x="4830" y="1298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Crescita Psicologica  </a:t>
              </a:r>
            </a:p>
          </p:txBody>
        </p:sp>
        <p:sp>
          <p:nvSpPr>
            <p:cNvPr id="67610" name="Text Box 25"/>
            <p:cNvSpPr txBox="1">
              <a:spLocks noChangeArrowheads="1"/>
            </p:cNvSpPr>
            <p:nvPr/>
          </p:nvSpPr>
          <p:spPr bwMode="auto">
            <a:xfrm>
              <a:off x="4830" y="2659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Psicopatologia e Disabilità </a:t>
              </a:r>
            </a:p>
          </p:txBody>
        </p:sp>
        <p:sp>
          <p:nvSpPr>
            <p:cNvPr id="67611" name="Text Box 26"/>
            <p:cNvSpPr txBox="1">
              <a:spLocks noChangeArrowheads="1"/>
            </p:cNvSpPr>
            <p:nvPr/>
          </p:nvSpPr>
          <p:spPr bwMode="auto">
            <a:xfrm>
              <a:off x="4059" y="3571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Interventi sulla Crisi  </a:t>
              </a:r>
            </a:p>
          </p:txBody>
        </p:sp>
        <p:sp>
          <p:nvSpPr>
            <p:cNvPr id="67612" name="AutoShape 27"/>
            <p:cNvSpPr>
              <a:spLocks noChangeArrowheads="1"/>
            </p:cNvSpPr>
            <p:nvPr/>
          </p:nvSpPr>
          <p:spPr bwMode="auto">
            <a:xfrm>
              <a:off x="4104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7613" name="Text Box 28"/>
            <p:cNvSpPr txBox="1">
              <a:spLocks noChangeArrowheads="1"/>
            </p:cNvSpPr>
            <p:nvPr/>
          </p:nvSpPr>
          <p:spPr bwMode="auto">
            <a:xfrm>
              <a:off x="4967" y="3571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Terapie Correttive</a:t>
              </a:r>
            </a:p>
          </p:txBody>
        </p:sp>
        <p:sp>
          <p:nvSpPr>
            <p:cNvPr id="67614" name="AutoShape 29"/>
            <p:cNvSpPr>
              <a:spLocks noChangeArrowheads="1"/>
            </p:cNvSpPr>
            <p:nvPr/>
          </p:nvSpPr>
          <p:spPr bwMode="auto">
            <a:xfrm>
              <a:off x="5012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cxnSp>
          <p:nvCxnSpPr>
            <p:cNvPr id="67615" name="AutoShape 30"/>
            <p:cNvCxnSpPr>
              <a:cxnSpLocks noChangeShapeType="1"/>
              <a:stCxn id="67598" idx="3"/>
              <a:endCxn id="67601" idx="1"/>
            </p:cNvCxnSpPr>
            <p:nvPr/>
          </p:nvCxnSpPr>
          <p:spPr bwMode="auto">
            <a:xfrm>
              <a:off x="2472" y="2104"/>
              <a:ext cx="68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616" name="AutoShape 31"/>
            <p:cNvCxnSpPr>
              <a:cxnSpLocks noChangeShapeType="1"/>
              <a:stCxn id="67612" idx="0"/>
              <a:endCxn id="67601" idx="2"/>
            </p:cNvCxnSpPr>
            <p:nvPr/>
          </p:nvCxnSpPr>
          <p:spPr bwMode="auto">
            <a:xfrm flipH="1" flipV="1">
              <a:off x="3560" y="2251"/>
              <a:ext cx="907" cy="12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617" name="Line 32"/>
            <p:cNvSpPr>
              <a:spLocks noChangeShapeType="1"/>
            </p:cNvSpPr>
            <p:nvPr/>
          </p:nvSpPr>
          <p:spPr bwMode="auto">
            <a:xfrm flipV="1">
              <a:off x="3878" y="1434"/>
              <a:ext cx="952" cy="13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7618" name="Line 33"/>
            <p:cNvSpPr>
              <a:spLocks noChangeShapeType="1"/>
            </p:cNvSpPr>
            <p:nvPr/>
          </p:nvSpPr>
          <p:spPr bwMode="auto">
            <a:xfrm>
              <a:off x="3833" y="1344"/>
              <a:ext cx="997" cy="14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cxnSp>
          <p:nvCxnSpPr>
            <p:cNvPr id="67619" name="AutoShape 34"/>
            <p:cNvCxnSpPr>
              <a:cxnSpLocks noChangeShapeType="1"/>
              <a:stCxn id="67618" idx="0"/>
              <a:endCxn id="67618" idx="1"/>
            </p:cNvCxnSpPr>
            <p:nvPr/>
          </p:nvCxnSpPr>
          <p:spPr bwMode="auto">
            <a:xfrm>
              <a:off x="3833" y="1344"/>
              <a:ext cx="997" cy="14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620" name="AutoShape 35"/>
            <p:cNvCxnSpPr>
              <a:cxnSpLocks noChangeShapeType="1"/>
              <a:stCxn id="67601" idx="3"/>
              <a:endCxn id="67608" idx="1"/>
            </p:cNvCxnSpPr>
            <p:nvPr/>
          </p:nvCxnSpPr>
          <p:spPr bwMode="auto">
            <a:xfrm>
              <a:off x="3968" y="2104"/>
              <a:ext cx="86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621" name="AutoShape 36"/>
            <p:cNvCxnSpPr>
              <a:cxnSpLocks noChangeShapeType="1"/>
              <a:stCxn id="67614" idx="0"/>
              <a:endCxn id="67610" idx="2"/>
            </p:cNvCxnSpPr>
            <p:nvPr/>
          </p:nvCxnSpPr>
          <p:spPr bwMode="auto">
            <a:xfrm flipH="1" flipV="1">
              <a:off x="5238" y="2953"/>
              <a:ext cx="137" cy="5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7586" name="Rettangolo 2"/>
          <p:cNvSpPr>
            <a:spLocks noChangeArrowheads="1"/>
          </p:cNvSpPr>
          <p:nvPr/>
        </p:nvSpPr>
        <p:spPr bwMode="auto">
          <a:xfrm>
            <a:off x="0" y="188913"/>
            <a:ext cx="9144000" cy="16557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7587" name="Rettangolo 38"/>
          <p:cNvSpPr>
            <a:spLocks noChangeArrowheads="1"/>
          </p:cNvSpPr>
          <p:nvPr/>
        </p:nvSpPr>
        <p:spPr bwMode="auto">
          <a:xfrm>
            <a:off x="-36513" y="5084763"/>
            <a:ext cx="9144001" cy="1657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963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3" name="Group 2"/>
          <p:cNvGrpSpPr>
            <a:grpSpLocks/>
          </p:cNvGrpSpPr>
          <p:nvPr/>
        </p:nvGrpSpPr>
        <p:grpSpPr bwMode="auto">
          <a:xfrm>
            <a:off x="682625" y="404813"/>
            <a:ext cx="7921625" cy="6048375"/>
            <a:chOff x="793" y="255"/>
            <a:chExt cx="4990" cy="3810"/>
          </a:xfrm>
        </p:grpSpPr>
        <p:sp>
          <p:nvSpPr>
            <p:cNvPr id="69634" name="Text Box 3"/>
            <p:cNvSpPr txBox="1">
              <a:spLocks noChangeArrowheads="1"/>
            </p:cNvSpPr>
            <p:nvPr/>
          </p:nvSpPr>
          <p:spPr bwMode="auto">
            <a:xfrm>
              <a:off x="2835" y="350"/>
              <a:ext cx="81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Organizzazione e Sviluppo di Comunità  </a:t>
              </a:r>
            </a:p>
          </p:txBody>
        </p:sp>
        <p:sp>
          <p:nvSpPr>
            <p:cNvPr id="69635" name="AutoShape 4"/>
            <p:cNvSpPr>
              <a:spLocks noChangeArrowheads="1"/>
            </p:cNvSpPr>
            <p:nvPr/>
          </p:nvSpPr>
          <p:spPr bwMode="auto">
            <a:xfrm>
              <a:off x="2880" y="255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9636" name="Text Box 5"/>
            <p:cNvSpPr txBox="1">
              <a:spLocks noChangeArrowheads="1"/>
            </p:cNvSpPr>
            <p:nvPr/>
          </p:nvSpPr>
          <p:spPr bwMode="auto">
            <a:xfrm>
              <a:off x="793" y="350"/>
              <a:ext cx="816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Azione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Politica  </a:t>
              </a:r>
            </a:p>
          </p:txBody>
        </p:sp>
        <p:sp>
          <p:nvSpPr>
            <p:cNvPr id="69637" name="AutoShape 6"/>
            <p:cNvSpPr>
              <a:spLocks noChangeArrowheads="1"/>
            </p:cNvSpPr>
            <p:nvPr/>
          </p:nvSpPr>
          <p:spPr bwMode="auto">
            <a:xfrm>
              <a:off x="838" y="255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9638" name="Text Box 7"/>
            <p:cNvSpPr txBox="1">
              <a:spLocks noChangeArrowheads="1"/>
            </p:cNvSpPr>
            <p:nvPr/>
          </p:nvSpPr>
          <p:spPr bwMode="auto">
            <a:xfrm>
              <a:off x="793" y="116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Condizioni Ambientali  </a:t>
              </a:r>
            </a:p>
          </p:txBody>
        </p:sp>
        <p:cxnSp>
          <p:nvCxnSpPr>
            <p:cNvPr id="69639" name="AutoShape 8"/>
            <p:cNvCxnSpPr>
              <a:cxnSpLocks noChangeShapeType="1"/>
              <a:stCxn id="69637" idx="2"/>
              <a:endCxn id="69638" idx="0"/>
            </p:cNvCxnSpPr>
            <p:nvPr/>
          </p:nvCxnSpPr>
          <p:spPr bwMode="auto">
            <a:xfrm>
              <a:off x="1201" y="844"/>
              <a:ext cx="0" cy="3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640" name="Text Box 9"/>
            <p:cNvSpPr txBox="1">
              <a:spLocks noChangeArrowheads="1"/>
            </p:cNvSpPr>
            <p:nvPr/>
          </p:nvSpPr>
          <p:spPr bwMode="auto">
            <a:xfrm>
              <a:off x="794" y="3571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Educazione e socializzazione  </a:t>
              </a:r>
            </a:p>
          </p:txBody>
        </p:sp>
        <p:sp>
          <p:nvSpPr>
            <p:cNvPr id="69641" name="AutoShape 10"/>
            <p:cNvSpPr>
              <a:spLocks noChangeArrowheads="1"/>
            </p:cNvSpPr>
            <p:nvPr/>
          </p:nvSpPr>
          <p:spPr bwMode="auto">
            <a:xfrm>
              <a:off x="839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9642" name="Text Box 11"/>
            <p:cNvSpPr txBox="1">
              <a:spLocks noChangeArrowheads="1"/>
            </p:cNvSpPr>
            <p:nvPr/>
          </p:nvSpPr>
          <p:spPr bwMode="auto">
            <a:xfrm>
              <a:off x="794" y="2840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Caratteristiche Psicologiche  </a:t>
              </a:r>
            </a:p>
          </p:txBody>
        </p:sp>
        <p:cxnSp>
          <p:nvCxnSpPr>
            <p:cNvPr id="69643" name="AutoShape 12"/>
            <p:cNvCxnSpPr>
              <a:cxnSpLocks noChangeShapeType="1"/>
              <a:stCxn id="69641" idx="0"/>
              <a:endCxn id="69642" idx="2"/>
            </p:cNvCxnSpPr>
            <p:nvPr/>
          </p:nvCxnSpPr>
          <p:spPr bwMode="auto">
            <a:xfrm flipV="1">
              <a:off x="1202" y="3134"/>
              <a:ext cx="0" cy="34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644" name="Text Box 13"/>
            <p:cNvSpPr txBox="1">
              <a:spLocks noChangeArrowheads="1"/>
            </p:cNvSpPr>
            <p:nvPr/>
          </p:nvSpPr>
          <p:spPr bwMode="auto">
            <a:xfrm>
              <a:off x="1656" y="195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Eventi di Vita Stressanti  </a:t>
              </a:r>
            </a:p>
          </p:txBody>
        </p:sp>
        <p:cxnSp>
          <p:nvCxnSpPr>
            <p:cNvPr id="69645" name="AutoShape 14"/>
            <p:cNvCxnSpPr>
              <a:cxnSpLocks noChangeShapeType="1"/>
              <a:stCxn id="69638" idx="2"/>
              <a:endCxn id="69644" idx="1"/>
            </p:cNvCxnSpPr>
            <p:nvPr/>
          </p:nvCxnSpPr>
          <p:spPr bwMode="auto">
            <a:xfrm>
              <a:off x="1201" y="1461"/>
              <a:ext cx="455" cy="64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646" name="AutoShape 15"/>
            <p:cNvCxnSpPr>
              <a:cxnSpLocks noChangeShapeType="1"/>
              <a:stCxn id="69642" idx="0"/>
              <a:endCxn id="69644" idx="1"/>
            </p:cNvCxnSpPr>
            <p:nvPr/>
          </p:nvCxnSpPr>
          <p:spPr bwMode="auto">
            <a:xfrm flipV="1">
              <a:off x="1202" y="2104"/>
              <a:ext cx="454" cy="73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647" name="Text Box 16"/>
            <p:cNvSpPr txBox="1">
              <a:spLocks noChangeArrowheads="1"/>
            </p:cNvSpPr>
            <p:nvPr/>
          </p:nvSpPr>
          <p:spPr bwMode="auto">
            <a:xfrm>
              <a:off x="3152" y="195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Passeggere reazioni di Stress  </a:t>
              </a:r>
            </a:p>
          </p:txBody>
        </p:sp>
        <p:sp>
          <p:nvSpPr>
            <p:cNvPr id="69648" name="Text Box 17"/>
            <p:cNvSpPr txBox="1">
              <a:spLocks noChangeArrowheads="1"/>
            </p:cNvSpPr>
            <p:nvPr/>
          </p:nvSpPr>
          <p:spPr bwMode="auto">
            <a:xfrm>
              <a:off x="2517" y="1162"/>
              <a:ext cx="1315" cy="4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Mediatori Situazionali: Sostegno (o mancanza di) Materiale o Sociale, ecc.  </a:t>
              </a:r>
            </a:p>
          </p:txBody>
        </p:sp>
        <p:sp>
          <p:nvSpPr>
            <p:cNvPr id="69649" name="Text Box 18"/>
            <p:cNvSpPr txBox="1">
              <a:spLocks noChangeArrowheads="1"/>
            </p:cNvSpPr>
            <p:nvPr/>
          </p:nvSpPr>
          <p:spPr bwMode="auto">
            <a:xfrm>
              <a:off x="2562" y="2795"/>
              <a:ext cx="1315" cy="4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Mediatori Psicologici: Abilità di Coping (o scarsità), Autostima, ecc.  </a:t>
              </a:r>
            </a:p>
          </p:txBody>
        </p:sp>
        <p:sp>
          <p:nvSpPr>
            <p:cNvPr id="69650" name="Text Box 19"/>
            <p:cNvSpPr txBox="1">
              <a:spLocks noChangeArrowheads="1"/>
            </p:cNvSpPr>
            <p:nvPr/>
          </p:nvSpPr>
          <p:spPr bwMode="auto">
            <a:xfrm>
              <a:off x="2880" y="3571"/>
              <a:ext cx="81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Training di Abilità Individuali  </a:t>
              </a:r>
            </a:p>
          </p:txBody>
        </p:sp>
        <p:sp>
          <p:nvSpPr>
            <p:cNvPr id="69651" name="AutoShape 20"/>
            <p:cNvSpPr>
              <a:spLocks noChangeArrowheads="1"/>
            </p:cNvSpPr>
            <p:nvPr/>
          </p:nvSpPr>
          <p:spPr bwMode="auto">
            <a:xfrm>
              <a:off x="2925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cxnSp>
          <p:nvCxnSpPr>
            <p:cNvPr id="69652" name="AutoShape 21"/>
            <p:cNvCxnSpPr>
              <a:cxnSpLocks noChangeShapeType="1"/>
              <a:stCxn id="69635" idx="2"/>
              <a:endCxn id="69648" idx="0"/>
            </p:cNvCxnSpPr>
            <p:nvPr/>
          </p:nvCxnSpPr>
          <p:spPr bwMode="auto">
            <a:xfrm flipH="1">
              <a:off x="3175" y="844"/>
              <a:ext cx="68" cy="3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653" name="AutoShape 22"/>
            <p:cNvCxnSpPr>
              <a:cxnSpLocks noChangeShapeType="1"/>
              <a:stCxn id="69651" idx="0"/>
              <a:endCxn id="69649" idx="2"/>
            </p:cNvCxnSpPr>
            <p:nvPr/>
          </p:nvCxnSpPr>
          <p:spPr bwMode="auto">
            <a:xfrm flipH="1" flipV="1">
              <a:off x="3220" y="3204"/>
              <a:ext cx="68" cy="27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654" name="Text Box 23"/>
            <p:cNvSpPr txBox="1">
              <a:spLocks noChangeArrowheads="1"/>
            </p:cNvSpPr>
            <p:nvPr/>
          </p:nvSpPr>
          <p:spPr bwMode="auto">
            <a:xfrm>
              <a:off x="4831" y="195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Cambiamenti non sostanziali  </a:t>
              </a:r>
            </a:p>
          </p:txBody>
        </p:sp>
        <p:sp>
          <p:nvSpPr>
            <p:cNvPr id="69655" name="Text Box 24"/>
            <p:cNvSpPr txBox="1">
              <a:spLocks noChangeArrowheads="1"/>
            </p:cNvSpPr>
            <p:nvPr/>
          </p:nvSpPr>
          <p:spPr bwMode="auto">
            <a:xfrm>
              <a:off x="4830" y="1298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Crescita Psicologica  </a:t>
              </a:r>
            </a:p>
          </p:txBody>
        </p:sp>
        <p:sp>
          <p:nvSpPr>
            <p:cNvPr id="69656" name="Text Box 25"/>
            <p:cNvSpPr txBox="1">
              <a:spLocks noChangeArrowheads="1"/>
            </p:cNvSpPr>
            <p:nvPr/>
          </p:nvSpPr>
          <p:spPr bwMode="auto">
            <a:xfrm>
              <a:off x="4830" y="2659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Psicopatologia e Disabilità </a:t>
              </a:r>
            </a:p>
          </p:txBody>
        </p:sp>
        <p:sp>
          <p:nvSpPr>
            <p:cNvPr id="69657" name="Text Box 26"/>
            <p:cNvSpPr txBox="1">
              <a:spLocks noChangeArrowheads="1"/>
            </p:cNvSpPr>
            <p:nvPr/>
          </p:nvSpPr>
          <p:spPr bwMode="auto">
            <a:xfrm>
              <a:off x="4059" y="3571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Interventi sulla Crisi  </a:t>
              </a:r>
            </a:p>
          </p:txBody>
        </p:sp>
        <p:sp>
          <p:nvSpPr>
            <p:cNvPr id="69658" name="AutoShape 27"/>
            <p:cNvSpPr>
              <a:spLocks noChangeArrowheads="1"/>
            </p:cNvSpPr>
            <p:nvPr/>
          </p:nvSpPr>
          <p:spPr bwMode="auto">
            <a:xfrm>
              <a:off x="4104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9659" name="Text Box 28"/>
            <p:cNvSpPr txBox="1">
              <a:spLocks noChangeArrowheads="1"/>
            </p:cNvSpPr>
            <p:nvPr/>
          </p:nvSpPr>
          <p:spPr bwMode="auto">
            <a:xfrm>
              <a:off x="4967" y="3571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Terapie Correttive</a:t>
              </a:r>
            </a:p>
          </p:txBody>
        </p:sp>
        <p:sp>
          <p:nvSpPr>
            <p:cNvPr id="69660" name="AutoShape 29"/>
            <p:cNvSpPr>
              <a:spLocks noChangeArrowheads="1"/>
            </p:cNvSpPr>
            <p:nvPr/>
          </p:nvSpPr>
          <p:spPr bwMode="auto">
            <a:xfrm>
              <a:off x="5012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cxnSp>
          <p:nvCxnSpPr>
            <p:cNvPr id="69661" name="AutoShape 30"/>
            <p:cNvCxnSpPr>
              <a:cxnSpLocks noChangeShapeType="1"/>
              <a:stCxn id="69644" idx="3"/>
              <a:endCxn id="69647" idx="1"/>
            </p:cNvCxnSpPr>
            <p:nvPr/>
          </p:nvCxnSpPr>
          <p:spPr bwMode="auto">
            <a:xfrm>
              <a:off x="2472" y="2104"/>
              <a:ext cx="68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662" name="AutoShape 31"/>
            <p:cNvCxnSpPr>
              <a:cxnSpLocks noChangeShapeType="1"/>
              <a:stCxn id="69658" idx="0"/>
              <a:endCxn id="69647" idx="2"/>
            </p:cNvCxnSpPr>
            <p:nvPr/>
          </p:nvCxnSpPr>
          <p:spPr bwMode="auto">
            <a:xfrm flipH="1" flipV="1">
              <a:off x="3560" y="2251"/>
              <a:ext cx="907" cy="12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663" name="Line 32"/>
            <p:cNvSpPr>
              <a:spLocks noChangeShapeType="1"/>
            </p:cNvSpPr>
            <p:nvPr/>
          </p:nvSpPr>
          <p:spPr bwMode="auto">
            <a:xfrm flipV="1">
              <a:off x="3878" y="1434"/>
              <a:ext cx="952" cy="13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9664" name="Line 33"/>
            <p:cNvSpPr>
              <a:spLocks noChangeShapeType="1"/>
            </p:cNvSpPr>
            <p:nvPr/>
          </p:nvSpPr>
          <p:spPr bwMode="auto">
            <a:xfrm>
              <a:off x="3833" y="1344"/>
              <a:ext cx="997" cy="14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cxnSp>
          <p:nvCxnSpPr>
            <p:cNvPr id="69665" name="AutoShape 34"/>
            <p:cNvCxnSpPr>
              <a:cxnSpLocks noChangeShapeType="1"/>
              <a:stCxn id="69664" idx="0"/>
              <a:endCxn id="69664" idx="1"/>
            </p:cNvCxnSpPr>
            <p:nvPr/>
          </p:nvCxnSpPr>
          <p:spPr bwMode="auto">
            <a:xfrm>
              <a:off x="3833" y="1344"/>
              <a:ext cx="997" cy="14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666" name="AutoShape 35"/>
            <p:cNvCxnSpPr>
              <a:cxnSpLocks noChangeShapeType="1"/>
              <a:stCxn id="69647" idx="3"/>
              <a:endCxn id="69654" idx="1"/>
            </p:cNvCxnSpPr>
            <p:nvPr/>
          </p:nvCxnSpPr>
          <p:spPr bwMode="auto">
            <a:xfrm>
              <a:off x="3968" y="2104"/>
              <a:ext cx="86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667" name="AutoShape 36"/>
            <p:cNvCxnSpPr>
              <a:cxnSpLocks noChangeShapeType="1"/>
              <a:stCxn id="69660" idx="0"/>
              <a:endCxn id="69656" idx="2"/>
            </p:cNvCxnSpPr>
            <p:nvPr/>
          </p:nvCxnSpPr>
          <p:spPr bwMode="auto">
            <a:xfrm flipH="1" flipV="1">
              <a:off x="5238" y="2953"/>
              <a:ext cx="137" cy="5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19254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1" name="Group 2"/>
          <p:cNvGrpSpPr>
            <a:grpSpLocks/>
          </p:cNvGrpSpPr>
          <p:nvPr/>
        </p:nvGrpSpPr>
        <p:grpSpPr bwMode="auto">
          <a:xfrm>
            <a:off x="682625" y="404813"/>
            <a:ext cx="7921625" cy="6048375"/>
            <a:chOff x="793" y="255"/>
            <a:chExt cx="4990" cy="3810"/>
          </a:xfrm>
        </p:grpSpPr>
        <p:sp>
          <p:nvSpPr>
            <p:cNvPr id="71683" name="Text Box 3"/>
            <p:cNvSpPr txBox="1">
              <a:spLocks noChangeArrowheads="1"/>
            </p:cNvSpPr>
            <p:nvPr/>
          </p:nvSpPr>
          <p:spPr bwMode="auto">
            <a:xfrm>
              <a:off x="2835" y="350"/>
              <a:ext cx="81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Organizzazione e Sviluppo di Comunità  </a:t>
              </a:r>
            </a:p>
          </p:txBody>
        </p:sp>
        <p:sp>
          <p:nvSpPr>
            <p:cNvPr id="71684" name="AutoShape 4"/>
            <p:cNvSpPr>
              <a:spLocks noChangeArrowheads="1"/>
            </p:cNvSpPr>
            <p:nvPr/>
          </p:nvSpPr>
          <p:spPr bwMode="auto">
            <a:xfrm>
              <a:off x="2880" y="255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685" name="Text Box 5"/>
            <p:cNvSpPr txBox="1">
              <a:spLocks noChangeArrowheads="1"/>
            </p:cNvSpPr>
            <p:nvPr/>
          </p:nvSpPr>
          <p:spPr bwMode="auto">
            <a:xfrm>
              <a:off x="793" y="350"/>
              <a:ext cx="816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Azione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Politica  </a:t>
              </a:r>
            </a:p>
          </p:txBody>
        </p:sp>
        <p:sp>
          <p:nvSpPr>
            <p:cNvPr id="71686" name="AutoShape 6"/>
            <p:cNvSpPr>
              <a:spLocks noChangeArrowheads="1"/>
            </p:cNvSpPr>
            <p:nvPr/>
          </p:nvSpPr>
          <p:spPr bwMode="auto">
            <a:xfrm>
              <a:off x="838" y="255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687" name="Text Box 7"/>
            <p:cNvSpPr txBox="1">
              <a:spLocks noChangeArrowheads="1"/>
            </p:cNvSpPr>
            <p:nvPr/>
          </p:nvSpPr>
          <p:spPr bwMode="auto">
            <a:xfrm>
              <a:off x="793" y="116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Condizioni Ambientali  </a:t>
              </a:r>
            </a:p>
          </p:txBody>
        </p:sp>
        <p:cxnSp>
          <p:nvCxnSpPr>
            <p:cNvPr id="71688" name="AutoShape 8"/>
            <p:cNvCxnSpPr>
              <a:cxnSpLocks noChangeShapeType="1"/>
              <a:stCxn id="71686" idx="2"/>
              <a:endCxn id="71687" idx="0"/>
            </p:cNvCxnSpPr>
            <p:nvPr/>
          </p:nvCxnSpPr>
          <p:spPr bwMode="auto">
            <a:xfrm>
              <a:off x="1201" y="844"/>
              <a:ext cx="0" cy="3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689" name="Text Box 9"/>
            <p:cNvSpPr txBox="1">
              <a:spLocks noChangeArrowheads="1"/>
            </p:cNvSpPr>
            <p:nvPr/>
          </p:nvSpPr>
          <p:spPr bwMode="auto">
            <a:xfrm>
              <a:off x="794" y="3571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Educazione e socializzazione  </a:t>
              </a:r>
            </a:p>
          </p:txBody>
        </p:sp>
        <p:sp>
          <p:nvSpPr>
            <p:cNvPr id="71690" name="AutoShape 10"/>
            <p:cNvSpPr>
              <a:spLocks noChangeArrowheads="1"/>
            </p:cNvSpPr>
            <p:nvPr/>
          </p:nvSpPr>
          <p:spPr bwMode="auto">
            <a:xfrm>
              <a:off x="839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691" name="Text Box 11"/>
            <p:cNvSpPr txBox="1">
              <a:spLocks noChangeArrowheads="1"/>
            </p:cNvSpPr>
            <p:nvPr/>
          </p:nvSpPr>
          <p:spPr bwMode="auto">
            <a:xfrm>
              <a:off x="794" y="2840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Caratteristiche Psicologiche  </a:t>
              </a:r>
            </a:p>
          </p:txBody>
        </p:sp>
        <p:cxnSp>
          <p:nvCxnSpPr>
            <p:cNvPr id="71692" name="AutoShape 12"/>
            <p:cNvCxnSpPr>
              <a:cxnSpLocks noChangeShapeType="1"/>
              <a:stCxn id="71690" idx="0"/>
              <a:endCxn id="71691" idx="2"/>
            </p:cNvCxnSpPr>
            <p:nvPr/>
          </p:nvCxnSpPr>
          <p:spPr bwMode="auto">
            <a:xfrm flipV="1">
              <a:off x="1202" y="3134"/>
              <a:ext cx="0" cy="34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693" name="Text Box 13"/>
            <p:cNvSpPr txBox="1">
              <a:spLocks noChangeArrowheads="1"/>
            </p:cNvSpPr>
            <p:nvPr/>
          </p:nvSpPr>
          <p:spPr bwMode="auto">
            <a:xfrm>
              <a:off x="1656" y="195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Eventi di Vita Stressanti  </a:t>
              </a:r>
            </a:p>
          </p:txBody>
        </p:sp>
        <p:cxnSp>
          <p:nvCxnSpPr>
            <p:cNvPr id="71694" name="AutoShape 14"/>
            <p:cNvCxnSpPr>
              <a:cxnSpLocks noChangeShapeType="1"/>
              <a:stCxn id="71687" idx="2"/>
              <a:endCxn id="71693" idx="1"/>
            </p:cNvCxnSpPr>
            <p:nvPr/>
          </p:nvCxnSpPr>
          <p:spPr bwMode="auto">
            <a:xfrm>
              <a:off x="1201" y="1461"/>
              <a:ext cx="455" cy="64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695" name="AutoShape 15"/>
            <p:cNvCxnSpPr>
              <a:cxnSpLocks noChangeShapeType="1"/>
              <a:stCxn id="71691" idx="0"/>
              <a:endCxn id="71693" idx="1"/>
            </p:cNvCxnSpPr>
            <p:nvPr/>
          </p:nvCxnSpPr>
          <p:spPr bwMode="auto">
            <a:xfrm flipV="1">
              <a:off x="1202" y="2104"/>
              <a:ext cx="454" cy="73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696" name="Text Box 16"/>
            <p:cNvSpPr txBox="1">
              <a:spLocks noChangeArrowheads="1"/>
            </p:cNvSpPr>
            <p:nvPr/>
          </p:nvSpPr>
          <p:spPr bwMode="auto">
            <a:xfrm>
              <a:off x="3152" y="195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Passeggere reazioni di Stress  </a:t>
              </a:r>
            </a:p>
          </p:txBody>
        </p:sp>
        <p:sp>
          <p:nvSpPr>
            <p:cNvPr id="71697" name="Text Box 17"/>
            <p:cNvSpPr txBox="1">
              <a:spLocks noChangeArrowheads="1"/>
            </p:cNvSpPr>
            <p:nvPr/>
          </p:nvSpPr>
          <p:spPr bwMode="auto">
            <a:xfrm>
              <a:off x="2517" y="1162"/>
              <a:ext cx="1315" cy="4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Mediatori Situazionali: Sostegno (o mancanza di) Materiale o Sociale, ecc.  </a:t>
              </a:r>
            </a:p>
          </p:txBody>
        </p:sp>
        <p:sp>
          <p:nvSpPr>
            <p:cNvPr id="71698" name="Text Box 18"/>
            <p:cNvSpPr txBox="1">
              <a:spLocks noChangeArrowheads="1"/>
            </p:cNvSpPr>
            <p:nvPr/>
          </p:nvSpPr>
          <p:spPr bwMode="auto">
            <a:xfrm>
              <a:off x="2562" y="2795"/>
              <a:ext cx="1315" cy="4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Mediatori Psicologici: Abilità di Coping (o scarsità), Autostima, ecc.  </a:t>
              </a:r>
            </a:p>
          </p:txBody>
        </p:sp>
        <p:sp>
          <p:nvSpPr>
            <p:cNvPr id="71699" name="Text Box 19"/>
            <p:cNvSpPr txBox="1">
              <a:spLocks noChangeArrowheads="1"/>
            </p:cNvSpPr>
            <p:nvPr/>
          </p:nvSpPr>
          <p:spPr bwMode="auto">
            <a:xfrm>
              <a:off x="2880" y="3571"/>
              <a:ext cx="81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Training di Abilità Individuali  </a:t>
              </a:r>
            </a:p>
          </p:txBody>
        </p:sp>
        <p:sp>
          <p:nvSpPr>
            <p:cNvPr id="71700" name="AutoShape 20"/>
            <p:cNvSpPr>
              <a:spLocks noChangeArrowheads="1"/>
            </p:cNvSpPr>
            <p:nvPr/>
          </p:nvSpPr>
          <p:spPr bwMode="auto">
            <a:xfrm>
              <a:off x="2925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cxnSp>
          <p:nvCxnSpPr>
            <p:cNvPr id="71701" name="AutoShape 21"/>
            <p:cNvCxnSpPr>
              <a:cxnSpLocks noChangeShapeType="1"/>
              <a:stCxn id="71684" idx="2"/>
              <a:endCxn id="71697" idx="0"/>
            </p:cNvCxnSpPr>
            <p:nvPr/>
          </p:nvCxnSpPr>
          <p:spPr bwMode="auto">
            <a:xfrm flipH="1">
              <a:off x="3175" y="844"/>
              <a:ext cx="68" cy="3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02" name="AutoShape 22"/>
            <p:cNvCxnSpPr>
              <a:cxnSpLocks noChangeShapeType="1"/>
              <a:stCxn id="71700" idx="0"/>
              <a:endCxn id="71698" idx="2"/>
            </p:cNvCxnSpPr>
            <p:nvPr/>
          </p:nvCxnSpPr>
          <p:spPr bwMode="auto">
            <a:xfrm flipH="1" flipV="1">
              <a:off x="3220" y="3204"/>
              <a:ext cx="68" cy="27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703" name="Text Box 23"/>
            <p:cNvSpPr txBox="1">
              <a:spLocks noChangeArrowheads="1"/>
            </p:cNvSpPr>
            <p:nvPr/>
          </p:nvSpPr>
          <p:spPr bwMode="auto">
            <a:xfrm>
              <a:off x="4831" y="195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Cambiamenti non sostanziali  </a:t>
              </a:r>
            </a:p>
          </p:txBody>
        </p:sp>
        <p:sp>
          <p:nvSpPr>
            <p:cNvPr id="71704" name="Text Box 24"/>
            <p:cNvSpPr txBox="1">
              <a:spLocks noChangeArrowheads="1"/>
            </p:cNvSpPr>
            <p:nvPr/>
          </p:nvSpPr>
          <p:spPr bwMode="auto">
            <a:xfrm>
              <a:off x="4830" y="1298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Crescita Psicologica  </a:t>
              </a:r>
            </a:p>
          </p:txBody>
        </p:sp>
        <p:sp>
          <p:nvSpPr>
            <p:cNvPr id="71705" name="Text Box 25"/>
            <p:cNvSpPr txBox="1">
              <a:spLocks noChangeArrowheads="1"/>
            </p:cNvSpPr>
            <p:nvPr/>
          </p:nvSpPr>
          <p:spPr bwMode="auto">
            <a:xfrm>
              <a:off x="4830" y="2659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Psicopatologia e Disabilità </a:t>
              </a:r>
            </a:p>
          </p:txBody>
        </p:sp>
        <p:sp>
          <p:nvSpPr>
            <p:cNvPr id="71706" name="Text Box 26"/>
            <p:cNvSpPr txBox="1">
              <a:spLocks noChangeArrowheads="1"/>
            </p:cNvSpPr>
            <p:nvPr/>
          </p:nvSpPr>
          <p:spPr bwMode="auto">
            <a:xfrm>
              <a:off x="4059" y="3571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Interventi sulla Crisi  </a:t>
              </a:r>
            </a:p>
          </p:txBody>
        </p:sp>
        <p:sp>
          <p:nvSpPr>
            <p:cNvPr id="71707" name="AutoShape 27"/>
            <p:cNvSpPr>
              <a:spLocks noChangeArrowheads="1"/>
            </p:cNvSpPr>
            <p:nvPr/>
          </p:nvSpPr>
          <p:spPr bwMode="auto">
            <a:xfrm>
              <a:off x="4104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708" name="Text Box 28"/>
            <p:cNvSpPr txBox="1">
              <a:spLocks noChangeArrowheads="1"/>
            </p:cNvSpPr>
            <p:nvPr/>
          </p:nvSpPr>
          <p:spPr bwMode="auto">
            <a:xfrm>
              <a:off x="4967" y="3571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Terapie Correttive</a:t>
              </a:r>
            </a:p>
          </p:txBody>
        </p:sp>
        <p:sp>
          <p:nvSpPr>
            <p:cNvPr id="71709" name="AutoShape 29"/>
            <p:cNvSpPr>
              <a:spLocks noChangeArrowheads="1"/>
            </p:cNvSpPr>
            <p:nvPr/>
          </p:nvSpPr>
          <p:spPr bwMode="auto">
            <a:xfrm>
              <a:off x="5012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cxnSp>
          <p:nvCxnSpPr>
            <p:cNvPr id="71710" name="AutoShape 30"/>
            <p:cNvCxnSpPr>
              <a:cxnSpLocks noChangeShapeType="1"/>
              <a:stCxn id="71693" idx="3"/>
              <a:endCxn id="71696" idx="1"/>
            </p:cNvCxnSpPr>
            <p:nvPr/>
          </p:nvCxnSpPr>
          <p:spPr bwMode="auto">
            <a:xfrm>
              <a:off x="2472" y="2104"/>
              <a:ext cx="68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11" name="AutoShape 31"/>
            <p:cNvCxnSpPr>
              <a:cxnSpLocks noChangeShapeType="1"/>
              <a:stCxn id="71707" idx="0"/>
              <a:endCxn id="71696" idx="2"/>
            </p:cNvCxnSpPr>
            <p:nvPr/>
          </p:nvCxnSpPr>
          <p:spPr bwMode="auto">
            <a:xfrm flipH="1" flipV="1">
              <a:off x="3560" y="2251"/>
              <a:ext cx="907" cy="12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712" name="Line 32"/>
            <p:cNvSpPr>
              <a:spLocks noChangeShapeType="1"/>
            </p:cNvSpPr>
            <p:nvPr/>
          </p:nvSpPr>
          <p:spPr bwMode="auto">
            <a:xfrm flipV="1">
              <a:off x="3878" y="1434"/>
              <a:ext cx="952" cy="13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713" name="Line 33"/>
            <p:cNvSpPr>
              <a:spLocks noChangeShapeType="1"/>
            </p:cNvSpPr>
            <p:nvPr/>
          </p:nvSpPr>
          <p:spPr bwMode="auto">
            <a:xfrm>
              <a:off x="3833" y="1344"/>
              <a:ext cx="997" cy="14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cxnSp>
          <p:nvCxnSpPr>
            <p:cNvPr id="71714" name="AutoShape 34"/>
            <p:cNvCxnSpPr>
              <a:cxnSpLocks noChangeShapeType="1"/>
              <a:stCxn id="71713" idx="0"/>
              <a:endCxn id="71713" idx="1"/>
            </p:cNvCxnSpPr>
            <p:nvPr/>
          </p:nvCxnSpPr>
          <p:spPr bwMode="auto">
            <a:xfrm>
              <a:off x="3833" y="1344"/>
              <a:ext cx="997" cy="14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15" name="AutoShape 35"/>
            <p:cNvCxnSpPr>
              <a:cxnSpLocks noChangeShapeType="1"/>
              <a:stCxn id="71696" idx="3"/>
              <a:endCxn id="71703" idx="1"/>
            </p:cNvCxnSpPr>
            <p:nvPr/>
          </p:nvCxnSpPr>
          <p:spPr bwMode="auto">
            <a:xfrm>
              <a:off x="3968" y="2104"/>
              <a:ext cx="86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16" name="AutoShape 36"/>
            <p:cNvCxnSpPr>
              <a:cxnSpLocks noChangeShapeType="1"/>
              <a:stCxn id="71709" idx="0"/>
              <a:endCxn id="71705" idx="2"/>
            </p:cNvCxnSpPr>
            <p:nvPr/>
          </p:nvCxnSpPr>
          <p:spPr bwMode="auto">
            <a:xfrm flipH="1" flipV="1">
              <a:off x="5238" y="2953"/>
              <a:ext cx="137" cy="5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7" name="Anello 36"/>
          <p:cNvSpPr/>
          <p:nvPr/>
        </p:nvSpPr>
        <p:spPr bwMode="auto">
          <a:xfrm>
            <a:off x="1600200" y="2667000"/>
            <a:ext cx="2286000" cy="1295400"/>
          </a:xfrm>
          <a:prstGeom prst="donut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98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29" name="Group 2"/>
          <p:cNvGrpSpPr>
            <a:grpSpLocks/>
          </p:cNvGrpSpPr>
          <p:nvPr/>
        </p:nvGrpSpPr>
        <p:grpSpPr bwMode="auto">
          <a:xfrm>
            <a:off x="682625" y="404813"/>
            <a:ext cx="7921625" cy="6048375"/>
            <a:chOff x="793" y="255"/>
            <a:chExt cx="4990" cy="3810"/>
          </a:xfrm>
        </p:grpSpPr>
        <p:sp>
          <p:nvSpPr>
            <p:cNvPr id="73732" name="Text Box 3"/>
            <p:cNvSpPr txBox="1">
              <a:spLocks noChangeArrowheads="1"/>
            </p:cNvSpPr>
            <p:nvPr/>
          </p:nvSpPr>
          <p:spPr bwMode="auto">
            <a:xfrm>
              <a:off x="2835" y="350"/>
              <a:ext cx="81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Organizzazione e Sviluppo di Comunità  </a:t>
              </a:r>
            </a:p>
          </p:txBody>
        </p:sp>
        <p:sp>
          <p:nvSpPr>
            <p:cNvPr id="73733" name="AutoShape 4"/>
            <p:cNvSpPr>
              <a:spLocks noChangeArrowheads="1"/>
            </p:cNvSpPr>
            <p:nvPr/>
          </p:nvSpPr>
          <p:spPr bwMode="auto">
            <a:xfrm>
              <a:off x="2880" y="255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3734" name="Text Box 5"/>
            <p:cNvSpPr txBox="1">
              <a:spLocks noChangeArrowheads="1"/>
            </p:cNvSpPr>
            <p:nvPr/>
          </p:nvSpPr>
          <p:spPr bwMode="auto">
            <a:xfrm>
              <a:off x="793" y="350"/>
              <a:ext cx="816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Azione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Politica  </a:t>
              </a:r>
            </a:p>
          </p:txBody>
        </p:sp>
        <p:sp>
          <p:nvSpPr>
            <p:cNvPr id="73735" name="AutoShape 6"/>
            <p:cNvSpPr>
              <a:spLocks noChangeArrowheads="1"/>
            </p:cNvSpPr>
            <p:nvPr/>
          </p:nvSpPr>
          <p:spPr bwMode="auto">
            <a:xfrm>
              <a:off x="838" y="255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3736" name="Text Box 7"/>
            <p:cNvSpPr txBox="1">
              <a:spLocks noChangeArrowheads="1"/>
            </p:cNvSpPr>
            <p:nvPr/>
          </p:nvSpPr>
          <p:spPr bwMode="auto">
            <a:xfrm>
              <a:off x="793" y="116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Condizioni Ambientali  </a:t>
              </a:r>
            </a:p>
          </p:txBody>
        </p:sp>
        <p:cxnSp>
          <p:nvCxnSpPr>
            <p:cNvPr id="73737" name="AutoShape 8"/>
            <p:cNvCxnSpPr>
              <a:cxnSpLocks noChangeShapeType="1"/>
              <a:stCxn id="73735" idx="2"/>
              <a:endCxn id="73736" idx="0"/>
            </p:cNvCxnSpPr>
            <p:nvPr/>
          </p:nvCxnSpPr>
          <p:spPr bwMode="auto">
            <a:xfrm>
              <a:off x="1201" y="844"/>
              <a:ext cx="0" cy="3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738" name="Text Box 9"/>
            <p:cNvSpPr txBox="1">
              <a:spLocks noChangeArrowheads="1"/>
            </p:cNvSpPr>
            <p:nvPr/>
          </p:nvSpPr>
          <p:spPr bwMode="auto">
            <a:xfrm>
              <a:off x="794" y="3571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Educazione e socializzazione  </a:t>
              </a:r>
            </a:p>
          </p:txBody>
        </p:sp>
        <p:sp>
          <p:nvSpPr>
            <p:cNvPr id="73739" name="AutoShape 10"/>
            <p:cNvSpPr>
              <a:spLocks noChangeArrowheads="1"/>
            </p:cNvSpPr>
            <p:nvPr/>
          </p:nvSpPr>
          <p:spPr bwMode="auto">
            <a:xfrm>
              <a:off x="839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3740" name="Text Box 11"/>
            <p:cNvSpPr txBox="1">
              <a:spLocks noChangeArrowheads="1"/>
            </p:cNvSpPr>
            <p:nvPr/>
          </p:nvSpPr>
          <p:spPr bwMode="auto">
            <a:xfrm>
              <a:off x="794" y="2840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Caratteristiche Psicologiche  </a:t>
              </a:r>
            </a:p>
          </p:txBody>
        </p:sp>
        <p:cxnSp>
          <p:nvCxnSpPr>
            <p:cNvPr id="73741" name="AutoShape 12"/>
            <p:cNvCxnSpPr>
              <a:cxnSpLocks noChangeShapeType="1"/>
              <a:stCxn id="73739" idx="0"/>
              <a:endCxn id="73740" idx="2"/>
            </p:cNvCxnSpPr>
            <p:nvPr/>
          </p:nvCxnSpPr>
          <p:spPr bwMode="auto">
            <a:xfrm flipV="1">
              <a:off x="1202" y="3134"/>
              <a:ext cx="0" cy="34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742" name="Text Box 13"/>
            <p:cNvSpPr txBox="1">
              <a:spLocks noChangeArrowheads="1"/>
            </p:cNvSpPr>
            <p:nvPr/>
          </p:nvSpPr>
          <p:spPr bwMode="auto">
            <a:xfrm>
              <a:off x="1656" y="195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Eventi di Vita Stressanti  </a:t>
              </a:r>
            </a:p>
          </p:txBody>
        </p:sp>
        <p:cxnSp>
          <p:nvCxnSpPr>
            <p:cNvPr id="73743" name="AutoShape 14"/>
            <p:cNvCxnSpPr>
              <a:cxnSpLocks noChangeShapeType="1"/>
              <a:stCxn id="73736" idx="2"/>
              <a:endCxn id="73742" idx="1"/>
            </p:cNvCxnSpPr>
            <p:nvPr/>
          </p:nvCxnSpPr>
          <p:spPr bwMode="auto">
            <a:xfrm>
              <a:off x="1201" y="1461"/>
              <a:ext cx="455" cy="64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744" name="AutoShape 15"/>
            <p:cNvCxnSpPr>
              <a:cxnSpLocks noChangeShapeType="1"/>
              <a:stCxn id="73740" idx="0"/>
              <a:endCxn id="73742" idx="1"/>
            </p:cNvCxnSpPr>
            <p:nvPr/>
          </p:nvCxnSpPr>
          <p:spPr bwMode="auto">
            <a:xfrm flipV="1">
              <a:off x="1202" y="2104"/>
              <a:ext cx="454" cy="73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745" name="Text Box 16"/>
            <p:cNvSpPr txBox="1">
              <a:spLocks noChangeArrowheads="1"/>
            </p:cNvSpPr>
            <p:nvPr/>
          </p:nvSpPr>
          <p:spPr bwMode="auto">
            <a:xfrm>
              <a:off x="3152" y="195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Passeggere reazioni di Stress  </a:t>
              </a:r>
            </a:p>
          </p:txBody>
        </p:sp>
        <p:sp>
          <p:nvSpPr>
            <p:cNvPr id="73746" name="Text Box 17"/>
            <p:cNvSpPr txBox="1">
              <a:spLocks noChangeArrowheads="1"/>
            </p:cNvSpPr>
            <p:nvPr/>
          </p:nvSpPr>
          <p:spPr bwMode="auto">
            <a:xfrm>
              <a:off x="2517" y="1162"/>
              <a:ext cx="1315" cy="4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Mediatori Situazionali: Sostegno (o mancanza di) Materiale o Sociale, ecc.  </a:t>
              </a:r>
            </a:p>
          </p:txBody>
        </p:sp>
        <p:sp>
          <p:nvSpPr>
            <p:cNvPr id="73747" name="Text Box 18"/>
            <p:cNvSpPr txBox="1">
              <a:spLocks noChangeArrowheads="1"/>
            </p:cNvSpPr>
            <p:nvPr/>
          </p:nvSpPr>
          <p:spPr bwMode="auto">
            <a:xfrm>
              <a:off x="2562" y="2795"/>
              <a:ext cx="1315" cy="4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Mediatori Psicologici: Abilità di Coping (o scarsità), Autostima, ecc.  </a:t>
              </a:r>
            </a:p>
          </p:txBody>
        </p:sp>
        <p:sp>
          <p:nvSpPr>
            <p:cNvPr id="73748" name="Text Box 19"/>
            <p:cNvSpPr txBox="1">
              <a:spLocks noChangeArrowheads="1"/>
            </p:cNvSpPr>
            <p:nvPr/>
          </p:nvSpPr>
          <p:spPr bwMode="auto">
            <a:xfrm>
              <a:off x="2880" y="3571"/>
              <a:ext cx="81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Training di Abilità Individuali  </a:t>
              </a:r>
            </a:p>
          </p:txBody>
        </p:sp>
        <p:sp>
          <p:nvSpPr>
            <p:cNvPr id="73749" name="AutoShape 20"/>
            <p:cNvSpPr>
              <a:spLocks noChangeArrowheads="1"/>
            </p:cNvSpPr>
            <p:nvPr/>
          </p:nvSpPr>
          <p:spPr bwMode="auto">
            <a:xfrm>
              <a:off x="2925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cxnSp>
          <p:nvCxnSpPr>
            <p:cNvPr id="73750" name="AutoShape 21"/>
            <p:cNvCxnSpPr>
              <a:cxnSpLocks noChangeShapeType="1"/>
              <a:stCxn id="73733" idx="2"/>
              <a:endCxn id="73746" idx="0"/>
            </p:cNvCxnSpPr>
            <p:nvPr/>
          </p:nvCxnSpPr>
          <p:spPr bwMode="auto">
            <a:xfrm flipH="1">
              <a:off x="3175" y="844"/>
              <a:ext cx="68" cy="3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751" name="AutoShape 22"/>
            <p:cNvCxnSpPr>
              <a:cxnSpLocks noChangeShapeType="1"/>
              <a:stCxn id="73749" idx="0"/>
              <a:endCxn id="73747" idx="2"/>
            </p:cNvCxnSpPr>
            <p:nvPr/>
          </p:nvCxnSpPr>
          <p:spPr bwMode="auto">
            <a:xfrm flipH="1" flipV="1">
              <a:off x="3220" y="3204"/>
              <a:ext cx="68" cy="27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752" name="Text Box 23"/>
            <p:cNvSpPr txBox="1">
              <a:spLocks noChangeArrowheads="1"/>
            </p:cNvSpPr>
            <p:nvPr/>
          </p:nvSpPr>
          <p:spPr bwMode="auto">
            <a:xfrm>
              <a:off x="4831" y="195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Cambiamenti non sostanziali  </a:t>
              </a:r>
            </a:p>
          </p:txBody>
        </p:sp>
        <p:sp>
          <p:nvSpPr>
            <p:cNvPr id="73753" name="Text Box 24"/>
            <p:cNvSpPr txBox="1">
              <a:spLocks noChangeArrowheads="1"/>
            </p:cNvSpPr>
            <p:nvPr/>
          </p:nvSpPr>
          <p:spPr bwMode="auto">
            <a:xfrm>
              <a:off x="4830" y="1298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Crescita Psicologica  </a:t>
              </a:r>
            </a:p>
          </p:txBody>
        </p:sp>
        <p:sp>
          <p:nvSpPr>
            <p:cNvPr id="73754" name="Text Box 25"/>
            <p:cNvSpPr txBox="1">
              <a:spLocks noChangeArrowheads="1"/>
            </p:cNvSpPr>
            <p:nvPr/>
          </p:nvSpPr>
          <p:spPr bwMode="auto">
            <a:xfrm>
              <a:off x="4830" y="2659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Psicopatologia e Disabilità </a:t>
              </a:r>
            </a:p>
          </p:txBody>
        </p:sp>
        <p:sp>
          <p:nvSpPr>
            <p:cNvPr id="73755" name="Text Box 26"/>
            <p:cNvSpPr txBox="1">
              <a:spLocks noChangeArrowheads="1"/>
            </p:cNvSpPr>
            <p:nvPr/>
          </p:nvSpPr>
          <p:spPr bwMode="auto">
            <a:xfrm>
              <a:off x="4059" y="3571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Interventi sulla Crisi  </a:t>
              </a:r>
            </a:p>
          </p:txBody>
        </p:sp>
        <p:sp>
          <p:nvSpPr>
            <p:cNvPr id="73756" name="AutoShape 27"/>
            <p:cNvSpPr>
              <a:spLocks noChangeArrowheads="1"/>
            </p:cNvSpPr>
            <p:nvPr/>
          </p:nvSpPr>
          <p:spPr bwMode="auto">
            <a:xfrm>
              <a:off x="4104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3757" name="Text Box 28"/>
            <p:cNvSpPr txBox="1">
              <a:spLocks noChangeArrowheads="1"/>
            </p:cNvSpPr>
            <p:nvPr/>
          </p:nvSpPr>
          <p:spPr bwMode="auto">
            <a:xfrm>
              <a:off x="4967" y="3571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Terapie Correttive</a:t>
              </a:r>
            </a:p>
          </p:txBody>
        </p:sp>
        <p:sp>
          <p:nvSpPr>
            <p:cNvPr id="73758" name="AutoShape 29"/>
            <p:cNvSpPr>
              <a:spLocks noChangeArrowheads="1"/>
            </p:cNvSpPr>
            <p:nvPr/>
          </p:nvSpPr>
          <p:spPr bwMode="auto">
            <a:xfrm>
              <a:off x="5012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cxnSp>
          <p:nvCxnSpPr>
            <p:cNvPr id="73759" name="AutoShape 30"/>
            <p:cNvCxnSpPr>
              <a:cxnSpLocks noChangeShapeType="1"/>
              <a:stCxn id="73742" idx="3"/>
              <a:endCxn id="73745" idx="1"/>
            </p:cNvCxnSpPr>
            <p:nvPr/>
          </p:nvCxnSpPr>
          <p:spPr bwMode="auto">
            <a:xfrm>
              <a:off x="2472" y="2104"/>
              <a:ext cx="68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760" name="AutoShape 31"/>
            <p:cNvCxnSpPr>
              <a:cxnSpLocks noChangeShapeType="1"/>
              <a:stCxn id="73756" idx="0"/>
              <a:endCxn id="73745" idx="2"/>
            </p:cNvCxnSpPr>
            <p:nvPr/>
          </p:nvCxnSpPr>
          <p:spPr bwMode="auto">
            <a:xfrm flipH="1" flipV="1">
              <a:off x="3560" y="2251"/>
              <a:ext cx="907" cy="12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761" name="Line 32"/>
            <p:cNvSpPr>
              <a:spLocks noChangeShapeType="1"/>
            </p:cNvSpPr>
            <p:nvPr/>
          </p:nvSpPr>
          <p:spPr bwMode="auto">
            <a:xfrm flipV="1">
              <a:off x="3878" y="1434"/>
              <a:ext cx="952" cy="13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762" name="Line 33"/>
            <p:cNvSpPr>
              <a:spLocks noChangeShapeType="1"/>
            </p:cNvSpPr>
            <p:nvPr/>
          </p:nvSpPr>
          <p:spPr bwMode="auto">
            <a:xfrm>
              <a:off x="3833" y="1344"/>
              <a:ext cx="997" cy="14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cxnSp>
          <p:nvCxnSpPr>
            <p:cNvPr id="73763" name="AutoShape 34"/>
            <p:cNvCxnSpPr>
              <a:cxnSpLocks noChangeShapeType="1"/>
              <a:stCxn id="73762" idx="0"/>
              <a:endCxn id="73762" idx="1"/>
            </p:cNvCxnSpPr>
            <p:nvPr/>
          </p:nvCxnSpPr>
          <p:spPr bwMode="auto">
            <a:xfrm>
              <a:off x="3833" y="1344"/>
              <a:ext cx="997" cy="14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764" name="AutoShape 35"/>
            <p:cNvCxnSpPr>
              <a:cxnSpLocks noChangeShapeType="1"/>
              <a:stCxn id="73745" idx="3"/>
              <a:endCxn id="73752" idx="1"/>
            </p:cNvCxnSpPr>
            <p:nvPr/>
          </p:nvCxnSpPr>
          <p:spPr bwMode="auto">
            <a:xfrm>
              <a:off x="3968" y="2104"/>
              <a:ext cx="86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765" name="AutoShape 36"/>
            <p:cNvCxnSpPr>
              <a:cxnSpLocks noChangeShapeType="1"/>
              <a:stCxn id="73758" idx="0"/>
              <a:endCxn id="73754" idx="2"/>
            </p:cNvCxnSpPr>
            <p:nvPr/>
          </p:nvCxnSpPr>
          <p:spPr bwMode="auto">
            <a:xfrm flipH="1" flipV="1">
              <a:off x="5238" y="2953"/>
              <a:ext cx="137" cy="5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3730" name="Freccia bidirezionale orizzontale 37"/>
          <p:cNvSpPr>
            <a:spLocks noChangeArrowheads="1"/>
          </p:cNvSpPr>
          <p:nvPr/>
        </p:nvSpPr>
        <p:spPr bwMode="auto">
          <a:xfrm>
            <a:off x="1219200" y="3962400"/>
            <a:ext cx="6705600" cy="1219200"/>
          </a:xfrm>
          <a:prstGeom prst="leftRightArrow">
            <a:avLst>
              <a:gd name="adj1" fmla="val 50000"/>
              <a:gd name="adj2" fmla="val 50009"/>
            </a:avLst>
          </a:prstGeom>
          <a:solidFill>
            <a:schemeClr val="accent1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3731" name="CasellaDiTesto 38"/>
          <p:cNvSpPr txBox="1">
            <a:spLocks noChangeArrowheads="1"/>
          </p:cNvSpPr>
          <p:nvPr/>
        </p:nvSpPr>
        <p:spPr bwMode="auto">
          <a:xfrm>
            <a:off x="3505200" y="4338638"/>
            <a:ext cx="396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Ottica temporale</a:t>
            </a:r>
          </a:p>
        </p:txBody>
      </p:sp>
    </p:spTree>
    <p:extLst>
      <p:ext uri="{BB962C8B-B14F-4D97-AF65-F5344CB8AC3E}">
        <p14:creationId xmlns:p14="http://schemas.microsoft.com/office/powerpoint/2010/main" val="187516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7" name="Group 2"/>
          <p:cNvGrpSpPr>
            <a:grpSpLocks/>
          </p:cNvGrpSpPr>
          <p:nvPr/>
        </p:nvGrpSpPr>
        <p:grpSpPr bwMode="auto">
          <a:xfrm>
            <a:off x="682625" y="404813"/>
            <a:ext cx="7921625" cy="6048375"/>
            <a:chOff x="793" y="255"/>
            <a:chExt cx="4990" cy="3810"/>
          </a:xfrm>
        </p:grpSpPr>
        <p:sp>
          <p:nvSpPr>
            <p:cNvPr id="75782" name="Text Box 3"/>
            <p:cNvSpPr txBox="1">
              <a:spLocks noChangeArrowheads="1"/>
            </p:cNvSpPr>
            <p:nvPr/>
          </p:nvSpPr>
          <p:spPr bwMode="auto">
            <a:xfrm>
              <a:off x="2835" y="350"/>
              <a:ext cx="81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Organizzazione e Sviluppo di Comunità  </a:t>
              </a:r>
            </a:p>
          </p:txBody>
        </p:sp>
        <p:sp>
          <p:nvSpPr>
            <p:cNvPr id="75783" name="AutoShape 4"/>
            <p:cNvSpPr>
              <a:spLocks noChangeArrowheads="1"/>
            </p:cNvSpPr>
            <p:nvPr/>
          </p:nvSpPr>
          <p:spPr bwMode="auto">
            <a:xfrm>
              <a:off x="2880" y="255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5784" name="Text Box 5"/>
            <p:cNvSpPr txBox="1">
              <a:spLocks noChangeArrowheads="1"/>
            </p:cNvSpPr>
            <p:nvPr/>
          </p:nvSpPr>
          <p:spPr bwMode="auto">
            <a:xfrm>
              <a:off x="793" y="350"/>
              <a:ext cx="816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Azione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Politica  </a:t>
              </a:r>
            </a:p>
          </p:txBody>
        </p:sp>
        <p:sp>
          <p:nvSpPr>
            <p:cNvPr id="75785" name="AutoShape 6"/>
            <p:cNvSpPr>
              <a:spLocks noChangeArrowheads="1"/>
            </p:cNvSpPr>
            <p:nvPr/>
          </p:nvSpPr>
          <p:spPr bwMode="auto">
            <a:xfrm>
              <a:off x="838" y="255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5786" name="Text Box 7"/>
            <p:cNvSpPr txBox="1">
              <a:spLocks noChangeArrowheads="1"/>
            </p:cNvSpPr>
            <p:nvPr/>
          </p:nvSpPr>
          <p:spPr bwMode="auto">
            <a:xfrm>
              <a:off x="793" y="116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Condizioni Ambientali  </a:t>
              </a:r>
            </a:p>
          </p:txBody>
        </p:sp>
        <p:cxnSp>
          <p:nvCxnSpPr>
            <p:cNvPr id="75787" name="AutoShape 8"/>
            <p:cNvCxnSpPr>
              <a:cxnSpLocks noChangeShapeType="1"/>
              <a:stCxn id="75785" idx="2"/>
              <a:endCxn id="75786" idx="0"/>
            </p:cNvCxnSpPr>
            <p:nvPr/>
          </p:nvCxnSpPr>
          <p:spPr bwMode="auto">
            <a:xfrm>
              <a:off x="1201" y="844"/>
              <a:ext cx="0" cy="3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788" name="Text Box 9"/>
            <p:cNvSpPr txBox="1">
              <a:spLocks noChangeArrowheads="1"/>
            </p:cNvSpPr>
            <p:nvPr/>
          </p:nvSpPr>
          <p:spPr bwMode="auto">
            <a:xfrm>
              <a:off x="794" y="3571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Educazione e socializzazione  </a:t>
              </a:r>
            </a:p>
          </p:txBody>
        </p:sp>
        <p:sp>
          <p:nvSpPr>
            <p:cNvPr id="75789" name="AutoShape 10"/>
            <p:cNvSpPr>
              <a:spLocks noChangeArrowheads="1"/>
            </p:cNvSpPr>
            <p:nvPr/>
          </p:nvSpPr>
          <p:spPr bwMode="auto">
            <a:xfrm>
              <a:off x="839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5790" name="Text Box 11"/>
            <p:cNvSpPr txBox="1">
              <a:spLocks noChangeArrowheads="1"/>
            </p:cNvSpPr>
            <p:nvPr/>
          </p:nvSpPr>
          <p:spPr bwMode="auto">
            <a:xfrm>
              <a:off x="794" y="2840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Caratteristiche Psicologiche  </a:t>
              </a:r>
            </a:p>
          </p:txBody>
        </p:sp>
        <p:cxnSp>
          <p:nvCxnSpPr>
            <p:cNvPr id="75791" name="AutoShape 12"/>
            <p:cNvCxnSpPr>
              <a:cxnSpLocks noChangeShapeType="1"/>
              <a:stCxn id="75789" idx="0"/>
              <a:endCxn id="75790" idx="2"/>
            </p:cNvCxnSpPr>
            <p:nvPr/>
          </p:nvCxnSpPr>
          <p:spPr bwMode="auto">
            <a:xfrm flipV="1">
              <a:off x="1202" y="3134"/>
              <a:ext cx="0" cy="34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792" name="Text Box 13"/>
            <p:cNvSpPr txBox="1">
              <a:spLocks noChangeArrowheads="1"/>
            </p:cNvSpPr>
            <p:nvPr/>
          </p:nvSpPr>
          <p:spPr bwMode="auto">
            <a:xfrm>
              <a:off x="1656" y="195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Eventi di Vita Stressanti  </a:t>
              </a:r>
            </a:p>
          </p:txBody>
        </p:sp>
        <p:cxnSp>
          <p:nvCxnSpPr>
            <p:cNvPr id="75793" name="AutoShape 14"/>
            <p:cNvCxnSpPr>
              <a:cxnSpLocks noChangeShapeType="1"/>
              <a:stCxn id="75786" idx="2"/>
              <a:endCxn id="75792" idx="1"/>
            </p:cNvCxnSpPr>
            <p:nvPr/>
          </p:nvCxnSpPr>
          <p:spPr bwMode="auto">
            <a:xfrm>
              <a:off x="1201" y="1461"/>
              <a:ext cx="455" cy="64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794" name="AutoShape 15"/>
            <p:cNvCxnSpPr>
              <a:cxnSpLocks noChangeShapeType="1"/>
              <a:stCxn id="75790" idx="0"/>
              <a:endCxn id="75792" idx="1"/>
            </p:cNvCxnSpPr>
            <p:nvPr/>
          </p:nvCxnSpPr>
          <p:spPr bwMode="auto">
            <a:xfrm flipV="1">
              <a:off x="1202" y="2104"/>
              <a:ext cx="454" cy="73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795" name="Text Box 16"/>
            <p:cNvSpPr txBox="1">
              <a:spLocks noChangeArrowheads="1"/>
            </p:cNvSpPr>
            <p:nvPr/>
          </p:nvSpPr>
          <p:spPr bwMode="auto">
            <a:xfrm>
              <a:off x="3152" y="195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Passeggere reazioni di Stress  </a:t>
              </a:r>
            </a:p>
          </p:txBody>
        </p:sp>
        <p:sp>
          <p:nvSpPr>
            <p:cNvPr id="75796" name="Text Box 17"/>
            <p:cNvSpPr txBox="1">
              <a:spLocks noChangeArrowheads="1"/>
            </p:cNvSpPr>
            <p:nvPr/>
          </p:nvSpPr>
          <p:spPr bwMode="auto">
            <a:xfrm>
              <a:off x="2517" y="1162"/>
              <a:ext cx="1315" cy="4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Mediatori Situazionali: Sostegno (o mancanza di) Materiale o Sociale, ecc.  </a:t>
              </a:r>
            </a:p>
          </p:txBody>
        </p:sp>
        <p:sp>
          <p:nvSpPr>
            <p:cNvPr id="75797" name="Text Box 18"/>
            <p:cNvSpPr txBox="1">
              <a:spLocks noChangeArrowheads="1"/>
            </p:cNvSpPr>
            <p:nvPr/>
          </p:nvSpPr>
          <p:spPr bwMode="auto">
            <a:xfrm>
              <a:off x="2562" y="2795"/>
              <a:ext cx="1315" cy="4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Mediatori Psicologici: Abilità di Coping (o scarsità), Autostima, ecc.  </a:t>
              </a:r>
            </a:p>
          </p:txBody>
        </p:sp>
        <p:sp>
          <p:nvSpPr>
            <p:cNvPr id="75798" name="Text Box 19"/>
            <p:cNvSpPr txBox="1">
              <a:spLocks noChangeArrowheads="1"/>
            </p:cNvSpPr>
            <p:nvPr/>
          </p:nvSpPr>
          <p:spPr bwMode="auto">
            <a:xfrm>
              <a:off x="2880" y="3571"/>
              <a:ext cx="81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Training di Abilità Individuali  </a:t>
              </a:r>
            </a:p>
          </p:txBody>
        </p:sp>
        <p:sp>
          <p:nvSpPr>
            <p:cNvPr id="75799" name="AutoShape 20"/>
            <p:cNvSpPr>
              <a:spLocks noChangeArrowheads="1"/>
            </p:cNvSpPr>
            <p:nvPr/>
          </p:nvSpPr>
          <p:spPr bwMode="auto">
            <a:xfrm>
              <a:off x="2925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cxnSp>
          <p:nvCxnSpPr>
            <p:cNvPr id="75800" name="AutoShape 21"/>
            <p:cNvCxnSpPr>
              <a:cxnSpLocks noChangeShapeType="1"/>
              <a:stCxn id="75783" idx="2"/>
              <a:endCxn id="75796" idx="0"/>
            </p:cNvCxnSpPr>
            <p:nvPr/>
          </p:nvCxnSpPr>
          <p:spPr bwMode="auto">
            <a:xfrm flipH="1">
              <a:off x="3175" y="844"/>
              <a:ext cx="68" cy="3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01" name="AutoShape 22"/>
            <p:cNvCxnSpPr>
              <a:cxnSpLocks noChangeShapeType="1"/>
              <a:stCxn id="75799" idx="0"/>
              <a:endCxn id="75797" idx="2"/>
            </p:cNvCxnSpPr>
            <p:nvPr/>
          </p:nvCxnSpPr>
          <p:spPr bwMode="auto">
            <a:xfrm flipH="1" flipV="1">
              <a:off x="3220" y="3204"/>
              <a:ext cx="68" cy="27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802" name="Text Box 23"/>
            <p:cNvSpPr txBox="1">
              <a:spLocks noChangeArrowheads="1"/>
            </p:cNvSpPr>
            <p:nvPr/>
          </p:nvSpPr>
          <p:spPr bwMode="auto">
            <a:xfrm>
              <a:off x="4831" y="1957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Cambiamenti non sostanziali  </a:t>
              </a:r>
            </a:p>
          </p:txBody>
        </p:sp>
        <p:sp>
          <p:nvSpPr>
            <p:cNvPr id="75803" name="Text Box 24"/>
            <p:cNvSpPr txBox="1">
              <a:spLocks noChangeArrowheads="1"/>
            </p:cNvSpPr>
            <p:nvPr/>
          </p:nvSpPr>
          <p:spPr bwMode="auto">
            <a:xfrm>
              <a:off x="4830" y="1298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Crescita Psicologica  </a:t>
              </a:r>
            </a:p>
          </p:txBody>
        </p:sp>
        <p:sp>
          <p:nvSpPr>
            <p:cNvPr id="75804" name="Text Box 25"/>
            <p:cNvSpPr txBox="1">
              <a:spLocks noChangeArrowheads="1"/>
            </p:cNvSpPr>
            <p:nvPr/>
          </p:nvSpPr>
          <p:spPr bwMode="auto">
            <a:xfrm>
              <a:off x="4830" y="2659"/>
              <a:ext cx="8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Psicopatologia e Disabilità </a:t>
              </a:r>
            </a:p>
          </p:txBody>
        </p:sp>
        <p:sp>
          <p:nvSpPr>
            <p:cNvPr id="75805" name="Text Box 26"/>
            <p:cNvSpPr txBox="1">
              <a:spLocks noChangeArrowheads="1"/>
            </p:cNvSpPr>
            <p:nvPr/>
          </p:nvSpPr>
          <p:spPr bwMode="auto">
            <a:xfrm>
              <a:off x="4059" y="3571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Interventi sulla Crisi  </a:t>
              </a:r>
            </a:p>
          </p:txBody>
        </p:sp>
        <p:sp>
          <p:nvSpPr>
            <p:cNvPr id="75806" name="AutoShape 27"/>
            <p:cNvSpPr>
              <a:spLocks noChangeArrowheads="1"/>
            </p:cNvSpPr>
            <p:nvPr/>
          </p:nvSpPr>
          <p:spPr bwMode="auto">
            <a:xfrm>
              <a:off x="4104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5807" name="Text Box 28"/>
            <p:cNvSpPr txBox="1">
              <a:spLocks noChangeArrowheads="1"/>
            </p:cNvSpPr>
            <p:nvPr/>
          </p:nvSpPr>
          <p:spPr bwMode="auto">
            <a:xfrm>
              <a:off x="4967" y="3571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200"/>
                <a:t>Terapie Correttive</a:t>
              </a:r>
            </a:p>
          </p:txBody>
        </p:sp>
        <p:sp>
          <p:nvSpPr>
            <p:cNvPr id="75808" name="AutoShape 29"/>
            <p:cNvSpPr>
              <a:spLocks noChangeArrowheads="1"/>
            </p:cNvSpPr>
            <p:nvPr/>
          </p:nvSpPr>
          <p:spPr bwMode="auto">
            <a:xfrm>
              <a:off x="5012" y="3476"/>
              <a:ext cx="726" cy="58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cxnSp>
          <p:nvCxnSpPr>
            <p:cNvPr id="75809" name="AutoShape 30"/>
            <p:cNvCxnSpPr>
              <a:cxnSpLocks noChangeShapeType="1"/>
              <a:stCxn id="75792" idx="3"/>
              <a:endCxn id="75795" idx="1"/>
            </p:cNvCxnSpPr>
            <p:nvPr/>
          </p:nvCxnSpPr>
          <p:spPr bwMode="auto">
            <a:xfrm>
              <a:off x="2472" y="2104"/>
              <a:ext cx="68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10" name="AutoShape 31"/>
            <p:cNvCxnSpPr>
              <a:cxnSpLocks noChangeShapeType="1"/>
              <a:stCxn id="75806" idx="0"/>
              <a:endCxn id="75795" idx="2"/>
            </p:cNvCxnSpPr>
            <p:nvPr/>
          </p:nvCxnSpPr>
          <p:spPr bwMode="auto">
            <a:xfrm flipH="1" flipV="1">
              <a:off x="3560" y="2251"/>
              <a:ext cx="907" cy="12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811" name="Line 32"/>
            <p:cNvSpPr>
              <a:spLocks noChangeShapeType="1"/>
            </p:cNvSpPr>
            <p:nvPr/>
          </p:nvSpPr>
          <p:spPr bwMode="auto">
            <a:xfrm flipV="1">
              <a:off x="3878" y="1434"/>
              <a:ext cx="952" cy="13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2" name="Line 33"/>
            <p:cNvSpPr>
              <a:spLocks noChangeShapeType="1"/>
            </p:cNvSpPr>
            <p:nvPr/>
          </p:nvSpPr>
          <p:spPr bwMode="auto">
            <a:xfrm>
              <a:off x="3833" y="1344"/>
              <a:ext cx="997" cy="14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cxnSp>
          <p:nvCxnSpPr>
            <p:cNvPr id="75813" name="AutoShape 34"/>
            <p:cNvCxnSpPr>
              <a:cxnSpLocks noChangeShapeType="1"/>
              <a:stCxn id="75812" idx="0"/>
              <a:endCxn id="75812" idx="1"/>
            </p:cNvCxnSpPr>
            <p:nvPr/>
          </p:nvCxnSpPr>
          <p:spPr bwMode="auto">
            <a:xfrm>
              <a:off x="3833" y="1344"/>
              <a:ext cx="997" cy="14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14" name="AutoShape 35"/>
            <p:cNvCxnSpPr>
              <a:cxnSpLocks noChangeShapeType="1"/>
              <a:stCxn id="75795" idx="3"/>
              <a:endCxn id="75802" idx="1"/>
            </p:cNvCxnSpPr>
            <p:nvPr/>
          </p:nvCxnSpPr>
          <p:spPr bwMode="auto">
            <a:xfrm>
              <a:off x="3968" y="2104"/>
              <a:ext cx="86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15" name="AutoShape 36"/>
            <p:cNvCxnSpPr>
              <a:cxnSpLocks noChangeShapeType="1"/>
              <a:stCxn id="75808" idx="0"/>
              <a:endCxn id="75804" idx="2"/>
            </p:cNvCxnSpPr>
            <p:nvPr/>
          </p:nvCxnSpPr>
          <p:spPr bwMode="auto">
            <a:xfrm flipH="1" flipV="1">
              <a:off x="5238" y="2953"/>
              <a:ext cx="137" cy="5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5778" name="Freccia bidirezionale orizzontale 36"/>
          <p:cNvSpPr>
            <a:spLocks noChangeArrowheads="1"/>
          </p:cNvSpPr>
          <p:nvPr/>
        </p:nvSpPr>
        <p:spPr bwMode="auto">
          <a:xfrm>
            <a:off x="1219200" y="5334000"/>
            <a:ext cx="6705600" cy="1219200"/>
          </a:xfrm>
          <a:prstGeom prst="leftRightArrow">
            <a:avLst>
              <a:gd name="adj1" fmla="val 50000"/>
              <a:gd name="adj2" fmla="val 50009"/>
            </a:avLst>
          </a:prstGeom>
          <a:solidFill>
            <a:schemeClr val="accent1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5779" name="CasellaDiTesto 37"/>
          <p:cNvSpPr txBox="1">
            <a:spLocks noChangeArrowheads="1"/>
          </p:cNvSpPr>
          <p:nvPr/>
        </p:nvSpPr>
        <p:spPr bwMode="auto">
          <a:xfrm>
            <a:off x="3505200" y="5710238"/>
            <a:ext cx="396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Attenzione sui singoli</a:t>
            </a:r>
          </a:p>
        </p:txBody>
      </p:sp>
      <p:sp>
        <p:nvSpPr>
          <p:cNvPr id="75780" name="Freccia bidirezionale orizzontale 38"/>
          <p:cNvSpPr>
            <a:spLocks noChangeArrowheads="1"/>
          </p:cNvSpPr>
          <p:nvPr/>
        </p:nvSpPr>
        <p:spPr bwMode="auto">
          <a:xfrm>
            <a:off x="1219200" y="228600"/>
            <a:ext cx="6705600" cy="1219200"/>
          </a:xfrm>
          <a:prstGeom prst="leftRightArrow">
            <a:avLst>
              <a:gd name="adj1" fmla="val 50000"/>
              <a:gd name="adj2" fmla="val 50009"/>
            </a:avLst>
          </a:prstGeom>
          <a:solidFill>
            <a:schemeClr val="accent1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5781" name="CasellaDiTesto 39"/>
          <p:cNvSpPr txBox="1">
            <a:spLocks noChangeArrowheads="1"/>
          </p:cNvSpPr>
          <p:nvPr/>
        </p:nvSpPr>
        <p:spPr bwMode="auto">
          <a:xfrm>
            <a:off x="3505200" y="604838"/>
            <a:ext cx="396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Attenzione sulla comunità</a:t>
            </a:r>
          </a:p>
        </p:txBody>
      </p:sp>
    </p:spTree>
    <p:extLst>
      <p:ext uri="{BB962C8B-B14F-4D97-AF65-F5344CB8AC3E}">
        <p14:creationId xmlns:p14="http://schemas.microsoft.com/office/powerpoint/2010/main" val="11017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13532" r="-13532"/>
          <a:stretch>
            <a:fillRect/>
          </a:stretch>
        </p:blipFill>
        <p:spPr>
          <a:xfrm>
            <a:off x="-936779" y="166571"/>
            <a:ext cx="11095622" cy="6537872"/>
          </a:xfrm>
        </p:spPr>
      </p:pic>
    </p:spTree>
    <p:extLst>
      <p:ext uri="{BB962C8B-B14F-4D97-AF65-F5344CB8AC3E}">
        <p14:creationId xmlns:p14="http://schemas.microsoft.com/office/powerpoint/2010/main" val="3216015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/>
          <a:srcRect l="5798" r="5798"/>
          <a:stretch>
            <a:fillRect/>
          </a:stretch>
        </p:blipFill>
        <p:spPr>
          <a:xfrm>
            <a:off x="302549" y="555079"/>
            <a:ext cx="7610476" cy="3670767"/>
          </a:xfrm>
        </p:spPr>
      </p:pic>
    </p:spTree>
    <p:extLst>
      <p:ext uri="{BB962C8B-B14F-4D97-AF65-F5344CB8AC3E}">
        <p14:creationId xmlns:p14="http://schemas.microsoft.com/office/powerpoint/2010/main" val="359736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l="-108584" r="-108584"/>
          <a:stretch>
            <a:fillRect/>
          </a:stretch>
        </p:blipFill>
        <p:spPr>
          <a:xfrm>
            <a:off x="-2019279" y="229034"/>
            <a:ext cx="12323843" cy="6308839"/>
          </a:xfrm>
        </p:spPr>
      </p:pic>
    </p:spTree>
    <p:extLst>
      <p:ext uri="{BB962C8B-B14F-4D97-AF65-F5344CB8AC3E}">
        <p14:creationId xmlns:p14="http://schemas.microsoft.com/office/powerpoint/2010/main" val="80771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 questo contesto storico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Gli psicologi di comunità aprono il campo di azione a:</a:t>
            </a:r>
          </a:p>
          <a:p>
            <a:r>
              <a:rPr lang="it-IT" dirty="0" smtClean="0"/>
              <a:t>Valutazione degli interventi sociale </a:t>
            </a:r>
            <a:r>
              <a:rPr lang="mr-IN" dirty="0" smtClean="0"/>
              <a:t>–</a:t>
            </a:r>
            <a:r>
              <a:rPr lang="it-IT" dirty="0" smtClean="0"/>
              <a:t> in particolare a programmi di prevenzione</a:t>
            </a:r>
          </a:p>
          <a:p>
            <a:r>
              <a:rPr lang="it-IT" dirty="0" smtClean="0"/>
              <a:t>Consulenza a gruppi spontanei di auto-mutuo-aiuto</a:t>
            </a:r>
          </a:p>
          <a:p>
            <a:r>
              <a:rPr lang="it-IT" dirty="0" smtClean="0"/>
              <a:t>Coordinazione tra enti pubblici diversi</a:t>
            </a:r>
          </a:p>
          <a:p>
            <a:r>
              <a:rPr lang="it-IT" dirty="0" smtClean="0"/>
              <a:t>Consulenza e programmazione di interventi nella scuola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752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 questo contesto storico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1966 nasce la ventisettesima divisione di psicologia di comunità all’interno dell’APA</a:t>
            </a:r>
          </a:p>
          <a:p>
            <a:r>
              <a:rPr lang="it-IT" dirty="0" smtClean="0"/>
              <a:t>Vengono poi fondate le riviste di riferimento :</a:t>
            </a:r>
          </a:p>
          <a:p>
            <a:r>
              <a:rPr lang="it-IT" dirty="0" smtClean="0"/>
              <a:t>American Journal of Community </a:t>
            </a:r>
            <a:r>
              <a:rPr lang="it-IT" dirty="0" err="1" smtClean="0"/>
              <a:t>Psychology</a:t>
            </a:r>
            <a:endParaRPr lang="it-IT" dirty="0" smtClean="0"/>
          </a:p>
          <a:p>
            <a:r>
              <a:rPr lang="it-IT" dirty="0" smtClean="0"/>
              <a:t>Journal of Community </a:t>
            </a:r>
            <a:r>
              <a:rPr lang="it-IT" dirty="0" err="1" smtClean="0"/>
              <a:t>Pscyhology</a:t>
            </a:r>
            <a:endParaRPr lang="it-IT" dirty="0" smtClean="0"/>
          </a:p>
          <a:p>
            <a:r>
              <a:rPr lang="it-IT" dirty="0" smtClean="0"/>
              <a:t>(UK) Journal of Community and </a:t>
            </a:r>
            <a:r>
              <a:rPr lang="it-IT" dirty="0" err="1" smtClean="0"/>
              <a:t>Applied</a:t>
            </a:r>
            <a:r>
              <a:rPr lang="it-IT" dirty="0" smtClean="0"/>
              <a:t> Social </a:t>
            </a:r>
            <a:r>
              <a:rPr lang="it-IT" dirty="0" err="1" smtClean="0"/>
              <a:t>Psycholoyg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683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Quadro storico-culturale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Ossia viene messa in discussione la modalità e quindi l’oggetto di analisi dei fenomeni ‘sociali’</a:t>
            </a:r>
          </a:p>
          <a:p>
            <a:endParaRPr lang="it-IT" dirty="0"/>
          </a:p>
          <a:p>
            <a:r>
              <a:rPr lang="it-IT" dirty="0" smtClean="0"/>
              <a:t>Perché la situazione sociale chiede di intervenire per comprendere fenomeni che sono tipici del periodo</a:t>
            </a:r>
          </a:p>
          <a:p>
            <a:r>
              <a:rPr lang="it-IT" dirty="0" smtClean="0"/>
              <a:t>Esempio: Sottomissione all’autorità</a:t>
            </a:r>
          </a:p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www.youtube.com</a:t>
            </a:r>
            <a:r>
              <a:rPr lang="it-IT" dirty="0"/>
              <a:t>/</a:t>
            </a:r>
            <a:r>
              <a:rPr lang="it-IT" dirty="0" err="1"/>
              <a:t>watch?v</a:t>
            </a:r>
            <a:r>
              <a:rPr lang="it-IT" dirty="0"/>
              <a:t>=FBFmRMha5ok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29319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 questo contesto storico</a:t>
            </a:r>
            <a:endParaRPr lang="it-IT" dirty="0"/>
          </a:p>
        </p:txBody>
      </p:sp>
      <p:pic>
        <p:nvPicPr>
          <p:cNvPr id="6" name="Segnaposto contenuto 5" descr="Schermata 2019-01-21 alle 16.55.0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8" b="11418"/>
          <a:stretch>
            <a:fillRect/>
          </a:stretch>
        </p:blipFill>
        <p:spPr>
          <a:xfrm>
            <a:off x="-112063" y="2003990"/>
            <a:ext cx="10853791" cy="5235117"/>
          </a:xfrm>
        </p:spPr>
      </p:pic>
    </p:spTree>
    <p:extLst>
      <p:ext uri="{BB962C8B-B14F-4D97-AF65-F5344CB8AC3E}">
        <p14:creationId xmlns:p14="http://schemas.microsoft.com/office/powerpoint/2010/main" val="298300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 questo contesto storico</a:t>
            </a:r>
            <a:endParaRPr lang="it-IT" dirty="0"/>
          </a:p>
        </p:txBody>
      </p:sp>
      <p:pic>
        <p:nvPicPr>
          <p:cNvPr id="4" name="Segnaposto contenuto 3" descr="Schermata 2019-01-21 alle 16.55.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8" b="114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245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 questo contesto storico</a:t>
            </a:r>
            <a:endParaRPr lang="it-IT" dirty="0"/>
          </a:p>
        </p:txBody>
      </p:sp>
      <p:pic>
        <p:nvPicPr>
          <p:cNvPr id="5" name="Segnaposto contenuto 4" descr="Schermata 2019-01-21 alle 16.55.2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8" b="11418"/>
          <a:stretch>
            <a:fillRect/>
          </a:stretch>
        </p:blipFill>
        <p:spPr>
          <a:xfrm>
            <a:off x="-368569" y="1880270"/>
            <a:ext cx="10180276" cy="4910260"/>
          </a:xfrm>
        </p:spPr>
      </p:pic>
    </p:spTree>
    <p:extLst>
      <p:ext uri="{BB962C8B-B14F-4D97-AF65-F5344CB8AC3E}">
        <p14:creationId xmlns:p14="http://schemas.microsoft.com/office/powerpoint/2010/main" val="250650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 questo contesto storico</a:t>
            </a:r>
            <a:endParaRPr lang="it-IT" dirty="0"/>
          </a:p>
        </p:txBody>
      </p:sp>
      <p:pic>
        <p:nvPicPr>
          <p:cNvPr id="9" name="Segnaposto contenuto 8" descr="Schermata 2019-01-21 alle 16.55.3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8" b="11418"/>
          <a:stretch>
            <a:fillRect/>
          </a:stretch>
        </p:blipFill>
        <p:spPr>
          <a:xfrm>
            <a:off x="-87160" y="2016002"/>
            <a:ext cx="9451422" cy="4558712"/>
          </a:xfrm>
        </p:spPr>
      </p:pic>
    </p:spTree>
    <p:extLst>
      <p:ext uri="{BB962C8B-B14F-4D97-AF65-F5344CB8AC3E}">
        <p14:creationId xmlns:p14="http://schemas.microsoft.com/office/powerpoint/2010/main" val="330359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Senso di comunità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Searson</a:t>
            </a:r>
            <a:r>
              <a:rPr lang="it-IT" dirty="0" smtClean="0"/>
              <a:t> (1974):</a:t>
            </a:r>
          </a:p>
          <a:p>
            <a:r>
              <a:rPr lang="ja-JP" altLang="it-IT" dirty="0">
                <a:latin typeface="Verdana" charset="0"/>
              </a:rPr>
              <a:t>“</a:t>
            </a:r>
            <a:r>
              <a:rPr lang="it-IT" dirty="0">
                <a:latin typeface="Verdana" charset="0"/>
              </a:rPr>
              <a:t>la percezione di similarità con gli altri, un</a:t>
            </a:r>
            <a:r>
              <a:rPr lang="ja-JP" altLang="it-IT" dirty="0">
                <a:latin typeface="Verdana" charset="0"/>
              </a:rPr>
              <a:t>’</a:t>
            </a:r>
            <a:r>
              <a:rPr lang="it-IT" dirty="0">
                <a:latin typeface="Verdana" charset="0"/>
              </a:rPr>
              <a:t>accresciuta interdipendenza con gli altri, una disponibilità a mantenere questa interdipendenza offrendo o facendo per gli altri ciò che ci si aspetta da loro, la sensazione di essere parte di una struttura pienamente affidabile e stabile</a:t>
            </a:r>
            <a:r>
              <a:rPr lang="ja-JP" altLang="it-IT" dirty="0">
                <a:latin typeface="Verdana" charset="0"/>
              </a:rPr>
              <a:t>”</a:t>
            </a:r>
            <a:r>
              <a:rPr lang="it-IT" dirty="0">
                <a:latin typeface="Verdana" charset="0"/>
              </a:rPr>
              <a:t> (</a:t>
            </a:r>
            <a:r>
              <a:rPr lang="it-IT" dirty="0" err="1">
                <a:latin typeface="Verdana" charset="0"/>
              </a:rPr>
              <a:t>Sarason</a:t>
            </a:r>
            <a:r>
              <a:rPr lang="it-IT" dirty="0">
                <a:latin typeface="Verdana" charset="0"/>
              </a:rPr>
              <a:t>, 1974, pp. 157)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6982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Senso di comunità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Dimensioni su cui si struttura il senso di comunità:</a:t>
            </a:r>
          </a:p>
          <a:p>
            <a:r>
              <a:rPr lang="it-IT" dirty="0" smtClean="0"/>
              <a:t>Similarità: riconoscere gli altri come ‘similmente’ parte della comunità</a:t>
            </a:r>
          </a:p>
          <a:p>
            <a:r>
              <a:rPr lang="it-IT" dirty="0" smtClean="0"/>
              <a:t>Interdipendenza degli uni dagli altri/del proprio agire dall’agire altrui</a:t>
            </a:r>
          </a:p>
          <a:p>
            <a:r>
              <a:rPr lang="it-IT" dirty="0" smtClean="0"/>
              <a:t>Appartenenza a una struttura stabile e affidabile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0709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Senso di comunità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Il senso di comunità non si riferisce ad un unico gruppo o categoria sociale ma può estendersi a diversi gruppi</a:t>
            </a:r>
          </a:p>
          <a:p>
            <a:r>
              <a:rPr lang="it-IT" dirty="0" smtClean="0"/>
              <a:t>Città, quartiere, organizzazione, associazione ecc..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197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Senso di comunità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dirty="0" smtClean="0"/>
              <a:t>La trasposizione di questo posizionamento all’interno di uno schema teorico è stata effettuata da Mc </a:t>
            </a:r>
            <a:r>
              <a:rPr lang="it-IT" dirty="0" err="1" smtClean="0"/>
              <a:t>Millan</a:t>
            </a:r>
            <a:r>
              <a:rPr lang="it-IT" dirty="0" smtClean="0"/>
              <a:t> &amp; </a:t>
            </a:r>
            <a:r>
              <a:rPr lang="it-IT" dirty="0" err="1" smtClean="0"/>
              <a:t>Chavis</a:t>
            </a:r>
            <a:r>
              <a:rPr lang="it-IT" dirty="0" smtClean="0"/>
              <a:t> (1986)</a:t>
            </a:r>
          </a:p>
          <a:p>
            <a:r>
              <a:rPr lang="it-IT" dirty="0" smtClean="0"/>
              <a:t>Questo ha permesso la possibilità di verifica empirica del costrutto (misurare il senso di comunità)</a:t>
            </a:r>
          </a:p>
          <a:p>
            <a:r>
              <a:rPr lang="it-IT" dirty="0" smtClean="0"/>
              <a:t>Valutarne la capacità predittiva di correlati psicosociali rilevanti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607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Senso di comunità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Il Senso di comunità è </a:t>
            </a:r>
            <a:r>
              <a:rPr lang="it-IT" dirty="0" err="1" smtClean="0"/>
              <a:t>operazionalizzato</a:t>
            </a:r>
            <a:r>
              <a:rPr lang="it-IT" dirty="0" smtClean="0"/>
              <a:t> da 4 fattori</a:t>
            </a:r>
          </a:p>
          <a:p>
            <a:r>
              <a:rPr lang="it-IT" dirty="0">
                <a:latin typeface="Verdana" charset="0"/>
              </a:rPr>
              <a:t>Appartenenza –</a:t>
            </a:r>
            <a:r>
              <a:rPr lang="it-IT" i="1" dirty="0">
                <a:latin typeface="Verdana" charset="0"/>
              </a:rPr>
              <a:t> </a:t>
            </a:r>
            <a:r>
              <a:rPr lang="it-IT" i="1" dirty="0" err="1">
                <a:latin typeface="Verdana" charset="0"/>
              </a:rPr>
              <a:t>membership</a:t>
            </a:r>
            <a:endParaRPr lang="it-IT" i="1" dirty="0">
              <a:latin typeface="Verdana" charset="0"/>
            </a:endParaRPr>
          </a:p>
          <a:p>
            <a:r>
              <a:rPr lang="it-IT" dirty="0">
                <a:latin typeface="Verdana" charset="0"/>
              </a:rPr>
              <a:t>Influenza – </a:t>
            </a:r>
            <a:r>
              <a:rPr lang="it-IT" i="1" dirty="0" err="1">
                <a:latin typeface="Verdana" charset="0"/>
              </a:rPr>
              <a:t>influence</a:t>
            </a:r>
            <a:endParaRPr lang="it-IT" i="1" dirty="0">
              <a:latin typeface="Verdana" charset="0"/>
            </a:endParaRPr>
          </a:p>
          <a:p>
            <a:r>
              <a:rPr lang="it-IT" dirty="0">
                <a:latin typeface="Verdana" charset="0"/>
              </a:rPr>
              <a:t>Integrazione e soddisfazione dei bisogni – </a:t>
            </a:r>
            <a:r>
              <a:rPr lang="it-IT" i="1" dirty="0" err="1">
                <a:latin typeface="Verdana" charset="0"/>
              </a:rPr>
              <a:t>integration</a:t>
            </a:r>
            <a:r>
              <a:rPr lang="it-IT" i="1" dirty="0">
                <a:latin typeface="Verdana" charset="0"/>
              </a:rPr>
              <a:t> and </a:t>
            </a:r>
            <a:r>
              <a:rPr lang="it-IT" i="1" dirty="0" err="1">
                <a:latin typeface="Verdana" charset="0"/>
              </a:rPr>
              <a:t>fulfillment</a:t>
            </a:r>
            <a:r>
              <a:rPr lang="it-IT" i="1" dirty="0">
                <a:latin typeface="Verdana" charset="0"/>
              </a:rPr>
              <a:t> of </a:t>
            </a:r>
            <a:r>
              <a:rPr lang="it-IT" i="1" dirty="0" err="1">
                <a:latin typeface="Verdana" charset="0"/>
              </a:rPr>
              <a:t>needs</a:t>
            </a:r>
            <a:endParaRPr lang="it-IT" i="1" dirty="0">
              <a:latin typeface="Verdana" charset="0"/>
            </a:endParaRPr>
          </a:p>
          <a:p>
            <a:r>
              <a:rPr lang="it-IT" dirty="0">
                <a:latin typeface="Verdana" charset="0"/>
              </a:rPr>
              <a:t>Connessione emotiva condivisa – </a:t>
            </a:r>
            <a:r>
              <a:rPr lang="it-IT" i="1" dirty="0" err="1">
                <a:latin typeface="Verdana" charset="0"/>
              </a:rPr>
              <a:t>shared</a:t>
            </a:r>
            <a:r>
              <a:rPr lang="it-IT" i="1" dirty="0">
                <a:latin typeface="Verdana" charset="0"/>
              </a:rPr>
              <a:t> </a:t>
            </a:r>
            <a:r>
              <a:rPr lang="it-IT" i="1" dirty="0" err="1">
                <a:latin typeface="Verdana" charset="0"/>
              </a:rPr>
              <a:t>emotional</a:t>
            </a:r>
            <a:r>
              <a:rPr lang="it-IT" i="1" dirty="0">
                <a:latin typeface="Verdana" charset="0"/>
              </a:rPr>
              <a:t> connection</a:t>
            </a:r>
            <a:endParaRPr lang="it-IT" dirty="0">
              <a:latin typeface="Verdana" charset="0"/>
            </a:endParaRP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40283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Senso di comunità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it-IT" sz="2800" dirty="0" smtClean="0">
                <a:latin typeface="Verdana" charset="0"/>
              </a:rPr>
              <a:t>APPARTENENZA</a:t>
            </a:r>
          </a:p>
          <a:p>
            <a:pPr>
              <a:lnSpc>
                <a:spcPct val="90000"/>
              </a:lnSpc>
            </a:pPr>
            <a:r>
              <a:rPr lang="it-IT" sz="2800" dirty="0" smtClean="0">
                <a:latin typeface="Verdana" charset="0"/>
              </a:rPr>
              <a:t>Sentirsi </a:t>
            </a:r>
            <a:r>
              <a:rPr lang="it-IT" sz="2800" dirty="0">
                <a:latin typeface="Verdana" charset="0"/>
              </a:rPr>
              <a:t>parte della comunità, comunanza con gli altri membri</a:t>
            </a:r>
          </a:p>
          <a:p>
            <a:pPr>
              <a:lnSpc>
                <a:spcPct val="90000"/>
              </a:lnSpc>
            </a:pPr>
            <a:r>
              <a:rPr lang="it-IT" sz="2800" dirty="0">
                <a:latin typeface="Verdana" charset="0"/>
              </a:rPr>
              <a:t>Contraddistinta da:</a:t>
            </a:r>
          </a:p>
          <a:p>
            <a:pPr lvl="1">
              <a:lnSpc>
                <a:spcPct val="90000"/>
              </a:lnSpc>
            </a:pPr>
            <a:r>
              <a:rPr lang="it-IT" sz="2400" dirty="0">
                <a:latin typeface="Verdana" charset="0"/>
                <a:ea typeface="ＭＳ Ｐゴシック" charset="0"/>
              </a:rPr>
              <a:t>simboli comuni</a:t>
            </a:r>
          </a:p>
          <a:p>
            <a:pPr lvl="1">
              <a:lnSpc>
                <a:spcPct val="90000"/>
              </a:lnSpc>
            </a:pPr>
            <a:r>
              <a:rPr lang="it-IT" sz="2400" dirty="0">
                <a:latin typeface="Verdana" charset="0"/>
                <a:ea typeface="ＭＳ Ｐゴシック" charset="0"/>
              </a:rPr>
              <a:t>sicurezza emozionale </a:t>
            </a:r>
            <a:r>
              <a:rPr lang="it-IT" sz="2400" dirty="0">
                <a:latin typeface="Verdana" charset="0"/>
                <a:ea typeface="ＭＳ Ｐゴシック" charset="0"/>
                <a:sym typeface="Wingdings" charset="0"/>
              </a:rPr>
              <a:t> </a:t>
            </a:r>
            <a:r>
              <a:rPr lang="it-IT" sz="2400" dirty="0">
                <a:latin typeface="Verdana" charset="0"/>
                <a:ea typeface="ＭＳ Ｐゴシック" charset="0"/>
              </a:rPr>
              <a:t>confini (fisici</a:t>
            </a:r>
            <a:r>
              <a:rPr lang="it-IT" sz="2400" dirty="0" smtClean="0">
                <a:latin typeface="Verdana" charset="0"/>
                <a:ea typeface="ＭＳ Ｐゴシック" charset="0"/>
              </a:rPr>
              <a:t>, </a:t>
            </a:r>
            <a:r>
              <a:rPr lang="it-IT" sz="2400" dirty="0">
                <a:latin typeface="Verdana" charset="0"/>
                <a:ea typeface="ＭＳ Ｐゴシック" charset="0"/>
              </a:rPr>
              <a:t>di interesse)</a:t>
            </a:r>
          </a:p>
          <a:p>
            <a:pPr lvl="1">
              <a:lnSpc>
                <a:spcPct val="90000"/>
              </a:lnSpc>
            </a:pPr>
            <a:r>
              <a:rPr lang="it-IT" sz="2400" dirty="0">
                <a:latin typeface="Verdana" charset="0"/>
                <a:ea typeface="ＭＳ Ｐゴシック" charset="0"/>
              </a:rPr>
              <a:t>senso di appartenenza e identificazione </a:t>
            </a:r>
            <a:r>
              <a:rPr lang="it-IT" sz="2400" dirty="0">
                <a:latin typeface="Verdana" charset="0"/>
                <a:ea typeface="ＭＳ Ｐゴシック" charset="0"/>
                <a:sym typeface="Wingdings" charset="0"/>
              </a:rPr>
              <a:t> accettazione reciproca e identità</a:t>
            </a:r>
            <a:endParaRPr lang="it-IT" sz="2400" dirty="0">
              <a:latin typeface="Verdana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it-IT" sz="2400" dirty="0">
                <a:latin typeface="Verdana" charset="0"/>
                <a:ea typeface="ＭＳ Ｐゴシック" charset="0"/>
              </a:rPr>
              <a:t>investimento personale </a:t>
            </a:r>
            <a:r>
              <a:rPr lang="it-IT" sz="2400" dirty="0">
                <a:latin typeface="Verdana" charset="0"/>
                <a:ea typeface="ＭＳ Ｐゴシック" charset="0"/>
                <a:sym typeface="Wingdings" charset="0"/>
              </a:rPr>
              <a:t>di risorse ed energie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82778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Quadro storico-culturale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Emerge anche la psicologia clinica in un dominio fino ad allora dominato dal mondo medico</a:t>
            </a:r>
          </a:p>
          <a:p>
            <a:endParaRPr lang="it-IT" dirty="0" smtClean="0"/>
          </a:p>
          <a:p>
            <a:r>
              <a:rPr lang="it-IT" dirty="0" smtClean="0"/>
              <a:t>Soprattutto in risposta al bisogno di ‘cure’ causate dal contesto post bellico</a:t>
            </a:r>
          </a:p>
        </p:txBody>
      </p:sp>
    </p:spTree>
    <p:extLst>
      <p:ext uri="{BB962C8B-B14F-4D97-AF65-F5344CB8AC3E}">
        <p14:creationId xmlns:p14="http://schemas.microsoft.com/office/powerpoint/2010/main" val="419201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Senso di comunità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</a:pPr>
            <a:r>
              <a:rPr lang="it-IT" sz="2800" dirty="0" smtClean="0">
                <a:latin typeface="Verdana" charset="0"/>
              </a:rPr>
              <a:t>INFLUENZA:</a:t>
            </a:r>
          </a:p>
          <a:p>
            <a:pPr>
              <a:lnSpc>
                <a:spcPct val="80000"/>
              </a:lnSpc>
            </a:pPr>
            <a:r>
              <a:rPr lang="it-IT" sz="2800" dirty="0" smtClean="0">
                <a:latin typeface="Verdana" charset="0"/>
              </a:rPr>
              <a:t>Potere </a:t>
            </a:r>
            <a:r>
              <a:rPr lang="it-IT" sz="2800" dirty="0">
                <a:latin typeface="Verdana" charset="0"/>
              </a:rPr>
              <a:t>dei membri sul gruppo</a:t>
            </a:r>
          </a:p>
          <a:p>
            <a:pPr>
              <a:lnSpc>
                <a:spcPct val="80000"/>
              </a:lnSpc>
            </a:pPr>
            <a:r>
              <a:rPr lang="it-IT" sz="2800" dirty="0">
                <a:latin typeface="Verdana" charset="0"/>
              </a:rPr>
              <a:t>Potere delle dinamiche di gruppo sul singolo</a:t>
            </a:r>
          </a:p>
          <a:p>
            <a:pPr lvl="1">
              <a:lnSpc>
                <a:spcPct val="80000"/>
              </a:lnSpc>
            </a:pPr>
            <a:r>
              <a:rPr lang="it-IT" sz="2400" dirty="0">
                <a:latin typeface="Verdana" charset="0"/>
                <a:ea typeface="ＭＳ Ｐゴシック" charset="0"/>
              </a:rPr>
              <a:t>Sentire di poter incidere sul funzionamento della comunità e che questa a sua volta influenza il comportamento del singolo</a:t>
            </a:r>
          </a:p>
          <a:p>
            <a:pPr>
              <a:lnSpc>
                <a:spcPct val="80000"/>
              </a:lnSpc>
            </a:pPr>
            <a:r>
              <a:rPr lang="it-IT" sz="2800" dirty="0">
                <a:latin typeface="Verdana" charset="0"/>
              </a:rPr>
              <a:t>Aspetti influenti</a:t>
            </a:r>
          </a:p>
          <a:p>
            <a:pPr lvl="1">
              <a:lnSpc>
                <a:spcPct val="80000"/>
              </a:lnSpc>
            </a:pPr>
            <a:r>
              <a:rPr lang="it-IT" sz="2400" dirty="0">
                <a:latin typeface="Verdana" charset="0"/>
                <a:ea typeface="ＭＳ Ｐゴシック" charset="0"/>
              </a:rPr>
              <a:t>Controllo del singolo sulla comunità</a:t>
            </a:r>
          </a:p>
          <a:p>
            <a:pPr lvl="1">
              <a:lnSpc>
                <a:spcPct val="80000"/>
              </a:lnSpc>
            </a:pPr>
            <a:r>
              <a:rPr lang="it-IT" sz="2400" dirty="0">
                <a:latin typeface="Verdana" charset="0"/>
                <a:ea typeface="ＭＳ Ｐゴシック" charset="0"/>
              </a:rPr>
              <a:t>Pressioni della comunità sul singolo</a:t>
            </a:r>
          </a:p>
          <a:p>
            <a:pPr>
              <a:lnSpc>
                <a:spcPct val="80000"/>
              </a:lnSpc>
            </a:pPr>
            <a:r>
              <a:rPr lang="it-IT" sz="2800" dirty="0">
                <a:latin typeface="Verdana" charset="0"/>
              </a:rPr>
              <a:t>La comunità è spazio di cambiamento e partecipazione dove esercitare il proprio potere (</a:t>
            </a:r>
            <a:r>
              <a:rPr lang="it-IT" sz="2800" dirty="0" err="1">
                <a:latin typeface="Verdana" charset="0"/>
              </a:rPr>
              <a:t>empowerment</a:t>
            </a:r>
            <a:r>
              <a:rPr lang="it-IT" sz="2800" dirty="0">
                <a:latin typeface="Verdana" charset="0"/>
              </a:rPr>
              <a:t>)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3291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Senso di comunità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it-IT" sz="2400" dirty="0" smtClean="0">
                <a:latin typeface="Verdana" charset="0"/>
              </a:rPr>
              <a:t>INTEGRAZIONE E SODDISFAZIONE DEI BISOGNI</a:t>
            </a:r>
          </a:p>
          <a:p>
            <a:pPr>
              <a:lnSpc>
                <a:spcPct val="90000"/>
              </a:lnSpc>
            </a:pPr>
            <a:r>
              <a:rPr lang="it-IT" sz="2400" dirty="0" smtClean="0">
                <a:latin typeface="Verdana" charset="0"/>
              </a:rPr>
              <a:t>Valori </a:t>
            </a:r>
            <a:r>
              <a:rPr lang="it-IT" sz="2400" dirty="0">
                <a:latin typeface="Verdana" charset="0"/>
              </a:rPr>
              <a:t>condivisi tra i membri</a:t>
            </a:r>
          </a:p>
          <a:p>
            <a:pPr lvl="1">
              <a:lnSpc>
                <a:spcPct val="90000"/>
              </a:lnSpc>
            </a:pPr>
            <a:r>
              <a:rPr lang="it-IT" sz="2000" dirty="0">
                <a:latin typeface="Verdana" charset="0"/>
                <a:ea typeface="ＭＳ Ｐゴシック" charset="0"/>
              </a:rPr>
              <a:t>SCAMBIO DI RISORSE</a:t>
            </a:r>
          </a:p>
          <a:p>
            <a:pPr lvl="1">
              <a:lnSpc>
                <a:spcPct val="90000"/>
              </a:lnSpc>
            </a:pPr>
            <a:r>
              <a:rPr lang="it-IT" sz="2000" dirty="0">
                <a:latin typeface="Verdana" charset="0"/>
                <a:ea typeface="ＭＳ Ｐゴシック" charset="0"/>
              </a:rPr>
              <a:t>SODDISFAZIONE BISOGNI INDIVIDUALI</a:t>
            </a:r>
          </a:p>
          <a:p>
            <a:pPr>
              <a:lnSpc>
                <a:spcPct val="90000"/>
              </a:lnSpc>
            </a:pPr>
            <a:r>
              <a:rPr lang="it-IT" sz="2400" dirty="0">
                <a:latin typeface="Verdana" charset="0"/>
              </a:rPr>
              <a:t>Appartenendo alla comunità i membri soddisfano i propri </a:t>
            </a:r>
            <a:r>
              <a:rPr lang="it-IT" sz="2400" dirty="0" smtClean="0">
                <a:latin typeface="Verdana" charset="0"/>
              </a:rPr>
              <a:t>bisogni</a:t>
            </a:r>
            <a:endParaRPr lang="it-IT" sz="2000" dirty="0">
              <a:latin typeface="Verdana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it-IT" sz="2000" dirty="0">
                <a:latin typeface="Verdana" charset="0"/>
                <a:ea typeface="ＭＳ Ｐゴシック" charset="0"/>
              </a:rPr>
              <a:t>Bisogni concreti</a:t>
            </a:r>
          </a:p>
          <a:p>
            <a:pPr lvl="1">
              <a:lnSpc>
                <a:spcPct val="90000"/>
              </a:lnSpc>
            </a:pPr>
            <a:r>
              <a:rPr lang="it-IT" sz="2000" dirty="0">
                <a:latin typeface="Verdana" charset="0"/>
                <a:ea typeface="ＭＳ Ｐゴシック" charset="0"/>
              </a:rPr>
              <a:t>Condivisione dei valori</a:t>
            </a:r>
          </a:p>
          <a:p>
            <a:pPr lvl="1">
              <a:lnSpc>
                <a:spcPct val="90000"/>
              </a:lnSpc>
            </a:pPr>
            <a:r>
              <a:rPr lang="it-IT" sz="2000" dirty="0">
                <a:latin typeface="Verdana" charset="0"/>
                <a:ea typeface="ＭＳ Ｐゴシック" charset="0"/>
              </a:rPr>
              <a:t>Accettazione da parte del gruppo</a:t>
            </a:r>
          </a:p>
          <a:p>
            <a:pPr lvl="1">
              <a:lnSpc>
                <a:spcPct val="90000"/>
              </a:lnSpc>
            </a:pPr>
            <a:r>
              <a:rPr lang="it-IT" sz="2000" dirty="0">
                <a:latin typeface="Verdana" charset="0"/>
                <a:ea typeface="ＭＳ Ｐゴシック" charset="0"/>
              </a:rPr>
              <a:t>Sentirsi simili ad altri…</a:t>
            </a:r>
          </a:p>
          <a:p>
            <a:pPr>
              <a:lnSpc>
                <a:spcPct val="90000"/>
              </a:lnSpc>
            </a:pPr>
            <a:r>
              <a:rPr lang="it-IT" sz="2400" dirty="0">
                <a:latin typeface="Verdana" charset="0"/>
              </a:rPr>
              <a:t>Questo agisce da RINFORZO per la permanenza nella comunità</a:t>
            </a:r>
          </a:p>
          <a:p>
            <a:pPr>
              <a:lnSpc>
                <a:spcPct val="80000"/>
              </a:lnSpc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52345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Senso di comunità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400" dirty="0" smtClean="0">
                <a:latin typeface="Verdana" charset="0"/>
              </a:rPr>
              <a:t>CONNESSIONE EMOTIVA</a:t>
            </a:r>
          </a:p>
          <a:p>
            <a:pPr>
              <a:lnSpc>
                <a:spcPct val="90000"/>
              </a:lnSpc>
            </a:pPr>
            <a:r>
              <a:rPr lang="it-IT" dirty="0">
                <a:latin typeface="Verdana" charset="0"/>
              </a:rPr>
              <a:t>Legame spirituale con gli altri membri basato su:</a:t>
            </a:r>
          </a:p>
          <a:p>
            <a:pPr lvl="1">
              <a:lnSpc>
                <a:spcPct val="90000"/>
              </a:lnSpc>
            </a:pPr>
            <a:r>
              <a:rPr lang="it-IT" dirty="0">
                <a:latin typeface="Verdana" charset="0"/>
                <a:ea typeface="ＭＳ Ｐゴシック" charset="0"/>
              </a:rPr>
              <a:t>aver vissuto esperienze importanti insieme, storia comune</a:t>
            </a:r>
          </a:p>
          <a:p>
            <a:pPr lvl="2">
              <a:lnSpc>
                <a:spcPct val="90000"/>
              </a:lnSpc>
            </a:pPr>
            <a:r>
              <a:rPr lang="it-IT" dirty="0">
                <a:latin typeface="Verdana" charset="0"/>
                <a:ea typeface="ＭＳ Ｐゴシック" charset="0"/>
              </a:rPr>
              <a:t>Contatto – frequenza degli incontri</a:t>
            </a:r>
          </a:p>
          <a:p>
            <a:pPr lvl="2">
              <a:lnSpc>
                <a:spcPct val="90000"/>
              </a:lnSpc>
            </a:pPr>
            <a:r>
              <a:rPr lang="it-IT" dirty="0">
                <a:latin typeface="Verdana" charset="0"/>
                <a:ea typeface="ＭＳ Ｐゴシック" charset="0"/>
              </a:rPr>
              <a:t>Qualità </a:t>
            </a:r>
            <a:r>
              <a:rPr lang="it-IT" dirty="0" err="1">
                <a:latin typeface="Verdana" charset="0"/>
                <a:ea typeface="ＭＳ Ｐゴシック" charset="0"/>
              </a:rPr>
              <a:t>dell</a:t>
            </a:r>
            <a:r>
              <a:rPr lang="ja-JP" altLang="it-IT" dirty="0">
                <a:latin typeface="Verdana" charset="0"/>
                <a:ea typeface="ＭＳ Ｐゴシック" charset="0"/>
              </a:rPr>
              <a:t>’</a:t>
            </a:r>
            <a:r>
              <a:rPr lang="it-IT" dirty="0">
                <a:latin typeface="Verdana" charset="0"/>
                <a:ea typeface="ＭＳ Ｐゴシック" charset="0"/>
              </a:rPr>
              <a:t>interazione - coesione</a:t>
            </a:r>
          </a:p>
          <a:p>
            <a:pPr lvl="2">
              <a:lnSpc>
                <a:spcPct val="90000"/>
              </a:lnSpc>
            </a:pPr>
            <a:r>
              <a:rPr lang="it-IT" dirty="0">
                <a:latin typeface="Verdana" charset="0"/>
                <a:ea typeface="ＭＳ Ｐゴシック" charset="0"/>
              </a:rPr>
              <a:t>Modalità di gestione degli eventi, soprattutto se negativi</a:t>
            </a:r>
            <a:r>
              <a:rPr lang="it-IT" dirty="0">
                <a:latin typeface="Verdana" charset="0"/>
                <a:ea typeface="ＭＳ Ｐゴシック" charset="0"/>
                <a:sym typeface="Wingdings" charset="0"/>
              </a:rPr>
              <a:t> condivisione, collaborazione</a:t>
            </a:r>
            <a:endParaRPr lang="it-IT" dirty="0">
              <a:latin typeface="Verdana" charset="0"/>
              <a:ea typeface="ＭＳ Ｐゴシック" charset="0"/>
            </a:endParaRPr>
          </a:p>
          <a:p>
            <a:pPr lvl="2">
              <a:lnSpc>
                <a:spcPct val="90000"/>
              </a:lnSpc>
            </a:pPr>
            <a:r>
              <a:rPr lang="it-IT" dirty="0">
                <a:latin typeface="Verdana" charset="0"/>
                <a:ea typeface="ＭＳ Ｐゴシック" charset="0"/>
              </a:rPr>
              <a:t>Condivisione di eventi a forte valenza emotiva </a:t>
            </a:r>
            <a:r>
              <a:rPr lang="it-IT" dirty="0">
                <a:latin typeface="Verdana" charset="0"/>
                <a:ea typeface="ＭＳ Ｐゴシック" charset="0"/>
                <a:sym typeface="Wingdings" charset="0"/>
              </a:rPr>
              <a:t> feste, sagre, ma anche alluvioni, terremoti</a:t>
            </a:r>
            <a:endParaRPr lang="it-IT" dirty="0">
              <a:latin typeface="Verdana" charset="0"/>
              <a:ea typeface="ＭＳ Ｐゴシック" charset="0"/>
            </a:endParaRPr>
          </a:p>
          <a:p>
            <a:pPr>
              <a:lnSpc>
                <a:spcPct val="90000"/>
              </a:lnSpc>
            </a:pPr>
            <a:endParaRPr lang="it-IT" sz="2400" dirty="0" smtClean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Senso di comunità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400" dirty="0" smtClean="0">
                <a:latin typeface="Verdana" charset="0"/>
              </a:rPr>
              <a:t>CAPACITA’ PREDITTIVA:</a:t>
            </a:r>
          </a:p>
          <a:p>
            <a:pPr>
              <a:lnSpc>
                <a:spcPct val="90000"/>
              </a:lnSpc>
            </a:pPr>
            <a:r>
              <a:rPr lang="it-IT" sz="2400" dirty="0" smtClean="0">
                <a:latin typeface="Verdana" charset="0"/>
              </a:rPr>
              <a:t>Maggior benessere individuale</a:t>
            </a:r>
          </a:p>
          <a:p>
            <a:pPr>
              <a:lnSpc>
                <a:spcPct val="90000"/>
              </a:lnSpc>
            </a:pPr>
            <a:r>
              <a:rPr lang="it-IT" sz="2400" dirty="0" smtClean="0">
                <a:latin typeface="Verdana" charset="0"/>
              </a:rPr>
              <a:t>Maggiore autoefficacia</a:t>
            </a:r>
          </a:p>
          <a:p>
            <a:pPr>
              <a:lnSpc>
                <a:spcPct val="90000"/>
              </a:lnSpc>
            </a:pPr>
            <a:r>
              <a:rPr lang="it-IT" sz="2400" dirty="0" smtClean="0">
                <a:latin typeface="Verdana" charset="0"/>
              </a:rPr>
              <a:t>Più bassi livelli di solitudine e di ritiro depressivo</a:t>
            </a:r>
          </a:p>
        </p:txBody>
      </p:sp>
    </p:spTree>
    <p:extLst>
      <p:ext uri="{BB962C8B-B14F-4D97-AF65-F5344CB8AC3E}">
        <p14:creationId xmlns:p14="http://schemas.microsoft.com/office/powerpoint/2010/main" val="204223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esempio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878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esempio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/>
          <a:srcRect t="-21833" b="-21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196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esempio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-14311" b="-143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3537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esempio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1532" b="15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5642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esempio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t="-10291" b="-10291"/>
          <a:stretch>
            <a:fillRect/>
          </a:stretch>
        </p:blipFill>
        <p:spPr>
          <a:xfrm>
            <a:off x="1114424" y="2595562"/>
            <a:ext cx="7610476" cy="4025596"/>
          </a:xfrm>
        </p:spPr>
      </p:pic>
    </p:spTree>
    <p:extLst>
      <p:ext uri="{BB962C8B-B14F-4D97-AF65-F5344CB8AC3E}">
        <p14:creationId xmlns:p14="http://schemas.microsoft.com/office/powerpoint/2010/main" val="157569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esempio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-21661" b="-21661"/>
          <a:stretch>
            <a:fillRect/>
          </a:stretch>
        </p:blipFill>
        <p:spPr>
          <a:xfrm>
            <a:off x="520433" y="2595562"/>
            <a:ext cx="8204467" cy="3670767"/>
          </a:xfrm>
        </p:spPr>
      </p:pic>
    </p:spTree>
    <p:extLst>
      <p:ext uri="{BB962C8B-B14F-4D97-AF65-F5344CB8AC3E}">
        <p14:creationId xmlns:p14="http://schemas.microsoft.com/office/powerpoint/2010/main" val="1087264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Quadro storico-culturale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Negli anni 70 (guerra del Vietnam) vi è una marcata innovazione da un punto di vista legislativo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1) community </a:t>
            </a:r>
            <a:r>
              <a:rPr lang="it-IT" dirty="0" err="1" smtClean="0"/>
              <a:t>mental</a:t>
            </a:r>
            <a:r>
              <a:rPr lang="it-IT" dirty="0" smtClean="0"/>
              <a:t> </a:t>
            </a:r>
            <a:r>
              <a:rPr lang="it-IT" dirty="0" err="1" smtClean="0"/>
              <a:t>health</a:t>
            </a:r>
            <a:r>
              <a:rPr lang="it-IT" dirty="0" smtClean="0"/>
              <a:t> center </a:t>
            </a:r>
            <a:r>
              <a:rPr lang="it-IT" dirty="0" err="1" smtClean="0"/>
              <a:t>act</a:t>
            </a:r>
            <a:r>
              <a:rPr lang="it-IT" dirty="0" smtClean="0"/>
              <a:t> </a:t>
            </a:r>
            <a:r>
              <a:rPr lang="it-IT" dirty="0" smtClean="0">
                <a:sym typeface="Wingdings"/>
              </a:rPr>
              <a:t> riorganizzazione in chiave comunitaria del sistema sanitario in materia di cure psichiatriche che vengono amplificate in termini di servizi territoriali e non più delegate unicamente all’ospedale psichiatrico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15687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esempio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l="-35807" r="-35807"/>
          <a:stretch>
            <a:fillRect/>
          </a:stretch>
        </p:blipFill>
        <p:spPr>
          <a:xfrm>
            <a:off x="-208173" y="2038256"/>
            <a:ext cx="9742497" cy="4819744"/>
          </a:xfrm>
        </p:spPr>
      </p:pic>
    </p:spTree>
    <p:extLst>
      <p:ext uri="{BB962C8B-B14F-4D97-AF65-F5344CB8AC3E}">
        <p14:creationId xmlns:p14="http://schemas.microsoft.com/office/powerpoint/2010/main" val="284982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esempio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l="-24599" r="-24599"/>
          <a:stretch>
            <a:fillRect/>
          </a:stretch>
        </p:blipFill>
        <p:spPr>
          <a:xfrm>
            <a:off x="145721" y="2038256"/>
            <a:ext cx="8579179" cy="4228073"/>
          </a:xfrm>
        </p:spPr>
      </p:pic>
    </p:spTree>
    <p:extLst>
      <p:ext uri="{BB962C8B-B14F-4D97-AF65-F5344CB8AC3E}">
        <p14:creationId xmlns:p14="http://schemas.microsoft.com/office/powerpoint/2010/main" val="419082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esempio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37527" r="-37527"/>
          <a:stretch>
            <a:fillRect/>
          </a:stretch>
        </p:blipFill>
        <p:spPr>
          <a:xfrm>
            <a:off x="-395529" y="2207054"/>
            <a:ext cx="10679276" cy="4434926"/>
          </a:xfrm>
        </p:spPr>
      </p:pic>
    </p:spTree>
    <p:extLst>
      <p:ext uri="{BB962C8B-B14F-4D97-AF65-F5344CB8AC3E}">
        <p14:creationId xmlns:p14="http://schemas.microsoft.com/office/powerpoint/2010/main" val="185668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esempio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l="-18278" r="-18278"/>
          <a:stretch>
            <a:fillRect/>
          </a:stretch>
        </p:blipFill>
        <p:spPr>
          <a:xfrm>
            <a:off x="-374711" y="2311159"/>
            <a:ext cx="9099611" cy="4247535"/>
          </a:xfrm>
        </p:spPr>
      </p:pic>
    </p:spTree>
    <p:extLst>
      <p:ext uri="{BB962C8B-B14F-4D97-AF65-F5344CB8AC3E}">
        <p14:creationId xmlns:p14="http://schemas.microsoft.com/office/powerpoint/2010/main" val="254277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esempio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-30902" b="-30902"/>
          <a:stretch>
            <a:fillRect/>
          </a:stretch>
        </p:blipFill>
        <p:spPr>
          <a:xfrm>
            <a:off x="312260" y="2038256"/>
            <a:ext cx="8831740" cy="4228073"/>
          </a:xfrm>
        </p:spPr>
      </p:pic>
    </p:spTree>
    <p:extLst>
      <p:ext uri="{BB962C8B-B14F-4D97-AF65-F5344CB8AC3E}">
        <p14:creationId xmlns:p14="http://schemas.microsoft.com/office/powerpoint/2010/main" val="247482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esempio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t="-40388" b="-40388"/>
          <a:stretch>
            <a:fillRect/>
          </a:stretch>
        </p:blipFill>
        <p:spPr>
          <a:xfrm>
            <a:off x="0" y="2595562"/>
            <a:ext cx="9266150" cy="3670767"/>
          </a:xfrm>
        </p:spPr>
      </p:pic>
    </p:spTree>
    <p:extLst>
      <p:ext uri="{BB962C8B-B14F-4D97-AF65-F5344CB8AC3E}">
        <p14:creationId xmlns:p14="http://schemas.microsoft.com/office/powerpoint/2010/main" val="301111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esempio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18295" r="18295"/>
          <a:stretch>
            <a:fillRect/>
          </a:stretch>
        </p:blipFill>
        <p:spPr>
          <a:xfrm>
            <a:off x="437163" y="2595563"/>
            <a:ext cx="8287737" cy="3670300"/>
          </a:xfrm>
        </p:spPr>
      </p:pic>
    </p:spTree>
    <p:extLst>
      <p:ext uri="{BB962C8B-B14F-4D97-AF65-F5344CB8AC3E}">
        <p14:creationId xmlns:p14="http://schemas.microsoft.com/office/powerpoint/2010/main" val="120973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Ritorniamo alla Storia: </a:t>
            </a:r>
            <a:br>
              <a:rPr lang="it-IT" dirty="0" smtClean="0"/>
            </a:br>
            <a:r>
              <a:rPr lang="it-IT" dirty="0" smtClean="0"/>
              <a:t>Quadro </a:t>
            </a:r>
            <a:r>
              <a:rPr lang="it-IT" dirty="0"/>
              <a:t>storico-culturale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In Italia:</a:t>
            </a:r>
          </a:p>
          <a:p>
            <a:r>
              <a:rPr lang="it-IT" dirty="0" smtClean="0"/>
              <a:t>Escono in edizione Italiana i volumi di critica alle istituzioni psichiatriche (</a:t>
            </a:r>
            <a:r>
              <a:rPr lang="it-IT" dirty="0" err="1" smtClean="0"/>
              <a:t>Asylum</a:t>
            </a:r>
            <a:r>
              <a:rPr lang="it-IT" dirty="0" smtClean="0"/>
              <a:t> 1961, </a:t>
            </a:r>
            <a:r>
              <a:rPr lang="it-IT" dirty="0" err="1" smtClean="0"/>
              <a:t>Goffman</a:t>
            </a:r>
            <a:r>
              <a:rPr lang="it-IT" dirty="0" smtClean="0"/>
              <a:t>)</a:t>
            </a:r>
          </a:p>
          <a:p>
            <a:r>
              <a:rPr lang="it-IT" dirty="0" smtClean="0"/>
              <a:t>1968 Franco </a:t>
            </a:r>
            <a:r>
              <a:rPr lang="it-IT" dirty="0" err="1" smtClean="0"/>
              <a:t>Basaglia</a:t>
            </a:r>
            <a:r>
              <a:rPr lang="it-IT" dirty="0" smtClean="0"/>
              <a:t> chiama alcuni tra i più importanti fotografi a documentare le condizioni di vita delle istituzioni totali</a:t>
            </a:r>
          </a:p>
          <a:p>
            <a:r>
              <a:rPr lang="it-IT" dirty="0" smtClean="0"/>
              <a:t>Legge </a:t>
            </a:r>
            <a:r>
              <a:rPr lang="it-IT" dirty="0" err="1" smtClean="0"/>
              <a:t>Basaglia</a:t>
            </a:r>
            <a:r>
              <a:rPr lang="it-IT" dirty="0" smtClean="0"/>
              <a:t> ma anche Statuto dei Lavoratori (1970) istituzione dell’Unità territoriali di riabilitazione (1971)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199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Quadro storico-culturale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Donata </a:t>
            </a:r>
            <a:r>
              <a:rPr lang="it-IT" dirty="0" err="1" smtClean="0"/>
              <a:t>Francescato</a:t>
            </a:r>
            <a:r>
              <a:rPr lang="it-IT" dirty="0" smtClean="0"/>
              <a:t> nel 1977 illustra i presupposti che hanno dato il via alla disciplina negli Stati Uniti e nell’ultimo capitolo ricerca le prime tracce ed esperienze nel contesto italiano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010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Quadro storico-culturale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it-IT" sz="2800" dirty="0">
                <a:latin typeface="Verdana" charset="0"/>
              </a:rPr>
              <a:t>1980</a:t>
            </a:r>
          </a:p>
          <a:p>
            <a:pPr lvl="1">
              <a:lnSpc>
                <a:spcPct val="80000"/>
              </a:lnSpc>
            </a:pPr>
            <a:r>
              <a:rPr lang="it-IT" sz="2400" dirty="0">
                <a:latin typeface="Verdana" charset="0"/>
                <a:ea typeface="ＭＳ Ｐゴシック" charset="0"/>
              </a:rPr>
              <a:t>Forte legame tra accademici e professionisti sul territorio</a:t>
            </a:r>
          </a:p>
          <a:p>
            <a:pPr>
              <a:lnSpc>
                <a:spcPct val="80000"/>
              </a:lnSpc>
            </a:pPr>
            <a:r>
              <a:rPr lang="it-IT" sz="2800" dirty="0">
                <a:latin typeface="Verdana" charset="0"/>
              </a:rPr>
              <a:t>1994</a:t>
            </a:r>
          </a:p>
          <a:p>
            <a:pPr lvl="1">
              <a:lnSpc>
                <a:spcPct val="80000"/>
              </a:lnSpc>
            </a:pPr>
            <a:r>
              <a:rPr lang="it-IT" sz="2400" dirty="0">
                <a:latin typeface="Verdana" charset="0"/>
                <a:ea typeface="ＭＳ Ｐゴシック" charset="0"/>
              </a:rPr>
              <a:t>Società Italiana di Psicologia di Comunità (SIPCO)</a:t>
            </a:r>
          </a:p>
          <a:p>
            <a:pPr>
              <a:lnSpc>
                <a:spcPct val="80000"/>
              </a:lnSpc>
            </a:pPr>
            <a:r>
              <a:rPr lang="it-IT" sz="2800" dirty="0">
                <a:latin typeface="Verdana" charset="0"/>
              </a:rPr>
              <a:t>1990-2000</a:t>
            </a:r>
          </a:p>
          <a:p>
            <a:pPr lvl="1">
              <a:lnSpc>
                <a:spcPct val="80000"/>
              </a:lnSpc>
            </a:pPr>
            <a:r>
              <a:rPr lang="it-IT" sz="2400" dirty="0">
                <a:latin typeface="Verdana" charset="0"/>
                <a:ea typeface="ＭＳ Ｐゴシック" charset="0"/>
              </a:rPr>
              <a:t>Molti manuali e testi riferibili alla disciplina</a:t>
            </a:r>
          </a:p>
          <a:p>
            <a:pPr lvl="1">
              <a:lnSpc>
                <a:spcPct val="80000"/>
              </a:lnSpc>
            </a:pPr>
            <a:r>
              <a:rPr lang="it-IT" sz="2400" dirty="0">
                <a:latin typeface="Verdana" charset="0"/>
                <a:ea typeface="ＭＳ Ｐゴシック" charset="0"/>
              </a:rPr>
              <a:t>Maggior divisione tra accademici e professionisti sul territorio</a:t>
            </a:r>
          </a:p>
          <a:p>
            <a:pPr>
              <a:lnSpc>
                <a:spcPct val="80000"/>
              </a:lnSpc>
            </a:pPr>
            <a:r>
              <a:rPr lang="it-IT" sz="2800" smtClean="0">
                <a:latin typeface="Verdana" charset="0"/>
              </a:rPr>
              <a:t>2005</a:t>
            </a:r>
            <a:endParaRPr lang="it-IT" sz="2800" dirty="0">
              <a:latin typeface="Verdana" charset="0"/>
            </a:endParaRPr>
          </a:p>
          <a:p>
            <a:pPr lvl="1">
              <a:lnSpc>
                <a:spcPct val="80000"/>
              </a:lnSpc>
            </a:pPr>
            <a:r>
              <a:rPr lang="it-IT" sz="2400" dirty="0">
                <a:latin typeface="Verdana" charset="0"/>
                <a:ea typeface="ＭＳ Ｐゴシック" charset="0"/>
              </a:rPr>
              <a:t>Nascita della rivista di psicologia di comunità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341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Quadro storico-culturale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919978"/>
                </a:solidFill>
              </a:rPr>
              <a:t>Negli anni 70 (guerra del Vietnam) vi è una marcata innovazione da un punto di vista legislativo</a:t>
            </a:r>
            <a:endParaRPr lang="it-IT" dirty="0">
              <a:solidFill>
                <a:srgbClr val="919978"/>
              </a:solidFill>
            </a:endParaRPr>
          </a:p>
          <a:p>
            <a:r>
              <a:rPr lang="it-IT" dirty="0" smtClean="0"/>
              <a:t>2) head start: servizi offerti ai bambini e alle famiglie provenienti dai ceti più svantaggiati servizi di educazione, salute e nutrizione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222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Quadro storico-culturale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919978"/>
                </a:solidFill>
              </a:rPr>
              <a:t>Negli anni 70 (guerra del Vietnam) vi è una marcata innovazione da un punto di vista legislativo</a:t>
            </a:r>
            <a:endParaRPr lang="it-IT" dirty="0">
              <a:solidFill>
                <a:srgbClr val="919978"/>
              </a:solidFill>
            </a:endParaRPr>
          </a:p>
          <a:p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2) head start: servizi offerti ai bambini e alle famiglie provenienti dai ceti più svantaggiati servizi di educazione, salute e nutrizione</a:t>
            </a:r>
            <a:endParaRPr lang="it-IT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it-IT" dirty="0" smtClean="0"/>
              <a:t>Lanciato sperimentalmente in un campo estivo (1965), valutate le conseguenze e poi integrato a livello nazionale</a:t>
            </a:r>
          </a:p>
        </p:txBody>
      </p:sp>
    </p:spTree>
    <p:extLst>
      <p:ext uri="{BB962C8B-B14F-4D97-AF65-F5344CB8AC3E}">
        <p14:creationId xmlns:p14="http://schemas.microsoft.com/office/powerpoint/2010/main" val="2199937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Quadro storico-culturale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it-IT" dirty="0" smtClean="0"/>
              <a:t>2) </a:t>
            </a:r>
            <a:r>
              <a:rPr lang="it-IT" dirty="0">
                <a:latin typeface="Verdana" charset="0"/>
              </a:rPr>
              <a:t>Attività variegate</a:t>
            </a:r>
            <a:r>
              <a:rPr lang="it-IT" dirty="0" smtClean="0">
                <a:latin typeface="Verdana" charset="0"/>
              </a:rPr>
              <a:t>:</a:t>
            </a:r>
          </a:p>
          <a:p>
            <a:pPr>
              <a:lnSpc>
                <a:spcPct val="80000"/>
              </a:lnSpc>
            </a:pPr>
            <a:endParaRPr lang="it-IT" dirty="0">
              <a:latin typeface="Verdana" charset="0"/>
            </a:endParaRPr>
          </a:p>
          <a:p>
            <a:pPr lvl="1">
              <a:lnSpc>
                <a:spcPct val="80000"/>
              </a:lnSpc>
            </a:pPr>
            <a:r>
              <a:rPr lang="it-IT" sz="2400" dirty="0">
                <a:latin typeface="Verdana" charset="0"/>
                <a:ea typeface="ＭＳ Ｐゴシック" charset="0"/>
              </a:rPr>
              <a:t>sostegno emotivo e sociale</a:t>
            </a:r>
          </a:p>
          <a:p>
            <a:pPr lvl="1">
              <a:lnSpc>
                <a:spcPct val="80000"/>
              </a:lnSpc>
            </a:pPr>
            <a:r>
              <a:rPr lang="it-IT" sz="2400" dirty="0">
                <a:latin typeface="Verdana" charset="0"/>
                <a:ea typeface="ＭＳ Ｐゴシック" charset="0"/>
              </a:rPr>
              <a:t>educazione alla salute e alla nutrizione con screening, check-up sanitari</a:t>
            </a:r>
          </a:p>
          <a:p>
            <a:pPr lvl="1">
              <a:lnSpc>
                <a:spcPct val="80000"/>
              </a:lnSpc>
            </a:pPr>
            <a:r>
              <a:rPr lang="it-IT" sz="2400" dirty="0">
                <a:latin typeface="Verdana" charset="0"/>
                <a:ea typeface="ＭＳ Ｐゴシック" charset="0"/>
              </a:rPr>
              <a:t>sostegno alla famiglia</a:t>
            </a:r>
          </a:p>
          <a:p>
            <a:pPr lvl="1">
              <a:lnSpc>
                <a:spcPct val="80000"/>
              </a:lnSpc>
            </a:pPr>
            <a:r>
              <a:rPr lang="it-IT" sz="2400" dirty="0">
                <a:latin typeface="Verdana" charset="0"/>
                <a:ea typeface="ＭＳ Ｐゴシック" charset="0"/>
              </a:rPr>
              <a:t>sostegno </a:t>
            </a:r>
            <a:r>
              <a:rPr lang="it-IT" sz="2400" dirty="0" err="1">
                <a:latin typeface="Verdana" charset="0"/>
                <a:ea typeface="ＭＳ Ｐゴシック" charset="0"/>
              </a:rPr>
              <a:t>all</a:t>
            </a:r>
            <a:r>
              <a:rPr lang="ja-JP" altLang="it-IT" sz="2400" dirty="0">
                <a:latin typeface="Verdana" charset="0"/>
                <a:ea typeface="ＭＳ Ｐゴシック" charset="0"/>
              </a:rPr>
              <a:t>’</a:t>
            </a:r>
            <a:r>
              <a:rPr lang="it-IT" sz="2400" dirty="0">
                <a:latin typeface="Verdana" charset="0"/>
                <a:ea typeface="ＭＳ Ｐゴシック" charset="0"/>
              </a:rPr>
              <a:t>apprendimento</a:t>
            </a:r>
          </a:p>
        </p:txBody>
      </p:sp>
    </p:spTree>
    <p:extLst>
      <p:ext uri="{BB962C8B-B14F-4D97-AF65-F5344CB8AC3E}">
        <p14:creationId xmlns:p14="http://schemas.microsoft.com/office/powerpoint/2010/main" val="1065889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zione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Percezione.thmx</Template>
  <TotalTime>2627</TotalTime>
  <Words>2175</Words>
  <Application>Microsoft Macintosh PowerPoint</Application>
  <PresentationFormat>Presentazione su schermo (4:3)</PresentationFormat>
  <Paragraphs>305</Paragraphs>
  <Slides>69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69</vt:i4>
      </vt:variant>
    </vt:vector>
  </HeadingPairs>
  <TitlesOfParts>
    <vt:vector size="70" baseType="lpstr">
      <vt:lpstr>Percezione</vt:lpstr>
      <vt:lpstr>Storia e cultura della Psicologia di Comunità</vt:lpstr>
      <vt:lpstr>introduzione</vt:lpstr>
      <vt:lpstr>Quadro storico-culturale</vt:lpstr>
      <vt:lpstr>Quadro storico-culturale</vt:lpstr>
      <vt:lpstr>Quadro storico-culturale</vt:lpstr>
      <vt:lpstr>Quadro storico-culturale</vt:lpstr>
      <vt:lpstr>Quadro storico-culturale</vt:lpstr>
      <vt:lpstr>Quadro storico-culturale</vt:lpstr>
      <vt:lpstr>Quadro storico-culturale</vt:lpstr>
      <vt:lpstr>Quadro storico-culturale</vt:lpstr>
      <vt:lpstr>Quadro storico-culturale</vt:lpstr>
      <vt:lpstr>Quadro storico-culturale</vt:lpstr>
      <vt:lpstr>Quadro storico-culturale: teorie</vt:lpstr>
      <vt:lpstr>Quadro storico-culturale: teorie</vt:lpstr>
      <vt:lpstr>‘atto fondativo’</vt:lpstr>
      <vt:lpstr>‘atto fondativo’</vt:lpstr>
      <vt:lpstr>‘atto fondativo’</vt:lpstr>
      <vt:lpstr>‘atto fondativo’</vt:lpstr>
      <vt:lpstr>Esempio</vt:lpstr>
      <vt:lpstr>Esempio</vt:lpstr>
      <vt:lpstr>Esempio</vt:lpstr>
      <vt:lpstr>Esempio</vt:lpstr>
      <vt:lpstr>Nota</vt:lpstr>
      <vt:lpstr>Esempio</vt:lpstr>
      <vt:lpstr>Esempio</vt:lpstr>
      <vt:lpstr>Il modello di Dohrenwend</vt:lpstr>
      <vt:lpstr>Il modello di Dohrenwend</vt:lpstr>
      <vt:lpstr>Il modello di Dohrenwend</vt:lpstr>
      <vt:lpstr>Il modello di Dohrenwend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In questo contesto storico</vt:lpstr>
      <vt:lpstr>In questo contesto storico</vt:lpstr>
      <vt:lpstr>In questo contesto storico</vt:lpstr>
      <vt:lpstr>In questo contesto storico</vt:lpstr>
      <vt:lpstr>In questo contesto storico</vt:lpstr>
      <vt:lpstr>In questo contesto storico</vt:lpstr>
      <vt:lpstr>Senso di comunità</vt:lpstr>
      <vt:lpstr>Senso di comunità</vt:lpstr>
      <vt:lpstr>Senso di comunità</vt:lpstr>
      <vt:lpstr>Senso di comunità</vt:lpstr>
      <vt:lpstr>Senso di comunità</vt:lpstr>
      <vt:lpstr>Senso di comunità</vt:lpstr>
      <vt:lpstr>Senso di comunità</vt:lpstr>
      <vt:lpstr>Senso di comunità</vt:lpstr>
      <vt:lpstr>Senso di comunità</vt:lpstr>
      <vt:lpstr>Senso di comunità</vt:lpstr>
      <vt:lpstr>esempio</vt:lpstr>
      <vt:lpstr>esempio</vt:lpstr>
      <vt:lpstr>esempio</vt:lpstr>
      <vt:lpstr>esempio</vt:lpstr>
      <vt:lpstr>esempio</vt:lpstr>
      <vt:lpstr>esempio</vt:lpstr>
      <vt:lpstr>esempio</vt:lpstr>
      <vt:lpstr>esempio</vt:lpstr>
      <vt:lpstr>esempio</vt:lpstr>
      <vt:lpstr>esempio</vt:lpstr>
      <vt:lpstr>esempio</vt:lpstr>
      <vt:lpstr>esempio</vt:lpstr>
      <vt:lpstr>esempio</vt:lpstr>
      <vt:lpstr>Ritorniamo alla Storia:  Quadro storico-culturale</vt:lpstr>
      <vt:lpstr>Quadro storico-culturale</vt:lpstr>
      <vt:lpstr>Quadro storico-culturale</vt:lpstr>
    </vt:vector>
  </TitlesOfParts>
  <Company>Università di Trieste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Storia e cultura della Psicologia di Comunità</dc:title>
  <dc:creator>Andrea Carnaghi</dc:creator>
  <cp:lastModifiedBy>Andrea Carnaghi</cp:lastModifiedBy>
  <cp:revision>36</cp:revision>
  <dcterms:created xsi:type="dcterms:W3CDTF">2019-01-21T14:19:20Z</dcterms:created>
  <dcterms:modified xsi:type="dcterms:W3CDTF">2021-03-08T08:10:47Z</dcterms:modified>
</cp:coreProperties>
</file>