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258" r:id="rId35"/>
    <p:sldId id="313" r:id="rId36"/>
    <p:sldId id="259" r:id="rId37"/>
    <p:sldId id="260" r:id="rId38"/>
    <p:sldId id="261" r:id="rId39"/>
    <p:sldId id="263" r:id="rId40"/>
    <p:sldId id="264" r:id="rId41"/>
    <p:sldId id="266" r:id="rId42"/>
    <p:sldId id="274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26" r:id="rId54"/>
    <p:sldId id="325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01/03/21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carnaghi@units.it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PSICOLOGIA DEI GRUPPI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00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Lezioni frontali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Contenuti:</a:t>
            </a:r>
          </a:p>
          <a:p>
            <a:r>
              <a:rPr lang="it-IT" dirty="0" smtClean="0"/>
              <a:t>5) modelli di compensazione quale strumento di protezione delle conoscenze stereotipiche</a:t>
            </a:r>
          </a:p>
        </p:txBody>
      </p:sp>
    </p:spTree>
    <p:extLst>
      <p:ext uri="{BB962C8B-B14F-4D97-AF65-F5344CB8AC3E}">
        <p14:creationId xmlns:p14="http://schemas.microsoft.com/office/powerpoint/2010/main" val="131676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Lezioni frontali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0000"/>
                </a:solidFill>
              </a:rPr>
              <a:t>Contenuti:</a:t>
            </a:r>
          </a:p>
          <a:p>
            <a:r>
              <a:rPr lang="it-IT" dirty="0" smtClean="0">
                <a:solidFill>
                  <a:srgbClr val="000000"/>
                </a:solidFill>
              </a:rPr>
              <a:t>6) modelli di influenza sociale nei processi di cambiamento degli stereotipi</a:t>
            </a:r>
          </a:p>
          <a:p>
            <a:r>
              <a:rPr lang="it-IT" dirty="0" smtClean="0">
                <a:solidFill>
                  <a:srgbClr val="000000"/>
                </a:solidFill>
              </a:rPr>
              <a:t>Se gli altri pensano diversamente da me, allineo la mia visione del mondo a quella degli altri?</a:t>
            </a:r>
          </a:p>
        </p:txBody>
      </p:sp>
    </p:spTree>
    <p:extLst>
      <p:ext uri="{BB962C8B-B14F-4D97-AF65-F5344CB8AC3E}">
        <p14:creationId xmlns:p14="http://schemas.microsoft.com/office/powerpoint/2010/main" val="305719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Learning from </a:t>
            </a:r>
            <a:r>
              <a:rPr lang="it-IT" dirty="0" err="1" smtClean="0"/>
              <a:t>doing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</a:t>
            </a:r>
          </a:p>
          <a:p>
            <a:r>
              <a:rPr lang="it-IT" dirty="0" smtClean="0"/>
              <a:t>Parte del corso in cui viene chiesta partecipazione attiva agli studenti/alle studentesse</a:t>
            </a:r>
          </a:p>
        </p:txBody>
      </p:sp>
    </p:spTree>
    <p:extLst>
      <p:ext uri="{BB962C8B-B14F-4D97-AF65-F5344CB8AC3E}">
        <p14:creationId xmlns:p14="http://schemas.microsoft.com/office/powerpoint/2010/main" val="1308142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Learning from </a:t>
            </a:r>
            <a:r>
              <a:rPr lang="it-IT" dirty="0" err="1" smtClean="0"/>
              <a:t>doing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</a:t>
            </a:r>
          </a:p>
          <a:p>
            <a:r>
              <a:rPr lang="it-IT" dirty="0" smtClean="0"/>
              <a:t>Parte del corso in cui viene chiesta partecipazione attiva agli studenti/alle studentesse</a:t>
            </a:r>
          </a:p>
          <a:p>
            <a:r>
              <a:rPr lang="it-IT" dirty="0" smtClean="0"/>
              <a:t>LDA si basa sull’assunto che ‘π</a:t>
            </a:r>
            <a:r>
              <a:rPr lang="it-IT" dirty="0" err="1" smtClean="0"/>
              <a:t>ρᾶξις</a:t>
            </a:r>
            <a:r>
              <a:rPr lang="it-IT" dirty="0" smtClean="0"/>
              <a:t> ‘ indica il fare finalizzato a un prodotto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4270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LDA:1</a:t>
            </a:r>
          </a:p>
          <a:p>
            <a:r>
              <a:rPr lang="it-IT" b="1" dirty="0" smtClean="0"/>
              <a:t>Studiare</a:t>
            </a:r>
            <a:r>
              <a:rPr lang="it-IT" dirty="0" smtClean="0"/>
              <a:t> un articolo (attinente alla disciplina e indicato dal docente)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733126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LDA:1</a:t>
            </a:r>
          </a:p>
          <a:p>
            <a:r>
              <a:rPr lang="it-IT" b="1" dirty="0" smtClean="0"/>
              <a:t>Studiare</a:t>
            </a:r>
            <a:r>
              <a:rPr lang="it-IT" dirty="0" smtClean="0"/>
              <a:t> un articolo (attinente alla disciplina e indicato dal docente)</a:t>
            </a:r>
          </a:p>
          <a:p>
            <a:r>
              <a:rPr lang="it-IT" dirty="0" smtClean="0"/>
              <a:t>Identificare una </a:t>
            </a:r>
            <a:r>
              <a:rPr lang="it-IT" b="1" dirty="0" smtClean="0"/>
              <a:t>struttura espositiva </a:t>
            </a:r>
            <a:r>
              <a:rPr lang="it-IT" dirty="0" smtClean="0"/>
              <a:t>efficace dell’articolo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3190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1</a:t>
            </a:r>
          </a:p>
          <a:p>
            <a:r>
              <a:rPr lang="it-IT" b="1" dirty="0" smtClean="0"/>
              <a:t>Studiare</a:t>
            </a:r>
            <a:r>
              <a:rPr lang="it-IT" dirty="0" smtClean="0"/>
              <a:t> un articolo (attinente alla disciplina e indicato dal docente)</a:t>
            </a:r>
          </a:p>
          <a:p>
            <a:r>
              <a:rPr lang="it-IT" dirty="0" smtClean="0"/>
              <a:t>Identificare una </a:t>
            </a:r>
            <a:r>
              <a:rPr lang="it-IT" b="1" dirty="0" smtClean="0"/>
              <a:t>struttura espositiva </a:t>
            </a:r>
            <a:r>
              <a:rPr lang="it-IT" dirty="0" smtClean="0"/>
              <a:t>efficace dell’articolo</a:t>
            </a:r>
          </a:p>
          <a:p>
            <a:r>
              <a:rPr lang="it-IT" dirty="0" smtClean="0"/>
              <a:t>Confezionare una </a:t>
            </a:r>
            <a:r>
              <a:rPr lang="it-IT" b="1" dirty="0" smtClean="0"/>
              <a:t>esposizione</a:t>
            </a:r>
            <a:r>
              <a:rPr lang="it-IT" dirty="0" smtClean="0"/>
              <a:t> orale + </a:t>
            </a:r>
            <a:r>
              <a:rPr lang="it-IT" dirty="0" err="1" smtClean="0"/>
              <a:t>ppt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3190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LDA: 1</a:t>
            </a:r>
          </a:p>
          <a:p>
            <a:r>
              <a:rPr lang="it-IT" b="1" dirty="0" smtClean="0"/>
              <a:t>Studiare</a:t>
            </a:r>
            <a:r>
              <a:rPr lang="it-IT" dirty="0" smtClean="0"/>
              <a:t> un articolo (attinente alla disciplina e indicato dal docente)</a:t>
            </a:r>
          </a:p>
          <a:p>
            <a:r>
              <a:rPr lang="it-IT" dirty="0" smtClean="0"/>
              <a:t>Identificare una </a:t>
            </a:r>
            <a:r>
              <a:rPr lang="it-IT" b="1" dirty="0" smtClean="0"/>
              <a:t>struttura espositiva </a:t>
            </a:r>
            <a:r>
              <a:rPr lang="it-IT" dirty="0" smtClean="0"/>
              <a:t>efficace dell’articolo</a:t>
            </a:r>
          </a:p>
          <a:p>
            <a:r>
              <a:rPr lang="it-IT" dirty="0" smtClean="0"/>
              <a:t>Confezionare una </a:t>
            </a:r>
            <a:r>
              <a:rPr lang="it-IT" b="1" dirty="0" smtClean="0"/>
              <a:t>esposizione</a:t>
            </a:r>
            <a:r>
              <a:rPr lang="it-IT" dirty="0" smtClean="0"/>
              <a:t> orale + </a:t>
            </a:r>
            <a:r>
              <a:rPr lang="it-IT" dirty="0" err="1" smtClean="0"/>
              <a:t>ppt</a:t>
            </a:r>
            <a:endParaRPr lang="it-IT" dirty="0" smtClean="0"/>
          </a:p>
          <a:p>
            <a:r>
              <a:rPr lang="it-IT" b="1" dirty="0" smtClean="0"/>
              <a:t>Presentare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FF00"/>
                </a:solidFill>
              </a:rPr>
              <a:t>in aula virtuale</a:t>
            </a:r>
            <a:endParaRPr lang="it-IT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7719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LDA:1</a:t>
            </a:r>
          </a:p>
          <a:p>
            <a:r>
              <a:rPr lang="it-IT" b="1" dirty="0" smtClean="0"/>
              <a:t>Studiare</a:t>
            </a:r>
            <a:r>
              <a:rPr lang="it-IT" dirty="0" smtClean="0"/>
              <a:t> un articolo (attinente alla disciplina e indicato dal docente)</a:t>
            </a:r>
          </a:p>
          <a:p>
            <a:r>
              <a:rPr lang="it-IT" dirty="0" smtClean="0"/>
              <a:t>Identificare una </a:t>
            </a:r>
            <a:r>
              <a:rPr lang="it-IT" b="1" dirty="0" smtClean="0"/>
              <a:t>struttura espositiva </a:t>
            </a:r>
            <a:r>
              <a:rPr lang="it-IT" dirty="0" smtClean="0"/>
              <a:t>efficace dell’articolo</a:t>
            </a:r>
          </a:p>
          <a:p>
            <a:r>
              <a:rPr lang="it-IT" dirty="0" smtClean="0"/>
              <a:t>Confezionare una </a:t>
            </a:r>
            <a:r>
              <a:rPr lang="it-IT" b="1" dirty="0" smtClean="0"/>
              <a:t>esposizione</a:t>
            </a:r>
            <a:r>
              <a:rPr lang="it-IT" dirty="0" smtClean="0"/>
              <a:t> orale + </a:t>
            </a:r>
            <a:r>
              <a:rPr lang="it-IT" dirty="0" err="1" smtClean="0"/>
              <a:t>ppt</a:t>
            </a:r>
            <a:endParaRPr lang="it-IT" dirty="0" smtClean="0"/>
          </a:p>
          <a:p>
            <a:r>
              <a:rPr lang="it-IT" b="1" dirty="0" smtClean="0"/>
              <a:t>Presentare</a:t>
            </a:r>
            <a:r>
              <a:rPr lang="it-IT" dirty="0" smtClean="0"/>
              <a:t> in aula</a:t>
            </a:r>
          </a:p>
          <a:p>
            <a:r>
              <a:rPr lang="it-IT" b="1" dirty="0" smtClean="0"/>
              <a:t>LDA in piccoli gruppi </a:t>
            </a:r>
            <a:r>
              <a:rPr lang="mr-IN" dirty="0" smtClean="0"/>
              <a:t>–</a:t>
            </a:r>
            <a:r>
              <a:rPr lang="it-IT" dirty="0"/>
              <a:t> </a:t>
            </a:r>
            <a:r>
              <a:rPr lang="it-IT" dirty="0" smtClean="0"/>
              <a:t>NON attività individuale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975372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A partire dalla conoscenze di LDA 1 e dalle conoscenze delle lezioni frontali</a:t>
            </a:r>
          </a:p>
          <a:p>
            <a:endParaRPr lang="it-IT" dirty="0" smtClean="0"/>
          </a:p>
          <a:p>
            <a:r>
              <a:rPr lang="it-IT" b="1" dirty="0" smtClean="0"/>
              <a:t>Costruzione ed </a:t>
            </a:r>
            <a:r>
              <a:rPr lang="it-IT" b="1" dirty="0" smtClean="0">
                <a:solidFill>
                  <a:srgbClr val="FFFF00"/>
                </a:solidFill>
              </a:rPr>
              <a:t>esecuzione </a:t>
            </a:r>
            <a:r>
              <a:rPr lang="it-IT" b="1" dirty="0" smtClean="0">
                <a:solidFill>
                  <a:schemeClr val="tx1"/>
                </a:solidFill>
              </a:rPr>
              <a:t>d</a:t>
            </a:r>
            <a:r>
              <a:rPr lang="it-IT" b="1" dirty="0" smtClean="0"/>
              <a:t>i una ricerca sperimentale</a:t>
            </a:r>
            <a:endParaRPr lang="it-IT" b="1" dirty="0"/>
          </a:p>
          <a:p>
            <a:pPr marL="0" indent="0">
              <a:buNone/>
            </a:pP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3268749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Corso e correlati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Prof. Andrea Carnaghi</a:t>
            </a:r>
            <a:endParaRPr lang="it-IT" dirty="0"/>
          </a:p>
          <a:p>
            <a:r>
              <a:rPr lang="it-IT" dirty="0" smtClean="0"/>
              <a:t>Via Weiss 21 </a:t>
            </a:r>
            <a:r>
              <a:rPr lang="mr-IN" dirty="0" smtClean="0"/>
              <a:t>–</a:t>
            </a:r>
            <a:r>
              <a:rPr lang="it-IT" dirty="0" smtClean="0"/>
              <a:t> Comprensorio S. Giovanni Palazzina </a:t>
            </a:r>
            <a:r>
              <a:rPr lang="it-IT" dirty="0" err="1" smtClean="0"/>
              <a:t>W</a:t>
            </a:r>
            <a:endParaRPr lang="it-IT" dirty="0" smtClean="0"/>
          </a:p>
          <a:p>
            <a:r>
              <a:rPr lang="it-IT" dirty="0" smtClean="0">
                <a:hlinkClick r:id="rId2"/>
              </a:rPr>
              <a:t>acarnaghi@units.it</a:t>
            </a:r>
            <a:endParaRPr lang="it-IT" dirty="0" smtClean="0"/>
          </a:p>
          <a:p>
            <a:r>
              <a:rPr lang="it-IT" dirty="0" smtClean="0">
                <a:solidFill>
                  <a:schemeClr val="tx1"/>
                </a:solidFill>
              </a:rPr>
              <a:t>Ricevimento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via </a:t>
            </a:r>
            <a:r>
              <a:rPr lang="it-IT" dirty="0" err="1" smtClean="0">
                <a:solidFill>
                  <a:schemeClr val="tx1"/>
                </a:solidFill>
              </a:rPr>
              <a:t>Skype</a:t>
            </a:r>
            <a:r>
              <a:rPr lang="it-IT" dirty="0" smtClean="0">
                <a:solidFill>
                  <a:schemeClr val="tx1"/>
                </a:solidFill>
              </a:rPr>
              <a:t> [</a:t>
            </a:r>
            <a:r>
              <a:rPr lang="it-IT" dirty="0" err="1" smtClean="0">
                <a:solidFill>
                  <a:schemeClr val="tx1"/>
                </a:solidFill>
              </a:rPr>
              <a:t>andreacarnaghi</a:t>
            </a:r>
            <a:r>
              <a:rPr lang="it-IT" dirty="0" smtClean="0">
                <a:solidFill>
                  <a:schemeClr val="tx1"/>
                </a:solidFill>
              </a:rPr>
              <a:t>]</a:t>
            </a:r>
          </a:p>
          <a:p>
            <a:r>
              <a:rPr lang="it-IT" dirty="0" err="1" smtClean="0">
                <a:solidFill>
                  <a:schemeClr val="tx1"/>
                </a:solidFill>
              </a:rPr>
              <a:t>Givoedì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dalle </a:t>
            </a:r>
            <a:r>
              <a:rPr lang="it-IT" dirty="0" smtClean="0">
                <a:solidFill>
                  <a:schemeClr val="tx1"/>
                </a:solidFill>
              </a:rPr>
              <a:t>9 </a:t>
            </a:r>
            <a:r>
              <a:rPr lang="it-IT" dirty="0" smtClean="0">
                <a:solidFill>
                  <a:schemeClr val="tx1"/>
                </a:solidFill>
              </a:rPr>
              <a:t>alle </a:t>
            </a:r>
            <a:r>
              <a:rPr lang="it-IT" dirty="0" smtClean="0">
                <a:solidFill>
                  <a:schemeClr val="tx1"/>
                </a:solidFill>
              </a:rPr>
              <a:t>11 </a:t>
            </a:r>
            <a:r>
              <a:rPr lang="it-IT" dirty="0" smtClean="0">
                <a:solidFill>
                  <a:schemeClr val="tx1"/>
                </a:solidFill>
              </a:rPr>
              <a:t>su appuntamento via email</a:t>
            </a:r>
          </a:p>
        </p:txBody>
      </p:sp>
    </p:spTree>
    <p:extLst>
      <p:ext uri="{BB962C8B-B14F-4D97-AF65-F5344CB8AC3E}">
        <p14:creationId xmlns:p14="http://schemas.microsoft.com/office/powerpoint/2010/main" val="282810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dello </a:t>
            </a:r>
            <a:r>
              <a:rPr lang="it-IT" b="1" dirty="0" smtClean="0"/>
              <a:t>scopo</a:t>
            </a:r>
            <a:r>
              <a:rPr lang="it-IT" dirty="0" smtClean="0"/>
              <a:t> della ricerca (indicata dal docente, sulla base di LD1)</a:t>
            </a:r>
            <a:endParaRPr lang="it-IT" dirty="0">
              <a:solidFill>
                <a:srgbClr val="FFFF00"/>
              </a:solidFill>
            </a:endParaRP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70695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dello </a:t>
            </a:r>
            <a:r>
              <a:rPr lang="it-IT" b="1" dirty="0" smtClean="0"/>
              <a:t>scopo</a:t>
            </a:r>
            <a:r>
              <a:rPr lang="it-IT" dirty="0" smtClean="0"/>
              <a:t> della ricerca (indicata dal docente, sulla base di LD1)</a:t>
            </a:r>
          </a:p>
          <a:p>
            <a:r>
              <a:rPr lang="it-IT" dirty="0" smtClean="0"/>
              <a:t>Definizione delle </a:t>
            </a:r>
            <a:r>
              <a:rPr lang="it-IT" b="1" dirty="0" smtClean="0"/>
              <a:t>ipotesi</a:t>
            </a:r>
            <a:r>
              <a:rPr lang="it-IT" dirty="0" smtClean="0"/>
              <a:t> e del </a:t>
            </a:r>
            <a:r>
              <a:rPr lang="it-IT" b="1" dirty="0" smtClean="0"/>
              <a:t>disegno sperimentale</a:t>
            </a:r>
          </a:p>
          <a:p>
            <a:endParaRPr lang="it-IT" b="1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95073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dello </a:t>
            </a:r>
            <a:r>
              <a:rPr lang="it-IT" b="1" dirty="0" smtClean="0"/>
              <a:t>scopo</a:t>
            </a:r>
            <a:r>
              <a:rPr lang="it-IT" dirty="0" smtClean="0"/>
              <a:t> della ricerca (indicata dal docente, sulla base di LD1)</a:t>
            </a:r>
          </a:p>
          <a:p>
            <a:r>
              <a:rPr lang="it-IT" dirty="0" smtClean="0"/>
              <a:t>Definizione delle </a:t>
            </a:r>
            <a:r>
              <a:rPr lang="it-IT" b="1" dirty="0" smtClean="0"/>
              <a:t>ipotesi</a:t>
            </a:r>
            <a:r>
              <a:rPr lang="it-IT" dirty="0" smtClean="0"/>
              <a:t> e del </a:t>
            </a:r>
            <a:r>
              <a:rPr lang="it-IT" b="1" dirty="0" smtClean="0"/>
              <a:t>disegno sperimentale</a:t>
            </a:r>
          </a:p>
          <a:p>
            <a:r>
              <a:rPr lang="it-IT" dirty="0" smtClean="0"/>
              <a:t>Costruzione del </a:t>
            </a:r>
            <a:r>
              <a:rPr lang="it-IT" b="1" dirty="0" smtClean="0"/>
              <a:t>materiale</a:t>
            </a:r>
            <a:r>
              <a:rPr lang="it-IT" dirty="0" smtClean="0"/>
              <a:t> sperimentale </a:t>
            </a:r>
          </a:p>
          <a:p>
            <a:endParaRPr lang="it-IT" b="1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65699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dello </a:t>
            </a:r>
            <a:r>
              <a:rPr lang="it-IT" b="1" dirty="0" smtClean="0"/>
              <a:t>scopo</a:t>
            </a:r>
            <a:r>
              <a:rPr lang="it-IT" dirty="0" smtClean="0"/>
              <a:t> della ricerca (indicata dal docente, sulla base di LD1)</a:t>
            </a:r>
          </a:p>
          <a:p>
            <a:r>
              <a:rPr lang="it-IT" dirty="0" smtClean="0"/>
              <a:t>Definizione delle </a:t>
            </a:r>
            <a:r>
              <a:rPr lang="it-IT" b="1" dirty="0" smtClean="0"/>
              <a:t>ipotesi</a:t>
            </a:r>
            <a:r>
              <a:rPr lang="it-IT" dirty="0" smtClean="0"/>
              <a:t> e del </a:t>
            </a:r>
            <a:r>
              <a:rPr lang="it-IT" b="1" dirty="0" smtClean="0"/>
              <a:t>disegno sperimentale</a:t>
            </a:r>
          </a:p>
          <a:p>
            <a:r>
              <a:rPr lang="it-IT" dirty="0" smtClean="0"/>
              <a:t>Costruzione del </a:t>
            </a:r>
            <a:r>
              <a:rPr lang="it-IT" b="1" dirty="0" smtClean="0"/>
              <a:t>materiale</a:t>
            </a:r>
            <a:r>
              <a:rPr lang="it-IT" dirty="0" smtClean="0"/>
              <a:t> sperimentale </a:t>
            </a:r>
          </a:p>
          <a:p>
            <a:r>
              <a:rPr lang="it-IT" dirty="0" smtClean="0"/>
              <a:t>Definizione delle </a:t>
            </a:r>
            <a:r>
              <a:rPr lang="it-IT" b="1" dirty="0" smtClean="0"/>
              <a:t>procedure</a:t>
            </a:r>
          </a:p>
          <a:p>
            <a:endParaRPr lang="it-IT" b="1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7043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della </a:t>
            </a:r>
            <a:r>
              <a:rPr lang="it-IT" b="1" dirty="0" smtClean="0"/>
              <a:t>campionatura</a:t>
            </a:r>
            <a:r>
              <a:rPr lang="it-IT" dirty="0" smtClean="0"/>
              <a:t>  </a:t>
            </a: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109371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della </a:t>
            </a:r>
            <a:r>
              <a:rPr lang="it-IT" b="1" dirty="0" smtClean="0"/>
              <a:t>campionatura</a:t>
            </a:r>
          </a:p>
          <a:p>
            <a:r>
              <a:rPr lang="it-IT" b="1" dirty="0" smtClean="0"/>
              <a:t>Codice</a:t>
            </a:r>
            <a:r>
              <a:rPr lang="it-IT" dirty="0" smtClean="0"/>
              <a:t> </a:t>
            </a:r>
            <a:r>
              <a:rPr lang="it-IT" b="1" dirty="0" smtClean="0"/>
              <a:t>Etico</a:t>
            </a:r>
            <a:r>
              <a:rPr lang="it-IT" dirty="0" smtClean="0"/>
              <a:t> della Sperimentazione  </a:t>
            </a: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70628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della </a:t>
            </a:r>
            <a:r>
              <a:rPr lang="it-IT" b="1" dirty="0" smtClean="0"/>
              <a:t>campionatura</a:t>
            </a:r>
          </a:p>
          <a:p>
            <a:r>
              <a:rPr lang="it-IT" b="1" dirty="0" smtClean="0"/>
              <a:t>Codice</a:t>
            </a:r>
            <a:r>
              <a:rPr lang="it-IT" dirty="0" smtClean="0"/>
              <a:t> </a:t>
            </a:r>
            <a:r>
              <a:rPr lang="it-IT" b="1" dirty="0" smtClean="0"/>
              <a:t>Etico</a:t>
            </a:r>
            <a:r>
              <a:rPr lang="it-IT" dirty="0" smtClean="0"/>
              <a:t> della Sperimentazione  </a:t>
            </a:r>
          </a:p>
          <a:p>
            <a:r>
              <a:rPr lang="it-IT" b="1" dirty="0" smtClean="0"/>
              <a:t>Raccolta Dati </a:t>
            </a:r>
            <a:r>
              <a:rPr lang="it-IT" dirty="0" smtClean="0"/>
              <a:t>(ognuno avrà un modesto)</a:t>
            </a:r>
            <a:endParaRPr lang="it-IT" b="1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167682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della </a:t>
            </a:r>
            <a:r>
              <a:rPr lang="it-IT" b="1" dirty="0" smtClean="0"/>
              <a:t>campionatura</a:t>
            </a:r>
          </a:p>
          <a:p>
            <a:r>
              <a:rPr lang="it-IT" b="1" dirty="0" smtClean="0"/>
              <a:t>Codice</a:t>
            </a:r>
            <a:r>
              <a:rPr lang="it-IT" dirty="0" smtClean="0"/>
              <a:t> </a:t>
            </a:r>
            <a:r>
              <a:rPr lang="it-IT" b="1" dirty="0" smtClean="0"/>
              <a:t>Etico</a:t>
            </a:r>
            <a:r>
              <a:rPr lang="it-IT" dirty="0" smtClean="0"/>
              <a:t> della Sperimentazione  </a:t>
            </a:r>
          </a:p>
          <a:p>
            <a:r>
              <a:rPr lang="it-IT" b="1" dirty="0" smtClean="0"/>
              <a:t>Raccolta Dati </a:t>
            </a:r>
            <a:r>
              <a:rPr lang="it-IT" dirty="0" smtClean="0"/>
              <a:t>(ognuno avrà un modesto)</a:t>
            </a:r>
          </a:p>
          <a:p>
            <a:r>
              <a:rPr lang="it-IT" dirty="0" smtClean="0"/>
              <a:t>Costruzione del </a:t>
            </a:r>
            <a:r>
              <a:rPr lang="it-IT" b="1" dirty="0" smtClean="0"/>
              <a:t>Data Base </a:t>
            </a:r>
            <a:r>
              <a:rPr lang="it-IT" dirty="0" smtClean="0"/>
              <a:t>ed</a:t>
            </a:r>
            <a:r>
              <a:rPr lang="it-IT" b="1" dirty="0" smtClean="0"/>
              <a:t> Entry</a:t>
            </a:r>
            <a:endParaRPr lang="it-IT" b="1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707192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della </a:t>
            </a:r>
            <a:r>
              <a:rPr lang="it-IT" b="1" dirty="0" smtClean="0"/>
              <a:t>campionatura</a:t>
            </a:r>
          </a:p>
          <a:p>
            <a:r>
              <a:rPr lang="it-IT" b="1" dirty="0" smtClean="0"/>
              <a:t>Codice</a:t>
            </a:r>
            <a:r>
              <a:rPr lang="it-IT" dirty="0" smtClean="0"/>
              <a:t> </a:t>
            </a:r>
            <a:r>
              <a:rPr lang="it-IT" b="1" dirty="0" smtClean="0"/>
              <a:t>Etico</a:t>
            </a:r>
            <a:r>
              <a:rPr lang="it-IT" dirty="0" smtClean="0"/>
              <a:t> della Sperimentazione  </a:t>
            </a:r>
          </a:p>
          <a:p>
            <a:r>
              <a:rPr lang="it-IT" b="1" dirty="0" smtClean="0"/>
              <a:t>Raccolta Dati </a:t>
            </a:r>
            <a:r>
              <a:rPr lang="it-IT" dirty="0" smtClean="0"/>
              <a:t>(ognuno avrà un modesto)</a:t>
            </a:r>
          </a:p>
          <a:p>
            <a:r>
              <a:rPr lang="it-IT" dirty="0" smtClean="0"/>
              <a:t>Costruzione del </a:t>
            </a:r>
            <a:r>
              <a:rPr lang="it-IT" b="1" dirty="0" smtClean="0"/>
              <a:t>Data Base </a:t>
            </a:r>
            <a:r>
              <a:rPr lang="it-IT" dirty="0" smtClean="0"/>
              <a:t>ed</a:t>
            </a:r>
            <a:r>
              <a:rPr lang="it-IT" b="1" dirty="0" smtClean="0"/>
              <a:t> Entry</a:t>
            </a:r>
          </a:p>
          <a:p>
            <a:r>
              <a:rPr lang="it-IT" b="1" dirty="0" smtClean="0"/>
              <a:t>Analisi </a:t>
            </a:r>
            <a:r>
              <a:rPr lang="it-IT" dirty="0" smtClean="0"/>
              <a:t>dei dati</a:t>
            </a:r>
            <a:endParaRPr lang="it-IT" b="1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216701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LDA (soltanto per i frequentanti)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LDA: 2</a:t>
            </a:r>
          </a:p>
          <a:p>
            <a:r>
              <a:rPr lang="it-IT" dirty="0" smtClean="0"/>
              <a:t>Definizione della </a:t>
            </a:r>
            <a:r>
              <a:rPr lang="it-IT" b="1" dirty="0" smtClean="0"/>
              <a:t>campionatura</a:t>
            </a:r>
          </a:p>
          <a:p>
            <a:r>
              <a:rPr lang="it-IT" b="1" dirty="0" smtClean="0"/>
              <a:t>Codice</a:t>
            </a:r>
            <a:r>
              <a:rPr lang="it-IT" dirty="0" smtClean="0"/>
              <a:t> </a:t>
            </a:r>
            <a:r>
              <a:rPr lang="it-IT" b="1" dirty="0" smtClean="0"/>
              <a:t>Etico</a:t>
            </a:r>
            <a:r>
              <a:rPr lang="it-IT" dirty="0" smtClean="0"/>
              <a:t> della Sperimentazione  </a:t>
            </a:r>
          </a:p>
          <a:p>
            <a:r>
              <a:rPr lang="it-IT" b="1" dirty="0" smtClean="0"/>
              <a:t>Raccolta Dati </a:t>
            </a:r>
            <a:r>
              <a:rPr lang="it-IT" dirty="0" smtClean="0"/>
              <a:t>(ognuno avrà un modesto)</a:t>
            </a:r>
          </a:p>
          <a:p>
            <a:r>
              <a:rPr lang="it-IT" dirty="0" smtClean="0"/>
              <a:t>Costruzione del </a:t>
            </a:r>
            <a:r>
              <a:rPr lang="it-IT" b="1" dirty="0" smtClean="0"/>
              <a:t>Data Base </a:t>
            </a:r>
            <a:r>
              <a:rPr lang="it-IT" dirty="0" smtClean="0"/>
              <a:t>ed</a:t>
            </a:r>
            <a:r>
              <a:rPr lang="it-IT" b="1" dirty="0" smtClean="0"/>
              <a:t> Entry</a:t>
            </a:r>
          </a:p>
          <a:p>
            <a:r>
              <a:rPr lang="it-IT" b="1" dirty="0" smtClean="0"/>
              <a:t>Analisi </a:t>
            </a:r>
            <a:r>
              <a:rPr lang="it-IT" dirty="0" smtClean="0"/>
              <a:t>dei dati</a:t>
            </a:r>
          </a:p>
          <a:p>
            <a:r>
              <a:rPr lang="it-IT" b="1" dirty="0" smtClean="0"/>
              <a:t>Presentazione </a:t>
            </a:r>
            <a:r>
              <a:rPr lang="it-IT" dirty="0" smtClean="0"/>
              <a:t>dei risultati</a:t>
            </a:r>
            <a:endParaRPr lang="it-IT" b="1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426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Corso e </a:t>
            </a:r>
            <a:r>
              <a:rPr lang="it-IT" dirty="0" smtClean="0"/>
              <a:t>correlati: FAQ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Esistono differenze tra frequentanti e non frequentanti?</a:t>
            </a:r>
          </a:p>
          <a:p>
            <a:r>
              <a:rPr lang="it-IT" dirty="0" smtClean="0"/>
              <a:t>Sì </a:t>
            </a:r>
            <a:r>
              <a:rPr lang="mr-IN" dirty="0" smtClean="0"/>
              <a:t>–</a:t>
            </a:r>
            <a:r>
              <a:rPr lang="it-IT" dirty="0" smtClean="0"/>
              <a:t> </a:t>
            </a:r>
            <a:r>
              <a:rPr lang="it-IT" dirty="0" err="1" smtClean="0"/>
              <a:t>vd</a:t>
            </a:r>
            <a:r>
              <a:rPr lang="it-IT" dirty="0" smtClean="0"/>
              <a:t>. Programma e modalità di esame</a:t>
            </a:r>
          </a:p>
          <a:p>
            <a:r>
              <a:rPr lang="it-IT" b="1" dirty="0" smtClean="0"/>
              <a:t>Se non capisco qualcosa posso venire a ricevimento?</a:t>
            </a:r>
          </a:p>
          <a:p>
            <a:r>
              <a:rPr lang="it-IT" dirty="0" smtClean="0"/>
              <a:t>Sì</a:t>
            </a:r>
          </a:p>
          <a:p>
            <a:r>
              <a:rPr lang="it-IT" dirty="0" smtClean="0"/>
              <a:t>Nella maggior parte dei casi, non capire è utile soprattutto se si richiede una spiegazione in aula, aiutando anche gli/le altri/e a ragionare sullo stesso quesito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802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Valutazione LDA 1</a:t>
            </a:r>
          </a:p>
          <a:p>
            <a:pPr lvl="1"/>
            <a:r>
              <a:rPr lang="it-IT" dirty="0" smtClean="0"/>
              <a:t>Al termine dell’esposizione di gruppo, verrà valutato il lavoro finale, ossia se ha raggiunto gli obiettivi e soddisfatto i punti elencati nella definizione del LD!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4742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Valutazione LDA 1</a:t>
            </a:r>
          </a:p>
          <a:p>
            <a:pPr lvl="1"/>
            <a:r>
              <a:rPr lang="it-IT" dirty="0" smtClean="0"/>
              <a:t>Al termine dell’esposizione di gruppo, verrà valutato il lavoro finale, ossia se ha raggiunto gli obiettivi e soddisfatto i punti elencati nella definizione del LD!</a:t>
            </a:r>
          </a:p>
          <a:p>
            <a:r>
              <a:rPr lang="it-IT" b="1" dirty="0" smtClean="0"/>
              <a:t>Valutazione delle conoscenze apprese durante la lezione</a:t>
            </a:r>
          </a:p>
          <a:p>
            <a:pPr lvl="1"/>
            <a:r>
              <a:rPr lang="it-IT" dirty="0" smtClean="0"/>
              <a:t>Alla fine delle lezioni ‘frontali’ esame </a:t>
            </a:r>
            <a:r>
              <a:rPr lang="it-IT" dirty="0" smtClean="0">
                <a:solidFill>
                  <a:srgbClr val="FF0000"/>
                </a:solidFill>
              </a:rPr>
              <a:t>orale,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due domande (una generale e una specifica) </a:t>
            </a:r>
            <a:r>
              <a:rPr lang="it-IT" b="1" dirty="0" smtClean="0">
                <a:solidFill>
                  <a:srgbClr val="FF0000"/>
                </a:solidFill>
              </a:rPr>
              <a:t>solo sui contenuti visti assieme</a:t>
            </a:r>
          </a:p>
          <a:p>
            <a:pPr lvl="1"/>
            <a:r>
              <a:rPr lang="it-IT" dirty="0" smtClean="0"/>
              <a:t>Non è un </a:t>
            </a:r>
            <a:r>
              <a:rPr lang="it-IT" dirty="0" err="1" smtClean="0"/>
              <a:t>pre</a:t>
            </a:r>
            <a:r>
              <a:rPr lang="it-IT" dirty="0" smtClean="0"/>
              <a:t>-appello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1788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Valutazione LDA 2</a:t>
            </a:r>
          </a:p>
          <a:p>
            <a:pPr lvl="1"/>
            <a:r>
              <a:rPr lang="it-IT" dirty="0" smtClean="0"/>
              <a:t>Valutazione del docente sull’intero processo</a:t>
            </a:r>
          </a:p>
          <a:p>
            <a:pPr lvl="1"/>
            <a:r>
              <a:rPr lang="it-IT" dirty="0" smtClean="0"/>
              <a:t>Valutazione del docente su ogni singola tappa descritta in LDA2</a:t>
            </a:r>
          </a:p>
        </p:txBody>
      </p:sp>
    </p:spTree>
    <p:extLst>
      <p:ext uri="{BB962C8B-B14F-4D97-AF65-F5344CB8AC3E}">
        <p14:creationId xmlns:p14="http://schemas.microsoft.com/office/powerpoint/2010/main" val="1895691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Per i frequentanti, il voto finale è costituito dalla </a:t>
            </a:r>
            <a:r>
              <a:rPr lang="it-IT" b="1" dirty="0" smtClean="0"/>
              <a:t>media</a:t>
            </a:r>
            <a:r>
              <a:rPr lang="it-IT" dirty="0" smtClean="0"/>
              <a:t> dei voti LDA1, </a:t>
            </a:r>
            <a:r>
              <a:rPr lang="it-IT" dirty="0" smtClean="0">
                <a:solidFill>
                  <a:srgbClr val="FF0000"/>
                </a:solidFill>
              </a:rPr>
              <a:t>esame orale</a:t>
            </a:r>
            <a:r>
              <a:rPr lang="it-IT" dirty="0" smtClean="0"/>
              <a:t>, LDA2</a:t>
            </a:r>
          </a:p>
        </p:txBody>
      </p:sp>
    </p:spTree>
    <p:extLst>
      <p:ext uri="{BB962C8B-B14F-4D97-AF65-F5344CB8AC3E}">
        <p14:creationId xmlns:p14="http://schemas.microsoft.com/office/powerpoint/2010/main" val="35226568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ESAME per NON </a:t>
            </a:r>
            <a:r>
              <a:rPr lang="en-US" dirty="0" err="1" smtClean="0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Esame</a:t>
            </a:r>
            <a:r>
              <a:rPr lang="en-US" b="1" dirty="0" smtClean="0"/>
              <a:t> </a:t>
            </a:r>
            <a:r>
              <a:rPr lang="en-US" b="1" dirty="0" err="1" smtClean="0"/>
              <a:t>orale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Sulla </a:t>
            </a:r>
            <a:r>
              <a:rPr lang="en-US" b="1" dirty="0" err="1" smtClean="0"/>
              <a:t>seguente</a:t>
            </a:r>
            <a:r>
              <a:rPr lang="en-US" b="1" dirty="0" smtClean="0"/>
              <a:t> </a:t>
            </a:r>
            <a:r>
              <a:rPr lang="en-US" b="1" dirty="0" err="1" smtClean="0"/>
              <a:t>bibliografia</a:t>
            </a:r>
            <a:r>
              <a:rPr lang="en-US" b="1" dirty="0" smtClean="0"/>
              <a:t> di </a:t>
            </a:r>
            <a:r>
              <a:rPr lang="en-US" b="1" dirty="0" err="1" smtClean="0"/>
              <a:t>esame</a:t>
            </a:r>
            <a:r>
              <a:rPr lang="en-US" b="1" dirty="0" smtClean="0"/>
              <a:t> (</a:t>
            </a:r>
            <a:r>
              <a:rPr lang="en-US" dirty="0" smtClean="0"/>
              <a:t>N = 18 </a:t>
            </a:r>
            <a:r>
              <a:rPr lang="en-US" dirty="0" err="1" smtClean="0"/>
              <a:t>articoli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L’esame</a:t>
            </a:r>
            <a:r>
              <a:rPr lang="en-US" dirty="0" smtClean="0"/>
              <a:t> </a:t>
            </a:r>
            <a:r>
              <a:rPr lang="en-US" dirty="0" err="1" smtClean="0"/>
              <a:t>verterà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articoli</a:t>
            </a:r>
            <a:r>
              <a:rPr lang="en-US" dirty="0" smtClean="0"/>
              <a:t> </a:t>
            </a:r>
            <a:r>
              <a:rPr lang="en-US" dirty="0" err="1" smtClean="0"/>
              <a:t>elencati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50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ESAME per NON </a:t>
            </a:r>
            <a:r>
              <a:rPr lang="en-US" dirty="0" err="1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Contact </a:t>
            </a:r>
            <a:r>
              <a:rPr lang="en-US" b="1" dirty="0" smtClean="0"/>
              <a:t>Hypothesis</a:t>
            </a:r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Pettigrew, T. F., &amp; </a:t>
            </a:r>
            <a:r>
              <a:rPr lang="en-US" dirty="0" err="1"/>
              <a:t>Tropp</a:t>
            </a:r>
            <a:r>
              <a:rPr lang="en-US" dirty="0"/>
              <a:t>, L. R. (2006). A meta-analytic test of intergroup contact theory.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90</a:t>
            </a:r>
            <a:r>
              <a:rPr lang="en-US" dirty="0"/>
              <a:t>(5), 751.*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Shook, N. J., &amp; Fazio, R. H. (2008). Interracial roommate relationships an experimental field test of the contact hypothesis. </a:t>
            </a:r>
            <a:r>
              <a:rPr lang="en-US" i="1" dirty="0"/>
              <a:t>Psychological Science</a:t>
            </a:r>
            <a:r>
              <a:rPr lang="en-US" dirty="0"/>
              <a:t>, </a:t>
            </a:r>
            <a:r>
              <a:rPr lang="en-US" i="1" dirty="0"/>
              <a:t>19</a:t>
            </a:r>
            <a:r>
              <a:rPr lang="en-US" dirty="0"/>
              <a:t>(7), 717-723</a:t>
            </a:r>
            <a:r>
              <a:rPr lang="en-US" dirty="0" smtClean="0"/>
              <a:t>.*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39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ESAME per NON </a:t>
            </a:r>
            <a:r>
              <a:rPr lang="en-US" dirty="0" err="1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2. A cognitive look at the contact hypothesis  </a:t>
            </a:r>
            <a:r>
              <a:rPr lang="en-US" dirty="0"/>
              <a:t> </a:t>
            </a:r>
          </a:p>
          <a:p>
            <a:r>
              <a:rPr lang="en-US" dirty="0" err="1"/>
              <a:t>Rothbart</a:t>
            </a:r>
            <a:r>
              <a:rPr lang="en-US" dirty="0"/>
              <a:t>, M., &amp; John, O. P. (1985). Social categorization and behavioral episodes: A cognitive analysis of the effects of intergroup contact. </a:t>
            </a:r>
            <a:r>
              <a:rPr lang="en-US" i="1" dirty="0"/>
              <a:t>Journal of Social Issues</a:t>
            </a:r>
            <a:r>
              <a:rPr lang="en-US" dirty="0"/>
              <a:t>, </a:t>
            </a:r>
            <a:r>
              <a:rPr lang="en-US" i="1" dirty="0"/>
              <a:t>41</a:t>
            </a:r>
            <a:r>
              <a:rPr lang="en-US" dirty="0"/>
              <a:t>(3), 81-104.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smtClean="0"/>
              <a:t>Brown</a:t>
            </a:r>
            <a:r>
              <a:rPr lang="en-US" dirty="0"/>
              <a:t>, R., Vivian, J., &amp; </a:t>
            </a:r>
            <a:r>
              <a:rPr lang="en-US" dirty="0" err="1"/>
              <a:t>Hewstone</a:t>
            </a:r>
            <a:r>
              <a:rPr lang="en-US" dirty="0"/>
              <a:t>, M. (1999). Changing attitudes through intergroup contact: The effects of group membership salience. </a:t>
            </a:r>
            <a:r>
              <a:rPr lang="en-US" i="1" dirty="0"/>
              <a:t>European Journal of Social Psychology</a:t>
            </a:r>
            <a:r>
              <a:rPr lang="en-US" dirty="0"/>
              <a:t>, </a:t>
            </a:r>
            <a:r>
              <a:rPr lang="en-US" i="1" dirty="0"/>
              <a:t>29</a:t>
            </a:r>
            <a:r>
              <a:rPr lang="en-US" dirty="0"/>
              <a:t>(56), 741-764.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/>
              <a:t>Johnston, L., &amp; </a:t>
            </a:r>
            <a:r>
              <a:rPr lang="en-US" dirty="0" err="1"/>
              <a:t>Hewstone</a:t>
            </a:r>
            <a:r>
              <a:rPr lang="en-US" dirty="0"/>
              <a:t>, M. (1992). Cognitive models of stereotype change: 3. Subtyping and the perceived typicality of disconfirming group members.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28</a:t>
            </a:r>
            <a:r>
              <a:rPr lang="en-US" dirty="0"/>
              <a:t>(4), 360-386.*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5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ESAME per NON </a:t>
            </a:r>
            <a:r>
              <a:rPr lang="en-US" dirty="0" err="1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3 the role of </a:t>
            </a:r>
            <a:r>
              <a:rPr lang="en-US" b="1" dirty="0" err="1"/>
              <a:t>atypicality</a:t>
            </a:r>
            <a:r>
              <a:rPr lang="en-US" b="1" dirty="0"/>
              <a:t> in the maintenance of stereotypic </a:t>
            </a:r>
            <a:r>
              <a:rPr lang="en-US" b="1" dirty="0" smtClean="0"/>
              <a:t>beliefs</a:t>
            </a:r>
            <a:r>
              <a:rPr lang="en-US" dirty="0"/>
              <a:t> </a:t>
            </a:r>
          </a:p>
          <a:p>
            <a:r>
              <a:rPr lang="en-US" dirty="0" err="1"/>
              <a:t>Kunda</a:t>
            </a:r>
            <a:r>
              <a:rPr lang="en-US" dirty="0"/>
              <a:t>, Z., &amp; </a:t>
            </a:r>
            <a:r>
              <a:rPr lang="en-US" dirty="0" err="1"/>
              <a:t>Oleson</a:t>
            </a:r>
            <a:r>
              <a:rPr lang="en-US" dirty="0"/>
              <a:t>, K. C. (1995). Maintaining stereotypes in the face of disconfirmation: constructing grounds for subtyping deviants.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68</a:t>
            </a:r>
            <a:r>
              <a:rPr lang="en-US" dirty="0"/>
              <a:t>(4), 565.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Kunda</a:t>
            </a:r>
            <a:r>
              <a:rPr lang="en-US" dirty="0"/>
              <a:t>, Z., &amp; </a:t>
            </a:r>
            <a:r>
              <a:rPr lang="en-US" dirty="0" err="1"/>
              <a:t>Oleson</a:t>
            </a:r>
            <a:r>
              <a:rPr lang="en-US" dirty="0"/>
              <a:t>, K. C. (1997). When exceptions prove the rule: how extremity of deviance determines the impact of deviant examples on stereotypes.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72</a:t>
            </a:r>
            <a:r>
              <a:rPr lang="en-US" dirty="0"/>
              <a:t>(5), 965.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Yzerbyt</a:t>
            </a:r>
            <a:r>
              <a:rPr lang="en-US" dirty="0"/>
              <a:t>, V. Y., </a:t>
            </a:r>
            <a:r>
              <a:rPr lang="en-US" dirty="0" err="1"/>
              <a:t>Coull</a:t>
            </a:r>
            <a:r>
              <a:rPr lang="en-US" dirty="0"/>
              <a:t>, A., &amp; </a:t>
            </a:r>
            <a:r>
              <a:rPr lang="en-US" dirty="0" err="1"/>
              <a:t>Rocher</a:t>
            </a:r>
            <a:r>
              <a:rPr lang="en-US" dirty="0"/>
              <a:t>, S. J. (1999). Fencing off the deviant: The role of cognitive resources in the maintenance of stereotypes.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77</a:t>
            </a:r>
            <a:r>
              <a:rPr lang="en-US" dirty="0"/>
              <a:t>(3), 449.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/>
              <a:t>Moreno, K. N., &amp; </a:t>
            </a:r>
            <a:r>
              <a:rPr lang="en-US" dirty="0" err="1"/>
              <a:t>Bodenhausen</a:t>
            </a:r>
            <a:r>
              <a:rPr lang="en-US" dirty="0"/>
              <a:t>, G. V. (1999). Resisting stereotype change: The role of motivation and </a:t>
            </a:r>
            <a:r>
              <a:rPr lang="en-US" dirty="0" err="1"/>
              <a:t>attentional</a:t>
            </a:r>
            <a:r>
              <a:rPr lang="en-US" dirty="0"/>
              <a:t> capacity in defending social beliefs. </a:t>
            </a:r>
            <a:r>
              <a:rPr lang="en-US" i="1" dirty="0"/>
              <a:t>Group Processes and Intergroup Relations</a:t>
            </a:r>
            <a:r>
              <a:rPr lang="en-US" dirty="0"/>
              <a:t>, </a:t>
            </a:r>
            <a:r>
              <a:rPr lang="en-US" i="1" dirty="0"/>
              <a:t>2</a:t>
            </a:r>
            <a:r>
              <a:rPr lang="en-US" dirty="0"/>
              <a:t>(1), 5-</a:t>
            </a:r>
            <a:r>
              <a:rPr lang="en-US" dirty="0" smtClean="0"/>
              <a:t>16*.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ESAME per NON </a:t>
            </a:r>
            <a:r>
              <a:rPr lang="en-US" dirty="0" err="1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the inclusion/exclusion model: assimilation and contrast effects.</a:t>
            </a:r>
            <a:endParaRPr lang="en-US" dirty="0"/>
          </a:p>
          <a:p>
            <a:r>
              <a:rPr lang="en-US" dirty="0" smtClean="0"/>
              <a:t>Schwarz</a:t>
            </a:r>
            <a:r>
              <a:rPr lang="en-US" dirty="0"/>
              <a:t>, N., &amp; Bless, H. (1992). Scandals and the public's trust in politicians: Assimilation and contrast effects. </a:t>
            </a:r>
            <a:r>
              <a:rPr lang="en-US" i="1" dirty="0"/>
              <a:t>Personality and Social Psychology Bulletin</a:t>
            </a:r>
            <a:r>
              <a:rPr lang="en-US" dirty="0"/>
              <a:t>, </a:t>
            </a:r>
            <a:r>
              <a:rPr lang="en-US" i="1" dirty="0"/>
              <a:t>18</a:t>
            </a:r>
            <a:r>
              <a:rPr lang="en-US" dirty="0"/>
              <a:t>, 574-574.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/>
              <a:t>Bless, H., Schwarz, N., </a:t>
            </a:r>
            <a:r>
              <a:rPr lang="en-US" dirty="0" err="1"/>
              <a:t>Bodenhausen</a:t>
            </a:r>
            <a:r>
              <a:rPr lang="en-US" dirty="0"/>
              <a:t>, G. V., &amp; Thiel, L. (2001). Personalized versus generalized benefits of stereotype disconfirmation: Trade-offs in the evaluation of atypical exemplars and their social groups.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37</a:t>
            </a:r>
            <a:r>
              <a:rPr lang="en-US" dirty="0"/>
              <a:t>(5), 386-397.</a:t>
            </a:r>
            <a:r>
              <a:rPr lang="en-US" dirty="0" smtClean="0"/>
              <a:t>*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5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ESAME per NON </a:t>
            </a:r>
            <a:r>
              <a:rPr lang="en-US" dirty="0" err="1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</a:t>
            </a:r>
            <a:r>
              <a:rPr lang="en-US" b="1" dirty="0" smtClean="0"/>
              <a:t>. </a:t>
            </a:r>
            <a:r>
              <a:rPr lang="en-US" b="1" dirty="0"/>
              <a:t>the role of compensation bias in the maintenance of stereotypic beliefs.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Seta, J. J., Seta, C. E., &amp; McElroy, T. (2003). </a:t>
            </a:r>
            <a:r>
              <a:rPr lang="en-US" dirty="0" err="1"/>
              <a:t>Attributional</a:t>
            </a:r>
            <a:r>
              <a:rPr lang="en-US" dirty="0"/>
              <a:t> biases in the service of stereotype maintenance: A schema-maintenance through compensation analysis. </a:t>
            </a:r>
            <a:r>
              <a:rPr lang="en-US" i="1" dirty="0"/>
              <a:t>Personality and Social Psychology Bulletin</a:t>
            </a:r>
            <a:r>
              <a:rPr lang="en-US" dirty="0"/>
              <a:t>, </a:t>
            </a:r>
            <a:r>
              <a:rPr lang="en-US" i="1" dirty="0"/>
              <a:t>29</a:t>
            </a:r>
            <a:r>
              <a:rPr lang="en-US" dirty="0"/>
              <a:t>(2), 151-163.*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5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del corso e modalità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corso prevede:</a:t>
            </a:r>
          </a:p>
          <a:p>
            <a:r>
              <a:rPr lang="it-IT" dirty="0" smtClean="0"/>
              <a:t>Lezioni frontali (chiameremo semplicemente lezione)</a:t>
            </a:r>
          </a:p>
          <a:p>
            <a:r>
              <a:rPr lang="it-IT" dirty="0" smtClean="0"/>
              <a:t>Learning from </a:t>
            </a:r>
            <a:r>
              <a:rPr lang="it-IT" dirty="0" err="1" smtClean="0"/>
              <a:t>doing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(LDA)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9718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ESAME per NON </a:t>
            </a:r>
            <a:r>
              <a:rPr lang="en-US" dirty="0" err="1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6. </a:t>
            </a:r>
            <a:r>
              <a:rPr lang="en-US" b="1" dirty="0"/>
              <a:t>Social Influence and stereotype change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Stangor</a:t>
            </a:r>
            <a:r>
              <a:rPr lang="en-US" dirty="0"/>
              <a:t>, C., </a:t>
            </a:r>
            <a:r>
              <a:rPr lang="en-US" dirty="0" err="1"/>
              <a:t>Sechrist</a:t>
            </a:r>
            <a:r>
              <a:rPr lang="en-US" dirty="0"/>
              <a:t>, G. B., &amp; </a:t>
            </a:r>
            <a:r>
              <a:rPr lang="en-US" dirty="0" err="1"/>
              <a:t>Jost</a:t>
            </a:r>
            <a:r>
              <a:rPr lang="en-US" dirty="0"/>
              <a:t>, J. T. (2001). Changing racial beliefs by providing consensus information. </a:t>
            </a:r>
            <a:r>
              <a:rPr lang="en-US" i="1" dirty="0"/>
              <a:t>Personality and Social Psychology Bulletin</a:t>
            </a:r>
            <a:r>
              <a:rPr lang="en-US" dirty="0"/>
              <a:t>, </a:t>
            </a:r>
            <a:r>
              <a:rPr lang="en-US" i="1" dirty="0"/>
              <a:t>27</a:t>
            </a:r>
            <a:r>
              <a:rPr lang="en-US" dirty="0"/>
              <a:t>(4), 486-496.*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Carnaghi, A., &amp; </a:t>
            </a:r>
            <a:r>
              <a:rPr lang="en-US" dirty="0" err="1"/>
              <a:t>Yzerbyt</a:t>
            </a:r>
            <a:r>
              <a:rPr lang="en-US" dirty="0"/>
              <a:t>, V. Y. (2007). Subtyping and social consensus: The role of the audience in the maintenance of stereotypic beliefs. </a:t>
            </a:r>
            <a:r>
              <a:rPr lang="en-US" i="1" dirty="0"/>
              <a:t>European Journal of Social Psychology</a:t>
            </a:r>
            <a:r>
              <a:rPr lang="en-US" dirty="0"/>
              <a:t>, </a:t>
            </a:r>
            <a:r>
              <a:rPr lang="en-US" i="1" dirty="0"/>
              <a:t>37</a:t>
            </a:r>
            <a:r>
              <a:rPr lang="en-US" dirty="0"/>
              <a:t>(5), 902-922.*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21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ESAME per NON </a:t>
            </a:r>
            <a:r>
              <a:rPr lang="en-US" dirty="0" err="1"/>
              <a:t>frequentanti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8. </a:t>
            </a:r>
            <a:r>
              <a:rPr lang="en-US" b="1" dirty="0"/>
              <a:t>Imagined inter-group </a:t>
            </a:r>
            <a:r>
              <a:rPr lang="en-US" b="1" dirty="0" smtClean="0"/>
              <a:t>contact</a:t>
            </a:r>
            <a:endParaRPr lang="en-US" dirty="0"/>
          </a:p>
          <a:p>
            <a:r>
              <a:rPr lang="en-US" dirty="0"/>
              <a:t>Turner, R. N., &amp; Crisp, R. J. (2010). Imagining intergroup contact reduces implicit prejudice. </a:t>
            </a:r>
            <a:r>
              <a:rPr lang="en-US" i="1" dirty="0"/>
              <a:t>British Journal of Social Psychology</a:t>
            </a:r>
            <a:r>
              <a:rPr lang="en-US" dirty="0"/>
              <a:t>, </a:t>
            </a:r>
            <a:r>
              <a:rPr lang="en-US" i="1" dirty="0"/>
              <a:t>49</a:t>
            </a:r>
            <a:r>
              <a:rPr lang="en-US" dirty="0"/>
              <a:t>(1), 129-142.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Stathi</a:t>
            </a:r>
            <a:r>
              <a:rPr lang="en-US" dirty="0"/>
              <a:t>, S., &amp; Crisp, R. J. (2008). Imagining intergroup contact promotes projection to </a:t>
            </a:r>
            <a:r>
              <a:rPr lang="en-US" dirty="0" err="1"/>
              <a:t>outgroups</a:t>
            </a:r>
            <a:r>
              <a:rPr lang="en-US" dirty="0"/>
              <a:t>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44</a:t>
            </a:r>
            <a:r>
              <a:rPr lang="en-US" dirty="0"/>
              <a:t>(4), 943-957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en-US" dirty="0" smtClean="0"/>
              <a:t>*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79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ESAME per NON </a:t>
            </a:r>
            <a:r>
              <a:rPr lang="en-US" dirty="0" err="1" smtClean="0"/>
              <a:t>frequentanti</a:t>
            </a:r>
            <a:r>
              <a:rPr lang="en-US" dirty="0" smtClean="0"/>
              <a:t>: un </a:t>
            </a:r>
            <a:r>
              <a:rPr lang="en-US" dirty="0" err="1" smtClean="0"/>
              <a:t>articolo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I </a:t>
            </a:r>
            <a:r>
              <a:rPr lang="en-US" dirty="0" err="1" smtClean="0"/>
              <a:t>seguenti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267" y="2142224"/>
            <a:ext cx="9172866" cy="4715776"/>
          </a:xfrm>
        </p:spPr>
        <p:txBody>
          <a:bodyPr>
            <a:noAutofit/>
          </a:bodyPr>
          <a:lstStyle/>
          <a:p>
            <a:r>
              <a:rPr lang="en-US" sz="1900" b="1" dirty="0" smtClean="0"/>
              <a:t>9. </a:t>
            </a:r>
            <a:r>
              <a:rPr lang="en-US" sz="1900" b="1" dirty="0" err="1" smtClean="0"/>
              <a:t>Intersectionality</a:t>
            </a:r>
            <a:endParaRPr lang="en-US" sz="1900" b="1" dirty="0" smtClean="0"/>
          </a:p>
          <a:p>
            <a:r>
              <a:rPr lang="it-IT" sz="1900" dirty="0" err="1"/>
              <a:t>Goff</a:t>
            </a:r>
            <a:r>
              <a:rPr lang="it-IT" sz="1900" dirty="0"/>
              <a:t>, P. </a:t>
            </a:r>
            <a:r>
              <a:rPr lang="it-IT" sz="1900" dirty="0" smtClean="0"/>
              <a:t>.</a:t>
            </a:r>
            <a:r>
              <a:rPr lang="it-IT" sz="1900" dirty="0"/>
              <a:t>, Thomas, M. A., &amp; Jackson, M. C. (2008). “</a:t>
            </a:r>
            <a:r>
              <a:rPr lang="it-IT" sz="1900" dirty="0" err="1"/>
              <a:t>Ain’t</a:t>
            </a:r>
            <a:r>
              <a:rPr lang="it-IT" sz="1900" dirty="0"/>
              <a:t> I a woman?”: </a:t>
            </a:r>
            <a:r>
              <a:rPr lang="it-IT" sz="1900" dirty="0" err="1"/>
              <a:t>Towards</a:t>
            </a:r>
            <a:r>
              <a:rPr lang="it-IT" sz="1900" dirty="0"/>
              <a:t> an </a:t>
            </a:r>
            <a:r>
              <a:rPr lang="it-IT" sz="1900" dirty="0" err="1"/>
              <a:t>intersectional</a:t>
            </a:r>
            <a:r>
              <a:rPr lang="it-IT" sz="1900" dirty="0"/>
              <a:t> </a:t>
            </a:r>
            <a:r>
              <a:rPr lang="it-IT" sz="1900" dirty="0" err="1"/>
              <a:t>approach</a:t>
            </a:r>
            <a:r>
              <a:rPr lang="it-IT" sz="1900" dirty="0"/>
              <a:t> to </a:t>
            </a:r>
            <a:r>
              <a:rPr lang="it-IT" sz="1900" dirty="0" err="1"/>
              <a:t>person</a:t>
            </a:r>
            <a:r>
              <a:rPr lang="it-IT" sz="1900" dirty="0"/>
              <a:t> </a:t>
            </a:r>
            <a:r>
              <a:rPr lang="it-IT" sz="1900" dirty="0" err="1"/>
              <a:t>perception</a:t>
            </a:r>
            <a:r>
              <a:rPr lang="it-IT" sz="1900" dirty="0"/>
              <a:t> and </a:t>
            </a:r>
            <a:r>
              <a:rPr lang="it-IT" sz="1900" dirty="0" err="1"/>
              <a:t>group-based</a:t>
            </a:r>
            <a:r>
              <a:rPr lang="it-IT" sz="1900" dirty="0"/>
              <a:t> </a:t>
            </a:r>
            <a:r>
              <a:rPr lang="it-IT" sz="1900" dirty="0" err="1"/>
              <a:t>harms</a:t>
            </a:r>
            <a:r>
              <a:rPr lang="it-IT" sz="1900" dirty="0"/>
              <a:t>. </a:t>
            </a:r>
            <a:r>
              <a:rPr lang="it-IT" sz="1900" i="1" dirty="0"/>
              <a:t>Sex </a:t>
            </a:r>
            <a:r>
              <a:rPr lang="it-IT" sz="1900" i="1" dirty="0" err="1"/>
              <a:t>Roles</a:t>
            </a:r>
            <a:r>
              <a:rPr lang="it-IT" sz="1900" dirty="0"/>
              <a:t>, </a:t>
            </a:r>
            <a:r>
              <a:rPr lang="it-IT" sz="1900" i="1" dirty="0"/>
              <a:t>59</a:t>
            </a:r>
            <a:r>
              <a:rPr lang="it-IT" sz="1900" dirty="0"/>
              <a:t>(5-6), 392-403</a:t>
            </a:r>
            <a:r>
              <a:rPr lang="it-IT" sz="1900" dirty="0" smtClean="0"/>
              <a:t>.</a:t>
            </a:r>
            <a:r>
              <a:rPr lang="it-IT" sz="1900" dirty="0"/>
              <a:t> </a:t>
            </a:r>
          </a:p>
          <a:p>
            <a:r>
              <a:rPr lang="it-IT" sz="1900" dirty="0" err="1"/>
              <a:t>Schug</a:t>
            </a:r>
            <a:r>
              <a:rPr lang="it-IT" sz="1900" dirty="0"/>
              <a:t>, </a:t>
            </a:r>
            <a:r>
              <a:rPr lang="it-IT" sz="1900" dirty="0" err="1"/>
              <a:t>J</a:t>
            </a:r>
            <a:r>
              <a:rPr lang="it-IT" sz="1900" dirty="0"/>
              <a:t>., Alt, N. P., &amp; </a:t>
            </a:r>
            <a:r>
              <a:rPr lang="it-IT" sz="1900" dirty="0" err="1"/>
              <a:t>Klauer</a:t>
            </a:r>
            <a:r>
              <a:rPr lang="it-IT" sz="1900" dirty="0"/>
              <a:t>, K. C. (2015). </a:t>
            </a:r>
            <a:r>
              <a:rPr lang="it-IT" sz="1900" dirty="0" err="1"/>
              <a:t>Gendered</a:t>
            </a:r>
            <a:r>
              <a:rPr lang="it-IT" sz="1900" dirty="0"/>
              <a:t> race </a:t>
            </a:r>
            <a:r>
              <a:rPr lang="it-IT" sz="1900" dirty="0" err="1"/>
              <a:t>prototypes</a:t>
            </a:r>
            <a:r>
              <a:rPr lang="it-IT" sz="1900" dirty="0"/>
              <a:t>: </a:t>
            </a:r>
            <a:r>
              <a:rPr lang="it-IT" sz="1900" dirty="0" err="1"/>
              <a:t>Evidence</a:t>
            </a:r>
            <a:r>
              <a:rPr lang="it-IT" sz="1900" dirty="0"/>
              <a:t> for the non-</a:t>
            </a:r>
            <a:r>
              <a:rPr lang="it-IT" sz="1900" dirty="0" err="1"/>
              <a:t>prototypicality</a:t>
            </a:r>
            <a:r>
              <a:rPr lang="it-IT" sz="1900" dirty="0"/>
              <a:t> of Asian men and Black </a:t>
            </a:r>
            <a:r>
              <a:rPr lang="it-IT" sz="1900" dirty="0" err="1"/>
              <a:t>women</a:t>
            </a:r>
            <a:r>
              <a:rPr lang="it-IT" sz="1900" dirty="0"/>
              <a:t>. </a:t>
            </a:r>
            <a:r>
              <a:rPr lang="it-IT" sz="1900" i="1" dirty="0"/>
              <a:t>Journal of </a:t>
            </a:r>
            <a:r>
              <a:rPr lang="it-IT" sz="1900" i="1" dirty="0" err="1"/>
              <a:t>Experimental</a:t>
            </a:r>
            <a:r>
              <a:rPr lang="it-IT" sz="1900" i="1" dirty="0"/>
              <a:t> Social </a:t>
            </a:r>
            <a:r>
              <a:rPr lang="it-IT" sz="1900" i="1" dirty="0" err="1"/>
              <a:t>Psychology</a:t>
            </a:r>
            <a:r>
              <a:rPr lang="it-IT" sz="1900" dirty="0"/>
              <a:t>, </a:t>
            </a:r>
            <a:r>
              <a:rPr lang="it-IT" sz="1900" i="1" dirty="0"/>
              <a:t>56</a:t>
            </a:r>
            <a:r>
              <a:rPr lang="it-IT" sz="1900" dirty="0"/>
              <a:t>, 121-125</a:t>
            </a:r>
            <a:r>
              <a:rPr lang="it-IT" sz="1900" dirty="0" smtClean="0"/>
              <a:t>.</a:t>
            </a:r>
          </a:p>
          <a:p>
            <a:r>
              <a:rPr lang="it-IT" sz="1800" dirty="0"/>
              <a:t>Martin, A. E., North, M. S., &amp; Phillips, K. </a:t>
            </a:r>
            <a:r>
              <a:rPr lang="it-IT" sz="1800" dirty="0" err="1"/>
              <a:t>W</a:t>
            </a:r>
            <a:r>
              <a:rPr lang="it-IT" sz="1800" dirty="0"/>
              <a:t>. (2019). </a:t>
            </a:r>
            <a:r>
              <a:rPr lang="it-IT" sz="1800" dirty="0" err="1"/>
              <a:t>Intersectional</a:t>
            </a:r>
            <a:r>
              <a:rPr lang="it-IT" sz="1800" dirty="0"/>
              <a:t> </a:t>
            </a:r>
            <a:r>
              <a:rPr lang="it-IT" sz="1800" dirty="0" err="1"/>
              <a:t>escape</a:t>
            </a:r>
            <a:r>
              <a:rPr lang="it-IT" sz="1800" dirty="0"/>
              <a:t>: </a:t>
            </a:r>
            <a:r>
              <a:rPr lang="it-IT" sz="1800" dirty="0" err="1"/>
              <a:t>Older</a:t>
            </a:r>
            <a:r>
              <a:rPr lang="it-IT" sz="1800" dirty="0"/>
              <a:t> </a:t>
            </a:r>
            <a:r>
              <a:rPr lang="it-IT" sz="1800" dirty="0" err="1"/>
              <a:t>women</a:t>
            </a:r>
            <a:r>
              <a:rPr lang="it-IT" sz="1800" dirty="0"/>
              <a:t> elude </a:t>
            </a:r>
            <a:r>
              <a:rPr lang="it-IT" sz="1800" dirty="0" err="1"/>
              <a:t>agentic</a:t>
            </a:r>
            <a:r>
              <a:rPr lang="it-IT" sz="1800" dirty="0"/>
              <a:t> </a:t>
            </a:r>
            <a:r>
              <a:rPr lang="it-IT" sz="1800" dirty="0" err="1"/>
              <a:t>prescriptions</a:t>
            </a:r>
            <a:r>
              <a:rPr lang="it-IT" sz="1800" dirty="0"/>
              <a:t> more </a:t>
            </a:r>
            <a:r>
              <a:rPr lang="it-IT" sz="1800" dirty="0" err="1"/>
              <a:t>than</a:t>
            </a:r>
            <a:r>
              <a:rPr lang="it-IT" sz="1800" dirty="0"/>
              <a:t> </a:t>
            </a:r>
            <a:r>
              <a:rPr lang="it-IT" sz="1800" dirty="0" err="1"/>
              <a:t>older</a:t>
            </a:r>
            <a:r>
              <a:rPr lang="it-IT" sz="1800" dirty="0"/>
              <a:t> men. </a:t>
            </a:r>
            <a:r>
              <a:rPr lang="it-IT" sz="1800" i="1" dirty="0" err="1"/>
              <a:t>Personality</a:t>
            </a:r>
            <a:r>
              <a:rPr lang="it-IT" sz="1800" i="1" dirty="0"/>
              <a:t> and Social </a:t>
            </a:r>
            <a:r>
              <a:rPr lang="it-IT" sz="1800" i="1" dirty="0" err="1"/>
              <a:t>Psychology</a:t>
            </a:r>
            <a:r>
              <a:rPr lang="it-IT" sz="1800" i="1" dirty="0"/>
              <a:t> </a:t>
            </a:r>
            <a:r>
              <a:rPr lang="it-IT" sz="1800" i="1" dirty="0" err="1"/>
              <a:t>Bulletin</a:t>
            </a:r>
            <a:r>
              <a:rPr lang="it-IT" sz="1800" dirty="0"/>
              <a:t>, </a:t>
            </a:r>
            <a:r>
              <a:rPr lang="it-IT" sz="1800" i="1" dirty="0"/>
              <a:t>45</a:t>
            </a:r>
            <a:r>
              <a:rPr lang="it-IT" sz="1800" dirty="0"/>
              <a:t>(3), 342-359</a:t>
            </a:r>
            <a:r>
              <a:rPr lang="it-IT" sz="1800" dirty="0" smtClean="0"/>
              <a:t>.</a:t>
            </a:r>
            <a:endParaRPr lang="it-IT" sz="1800" dirty="0"/>
          </a:p>
          <a:p>
            <a:r>
              <a:rPr lang="it-IT" sz="1800" dirty="0"/>
              <a:t>Craig, M. A., &amp; </a:t>
            </a:r>
            <a:r>
              <a:rPr lang="it-IT" sz="1800" dirty="0" err="1"/>
              <a:t>Bodenhausen</a:t>
            </a:r>
            <a:r>
              <a:rPr lang="it-IT" sz="1800" dirty="0"/>
              <a:t>, G. V. (2018). </a:t>
            </a:r>
            <a:r>
              <a:rPr lang="it-IT" sz="1800" dirty="0" err="1"/>
              <a:t>Category</a:t>
            </a:r>
            <a:r>
              <a:rPr lang="it-IT" sz="1800" dirty="0"/>
              <a:t> (non) </a:t>
            </a:r>
            <a:r>
              <a:rPr lang="it-IT" sz="1800" dirty="0" err="1"/>
              <a:t>fit</a:t>
            </a:r>
            <a:r>
              <a:rPr lang="it-IT" sz="1800" dirty="0"/>
              <a:t> </a:t>
            </a:r>
            <a:r>
              <a:rPr lang="it-IT" sz="1800" dirty="0" err="1"/>
              <a:t>modulates</a:t>
            </a:r>
            <a:r>
              <a:rPr lang="it-IT" sz="1800" dirty="0"/>
              <a:t> </a:t>
            </a:r>
            <a:r>
              <a:rPr lang="it-IT" sz="1800" dirty="0" err="1"/>
              <a:t>extrapolative</a:t>
            </a:r>
            <a:r>
              <a:rPr lang="it-IT" sz="1800" dirty="0"/>
              <a:t> </a:t>
            </a:r>
            <a:r>
              <a:rPr lang="it-IT" sz="1800" dirty="0" err="1"/>
              <a:t>stereotyping</a:t>
            </a:r>
            <a:r>
              <a:rPr lang="it-IT" sz="1800" dirty="0"/>
              <a:t> of </a:t>
            </a:r>
            <a:r>
              <a:rPr lang="it-IT" sz="1800" dirty="0" err="1"/>
              <a:t>multiply</a:t>
            </a:r>
            <a:r>
              <a:rPr lang="it-IT" sz="1800" dirty="0"/>
              <a:t> </a:t>
            </a:r>
            <a:r>
              <a:rPr lang="it-IT" sz="1800" dirty="0" err="1"/>
              <a:t>categorizable</a:t>
            </a:r>
            <a:r>
              <a:rPr lang="it-IT" sz="1800" dirty="0"/>
              <a:t> social targets. </a:t>
            </a:r>
            <a:r>
              <a:rPr lang="it-IT" sz="1800" i="1" dirty="0"/>
              <a:t>Social </a:t>
            </a:r>
            <a:r>
              <a:rPr lang="it-IT" sz="1800" i="1" dirty="0" err="1"/>
              <a:t>Cognition</a:t>
            </a:r>
            <a:r>
              <a:rPr lang="it-IT" sz="1800" dirty="0"/>
              <a:t>, </a:t>
            </a:r>
            <a:r>
              <a:rPr lang="it-IT" sz="1800" i="1" dirty="0"/>
              <a:t>36</a:t>
            </a:r>
            <a:r>
              <a:rPr lang="it-IT" sz="1800" dirty="0"/>
              <a:t>(5), 559-588.</a:t>
            </a:r>
          </a:p>
          <a:p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99937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Valutazione LDA 1</a:t>
            </a:r>
          </a:p>
          <a:p>
            <a:pPr lvl="1"/>
            <a:r>
              <a:rPr lang="it-IT" dirty="0" smtClean="0"/>
              <a:t>Al termine dell’esposizione di gruppo, verrà valutato il lavoro finale, ossia se ha raggiunto gli obiettivi e soddisfatto i punti elencati nella definizione del LD!</a:t>
            </a:r>
          </a:p>
          <a:p>
            <a:r>
              <a:rPr lang="it-IT" b="1" dirty="0" smtClean="0"/>
              <a:t>Valutazione delle conoscenze apprese durante la lezione</a:t>
            </a:r>
          </a:p>
          <a:p>
            <a:pPr lvl="1"/>
            <a:r>
              <a:rPr lang="it-IT" dirty="0" smtClean="0"/>
              <a:t>Alla fine delle lezioni ‘frontali’ esame orale, due domande (una generale e una specifica) </a:t>
            </a:r>
            <a:r>
              <a:rPr lang="it-IT" b="1" dirty="0" smtClean="0"/>
              <a:t>solo sui contenuti visti assieme</a:t>
            </a:r>
          </a:p>
          <a:p>
            <a:pPr lvl="1"/>
            <a:r>
              <a:rPr lang="it-IT" dirty="0" smtClean="0"/>
              <a:t>Non è un </a:t>
            </a:r>
            <a:r>
              <a:rPr lang="it-IT" dirty="0" err="1" smtClean="0"/>
              <a:t>pre</a:t>
            </a:r>
            <a:r>
              <a:rPr lang="it-IT" dirty="0" smtClean="0"/>
              <a:t>-appello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86364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Precisazione per chi decide di frequentare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86364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BFBFBF"/>
                </a:solidFill>
              </a:rPr>
              <a:t>Valutazione LDA 1</a:t>
            </a:r>
          </a:p>
          <a:p>
            <a:pPr lvl="1"/>
            <a:r>
              <a:rPr lang="it-IT" dirty="0" smtClean="0">
                <a:solidFill>
                  <a:srgbClr val="BFBFBF"/>
                </a:solidFill>
              </a:rPr>
              <a:t>Al termine dell’esposizione di gruppo, verrà valutato il lavoro finale, ossia se ha raggiunto gli obiettivi e soddisfatto i punti elencati nella definizione del LD!</a:t>
            </a:r>
          </a:p>
          <a:p>
            <a:r>
              <a:rPr lang="it-IT" b="1" dirty="0" smtClean="0">
                <a:solidFill>
                  <a:srgbClr val="BFBFBF"/>
                </a:solidFill>
              </a:rPr>
              <a:t>Valutazione delle conoscenze apprese durante la lezione</a:t>
            </a:r>
          </a:p>
          <a:p>
            <a:pPr lvl="1"/>
            <a:r>
              <a:rPr lang="it-IT" dirty="0" smtClean="0"/>
              <a:t>Alla fine delle lezioni ‘frontali’ esame orale, due domande (una generale e una specifica) </a:t>
            </a:r>
            <a:r>
              <a:rPr lang="it-IT" b="1" dirty="0" smtClean="0"/>
              <a:t>solo sui contenuti visti assieme</a:t>
            </a:r>
          </a:p>
          <a:p>
            <a:pPr lvl="1"/>
            <a:r>
              <a:rPr lang="it-IT" dirty="0" smtClean="0">
                <a:solidFill>
                  <a:srgbClr val="BFBFBF"/>
                </a:solidFill>
              </a:rPr>
              <a:t>Non è un </a:t>
            </a:r>
            <a:r>
              <a:rPr lang="it-IT" dirty="0" err="1" smtClean="0">
                <a:solidFill>
                  <a:srgbClr val="BFBFBF"/>
                </a:solidFill>
              </a:rPr>
              <a:t>pre</a:t>
            </a:r>
            <a:r>
              <a:rPr lang="it-IT" dirty="0" smtClean="0">
                <a:solidFill>
                  <a:srgbClr val="BFBFBF"/>
                </a:solidFill>
              </a:rPr>
              <a:t>-appello</a:t>
            </a:r>
            <a:endParaRPr lang="it-IT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2129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Cosa vuol dire ‘</a:t>
            </a:r>
            <a:r>
              <a:rPr lang="it-IT" b="1" dirty="0" smtClean="0"/>
              <a:t>solo sui contenuti visti assieme’?</a:t>
            </a: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5895432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Cosa vuol dire ‘</a:t>
            </a:r>
            <a:r>
              <a:rPr lang="it-IT" b="1" dirty="0" smtClean="0"/>
              <a:t>solo sui contenuti visti assieme’?</a:t>
            </a:r>
          </a:p>
          <a:p>
            <a:r>
              <a:rPr lang="it-IT" dirty="0" smtClean="0"/>
              <a:t>Durante</a:t>
            </a:r>
            <a:r>
              <a:rPr lang="it-IT" b="1" dirty="0" smtClean="0"/>
              <a:t> </a:t>
            </a:r>
            <a:r>
              <a:rPr lang="it-IT" dirty="0" smtClean="0"/>
              <a:t>il corso, il docente</a:t>
            </a:r>
            <a:r>
              <a:rPr lang="mr-IN" dirty="0" smtClean="0"/>
              <a:t>…</a:t>
            </a:r>
            <a:endParaRPr lang="it-IT" dirty="0" smtClean="0"/>
          </a:p>
          <a:p>
            <a:r>
              <a:rPr lang="it-IT" dirty="0" smtClean="0"/>
              <a:t>sintetizzerà alcuni articoli visti in bibliografia </a:t>
            </a:r>
          </a:p>
          <a:p>
            <a:endParaRPr lang="it-IT" dirty="0" smtClean="0"/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1195790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Cosa vuol dire ‘</a:t>
            </a:r>
            <a:r>
              <a:rPr lang="it-IT" b="1" dirty="0" smtClean="0"/>
              <a:t>solo sui contenuti visti assieme’?</a:t>
            </a:r>
          </a:p>
          <a:p>
            <a:r>
              <a:rPr lang="it-IT" dirty="0" smtClean="0"/>
              <a:t>Durante</a:t>
            </a:r>
            <a:r>
              <a:rPr lang="it-IT" b="1" dirty="0" smtClean="0"/>
              <a:t> </a:t>
            </a:r>
            <a:r>
              <a:rPr lang="it-IT" dirty="0" smtClean="0"/>
              <a:t>il corso, il docente</a:t>
            </a:r>
            <a:r>
              <a:rPr lang="mr-IN" dirty="0" smtClean="0"/>
              <a:t>…</a:t>
            </a:r>
            <a:endParaRPr lang="it-IT" dirty="0" smtClean="0"/>
          </a:p>
          <a:p>
            <a:r>
              <a:rPr lang="it-IT" dirty="0" smtClean="0"/>
              <a:t>sintetizzerà alcuni articoli visti in bibliografia </a:t>
            </a:r>
          </a:p>
          <a:p>
            <a:r>
              <a:rPr lang="it-IT" dirty="0" smtClean="0"/>
              <a:t>Di altri articoli, verrà esposta la parte teorica, la parte metodologica, la parte dei risultati, facilitando quindi lo studio</a:t>
            </a:r>
          </a:p>
          <a:p>
            <a:pPr lvl="1"/>
            <a:r>
              <a:rPr lang="it-IT" dirty="0" smtClean="0"/>
              <a:t>Focalizza le parti rilevanti</a:t>
            </a:r>
          </a:p>
          <a:p>
            <a:pPr lvl="1"/>
            <a:r>
              <a:rPr lang="it-IT" dirty="0" smtClean="0"/>
              <a:t>Sintetizza i contenuti da ricordare</a:t>
            </a:r>
          </a:p>
          <a:p>
            <a:pPr lvl="1"/>
            <a:r>
              <a:rPr lang="it-IT" dirty="0" smtClean="0"/>
              <a:t>Ragiona ‘assieme’ per consolidare i contenuti</a:t>
            </a:r>
          </a:p>
          <a:p>
            <a:endParaRPr lang="it-IT" dirty="0" smtClean="0"/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39590862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ESAME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Cosa vuol dire ‘</a:t>
            </a:r>
            <a:r>
              <a:rPr lang="it-IT" b="1" dirty="0" smtClean="0"/>
              <a:t>solo sui contenuti visti assieme’?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Durante</a:t>
            </a:r>
            <a:r>
              <a:rPr lang="it-IT" b="1" dirty="0" smtClean="0">
                <a:solidFill>
                  <a:srgbClr val="BFBFBF"/>
                </a:solidFill>
              </a:rPr>
              <a:t> </a:t>
            </a:r>
            <a:r>
              <a:rPr lang="it-IT" dirty="0" smtClean="0">
                <a:solidFill>
                  <a:srgbClr val="BFBFBF"/>
                </a:solidFill>
              </a:rPr>
              <a:t>il corso, il docente</a:t>
            </a:r>
            <a:r>
              <a:rPr lang="mr-IN" dirty="0" smtClean="0">
                <a:solidFill>
                  <a:srgbClr val="BFBFBF"/>
                </a:solidFill>
              </a:rPr>
              <a:t>…</a:t>
            </a:r>
            <a:endParaRPr lang="it-IT" dirty="0" smtClean="0">
              <a:solidFill>
                <a:srgbClr val="BFBFBF"/>
              </a:solidFill>
            </a:endParaRPr>
          </a:p>
          <a:p>
            <a:r>
              <a:rPr lang="it-IT" dirty="0" smtClean="0">
                <a:solidFill>
                  <a:srgbClr val="BFBFBF"/>
                </a:solidFill>
              </a:rPr>
              <a:t>sintetizzerà alcuni articoli visti in bibliografia </a:t>
            </a:r>
          </a:p>
          <a:p>
            <a:r>
              <a:rPr lang="it-IT" dirty="0" smtClean="0">
                <a:solidFill>
                  <a:srgbClr val="BFBFBF"/>
                </a:solidFill>
              </a:rPr>
              <a:t>Di altri articoli, verrà esposta la parte teorica, la parte metodologica, la parte dei risultati, facilitando quindi lo studio</a:t>
            </a:r>
          </a:p>
          <a:p>
            <a:r>
              <a:rPr lang="it-IT" dirty="0" smtClean="0"/>
              <a:t>La bibliografia è una parte di quella dei non frequentanti che di volta in volta viene indicata dal docente.</a:t>
            </a: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395908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Lezioni frontali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Obiettivo:</a:t>
            </a:r>
          </a:p>
          <a:p>
            <a:endParaRPr lang="it-IT" dirty="0"/>
          </a:p>
          <a:p>
            <a:r>
              <a:rPr lang="it-IT" dirty="0" smtClean="0"/>
              <a:t>Fornire allo studente/alla studentessa conoscenze approfondite dei processi cognitivi e sociali che possono innescare revisioni delle credenze stereotipiche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813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Domande?</a:t>
            </a: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5542880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Definire frequentanti e non frequentanti</a:t>
            </a:r>
          </a:p>
          <a:p>
            <a:r>
              <a:rPr lang="it-IT" dirty="0" smtClean="0"/>
              <a:t>Tenendo presente che i frequentanti non possono mancare nei momenti (decisi assieme) di verifica e non possono fare più del 30% di assenze</a:t>
            </a: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21621979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i 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Definire LDA1</a:t>
            </a:r>
          </a:p>
          <a:p>
            <a:r>
              <a:rPr lang="it-IT" dirty="0" smtClean="0"/>
              <a:t>Gruppi</a:t>
            </a:r>
          </a:p>
          <a:p>
            <a:r>
              <a:rPr lang="it-IT" dirty="0" smtClean="0"/>
              <a:t>Fornire nominativi di ogni gruppo e contatti</a:t>
            </a: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133075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0716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LDA1 </a:t>
            </a:r>
            <a:r>
              <a:rPr lang="en-US" dirty="0" err="1" smtClean="0"/>
              <a:t>articolo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866" y="957958"/>
            <a:ext cx="9172866" cy="590004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1900" dirty="0" smtClean="0"/>
          </a:p>
          <a:p>
            <a:r>
              <a:rPr lang="it-IT" sz="1600" dirty="0"/>
              <a:t>Nicolas, G., </a:t>
            </a:r>
            <a:r>
              <a:rPr lang="it-IT" sz="1600" dirty="0" err="1"/>
              <a:t>Skinner</a:t>
            </a:r>
            <a:r>
              <a:rPr lang="it-IT" sz="1600" dirty="0"/>
              <a:t>, A. L., &amp; </a:t>
            </a:r>
            <a:r>
              <a:rPr lang="it-IT" sz="1600" dirty="0" err="1"/>
              <a:t>Dickter</a:t>
            </a:r>
            <a:r>
              <a:rPr lang="it-IT" sz="1600" dirty="0"/>
              <a:t>, C. L. (2019). </a:t>
            </a:r>
            <a:r>
              <a:rPr lang="it-IT" sz="1600" dirty="0" err="1"/>
              <a:t>Other</a:t>
            </a:r>
            <a:r>
              <a:rPr lang="it-IT" sz="1600" dirty="0"/>
              <a:t> </a:t>
            </a:r>
            <a:r>
              <a:rPr lang="it-IT" sz="1600" dirty="0" err="1"/>
              <a:t>Than</a:t>
            </a:r>
            <a:r>
              <a:rPr lang="it-IT" sz="1600" dirty="0"/>
              <a:t> the Sum: </a:t>
            </a:r>
            <a:r>
              <a:rPr lang="it-IT" sz="1600" dirty="0" err="1"/>
              <a:t>Hispanic</a:t>
            </a:r>
            <a:r>
              <a:rPr lang="it-IT" sz="1600" dirty="0"/>
              <a:t> and Middle </a:t>
            </a:r>
            <a:r>
              <a:rPr lang="it-IT" sz="1600" dirty="0" err="1"/>
              <a:t>Eastern</a:t>
            </a:r>
            <a:r>
              <a:rPr lang="it-IT" sz="1600" dirty="0"/>
              <a:t> </a:t>
            </a:r>
            <a:r>
              <a:rPr lang="it-IT" sz="1600" dirty="0" err="1"/>
              <a:t>Categorizations</a:t>
            </a:r>
            <a:r>
              <a:rPr lang="it-IT" sz="1600" dirty="0"/>
              <a:t> of Black–White Mixed-Race </a:t>
            </a:r>
            <a:r>
              <a:rPr lang="it-IT" sz="1600" dirty="0" err="1"/>
              <a:t>Faces</a:t>
            </a:r>
            <a:r>
              <a:rPr lang="it-IT" sz="1600" dirty="0"/>
              <a:t>. Social </a:t>
            </a:r>
            <a:r>
              <a:rPr lang="it-IT" sz="1600" dirty="0" err="1"/>
              <a:t>Psychological</a:t>
            </a:r>
            <a:r>
              <a:rPr lang="it-IT" sz="1600" dirty="0"/>
              <a:t> and </a:t>
            </a:r>
            <a:r>
              <a:rPr lang="it-IT" sz="1600" dirty="0" err="1"/>
              <a:t>Personality</a:t>
            </a:r>
            <a:r>
              <a:rPr lang="it-IT" sz="1600" dirty="0"/>
              <a:t> Science, 10(4), 532-541</a:t>
            </a:r>
            <a:r>
              <a:rPr lang="it-IT" sz="1600" dirty="0" smtClean="0"/>
              <a:t>.</a:t>
            </a:r>
          </a:p>
          <a:p>
            <a:r>
              <a:rPr lang="it-IT" sz="1600" dirty="0" err="1"/>
              <a:t>Galinsky</a:t>
            </a:r>
            <a:r>
              <a:rPr lang="it-IT" sz="1600" dirty="0"/>
              <a:t>, A. D., Hall, E. V., &amp; </a:t>
            </a:r>
            <a:r>
              <a:rPr lang="it-IT" sz="1600" dirty="0" err="1"/>
              <a:t>Cuddy</a:t>
            </a:r>
            <a:r>
              <a:rPr lang="it-IT" sz="1600" dirty="0"/>
              <a:t>, A. </a:t>
            </a:r>
            <a:r>
              <a:rPr lang="it-IT" sz="1600" dirty="0" err="1"/>
              <a:t>J</a:t>
            </a:r>
            <a:r>
              <a:rPr lang="it-IT" sz="1600" dirty="0"/>
              <a:t>. (2013). </a:t>
            </a:r>
            <a:r>
              <a:rPr lang="it-IT" sz="1600" dirty="0" err="1"/>
              <a:t>Gendered</a:t>
            </a:r>
            <a:r>
              <a:rPr lang="it-IT" sz="1600" dirty="0"/>
              <a:t> </a:t>
            </a:r>
            <a:r>
              <a:rPr lang="it-IT" sz="1600" dirty="0" err="1"/>
              <a:t>races</a:t>
            </a:r>
            <a:r>
              <a:rPr lang="it-IT" sz="1600" dirty="0"/>
              <a:t>: </a:t>
            </a:r>
            <a:r>
              <a:rPr lang="it-IT" sz="1600" dirty="0" err="1"/>
              <a:t>Implications</a:t>
            </a:r>
            <a:r>
              <a:rPr lang="it-IT" sz="1600" dirty="0"/>
              <a:t> for </a:t>
            </a:r>
            <a:r>
              <a:rPr lang="it-IT" sz="1600" dirty="0" err="1"/>
              <a:t>interracial</a:t>
            </a:r>
            <a:r>
              <a:rPr lang="it-IT" sz="1600" dirty="0"/>
              <a:t> </a:t>
            </a:r>
            <a:r>
              <a:rPr lang="it-IT" sz="1600" dirty="0" err="1"/>
              <a:t>marriage</a:t>
            </a:r>
            <a:r>
              <a:rPr lang="it-IT" sz="1600" dirty="0"/>
              <a:t>, leadership </a:t>
            </a:r>
            <a:r>
              <a:rPr lang="it-IT" sz="1600" dirty="0" err="1"/>
              <a:t>selection</a:t>
            </a:r>
            <a:r>
              <a:rPr lang="it-IT" sz="1600" dirty="0"/>
              <a:t>, and </a:t>
            </a:r>
            <a:r>
              <a:rPr lang="it-IT" sz="1600" dirty="0" err="1"/>
              <a:t>athletic</a:t>
            </a:r>
            <a:r>
              <a:rPr lang="it-IT" sz="1600" dirty="0"/>
              <a:t> </a:t>
            </a:r>
            <a:r>
              <a:rPr lang="it-IT" sz="1600" dirty="0" err="1"/>
              <a:t>participation</a:t>
            </a:r>
            <a:r>
              <a:rPr lang="it-IT" sz="1600" dirty="0"/>
              <a:t>. </a:t>
            </a:r>
            <a:r>
              <a:rPr lang="it-IT" sz="1600" dirty="0" err="1"/>
              <a:t>Psychological</a:t>
            </a:r>
            <a:r>
              <a:rPr lang="it-IT" sz="1600" dirty="0"/>
              <a:t> science, 24(4), 498-506.</a:t>
            </a:r>
            <a:endParaRPr lang="it-IT" sz="1600" dirty="0" smtClean="0"/>
          </a:p>
          <a:p>
            <a:r>
              <a:rPr lang="it-IT" sz="1600" dirty="0" smtClean="0"/>
              <a:t>Craig</a:t>
            </a:r>
            <a:r>
              <a:rPr lang="it-IT" sz="1600" dirty="0"/>
              <a:t>, M. A., &amp; </a:t>
            </a:r>
            <a:r>
              <a:rPr lang="it-IT" sz="1600" dirty="0" err="1"/>
              <a:t>Bodenhausen</a:t>
            </a:r>
            <a:r>
              <a:rPr lang="it-IT" sz="1600" dirty="0"/>
              <a:t>, G. V. (2018). </a:t>
            </a:r>
            <a:r>
              <a:rPr lang="it-IT" sz="1600" dirty="0" err="1"/>
              <a:t>Category</a:t>
            </a:r>
            <a:r>
              <a:rPr lang="it-IT" sz="1600" dirty="0"/>
              <a:t> (non) </a:t>
            </a:r>
            <a:r>
              <a:rPr lang="it-IT" sz="1600" dirty="0" err="1"/>
              <a:t>fit</a:t>
            </a:r>
            <a:r>
              <a:rPr lang="it-IT" sz="1600" dirty="0"/>
              <a:t> </a:t>
            </a:r>
            <a:r>
              <a:rPr lang="it-IT" sz="1600" dirty="0" err="1"/>
              <a:t>modulates</a:t>
            </a:r>
            <a:r>
              <a:rPr lang="it-IT" sz="1600" dirty="0"/>
              <a:t> </a:t>
            </a:r>
            <a:r>
              <a:rPr lang="it-IT" sz="1600" dirty="0" err="1"/>
              <a:t>extrapolative</a:t>
            </a:r>
            <a:r>
              <a:rPr lang="it-IT" sz="1600" dirty="0"/>
              <a:t> </a:t>
            </a:r>
            <a:r>
              <a:rPr lang="it-IT" sz="1600" dirty="0" err="1"/>
              <a:t>stereotyping</a:t>
            </a:r>
            <a:r>
              <a:rPr lang="it-IT" sz="1600" dirty="0"/>
              <a:t> of </a:t>
            </a:r>
            <a:r>
              <a:rPr lang="it-IT" sz="1600" dirty="0" err="1"/>
              <a:t>multiply</a:t>
            </a:r>
            <a:r>
              <a:rPr lang="it-IT" sz="1600" dirty="0"/>
              <a:t> </a:t>
            </a:r>
            <a:r>
              <a:rPr lang="it-IT" sz="1600" dirty="0" err="1"/>
              <a:t>categorizable</a:t>
            </a:r>
            <a:r>
              <a:rPr lang="it-IT" sz="1600" dirty="0"/>
              <a:t> social targets. </a:t>
            </a:r>
            <a:r>
              <a:rPr lang="it-IT" sz="1600" i="1" dirty="0"/>
              <a:t>Social </a:t>
            </a:r>
            <a:r>
              <a:rPr lang="it-IT" sz="1600" i="1" dirty="0" err="1"/>
              <a:t>Cognition</a:t>
            </a:r>
            <a:r>
              <a:rPr lang="it-IT" sz="1600" dirty="0"/>
              <a:t>, </a:t>
            </a:r>
            <a:r>
              <a:rPr lang="it-IT" sz="1600" i="1" dirty="0"/>
              <a:t>36</a:t>
            </a:r>
            <a:r>
              <a:rPr lang="it-IT" sz="1600" dirty="0"/>
              <a:t>(5), 559-588</a:t>
            </a:r>
            <a:r>
              <a:rPr lang="it-IT" sz="1600" dirty="0" smtClean="0"/>
              <a:t>.</a:t>
            </a:r>
          </a:p>
          <a:p>
            <a:r>
              <a:rPr lang="it-IT" sz="1600" dirty="0" err="1"/>
              <a:t>Stragà</a:t>
            </a:r>
            <a:r>
              <a:rPr lang="it-IT" sz="1600" dirty="0"/>
              <a:t>, M., Piccoli, V., </a:t>
            </a:r>
            <a:r>
              <a:rPr lang="it-IT" sz="1600" dirty="0" err="1"/>
              <a:t>Coladonato</a:t>
            </a:r>
            <a:r>
              <a:rPr lang="it-IT" sz="1600" dirty="0"/>
              <a:t>, </a:t>
            </a:r>
            <a:r>
              <a:rPr lang="it-IT" sz="1600" dirty="0" err="1"/>
              <a:t>R</a:t>
            </a:r>
            <a:r>
              <a:rPr lang="it-IT" sz="1600" dirty="0"/>
              <a:t>., Zotti, D., Bianchi, M., Carnaghi, A. (in press). Race can be </a:t>
            </a:r>
            <a:r>
              <a:rPr lang="it-IT" sz="1600" dirty="0" err="1"/>
              <a:t>sexually</a:t>
            </a:r>
            <a:r>
              <a:rPr lang="it-IT" sz="1600" dirty="0"/>
              <a:t> </a:t>
            </a:r>
            <a:r>
              <a:rPr lang="it-IT" sz="1600" dirty="0" err="1"/>
              <a:t>oriented</a:t>
            </a:r>
            <a:r>
              <a:rPr lang="it-IT" sz="1600" dirty="0"/>
              <a:t>: the </a:t>
            </a:r>
            <a:r>
              <a:rPr lang="it-IT" sz="1600" dirty="0" err="1"/>
              <a:t>intersection</a:t>
            </a:r>
            <a:r>
              <a:rPr lang="it-IT" sz="1600" dirty="0"/>
              <a:t> </a:t>
            </a:r>
            <a:r>
              <a:rPr lang="it-IT" sz="1600" dirty="0" err="1"/>
              <a:t>between</a:t>
            </a:r>
            <a:r>
              <a:rPr lang="it-IT" sz="1600" dirty="0"/>
              <a:t> Asian/Black and </a:t>
            </a:r>
            <a:r>
              <a:rPr lang="it-IT" sz="1600" dirty="0" err="1"/>
              <a:t>Heterosexual</a:t>
            </a:r>
            <a:r>
              <a:rPr lang="it-IT" sz="1600" dirty="0"/>
              <a:t>/</a:t>
            </a:r>
            <a:r>
              <a:rPr lang="it-IT" sz="1600" dirty="0" err="1"/>
              <a:t>Homosexual</a:t>
            </a:r>
            <a:r>
              <a:rPr lang="it-IT" sz="1600" dirty="0"/>
              <a:t> </a:t>
            </a:r>
            <a:r>
              <a:rPr lang="it-IT" sz="1600" dirty="0" err="1"/>
              <a:t>Categories</a:t>
            </a:r>
            <a:r>
              <a:rPr lang="it-IT" sz="1600" dirty="0"/>
              <a:t>. Psicologia Sociale.</a:t>
            </a:r>
            <a:endParaRPr lang="it-IT" sz="1600" dirty="0" smtClean="0"/>
          </a:p>
          <a:p>
            <a:r>
              <a:rPr lang="it-IT" sz="1600" dirty="0"/>
              <a:t>Carnaghi, A., </a:t>
            </a:r>
            <a:r>
              <a:rPr lang="it-IT" sz="1600" dirty="0" err="1"/>
              <a:t>Stragà</a:t>
            </a:r>
            <a:r>
              <a:rPr lang="it-IT" sz="1600" dirty="0"/>
              <a:t>, M., </a:t>
            </a:r>
            <a:r>
              <a:rPr lang="it-IT" sz="1600" dirty="0" err="1"/>
              <a:t>Coladonato</a:t>
            </a:r>
            <a:r>
              <a:rPr lang="it-IT" sz="1600" dirty="0"/>
              <a:t>, </a:t>
            </a:r>
            <a:r>
              <a:rPr lang="it-IT" sz="1600" dirty="0" err="1"/>
              <a:t>R</a:t>
            </a:r>
            <a:r>
              <a:rPr lang="it-IT" sz="1600" dirty="0"/>
              <a:t>., Bianchi, M., &amp; Piccoli, V. (2019). </a:t>
            </a:r>
            <a:r>
              <a:rPr lang="it-IT" sz="1600" dirty="0" err="1"/>
              <a:t>Extrapolating</a:t>
            </a:r>
            <a:r>
              <a:rPr lang="it-IT" sz="1600" dirty="0"/>
              <a:t> </a:t>
            </a:r>
            <a:r>
              <a:rPr lang="it-IT" sz="1600" dirty="0" err="1"/>
              <a:t>stereotypical</a:t>
            </a:r>
            <a:r>
              <a:rPr lang="it-IT" sz="1600" dirty="0"/>
              <a:t> information on </a:t>
            </a:r>
            <a:r>
              <a:rPr lang="it-IT" sz="1600" dirty="0" err="1"/>
              <a:t>sexual</a:t>
            </a:r>
            <a:r>
              <a:rPr lang="it-IT" sz="1600" dirty="0"/>
              <a:t> </a:t>
            </a:r>
            <a:r>
              <a:rPr lang="it-IT" sz="1600" dirty="0" err="1"/>
              <a:t>orientation</a:t>
            </a:r>
            <a:r>
              <a:rPr lang="it-IT" sz="1600" dirty="0"/>
              <a:t> from race </a:t>
            </a:r>
            <a:r>
              <a:rPr lang="it-IT" sz="1600" dirty="0" err="1"/>
              <a:t>categories</a:t>
            </a:r>
            <a:r>
              <a:rPr lang="it-IT" sz="1600" dirty="0"/>
              <a:t>: The case of Black and Asian men. </a:t>
            </a:r>
            <a:r>
              <a:rPr lang="it-IT" sz="1600" dirty="0" err="1"/>
              <a:t>Psychology</a:t>
            </a:r>
            <a:r>
              <a:rPr lang="it-IT" sz="1600" dirty="0"/>
              <a:t> of Men &amp; </a:t>
            </a:r>
            <a:r>
              <a:rPr lang="it-IT" sz="1600" dirty="0" err="1"/>
              <a:t>Masculinities</a:t>
            </a:r>
            <a:r>
              <a:rPr lang="it-IT" sz="1800" dirty="0" smtClean="0"/>
              <a:t>.</a:t>
            </a:r>
          </a:p>
          <a:p>
            <a:endParaRPr lang="it-IT" sz="1800" dirty="0"/>
          </a:p>
          <a:p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55956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Frequentanti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Definire un referente di aula con cui comunicare via email per invio materiale, </a:t>
            </a:r>
            <a:r>
              <a:rPr lang="it-IT" smtClean="0"/>
              <a:t>problematiche ecc..</a:t>
            </a: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543155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Lezioni frontali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Contenuti:</a:t>
            </a:r>
          </a:p>
          <a:p>
            <a:r>
              <a:rPr lang="it-IT" dirty="0" smtClean="0"/>
              <a:t>1) Esposizione dell’ipotesi del contatto quale mezzo per il cambiamento degli stereotipi</a:t>
            </a:r>
          </a:p>
          <a:p>
            <a:r>
              <a:rPr lang="it-IT" dirty="0" smtClean="0"/>
              <a:t>Esposizione e discussione delle evidenze empiriche a favore di tale ipotesi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3626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Lezioni frontali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Contenuti:</a:t>
            </a:r>
          </a:p>
          <a:p>
            <a:r>
              <a:rPr lang="it-IT" dirty="0" smtClean="0"/>
              <a:t>2) Analisi cognitiva dell’ipotesi del contatto</a:t>
            </a:r>
          </a:p>
          <a:p>
            <a:r>
              <a:rPr lang="it-IT" dirty="0" smtClean="0"/>
              <a:t>Quali sono le condizioni necessarie per generare cambiamento nelle rappresentazioni stereotipiche?</a:t>
            </a:r>
          </a:p>
        </p:txBody>
      </p:sp>
    </p:spTree>
    <p:extLst>
      <p:ext uri="{BB962C8B-B14F-4D97-AF65-F5344CB8AC3E}">
        <p14:creationId xmlns:p14="http://schemas.microsoft.com/office/powerpoint/2010/main" val="276619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Lezioni frontali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Contenuti:</a:t>
            </a:r>
          </a:p>
          <a:p>
            <a:r>
              <a:rPr lang="it-IT" dirty="0" smtClean="0"/>
              <a:t>3) </a:t>
            </a:r>
            <a:r>
              <a:rPr lang="it-IT" dirty="0"/>
              <a:t>Modelli di cambiamento e di mantenimento degli stereotipi a </a:t>
            </a:r>
            <a:r>
              <a:rPr lang="it-IT" dirty="0" smtClean="0"/>
              <a:t>confronto</a:t>
            </a:r>
          </a:p>
          <a:p>
            <a:r>
              <a:rPr lang="it-IT" dirty="0" smtClean="0"/>
              <a:t> il paradosso del (non-) cambiamento degli stereotipi</a:t>
            </a:r>
          </a:p>
        </p:txBody>
      </p:sp>
    </p:spTree>
    <p:extLst>
      <p:ext uri="{BB962C8B-B14F-4D97-AF65-F5344CB8AC3E}">
        <p14:creationId xmlns:p14="http://schemas.microsoft.com/office/powerpoint/2010/main" val="336650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Lezioni frontali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Contenuti:</a:t>
            </a:r>
          </a:p>
          <a:p>
            <a:r>
              <a:rPr lang="it-IT" dirty="0" smtClean="0"/>
              <a:t>4) modelli di assimilazione ed esclusione</a:t>
            </a:r>
          </a:p>
          <a:p>
            <a:r>
              <a:rPr lang="it-IT" dirty="0" smtClean="0"/>
              <a:t>Quando un’eccezione alla regola cambia la regola (stereotipo)? E quando un’eccezione alla regola non viene più vista come un’eccezione?</a:t>
            </a:r>
          </a:p>
        </p:txBody>
      </p:sp>
    </p:spTree>
    <p:extLst>
      <p:ext uri="{BB962C8B-B14F-4D97-AF65-F5344CB8AC3E}">
        <p14:creationId xmlns:p14="http://schemas.microsoft.com/office/powerpoint/2010/main" val="2072618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545</TotalTime>
  <Words>2054</Words>
  <Application>Microsoft Macintosh PowerPoint</Application>
  <PresentationFormat>Presentazione su schermo (4:3)</PresentationFormat>
  <Paragraphs>245</Paragraphs>
  <Slides>54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5" baseType="lpstr">
      <vt:lpstr>Perception</vt:lpstr>
      <vt:lpstr>PSICOLOGIA DEI GRUPPI</vt:lpstr>
      <vt:lpstr>Corso e correlati</vt:lpstr>
      <vt:lpstr>Corso e correlati: FAQ</vt:lpstr>
      <vt:lpstr>Struttura del corso e modalità</vt:lpstr>
      <vt:lpstr>Lezioni frontali</vt:lpstr>
      <vt:lpstr>Lezioni frontali</vt:lpstr>
      <vt:lpstr>Lezioni frontali</vt:lpstr>
      <vt:lpstr>Lezioni frontali</vt:lpstr>
      <vt:lpstr>Lezioni frontali</vt:lpstr>
      <vt:lpstr>Lezioni frontali</vt:lpstr>
      <vt:lpstr>Lezioni frontali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LDA (soltanto per i frequentanti)</vt:lpstr>
      <vt:lpstr>ESAME FREQUENTANTI</vt:lpstr>
      <vt:lpstr>ESAME FREQUENTANTI</vt:lpstr>
      <vt:lpstr>ESAME FREQUENTANTI</vt:lpstr>
      <vt:lpstr>ESAME FREQUENTANTI</vt:lpstr>
      <vt:lpstr>ESAME per NON frequentanti</vt:lpstr>
      <vt:lpstr>ESAME per NON frequentanti</vt:lpstr>
      <vt:lpstr>ESAME per NON frequentanti</vt:lpstr>
      <vt:lpstr>ESAME per NON frequentanti</vt:lpstr>
      <vt:lpstr>ESAME per NON frequentanti</vt:lpstr>
      <vt:lpstr>ESAME per NON frequentanti</vt:lpstr>
      <vt:lpstr>ESAME per NON frequentanti</vt:lpstr>
      <vt:lpstr>ESAME per NON frequentanti</vt:lpstr>
      <vt:lpstr>ESAME per NON frequentanti: un articolo tra I seguenti</vt:lpstr>
      <vt:lpstr>ESAME FREQUENTANTI</vt:lpstr>
      <vt:lpstr>ESAME FREQUENTANTI</vt:lpstr>
      <vt:lpstr>ESAME FREQUENTANTI</vt:lpstr>
      <vt:lpstr>ESAME FREQUENTANTI</vt:lpstr>
      <vt:lpstr>ESAME FREQUENTANTI</vt:lpstr>
      <vt:lpstr>ESAME FREQUENTANTI</vt:lpstr>
      <vt:lpstr>ESAME FREQUENTANTI</vt:lpstr>
      <vt:lpstr>Presentazione di PowerPoint</vt:lpstr>
      <vt:lpstr>Presentazione di PowerPoint</vt:lpstr>
      <vt:lpstr>Per i frequentanti</vt:lpstr>
      <vt:lpstr>LDA1 articolo – gruppi di lavoro</vt:lpstr>
      <vt:lpstr>Frequentanti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DEI GRUPPI</dc:title>
  <dc:creator>Andrea Carnaghi</dc:creator>
  <cp:lastModifiedBy>Andrea Carnaghi</cp:lastModifiedBy>
  <cp:revision>29</cp:revision>
  <dcterms:created xsi:type="dcterms:W3CDTF">2016-03-01T07:35:18Z</dcterms:created>
  <dcterms:modified xsi:type="dcterms:W3CDTF">2021-03-01T07:59:46Z</dcterms:modified>
</cp:coreProperties>
</file>