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272" r:id="rId36"/>
    <p:sldId id="273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74" r:id="rId48"/>
    <p:sldId id="275" r:id="rId49"/>
    <p:sldId id="276" r:id="rId50"/>
    <p:sldId id="281" r:id="rId51"/>
    <p:sldId id="280" r:id="rId52"/>
    <p:sldId id="282" r:id="rId53"/>
    <p:sldId id="283" r:id="rId54"/>
    <p:sldId id="28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07/03/19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contact hypothesis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Starting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5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Precursory: Sociologists – Williams (1947)</a:t>
            </a:r>
          </a:p>
          <a:p>
            <a:r>
              <a:rPr lang="en-US" dirty="0" smtClean="0"/>
              <a:t>The reduction of intergroup tensions</a:t>
            </a:r>
          </a:p>
          <a:p>
            <a:r>
              <a:rPr lang="en-US" dirty="0" smtClean="0"/>
              <a:t>He noted that intergroup contact would maximally reduce prejudice when the two groups share similar status, interests and when the situation fosters personal, intimate intergroup contact</a:t>
            </a:r>
          </a:p>
          <a:p>
            <a:r>
              <a:rPr lang="en-US" dirty="0" smtClean="0"/>
              <a:t>It constitutes an initial formulation of intergroup contact theory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4770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tests the theory in field studies –quasi experimental research</a:t>
            </a:r>
          </a:p>
          <a:p>
            <a:r>
              <a:rPr lang="en-US" dirty="0" smtClean="0"/>
              <a:t>Deutsch &amp; Collins (1951) –intimate contact-</a:t>
            </a:r>
          </a:p>
          <a:p>
            <a:r>
              <a:rPr lang="en-US" dirty="0" smtClean="0"/>
              <a:t>Two housing projects in NY assigned Bl</a:t>
            </a:r>
            <a:r>
              <a:rPr lang="en-US" dirty="0"/>
              <a:t>a</a:t>
            </a:r>
            <a:r>
              <a:rPr lang="en-US" dirty="0" smtClean="0"/>
              <a:t>ck and White residents to separate buildings</a:t>
            </a:r>
          </a:p>
          <a:p>
            <a:r>
              <a:rPr lang="en-US" dirty="0" smtClean="0"/>
              <a:t>Two comparable housing projects in NY City desegregated residents by making apartment assignments irrespectively of race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01097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Deutsch &amp; Collins (1951)</a:t>
            </a:r>
          </a:p>
          <a:p>
            <a:r>
              <a:rPr lang="en-US" dirty="0" smtClean="0"/>
              <a:t>The authors found that White women in the desegregated projects had far more optimal contact with their Black neighbors</a:t>
            </a:r>
          </a:p>
          <a:p>
            <a:r>
              <a:rPr lang="en-US" dirty="0"/>
              <a:t>White women in the desegregated projects </a:t>
            </a:r>
            <a:r>
              <a:rPr lang="en-US" dirty="0" smtClean="0"/>
              <a:t>held their Black neighbors in higher esteem and expressed greater support for interracial housing</a:t>
            </a:r>
          </a:p>
          <a:p>
            <a:r>
              <a:rPr lang="en-US" dirty="0" smtClean="0"/>
              <a:t>(attitude change in the hic et </a:t>
            </a:r>
            <a:r>
              <a:rPr lang="en-US" dirty="0" err="1" smtClean="0"/>
              <a:t>nunc</a:t>
            </a:r>
            <a:r>
              <a:rPr lang="en-US" dirty="0" smtClean="0"/>
              <a:t> setting)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5393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Allport</a:t>
            </a:r>
            <a:r>
              <a:rPr lang="en-US" dirty="0" smtClean="0"/>
              <a:t> (1954)</a:t>
            </a:r>
          </a:p>
          <a:p>
            <a:r>
              <a:rPr lang="en-US" dirty="0" smtClean="0"/>
              <a:t>Introduced the most influential statement of intergroup contact theory in the Nature of </a:t>
            </a:r>
            <a:r>
              <a:rPr lang="en-US" dirty="0" err="1" smtClean="0"/>
              <a:t>Prejduice</a:t>
            </a:r>
            <a:endParaRPr lang="en-US" dirty="0" smtClean="0"/>
          </a:p>
          <a:p>
            <a:r>
              <a:rPr lang="en-US" dirty="0" err="1" smtClean="0"/>
              <a:t>Allport’s</a:t>
            </a:r>
            <a:r>
              <a:rPr lang="en-US" dirty="0" smtClean="0"/>
              <a:t> formulation stated that contact between groups under optimal conditions could effectively reduce inter-group prejudice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84670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Allport</a:t>
            </a:r>
            <a:r>
              <a:rPr lang="en-US" dirty="0" smtClean="0"/>
              <a:t> (1954)</a:t>
            </a:r>
          </a:p>
          <a:p>
            <a:r>
              <a:rPr lang="en-US" sz="2100" dirty="0" smtClean="0"/>
              <a:t>Inter-group contact reduces prejudice when four features of the contact situation are present:</a:t>
            </a:r>
          </a:p>
          <a:p>
            <a:r>
              <a:rPr lang="en-US" sz="2100" dirty="0" smtClean="0"/>
              <a:t>Equal status between groups</a:t>
            </a:r>
          </a:p>
          <a:p>
            <a:r>
              <a:rPr lang="en-US" sz="2100" dirty="0" smtClean="0"/>
              <a:t>Common goals</a:t>
            </a:r>
          </a:p>
          <a:p>
            <a:r>
              <a:rPr lang="en-US" sz="2100" dirty="0" smtClean="0"/>
              <a:t>Intergroup cooperation</a:t>
            </a:r>
          </a:p>
          <a:p>
            <a:r>
              <a:rPr lang="en-US" sz="2100" dirty="0" smtClean="0"/>
              <a:t>Support of the authorities, law, or custom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8868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Allport</a:t>
            </a:r>
            <a:r>
              <a:rPr lang="en-US" dirty="0" smtClean="0"/>
              <a:t> (1954)</a:t>
            </a:r>
          </a:p>
          <a:p>
            <a:r>
              <a:rPr lang="en-US" sz="2100" dirty="0" err="1" smtClean="0"/>
              <a:t>Allports</a:t>
            </a:r>
            <a:r>
              <a:rPr lang="en-US" sz="2100" dirty="0" smtClean="0"/>
              <a:t>’ formulation has been confirmed by different research, concerning different groups, different cultural context</a:t>
            </a:r>
          </a:p>
        </p:txBody>
      </p:sp>
    </p:spTree>
    <p:extLst>
      <p:ext uri="{BB962C8B-B14F-4D97-AF65-F5344CB8AC3E}">
        <p14:creationId xmlns:p14="http://schemas.microsoft.com/office/powerpoint/2010/main" val="41845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that has stemmed from the initial formulation adds a variety of ‘new’ variables that enhance the power of the inter-group contact in reducing prejudice   </a:t>
            </a:r>
            <a:endParaRPr lang="en-US" dirty="0" smtClean="0"/>
          </a:p>
          <a:p>
            <a:r>
              <a:rPr lang="en-US" dirty="0" smtClean="0"/>
              <a:t>(like a new recipe…)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11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4580" r="4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590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21636" b="-21636"/>
          <a:stretch>
            <a:fillRect/>
          </a:stretch>
        </p:blipFill>
        <p:spPr>
          <a:xfrm>
            <a:off x="233926" y="2038256"/>
            <a:ext cx="8490974" cy="4819744"/>
          </a:xfrm>
        </p:spPr>
      </p:pic>
    </p:spTree>
    <p:extLst>
      <p:ext uri="{BB962C8B-B14F-4D97-AF65-F5344CB8AC3E}">
        <p14:creationId xmlns:p14="http://schemas.microsoft.com/office/powerpoint/2010/main" val="330823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71988" r="-71988"/>
          <a:stretch>
            <a:fillRect/>
          </a:stretch>
        </p:blipFill>
        <p:spPr>
          <a:xfrm>
            <a:off x="434434" y="2356328"/>
            <a:ext cx="8709566" cy="4261444"/>
          </a:xfrm>
        </p:spPr>
      </p:pic>
    </p:spTree>
    <p:extLst>
      <p:ext uri="{BB962C8B-B14F-4D97-AF65-F5344CB8AC3E}">
        <p14:creationId xmlns:p14="http://schemas.microsoft.com/office/powerpoint/2010/main" val="421330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traditional approach characterizes inter-group relations and intergroup perceptions as a process  of ‘autistic hostility’ (Newcomb, 1947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2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rcRect l="-63218" r="-63218"/>
          <a:stretch>
            <a:fillRect/>
          </a:stretch>
        </p:blipFill>
        <p:spPr>
          <a:xfrm>
            <a:off x="284053" y="2256058"/>
            <a:ext cx="8440847" cy="4328290"/>
          </a:xfrm>
        </p:spPr>
      </p:pic>
    </p:spTree>
    <p:extLst>
      <p:ext uri="{BB962C8B-B14F-4D97-AF65-F5344CB8AC3E}">
        <p14:creationId xmlns:p14="http://schemas.microsoft.com/office/powerpoint/2010/main" val="943042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86647" r="-86647"/>
          <a:stretch>
            <a:fillRect/>
          </a:stretch>
        </p:blipFill>
        <p:spPr>
          <a:xfrm>
            <a:off x="-451143" y="2038256"/>
            <a:ext cx="9176043" cy="4378977"/>
          </a:xfrm>
        </p:spPr>
      </p:pic>
    </p:spTree>
    <p:extLst>
      <p:ext uri="{BB962C8B-B14F-4D97-AF65-F5344CB8AC3E}">
        <p14:creationId xmlns:p14="http://schemas.microsoft.com/office/powerpoint/2010/main" val="2644042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26193" r="-26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4091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3151" r="-3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658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33820" b="-33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30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66117" b="-66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49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36821" r="-36821"/>
          <a:stretch>
            <a:fillRect/>
          </a:stretch>
        </p:blipFill>
        <p:spPr>
          <a:xfrm>
            <a:off x="-284053" y="1158202"/>
            <a:ext cx="9197866" cy="5946757"/>
          </a:xfrm>
        </p:spPr>
      </p:pic>
    </p:spTree>
    <p:extLst>
      <p:ext uri="{BB962C8B-B14F-4D97-AF65-F5344CB8AC3E}">
        <p14:creationId xmlns:p14="http://schemas.microsoft.com/office/powerpoint/2010/main" val="89595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51253" r="-51253"/>
          <a:stretch>
            <a:fillRect/>
          </a:stretch>
        </p:blipFill>
        <p:spPr>
          <a:xfrm>
            <a:off x="0" y="1437194"/>
            <a:ext cx="8724900" cy="4829136"/>
          </a:xfrm>
        </p:spPr>
      </p:pic>
    </p:spTree>
    <p:extLst>
      <p:ext uri="{BB962C8B-B14F-4D97-AF65-F5344CB8AC3E}">
        <p14:creationId xmlns:p14="http://schemas.microsoft.com/office/powerpoint/2010/main" val="276886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112014" b="-112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675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26322" b="-26322"/>
          <a:stretch>
            <a:fillRect/>
          </a:stretch>
        </p:blipFill>
        <p:spPr>
          <a:xfrm>
            <a:off x="512900" y="974543"/>
            <a:ext cx="7610476" cy="3670767"/>
          </a:xfrm>
        </p:spPr>
      </p:pic>
    </p:spTree>
    <p:extLst>
      <p:ext uri="{BB962C8B-B14F-4D97-AF65-F5344CB8AC3E}">
        <p14:creationId xmlns:p14="http://schemas.microsoft.com/office/powerpoint/2010/main" val="410777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That is, a self-amplifying cycle of antagonism, separation, and </a:t>
            </a:r>
            <a:r>
              <a:rPr lang="en-US" b="1" dirty="0"/>
              <a:t>unrealistic</a:t>
            </a:r>
            <a:r>
              <a:rPr lang="en-US" dirty="0"/>
              <a:t> negative attributions</a:t>
            </a:r>
          </a:p>
          <a:p>
            <a:r>
              <a:rPr lang="en-US" dirty="0"/>
              <a:t>Inter-group hostility leads to avoidance which in turn leads both to more extreme negative perceptions and to an inability to test those perceptions against reality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1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rcRect l="-9181" r="-918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6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50121" r="-50121"/>
          <a:stretch>
            <a:fillRect/>
          </a:stretch>
        </p:blipFill>
        <p:spPr>
          <a:xfrm>
            <a:off x="0" y="1453904"/>
            <a:ext cx="9144000" cy="4812425"/>
          </a:xfrm>
        </p:spPr>
      </p:pic>
    </p:spTree>
    <p:extLst>
      <p:ext uri="{BB962C8B-B14F-4D97-AF65-F5344CB8AC3E}">
        <p14:creationId xmlns:p14="http://schemas.microsoft.com/office/powerpoint/2010/main" val="196774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18772" b="-18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87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64777" b="-64777"/>
          <a:stretch>
            <a:fillRect/>
          </a:stretch>
        </p:blipFill>
        <p:spPr>
          <a:xfrm>
            <a:off x="150381" y="1960523"/>
            <a:ext cx="8454754" cy="4506845"/>
          </a:xfrm>
        </p:spPr>
      </p:pic>
    </p:spTree>
    <p:extLst>
      <p:ext uri="{BB962C8B-B14F-4D97-AF65-F5344CB8AC3E}">
        <p14:creationId xmlns:p14="http://schemas.microsoft.com/office/powerpoint/2010/main" val="408064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384"/>
            <a:ext cx="8913813" cy="914400"/>
          </a:xfrm>
        </p:spPr>
        <p:txBody>
          <a:bodyPr/>
          <a:lstStyle/>
          <a:p>
            <a:r>
              <a:rPr lang="en-US" dirty="0" smtClean="0"/>
              <a:t>The Cognitive Perspective</a:t>
            </a:r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41923" b="-41923"/>
          <a:stretch>
            <a:fillRect/>
          </a:stretch>
        </p:blipFill>
        <p:spPr>
          <a:xfrm>
            <a:off x="467852" y="2456598"/>
            <a:ext cx="8257048" cy="3809732"/>
          </a:xfrm>
        </p:spPr>
      </p:pic>
    </p:spTree>
    <p:extLst>
      <p:ext uri="{BB962C8B-B14F-4D97-AF65-F5344CB8AC3E}">
        <p14:creationId xmlns:p14="http://schemas.microsoft.com/office/powerpoint/2010/main" val="387307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an example…</a:t>
            </a:r>
          </a:p>
          <a:p>
            <a:r>
              <a:rPr lang="en-US" dirty="0" smtClean="0"/>
              <a:t>Shook &amp; Fazio (2008)</a:t>
            </a:r>
          </a:p>
          <a:p>
            <a:r>
              <a:rPr lang="en-US" dirty="0" smtClean="0"/>
              <a:t>College students assigned to same-race and different-race room.</a:t>
            </a:r>
          </a:p>
          <a:p>
            <a:r>
              <a:rPr lang="en-US" dirty="0" smtClean="0"/>
              <a:t>Longitudinal test, between no-contact and contact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0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Shook &amp; Fazio (2008)</a:t>
            </a:r>
          </a:p>
          <a:p>
            <a:r>
              <a:rPr lang="en-US" dirty="0" smtClean="0"/>
              <a:t>Explicit inter-group anxiety</a:t>
            </a:r>
          </a:p>
          <a:p>
            <a:pPr lvl="1"/>
            <a:r>
              <a:rPr lang="en-US" dirty="0" smtClean="0"/>
              <a:t>definition</a:t>
            </a:r>
          </a:p>
          <a:p>
            <a:r>
              <a:rPr lang="en-US" dirty="0" smtClean="0"/>
              <a:t>Implicit evaluative priming </a:t>
            </a:r>
          </a:p>
          <a:p>
            <a:pPr lvl="1"/>
            <a:r>
              <a:rPr lang="en-US" dirty="0" smtClean="0"/>
              <a:t>refresh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6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inter-group anxiety</a:t>
            </a:r>
          </a:p>
          <a:p>
            <a:pPr marL="0" indent="0">
              <a:buNone/>
            </a:pPr>
            <a:r>
              <a:rPr lang="en-US" dirty="0" smtClean="0"/>
              <a:t>“People often feel uncomfortable when interacting with others who belong to a different social group than they do. Intergroup anxiety is the term used to describe this discomfort. When interacting with members of a different social group (called an </a:t>
            </a:r>
            <a:r>
              <a:rPr lang="en-US" dirty="0" err="1" smtClean="0"/>
              <a:t>outgroup</a:t>
            </a:r>
            <a:r>
              <a:rPr lang="en-US" dirty="0" smtClean="0"/>
              <a:t>), people often anticipate a variety of negative outcomes, such as being taken advantage of or rejected. In extreme cases, they may be concerned that </a:t>
            </a:r>
            <a:r>
              <a:rPr lang="en-US" dirty="0" err="1" smtClean="0"/>
              <a:t>outgroup</a:t>
            </a:r>
            <a:r>
              <a:rPr lang="en-US" dirty="0" smtClean="0"/>
              <a:t> members will physically harm them”.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0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Implicit evaluative priming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3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Priming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valutativo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Prime (</a:t>
            </a:r>
            <a:r>
              <a:rPr lang="en-US" dirty="0" err="1">
                <a:latin typeface="Arial" charset="0"/>
                <a:ea typeface="ＭＳ Ｐゴシック" charset="0"/>
              </a:rPr>
              <a:t>Arabo</a:t>
            </a:r>
            <a:r>
              <a:rPr lang="en-US" dirty="0">
                <a:latin typeface="Arial" charset="0"/>
                <a:ea typeface="ＭＳ Ｐゴシック" charset="0"/>
              </a:rPr>
              <a:t>) --&gt; </a:t>
            </a:r>
            <a:r>
              <a:rPr lang="en-US" dirty="0" err="1">
                <a:latin typeface="Arial" charset="0"/>
                <a:ea typeface="ＭＳ Ｐゴシック" charset="0"/>
              </a:rPr>
              <a:t>risposta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valutativa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Target (</a:t>
            </a:r>
            <a:r>
              <a:rPr lang="en-US" dirty="0" err="1">
                <a:latin typeface="Arial" charset="0"/>
                <a:ea typeface="ＭＳ Ｐゴシック" charset="0"/>
              </a:rPr>
              <a:t>verme</a:t>
            </a:r>
            <a:r>
              <a:rPr lang="en-US" dirty="0">
                <a:latin typeface="Arial" charset="0"/>
                <a:ea typeface="ＭＳ Ｐゴシック" charset="0"/>
              </a:rPr>
              <a:t>) --&gt; </a:t>
            </a:r>
            <a:r>
              <a:rPr lang="en-US" dirty="0" err="1">
                <a:latin typeface="Arial" charset="0"/>
                <a:ea typeface="ＭＳ Ｐゴシック" charset="0"/>
              </a:rPr>
              <a:t>risposta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valutativa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Se la </a:t>
            </a:r>
            <a:r>
              <a:rPr lang="en-US" dirty="0" err="1">
                <a:latin typeface="Arial" charset="0"/>
                <a:ea typeface="ＭＳ Ｐゴシック" charset="0"/>
              </a:rPr>
              <a:t>risposta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valutativa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è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compatibile</a:t>
            </a:r>
            <a:r>
              <a:rPr lang="en-US" dirty="0">
                <a:latin typeface="Arial" charset="0"/>
                <a:ea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</a:rPr>
              <a:t>incompatibile</a:t>
            </a:r>
            <a:r>
              <a:rPr lang="en-US" dirty="0">
                <a:latin typeface="Arial" charset="0"/>
                <a:ea typeface="ＭＳ Ｐゴシック" charset="0"/>
              </a:rPr>
              <a:t>) con </a:t>
            </a:r>
            <a:r>
              <a:rPr lang="en-US" dirty="0" err="1">
                <a:latin typeface="Arial" charset="0"/>
                <a:ea typeface="ＭＳ Ｐゴシック" charset="0"/>
              </a:rPr>
              <a:t>quella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sollecitata</a:t>
            </a:r>
            <a:r>
              <a:rPr lang="en-US" dirty="0">
                <a:latin typeface="Arial" charset="0"/>
                <a:ea typeface="ＭＳ Ｐゴシック" charset="0"/>
              </a:rPr>
              <a:t> dal prime, </a:t>
            </a:r>
            <a:r>
              <a:rPr lang="en-US" dirty="0" err="1">
                <a:latin typeface="Arial" charset="0"/>
                <a:ea typeface="ＭＳ Ｐゴシック" charset="0"/>
              </a:rPr>
              <a:t>allora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facilitazione</a:t>
            </a:r>
            <a:r>
              <a:rPr lang="en-US" dirty="0">
                <a:latin typeface="Arial" charset="0"/>
                <a:ea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</a:rPr>
              <a:t>inibizione</a:t>
            </a:r>
            <a:r>
              <a:rPr lang="en-US" dirty="0">
                <a:latin typeface="Arial" charset="0"/>
                <a:ea typeface="ＭＳ Ｐゴシック" charset="0"/>
              </a:rPr>
              <a:t>) </a:t>
            </a:r>
            <a:r>
              <a:rPr lang="en-US" dirty="0" err="1">
                <a:latin typeface="Arial" charset="0"/>
                <a:ea typeface="ＭＳ Ｐゴシック" charset="0"/>
              </a:rPr>
              <a:t>della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risposta</a:t>
            </a:r>
            <a:r>
              <a:rPr lang="en-US" dirty="0">
                <a:latin typeface="Arial" charset="0"/>
                <a:ea typeface="ＭＳ Ｐゴシック" charset="0"/>
              </a:rPr>
              <a:t> al target</a:t>
            </a:r>
          </a:p>
        </p:txBody>
      </p:sp>
    </p:spTree>
    <p:extLst>
      <p:ext uri="{BB962C8B-B14F-4D97-AF65-F5344CB8AC3E}">
        <p14:creationId xmlns:p14="http://schemas.microsoft.com/office/powerpoint/2010/main" val="20938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traditional approach </a:t>
            </a:r>
            <a:r>
              <a:rPr lang="en-US" dirty="0" smtClean="0"/>
              <a:t>claims that</a:t>
            </a:r>
          </a:p>
          <a:p>
            <a:r>
              <a:rPr lang="en-US" dirty="0" smtClean="0"/>
              <a:t>A) initial inter-group perceptions unrealistic</a:t>
            </a:r>
          </a:p>
          <a:p>
            <a:r>
              <a:rPr lang="en-US" dirty="0" smtClean="0"/>
              <a:t>Stereotypes and Prejudice are based upon erroneous beliefs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6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PP: AA vs EA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FASE 1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Classificazione di parole 12 positive vs. 12 negative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DV = RTs</a:t>
            </a:r>
          </a:p>
        </p:txBody>
      </p:sp>
    </p:spTree>
    <p:extLst>
      <p:ext uri="{BB962C8B-B14F-4D97-AF65-F5344CB8AC3E}">
        <p14:creationId xmlns:p14="http://schemas.microsoft.com/office/powerpoint/2010/main" val="2557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Fase 2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Classificazione delle medesime parole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Prime: foto AA vs foto EA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Quindi ogni target era preceduto una volta da prime AA e da prime EA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DV = RTs</a:t>
            </a:r>
          </a:p>
        </p:txBody>
      </p:sp>
    </p:spTree>
    <p:extLst>
      <p:ext uri="{BB962C8B-B14F-4D97-AF65-F5344CB8AC3E}">
        <p14:creationId xmlns:p14="http://schemas.microsoft.com/office/powerpoint/2010/main" val="219525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120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4" r="-31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68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Prime : reazione valutativa</a:t>
            </a:r>
          </a:p>
          <a:p>
            <a:r>
              <a:rPr lang="en-US">
                <a:latin typeface="Arial" charset="0"/>
                <a:ea typeface="ＭＳ Ｐゴシック" charset="0"/>
              </a:rPr>
              <a:t>Target: reazione valutativa</a:t>
            </a:r>
          </a:p>
          <a:p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</a:rPr>
              <a:t>Relazione tra le due reazioni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Congruente: speed up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Incongruente: slow down</a:t>
            </a:r>
          </a:p>
        </p:txBody>
      </p:sp>
    </p:spTree>
    <p:extLst>
      <p:ext uri="{BB962C8B-B14F-4D97-AF65-F5344CB8AC3E}">
        <p14:creationId xmlns:p14="http://schemas.microsoft.com/office/powerpoint/2010/main" val="260052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32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2" b="11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419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an example…</a:t>
            </a:r>
          </a:p>
          <a:p>
            <a:r>
              <a:rPr lang="en-US" dirty="0" smtClean="0"/>
              <a:t>Shook &amp; Fazio (2008)</a:t>
            </a:r>
          </a:p>
          <a:p>
            <a:r>
              <a:rPr lang="en-US" dirty="0" smtClean="0"/>
              <a:t>College students assigned to same-race and different-race room.</a:t>
            </a:r>
          </a:p>
          <a:p>
            <a:r>
              <a:rPr lang="en-US" dirty="0" smtClean="0"/>
              <a:t>Longitudinal test, between no-contact and contact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8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Shook &amp; Fazio (2008)</a:t>
            </a:r>
          </a:p>
          <a:p>
            <a:r>
              <a:rPr lang="en-US" dirty="0" smtClean="0"/>
              <a:t>Explicit inter-group anxiety</a:t>
            </a:r>
          </a:p>
          <a:p>
            <a:pPr lvl="1"/>
            <a:r>
              <a:rPr lang="en-US" dirty="0" smtClean="0"/>
              <a:t>definition</a:t>
            </a:r>
          </a:p>
          <a:p>
            <a:r>
              <a:rPr lang="en-US" dirty="0" smtClean="0"/>
              <a:t>Implicit evaluative priming </a:t>
            </a:r>
          </a:p>
          <a:p>
            <a:pPr lvl="1"/>
            <a:r>
              <a:rPr lang="en-US" dirty="0" smtClean="0"/>
              <a:t>refresh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3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720" r="-44720"/>
          <a:stretch>
            <a:fillRect/>
          </a:stretch>
        </p:blipFill>
        <p:spPr>
          <a:xfrm>
            <a:off x="141099" y="2357734"/>
            <a:ext cx="8583801" cy="4500266"/>
          </a:xfrm>
        </p:spPr>
      </p:pic>
    </p:spTree>
    <p:extLst>
      <p:ext uri="{BB962C8B-B14F-4D97-AF65-F5344CB8AC3E}">
        <p14:creationId xmlns:p14="http://schemas.microsoft.com/office/powerpoint/2010/main" val="203143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2980" r="-12980"/>
          <a:stretch>
            <a:fillRect/>
          </a:stretch>
        </p:blipFill>
        <p:spPr>
          <a:xfrm>
            <a:off x="674140" y="2163828"/>
            <a:ext cx="8050760" cy="4102502"/>
          </a:xfrm>
        </p:spPr>
      </p:pic>
    </p:spTree>
    <p:extLst>
      <p:ext uri="{BB962C8B-B14F-4D97-AF65-F5344CB8AC3E}">
        <p14:creationId xmlns:p14="http://schemas.microsoft.com/office/powerpoint/2010/main" val="372121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Shook &amp; Fazio (2008)</a:t>
            </a:r>
          </a:p>
          <a:p>
            <a:r>
              <a:rPr lang="en-US" dirty="0" smtClean="0"/>
              <a:t>Inter-group contact reduces inter-group anxiety and implicit inter-group bias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1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traditional approach </a:t>
            </a:r>
            <a:r>
              <a:rPr lang="en-US" dirty="0" smtClean="0"/>
              <a:t>claims that</a:t>
            </a:r>
          </a:p>
          <a:p>
            <a:r>
              <a:rPr lang="en-US" dirty="0"/>
              <a:t>B</a:t>
            </a:r>
            <a:r>
              <a:rPr lang="en-US" dirty="0" smtClean="0"/>
              <a:t>) inter-group interactions would end up providing individuals with accurate group perceptions</a:t>
            </a:r>
          </a:p>
          <a:p>
            <a:r>
              <a:rPr lang="en-US" dirty="0" smtClean="0"/>
              <a:t>Hence, our experiences in the the world would change our view of the word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7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Pettigrew &amp; </a:t>
            </a:r>
            <a:r>
              <a:rPr lang="en-US" dirty="0" err="1" smtClean="0"/>
              <a:t>Tropp</a:t>
            </a:r>
            <a:r>
              <a:rPr lang="en-US" dirty="0" smtClean="0"/>
              <a:t> (2006)</a:t>
            </a:r>
          </a:p>
          <a:p>
            <a:r>
              <a:rPr lang="en-US" dirty="0" smtClean="0"/>
              <a:t>515 individual studies</a:t>
            </a:r>
          </a:p>
          <a:p>
            <a:r>
              <a:rPr lang="en-US" dirty="0" smtClean="0"/>
              <a:t>717 independent samples</a:t>
            </a:r>
          </a:p>
          <a:p>
            <a:r>
              <a:rPr lang="en-US" dirty="0" smtClean="0"/>
              <a:t>Combined 250.089 individuals</a:t>
            </a:r>
          </a:p>
          <a:p>
            <a:r>
              <a:rPr lang="en-US" dirty="0" smtClean="0"/>
              <a:t>From 38 nations</a:t>
            </a:r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6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size range from -.205 to -.214</a:t>
            </a:r>
          </a:p>
          <a:p>
            <a:r>
              <a:rPr lang="en-US" dirty="0" smtClean="0"/>
              <a:t>Almost intermediate effect</a:t>
            </a:r>
          </a:p>
          <a:p>
            <a:r>
              <a:rPr lang="en-US" dirty="0" smtClean="0"/>
              <a:t>Intergroup contact </a:t>
            </a:r>
            <a:r>
              <a:rPr lang="en-US" i="1" dirty="0" smtClean="0"/>
              <a:t>generally</a:t>
            </a:r>
            <a:r>
              <a:rPr lang="en-US" dirty="0" smtClean="0"/>
              <a:t> relates negatively and significantly to prejudice</a:t>
            </a:r>
          </a:p>
          <a:p>
            <a:r>
              <a:rPr lang="en-US" dirty="0" smtClean="0"/>
              <a:t>The higher the contact, the lower the prejudice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09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Limits:</a:t>
            </a:r>
          </a:p>
          <a:p>
            <a:r>
              <a:rPr lang="en-US" dirty="0" smtClean="0"/>
              <a:t>Why does the intergroup contact reduce prejudices?</a:t>
            </a:r>
          </a:p>
          <a:p>
            <a:r>
              <a:rPr lang="en-US" dirty="0" smtClean="0"/>
              <a:t>Which is the process that leads inter-group contact to reduce prejudice?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2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Limits:</a:t>
            </a:r>
          </a:p>
          <a:p>
            <a:r>
              <a:rPr lang="en-US" dirty="0" smtClean="0"/>
              <a:t>Previous studies has measured very often inter-group contact. </a:t>
            </a:r>
          </a:p>
          <a:p>
            <a:r>
              <a:rPr lang="en-US" dirty="0" smtClean="0"/>
              <a:t>What happens when inter-group contact is manipulated?</a:t>
            </a:r>
          </a:p>
          <a:p>
            <a:r>
              <a:rPr lang="en-US" dirty="0" smtClean="0"/>
              <a:t>Which type of exemplars one should come across to change his/her prejudice?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3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for a cognitive model or inter-group model that can account for the observed effects (and null effects, see the effect size of the meta</a:t>
            </a:r>
            <a:r>
              <a:rPr lang="en-US" smtClean="0"/>
              <a:t>-analyses)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8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traditional approach </a:t>
            </a:r>
            <a:r>
              <a:rPr lang="en-US" dirty="0" smtClean="0"/>
              <a:t>claims that</a:t>
            </a:r>
          </a:p>
          <a:p>
            <a:r>
              <a:rPr lang="en-US" dirty="0"/>
              <a:t>C</a:t>
            </a:r>
            <a:r>
              <a:rPr lang="en-US" dirty="0" smtClean="0"/>
              <a:t>) the inter-group relations would allow us to gather more accurate impressions of group members in the hic et nun</a:t>
            </a:r>
          </a:p>
          <a:p>
            <a:r>
              <a:rPr lang="en-US" dirty="0" smtClean="0"/>
              <a:t>Hence, we could revise our beliefs about that group (generalization)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5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2292537"/>
            <a:ext cx="9009529" cy="367076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800" b="1" dirty="0" smtClean="0"/>
              <a:t>How to change stereotypes and reduce prejudices…</a:t>
            </a:r>
          </a:p>
          <a:p>
            <a:pPr marL="0" indent="0" algn="ctr">
              <a:buNone/>
            </a:pPr>
            <a:r>
              <a:rPr lang="en-US" sz="2800" dirty="0" smtClean="0"/>
              <a:t>A guideline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9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Sociological observations:</a:t>
            </a:r>
          </a:p>
          <a:p>
            <a:r>
              <a:rPr lang="en-US" dirty="0" err="1" smtClean="0"/>
              <a:t>Brophy</a:t>
            </a:r>
            <a:r>
              <a:rPr lang="en-US" dirty="0" smtClean="0"/>
              <a:t> (1946):</a:t>
            </a:r>
          </a:p>
          <a:p>
            <a:r>
              <a:rPr lang="en-US" sz="2100" dirty="0" smtClean="0"/>
              <a:t>After the US Merchant Marine began desegregating, the more voyages the White seamen took with Blacks, the more positive their racial attitudes became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474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Cognitive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Sociological observations:</a:t>
            </a:r>
          </a:p>
          <a:p>
            <a:r>
              <a:rPr lang="en-US" dirty="0" err="1" smtClean="0"/>
              <a:t>Kephart</a:t>
            </a:r>
            <a:r>
              <a:rPr lang="en-US" dirty="0" smtClean="0"/>
              <a:t> (1957):</a:t>
            </a:r>
          </a:p>
          <a:p>
            <a:r>
              <a:rPr lang="en-US" sz="2100" dirty="0" smtClean="0"/>
              <a:t>White police officers who worked with Black colleagues later objected less to having Blacks join their police districts, teaming with a Black partner, and taking orders from Black officers.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7808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207</TotalTime>
  <Words>1144</Words>
  <Application>Microsoft Macintosh PowerPoint</Application>
  <PresentationFormat>Presentazione su schermo (4:3)</PresentationFormat>
  <Paragraphs>190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Perception</vt:lpstr>
      <vt:lpstr>The contact hypothesis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Priming valutativo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  <vt:lpstr>The Cognitive Perspective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contact hypothesis</dc:title>
  <dc:creator>Andrea Carnaghi</dc:creator>
  <cp:lastModifiedBy>Andrea Carnaghi</cp:lastModifiedBy>
  <cp:revision>23</cp:revision>
  <dcterms:created xsi:type="dcterms:W3CDTF">2016-02-25T14:31:54Z</dcterms:created>
  <dcterms:modified xsi:type="dcterms:W3CDTF">2019-03-07T08:38:48Z</dcterms:modified>
</cp:coreProperties>
</file>