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72" r:id="rId10"/>
    <p:sldId id="265" r:id="rId11"/>
    <p:sldId id="266" r:id="rId12"/>
    <p:sldId id="271" r:id="rId13"/>
    <p:sldId id="267" r:id="rId14"/>
    <p:sldId id="268" r:id="rId15"/>
    <p:sldId id="269" r:id="rId16"/>
    <p:sldId id="270" r:id="rId17"/>
    <p:sldId id="276" r:id="rId18"/>
    <p:sldId id="278" r:id="rId19"/>
    <p:sldId id="280" r:id="rId20"/>
    <p:sldId id="279" r:id="rId21"/>
    <p:sldId id="281" r:id="rId22"/>
    <p:sldId id="282" r:id="rId23"/>
    <p:sldId id="283" r:id="rId24"/>
    <p:sldId id="284" r:id="rId25"/>
    <p:sldId id="285" r:id="rId26"/>
    <p:sldId id="277" r:id="rId27"/>
    <p:sldId id="286" r:id="rId28"/>
    <p:sldId id="287" r:id="rId29"/>
    <p:sldId id="273" r:id="rId30"/>
    <p:sldId id="274" r:id="rId31"/>
    <p:sldId id="275" r:id="rId32"/>
    <p:sldId id="288" r:id="rId33"/>
    <p:sldId id="289" r:id="rId34"/>
    <p:sldId id="290" r:id="rId35"/>
    <p:sldId id="291" r:id="rId36"/>
    <p:sldId id="292" r:id="rId37"/>
    <p:sldId id="293" r:id="rId38"/>
    <p:sldId id="294" r:id="rId39"/>
    <p:sldId id="295" r:id="rId40"/>
    <p:sldId id="316" r:id="rId41"/>
    <p:sldId id="296" r:id="rId42"/>
    <p:sldId id="297" r:id="rId43"/>
    <p:sldId id="298" r:id="rId44"/>
    <p:sldId id="299" r:id="rId45"/>
    <p:sldId id="300" r:id="rId46"/>
    <p:sldId id="301" r:id="rId47"/>
    <p:sldId id="302"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0" d="100"/>
          <a:sy n="100" d="100"/>
        </p:scale>
        <p:origin x="-80" y="4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viewProps" Target="viewProps.xml"/><Relationship Id="rId64" Type="http://schemas.openxmlformats.org/officeDocument/2006/relationships/theme" Target="theme/theme1.xml"/><Relationship Id="rId65"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printerSettings" Target="printerSettings/printerSettings1.bin"/><Relationship Id="rId62"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it-IT" smtClean="0"/>
              <a:t>Click to edit Master title style</a:t>
            </a:r>
            <a:endParaRPr/>
          </a:p>
        </p:txBody>
      </p:sp>
      <p:sp>
        <p:nvSpPr>
          <p:cNvPr id="3" name="Subtitle 2"/>
          <p:cNvSpPr>
            <a:spLocks noGrp="1"/>
          </p:cNvSpPr>
          <p:nvPr>
            <p:ph type="subTitle" idx="1"/>
          </p:nvPr>
        </p:nvSpPr>
        <p:spPr>
          <a:xfrm>
            <a:off x="914400" y="3034553"/>
            <a:ext cx="80010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Click to edit Master subtitle style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10/03/21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it-IT" smtClean="0"/>
              <a:t>Click to edit Master title style</a:t>
            </a:r>
            <a:endParaRPr/>
          </a:p>
        </p:txBody>
      </p:sp>
      <p:sp>
        <p:nvSpPr>
          <p:cNvPr id="3" name="Picture Placeholder 2"/>
          <p:cNvSpPr>
            <a:spLocks noGrp="1"/>
          </p:cNvSpPr>
          <p:nvPr>
            <p:ph type="pic" idx="1"/>
          </p:nvPr>
        </p:nvSpPr>
        <p:spPr>
          <a:xfrm>
            <a:off x="5487987" y="2048256"/>
            <a:ext cx="3427413" cy="4206240"/>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Drag picture to placeholder or click icon to add</a:t>
            </a:r>
            <a:endParaRPr/>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Clr>
                <a:schemeClr val="accent1"/>
              </a:buClr>
              <a:buFont typeface="Wingdings 2" pitchFamily="18" charset="2"/>
              <a:buNone/>
            </a:pPr>
            <a:r>
              <a:rPr lang="it-IT"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10/03/21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it-IT"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Click to edit Master subtitle style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10/03/21</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2980944"/>
          </a:xfrm>
        </p:spPr>
        <p:txBody>
          <a:bodyPr>
            <a:normAutofit/>
          </a:bodyPr>
          <a:lstStyle>
            <a:lvl1pPr marL="0" indent="0">
              <a:buNone/>
              <a:defRPr sz="1800"/>
            </a:lvl1pPr>
          </a:lstStyle>
          <a:p>
            <a:r>
              <a:rPr lang="it-IT"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it-IT"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Click to edit Master subtitle style</a:t>
            </a:r>
            <a:endParaRPr dirty="0"/>
          </a:p>
        </p:txBody>
      </p:sp>
      <p:sp>
        <p:nvSpPr>
          <p:cNvPr id="4" name="Date Placeholder 3"/>
          <p:cNvSpPr>
            <a:spLocks noGrp="1"/>
          </p:cNvSpPr>
          <p:nvPr>
            <p:ph type="dt" sz="half" idx="10"/>
          </p:nvPr>
        </p:nvSpPr>
        <p:spPr>
          <a:xfrm>
            <a:off x="6580094" y="188259"/>
            <a:ext cx="2133600" cy="365125"/>
          </a:xfrm>
        </p:spPr>
        <p:txBody>
          <a:bodyPr/>
          <a:lstStyle/>
          <a:p>
            <a:fld id="{70FAA508-F0CD-46EA-95FB-26B559A0B5D9}" type="datetimeFigureOut">
              <a:rPr lang="en-US" smtClean="0"/>
              <a:t>10/03/21</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3986784" cy="2980944"/>
          </a:xfrm>
        </p:spPr>
        <p:txBody>
          <a:bodyPr>
            <a:normAutofit/>
          </a:bodyPr>
          <a:lstStyle>
            <a:lvl1pPr marL="0" indent="0">
              <a:buNone/>
              <a:defRPr sz="1800"/>
            </a:lvl1pPr>
          </a:lstStyle>
          <a:p>
            <a:r>
              <a:rPr lang="it-IT" smtClean="0"/>
              <a:t>Drag picture to placeholder or click icon to add</a:t>
            </a:r>
            <a:endParaRPr/>
          </a:p>
        </p:txBody>
      </p:sp>
      <p:sp>
        <p:nvSpPr>
          <p:cNvPr id="7" name="Picture Placeholder 8"/>
          <p:cNvSpPr>
            <a:spLocks noGrp="1"/>
          </p:cNvSpPr>
          <p:nvPr>
            <p:ph type="pic" sz="quarter" idx="14"/>
          </p:nvPr>
        </p:nvSpPr>
        <p:spPr>
          <a:xfrm>
            <a:off x="4928616" y="1129553"/>
            <a:ext cx="3986784" cy="2980944"/>
          </a:xfrm>
        </p:spPr>
        <p:txBody>
          <a:bodyPr>
            <a:normAutofit/>
          </a:bodyPr>
          <a:lstStyle>
            <a:lvl1pPr marL="0" indent="0">
              <a:buNone/>
              <a:defRPr sz="1800"/>
            </a:lvl1pPr>
          </a:lstStyle>
          <a:p>
            <a:r>
              <a:rPr lang="it-IT"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it-IT"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Click to edit Master subtitle style</a:t>
            </a:r>
            <a:endParaRPr/>
          </a:p>
        </p:txBody>
      </p:sp>
      <p:sp>
        <p:nvSpPr>
          <p:cNvPr id="4" name="Date Placeholder 3"/>
          <p:cNvSpPr>
            <a:spLocks noGrp="1"/>
          </p:cNvSpPr>
          <p:nvPr>
            <p:ph type="dt" sz="half" idx="10"/>
          </p:nvPr>
        </p:nvSpPr>
        <p:spPr>
          <a:xfrm>
            <a:off x="6580094" y="188259"/>
            <a:ext cx="2133600" cy="365125"/>
          </a:xfrm>
        </p:spPr>
        <p:txBody>
          <a:bodyPr/>
          <a:lstStyle/>
          <a:p>
            <a:fld id="{70FAA508-F0CD-46EA-95FB-26B559A0B5D9}" type="datetimeFigureOut">
              <a:rPr lang="en-US" smtClean="0"/>
              <a:t>10/03/21</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6601968" cy="2980944"/>
          </a:xfrm>
        </p:spPr>
        <p:txBody>
          <a:bodyPr>
            <a:normAutofit/>
          </a:bodyPr>
          <a:lstStyle>
            <a:lvl1pPr marL="0" indent="0">
              <a:buNone/>
              <a:defRPr sz="1800"/>
            </a:lvl1pPr>
          </a:lstStyle>
          <a:p>
            <a:r>
              <a:rPr lang="it-IT" smtClean="0"/>
              <a:t>Drag picture to placeholder or click icon to add</a:t>
            </a:r>
            <a:endParaRPr/>
          </a:p>
        </p:txBody>
      </p:sp>
      <p:sp>
        <p:nvSpPr>
          <p:cNvPr id="7" name="Picture Placeholder 8"/>
          <p:cNvSpPr>
            <a:spLocks noGrp="1"/>
          </p:cNvSpPr>
          <p:nvPr>
            <p:ph type="pic" sz="quarter" idx="14"/>
          </p:nvPr>
        </p:nvSpPr>
        <p:spPr>
          <a:xfrm>
            <a:off x="7543800" y="1129553"/>
            <a:ext cx="1371600" cy="1481328"/>
          </a:xfrm>
        </p:spPr>
        <p:txBody>
          <a:bodyPr>
            <a:normAutofit/>
          </a:bodyPr>
          <a:lstStyle>
            <a:lvl1pPr marL="0" indent="0">
              <a:buNone/>
              <a:defRPr sz="1800"/>
            </a:lvl1pPr>
          </a:lstStyle>
          <a:p>
            <a:r>
              <a:rPr lang="it-IT" smtClean="0"/>
              <a:t>Drag picture to placeholder or click icon to add</a:t>
            </a:r>
            <a:endParaRPr/>
          </a:p>
        </p:txBody>
      </p:sp>
      <p:sp>
        <p:nvSpPr>
          <p:cNvPr id="8" name="Picture Placeholder 8"/>
          <p:cNvSpPr>
            <a:spLocks noGrp="1"/>
          </p:cNvSpPr>
          <p:nvPr>
            <p:ph type="pic" sz="quarter" idx="15"/>
          </p:nvPr>
        </p:nvSpPr>
        <p:spPr>
          <a:xfrm>
            <a:off x="7543800" y="2629169"/>
            <a:ext cx="1371600" cy="1481328"/>
          </a:xfrm>
        </p:spPr>
        <p:txBody>
          <a:bodyPr>
            <a:normAutofit/>
          </a:bodyPr>
          <a:lstStyle>
            <a:lvl1pPr marL="0" indent="0">
              <a:buNone/>
              <a:defRPr sz="1800"/>
            </a:lvl1pPr>
          </a:lstStyle>
          <a:p>
            <a:r>
              <a:rPr lang="it-IT" smtClean="0"/>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10/03/21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it-IT" smtClean="0"/>
              <a:t>Click to edit Master title style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lvl5pPr>
              <a:defRPr/>
            </a:lvl5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10/03/21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10/03/21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it-IT" smtClean="0"/>
              <a:t>Click to edit Master title style</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t" anchorCtr="0"/>
          <a:lstStyle>
            <a:lvl1pPr marL="0" indent="0" algn="l" defTabSz="914400" rtl="0" eaLnBrk="1" latinLnBrk="0" hangingPunct="1">
              <a:spcBef>
                <a:spcPts val="300"/>
              </a:spcBef>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Click to edit Master subtitle style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10/03/21</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3886200"/>
          </a:xfrm>
        </p:spPr>
        <p:txBody>
          <a:bodyPr>
            <a:normAutofit/>
          </a:bodyPr>
          <a:lstStyle>
            <a:lvl1pPr marL="0" indent="0">
              <a:buNone/>
              <a:defRPr sz="1800"/>
            </a:lvl1pPr>
          </a:lstStyle>
          <a:p>
            <a:r>
              <a:rPr lang="it-IT"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vert="horz" lIns="1188720" tIns="45720" rIns="274320" bIns="45720" rtlCol="0" anchor="b" anchorCtr="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it-IT" smtClean="0"/>
              <a:t>Click to edit Master title style</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ctr" anchorCtr="0">
            <a:normAutofit/>
          </a:bodyPr>
          <a:lstStyle>
            <a:lvl1pPr marL="0" indent="0" algn="l" defTabSz="914400" rtl="0" eaLnBrk="1" latinLnBrk="0" hangingPunct="1">
              <a:spcBef>
                <a:spcPts val="3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Click to edit Master text styles</a:t>
            </a:r>
          </a:p>
        </p:txBody>
      </p:sp>
      <p:sp>
        <p:nvSpPr>
          <p:cNvPr id="4" name="Date Placeholder 3"/>
          <p:cNvSpPr>
            <a:spLocks noGrp="1"/>
          </p:cNvSpPr>
          <p:nvPr>
            <p:ph type="dt" sz="half" idx="10"/>
          </p:nvPr>
        </p:nvSpPr>
        <p:spPr/>
        <p:txBody>
          <a:bodyPr/>
          <a:lstStyle/>
          <a:p>
            <a:fld id="{70FAA508-F0CD-46EA-95FB-26B559A0B5D9}" type="datetimeFigureOut">
              <a:rPr lang="en-US" smtClean="0"/>
              <a:t>10/03/21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10/03/21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Click to edit Master title style</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Click to edit Master text styles</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Click to edit Master text styles</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7" name="Date Placeholder 6"/>
          <p:cNvSpPr>
            <a:spLocks noGrp="1"/>
          </p:cNvSpPr>
          <p:nvPr>
            <p:ph type="dt" sz="half" idx="10"/>
          </p:nvPr>
        </p:nvSpPr>
        <p:spPr>
          <a:xfrm>
            <a:off x="6580094" y="188259"/>
            <a:ext cx="2133600" cy="365125"/>
          </a:xfrm>
        </p:spPr>
        <p:txBody>
          <a:bodyPr/>
          <a:lstStyle/>
          <a:p>
            <a:fld id="{70FAA508-F0CD-46EA-95FB-26B559A0B5D9}" type="datetimeFigureOut">
              <a:rPr lang="en-US" smtClean="0"/>
              <a:t>10/03/21</a:t>
            </a:fld>
            <a:endParaRPr lang="en-US"/>
          </a:p>
        </p:txBody>
      </p:sp>
      <p:sp>
        <p:nvSpPr>
          <p:cNvPr id="8" name="Footer Placeholder 7"/>
          <p:cNvSpPr>
            <a:spLocks noGrp="1"/>
          </p:cNvSpPr>
          <p:nvPr>
            <p:ph type="ftr" sz="quarter" idx="11"/>
          </p:nvPr>
        </p:nvSpPr>
        <p:spPr>
          <a:xfrm>
            <a:off x="1120588" y="188259"/>
            <a:ext cx="2895600" cy="365125"/>
          </a:xfrm>
        </p:spPr>
        <p:txBody>
          <a:bodyPr/>
          <a:lstStyle/>
          <a:p>
            <a:endParaRPr lang="en-US"/>
          </a:p>
        </p:txBody>
      </p:sp>
      <p:sp>
        <p:nvSpPr>
          <p:cNvPr id="9" name="Slide Number Placeholder 8"/>
          <p:cNvSpPr>
            <a:spLocks noGrp="1"/>
          </p:cNvSpPr>
          <p:nvPr>
            <p:ph type="sldNum" sz="quarter" idx="12"/>
          </p:nvPr>
        </p:nvSpPr>
        <p:spPr/>
        <p:txBody>
          <a:bodyPr/>
          <a:lstStyle/>
          <a:p>
            <a:fld id="{4A822907-8A9D-4F6B-98F6-913902AD56B5}" type="slidenum">
              <a:rPr lang="en-US" smtClean="0"/>
              <a:t>‹n.›</a:t>
            </a:fld>
            <a:endParaRPr lang="en-US"/>
          </a:p>
        </p:txBody>
      </p:sp>
      <p:cxnSp>
        <p:nvCxnSpPr>
          <p:cNvPr id="11" name="Straight Connector 10"/>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a:p>
        </p:txBody>
      </p:sp>
      <p:sp>
        <p:nvSpPr>
          <p:cNvPr id="3" name="Date Placeholder 2"/>
          <p:cNvSpPr>
            <a:spLocks noGrp="1"/>
          </p:cNvSpPr>
          <p:nvPr>
            <p:ph type="dt" sz="half" idx="10"/>
          </p:nvPr>
        </p:nvSpPr>
        <p:spPr/>
        <p:txBody>
          <a:bodyPr/>
          <a:lstStyle/>
          <a:p>
            <a:fld id="{70FAA508-F0CD-46EA-95FB-26B559A0B5D9}" type="datetimeFigureOut">
              <a:rPr lang="en-US" smtClean="0"/>
              <a:t>10/03/21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FAA508-F0CD-46EA-95FB-26B559A0B5D9}" type="datetimeFigureOut">
              <a:rPr lang="en-US" smtClean="0"/>
              <a:t>10/03/21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it-IT" smtClean="0"/>
              <a:t>Click to edit Master title style</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marL="2055813" indent="-344488">
              <a:defRPr sz="2000"/>
            </a:lvl6pPr>
            <a:lvl7pPr marL="2055813" indent="-344488">
              <a:defRPr sz="2000"/>
            </a:lvl7pPr>
            <a:lvl8pPr marL="2055813" indent="-344488">
              <a:defRPr sz="2000"/>
            </a:lvl8pPr>
            <a:lvl9pPr marL="2055813" indent="-344488">
              <a:defRPr sz="20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10/03/21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123856"/>
            <a:ext cx="8913813" cy="914400"/>
          </a:xfrm>
          <a:prstGeom prst="rect">
            <a:avLst/>
          </a:prstGeom>
          <a:solidFill>
            <a:schemeClr val="tx2"/>
          </a:solidFill>
        </p:spPr>
        <p:txBody>
          <a:bodyPr vert="horz" lIns="1188720" tIns="45720" rIns="274320" bIns="45720" rtlCol="0" anchor="ctr">
            <a:normAutofit/>
          </a:bodyPr>
          <a:lstStyle/>
          <a:p>
            <a:r>
              <a:rPr lang="it-IT" smtClean="0"/>
              <a:t>Click to edit Master title style</a:t>
            </a:r>
            <a:endParaRPr/>
          </a:p>
        </p:txBody>
      </p:sp>
      <p:sp>
        <p:nvSpPr>
          <p:cNvPr id="3" name="Text Placeholder 2"/>
          <p:cNvSpPr>
            <a:spLocks noGrp="1"/>
          </p:cNvSpPr>
          <p:nvPr>
            <p:ph type="body" idx="1"/>
          </p:nvPr>
        </p:nvSpPr>
        <p:spPr>
          <a:xfrm>
            <a:off x="1114424" y="2595562"/>
            <a:ext cx="7610476" cy="3670767"/>
          </a:xfrm>
          <a:prstGeom prst="rect">
            <a:avLst/>
          </a:prstGeom>
        </p:spPr>
        <p:txBody>
          <a:bodyPr vert="horz" lIns="91440" tIns="45720" rIns="91440" bIns="45720" rtlCol="0">
            <a:normAutofit/>
          </a:body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4" name="Date Placeholder 3"/>
          <p:cNvSpPr>
            <a:spLocks noGrp="1"/>
          </p:cNvSpPr>
          <p:nvPr>
            <p:ph type="dt" sz="half" idx="2"/>
          </p:nvPr>
        </p:nvSpPr>
        <p:spPr>
          <a:xfrm>
            <a:off x="6580094" y="188259"/>
            <a:ext cx="2133600" cy="365125"/>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70FAA508-F0CD-46EA-95FB-26B559A0B5D9}" type="datetimeFigureOut">
              <a:rPr lang="en-US" smtClean="0"/>
              <a:t>10/03/21</a:t>
            </a:fld>
            <a:endParaRPr lang="en-US"/>
          </a:p>
        </p:txBody>
      </p:sp>
      <p:sp>
        <p:nvSpPr>
          <p:cNvPr id="5" name="Footer Placeholder 4"/>
          <p:cNvSpPr>
            <a:spLocks noGrp="1"/>
          </p:cNvSpPr>
          <p:nvPr>
            <p:ph type="ftr" sz="quarter" idx="3"/>
          </p:nvPr>
        </p:nvSpPr>
        <p:spPr>
          <a:xfrm>
            <a:off x="1120588" y="188259"/>
            <a:ext cx="2895600" cy="365125"/>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789894" y="6569075"/>
            <a:ext cx="457200" cy="365125"/>
          </a:xfrm>
          <a:prstGeom prst="rect">
            <a:avLst/>
          </a:prstGeom>
        </p:spPr>
        <p:txBody>
          <a:bodyPr vert="horz" lIns="91440" tIns="45720" rIns="91440" bIns="45720" rtlCol="0" anchor="ctr"/>
          <a:lstStyle>
            <a:lvl1pPr algn="ctr">
              <a:defRPr sz="800">
                <a:solidFill>
                  <a:schemeClr val="tx1">
                    <a:lumMod val="65000"/>
                    <a:lumOff val="35000"/>
                  </a:schemeClr>
                </a:solidFill>
              </a:defRPr>
            </a:lvl1pPr>
          </a:lstStyle>
          <a:p>
            <a:fld id="{4A822907-8A9D-4F6B-98F6-913902AD56B5}" type="slidenum">
              <a:rPr lang="en-US" smtClean="0"/>
              <a:t>‹n.›</a:t>
            </a:fld>
            <a:endParaRPr lang="en-US"/>
          </a:p>
        </p:txBody>
      </p:sp>
      <p:sp>
        <p:nvSpPr>
          <p:cNvPr id="7" name="Rectangle 6"/>
          <p:cNvSpPr/>
          <p:nvPr/>
        </p:nvSpPr>
        <p:spPr>
          <a:xfrm>
            <a:off x="914400" y="0"/>
            <a:ext cx="7999413" cy="18288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914400" y="6675120"/>
            <a:ext cx="7999413" cy="18288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marL="0" indent="0"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Cognitive model of stereotype change: </a:t>
            </a:r>
            <a:r>
              <a:rPr lang="en-US" dirty="0" err="1" smtClean="0"/>
              <a:t>Hewstone</a:t>
            </a:r>
            <a:r>
              <a:rPr lang="en-US" dirty="0" smtClean="0"/>
              <a:t> &amp; </a:t>
            </a:r>
            <a:r>
              <a:rPr lang="en-US" dirty="0"/>
              <a:t>J</a:t>
            </a:r>
            <a:r>
              <a:rPr lang="en-US" dirty="0" smtClean="0"/>
              <a:t>ohnston</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528346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lstStyle/>
          <a:p>
            <a:r>
              <a:rPr lang="en-US" dirty="0" smtClean="0"/>
              <a:t>The </a:t>
            </a:r>
            <a:r>
              <a:rPr lang="en-US" b="1" dirty="0" smtClean="0"/>
              <a:t>conversion</a:t>
            </a:r>
            <a:r>
              <a:rPr lang="en-US" dirty="0" smtClean="0"/>
              <a:t> model predicts a radical change in response to dramatic disconfirming information but no change in response to minor disconfirming information</a:t>
            </a:r>
          </a:p>
          <a:p>
            <a:endParaRPr lang="en-US" dirty="0" smtClean="0"/>
          </a:p>
          <a:p>
            <a:pPr marL="0" indent="0">
              <a:buNone/>
            </a:pPr>
            <a:endParaRPr lang="en-US" dirty="0" smtClean="0"/>
          </a:p>
        </p:txBody>
      </p:sp>
    </p:spTree>
    <p:extLst>
      <p:ext uri="{BB962C8B-B14F-4D97-AF65-F5344CB8AC3E}">
        <p14:creationId xmlns:p14="http://schemas.microsoft.com/office/powerpoint/2010/main" val="2661401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lstStyle/>
          <a:p>
            <a:r>
              <a:rPr lang="en-US" dirty="0" smtClean="0"/>
              <a:t>Extreme disconfirming information, compared to less extreme disconfirming information, should provoke greater stereotype change.</a:t>
            </a:r>
          </a:p>
        </p:txBody>
      </p:sp>
    </p:spTree>
    <p:extLst>
      <p:ext uri="{BB962C8B-B14F-4D97-AF65-F5344CB8AC3E}">
        <p14:creationId xmlns:p14="http://schemas.microsoft.com/office/powerpoint/2010/main" val="327522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lstStyle/>
          <a:p>
            <a:r>
              <a:rPr lang="en-US" dirty="0" smtClean="0"/>
              <a:t>This prediction is based on the idea that extreme disconfirming members are extremely </a:t>
            </a:r>
            <a:r>
              <a:rPr lang="en-US" b="1" dirty="0" smtClean="0"/>
              <a:t>salient</a:t>
            </a:r>
            <a:r>
              <a:rPr lang="en-US" dirty="0" smtClean="0"/>
              <a:t> and their content should be more </a:t>
            </a:r>
            <a:r>
              <a:rPr lang="en-US" b="1" dirty="0" smtClean="0"/>
              <a:t>available</a:t>
            </a:r>
            <a:r>
              <a:rPr lang="en-US" dirty="0" smtClean="0"/>
              <a:t> when judging the group as a whole </a:t>
            </a:r>
          </a:p>
        </p:txBody>
      </p:sp>
    </p:spTree>
    <p:extLst>
      <p:ext uri="{BB962C8B-B14F-4D97-AF65-F5344CB8AC3E}">
        <p14:creationId xmlns:p14="http://schemas.microsoft.com/office/powerpoint/2010/main" val="2710878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lstStyle/>
          <a:p>
            <a:r>
              <a:rPr lang="en-US" dirty="0" smtClean="0"/>
              <a:t>The </a:t>
            </a:r>
            <a:r>
              <a:rPr lang="en-US" b="1" dirty="0" smtClean="0"/>
              <a:t>subtyping</a:t>
            </a:r>
            <a:r>
              <a:rPr lang="en-US" dirty="0" smtClean="0"/>
              <a:t> model proposes a hierarchical structure, discriminations within the group being created in response to disconfirming information</a:t>
            </a:r>
          </a:p>
          <a:p>
            <a:r>
              <a:rPr lang="en-US" dirty="0" smtClean="0"/>
              <a:t>This leads to the formation of a </a:t>
            </a:r>
            <a:r>
              <a:rPr lang="en-US" i="1" dirty="0" smtClean="0"/>
              <a:t>subtypes</a:t>
            </a:r>
            <a:r>
              <a:rPr lang="en-US" dirty="0" smtClean="0"/>
              <a:t> which are considered as unrepresentative of the category as a whole</a:t>
            </a:r>
          </a:p>
          <a:p>
            <a:endParaRPr lang="en-US" dirty="0" smtClean="0"/>
          </a:p>
        </p:txBody>
      </p:sp>
    </p:spTree>
    <p:extLst>
      <p:ext uri="{BB962C8B-B14F-4D97-AF65-F5344CB8AC3E}">
        <p14:creationId xmlns:p14="http://schemas.microsoft.com/office/powerpoint/2010/main" val="39195973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lstStyle/>
          <a:p>
            <a:r>
              <a:rPr lang="en-US" dirty="0" smtClean="0"/>
              <a:t>The disconfirming members could be then perceived as </a:t>
            </a:r>
            <a:r>
              <a:rPr lang="en-US" i="1" dirty="0" smtClean="0"/>
              <a:t>atypical</a:t>
            </a:r>
            <a:r>
              <a:rPr lang="en-US" dirty="0" smtClean="0"/>
              <a:t> with respect to the group</a:t>
            </a:r>
          </a:p>
          <a:p>
            <a:r>
              <a:rPr lang="en-US" dirty="0" smtClean="0"/>
              <a:t>The </a:t>
            </a:r>
            <a:r>
              <a:rPr lang="en-US" i="1" dirty="0" smtClean="0"/>
              <a:t>atypical</a:t>
            </a:r>
            <a:r>
              <a:rPr lang="en-US" dirty="0" smtClean="0"/>
              <a:t> member is then seen as an exception, irrelevant to the group </a:t>
            </a:r>
          </a:p>
          <a:p>
            <a:r>
              <a:rPr lang="en-US" dirty="0" smtClean="0"/>
              <a:t>The member-to-group generalization (inductive inference) is blocked, as inductive processes are less likely to occur if the member is atypical</a:t>
            </a:r>
          </a:p>
          <a:p>
            <a:endParaRPr lang="en-US" dirty="0" smtClean="0"/>
          </a:p>
        </p:txBody>
      </p:sp>
    </p:spTree>
    <p:extLst>
      <p:ext uri="{BB962C8B-B14F-4D97-AF65-F5344CB8AC3E}">
        <p14:creationId xmlns:p14="http://schemas.microsoft.com/office/powerpoint/2010/main" val="1414047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lstStyle/>
          <a:p>
            <a:r>
              <a:rPr lang="en-US" dirty="0" smtClean="0"/>
              <a:t>Alternatively, the disconfirming members failed to activated the category (as it has been re-categorized)</a:t>
            </a:r>
          </a:p>
          <a:p>
            <a:r>
              <a:rPr lang="en-US" dirty="0" smtClean="0"/>
              <a:t>The disconfirming member is not processed as member of the target group, but it can be re-categorized (remember the example of the Black scientist)</a:t>
            </a:r>
          </a:p>
          <a:p>
            <a:r>
              <a:rPr lang="en-US" dirty="0" smtClean="0"/>
              <a:t>When thinking about the group, that member is not activated/available</a:t>
            </a:r>
          </a:p>
          <a:p>
            <a:r>
              <a:rPr lang="en-US" dirty="0" smtClean="0"/>
              <a:t>the group stereotype remained intact</a:t>
            </a:r>
          </a:p>
          <a:p>
            <a:endParaRPr lang="en-US" dirty="0" smtClean="0"/>
          </a:p>
        </p:txBody>
      </p:sp>
    </p:spTree>
    <p:extLst>
      <p:ext uri="{BB962C8B-B14F-4D97-AF65-F5344CB8AC3E}">
        <p14:creationId xmlns:p14="http://schemas.microsoft.com/office/powerpoint/2010/main" val="35292141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lstStyle/>
          <a:p>
            <a:r>
              <a:rPr lang="en-US" dirty="0" smtClean="0"/>
              <a:t>The subtyping model is a model of ‘no-change’</a:t>
            </a:r>
          </a:p>
          <a:p>
            <a:r>
              <a:rPr lang="en-US" dirty="0" smtClean="0"/>
              <a:t>Although it indicates that changes might occur when perceivers is confronted with a moderately disconfirming member. That is, a member that is still perceived, at least in part, to be ‘associated’ with the group</a:t>
            </a:r>
          </a:p>
          <a:p>
            <a:r>
              <a:rPr lang="en-US" dirty="0" smtClean="0"/>
              <a:t>This prediction is antagonist to the prediction derived from the conversion model </a:t>
            </a:r>
          </a:p>
        </p:txBody>
      </p:sp>
    </p:spTree>
    <p:extLst>
      <p:ext uri="{BB962C8B-B14F-4D97-AF65-F5344CB8AC3E}">
        <p14:creationId xmlns:p14="http://schemas.microsoft.com/office/powerpoint/2010/main" val="1980680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lstStyle/>
          <a:p>
            <a:r>
              <a:rPr lang="en-US" dirty="0" smtClean="0"/>
              <a:t>Study 1:</a:t>
            </a:r>
          </a:p>
          <a:p>
            <a:r>
              <a:rPr lang="en-US" dirty="0"/>
              <a:t>Test what model is more effective in changing </a:t>
            </a:r>
            <a:r>
              <a:rPr lang="en-US" dirty="0" smtClean="0"/>
              <a:t>stereotypes (bookkeeping vs. conversion vs. subtyping)</a:t>
            </a:r>
            <a:endParaRPr lang="en-US" dirty="0"/>
          </a:p>
          <a:p>
            <a:r>
              <a:rPr lang="en-US" dirty="0"/>
              <a:t>That the role of several potential mediating variables in this respect (process)</a:t>
            </a:r>
          </a:p>
          <a:p>
            <a:pPr marL="0" indent="0">
              <a:buNone/>
            </a:pPr>
            <a:endParaRPr lang="en-US" dirty="0"/>
          </a:p>
          <a:p>
            <a:endParaRPr lang="en-US" dirty="0"/>
          </a:p>
        </p:txBody>
      </p:sp>
    </p:spTree>
    <p:extLst>
      <p:ext uri="{BB962C8B-B14F-4D97-AF65-F5344CB8AC3E}">
        <p14:creationId xmlns:p14="http://schemas.microsoft.com/office/powerpoint/2010/main" val="8437885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lstStyle/>
          <a:p>
            <a:r>
              <a:rPr lang="en-US" dirty="0" smtClean="0"/>
              <a:t>Study </a:t>
            </a:r>
            <a:r>
              <a:rPr lang="en-US" dirty="0" smtClean="0"/>
              <a:t>1</a:t>
            </a:r>
            <a:endParaRPr lang="en-US" dirty="0" smtClean="0"/>
          </a:p>
          <a:p>
            <a:r>
              <a:rPr lang="en-US" dirty="0" smtClean="0"/>
              <a:t>the number of disconfirming information is held constant while varying the number of disconfirming member</a:t>
            </a:r>
          </a:p>
          <a:p>
            <a:r>
              <a:rPr lang="en-US" dirty="0" smtClean="0"/>
              <a:t>This would allow to test whether the disconfirming unit is the number of disconfirming member</a:t>
            </a:r>
          </a:p>
          <a:p>
            <a:r>
              <a:rPr lang="en-US" dirty="0" smtClean="0"/>
              <a:t>(it does not allow to test whether the number of disconfirming information is the disconfirming unit)</a:t>
            </a:r>
          </a:p>
          <a:p>
            <a:pPr marL="0" indent="0">
              <a:buNone/>
            </a:pPr>
            <a:endParaRPr lang="en-US" dirty="0"/>
          </a:p>
          <a:p>
            <a:endParaRPr lang="en-US" dirty="0"/>
          </a:p>
        </p:txBody>
      </p:sp>
    </p:spTree>
    <p:extLst>
      <p:ext uri="{BB962C8B-B14F-4D97-AF65-F5344CB8AC3E}">
        <p14:creationId xmlns:p14="http://schemas.microsoft.com/office/powerpoint/2010/main" val="7694784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lstStyle/>
          <a:p>
            <a:r>
              <a:rPr lang="en-US" dirty="0" smtClean="0"/>
              <a:t>MATERIAL:</a:t>
            </a:r>
          </a:p>
          <a:p>
            <a:r>
              <a:rPr lang="en-US" dirty="0" smtClean="0"/>
              <a:t>PILOT 1 – N = 10 students were asked a) about groups around the university b) which, if any, groups were distinctive– what characteristics the group posses</a:t>
            </a:r>
          </a:p>
          <a:p>
            <a:r>
              <a:rPr lang="en-US" dirty="0"/>
              <a:t>six groups were the most frequently reported</a:t>
            </a:r>
          </a:p>
          <a:p>
            <a:r>
              <a:rPr lang="en-US" dirty="0" smtClean="0"/>
              <a:t>the </a:t>
            </a:r>
            <a:r>
              <a:rPr lang="en-US" dirty="0"/>
              <a:t>characteristics of these six groups fed the next pilot</a:t>
            </a:r>
          </a:p>
          <a:p>
            <a:endParaRPr lang="en-US" dirty="0" smtClean="0"/>
          </a:p>
          <a:p>
            <a:endParaRPr lang="en-US" dirty="0" smtClean="0"/>
          </a:p>
          <a:p>
            <a:pPr marL="0" indent="0">
              <a:buNone/>
            </a:pPr>
            <a:endParaRPr lang="en-US" dirty="0"/>
          </a:p>
          <a:p>
            <a:endParaRPr lang="en-US" dirty="0"/>
          </a:p>
        </p:txBody>
      </p:sp>
    </p:spTree>
    <p:extLst>
      <p:ext uri="{BB962C8B-B14F-4D97-AF65-F5344CB8AC3E}">
        <p14:creationId xmlns:p14="http://schemas.microsoft.com/office/powerpoint/2010/main" val="83917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Three models of stereotype change</a:t>
            </a:r>
            <a:endParaRPr lang="en-US" dirty="0"/>
          </a:p>
        </p:txBody>
      </p:sp>
      <p:sp>
        <p:nvSpPr>
          <p:cNvPr id="3" name="Content Placeholder 2"/>
          <p:cNvSpPr>
            <a:spLocks noGrp="1"/>
          </p:cNvSpPr>
          <p:nvPr>
            <p:ph idx="1"/>
          </p:nvPr>
        </p:nvSpPr>
        <p:spPr/>
        <p:txBody>
          <a:bodyPr/>
          <a:lstStyle/>
          <a:p>
            <a:r>
              <a:rPr lang="en-US" dirty="0" smtClean="0"/>
              <a:t>The authors defined stereotype change as…</a:t>
            </a:r>
          </a:p>
          <a:p>
            <a:r>
              <a:rPr lang="en-US" dirty="0" smtClean="0"/>
              <a:t>A) it must be possible to change stereotypes by removing features</a:t>
            </a:r>
          </a:p>
          <a:p>
            <a:r>
              <a:rPr lang="en-US" dirty="0" smtClean="0"/>
              <a:t>Decreasing stereotypical attributions</a:t>
            </a:r>
          </a:p>
        </p:txBody>
      </p:sp>
    </p:spTree>
    <p:extLst>
      <p:ext uri="{BB962C8B-B14F-4D97-AF65-F5344CB8AC3E}">
        <p14:creationId xmlns:p14="http://schemas.microsoft.com/office/powerpoint/2010/main" val="24816688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lstStyle/>
          <a:p>
            <a:r>
              <a:rPr lang="en-US" dirty="0" smtClean="0"/>
              <a:t>MATERIAL:</a:t>
            </a:r>
          </a:p>
          <a:p>
            <a:r>
              <a:rPr lang="en-US" dirty="0" smtClean="0"/>
              <a:t>Pilot 2 – N = 12 students were asked to rate each of these six groups on a) the characteristics reported in the previous pilot, b) additionally traits. </a:t>
            </a:r>
          </a:p>
          <a:p>
            <a:r>
              <a:rPr lang="en-US" dirty="0"/>
              <a:t> </a:t>
            </a:r>
            <a:r>
              <a:rPr lang="en-US" dirty="0" smtClean="0"/>
              <a:t>7-point scale, ranging from 1 = not at all to 7 = a lot</a:t>
            </a:r>
          </a:p>
          <a:p>
            <a:endParaRPr lang="en-US" dirty="0" smtClean="0"/>
          </a:p>
          <a:p>
            <a:pPr marL="0" indent="0">
              <a:buNone/>
            </a:pPr>
            <a:endParaRPr lang="en-US" dirty="0"/>
          </a:p>
          <a:p>
            <a:endParaRPr lang="en-US" dirty="0"/>
          </a:p>
        </p:txBody>
      </p:sp>
    </p:spTree>
    <p:extLst>
      <p:ext uri="{BB962C8B-B14F-4D97-AF65-F5344CB8AC3E}">
        <p14:creationId xmlns:p14="http://schemas.microsoft.com/office/powerpoint/2010/main" val="1694887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lstStyle/>
          <a:p>
            <a:r>
              <a:rPr lang="en-US" dirty="0" smtClean="0"/>
              <a:t>MATERIAL:</a:t>
            </a:r>
          </a:p>
          <a:p>
            <a:r>
              <a:rPr lang="en-US" dirty="0" smtClean="0"/>
              <a:t>Pilot 2 – taking into account the structure of the scale: 7-point scale, ranging from 1 = not at all to 7 = a lot – traits were classified as:</a:t>
            </a:r>
          </a:p>
          <a:p>
            <a:r>
              <a:rPr lang="en-US" b="1" dirty="0" smtClean="0"/>
              <a:t>Strongly characteristic</a:t>
            </a:r>
            <a:r>
              <a:rPr lang="en-US" dirty="0" smtClean="0"/>
              <a:t>: the mean score was among the 10 highest scores and there were no more than two subjects who rated the trait in the opposite direction of the scale midpoint from the group mean</a:t>
            </a:r>
          </a:p>
          <a:p>
            <a:endParaRPr lang="en-US" dirty="0" smtClean="0"/>
          </a:p>
          <a:p>
            <a:pPr marL="0" indent="0">
              <a:buNone/>
            </a:pPr>
            <a:endParaRPr lang="en-US" dirty="0"/>
          </a:p>
          <a:p>
            <a:endParaRPr lang="en-US" dirty="0"/>
          </a:p>
        </p:txBody>
      </p:sp>
    </p:spTree>
    <p:extLst>
      <p:ext uri="{BB962C8B-B14F-4D97-AF65-F5344CB8AC3E}">
        <p14:creationId xmlns:p14="http://schemas.microsoft.com/office/powerpoint/2010/main" val="38766866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lstStyle/>
          <a:p>
            <a:r>
              <a:rPr lang="en-US" dirty="0" smtClean="0"/>
              <a:t>MATERIAL:</a:t>
            </a:r>
          </a:p>
          <a:p>
            <a:r>
              <a:rPr lang="en-US" b="1" dirty="0" smtClean="0"/>
              <a:t>Strongly uncharacteristic</a:t>
            </a:r>
            <a:r>
              <a:rPr lang="en-US" dirty="0" smtClean="0"/>
              <a:t>: the mean score was among the 10 lowest scores and there were no more than two subjects who rated the trait in the opposite direction of the scale midpoint from the group mean</a:t>
            </a:r>
          </a:p>
          <a:p>
            <a:endParaRPr lang="en-US" dirty="0" smtClean="0"/>
          </a:p>
          <a:p>
            <a:pPr marL="0" indent="0">
              <a:buNone/>
            </a:pPr>
            <a:endParaRPr lang="en-US" dirty="0"/>
          </a:p>
          <a:p>
            <a:endParaRPr lang="en-US" dirty="0"/>
          </a:p>
        </p:txBody>
      </p:sp>
    </p:spTree>
    <p:extLst>
      <p:ext uri="{BB962C8B-B14F-4D97-AF65-F5344CB8AC3E}">
        <p14:creationId xmlns:p14="http://schemas.microsoft.com/office/powerpoint/2010/main" val="16211425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lstStyle/>
          <a:p>
            <a:r>
              <a:rPr lang="en-US" dirty="0" smtClean="0"/>
              <a:t>MATERIAL:</a:t>
            </a:r>
          </a:p>
          <a:p>
            <a:r>
              <a:rPr lang="en-US" b="1" dirty="0" smtClean="0"/>
              <a:t>irrelevant</a:t>
            </a:r>
            <a:r>
              <a:rPr lang="en-US" dirty="0" smtClean="0"/>
              <a:t>: the mean score for that trait was within 1 point of the scale midpoint and there were no more than two subjects who rated the trait more than 2 points from the scale midpoint</a:t>
            </a:r>
          </a:p>
          <a:p>
            <a:endParaRPr lang="en-US" dirty="0" smtClean="0"/>
          </a:p>
          <a:p>
            <a:pPr marL="0" indent="0">
              <a:buNone/>
            </a:pPr>
            <a:endParaRPr lang="en-US" dirty="0"/>
          </a:p>
          <a:p>
            <a:endParaRPr lang="en-US" dirty="0"/>
          </a:p>
        </p:txBody>
      </p:sp>
    </p:spTree>
    <p:extLst>
      <p:ext uri="{BB962C8B-B14F-4D97-AF65-F5344CB8AC3E}">
        <p14:creationId xmlns:p14="http://schemas.microsoft.com/office/powerpoint/2010/main" val="1512428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lstStyle/>
          <a:p>
            <a:r>
              <a:rPr lang="en-US" dirty="0" smtClean="0"/>
              <a:t>Pilot 3 – </a:t>
            </a:r>
          </a:p>
          <a:p>
            <a:r>
              <a:rPr lang="en-US" dirty="0" smtClean="0"/>
              <a:t>For each characteristic (see Pilot 2), a behavior  that confirm this trait and a behavior that disconfirms this trait was found</a:t>
            </a:r>
          </a:p>
          <a:p>
            <a:r>
              <a:rPr lang="en-US" dirty="0" smtClean="0"/>
              <a:t>N = 8 participants rated how good example of the trait was the behavior  </a:t>
            </a:r>
          </a:p>
          <a:p>
            <a:r>
              <a:rPr lang="en-US" dirty="0" err="1" smtClean="0"/>
              <a:t>Likert</a:t>
            </a:r>
            <a:r>
              <a:rPr lang="en-US" dirty="0" smtClean="0"/>
              <a:t> scale ranging  from 1 = very bad to 6 = very good</a:t>
            </a:r>
          </a:p>
          <a:p>
            <a:pPr marL="0" indent="0">
              <a:buNone/>
            </a:pPr>
            <a:endParaRPr lang="en-US" dirty="0"/>
          </a:p>
          <a:p>
            <a:endParaRPr lang="en-US" dirty="0"/>
          </a:p>
        </p:txBody>
      </p:sp>
    </p:spTree>
    <p:extLst>
      <p:ext uri="{BB962C8B-B14F-4D97-AF65-F5344CB8AC3E}">
        <p14:creationId xmlns:p14="http://schemas.microsoft.com/office/powerpoint/2010/main" val="11469532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lstStyle/>
          <a:p>
            <a:r>
              <a:rPr lang="en-US" dirty="0" smtClean="0"/>
              <a:t>Pilot 3 – </a:t>
            </a:r>
          </a:p>
          <a:p>
            <a:r>
              <a:rPr lang="en-US" dirty="0" err="1" smtClean="0"/>
              <a:t>Likert</a:t>
            </a:r>
            <a:r>
              <a:rPr lang="en-US" dirty="0" smtClean="0"/>
              <a:t> scale ranging  from 1 = very bad to 6 = very good</a:t>
            </a:r>
          </a:p>
          <a:p>
            <a:r>
              <a:rPr lang="en-US" dirty="0" smtClean="0"/>
              <a:t>Behaviors that did not differ from 1 and Behaviors </a:t>
            </a:r>
            <a:r>
              <a:rPr lang="en-US" dirty="0"/>
              <a:t>that did not differ from </a:t>
            </a:r>
            <a:r>
              <a:rPr lang="en-US" dirty="0" smtClean="0"/>
              <a:t>6 </a:t>
            </a:r>
            <a:r>
              <a:rPr lang="en-US" dirty="0"/>
              <a:t>were </a:t>
            </a:r>
            <a:r>
              <a:rPr lang="en-US" dirty="0" smtClean="0"/>
              <a:t>retained.</a:t>
            </a:r>
          </a:p>
          <a:p>
            <a:endParaRPr lang="en-US" dirty="0" smtClean="0"/>
          </a:p>
          <a:p>
            <a:pPr marL="0" indent="0">
              <a:buNone/>
            </a:pPr>
            <a:endParaRPr lang="en-US" dirty="0"/>
          </a:p>
          <a:p>
            <a:endParaRPr lang="en-US" dirty="0"/>
          </a:p>
        </p:txBody>
      </p:sp>
    </p:spTree>
    <p:extLst>
      <p:ext uri="{BB962C8B-B14F-4D97-AF65-F5344CB8AC3E}">
        <p14:creationId xmlns:p14="http://schemas.microsoft.com/office/powerpoint/2010/main" val="42035848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lstStyle/>
          <a:p>
            <a:r>
              <a:rPr lang="en-US" dirty="0" smtClean="0"/>
              <a:t>Study 1:</a:t>
            </a:r>
          </a:p>
          <a:p>
            <a:r>
              <a:rPr lang="en-US" dirty="0" smtClean="0"/>
              <a:t>Participants were presented with eight members</a:t>
            </a:r>
          </a:p>
          <a:p>
            <a:r>
              <a:rPr lang="en-US" dirty="0" smtClean="0"/>
              <a:t>Each member was described by six behaviors</a:t>
            </a:r>
          </a:p>
          <a:p>
            <a:r>
              <a:rPr lang="en-US" dirty="0" smtClean="0"/>
              <a:t>Regardless of the between subject variable, namely how the inconsistent pieces of information were concentrated of disperse, the number of disconfirming information was kept constant</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370850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lstStyle/>
          <a:p>
            <a:r>
              <a:rPr lang="en-US" dirty="0" smtClean="0"/>
              <a:t>Study 1:</a:t>
            </a:r>
          </a:p>
          <a:p>
            <a:r>
              <a:rPr lang="en-US" dirty="0" smtClean="0"/>
              <a:t>Three formats: </a:t>
            </a:r>
          </a:p>
          <a:p>
            <a:r>
              <a:rPr lang="en-US" dirty="0" smtClean="0"/>
              <a:t>Concentrated</a:t>
            </a:r>
          </a:p>
          <a:p>
            <a:r>
              <a:rPr lang="en-US" dirty="0" smtClean="0"/>
              <a:t>Intermediate</a:t>
            </a:r>
          </a:p>
          <a:p>
            <a:r>
              <a:rPr lang="en-US" dirty="0" smtClean="0"/>
              <a:t>Dispersed</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40819588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lstStyle/>
          <a:p>
            <a:r>
              <a:rPr lang="en-US" dirty="0" smtClean="0"/>
              <a:t>Study 1:</a:t>
            </a:r>
          </a:p>
          <a:p>
            <a:r>
              <a:rPr lang="en-US" dirty="0" smtClean="0"/>
              <a:t>Regardless of the format, ¼ of </a:t>
            </a:r>
            <a:r>
              <a:rPr lang="en-US" dirty="0" err="1" smtClean="0"/>
              <a:t>infos</a:t>
            </a:r>
            <a:r>
              <a:rPr lang="en-US" dirty="0"/>
              <a:t> </a:t>
            </a:r>
            <a:r>
              <a:rPr lang="en-US" dirty="0" smtClean="0"/>
              <a:t>were I, ¼  of </a:t>
            </a:r>
            <a:r>
              <a:rPr lang="en-US" dirty="0" err="1" smtClean="0"/>
              <a:t>infos</a:t>
            </a:r>
            <a:r>
              <a:rPr lang="en-US" dirty="0" smtClean="0"/>
              <a:t> were C and ½ were irrelevant</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22387129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51469316"/>
              </p:ext>
            </p:extLst>
          </p:nvPr>
        </p:nvGraphicFramePr>
        <p:xfrm>
          <a:off x="173766" y="2234925"/>
          <a:ext cx="6928217" cy="2936682"/>
        </p:xfrm>
        <a:graphic>
          <a:graphicData uri="http://schemas.openxmlformats.org/drawingml/2006/table">
            <a:tbl>
              <a:tblPr firstRow="1" bandRow="1">
                <a:tableStyleId>{5C22544A-7EE6-4342-B048-85BDC9FD1C3A}</a:tableStyleId>
              </a:tblPr>
              <a:tblGrid>
                <a:gridCol w="1894339"/>
                <a:gridCol w="637200"/>
                <a:gridCol w="557549"/>
                <a:gridCol w="589410"/>
                <a:gridCol w="617592"/>
                <a:gridCol w="609018"/>
                <a:gridCol w="573480"/>
                <a:gridCol w="716849"/>
                <a:gridCol w="732780"/>
              </a:tblGrid>
              <a:tr h="371061">
                <a:tc>
                  <a:txBody>
                    <a:bodyPr/>
                    <a:lstStyle/>
                    <a:p>
                      <a:endParaRPr lang="en-US" dirty="0"/>
                    </a:p>
                  </a:txBody>
                  <a:tcPr/>
                </a:tc>
                <a:tc>
                  <a:txBody>
                    <a:bodyPr/>
                    <a:lstStyle/>
                    <a:p>
                      <a:r>
                        <a:rPr lang="en-US" dirty="0" smtClean="0"/>
                        <a:t>m1</a:t>
                      </a:r>
                      <a:endParaRPr lang="en-US" dirty="0"/>
                    </a:p>
                  </a:txBody>
                  <a:tcPr/>
                </a:tc>
                <a:tc>
                  <a:txBody>
                    <a:bodyPr/>
                    <a:lstStyle/>
                    <a:p>
                      <a:r>
                        <a:rPr lang="en-US" dirty="0" smtClean="0"/>
                        <a:t>m2</a:t>
                      </a:r>
                      <a:endParaRPr lang="en-US" dirty="0"/>
                    </a:p>
                  </a:txBody>
                  <a:tcPr/>
                </a:tc>
                <a:tc>
                  <a:txBody>
                    <a:bodyPr/>
                    <a:lstStyle/>
                    <a:p>
                      <a:r>
                        <a:rPr lang="en-US" dirty="0" smtClean="0"/>
                        <a:t>m3</a:t>
                      </a:r>
                      <a:endParaRPr lang="en-US" dirty="0"/>
                    </a:p>
                  </a:txBody>
                  <a:tcPr/>
                </a:tc>
                <a:tc>
                  <a:txBody>
                    <a:bodyPr/>
                    <a:lstStyle/>
                    <a:p>
                      <a:r>
                        <a:rPr lang="en-US" dirty="0" smtClean="0"/>
                        <a:t>m4</a:t>
                      </a:r>
                      <a:endParaRPr lang="en-US" dirty="0"/>
                    </a:p>
                  </a:txBody>
                  <a:tcPr/>
                </a:tc>
                <a:tc>
                  <a:txBody>
                    <a:bodyPr/>
                    <a:lstStyle/>
                    <a:p>
                      <a:r>
                        <a:rPr lang="en-US" dirty="0" smtClean="0"/>
                        <a:t>m5</a:t>
                      </a:r>
                      <a:endParaRPr lang="en-US" dirty="0"/>
                    </a:p>
                  </a:txBody>
                  <a:tcPr/>
                </a:tc>
                <a:tc>
                  <a:txBody>
                    <a:bodyPr/>
                    <a:lstStyle/>
                    <a:p>
                      <a:r>
                        <a:rPr lang="en-US" dirty="0" smtClean="0"/>
                        <a:t>m6</a:t>
                      </a:r>
                      <a:endParaRPr lang="en-US" dirty="0"/>
                    </a:p>
                  </a:txBody>
                  <a:tcPr/>
                </a:tc>
                <a:tc>
                  <a:txBody>
                    <a:bodyPr/>
                    <a:lstStyle/>
                    <a:p>
                      <a:r>
                        <a:rPr lang="en-US" dirty="0" smtClean="0"/>
                        <a:t>m7</a:t>
                      </a:r>
                      <a:endParaRPr lang="en-US" dirty="0"/>
                    </a:p>
                  </a:txBody>
                  <a:tcPr/>
                </a:tc>
                <a:tc>
                  <a:txBody>
                    <a:bodyPr/>
                    <a:lstStyle/>
                    <a:p>
                      <a:r>
                        <a:rPr lang="en-US" dirty="0" smtClean="0"/>
                        <a:t>m8</a:t>
                      </a:r>
                      <a:endParaRPr lang="en-US" dirty="0"/>
                    </a:p>
                  </a:txBody>
                  <a:tcPr/>
                </a:tc>
              </a:tr>
              <a:tr h="371061">
                <a:tc>
                  <a:txBody>
                    <a:bodyPr/>
                    <a:lstStyle/>
                    <a:p>
                      <a:r>
                        <a:rPr lang="en-US" dirty="0" smtClean="0"/>
                        <a:t>concentrated</a:t>
                      </a:r>
                      <a:endParaRPr lang="en-US" dirty="0"/>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r>
              <a:tr h="212035">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r>
              <a:tr h="212035">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212035">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212035">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212035">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212035">
                <a:tc>
                  <a:txBody>
                    <a:bodyPr/>
                    <a:lstStyle/>
                    <a:p>
                      <a:endParaRPr lang="en-US" dirty="0"/>
                    </a:p>
                  </a:txBody>
                  <a:tcPr/>
                </a:tc>
                <a:tc>
                  <a:txBody>
                    <a:bodyPr/>
                    <a:lstStyle/>
                    <a:p>
                      <a:endParaRPr lang="en-US" dirty="0">
                        <a:solidFill>
                          <a:srgbClr val="800000"/>
                        </a:solidFill>
                      </a:endParaRPr>
                    </a:p>
                  </a:txBody>
                  <a:tcPr/>
                </a:tc>
                <a:tc>
                  <a:txBody>
                    <a:bodyPr/>
                    <a:lstStyle/>
                    <a:p>
                      <a:endParaRPr lang="en-US" dirty="0">
                        <a:solidFill>
                          <a:srgbClr val="800000"/>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r>
            </a:tbl>
          </a:graphicData>
        </a:graphic>
      </p:graphicFrame>
    </p:spTree>
    <p:extLst>
      <p:ext uri="{BB962C8B-B14F-4D97-AF65-F5344CB8AC3E}">
        <p14:creationId xmlns:p14="http://schemas.microsoft.com/office/powerpoint/2010/main" val="2785778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lstStyle/>
          <a:p>
            <a:r>
              <a:rPr lang="en-US" dirty="0" smtClean="0"/>
              <a:t>The authors defined stereotype change as…</a:t>
            </a:r>
          </a:p>
          <a:p>
            <a:r>
              <a:rPr lang="en-US" dirty="0" smtClean="0"/>
              <a:t>B) it must be possible to change stereotypes by adding features</a:t>
            </a:r>
          </a:p>
          <a:p>
            <a:r>
              <a:rPr lang="en-US" dirty="0" smtClean="0"/>
              <a:t>Increasing counter-stereotypical attributions</a:t>
            </a:r>
          </a:p>
        </p:txBody>
      </p:sp>
    </p:spTree>
    <p:extLst>
      <p:ext uri="{BB962C8B-B14F-4D97-AF65-F5344CB8AC3E}">
        <p14:creationId xmlns:p14="http://schemas.microsoft.com/office/powerpoint/2010/main" val="2541486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43734798"/>
              </p:ext>
            </p:extLst>
          </p:nvPr>
        </p:nvGraphicFramePr>
        <p:xfrm>
          <a:off x="173766" y="2234925"/>
          <a:ext cx="6928217" cy="2936682"/>
        </p:xfrm>
        <a:graphic>
          <a:graphicData uri="http://schemas.openxmlformats.org/drawingml/2006/table">
            <a:tbl>
              <a:tblPr firstRow="1" bandRow="1">
                <a:tableStyleId>{5C22544A-7EE6-4342-B048-85BDC9FD1C3A}</a:tableStyleId>
              </a:tblPr>
              <a:tblGrid>
                <a:gridCol w="1894339"/>
                <a:gridCol w="637200"/>
                <a:gridCol w="557549"/>
                <a:gridCol w="589410"/>
                <a:gridCol w="617592"/>
                <a:gridCol w="609018"/>
                <a:gridCol w="573480"/>
                <a:gridCol w="716849"/>
                <a:gridCol w="732780"/>
              </a:tblGrid>
              <a:tr h="371061">
                <a:tc>
                  <a:txBody>
                    <a:bodyPr/>
                    <a:lstStyle/>
                    <a:p>
                      <a:endParaRPr lang="en-US" dirty="0"/>
                    </a:p>
                  </a:txBody>
                  <a:tcPr/>
                </a:tc>
                <a:tc>
                  <a:txBody>
                    <a:bodyPr/>
                    <a:lstStyle/>
                    <a:p>
                      <a:r>
                        <a:rPr lang="en-US" dirty="0" smtClean="0"/>
                        <a:t>m1</a:t>
                      </a:r>
                      <a:endParaRPr lang="en-US" dirty="0"/>
                    </a:p>
                  </a:txBody>
                  <a:tcPr/>
                </a:tc>
                <a:tc>
                  <a:txBody>
                    <a:bodyPr/>
                    <a:lstStyle/>
                    <a:p>
                      <a:r>
                        <a:rPr lang="en-US" dirty="0" smtClean="0"/>
                        <a:t>m2</a:t>
                      </a:r>
                      <a:endParaRPr lang="en-US" dirty="0"/>
                    </a:p>
                  </a:txBody>
                  <a:tcPr/>
                </a:tc>
                <a:tc>
                  <a:txBody>
                    <a:bodyPr/>
                    <a:lstStyle/>
                    <a:p>
                      <a:r>
                        <a:rPr lang="en-US" dirty="0" smtClean="0"/>
                        <a:t>m3</a:t>
                      </a:r>
                      <a:endParaRPr lang="en-US" dirty="0"/>
                    </a:p>
                  </a:txBody>
                  <a:tcPr/>
                </a:tc>
                <a:tc>
                  <a:txBody>
                    <a:bodyPr/>
                    <a:lstStyle/>
                    <a:p>
                      <a:r>
                        <a:rPr lang="en-US" dirty="0" smtClean="0"/>
                        <a:t>m4</a:t>
                      </a:r>
                      <a:endParaRPr lang="en-US" dirty="0"/>
                    </a:p>
                  </a:txBody>
                  <a:tcPr/>
                </a:tc>
                <a:tc>
                  <a:txBody>
                    <a:bodyPr/>
                    <a:lstStyle/>
                    <a:p>
                      <a:r>
                        <a:rPr lang="en-US" dirty="0" smtClean="0"/>
                        <a:t>m5</a:t>
                      </a:r>
                      <a:endParaRPr lang="en-US" dirty="0"/>
                    </a:p>
                  </a:txBody>
                  <a:tcPr/>
                </a:tc>
                <a:tc>
                  <a:txBody>
                    <a:bodyPr/>
                    <a:lstStyle/>
                    <a:p>
                      <a:r>
                        <a:rPr lang="en-US" dirty="0" smtClean="0"/>
                        <a:t>m6</a:t>
                      </a:r>
                      <a:endParaRPr lang="en-US" dirty="0"/>
                    </a:p>
                  </a:txBody>
                  <a:tcPr/>
                </a:tc>
                <a:tc>
                  <a:txBody>
                    <a:bodyPr/>
                    <a:lstStyle/>
                    <a:p>
                      <a:r>
                        <a:rPr lang="en-US" dirty="0" smtClean="0"/>
                        <a:t>m7</a:t>
                      </a:r>
                      <a:endParaRPr lang="en-US" dirty="0"/>
                    </a:p>
                  </a:txBody>
                  <a:tcPr/>
                </a:tc>
                <a:tc>
                  <a:txBody>
                    <a:bodyPr/>
                    <a:lstStyle/>
                    <a:p>
                      <a:r>
                        <a:rPr lang="en-US" dirty="0" smtClean="0"/>
                        <a:t>m8</a:t>
                      </a:r>
                      <a:endParaRPr lang="en-US" dirty="0"/>
                    </a:p>
                  </a:txBody>
                  <a:tcPr/>
                </a:tc>
              </a:tr>
              <a:tr h="371061">
                <a:tc>
                  <a:txBody>
                    <a:bodyPr/>
                    <a:lstStyle/>
                    <a:p>
                      <a:r>
                        <a:rPr lang="en-US" dirty="0" smtClean="0"/>
                        <a:t>Intermediate</a:t>
                      </a:r>
                      <a:endParaRPr lang="en-US" dirty="0"/>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r>
              <a:tr h="212035">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r>
              <a:tr h="212035">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212035">
                <a:tc>
                  <a:txBody>
                    <a:bodyPr/>
                    <a:lstStyle/>
                    <a:p>
                      <a:endParaRPr lang="en-US"/>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212035">
                <a:tc>
                  <a:txBody>
                    <a:bodyPr/>
                    <a:lstStyle/>
                    <a:p>
                      <a:endParaRPr lang="en-US"/>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212035">
                <a:tc>
                  <a:txBody>
                    <a:bodyPr/>
                    <a:lstStyle/>
                    <a:p>
                      <a:endParaRPr lang="en-US"/>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212035">
                <a:tc>
                  <a:txBody>
                    <a:bodyPr/>
                    <a:lstStyle/>
                    <a:p>
                      <a:endParaRPr lang="en-US" dirty="0"/>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r>
            </a:tbl>
          </a:graphicData>
        </a:graphic>
      </p:graphicFrame>
    </p:spTree>
    <p:extLst>
      <p:ext uri="{BB962C8B-B14F-4D97-AF65-F5344CB8AC3E}">
        <p14:creationId xmlns:p14="http://schemas.microsoft.com/office/powerpoint/2010/main" val="23059656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01445726"/>
              </p:ext>
            </p:extLst>
          </p:nvPr>
        </p:nvGraphicFramePr>
        <p:xfrm>
          <a:off x="173766" y="2234925"/>
          <a:ext cx="6928217" cy="2936682"/>
        </p:xfrm>
        <a:graphic>
          <a:graphicData uri="http://schemas.openxmlformats.org/drawingml/2006/table">
            <a:tbl>
              <a:tblPr firstRow="1" bandRow="1">
                <a:tableStyleId>{5C22544A-7EE6-4342-B048-85BDC9FD1C3A}</a:tableStyleId>
              </a:tblPr>
              <a:tblGrid>
                <a:gridCol w="1894339"/>
                <a:gridCol w="637200"/>
                <a:gridCol w="557549"/>
                <a:gridCol w="589410"/>
                <a:gridCol w="617592"/>
                <a:gridCol w="609018"/>
                <a:gridCol w="573480"/>
                <a:gridCol w="716849"/>
                <a:gridCol w="732780"/>
              </a:tblGrid>
              <a:tr h="371061">
                <a:tc>
                  <a:txBody>
                    <a:bodyPr/>
                    <a:lstStyle/>
                    <a:p>
                      <a:endParaRPr lang="en-US" dirty="0"/>
                    </a:p>
                  </a:txBody>
                  <a:tcPr/>
                </a:tc>
                <a:tc>
                  <a:txBody>
                    <a:bodyPr/>
                    <a:lstStyle/>
                    <a:p>
                      <a:r>
                        <a:rPr lang="en-US" dirty="0" smtClean="0"/>
                        <a:t>m1</a:t>
                      </a:r>
                      <a:endParaRPr lang="en-US" dirty="0"/>
                    </a:p>
                  </a:txBody>
                  <a:tcPr/>
                </a:tc>
                <a:tc>
                  <a:txBody>
                    <a:bodyPr/>
                    <a:lstStyle/>
                    <a:p>
                      <a:r>
                        <a:rPr lang="en-US" dirty="0" smtClean="0"/>
                        <a:t>m2</a:t>
                      </a:r>
                      <a:endParaRPr lang="en-US" dirty="0"/>
                    </a:p>
                  </a:txBody>
                  <a:tcPr/>
                </a:tc>
                <a:tc>
                  <a:txBody>
                    <a:bodyPr/>
                    <a:lstStyle/>
                    <a:p>
                      <a:r>
                        <a:rPr lang="en-US" dirty="0" smtClean="0"/>
                        <a:t>m3</a:t>
                      </a:r>
                      <a:endParaRPr lang="en-US" dirty="0"/>
                    </a:p>
                  </a:txBody>
                  <a:tcPr/>
                </a:tc>
                <a:tc>
                  <a:txBody>
                    <a:bodyPr/>
                    <a:lstStyle/>
                    <a:p>
                      <a:r>
                        <a:rPr lang="en-US" dirty="0" smtClean="0"/>
                        <a:t>m4</a:t>
                      </a:r>
                      <a:endParaRPr lang="en-US" dirty="0"/>
                    </a:p>
                  </a:txBody>
                  <a:tcPr/>
                </a:tc>
                <a:tc>
                  <a:txBody>
                    <a:bodyPr/>
                    <a:lstStyle/>
                    <a:p>
                      <a:r>
                        <a:rPr lang="en-US" dirty="0" smtClean="0"/>
                        <a:t>m5</a:t>
                      </a:r>
                      <a:endParaRPr lang="en-US" dirty="0"/>
                    </a:p>
                  </a:txBody>
                  <a:tcPr/>
                </a:tc>
                <a:tc>
                  <a:txBody>
                    <a:bodyPr/>
                    <a:lstStyle/>
                    <a:p>
                      <a:r>
                        <a:rPr lang="en-US" dirty="0" smtClean="0"/>
                        <a:t>m6</a:t>
                      </a:r>
                      <a:endParaRPr lang="en-US" dirty="0"/>
                    </a:p>
                  </a:txBody>
                  <a:tcPr/>
                </a:tc>
                <a:tc>
                  <a:txBody>
                    <a:bodyPr/>
                    <a:lstStyle/>
                    <a:p>
                      <a:r>
                        <a:rPr lang="en-US" dirty="0" smtClean="0"/>
                        <a:t>m7</a:t>
                      </a:r>
                      <a:endParaRPr lang="en-US" dirty="0"/>
                    </a:p>
                  </a:txBody>
                  <a:tcPr/>
                </a:tc>
                <a:tc>
                  <a:txBody>
                    <a:bodyPr/>
                    <a:lstStyle/>
                    <a:p>
                      <a:r>
                        <a:rPr lang="en-US" dirty="0" smtClean="0"/>
                        <a:t>m8</a:t>
                      </a:r>
                      <a:endParaRPr lang="en-US" dirty="0"/>
                    </a:p>
                  </a:txBody>
                  <a:tcPr/>
                </a:tc>
              </a:tr>
              <a:tr h="371061">
                <a:tc>
                  <a:txBody>
                    <a:bodyPr/>
                    <a:lstStyle/>
                    <a:p>
                      <a:r>
                        <a:rPr lang="en-US" dirty="0" smtClean="0"/>
                        <a:t>Dispersed</a:t>
                      </a:r>
                      <a:endParaRPr lang="en-US" dirty="0"/>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r>
              <a:tr h="212035">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r>
              <a:tr h="212035">
                <a:tc>
                  <a:txBody>
                    <a:bodyPr/>
                    <a:lstStyle/>
                    <a:p>
                      <a:endParaRPr lang="en-US"/>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212035">
                <a:tc>
                  <a:txBody>
                    <a:bodyPr/>
                    <a:lstStyle/>
                    <a:p>
                      <a:endParaRPr lang="en-US"/>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212035">
                <a:tc>
                  <a:txBody>
                    <a:bodyPr/>
                    <a:lstStyle/>
                    <a:p>
                      <a:endParaRPr lang="en-US"/>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212035">
                <a:tc>
                  <a:txBody>
                    <a:bodyPr/>
                    <a:lstStyle/>
                    <a:p>
                      <a:endParaRPr lang="en-US"/>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212035">
                <a:tc>
                  <a:txBody>
                    <a:bodyPr/>
                    <a:lstStyle/>
                    <a:p>
                      <a:endParaRPr lang="en-US" dirty="0"/>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r>
            </a:tbl>
          </a:graphicData>
        </a:graphic>
      </p:graphicFrame>
    </p:spTree>
    <p:extLst>
      <p:ext uri="{BB962C8B-B14F-4D97-AF65-F5344CB8AC3E}">
        <p14:creationId xmlns:p14="http://schemas.microsoft.com/office/powerpoint/2010/main" val="7294056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lstStyle/>
          <a:p>
            <a:r>
              <a:rPr lang="en-US" dirty="0" smtClean="0"/>
              <a:t>Study 1: dependent variables</a:t>
            </a:r>
          </a:p>
          <a:p>
            <a:r>
              <a:rPr lang="en-US" dirty="0" smtClean="0"/>
              <a:t>Participants estimated the percentage</a:t>
            </a:r>
            <a:r>
              <a:rPr lang="en-US" b="1" dirty="0" smtClean="0"/>
              <a:t> </a:t>
            </a:r>
            <a:r>
              <a:rPr lang="en-US" dirty="0" smtClean="0"/>
              <a:t>of</a:t>
            </a:r>
            <a:r>
              <a:rPr lang="en-US" b="1" dirty="0" smtClean="0"/>
              <a:t> </a:t>
            </a:r>
            <a:r>
              <a:rPr lang="en-US" dirty="0" smtClean="0"/>
              <a:t>behavioral</a:t>
            </a:r>
            <a:r>
              <a:rPr lang="en-US" b="1" dirty="0" smtClean="0"/>
              <a:t> </a:t>
            </a:r>
            <a:r>
              <a:rPr lang="en-US" dirty="0" smtClean="0"/>
              <a:t>instances they had read that confirmed, disconfirmed, or were </a:t>
            </a:r>
            <a:r>
              <a:rPr lang="en-US" dirty="0" err="1" smtClean="0"/>
              <a:t>irrerlevant</a:t>
            </a:r>
            <a:r>
              <a:rPr lang="en-US" dirty="0" smtClean="0"/>
              <a:t> to the stereotype (</a:t>
            </a:r>
            <a:r>
              <a:rPr lang="en-US" b="1" dirty="0" smtClean="0"/>
              <a:t>discounting measure</a:t>
            </a:r>
            <a:r>
              <a:rPr lang="en-US" dirty="0" smtClean="0"/>
              <a:t>)</a:t>
            </a:r>
          </a:p>
          <a:p>
            <a:r>
              <a:rPr lang="en-US" dirty="0" smtClean="0"/>
              <a:t>Participants rated how characteristic each of the six traits represented in the stimulus information were of the </a:t>
            </a:r>
            <a:r>
              <a:rPr lang="en-US" b="1" dirty="0" smtClean="0"/>
              <a:t>group in general  (group stereotype measure)</a:t>
            </a:r>
          </a:p>
          <a:p>
            <a:endParaRPr lang="en-US" dirty="0" smtClean="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20112000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normAutofit/>
          </a:bodyPr>
          <a:lstStyle/>
          <a:p>
            <a:r>
              <a:rPr lang="en-US" dirty="0" smtClean="0"/>
              <a:t>Study 1: dependent variables</a:t>
            </a:r>
          </a:p>
          <a:p>
            <a:r>
              <a:rPr lang="en-US" dirty="0" smtClean="0"/>
              <a:t>Participants estimated how many </a:t>
            </a:r>
            <a:r>
              <a:rPr lang="en-US" dirty="0"/>
              <a:t>o</a:t>
            </a:r>
            <a:r>
              <a:rPr lang="en-US" dirty="0" smtClean="0"/>
              <a:t>f the group members were </a:t>
            </a:r>
            <a:r>
              <a:rPr lang="en-US" i="1" dirty="0" smtClean="0"/>
              <a:t>typical</a:t>
            </a:r>
            <a:r>
              <a:rPr lang="en-US" dirty="0" smtClean="0"/>
              <a:t> or atypical of the group (</a:t>
            </a:r>
            <a:r>
              <a:rPr lang="en-US" b="1" dirty="0"/>
              <a:t>discounting measure</a:t>
            </a:r>
            <a:r>
              <a:rPr lang="en-US" dirty="0" smtClean="0"/>
              <a:t>)</a:t>
            </a:r>
          </a:p>
          <a:p>
            <a:r>
              <a:rPr lang="en-US" dirty="0" smtClean="0"/>
              <a:t>Participants rated the typicality of each group members with respect to the group as a whole (</a:t>
            </a:r>
            <a:r>
              <a:rPr lang="en-US" b="1" dirty="0" smtClean="0"/>
              <a:t>typicality measure</a:t>
            </a:r>
            <a:r>
              <a:rPr lang="en-US" dirty="0" smtClean="0"/>
              <a:t>)</a:t>
            </a:r>
          </a:p>
          <a:p>
            <a:pPr marL="0" indent="0">
              <a:buNone/>
            </a:pPr>
            <a:endParaRPr lang="en-US" dirty="0" smtClean="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21067707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normAutofit/>
          </a:bodyPr>
          <a:lstStyle/>
          <a:p>
            <a:r>
              <a:rPr lang="en-US" dirty="0" smtClean="0"/>
              <a:t>Study 1: dependent variables</a:t>
            </a:r>
          </a:p>
          <a:p>
            <a:r>
              <a:rPr lang="en-US" dirty="0" smtClean="0"/>
              <a:t>Participants </a:t>
            </a:r>
            <a:r>
              <a:rPr lang="en-US" dirty="0"/>
              <a:t>took part in a sorting task. They were presented with the description of each members and asked to sort the members into piles on the basis of perceived similarities between members of the same pile and perceived differences between members of different </a:t>
            </a:r>
            <a:r>
              <a:rPr lang="en-US" dirty="0" smtClean="0"/>
              <a:t>piles</a:t>
            </a:r>
            <a:r>
              <a:rPr lang="en-US" dirty="0"/>
              <a:t> </a:t>
            </a:r>
            <a:r>
              <a:rPr lang="en-US" dirty="0" smtClean="0"/>
              <a:t>(</a:t>
            </a:r>
            <a:r>
              <a:rPr lang="en-US" b="1" dirty="0" smtClean="0"/>
              <a:t>subtyping measure</a:t>
            </a:r>
            <a:r>
              <a:rPr lang="en-US" dirty="0" smtClean="0"/>
              <a:t>)</a:t>
            </a:r>
            <a:endParaRPr lang="en-US" dirty="0"/>
          </a:p>
          <a:p>
            <a:pPr marL="0" indent="0">
              <a:buNone/>
            </a:pPr>
            <a:endParaRPr lang="en-US" b="1" dirty="0" smtClean="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16069985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02646359"/>
              </p:ext>
            </p:extLst>
          </p:nvPr>
        </p:nvGraphicFramePr>
        <p:xfrm>
          <a:off x="125423" y="2414705"/>
          <a:ext cx="7092380" cy="4106262"/>
        </p:xfrm>
        <a:graphic>
          <a:graphicData uri="http://schemas.openxmlformats.org/drawingml/2006/table">
            <a:tbl>
              <a:tblPr firstRow="1" bandRow="1">
                <a:tableStyleId>{5C22544A-7EE6-4342-B048-85BDC9FD1C3A}</a:tableStyleId>
              </a:tblPr>
              <a:tblGrid>
                <a:gridCol w="1773095"/>
                <a:gridCol w="1773095"/>
                <a:gridCol w="1773095"/>
                <a:gridCol w="1773095"/>
              </a:tblGrid>
              <a:tr h="1723912">
                <a:tc>
                  <a:txBody>
                    <a:bodyPr/>
                    <a:lstStyle/>
                    <a:p>
                      <a:r>
                        <a:rPr lang="en-US" dirty="0" smtClean="0"/>
                        <a:t>%of perceived information</a:t>
                      </a:r>
                      <a:endParaRPr lang="en-US" dirty="0"/>
                    </a:p>
                  </a:txBody>
                  <a:tcPr/>
                </a:tc>
                <a:tc>
                  <a:txBody>
                    <a:bodyPr/>
                    <a:lstStyle/>
                    <a:p>
                      <a:r>
                        <a:rPr lang="en-US" dirty="0" smtClean="0"/>
                        <a:t>concentrated</a:t>
                      </a:r>
                      <a:endParaRPr lang="en-US" dirty="0"/>
                    </a:p>
                  </a:txBody>
                  <a:tcPr/>
                </a:tc>
                <a:tc>
                  <a:txBody>
                    <a:bodyPr/>
                    <a:lstStyle/>
                    <a:p>
                      <a:r>
                        <a:rPr lang="en-US" dirty="0" smtClean="0"/>
                        <a:t>intermediate</a:t>
                      </a:r>
                      <a:endParaRPr lang="en-US" dirty="0"/>
                    </a:p>
                  </a:txBody>
                  <a:tcPr/>
                </a:tc>
                <a:tc>
                  <a:txBody>
                    <a:bodyPr/>
                    <a:lstStyle/>
                    <a:p>
                      <a:r>
                        <a:rPr lang="en-US" dirty="0" smtClean="0"/>
                        <a:t>dispersed</a:t>
                      </a:r>
                      <a:endParaRPr lang="en-US" dirty="0"/>
                    </a:p>
                  </a:txBody>
                  <a:tcPr/>
                </a:tc>
              </a:tr>
              <a:tr h="754211">
                <a:tc>
                  <a:txBody>
                    <a:bodyPr/>
                    <a:lstStyle/>
                    <a:p>
                      <a:r>
                        <a:rPr lang="en-US" dirty="0" smtClean="0"/>
                        <a:t>Consistent*</a:t>
                      </a:r>
                      <a:endParaRPr lang="en-US" dirty="0"/>
                    </a:p>
                  </a:txBody>
                  <a:tcPr/>
                </a:tc>
                <a:tc>
                  <a:txBody>
                    <a:bodyPr/>
                    <a:lstStyle/>
                    <a:p>
                      <a:r>
                        <a:rPr lang="en-US" dirty="0" smtClean="0"/>
                        <a:t>52.37a</a:t>
                      </a:r>
                      <a:endParaRPr lang="en-US" dirty="0"/>
                    </a:p>
                  </a:txBody>
                  <a:tcPr/>
                </a:tc>
                <a:tc>
                  <a:txBody>
                    <a:bodyPr/>
                    <a:lstStyle/>
                    <a:p>
                      <a:r>
                        <a:rPr lang="en-US" dirty="0" smtClean="0"/>
                        <a:t>38.75b</a:t>
                      </a:r>
                      <a:endParaRPr lang="en-US" dirty="0"/>
                    </a:p>
                  </a:txBody>
                  <a:tcPr/>
                </a:tc>
                <a:tc>
                  <a:txBody>
                    <a:bodyPr/>
                    <a:lstStyle/>
                    <a:p>
                      <a:r>
                        <a:rPr lang="en-US" dirty="0" smtClean="0"/>
                        <a:t>47.53a</a:t>
                      </a:r>
                      <a:endParaRPr lang="en-US" dirty="0"/>
                    </a:p>
                  </a:txBody>
                  <a:tcPr/>
                </a:tc>
              </a:tr>
              <a:tr h="754211">
                <a:tc>
                  <a:txBody>
                    <a:bodyPr/>
                    <a:lstStyle/>
                    <a:p>
                      <a:r>
                        <a:rPr lang="en-US" dirty="0" smtClean="0"/>
                        <a:t>Inconsistent*</a:t>
                      </a:r>
                      <a:endParaRPr lang="en-US" dirty="0"/>
                    </a:p>
                  </a:txBody>
                  <a:tcPr/>
                </a:tc>
                <a:tc>
                  <a:txBody>
                    <a:bodyPr/>
                    <a:lstStyle/>
                    <a:p>
                      <a:r>
                        <a:rPr lang="en-US" dirty="0" smtClean="0"/>
                        <a:t>34.55a</a:t>
                      </a:r>
                      <a:endParaRPr lang="en-US" dirty="0"/>
                    </a:p>
                  </a:txBody>
                  <a:tcPr/>
                </a:tc>
                <a:tc>
                  <a:txBody>
                    <a:bodyPr/>
                    <a:lstStyle/>
                    <a:p>
                      <a:r>
                        <a:rPr lang="en-US" dirty="0" smtClean="0"/>
                        <a:t>41.40ab</a:t>
                      </a:r>
                      <a:endParaRPr lang="en-US" dirty="0"/>
                    </a:p>
                  </a:txBody>
                  <a:tcPr/>
                </a:tc>
                <a:tc>
                  <a:txBody>
                    <a:bodyPr/>
                    <a:lstStyle/>
                    <a:p>
                      <a:r>
                        <a:rPr lang="en-US" dirty="0" smtClean="0"/>
                        <a:t>44.33b</a:t>
                      </a:r>
                      <a:endParaRPr lang="en-US" dirty="0"/>
                    </a:p>
                  </a:txBody>
                  <a:tcPr/>
                </a:tc>
              </a:tr>
              <a:tr h="436964">
                <a:tc>
                  <a:txBody>
                    <a:bodyPr/>
                    <a:lstStyle/>
                    <a:p>
                      <a:r>
                        <a:rPr lang="en-US" dirty="0" smtClean="0"/>
                        <a:t>irrelevant</a:t>
                      </a:r>
                      <a:endParaRPr lang="en-US" dirty="0"/>
                    </a:p>
                  </a:txBody>
                  <a:tcPr/>
                </a:tc>
                <a:tc>
                  <a:txBody>
                    <a:bodyPr/>
                    <a:lstStyle/>
                    <a:p>
                      <a:r>
                        <a:rPr lang="en-US" dirty="0" smtClean="0"/>
                        <a:t>17.29a</a:t>
                      </a:r>
                      <a:endParaRPr lang="en-US" dirty="0"/>
                    </a:p>
                  </a:txBody>
                  <a:tcPr/>
                </a:tc>
                <a:tc>
                  <a:txBody>
                    <a:bodyPr/>
                    <a:lstStyle/>
                    <a:p>
                      <a:r>
                        <a:rPr lang="en-US" dirty="0" smtClean="0"/>
                        <a:t>14.23a</a:t>
                      </a:r>
                      <a:endParaRPr lang="en-US" dirty="0"/>
                    </a:p>
                  </a:txBody>
                  <a:tcPr/>
                </a:tc>
                <a:tc>
                  <a:txBody>
                    <a:bodyPr/>
                    <a:lstStyle/>
                    <a:p>
                      <a:r>
                        <a:rPr lang="en-US" dirty="0" smtClean="0"/>
                        <a:t>18.98a</a:t>
                      </a:r>
                      <a:endParaRPr lang="en-US" dirty="0"/>
                    </a:p>
                  </a:txBody>
                  <a:tcPr/>
                </a:tc>
              </a:tr>
              <a:tr h="436964">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1357647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198883853"/>
              </p:ext>
            </p:extLst>
          </p:nvPr>
        </p:nvGraphicFramePr>
        <p:xfrm>
          <a:off x="125423" y="2414705"/>
          <a:ext cx="7092380" cy="3669298"/>
        </p:xfrm>
        <a:graphic>
          <a:graphicData uri="http://schemas.openxmlformats.org/drawingml/2006/table">
            <a:tbl>
              <a:tblPr firstRow="1" bandRow="1">
                <a:tableStyleId>{5C22544A-7EE6-4342-B048-85BDC9FD1C3A}</a:tableStyleId>
              </a:tblPr>
              <a:tblGrid>
                <a:gridCol w="1773095"/>
                <a:gridCol w="1773095"/>
                <a:gridCol w="1773095"/>
                <a:gridCol w="1773095"/>
              </a:tblGrid>
              <a:tr h="1723912">
                <a:tc>
                  <a:txBody>
                    <a:bodyPr/>
                    <a:lstStyle/>
                    <a:p>
                      <a:r>
                        <a:rPr lang="en-US" dirty="0" smtClean="0"/>
                        <a:t>Trait ratings</a:t>
                      </a:r>
                    </a:p>
                    <a:p>
                      <a:r>
                        <a:rPr lang="en-US" dirty="0" smtClean="0"/>
                        <a:t>(group stereotype)</a:t>
                      </a:r>
                      <a:endParaRPr lang="en-US" dirty="0"/>
                    </a:p>
                  </a:txBody>
                  <a:tcPr/>
                </a:tc>
                <a:tc>
                  <a:txBody>
                    <a:bodyPr/>
                    <a:lstStyle/>
                    <a:p>
                      <a:r>
                        <a:rPr lang="en-US" dirty="0" smtClean="0"/>
                        <a:t>concentrated</a:t>
                      </a:r>
                      <a:endParaRPr lang="en-US" dirty="0"/>
                    </a:p>
                  </a:txBody>
                  <a:tcPr/>
                </a:tc>
                <a:tc>
                  <a:txBody>
                    <a:bodyPr/>
                    <a:lstStyle/>
                    <a:p>
                      <a:r>
                        <a:rPr lang="en-US" dirty="0" smtClean="0"/>
                        <a:t>intermediate</a:t>
                      </a:r>
                      <a:endParaRPr lang="en-US" dirty="0"/>
                    </a:p>
                  </a:txBody>
                  <a:tcPr/>
                </a:tc>
                <a:tc>
                  <a:txBody>
                    <a:bodyPr/>
                    <a:lstStyle/>
                    <a:p>
                      <a:r>
                        <a:rPr lang="en-US" dirty="0" smtClean="0"/>
                        <a:t>dispersed</a:t>
                      </a:r>
                      <a:endParaRPr lang="en-US" dirty="0"/>
                    </a:p>
                  </a:txBody>
                  <a:tcPr/>
                </a:tc>
              </a:tr>
              <a:tr h="754211">
                <a:tc>
                  <a:txBody>
                    <a:bodyPr/>
                    <a:lstStyle/>
                    <a:p>
                      <a:r>
                        <a:rPr lang="en-US" dirty="0" smtClean="0"/>
                        <a:t>Consistent</a:t>
                      </a:r>
                      <a:endParaRPr lang="en-US" dirty="0"/>
                    </a:p>
                  </a:txBody>
                  <a:tcPr/>
                </a:tc>
                <a:tc>
                  <a:txBody>
                    <a:bodyPr/>
                    <a:lstStyle/>
                    <a:p>
                      <a:r>
                        <a:rPr lang="en-US" dirty="0" smtClean="0"/>
                        <a:t>5.54a</a:t>
                      </a:r>
                      <a:endParaRPr lang="en-US" dirty="0"/>
                    </a:p>
                  </a:txBody>
                  <a:tcPr/>
                </a:tc>
                <a:tc>
                  <a:txBody>
                    <a:bodyPr/>
                    <a:lstStyle/>
                    <a:p>
                      <a:r>
                        <a:rPr lang="en-US" dirty="0" smtClean="0"/>
                        <a:t>5.80a</a:t>
                      </a:r>
                      <a:endParaRPr lang="en-US" dirty="0"/>
                    </a:p>
                  </a:txBody>
                  <a:tcPr/>
                </a:tc>
                <a:tc>
                  <a:txBody>
                    <a:bodyPr/>
                    <a:lstStyle/>
                    <a:p>
                      <a:r>
                        <a:rPr lang="en-US" dirty="0" smtClean="0"/>
                        <a:t>5.83a</a:t>
                      </a:r>
                      <a:endParaRPr lang="en-US" dirty="0"/>
                    </a:p>
                  </a:txBody>
                  <a:tcPr/>
                </a:tc>
              </a:tr>
              <a:tr h="754211">
                <a:tc>
                  <a:txBody>
                    <a:bodyPr/>
                    <a:lstStyle/>
                    <a:p>
                      <a:r>
                        <a:rPr lang="en-US" dirty="0" smtClean="0"/>
                        <a:t>Inconsistent*</a:t>
                      </a:r>
                      <a:endParaRPr lang="en-US" dirty="0"/>
                    </a:p>
                  </a:txBody>
                  <a:tcPr/>
                </a:tc>
                <a:tc>
                  <a:txBody>
                    <a:bodyPr/>
                    <a:lstStyle/>
                    <a:p>
                      <a:r>
                        <a:rPr lang="en-US" dirty="0" smtClean="0"/>
                        <a:t>2.75b</a:t>
                      </a:r>
                      <a:endParaRPr lang="en-US" dirty="0"/>
                    </a:p>
                  </a:txBody>
                  <a:tcPr/>
                </a:tc>
                <a:tc>
                  <a:txBody>
                    <a:bodyPr/>
                    <a:lstStyle/>
                    <a:p>
                      <a:r>
                        <a:rPr lang="en-US" dirty="0" smtClean="0"/>
                        <a:t>3.41a</a:t>
                      </a:r>
                      <a:endParaRPr lang="en-US" dirty="0"/>
                    </a:p>
                  </a:txBody>
                  <a:tcPr/>
                </a:tc>
                <a:tc>
                  <a:txBody>
                    <a:bodyPr/>
                    <a:lstStyle/>
                    <a:p>
                      <a:r>
                        <a:rPr lang="en-US" dirty="0" smtClean="0"/>
                        <a:t>3.63a</a:t>
                      </a:r>
                      <a:endParaRPr lang="en-US" dirty="0"/>
                    </a:p>
                  </a:txBody>
                  <a:tcPr/>
                </a:tc>
              </a:tr>
              <a:tr h="436964">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9797996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041391410"/>
              </p:ext>
            </p:extLst>
          </p:nvPr>
        </p:nvGraphicFramePr>
        <p:xfrm>
          <a:off x="125423" y="2414705"/>
          <a:ext cx="7092380" cy="3669298"/>
        </p:xfrm>
        <a:graphic>
          <a:graphicData uri="http://schemas.openxmlformats.org/drawingml/2006/table">
            <a:tbl>
              <a:tblPr firstRow="1" bandRow="1">
                <a:tableStyleId>{5C22544A-7EE6-4342-B048-85BDC9FD1C3A}</a:tableStyleId>
              </a:tblPr>
              <a:tblGrid>
                <a:gridCol w="1773095"/>
                <a:gridCol w="1773095"/>
                <a:gridCol w="1773095"/>
                <a:gridCol w="1773095"/>
              </a:tblGrid>
              <a:tr h="1723912">
                <a:tc>
                  <a:txBody>
                    <a:bodyPr/>
                    <a:lstStyle/>
                    <a:p>
                      <a:r>
                        <a:rPr lang="en-US" dirty="0" smtClean="0"/>
                        <a:t>Estimated</a:t>
                      </a:r>
                      <a:r>
                        <a:rPr lang="en-US" baseline="0" dirty="0" smtClean="0"/>
                        <a:t> number of </a:t>
                      </a:r>
                      <a:endParaRPr lang="en-US" dirty="0"/>
                    </a:p>
                  </a:txBody>
                  <a:tcPr/>
                </a:tc>
                <a:tc>
                  <a:txBody>
                    <a:bodyPr/>
                    <a:lstStyle/>
                    <a:p>
                      <a:r>
                        <a:rPr lang="en-US" dirty="0" smtClean="0"/>
                        <a:t>concentrated</a:t>
                      </a:r>
                      <a:endParaRPr lang="en-US" dirty="0"/>
                    </a:p>
                  </a:txBody>
                  <a:tcPr/>
                </a:tc>
                <a:tc>
                  <a:txBody>
                    <a:bodyPr/>
                    <a:lstStyle/>
                    <a:p>
                      <a:r>
                        <a:rPr lang="en-US" dirty="0" smtClean="0"/>
                        <a:t>intermediate</a:t>
                      </a:r>
                      <a:endParaRPr lang="en-US" dirty="0"/>
                    </a:p>
                  </a:txBody>
                  <a:tcPr/>
                </a:tc>
                <a:tc>
                  <a:txBody>
                    <a:bodyPr/>
                    <a:lstStyle/>
                    <a:p>
                      <a:r>
                        <a:rPr lang="en-US" dirty="0" smtClean="0"/>
                        <a:t>dispersed</a:t>
                      </a:r>
                      <a:endParaRPr lang="en-US" dirty="0"/>
                    </a:p>
                  </a:txBody>
                  <a:tcPr/>
                </a:tc>
              </a:tr>
              <a:tr h="754211">
                <a:tc>
                  <a:txBody>
                    <a:bodyPr/>
                    <a:lstStyle/>
                    <a:p>
                      <a:r>
                        <a:rPr lang="en-US" dirty="0" smtClean="0"/>
                        <a:t>Typical</a:t>
                      </a:r>
                      <a:endParaRPr lang="en-US" dirty="0"/>
                    </a:p>
                  </a:txBody>
                  <a:tcPr/>
                </a:tc>
                <a:tc>
                  <a:txBody>
                    <a:bodyPr/>
                    <a:lstStyle/>
                    <a:p>
                      <a:r>
                        <a:rPr lang="en-US" dirty="0" smtClean="0"/>
                        <a:t>4.50a</a:t>
                      </a:r>
                      <a:endParaRPr lang="en-US" dirty="0"/>
                    </a:p>
                  </a:txBody>
                  <a:tcPr/>
                </a:tc>
                <a:tc>
                  <a:txBody>
                    <a:bodyPr/>
                    <a:lstStyle/>
                    <a:p>
                      <a:r>
                        <a:rPr lang="en-US" dirty="0" smtClean="0"/>
                        <a:t>3.78ab</a:t>
                      </a:r>
                      <a:endParaRPr lang="en-US" dirty="0"/>
                    </a:p>
                  </a:txBody>
                  <a:tcPr/>
                </a:tc>
                <a:tc>
                  <a:txBody>
                    <a:bodyPr/>
                    <a:lstStyle/>
                    <a:p>
                      <a:r>
                        <a:rPr lang="en-US" dirty="0" smtClean="0"/>
                        <a:t>3.40b</a:t>
                      </a:r>
                      <a:endParaRPr lang="en-US" dirty="0"/>
                    </a:p>
                  </a:txBody>
                  <a:tcPr/>
                </a:tc>
              </a:tr>
              <a:tr h="754211">
                <a:tc>
                  <a:txBody>
                    <a:bodyPr/>
                    <a:lstStyle/>
                    <a:p>
                      <a:r>
                        <a:rPr lang="en-US" dirty="0" smtClean="0"/>
                        <a:t>Atypical</a:t>
                      </a:r>
                      <a:endParaRPr lang="en-US" dirty="0"/>
                    </a:p>
                  </a:txBody>
                  <a:tcPr/>
                </a:tc>
                <a:tc>
                  <a:txBody>
                    <a:bodyPr/>
                    <a:lstStyle/>
                    <a:p>
                      <a:r>
                        <a:rPr lang="en-US" dirty="0" smtClean="0"/>
                        <a:t>2.71a</a:t>
                      </a:r>
                      <a:endParaRPr lang="en-US" dirty="0"/>
                    </a:p>
                  </a:txBody>
                  <a:tcPr/>
                </a:tc>
                <a:tc>
                  <a:txBody>
                    <a:bodyPr/>
                    <a:lstStyle/>
                    <a:p>
                      <a:r>
                        <a:rPr lang="en-US" dirty="0" smtClean="0"/>
                        <a:t>3.33a</a:t>
                      </a:r>
                      <a:endParaRPr lang="en-US" dirty="0"/>
                    </a:p>
                  </a:txBody>
                  <a:tcPr/>
                </a:tc>
                <a:tc>
                  <a:txBody>
                    <a:bodyPr/>
                    <a:lstStyle/>
                    <a:p>
                      <a:r>
                        <a:rPr lang="en-US" dirty="0" smtClean="0"/>
                        <a:t>3.08a</a:t>
                      </a:r>
                      <a:endParaRPr lang="en-US" dirty="0"/>
                    </a:p>
                  </a:txBody>
                  <a:tcPr/>
                </a:tc>
              </a:tr>
              <a:tr h="436964">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7298826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992099739"/>
              </p:ext>
            </p:extLst>
          </p:nvPr>
        </p:nvGraphicFramePr>
        <p:xfrm>
          <a:off x="125423" y="2414705"/>
          <a:ext cx="7092380" cy="3669298"/>
        </p:xfrm>
        <a:graphic>
          <a:graphicData uri="http://schemas.openxmlformats.org/drawingml/2006/table">
            <a:tbl>
              <a:tblPr firstRow="1" bandRow="1">
                <a:tableStyleId>{5C22544A-7EE6-4342-B048-85BDC9FD1C3A}</a:tableStyleId>
              </a:tblPr>
              <a:tblGrid>
                <a:gridCol w="1773095"/>
                <a:gridCol w="1773095"/>
                <a:gridCol w="1773095"/>
                <a:gridCol w="1773095"/>
              </a:tblGrid>
              <a:tr h="1723912">
                <a:tc>
                  <a:txBody>
                    <a:bodyPr/>
                    <a:lstStyle/>
                    <a:p>
                      <a:r>
                        <a:rPr lang="en-US" dirty="0" smtClean="0"/>
                        <a:t>typicality</a:t>
                      </a:r>
                      <a:endParaRPr lang="en-US" dirty="0"/>
                    </a:p>
                  </a:txBody>
                  <a:tcPr/>
                </a:tc>
                <a:tc>
                  <a:txBody>
                    <a:bodyPr/>
                    <a:lstStyle/>
                    <a:p>
                      <a:r>
                        <a:rPr lang="en-US" dirty="0" smtClean="0"/>
                        <a:t>concentrated</a:t>
                      </a:r>
                      <a:endParaRPr lang="en-US" dirty="0"/>
                    </a:p>
                  </a:txBody>
                  <a:tcPr/>
                </a:tc>
                <a:tc>
                  <a:txBody>
                    <a:bodyPr/>
                    <a:lstStyle/>
                    <a:p>
                      <a:r>
                        <a:rPr lang="en-US" dirty="0" smtClean="0"/>
                        <a:t>intermediate</a:t>
                      </a:r>
                      <a:endParaRPr lang="en-US" dirty="0"/>
                    </a:p>
                  </a:txBody>
                  <a:tcPr/>
                </a:tc>
                <a:tc>
                  <a:txBody>
                    <a:bodyPr/>
                    <a:lstStyle/>
                    <a:p>
                      <a:r>
                        <a:rPr lang="en-US" dirty="0" smtClean="0"/>
                        <a:t>dispersed</a:t>
                      </a:r>
                      <a:endParaRPr lang="en-US" dirty="0"/>
                    </a:p>
                  </a:txBody>
                  <a:tcPr/>
                </a:tc>
              </a:tr>
              <a:tr h="754211">
                <a:tc>
                  <a:txBody>
                    <a:bodyPr/>
                    <a:lstStyle/>
                    <a:p>
                      <a:r>
                        <a:rPr lang="en-US" dirty="0" smtClean="0"/>
                        <a:t>Confirmers</a:t>
                      </a:r>
                      <a:endParaRPr lang="en-US" dirty="0"/>
                    </a:p>
                  </a:txBody>
                  <a:tcPr/>
                </a:tc>
                <a:tc>
                  <a:txBody>
                    <a:bodyPr/>
                    <a:lstStyle/>
                    <a:p>
                      <a:r>
                        <a:rPr lang="en-US" dirty="0" smtClean="0"/>
                        <a:t>5.14a</a:t>
                      </a:r>
                      <a:endParaRPr lang="en-US" dirty="0"/>
                    </a:p>
                  </a:txBody>
                  <a:tcPr/>
                </a:tc>
                <a:tc>
                  <a:txBody>
                    <a:bodyPr/>
                    <a:lstStyle/>
                    <a:p>
                      <a:r>
                        <a:rPr lang="en-US" dirty="0" smtClean="0"/>
                        <a:t>5.25ab</a:t>
                      </a:r>
                      <a:endParaRPr lang="en-US" dirty="0"/>
                    </a:p>
                  </a:txBody>
                  <a:tcPr/>
                </a:tc>
                <a:tc>
                  <a:txBody>
                    <a:bodyPr/>
                    <a:lstStyle/>
                    <a:p>
                      <a:r>
                        <a:rPr lang="en-US" dirty="0" smtClean="0"/>
                        <a:t>5.38a</a:t>
                      </a:r>
                      <a:endParaRPr lang="en-US" dirty="0"/>
                    </a:p>
                  </a:txBody>
                  <a:tcPr/>
                </a:tc>
              </a:tr>
              <a:tr h="754211">
                <a:tc>
                  <a:txBody>
                    <a:bodyPr/>
                    <a:lstStyle/>
                    <a:p>
                      <a:r>
                        <a:rPr lang="en-US" dirty="0" err="1" smtClean="0"/>
                        <a:t>Disconfirmers</a:t>
                      </a:r>
                      <a:r>
                        <a:rPr lang="en-US" dirty="0" smtClean="0"/>
                        <a:t>*</a:t>
                      </a:r>
                      <a:endParaRPr lang="en-US" dirty="0"/>
                    </a:p>
                  </a:txBody>
                  <a:tcPr/>
                </a:tc>
                <a:tc>
                  <a:txBody>
                    <a:bodyPr/>
                    <a:lstStyle/>
                    <a:p>
                      <a:r>
                        <a:rPr lang="en-US" dirty="0" smtClean="0"/>
                        <a:t>2.45a</a:t>
                      </a:r>
                      <a:endParaRPr lang="en-US" dirty="0"/>
                    </a:p>
                  </a:txBody>
                  <a:tcPr/>
                </a:tc>
                <a:tc>
                  <a:txBody>
                    <a:bodyPr/>
                    <a:lstStyle/>
                    <a:p>
                      <a:r>
                        <a:rPr lang="en-US" dirty="0" smtClean="0"/>
                        <a:t>3.71a</a:t>
                      </a:r>
                      <a:endParaRPr lang="en-US" dirty="0"/>
                    </a:p>
                  </a:txBody>
                  <a:tcPr/>
                </a:tc>
                <a:tc>
                  <a:txBody>
                    <a:bodyPr/>
                    <a:lstStyle/>
                    <a:p>
                      <a:r>
                        <a:rPr lang="en-US" dirty="0" smtClean="0"/>
                        <a:t>3.92b</a:t>
                      </a:r>
                      <a:endParaRPr lang="en-US" dirty="0"/>
                    </a:p>
                  </a:txBody>
                  <a:tcPr/>
                </a:tc>
              </a:tr>
              <a:tr h="436964">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9331941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868446661"/>
              </p:ext>
            </p:extLst>
          </p:nvPr>
        </p:nvGraphicFramePr>
        <p:xfrm>
          <a:off x="125423" y="2414705"/>
          <a:ext cx="7092380" cy="2915087"/>
        </p:xfrm>
        <a:graphic>
          <a:graphicData uri="http://schemas.openxmlformats.org/drawingml/2006/table">
            <a:tbl>
              <a:tblPr firstRow="1" bandRow="1">
                <a:tableStyleId>{5C22544A-7EE6-4342-B048-85BDC9FD1C3A}</a:tableStyleId>
              </a:tblPr>
              <a:tblGrid>
                <a:gridCol w="1773095"/>
                <a:gridCol w="1773095"/>
                <a:gridCol w="1773095"/>
                <a:gridCol w="1773095"/>
              </a:tblGrid>
              <a:tr h="1723912">
                <a:tc>
                  <a:txBody>
                    <a:bodyPr/>
                    <a:lstStyle/>
                    <a:p>
                      <a:r>
                        <a:rPr lang="en-US" dirty="0" smtClean="0"/>
                        <a:t>Subtyping</a:t>
                      </a:r>
                      <a:endParaRPr lang="en-US" dirty="0"/>
                    </a:p>
                  </a:txBody>
                  <a:tcPr/>
                </a:tc>
                <a:tc>
                  <a:txBody>
                    <a:bodyPr/>
                    <a:lstStyle/>
                    <a:p>
                      <a:r>
                        <a:rPr lang="en-US" dirty="0" smtClean="0"/>
                        <a:t>concentrated</a:t>
                      </a:r>
                      <a:endParaRPr lang="en-US" dirty="0"/>
                    </a:p>
                  </a:txBody>
                  <a:tcPr/>
                </a:tc>
                <a:tc>
                  <a:txBody>
                    <a:bodyPr/>
                    <a:lstStyle/>
                    <a:p>
                      <a:r>
                        <a:rPr lang="en-US" dirty="0" smtClean="0"/>
                        <a:t>intermediate</a:t>
                      </a:r>
                      <a:endParaRPr lang="en-US" dirty="0"/>
                    </a:p>
                  </a:txBody>
                  <a:tcPr/>
                </a:tc>
                <a:tc>
                  <a:txBody>
                    <a:bodyPr/>
                    <a:lstStyle/>
                    <a:p>
                      <a:r>
                        <a:rPr lang="en-US" dirty="0" smtClean="0"/>
                        <a:t>dispersed</a:t>
                      </a:r>
                      <a:endParaRPr lang="en-US" dirty="0"/>
                    </a:p>
                  </a:txBody>
                  <a:tcPr/>
                </a:tc>
              </a:tr>
              <a:tr h="754211">
                <a:tc>
                  <a:txBody>
                    <a:bodyPr/>
                    <a:lstStyle/>
                    <a:p>
                      <a:r>
                        <a:rPr lang="en-US" dirty="0" smtClean="0"/>
                        <a:t>#Piles</a:t>
                      </a:r>
                      <a:endParaRPr lang="en-US" dirty="0"/>
                    </a:p>
                  </a:txBody>
                  <a:tcPr/>
                </a:tc>
                <a:tc>
                  <a:txBody>
                    <a:bodyPr/>
                    <a:lstStyle/>
                    <a:p>
                      <a:r>
                        <a:rPr lang="en-US" dirty="0" smtClean="0"/>
                        <a:t>3.03a</a:t>
                      </a:r>
                      <a:endParaRPr lang="en-US" dirty="0"/>
                    </a:p>
                  </a:txBody>
                  <a:tcPr/>
                </a:tc>
                <a:tc>
                  <a:txBody>
                    <a:bodyPr/>
                    <a:lstStyle/>
                    <a:p>
                      <a:r>
                        <a:rPr lang="en-US" dirty="0" smtClean="0"/>
                        <a:t>3.25a</a:t>
                      </a:r>
                      <a:endParaRPr lang="en-US" dirty="0"/>
                    </a:p>
                  </a:txBody>
                  <a:tcPr/>
                </a:tc>
                <a:tc>
                  <a:txBody>
                    <a:bodyPr/>
                    <a:lstStyle/>
                    <a:p>
                      <a:r>
                        <a:rPr lang="en-US" dirty="0" smtClean="0"/>
                        <a:t>3.38a</a:t>
                      </a:r>
                      <a:endParaRPr lang="en-US" dirty="0"/>
                    </a:p>
                  </a:txBody>
                  <a:tcPr/>
                </a:tc>
              </a:tr>
              <a:tr h="436964">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867391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lstStyle/>
          <a:p>
            <a:endParaRPr lang="en-US" dirty="0" smtClean="0"/>
          </a:p>
          <a:p>
            <a:r>
              <a:rPr lang="en-US" dirty="0" smtClean="0"/>
              <a:t>Both changes alter the </a:t>
            </a:r>
            <a:r>
              <a:rPr lang="en-US" dirty="0"/>
              <a:t>the acceptable range of traits/behaviors associated with the </a:t>
            </a:r>
            <a:r>
              <a:rPr lang="en-US" dirty="0" smtClean="0"/>
              <a:t>group</a:t>
            </a:r>
          </a:p>
          <a:p>
            <a:r>
              <a:rPr lang="en-US" dirty="0" smtClean="0"/>
              <a:t>And both changes modify the interrelation between features</a:t>
            </a:r>
          </a:p>
          <a:p>
            <a:r>
              <a:rPr lang="en-US" dirty="0" smtClean="0"/>
              <a:t>Of course, these changes are not mutually exclusive</a:t>
            </a:r>
            <a:endParaRPr lang="en-US" dirty="0"/>
          </a:p>
          <a:p>
            <a:endParaRPr lang="en-US" dirty="0" smtClean="0"/>
          </a:p>
        </p:txBody>
      </p:sp>
    </p:spTree>
    <p:extLst>
      <p:ext uri="{BB962C8B-B14F-4D97-AF65-F5344CB8AC3E}">
        <p14:creationId xmlns:p14="http://schemas.microsoft.com/office/powerpoint/2010/main" val="28676811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GB"/>
          </a:p>
        </p:txBody>
      </p:sp>
      <p:pic>
        <p:nvPicPr>
          <p:cNvPr id="4" name="Segnaposto contenuto 3"/>
          <p:cNvPicPr>
            <a:picLocks noGrp="1" noChangeAspect="1"/>
          </p:cNvPicPr>
          <p:nvPr>
            <p:ph idx="1"/>
          </p:nvPr>
        </p:nvPicPr>
        <p:blipFill>
          <a:blip r:embed="rId2"/>
          <a:srcRect t="-26560" b="-26560"/>
          <a:stretch>
            <a:fillRect/>
          </a:stretch>
        </p:blipFill>
        <p:spPr/>
      </p:pic>
    </p:spTree>
    <p:extLst>
      <p:ext uri="{BB962C8B-B14F-4D97-AF65-F5344CB8AC3E}">
        <p14:creationId xmlns:p14="http://schemas.microsoft.com/office/powerpoint/2010/main" val="7992207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normAutofit/>
          </a:bodyPr>
          <a:lstStyle/>
          <a:p>
            <a:r>
              <a:rPr lang="en-US" dirty="0" smtClean="0"/>
              <a:t>Study 1:</a:t>
            </a:r>
          </a:p>
          <a:p>
            <a:r>
              <a:rPr lang="en-US" b="1" dirty="0" smtClean="0"/>
              <a:t>Mediation Analyses </a:t>
            </a:r>
            <a:r>
              <a:rPr lang="en-US" dirty="0" smtClean="0"/>
              <a:t>confirmed that </a:t>
            </a:r>
          </a:p>
          <a:p>
            <a:r>
              <a:rPr lang="en-US" dirty="0" smtClean="0"/>
              <a:t>the dispersed condition led participants to change their stereotype more so than participants in the concentrated condition, because</a:t>
            </a:r>
          </a:p>
          <a:p>
            <a:r>
              <a:rPr lang="en-US" dirty="0" smtClean="0"/>
              <a:t>Participants in the dispersed condition perceived the </a:t>
            </a:r>
            <a:r>
              <a:rPr lang="en-US" dirty="0" err="1" smtClean="0"/>
              <a:t>disconfirmers</a:t>
            </a:r>
            <a:r>
              <a:rPr lang="en-US" dirty="0" smtClean="0"/>
              <a:t> as more typical than  participants in the concentrated </a:t>
            </a:r>
            <a:r>
              <a:rPr lang="en-US" dirty="0"/>
              <a:t>condition</a:t>
            </a:r>
            <a:endParaRPr lang="en-US" b="1" dirty="0" smtClean="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14997352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normAutofit/>
          </a:bodyPr>
          <a:lstStyle/>
          <a:p>
            <a:r>
              <a:rPr lang="en-US" dirty="0" smtClean="0"/>
              <a:t>Study 1:</a:t>
            </a:r>
          </a:p>
          <a:p>
            <a:r>
              <a:rPr lang="en-US" dirty="0" smtClean="0"/>
              <a:t>Hence, participants in </a:t>
            </a:r>
            <a:r>
              <a:rPr lang="en-US" dirty="0"/>
              <a:t>the dispersed condition perceived the </a:t>
            </a:r>
            <a:r>
              <a:rPr lang="en-US" dirty="0" err="1" smtClean="0"/>
              <a:t>disconfirmers</a:t>
            </a:r>
            <a:r>
              <a:rPr lang="en-US" dirty="0" smtClean="0"/>
              <a:t> to be still representative of the group as a whole</a:t>
            </a:r>
          </a:p>
          <a:p>
            <a:r>
              <a:rPr lang="en-US" dirty="0" smtClean="0"/>
              <a:t>Participants  then used them as a basis to judge the group in question, provoking the revision of stereotypes</a:t>
            </a:r>
          </a:p>
          <a:p>
            <a:endParaRPr lang="en-US" b="1" dirty="0"/>
          </a:p>
          <a:p>
            <a:endParaRPr lang="en-US" dirty="0" smtClean="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29397128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normAutofit/>
          </a:bodyPr>
          <a:lstStyle/>
          <a:p>
            <a:r>
              <a:rPr lang="en-US" dirty="0" smtClean="0"/>
              <a:t>Study 1:</a:t>
            </a:r>
          </a:p>
          <a:p>
            <a:r>
              <a:rPr lang="en-US" dirty="0" smtClean="0"/>
              <a:t>However, the lack of control condition (no exposure to members and judgment of the group as a whole), lets us read the results in another manner</a:t>
            </a:r>
          </a:p>
          <a:p>
            <a:endParaRPr lang="en-US" dirty="0" smtClean="0"/>
          </a:p>
          <a:p>
            <a:endParaRPr lang="en-US" b="1" dirty="0"/>
          </a:p>
          <a:p>
            <a:endParaRPr lang="en-US" dirty="0" smtClean="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12530285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normAutofit/>
          </a:bodyPr>
          <a:lstStyle/>
          <a:p>
            <a:r>
              <a:rPr lang="en-US" dirty="0" smtClean="0"/>
              <a:t>Study 1:</a:t>
            </a:r>
          </a:p>
          <a:p>
            <a:r>
              <a:rPr lang="en-US" b="1" dirty="0" smtClean="0"/>
              <a:t>Mediation Analyses </a:t>
            </a:r>
            <a:r>
              <a:rPr lang="en-US" dirty="0" smtClean="0"/>
              <a:t>confirmed that </a:t>
            </a:r>
          </a:p>
          <a:p>
            <a:r>
              <a:rPr lang="en-US" dirty="0" smtClean="0"/>
              <a:t>Compared to participants </a:t>
            </a:r>
            <a:r>
              <a:rPr lang="en-US" dirty="0"/>
              <a:t>in the </a:t>
            </a:r>
            <a:r>
              <a:rPr lang="en-US" dirty="0" smtClean="0"/>
              <a:t>dispersed condition, the concentrated condition led participants to maintain  their stereotype, because</a:t>
            </a:r>
          </a:p>
          <a:p>
            <a:r>
              <a:rPr lang="en-US" dirty="0" smtClean="0"/>
              <a:t>Participants in the concentrated condition perceived the </a:t>
            </a:r>
            <a:r>
              <a:rPr lang="en-US" dirty="0" err="1" smtClean="0"/>
              <a:t>disconfirmers</a:t>
            </a:r>
            <a:r>
              <a:rPr lang="en-US" dirty="0" smtClean="0"/>
              <a:t> as more atypical than  participants in the dispersed </a:t>
            </a:r>
            <a:r>
              <a:rPr lang="en-US" dirty="0"/>
              <a:t>condition</a:t>
            </a:r>
            <a:endParaRPr lang="en-US" b="1" dirty="0" smtClean="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25274423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normAutofit/>
          </a:bodyPr>
          <a:lstStyle/>
          <a:p>
            <a:r>
              <a:rPr lang="en-US" dirty="0" smtClean="0"/>
              <a:t>Study 1:</a:t>
            </a:r>
          </a:p>
          <a:p>
            <a:r>
              <a:rPr lang="en-US" dirty="0" smtClean="0"/>
              <a:t>Hence, participants in </a:t>
            </a:r>
            <a:r>
              <a:rPr lang="en-US" dirty="0"/>
              <a:t>the </a:t>
            </a:r>
            <a:r>
              <a:rPr lang="en-US" dirty="0" smtClean="0"/>
              <a:t>concentrated </a:t>
            </a:r>
            <a:r>
              <a:rPr lang="en-US" dirty="0"/>
              <a:t>condition perceived the </a:t>
            </a:r>
            <a:r>
              <a:rPr lang="en-US" dirty="0" err="1" smtClean="0"/>
              <a:t>disconfirmers</a:t>
            </a:r>
            <a:r>
              <a:rPr lang="en-US" dirty="0" smtClean="0"/>
              <a:t> to be unrepresentative of the group as a whole, and dismissed as irrelevant case </a:t>
            </a:r>
          </a:p>
          <a:p>
            <a:r>
              <a:rPr lang="en-US" dirty="0" smtClean="0"/>
              <a:t>Participants  did not use them as a basis to judge the group in question, leaving the stereotype intact</a:t>
            </a:r>
          </a:p>
          <a:p>
            <a:endParaRPr lang="en-US" b="1" dirty="0"/>
          </a:p>
          <a:p>
            <a:endParaRPr lang="en-US" dirty="0" smtClean="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16681847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model stereotype change</a:t>
            </a:r>
            <a:endParaRPr lang="en-US" dirty="0"/>
          </a:p>
        </p:txBody>
      </p:sp>
      <p:sp>
        <p:nvSpPr>
          <p:cNvPr id="3" name="Content Placeholder 2"/>
          <p:cNvSpPr>
            <a:spLocks noGrp="1"/>
          </p:cNvSpPr>
          <p:nvPr>
            <p:ph idx="1"/>
          </p:nvPr>
        </p:nvSpPr>
        <p:spPr/>
        <p:txBody>
          <a:bodyPr>
            <a:normAutofit/>
          </a:bodyPr>
          <a:lstStyle/>
          <a:p>
            <a:r>
              <a:rPr lang="en-US" dirty="0" smtClean="0"/>
              <a:t>Study 2</a:t>
            </a:r>
          </a:p>
          <a:p>
            <a:r>
              <a:rPr lang="en-US" dirty="0" smtClean="0"/>
              <a:t>Premise: </a:t>
            </a:r>
          </a:p>
          <a:p>
            <a:r>
              <a:rPr lang="en-US" dirty="0" smtClean="0"/>
              <a:t>Reading time might constitutes a proxy of information processing</a:t>
            </a:r>
          </a:p>
          <a:p>
            <a:r>
              <a:rPr lang="en-US" dirty="0" smtClean="0"/>
              <a:t>Different time to read confirming and disconfirming information</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30630395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model stereotype change</a:t>
            </a:r>
            <a:endParaRPr lang="en-US" dirty="0"/>
          </a:p>
        </p:txBody>
      </p:sp>
      <p:sp>
        <p:nvSpPr>
          <p:cNvPr id="3" name="Content Placeholder 2"/>
          <p:cNvSpPr>
            <a:spLocks noGrp="1"/>
          </p:cNvSpPr>
          <p:nvPr>
            <p:ph idx="1"/>
          </p:nvPr>
        </p:nvSpPr>
        <p:spPr/>
        <p:txBody>
          <a:bodyPr>
            <a:normAutofit/>
          </a:bodyPr>
          <a:lstStyle/>
          <a:p>
            <a:r>
              <a:rPr lang="en-US" dirty="0" smtClean="0"/>
              <a:t>Study 2</a:t>
            </a:r>
          </a:p>
          <a:p>
            <a:r>
              <a:rPr lang="en-US" dirty="0" smtClean="0"/>
              <a:t>Confirming information, given its high category fit, makes the category content accessible</a:t>
            </a:r>
          </a:p>
          <a:p>
            <a:r>
              <a:rPr lang="en-US" dirty="0" smtClean="0"/>
              <a:t>Confirming information is redundant with category content, as it confirms what it’s expected</a:t>
            </a:r>
          </a:p>
          <a:p>
            <a:r>
              <a:rPr lang="en-US" dirty="0" smtClean="0"/>
              <a:t>Fast reading time</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5075491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model stereotype change</a:t>
            </a:r>
            <a:endParaRPr lang="en-US" dirty="0"/>
          </a:p>
        </p:txBody>
      </p:sp>
      <p:sp>
        <p:nvSpPr>
          <p:cNvPr id="3" name="Content Placeholder 2"/>
          <p:cNvSpPr>
            <a:spLocks noGrp="1"/>
          </p:cNvSpPr>
          <p:nvPr>
            <p:ph idx="1"/>
          </p:nvPr>
        </p:nvSpPr>
        <p:spPr/>
        <p:txBody>
          <a:bodyPr>
            <a:normAutofit/>
          </a:bodyPr>
          <a:lstStyle/>
          <a:p>
            <a:r>
              <a:rPr lang="en-US" dirty="0" smtClean="0"/>
              <a:t>Study 2</a:t>
            </a:r>
          </a:p>
          <a:p>
            <a:r>
              <a:rPr lang="en-US" dirty="0" smtClean="0"/>
              <a:t>Disconfirming information, if the category is salient, violates the category contents </a:t>
            </a:r>
          </a:p>
          <a:p>
            <a:r>
              <a:rPr lang="en-US" dirty="0" smtClean="0"/>
              <a:t>The reader frequently tries to integrate the incoming information to the category contents</a:t>
            </a:r>
          </a:p>
          <a:p>
            <a:r>
              <a:rPr lang="en-US" dirty="0" smtClean="0"/>
              <a:t>Reading times slowed down</a:t>
            </a:r>
          </a:p>
          <a:p>
            <a:endParaRPr lang="en-US" dirty="0" smtClean="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22539636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model stereotype change</a:t>
            </a:r>
            <a:endParaRPr lang="en-US" dirty="0"/>
          </a:p>
        </p:txBody>
      </p:sp>
      <p:sp>
        <p:nvSpPr>
          <p:cNvPr id="3" name="Content Placeholder 2"/>
          <p:cNvSpPr>
            <a:spLocks noGrp="1"/>
          </p:cNvSpPr>
          <p:nvPr>
            <p:ph idx="1"/>
          </p:nvPr>
        </p:nvSpPr>
        <p:spPr/>
        <p:txBody>
          <a:bodyPr>
            <a:normAutofit/>
          </a:bodyPr>
          <a:lstStyle/>
          <a:p>
            <a:r>
              <a:rPr lang="en-US" dirty="0" smtClean="0"/>
              <a:t>Study 2</a:t>
            </a:r>
          </a:p>
          <a:p>
            <a:r>
              <a:rPr lang="en-US" dirty="0" smtClean="0"/>
              <a:t>Procedure: </a:t>
            </a:r>
          </a:p>
          <a:p>
            <a:r>
              <a:rPr lang="en-US" dirty="0" smtClean="0"/>
              <a:t>Exactly the same as in Study 1. No intermediate condition. Only dispersed and concentrated.</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1442518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lstStyle/>
          <a:p>
            <a:endParaRPr lang="en-US" dirty="0" smtClean="0"/>
          </a:p>
          <a:p>
            <a:r>
              <a:rPr lang="en-US" dirty="0" smtClean="0"/>
              <a:t>The three models that in principle can alter people’s stereotypical beliefs are</a:t>
            </a:r>
          </a:p>
          <a:p>
            <a:r>
              <a:rPr lang="en-US" dirty="0" smtClean="0"/>
              <a:t>The bookkeeping model</a:t>
            </a:r>
          </a:p>
          <a:p>
            <a:r>
              <a:rPr lang="en-US" dirty="0" smtClean="0"/>
              <a:t>The conversion model</a:t>
            </a:r>
          </a:p>
          <a:p>
            <a:r>
              <a:rPr lang="en-US" dirty="0" smtClean="0"/>
              <a:t>The subtyping model</a:t>
            </a:r>
            <a:endParaRPr lang="en-US" dirty="0"/>
          </a:p>
          <a:p>
            <a:endParaRPr lang="en-US" dirty="0" smtClean="0"/>
          </a:p>
        </p:txBody>
      </p:sp>
    </p:spTree>
    <p:extLst>
      <p:ext uri="{BB962C8B-B14F-4D97-AF65-F5344CB8AC3E}">
        <p14:creationId xmlns:p14="http://schemas.microsoft.com/office/powerpoint/2010/main" val="3078159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21289054"/>
              </p:ext>
            </p:extLst>
          </p:nvPr>
        </p:nvGraphicFramePr>
        <p:xfrm>
          <a:off x="95378" y="2306022"/>
          <a:ext cx="4106237" cy="3061863"/>
        </p:xfrm>
        <a:graphic>
          <a:graphicData uri="http://schemas.openxmlformats.org/drawingml/2006/table">
            <a:tbl>
              <a:tblPr firstRow="1" bandRow="1">
                <a:tableStyleId>{5C22544A-7EE6-4342-B048-85BDC9FD1C3A}</a:tableStyleId>
              </a:tblPr>
              <a:tblGrid>
                <a:gridCol w="1122743"/>
                <a:gridCol w="377658"/>
                <a:gridCol w="330450"/>
                <a:gridCol w="349333"/>
                <a:gridCol w="366036"/>
                <a:gridCol w="360955"/>
                <a:gridCol w="339891"/>
                <a:gridCol w="424864"/>
                <a:gridCol w="434307"/>
              </a:tblGrid>
              <a:tr h="671407">
                <a:tc>
                  <a:txBody>
                    <a:bodyPr/>
                    <a:lstStyle/>
                    <a:p>
                      <a:endParaRPr lang="en-US" dirty="0"/>
                    </a:p>
                  </a:txBody>
                  <a:tcPr/>
                </a:tc>
                <a:tc>
                  <a:txBody>
                    <a:bodyPr/>
                    <a:lstStyle/>
                    <a:p>
                      <a:r>
                        <a:rPr lang="en-US" dirty="0" smtClean="0"/>
                        <a:t>m1</a:t>
                      </a:r>
                      <a:endParaRPr lang="en-US" dirty="0"/>
                    </a:p>
                  </a:txBody>
                  <a:tcPr/>
                </a:tc>
                <a:tc>
                  <a:txBody>
                    <a:bodyPr/>
                    <a:lstStyle/>
                    <a:p>
                      <a:r>
                        <a:rPr lang="en-US" dirty="0" smtClean="0"/>
                        <a:t>m2</a:t>
                      </a:r>
                      <a:endParaRPr lang="en-US" dirty="0"/>
                    </a:p>
                  </a:txBody>
                  <a:tcPr/>
                </a:tc>
                <a:tc>
                  <a:txBody>
                    <a:bodyPr/>
                    <a:lstStyle/>
                    <a:p>
                      <a:r>
                        <a:rPr lang="en-US" dirty="0" smtClean="0"/>
                        <a:t>m3</a:t>
                      </a:r>
                      <a:endParaRPr lang="en-US" dirty="0"/>
                    </a:p>
                  </a:txBody>
                  <a:tcPr/>
                </a:tc>
                <a:tc>
                  <a:txBody>
                    <a:bodyPr/>
                    <a:lstStyle/>
                    <a:p>
                      <a:r>
                        <a:rPr lang="en-US" dirty="0" smtClean="0"/>
                        <a:t>m4</a:t>
                      </a:r>
                      <a:endParaRPr lang="en-US" dirty="0"/>
                    </a:p>
                  </a:txBody>
                  <a:tcPr/>
                </a:tc>
                <a:tc>
                  <a:txBody>
                    <a:bodyPr/>
                    <a:lstStyle/>
                    <a:p>
                      <a:r>
                        <a:rPr lang="en-US" dirty="0" smtClean="0"/>
                        <a:t>m5</a:t>
                      </a:r>
                      <a:endParaRPr lang="en-US" dirty="0"/>
                    </a:p>
                  </a:txBody>
                  <a:tcPr/>
                </a:tc>
                <a:tc>
                  <a:txBody>
                    <a:bodyPr/>
                    <a:lstStyle/>
                    <a:p>
                      <a:r>
                        <a:rPr lang="en-US" dirty="0" smtClean="0"/>
                        <a:t>m6</a:t>
                      </a:r>
                      <a:endParaRPr lang="en-US" dirty="0"/>
                    </a:p>
                  </a:txBody>
                  <a:tcPr/>
                </a:tc>
                <a:tc>
                  <a:txBody>
                    <a:bodyPr/>
                    <a:lstStyle/>
                    <a:p>
                      <a:r>
                        <a:rPr lang="en-US" dirty="0" smtClean="0"/>
                        <a:t>m7</a:t>
                      </a:r>
                      <a:endParaRPr lang="en-US" dirty="0"/>
                    </a:p>
                  </a:txBody>
                  <a:tcPr/>
                </a:tc>
                <a:tc>
                  <a:txBody>
                    <a:bodyPr/>
                    <a:lstStyle/>
                    <a:p>
                      <a:r>
                        <a:rPr lang="en-US" dirty="0" smtClean="0"/>
                        <a:t>m8</a:t>
                      </a:r>
                      <a:endParaRPr lang="en-US" dirty="0"/>
                    </a:p>
                  </a:txBody>
                  <a:tcPr/>
                </a:tc>
              </a:tr>
              <a:tr h="472151">
                <a:tc>
                  <a:txBody>
                    <a:bodyPr/>
                    <a:lstStyle/>
                    <a:p>
                      <a:r>
                        <a:rPr lang="en-US" dirty="0" err="1" smtClean="0"/>
                        <a:t>concen</a:t>
                      </a:r>
                      <a:r>
                        <a:rPr lang="en-US" dirty="0" smtClean="0"/>
                        <a:t>.</a:t>
                      </a:r>
                      <a:endParaRPr lang="en-US" dirty="0"/>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r>
              <a:tr h="383661">
                <a:tc>
                  <a:txBody>
                    <a:bodyPr/>
                    <a:lstStyle/>
                    <a:p>
                      <a:endParaRPr lang="en-US" dirty="0"/>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r>
              <a:tr h="383661">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383661">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383661">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383661">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bl>
          </a:graphicData>
        </a:graphic>
      </p:graphicFrame>
      <p:graphicFrame>
        <p:nvGraphicFramePr>
          <p:cNvPr id="7" name="Content Placeholder 3"/>
          <p:cNvGraphicFramePr>
            <a:graphicFrameLocks/>
          </p:cNvGraphicFramePr>
          <p:nvPr>
            <p:extLst>
              <p:ext uri="{D42A27DB-BD31-4B8C-83A1-F6EECF244321}">
                <p14:modId xmlns:p14="http://schemas.microsoft.com/office/powerpoint/2010/main" val="1483910306"/>
              </p:ext>
            </p:extLst>
          </p:nvPr>
        </p:nvGraphicFramePr>
        <p:xfrm>
          <a:off x="4391864" y="2306022"/>
          <a:ext cx="4521949" cy="3076375"/>
        </p:xfrm>
        <a:graphic>
          <a:graphicData uri="http://schemas.openxmlformats.org/drawingml/2006/table">
            <a:tbl>
              <a:tblPr firstRow="1" bandRow="1">
                <a:tableStyleId>{5C22544A-7EE6-4342-B048-85BDC9FD1C3A}</a:tableStyleId>
              </a:tblPr>
              <a:tblGrid>
                <a:gridCol w="1236408"/>
                <a:gridCol w="415892"/>
                <a:gridCol w="363905"/>
                <a:gridCol w="384700"/>
                <a:gridCol w="403093"/>
                <a:gridCol w="397497"/>
                <a:gridCol w="374302"/>
                <a:gridCol w="467877"/>
                <a:gridCol w="478275"/>
              </a:tblGrid>
              <a:tr h="630469">
                <a:tc>
                  <a:txBody>
                    <a:bodyPr/>
                    <a:lstStyle/>
                    <a:p>
                      <a:endParaRPr lang="en-US" dirty="0"/>
                    </a:p>
                  </a:txBody>
                  <a:tcPr/>
                </a:tc>
                <a:tc>
                  <a:txBody>
                    <a:bodyPr/>
                    <a:lstStyle/>
                    <a:p>
                      <a:r>
                        <a:rPr lang="en-US" dirty="0" smtClean="0"/>
                        <a:t>m1</a:t>
                      </a:r>
                      <a:endParaRPr lang="en-US" dirty="0"/>
                    </a:p>
                  </a:txBody>
                  <a:tcPr/>
                </a:tc>
                <a:tc>
                  <a:txBody>
                    <a:bodyPr/>
                    <a:lstStyle/>
                    <a:p>
                      <a:r>
                        <a:rPr lang="en-US" dirty="0" smtClean="0"/>
                        <a:t>m2</a:t>
                      </a:r>
                      <a:endParaRPr lang="en-US" dirty="0"/>
                    </a:p>
                  </a:txBody>
                  <a:tcPr/>
                </a:tc>
                <a:tc>
                  <a:txBody>
                    <a:bodyPr/>
                    <a:lstStyle/>
                    <a:p>
                      <a:r>
                        <a:rPr lang="en-US" dirty="0" smtClean="0"/>
                        <a:t>m3</a:t>
                      </a:r>
                      <a:endParaRPr lang="en-US" dirty="0"/>
                    </a:p>
                  </a:txBody>
                  <a:tcPr/>
                </a:tc>
                <a:tc>
                  <a:txBody>
                    <a:bodyPr/>
                    <a:lstStyle/>
                    <a:p>
                      <a:r>
                        <a:rPr lang="en-US" dirty="0" smtClean="0"/>
                        <a:t>m4</a:t>
                      </a:r>
                      <a:endParaRPr lang="en-US" dirty="0"/>
                    </a:p>
                  </a:txBody>
                  <a:tcPr/>
                </a:tc>
                <a:tc>
                  <a:txBody>
                    <a:bodyPr/>
                    <a:lstStyle/>
                    <a:p>
                      <a:r>
                        <a:rPr lang="en-US" dirty="0" smtClean="0"/>
                        <a:t>m5</a:t>
                      </a:r>
                      <a:endParaRPr lang="en-US" dirty="0"/>
                    </a:p>
                  </a:txBody>
                  <a:tcPr/>
                </a:tc>
                <a:tc>
                  <a:txBody>
                    <a:bodyPr/>
                    <a:lstStyle/>
                    <a:p>
                      <a:r>
                        <a:rPr lang="en-US" dirty="0" smtClean="0"/>
                        <a:t>m6</a:t>
                      </a:r>
                      <a:endParaRPr lang="en-US" dirty="0"/>
                    </a:p>
                  </a:txBody>
                  <a:tcPr/>
                </a:tc>
                <a:tc>
                  <a:txBody>
                    <a:bodyPr/>
                    <a:lstStyle/>
                    <a:p>
                      <a:r>
                        <a:rPr lang="en-US" dirty="0" smtClean="0"/>
                        <a:t>m7</a:t>
                      </a:r>
                      <a:endParaRPr lang="en-US" dirty="0"/>
                    </a:p>
                  </a:txBody>
                  <a:tcPr/>
                </a:tc>
                <a:tc>
                  <a:txBody>
                    <a:bodyPr/>
                    <a:lstStyle/>
                    <a:p>
                      <a:r>
                        <a:rPr lang="en-US" dirty="0" smtClean="0"/>
                        <a:t>m8</a:t>
                      </a:r>
                      <a:endParaRPr lang="en-US" dirty="0"/>
                    </a:p>
                  </a:txBody>
                  <a:tcPr/>
                </a:tc>
              </a:tr>
              <a:tr h="481143">
                <a:tc>
                  <a:txBody>
                    <a:bodyPr/>
                    <a:lstStyle/>
                    <a:p>
                      <a:r>
                        <a:rPr lang="en-US" dirty="0" err="1" smtClean="0"/>
                        <a:t>Dispers</a:t>
                      </a:r>
                      <a:r>
                        <a:rPr lang="en-US" dirty="0" smtClean="0"/>
                        <a:t>.</a:t>
                      </a: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r>
              <a:tr h="390928">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r>
              <a:tr h="360857">
                <a:tc>
                  <a:txBody>
                    <a:bodyPr/>
                    <a:lstStyle/>
                    <a:p>
                      <a:endParaRPr lang="en-US" dirty="0"/>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399488">
                <a:tc>
                  <a:txBody>
                    <a:bodyPr/>
                    <a:lstStyle/>
                    <a:p>
                      <a:endParaRPr lang="en-US"/>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399488">
                <a:tc>
                  <a:txBody>
                    <a:bodyPr/>
                    <a:lstStyle/>
                    <a:p>
                      <a:endParaRPr lang="en-US" dirty="0"/>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399488">
                <a:tc>
                  <a:txBody>
                    <a:bodyPr/>
                    <a:lstStyle/>
                    <a:p>
                      <a:endParaRPr lang="en-US" dirty="0"/>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bl>
          </a:graphicData>
        </a:graphic>
      </p:graphicFrame>
    </p:spTree>
    <p:extLst>
      <p:ext uri="{BB962C8B-B14F-4D97-AF65-F5344CB8AC3E}">
        <p14:creationId xmlns:p14="http://schemas.microsoft.com/office/powerpoint/2010/main" val="281292423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model stereotype change</a:t>
            </a:r>
            <a:endParaRPr lang="en-US" dirty="0"/>
          </a:p>
        </p:txBody>
      </p:sp>
      <p:sp>
        <p:nvSpPr>
          <p:cNvPr id="3" name="Content Placeholder 2"/>
          <p:cNvSpPr>
            <a:spLocks noGrp="1"/>
          </p:cNvSpPr>
          <p:nvPr>
            <p:ph idx="1"/>
          </p:nvPr>
        </p:nvSpPr>
        <p:spPr/>
        <p:txBody>
          <a:bodyPr>
            <a:normAutofit/>
          </a:bodyPr>
          <a:lstStyle/>
          <a:p>
            <a:r>
              <a:rPr lang="en-US" dirty="0" smtClean="0"/>
              <a:t>It might be plausible </a:t>
            </a:r>
            <a:r>
              <a:rPr lang="en-US" dirty="0"/>
              <a:t>that d</a:t>
            </a:r>
            <a:r>
              <a:rPr lang="en-US" dirty="0" smtClean="0"/>
              <a:t>isconfirming members, </a:t>
            </a:r>
            <a:r>
              <a:rPr lang="en-US" dirty="0"/>
              <a:t>given </a:t>
            </a:r>
            <a:r>
              <a:rPr lang="en-US" dirty="0" smtClean="0"/>
              <a:t>their </a:t>
            </a:r>
            <a:r>
              <a:rPr lang="en-US" dirty="0"/>
              <a:t>low category fit, </a:t>
            </a:r>
            <a:r>
              <a:rPr lang="en-US" dirty="0" smtClean="0"/>
              <a:t>did </a:t>
            </a:r>
            <a:r>
              <a:rPr lang="en-US" dirty="0"/>
              <a:t>not make the category content </a:t>
            </a:r>
            <a:r>
              <a:rPr lang="en-US" dirty="0" smtClean="0"/>
              <a:t>accessible in the concentrated condition, whereas </a:t>
            </a:r>
            <a:r>
              <a:rPr lang="en-US" dirty="0"/>
              <a:t>disconfirming members, given their </a:t>
            </a:r>
            <a:r>
              <a:rPr lang="en-US" dirty="0" smtClean="0"/>
              <a:t>sufficient </a:t>
            </a:r>
            <a:r>
              <a:rPr lang="en-US" dirty="0"/>
              <a:t>category fit, </a:t>
            </a:r>
            <a:r>
              <a:rPr lang="en-US" dirty="0" smtClean="0"/>
              <a:t>made </a:t>
            </a:r>
            <a:r>
              <a:rPr lang="en-US" dirty="0"/>
              <a:t>the category content accessible in the </a:t>
            </a:r>
            <a:r>
              <a:rPr lang="en-US" dirty="0" smtClean="0"/>
              <a:t>dispersed condition</a:t>
            </a:r>
          </a:p>
          <a:p>
            <a:pPr marL="0" indent="0">
              <a:buNone/>
            </a:pPr>
            <a:endParaRPr lang="en-US" dirty="0"/>
          </a:p>
          <a:p>
            <a:endParaRPr lang="en-US" dirty="0"/>
          </a:p>
        </p:txBody>
      </p:sp>
    </p:spTree>
    <p:extLst>
      <p:ext uri="{BB962C8B-B14F-4D97-AF65-F5344CB8AC3E}">
        <p14:creationId xmlns:p14="http://schemas.microsoft.com/office/powerpoint/2010/main" val="8028411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model stereotype change</a:t>
            </a:r>
            <a:endParaRPr lang="en-US" dirty="0"/>
          </a:p>
        </p:txBody>
      </p:sp>
      <p:sp>
        <p:nvSpPr>
          <p:cNvPr id="3" name="Content Placeholder 2"/>
          <p:cNvSpPr>
            <a:spLocks noGrp="1"/>
          </p:cNvSpPr>
          <p:nvPr>
            <p:ph idx="1"/>
          </p:nvPr>
        </p:nvSpPr>
        <p:spPr/>
        <p:txBody>
          <a:bodyPr>
            <a:normAutofit/>
          </a:bodyPr>
          <a:lstStyle/>
          <a:p>
            <a:r>
              <a:rPr lang="en-US" dirty="0"/>
              <a:t>disconfirming members in concentrated condition </a:t>
            </a:r>
            <a:r>
              <a:rPr lang="en-US" dirty="0" smtClean="0"/>
              <a:t>would not be processes </a:t>
            </a:r>
            <a:r>
              <a:rPr lang="en-US" dirty="0"/>
              <a:t>with respect to the stereotype of the group (category content)</a:t>
            </a:r>
          </a:p>
          <a:p>
            <a:r>
              <a:rPr lang="en-US" dirty="0" smtClean="0"/>
              <a:t>Fast processing</a:t>
            </a:r>
          </a:p>
          <a:p>
            <a:r>
              <a:rPr lang="en-US" dirty="0"/>
              <a:t>disconfirming members in </a:t>
            </a:r>
            <a:r>
              <a:rPr lang="en-US" dirty="0" smtClean="0"/>
              <a:t>dispersed </a:t>
            </a:r>
            <a:r>
              <a:rPr lang="en-US" dirty="0"/>
              <a:t>condition </a:t>
            </a:r>
            <a:r>
              <a:rPr lang="en-US" dirty="0" smtClean="0"/>
              <a:t>would be processed </a:t>
            </a:r>
            <a:r>
              <a:rPr lang="en-US" dirty="0"/>
              <a:t>with respect to the stereotype of the group (category content</a:t>
            </a:r>
            <a:r>
              <a:rPr lang="en-US" dirty="0" smtClean="0"/>
              <a:t>)</a:t>
            </a:r>
          </a:p>
          <a:p>
            <a:r>
              <a:rPr lang="en-US" dirty="0" smtClean="0"/>
              <a:t>Slow processing</a:t>
            </a:r>
            <a:endParaRPr lang="en-US" dirty="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80284110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36332200"/>
              </p:ext>
            </p:extLst>
          </p:nvPr>
        </p:nvGraphicFramePr>
        <p:xfrm>
          <a:off x="95378" y="2306022"/>
          <a:ext cx="4106237" cy="3061863"/>
        </p:xfrm>
        <a:graphic>
          <a:graphicData uri="http://schemas.openxmlformats.org/drawingml/2006/table">
            <a:tbl>
              <a:tblPr firstRow="1" bandRow="1">
                <a:tableStyleId>{5C22544A-7EE6-4342-B048-85BDC9FD1C3A}</a:tableStyleId>
              </a:tblPr>
              <a:tblGrid>
                <a:gridCol w="1122743"/>
                <a:gridCol w="377658"/>
                <a:gridCol w="330450"/>
                <a:gridCol w="349333"/>
                <a:gridCol w="366036"/>
                <a:gridCol w="360955"/>
                <a:gridCol w="339891"/>
                <a:gridCol w="424864"/>
                <a:gridCol w="434307"/>
              </a:tblGrid>
              <a:tr h="671407">
                <a:tc>
                  <a:txBody>
                    <a:bodyPr/>
                    <a:lstStyle/>
                    <a:p>
                      <a:endParaRPr lang="en-US" dirty="0"/>
                    </a:p>
                  </a:txBody>
                  <a:tcPr/>
                </a:tc>
                <a:tc>
                  <a:txBody>
                    <a:bodyPr/>
                    <a:lstStyle/>
                    <a:p>
                      <a:r>
                        <a:rPr lang="en-US" dirty="0" smtClean="0"/>
                        <a:t>m1</a:t>
                      </a:r>
                      <a:endParaRPr lang="en-US" dirty="0"/>
                    </a:p>
                  </a:txBody>
                  <a:tcPr/>
                </a:tc>
                <a:tc>
                  <a:txBody>
                    <a:bodyPr/>
                    <a:lstStyle/>
                    <a:p>
                      <a:r>
                        <a:rPr lang="en-US" dirty="0" smtClean="0"/>
                        <a:t>m2</a:t>
                      </a:r>
                      <a:endParaRPr lang="en-US" dirty="0"/>
                    </a:p>
                  </a:txBody>
                  <a:tcPr/>
                </a:tc>
                <a:tc>
                  <a:txBody>
                    <a:bodyPr/>
                    <a:lstStyle/>
                    <a:p>
                      <a:r>
                        <a:rPr lang="en-US" dirty="0" smtClean="0"/>
                        <a:t>m3</a:t>
                      </a:r>
                      <a:endParaRPr lang="en-US" dirty="0"/>
                    </a:p>
                  </a:txBody>
                  <a:tcPr/>
                </a:tc>
                <a:tc>
                  <a:txBody>
                    <a:bodyPr/>
                    <a:lstStyle/>
                    <a:p>
                      <a:r>
                        <a:rPr lang="en-US" dirty="0" smtClean="0"/>
                        <a:t>m4</a:t>
                      </a:r>
                      <a:endParaRPr lang="en-US" dirty="0"/>
                    </a:p>
                  </a:txBody>
                  <a:tcPr/>
                </a:tc>
                <a:tc>
                  <a:txBody>
                    <a:bodyPr/>
                    <a:lstStyle/>
                    <a:p>
                      <a:r>
                        <a:rPr lang="en-US" dirty="0" smtClean="0"/>
                        <a:t>m5</a:t>
                      </a:r>
                      <a:endParaRPr lang="en-US" dirty="0"/>
                    </a:p>
                  </a:txBody>
                  <a:tcPr/>
                </a:tc>
                <a:tc>
                  <a:txBody>
                    <a:bodyPr/>
                    <a:lstStyle/>
                    <a:p>
                      <a:r>
                        <a:rPr lang="en-US" dirty="0" smtClean="0"/>
                        <a:t>m6</a:t>
                      </a:r>
                      <a:endParaRPr lang="en-US" dirty="0"/>
                    </a:p>
                  </a:txBody>
                  <a:tcPr/>
                </a:tc>
                <a:tc>
                  <a:txBody>
                    <a:bodyPr/>
                    <a:lstStyle/>
                    <a:p>
                      <a:r>
                        <a:rPr lang="en-US" dirty="0" smtClean="0"/>
                        <a:t>m7</a:t>
                      </a:r>
                      <a:endParaRPr lang="en-US" dirty="0"/>
                    </a:p>
                  </a:txBody>
                  <a:tcPr/>
                </a:tc>
                <a:tc>
                  <a:txBody>
                    <a:bodyPr/>
                    <a:lstStyle/>
                    <a:p>
                      <a:r>
                        <a:rPr lang="en-US" dirty="0" smtClean="0"/>
                        <a:t>m8</a:t>
                      </a:r>
                      <a:endParaRPr lang="en-US" dirty="0"/>
                    </a:p>
                  </a:txBody>
                  <a:tcPr/>
                </a:tc>
              </a:tr>
              <a:tr h="472151">
                <a:tc>
                  <a:txBody>
                    <a:bodyPr/>
                    <a:lstStyle/>
                    <a:p>
                      <a:r>
                        <a:rPr lang="en-US" dirty="0" err="1" smtClean="0"/>
                        <a:t>concen</a:t>
                      </a:r>
                      <a:r>
                        <a:rPr lang="en-US" dirty="0" smtClean="0"/>
                        <a:t>.</a:t>
                      </a:r>
                      <a:endParaRPr lang="en-US" dirty="0"/>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r>
              <a:tr h="383661">
                <a:tc>
                  <a:txBody>
                    <a:bodyPr/>
                    <a:lstStyle/>
                    <a:p>
                      <a:endParaRPr lang="en-US" dirty="0"/>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r>
              <a:tr h="383661">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383661">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383661">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383661">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bl>
          </a:graphicData>
        </a:graphic>
      </p:graphicFrame>
      <p:graphicFrame>
        <p:nvGraphicFramePr>
          <p:cNvPr id="7" name="Content Placeholder 3"/>
          <p:cNvGraphicFramePr>
            <a:graphicFrameLocks/>
          </p:cNvGraphicFramePr>
          <p:nvPr>
            <p:extLst>
              <p:ext uri="{D42A27DB-BD31-4B8C-83A1-F6EECF244321}">
                <p14:modId xmlns:p14="http://schemas.microsoft.com/office/powerpoint/2010/main" val="2057491167"/>
              </p:ext>
            </p:extLst>
          </p:nvPr>
        </p:nvGraphicFramePr>
        <p:xfrm>
          <a:off x="4391864" y="2306022"/>
          <a:ext cx="4521949" cy="3076375"/>
        </p:xfrm>
        <a:graphic>
          <a:graphicData uri="http://schemas.openxmlformats.org/drawingml/2006/table">
            <a:tbl>
              <a:tblPr firstRow="1" bandRow="1">
                <a:tableStyleId>{5C22544A-7EE6-4342-B048-85BDC9FD1C3A}</a:tableStyleId>
              </a:tblPr>
              <a:tblGrid>
                <a:gridCol w="1236408"/>
                <a:gridCol w="415892"/>
                <a:gridCol w="363905"/>
                <a:gridCol w="384700"/>
                <a:gridCol w="403093"/>
                <a:gridCol w="397497"/>
                <a:gridCol w="374302"/>
                <a:gridCol w="467877"/>
                <a:gridCol w="478275"/>
              </a:tblGrid>
              <a:tr h="630469">
                <a:tc>
                  <a:txBody>
                    <a:bodyPr/>
                    <a:lstStyle/>
                    <a:p>
                      <a:endParaRPr lang="en-US" dirty="0"/>
                    </a:p>
                  </a:txBody>
                  <a:tcPr/>
                </a:tc>
                <a:tc>
                  <a:txBody>
                    <a:bodyPr/>
                    <a:lstStyle/>
                    <a:p>
                      <a:r>
                        <a:rPr lang="en-US" dirty="0" smtClean="0"/>
                        <a:t>m1</a:t>
                      </a:r>
                      <a:endParaRPr lang="en-US" dirty="0"/>
                    </a:p>
                  </a:txBody>
                  <a:tcPr/>
                </a:tc>
                <a:tc>
                  <a:txBody>
                    <a:bodyPr/>
                    <a:lstStyle/>
                    <a:p>
                      <a:r>
                        <a:rPr lang="en-US" dirty="0" smtClean="0"/>
                        <a:t>m2</a:t>
                      </a:r>
                      <a:endParaRPr lang="en-US" dirty="0"/>
                    </a:p>
                  </a:txBody>
                  <a:tcPr/>
                </a:tc>
                <a:tc>
                  <a:txBody>
                    <a:bodyPr/>
                    <a:lstStyle/>
                    <a:p>
                      <a:r>
                        <a:rPr lang="en-US" dirty="0" smtClean="0"/>
                        <a:t>m3</a:t>
                      </a:r>
                      <a:endParaRPr lang="en-US" dirty="0"/>
                    </a:p>
                  </a:txBody>
                  <a:tcPr/>
                </a:tc>
                <a:tc>
                  <a:txBody>
                    <a:bodyPr/>
                    <a:lstStyle/>
                    <a:p>
                      <a:r>
                        <a:rPr lang="en-US" dirty="0" smtClean="0"/>
                        <a:t>m4</a:t>
                      </a:r>
                      <a:endParaRPr lang="en-US" dirty="0"/>
                    </a:p>
                  </a:txBody>
                  <a:tcPr/>
                </a:tc>
                <a:tc>
                  <a:txBody>
                    <a:bodyPr/>
                    <a:lstStyle/>
                    <a:p>
                      <a:r>
                        <a:rPr lang="en-US" dirty="0" smtClean="0"/>
                        <a:t>m5</a:t>
                      </a:r>
                      <a:endParaRPr lang="en-US" dirty="0"/>
                    </a:p>
                  </a:txBody>
                  <a:tcPr/>
                </a:tc>
                <a:tc>
                  <a:txBody>
                    <a:bodyPr/>
                    <a:lstStyle/>
                    <a:p>
                      <a:r>
                        <a:rPr lang="en-US" dirty="0" smtClean="0"/>
                        <a:t>m6</a:t>
                      </a:r>
                      <a:endParaRPr lang="en-US" dirty="0"/>
                    </a:p>
                  </a:txBody>
                  <a:tcPr/>
                </a:tc>
                <a:tc>
                  <a:txBody>
                    <a:bodyPr/>
                    <a:lstStyle/>
                    <a:p>
                      <a:r>
                        <a:rPr lang="en-US" dirty="0" smtClean="0"/>
                        <a:t>m7</a:t>
                      </a:r>
                      <a:endParaRPr lang="en-US" dirty="0"/>
                    </a:p>
                  </a:txBody>
                  <a:tcPr/>
                </a:tc>
                <a:tc>
                  <a:txBody>
                    <a:bodyPr/>
                    <a:lstStyle/>
                    <a:p>
                      <a:r>
                        <a:rPr lang="en-US" dirty="0" smtClean="0"/>
                        <a:t>m8</a:t>
                      </a:r>
                      <a:endParaRPr lang="en-US" dirty="0"/>
                    </a:p>
                  </a:txBody>
                  <a:tcPr/>
                </a:tc>
              </a:tr>
              <a:tr h="481143">
                <a:tc>
                  <a:txBody>
                    <a:bodyPr/>
                    <a:lstStyle/>
                    <a:p>
                      <a:r>
                        <a:rPr lang="en-US" dirty="0" err="1" smtClean="0"/>
                        <a:t>Dispers</a:t>
                      </a:r>
                      <a:r>
                        <a:rPr lang="en-US" dirty="0" smtClean="0"/>
                        <a:t>.</a:t>
                      </a: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r>
              <a:tr h="390928">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r>
              <a:tr h="360857">
                <a:tc>
                  <a:txBody>
                    <a:bodyPr/>
                    <a:lstStyle/>
                    <a:p>
                      <a:endParaRPr lang="en-US" dirty="0"/>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399488">
                <a:tc>
                  <a:txBody>
                    <a:bodyPr/>
                    <a:lstStyle/>
                    <a:p>
                      <a:endParaRPr lang="en-US"/>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399488">
                <a:tc>
                  <a:txBody>
                    <a:bodyPr/>
                    <a:lstStyle/>
                    <a:p>
                      <a:endParaRPr lang="en-US" dirty="0"/>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399488">
                <a:tc>
                  <a:txBody>
                    <a:bodyPr/>
                    <a:lstStyle/>
                    <a:p>
                      <a:endParaRPr lang="en-US" dirty="0"/>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bl>
          </a:graphicData>
        </a:graphic>
      </p:graphicFrame>
    </p:spTree>
    <p:extLst>
      <p:ext uri="{BB962C8B-B14F-4D97-AF65-F5344CB8AC3E}">
        <p14:creationId xmlns:p14="http://schemas.microsoft.com/office/powerpoint/2010/main" val="13926132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model stereotype change</a:t>
            </a:r>
            <a:endParaRPr lang="en-US" dirty="0"/>
          </a:p>
        </p:txBody>
      </p:sp>
      <p:sp>
        <p:nvSpPr>
          <p:cNvPr id="3" name="Content Placeholder 2"/>
          <p:cNvSpPr>
            <a:spLocks noGrp="1"/>
          </p:cNvSpPr>
          <p:nvPr>
            <p:ph idx="1"/>
          </p:nvPr>
        </p:nvSpPr>
        <p:spPr/>
        <p:txBody>
          <a:bodyPr>
            <a:normAutofit/>
          </a:bodyPr>
          <a:lstStyle/>
          <a:p>
            <a:r>
              <a:rPr lang="en-US" dirty="0" smtClean="0"/>
              <a:t>In study 2, </a:t>
            </a:r>
          </a:p>
          <a:p>
            <a:r>
              <a:rPr lang="en-US" dirty="0" smtClean="0"/>
              <a:t>participants’ reading time of each member was recorded</a:t>
            </a:r>
            <a:endParaRPr lang="en-US" dirty="0"/>
          </a:p>
          <a:p>
            <a:r>
              <a:rPr lang="en-US" dirty="0" smtClean="0"/>
              <a:t>Participants’ trait rating was assessed (group stereotype)</a:t>
            </a:r>
          </a:p>
          <a:p>
            <a:r>
              <a:rPr lang="en-US" dirty="0" smtClean="0"/>
              <a:t>Participants’ perceived typicality of each member was measured</a:t>
            </a:r>
            <a:endParaRPr lang="en-US" dirty="0"/>
          </a:p>
          <a:p>
            <a:pPr marL="0" indent="0">
              <a:buNone/>
            </a:pPr>
            <a:endParaRPr lang="en-US" dirty="0"/>
          </a:p>
          <a:p>
            <a:endParaRPr lang="en-US" dirty="0"/>
          </a:p>
        </p:txBody>
      </p:sp>
    </p:spTree>
    <p:extLst>
      <p:ext uri="{BB962C8B-B14F-4D97-AF65-F5344CB8AC3E}">
        <p14:creationId xmlns:p14="http://schemas.microsoft.com/office/powerpoint/2010/main" val="22522941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model stereotype change</a:t>
            </a:r>
            <a:endParaRPr lang="en-US" dirty="0"/>
          </a:p>
        </p:txBody>
      </p:sp>
      <p:sp>
        <p:nvSpPr>
          <p:cNvPr id="3" name="Content Placeholder 2"/>
          <p:cNvSpPr>
            <a:spLocks noGrp="1"/>
          </p:cNvSpPr>
          <p:nvPr>
            <p:ph idx="1"/>
          </p:nvPr>
        </p:nvSpPr>
        <p:spPr/>
        <p:txBody>
          <a:bodyPr>
            <a:normAutofit/>
          </a:bodyPr>
          <a:lstStyle/>
          <a:p>
            <a:r>
              <a:rPr lang="en-US" dirty="0" smtClean="0"/>
              <a:t>In study 2, </a:t>
            </a:r>
          </a:p>
          <a:p>
            <a:r>
              <a:rPr lang="en-US" dirty="0" smtClean="0"/>
              <a:t>participants’ reading time was slower for disconfirming compared to confirming only in the dispersed condition</a:t>
            </a:r>
          </a:p>
          <a:p>
            <a:pPr lvl="1"/>
            <a:r>
              <a:rPr lang="en-US" dirty="0" smtClean="0"/>
              <a:t>stereotype integration processed</a:t>
            </a:r>
          </a:p>
          <a:p>
            <a:r>
              <a:rPr lang="en-US" dirty="0"/>
              <a:t>participants’ reading time was </a:t>
            </a:r>
            <a:r>
              <a:rPr lang="en-US" dirty="0" smtClean="0"/>
              <a:t>equally fast </a:t>
            </a:r>
            <a:r>
              <a:rPr lang="en-US" dirty="0"/>
              <a:t>for disconfirming </a:t>
            </a:r>
            <a:r>
              <a:rPr lang="en-US" dirty="0" smtClean="0"/>
              <a:t>and confirming members in </a:t>
            </a:r>
            <a:r>
              <a:rPr lang="en-US" dirty="0"/>
              <a:t>the </a:t>
            </a:r>
            <a:r>
              <a:rPr lang="en-US" dirty="0" smtClean="0"/>
              <a:t>concentrated condition </a:t>
            </a:r>
          </a:p>
          <a:p>
            <a:pPr lvl="1"/>
            <a:r>
              <a:rPr lang="en-US" dirty="0" err="1" smtClean="0"/>
              <a:t>Disconfirmers</a:t>
            </a:r>
            <a:r>
              <a:rPr lang="en-US" dirty="0" smtClean="0"/>
              <a:t> failed to activated the category</a:t>
            </a:r>
          </a:p>
          <a:p>
            <a:endParaRPr lang="en-US" dirty="0"/>
          </a:p>
          <a:p>
            <a:endParaRPr lang="en-US" dirty="0"/>
          </a:p>
        </p:txBody>
      </p:sp>
    </p:spTree>
    <p:extLst>
      <p:ext uri="{BB962C8B-B14F-4D97-AF65-F5344CB8AC3E}">
        <p14:creationId xmlns:p14="http://schemas.microsoft.com/office/powerpoint/2010/main" val="47698472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model stereotype change</a:t>
            </a:r>
            <a:endParaRPr lang="en-US" dirty="0"/>
          </a:p>
        </p:txBody>
      </p:sp>
      <p:sp>
        <p:nvSpPr>
          <p:cNvPr id="3" name="Content Placeholder 2"/>
          <p:cNvSpPr>
            <a:spLocks noGrp="1"/>
          </p:cNvSpPr>
          <p:nvPr>
            <p:ph idx="1"/>
          </p:nvPr>
        </p:nvSpPr>
        <p:spPr/>
        <p:txBody>
          <a:bodyPr>
            <a:normAutofit/>
          </a:bodyPr>
          <a:lstStyle/>
          <a:p>
            <a:r>
              <a:rPr lang="en-US" dirty="0" smtClean="0"/>
              <a:t>In study 2, </a:t>
            </a:r>
          </a:p>
          <a:p>
            <a:r>
              <a:rPr lang="en-US" dirty="0" smtClean="0"/>
              <a:t>participants’ reading time was slower for disconfirming compared to confirming only in the dispersed condition</a:t>
            </a:r>
          </a:p>
          <a:p>
            <a:pPr lvl="1"/>
            <a:r>
              <a:rPr lang="en-US" dirty="0" smtClean="0"/>
              <a:t>stereotype integration processing</a:t>
            </a:r>
          </a:p>
          <a:p>
            <a:r>
              <a:rPr lang="en-US" dirty="0"/>
              <a:t>participants’ reading time was </a:t>
            </a:r>
            <a:r>
              <a:rPr lang="en-US" dirty="0" smtClean="0"/>
              <a:t>equally fast </a:t>
            </a:r>
            <a:r>
              <a:rPr lang="en-US" dirty="0"/>
              <a:t>for disconfirming </a:t>
            </a:r>
            <a:r>
              <a:rPr lang="en-US" dirty="0" smtClean="0"/>
              <a:t>and confirming members in </a:t>
            </a:r>
            <a:r>
              <a:rPr lang="en-US" dirty="0"/>
              <a:t>the </a:t>
            </a:r>
            <a:r>
              <a:rPr lang="en-US" dirty="0" smtClean="0"/>
              <a:t>concentrated condition </a:t>
            </a:r>
          </a:p>
          <a:p>
            <a:pPr lvl="1"/>
            <a:r>
              <a:rPr lang="en-US" dirty="0" err="1" smtClean="0"/>
              <a:t>Disconfirmers</a:t>
            </a:r>
            <a:r>
              <a:rPr lang="en-US" dirty="0" smtClean="0"/>
              <a:t> failed to activated the category</a:t>
            </a:r>
          </a:p>
          <a:p>
            <a:endParaRPr lang="en-US" dirty="0"/>
          </a:p>
          <a:p>
            <a:endParaRPr lang="en-US" dirty="0"/>
          </a:p>
        </p:txBody>
      </p:sp>
    </p:spTree>
    <p:extLst>
      <p:ext uri="{BB962C8B-B14F-4D97-AF65-F5344CB8AC3E}">
        <p14:creationId xmlns:p14="http://schemas.microsoft.com/office/powerpoint/2010/main" val="8545838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727220795"/>
              </p:ext>
            </p:extLst>
          </p:nvPr>
        </p:nvGraphicFramePr>
        <p:xfrm>
          <a:off x="125423" y="2414705"/>
          <a:ext cx="5319285" cy="3669298"/>
        </p:xfrm>
        <a:graphic>
          <a:graphicData uri="http://schemas.openxmlformats.org/drawingml/2006/table">
            <a:tbl>
              <a:tblPr firstRow="1" bandRow="1">
                <a:tableStyleId>{5C22544A-7EE6-4342-B048-85BDC9FD1C3A}</a:tableStyleId>
              </a:tblPr>
              <a:tblGrid>
                <a:gridCol w="1773095"/>
                <a:gridCol w="1773095"/>
                <a:gridCol w="1773095"/>
              </a:tblGrid>
              <a:tr h="1723912">
                <a:tc>
                  <a:txBody>
                    <a:bodyPr/>
                    <a:lstStyle/>
                    <a:p>
                      <a:r>
                        <a:rPr lang="en-US" dirty="0" smtClean="0"/>
                        <a:t>typicality</a:t>
                      </a:r>
                      <a:endParaRPr lang="en-US" dirty="0"/>
                    </a:p>
                  </a:txBody>
                  <a:tcPr/>
                </a:tc>
                <a:tc>
                  <a:txBody>
                    <a:bodyPr/>
                    <a:lstStyle/>
                    <a:p>
                      <a:r>
                        <a:rPr lang="en-US" dirty="0" smtClean="0"/>
                        <a:t>concentrated</a:t>
                      </a:r>
                      <a:endParaRPr lang="en-US" dirty="0"/>
                    </a:p>
                  </a:txBody>
                  <a:tcPr/>
                </a:tc>
                <a:tc>
                  <a:txBody>
                    <a:bodyPr/>
                    <a:lstStyle/>
                    <a:p>
                      <a:r>
                        <a:rPr lang="en-US" dirty="0" smtClean="0"/>
                        <a:t>dispersed</a:t>
                      </a:r>
                      <a:endParaRPr lang="en-US" dirty="0"/>
                    </a:p>
                  </a:txBody>
                  <a:tcPr/>
                </a:tc>
              </a:tr>
              <a:tr h="754211">
                <a:tc>
                  <a:txBody>
                    <a:bodyPr/>
                    <a:lstStyle/>
                    <a:p>
                      <a:r>
                        <a:rPr lang="en-US" dirty="0" smtClean="0"/>
                        <a:t>Confirmers</a:t>
                      </a:r>
                      <a:endParaRPr lang="en-US" dirty="0"/>
                    </a:p>
                  </a:txBody>
                  <a:tcPr/>
                </a:tc>
                <a:tc>
                  <a:txBody>
                    <a:bodyPr/>
                    <a:lstStyle/>
                    <a:p>
                      <a:r>
                        <a:rPr lang="en-US" dirty="0" smtClean="0"/>
                        <a:t>3.33a</a:t>
                      </a:r>
                      <a:endParaRPr lang="en-US" dirty="0"/>
                    </a:p>
                  </a:txBody>
                  <a:tcPr/>
                </a:tc>
                <a:tc>
                  <a:txBody>
                    <a:bodyPr/>
                    <a:lstStyle/>
                    <a:p>
                      <a:r>
                        <a:rPr lang="en-US" dirty="0" smtClean="0"/>
                        <a:t>3.64a</a:t>
                      </a:r>
                      <a:endParaRPr lang="en-US" dirty="0"/>
                    </a:p>
                  </a:txBody>
                  <a:tcPr/>
                </a:tc>
              </a:tr>
              <a:tr h="754211">
                <a:tc>
                  <a:txBody>
                    <a:bodyPr/>
                    <a:lstStyle/>
                    <a:p>
                      <a:r>
                        <a:rPr lang="en-US" dirty="0" err="1" smtClean="0"/>
                        <a:t>Disconfirmers</a:t>
                      </a:r>
                      <a:r>
                        <a:rPr lang="en-US" dirty="0" smtClean="0"/>
                        <a:t>*</a:t>
                      </a:r>
                      <a:endParaRPr lang="en-US" dirty="0"/>
                    </a:p>
                  </a:txBody>
                  <a:tcPr/>
                </a:tc>
                <a:tc>
                  <a:txBody>
                    <a:bodyPr/>
                    <a:lstStyle/>
                    <a:p>
                      <a:r>
                        <a:rPr lang="en-US" dirty="0" smtClean="0"/>
                        <a:t>1.96a</a:t>
                      </a:r>
                      <a:endParaRPr lang="en-US" dirty="0"/>
                    </a:p>
                  </a:txBody>
                  <a:tcPr/>
                </a:tc>
                <a:tc>
                  <a:txBody>
                    <a:bodyPr/>
                    <a:lstStyle/>
                    <a:p>
                      <a:r>
                        <a:rPr lang="en-US" dirty="0" smtClean="0"/>
                        <a:t>2.62b</a:t>
                      </a:r>
                      <a:endParaRPr lang="en-US" dirty="0"/>
                    </a:p>
                  </a:txBody>
                  <a:tcPr/>
                </a:tc>
              </a:tr>
              <a:tr h="436964">
                <a:tc>
                  <a:txBody>
                    <a:bodyPr/>
                    <a:lstStyle/>
                    <a:p>
                      <a:endParaRPr lang="en-US" dirty="0"/>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50804439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010366900"/>
              </p:ext>
            </p:extLst>
          </p:nvPr>
        </p:nvGraphicFramePr>
        <p:xfrm>
          <a:off x="125423" y="2414705"/>
          <a:ext cx="5319285" cy="3669298"/>
        </p:xfrm>
        <a:graphic>
          <a:graphicData uri="http://schemas.openxmlformats.org/drawingml/2006/table">
            <a:tbl>
              <a:tblPr firstRow="1" bandRow="1">
                <a:tableStyleId>{5C22544A-7EE6-4342-B048-85BDC9FD1C3A}</a:tableStyleId>
              </a:tblPr>
              <a:tblGrid>
                <a:gridCol w="1773095"/>
                <a:gridCol w="1773095"/>
                <a:gridCol w="1773095"/>
              </a:tblGrid>
              <a:tr h="1723912">
                <a:tc>
                  <a:txBody>
                    <a:bodyPr/>
                    <a:lstStyle/>
                    <a:p>
                      <a:r>
                        <a:rPr lang="en-US" dirty="0" smtClean="0"/>
                        <a:t>Trait ratings</a:t>
                      </a:r>
                    </a:p>
                    <a:p>
                      <a:r>
                        <a:rPr lang="en-US" dirty="0" smtClean="0"/>
                        <a:t>(group stereotype)</a:t>
                      </a:r>
                      <a:endParaRPr lang="en-US" dirty="0"/>
                    </a:p>
                  </a:txBody>
                  <a:tcPr/>
                </a:tc>
                <a:tc>
                  <a:txBody>
                    <a:bodyPr/>
                    <a:lstStyle/>
                    <a:p>
                      <a:r>
                        <a:rPr lang="en-US" dirty="0" smtClean="0"/>
                        <a:t>concentrated</a:t>
                      </a:r>
                      <a:endParaRPr lang="en-US" dirty="0"/>
                    </a:p>
                  </a:txBody>
                  <a:tcPr/>
                </a:tc>
                <a:tc>
                  <a:txBody>
                    <a:bodyPr/>
                    <a:lstStyle/>
                    <a:p>
                      <a:r>
                        <a:rPr lang="en-US" dirty="0" smtClean="0"/>
                        <a:t>dispersed</a:t>
                      </a:r>
                      <a:endParaRPr lang="en-US" dirty="0"/>
                    </a:p>
                  </a:txBody>
                  <a:tcPr/>
                </a:tc>
              </a:tr>
              <a:tr h="754211">
                <a:tc>
                  <a:txBody>
                    <a:bodyPr/>
                    <a:lstStyle/>
                    <a:p>
                      <a:r>
                        <a:rPr lang="en-US" dirty="0" smtClean="0"/>
                        <a:t>Consistent</a:t>
                      </a:r>
                      <a:endParaRPr lang="en-US" dirty="0"/>
                    </a:p>
                  </a:txBody>
                  <a:tcPr/>
                </a:tc>
                <a:tc>
                  <a:txBody>
                    <a:bodyPr/>
                    <a:lstStyle/>
                    <a:p>
                      <a:r>
                        <a:rPr lang="en-US" dirty="0" smtClean="0"/>
                        <a:t>4.17a</a:t>
                      </a:r>
                      <a:endParaRPr lang="en-US" dirty="0"/>
                    </a:p>
                  </a:txBody>
                  <a:tcPr/>
                </a:tc>
                <a:tc>
                  <a:txBody>
                    <a:bodyPr/>
                    <a:lstStyle/>
                    <a:p>
                      <a:r>
                        <a:rPr lang="en-US" dirty="0" smtClean="0"/>
                        <a:t>4.13a</a:t>
                      </a:r>
                      <a:endParaRPr lang="en-US" dirty="0"/>
                    </a:p>
                  </a:txBody>
                  <a:tcPr/>
                </a:tc>
              </a:tr>
              <a:tr h="754211">
                <a:tc>
                  <a:txBody>
                    <a:bodyPr/>
                    <a:lstStyle/>
                    <a:p>
                      <a:r>
                        <a:rPr lang="en-US" dirty="0" smtClean="0"/>
                        <a:t>Inconsistent*</a:t>
                      </a:r>
                      <a:endParaRPr lang="en-US" dirty="0"/>
                    </a:p>
                  </a:txBody>
                  <a:tcPr/>
                </a:tc>
                <a:tc>
                  <a:txBody>
                    <a:bodyPr/>
                    <a:lstStyle/>
                    <a:p>
                      <a:r>
                        <a:rPr lang="en-US" dirty="0" smtClean="0"/>
                        <a:t>1.97b</a:t>
                      </a:r>
                      <a:endParaRPr lang="en-US" dirty="0"/>
                    </a:p>
                  </a:txBody>
                  <a:tcPr/>
                </a:tc>
                <a:tc>
                  <a:txBody>
                    <a:bodyPr/>
                    <a:lstStyle/>
                    <a:p>
                      <a:r>
                        <a:rPr lang="en-US" dirty="0" smtClean="0"/>
                        <a:t>2.69b</a:t>
                      </a:r>
                      <a:endParaRPr lang="en-US" dirty="0"/>
                    </a:p>
                  </a:txBody>
                  <a:tcPr/>
                </a:tc>
              </a:tr>
              <a:tr h="436964">
                <a:tc>
                  <a:txBody>
                    <a:bodyPr/>
                    <a:lstStyle/>
                    <a:p>
                      <a:endParaRPr lang="en-US" dirty="0"/>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85368212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model stereotype change</a:t>
            </a:r>
            <a:endParaRPr lang="en-US" dirty="0"/>
          </a:p>
        </p:txBody>
      </p:sp>
      <p:sp>
        <p:nvSpPr>
          <p:cNvPr id="3" name="Content Placeholder 2"/>
          <p:cNvSpPr>
            <a:spLocks noGrp="1"/>
          </p:cNvSpPr>
          <p:nvPr>
            <p:ph idx="1"/>
          </p:nvPr>
        </p:nvSpPr>
        <p:spPr/>
        <p:txBody>
          <a:bodyPr>
            <a:normAutofit/>
          </a:bodyPr>
          <a:lstStyle/>
          <a:p>
            <a:r>
              <a:rPr lang="en-US" dirty="0" smtClean="0"/>
              <a:t>Study 2</a:t>
            </a:r>
          </a:p>
          <a:p>
            <a:r>
              <a:rPr lang="en-US" dirty="0" smtClean="0"/>
              <a:t>Conclusion…..</a:t>
            </a:r>
          </a:p>
          <a:p>
            <a:r>
              <a:rPr lang="en-US" dirty="0" smtClean="0"/>
              <a:t>Try to understand the three measures together</a:t>
            </a:r>
          </a:p>
          <a:p>
            <a:r>
              <a:rPr lang="en-US" dirty="0" smtClean="0"/>
              <a:t>Your conclusion should be supported by the differences between the two conditions on the measures </a:t>
            </a:r>
            <a:r>
              <a:rPr lang="en-US" smtClean="0"/>
              <a:t>in question</a:t>
            </a:r>
            <a:endParaRPr lang="en-US" dirty="0"/>
          </a:p>
          <a:p>
            <a:endParaRPr lang="en-US" dirty="0"/>
          </a:p>
        </p:txBody>
      </p:sp>
    </p:spTree>
    <p:extLst>
      <p:ext uri="{BB962C8B-B14F-4D97-AF65-F5344CB8AC3E}">
        <p14:creationId xmlns:p14="http://schemas.microsoft.com/office/powerpoint/2010/main" val="542065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The </a:t>
            </a:r>
            <a:r>
              <a:rPr lang="en-US" b="1" dirty="0" smtClean="0"/>
              <a:t>bookkeeping</a:t>
            </a:r>
            <a:r>
              <a:rPr lang="en-US" dirty="0" smtClean="0"/>
              <a:t> model proposes a </a:t>
            </a:r>
            <a:r>
              <a:rPr lang="en-US" b="1" dirty="0" smtClean="0"/>
              <a:t>gradual</a:t>
            </a:r>
            <a:r>
              <a:rPr lang="en-US" dirty="0" smtClean="0"/>
              <a:t> modification of stereotypes by the </a:t>
            </a:r>
            <a:r>
              <a:rPr lang="en-US" b="1" dirty="0" smtClean="0"/>
              <a:t>additive</a:t>
            </a:r>
            <a:r>
              <a:rPr lang="en-US" dirty="0" smtClean="0"/>
              <a:t> influence of </a:t>
            </a:r>
            <a:r>
              <a:rPr lang="en-US" b="1" dirty="0" smtClean="0"/>
              <a:t>each</a:t>
            </a:r>
            <a:r>
              <a:rPr lang="en-US" dirty="0" smtClean="0"/>
              <a:t> piece of disconfirming information</a:t>
            </a:r>
          </a:p>
          <a:p>
            <a:endParaRPr lang="en-US" dirty="0" smtClean="0"/>
          </a:p>
          <a:p>
            <a:pPr marL="0" indent="0">
              <a:buNone/>
            </a:pPr>
            <a:endParaRPr lang="en-US" dirty="0" smtClean="0"/>
          </a:p>
        </p:txBody>
      </p:sp>
    </p:spTree>
    <p:extLst>
      <p:ext uri="{BB962C8B-B14F-4D97-AF65-F5344CB8AC3E}">
        <p14:creationId xmlns:p14="http://schemas.microsoft.com/office/powerpoint/2010/main" val="1195943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Any single piece of disconfirming information elicits a minor change in the stereotypes</a:t>
            </a:r>
          </a:p>
          <a:p>
            <a:r>
              <a:rPr lang="en-US" dirty="0" smtClean="0"/>
              <a:t>Major change occurs gradually</a:t>
            </a:r>
          </a:p>
          <a:p>
            <a:endParaRPr lang="en-US" dirty="0" smtClean="0"/>
          </a:p>
          <a:p>
            <a:pPr marL="0" indent="0">
              <a:buNone/>
            </a:pPr>
            <a:endParaRPr lang="en-US" dirty="0" smtClean="0"/>
          </a:p>
        </p:txBody>
      </p:sp>
    </p:spTree>
    <p:extLst>
      <p:ext uri="{BB962C8B-B14F-4D97-AF65-F5344CB8AC3E}">
        <p14:creationId xmlns:p14="http://schemas.microsoft.com/office/powerpoint/2010/main" val="2297649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The bookkeeping model is then a feature-frequency model</a:t>
            </a:r>
          </a:p>
          <a:p>
            <a:r>
              <a:rPr lang="en-US" dirty="0" smtClean="0"/>
              <a:t>The frequency of occurrence of individual feature is computed and stored in memory, composing the representation of the category</a:t>
            </a:r>
          </a:p>
          <a:p>
            <a:endParaRPr lang="en-US" dirty="0" smtClean="0"/>
          </a:p>
          <a:p>
            <a:pPr marL="0" indent="0">
              <a:buNone/>
            </a:pPr>
            <a:endParaRPr lang="en-US" dirty="0" smtClean="0"/>
          </a:p>
        </p:txBody>
      </p:sp>
    </p:spTree>
    <p:extLst>
      <p:ext uri="{BB962C8B-B14F-4D97-AF65-F5344CB8AC3E}">
        <p14:creationId xmlns:p14="http://schemas.microsoft.com/office/powerpoint/2010/main" val="2471209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p>
        </p:txBody>
      </p:sp>
      <p:sp>
        <p:nvSpPr>
          <p:cNvPr id="3" name="Content Placeholder 2"/>
          <p:cNvSpPr>
            <a:spLocks noGrp="1"/>
          </p:cNvSpPr>
          <p:nvPr>
            <p:ph idx="1"/>
          </p:nvPr>
        </p:nvSpPr>
        <p:spPr/>
        <p:txBody>
          <a:bodyPr>
            <a:normAutofit/>
          </a:bodyPr>
          <a:lstStyle/>
          <a:p>
            <a:endParaRPr lang="en-US" dirty="0" smtClean="0"/>
          </a:p>
          <a:p>
            <a:r>
              <a:rPr lang="en-US" dirty="0"/>
              <a:t>It’s not clear what is the unit of disconfirmation: is the number of members that run against the stereotype or is the number of disconfirming information</a:t>
            </a:r>
          </a:p>
          <a:p>
            <a:endParaRPr lang="en-US" dirty="0" smtClean="0"/>
          </a:p>
          <a:p>
            <a:pPr marL="0" indent="0">
              <a:buNone/>
            </a:pPr>
            <a:endParaRPr lang="en-US" dirty="0" smtClean="0"/>
          </a:p>
        </p:txBody>
      </p:sp>
    </p:spTree>
    <p:extLst>
      <p:ext uri="{BB962C8B-B14F-4D97-AF65-F5344CB8AC3E}">
        <p14:creationId xmlns:p14="http://schemas.microsoft.com/office/powerpoint/2010/main" val="2751199291"/>
      </p:ext>
    </p:extLst>
  </p:cSld>
  <p:clrMapOvr>
    <a:masterClrMapping/>
  </p:clrMapOvr>
</p:sld>
</file>

<file path=ppt/theme/theme1.xml><?xml version="1.0" encoding="utf-8"?>
<a:theme xmlns:a="http://schemas.openxmlformats.org/drawingml/2006/main" name="Perception">
  <a:themeElements>
    <a:clrScheme name="Perception">
      <a:dk1>
        <a:sysClr val="windowText" lastClr="000000"/>
      </a:dk1>
      <a:lt1>
        <a:sysClr val="window" lastClr="FFFFFF"/>
      </a:lt1>
      <a:dk2>
        <a:srgbClr val="333333"/>
      </a:dk2>
      <a:lt2>
        <a:srgbClr val="BBC0AC"/>
      </a:lt2>
      <a:accent1>
        <a:srgbClr val="A2C816"/>
      </a:accent1>
      <a:accent2>
        <a:srgbClr val="E07602"/>
      </a:accent2>
      <a:accent3>
        <a:srgbClr val="E4C402"/>
      </a:accent3>
      <a:accent4>
        <a:srgbClr val="7DC1EF"/>
      </a:accent4>
      <a:accent5>
        <a:srgbClr val="21449B"/>
      </a:accent5>
      <a:accent6>
        <a:srgbClr val="A2B170"/>
      </a:accent6>
      <a:hlink>
        <a:srgbClr val="8DA440"/>
      </a:hlink>
      <a:folHlink>
        <a:srgbClr val="4C4F3F"/>
      </a:folHlink>
    </a:clrScheme>
    <a:fontScheme name="Perception">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erception">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Perception.thmx</Template>
  <TotalTime>7906</TotalTime>
  <Words>2479</Words>
  <Application>Microsoft Macintosh PowerPoint</Application>
  <PresentationFormat>Presentazione su schermo (4:3)</PresentationFormat>
  <Paragraphs>722</Paragraphs>
  <Slides>59</Slides>
  <Notes>0</Notes>
  <HiddenSlides>0</HiddenSlides>
  <MMClips>0</MMClips>
  <ScaleCrop>false</ScaleCrop>
  <HeadingPairs>
    <vt:vector size="4" baseType="variant">
      <vt:variant>
        <vt:lpstr>Tema</vt:lpstr>
      </vt:variant>
      <vt:variant>
        <vt:i4>1</vt:i4>
      </vt:variant>
      <vt:variant>
        <vt:lpstr>Titoli diapositive</vt:lpstr>
      </vt:variant>
      <vt:variant>
        <vt:i4>59</vt:i4>
      </vt:variant>
    </vt:vector>
  </HeadingPairs>
  <TitlesOfParts>
    <vt:vector size="60" baseType="lpstr">
      <vt:lpstr>Perception</vt:lpstr>
      <vt:lpstr>Cognitive model of stereotype change: Hewstone &amp; Johnston</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Presentazione di PowerPoint</vt:lpstr>
      <vt:lpstr>Three models of stereotype change</vt:lpstr>
      <vt:lpstr>Three models of stereotype change</vt:lpstr>
      <vt:lpstr>Three models of stereotype change</vt:lpstr>
      <vt:lpstr>Three models of stereotype change</vt:lpstr>
      <vt:lpstr>Three models of stereotype change</vt:lpstr>
      <vt:lpstr>Three model stereotype change</vt:lpstr>
      <vt:lpstr>Three model stereotype change</vt:lpstr>
      <vt:lpstr>Three model stereotype change</vt:lpstr>
      <vt:lpstr>Three model stereotype change</vt:lpstr>
      <vt:lpstr>Three models of stereotype change</vt:lpstr>
      <vt:lpstr>Three model stereotype change</vt:lpstr>
      <vt:lpstr>Three model stereotype change</vt:lpstr>
      <vt:lpstr>Three models of stereotype change</vt:lpstr>
      <vt:lpstr>Three model stereotype change</vt:lpstr>
      <vt:lpstr>Three model stereotype change</vt:lpstr>
      <vt:lpstr>Three model stereotype change</vt:lpstr>
      <vt:lpstr>Three models of stereotype change</vt:lpstr>
      <vt:lpstr>Three models of stereotype change</vt:lpstr>
      <vt:lpstr>Three model stereotype change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Cognitive model of stereotype change: Hewstone &amp; Johnston</dc:title>
  <dc:creator>Andrea Carnaghi</dc:creator>
  <cp:lastModifiedBy>Andrea Carnaghi</cp:lastModifiedBy>
  <cp:revision>44</cp:revision>
  <dcterms:created xsi:type="dcterms:W3CDTF">2016-02-26T11:36:39Z</dcterms:created>
  <dcterms:modified xsi:type="dcterms:W3CDTF">2021-03-15T07:56:43Z</dcterms:modified>
</cp:coreProperties>
</file>