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6"/>
  </p:notesMasterIdLst>
  <p:sldIdLst>
    <p:sldId id="363" r:id="rId2"/>
    <p:sldId id="256" r:id="rId3"/>
    <p:sldId id="364" r:id="rId4"/>
    <p:sldId id="365" r:id="rId5"/>
    <p:sldId id="261" r:id="rId6"/>
    <p:sldId id="262" r:id="rId7"/>
    <p:sldId id="366" r:id="rId8"/>
    <p:sldId id="267" r:id="rId9"/>
    <p:sldId id="368" r:id="rId10"/>
    <p:sldId id="369" r:id="rId11"/>
    <p:sldId id="370" r:id="rId12"/>
    <p:sldId id="372" r:id="rId13"/>
    <p:sldId id="371" r:id="rId14"/>
    <p:sldId id="406" r:id="rId15"/>
    <p:sldId id="263" r:id="rId16"/>
    <p:sldId id="265" r:id="rId17"/>
    <p:sldId id="266" r:id="rId18"/>
    <p:sldId id="373" r:id="rId19"/>
    <p:sldId id="412" r:id="rId20"/>
    <p:sldId id="411" r:id="rId21"/>
    <p:sldId id="414" r:id="rId22"/>
    <p:sldId id="374" r:id="rId23"/>
    <p:sldId id="377" r:id="rId24"/>
    <p:sldId id="270" r:id="rId25"/>
    <p:sldId id="376" r:id="rId26"/>
    <p:sldId id="378" r:id="rId27"/>
    <p:sldId id="380" r:id="rId28"/>
    <p:sldId id="416" r:id="rId29"/>
    <p:sldId id="381" r:id="rId30"/>
    <p:sldId id="271" r:id="rId31"/>
    <p:sldId id="419" r:id="rId32"/>
    <p:sldId id="383" r:id="rId33"/>
    <p:sldId id="272" r:id="rId34"/>
    <p:sldId id="273" r:id="rId35"/>
    <p:sldId id="274" r:id="rId36"/>
    <p:sldId id="275" r:id="rId37"/>
    <p:sldId id="384" r:id="rId38"/>
    <p:sldId id="277" r:id="rId39"/>
    <p:sldId id="276" r:id="rId40"/>
    <p:sldId id="418" r:id="rId41"/>
    <p:sldId id="417" r:id="rId42"/>
    <p:sldId id="387" r:id="rId43"/>
    <p:sldId id="279" r:id="rId44"/>
    <p:sldId id="281" r:id="rId45"/>
    <p:sldId id="284" r:id="rId46"/>
    <p:sldId id="286" r:id="rId47"/>
    <p:sldId id="287" r:id="rId48"/>
    <p:sldId id="407" r:id="rId49"/>
    <p:sldId id="361" r:id="rId50"/>
    <p:sldId id="391" r:id="rId51"/>
    <p:sldId id="288" r:id="rId52"/>
    <p:sldId id="289" r:id="rId53"/>
    <p:sldId id="393" r:id="rId54"/>
    <p:sldId id="290" r:id="rId55"/>
    <p:sldId id="296" r:id="rId56"/>
    <p:sldId id="404" r:id="rId57"/>
    <p:sldId id="294" r:id="rId58"/>
    <p:sldId id="301" r:id="rId59"/>
    <p:sldId id="303" r:id="rId60"/>
    <p:sldId id="302" r:id="rId61"/>
    <p:sldId id="408" r:id="rId62"/>
    <p:sldId id="362" r:id="rId63"/>
    <p:sldId id="304" r:id="rId64"/>
    <p:sldId id="305" r:id="rId65"/>
    <p:sldId id="306" r:id="rId66"/>
    <p:sldId id="403" r:id="rId67"/>
    <p:sldId id="307" r:id="rId68"/>
    <p:sldId id="308" r:id="rId69"/>
    <p:sldId id="309" r:id="rId70"/>
    <p:sldId id="312" r:id="rId71"/>
    <p:sldId id="311" r:id="rId72"/>
    <p:sldId id="313" r:id="rId73"/>
    <p:sldId id="314" r:id="rId74"/>
    <p:sldId id="315" r:id="rId7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94715"/>
  </p:normalViewPr>
  <p:slideViewPr>
    <p:cSldViewPr>
      <p:cViewPr varScale="1">
        <p:scale>
          <a:sx n="122" d="100"/>
          <a:sy n="122" d="100"/>
        </p:scale>
        <p:origin x="61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17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05C10C2-91E5-4F6F-B574-4E0B00AB1E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9F4823FA-EFF4-46AA-A7A5-8F48E5501E47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33875"/>
            <a:ext cx="5029200" cy="4143375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E0A9D42E-25BB-44B5-96BB-93A4D0D30E7B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78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0138" cy="368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664075"/>
            <a:ext cx="5335588" cy="441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92976429-C198-45C3-ADF6-5F3EF5E3E56D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0138" cy="368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664075"/>
            <a:ext cx="5335588" cy="441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18C33188-B5B1-4BD2-829A-595CF8BC94B2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722313"/>
            <a:ext cx="4811713" cy="3608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570413"/>
            <a:ext cx="5049837" cy="4330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FDF3FB9C-770C-4F1A-9654-2604F01894DB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722313"/>
            <a:ext cx="4811713" cy="3608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570413"/>
            <a:ext cx="5049837" cy="4330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26DF130A-10D9-43EA-918D-B1C8E7BFB745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722313"/>
            <a:ext cx="4811713" cy="3608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565650"/>
            <a:ext cx="5049837" cy="434975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F28181EB-088F-4D93-813B-A7B9F8DB9648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481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722313"/>
            <a:ext cx="4811713" cy="3608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570413"/>
            <a:ext cx="5049837" cy="4330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3ED1A0AC-73EF-4996-B228-0DC1DB69867A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722313"/>
            <a:ext cx="4811713" cy="3608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570413"/>
            <a:ext cx="5049837" cy="4330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2C4089E6-C746-46CA-BA77-23EDB5B966DF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8225" y="722313"/>
            <a:ext cx="4811713" cy="3608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570413"/>
            <a:ext cx="5049837" cy="4330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EFE82576-0B2E-4797-A83A-AB0AF9A0D591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F068B17F-0DB9-45BD-A515-B6A2B1807E53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33EC48DF-F414-4FA7-8065-9FF80781767F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33875"/>
            <a:ext cx="5029200" cy="4143375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4195A64F-D5B4-46B0-8A41-549FE617E42E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DD7F7502-FFA0-4409-9A8A-FF302AF8FAE9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B3459C2D-F346-4DDE-93F4-466B2A80E5A9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F8CAAE-0142-4E75-AA2F-CCFF2645F16C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0711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F8CAAE-0142-4E75-AA2F-CCFF2645F16C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1185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29FECE56-870C-43FA-AAFD-FE24ECBAC4E5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CCA9CF2F-254F-41B5-87FE-AAAA5C06A33B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ABD4FD11-CA20-447B-8BD8-BC6AB038F831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CA1B4331-32D0-455E-ABC1-48AE9E9E878F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11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259C6BA3-C013-4AE7-811F-BFBC183D6B88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80C3975F-08C2-4889-A3C3-2DCBEA2AC582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33875"/>
            <a:ext cx="5029200" cy="4143375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FA0C44EF-A645-424D-BF98-2D11B0086B8F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C38828EF-B6E6-4A91-ACE1-63DDF54652DC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54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5CC9AD7F-E104-47A4-8CC4-7A39CBD9C2C7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413385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4C12373E-C3C1-42B7-B5A9-F2EFC98F553A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105600B5-AFF5-41AF-9D83-B04643DF4A34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F7C3C2C1-2DC4-4433-87F1-FAECDCD7E92F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9B89FC03-6359-4521-A590-08A69B21009C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136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5DDD426A-78A4-41F0-B5F5-F1353089CB26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157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46E7C3FB-91E9-48BE-A4CA-398D7C8BA5D5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69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177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21A7FD54-53C0-40B1-BC34-806810F1D589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70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39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39DF7BB7-03F2-437E-8985-86504D31F536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6600"/>
            <a:ext cx="4910138" cy="368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664075"/>
            <a:ext cx="5335588" cy="441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5E900083-7B59-44BE-A869-50073BFE0AD9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71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18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08E54EB9-9CAB-4B4A-989D-2A321512E5D1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72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59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30089C0A-AA04-4B3B-B719-7C3255C3B2C8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73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280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A81277D1-2924-4803-8F47-577B3AD49E48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74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1300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2724B3D3-9A22-4707-85B1-1E87E560B458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15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DE9F857B-23F4-4A04-B245-536FF903B034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16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fld id="{52768ADF-05F9-4A03-9F89-B896CF426918}" type="slidenum">
              <a:rPr lang="it-IT" altLang="it-IT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17</a:t>
            </a:fld>
            <a:endParaRPr lang="it-IT" altLang="it-IT" sz="1200">
              <a:solidFill>
                <a:srgbClr val="000000"/>
              </a:solidFill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9813" y="722313"/>
            <a:ext cx="4811712" cy="3608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9163" y="4570413"/>
            <a:ext cx="5049837" cy="4330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C4EA58-65DD-5241-8094-73C19959B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093EE-8724-0745-9C2C-F3F8C9E56D98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77D4E6F-A574-704B-8421-F2C659B5201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431E132-3D2E-6144-B65C-88824B89C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329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5B2346-6D7C-AE41-80C3-7648EB3B8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B2041-7ED0-1546-B645-BB9AA3BD4AA9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BEF33E5-808A-3B40-93B6-1C4BC82C372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2A33ABE-FFA3-8E4C-AC14-30F3608FD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296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3EA83-C6DF-443C-BA88-0CE27E42A7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114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506B2-11C7-41DF-BE7D-5AAFF00FB2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193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17DE-B491-4400-A79C-DA99BFA3E0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148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03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6825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06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0238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0838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0238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A562-8667-4055-8541-24E64BF995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740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5E67F385-2ADA-8847-AF0E-6526AB596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1FA25A1F-EC63-3D46-9755-2AAE7748C3A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730856E9-1BC6-8441-9666-E3842FF9CC5D}" type="slidenum">
              <a:rPr lang="it-IT" altLang="it-IT" sz="800"/>
              <a:pPr algn="ctr"/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67486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761F-62F1-4E24-98A3-5E1C924FEF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388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A4BC-664F-4E65-BC0A-833B7DBC1B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953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5B83-E990-474A-B9A0-13F355DBBD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0538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FE70-AEE5-4BB7-976E-62ECCE5293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851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F581-9935-4E17-86B8-EAF1252559E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475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8EFB-2D32-46D8-AEB7-E8E2A9BED9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906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3066-0850-410F-A35F-41B435EBFB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31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955E-3AF6-439E-AF2A-0AD2389B93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310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6B7F2B9-7A34-434E-9431-4CBC2BA6BA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9" r:id="rId2"/>
    <p:sldLayoutId id="2147483687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8" r:id="rId9"/>
    <p:sldLayoutId id="2147483685" r:id="rId10"/>
    <p:sldLayoutId id="2147483689" r:id="rId11"/>
    <p:sldLayoutId id="2147483690" r:id="rId12"/>
    <p:sldLayoutId id="2147483691" r:id="rId13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C27E8-73AC-814A-B805-9EDA27574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205564" cy="146304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SISTEMA DIGERENTE</a:t>
            </a:r>
          </a:p>
        </p:txBody>
      </p:sp>
    </p:spTree>
    <p:extLst>
      <p:ext uri="{BB962C8B-B14F-4D97-AF65-F5344CB8AC3E}">
        <p14:creationId xmlns:p14="http://schemas.microsoft.com/office/powerpoint/2010/main" val="302861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943BED4-0098-1A45-BC70-E3C0CB5E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740"/>
            <a:ext cx="9144000" cy="826988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VESTIBOLO DELLA </a:t>
            </a:r>
            <a:r>
              <a:rPr lang="it-IT" sz="32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CAVITà</a:t>
            </a: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 ORALE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910EF80-4C33-1045-AA62-B119247C9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980728"/>
            <a:ext cx="8568952" cy="5877272"/>
          </a:xfrm>
        </p:spPr>
        <p:txBody>
          <a:bodyPr/>
          <a:lstStyle/>
          <a:p>
            <a:r>
              <a:rPr lang="it-IT" sz="2300" b="1" dirty="0">
                <a:latin typeface="Comic Sans MS" panose="030F0902030302020204" pitchFamily="66" charset="0"/>
              </a:rPr>
              <a:t>È limitato ANTERIORMENTE dalle LABBRA e LATERALMENTE dalle GUANCE. I FRENULI LABIALI connettono sul Piano Sagittale le Labbra Superiore ed Inferiore con le rispettive Gengive</a:t>
            </a:r>
          </a:p>
          <a:p>
            <a:r>
              <a:rPr lang="it-IT" sz="2300" b="1" dirty="0">
                <a:latin typeface="Comic Sans MS" panose="030F0902030302020204" pitchFamily="66" charset="0"/>
              </a:rPr>
              <a:t>POSTERO-MEDIALMENTE è limitato dalle ARCATE GENGIVO-DENTARIE.</a:t>
            </a:r>
          </a:p>
          <a:p>
            <a:r>
              <a:rPr lang="it-IT" sz="2300" b="1" dirty="0">
                <a:latin typeface="Comic Sans MS" panose="030F0902030302020204" pitchFamily="66" charset="0"/>
              </a:rPr>
              <a:t>Il Vestibolo comunica con la CAVITA’ ORALE tramite gli Spazi Interdentali e, posteriormente, tramite i cosiddetti Spazi </a:t>
            </a:r>
            <a:r>
              <a:rPr lang="it-IT" sz="2300" b="1" dirty="0" err="1">
                <a:latin typeface="Comic Sans MS" panose="030F0902030302020204" pitchFamily="66" charset="0"/>
              </a:rPr>
              <a:t>Retromolari</a:t>
            </a:r>
            <a:endParaRPr lang="it-IT" sz="2300" b="1" dirty="0">
              <a:latin typeface="Comic Sans MS" panose="030F0902030302020204" pitchFamily="66" charset="0"/>
            </a:endParaRPr>
          </a:p>
          <a:p>
            <a:r>
              <a:rPr lang="it-IT" sz="2300" b="1" dirty="0">
                <a:latin typeface="Comic Sans MS" panose="030F0902030302020204" pitchFamily="66" charset="0"/>
              </a:rPr>
              <a:t>Vi sbocca il Dotto Escretore della Ghiandola Salivare Maggiore Parotide</a:t>
            </a:r>
          </a:p>
          <a:p>
            <a:r>
              <a:rPr lang="it-IT" sz="2300" b="1" dirty="0">
                <a:latin typeface="Comic Sans MS" panose="030F0902030302020204" pitchFamily="66" charset="0"/>
              </a:rPr>
              <a:t>Tramite la contrazione del Muscolo Buccinatore si provoca una Pressione Negativa nel Vestibolo, che consente l’ atto della Suzione (Succhiamento) essenziale per succhiare il Latte.</a:t>
            </a:r>
          </a:p>
        </p:txBody>
      </p:sp>
    </p:spTree>
    <p:extLst>
      <p:ext uri="{BB962C8B-B14F-4D97-AF65-F5344CB8AC3E}">
        <p14:creationId xmlns:p14="http://schemas.microsoft.com/office/powerpoint/2010/main" val="320835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A111F-DC95-D94D-A01E-CB3F01EA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398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CAVITà</a:t>
            </a: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  ORALE  PROPRIAMENTE  DETTA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1DCBCC-7FFC-684B-AA5B-993F9D23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52736"/>
            <a:ext cx="9022459" cy="6093296"/>
          </a:xfrm>
        </p:spPr>
        <p:txBody>
          <a:bodyPr/>
          <a:lstStyle/>
          <a:p>
            <a:r>
              <a:rPr lang="it-IT" sz="2800" dirty="0">
                <a:latin typeface="Copperplate Gothic Bold" panose="020E0705020206020404" pitchFamily="34" charset="77"/>
              </a:rPr>
              <a:t>Si localizza più «internamente» rispetto alle Arcate </a:t>
            </a:r>
            <a:r>
              <a:rPr lang="it-IT" sz="2800" dirty="0" err="1">
                <a:latin typeface="Copperplate Gothic Bold" panose="020E0705020206020404" pitchFamily="34" charset="77"/>
              </a:rPr>
              <a:t>Gengivo</a:t>
            </a:r>
            <a:r>
              <a:rPr lang="it-IT" sz="2800" dirty="0">
                <a:latin typeface="Copperplate Gothic Bold" panose="020E0705020206020404" pitchFamily="34" charset="77"/>
              </a:rPr>
              <a:t>-Dentarie. Comunica POSTERIORMENTE con la Orofaringe, tramite l’ ISTMO DELLE FAUCI, delimitato SUPERIORMENTE dal PALATO MOLLE, INFERIORMENTE dalla RADICE della LINGUA (con la TONSILLA LINGUALE) e LATERALMENTE dai PILASTRI delle FAUCI (con i Muscoli Palatoglosso e Palatofaringeo).</a:t>
            </a:r>
          </a:p>
          <a:p>
            <a:r>
              <a:rPr lang="it-IT" sz="2800" dirty="0">
                <a:latin typeface="Copperplate Gothic Bold" panose="020E0705020206020404" pitchFamily="34" charset="77"/>
              </a:rPr>
              <a:t>All’Istmo delle Fauci si localizzano le TONSILLE PALATINE.</a:t>
            </a:r>
          </a:p>
        </p:txBody>
      </p:sp>
    </p:spTree>
    <p:extLst>
      <p:ext uri="{BB962C8B-B14F-4D97-AF65-F5344CB8AC3E}">
        <p14:creationId xmlns:p14="http://schemas.microsoft.com/office/powerpoint/2010/main" val="156723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5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4744"/>
            <a:ext cx="914400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87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8CFBD1A-A2E9-D042-8DDA-2963B805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81336"/>
            <a:ext cx="8352928" cy="5976664"/>
          </a:xfrm>
        </p:spPr>
        <p:txBody>
          <a:bodyPr/>
          <a:lstStyle/>
          <a:p>
            <a:r>
              <a:rPr lang="it-IT" sz="2400" dirty="0">
                <a:latin typeface="Copperplate Gothic Bold" panose="020E0705020206020404" pitchFamily="34" charset="77"/>
              </a:rPr>
              <a:t>La VOLTA (o TETTO) della CAVITA’ ORALE è costituita Anteriormente dal PALATO DURO (formato dall’ Osso Mascellare e dall’ Osso Palatino) e posteriormente dal PALATO MOLLE (Struttura </a:t>
            </a:r>
            <a:r>
              <a:rPr lang="it-IT" sz="2400" dirty="0" err="1">
                <a:latin typeface="Copperplate Gothic Bold" panose="020E0705020206020404" pitchFamily="34" charset="77"/>
              </a:rPr>
              <a:t>Fibro</a:t>
            </a:r>
            <a:r>
              <a:rPr lang="it-IT" sz="2400" dirty="0">
                <a:latin typeface="Copperplate Gothic Bold" panose="020E0705020206020404" pitchFamily="34" charset="77"/>
              </a:rPr>
              <a:t>-Muscolare, che può sollevarsi e tendersi nella Deglutizione, impedendo il Passaggio nella Rinofaringe del Bolo Alimentare, soprattutto i liquidi).</a:t>
            </a:r>
          </a:p>
          <a:p>
            <a:r>
              <a:rPr lang="it-IT" sz="2400" dirty="0">
                <a:latin typeface="Copperplate Gothic Bold" panose="020E0705020206020404" pitchFamily="34" charset="77"/>
              </a:rPr>
              <a:t>Il PAVIMENTO è formato da MUSCOLI SCHELETRICI, tra i quali il MILOIOIDEO, il DIGASTRICO ed il GENIOIOIDEO, che si inseriscono all’ OSSO IOIDE, localizzato nel Collo a livello di C4. Vi si aprono i DOTTI ESCRETORI delle Ghiandole Salivari Maggiori SOTTOMANDIBOLARE e SOTTOLINGUALE</a:t>
            </a:r>
          </a:p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25BF14-1995-8F4E-94AA-5E39A97D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" y="126398"/>
            <a:ext cx="9144000" cy="73136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CAVITà</a:t>
            </a: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  ORALE  PROPRIAMENTE  DETTA</a:t>
            </a:r>
          </a:p>
        </p:txBody>
      </p:sp>
    </p:spTree>
    <p:extLst>
      <p:ext uri="{BB962C8B-B14F-4D97-AF65-F5344CB8AC3E}">
        <p14:creationId xmlns:p14="http://schemas.microsoft.com/office/powerpoint/2010/main" val="156158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8CFBD1A-A2E9-D042-8DDA-2963B805D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976664"/>
          </a:xfrm>
        </p:spPr>
        <p:txBody>
          <a:bodyPr/>
          <a:lstStyle/>
          <a:p>
            <a:r>
              <a:rPr lang="it-IT" sz="2600" dirty="0">
                <a:latin typeface="Copperplate" panose="02000504000000020004" pitchFamily="2" charset="77"/>
              </a:rPr>
              <a:t>Le ARCATE GENGIVO-DENTARIE si localizzano, rispettivamente, quella superiore nell’ Osso MASCELLARE e quella INFERIORE nella MANDIBOLA.</a:t>
            </a:r>
          </a:p>
          <a:p>
            <a:r>
              <a:rPr lang="it-IT" sz="2600" dirty="0">
                <a:latin typeface="Copperplate" panose="02000504000000020004" pitchFamily="2" charset="77"/>
              </a:rPr>
              <a:t>La MANDIBOLA è coinvolta anche nell’ unica diartrosi presente a livello cranico (la cosiddetta BI-CONDILOARTROSI TEMPORO-MANDIBOLARE), che consente i movimenti essenziali per l’apertura e la chiusura della cavità orale nella masticazione e nella fonazione.</a:t>
            </a:r>
          </a:p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925BF14-1995-8F4E-94AA-5E39A97D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3136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CAVITà</a:t>
            </a: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  ORALE  PROPRIAMENTE  DETTA</a:t>
            </a:r>
          </a:p>
        </p:txBody>
      </p:sp>
    </p:spTree>
    <p:extLst>
      <p:ext uri="{BB962C8B-B14F-4D97-AF65-F5344CB8AC3E}">
        <p14:creationId xmlns:p14="http://schemas.microsoft.com/office/powerpoint/2010/main" val="377704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350567" y="943769"/>
            <a:ext cx="3707458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MANDIBOLA</a:t>
            </a: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</a:t>
            </a:r>
            <a:endParaRPr lang="it-IT" altLang="it-IT" sz="3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86388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373438"/>
            <a:ext cx="7380287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919413" y="3357563"/>
            <a:ext cx="3278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800">
                <a:solidFill>
                  <a:srgbClr val="FF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FRONTALE POSTERIORE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2197100" y="188913"/>
            <a:ext cx="16779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altLang="it-IT" sz="1800">
                <a:solidFill>
                  <a:srgbClr val="FF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FRONTALE </a:t>
            </a:r>
          </a:p>
          <a:p>
            <a:pPr eaLnBrk="1" hangingPunct="1">
              <a:buClrTx/>
              <a:buFontTx/>
              <a:buNone/>
            </a:pPr>
            <a:r>
              <a:rPr lang="it-IT" altLang="it-IT" sz="1800">
                <a:solidFill>
                  <a:srgbClr val="FF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ANTERIORE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469106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OSSO</a:t>
            </a:r>
            <a:br>
              <a:rPr lang="it-IT" alt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IOIDE </a:t>
            </a:r>
            <a:br>
              <a:rPr lang="it-IT" alt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(JOIDE)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3338"/>
            <a:ext cx="5292725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963" y="0"/>
            <a:ext cx="3856037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Line 4"/>
          <p:cNvSpPr>
            <a:spLocks noChangeShapeType="1"/>
          </p:cNvSpPr>
          <p:nvPr/>
        </p:nvSpPr>
        <p:spPr bwMode="auto">
          <a:xfrm flipV="1">
            <a:off x="2124075" y="2341563"/>
            <a:ext cx="5327650" cy="2032000"/>
          </a:xfrm>
          <a:prstGeom prst="line">
            <a:avLst/>
          </a:prstGeom>
          <a:noFill/>
          <a:ln w="76320" cap="sq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7380288" y="1916113"/>
            <a:ext cx="431800" cy="504825"/>
          </a:xfrm>
          <a:prstGeom prst="rect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019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-5999" y="1836738"/>
            <a:ext cx="2818697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MUSCOLI 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PAVIMENTO </a:t>
            </a:r>
          </a:p>
          <a:p>
            <a:pPr algn="ctr" eaLnBrk="1" hangingPunct="1">
              <a:buClrTx/>
              <a:buFontTx/>
              <a:buNone/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688" y="0"/>
            <a:ext cx="6016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580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40700AF-67CD-D549-A3A9-E2E001B7A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it-IT" altLang="it-IT" sz="3200" dirty="0">
                <a:latin typeface="Comic Sans MS" panose="030F0902030302020204" pitchFamily="66" charset="0"/>
              </a:rPr>
              <a:t>ARCATE  DENTARIE  PERMANENTI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730E9F81-CCD4-B24E-9A1E-F492673FE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5750"/>
            <a:ext cx="9144000" cy="53022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4852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SISTEMI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DIGERENTE – RESPIRATORIO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396" y="1219200"/>
            <a:ext cx="341516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146" y="1219200"/>
            <a:ext cx="4078129" cy="573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FF14A-67BF-8844-811F-74E98B56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16632"/>
            <a:ext cx="7289800" cy="864096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Comic Sans MS" panose="030F0902030302020204" pitchFamily="66" charset="0"/>
              </a:rPr>
              <a:t>ARCATE GENGIVO-DENTARIE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455C80-04CA-1A4F-9173-C11F1EC68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80728"/>
            <a:ext cx="7920880" cy="5760640"/>
          </a:xfrm>
        </p:spPr>
        <p:txBody>
          <a:bodyPr/>
          <a:lstStyle/>
          <a:p>
            <a:r>
              <a:rPr lang="it-IT" sz="2300" dirty="0">
                <a:latin typeface="Comic Sans MS" panose="030F0902030302020204" pitchFamily="66" charset="0"/>
              </a:rPr>
              <a:t>I DENTI sono Organi Pieni localizzati nei Processi Alveolari delle Ossa MASCELLARI e della MANDIBOLA e vi sono mantenuti fissi dalle strutture del PERIODONTO (in Clinica «Parodonto») costituito dal cosiddetto OSSO ALVEOLARE, LEGAMENTO PERIODONTALE, CEMENTO delle Radici Dentarie, GENGIVA (rivestita dalla Tonaca Mucosa simile a quella della Cavità Orale) con il LEGAMENTO GENGIVO-DENTALE.</a:t>
            </a:r>
          </a:p>
          <a:p>
            <a:r>
              <a:rPr lang="it-IT" sz="2300" dirty="0">
                <a:latin typeface="Comic Sans MS" panose="030F0902030302020204" pitchFamily="66" charset="0"/>
              </a:rPr>
              <a:t>I DENTI sono in numero di 32 nella cosiddetta Dentizione Permanente nell’ Adulto. Essa è preceduta, nell’ età infantile, dalla cosiddetta Dentizione Decidua (20 elementi).</a:t>
            </a:r>
          </a:p>
          <a:p>
            <a:r>
              <a:rPr lang="it-IT" sz="2300" dirty="0">
                <a:latin typeface="Comic Sans MS" panose="030F0902030302020204" pitchFamily="66" charset="0"/>
              </a:rPr>
              <a:t>Per ciascuna Arcata </a:t>
            </a:r>
            <a:r>
              <a:rPr lang="it-IT" sz="2300" dirty="0" err="1">
                <a:latin typeface="Comic Sans MS" panose="030F0902030302020204" pitchFamily="66" charset="0"/>
              </a:rPr>
              <a:t>Gengivo</a:t>
            </a:r>
            <a:r>
              <a:rPr lang="it-IT" sz="2300" dirty="0">
                <a:latin typeface="Comic Sans MS" panose="030F0902030302020204" pitchFamily="66" charset="0"/>
              </a:rPr>
              <a:t>-Dentaria, nella Dentizione Permanente, si riscontrano 4 Denti INCISIVI, 2 Denti CANINI, 4 Denti PREMOLARI e 6 Denti MOLARI</a:t>
            </a:r>
          </a:p>
        </p:txBody>
      </p:sp>
    </p:spTree>
    <p:extLst>
      <p:ext uri="{BB962C8B-B14F-4D97-AF65-F5344CB8AC3E}">
        <p14:creationId xmlns:p14="http://schemas.microsoft.com/office/powerpoint/2010/main" val="101182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5995B9A7-EF9D-B74E-A23E-E0D9EE1ABB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6814"/>
            <a:ext cx="9135737" cy="686267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3592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B2B130-AE87-2B42-8B44-6DFF264E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18"/>
            <a:ext cx="9036496" cy="54868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STRUTTURa</a:t>
            </a: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 degli elementi dentari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EE72CF-C207-8D46-B394-192F87B37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556063"/>
            <a:ext cx="7776864" cy="6048672"/>
          </a:xfrm>
        </p:spPr>
        <p:txBody>
          <a:bodyPr/>
          <a:lstStyle/>
          <a:p>
            <a:r>
              <a:rPr lang="it-IT" sz="2800" b="1" dirty="0">
                <a:latin typeface="Comic Sans MS" panose="030F0902030302020204" pitchFamily="66" charset="0"/>
              </a:rPr>
              <a:t>L’ impalcatura del Dente è costituita dalla DENTINA (Tessuto Mineralizzato), la quale delimita la CAVITA’ PULPARE, dove si localizza la POLPA DENTARIA (tessuto connettivo ricco di vasi e fibre nervose a prevalente significato dolorifico).</a:t>
            </a:r>
          </a:p>
          <a:p>
            <a:r>
              <a:rPr lang="it-IT" sz="2800" b="1" dirty="0">
                <a:latin typeface="Comic Sans MS" panose="030F0902030302020204" pitchFamily="66" charset="0"/>
              </a:rPr>
              <a:t>La porzione che sporge nella Cavità Orale è definita CORONA. In essa la Dentina è rivestita dallo SMALTO, tessuto altamente mineralizzato, ma di origine ECTODERMICA. A differenza della Dentina, lo Smalto non può rigenerarsi in caso di danno, per cui deve essere «riparato» con opportuni materiali da Odontoiatria Conservativa</a:t>
            </a:r>
          </a:p>
        </p:txBody>
      </p:sp>
    </p:spTree>
    <p:extLst>
      <p:ext uri="{BB962C8B-B14F-4D97-AF65-F5344CB8AC3E}">
        <p14:creationId xmlns:p14="http://schemas.microsoft.com/office/powerpoint/2010/main" val="853098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7DE7DB-D51B-9E43-B58D-4BA0DEB6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852936"/>
            <a:ext cx="7289800" cy="1498600"/>
          </a:xfrm>
        </p:spPr>
        <p:txBody>
          <a:bodyPr/>
          <a:lstStyle/>
          <a:p>
            <a:pPr algn="ctr"/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L I </a:t>
            </a:r>
            <a:r>
              <a:rPr lang="it-IT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N</a:t>
            </a: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 G U A</a:t>
            </a:r>
          </a:p>
        </p:txBody>
      </p:sp>
    </p:spTree>
    <p:extLst>
      <p:ext uri="{BB962C8B-B14F-4D97-AF65-F5344CB8AC3E}">
        <p14:creationId xmlns:p14="http://schemas.microsoft.com/office/powerpoint/2010/main" val="200787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81000" y="2574925"/>
            <a:ext cx="2895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2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1198563" indent="-7366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lvl="1"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313" y="71438"/>
            <a:ext cx="403225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screen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" y="191120"/>
            <a:ext cx="491031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 l="4088" t="41759" r="147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5" cstate="screen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225" y="3501008"/>
            <a:ext cx="5184775" cy="319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 l="3366" r="3366" b="4772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E7702-D503-514F-97E8-CBB1B09E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" y="153740"/>
            <a:ext cx="8964488" cy="7549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LINGUA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caratteri 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16590-24BE-3049-9E94-922E3CD3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08720"/>
            <a:ext cx="8064896" cy="6103020"/>
          </a:xfrm>
        </p:spPr>
        <p:txBody>
          <a:bodyPr/>
          <a:lstStyle/>
          <a:p>
            <a:r>
              <a:rPr lang="it-IT" sz="2300" b="1" dirty="0">
                <a:latin typeface="Chalkboard SE" panose="03050602040202020205" pitchFamily="66" charset="77"/>
              </a:rPr>
              <a:t>È un ORGANO PIENO, IMPARI e MEDIANO, localizzato nella CAVITA’ ORALE, di cui occupa quasi totalmente il Pavimento. </a:t>
            </a:r>
          </a:p>
          <a:p>
            <a:r>
              <a:rPr lang="it-IT" sz="2300" b="1" dirty="0">
                <a:latin typeface="Chalkboard SE" panose="03050602040202020205" pitchFamily="66" charset="77"/>
              </a:rPr>
              <a:t>È coinvolto nelle attività correlate a Funzioni DIGERENTI (Prensione del Bolo Alimentare, Rimescolamento nella Cavità Orale, Processo di Deglutizione) ed a Funzioni RESPIRATORIE (Fonazione).</a:t>
            </a:r>
          </a:p>
          <a:p>
            <a:r>
              <a:rPr lang="it-IT" sz="2300" b="1" dirty="0">
                <a:latin typeface="Chalkboard SE" panose="03050602040202020205" pitchFamily="66" charset="77"/>
              </a:rPr>
              <a:t>Presenta una forma grossolanamente CONICA, con l’ APICE diretto ANTERIORMENTE.</a:t>
            </a:r>
          </a:p>
          <a:p>
            <a:r>
              <a:rPr lang="it-IT" sz="2300" b="1" dirty="0">
                <a:latin typeface="Chalkboard SE" panose="03050602040202020205" pitchFamily="66" charset="77"/>
              </a:rPr>
              <a:t>È costituito da un CORPO, che ricopre il Pavimento Orale, nel quale si descrive una FACCIA SUPERIORE (o DORSO LINGUALE) ed una FACCIA INFERIORE; e da una RADICE, che profondamente si inserisce all’ Osso Ioide, tramite le strutture fibrose della MEMBRANA IO-GLOSSA e del SETTO LINGUALE LONGITUDINALE.</a:t>
            </a:r>
          </a:p>
        </p:txBody>
      </p:sp>
    </p:spTree>
    <p:extLst>
      <p:ext uri="{BB962C8B-B14F-4D97-AF65-F5344CB8AC3E}">
        <p14:creationId xmlns:p14="http://schemas.microsoft.com/office/powerpoint/2010/main" val="4128563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E7702-D503-514F-97E8-CBB1B09E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764"/>
            <a:ext cx="8964488" cy="7549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LINGUA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STRUTTURA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sz="32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16590-24BE-3049-9E94-922E3CD3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400600"/>
          </a:xfrm>
        </p:spPr>
        <p:txBody>
          <a:bodyPr/>
          <a:lstStyle/>
          <a:p>
            <a:r>
              <a:rPr lang="it-IT" sz="2800" b="1" dirty="0">
                <a:latin typeface="Copperplate Gothic Bold" panose="020E0705020206020404" pitchFamily="34" charset="77"/>
              </a:rPr>
              <a:t>È un Organo MUSCOLO-FIBROSO.</a:t>
            </a:r>
          </a:p>
          <a:p>
            <a:r>
              <a:rPr lang="it-IT" sz="2800" b="1" dirty="0">
                <a:latin typeface="Copperplate Gothic Bold" panose="020E0705020206020404" pitchFamily="34" charset="77"/>
              </a:rPr>
              <a:t>Muscoli Striati Scheletrici si inseriscono allo SCHELETRO FIBROSO (Membrana Io-Glossa e Setto Linguale Longitudinale) e sono definiti come ESTRINSECI (se l’altro attacco è posto su strutture scheletriche del cranio e del collo) oppure INTRINSECI (entrambi gli attacchi sullo Scheletro Fibroso). Tali muscoli provvedono sia allo spostamento della Lingua nel cavo orale, sia a far variare la sua forma.</a:t>
            </a:r>
          </a:p>
          <a:p>
            <a:endParaRPr lang="it-IT" sz="2400" b="1" dirty="0"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644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E7702-D503-514F-97E8-CBB1B09E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" y="369764"/>
            <a:ext cx="8964488" cy="7549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LINGUA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STRUTTURA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sz="32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16590-24BE-3049-9E94-922E3CD36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55" y="1052736"/>
            <a:ext cx="8496944" cy="6103020"/>
          </a:xfrm>
        </p:spPr>
        <p:txBody>
          <a:bodyPr/>
          <a:lstStyle/>
          <a:p>
            <a:pPr marL="0" indent="0">
              <a:buNone/>
            </a:pPr>
            <a:r>
              <a:rPr lang="it-IT" sz="2400" b="1" i="1" dirty="0">
                <a:latin typeface="Century Gothic" panose="020B0502020202020204" pitchFamily="34" charset="0"/>
              </a:rPr>
              <a:t>Vi si distinguono un CORPO, anteriormente, ed una RADICE, posteriormente.</a:t>
            </a:r>
          </a:p>
          <a:p>
            <a:pPr marL="0" indent="0">
              <a:buNone/>
            </a:pPr>
            <a:r>
              <a:rPr lang="it-IT" sz="2400" b="1" i="1" dirty="0">
                <a:latin typeface="Century Gothic" panose="020B0502020202020204" pitchFamily="34" charset="0"/>
              </a:rPr>
              <a:t>Il limite tra Corpo e Radice è dato dalla cosiddetta «V» </a:t>
            </a:r>
            <a:r>
              <a:rPr lang="it-IT" sz="2400" b="1" i="1" dirty="0" err="1">
                <a:latin typeface="Century Gothic" panose="020B0502020202020204" pitchFamily="34" charset="0"/>
              </a:rPr>
              <a:t>liguale</a:t>
            </a:r>
            <a:r>
              <a:rPr lang="it-IT" sz="2400" b="1" i="1" dirty="0">
                <a:latin typeface="Century Gothic" panose="020B0502020202020204" pitchFamily="34" charset="0"/>
              </a:rPr>
              <a:t> (Papille Vallate). </a:t>
            </a:r>
          </a:p>
          <a:p>
            <a:pPr marL="0" indent="0">
              <a:buNone/>
            </a:pPr>
            <a:r>
              <a:rPr lang="it-IT" sz="2400" b="1" i="1" dirty="0">
                <a:latin typeface="Century Gothic" panose="020B0502020202020204" pitchFamily="34" charset="0"/>
              </a:rPr>
              <a:t>Pur essendo un Organo Pieno, tuttavia la Lingua, essendo localizzata nella Cavità Orale, presenta una TONACA MUCOSA analoga a quella della Cavità e del Vestibolo, con un Epitelio Pavimentoso Pluristratificato parzialmente Cheratinizzato (a seconda delle zone </a:t>
            </a:r>
            <a:r>
              <a:rPr lang="it-IT" sz="2400" b="1" i="1" dirty="0" err="1">
                <a:latin typeface="Century Gothic" panose="020B0502020202020204" pitchFamily="34" charset="0"/>
              </a:rPr>
              <a:t>piu’</a:t>
            </a:r>
            <a:r>
              <a:rPr lang="it-IT" sz="2400" b="1" i="1" dirty="0">
                <a:latin typeface="Century Gothic" panose="020B0502020202020204" pitchFamily="34" charset="0"/>
              </a:rPr>
              <a:t> o meno sottoposte a sollecitazioni meccaniche e/o termiche). Nella FACCIA SUPERIORE del Corpo la Mucosa presenta le PAPILLE LINGUALI (Filiformi, Foliate, Fungiformi e Vallate o </a:t>
            </a:r>
            <a:r>
              <a:rPr lang="it-IT" sz="2400" b="1" i="1" dirty="0" err="1">
                <a:latin typeface="Century Gothic" panose="020B0502020202020204" pitchFamily="34" charset="0"/>
              </a:rPr>
              <a:t>Circumvallate</a:t>
            </a:r>
            <a:r>
              <a:rPr lang="it-IT" sz="2400" b="1" i="1" dirty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8235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B5218C0-6B24-964D-AC5A-66A54D75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7850"/>
            <a:ext cx="7620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37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0B959-8DEF-914E-8130-BB4E3B0D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>
                <a:latin typeface="Gurmukhi MN" panose="02020600050405020304" pitchFamily="18" charset="0"/>
                <a:cs typeface="Gurmukhi MN" panose="02020600050405020304" pitchFamily="18" charset="0"/>
              </a:rPr>
              <a:t>SENSIBILITA’ GUSTATIVA</a:t>
            </a:r>
            <a:br>
              <a:rPr lang="it-IT" sz="3200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dirty="0">
                <a:latin typeface="Gurmukhi MN" panose="02020600050405020304" pitchFamily="18" charset="0"/>
                <a:cs typeface="Gurmukhi MN" panose="02020600050405020304" pitchFamily="18" charset="0"/>
              </a:rPr>
              <a:t>(Viscerale Speciale)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EA1A1B-81E9-C24B-A5E2-82A14EB08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/>
          <a:lstStyle/>
          <a:p>
            <a:r>
              <a:rPr lang="it-IT" sz="2400" b="1" dirty="0">
                <a:latin typeface="Comic Sans MS" panose="030F0902030302020204" pitchFamily="66" charset="0"/>
              </a:rPr>
              <a:t>Nelle Papille Linguali Foliate, Fungiformi e Vallate (o </a:t>
            </a:r>
            <a:r>
              <a:rPr lang="it-IT" sz="2400" b="1" dirty="0" err="1">
                <a:latin typeface="Comic Sans MS" panose="030F0902030302020204" pitchFamily="66" charset="0"/>
              </a:rPr>
              <a:t>Circumvallate</a:t>
            </a:r>
            <a:r>
              <a:rPr lang="it-IT" sz="2400" b="1" dirty="0">
                <a:latin typeface="Comic Sans MS" panose="030F0902030302020204" pitchFamily="66" charset="0"/>
              </a:rPr>
              <a:t>) si localizzano i CALICI GUSTATIVI, che sono strutture di forma SFEROIDALE. Vi si ritrovano le CELLULE GUSTATIVE che sono elementi NEUROEPITELIALI che generano impulsi nervosi in seguito a stimolazione CHIMICA, per poter identificare l’ Amaro, il Dolce, l’ Acido ed il Salato, nonché l’ «</a:t>
            </a:r>
            <a:r>
              <a:rPr lang="it-IT" sz="2400" b="1" dirty="0" err="1">
                <a:latin typeface="Comic Sans MS" panose="030F0902030302020204" pitchFamily="66" charset="0"/>
              </a:rPr>
              <a:t>Umami</a:t>
            </a:r>
            <a:r>
              <a:rPr lang="it-IT" sz="2400" b="1" dirty="0">
                <a:latin typeface="Comic Sans MS" panose="030F0902030302020204" pitchFamily="66" charset="0"/>
              </a:rPr>
              <a:t>» (correlato al </a:t>
            </a:r>
            <a:r>
              <a:rPr lang="it-IT" sz="2400" b="1" dirty="0" err="1">
                <a:latin typeface="Comic Sans MS" panose="030F0902030302020204" pitchFamily="66" charset="0"/>
              </a:rPr>
              <a:t>glutamato</a:t>
            </a:r>
            <a:r>
              <a:rPr lang="it-IT" sz="2400" b="1" dirty="0">
                <a:latin typeface="Comic Sans MS" panose="030F0902030302020204" pitchFamily="66" charset="0"/>
              </a:rPr>
              <a:t> del Dado di Brodo) e anche lo specifico gusto correlato al «grasso fritto».</a:t>
            </a:r>
          </a:p>
          <a:p>
            <a:r>
              <a:rPr lang="it-IT" sz="2400" b="1" dirty="0">
                <a:latin typeface="Comic Sans MS" panose="030F0902030302020204" pitchFamily="66" charset="0"/>
              </a:rPr>
              <a:t>Nei Calici ci sono inoltre CELLULE di SOSTEGNO e CELLULE BASALI.</a:t>
            </a:r>
          </a:p>
          <a:p>
            <a:r>
              <a:rPr lang="it-IT" sz="2400" b="1" dirty="0">
                <a:latin typeface="Comic Sans MS" panose="030F0902030302020204" pitchFamily="66" charset="0"/>
              </a:rPr>
              <a:t>I NERVI coinvolti nella SENSIBILITA’ GUSTATIVA:</a:t>
            </a:r>
          </a:p>
          <a:p>
            <a:r>
              <a:rPr lang="it-IT" sz="2400" b="1" dirty="0">
                <a:latin typeface="Comic Sans MS" panose="030F0902030302020204" pitchFamily="66" charset="0"/>
              </a:rPr>
              <a:t>- N. FACIALE (VII) per il Corpo Linguale;</a:t>
            </a:r>
          </a:p>
          <a:p>
            <a:r>
              <a:rPr lang="it-IT" sz="2400" b="1" dirty="0">
                <a:latin typeface="Comic Sans MS" panose="030F0902030302020204" pitchFamily="66" charset="0"/>
              </a:rPr>
              <a:t>- N. GLOSSOFARINGEO (IX) per Radice Linguale;</a:t>
            </a:r>
          </a:p>
          <a:p>
            <a:r>
              <a:rPr lang="it-IT" sz="2400" b="1" dirty="0">
                <a:latin typeface="Comic Sans MS" panose="030F0902030302020204" pitchFamily="66" charset="0"/>
              </a:rPr>
              <a:t>- N. VAGO (X) per i Calici presenti nella EPIGLOTTIDE Laringea.</a:t>
            </a:r>
          </a:p>
        </p:txBody>
      </p:sp>
    </p:spTree>
    <p:extLst>
      <p:ext uri="{BB962C8B-B14F-4D97-AF65-F5344CB8AC3E}">
        <p14:creationId xmlns:p14="http://schemas.microsoft.com/office/powerpoint/2010/main" val="41232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0F7CC8-4E20-8248-9717-5C37CF2E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498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SISTEMI 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DIGERENTE </a:t>
            </a:r>
            <a:r>
              <a:rPr lang="it-IT" sz="3200" b="1" cap="none" dirty="0">
                <a:latin typeface="Gurmukhi MN" panose="02020600050405020304" pitchFamily="18" charset="0"/>
                <a:cs typeface="Gurmukhi MN" panose="02020600050405020304" pitchFamily="18" charset="0"/>
              </a:rPr>
              <a:t>e</a:t>
            </a: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 RESPIRATORIO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cap="none" dirty="0">
                <a:latin typeface="Gurmukhi MN" panose="02020600050405020304" pitchFamily="18" charset="0"/>
                <a:cs typeface="Gurmukhi MN" panose="02020600050405020304" pitchFamily="18" charset="0"/>
              </a:rPr>
              <a:t>Correlazioni Morfologiche </a:t>
            </a:r>
            <a:br>
              <a:rPr lang="it-IT" sz="3200" b="1" cap="none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cap="none" dirty="0">
                <a:latin typeface="Gurmukhi MN" panose="02020600050405020304" pitchFamily="18" charset="0"/>
                <a:cs typeface="Gurmukhi MN" panose="02020600050405020304" pitchFamily="18" charset="0"/>
              </a:rPr>
              <a:t>su Base Organogenetica</a:t>
            </a:r>
            <a:endParaRPr lang="it-IT" sz="32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18D52E-32AD-2F40-8688-C5F0992A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72" y="1844824"/>
            <a:ext cx="8496944" cy="5326540"/>
          </a:xfrm>
        </p:spPr>
        <p:txBody>
          <a:bodyPr/>
          <a:lstStyle/>
          <a:p>
            <a:pPr algn="just"/>
            <a:r>
              <a:rPr lang="it-IT" sz="2400" dirty="0">
                <a:latin typeface="Copperplate Gothic Bold" panose="020E0705020206020404" pitchFamily="34" charset="77"/>
              </a:rPr>
              <a:t>I Sistemi DIGERENTE e RESPIRATORIO, per quanto riguarda gli Organi Cavi che li costituiscono, sono strettamente correlati tra loro, soprattutto per la comune ORIGINE dall’ Intestino Primitivo, che è suddiviso in INTESTINO PRIMITIVO ANTERIORE, MEDIO e POSTERIORE. In particolare, se il SISTEMA DIGERENTE origina da tutte e tre le porzioni succitate, il SISTEMA RESPIRATORIO, invece, ha come struttura </a:t>
            </a:r>
            <a:r>
              <a:rPr lang="it-IT" sz="2400" dirty="0" err="1">
                <a:latin typeface="Copperplate Gothic Bold" panose="020E0705020206020404" pitchFamily="34" charset="77"/>
              </a:rPr>
              <a:t>embrio</a:t>
            </a:r>
            <a:r>
              <a:rPr lang="it-IT" sz="2400" dirty="0">
                <a:latin typeface="Copperplate Gothic Bold" panose="020E0705020206020404" pitchFamily="34" charset="77"/>
              </a:rPr>
              <a:t>-fetale di riferimento, soltanto l’ intestino ANTERIORE e la sua ulteriore specializzazione, INTESTINO FARINGEO</a:t>
            </a:r>
          </a:p>
        </p:txBody>
      </p:sp>
    </p:spTree>
    <p:extLst>
      <p:ext uri="{BB962C8B-B14F-4D97-AF65-F5344CB8AC3E}">
        <p14:creationId xmlns:p14="http://schemas.microsoft.com/office/powerpoint/2010/main" val="2306685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67469"/>
            <a:ext cx="4499545" cy="12969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MUCOSA DELLA FACCIA SUPERIORE: </a:t>
            </a:r>
            <a:b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PAPILLE LINGUALI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1000" y="2574925"/>
            <a:ext cx="2895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24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1198563" indent="-7366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  <a:p>
            <a:pPr lvl="1" eaLnBrk="1" hangingPunct="1">
              <a:buClrTx/>
              <a:buFontTx/>
              <a:buNone/>
            </a:pPr>
            <a:endParaRPr lang="it-IT" altLang="it-IT">
              <a:solidFill>
                <a:srgbClr val="FFFFFF"/>
              </a:solidFill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5327650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184775" y="144463"/>
            <a:ext cx="3671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CALICI</a:t>
            </a:r>
            <a:br>
              <a:rPr lang="it-IT" alt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GUSTATIVI 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">
            <a:off x="5567363" y="1243013"/>
            <a:ext cx="3570287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45A70-FCFC-A548-A3C2-C4B627F2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116632"/>
            <a:ext cx="7289800" cy="936104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Copperplate Gothic Bold" panose="020E0705020206020404" pitchFamily="34" charset="77"/>
              </a:rPr>
              <a:t>CALICI GUSTATIVI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4DECE9-457D-F14B-88B1-13F26F63F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5472608"/>
          </a:xfrm>
        </p:spPr>
        <p:txBody>
          <a:bodyPr/>
          <a:lstStyle/>
          <a:p>
            <a:r>
              <a:rPr lang="it-IT" dirty="0">
                <a:latin typeface="Comic Sans MS" panose="030F0902030302020204" pitchFamily="66" charset="0"/>
              </a:rPr>
              <a:t>Sono strutture di forma GLOBOSA</a:t>
            </a:r>
          </a:p>
          <a:p>
            <a:r>
              <a:rPr lang="it-IT" dirty="0">
                <a:latin typeface="Comic Sans MS" panose="030F0902030302020204" pitchFamily="66" charset="0"/>
              </a:rPr>
              <a:t>Si trovano nell’ ambito delle papille linguali VALLATE, FUNGIFORMI e FOLIATE, ma NON ci sono nelle Filiformi</a:t>
            </a:r>
          </a:p>
          <a:p>
            <a:endParaRPr lang="it-IT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it-IT" dirty="0">
                <a:latin typeface="Comic Sans MS" panose="030F0902030302020204" pitchFamily="66" charset="0"/>
              </a:rPr>
              <a:t>   Vi si descrivono:</a:t>
            </a:r>
          </a:p>
          <a:p>
            <a:r>
              <a:rPr lang="it-IT" b="1" dirty="0">
                <a:latin typeface="Comic Sans MS" panose="030F0902030302020204" pitchFamily="66" charset="0"/>
              </a:rPr>
              <a:t>- CELLULE SENSORIALI (RECETTORI GUSTATIVI)</a:t>
            </a:r>
          </a:p>
          <a:p>
            <a:r>
              <a:rPr lang="it-IT" b="1" dirty="0">
                <a:latin typeface="Comic Sans MS" panose="030F0902030302020204" pitchFamily="66" charset="0"/>
              </a:rPr>
              <a:t>- CELLULE DI SOSTEGNO</a:t>
            </a:r>
          </a:p>
          <a:p>
            <a:r>
              <a:rPr lang="it-IT" b="1" dirty="0">
                <a:latin typeface="Comic Sans MS" panose="030F0902030302020204" pitchFamily="66" charset="0"/>
              </a:rPr>
              <a:t>- CELLULE BASALI</a:t>
            </a:r>
          </a:p>
          <a:p>
            <a:endParaRPr lang="it-IT" dirty="0">
              <a:latin typeface="Comic Sans MS" panose="030F0902030302020204" pitchFamily="66" charset="0"/>
            </a:endParaRPr>
          </a:p>
          <a:p>
            <a:r>
              <a:rPr lang="it-IT" dirty="0">
                <a:latin typeface="Comic Sans MS" panose="030F0902030302020204" pitchFamily="66" charset="0"/>
              </a:rPr>
              <a:t>Nelle papille vallate sono associati alle GHIANDOLE SIEROSE di VON EBNER che con il loro secreto «ripuliscono» i calici stessi dalle molecole di cui sono state già percepite le caratteristiche gustative.</a:t>
            </a:r>
          </a:p>
        </p:txBody>
      </p:sp>
    </p:spTree>
    <p:extLst>
      <p:ext uri="{BB962C8B-B14F-4D97-AF65-F5344CB8AC3E}">
        <p14:creationId xmlns:p14="http://schemas.microsoft.com/office/powerpoint/2010/main" val="3158966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F164FDE-BE5C-6E47-B49D-2E2CE13A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780928"/>
            <a:ext cx="7289800" cy="980728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A </a:t>
            </a:r>
            <a:r>
              <a:rPr lang="it-IT" sz="4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I </a:t>
            </a:r>
            <a:r>
              <a:rPr lang="it-IT" sz="4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N</a:t>
            </a:r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G E</a:t>
            </a:r>
          </a:p>
        </p:txBody>
      </p:sp>
    </p:spTree>
    <p:extLst>
      <p:ext uri="{BB962C8B-B14F-4D97-AF65-F5344CB8AC3E}">
        <p14:creationId xmlns:p14="http://schemas.microsoft.com/office/powerpoint/2010/main" val="1337312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412875"/>
            <a:ext cx="4427538" cy="1574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FARINGE: 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SCHEMATIZZAZIONE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 –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TOPOGRAFICA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4716462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FARINGE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11561" y="836712"/>
            <a:ext cx="8136904" cy="54864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75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700" b="1" dirty="0">
                <a:latin typeface="Copperplate" panose="02000504000000020004" pitchFamily="2" charset="77"/>
              </a:rPr>
              <a:t>ORGANO CAVO, IMPARI e MEDIANO, localizzato nella Regione CERVICALE, tra la Base del Neurocranio e C6, anteriormente alla Colonna CERVICALE </a:t>
            </a:r>
          </a:p>
          <a:p>
            <a:pPr marL="0" indent="0" fontAlgn="auto">
              <a:spcBef>
                <a:spcPts val="75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700" b="1" dirty="0">
                <a:latin typeface="Copperplate" panose="02000504000000020004" pitchFamily="2" charset="77"/>
              </a:rPr>
              <a:t>È un ORGANO in “COMUNE” ai sistemi RESPIRATORIO e DIGERENTE: infatti, è connessa con:</a:t>
            </a:r>
          </a:p>
          <a:p>
            <a:pPr marL="0" indent="0" fontAlgn="auto">
              <a:spcBef>
                <a:spcPts val="75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700" b="1" dirty="0">
                <a:latin typeface="Copperplate" panose="02000504000000020004" pitchFamily="2" charset="77"/>
              </a:rPr>
              <a:t>   - CAVITA’ NASALI (RINOFARINGE)</a:t>
            </a:r>
          </a:p>
          <a:p>
            <a:pPr marL="339725" indent="-336550" fontAlgn="auto">
              <a:spcBef>
                <a:spcPts val="7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700" b="1" dirty="0">
                <a:latin typeface="Copperplate" panose="02000504000000020004" pitchFamily="2" charset="77"/>
              </a:rPr>
              <a:t>   - CAVITA’ </a:t>
            </a:r>
            <a:r>
              <a:rPr lang="it-IT" altLang="it-IT" sz="2700" b="1">
                <a:latin typeface="Copperplate" panose="02000504000000020004" pitchFamily="2" charset="77"/>
              </a:rPr>
              <a:t>ORALE (OROFARINGE</a:t>
            </a:r>
            <a:r>
              <a:rPr lang="it-IT" altLang="it-IT" sz="2700" b="1" dirty="0">
                <a:latin typeface="Copperplate" panose="02000504000000020004" pitchFamily="2" charset="77"/>
              </a:rPr>
              <a:t>)</a:t>
            </a:r>
          </a:p>
          <a:p>
            <a:pPr marL="339725" indent="-336550" fontAlgn="auto">
              <a:spcBef>
                <a:spcPts val="7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700" b="1" dirty="0">
                <a:latin typeface="Copperplate" panose="02000504000000020004" pitchFamily="2" charset="77"/>
              </a:rPr>
              <a:t>   - LARINGE (LARINGO- od IPOFARINGE)</a:t>
            </a:r>
          </a:p>
          <a:p>
            <a:pPr marL="339725" indent="-336550" fontAlgn="auto">
              <a:spcBef>
                <a:spcPts val="75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700" b="1" dirty="0">
                <a:latin typeface="Copperplate" panose="02000504000000020004" pitchFamily="2" charset="77"/>
              </a:rPr>
              <a:t>Comunica inoltre con la CASSA DEL TIMPANO (dell’ ORECCHIO MEDIO) tramite la TUBA UDITIVA, il cui ORIFIZIO si apre nella RINOFARINGE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FARINGE: PROIEZIONE LATERALE sul PIANO MEDIANO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8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345598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088" y="2276475"/>
            <a:ext cx="3744912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5148263" y="981075"/>
            <a:ext cx="231182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558800" indent="-5556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SzPct val="45000"/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rinofaringe</a:t>
            </a:r>
          </a:p>
        </p:txBody>
      </p:sp>
      <p:sp>
        <p:nvSpPr>
          <p:cNvPr id="45062" name="Line 5"/>
          <p:cNvSpPr>
            <a:spLocks noChangeShapeType="1"/>
          </p:cNvSpPr>
          <p:nvPr/>
        </p:nvSpPr>
        <p:spPr bwMode="auto">
          <a:xfrm flipH="1">
            <a:off x="1831975" y="1341438"/>
            <a:ext cx="3248025" cy="574675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5219700" y="1700213"/>
            <a:ext cx="219737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orofaringe</a:t>
            </a:r>
          </a:p>
        </p:txBody>
      </p:sp>
      <p:sp>
        <p:nvSpPr>
          <p:cNvPr id="45064" name="Line 7"/>
          <p:cNvSpPr>
            <a:spLocks noChangeShapeType="1"/>
          </p:cNvSpPr>
          <p:nvPr/>
        </p:nvSpPr>
        <p:spPr bwMode="auto">
          <a:xfrm flipH="1">
            <a:off x="1905000" y="1989138"/>
            <a:ext cx="3317875" cy="1079500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1671638" y="5857875"/>
            <a:ext cx="2909749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it-IT" altLang="it-IT" sz="2800" dirty="0" err="1">
                <a:solidFill>
                  <a:srgbClr val="FF0000"/>
                </a:solidFill>
                <a:latin typeface="Arial Black" panose="020B0A04020102020204" pitchFamily="34" charset="0"/>
              </a:rPr>
              <a:t>laringofaringe</a:t>
            </a:r>
            <a:endParaRPr lang="it-IT" altLang="it-IT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 flipH="1" flipV="1">
            <a:off x="2047875" y="3641725"/>
            <a:ext cx="511175" cy="2166938"/>
          </a:xfrm>
          <a:prstGeom prst="line">
            <a:avLst/>
          </a:prstGeom>
          <a:noFill/>
          <a:ln w="76320" cap="sq">
            <a:solidFill>
              <a:srgbClr val="00CC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FARINGE: PARETE ANTERIORE 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960262"/>
            <a:ext cx="5040559" cy="58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C9C700-DDDA-494F-822A-C18633C6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57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FARINGE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CARATTERI ANATOMO-MACROSCOPICI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747E10-56C6-BD45-9F25-650C86D6C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73" y="1052736"/>
            <a:ext cx="8916270" cy="5589240"/>
          </a:xfrm>
        </p:spPr>
        <p:txBody>
          <a:bodyPr/>
          <a:lstStyle/>
          <a:p>
            <a:r>
              <a:rPr lang="it-IT" sz="2200" b="1" dirty="0">
                <a:latin typeface="Comic Sans MS" panose="030F0902030302020204" pitchFamily="66" charset="0"/>
              </a:rPr>
              <a:t>Ha una forma a TRONCO di PIRAMIDE.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La BASE MAGGIORE è SUPERIORE e si inserisce alla BASE DEL NEUROCRANIO.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I MARGINI LATERALI si rapportano col Fascio VASCOLO-NERVOSO del COLLO e con la Ghiandola Salivare PAROTIDE.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La FACCIA POSTERIORE si relaziona con lo SPAZIO RETROFARINGEO.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La BASE MINORE è situata INFERIORMENTE e si prosegue con il lume dell’ Esofago.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La FACCIA ANTERIORE presenta, in senso CRANIO-CAUDALE le seguenti APERTURE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- COANE (Cavità Nasali)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- ISTMO DELLE FAUCI (Cavità Orale)</a:t>
            </a:r>
          </a:p>
          <a:p>
            <a:r>
              <a:rPr lang="it-IT" sz="2200" b="1" dirty="0">
                <a:latin typeface="Comic Sans MS" panose="030F0902030302020204" pitchFamily="66" charset="0"/>
              </a:rPr>
              <a:t>- ADITO LARINGEO (Laringe)</a:t>
            </a:r>
          </a:p>
        </p:txBody>
      </p:sp>
    </p:spTree>
    <p:extLst>
      <p:ext uri="{BB962C8B-B14F-4D97-AF65-F5344CB8AC3E}">
        <p14:creationId xmlns:p14="http://schemas.microsoft.com/office/powerpoint/2010/main" val="41377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35773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delle TONSILLE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(Tonsilla FARINGEA)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002" y="1011848"/>
            <a:ext cx="7435414" cy="576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3142"/>
            <a:ext cx="9144000" cy="8135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FARINGE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496944" cy="53340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board SE" panose="03050602040202020205" pitchFamily="66" charset="77"/>
              </a:rPr>
              <a:t>Il Lume è rivestito da una TONACA MUCOSA:</a:t>
            </a:r>
          </a:p>
          <a:p>
            <a:pPr marL="339725" indent="-336550" fontAlgn="auto"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board SE" panose="03050602040202020205" pitchFamily="66" charset="77"/>
              </a:rPr>
              <a:t>  - EPITELIO CILINDRICO PSEUDOSTRATIFICATO CILIATO (rinofaringe) con intercalate CELLULE MUCIPARE CALICIFORMI</a:t>
            </a:r>
          </a:p>
          <a:p>
            <a:pPr marL="339725" indent="-336550" fontAlgn="auto"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board SE" panose="03050602040202020205" pitchFamily="66" charset="77"/>
              </a:rPr>
              <a:t> - EPITELIO PAVIMENTOSO PLURISTRATIFICATO con zone di cheratinizzazione (oro- e </a:t>
            </a:r>
            <a:r>
              <a:rPr lang="it-IT" altLang="it-IT" sz="2500" b="1" dirty="0" err="1">
                <a:latin typeface="Chalkboard SE" panose="03050602040202020205" pitchFamily="66" charset="77"/>
              </a:rPr>
              <a:t>laringofaringe</a:t>
            </a:r>
            <a:r>
              <a:rPr lang="it-IT" altLang="it-IT" sz="2500" b="1" dirty="0">
                <a:latin typeface="Chalkboard SE" panose="03050602040202020205" pitchFamily="66" charset="77"/>
              </a:rPr>
              <a:t>)</a:t>
            </a:r>
          </a:p>
          <a:p>
            <a:pPr marL="339725" indent="-336550" fontAlgn="auto"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board SE" panose="03050602040202020205" pitchFamily="66" charset="77"/>
              </a:rPr>
              <a:t>Nella Lamina Propria si approfondano Ghiandole </a:t>
            </a:r>
            <a:r>
              <a:rPr lang="it-IT" altLang="it-IT" sz="2500" b="1" dirty="0" err="1">
                <a:latin typeface="Chalkboard SE" panose="03050602040202020205" pitchFamily="66" charset="77"/>
              </a:rPr>
              <a:t>Tubuloacinose</a:t>
            </a:r>
            <a:r>
              <a:rPr lang="it-IT" altLang="it-IT" sz="2500" b="1" dirty="0">
                <a:latin typeface="Chalkboard SE" panose="03050602040202020205" pitchFamily="66" charset="77"/>
              </a:rPr>
              <a:t> Ramificate a prevalente Secrezione MUCOSA </a:t>
            </a:r>
          </a:p>
          <a:p>
            <a:pPr marL="339725" indent="-339725" fontAlgn="auto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board SE" panose="03050602040202020205" pitchFamily="66" charset="77"/>
              </a:rPr>
              <a:t>TONACA FIBROELASTICA (Membrana </a:t>
            </a:r>
            <a:r>
              <a:rPr lang="it-IT" altLang="it-IT" sz="2500" b="1" dirty="0" err="1">
                <a:latin typeface="Chalkboard SE" panose="03050602040202020205" pitchFamily="66" charset="77"/>
              </a:rPr>
              <a:t>Faringo</a:t>
            </a:r>
            <a:r>
              <a:rPr lang="it-IT" altLang="it-IT" sz="2500" b="1" dirty="0">
                <a:latin typeface="Chalkboard SE" panose="03050602040202020205" pitchFamily="66" charset="77"/>
              </a:rPr>
              <a:t>-Basilare) che ne costituisce l’ Impalcatura</a:t>
            </a:r>
          </a:p>
          <a:p>
            <a:pPr marL="339725" indent="-339725" fontAlgn="auto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board SE" panose="03050602040202020205" pitchFamily="66" charset="77"/>
              </a:rPr>
              <a:t>TONACA MUSCOLARE con MUSCOLI STRIATI SCHELETRICI COSTRITTORI (Superiore, Medio ed Inferiore) ed ELEVATORI (Superiore ed Inferiore).</a:t>
            </a:r>
          </a:p>
          <a:p>
            <a:pPr marL="339725" indent="-339725" fontAlgn="auto">
              <a:spcBef>
                <a:spcPts val="70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board SE" panose="03050602040202020205" pitchFamily="66" charset="77"/>
              </a:rPr>
              <a:t>TONACA AVVENTIZIA di Connettivo Fibroso.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476672"/>
            <a:ext cx="8847137" cy="63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09B0968C-3791-9340-950D-02BCEF03522C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44813"/>
            <a:ext cx="9144000" cy="304800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 DIGERENTE </a:t>
            </a:r>
            <a:endParaRPr lang="it-IT" altLang="it-IT" sz="3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32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A9EE77-6662-6D4D-8E4A-36ABA9A9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7346"/>
            <a:ext cx="9036496" cy="103539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Comic Sans MS" panose="030F0902030302020204" pitchFamily="66" charset="0"/>
              </a:rPr>
              <a:t>ANELLO (ARCO) LINFATICO OROFARINGEO di </a:t>
            </a:r>
            <a:r>
              <a:rPr lang="it-IT" sz="3200" dirty="0" err="1">
                <a:latin typeface="Comic Sans MS" panose="030F0902030302020204" pitchFamily="66" charset="0"/>
              </a:rPr>
              <a:t>waldeyer</a:t>
            </a:r>
            <a:endParaRPr lang="it-IT" sz="3200" dirty="0">
              <a:latin typeface="Comic Sans MS" panose="030F0902030302020204" pitchFamily="66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23B797-A464-DA43-A2CC-AF0470E3B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52736"/>
            <a:ext cx="7488832" cy="5805264"/>
          </a:xfrm>
        </p:spPr>
        <p:txBody>
          <a:bodyPr/>
          <a:lstStyle/>
          <a:p>
            <a:r>
              <a:rPr lang="it-IT" sz="2400" dirty="0">
                <a:latin typeface="Copperplate" panose="02000504000000020004" pitchFamily="2" charset="77"/>
              </a:rPr>
              <a:t>è costituito da organi pieni (rivestiti da tonaca mucosa), denominati TONSILLE, in cui prevale il TESSUTO LINFOIDE.</a:t>
            </a:r>
          </a:p>
          <a:p>
            <a:r>
              <a:rPr lang="it-IT" sz="2400" dirty="0">
                <a:latin typeface="Copperplate" panose="02000504000000020004" pitchFamily="2" charset="77"/>
              </a:rPr>
              <a:t>Le TONSILLE sono così denominate:</a:t>
            </a:r>
          </a:p>
          <a:p>
            <a:r>
              <a:rPr lang="it-IT" sz="2400" dirty="0">
                <a:latin typeface="Copperplate" panose="02000504000000020004" pitchFamily="2" charset="77"/>
              </a:rPr>
              <a:t>- TONSILLE PALATINE, organi pari all’ Istmo     delle Fauci ;</a:t>
            </a:r>
          </a:p>
          <a:p>
            <a:r>
              <a:rPr lang="it-IT" sz="2400" dirty="0">
                <a:latin typeface="Copperplate" panose="02000504000000020004" pitchFamily="2" charset="77"/>
              </a:rPr>
              <a:t>- TONSILLA FARINGEA, organo impari sulla Volta della Rinofaringe ;</a:t>
            </a:r>
          </a:p>
          <a:p>
            <a:r>
              <a:rPr lang="it-IT" sz="2400" dirty="0">
                <a:latin typeface="Copperplate" panose="02000504000000020004" pitchFamily="2" charset="77"/>
              </a:rPr>
              <a:t>- TONSILLE TUBARICHE, organo pari nella Rinofaringe, allo sbocco della Tuba Uditiva ;</a:t>
            </a:r>
          </a:p>
          <a:p>
            <a:r>
              <a:rPr lang="it-IT" sz="2400" dirty="0">
                <a:latin typeface="Copperplate" panose="02000504000000020004" pitchFamily="2" charset="77"/>
              </a:rPr>
              <a:t>- TONSILLA LINGUALE, organo impari alla Radice della Lingua ;</a:t>
            </a:r>
          </a:p>
          <a:p>
            <a:r>
              <a:rPr lang="it-IT" sz="2400" dirty="0">
                <a:latin typeface="Copperplate" panose="02000504000000020004" pitchFamily="2" charset="77"/>
              </a:rPr>
              <a:t>- TONSILLE LARINGEE, organo pari nei Ventricoli Laringei</a:t>
            </a:r>
          </a:p>
        </p:txBody>
      </p:sp>
    </p:spTree>
    <p:extLst>
      <p:ext uri="{BB962C8B-B14F-4D97-AF65-F5344CB8AC3E}">
        <p14:creationId xmlns:p14="http://schemas.microsoft.com/office/powerpoint/2010/main" val="3932816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4BE98B0-C007-E84C-99A1-F4DA7830B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4" y="1934001"/>
            <a:ext cx="4623473" cy="49239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53970F-EEC5-4D4A-9719-E6107A071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44660"/>
            <a:ext cx="4104456" cy="4765238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088BCE5F-8FE0-F44B-B157-395D78D5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6" y="404664"/>
            <a:ext cx="9036496" cy="103539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Comic Sans MS" panose="030F0902030302020204" pitchFamily="66" charset="0"/>
              </a:rPr>
              <a:t>ANELLO (ARCO) LINFATICO OROFARINGEO di </a:t>
            </a:r>
            <a:r>
              <a:rPr lang="it-IT" sz="3200" dirty="0" err="1">
                <a:latin typeface="Comic Sans MS" panose="030F0902030302020204" pitchFamily="66" charset="0"/>
              </a:rPr>
              <a:t>waldeyer</a:t>
            </a:r>
            <a:endParaRPr lang="it-IT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86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4B33B1-DC5C-274E-8DFD-F5853B29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852936"/>
            <a:ext cx="7289800" cy="14986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r>
              <a:rPr lang="it-IT" sz="4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S</a:t>
            </a:r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O </a:t>
            </a:r>
            <a:r>
              <a:rPr lang="it-IT" sz="4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A G O</a:t>
            </a:r>
          </a:p>
        </p:txBody>
      </p:sp>
    </p:spTree>
    <p:extLst>
      <p:ext uri="{BB962C8B-B14F-4D97-AF65-F5344CB8AC3E}">
        <p14:creationId xmlns:p14="http://schemas.microsoft.com/office/powerpoint/2010/main" val="2403414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ESOFAGO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7992889" cy="57912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È un ORGANO CAVO, IMPARI e MEDIANO, che collega la FARINGE con lo STOMACO</a:t>
            </a:r>
          </a:p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Si estende tra C6 e la T10 con una lunghezza media di 25 cm</a:t>
            </a:r>
          </a:p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Si distinguono in senso cranio-caudale i seguenti tratti :</a:t>
            </a:r>
          </a:p>
          <a:p>
            <a:pPr marL="3175" indent="0" fontAlgn="auto">
              <a:spcBef>
                <a:spcPts val="700"/>
              </a:spcBef>
              <a:buClr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   - CERVICALE </a:t>
            </a:r>
          </a:p>
          <a:p>
            <a:pPr marL="3175" indent="0" fontAlgn="auto">
              <a:spcBef>
                <a:spcPts val="700"/>
              </a:spcBef>
              <a:buClr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   - TORACICO o MEDIASTINICO </a:t>
            </a:r>
          </a:p>
          <a:p>
            <a:pPr marL="3175" indent="0" fontAlgn="auto">
              <a:spcBef>
                <a:spcPts val="700"/>
              </a:spcBef>
              <a:buClr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   - DIAFRAMMATICO </a:t>
            </a:r>
          </a:p>
          <a:p>
            <a:pPr marL="3175" indent="0" fontAlgn="auto">
              <a:spcBef>
                <a:spcPts val="700"/>
              </a:spcBef>
              <a:buClr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   - ADDOMINALE </a:t>
            </a:r>
          </a:p>
          <a:p>
            <a:pPr marL="3175" indent="0" fontAlgn="auto">
              <a:spcBef>
                <a:spcPts val="700"/>
              </a:spcBef>
              <a:buClr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600" b="1" dirty="0">
                <a:latin typeface="Comic Sans MS" panose="030F0902030302020204" pitchFamily="66" charset="0"/>
              </a:rPr>
              <a:t>   Non ha un decorso rettilineo, ma presenta  curvature, correlate allo stretto rapporto con la colonna vertebrale, che presenta la Lordosi Cervicale e la Cifosi Toracica.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33925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051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ESOFAGO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DIAFRAMMATICA E REGIONE CARDIALE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81100"/>
            <a:ext cx="80010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296161"/>
            <a:ext cx="7772400" cy="5486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ERNIE DELLO IATO ESOFAGEO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6506594" cy="412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11" y="1319363"/>
            <a:ext cx="25557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34400" cy="6206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ESOFAGO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TRATTO ADDOMINALE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779492"/>
            <a:ext cx="6379840" cy="607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479B031F-7F7A-AB48-BAB6-82BA581720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" y="241300"/>
            <a:ext cx="81724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861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548679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 CAVI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04664"/>
            <a:ext cx="9144000" cy="4597970"/>
          </a:xfrm>
          <a:ln/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375"/>
              </a:spcBef>
              <a:buClr>
                <a:srgbClr val="FFFF00"/>
              </a:buClr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400" u="sng" dirty="0">
                <a:latin typeface="Copperplate Gothic Bold" panose="020E0705020206020404" pitchFamily="34" charset="77"/>
              </a:rPr>
              <a:t>SISTEMI DIGERENTE, RESPIRATORIO, URINARIO, GENITALE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 sz="2400" dirty="0">
              <a:latin typeface="Copperplate Gothic Bold" panose="020E0705020206020404" pitchFamily="34" charset="77"/>
            </a:endParaRPr>
          </a:p>
          <a:p>
            <a:pPr marL="334963" indent="-334963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TONACA MUCOSA costituita da :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      - EPITELIO DI RIVESTIMENTO: protezione, assorbimento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 sz="2200" dirty="0">
              <a:latin typeface="Copperplate Gothic Bold" panose="020E0705020206020404" pitchFamily="34" charset="77"/>
            </a:endParaRP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      - LAMINA PROPRIA (tessuto CONNETTIVO DENSO): determina la configurazione 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        caratteristica dei differenti tipi di mucosa. Contiene Ghiandole Intramurali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     - MUSCULARIS MUCOSÆ (tessuto MUSCOLARE LISCIO): motilità della mucosa correlata a  processi di assorbimento e secrezione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 sz="2200" dirty="0">
              <a:latin typeface="Copperplate Gothic Bold" panose="020E0705020206020404" pitchFamily="34" charset="77"/>
            </a:endParaRPr>
          </a:p>
          <a:p>
            <a:pPr marL="334963" indent="-334963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TONACA SOTTOMUCOSA (tessuto CONNETTIVO LASSO): separa la tonaca mucosa dalla tonaca muscolare. Può contenere ghiandole Intramurali ed è ricca di formazioni vascolari e nervose (plessi nervosi, tra cui quello di </a:t>
            </a:r>
            <a:r>
              <a:rPr lang="it-IT" altLang="it-IT" sz="2200" dirty="0" err="1">
                <a:latin typeface="Copperplate Gothic Bold" panose="020E0705020206020404" pitchFamily="34" charset="77"/>
              </a:rPr>
              <a:t>Meissner</a:t>
            </a:r>
            <a:r>
              <a:rPr lang="it-IT" altLang="it-IT" sz="2200" dirty="0">
                <a:latin typeface="Copperplate Gothic Bold" panose="020E0705020206020404" pitchFamily="34" charset="77"/>
              </a:rPr>
              <a:t>). 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 sz="2200" dirty="0">
              <a:latin typeface="Copperplate Gothic Bold" panose="020E0705020206020404" pitchFamily="34" charset="77"/>
            </a:endParaRPr>
          </a:p>
          <a:p>
            <a:pPr marL="0" indent="0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 sz="1500" dirty="0"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1462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 DIGERENTE (1)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980728"/>
            <a:ext cx="7920880" cy="55626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Il TUBO DIGERENTE può essere considerato un  ORGANO CAVO molto lungo (circa 10 metri), che </a:t>
            </a:r>
            <a:r>
              <a:rPr lang="it-IT" altLang="it-IT" sz="2800" b="1" dirty="0" err="1">
                <a:latin typeface="Chalkboard" panose="03050602040202020205" pitchFamily="66" charset="77"/>
              </a:rPr>
              <a:t>assune</a:t>
            </a:r>
            <a:r>
              <a:rPr lang="it-IT" altLang="it-IT" sz="2800" b="1" dirty="0">
                <a:latin typeface="Chalkboard" panose="03050602040202020205" pitchFamily="66" charset="77"/>
              </a:rPr>
              <a:t> varie denominazioni che sono quelle dei diversi Organi Cavi che lo costituiscono.</a:t>
            </a:r>
          </a:p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Secondo la normale progressione del Bolo Alimentare, in direzione Cranio-Caudale, si descrivono: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- CAVITA’ ORALE E SUO VESTIBOLO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- ORO- e LARINGOFARINGE (la Rinofaringe è 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  unicamente una Via Aerea del Sistema 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  Respiratorio)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- ESOFAGO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- STOMACO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- INTESTINO: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  * TENUE: DUODENO e TENUE MESENTERIALE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800" b="1" dirty="0">
                <a:latin typeface="Chalkboard" panose="03050602040202020205" pitchFamily="66" charset="77"/>
              </a:rPr>
              <a:t>      * CRASSO: CECO, COLON, SIGMA, RETTO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548679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 CAVI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4453954"/>
          </a:xfrm>
          <a:ln/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375"/>
              </a:spcBef>
              <a:buClr>
                <a:srgbClr val="FFFF00"/>
              </a:buClr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400" u="sng" dirty="0">
                <a:latin typeface="Copperplate Gothic Bold" panose="020E0705020206020404" pitchFamily="34" charset="77"/>
              </a:rPr>
              <a:t>SISTEMI DIGERENTE, RESPIRATORIO, URINARIO, GENITALE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 sz="2400" dirty="0">
              <a:latin typeface="Copperplate Gothic Bold" panose="020E0705020206020404" pitchFamily="34" charset="77"/>
            </a:endParaRPr>
          </a:p>
          <a:p>
            <a:pPr marL="334963" indent="-334963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TONACA MUSCOLARE (tessuto MUSCOLARE LISCIO, generalmente; in alcuni casi anche STRIATO SCHELETRICO, come nella Faringe e nel tratto </a:t>
            </a:r>
            <a:r>
              <a:rPr lang="it-IT" altLang="it-IT" sz="2200" dirty="0" err="1">
                <a:latin typeface="Copperplate Gothic Bold" panose="020E0705020206020404" pitchFamily="34" charset="77"/>
              </a:rPr>
              <a:t>piu’</a:t>
            </a:r>
            <a:r>
              <a:rPr lang="it-IT" altLang="it-IT" sz="2200" dirty="0">
                <a:latin typeface="Copperplate Gothic Bold" panose="020E0705020206020404" pitchFamily="34" charset="77"/>
              </a:rPr>
              <a:t> CRANIALE dell’ Esofago): presiede alla motilità complessiva dell' organo ed è sede di dispositivi nervosi (tra cui il Plesso di </a:t>
            </a:r>
            <a:r>
              <a:rPr lang="it-IT" altLang="it-IT" sz="2200" dirty="0" err="1">
                <a:latin typeface="Copperplate Gothic Bold" panose="020E0705020206020404" pitchFamily="34" charset="77"/>
              </a:rPr>
              <a:t>Auerbach</a:t>
            </a:r>
            <a:r>
              <a:rPr lang="it-IT" altLang="it-IT" sz="2200" dirty="0">
                <a:latin typeface="Copperplate Gothic Bold" panose="020E0705020206020404" pitchFamily="34" charset="77"/>
              </a:rPr>
              <a:t>) 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it-IT" altLang="it-IT" sz="2200" dirty="0">
              <a:latin typeface="Copperplate Gothic Bold" panose="020E0705020206020404" pitchFamily="34" charset="77"/>
            </a:endParaRPr>
          </a:p>
          <a:p>
            <a:pPr marL="334963" indent="-334963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TONACA ESTERNA, che può essere: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    - TONACA AVVENTIZIA (tessuto CONNETTIVO DENSO): media i rapporti dell' organo con gli organi circostanti, dà luogo ai mezzi di fissità e presenta dispositivi vascolari ;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    - TONACA SIEROSA (tessuto MESOTELIALE): costituita dall' avvolgersi sugli organi </a:t>
            </a:r>
          </a:p>
          <a:p>
            <a:pPr marL="334963" indent="-327025">
              <a:lnSpc>
                <a:spcPct val="80000"/>
              </a:lnSpc>
              <a:spcBef>
                <a:spcPts val="375"/>
              </a:spcBef>
              <a:buClr>
                <a:schemeClr val="tx1"/>
              </a:buClr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sz="2200" dirty="0">
                <a:latin typeface="Copperplate Gothic Bold" panose="020E0705020206020404" pitchFamily="34" charset="77"/>
              </a:rPr>
              <a:t>     delle cosiddette membrane sierose. Fungono anch'esse da mezzi di fissità per l' organo, ma permettono notevole SCORRIMENTO .</a:t>
            </a:r>
          </a:p>
        </p:txBody>
      </p:sp>
    </p:spTree>
    <p:extLst>
      <p:ext uri="{BB962C8B-B14F-4D97-AF65-F5344CB8AC3E}">
        <p14:creationId xmlns:p14="http://schemas.microsoft.com/office/powerpoint/2010/main" val="1702801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283968" y="228600"/>
            <a:ext cx="4860032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ESOFAGO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904" y="1061120"/>
            <a:ext cx="46672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6DD43AB-FF7E-47C0-888C-9F69355FF067}"/>
              </a:ext>
            </a:extLst>
          </p:cNvPr>
          <p:cNvSpPr txBox="1"/>
          <p:nvPr/>
        </p:nvSpPr>
        <p:spPr>
          <a:xfrm>
            <a:off x="107504" y="647700"/>
            <a:ext cx="41764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TONACA MUCOSA con EPITELIO PAVIMENTOSO PLURISTRATIFICATO non cheratinizzato, LAMINA PROPRIA e MUSCULARIS MUCOSAE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TONACA SOTTOMUCOSA con presenza di formazioni Ghiandolari Intramurali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TONACA MUSCOLARE con MUSCOLATURA STRIATA SCHELETRICA (un terzo craniale) e MUSCOLATURA LISCIA (due terzi caudali)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TONACA AVVENTIZIA che nel Tratto Addominale è SIEROSA nella parte ANTERIORE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" y="116632"/>
            <a:ext cx="87630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PASSAGGIO ESOFAGO-STOMACO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70423A-ABF8-493E-95E4-72821F874BDC}"/>
              </a:ext>
            </a:extLst>
          </p:cNvPr>
          <p:cNvSpPr txBox="1"/>
          <p:nvPr/>
        </p:nvSpPr>
        <p:spPr>
          <a:xfrm>
            <a:off x="179512" y="1052736"/>
            <a:ext cx="4316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Chalkduster" panose="03050602040202020205" pitchFamily="66" charset="77"/>
              </a:rPr>
              <a:t>Nella Zona di Passaggio dall’ Esofago allo Stomaco (Zona CARDIALE), l’ EPITELIO della Mucosa da Pavimentoso Pluristratificato dell’ Esofago diviene CILINDRICO MONOSTRATIFICATO a Secrezione Mucoide (Muco Neutro) a livello del CARDIAS dello Stomaco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A95D1-FFD8-2748-BBBB-19E912B6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80928"/>
            <a:ext cx="7289800" cy="14986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S</a:t>
            </a:r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T O M A C O</a:t>
            </a:r>
          </a:p>
        </p:txBody>
      </p:sp>
    </p:spTree>
    <p:extLst>
      <p:ext uri="{BB962C8B-B14F-4D97-AF65-F5344CB8AC3E}">
        <p14:creationId xmlns:p14="http://schemas.microsoft.com/office/powerpoint/2010/main" val="3862517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STOMACO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548680"/>
            <a:ext cx="8712968" cy="5791200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400" b="1" dirty="0">
                <a:latin typeface="Chalkduster" panose="03050602040202020205" pitchFamily="66" charset="77"/>
              </a:rPr>
              <a:t>Organo CAVO, IMPARI e MEDIANO, localizzato nella CAVITA’ ADDOMINO-PELVICA, in particolare nell’ EPIGASTRIO (circa un sesto dell’ Organo) e nell’ IPOCONDRIO SINISTRO (circa cinque sesti).</a:t>
            </a:r>
          </a:p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400" b="1" dirty="0" err="1">
                <a:latin typeface="Chalkduster" panose="03050602040202020205" pitchFamily="66" charset="77"/>
              </a:rPr>
              <a:t>Puo’</a:t>
            </a:r>
            <a:r>
              <a:rPr lang="it-IT" altLang="it-IT" sz="2400" b="1" dirty="0">
                <a:latin typeface="Chalkduster" panose="03050602040202020205" pitchFamily="66" charset="77"/>
              </a:rPr>
              <a:t> essere considerato come un tratto dilatato del Tubo Digerente, SACCIFORME, con l’ Asse Maggiore obliquo</a:t>
            </a:r>
          </a:p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400" b="1" dirty="0">
                <a:latin typeface="Chalkduster" panose="03050602040202020205" pitchFamily="66" charset="77"/>
              </a:rPr>
              <a:t>Capacità 1300-1500 ml</a:t>
            </a:r>
          </a:p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400" b="1" dirty="0" err="1">
                <a:latin typeface="Chalkduster" panose="03050602040202020205" pitchFamily="66" charset="77"/>
              </a:rPr>
              <a:t>Puo’</a:t>
            </a:r>
            <a:r>
              <a:rPr lang="it-IT" altLang="it-IT" sz="2400" b="1" dirty="0">
                <a:latin typeface="Chalkduster" panose="03050602040202020205" pitchFamily="66" charset="77"/>
              </a:rPr>
              <a:t> essere suddiviso CRANIO-CAUDALMENTE nelle PORZIONI:</a:t>
            </a:r>
          </a:p>
          <a:p>
            <a:pPr fontAlgn="auto">
              <a:spcBef>
                <a:spcPts val="700"/>
              </a:spcBef>
              <a:buClr>
                <a:schemeClr val="tx1"/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duster" panose="03050602040202020205" pitchFamily="66" charset="77"/>
              </a:rPr>
              <a:t> CARDIAS con ORIFIZIO CARDIALE</a:t>
            </a:r>
          </a:p>
          <a:p>
            <a:pPr fontAlgn="auto">
              <a:spcBef>
                <a:spcPts val="700"/>
              </a:spcBef>
              <a:buClr>
                <a:schemeClr val="tx1"/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duster" panose="03050602040202020205" pitchFamily="66" charset="77"/>
              </a:rPr>
              <a:t> FONDO</a:t>
            </a:r>
          </a:p>
          <a:p>
            <a:pPr fontAlgn="auto">
              <a:spcBef>
                <a:spcPts val="700"/>
              </a:spcBef>
              <a:buClr>
                <a:schemeClr val="tx1"/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duster" panose="03050602040202020205" pitchFamily="66" charset="77"/>
              </a:rPr>
              <a:t> CORPO</a:t>
            </a:r>
          </a:p>
          <a:p>
            <a:pPr fontAlgn="auto">
              <a:spcBef>
                <a:spcPts val="700"/>
              </a:spcBef>
              <a:buClr>
                <a:schemeClr val="tx1"/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500" b="1" dirty="0">
                <a:latin typeface="Chalkduster" panose="03050602040202020205" pitchFamily="66" charset="77"/>
              </a:rPr>
              <a:t> PILORO con ORIFIZIO PILORICO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239838"/>
            <a:ext cx="7777162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6" name="Text Box 3"/>
          <p:cNvSpPr txBox="1">
            <a:spLocks noChangeArrowheads="1"/>
          </p:cNvSpPr>
          <p:nvPr/>
        </p:nvSpPr>
        <p:spPr bwMode="auto">
          <a:xfrm>
            <a:off x="1116013" y="1557338"/>
            <a:ext cx="2303462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1800">
                <a:solidFill>
                  <a:srgbClr val="FF3300"/>
                </a:solidFill>
                <a:latin typeface="Arial Black" panose="020B0A04020102020204" pitchFamily="34" charset="0"/>
              </a:rPr>
              <a:t>cardias</a:t>
            </a:r>
          </a:p>
          <a:p>
            <a:pPr algn="ctr" eaLnBrk="1" hangingPunct="1">
              <a:spcBef>
                <a:spcPts val="450"/>
              </a:spcBef>
              <a:buClrTx/>
              <a:buFontTx/>
              <a:buNone/>
            </a:pPr>
            <a:r>
              <a:rPr lang="it-IT" altLang="it-IT" sz="1800">
                <a:solidFill>
                  <a:srgbClr val="FF3300"/>
                </a:solidFill>
                <a:latin typeface="Arial Black" panose="020B0A04020102020204" pitchFamily="34" charset="0"/>
              </a:rPr>
              <a:t>(cardia, porzione “cardiaca”)</a:t>
            </a:r>
          </a:p>
        </p:txBody>
      </p:sp>
      <p:sp>
        <p:nvSpPr>
          <p:cNvPr id="90117" name="Text Box 4"/>
          <p:cNvSpPr txBox="1">
            <a:spLocks noChangeArrowheads="1"/>
          </p:cNvSpPr>
          <p:nvPr/>
        </p:nvSpPr>
        <p:spPr bwMode="auto">
          <a:xfrm>
            <a:off x="7019925" y="1557338"/>
            <a:ext cx="19478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it-IT" altLang="it-IT" sz="2800">
                <a:solidFill>
                  <a:srgbClr val="009900"/>
                </a:solidFill>
                <a:latin typeface="Arial Black" panose="020B0A04020102020204" pitchFamily="34" charset="0"/>
              </a:rPr>
              <a:t>fondo</a:t>
            </a:r>
          </a:p>
        </p:txBody>
      </p:sp>
      <p:sp>
        <p:nvSpPr>
          <p:cNvPr id="90118" name="Text Box 5"/>
          <p:cNvSpPr txBox="1">
            <a:spLocks noChangeArrowheads="1"/>
          </p:cNvSpPr>
          <p:nvPr/>
        </p:nvSpPr>
        <p:spPr bwMode="auto">
          <a:xfrm>
            <a:off x="6640513" y="5137150"/>
            <a:ext cx="1966912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it-IT" altLang="it-IT" sz="2800">
                <a:solidFill>
                  <a:srgbClr val="000099"/>
                </a:solidFill>
                <a:latin typeface="Arial Black" panose="020B0A04020102020204" pitchFamily="34" charset="0"/>
              </a:rPr>
              <a:t>corpo</a:t>
            </a:r>
          </a:p>
        </p:txBody>
      </p:sp>
      <p:sp>
        <p:nvSpPr>
          <p:cNvPr id="90119" name="Line 6"/>
          <p:cNvSpPr>
            <a:spLocks noChangeShapeType="1"/>
          </p:cNvSpPr>
          <p:nvPr/>
        </p:nvSpPr>
        <p:spPr bwMode="auto">
          <a:xfrm>
            <a:off x="4572000" y="2636838"/>
            <a:ext cx="2736850" cy="1587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20" name="Line 7"/>
          <p:cNvSpPr>
            <a:spLocks noChangeShapeType="1"/>
          </p:cNvSpPr>
          <p:nvPr/>
        </p:nvSpPr>
        <p:spPr bwMode="auto">
          <a:xfrm flipH="1">
            <a:off x="6224588" y="1989138"/>
            <a:ext cx="942975" cy="431800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21" name="Line 8"/>
          <p:cNvSpPr>
            <a:spLocks noChangeShapeType="1"/>
          </p:cNvSpPr>
          <p:nvPr/>
        </p:nvSpPr>
        <p:spPr bwMode="auto">
          <a:xfrm flipH="1">
            <a:off x="3705225" y="5300663"/>
            <a:ext cx="798513" cy="1081087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22" name="Line 9"/>
          <p:cNvSpPr>
            <a:spLocks noChangeShapeType="1"/>
          </p:cNvSpPr>
          <p:nvPr/>
        </p:nvSpPr>
        <p:spPr bwMode="auto">
          <a:xfrm>
            <a:off x="4500563" y="5300663"/>
            <a:ext cx="503237" cy="1081087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23" name="Text Box 10"/>
          <p:cNvSpPr txBox="1">
            <a:spLocks noChangeArrowheads="1"/>
          </p:cNvSpPr>
          <p:nvPr/>
        </p:nvSpPr>
        <p:spPr bwMode="auto">
          <a:xfrm>
            <a:off x="1331913" y="5734050"/>
            <a:ext cx="19685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it-IT" altLang="it-IT" sz="2800">
                <a:solidFill>
                  <a:srgbClr val="FF0066"/>
                </a:solidFill>
                <a:latin typeface="Arial Black" panose="020B0A04020102020204" pitchFamily="34" charset="0"/>
              </a:rPr>
              <a:t>piloro</a:t>
            </a:r>
          </a:p>
        </p:txBody>
      </p:sp>
      <p:sp>
        <p:nvSpPr>
          <p:cNvPr id="90124" name="Line 11"/>
          <p:cNvSpPr>
            <a:spLocks noChangeShapeType="1"/>
          </p:cNvSpPr>
          <p:nvPr/>
        </p:nvSpPr>
        <p:spPr bwMode="auto">
          <a:xfrm flipV="1">
            <a:off x="2555875" y="4505325"/>
            <a:ext cx="576263" cy="1519238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25" name="Line 12"/>
          <p:cNvSpPr>
            <a:spLocks noChangeShapeType="1"/>
          </p:cNvSpPr>
          <p:nvPr/>
        </p:nvSpPr>
        <p:spPr bwMode="auto">
          <a:xfrm>
            <a:off x="2627313" y="6092825"/>
            <a:ext cx="2376487" cy="288925"/>
          </a:xfrm>
          <a:prstGeom prst="line">
            <a:avLst/>
          </a:prstGeom>
          <a:noFill/>
          <a:ln w="76320" cap="sq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26" name="Text Box 13"/>
          <p:cNvSpPr txBox="1">
            <a:spLocks noChangeArrowheads="1"/>
          </p:cNvSpPr>
          <p:nvPr/>
        </p:nvSpPr>
        <p:spPr bwMode="auto">
          <a:xfrm>
            <a:off x="4067175" y="5805488"/>
            <a:ext cx="13795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350"/>
              </a:spcBef>
              <a:buClrTx/>
              <a:buFontTx/>
              <a:buNone/>
            </a:pPr>
            <a:r>
              <a:rPr lang="it-IT" altLang="it-IT" sz="1400">
                <a:solidFill>
                  <a:srgbClr val="FF3300"/>
                </a:solidFill>
                <a:latin typeface="Arial Black" panose="020B0A04020102020204" pitchFamily="34" charset="0"/>
              </a:rPr>
              <a:t>antro</a:t>
            </a:r>
          </a:p>
        </p:txBody>
      </p:sp>
      <p:sp>
        <p:nvSpPr>
          <p:cNvPr id="90127" name="Text Box 14"/>
          <p:cNvSpPr txBox="1">
            <a:spLocks noChangeArrowheads="1"/>
          </p:cNvSpPr>
          <p:nvPr/>
        </p:nvSpPr>
        <p:spPr bwMode="auto">
          <a:xfrm>
            <a:off x="3203575" y="5084763"/>
            <a:ext cx="17954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it-IT" altLang="it-IT" sz="2000">
                <a:solidFill>
                  <a:srgbClr val="660033"/>
                </a:solidFill>
                <a:latin typeface="Arial Black" panose="020B0A04020102020204" pitchFamily="34" charset="0"/>
              </a:rPr>
              <a:t>canale</a:t>
            </a:r>
          </a:p>
        </p:txBody>
      </p:sp>
      <p:sp>
        <p:nvSpPr>
          <p:cNvPr id="90128" name="Line 15"/>
          <p:cNvSpPr>
            <a:spLocks noChangeShapeType="1"/>
          </p:cNvSpPr>
          <p:nvPr/>
        </p:nvSpPr>
        <p:spPr bwMode="auto">
          <a:xfrm>
            <a:off x="3203575" y="2205038"/>
            <a:ext cx="1439863" cy="792162"/>
          </a:xfrm>
          <a:prstGeom prst="line">
            <a:avLst/>
          </a:prstGeom>
          <a:noFill/>
          <a:ln w="76320" cap="sq">
            <a:solidFill>
              <a:srgbClr val="0000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29" name="Line 16"/>
          <p:cNvSpPr>
            <a:spLocks noChangeShapeType="1"/>
          </p:cNvSpPr>
          <p:nvPr/>
        </p:nvSpPr>
        <p:spPr bwMode="auto">
          <a:xfrm flipV="1">
            <a:off x="6804025" y="2633663"/>
            <a:ext cx="431800" cy="2598737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0130" name="Line 17"/>
          <p:cNvSpPr>
            <a:spLocks noChangeShapeType="1"/>
          </p:cNvSpPr>
          <p:nvPr/>
        </p:nvSpPr>
        <p:spPr bwMode="auto">
          <a:xfrm flipH="1">
            <a:off x="5000625" y="5229225"/>
            <a:ext cx="1806575" cy="1152525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97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91B0FD-A0D6-584B-A83E-030E3DB1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6858001"/>
          </a:xfrm>
        </p:spPr>
        <p:txBody>
          <a:bodyPr/>
          <a:lstStyle/>
          <a:p>
            <a:r>
              <a:rPr lang="it-IT" sz="2800" b="1" i="1" dirty="0">
                <a:latin typeface="Trebuchet MS" panose="020B0703020202090204" pitchFamily="34" charset="0"/>
              </a:rPr>
              <a:t>CARDIAS: porzione dove si localizza la GIUNZIONE ESOFAGO-GASTRICA. L’ ORIFIZIO ESOFAGEO è controllato da un dispositivo valvolare che impedisce il reflusso del bolo dallo Stomaco all’ Esofago</a:t>
            </a:r>
          </a:p>
          <a:p>
            <a:r>
              <a:rPr lang="it-IT" sz="2800" b="1" i="1" dirty="0">
                <a:latin typeface="Trebuchet MS" panose="020B0703020202090204" pitchFamily="34" charset="0"/>
              </a:rPr>
              <a:t>FONDO: è l’unica porzione nella quale il lume NON è collassato in assenza del bolo alimentare. Vi si descrive la Bolla Gassosa.</a:t>
            </a:r>
          </a:p>
          <a:p>
            <a:r>
              <a:rPr lang="it-IT" sz="2800" b="1" i="1" dirty="0">
                <a:latin typeface="Trebuchet MS" panose="020B0703020202090204" pitchFamily="34" charset="0"/>
              </a:rPr>
              <a:t>CORPO: la porzione più estesa dello Stomaco</a:t>
            </a:r>
          </a:p>
          <a:p>
            <a:r>
              <a:rPr lang="it-IT" sz="2800" b="1" i="1" dirty="0">
                <a:latin typeface="Trebuchet MS" panose="020B0703020202090204" pitchFamily="34" charset="0"/>
              </a:rPr>
              <a:t>PILORO: fa seguito al Corpo e presenta l’ Antro, cui fa seguito il Canale Pilorico. Esso termina con la VALVOLA PILORICA, che regola l’ afflusso del bolo alimentare dallo Stomaco nel Duodeno.</a:t>
            </a:r>
          </a:p>
        </p:txBody>
      </p:sp>
    </p:spTree>
    <p:extLst>
      <p:ext uri="{BB962C8B-B14F-4D97-AF65-F5344CB8AC3E}">
        <p14:creationId xmlns:p14="http://schemas.microsoft.com/office/powerpoint/2010/main" val="13487783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STOMACO 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MORFOLOGIA MACROSCOPICA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91264" cy="5410200"/>
          </a:xfrm>
        </p:spPr>
        <p:txBody>
          <a:bodyPr/>
          <a:lstStyle/>
          <a:p>
            <a:pPr marL="0" indent="0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3200" b="1" dirty="0">
                <a:latin typeface="Comic Sans MS" panose="030F0902030302020204" pitchFamily="66" charset="0"/>
              </a:rPr>
              <a:t>Oltre alla suddivisione nelle succitate porzioni, nello Stomaco si possono evidenziare ulteriori parametri morfologici:</a:t>
            </a:r>
          </a:p>
          <a:p>
            <a:pPr marL="0" indent="0">
              <a:spcBef>
                <a:spcPts val="700"/>
              </a:spcBef>
              <a:buClr>
                <a:srgbClr val="FFFF00"/>
              </a:buClr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it-IT" altLang="it-IT" sz="3200" b="1" dirty="0">
              <a:latin typeface="Comic Sans MS" panose="030F0902030302020204" pitchFamily="66" charset="0"/>
            </a:endParaRPr>
          </a:p>
          <a:p>
            <a:pPr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3200" b="1" dirty="0">
                <a:latin typeface="Comic Sans MS" panose="030F0902030302020204" pitchFamily="66" charset="0"/>
              </a:rPr>
              <a:t> FACCIA ANTERIORE</a:t>
            </a:r>
          </a:p>
          <a:p>
            <a:pPr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3200" b="1" dirty="0">
                <a:latin typeface="Comic Sans MS" panose="030F0902030302020204" pitchFamily="66" charset="0"/>
              </a:rPr>
              <a:t> FACCIA POSTERIORE</a:t>
            </a:r>
          </a:p>
          <a:p>
            <a:pPr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3200" b="1" dirty="0">
                <a:latin typeface="Comic Sans MS" panose="030F0902030302020204" pitchFamily="66" charset="0"/>
              </a:rPr>
              <a:t> PICCOLA CURVATURA (Margine Destro)</a:t>
            </a:r>
          </a:p>
          <a:p>
            <a:pPr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Char char="-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it-IT" altLang="it-IT" sz="3200" b="1" dirty="0">
                <a:latin typeface="Comic Sans MS" panose="030F0902030302020204" pitchFamily="66" charset="0"/>
              </a:rPr>
              <a:t> GRANDE CURVATURA (Margine Sinistro)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491"/>
            <a:ext cx="7236644" cy="67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24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06213"/>
            <a:ext cx="9144000" cy="83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STOMACO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 INTERNA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238" y="1226060"/>
            <a:ext cx="559276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520A5-EA62-634F-9977-365BFACD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34" y="2132856"/>
            <a:ext cx="35618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99592" y="635441"/>
            <a:ext cx="7848872" cy="532859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700"/>
              </a:spcBef>
              <a:buClr>
                <a:srgbClr val="FFFF00"/>
              </a:buClr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Numerosi ORGANI PIENI sono annessi al Tubo Digerente: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GHIANDOLE EXTRAMURALI: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- SALIVARI MAGGIORI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- FEGATO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- PANCREAS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it-IT" altLang="it-IT" sz="2400" dirty="0">
              <a:latin typeface="Copperplate" panose="02000504000000020004" pitchFamily="2" charset="77"/>
            </a:endParaRP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LINGUA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DENTI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ARCO LINFATICO DI WALDEYER: TONSILLE PALATINE, FARINGEA, LINGUALE, TUBARICHE</a:t>
            </a: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it-IT" altLang="it-IT" sz="2400" dirty="0">
              <a:latin typeface="Copperplate" panose="02000504000000020004" pitchFamily="2" charset="77"/>
            </a:endParaRPr>
          </a:p>
          <a:p>
            <a:pPr marL="341313" indent="-338138" fontAlgn="auto">
              <a:spcBef>
                <a:spcPts val="70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2400" dirty="0">
                <a:latin typeface="Copperplate" panose="02000504000000020004" pitchFamily="2" charset="77"/>
              </a:rPr>
              <a:t>   FORMAZIONI LINFOIDI DIFFUSE nel TUBO DIGERENTE e APPENDICE CECALE (o VERMIFORME)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00B1DC0-8984-594F-9A76-7102D5B1332C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25841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all" spc="100">
                <a:solidFill>
                  <a:srgbClr val="0D0D0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2pPr>
            <a:lvl3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3pPr>
            <a:lvl4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4pPr>
            <a:lvl5pPr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D0D0D"/>
                </a:solidFill>
                <a:latin typeface="Tw Cen MT Condensed" panose="020B0606020104020203" pitchFamily="34" charset="0"/>
              </a:defRPr>
            </a:lvl9pPr>
          </a:lstStyle>
          <a:p>
            <a:pPr algn="ctr" defTabSz="914400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 DIGERENTE (2)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04240"/>
            <a:ext cx="91440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STOMACO 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INTERNA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endParaRPr lang="it-IT" altLang="it-IT" sz="3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764704"/>
            <a:ext cx="8064896" cy="3581400"/>
          </a:xfrm>
        </p:spPr>
        <p:txBody>
          <a:bodyPr rtlCol="0">
            <a:noAutofit/>
          </a:bodyPr>
          <a:lstStyle/>
          <a:p>
            <a:pPr marL="339725" indent="-339725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100" b="1" dirty="0">
                <a:latin typeface="Chalkboard SE" panose="03050602040202020205" pitchFamily="66" charset="77"/>
              </a:rPr>
              <a:t>Nel vivente, tramite l’ Esame Endoscopico (GASTROSCOPIA), il rivestimento del Lume appare di un COLORITO GRIGIO ROSEO</a:t>
            </a:r>
          </a:p>
          <a:p>
            <a:pPr marL="558800" indent="-555625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SzPct val="45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it-IT" altLang="it-IT" sz="2100" b="1" dirty="0">
              <a:latin typeface="Chalkboard SE" panose="03050602040202020205" pitchFamily="66" charset="77"/>
            </a:endParaRPr>
          </a:p>
          <a:p>
            <a:pPr marL="339725" indent="-339725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100" b="1" dirty="0">
                <a:latin typeface="Chalkboard SE" panose="03050602040202020205" pitchFamily="66" charset="77"/>
              </a:rPr>
              <a:t>Presenta, nello STATO DI RIPOSO (ossia quando è VUOTO), le PIEGHE (o Pliche) GASTRICHE, che prevalentemente seguono la direzione dell’ ASSE LONGITUDINALE ed appaiono ANASTOMIZZATE tra loro</a:t>
            </a:r>
          </a:p>
          <a:p>
            <a:pPr marL="339725" indent="-336550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it-IT" altLang="it-IT" sz="2100" b="1" dirty="0">
              <a:latin typeface="Chalkboard SE" panose="03050602040202020205" pitchFamily="66" charset="77"/>
            </a:endParaRPr>
          </a:p>
          <a:p>
            <a:pPr marL="339725" indent="-339725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100" b="1" dirty="0">
                <a:latin typeface="Chalkboard SE" panose="03050602040202020205" pitchFamily="66" charset="77"/>
              </a:rPr>
              <a:t>Al contrario, NON si rilevano ANASTOMOSI delle pieghe in corrispondenza della PICCOLA CURVATURA (la cosiddetta «</a:t>
            </a:r>
            <a:r>
              <a:rPr lang="it-IT" altLang="it-IT" sz="2100" b="1" dirty="0" err="1">
                <a:latin typeface="Chalkboard SE" panose="03050602040202020205" pitchFamily="66" charset="77"/>
              </a:rPr>
              <a:t>MagenStrasse</a:t>
            </a:r>
            <a:r>
              <a:rPr lang="it-IT" altLang="it-IT" sz="2100" b="1" dirty="0">
                <a:latin typeface="Chalkboard SE" panose="03050602040202020205" pitchFamily="66" charset="77"/>
              </a:rPr>
              <a:t>-Via del Cibo», perché si immaginava una preferenziale progressione del bolo alimentare in questa parte della cavità dello Stomaco)</a:t>
            </a:r>
          </a:p>
          <a:p>
            <a:pPr marL="339725" indent="-336550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it-IT" altLang="it-IT" sz="2100" b="1" dirty="0">
              <a:latin typeface="Chalkboard SE" panose="03050602040202020205" pitchFamily="66" charset="77"/>
            </a:endParaRPr>
          </a:p>
          <a:p>
            <a:pPr marL="339725" indent="-339725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100" b="1" dirty="0">
                <a:latin typeface="Chalkboard SE" panose="03050602040202020205" pitchFamily="66" charset="77"/>
              </a:rPr>
              <a:t>Ad ORGANO RIEMPITO di bolo alimentare, si osservano i SOLCHI PERMANENTI</a:t>
            </a:r>
          </a:p>
          <a:p>
            <a:pPr marL="339725" indent="-339725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it-IT" altLang="it-IT" sz="2100" b="1" dirty="0">
              <a:latin typeface="Chalkboard SE" panose="03050602040202020205" pitchFamily="66" charset="77"/>
            </a:endParaRPr>
          </a:p>
          <a:p>
            <a:pPr marL="339725" indent="-339725" fontAlgn="auto">
              <a:lnSpc>
                <a:spcPct val="80000"/>
              </a:lnSpc>
              <a:spcBef>
                <a:spcPts val="5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it-IT" altLang="it-IT" sz="2100" b="1" dirty="0">
                <a:latin typeface="Chalkboard SE" panose="03050602040202020205" pitchFamily="66" charset="77"/>
              </a:rPr>
              <a:t>I SOLCHI PERMANENTI delimitano le AREOLE GASTRICHE (2-4 mm di diametro)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>
            <a:extLst>
              <a:ext uri="{FF2B5EF4-FFF2-40B4-BE49-F238E27FC236}">
                <a16:creationId xmlns:a16="http://schemas.microsoft.com/office/drawing/2014/main" id="{F7699AD3-D696-CE4E-9CF0-B5A2AE43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5462"/>
            <a:ext cx="5534197" cy="684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66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C12602-2784-449D-9EC0-392C3713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" y="0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STOMACO</a:t>
            </a:r>
            <a:b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STRUTTURA ANATOMO-MICROSCOPICA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850F73-68CB-47A7-A251-1940B831E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36104"/>
            <a:ext cx="8352928" cy="5921895"/>
          </a:xfrm>
        </p:spPr>
        <p:txBody>
          <a:bodyPr/>
          <a:lstStyle/>
          <a:p>
            <a:r>
              <a:rPr lang="it-IT" sz="2400" b="1" dirty="0">
                <a:latin typeface="Copperplate Gothic Bold" panose="020E0705020206020404" pitchFamily="34" charset="77"/>
              </a:rPr>
              <a:t>TONACA MUCOSA con Epitelio Cilindrico Monostratificato a Secrezione MUCOIDE (Muco Neutro), e Lamina Propria con GHIANDOLE (CARDIALI, PROPRIAMENTE DETTE, PILORICHE) e </a:t>
            </a:r>
            <a:r>
              <a:rPr lang="it-IT" sz="2400" b="1" dirty="0" err="1">
                <a:latin typeface="Copperplate Gothic Bold" panose="020E0705020206020404" pitchFamily="34" charset="77"/>
              </a:rPr>
              <a:t>Muscularis</a:t>
            </a:r>
            <a:r>
              <a:rPr lang="it-IT" sz="2400" b="1" dirty="0">
                <a:latin typeface="Copperplate Gothic Bold" panose="020E0705020206020404" pitchFamily="34" charset="77"/>
              </a:rPr>
              <a:t> </a:t>
            </a:r>
            <a:r>
              <a:rPr lang="it-IT" sz="2400" b="1" dirty="0" err="1">
                <a:latin typeface="Copperplate Gothic Bold" panose="020E0705020206020404" pitchFamily="34" charset="77"/>
              </a:rPr>
              <a:t>Mucosae</a:t>
            </a:r>
            <a:endParaRPr lang="it-IT" sz="2400" b="1" dirty="0">
              <a:latin typeface="Copperplate Gothic Bold" panose="020E0705020206020404" pitchFamily="34" charset="77"/>
            </a:endParaRPr>
          </a:p>
          <a:p>
            <a:r>
              <a:rPr lang="it-IT" sz="2400" b="1" dirty="0">
                <a:latin typeface="Copperplate Gothic Bold" panose="020E0705020206020404" pitchFamily="34" charset="77"/>
              </a:rPr>
              <a:t>TONACA SOTTOMUCOSA: Tessuto Connettivo con Vasi Sanguiferi e Linfatici e Plesso Nervoso Autonomo Sottomucoso di </a:t>
            </a:r>
            <a:r>
              <a:rPr lang="it-IT" sz="2400" b="1" dirty="0" err="1">
                <a:latin typeface="Copperplate Gothic Bold" panose="020E0705020206020404" pitchFamily="34" charset="77"/>
              </a:rPr>
              <a:t>Meissner</a:t>
            </a:r>
            <a:endParaRPr lang="it-IT" sz="2400" b="1" dirty="0">
              <a:latin typeface="Copperplate Gothic Bold" panose="020E0705020206020404" pitchFamily="34" charset="77"/>
            </a:endParaRPr>
          </a:p>
          <a:p>
            <a:r>
              <a:rPr lang="it-IT" sz="2400" b="1" dirty="0">
                <a:latin typeface="Copperplate Gothic Bold" panose="020E0705020206020404" pitchFamily="34" charset="77"/>
              </a:rPr>
              <a:t>TONACA MUSCOLARE di Muscolatura Liscia con 3 strati: Plessiforme (od Obliquo) </a:t>
            </a:r>
            <a:r>
              <a:rPr lang="it-IT" sz="2400" b="1" dirty="0" err="1">
                <a:latin typeface="Copperplate Gothic Bold" panose="020E0705020206020404" pitchFamily="34" charset="77"/>
              </a:rPr>
              <a:t>inteno</a:t>
            </a:r>
            <a:r>
              <a:rPr lang="it-IT" sz="2400" b="1" dirty="0">
                <a:latin typeface="Copperplate Gothic Bold" panose="020E0705020206020404" pitchFamily="34" charset="77"/>
              </a:rPr>
              <a:t>, Circolare intermedio e Longitudinale esterno. Vi si trova il Plesso Nervoso Autonomo Muscolare di </a:t>
            </a:r>
            <a:r>
              <a:rPr lang="it-IT" sz="2400" b="1" dirty="0" err="1">
                <a:latin typeface="Copperplate Gothic Bold" panose="020E0705020206020404" pitchFamily="34" charset="77"/>
              </a:rPr>
              <a:t>Auerbach</a:t>
            </a:r>
            <a:endParaRPr lang="it-IT" sz="2400" b="1" dirty="0">
              <a:latin typeface="Copperplate Gothic Bold" panose="020E0705020206020404" pitchFamily="34" charset="77"/>
            </a:endParaRPr>
          </a:p>
          <a:p>
            <a:r>
              <a:rPr lang="it-IT" sz="2400" b="1" dirty="0">
                <a:latin typeface="Copperplate Gothic Bold" panose="020E0705020206020404" pitchFamily="34" charset="77"/>
              </a:rPr>
              <a:t>TONACA ESTERNA prevalentemente Sierosa Peritoneale, tranne la parete posteriore del Fondo (Avventizia)</a:t>
            </a:r>
          </a:p>
        </p:txBody>
      </p:sp>
    </p:spTree>
    <p:extLst>
      <p:ext uri="{BB962C8B-B14F-4D97-AF65-F5344CB8AC3E}">
        <p14:creationId xmlns:p14="http://schemas.microsoft.com/office/powerpoint/2010/main" val="3455536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-18090"/>
            <a:ext cx="7383760" cy="683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69404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ESOFAGO-GASTRICA</a:t>
            </a:r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it-IT" altLang="it-IT" sz="320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63" y="1052736"/>
            <a:ext cx="8627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STOMACO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CARDIAS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39900"/>
            <a:ext cx="8610600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658BA-88B7-6E49-821B-0E156D67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0"/>
            <a:ext cx="7289800" cy="836712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GHIANDOLE  GASTRICHE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B7D340-FC32-7847-B502-99451C35A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31" y="692696"/>
            <a:ext cx="8666757" cy="5805264"/>
          </a:xfrm>
        </p:spPr>
        <p:txBody>
          <a:bodyPr/>
          <a:lstStyle/>
          <a:p>
            <a:r>
              <a:rPr lang="it-IT" sz="2700" b="1" dirty="0">
                <a:latin typeface="Comic Sans MS" panose="030F0902030302020204" pitchFamily="66" charset="0"/>
              </a:rPr>
              <a:t>Nella LAMINA PROPRIA della Tonaca Mucosa, sono localizzate le GHIANDOLE GASTRICHE 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Esistono differenti tipologie ghiandolari nell’ ambito delle diverse porzioni dello Stomaco: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- GHIANDOLE CARDIALI (nel Cardias) TUBULARI 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  COMPOSTE;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- GHIANDOLE GASTRICHE PROPRIAMENTE 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  DETTE (del Corpo e del Fondo) TUBULARI 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  SEMPLICI;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- GHIANDOLE PILORICHE (nel PILORO)   </a:t>
            </a:r>
          </a:p>
          <a:p>
            <a:r>
              <a:rPr lang="it-IT" sz="2700" b="1" dirty="0">
                <a:latin typeface="Comic Sans MS" panose="030F0902030302020204" pitchFamily="66" charset="0"/>
              </a:rPr>
              <a:t>  TUBULARI RAMIFICATE</a:t>
            </a:r>
          </a:p>
        </p:txBody>
      </p:sp>
    </p:spTree>
    <p:extLst>
      <p:ext uri="{BB962C8B-B14F-4D97-AF65-F5344CB8AC3E}">
        <p14:creationId xmlns:p14="http://schemas.microsoft.com/office/powerpoint/2010/main" val="3451962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243408"/>
            <a:ext cx="8915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GHIANDOLE CARDIALI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2051720" y="692696"/>
            <a:ext cx="4639591" cy="2705100"/>
          </a:xfrm>
        </p:spPr>
        <p:txBody>
          <a:bodyPr rtlCol="0">
            <a:normAutofit fontScale="70000" lnSpcReduction="20000"/>
          </a:bodyPr>
          <a:lstStyle/>
          <a:p>
            <a:pPr marL="341313" indent="-339725" fontAlgn="auto">
              <a:spcBef>
                <a:spcPts val="700"/>
              </a:spcBef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altLang="it-IT" sz="2800" dirty="0">
              <a:latin typeface="Arial Black" panose="020B0A04020102020204" pitchFamily="34" charset="0"/>
            </a:endParaRPr>
          </a:p>
          <a:p>
            <a:pPr marL="339725" indent="-338138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altLang="it-IT" sz="3400" b="1" dirty="0">
                <a:latin typeface="Chalkduster" panose="03050602040202020205" pitchFamily="66" charset="77"/>
              </a:rPr>
              <a:t>SI TROVANO NELLA ZONA CARDIALE</a:t>
            </a:r>
          </a:p>
          <a:p>
            <a:pPr marL="341313" indent="-338138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altLang="it-IT" sz="3400" b="1" dirty="0">
              <a:latin typeface="Chalkduster" panose="03050602040202020205" pitchFamily="66" charset="77"/>
            </a:endParaRPr>
          </a:p>
          <a:p>
            <a:pPr marL="339725" indent="-338138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altLang="it-IT" sz="3400" b="1" dirty="0">
                <a:latin typeface="Chalkduster" panose="03050602040202020205" pitchFamily="66" charset="77"/>
              </a:rPr>
              <a:t>TUBULARI COMPOSTE</a:t>
            </a:r>
          </a:p>
          <a:p>
            <a:pPr marL="341313" indent="-338138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it-IT" altLang="it-IT" sz="3400" b="1" dirty="0">
              <a:latin typeface="Chalkduster" panose="03050602040202020205" pitchFamily="66" charset="77"/>
            </a:endParaRPr>
          </a:p>
          <a:p>
            <a:pPr marL="339725" indent="-338138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altLang="it-IT" sz="3400" b="1" dirty="0">
                <a:latin typeface="Chalkduster" panose="03050602040202020205" pitchFamily="66" charset="77"/>
              </a:rPr>
              <a:t>SECERNONO MUCO NEUTRO</a:t>
            </a:r>
          </a:p>
        </p:txBody>
      </p:sp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2357" y="3518655"/>
            <a:ext cx="6307885" cy="333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182563"/>
            <a:ext cx="87630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STOMACO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CORPO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020763"/>
            <a:ext cx="6096000" cy="575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85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GHIANDOLE  GASTRICHE</a:t>
            </a:r>
            <a:b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propriamente dette </a:t>
            </a:r>
            <a:b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</a:t>
            </a:r>
            <a:r>
              <a:rPr lang="it-IT" altLang="it-IT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cOrpo</a:t>
            </a: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e fondo)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38605"/>
            <a:ext cx="4833122" cy="483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1311F0-ABED-A443-BE64-DC0474488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537" y="1188166"/>
            <a:ext cx="40814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10E26-2E33-6D44-85E6-DC023898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708920"/>
            <a:ext cx="7289800" cy="14986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CAVITà</a:t>
            </a:r>
            <a:r>
              <a:rPr lang="it-IT" sz="4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  ORALE</a:t>
            </a:r>
          </a:p>
        </p:txBody>
      </p:sp>
    </p:spTree>
    <p:extLst>
      <p:ext uri="{BB962C8B-B14F-4D97-AF65-F5344CB8AC3E}">
        <p14:creationId xmlns:p14="http://schemas.microsoft.com/office/powerpoint/2010/main" val="18168966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123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GHIANDOLE GASTRICHE 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PROPRIAMENTE DETTE 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5776" y="811914"/>
            <a:ext cx="4248472" cy="602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4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GHIANDOLE GASTRICHE </a:t>
            </a:r>
            <a:b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PROPRIAMENTE DETTE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215516" y="980728"/>
            <a:ext cx="8712968" cy="5562600"/>
          </a:xfrm>
        </p:spPr>
        <p:txBody>
          <a:bodyPr rtlCol="0">
            <a:noAutofit/>
          </a:bodyPr>
          <a:lstStyle/>
          <a:p>
            <a:pPr marL="91440" indent="-339725" fontAlgn="auto">
              <a:spcBef>
                <a:spcPts val="7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atin typeface="Copperplate Gothic Bold" panose="020E0705020206020404" pitchFamily="34" charset="77"/>
              </a:rPr>
              <a:t>Sono TUBULARI SEMPLICI e presentano dalla superficie del lume verso la profondità:</a:t>
            </a:r>
          </a:p>
          <a:p>
            <a:pPr marL="339725" indent="-336550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atin typeface="Copperplate Gothic Bold" panose="020E0705020206020404" pitchFamily="34" charset="77"/>
              </a:rPr>
              <a:t>CELLULE MUCIPARE del COLLETTO che secernono Muco Acido che facilita la fuoriuscita del secreto nel lume</a:t>
            </a:r>
          </a:p>
          <a:p>
            <a:pPr marL="339725" indent="-336550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atin typeface="Copperplate Gothic Bold" panose="020E0705020206020404" pitchFamily="34" charset="77"/>
              </a:rPr>
              <a:t>CELLULE PRINCIPALI, che producono Enzimi DIGESTIVI (PEPSINOGENO poi attivato a PEPSINA e RENNINA)</a:t>
            </a:r>
          </a:p>
          <a:p>
            <a:pPr marL="339725" indent="-336550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atin typeface="Copperplate Gothic Bold" panose="020E0705020206020404" pitchFamily="34" charset="77"/>
              </a:rPr>
              <a:t>CELLULE PARIETALI (o di RIVESTIMENTO), che producono Cationi H</a:t>
            </a:r>
            <a:r>
              <a:rPr lang="it-IT" altLang="it-IT" sz="2600" baseline="30000" dirty="0">
                <a:latin typeface="Copperplate Gothic Bold" panose="020E0705020206020404" pitchFamily="34" charset="77"/>
              </a:rPr>
              <a:t>+ </a:t>
            </a:r>
            <a:r>
              <a:rPr lang="it-IT" altLang="it-IT" sz="2600" dirty="0">
                <a:latin typeface="Copperplate Gothic Bold" panose="020E0705020206020404" pitchFamily="34" charset="77"/>
              </a:rPr>
              <a:t>rendendo l’ ambiente acido (</a:t>
            </a:r>
            <a:r>
              <a:rPr lang="it-IT" altLang="it-IT" sz="2600" dirty="0" err="1">
                <a:latin typeface="Copperplate Gothic Bold" panose="020E0705020206020404" pitchFamily="34" charset="77"/>
              </a:rPr>
              <a:t>pH</a:t>
            </a:r>
            <a:r>
              <a:rPr lang="it-IT" altLang="it-IT" sz="2600" dirty="0">
                <a:latin typeface="Copperplate Gothic Bold" panose="020E0705020206020404" pitchFamily="34" charset="77"/>
              </a:rPr>
              <a:t> 2)</a:t>
            </a:r>
          </a:p>
          <a:p>
            <a:pPr marL="339725" indent="-336550" fontAlgn="auto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600" dirty="0">
                <a:latin typeface="Copperplate Gothic Bold" panose="020E0705020206020404" pitchFamily="34" charset="77"/>
              </a:rPr>
              <a:t>CELLULE ARGENTAFFINI (secrezione ENDOCRINA, serotonina), per stimolare la Muscolatura Liscia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lum bright="-24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51121"/>
            <a:ext cx="5454129" cy="683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24000" contrast="4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32" name="Text Box 3"/>
          <p:cNvSpPr txBox="1">
            <a:spLocks noChangeArrowheads="1"/>
          </p:cNvSpPr>
          <p:nvPr/>
        </p:nvSpPr>
        <p:spPr bwMode="auto">
          <a:xfrm>
            <a:off x="827584" y="908720"/>
            <a:ext cx="4860032" cy="285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•"/>
            </a:pPr>
            <a:r>
              <a:rPr lang="it-IT" altLang="it-IT" sz="2800" dirty="0">
                <a:solidFill>
                  <a:srgbClr val="002060"/>
                </a:solidFill>
                <a:latin typeface="Arial Black" panose="020B0A04020102020204" pitchFamily="34" charset="0"/>
              </a:rPr>
              <a:t>CELLULE PRINCIPALI</a:t>
            </a:r>
          </a:p>
          <a:p>
            <a:pPr eaLnBrk="1" hangingPunct="1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-"/>
            </a:pPr>
            <a:r>
              <a:rPr lang="it-IT" altLang="it-IT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pepsinogeno</a:t>
            </a:r>
          </a:p>
          <a:p>
            <a:pPr eaLnBrk="1" hangingPunct="1">
              <a:spcBef>
                <a:spcPts val="700"/>
              </a:spcBef>
              <a:buClr>
                <a:schemeClr val="tx1">
                  <a:lumMod val="95000"/>
                  <a:lumOff val="5000"/>
                </a:schemeClr>
              </a:buClr>
              <a:buFont typeface="Arial Black" panose="020B0A04020102020204" pitchFamily="34" charset="0"/>
              <a:buChar char="-"/>
            </a:pPr>
            <a:r>
              <a:rPr lang="it-IT" altLang="it-IT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rennina (per la digestione delle proteine del latte nel neonato)</a:t>
            </a:r>
          </a:p>
        </p:txBody>
      </p:sp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1907704" y="4941168"/>
            <a:ext cx="5251450" cy="10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FF00"/>
              </a:buClr>
              <a:buFont typeface="Arial Black" panose="020B0A04020102020204" pitchFamily="34" charset="0"/>
              <a:buChar char="•"/>
            </a:pPr>
            <a:r>
              <a:rPr lang="it-IT" altLang="it-IT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CELLULE PARIETALI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FF3300"/>
                </a:solidFill>
                <a:latin typeface="Arial Black" panose="020B0A04020102020204" pitchFamily="34" charset="0"/>
              </a:rPr>
              <a:t>                   </a:t>
            </a:r>
            <a:r>
              <a:rPr lang="it-IT" altLang="it-IT" sz="2800" dirty="0">
                <a:solidFill>
                  <a:srgbClr val="000000"/>
                </a:solidFill>
                <a:latin typeface="Arial Black" panose="020B0A04020102020204" pitchFamily="34" charset="0"/>
              </a:rPr>
              <a:t>[H</a:t>
            </a:r>
            <a:r>
              <a:rPr lang="it-IT" altLang="it-IT" sz="2800" baseline="30000" dirty="0">
                <a:solidFill>
                  <a:srgbClr val="000000"/>
                </a:solidFill>
                <a:latin typeface="Arial Black" panose="020B0A04020102020204" pitchFamily="34" charset="0"/>
              </a:rPr>
              <a:t>+</a:t>
            </a:r>
            <a:r>
              <a:rPr lang="it-IT" altLang="it-IT" sz="2800" dirty="0">
                <a:solidFill>
                  <a:srgbClr val="000000"/>
                </a:solidFill>
                <a:latin typeface="Arial Black" panose="020B0A04020102020204" pitchFamily="34" charset="0"/>
              </a:rPr>
              <a:t>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-38685"/>
            <a:ext cx="5364088" cy="68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6484859" y="973138"/>
            <a:ext cx="2307917" cy="15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800000"/>
                </a:solidFill>
                <a:latin typeface="Arial Black" panose="020B0A04020102020204" pitchFamily="34" charset="0"/>
              </a:rPr>
              <a:t>CELLULE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800000"/>
                </a:solidFill>
                <a:latin typeface="Arial Black" panose="020B0A04020102020204" pitchFamily="34" charset="0"/>
              </a:rPr>
              <a:t>del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800000"/>
                </a:solidFill>
                <a:latin typeface="Arial Black" panose="020B0A04020102020204" pitchFamily="34" charset="0"/>
              </a:rPr>
              <a:t>COLLETTO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2195736" y="3789040"/>
            <a:ext cx="3168352" cy="102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972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Arial Black" panose="020B0A04020102020204" pitchFamily="34" charset="0"/>
              </a:rPr>
              <a:t>CELLULE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Arial Black" panose="020B0A04020102020204" pitchFamily="34" charset="0"/>
              </a:rPr>
              <a:t>ARGENTAFFINI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334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PILORO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201738"/>
            <a:ext cx="6705600" cy="56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458EAC-49F2-4070-8BE1-ACEFF7E34634}"/>
              </a:ext>
            </a:extLst>
          </p:cNvPr>
          <p:cNvSpPr txBox="1"/>
          <p:nvPr/>
        </p:nvSpPr>
        <p:spPr>
          <a:xfrm>
            <a:off x="0" y="1844824"/>
            <a:ext cx="2339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GHIANDOLE</a:t>
            </a:r>
            <a:b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PILORICHE:</a:t>
            </a:r>
          </a:p>
          <a:p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Tubulari</a:t>
            </a:r>
          </a:p>
          <a:p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Ramificate</a:t>
            </a:r>
          </a:p>
          <a:p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Secernono:</a:t>
            </a:r>
          </a:p>
          <a:p>
            <a:pPr marL="342900" indent="-3429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Muco </a:t>
            </a:r>
          </a:p>
          <a:p>
            <a:r>
              <a:rPr lang="it-IT" dirty="0">
                <a:solidFill>
                  <a:schemeClr val="tx1"/>
                </a:solidFill>
                <a:latin typeface="Arial Black" panose="020B0A04020102020204" pitchFamily="34" charset="0"/>
              </a:rPr>
              <a:t>   Neutro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92375"/>
            <a:ext cx="3810000" cy="4114800"/>
          </a:xfrm>
        </p:spPr>
        <p:txBody>
          <a:bodyPr rtlCol="0">
            <a:normAutofit/>
          </a:bodyPr>
          <a:lstStyle/>
          <a:p>
            <a:pPr marL="338138" indent="-338138" fontAlgn="auto">
              <a:spcBef>
                <a:spcPts val="45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1800" dirty="0">
                <a:latin typeface="Arial Black" panose="020B0A04020102020204" pitchFamily="34" charset="0"/>
              </a:rPr>
              <a:t>Labbra </a:t>
            </a:r>
          </a:p>
          <a:p>
            <a:pPr marL="338138" indent="-338138" fontAlgn="auto">
              <a:spcBef>
                <a:spcPts val="45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1800" dirty="0">
                <a:latin typeface="Arial Black" panose="020B0A04020102020204" pitchFamily="34" charset="0"/>
              </a:rPr>
              <a:t>Guance</a:t>
            </a:r>
          </a:p>
          <a:p>
            <a:pPr marL="338138" indent="-338138" fontAlgn="auto">
              <a:spcBef>
                <a:spcPts val="45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1800" dirty="0">
                <a:latin typeface="Arial Black" panose="020B0A04020102020204" pitchFamily="34" charset="0"/>
              </a:rPr>
              <a:t>Vestibolo</a:t>
            </a:r>
          </a:p>
          <a:p>
            <a:pPr marL="338138" indent="-338138" fontAlgn="auto">
              <a:spcBef>
                <a:spcPts val="45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1800" dirty="0">
                <a:latin typeface="Arial Black" panose="020B0A04020102020204" pitchFamily="34" charset="0"/>
              </a:rPr>
              <a:t>Arcate dento-gengivali</a:t>
            </a:r>
          </a:p>
          <a:p>
            <a:pPr marL="338138" indent="-338138" fontAlgn="auto">
              <a:spcBef>
                <a:spcPts val="45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1800" dirty="0">
                <a:latin typeface="Arial Black" panose="020B0A04020102020204" pitchFamily="34" charset="0"/>
              </a:rPr>
              <a:t>Cavità orale </a:t>
            </a:r>
          </a:p>
          <a:p>
            <a:pPr marL="338138" indent="-338138" fontAlgn="auto">
              <a:spcBef>
                <a:spcPts val="45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1800" dirty="0">
                <a:latin typeface="Arial Black" panose="020B0A04020102020204" pitchFamily="34" charset="0"/>
              </a:rPr>
              <a:t>Palato duro e molle</a:t>
            </a:r>
          </a:p>
          <a:p>
            <a:pPr marL="338138" indent="-338138" fontAlgn="auto">
              <a:spcBef>
                <a:spcPts val="450"/>
              </a:spcBef>
              <a:buClr>
                <a:schemeClr val="tx1"/>
              </a:buClr>
              <a:buFont typeface="Arial Black" panose="020B0A04020102020204" pitchFamily="34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it-IT" altLang="it-IT" sz="1800" dirty="0">
                <a:latin typeface="Arial Black" panose="020B0A04020102020204" pitchFamily="34" charset="0"/>
              </a:rPr>
              <a:t>Lingua</a:t>
            </a:r>
          </a:p>
          <a:p>
            <a:pPr marL="341313" indent="-338138" fontAlgn="auto">
              <a:spcBef>
                <a:spcPts val="45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it-IT" altLang="it-IT" sz="18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350" y="0"/>
            <a:ext cx="5626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Line 4"/>
          <p:cNvSpPr>
            <a:spLocks noChangeShapeType="1"/>
          </p:cNvSpPr>
          <p:nvPr/>
        </p:nvSpPr>
        <p:spPr bwMode="auto">
          <a:xfrm flipV="1">
            <a:off x="1331913" y="1552575"/>
            <a:ext cx="4968875" cy="1160463"/>
          </a:xfrm>
          <a:prstGeom prst="line">
            <a:avLst/>
          </a:prstGeom>
          <a:noFill/>
          <a:ln w="3816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403350" y="2708275"/>
            <a:ext cx="5040313" cy="2808288"/>
          </a:xfrm>
          <a:prstGeom prst="line">
            <a:avLst/>
          </a:prstGeom>
          <a:noFill/>
          <a:ln w="3816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 flipV="1">
            <a:off x="1403350" y="2560638"/>
            <a:ext cx="3529013" cy="441325"/>
          </a:xfrm>
          <a:prstGeom prst="line">
            <a:avLst/>
          </a:prstGeom>
          <a:noFill/>
          <a:ln w="57240" cap="sq">
            <a:solidFill>
              <a:srgbClr val="66FF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1D4593-6A2D-BF4B-899D-9B52A7B4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8136904" cy="5976069"/>
          </a:xfrm>
        </p:spPr>
        <p:txBody>
          <a:bodyPr/>
          <a:lstStyle/>
          <a:p>
            <a:r>
              <a:rPr lang="it-IT" sz="2600" b="1" dirty="0">
                <a:latin typeface="Comic Sans MS" panose="030F0902030302020204" pitchFamily="66" charset="0"/>
              </a:rPr>
              <a:t>È un ORGANO CAVO, IMPARI e MEDIANO, costituente una delle Cavità dello Splancnocranio.</a:t>
            </a:r>
          </a:p>
          <a:p>
            <a:r>
              <a:rPr lang="it-IT" sz="2600" b="1" dirty="0">
                <a:latin typeface="Comic Sans MS" panose="030F0902030302020204" pitchFamily="66" charset="0"/>
              </a:rPr>
              <a:t>In essa:</a:t>
            </a:r>
          </a:p>
          <a:p>
            <a:r>
              <a:rPr lang="it-IT" sz="2600" b="1" dirty="0">
                <a:latin typeface="Comic Sans MS" panose="030F0902030302020204" pitchFamily="66" charset="0"/>
              </a:rPr>
              <a:t>- viene introdotto il cibo;</a:t>
            </a:r>
          </a:p>
          <a:p>
            <a:r>
              <a:rPr lang="it-IT" sz="2600" b="1" dirty="0">
                <a:latin typeface="Comic Sans MS" panose="030F0902030302020204" pitchFamily="66" charset="0"/>
              </a:rPr>
              <a:t>- viene riversata la SALIVA, prevalentemente da dalle Ghiandole Salivari Maggiori;</a:t>
            </a:r>
          </a:p>
          <a:p>
            <a:r>
              <a:rPr lang="it-IT" sz="2600" b="1" dirty="0">
                <a:latin typeface="Comic Sans MS" panose="030F0902030302020204" pitchFamily="66" charset="0"/>
              </a:rPr>
              <a:t>- il cibo viene sminuzzato, ammorbidito e ne inizia la digestione chimica</a:t>
            </a:r>
          </a:p>
          <a:p>
            <a:r>
              <a:rPr lang="it-IT" sz="2600" b="1" dirty="0">
                <a:latin typeface="Comic Sans MS" panose="030F0902030302020204" pitchFamily="66" charset="0"/>
              </a:rPr>
              <a:t>La Cavità Orale si divide morfologicamente in:</a:t>
            </a:r>
          </a:p>
          <a:p>
            <a:r>
              <a:rPr lang="it-IT" sz="2600" b="1" dirty="0">
                <a:latin typeface="Comic Sans MS" panose="030F0902030302020204" pitchFamily="66" charset="0"/>
              </a:rPr>
              <a:t>CAVITA’ ORALE PROPRIAMENTE DETTA;</a:t>
            </a:r>
          </a:p>
          <a:p>
            <a:r>
              <a:rPr lang="it-IT" sz="2600" b="1" dirty="0">
                <a:latin typeface="Comic Sans MS" panose="030F0902030302020204" pitchFamily="66" charset="0"/>
              </a:rPr>
              <a:t>VESTIBOLO DELLA CAVITA’ ORALE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BD281C9-86AA-B148-9D51-AC76547C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18" y="0"/>
            <a:ext cx="7289800" cy="898996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CAVITà</a:t>
            </a: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  ORALE </a:t>
            </a:r>
          </a:p>
        </p:txBody>
      </p:sp>
    </p:spTree>
    <p:extLst>
      <p:ext uri="{BB962C8B-B14F-4D97-AF65-F5344CB8AC3E}">
        <p14:creationId xmlns:p14="http://schemas.microsoft.com/office/powerpoint/2010/main" val="4250831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10319</TotalTime>
  <Words>2993</Words>
  <Application>Microsoft Macintosh PowerPoint</Application>
  <PresentationFormat>Presentazione su schermo (4:3)</PresentationFormat>
  <Paragraphs>332</Paragraphs>
  <Slides>74</Slides>
  <Notes>43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93" baseType="lpstr">
      <vt:lpstr>ＭＳ Ｐゴシック</vt:lpstr>
      <vt:lpstr>SimSun</vt:lpstr>
      <vt:lpstr>Arial</vt:lpstr>
      <vt:lpstr>Arial Black</vt:lpstr>
      <vt:lpstr>Century Gothic</vt:lpstr>
      <vt:lpstr>Chalkboard</vt:lpstr>
      <vt:lpstr>Chalkboard SE</vt:lpstr>
      <vt:lpstr>Chalkduster</vt:lpstr>
      <vt:lpstr>Comic Sans MS</vt:lpstr>
      <vt:lpstr>Copperplate</vt:lpstr>
      <vt:lpstr>Copperplate Gothic Bold</vt:lpstr>
      <vt:lpstr>Gurmukhi MN</vt:lpstr>
      <vt:lpstr>Lucida Sans Unicode</vt:lpstr>
      <vt:lpstr>Times New Roman</vt:lpstr>
      <vt:lpstr>Trebuchet MS</vt:lpstr>
      <vt:lpstr>Tw Cen MT</vt:lpstr>
      <vt:lpstr>Tw Cen MT Condensed</vt:lpstr>
      <vt:lpstr>Wingdings 3</vt:lpstr>
      <vt:lpstr>Integrale</vt:lpstr>
      <vt:lpstr>SISTEMA DIGERENTE</vt:lpstr>
      <vt:lpstr>SISTEMI DIGERENTE – RESPIRATORIO</vt:lpstr>
      <vt:lpstr>SISTEMI  DIGERENTE e RESPIRATORIO Correlazioni Morfologiche  su Base Organogenetica</vt:lpstr>
      <vt:lpstr>Presentazione standard di PowerPoint</vt:lpstr>
      <vt:lpstr>SISTEMA  DIGERENTE (1)</vt:lpstr>
      <vt:lpstr>Presentazione standard di PowerPoint</vt:lpstr>
      <vt:lpstr>CAVITà   ORALE</vt:lpstr>
      <vt:lpstr>Presentazione standard di PowerPoint</vt:lpstr>
      <vt:lpstr>CAVITà  ORALE </vt:lpstr>
      <vt:lpstr>VESTIBOLO DELLA CAVITà ORALE</vt:lpstr>
      <vt:lpstr>CAVITà  ORALE  PROPRIAMENTE  DETTA</vt:lpstr>
      <vt:lpstr>Presentazione standard di PowerPoint</vt:lpstr>
      <vt:lpstr>CAVITà  ORALE  PROPRIAMENTE  DETTA</vt:lpstr>
      <vt:lpstr>CAVITà  ORALE  PROPRIAMENTE  DETTA</vt:lpstr>
      <vt:lpstr>MANDIBOLA </vt:lpstr>
      <vt:lpstr>OSSO IOIDE  (JOIDE)</vt:lpstr>
      <vt:lpstr>Presentazione standard di PowerPoint</vt:lpstr>
      <vt:lpstr>Presentazione standard di PowerPoint</vt:lpstr>
      <vt:lpstr>ARCATE  DENTARIE  PERMANENTI</vt:lpstr>
      <vt:lpstr>ARCATE GENGIVO-DENTARIE</vt:lpstr>
      <vt:lpstr>Presentazione standard di PowerPoint</vt:lpstr>
      <vt:lpstr>STRUTTURa degli elementi dentari</vt:lpstr>
      <vt:lpstr>L I N G U A</vt:lpstr>
      <vt:lpstr>Presentazione standard di PowerPoint</vt:lpstr>
      <vt:lpstr>LINGUA caratteri  generali</vt:lpstr>
      <vt:lpstr>LINGUA STRUTTURA </vt:lpstr>
      <vt:lpstr>LINGUA STRUTTURA </vt:lpstr>
      <vt:lpstr>Presentazione standard di PowerPoint</vt:lpstr>
      <vt:lpstr>SENSIBILITA’ GUSTATIVA (Viscerale Speciale)</vt:lpstr>
      <vt:lpstr>MUCOSA DELLA FACCIA SUPERIORE:  PAPILLE LINGUALI</vt:lpstr>
      <vt:lpstr>CALICI GUSTATIVI</vt:lpstr>
      <vt:lpstr>F A R I N G E</vt:lpstr>
      <vt:lpstr>FARINGE: SCHEMATIZZAZIONE ANATOMO – TOPOGRAFICA</vt:lpstr>
      <vt:lpstr>FARINGE</vt:lpstr>
      <vt:lpstr>FARINGE: PROIEZIONE LATERALE sul PIANO MEDIANO</vt:lpstr>
      <vt:lpstr>FARINGE: PARETE ANTERIORE </vt:lpstr>
      <vt:lpstr>FARINGE CARATTERI ANATOMO-MACROSCOPICI</vt:lpstr>
      <vt:lpstr>STRUTTURA delle TONSILLE (Tonsilla FARINGEA)</vt:lpstr>
      <vt:lpstr>FARINGE STRUTTURA</vt:lpstr>
      <vt:lpstr>ANELLO (ARCO) LINFATICO OROFARINGEO di waldeyer</vt:lpstr>
      <vt:lpstr>ANELLO (ARCO) LINFATICO OROFARINGEO di waldeyer</vt:lpstr>
      <vt:lpstr>E S O F A G O</vt:lpstr>
      <vt:lpstr>ESOFAGO</vt:lpstr>
      <vt:lpstr>Presentazione standard di PowerPoint</vt:lpstr>
      <vt:lpstr>ESOFAGO PORZIONE DIAFRAMMATICA E REGIONE CARDIALE</vt:lpstr>
      <vt:lpstr> ERNIE DELLO IATO ESOFAGEO</vt:lpstr>
      <vt:lpstr>ESOFAGO TRATTO ADDOMINALE</vt:lpstr>
      <vt:lpstr>Presentazione standard di PowerPoint</vt:lpstr>
      <vt:lpstr>ORGANI CAVI </vt:lpstr>
      <vt:lpstr>ORGANI CAVI </vt:lpstr>
      <vt:lpstr>ESOFAGO STRUTTURA</vt:lpstr>
      <vt:lpstr>PASSAGGIO ESOFAGO-STOMACO</vt:lpstr>
      <vt:lpstr>S T O M A C O</vt:lpstr>
      <vt:lpstr>STOMACO</vt:lpstr>
      <vt:lpstr>Presentazione standard di PowerPoint</vt:lpstr>
      <vt:lpstr>Presentazione standard di PowerPoint</vt:lpstr>
      <vt:lpstr>STOMACO  MORFOLOGIA MACROSCOPICA</vt:lpstr>
      <vt:lpstr>Presentazione standard di PowerPoint</vt:lpstr>
      <vt:lpstr>STOMACO CONFIGURAZIONE  INTERNA</vt:lpstr>
      <vt:lpstr>STOMACO  CONFIGURAZIONE INTERNA </vt:lpstr>
      <vt:lpstr>Presentazione standard di PowerPoint</vt:lpstr>
      <vt:lpstr>STOMACO STRUTTURA ANATOMO-MICROSCOPICA</vt:lpstr>
      <vt:lpstr>Presentazione standard di PowerPoint</vt:lpstr>
      <vt:lpstr>GIUNZIONE ESOFAGO-GASTRICA</vt:lpstr>
      <vt:lpstr>STOMACO CARDIAS</vt:lpstr>
      <vt:lpstr>GHIANDOLE  GASTRICHE</vt:lpstr>
      <vt:lpstr>GHIANDOLE CARDIALI</vt:lpstr>
      <vt:lpstr>STOMACO CORPO</vt:lpstr>
      <vt:lpstr>GHIANDOLE  GASTRICHE propriamente dette  (cOrpo e fondo)</vt:lpstr>
      <vt:lpstr>GHIANDOLE GASTRICHE  PROPRIAMENTE DETTE  </vt:lpstr>
      <vt:lpstr>GHIANDOLE GASTRICHE  PROPRIAMENTE DETTE</vt:lpstr>
      <vt:lpstr>Presentazione standard di PowerPoint</vt:lpstr>
      <vt:lpstr>Presentazione standard di PowerPoint</vt:lpstr>
      <vt:lpstr>PILORO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Prof. Vittorio Grill</dc:creator>
  <cp:lastModifiedBy>Utente di Microsoft Office</cp:lastModifiedBy>
  <cp:revision>470</cp:revision>
  <cp:lastPrinted>1601-01-01T00:00:00Z</cp:lastPrinted>
  <dcterms:created xsi:type="dcterms:W3CDTF">2001-03-19T12:39:50Z</dcterms:created>
  <dcterms:modified xsi:type="dcterms:W3CDTF">2021-03-15T09:59:43Z</dcterms:modified>
</cp:coreProperties>
</file>