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6" r:id="rId3"/>
    <p:sldId id="287" r:id="rId4"/>
    <p:sldId id="257" r:id="rId5"/>
    <p:sldId id="258" r:id="rId6"/>
    <p:sldId id="284" r:id="rId7"/>
    <p:sldId id="261" r:id="rId8"/>
    <p:sldId id="276" r:id="rId9"/>
    <p:sldId id="25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29"/>
  </p:normalViewPr>
  <p:slideViewPr>
    <p:cSldViewPr snapToGrid="0" snapToObjects="1">
      <p:cViewPr varScale="1">
        <p:scale>
          <a:sx n="111" d="100"/>
          <a:sy n="111" d="100"/>
        </p:scale>
        <p:origin x="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1D9FA5-BE5C-1B42-A8A8-E82FC89C8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748" y="1420838"/>
            <a:ext cx="9478865" cy="3356544"/>
          </a:xfrm>
        </p:spPr>
        <p:txBody>
          <a:bodyPr>
            <a:normAutofit/>
          </a:bodyPr>
          <a:lstStyle/>
          <a:p>
            <a:pPr algn="ctr"/>
            <a:r>
              <a:rPr lang="it-IT" sz="6700" b="1" cap="small" dirty="0"/>
              <a:t>Territorio e Società</a:t>
            </a:r>
            <a:r>
              <a:rPr lang="it-IT" sz="6700" dirty="0"/>
              <a:t> </a:t>
            </a:r>
            <a:br>
              <a:rPr lang="it-IT" sz="6700" dirty="0"/>
            </a:br>
            <a:r>
              <a:rPr lang="it-IT" sz="3100" dirty="0"/>
              <a:t>(LE225) </a:t>
            </a:r>
            <a:br>
              <a:rPr lang="it-IT" dirty="0"/>
            </a:br>
            <a:r>
              <a:rPr lang="it-IT" b="1" dirty="0"/>
              <a:t>Sergio Zilli</a:t>
            </a:r>
            <a:br>
              <a:rPr lang="it-IT" dirty="0"/>
            </a:br>
            <a:r>
              <a:rPr lang="it-IT" sz="3200" dirty="0" err="1"/>
              <a:t>a.a</a:t>
            </a:r>
            <a:r>
              <a:rPr lang="it-IT" sz="3200" dirty="0"/>
              <a:t>. 2020-2021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166E90C-C239-E84C-ADB8-0D6D2F3EF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8966" y="5171274"/>
            <a:ext cx="9509759" cy="638683"/>
          </a:xfrm>
        </p:spPr>
        <p:txBody>
          <a:bodyPr>
            <a:normAutofit/>
          </a:bodyPr>
          <a:lstStyle/>
          <a:p>
            <a:r>
              <a:rPr lang="it-IT" sz="2000" dirty="0"/>
              <a:t>Corso di Studio </a:t>
            </a:r>
            <a:r>
              <a:rPr lang="it-IT" sz="2000" b="1" dirty="0"/>
              <a:t>LE07 – Lettere antiche e moderne, arti, comunicazione</a:t>
            </a:r>
            <a:endParaRPr lang="it-IT" sz="2000" dirty="0"/>
          </a:p>
          <a:p>
            <a:endParaRPr lang="it-IT" sz="24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C9AC7C-D72E-2943-9B87-6BBB87A926ED}"/>
              </a:ext>
            </a:extLst>
          </p:cNvPr>
          <p:cNvSpPr txBox="1"/>
          <p:nvPr/>
        </p:nvSpPr>
        <p:spPr>
          <a:xfrm>
            <a:off x="9791114" y="6105378"/>
            <a:ext cx="1713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 err="1"/>
              <a:t>Ppt</a:t>
            </a:r>
            <a:r>
              <a:rPr lang="it-IT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3041265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olo 1">
            <a:extLst>
              <a:ext uri="{FF2B5EF4-FFF2-40B4-BE49-F238E27FC236}">
                <a16:creationId xmlns:a16="http://schemas.microsoft.com/office/drawing/2014/main" id="{B9221720-844C-8443-A8AB-1DECA6FE6F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i="1"/>
              <a:t>Convenzione europea del Paesaggio .8  </a:t>
            </a:r>
            <a:r>
              <a:rPr lang="it-IT" altLang="it-IT" b="1"/>
              <a:t>Definizione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93E9C5-8906-E841-9967-7D92B1FCE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2701" y="2657476"/>
            <a:ext cx="8234904" cy="3654425"/>
          </a:xfrm>
        </p:spPr>
        <p:txBody>
          <a:bodyPr rtlCol="0"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it-IT" sz="4000" dirty="0"/>
              <a:t>"Paesaggio" designa una </a:t>
            </a:r>
            <a:r>
              <a:rPr lang="it-IT" sz="4000" u="sng" dirty="0"/>
              <a:t>determinata parte </a:t>
            </a:r>
            <a:r>
              <a:rPr lang="it-IT" sz="4000" dirty="0"/>
              <a:t>di territorio, </a:t>
            </a:r>
          </a:p>
          <a:p>
            <a:pPr marL="0" indent="0">
              <a:buNone/>
              <a:defRPr/>
            </a:pPr>
            <a:r>
              <a:rPr lang="it-IT" sz="4000" dirty="0"/>
              <a:t>così come è </a:t>
            </a:r>
            <a:r>
              <a:rPr lang="it-IT" sz="4000" u="sng" dirty="0"/>
              <a:t>percepita</a:t>
            </a:r>
            <a:r>
              <a:rPr lang="it-IT" sz="4000" dirty="0"/>
              <a:t> dalle popolazioni, il cui carattere deriva dall'</a:t>
            </a:r>
            <a:r>
              <a:rPr lang="it-IT" sz="4000" u="sng" dirty="0"/>
              <a:t>azione</a:t>
            </a:r>
            <a:r>
              <a:rPr lang="it-IT" sz="4000" dirty="0"/>
              <a:t> di fattori naturali e/o umani e dalle loro </a:t>
            </a:r>
            <a:r>
              <a:rPr lang="it-IT" sz="4000" u="sng" dirty="0"/>
              <a:t>interrelazioni</a:t>
            </a:r>
            <a:r>
              <a:rPr lang="it-IT" sz="4000" dirty="0"/>
              <a:t>; </a:t>
            </a:r>
          </a:p>
          <a:p>
            <a:pPr marL="0" indent="0">
              <a:buNone/>
              <a:defRPr/>
            </a:pPr>
            <a:endParaRPr lang="it-IT" sz="900" dirty="0"/>
          </a:p>
          <a:p>
            <a:pPr marL="0" indent="0">
              <a:buNone/>
              <a:defRPr/>
            </a:pPr>
            <a:r>
              <a:rPr lang="it-IT" sz="2400" b="1" dirty="0"/>
              <a:t>Firenze 20 settembre 2000</a:t>
            </a:r>
          </a:p>
        </p:txBody>
      </p:sp>
      <p:sp>
        <p:nvSpPr>
          <p:cNvPr id="9219" name="Segnaposto piè di pagina 3">
            <a:extLst>
              <a:ext uri="{FF2B5EF4-FFF2-40B4-BE49-F238E27FC236}">
                <a16:creationId xmlns:a16="http://schemas.microsoft.com/office/drawing/2014/main" id="{48A8A2AF-6742-9A48-AD08-06FC3D3EE1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9BD9C5F4-8842-5849-B754-FF91E879C86B}" type="slidenum">
              <a:rPr lang="it-IT" altLang="it-IT" sz="1200">
                <a:solidFill>
                  <a:srgbClr val="898989"/>
                </a:solidFill>
              </a:rPr>
              <a:pPr/>
              <a:t>10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698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>
            <a:extLst>
              <a:ext uri="{FF2B5EF4-FFF2-40B4-BE49-F238E27FC236}">
                <a16:creationId xmlns:a16="http://schemas.microsoft.com/office/drawing/2014/main" id="{3547A5B7-B1FE-8240-ACCE-C0E30A6730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/>
              <a:t>Presentazione n. 3</a:t>
            </a:r>
          </a:p>
        </p:txBody>
      </p:sp>
      <p:sp>
        <p:nvSpPr>
          <p:cNvPr id="16386" name="Segnaposto contenuto 2">
            <a:extLst>
              <a:ext uri="{FF2B5EF4-FFF2-40B4-BE49-F238E27FC236}">
                <a16:creationId xmlns:a16="http://schemas.microsoft.com/office/drawing/2014/main" id="{DC71834C-5331-3D44-AFA9-6F096DB71E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3600" i="1">
                <a:solidFill>
                  <a:srgbClr val="FF0000"/>
                </a:solidFill>
              </a:rPr>
              <a:t>La convenzione europea del paesaggio</a:t>
            </a:r>
          </a:p>
          <a:p>
            <a:endParaRPr lang="it-IT" altLang="it-IT" sz="2100"/>
          </a:p>
          <a:p>
            <a:r>
              <a:rPr lang="it-IT" altLang="it-IT" sz="2100"/>
              <a:t>Il testo a questo link:  http://www.convenzioneeuropeapaesaggio.beniculturali.it/index.php?id=2&amp;lang=it</a:t>
            </a:r>
          </a:p>
        </p:txBody>
      </p:sp>
    </p:spTree>
    <p:extLst>
      <p:ext uri="{BB962C8B-B14F-4D97-AF65-F5344CB8AC3E}">
        <p14:creationId xmlns:p14="http://schemas.microsoft.com/office/powerpoint/2010/main" val="191025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olo 1">
            <a:extLst>
              <a:ext uri="{FF2B5EF4-FFF2-40B4-BE49-F238E27FC236}">
                <a16:creationId xmlns:a16="http://schemas.microsoft.com/office/drawing/2014/main" id="{6A1B97A5-8E16-DF4F-9201-4CC8C13F88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i="1"/>
              <a:t>Convenzione europea del Paesaggio .1</a:t>
            </a:r>
            <a:endParaRPr lang="it-IT" altLang="it-IT"/>
          </a:p>
        </p:txBody>
      </p:sp>
      <p:sp>
        <p:nvSpPr>
          <p:cNvPr id="17410" name="Segnaposto contenuto 2">
            <a:extLst>
              <a:ext uri="{FF2B5EF4-FFF2-40B4-BE49-F238E27FC236}">
                <a16:creationId xmlns:a16="http://schemas.microsoft.com/office/drawing/2014/main" id="{89CCCC65-FEA6-0049-A569-A426F0DA4C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52700" y="2890838"/>
            <a:ext cx="7200900" cy="2976562"/>
          </a:xfrm>
        </p:spPr>
        <p:txBody>
          <a:bodyPr/>
          <a:lstStyle/>
          <a:p>
            <a:r>
              <a:rPr lang="it-IT" altLang="it-IT" sz="2800"/>
              <a:t>1 preambolo</a:t>
            </a:r>
          </a:p>
          <a:p>
            <a:r>
              <a:rPr lang="it-IT" altLang="it-IT" sz="2800"/>
              <a:t>4 capitoli</a:t>
            </a:r>
          </a:p>
          <a:p>
            <a:r>
              <a:rPr lang="it-IT" altLang="it-IT" sz="2800"/>
              <a:t>18 articoli</a:t>
            </a:r>
          </a:p>
        </p:txBody>
      </p:sp>
      <p:sp>
        <p:nvSpPr>
          <p:cNvPr id="17411" name="Segnaposto piè di pagina 3">
            <a:extLst>
              <a:ext uri="{FF2B5EF4-FFF2-40B4-BE49-F238E27FC236}">
                <a16:creationId xmlns:a16="http://schemas.microsoft.com/office/drawing/2014/main" id="{11B976D1-6C8D-A240-AD1B-4E0B771089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73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olo 1">
            <a:extLst>
              <a:ext uri="{FF2B5EF4-FFF2-40B4-BE49-F238E27FC236}">
                <a16:creationId xmlns:a16="http://schemas.microsoft.com/office/drawing/2014/main" id="{6BFBAC0D-73AC-B84F-B421-4D099FD47D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i="1"/>
              <a:t>Convenzione europea del Paesaggio .2</a:t>
            </a:r>
          </a:p>
        </p:txBody>
      </p:sp>
      <p:sp>
        <p:nvSpPr>
          <p:cNvPr id="3074" name="Segnaposto contenuto 2">
            <a:extLst>
              <a:ext uri="{FF2B5EF4-FFF2-40B4-BE49-F238E27FC236}">
                <a16:creationId xmlns:a16="http://schemas.microsoft.com/office/drawing/2014/main" id="{1A4C8505-3AEB-D64B-BF92-FEB96874A0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18167" y="2133600"/>
            <a:ext cx="9386445" cy="3777622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it-IT" altLang="it-IT" sz="2000" u="sng" dirty="0"/>
              <a:t>preambolo</a:t>
            </a:r>
            <a:r>
              <a:rPr lang="it-IT" altLang="it-IT" sz="2000" dirty="0"/>
              <a:t> </a:t>
            </a:r>
          </a:p>
          <a:p>
            <a:pPr marL="0" indent="0">
              <a:spcAft>
                <a:spcPct val="0"/>
              </a:spcAft>
              <a:buNone/>
            </a:pPr>
            <a:r>
              <a:rPr lang="it-IT" altLang="it-IT" sz="2000" dirty="0"/>
              <a:t>Gli Stati membri del Consiglio d'Europa, firmatari della presente Convenzione, </a:t>
            </a:r>
          </a:p>
          <a:p>
            <a:pPr marL="0" indent="0">
              <a:spcAft>
                <a:spcPct val="0"/>
              </a:spcAft>
              <a:buNone/>
            </a:pPr>
            <a:r>
              <a:rPr lang="it-IT" altLang="it-IT" sz="2000" dirty="0"/>
              <a:t>considerando che il fine del Consiglio d'Europa è di realizzare un'unione </a:t>
            </a:r>
            <a:r>
              <a:rPr lang="it-IT" altLang="it-IT" sz="2000" dirty="0" err="1"/>
              <a:t>piu</a:t>
            </a:r>
            <a:r>
              <a:rPr lang="it-IT" altLang="it-IT" sz="2000" dirty="0"/>
              <a:t>̀ stretta fra i suoi membri, per salvaguardare e promuovere gli ideali e i principi che sono il loro patrimonio comune, e che tale fine è perseguito in particolare attraverso la conclusione di accordi nel campo economico e sociale;</a:t>
            </a:r>
            <a:br>
              <a:rPr lang="it-IT" altLang="it-IT" sz="2000" dirty="0"/>
            </a:br>
            <a:r>
              <a:rPr lang="it-IT" altLang="it-IT" sz="2000" dirty="0"/>
              <a:t>Desiderosi di pervenire ad uno sviluppo sostenibile fondato su un rapporto equilibrato tra i bisogni sociali, l'</a:t>
            </a:r>
            <a:r>
              <a:rPr lang="it-IT" altLang="it-IT" sz="2000" dirty="0" err="1"/>
              <a:t>attivita</a:t>
            </a:r>
            <a:r>
              <a:rPr lang="it-IT" altLang="it-IT" sz="2000" dirty="0"/>
              <a:t>̀ economica e l'ambiente</a:t>
            </a:r>
            <a:r>
              <a:rPr lang="it-IT" altLang="it-IT" dirty="0"/>
              <a:t>; </a:t>
            </a:r>
          </a:p>
        </p:txBody>
      </p:sp>
      <p:sp>
        <p:nvSpPr>
          <p:cNvPr id="3075" name="Segnaposto piè di pagina 3">
            <a:extLst>
              <a:ext uri="{FF2B5EF4-FFF2-40B4-BE49-F238E27FC236}">
                <a16:creationId xmlns:a16="http://schemas.microsoft.com/office/drawing/2014/main" id="{8CA7A0A1-1ED3-8547-9DDD-E7FB8688A0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F9F6A6DF-3EFD-4F42-AB2E-28D57299286D}" type="slidenum">
              <a:rPr lang="it-IT" altLang="it-IT" sz="1200">
                <a:solidFill>
                  <a:srgbClr val="898989"/>
                </a:solidFill>
              </a:rPr>
              <a:pPr/>
              <a:t>4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22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olo 1">
            <a:extLst>
              <a:ext uri="{FF2B5EF4-FFF2-40B4-BE49-F238E27FC236}">
                <a16:creationId xmlns:a16="http://schemas.microsoft.com/office/drawing/2014/main" id="{9FEBA29F-A3BE-0E46-979E-8415D784D3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i="1"/>
              <a:t>Convenzione europea del Paesaggio .3</a:t>
            </a:r>
          </a:p>
        </p:txBody>
      </p:sp>
      <p:sp>
        <p:nvSpPr>
          <p:cNvPr id="17410" name="Segnaposto contenuto 2">
            <a:extLst>
              <a:ext uri="{FF2B5EF4-FFF2-40B4-BE49-F238E27FC236}">
                <a16:creationId xmlns:a16="http://schemas.microsoft.com/office/drawing/2014/main" id="{B8F81E4D-E77F-5E45-A15D-F042A5F44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5489" y="2286001"/>
            <a:ext cx="8981954" cy="3768725"/>
          </a:xfrm>
        </p:spPr>
        <p:txBody>
          <a:bodyPr rtlCol="0"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it-IT" altLang="it-IT" sz="2500" dirty="0">
                <a:ea typeface="ＭＳ Ｐゴシック" panose="020B0600070205080204" pitchFamily="34" charset="-128"/>
              </a:rPr>
              <a:t>Constatando che il paesaggio svolge importanti funzioni di interesse generale, sul piano culturale, ecologico, ambientale e sociale e costituisce una risorsa favorevole all'</a:t>
            </a:r>
            <a:r>
              <a:rPr lang="it-IT" altLang="it-IT" sz="2500" dirty="0" err="1">
                <a:ea typeface="ＭＳ Ｐゴシック" panose="020B0600070205080204" pitchFamily="34" charset="-128"/>
              </a:rPr>
              <a:t>attivita</a:t>
            </a:r>
            <a:r>
              <a:rPr lang="it-IT" altLang="it-IT" sz="2500" dirty="0">
                <a:ea typeface="ＭＳ Ｐゴシック" panose="020B0600070205080204" pitchFamily="34" charset="-128"/>
              </a:rPr>
              <a:t>̀ economica, e che, se salvaguardato, gestito e pianificato in modo adeguato, </a:t>
            </a:r>
            <a:r>
              <a:rPr lang="it-IT" altLang="it-IT" sz="2500" dirty="0" err="1">
                <a:ea typeface="ＭＳ Ｐゴシック" panose="020B0600070205080204" pitchFamily="34" charset="-128"/>
              </a:rPr>
              <a:t>puo</a:t>
            </a:r>
            <a:r>
              <a:rPr lang="it-IT" altLang="it-IT" sz="2500" dirty="0">
                <a:ea typeface="ＭＳ Ｐゴシック" panose="020B0600070205080204" pitchFamily="34" charset="-128"/>
              </a:rPr>
              <a:t>̀ contribuire alla creazione di posti di lavoro;</a:t>
            </a:r>
            <a:br>
              <a:rPr lang="it-IT" altLang="it-IT" sz="2500" dirty="0">
                <a:ea typeface="ＭＳ Ｐゴシック" panose="020B0600070205080204" pitchFamily="34" charset="-128"/>
              </a:rPr>
            </a:br>
            <a:endParaRPr lang="it-IT" altLang="it-IT" sz="2500" dirty="0">
              <a:ea typeface="ＭＳ Ｐゴシック" panose="020B0600070205080204" pitchFamily="34" charset="-128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it-IT" altLang="it-IT" sz="2500" dirty="0">
                <a:ea typeface="ＭＳ Ｐゴシック" panose="020B0600070205080204" pitchFamily="34" charset="-128"/>
              </a:rPr>
              <a:t>Consapevoli del fatto che il paesaggio coopera all'elaborazione delle culture locali e rappresenta una componente fondamentale del patrimonio culturale e naturale dell'Europa, contribuendo </a:t>
            </a:r>
            <a:r>
              <a:rPr lang="it-IT" altLang="it-IT" sz="2500" dirty="0" err="1">
                <a:ea typeface="ＭＳ Ｐゴシック" panose="020B0600070205080204" pitchFamily="34" charset="-128"/>
              </a:rPr>
              <a:t>cosi'</a:t>
            </a:r>
            <a:r>
              <a:rPr lang="it-IT" altLang="it-IT" sz="2500" dirty="0">
                <a:ea typeface="ＭＳ Ｐゴシック" panose="020B0600070205080204" pitchFamily="34" charset="-128"/>
              </a:rPr>
              <a:t> al benessere e alla soddisfazione degli esseri umani e al consolidamento dell'</a:t>
            </a:r>
            <a:r>
              <a:rPr lang="it-IT" altLang="it-IT" sz="2500" dirty="0" err="1">
                <a:ea typeface="ＭＳ Ｐゴシック" panose="020B0600070205080204" pitchFamily="34" charset="-128"/>
              </a:rPr>
              <a:t>identita</a:t>
            </a:r>
            <a:r>
              <a:rPr lang="it-IT" altLang="it-IT" sz="2500" dirty="0">
                <a:ea typeface="ＭＳ Ｐゴシック" panose="020B0600070205080204" pitchFamily="34" charset="-128"/>
              </a:rPr>
              <a:t>̀ europea;</a:t>
            </a:r>
          </a:p>
        </p:txBody>
      </p:sp>
      <p:sp>
        <p:nvSpPr>
          <p:cNvPr id="4099" name="Segnaposto piè di pagina 3">
            <a:extLst>
              <a:ext uri="{FF2B5EF4-FFF2-40B4-BE49-F238E27FC236}">
                <a16:creationId xmlns:a16="http://schemas.microsoft.com/office/drawing/2014/main" id="{75B4016F-C678-C342-B599-48856D3E44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EC39A4C3-ADF0-5344-8301-C7E992AE03C0}" type="slidenum">
              <a:rPr lang="it-IT" altLang="it-IT" sz="1200">
                <a:solidFill>
                  <a:srgbClr val="898989"/>
                </a:solidFill>
              </a:rPr>
              <a:pPr/>
              <a:t>5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816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olo 1">
            <a:extLst>
              <a:ext uri="{FF2B5EF4-FFF2-40B4-BE49-F238E27FC236}">
                <a16:creationId xmlns:a16="http://schemas.microsoft.com/office/drawing/2014/main" id="{842E814E-2CF8-1E4F-9BB9-47EFE35A2A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 sz="4000" i="1">
                <a:ea typeface="ＭＳ Ｐゴシック" panose="020B0600070205080204" pitchFamily="34" charset="-128"/>
              </a:rPr>
              <a:t>Convenzione europea del Paesaggio .4</a:t>
            </a:r>
            <a:endParaRPr lang="it-IT" altLang="it-IT" sz="4000">
              <a:ea typeface="ＭＳ Ｐゴシック" panose="020B0600070205080204" pitchFamily="34" charset="-128"/>
            </a:endParaRPr>
          </a:p>
        </p:txBody>
      </p:sp>
      <p:sp>
        <p:nvSpPr>
          <p:cNvPr id="18434" name="Segnaposto contenuto 2">
            <a:extLst>
              <a:ext uri="{FF2B5EF4-FFF2-40B4-BE49-F238E27FC236}">
                <a16:creationId xmlns:a16="http://schemas.microsoft.com/office/drawing/2014/main" id="{AB45C5FF-C0BA-434D-8A8D-251CD94CD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2699" y="2286001"/>
            <a:ext cx="8593721" cy="3978275"/>
          </a:xfrm>
        </p:spPr>
        <p:txBody>
          <a:bodyPr rtlCol="0">
            <a:normAutofit fontScale="92500"/>
          </a:bodyPr>
          <a:lstStyle/>
          <a:p>
            <a:pPr marL="0" indent="0">
              <a:buNone/>
              <a:defRPr/>
            </a:pPr>
            <a:r>
              <a:rPr lang="it-IT" altLang="it-IT" sz="2400" dirty="0">
                <a:ea typeface="ＭＳ Ｐゴシック" panose="020B0600070205080204" pitchFamily="34" charset="-128"/>
              </a:rPr>
              <a:t>Riconoscendo che il paesaggio è in ogni luogo un elemento importante della </a:t>
            </a:r>
            <a:r>
              <a:rPr lang="it-IT" altLang="it-IT" sz="2400" dirty="0" err="1">
                <a:ea typeface="ＭＳ Ｐゴシック" panose="020B0600070205080204" pitchFamily="34" charset="-128"/>
              </a:rPr>
              <a:t>qualita</a:t>
            </a:r>
            <a:r>
              <a:rPr lang="it-IT" altLang="it-IT" sz="2400" dirty="0">
                <a:ea typeface="ＭＳ Ｐゴシック" panose="020B0600070205080204" pitchFamily="34" charset="-128"/>
              </a:rPr>
              <a:t>̀ della vita delle popolazioni: nelle aree urbane e nelle campagne, nei territori degradati, come in quelli di grande </a:t>
            </a:r>
            <a:r>
              <a:rPr lang="it-IT" altLang="it-IT" sz="2400" dirty="0" err="1">
                <a:ea typeface="ＭＳ Ｐゴシック" panose="020B0600070205080204" pitchFamily="34" charset="-128"/>
              </a:rPr>
              <a:t>qualita</a:t>
            </a:r>
            <a:r>
              <a:rPr lang="it-IT" altLang="it-IT" sz="2400" dirty="0">
                <a:ea typeface="ＭＳ Ｐゴシック" panose="020B0600070205080204" pitchFamily="34" charset="-128"/>
              </a:rPr>
              <a:t>̀, nelle zone considerate eccezionali, come in quelle della vita quotidiana;</a:t>
            </a:r>
            <a:br>
              <a:rPr lang="it-IT" altLang="it-IT" sz="2400" dirty="0">
                <a:ea typeface="ＭＳ Ｐゴシック" panose="020B0600070205080204" pitchFamily="34" charset="-128"/>
              </a:rPr>
            </a:br>
            <a:r>
              <a:rPr lang="it-IT" altLang="it-IT" sz="2400" dirty="0">
                <a:ea typeface="ＭＳ Ｐゴシック" panose="020B0600070205080204" pitchFamily="34" charset="-128"/>
              </a:rPr>
              <a:t>Osservando che le evoluzioni delle tecniche di produzione agricola, forestale, industriale e pianificazione mineraria e delle prassi in materia di pianificazione territoriale, urbanistica, trasporti, reti, turismo e svaghi e, </a:t>
            </a:r>
            <a:r>
              <a:rPr lang="it-IT" altLang="it-IT" sz="2400" dirty="0" err="1">
                <a:ea typeface="ＭＳ Ｐゴシック" panose="020B0600070205080204" pitchFamily="34" charset="-128"/>
              </a:rPr>
              <a:t>piu</a:t>
            </a:r>
            <a:r>
              <a:rPr lang="it-IT" altLang="it-IT" sz="2400" dirty="0">
                <a:ea typeface="ＭＳ Ｐゴシック" panose="020B0600070205080204" pitchFamily="34" charset="-128"/>
              </a:rPr>
              <a:t>̀ generalmente, i cambiamenti economici mondiali continuano, in molti casi, ad accelerare le trasformazioni dei paesaggi;</a:t>
            </a:r>
          </a:p>
        </p:txBody>
      </p:sp>
      <p:sp>
        <p:nvSpPr>
          <p:cNvPr id="5123" name="Segnaposto piè di pagina 3">
            <a:extLst>
              <a:ext uri="{FF2B5EF4-FFF2-40B4-BE49-F238E27FC236}">
                <a16:creationId xmlns:a16="http://schemas.microsoft.com/office/drawing/2014/main" id="{8E50466E-9FE4-3B47-AB55-022C38D660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46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olo 1">
            <a:extLst>
              <a:ext uri="{FF2B5EF4-FFF2-40B4-BE49-F238E27FC236}">
                <a16:creationId xmlns:a16="http://schemas.microsoft.com/office/drawing/2014/main" id="{690B3D19-240F-2045-90B6-CF6053B0BD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i="1"/>
              <a:t>Convenzione europea del Paesaggio .5</a:t>
            </a:r>
          </a:p>
        </p:txBody>
      </p:sp>
      <p:sp>
        <p:nvSpPr>
          <p:cNvPr id="6146" name="Segnaposto contenuto 2">
            <a:extLst>
              <a:ext uri="{FF2B5EF4-FFF2-40B4-BE49-F238E27FC236}">
                <a16:creationId xmlns:a16="http://schemas.microsoft.com/office/drawing/2014/main" id="{7C255B53-6D93-614F-92DD-76CE14E307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52700" y="2286000"/>
            <a:ext cx="8616870" cy="3581400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ct val="0"/>
              </a:spcAft>
              <a:buNone/>
            </a:pPr>
            <a:r>
              <a:rPr lang="it-IT" altLang="it-IT" sz="2600" dirty="0"/>
              <a:t>Desiderando soddisfare gli auspici delle popolazioni di godere di un paesaggio di </a:t>
            </a:r>
            <a:r>
              <a:rPr lang="it-IT" altLang="it-IT" sz="2600" dirty="0" err="1"/>
              <a:t>qualita</a:t>
            </a:r>
            <a:r>
              <a:rPr lang="it-IT" altLang="it-IT" sz="2600" dirty="0"/>
              <a:t>̀ e di svolgere un ruolo attivo nella sua trasformazione;</a:t>
            </a:r>
            <a:br>
              <a:rPr lang="it-IT" altLang="it-IT" sz="2600" dirty="0"/>
            </a:br>
            <a:endParaRPr lang="it-IT" altLang="it-IT" sz="2600" dirty="0"/>
          </a:p>
          <a:p>
            <a:pPr marL="0" indent="0">
              <a:spcAft>
                <a:spcPct val="0"/>
              </a:spcAft>
              <a:buNone/>
            </a:pPr>
            <a:r>
              <a:rPr lang="it-IT" altLang="it-IT" sz="2600" dirty="0"/>
              <a:t>Persuasi che il paesaggio rappresenta un elemento chiave del benessere individuale e sociale, e che la sua salvaguardia, la sua gestione e la sua pianificazione comportano diritti e </a:t>
            </a:r>
            <a:r>
              <a:rPr lang="it-IT" altLang="it-IT" sz="2600" dirty="0" err="1"/>
              <a:t>responsabilita</a:t>
            </a:r>
            <a:r>
              <a:rPr lang="it-IT" altLang="it-IT" sz="2600" dirty="0"/>
              <a:t>̀ per ciascun individuo; </a:t>
            </a:r>
          </a:p>
        </p:txBody>
      </p:sp>
      <p:sp>
        <p:nvSpPr>
          <p:cNvPr id="6147" name="Segnaposto piè di pagina 3">
            <a:extLst>
              <a:ext uri="{FF2B5EF4-FFF2-40B4-BE49-F238E27FC236}">
                <a16:creationId xmlns:a16="http://schemas.microsoft.com/office/drawing/2014/main" id="{1336B125-2880-A64C-A575-05057108DA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CA358F5F-BFDA-1247-8EF1-02DB6E2422D2}" type="slidenum">
              <a:rPr lang="it-IT" altLang="it-IT" sz="1200">
                <a:solidFill>
                  <a:srgbClr val="898989"/>
                </a:solidFill>
              </a:rPr>
              <a:pPr/>
              <a:t>7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741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olo 1">
            <a:extLst>
              <a:ext uri="{FF2B5EF4-FFF2-40B4-BE49-F238E27FC236}">
                <a16:creationId xmlns:a16="http://schemas.microsoft.com/office/drawing/2014/main" id="{549E721E-D374-324B-BE25-1BE624F956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i="1"/>
              <a:t>Convenzione europea del Paesaggio .6</a:t>
            </a:r>
          </a:p>
        </p:txBody>
      </p:sp>
      <p:sp>
        <p:nvSpPr>
          <p:cNvPr id="7170" name="Segnaposto contenuto 2">
            <a:extLst>
              <a:ext uri="{FF2B5EF4-FFF2-40B4-BE49-F238E27FC236}">
                <a16:creationId xmlns:a16="http://schemas.microsoft.com/office/drawing/2014/main" id="{CE73EB9E-EA19-F842-9289-8B139E4FF1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38400" y="2130426"/>
            <a:ext cx="8673296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altLang="it-IT" sz="1600" dirty="0">
                <a:ea typeface="ＭＳ Ｐゴシック" panose="020B0600070205080204" pitchFamily="34" charset="-128"/>
              </a:rPr>
              <a:t>Tenendo presenti i testi giuridici esistenti a livello internazionale nei settori della salvaguardia e della gestione del patrimonio naturale e culturale, della pianificazione territoriale, dell'autonomia locale e della cooperazione transfrontaliera e segnatamente </a:t>
            </a:r>
          </a:p>
          <a:p>
            <a:pPr marL="0" indent="0">
              <a:buNone/>
            </a:pPr>
            <a:r>
              <a:rPr lang="it-IT" altLang="it-IT" sz="1600" dirty="0">
                <a:ea typeface="ＭＳ Ｐゴシック" panose="020B0600070205080204" pitchFamily="34" charset="-128"/>
              </a:rPr>
              <a:t>La Convenzione relativa alla conservazione della vita selvatica e dell'ambiente naturale d'Europa (Berna, 19 settembre 1979), </a:t>
            </a:r>
          </a:p>
          <a:p>
            <a:pPr marL="0" indent="0">
              <a:buNone/>
            </a:pPr>
            <a:r>
              <a:rPr lang="it-IT" altLang="it-IT" sz="1600" dirty="0">
                <a:ea typeface="ＭＳ Ｐゴシック" panose="020B0600070205080204" pitchFamily="34" charset="-128"/>
              </a:rPr>
              <a:t>la Convenzione per la salvaguardia del patrimonio architettonico d'Europa (Granada, 3 ottobre 1985), </a:t>
            </a:r>
          </a:p>
          <a:p>
            <a:pPr marL="0" indent="0">
              <a:buNone/>
            </a:pPr>
            <a:r>
              <a:rPr lang="it-IT" altLang="it-IT" sz="1600" dirty="0">
                <a:ea typeface="ＭＳ Ｐゴシック" panose="020B0600070205080204" pitchFamily="34" charset="-128"/>
              </a:rPr>
              <a:t>la Convenzione europea per la tutela del patrimonio archeologico (rivista) (La Valletta, 16 gennaio 1992), </a:t>
            </a:r>
          </a:p>
          <a:p>
            <a:pPr marL="0" indent="0">
              <a:buNone/>
            </a:pPr>
            <a:r>
              <a:rPr lang="it-IT" altLang="it-IT" sz="1600" dirty="0">
                <a:ea typeface="ＭＳ Ｐゴシック" panose="020B0600070205080204" pitchFamily="34" charset="-128"/>
              </a:rPr>
              <a:t>la Convenzione-quadro europea sulla cooperazione transfrontaliera delle </a:t>
            </a:r>
            <a:r>
              <a:rPr lang="it-IT" altLang="it-IT" sz="1600" dirty="0" err="1">
                <a:ea typeface="ＭＳ Ｐゴシック" panose="020B0600070205080204" pitchFamily="34" charset="-128"/>
              </a:rPr>
              <a:t>collettivita</a:t>
            </a:r>
            <a:r>
              <a:rPr lang="it-IT" altLang="it-IT" sz="1600" dirty="0">
                <a:ea typeface="ＭＳ Ｐゴシック" panose="020B0600070205080204" pitchFamily="34" charset="-128"/>
              </a:rPr>
              <a:t>̀ o </a:t>
            </a:r>
            <a:r>
              <a:rPr lang="it-IT" altLang="it-IT" sz="1600" dirty="0" err="1">
                <a:ea typeface="ＭＳ Ｐゴシック" panose="020B0600070205080204" pitchFamily="34" charset="-128"/>
              </a:rPr>
              <a:t>autorita</a:t>
            </a:r>
            <a:r>
              <a:rPr lang="it-IT" altLang="it-IT" sz="1600" dirty="0">
                <a:ea typeface="ＭＳ Ｐゴシック" panose="020B0600070205080204" pitchFamily="34" charset="-128"/>
              </a:rPr>
              <a:t>̀ territoriali (Madrid, 21 maggio 1980) e i suoi protocolli addizionali, </a:t>
            </a:r>
          </a:p>
          <a:p>
            <a:pPr marL="0" indent="0">
              <a:buNone/>
            </a:pPr>
            <a:r>
              <a:rPr lang="it-IT" altLang="it-IT" sz="1600" dirty="0">
                <a:ea typeface="ＭＳ Ｐゴシック" panose="020B0600070205080204" pitchFamily="34" charset="-128"/>
              </a:rPr>
              <a:t>la Carta europea dell'autonomia locale (Strasburgo, 15 ottobre 1985), </a:t>
            </a:r>
          </a:p>
          <a:p>
            <a:pPr marL="0" indent="0">
              <a:buNone/>
            </a:pPr>
            <a:r>
              <a:rPr lang="it-IT" altLang="it-IT" sz="1600" dirty="0">
                <a:ea typeface="ＭＳ Ｐゴシック" panose="020B0600070205080204" pitchFamily="34" charset="-128"/>
              </a:rPr>
              <a:t>la Convenzione sulla </a:t>
            </a:r>
            <a:r>
              <a:rPr lang="it-IT" altLang="it-IT" sz="1600" dirty="0" err="1">
                <a:ea typeface="ＭＳ Ｐゴシック" panose="020B0600070205080204" pitchFamily="34" charset="-128"/>
              </a:rPr>
              <a:t>biodiversita</a:t>
            </a:r>
            <a:r>
              <a:rPr lang="it-IT" altLang="it-IT" sz="1600" dirty="0">
                <a:ea typeface="ＭＳ Ｐゴシック" panose="020B0600070205080204" pitchFamily="34" charset="-128"/>
              </a:rPr>
              <a:t>̀ (Rio, 5 giugno 1992), </a:t>
            </a:r>
          </a:p>
          <a:p>
            <a:pPr marL="0" indent="0">
              <a:buNone/>
            </a:pPr>
            <a:r>
              <a:rPr lang="it-IT" altLang="it-IT" sz="1600" dirty="0">
                <a:ea typeface="ＭＳ Ｐゴシック" panose="020B0600070205080204" pitchFamily="34" charset="-128"/>
              </a:rPr>
              <a:t>la Convenzione sulla tutela del patrimonio mondiale, culturale e naturale (Parigi, 16 novembre 1972), </a:t>
            </a:r>
          </a:p>
          <a:p>
            <a:pPr marL="0" indent="0">
              <a:buNone/>
            </a:pPr>
            <a:r>
              <a:rPr lang="it-IT" altLang="it-IT" sz="1600" dirty="0">
                <a:ea typeface="ＭＳ Ｐゴシック" panose="020B0600070205080204" pitchFamily="34" charset="-128"/>
              </a:rPr>
              <a:t>e la Convenzione relativa all'accesso all'informazione, alla partecipazione del pubblico al processo decisionale e all'accesso alla giustizia in materia ambientale (</a:t>
            </a:r>
            <a:r>
              <a:rPr lang="it-IT" altLang="it-IT" sz="1600" dirty="0" err="1">
                <a:ea typeface="ＭＳ Ｐゴシック" panose="020B0600070205080204" pitchFamily="34" charset="-128"/>
              </a:rPr>
              <a:t>Aarhus</a:t>
            </a:r>
            <a:r>
              <a:rPr lang="it-IT" altLang="it-IT" sz="1600" dirty="0">
                <a:ea typeface="ＭＳ Ｐゴシック" panose="020B0600070205080204" pitchFamily="34" charset="-128"/>
              </a:rPr>
              <a:t>, 25 giugno 1998) ;</a:t>
            </a:r>
          </a:p>
        </p:txBody>
      </p:sp>
      <p:sp>
        <p:nvSpPr>
          <p:cNvPr id="7171" name="Segnaposto piè di pagina 3">
            <a:extLst>
              <a:ext uri="{FF2B5EF4-FFF2-40B4-BE49-F238E27FC236}">
                <a16:creationId xmlns:a16="http://schemas.microsoft.com/office/drawing/2014/main" id="{1663E597-1F37-E74A-92D6-CD0400F45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325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>
            <a:extLst>
              <a:ext uri="{FF2B5EF4-FFF2-40B4-BE49-F238E27FC236}">
                <a16:creationId xmlns:a16="http://schemas.microsoft.com/office/drawing/2014/main" id="{51BF1A4C-367D-6149-A717-BF5240E59C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i="1"/>
              <a:t>Convenzione europea del Paesaggio.7</a:t>
            </a:r>
          </a:p>
        </p:txBody>
      </p:sp>
      <p:sp>
        <p:nvSpPr>
          <p:cNvPr id="8194" name="Segnaposto contenuto 2">
            <a:extLst>
              <a:ext uri="{FF2B5EF4-FFF2-40B4-BE49-F238E27FC236}">
                <a16:creationId xmlns:a16="http://schemas.microsoft.com/office/drawing/2014/main" id="{BF049171-995B-B843-AB97-8E0B5D9AA5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48528" y="2131008"/>
            <a:ext cx="8420100" cy="3581400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it-IT" altLang="it-IT" sz="2400" dirty="0"/>
              <a:t>Riconoscendo che la </a:t>
            </a:r>
            <a:r>
              <a:rPr lang="it-IT" altLang="it-IT" sz="2400" dirty="0" err="1"/>
              <a:t>qualita</a:t>
            </a:r>
            <a:r>
              <a:rPr lang="it-IT" altLang="it-IT" sz="2400" dirty="0"/>
              <a:t>̀ e la </a:t>
            </a:r>
            <a:r>
              <a:rPr lang="it-IT" altLang="it-IT" sz="2400" dirty="0" err="1"/>
              <a:t>diversita</a:t>
            </a:r>
            <a:r>
              <a:rPr lang="it-IT" altLang="it-IT" sz="2400" dirty="0"/>
              <a:t>̀ dei paesaggi europei costituiscono una risorsa comune per la cui salvaguardia, gestione e pianificazione occorre cooperare;</a:t>
            </a:r>
            <a:br>
              <a:rPr lang="it-IT" altLang="it-IT" sz="2400" dirty="0"/>
            </a:br>
            <a:endParaRPr lang="it-IT" altLang="it-IT" sz="2400" dirty="0"/>
          </a:p>
          <a:p>
            <a:pPr marL="0" indent="0">
              <a:spcAft>
                <a:spcPct val="0"/>
              </a:spcAft>
              <a:buNone/>
            </a:pPr>
            <a:r>
              <a:rPr lang="it-IT" altLang="it-IT" sz="2400" dirty="0"/>
              <a:t>Desiderando istituire un nuovo strumento dedicato esclusivamente alla salvaguardia, alla gestione e alla pianificazione di tutti i paesaggi europei; </a:t>
            </a:r>
          </a:p>
        </p:txBody>
      </p:sp>
      <p:sp>
        <p:nvSpPr>
          <p:cNvPr id="8195" name="Segnaposto piè di pagina 3">
            <a:extLst>
              <a:ext uri="{FF2B5EF4-FFF2-40B4-BE49-F238E27FC236}">
                <a16:creationId xmlns:a16="http://schemas.microsoft.com/office/drawing/2014/main" id="{1ECE8249-A743-314D-8A69-1D86C2361B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727589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Filo</Template>
  <TotalTime>247</TotalTime>
  <Words>738</Words>
  <Application>Microsoft Macintosh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Calibri</vt:lpstr>
      <vt:lpstr>Century Gothic</vt:lpstr>
      <vt:lpstr>Wingdings 3</vt:lpstr>
      <vt:lpstr>Filo</vt:lpstr>
      <vt:lpstr>Territorio e Società  (LE225)  Sergio Zilli a.a. 2020-2021</vt:lpstr>
      <vt:lpstr>Presentazione n. 3</vt:lpstr>
      <vt:lpstr>Convenzione europea del Paesaggio .1</vt:lpstr>
      <vt:lpstr>Convenzione europea del Paesaggio .2</vt:lpstr>
      <vt:lpstr>Convenzione europea del Paesaggio .3</vt:lpstr>
      <vt:lpstr>Convenzione europea del Paesaggio .4</vt:lpstr>
      <vt:lpstr>Convenzione europea del Paesaggio .5</vt:lpstr>
      <vt:lpstr>Convenzione europea del Paesaggio .6</vt:lpstr>
      <vt:lpstr>Convenzione europea del Paesaggio.7</vt:lpstr>
      <vt:lpstr>Convenzione europea del Paesaggio .8  Definizione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Territorio e Società (LE225)   Corso di Studio LE07 – Lettere antiche e moderne, arti, comunicazione</dc:title>
  <dc:creator>sergio zilli</dc:creator>
  <cp:lastModifiedBy>sergio zilli</cp:lastModifiedBy>
  <cp:revision>17</cp:revision>
  <dcterms:created xsi:type="dcterms:W3CDTF">2021-03-01T07:19:48Z</dcterms:created>
  <dcterms:modified xsi:type="dcterms:W3CDTF">2021-03-02T11:18:36Z</dcterms:modified>
</cp:coreProperties>
</file>