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79" r:id="rId24"/>
    <p:sldId id="281" r:id="rId25"/>
    <p:sldId id="282" r:id="rId26"/>
    <p:sldId id="283"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43" autoAdjust="0"/>
  </p:normalViewPr>
  <p:slideViewPr>
    <p:cSldViewPr>
      <p:cViewPr>
        <p:scale>
          <a:sx n="72" d="100"/>
          <a:sy n="72" d="100"/>
        </p:scale>
        <p:origin x="-124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15/03/2021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15/03/2021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 aumento</a:t>
            </a:r>
            <a:r>
              <a:rPr lang="it-IT" baseline="0" dirty="0" smtClean="0"/>
              <a:t> del tasso di interesse riduce l’investimento. La riduzione dell’investimento fa diminuire la produzione che a sua volta riduce ulteriormente il consumo e l’investimento, attraverso l’effetto del moltiplicatore.</a:t>
            </a:r>
            <a:endParaRPr lang="it-IT"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7</a:t>
            </a:fld>
            <a:endParaRPr lang="it-IT"/>
          </a:p>
        </p:txBody>
      </p:sp>
    </p:spTree>
    <p:extLst>
      <p:ext uri="{BB962C8B-B14F-4D97-AF65-F5344CB8AC3E}">
        <p14:creationId xmlns:p14="http://schemas.microsoft.com/office/powerpoint/2010/main" val="290025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L’incremento</a:t>
            </a:r>
            <a:r>
              <a:rPr lang="it-IT" baseline="0" dirty="0" smtClean="0"/>
              <a:t> delle imposte provoca una riduzione del reddito disponibile che, a sua volta induce gli individui a ridurre il consumo. Il risultato, </a:t>
            </a:r>
            <a:r>
              <a:rPr lang="it-IT" b="1" baseline="0" dirty="0" smtClean="0"/>
              <a:t>attraverso l’effetto del moltiplicatore</a:t>
            </a:r>
            <a:r>
              <a:rPr lang="it-IT" baseline="0" dirty="0" smtClean="0"/>
              <a:t>, è una diminuzione delle produzione e del reddito. La riduzione della produzione porta ad un calo dell’investimento.</a:t>
            </a:r>
            <a:endParaRPr lang="it-IT"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17</a:t>
            </a:fld>
            <a:endParaRPr lang="it-IT"/>
          </a:p>
        </p:txBody>
      </p:sp>
    </p:spTree>
    <p:extLst>
      <p:ext uri="{BB962C8B-B14F-4D97-AF65-F5344CB8AC3E}">
        <p14:creationId xmlns:p14="http://schemas.microsoft.com/office/powerpoint/2010/main" val="252271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riduzione</a:t>
            </a:r>
            <a:r>
              <a:rPr lang="it-IT" baseline="0" dirty="0" smtClean="0"/>
              <a:t> del tasso di interesse stimola l’investimento e quindi fa aumentare la domanda e la produzione. Consideriamo la composizione della produzione: l’aumento della produzione e la riduzione del tasso di interesse contribuiscono entrambi ad un aumento dell’investimento. L’aumento del reddito conduce ad un aumento del reddito disponibile e, in questo modo, del consumo. Quindi sia il consumo sia l’investimento aumentano.</a:t>
            </a:r>
            <a:endParaRPr lang="it-IT"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19</a:t>
            </a:fld>
            <a:endParaRPr lang="it-IT"/>
          </a:p>
        </p:txBody>
      </p:sp>
    </p:spTree>
    <p:extLst>
      <p:ext uri="{BB962C8B-B14F-4D97-AF65-F5344CB8AC3E}">
        <p14:creationId xmlns:p14="http://schemas.microsoft.com/office/powerpoint/2010/main" val="423063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2020</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V. Il mercato dei beni e i mercati finanziari: il modello IS-LM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F11DAC1-6809-4254-93DD-D75C212C9717}"/>
              </a:ext>
            </a:extLst>
          </p:cNvPr>
          <p:cNvSpPr>
            <a:spLocks noGrp="1"/>
          </p:cNvSpPr>
          <p:nvPr>
            <p:ph type="ctrTitle"/>
          </p:nvPr>
        </p:nvSpPr>
        <p:spPr/>
        <p:txBody>
          <a:bodyPr/>
          <a:lstStyle/>
          <a:p>
            <a:r>
              <a:rPr lang="it-IT" dirty="0"/>
              <a:t>Capitolo V.</a:t>
            </a:r>
          </a:p>
        </p:txBody>
      </p:sp>
      <p:sp>
        <p:nvSpPr>
          <p:cNvPr id="3" name="Sottotitolo 2">
            <a:extLst>
              <a:ext uri="{FF2B5EF4-FFF2-40B4-BE49-F238E27FC236}">
                <a16:creationId xmlns:a16="http://schemas.microsoft.com/office/drawing/2014/main" xmlns="" id="{1B938121-1169-4C90-A2E0-52224A4B4277}"/>
              </a:ext>
            </a:extLst>
          </p:cNvPr>
          <p:cNvSpPr>
            <a:spLocks noGrp="1"/>
          </p:cNvSpPr>
          <p:nvPr>
            <p:ph type="subTitle" idx="1"/>
          </p:nvPr>
        </p:nvSpPr>
        <p:spPr>
          <a:xfrm>
            <a:off x="0" y="3356992"/>
            <a:ext cx="9144000" cy="1752600"/>
          </a:xfrm>
        </p:spPr>
        <p:txBody>
          <a:bodyPr/>
          <a:lstStyle/>
          <a:p>
            <a:r>
              <a:rPr lang="it-IT" dirty="0"/>
              <a:t>Il mercato dei beni e i mercati finanziari: </a:t>
            </a:r>
          </a:p>
          <a:p>
            <a:r>
              <a:rPr lang="it-IT" dirty="0"/>
              <a:t>il modello IS-LM</a:t>
            </a:r>
          </a:p>
        </p:txBody>
      </p:sp>
      <p:sp>
        <p:nvSpPr>
          <p:cNvPr id="4" name="Segnaposto numero diapositiva 3">
            <a:extLst>
              <a:ext uri="{FF2B5EF4-FFF2-40B4-BE49-F238E27FC236}">
                <a16:creationId xmlns:a16="http://schemas.microsoft.com/office/drawing/2014/main" xmlns="" id="{15B91F88-9C03-4CC2-89ED-A6F37CFB395C}"/>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1142518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200" dirty="0"/>
              <a:t>2. I mercati finanziari e la curva LM</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10</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179512" y="1166018"/>
            <a:ext cx="8964487" cy="4525963"/>
          </a:xfrm>
        </p:spPr>
        <p:txBody>
          <a:bodyPr>
            <a:normAutofit fontScale="92500" lnSpcReduction="10000"/>
          </a:bodyPr>
          <a:lstStyle/>
          <a:p>
            <a:pPr marL="0" indent="0">
              <a:buNone/>
              <a:defRPr/>
            </a:pPr>
            <a:r>
              <a:rPr lang="it-IT" sz="2600" dirty="0"/>
              <a:t>Abbiamo visto che il tasso di interesse è determinato dall’uguaglianza tra domanda e offerta di moneta</a:t>
            </a:r>
            <a:endParaRPr lang="it-IT" sz="2600" b="1" dirty="0">
              <a:latin typeface="Verdana" pitchFamily="34" charset="0"/>
            </a:endParaRPr>
          </a:p>
          <a:p>
            <a:pPr marL="0" indent="0" algn="ctr">
              <a:buNone/>
              <a:defRPr/>
            </a:pPr>
            <a:endParaRPr lang="it-IT" sz="2600" dirty="0"/>
          </a:p>
          <a:p>
            <a:pPr marL="0" indent="0" algn="ctr">
              <a:buNone/>
              <a:defRPr/>
            </a:pPr>
            <a:r>
              <a:rPr lang="it-IT" sz="2600" dirty="0"/>
              <a:t>M= € YL(</a:t>
            </a:r>
            <a:r>
              <a:rPr lang="it-IT" sz="2600" i="1" dirty="0"/>
              <a:t>i</a:t>
            </a:r>
            <a:r>
              <a:rPr lang="it-IT" sz="2600" dirty="0"/>
              <a:t>)</a:t>
            </a:r>
          </a:p>
          <a:p>
            <a:pPr>
              <a:defRPr/>
            </a:pPr>
            <a:endParaRPr lang="it-IT" sz="2600" dirty="0"/>
          </a:p>
          <a:p>
            <a:pPr marL="0" indent="0">
              <a:buNone/>
              <a:defRPr/>
            </a:pPr>
            <a:r>
              <a:rPr lang="it-IT" sz="2600" dirty="0"/>
              <a:t>La variabile M sul lato sinistro è lo stock nominale di moneta. Il lato destro rappresenta la domanda di moneta, funzione del reddito nominale, €Y, e del tasso di interesse nominale, i.</a:t>
            </a:r>
          </a:p>
          <a:p>
            <a:pPr>
              <a:defRPr/>
            </a:pPr>
            <a:endParaRPr lang="it-IT" sz="2600" dirty="0"/>
          </a:p>
          <a:p>
            <a:pPr marL="0" indent="0">
              <a:buNone/>
              <a:defRPr/>
            </a:pPr>
            <a:r>
              <a:rPr lang="it-IT" sz="2600" b="1" dirty="0"/>
              <a:t>Tale equazione stabilisce una relazione tra moneta, reddito nominale e tasso di interesse.</a:t>
            </a:r>
          </a:p>
          <a:p>
            <a:pPr marL="0" indent="0">
              <a:buNone/>
            </a:pPr>
            <a:endParaRPr lang="it-IT" dirty="0"/>
          </a:p>
        </p:txBody>
      </p:sp>
    </p:spTree>
    <p:extLst>
      <p:ext uri="{BB962C8B-B14F-4D97-AF65-F5344CB8AC3E}">
        <p14:creationId xmlns:p14="http://schemas.microsoft.com/office/powerpoint/2010/main" val="4158115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2.1 Moneta reale, reddito reale e tasso di interesse</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11</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179512" y="1166018"/>
            <a:ext cx="8964488" cy="4525963"/>
          </a:xfrm>
        </p:spPr>
        <p:txBody>
          <a:bodyPr>
            <a:normAutofit fontScale="92500" lnSpcReduction="20000"/>
          </a:bodyPr>
          <a:lstStyle/>
          <a:p>
            <a:pPr marL="0" indent="0">
              <a:buNone/>
              <a:defRPr/>
            </a:pPr>
            <a:r>
              <a:rPr lang="it-IT" sz="2800" dirty="0"/>
              <a:t>Dividendo entrambi i lati per il livello dei prezzi, P, si ottiene:</a:t>
            </a:r>
          </a:p>
          <a:p>
            <a:pPr>
              <a:defRPr/>
            </a:pPr>
            <a:endParaRPr lang="it-IT" sz="2800" dirty="0"/>
          </a:p>
          <a:p>
            <a:pPr>
              <a:defRPr/>
            </a:pPr>
            <a:endParaRPr lang="it-IT" sz="2800" dirty="0"/>
          </a:p>
          <a:p>
            <a:pPr>
              <a:defRPr/>
            </a:pPr>
            <a:endParaRPr lang="it-IT" sz="2800" dirty="0"/>
          </a:p>
          <a:p>
            <a:pPr marL="0" indent="0">
              <a:buNone/>
              <a:defRPr/>
            </a:pPr>
            <a:r>
              <a:rPr lang="it-IT" sz="2800" dirty="0"/>
              <a:t>In tal modo, </a:t>
            </a:r>
            <a:r>
              <a:rPr lang="it-IT" sz="2800" b="1" dirty="0"/>
              <a:t>la condizione di equilibrio è data dall’uguaglianza tra offerta </a:t>
            </a:r>
            <a:r>
              <a:rPr lang="it-IT" sz="2800" b="1" dirty="0">
                <a:solidFill>
                  <a:srgbClr val="FF0000"/>
                </a:solidFill>
              </a:rPr>
              <a:t>reale</a:t>
            </a:r>
            <a:r>
              <a:rPr lang="it-IT" sz="2800" b="1" dirty="0"/>
              <a:t> di moneta – cioè lo stock di moneta in termini di beni e non di euro – e domanda </a:t>
            </a:r>
            <a:r>
              <a:rPr lang="it-IT" sz="2800" b="1" dirty="0">
                <a:solidFill>
                  <a:srgbClr val="FF0000"/>
                </a:solidFill>
              </a:rPr>
              <a:t>reale</a:t>
            </a:r>
            <a:r>
              <a:rPr lang="it-IT" sz="2800" b="1" dirty="0"/>
              <a:t> di moneta, che a sua volta dipende dal reddito </a:t>
            </a:r>
            <a:r>
              <a:rPr lang="it-IT" sz="2800" b="1" dirty="0">
                <a:solidFill>
                  <a:srgbClr val="FF0000"/>
                </a:solidFill>
              </a:rPr>
              <a:t>reale</a:t>
            </a:r>
            <a:r>
              <a:rPr lang="it-IT" sz="2800" b="1" dirty="0"/>
              <a:t> Y e dal tasso di interesse i</a:t>
            </a:r>
            <a:r>
              <a:rPr lang="it-IT" sz="2800" dirty="0"/>
              <a:t>.</a:t>
            </a:r>
          </a:p>
          <a:p>
            <a:pPr>
              <a:defRPr/>
            </a:pPr>
            <a:endParaRPr lang="it-IT" sz="2800" dirty="0"/>
          </a:p>
          <a:p>
            <a:pPr marL="0" indent="0">
              <a:buNone/>
              <a:defRPr/>
            </a:pPr>
            <a:r>
              <a:rPr lang="it-IT" sz="2800" dirty="0"/>
              <a:t>Questa equazione descrive l’equilibrio nel mercato della moneta, ed è utilizzata per derivare la curva LM quando la banca centrale stabilisce una certa offerta di moneta.</a:t>
            </a:r>
          </a:p>
          <a:p>
            <a:pPr marL="0" indent="0">
              <a:buNone/>
            </a:pPr>
            <a:endParaRPr lang="it-IT" dirty="0"/>
          </a:p>
        </p:txBody>
      </p:sp>
      <p:pic>
        <p:nvPicPr>
          <p:cNvPr id="5" name="Picture 7">
            <a:extLst>
              <a:ext uri="{FF2B5EF4-FFF2-40B4-BE49-F238E27FC236}">
                <a16:creationId xmlns:a16="http://schemas.microsoft.com/office/drawing/2014/main" xmlns="" id="{53089059-15A7-4E00-AE13-27B0A3223C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248" y="1700808"/>
            <a:ext cx="1215321" cy="69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6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2.2 La curva LM</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12</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179512" y="2012949"/>
            <a:ext cx="8964488" cy="4525963"/>
          </a:xfrm>
        </p:spPr>
        <p:txBody>
          <a:bodyPr>
            <a:normAutofit/>
          </a:bodyPr>
          <a:lstStyle/>
          <a:p>
            <a:pPr marL="0" indent="0">
              <a:buNone/>
              <a:defRPr/>
            </a:pPr>
            <a:r>
              <a:rPr lang="it-IT" sz="2400" dirty="0"/>
              <a:t>Tuttavia, le banche centrali moderne decidono il tasso di interesse, e aggiustano l’offerta di moneta concordemente.</a:t>
            </a:r>
          </a:p>
          <a:p>
            <a:pPr>
              <a:defRPr/>
            </a:pPr>
            <a:endParaRPr lang="it-IT" sz="2400" dirty="0"/>
          </a:p>
          <a:p>
            <a:pPr marL="0" indent="0">
              <a:buNone/>
              <a:defRPr/>
            </a:pPr>
            <a:r>
              <a:rPr lang="it-IT" sz="2400" dirty="0"/>
              <a:t>Questa considerazione ci porta a una versione semplificata della curva LM: una retta orizzontale in corrispondenza del tasso di interesse stabilito dalla banca centrale</a:t>
            </a:r>
          </a:p>
        </p:txBody>
      </p:sp>
    </p:spTree>
    <p:extLst>
      <p:ext uri="{BB962C8B-B14F-4D97-AF65-F5344CB8AC3E}">
        <p14:creationId xmlns:p14="http://schemas.microsoft.com/office/powerpoint/2010/main" val="100583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2.2 La curva LM</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13</a:t>
            </a:fld>
            <a:endParaRPr lang="it-IT"/>
          </a:p>
        </p:txBody>
      </p:sp>
      <p:pic>
        <p:nvPicPr>
          <p:cNvPr id="5" name="Immagine 4" descr="Immagine che contiene screenshot, uccello&#10;&#10;Descrizione generata automaticamente">
            <a:extLst>
              <a:ext uri="{FF2B5EF4-FFF2-40B4-BE49-F238E27FC236}">
                <a16:creationId xmlns:a16="http://schemas.microsoft.com/office/drawing/2014/main" xmlns="" id="{D413183E-8EC6-4BAB-BD86-01F05C1F6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61218"/>
            <a:ext cx="8229600" cy="3935564"/>
          </a:xfrm>
          <a:prstGeom prst="rect">
            <a:avLst/>
          </a:prstGeom>
        </p:spPr>
      </p:pic>
    </p:spTree>
    <p:extLst>
      <p:ext uri="{BB962C8B-B14F-4D97-AF65-F5344CB8AC3E}">
        <p14:creationId xmlns:p14="http://schemas.microsoft.com/office/powerpoint/2010/main" val="149358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3 Il modello IS-LM: l’equilibrio</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14</a:t>
            </a:fld>
            <a:endParaRPr lang="it-IT"/>
          </a:p>
        </p:txBody>
      </p:sp>
      <mc:AlternateContent xmlns:mc="http://schemas.openxmlformats.org/markup-compatibility/2006" xmlns:a14="http://schemas.microsoft.com/office/drawing/2010/main">
        <mc:Choice Requires="a14">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179512" y="1340768"/>
                <a:ext cx="8964488" cy="4525963"/>
              </a:xfrm>
            </p:spPr>
            <p:txBody>
              <a:bodyPr>
                <a:normAutofit/>
              </a:bodyPr>
              <a:lstStyle/>
              <a:p>
                <a:pPr marL="0" indent="0">
                  <a:buNone/>
                  <a:defRPr/>
                </a:pPr>
                <a:r>
                  <a:rPr lang="it-IT" sz="2400" dirty="0"/>
                  <a:t>Ogni punto della curva IS corrisponde a un possibile equilibrio nel mercato dei beni.</a:t>
                </a:r>
              </a:p>
              <a:p>
                <a:pPr>
                  <a:defRPr/>
                </a:pPr>
                <a:endParaRPr lang="it-IT" sz="2400" dirty="0"/>
              </a:p>
              <a:p>
                <a:pPr marL="0" indent="0">
                  <a:buNone/>
                  <a:defRPr/>
                </a:pPr>
                <a:r>
                  <a:rPr lang="it-IT" sz="2400" dirty="0"/>
                  <a:t>Ogni punto della curva LM corrisponde a un possibile equilibrio nei mercati finanziari.</a:t>
                </a:r>
              </a:p>
              <a:p>
                <a:pPr>
                  <a:defRPr/>
                </a:pPr>
                <a:endParaRPr lang="it-IT" sz="2400" dirty="0"/>
              </a:p>
              <a:p>
                <a:pPr marL="0" indent="0">
                  <a:buNone/>
                  <a:defRPr/>
                </a:pPr>
                <a:r>
                  <a:rPr lang="it-IT" sz="2400" i="1" dirty="0"/>
                  <a:t>Relazione IS</a:t>
                </a:r>
                <a:r>
                  <a:rPr lang="it-IT" sz="2400" dirty="0"/>
                  <a:t>: 		</a:t>
                </a:r>
                <a:r>
                  <a:rPr lang="it-IT" sz="2400" i="1" dirty="0"/>
                  <a:t>Y </a:t>
                </a:r>
                <a:r>
                  <a:rPr lang="it-IT" sz="2400" dirty="0"/>
                  <a:t>=</a:t>
                </a:r>
                <a:r>
                  <a:rPr lang="it-IT" sz="2400" i="1" dirty="0"/>
                  <a:t> C(Y – T) </a:t>
                </a:r>
                <a:r>
                  <a:rPr lang="it-IT" sz="2400" dirty="0"/>
                  <a:t>+</a:t>
                </a:r>
                <a:r>
                  <a:rPr lang="it-IT" sz="2400" i="1" dirty="0"/>
                  <a:t> I(Y, i) </a:t>
                </a:r>
                <a:r>
                  <a:rPr lang="it-IT" sz="2400" dirty="0"/>
                  <a:t>+</a:t>
                </a:r>
                <a:r>
                  <a:rPr lang="it-IT" sz="2400" i="1" dirty="0"/>
                  <a:t> G</a:t>
                </a:r>
              </a:p>
              <a:p>
                <a:pPr marL="0" indent="0">
                  <a:buNone/>
                  <a:defRPr/>
                </a:pPr>
                <a:r>
                  <a:rPr lang="it-IT" sz="2400" i="1" dirty="0"/>
                  <a:t>Relazione LM</a:t>
                </a:r>
                <a:r>
                  <a:rPr lang="it-IT" sz="2400" dirty="0"/>
                  <a:t>:		</a:t>
                </a:r>
                <a14:m>
                  <m:oMath xmlns:m="http://schemas.openxmlformats.org/officeDocument/2006/math">
                    <m:r>
                      <m:rPr>
                        <m:sty m:val="p"/>
                      </m:rPr>
                      <a:rPr lang="it-IT" sz="2400" b="0" i="0" smtClean="0">
                        <a:latin typeface="Cambria Math" panose="02040503050406030204" pitchFamily="18" charset="0"/>
                      </a:rPr>
                      <m:t>i</m:t>
                    </m:r>
                    <m:r>
                      <a:rPr lang="it-IT" sz="2400" b="0" i="0" smtClean="0">
                        <a:latin typeface="Cambria Math" panose="02040503050406030204" pitchFamily="18" charset="0"/>
                      </a:rPr>
                      <m:t>=</m:t>
                    </m:r>
                    <m:acc>
                      <m:accPr>
                        <m:chr m:val="̅"/>
                        <m:ctrlPr>
                          <a:rPr lang="it-IT" sz="2400" i="1" smtClean="0">
                            <a:latin typeface="Cambria Math"/>
                          </a:rPr>
                        </m:ctrlPr>
                      </m:accPr>
                      <m:e>
                        <m:r>
                          <a:rPr lang="it-IT" sz="2400" b="0" i="1" smtClean="0">
                            <a:latin typeface="Cambria Math" panose="02040503050406030204" pitchFamily="18" charset="0"/>
                          </a:rPr>
                          <m:t>𝑖</m:t>
                        </m:r>
                      </m:e>
                    </m:acc>
                  </m:oMath>
                </a14:m>
                <a:endParaRPr lang="it-IT" sz="2400" i="1" dirty="0"/>
              </a:p>
            </p:txBody>
          </p:sp>
        </mc:Choice>
        <mc:Fallback xmlns="">
          <p:sp>
            <p:nvSpPr>
              <p:cNvPr id="6" name="Segnaposto contenuto 5">
                <a:extLst>
                  <a:ext uri="{FF2B5EF4-FFF2-40B4-BE49-F238E27FC236}">
                    <a16:creationId xmlns:a16="http://schemas.microsoft.com/office/drawing/2014/main" id="{B413D31E-6CE2-4B51-9A48-B7AB5FA84EA0}"/>
                  </a:ext>
                </a:extLst>
              </p:cNvPr>
              <p:cNvSpPr>
                <a:spLocks noGrp="1" noRot="1" noChangeAspect="1" noMove="1" noResize="1" noEditPoints="1" noAdjustHandles="1" noChangeArrowheads="1" noChangeShapeType="1" noTextEdit="1"/>
              </p:cNvSpPr>
              <p:nvPr>
                <p:ph idx="1"/>
              </p:nvPr>
            </p:nvSpPr>
            <p:spPr>
              <a:xfrm>
                <a:off x="179512" y="1340768"/>
                <a:ext cx="8964488" cy="4525963"/>
              </a:xfrm>
              <a:blipFill>
                <a:blip r:embed="rId2"/>
                <a:stretch>
                  <a:fillRect l="-1020" t="-1078"/>
                </a:stretch>
              </a:blipFill>
            </p:spPr>
            <p:txBody>
              <a:bodyPr/>
              <a:lstStyle/>
              <a:p>
                <a:r>
                  <a:rPr lang="it-IT">
                    <a:noFill/>
                  </a:rPr>
                  <a:t> </a:t>
                </a:r>
              </a:p>
            </p:txBody>
          </p:sp>
        </mc:Fallback>
      </mc:AlternateContent>
    </p:spTree>
    <p:extLst>
      <p:ext uri="{BB962C8B-B14F-4D97-AF65-F5344CB8AC3E}">
        <p14:creationId xmlns:p14="http://schemas.microsoft.com/office/powerpoint/2010/main" val="410983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3 Il modello IS-LM: l’equilibrio</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15</a:t>
            </a:fld>
            <a:endParaRPr lang="it-IT"/>
          </a:p>
        </p:txBody>
      </p:sp>
      <p:pic>
        <p:nvPicPr>
          <p:cNvPr id="5" name="Immagine 4">
            <a:extLst>
              <a:ext uri="{FF2B5EF4-FFF2-40B4-BE49-F238E27FC236}">
                <a16:creationId xmlns:a16="http://schemas.microsoft.com/office/drawing/2014/main" xmlns="" id="{E0B96EAD-619E-43C5-9898-C864A9962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3010"/>
            <a:ext cx="8229600" cy="4411980"/>
          </a:xfrm>
          <a:prstGeom prst="rect">
            <a:avLst/>
          </a:prstGeom>
        </p:spPr>
      </p:pic>
    </p:spTree>
    <p:extLst>
      <p:ext uri="{BB962C8B-B14F-4D97-AF65-F5344CB8AC3E}">
        <p14:creationId xmlns:p14="http://schemas.microsoft.com/office/powerpoint/2010/main" val="230838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3.1 La politica fiscale</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16</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457200" y="1340768"/>
            <a:ext cx="8686800" cy="4525963"/>
          </a:xfrm>
        </p:spPr>
        <p:txBody>
          <a:bodyPr>
            <a:normAutofit lnSpcReduction="10000"/>
          </a:bodyPr>
          <a:lstStyle/>
          <a:p>
            <a:pPr marL="0" indent="0">
              <a:buNone/>
              <a:defRPr/>
            </a:pPr>
            <a:r>
              <a:rPr lang="it-IT" sz="2400" dirty="0"/>
              <a:t>Consideriamo:</a:t>
            </a:r>
          </a:p>
          <a:p>
            <a:pPr>
              <a:defRPr/>
            </a:pPr>
            <a:r>
              <a:rPr lang="it-IT" sz="2400" b="1" dirty="0">
                <a:solidFill>
                  <a:srgbClr val="FF0000"/>
                </a:solidFill>
              </a:rPr>
              <a:t>consolidamento fiscale: riduzione di (G-T)</a:t>
            </a:r>
          </a:p>
          <a:p>
            <a:pPr>
              <a:defRPr/>
            </a:pPr>
            <a:r>
              <a:rPr lang="it-IT" sz="2400" dirty="0">
                <a:solidFill>
                  <a:srgbClr val="FF0000"/>
                </a:solidFill>
              </a:rPr>
              <a:t>espansione fiscale: aumento di (G-T)</a:t>
            </a:r>
          </a:p>
          <a:p>
            <a:pPr marL="0" indent="0">
              <a:buNone/>
              <a:defRPr/>
            </a:pPr>
            <a:endParaRPr lang="it-IT" sz="2400" dirty="0"/>
          </a:p>
          <a:p>
            <a:pPr marL="0" indent="0">
              <a:buNone/>
              <a:defRPr/>
            </a:pPr>
            <a:r>
              <a:rPr lang="it-IT" sz="2400" dirty="0"/>
              <a:t>Per capire gli effetti delle misure di politica economica,  si possono seguire questi tre passi:</a:t>
            </a:r>
          </a:p>
          <a:p>
            <a:pPr marL="457200" indent="-457200">
              <a:buFont typeface="+mj-lt"/>
              <a:buAutoNum type="arabicPeriod"/>
              <a:defRPr/>
            </a:pPr>
            <a:r>
              <a:rPr lang="it-IT" sz="2400" dirty="0"/>
              <a:t>chiedersi quale curva è influenzata dalla variazione e in che modo.</a:t>
            </a:r>
          </a:p>
          <a:p>
            <a:pPr marL="457200" indent="-457200">
              <a:buFont typeface="+mj-lt"/>
              <a:buAutoNum type="arabicPeriod"/>
              <a:defRPr/>
            </a:pPr>
            <a:r>
              <a:rPr lang="it-IT" sz="2400" dirty="0"/>
              <a:t>chiedersi quali sono gli effetti degli spostamenti sull’equilibrio, come cambia Y ed i.</a:t>
            </a:r>
          </a:p>
          <a:p>
            <a:pPr marL="457200" indent="-457200">
              <a:buFont typeface="+mj-lt"/>
              <a:buAutoNum type="arabicPeriod"/>
              <a:defRPr/>
            </a:pPr>
            <a:r>
              <a:rPr lang="it-IT" sz="2400" dirty="0"/>
              <a:t>descrivere a parole ciò che è successo.</a:t>
            </a:r>
          </a:p>
        </p:txBody>
      </p:sp>
    </p:spTree>
    <p:extLst>
      <p:ext uri="{BB962C8B-B14F-4D97-AF65-F5344CB8AC3E}">
        <p14:creationId xmlns:p14="http://schemas.microsoft.com/office/powerpoint/2010/main" val="129259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3.1 La politica fiscale</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17</a:t>
            </a:fld>
            <a:endParaRPr lang="it-IT"/>
          </a:p>
        </p:txBody>
      </p:sp>
      <p:pic>
        <p:nvPicPr>
          <p:cNvPr id="5" name="Immagine 4">
            <a:extLst>
              <a:ext uri="{FF2B5EF4-FFF2-40B4-BE49-F238E27FC236}">
                <a16:creationId xmlns:a16="http://schemas.microsoft.com/office/drawing/2014/main" xmlns="" id="{E323B8CA-AEC5-4AD2-B3FC-4DE6DCA4A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40" y="1340111"/>
            <a:ext cx="8795320" cy="4177777"/>
          </a:xfrm>
          <a:prstGeom prst="rect">
            <a:avLst/>
          </a:prstGeom>
        </p:spPr>
      </p:pic>
    </p:spTree>
    <p:extLst>
      <p:ext uri="{BB962C8B-B14F-4D97-AF65-F5344CB8AC3E}">
        <p14:creationId xmlns:p14="http://schemas.microsoft.com/office/powerpoint/2010/main" val="30079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3.2 Politica monetaria</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18</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457200" y="1340768"/>
            <a:ext cx="8229600" cy="4525963"/>
          </a:xfrm>
        </p:spPr>
        <p:txBody>
          <a:bodyPr>
            <a:normAutofit/>
          </a:bodyPr>
          <a:lstStyle/>
          <a:p>
            <a:pPr marL="0" indent="0">
              <a:buNone/>
              <a:defRPr/>
            </a:pPr>
            <a:r>
              <a:rPr lang="it-IT" sz="2400" dirty="0"/>
              <a:t>Consideriamo:</a:t>
            </a:r>
          </a:p>
          <a:p>
            <a:pPr>
              <a:defRPr/>
            </a:pPr>
            <a:r>
              <a:rPr lang="it-IT" sz="2400" b="1" dirty="0">
                <a:solidFill>
                  <a:srgbClr val="FF0000"/>
                </a:solidFill>
              </a:rPr>
              <a:t>Espansione monetaria: aumento di M</a:t>
            </a:r>
          </a:p>
          <a:p>
            <a:pPr>
              <a:defRPr/>
            </a:pPr>
            <a:r>
              <a:rPr lang="it-IT" sz="2400" b="1" dirty="0">
                <a:solidFill>
                  <a:srgbClr val="FF0000"/>
                </a:solidFill>
              </a:rPr>
              <a:t>Contrazione monetaria: riduzione di M</a:t>
            </a:r>
          </a:p>
          <a:p>
            <a:pPr marL="0" indent="0">
              <a:buNone/>
              <a:defRPr/>
            </a:pPr>
            <a:endParaRPr lang="it-IT" sz="2400" dirty="0"/>
          </a:p>
          <a:p>
            <a:pPr marL="0" indent="0">
              <a:buNone/>
              <a:defRPr/>
            </a:pPr>
            <a:r>
              <a:rPr lang="it-IT" sz="2400" dirty="0"/>
              <a:t>La prima causa uno spostamento verso il basso di LM.</a:t>
            </a:r>
          </a:p>
          <a:p>
            <a:pPr marL="0" indent="0">
              <a:buNone/>
              <a:defRPr/>
            </a:pPr>
            <a:r>
              <a:rPr lang="it-IT" sz="2400" dirty="0"/>
              <a:t>La seconda causa uno spostamento verso l’alto di LM.</a:t>
            </a:r>
          </a:p>
        </p:txBody>
      </p:sp>
    </p:spTree>
    <p:extLst>
      <p:ext uri="{BB962C8B-B14F-4D97-AF65-F5344CB8AC3E}">
        <p14:creationId xmlns:p14="http://schemas.microsoft.com/office/powerpoint/2010/main" val="116406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3.2 Politica monetaria</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19</a:t>
            </a:fld>
            <a:endParaRPr lang="it-IT"/>
          </a:p>
        </p:txBody>
      </p:sp>
      <p:pic>
        <p:nvPicPr>
          <p:cNvPr id="5" name="Immagine 4">
            <a:extLst>
              <a:ext uri="{FF2B5EF4-FFF2-40B4-BE49-F238E27FC236}">
                <a16:creationId xmlns:a16="http://schemas.microsoft.com/office/drawing/2014/main" xmlns="" id="{21B8C5CB-4196-49D3-9F46-674271161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51896"/>
            <a:ext cx="8686800" cy="4154207"/>
          </a:xfrm>
          <a:prstGeom prst="rect">
            <a:avLst/>
          </a:prstGeom>
        </p:spPr>
      </p:pic>
    </p:spTree>
    <p:extLst>
      <p:ext uri="{BB962C8B-B14F-4D97-AF65-F5344CB8AC3E}">
        <p14:creationId xmlns:p14="http://schemas.microsoft.com/office/powerpoint/2010/main" val="108751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200" dirty="0"/>
              <a:t>1. Il mercato dei beni e la curva IS</a:t>
            </a:r>
          </a:p>
        </p:txBody>
      </p:sp>
      <p:sp>
        <p:nvSpPr>
          <p:cNvPr id="3" name="Segnaposto contenuto 2">
            <a:extLst>
              <a:ext uri="{FF2B5EF4-FFF2-40B4-BE49-F238E27FC236}">
                <a16:creationId xmlns:a16="http://schemas.microsoft.com/office/drawing/2014/main" xmlns="" id="{F66A93F4-304A-40CA-86FF-32F251B07087}"/>
              </a:ext>
            </a:extLst>
          </p:cNvPr>
          <p:cNvSpPr>
            <a:spLocks noGrp="1"/>
          </p:cNvSpPr>
          <p:nvPr>
            <p:ph idx="1"/>
          </p:nvPr>
        </p:nvSpPr>
        <p:spPr>
          <a:xfrm>
            <a:off x="395536" y="1382042"/>
            <a:ext cx="8352928" cy="4525963"/>
          </a:xfrm>
        </p:spPr>
        <p:txBody>
          <a:bodyPr>
            <a:normAutofit/>
          </a:bodyPr>
          <a:lstStyle/>
          <a:p>
            <a:pPr marL="0" indent="0">
              <a:buFontTx/>
              <a:buNone/>
              <a:defRPr/>
            </a:pPr>
            <a:r>
              <a:rPr lang="it-IT" sz="2400" dirty="0"/>
              <a:t>L’equilibrio nel mercato dei beni attraverso la condizione di uguaglianza tra produzione, Y, e domanda, Z, è definito dalla relazione IS.</a:t>
            </a:r>
          </a:p>
          <a:p>
            <a:pPr marL="0" indent="0">
              <a:buFontTx/>
              <a:buNone/>
              <a:defRPr/>
            </a:pPr>
            <a:r>
              <a:rPr lang="it-IT" sz="2400" dirty="0"/>
              <a:t>Assumendo che il consumo sia funzione del reddito disponibile e considerando investimento, spesa pubblica e imposte variabili esogene, si ha che la condizione di equilibrio è data da:</a:t>
            </a:r>
          </a:p>
          <a:p>
            <a:pPr>
              <a:buFontTx/>
              <a:buNone/>
              <a:defRPr/>
            </a:pPr>
            <a:endParaRPr lang="it-IT" sz="2400" dirty="0"/>
          </a:p>
          <a:p>
            <a:pPr>
              <a:buFontTx/>
              <a:buNone/>
              <a:defRPr/>
            </a:pPr>
            <a:endParaRPr lang="it-IT" sz="2400" dirty="0"/>
          </a:p>
          <a:p>
            <a:pPr>
              <a:buFontTx/>
              <a:buNone/>
              <a:defRPr/>
            </a:pPr>
            <a:r>
              <a:rPr lang="it-IT" sz="2400" dirty="0"/>
              <a:t>Si noti che il tasso di interesse non influenza la domanda di beni.</a:t>
            </a:r>
          </a:p>
          <a:p>
            <a:pPr marL="0" indent="0">
              <a:buNone/>
            </a:pPr>
            <a:endParaRPr lang="it-IT" dirty="0"/>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2</a:t>
            </a:fld>
            <a:endParaRPr lang="it-IT"/>
          </a:p>
        </p:txBody>
      </p:sp>
      <p:graphicFrame>
        <p:nvGraphicFramePr>
          <p:cNvPr id="5" name="Object 7">
            <a:extLst>
              <a:ext uri="{FF2B5EF4-FFF2-40B4-BE49-F238E27FC236}">
                <a16:creationId xmlns:a16="http://schemas.microsoft.com/office/drawing/2014/main" xmlns="" id="{9AB0AE2A-1E01-4757-9F90-392A31043203}"/>
              </a:ext>
            </a:extLst>
          </p:cNvPr>
          <p:cNvGraphicFramePr>
            <a:graphicFrameLocks noChangeAspect="1"/>
          </p:cNvGraphicFramePr>
          <p:nvPr>
            <p:extLst>
              <p:ext uri="{D42A27DB-BD31-4B8C-83A1-F6EECF244321}">
                <p14:modId xmlns:p14="http://schemas.microsoft.com/office/powerpoint/2010/main" val="2940810064"/>
              </p:ext>
            </p:extLst>
          </p:nvPr>
        </p:nvGraphicFramePr>
        <p:xfrm>
          <a:off x="3153317" y="3861048"/>
          <a:ext cx="2837365" cy="482652"/>
        </p:xfrm>
        <a:graphic>
          <a:graphicData uri="http://schemas.openxmlformats.org/presentationml/2006/ole">
            <mc:AlternateContent xmlns:mc="http://schemas.openxmlformats.org/markup-compatibility/2006">
              <mc:Choice xmlns:v="urn:schemas-microsoft-com:vml" Requires="v">
                <p:oleObj spid="_x0000_s1054" name="Equation" r:id="rId3" imgW="1346200" imgH="228600" progId="Equation.COEE2">
                  <p:embed/>
                </p:oleObj>
              </mc:Choice>
              <mc:Fallback>
                <p:oleObj name="Equation" r:id="rId3" imgW="1346200" imgH="228600" progId="Equation.COEE2">
                  <p:embed/>
                  <p:pic>
                    <p:nvPicPr>
                      <p:cNvPr id="3079" name="Object 7">
                        <a:extLst>
                          <a:ext uri="{FF2B5EF4-FFF2-40B4-BE49-F238E27FC236}">
                            <a16:creationId xmlns:a16="http://schemas.microsoft.com/office/drawing/2014/main" xmlns="" id="{DBF411FF-954A-464D-B800-2F63E790C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317" y="3861048"/>
                        <a:ext cx="2837365" cy="48265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258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4. Un mix di politica economica</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20</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179512" y="1340768"/>
            <a:ext cx="8964488" cy="4525963"/>
          </a:xfrm>
        </p:spPr>
        <p:txBody>
          <a:bodyPr>
            <a:normAutofit/>
          </a:bodyPr>
          <a:lstStyle/>
          <a:p>
            <a:pPr marL="0" indent="0">
              <a:buNone/>
              <a:defRPr/>
            </a:pPr>
            <a:r>
              <a:rPr lang="it-IT" sz="2400" dirty="0"/>
              <a:t>Nella pratica, politica fiscale e monetaria sono utilizzate insieme. </a:t>
            </a:r>
            <a:r>
              <a:rPr lang="it-IT" sz="2400" dirty="0">
                <a:solidFill>
                  <a:srgbClr val="FF0000"/>
                </a:solidFill>
              </a:rPr>
              <a:t>La combinazione delle due politiche è detto mix di politica economica</a:t>
            </a:r>
            <a:r>
              <a:rPr lang="it-IT" sz="2400" dirty="0"/>
              <a:t>.</a:t>
            </a:r>
          </a:p>
          <a:p>
            <a:pPr marL="0" indent="0">
              <a:buNone/>
              <a:defRPr/>
            </a:pPr>
            <a:r>
              <a:rPr lang="it-IT" sz="2400" dirty="0"/>
              <a:t/>
            </a:r>
            <a:br>
              <a:rPr lang="it-IT" sz="2400" dirty="0"/>
            </a:br>
            <a:r>
              <a:rPr lang="it-IT" sz="2400" dirty="0"/>
              <a:t>Talvolta le due politiche andranno nella stessa direzione, qualora vi sia, ad esempio, bisogno di aumentare la produzione.</a:t>
            </a:r>
            <a:br>
              <a:rPr lang="it-IT" sz="2400" dirty="0"/>
            </a:br>
            <a:endParaRPr lang="it-IT" sz="2400" dirty="0"/>
          </a:p>
          <a:p>
            <a:pPr marL="0" indent="0">
              <a:buNone/>
              <a:defRPr/>
            </a:pPr>
            <a:r>
              <a:rPr lang="it-IT" sz="2400" dirty="0"/>
              <a:t>Altre volte, il giusto mix richiede che vadano in direzione opposta.</a:t>
            </a:r>
          </a:p>
        </p:txBody>
      </p:sp>
    </p:spTree>
    <p:extLst>
      <p:ext uri="{BB962C8B-B14F-4D97-AF65-F5344CB8AC3E}">
        <p14:creationId xmlns:p14="http://schemas.microsoft.com/office/powerpoint/2010/main" val="4287294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4. Un mix di politica economica</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21</a:t>
            </a:fld>
            <a:endParaRPr lang="it-IT"/>
          </a:p>
        </p:txBody>
      </p:sp>
      <p:pic>
        <p:nvPicPr>
          <p:cNvPr id="5" name="Immagine 4">
            <a:extLst>
              <a:ext uri="{FF2B5EF4-FFF2-40B4-BE49-F238E27FC236}">
                <a16:creationId xmlns:a16="http://schemas.microsoft.com/office/drawing/2014/main" xmlns="" id="{9FCC4E36-B11D-410B-A130-966C3ABE7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94" y="1349263"/>
            <a:ext cx="8697812" cy="4159473"/>
          </a:xfrm>
          <a:prstGeom prst="rect">
            <a:avLst/>
          </a:prstGeom>
        </p:spPr>
      </p:pic>
    </p:spTree>
    <p:extLst>
      <p:ext uri="{BB962C8B-B14F-4D97-AF65-F5344CB8AC3E}">
        <p14:creationId xmlns:p14="http://schemas.microsoft.com/office/powerpoint/2010/main" val="1703539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4. Un mix di politica economica</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22</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179512" y="1340768"/>
            <a:ext cx="8964488" cy="4525963"/>
          </a:xfrm>
        </p:spPr>
        <p:txBody>
          <a:bodyPr>
            <a:normAutofit/>
          </a:bodyPr>
          <a:lstStyle/>
          <a:p>
            <a:pPr marL="0" indent="0">
              <a:buNone/>
              <a:defRPr/>
            </a:pPr>
            <a:r>
              <a:rPr lang="it-IT" sz="2400" dirty="0"/>
              <a:t>La politica monetaria e la politica fiscale hanno effetti diversi sulla composizione della produzione:</a:t>
            </a:r>
          </a:p>
          <a:p>
            <a:pPr>
              <a:defRPr/>
            </a:pPr>
            <a:r>
              <a:rPr lang="it-IT" sz="2400" dirty="0"/>
              <a:t>una riduzione delle imposte agisce più sul consumo che sull’investimento, facendo aumentare il primo più del secondo</a:t>
            </a:r>
          </a:p>
          <a:p>
            <a:pPr>
              <a:defRPr/>
            </a:pPr>
            <a:r>
              <a:rPr lang="it-IT" sz="2400" dirty="0"/>
              <a:t>una riduzione del tasso di interesse agisce più sull’investimento che sul consumo, facendo aumentare più il primo del secondo</a:t>
            </a:r>
          </a:p>
          <a:p>
            <a:pPr>
              <a:defRPr/>
            </a:pPr>
            <a:endParaRPr lang="it-IT" sz="2400" dirty="0"/>
          </a:p>
          <a:p>
            <a:pPr marL="0" indent="0">
              <a:buNone/>
              <a:defRPr/>
            </a:pPr>
            <a:r>
              <a:rPr lang="it-IT" sz="2400" dirty="0"/>
              <a:t>Sia la politica monetaria sia la politica fiscale potrebbero non funzionare perfettamente. Nell’evenienza che una politica economica non funzioni come sperato, è preferibile ricorrere a entrambe.</a:t>
            </a:r>
          </a:p>
        </p:txBody>
      </p:sp>
    </p:spTree>
    <p:extLst>
      <p:ext uri="{BB962C8B-B14F-4D97-AF65-F5344CB8AC3E}">
        <p14:creationId xmlns:p14="http://schemas.microsoft.com/office/powerpoint/2010/main" val="3077115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100" dirty="0"/>
              <a:t>4. Un mix di politica economica</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23</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179512" y="1340768"/>
            <a:ext cx="8964488" cy="4525963"/>
          </a:xfrm>
        </p:spPr>
        <p:txBody>
          <a:bodyPr>
            <a:normAutofit/>
          </a:bodyPr>
          <a:lstStyle/>
          <a:p>
            <a:pPr marL="0" indent="0">
              <a:buNone/>
              <a:defRPr/>
            </a:pPr>
            <a:r>
              <a:rPr lang="it-IT" sz="2400" dirty="0"/>
              <a:t>Sono svariate le ragioni per cui i policy-maker potrebbero voler utilizzare mix in cui le due politiche vanno in direzioni diverse:</a:t>
            </a:r>
          </a:p>
          <a:p>
            <a:pPr>
              <a:defRPr/>
            </a:pPr>
            <a:endParaRPr lang="it-IT" sz="2400" dirty="0"/>
          </a:p>
          <a:p>
            <a:pPr>
              <a:defRPr/>
            </a:pPr>
            <a:r>
              <a:rPr lang="it-IT" sz="2400" dirty="0"/>
              <a:t>quando la banca centrale vuole aumentare il tasso di interesse per contenere l’inflazione e il governo adotta una politica fiscale espansiva per evitare una recessione</a:t>
            </a:r>
          </a:p>
          <a:p>
            <a:pPr>
              <a:defRPr/>
            </a:pPr>
            <a:r>
              <a:rPr lang="it-IT" sz="2400" dirty="0"/>
              <a:t>quando il governo vuole ridurre la spesa e/o aumentare le imposte per migliorare il saldo di bilancio e la banca centrale riduce il tasso di interesse per evitare una recessione</a:t>
            </a:r>
          </a:p>
        </p:txBody>
      </p:sp>
    </p:spTree>
    <p:extLst>
      <p:ext uri="{BB962C8B-B14F-4D97-AF65-F5344CB8AC3E}">
        <p14:creationId xmlns:p14="http://schemas.microsoft.com/office/powerpoint/2010/main" val="3677810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0" y="409228"/>
            <a:ext cx="9144000" cy="1143000"/>
          </a:xfrm>
        </p:spPr>
        <p:txBody>
          <a:bodyPr/>
          <a:lstStyle/>
          <a:p>
            <a:r>
              <a:rPr lang="it-IT" sz="3100" dirty="0"/>
              <a:t>5. Il modello IS-LM descrive davvero</a:t>
            </a:r>
            <a:br>
              <a:rPr lang="it-IT" sz="3100" dirty="0"/>
            </a:br>
            <a:r>
              <a:rPr lang="it-IT" sz="3100" dirty="0"/>
              <a:t>quello che succede nella realtà?</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24</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179512" y="1552228"/>
            <a:ext cx="8964488" cy="4525963"/>
          </a:xfrm>
        </p:spPr>
        <p:txBody>
          <a:bodyPr>
            <a:normAutofit/>
          </a:bodyPr>
          <a:lstStyle/>
          <a:p>
            <a:pPr marL="0" indent="0">
              <a:buNone/>
              <a:defRPr/>
            </a:pPr>
            <a:r>
              <a:rPr lang="it-IT" sz="2400" dirty="0"/>
              <a:t>Finora abbiamo ignorato la dinamica di aggiustamento, immaginando che il movimento fosse istantaneo.</a:t>
            </a:r>
          </a:p>
          <a:p>
            <a:pPr marL="0" indent="0">
              <a:buNone/>
              <a:defRPr/>
            </a:pPr>
            <a:endParaRPr lang="it-IT" sz="2400" dirty="0"/>
          </a:p>
          <a:p>
            <a:pPr marL="0" indent="0">
              <a:buNone/>
              <a:defRPr/>
            </a:pPr>
            <a:r>
              <a:rPr lang="it-IT" sz="2400" dirty="0"/>
              <a:t>Descrivere con precisione il processo di aggiustamento è complesso. L’implicazione principale è però immediata: ci vuole tempo prima che la produzione si aggiusti in seguito a variazioni di politica fiscale e/o monetaria.</a:t>
            </a:r>
          </a:p>
          <a:p>
            <a:pPr marL="0" indent="0">
              <a:buNone/>
              <a:defRPr/>
            </a:pPr>
            <a:endParaRPr lang="it-IT" sz="2400" dirty="0"/>
          </a:p>
          <a:p>
            <a:pPr marL="0" indent="0">
              <a:buNone/>
              <a:defRPr/>
            </a:pPr>
            <a:r>
              <a:rPr lang="it-IT" sz="2400" dirty="0"/>
              <a:t>Quanto? Per rispondere a ciò si procede con analisi econometriche.</a:t>
            </a:r>
          </a:p>
        </p:txBody>
      </p:sp>
    </p:spTree>
    <p:extLst>
      <p:ext uri="{BB962C8B-B14F-4D97-AF65-F5344CB8AC3E}">
        <p14:creationId xmlns:p14="http://schemas.microsoft.com/office/powerpoint/2010/main" val="1289935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0" y="409228"/>
            <a:ext cx="9144000" cy="1143000"/>
          </a:xfrm>
        </p:spPr>
        <p:txBody>
          <a:bodyPr/>
          <a:lstStyle/>
          <a:p>
            <a:r>
              <a:rPr lang="it-IT" sz="2550" dirty="0"/>
              <a:t>5. Il modello IS-LM descrive davvero quello che succede nella realtà?</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25</a:t>
            </a:fld>
            <a:endParaRPr lang="it-IT"/>
          </a:p>
        </p:txBody>
      </p:sp>
      <p:pic>
        <p:nvPicPr>
          <p:cNvPr id="5" name="Immagine 4" descr="Immagine che contiene testo, mappa&#10;&#10;Descrizione generata automaticamente">
            <a:extLst>
              <a:ext uri="{FF2B5EF4-FFF2-40B4-BE49-F238E27FC236}">
                <a16:creationId xmlns:a16="http://schemas.microsoft.com/office/drawing/2014/main" xmlns="" id="{8D4B3D57-2B45-4D39-817C-3C388ECA81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7032" y="880065"/>
            <a:ext cx="4359224" cy="5097870"/>
          </a:xfrm>
          <a:prstGeom prst="rect">
            <a:avLst/>
          </a:prstGeom>
        </p:spPr>
      </p:pic>
      <p:sp>
        <p:nvSpPr>
          <p:cNvPr id="3" name="CasellaDiTesto 2">
            <a:extLst>
              <a:ext uri="{FF2B5EF4-FFF2-40B4-BE49-F238E27FC236}">
                <a16:creationId xmlns:a16="http://schemas.microsoft.com/office/drawing/2014/main" xmlns="" id="{447AD113-48BD-4E05-82AE-97D53BA7C3BB}"/>
              </a:ext>
            </a:extLst>
          </p:cNvPr>
          <p:cNvSpPr txBox="1"/>
          <p:nvPr/>
        </p:nvSpPr>
        <p:spPr>
          <a:xfrm>
            <a:off x="107504" y="1124744"/>
            <a:ext cx="2520280" cy="1384995"/>
          </a:xfrm>
          <a:prstGeom prst="rect">
            <a:avLst/>
          </a:prstGeom>
          <a:noFill/>
        </p:spPr>
        <p:txBody>
          <a:bodyPr wrap="square" rtlCol="0">
            <a:spAutoFit/>
          </a:bodyPr>
          <a:lstStyle/>
          <a:p>
            <a:r>
              <a:rPr lang="it-IT" sz="1400" dirty="0"/>
              <a:t>Fonte: G. </a:t>
            </a:r>
            <a:r>
              <a:rPr lang="it-IT" sz="1400" dirty="0" err="1"/>
              <a:t>Peersman</a:t>
            </a:r>
            <a:r>
              <a:rPr lang="it-IT" sz="1400" dirty="0"/>
              <a:t> e F. </a:t>
            </a:r>
            <a:r>
              <a:rPr lang="it-IT" sz="1400" dirty="0" err="1"/>
              <a:t>Smets</a:t>
            </a:r>
            <a:r>
              <a:rPr lang="it-IT" sz="1400" dirty="0"/>
              <a:t>, The </a:t>
            </a:r>
            <a:r>
              <a:rPr lang="it-IT" sz="1400" dirty="0" err="1"/>
              <a:t>Monetary</a:t>
            </a:r>
            <a:r>
              <a:rPr lang="it-IT" sz="1400" dirty="0"/>
              <a:t> Transmission </a:t>
            </a:r>
            <a:r>
              <a:rPr lang="it-IT" sz="1400" dirty="0" err="1"/>
              <a:t>Mechanism</a:t>
            </a:r>
            <a:r>
              <a:rPr lang="it-IT" sz="1400" dirty="0"/>
              <a:t> in the Euro Area: More </a:t>
            </a:r>
            <a:r>
              <a:rPr lang="it-IT" sz="1400" dirty="0" err="1"/>
              <a:t>Evidence</a:t>
            </a:r>
            <a:r>
              <a:rPr lang="it-IT" sz="1400" dirty="0"/>
              <a:t> from </a:t>
            </a:r>
            <a:r>
              <a:rPr lang="it-IT" sz="1400" dirty="0" err="1"/>
              <a:t>Var</a:t>
            </a:r>
            <a:r>
              <a:rPr lang="it-IT" sz="1400" dirty="0"/>
              <a:t> Analysis, </a:t>
            </a:r>
            <a:r>
              <a:rPr lang="it-IT" sz="1400" dirty="0" err="1"/>
              <a:t>Working</a:t>
            </a:r>
            <a:r>
              <a:rPr lang="it-IT" sz="1400" dirty="0"/>
              <a:t> Paper n. 91, dicembre 2001</a:t>
            </a:r>
          </a:p>
        </p:txBody>
      </p:sp>
    </p:spTree>
    <p:extLst>
      <p:ext uri="{BB962C8B-B14F-4D97-AF65-F5344CB8AC3E}">
        <p14:creationId xmlns:p14="http://schemas.microsoft.com/office/powerpoint/2010/main" val="753243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26</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179512" y="2420888"/>
            <a:ext cx="8964488" cy="2520280"/>
          </a:xfrm>
        </p:spPr>
        <p:txBody>
          <a:bodyPr>
            <a:normAutofit/>
          </a:bodyPr>
          <a:lstStyle/>
          <a:p>
            <a:pPr marL="0" indent="0">
              <a:buNone/>
            </a:pPr>
            <a:r>
              <a:rPr lang="it-IT" sz="2900" dirty="0">
                <a:latin typeface="+mj-lt"/>
              </a:rPr>
              <a:t>Il punto fondamentale di questo capitolo è:</a:t>
            </a:r>
            <a:br>
              <a:rPr lang="it-IT" sz="2900" dirty="0">
                <a:latin typeface="+mj-lt"/>
              </a:rPr>
            </a:br>
            <a:r>
              <a:rPr lang="it-IT" sz="2900" dirty="0">
                <a:latin typeface="+mj-lt"/>
              </a:rPr>
              <a:t>nel breve periodo, la produzione è determinata dall’equilibrio nel mercato dei beni e nei mercati finanziari.</a:t>
            </a:r>
          </a:p>
        </p:txBody>
      </p:sp>
    </p:spTree>
    <p:extLst>
      <p:ext uri="{BB962C8B-B14F-4D97-AF65-F5344CB8AC3E}">
        <p14:creationId xmlns:p14="http://schemas.microsoft.com/office/powerpoint/2010/main" val="300928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200" dirty="0"/>
              <a:t>1.1 Investimento, vendite e tasso di interesse</a:t>
            </a:r>
          </a:p>
        </p:txBody>
      </p:sp>
      <p:sp>
        <p:nvSpPr>
          <p:cNvPr id="3" name="Segnaposto contenuto 2">
            <a:extLst>
              <a:ext uri="{FF2B5EF4-FFF2-40B4-BE49-F238E27FC236}">
                <a16:creationId xmlns:a16="http://schemas.microsoft.com/office/drawing/2014/main" xmlns="" id="{F66A93F4-304A-40CA-86FF-32F251B07087}"/>
              </a:ext>
            </a:extLst>
          </p:cNvPr>
          <p:cNvSpPr>
            <a:spLocks noGrp="1"/>
          </p:cNvSpPr>
          <p:nvPr>
            <p:ph idx="1"/>
          </p:nvPr>
        </p:nvSpPr>
        <p:spPr>
          <a:xfrm>
            <a:off x="493160" y="1382042"/>
            <a:ext cx="8650840" cy="4525963"/>
          </a:xfrm>
        </p:spPr>
        <p:txBody>
          <a:bodyPr>
            <a:normAutofit/>
          </a:bodyPr>
          <a:lstStyle/>
          <a:p>
            <a:pPr>
              <a:buFontTx/>
              <a:buNone/>
            </a:pPr>
            <a:r>
              <a:rPr lang="it-IT" altLang="it-IT" sz="2400" dirty="0"/>
              <a:t>Finora, abbiamo considerato l’investimento esogeno, per semplicità. In realtà, esso dipende principalmente da due fattori:</a:t>
            </a:r>
          </a:p>
          <a:p>
            <a:r>
              <a:rPr lang="it-IT" altLang="it-IT" sz="2400" i="1" dirty="0"/>
              <a:t>il livello delle vendite</a:t>
            </a:r>
          </a:p>
          <a:p>
            <a:r>
              <a:rPr lang="it-IT" altLang="it-IT" sz="2400" i="1" dirty="0"/>
              <a:t>il tasso di interesse</a:t>
            </a:r>
          </a:p>
          <a:p>
            <a:pPr>
              <a:buFontTx/>
              <a:buNone/>
            </a:pPr>
            <a:r>
              <a:rPr lang="it-IT" altLang="it-IT" sz="2400" dirty="0"/>
              <a:t>Ipotizzeremo quindi la seguente funzione per l’investimento:</a:t>
            </a:r>
          </a:p>
          <a:p>
            <a:pPr>
              <a:buFontTx/>
              <a:buNone/>
            </a:pPr>
            <a:endParaRPr lang="it-IT" altLang="it-IT" sz="2400" dirty="0"/>
          </a:p>
          <a:p>
            <a:pPr>
              <a:buFontTx/>
              <a:buNone/>
            </a:pPr>
            <a:endParaRPr lang="it-IT" altLang="it-IT" sz="2400" dirty="0"/>
          </a:p>
          <a:p>
            <a:r>
              <a:rPr lang="it-IT" altLang="it-IT" sz="2400" dirty="0">
                <a:solidFill>
                  <a:srgbClr val="FF0000"/>
                </a:solidFill>
                <a:sym typeface="Symbol" panose="05050102010706020507" pitchFamily="18" charset="2"/>
              </a:rPr>
              <a:t>u</a:t>
            </a:r>
            <a:r>
              <a:rPr lang="it-IT" altLang="it-IT" sz="2400" dirty="0">
                <a:solidFill>
                  <a:srgbClr val="FF0000"/>
                </a:solidFill>
              </a:rPr>
              <a:t>n </a:t>
            </a:r>
            <a:r>
              <a:rPr lang="it-IT" altLang="it-IT" sz="2400" dirty="0">
                <a:solidFill>
                  <a:srgbClr val="FF0000"/>
                </a:solidFill>
                <a:sym typeface="Symbol" panose="05050102010706020507" pitchFamily="18" charset="2"/>
              </a:rPr>
              <a:t>aumento</a:t>
            </a:r>
            <a:r>
              <a:rPr lang="it-IT" altLang="it-IT" sz="2400" dirty="0">
                <a:solidFill>
                  <a:srgbClr val="FF0000"/>
                </a:solidFill>
              </a:rPr>
              <a:t> della produzione provoca un </a:t>
            </a:r>
            <a:r>
              <a:rPr lang="it-IT" altLang="it-IT" sz="2400" dirty="0">
                <a:solidFill>
                  <a:srgbClr val="FF0000"/>
                </a:solidFill>
                <a:sym typeface="Symbol" panose="05050102010706020507" pitchFamily="18" charset="2"/>
              </a:rPr>
              <a:t>aumento di I</a:t>
            </a:r>
          </a:p>
          <a:p>
            <a:r>
              <a:rPr lang="it-IT" altLang="it-IT" sz="2400" dirty="0">
                <a:solidFill>
                  <a:srgbClr val="FF0000"/>
                </a:solidFill>
                <a:sym typeface="Symbol" panose="05050102010706020507" pitchFamily="18" charset="2"/>
              </a:rPr>
              <a:t>un aumento del tasso di interesse provoca una riduzione di I </a:t>
            </a:r>
            <a:endParaRPr lang="it-IT" altLang="it-IT" sz="2400" dirty="0">
              <a:solidFill>
                <a:srgbClr val="FF0000"/>
              </a:solidFill>
            </a:endParaRPr>
          </a:p>
          <a:p>
            <a:pPr marL="0" indent="0">
              <a:buNone/>
            </a:pPr>
            <a:endParaRPr lang="it-IT" dirty="0"/>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3</a:t>
            </a:fld>
            <a:endParaRPr lang="it-IT"/>
          </a:p>
        </p:txBody>
      </p:sp>
      <p:graphicFrame>
        <p:nvGraphicFramePr>
          <p:cNvPr id="6" name="Object 3">
            <a:extLst>
              <a:ext uri="{FF2B5EF4-FFF2-40B4-BE49-F238E27FC236}">
                <a16:creationId xmlns:a16="http://schemas.microsoft.com/office/drawing/2014/main" xmlns="" id="{4B96DE6E-97C4-4839-BEE0-BE99C6473C9B}"/>
              </a:ext>
            </a:extLst>
          </p:cNvPr>
          <p:cNvGraphicFramePr>
            <a:graphicFrameLocks noChangeAspect="1"/>
          </p:cNvGraphicFramePr>
          <p:nvPr>
            <p:extLst>
              <p:ext uri="{D42A27DB-BD31-4B8C-83A1-F6EECF244321}">
                <p14:modId xmlns:p14="http://schemas.microsoft.com/office/powerpoint/2010/main" val="2770741896"/>
              </p:ext>
            </p:extLst>
          </p:nvPr>
        </p:nvGraphicFramePr>
        <p:xfrm>
          <a:off x="3995936" y="3717032"/>
          <a:ext cx="1201955" cy="347231"/>
        </p:xfrm>
        <a:graphic>
          <a:graphicData uri="http://schemas.openxmlformats.org/presentationml/2006/ole">
            <mc:AlternateContent xmlns:mc="http://schemas.openxmlformats.org/markup-compatibility/2006">
              <mc:Choice xmlns:v="urn:schemas-microsoft-com:vml" Requires="v">
                <p:oleObj spid="_x0000_s2106" name="Equation" r:id="rId3" imgW="660113" imgH="190417" progId="Equation.COEE2">
                  <p:embed/>
                </p:oleObj>
              </mc:Choice>
              <mc:Fallback>
                <p:oleObj name="Equation" r:id="rId3" imgW="660113" imgH="190417" progId="Equation.COEE2">
                  <p:embed/>
                  <p:pic>
                    <p:nvPicPr>
                      <p:cNvPr id="2" name="Object 3">
                        <a:extLst>
                          <a:ext uri="{FF2B5EF4-FFF2-40B4-BE49-F238E27FC236}">
                            <a16:creationId xmlns:a16="http://schemas.microsoft.com/office/drawing/2014/main" xmlns="" id="{DCE6501A-6E53-41F9-A03E-D30705FC8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717032"/>
                        <a:ext cx="1201955" cy="347231"/>
                      </a:xfrm>
                      <a:prstGeom prst="rect">
                        <a:avLst/>
                      </a:prstGeom>
                      <a:noFill/>
                      <a:ln>
                        <a:noFill/>
                      </a:ln>
                      <a:effectLst/>
                    </p:spPr>
                  </p:pic>
                </p:oleObj>
              </mc:Fallback>
            </mc:AlternateContent>
          </a:graphicData>
        </a:graphic>
      </p:graphicFrame>
      <p:graphicFrame>
        <p:nvGraphicFramePr>
          <p:cNvPr id="7" name="Object 4">
            <a:extLst>
              <a:ext uri="{FF2B5EF4-FFF2-40B4-BE49-F238E27FC236}">
                <a16:creationId xmlns:a16="http://schemas.microsoft.com/office/drawing/2014/main" xmlns="" id="{DB1CE2BA-0942-4D5A-B0E8-867768D7B454}"/>
              </a:ext>
            </a:extLst>
          </p:cNvPr>
          <p:cNvGraphicFramePr>
            <a:graphicFrameLocks noChangeAspect="1"/>
          </p:cNvGraphicFramePr>
          <p:nvPr>
            <p:extLst>
              <p:ext uri="{D42A27DB-BD31-4B8C-83A1-F6EECF244321}">
                <p14:modId xmlns:p14="http://schemas.microsoft.com/office/powerpoint/2010/main" val="335692197"/>
              </p:ext>
            </p:extLst>
          </p:nvPr>
        </p:nvGraphicFramePr>
        <p:xfrm>
          <a:off x="4499992" y="4077072"/>
          <a:ext cx="790376" cy="327806"/>
        </p:xfrm>
        <a:graphic>
          <a:graphicData uri="http://schemas.openxmlformats.org/presentationml/2006/ole">
            <mc:AlternateContent xmlns:mc="http://schemas.openxmlformats.org/markup-compatibility/2006">
              <mc:Choice xmlns:v="urn:schemas-microsoft-com:vml" Requires="v">
                <p:oleObj spid="_x0000_s2107" name="Equation" r:id="rId5" imgW="368300" imgH="190500" progId="Equation.COEE2">
                  <p:embed/>
                </p:oleObj>
              </mc:Choice>
              <mc:Fallback>
                <p:oleObj name="Equation" r:id="rId5" imgW="368300" imgH="190500" progId="Equation.COEE2">
                  <p:embed/>
                  <p:pic>
                    <p:nvPicPr>
                      <p:cNvPr id="2051" name="Object 4">
                        <a:extLst>
                          <a:ext uri="{FF2B5EF4-FFF2-40B4-BE49-F238E27FC236}">
                            <a16:creationId xmlns:a16="http://schemas.microsoft.com/office/drawing/2014/main" xmlns="" id="{D49B2DD7-BCE4-4BE7-9481-483D7EE448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4077072"/>
                        <a:ext cx="790376" cy="32780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312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200" dirty="0"/>
              <a:t>1.2 La determinazione della produzione</a:t>
            </a:r>
          </a:p>
        </p:txBody>
      </p:sp>
      <p:sp>
        <p:nvSpPr>
          <p:cNvPr id="3" name="Segnaposto contenuto 2">
            <a:extLst>
              <a:ext uri="{FF2B5EF4-FFF2-40B4-BE49-F238E27FC236}">
                <a16:creationId xmlns:a16="http://schemas.microsoft.com/office/drawing/2014/main" xmlns="" id="{F66A93F4-304A-40CA-86FF-32F251B07087}"/>
              </a:ext>
            </a:extLst>
          </p:cNvPr>
          <p:cNvSpPr>
            <a:spLocks noGrp="1"/>
          </p:cNvSpPr>
          <p:nvPr>
            <p:ph idx="1"/>
          </p:nvPr>
        </p:nvSpPr>
        <p:spPr>
          <a:xfrm>
            <a:off x="179512" y="1382042"/>
            <a:ext cx="8964488" cy="4525963"/>
          </a:xfrm>
        </p:spPr>
        <p:txBody>
          <a:bodyPr>
            <a:normAutofit/>
          </a:bodyPr>
          <a:lstStyle/>
          <a:p>
            <a:pPr>
              <a:buFontTx/>
              <a:buNone/>
            </a:pPr>
            <a:r>
              <a:rPr lang="it-IT" altLang="it-IT" sz="2400" dirty="0"/>
              <a:t>La condizione di equilibrio nel mercato dei beni diventa:</a:t>
            </a:r>
          </a:p>
          <a:p>
            <a:pPr>
              <a:buFontTx/>
              <a:buNone/>
            </a:pPr>
            <a:endParaRPr lang="it-IT" altLang="it-IT" sz="2400" dirty="0"/>
          </a:p>
          <a:p>
            <a:pPr>
              <a:buFontTx/>
              <a:buNone/>
            </a:pPr>
            <a:endParaRPr lang="it-IT" altLang="it-IT" sz="2400" dirty="0">
              <a:sym typeface="Symbol" panose="05050102010706020507" pitchFamily="18" charset="2"/>
            </a:endParaRPr>
          </a:p>
          <a:p>
            <a:pPr>
              <a:buFontTx/>
              <a:buNone/>
            </a:pPr>
            <a:r>
              <a:rPr lang="it-IT" altLang="it-IT" sz="2400" dirty="0">
                <a:sym typeface="Symbol" panose="05050102010706020507" pitchFamily="18" charset="2"/>
              </a:rPr>
              <a:t> u</a:t>
            </a:r>
            <a:r>
              <a:rPr lang="it-IT" altLang="it-IT" sz="2400" dirty="0"/>
              <a:t>n </a:t>
            </a:r>
            <a:r>
              <a:rPr lang="it-IT" altLang="it-IT" sz="2400" dirty="0">
                <a:sym typeface="Symbol" panose="05050102010706020507" pitchFamily="18" charset="2"/>
              </a:rPr>
              <a:t></a:t>
            </a:r>
            <a:r>
              <a:rPr lang="it-IT" altLang="it-IT" sz="2400" dirty="0"/>
              <a:t> della produzione fa </a:t>
            </a:r>
            <a:r>
              <a:rPr lang="it-IT" altLang="it-IT" sz="2400" dirty="0">
                <a:sym typeface="Symbol" panose="05050102010706020507" pitchFamily="18" charset="2"/>
              </a:rPr>
              <a:t> il reddito e quindi il reddito disponibile</a:t>
            </a:r>
          </a:p>
          <a:p>
            <a:pPr>
              <a:buFont typeface="Symbol" panose="05050102010706020507" pitchFamily="18" charset="2"/>
              <a:buChar char="Þ"/>
            </a:pPr>
            <a:r>
              <a:rPr lang="it-IT" altLang="it-IT" sz="2400" dirty="0">
                <a:sym typeface="Symbol" panose="05050102010706020507" pitchFamily="18" charset="2"/>
              </a:rPr>
              <a:t>un   della produzione fa  l’investimento</a:t>
            </a:r>
          </a:p>
          <a:p>
            <a:pPr>
              <a:buFontTx/>
              <a:buNone/>
            </a:pPr>
            <a:endParaRPr lang="it-IT" altLang="it-IT" sz="2400" dirty="0">
              <a:sym typeface="Symbol" panose="05050102010706020507" pitchFamily="18" charset="2"/>
            </a:endParaRPr>
          </a:p>
          <a:p>
            <a:pPr>
              <a:buFontTx/>
              <a:buNone/>
            </a:pPr>
            <a:r>
              <a:rPr lang="it-IT" altLang="it-IT" sz="2400" dirty="0">
                <a:sym typeface="Symbol" panose="05050102010706020507" pitchFamily="18" charset="2"/>
              </a:rPr>
              <a:t>In sintesi, un aumento della produzione fa aumentare la domanda di beni: questa relazione tra domanda e produzione è rappresentata dalla </a:t>
            </a:r>
            <a:r>
              <a:rPr lang="it-IT" altLang="it-IT" sz="2400" i="1" dirty="0">
                <a:sym typeface="Symbol" panose="05050102010706020507" pitchFamily="18" charset="2"/>
              </a:rPr>
              <a:t>curva ZZ</a:t>
            </a:r>
            <a:r>
              <a:rPr lang="it-IT" altLang="it-IT" sz="2400" dirty="0">
                <a:sym typeface="Symbol" panose="05050102010706020507" pitchFamily="18" charset="2"/>
              </a:rPr>
              <a:t>, positivamente inclinata. </a:t>
            </a:r>
          </a:p>
          <a:p>
            <a:pPr marL="0" indent="0">
              <a:buNone/>
            </a:pPr>
            <a:endParaRPr lang="it-IT" dirty="0"/>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4</a:t>
            </a:fld>
            <a:endParaRPr lang="it-IT"/>
          </a:p>
        </p:txBody>
      </p:sp>
      <p:graphicFrame>
        <p:nvGraphicFramePr>
          <p:cNvPr id="8" name="Object 4">
            <a:extLst>
              <a:ext uri="{FF2B5EF4-FFF2-40B4-BE49-F238E27FC236}">
                <a16:creationId xmlns:a16="http://schemas.microsoft.com/office/drawing/2014/main" xmlns="" id="{11D40B6D-FE88-4E3C-B6F9-92E01C95A0F0}"/>
              </a:ext>
            </a:extLst>
          </p:cNvPr>
          <p:cNvGraphicFramePr>
            <a:graphicFrameLocks noChangeAspect="1"/>
          </p:cNvGraphicFramePr>
          <p:nvPr>
            <p:extLst>
              <p:ext uri="{D42A27DB-BD31-4B8C-83A1-F6EECF244321}">
                <p14:modId xmlns:p14="http://schemas.microsoft.com/office/powerpoint/2010/main" val="3547763662"/>
              </p:ext>
            </p:extLst>
          </p:nvPr>
        </p:nvGraphicFramePr>
        <p:xfrm>
          <a:off x="3059745" y="1988840"/>
          <a:ext cx="3024510" cy="351326"/>
        </p:xfrm>
        <a:graphic>
          <a:graphicData uri="http://schemas.openxmlformats.org/presentationml/2006/ole">
            <mc:AlternateContent xmlns:mc="http://schemas.openxmlformats.org/markup-compatibility/2006">
              <mc:Choice xmlns:v="urn:schemas-microsoft-com:vml" Requires="v">
                <p:oleObj spid="_x0000_s3102" name="Equation" r:id="rId3" imgW="1638300" imgH="190500" progId="Equation.COEE2">
                  <p:embed/>
                </p:oleObj>
              </mc:Choice>
              <mc:Fallback>
                <p:oleObj name="Equation" r:id="rId3" imgW="1638300" imgH="190500" progId="Equation.COEE2">
                  <p:embed/>
                  <p:pic>
                    <p:nvPicPr>
                      <p:cNvPr id="38916" name="Object 4">
                        <a:extLst>
                          <a:ext uri="{FF2B5EF4-FFF2-40B4-BE49-F238E27FC236}">
                            <a16:creationId xmlns:a16="http://schemas.microsoft.com/office/drawing/2014/main" xmlns="" id="{2FD41604-994C-49AC-A64F-5A0B4B1EF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745" y="1988840"/>
                        <a:ext cx="3024510" cy="35132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959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200" dirty="0"/>
              <a:t>1.2 La determinazione della produzione</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5</a:t>
            </a:fld>
            <a:endParaRPr lang="it-IT"/>
          </a:p>
        </p:txBody>
      </p:sp>
      <p:pic>
        <p:nvPicPr>
          <p:cNvPr id="5" name="Immagine 4">
            <a:extLst>
              <a:ext uri="{FF2B5EF4-FFF2-40B4-BE49-F238E27FC236}">
                <a16:creationId xmlns:a16="http://schemas.microsoft.com/office/drawing/2014/main" xmlns="" id="{0E559FA9-E6DA-4541-BF34-6A6F24A50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84910"/>
            <a:ext cx="8686800" cy="4488180"/>
          </a:xfrm>
          <a:prstGeom prst="rect">
            <a:avLst/>
          </a:prstGeom>
        </p:spPr>
      </p:pic>
    </p:spTree>
    <p:extLst>
      <p:ext uri="{BB962C8B-B14F-4D97-AF65-F5344CB8AC3E}">
        <p14:creationId xmlns:p14="http://schemas.microsoft.com/office/powerpoint/2010/main" val="592483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200" dirty="0"/>
              <a:t>1.2 La determinazione della produzione</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6</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179512" y="980728"/>
            <a:ext cx="8964488" cy="4525963"/>
          </a:xfrm>
        </p:spPr>
        <p:txBody>
          <a:bodyPr>
            <a:normAutofit lnSpcReduction="10000"/>
          </a:bodyPr>
          <a:lstStyle/>
          <a:p>
            <a:pPr>
              <a:buFontTx/>
              <a:buNone/>
            </a:pPr>
            <a:r>
              <a:rPr lang="it-IT" altLang="it-IT" sz="2600" dirty="0"/>
              <a:t>La curva ZZ ha due caratteristiche:</a:t>
            </a:r>
          </a:p>
          <a:p>
            <a:r>
              <a:rPr lang="it-IT" altLang="it-IT" sz="2600" dirty="0"/>
              <a:t>non avendo assunto che le equazioni del consumo e investimento siano lineari, la ZZ sarà una curva e non una retta;</a:t>
            </a:r>
          </a:p>
          <a:p>
            <a:r>
              <a:rPr lang="it-IT" altLang="it-IT" sz="2600" dirty="0"/>
              <a:t>avendo assunto che un aumento della produzione conduca a un incremento </a:t>
            </a:r>
            <a:r>
              <a:rPr lang="it-IT" altLang="it-IT" sz="2600" b="1" dirty="0"/>
              <a:t>meno che proporzionale </a:t>
            </a:r>
            <a:r>
              <a:rPr lang="it-IT" altLang="it-IT" sz="2600" dirty="0"/>
              <a:t>della domanda, la ZZ sarà più piatta della retta a 45°.</a:t>
            </a:r>
          </a:p>
          <a:p>
            <a:endParaRPr lang="it-IT" altLang="it-IT" sz="2600" dirty="0"/>
          </a:p>
          <a:p>
            <a:pPr marL="0">
              <a:buFontTx/>
              <a:buNone/>
            </a:pPr>
            <a:r>
              <a:rPr lang="it-IT" altLang="it-IT" sz="2600" dirty="0"/>
              <a:t>Finora abbiamo considerato l’equilibrio nel mercato dei beni fissato il tasso di interesse. </a:t>
            </a:r>
            <a:r>
              <a:rPr lang="it-IT" altLang="it-IT" sz="2600" b="1" dirty="0">
                <a:solidFill>
                  <a:srgbClr val="FF0000"/>
                </a:solidFill>
              </a:rPr>
              <a:t>La curva IS ci dice come varia la produzione di equilibrio al variare del tasso di interesse</a:t>
            </a:r>
            <a:r>
              <a:rPr lang="it-IT" altLang="it-IT" sz="2600" dirty="0"/>
              <a:t>.</a:t>
            </a:r>
          </a:p>
          <a:p>
            <a:pPr marL="0" indent="0">
              <a:buNone/>
            </a:pPr>
            <a:endParaRPr lang="it-IT" dirty="0"/>
          </a:p>
        </p:txBody>
      </p:sp>
    </p:spTree>
    <p:extLst>
      <p:ext uri="{BB962C8B-B14F-4D97-AF65-F5344CB8AC3E}">
        <p14:creationId xmlns:p14="http://schemas.microsoft.com/office/powerpoint/2010/main" val="2149590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200" dirty="0"/>
              <a:t>1.3 La curva IS</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7</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p:txBody>
          <a:bodyPr>
            <a:normAutofit/>
          </a:bodyPr>
          <a:lstStyle/>
          <a:p>
            <a:pPr>
              <a:buFontTx/>
              <a:buNone/>
            </a:pPr>
            <a:r>
              <a:rPr lang="it-IT" altLang="it-IT" sz="2400" dirty="0"/>
              <a:t>Vediamo ora cosa succede quando il tasso di interesse cambia.</a:t>
            </a:r>
          </a:p>
          <a:p>
            <a:pPr>
              <a:buFontTx/>
              <a:buNone/>
            </a:pPr>
            <a:endParaRPr lang="it-IT" altLang="it-IT" sz="2600" dirty="0"/>
          </a:p>
          <a:p>
            <a:pPr>
              <a:buFontTx/>
              <a:buNone/>
            </a:pPr>
            <a:endParaRPr lang="it-IT" altLang="it-IT" sz="2600" dirty="0"/>
          </a:p>
          <a:p>
            <a:pPr marL="0" indent="0">
              <a:buNone/>
            </a:pPr>
            <a:endParaRPr lang="it-IT" dirty="0"/>
          </a:p>
        </p:txBody>
      </p:sp>
      <p:pic>
        <p:nvPicPr>
          <p:cNvPr id="5" name="Immagine 4" descr="Immagine che contiene testo, mappa&#10;&#10;Descrizione generata automaticamente">
            <a:extLst>
              <a:ext uri="{FF2B5EF4-FFF2-40B4-BE49-F238E27FC236}">
                <a16:creationId xmlns:a16="http://schemas.microsoft.com/office/drawing/2014/main" xmlns="" id="{5D1623BC-E3CB-476F-92B8-8D1381544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060" y="1351309"/>
            <a:ext cx="5027880" cy="4650789"/>
          </a:xfrm>
          <a:prstGeom prst="rect">
            <a:avLst/>
          </a:prstGeom>
        </p:spPr>
      </p:pic>
    </p:spTree>
    <p:extLst>
      <p:ext uri="{BB962C8B-B14F-4D97-AF65-F5344CB8AC3E}">
        <p14:creationId xmlns:p14="http://schemas.microsoft.com/office/powerpoint/2010/main" val="1388609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200" dirty="0"/>
              <a:t>1.4 Spostamenti della curva IS</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8</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p:txBody>
          <a:bodyPr>
            <a:normAutofit/>
          </a:bodyPr>
          <a:lstStyle/>
          <a:p>
            <a:pPr>
              <a:buFontTx/>
              <a:buNone/>
            </a:pPr>
            <a:r>
              <a:rPr lang="it-IT" altLang="it-IT" sz="2400" dirty="0"/>
              <a:t>Un aumento delle imposte sposta la curva IS verso sinistra</a:t>
            </a:r>
          </a:p>
          <a:p>
            <a:pPr marL="0" indent="0">
              <a:buNone/>
            </a:pPr>
            <a:endParaRPr lang="it-IT" dirty="0"/>
          </a:p>
        </p:txBody>
      </p:sp>
      <p:pic>
        <p:nvPicPr>
          <p:cNvPr id="5" name="Immagine 4">
            <a:extLst>
              <a:ext uri="{FF2B5EF4-FFF2-40B4-BE49-F238E27FC236}">
                <a16:creationId xmlns:a16="http://schemas.microsoft.com/office/drawing/2014/main" xmlns="" id="{B2823AB0-E87A-4414-92E7-A7FA2A442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499" y="1552228"/>
            <a:ext cx="6971002" cy="4337513"/>
          </a:xfrm>
          <a:prstGeom prst="rect">
            <a:avLst/>
          </a:prstGeom>
        </p:spPr>
      </p:pic>
    </p:spTree>
    <p:extLst>
      <p:ext uri="{BB962C8B-B14F-4D97-AF65-F5344CB8AC3E}">
        <p14:creationId xmlns:p14="http://schemas.microsoft.com/office/powerpoint/2010/main" val="205625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079C3B1-98CE-4741-BBE3-366C6A6013A6}"/>
              </a:ext>
            </a:extLst>
          </p:cNvPr>
          <p:cNvSpPr>
            <a:spLocks noGrp="1"/>
          </p:cNvSpPr>
          <p:nvPr>
            <p:ph type="title"/>
          </p:nvPr>
        </p:nvSpPr>
        <p:spPr>
          <a:xfrm>
            <a:off x="457200" y="409228"/>
            <a:ext cx="8229600" cy="1143000"/>
          </a:xfrm>
        </p:spPr>
        <p:txBody>
          <a:bodyPr/>
          <a:lstStyle/>
          <a:p>
            <a:r>
              <a:rPr lang="it-IT" sz="3200" dirty="0"/>
              <a:t>1.4 Spostamenti della curva IS</a:t>
            </a:r>
          </a:p>
        </p:txBody>
      </p:sp>
      <p:sp>
        <p:nvSpPr>
          <p:cNvPr id="4" name="Segnaposto numero diapositiva 3">
            <a:extLst>
              <a:ext uri="{FF2B5EF4-FFF2-40B4-BE49-F238E27FC236}">
                <a16:creationId xmlns:a16="http://schemas.microsoft.com/office/drawing/2014/main" xmlns="" id="{7C237E3C-006E-4678-9192-CF746DB1CB30}"/>
              </a:ext>
            </a:extLst>
          </p:cNvPr>
          <p:cNvSpPr>
            <a:spLocks noGrp="1"/>
          </p:cNvSpPr>
          <p:nvPr>
            <p:ph type="sldNum" sz="quarter" idx="12"/>
          </p:nvPr>
        </p:nvSpPr>
        <p:spPr/>
        <p:txBody>
          <a:bodyPr/>
          <a:lstStyle/>
          <a:p>
            <a:fld id="{E3AAEEB7-370C-4CD1-84ED-44A96922B98A}" type="slidenum">
              <a:rPr lang="it-IT" smtClean="0"/>
              <a:pPr/>
              <a:t>9</a:t>
            </a:fld>
            <a:endParaRPr lang="it-IT"/>
          </a:p>
        </p:txBody>
      </p:sp>
      <p:sp>
        <p:nvSpPr>
          <p:cNvPr id="6" name="Segnaposto contenuto 5">
            <a:extLst>
              <a:ext uri="{FF2B5EF4-FFF2-40B4-BE49-F238E27FC236}">
                <a16:creationId xmlns:a16="http://schemas.microsoft.com/office/drawing/2014/main" xmlns="" id="{B413D31E-6CE2-4B51-9A48-B7AB5FA84EA0}"/>
              </a:ext>
            </a:extLst>
          </p:cNvPr>
          <p:cNvSpPr>
            <a:spLocks noGrp="1"/>
          </p:cNvSpPr>
          <p:nvPr>
            <p:ph idx="1"/>
          </p:nvPr>
        </p:nvSpPr>
        <p:spPr>
          <a:xfrm>
            <a:off x="179512" y="1166018"/>
            <a:ext cx="8964487" cy="4525963"/>
          </a:xfrm>
        </p:spPr>
        <p:txBody>
          <a:bodyPr>
            <a:normAutofit fontScale="92500" lnSpcReduction="20000"/>
          </a:bodyPr>
          <a:lstStyle/>
          <a:p>
            <a:pPr marL="0" indent="0">
              <a:buNone/>
              <a:defRPr/>
            </a:pPr>
            <a:r>
              <a:rPr lang="it-IT" sz="2800" dirty="0"/>
              <a:t>Riassumiamo quanto abbiamo appena visto:</a:t>
            </a:r>
          </a:p>
          <a:p>
            <a:pPr>
              <a:buFont typeface="Wingdings" pitchFamily="2" charset="2"/>
              <a:buChar char="ü"/>
              <a:defRPr/>
            </a:pPr>
            <a:endParaRPr lang="it-IT" sz="2800" dirty="0"/>
          </a:p>
          <a:p>
            <a:pPr>
              <a:defRPr/>
            </a:pPr>
            <a:r>
              <a:rPr lang="it-IT" sz="2800" dirty="0"/>
              <a:t>l’equilibrio del mercato dei beni richiede che un aumento del tasso di interesse sia associato a una riduzione della produzione</a:t>
            </a:r>
          </a:p>
          <a:p>
            <a:pPr>
              <a:defRPr/>
            </a:pPr>
            <a:endParaRPr lang="it-IT" sz="2800" dirty="0"/>
          </a:p>
          <a:p>
            <a:pPr>
              <a:defRPr/>
            </a:pPr>
            <a:r>
              <a:rPr lang="it-IT" sz="2800" dirty="0"/>
              <a:t>questa relazione è rappresentata dalla curva decrescente IS</a:t>
            </a:r>
          </a:p>
          <a:p>
            <a:pPr>
              <a:defRPr/>
            </a:pPr>
            <a:endParaRPr lang="it-IT" sz="2800" dirty="0"/>
          </a:p>
          <a:p>
            <a:pPr>
              <a:defRPr/>
            </a:pPr>
            <a:r>
              <a:rPr lang="it-IT" sz="2800" dirty="0"/>
              <a:t>ogni fattore che </a:t>
            </a:r>
            <a:r>
              <a:rPr lang="it-IT" sz="2800" b="1" dirty="0">
                <a:solidFill>
                  <a:srgbClr val="FF0000"/>
                </a:solidFill>
              </a:rPr>
              <a:t>diminuisce la domanda di beni</a:t>
            </a:r>
            <a:r>
              <a:rPr lang="it-IT" sz="2800" dirty="0"/>
              <a:t>, dato il tasso di interesse, </a:t>
            </a:r>
            <a:r>
              <a:rPr lang="it-IT" sz="2800" b="1" dirty="0">
                <a:solidFill>
                  <a:srgbClr val="FF0000"/>
                </a:solidFill>
              </a:rPr>
              <a:t>sposta la IS verso sinistra</a:t>
            </a:r>
            <a:r>
              <a:rPr lang="it-IT" sz="2800" dirty="0"/>
              <a:t>. Ogni fattore che </a:t>
            </a:r>
            <a:r>
              <a:rPr lang="it-IT" sz="2800" b="1" dirty="0">
                <a:solidFill>
                  <a:srgbClr val="FF0000"/>
                </a:solidFill>
              </a:rPr>
              <a:t>aumenta la domanda di beni</a:t>
            </a:r>
            <a:r>
              <a:rPr lang="it-IT" sz="2800" dirty="0"/>
              <a:t>, dato il tasso di interesse, </a:t>
            </a:r>
            <a:r>
              <a:rPr lang="it-IT" sz="2800" b="1" dirty="0">
                <a:solidFill>
                  <a:srgbClr val="FF0000"/>
                </a:solidFill>
              </a:rPr>
              <a:t>sposta la IS verso destra</a:t>
            </a:r>
          </a:p>
          <a:p>
            <a:pPr marL="0" indent="0">
              <a:buNone/>
            </a:pPr>
            <a:endParaRPr lang="it-IT" dirty="0"/>
          </a:p>
        </p:txBody>
      </p:sp>
    </p:spTree>
    <p:extLst>
      <p:ext uri="{BB962C8B-B14F-4D97-AF65-F5344CB8AC3E}">
        <p14:creationId xmlns:p14="http://schemas.microsoft.com/office/powerpoint/2010/main" val="3534099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1350</Words>
  <Application>Microsoft Office PowerPoint</Application>
  <PresentationFormat>Presentazione su schermo (4:3)</PresentationFormat>
  <Paragraphs>150</Paragraphs>
  <Slides>26</Slides>
  <Notes>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26</vt:i4>
      </vt:variant>
    </vt:vector>
  </HeadingPairs>
  <TitlesOfParts>
    <vt:vector size="28" baseType="lpstr">
      <vt:lpstr>Tema di Office</vt:lpstr>
      <vt:lpstr>Equation</vt:lpstr>
      <vt:lpstr>Capitolo V.</vt:lpstr>
      <vt:lpstr>1. Il mercato dei beni e la curva IS</vt:lpstr>
      <vt:lpstr>1.1 Investimento, vendite e tasso di interesse</vt:lpstr>
      <vt:lpstr>1.2 La determinazione della produzione</vt:lpstr>
      <vt:lpstr>1.2 La determinazione della produzione</vt:lpstr>
      <vt:lpstr>1.2 La determinazione della produzione</vt:lpstr>
      <vt:lpstr>1.3 La curva IS</vt:lpstr>
      <vt:lpstr>1.4 Spostamenti della curva IS</vt:lpstr>
      <vt:lpstr>1.4 Spostamenti della curva IS</vt:lpstr>
      <vt:lpstr>2. I mercati finanziari e la curva LM</vt:lpstr>
      <vt:lpstr>2.1 Moneta reale, reddito reale e tasso di interesse</vt:lpstr>
      <vt:lpstr>2.2 La curva LM</vt:lpstr>
      <vt:lpstr>2.2 La curva LM</vt:lpstr>
      <vt:lpstr>3 Il modello IS-LM: l’equilibrio</vt:lpstr>
      <vt:lpstr>3 Il modello IS-LM: l’equilibrio</vt:lpstr>
      <vt:lpstr>3.1 La politica fiscale</vt:lpstr>
      <vt:lpstr>3.1 La politica fiscale</vt:lpstr>
      <vt:lpstr>3.2 Politica monetaria</vt:lpstr>
      <vt:lpstr>3.2 Politica monetaria</vt:lpstr>
      <vt:lpstr>4. Un mix di politica economica</vt:lpstr>
      <vt:lpstr>4. Un mix di politica economica</vt:lpstr>
      <vt:lpstr>4. Un mix di politica economica</vt:lpstr>
      <vt:lpstr>4. Un mix di politica economica</vt:lpstr>
      <vt:lpstr>5. Il modello IS-LM descrive davvero quello che succede nella realtà?</vt:lpstr>
      <vt:lpstr>5. Il modello IS-LM descrive davvero quello che succede nella realtà?</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Utente</cp:lastModifiedBy>
  <cp:revision>56</cp:revision>
  <dcterms:created xsi:type="dcterms:W3CDTF">2014-07-28T14:21:47Z</dcterms:created>
  <dcterms:modified xsi:type="dcterms:W3CDTF">2021-03-15T17:40:31Z</dcterms:modified>
</cp:coreProperties>
</file>