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0" autoAdjust="0"/>
    <p:restoredTop sz="94660"/>
  </p:normalViewPr>
  <p:slideViewPr>
    <p:cSldViewPr snapToGrid="0">
      <p:cViewPr>
        <p:scale>
          <a:sx n="100" d="100"/>
          <a:sy n="100" d="100"/>
        </p:scale>
        <p:origin x="561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88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75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3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95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5451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8788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41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74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86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401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71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C0F5-1D7C-4944-8DBB-05AA9DFA6A75}" type="datetimeFigureOut">
              <a:rPr lang="it-IT" smtClean="0"/>
              <a:t>13/03/2021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30F08-EDD1-4946-BE74-293436FCFE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58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57147" y="629013"/>
            <a:ext cx="5486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Distribuzione Binomiale</a:t>
            </a:r>
            <a:r>
              <a:rPr lang="it-IT" dirty="0" smtClean="0"/>
              <a:t>: </a:t>
            </a:r>
            <a:r>
              <a:rPr lang="it-IT" dirty="0"/>
              <a:t>La distribuzione (finita, discreta) binomiale si origina dall’osservazione ripetuta (n volte) di una </a:t>
            </a:r>
            <a:r>
              <a:rPr lang="it-IT" i="1" dirty="0"/>
              <a:t>prova di </a:t>
            </a:r>
            <a:r>
              <a:rPr lang="it-IT" i="1" dirty="0" err="1"/>
              <a:t>Bernoulli</a:t>
            </a:r>
            <a:r>
              <a:rPr lang="it-IT" i="1" dirty="0"/>
              <a:t>, </a:t>
            </a:r>
            <a:r>
              <a:rPr lang="it-IT" dirty="0"/>
              <a:t>caratterizzata da due esiti che chiameremo “successo” e “insuccesso” con probabilità </a:t>
            </a:r>
            <a:r>
              <a:rPr lang="it-IT" i="1" dirty="0"/>
              <a:t>p</a:t>
            </a:r>
            <a:r>
              <a:rPr lang="it-IT" dirty="0"/>
              <a:t> e (1-</a:t>
            </a:r>
            <a:r>
              <a:rPr lang="it-IT" i="1" dirty="0"/>
              <a:t>p</a:t>
            </a:r>
            <a:r>
              <a:rPr lang="it-IT" dirty="0"/>
              <a:t>) rispettivamente. La probabilità di successo </a:t>
            </a:r>
            <a:r>
              <a:rPr lang="it-IT" i="1" dirty="0"/>
              <a:t>p</a:t>
            </a:r>
            <a:r>
              <a:rPr lang="it-IT" dirty="0"/>
              <a:t> non si altera ad ogni successiva osservazione, che viene quindi definita come indipendente; il conteggio di successi in </a:t>
            </a:r>
            <a:r>
              <a:rPr lang="it-IT" i="1" dirty="0"/>
              <a:t>n</a:t>
            </a:r>
            <a:r>
              <a:rPr lang="it-IT" dirty="0"/>
              <a:t> sequenze di osservazioni determina la </a:t>
            </a:r>
            <a:r>
              <a:rPr lang="it-IT" i="1" dirty="0"/>
              <a:t>variabile aleatoria binomiale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La probabilità di osservare k = 4 successi in n = 10 prove indipendenti, con p = 0.5 si determina </a:t>
            </a:r>
            <a:r>
              <a:rPr lang="it-IT" dirty="0" smtClean="0"/>
              <a:t>come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/>
              <a:t>Naturalmente, essendo p = 0.5, la probabilità coincide con la quantità simmetrica k = 6 successi,</a:t>
            </a:r>
          </a:p>
          <a:p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*(</a:t>
                </a:r>
                <a14:m>
                  <m:oMath xmlns:m="http://schemas.openxmlformats.org/officeDocument/2006/math"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sz="1400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nel caso di A e B eventi (non disgiunti) indipendenti.</a:t>
                </a:r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  <a:blipFill>
                <a:blip r:embed="rId5"/>
                <a:stretch>
                  <a:fillRect l="-307" t="-4000" b="-2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diritto 15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487777" y="4318242"/>
                <a:ext cx="5882446" cy="1453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=4|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=10,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=0.5</m:t>
                          </m:r>
                        </m:e>
                      </m:d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it-IT" i="1" dirty="0" smtClean="0">
                  <a:latin typeface="Cambria Math" panose="02040503050406030204" pitchFamily="18" charset="0"/>
                </a:endParaRPr>
              </a:p>
              <a:p>
                <a:endParaRPr lang="it-IT" i="0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10×9×8×7×6×5×4×3×2</m:t>
                          </m:r>
                        </m:num>
                        <m:den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4×3×2×6×5×4×3×2</m:t>
                          </m:r>
                        </m:den>
                      </m:f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=0.2051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77" y="4318242"/>
                <a:ext cx="5882446" cy="14531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487777" y="7369320"/>
                <a:ext cx="5755770" cy="889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=6|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=10,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=0.5</m:t>
                          </m:r>
                        </m:e>
                      </m:d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10×9×8×7×6×5×4×3×2</m:t>
                          </m:r>
                        </m:num>
                        <m:den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6×5×4×3×2×4×3×2</m:t>
                          </m:r>
                        </m:den>
                      </m:f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=0.2051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77" y="7369320"/>
                <a:ext cx="5755770" cy="8890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49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/>
          <p:cNvPicPr>
            <a:picLocks noChangeAspect="1"/>
          </p:cNvPicPr>
          <p:nvPr/>
        </p:nvPicPr>
        <p:blipFill rotWithShape="1">
          <a:blip r:embed="rId2"/>
          <a:srcRect t="10831"/>
          <a:stretch/>
        </p:blipFill>
        <p:spPr bwMode="auto">
          <a:xfrm>
            <a:off x="561794" y="3662264"/>
            <a:ext cx="5681753" cy="50600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757147" y="321718"/>
                <a:ext cx="5486400" cy="7017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Calcoliamo nuovamente i possibili valori delle funzioni di verosimiglianza (</a:t>
                </a:r>
                <a:r>
                  <a:rPr lang="it-IT" b="1" i="1" dirty="0" err="1" smtClean="0"/>
                  <a:t>Eq</a:t>
                </a:r>
                <a:r>
                  <a:rPr lang="it-IT" b="1" i="1" dirty="0" smtClean="0"/>
                  <a:t>(9)</a:t>
                </a:r>
                <a:r>
                  <a:rPr lang="it-IT" dirty="0" smtClean="0"/>
                  <a:t>) per i dati dei due esperimenti,</a:t>
                </a:r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/>
              </a:p>
              <a:p>
                <a:r>
                  <a:rPr lang="it-IT" dirty="0" smtClean="0"/>
                  <a:t>e </a:t>
                </a:r>
                <a:r>
                  <a:rPr lang="it-IT" dirty="0"/>
                  <a:t>confrontiamoli mediante il diagramma </a:t>
                </a:r>
                <a:r>
                  <a:rPr lang="it-IT" dirty="0" smtClean="0"/>
                  <a:t>precedente</a:t>
                </a:r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r>
                  <a:rPr lang="it-IT" dirty="0" smtClean="0"/>
                  <a:t>                                                              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it-IT" dirty="0" smtClean="0">
                  <a:solidFill>
                    <a:sysClr val="windowText" lastClr="000000"/>
                  </a:solidFill>
                </a:endParaRPr>
              </a:p>
              <a:p>
                <a:r>
                  <a:rPr lang="it-IT" dirty="0"/>
                  <a:t> </a:t>
                </a:r>
                <a:r>
                  <a:rPr lang="it-IT" dirty="0" smtClean="0"/>
                  <a:t>                         </a:t>
                </a:r>
              </a:p>
              <a:p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r>
                  <a:rPr lang="it-IT" i="1" dirty="0">
                    <a:solidFill>
                      <a:sysClr val="windowText" lastClr="00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it-IT" i="1" dirty="0" smtClean="0">
                    <a:solidFill>
                      <a:sysClr val="windowText" lastClr="000000"/>
                    </a:solidFill>
                    <a:latin typeface="Cambria Math" panose="02040503050406030204" pitchFamily="18" charset="0"/>
                  </a:rPr>
                  <a:t>                                                             </a:t>
                </a:r>
                <a14:m>
                  <m:oMath xmlns:m="http://schemas.openxmlformats.org/officeDocument/2006/math"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it-IT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it-IT" dirty="0" smtClean="0"/>
              </a:p>
              <a:p>
                <a:r>
                  <a:rPr lang="it-IT" dirty="0" smtClean="0"/>
                  <a:t>                                                            </a:t>
                </a:r>
                <a:endParaRPr lang="it-IT" dirty="0"/>
              </a:p>
              <a:p>
                <a:r>
                  <a:rPr lang="it-IT" dirty="0" smtClean="0"/>
                  <a:t>                                   </a:t>
                </a:r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321718"/>
                <a:ext cx="5486400" cy="7017306"/>
              </a:xfrm>
              <a:prstGeom prst="rect">
                <a:avLst/>
              </a:prstGeom>
              <a:blipFill>
                <a:blip r:embed="rId3"/>
                <a:stretch>
                  <a:fillRect l="-889" t="-521" r="-1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tangolo 1"/>
              <p:cNvSpPr/>
              <p:nvPr/>
            </p:nvSpPr>
            <p:spPr>
              <a:xfrm>
                <a:off x="983626" y="1204039"/>
                <a:ext cx="50723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=5, 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=20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⁡(1−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26" y="1204039"/>
                <a:ext cx="507235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/>
              <p:cNvSpPr/>
              <p:nvPr/>
            </p:nvSpPr>
            <p:spPr>
              <a:xfrm>
                <a:off x="791265" y="1774596"/>
                <a:ext cx="54570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=15,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=60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b="0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e>
                      </m:d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⁡(1−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65" y="1774596"/>
                <a:ext cx="545707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246177" y="4402147"/>
            <a:ext cx="661916" cy="44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MLE</a:t>
            </a: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7147" y="509093"/>
            <a:ext cx="5486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entrambi gli esperimenti (n=60, n=20) la stima di massima verosimiglianza coincide con </a:t>
            </a:r>
            <a:r>
              <a:rPr lang="it-IT" i="1" dirty="0"/>
              <a:t>p = k/n = </a:t>
            </a:r>
            <a:r>
              <a:rPr lang="it-IT" dirty="0"/>
              <a:t>0.25 Concettualmente, </a:t>
            </a:r>
            <a:r>
              <a:rPr lang="it-IT" b="1" dirty="0"/>
              <a:t>la varianza campionaria della stima è legata alla curvatura della funzione di verosimiglianza</a:t>
            </a:r>
            <a:r>
              <a:rPr lang="it-IT" dirty="0"/>
              <a:t>, nel senso che all’aumentare di n aumenterà la curvatura attorno alla stima di massima verosimiglianza, rendendo repentinamente meno verosimili valori superiori e inferiori. La precisione della stima MLE è maggiore nel campione di maggiori dimensioni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In particolare, è possibile indagare la curvatura della funzione di verosimiglianza calcolando la derivata seconda della funzione di verosimiglianza, ossia la derivata prima della derivata prima </a:t>
            </a:r>
            <a:r>
              <a:rPr lang="it-IT" dirty="0" smtClean="0"/>
              <a:t>(</a:t>
            </a:r>
            <a:r>
              <a:rPr lang="it-IT" b="1" dirty="0" err="1" smtClean="0"/>
              <a:t>Eq</a:t>
            </a:r>
            <a:r>
              <a:rPr lang="it-IT" b="1" dirty="0" smtClean="0"/>
              <a:t>(10)</a:t>
            </a:r>
            <a:r>
              <a:rPr lang="it-IT" dirty="0" smtClean="0"/>
              <a:t>) in </a:t>
            </a:r>
            <a:r>
              <a:rPr lang="it-IT" dirty="0"/>
              <a:t>‘p’, calcolata nel punto di MLE, e quindi sostituendo </a:t>
            </a:r>
            <a:r>
              <a:rPr lang="it-IT" i="1" dirty="0"/>
              <a:t>k</a:t>
            </a:r>
            <a:r>
              <a:rPr lang="it-IT" dirty="0"/>
              <a:t>=</a:t>
            </a:r>
            <a:r>
              <a:rPr lang="it-IT" i="1" dirty="0" err="1"/>
              <a:t>pn</a:t>
            </a:r>
            <a:r>
              <a:rPr lang="it-IT" dirty="0"/>
              <a:t>, dal momento che </a:t>
            </a:r>
            <a:r>
              <a:rPr lang="it-IT" i="1" dirty="0"/>
              <a:t>p</a:t>
            </a:r>
            <a:r>
              <a:rPr lang="it-IT" dirty="0"/>
              <a:t>=</a:t>
            </a:r>
            <a:r>
              <a:rPr lang="it-IT" i="1" dirty="0"/>
              <a:t>k/n</a:t>
            </a:r>
            <a:r>
              <a:rPr lang="it-IT" dirty="0"/>
              <a:t>.</a:t>
            </a:r>
          </a:p>
        </p:txBody>
      </p:sp>
      <p:sp>
        <p:nvSpPr>
          <p:cNvPr id="2" name="Rettangolo 1"/>
          <p:cNvSpPr/>
          <p:nvPr/>
        </p:nvSpPr>
        <p:spPr>
          <a:xfrm>
            <a:off x="275445" y="5162330"/>
            <a:ext cx="6582555" cy="655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D(expression(k * (1/p) - (n - k) * (1/(1 - p))),'p')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-(k * (1/p^2) + (n - k) * (1/(1 - p)^2))</a:t>
            </a:r>
            <a:endParaRPr lang="it-IT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tangolo 2"/>
              <p:cNvSpPr/>
              <p:nvPr/>
            </p:nvSpPr>
            <p:spPr>
              <a:xfrm>
                <a:off x="0" y="6045675"/>
                <a:ext cx="6822398" cy="1157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539115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urier New" panose="02070309020205020404" pitchFamily="49" charset="0"/>
                            </a:rPr>
                            <m:t>𝛿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urier New" panose="02070309020205020404" pitchFamily="49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ourier New" panose="02070309020205020404" pitchFamily="49" charset="0"/>
                            </a:rPr>
                            <m:t>𝑝</m:t>
                          </m:r>
                        </m:den>
                      </m:f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𝑘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𝑘</m:t>
                              </m:r>
                            </m:e>
                          </m:d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𝑘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𝑘</m:t>
                          </m:r>
                        </m:e>
                      </m:d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i="1" dirty="0">
                    <a:latin typeface="Calibri Light" panose="020F0302020204030204" pitchFamily="34" charset="0"/>
                    <a:ea typeface="Times New Roman" panose="02020603050405020304" pitchFamily="18" charset="0"/>
                    <a:cs typeface="Courier New" panose="02070309020205020404" pitchFamily="49" charset="0"/>
                  </a:rPr>
                  <a:t>sostituiamo la stima di massima </a:t>
                </a:r>
                <a:r>
                  <a:rPr lang="it-IT" i="1" dirty="0" smtClean="0">
                    <a:latin typeface="Calibri Light" panose="020F0302020204030204" pitchFamily="34" charset="0"/>
                    <a:ea typeface="Times New Roman" panose="02020603050405020304" pitchFamily="18" charset="0"/>
                    <a:cs typeface="Courier New" panose="02070309020205020404" pitchFamily="49" charset="0"/>
                  </a:rPr>
                  <a:t>verosimiglianza </a:t>
                </a:r>
                <a:r>
                  <a:rPr lang="it-IT" i="1" dirty="0">
                    <a:latin typeface="Calibri Light" panose="020F0302020204030204" pitchFamily="34" charset="0"/>
                    <a:ea typeface="Times New Roman" panose="02020603050405020304" pitchFamily="18" charset="0"/>
                    <a:cs typeface="Courier New" panose="02070309020205020404" pitchFamily="49" charset="0"/>
                  </a:rPr>
                  <a:t>k=</a:t>
                </a:r>
                <a:r>
                  <a:rPr lang="it-IT" i="1" dirty="0" err="1">
                    <a:latin typeface="Calibri Light" panose="020F0302020204030204" pitchFamily="34" charset="0"/>
                    <a:ea typeface="Times New Roman" panose="02020603050405020304" pitchFamily="18" charset="0"/>
                    <a:cs typeface="Courier New" panose="02070309020205020404" pitchFamily="49" charset="0"/>
                  </a:rPr>
                  <a:t>pn</a:t>
                </a:r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45675"/>
                <a:ext cx="6822398" cy="1157176"/>
              </a:xfrm>
              <a:prstGeom prst="rect">
                <a:avLst/>
              </a:prstGeom>
              <a:blipFill>
                <a:blip r:embed="rId2"/>
                <a:stretch>
                  <a:fillRect b="-631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ttangolo 7"/>
              <p:cNvSpPr/>
              <p:nvPr/>
            </p:nvSpPr>
            <p:spPr>
              <a:xfrm>
                <a:off x="5826613" y="6833519"/>
                <a:ext cx="9957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8" name="Rettango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613" y="6833519"/>
                <a:ext cx="995785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ttangolo 4"/>
              <p:cNvSpPr/>
              <p:nvPr/>
            </p:nvSpPr>
            <p:spPr>
              <a:xfrm>
                <a:off x="955622" y="7255317"/>
                <a:ext cx="4911153" cy="2291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539115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𝑝𝑛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𝑝𝑛</m:t>
                          </m:r>
                        </m:e>
                      </m:d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𝑛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=−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𝑛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1−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</m:d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&lt;0</m:t>
                      </m:r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622" y="7255317"/>
                <a:ext cx="4911153" cy="2291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ttangolo 8"/>
              <p:cNvSpPr/>
              <p:nvPr/>
            </p:nvSpPr>
            <p:spPr>
              <a:xfrm>
                <a:off x="5826613" y="8904659"/>
                <a:ext cx="9957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613" y="8904659"/>
                <a:ext cx="995785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0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757147" y="509093"/>
                <a:ext cx="5486400" cy="8832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Fisher ha dimostrato che il negativo dell’inversa della derivata seconda parziale della funzione di verosimiglianza, valutata alla MLE, rappresenta la </a:t>
                </a:r>
                <a:r>
                  <a:rPr lang="it-IT" b="1" dirty="0"/>
                  <a:t>MLE della varianza del parametro ignoto </a:t>
                </a:r>
                <a:r>
                  <a:rPr lang="it-IT" b="1" dirty="0" smtClean="0"/>
                  <a:t>p:</a:t>
                </a:r>
              </a:p>
              <a:p>
                <a:endParaRPr lang="it-IT" b="1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/>
                        <m:t>𝑽𝒂𝒓</m:t>
                      </m:r>
                      <m:d>
                        <m:dPr>
                          <m:ctrlPr>
                            <a:rPr lang="it-IT" b="1" i="1"/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it-IT" b="1" i="1"/>
                              </m:ctrlPr>
                            </m:accPr>
                            <m:e>
                              <m:r>
                                <a:rPr lang="en-US" b="1" i="1"/>
                                <m:t>𝒑</m:t>
                              </m:r>
                            </m:e>
                          </m:acc>
                        </m:e>
                      </m:d>
                      <m:r>
                        <a:rPr lang="en-US" b="1" i="1"/>
                        <m:t>=−</m:t>
                      </m:r>
                      <m:sSup>
                        <m:sSupPr>
                          <m:ctrlPr>
                            <a:rPr lang="it-IT" b="1" i="1"/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b="1" i="1"/>
                              </m:ctrlPr>
                            </m:dPr>
                            <m:e>
                              <m:r>
                                <a:rPr lang="en-US" b="1" i="1"/>
                                <m:t>−</m:t>
                              </m:r>
                              <m:f>
                                <m:fPr>
                                  <m:ctrlPr>
                                    <a:rPr lang="it-IT" b="1" i="1"/>
                                  </m:ctrlPr>
                                </m:fPr>
                                <m:num>
                                  <m:r>
                                    <a:rPr lang="en-US" b="1" i="1"/>
                                    <m:t>𝒏</m:t>
                                  </m:r>
                                </m:num>
                                <m:den>
                                  <m:r>
                                    <a:rPr lang="en-US" b="1" i="1"/>
                                    <m:t>𝒑</m:t>
                                  </m:r>
                                  <m:d>
                                    <m:dPr>
                                      <m:ctrlPr>
                                        <a:rPr lang="it-IT" b="1" i="1"/>
                                      </m:ctrlPr>
                                    </m:dPr>
                                    <m:e>
                                      <m:r>
                                        <a:rPr lang="en-US" b="1" i="1"/>
                                        <m:t>𝟏</m:t>
                                      </m:r>
                                      <m:r>
                                        <a:rPr lang="en-US" b="1" i="1"/>
                                        <m:t>−</m:t>
                                      </m:r>
                                      <m:r>
                                        <a:rPr lang="en-US" b="1" i="1"/>
                                        <m:t>𝒑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1" i="1"/>
                            <m:t>−</m:t>
                          </m:r>
                          <m:r>
                            <a:rPr lang="en-US" b="1" i="1"/>
                            <m:t>𝟏</m:t>
                          </m:r>
                        </m:sup>
                      </m:sSup>
                      <m:r>
                        <a:rPr lang="en-US" b="1" i="1"/>
                        <m:t>=</m:t>
                      </m:r>
                      <m:f>
                        <m:fPr>
                          <m:ctrlPr>
                            <a:rPr lang="it-IT" b="1" i="1"/>
                          </m:ctrlPr>
                        </m:fPr>
                        <m:num>
                          <m:r>
                            <a:rPr lang="en-US" b="1" i="1"/>
                            <m:t>𝒑</m:t>
                          </m:r>
                          <m:d>
                            <m:dPr>
                              <m:ctrlPr>
                                <a:rPr lang="it-IT" b="1" i="1"/>
                              </m:ctrlPr>
                            </m:dPr>
                            <m:e>
                              <m:r>
                                <a:rPr lang="en-US" b="1" i="1"/>
                                <m:t>𝟏</m:t>
                              </m:r>
                              <m:r>
                                <a:rPr lang="en-US" b="1" i="1"/>
                                <m:t>−</m:t>
                              </m:r>
                              <m:r>
                                <a:rPr lang="en-US" b="1" i="1"/>
                                <m:t>𝒑</m:t>
                              </m:r>
                            </m:e>
                          </m:d>
                        </m:num>
                        <m:den>
                          <m:r>
                            <a:rPr lang="en-US" b="1" i="1"/>
                            <m:t>𝒏</m:t>
                          </m:r>
                        </m:den>
                      </m:f>
                      <m:r>
                        <a:rPr lang="en-US" i="1"/>
                        <m:t>.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endParaRPr lang="it-IT" dirty="0"/>
              </a:p>
              <a:p>
                <a:r>
                  <a:rPr lang="it-IT" dirty="0"/>
                  <a:t>Nei due esperimenti considerati, essendo diverso il denominatore, avremo che la varianza della stima di MLE = .25 sarà inferiore nel campione di n = 60 soggetti (0.003125) rispetto a quello di n = 20 </a:t>
                </a:r>
                <a:r>
                  <a:rPr lang="it-IT" dirty="0"/>
                  <a:t>soggetti </a:t>
                </a:r>
                <a:r>
                  <a:rPr lang="it-IT" dirty="0" smtClean="0"/>
                  <a:t>(</a:t>
                </a:r>
                <a:r>
                  <a:rPr lang="it-IT" dirty="0"/>
                  <a:t>0.009375</a:t>
                </a:r>
                <a:r>
                  <a:rPr lang="it-IT" dirty="0" smtClean="0"/>
                  <a:t>).</a:t>
                </a:r>
                <a:endParaRPr lang="it-IT" dirty="0"/>
              </a:p>
              <a:p>
                <a:r>
                  <a:rPr lang="it-IT" dirty="0"/>
                  <a:t>La stima MLE p = k/n tende ad assumere una distribuzione </a:t>
                </a:r>
                <a:r>
                  <a:rPr lang="it-IT" i="1" dirty="0"/>
                  <a:t>Normale</a:t>
                </a:r>
                <a:r>
                  <a:rPr lang="it-IT" dirty="0"/>
                  <a:t> al crescere di n. Questa è una proprietà asintotica che si realizza anche in campioni finiti. </a:t>
                </a:r>
              </a:p>
              <a:p>
                <a:r>
                  <a:rPr lang="it-IT" dirty="0"/>
                  <a:t>Trattandosi di una sommatoria di esiti di successo rapportata alla grandezza del campione, questo risultato è diretta conseguenza del Teorema del Limite Centrale per la media campionaria.</a:t>
                </a:r>
              </a:p>
              <a:p>
                <a:r>
                  <a:rPr lang="it-IT" dirty="0"/>
                  <a:t>La quantità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/>
                        <m:t>𝑧</m:t>
                      </m:r>
                      <m:r>
                        <a:rPr lang="it-IT" i="1"/>
                        <m:t>=</m:t>
                      </m:r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lang="it-IT" i="1"/>
                              </m:ctrlPr>
                            </m:accPr>
                            <m:e>
                              <m:r>
                                <a:rPr lang="it-IT" i="1"/>
                                <m:t>𝑝</m:t>
                              </m:r>
                            </m:e>
                          </m:acc>
                          <m:r>
                            <a:rPr lang="it-IT" i="1"/>
                            <m:t>−</m:t>
                          </m:r>
                          <m:sSub>
                            <m:sSubPr>
                              <m:ctrlPr>
                                <a:rPr lang="it-IT" i="1"/>
                              </m:ctrlPr>
                            </m:sSubPr>
                            <m:e>
                              <m:r>
                                <a:rPr lang="it-IT" i="1"/>
                                <m:t>𝑝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it-IT" i="1"/>
                                  </m:ctrlPr>
                                </m:sSubPr>
                                <m:e>
                                  <m:r>
                                    <a:rPr lang="it-IT" i="1"/>
                                    <m:t>𝐻</m:t>
                                  </m:r>
                                </m:e>
                                <m:sub>
                                  <m:r>
                                    <a:rPr lang="it-IT" i="1"/>
                                    <m:t>0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i="1"/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it-IT" i="1"/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it-IT" i="1"/>
                                    <m:t>(1−</m:t>
                                  </m:r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𝐻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it-IT" i="1"/>
                                    <m:t>)</m:t>
                                  </m:r>
                                </m:num>
                                <m:den>
                                  <m:r>
                                    <a:rPr lang="it-IT" i="1"/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r>
                  <a:rPr lang="it-IT" dirty="0"/>
                  <a:t>verrà considerata come una variabile normale standardizzata, sotto H0.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509093"/>
                <a:ext cx="5486400" cy="8832418"/>
              </a:xfrm>
              <a:prstGeom prst="rect">
                <a:avLst/>
              </a:prstGeom>
              <a:blipFill>
                <a:blip r:embed="rId2"/>
                <a:stretch>
                  <a:fillRect l="-889" t="-414" r="-18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358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40336" y="814137"/>
            <a:ext cx="6260268" cy="8830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####### R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it-IT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&lt;-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seq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(0,1,by=0.01)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&lt;-log(factorial(20))-log(factorial(5))-log(factorial(15))+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5*log(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)+15*log(1-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lnL60&lt;-log(factorial(60))-log(factorial(15))-log(factorial(60-15))+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15*log(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)+(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60-15)*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log(1-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</a:t>
            </a: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plot(y=</a:t>
            </a:r>
            <a:r>
              <a:rPr lang="en-US" sz="1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exp</a:t>
            </a: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lnL</a:t>
            </a: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),x=</a:t>
            </a:r>
            <a:r>
              <a:rPr lang="en-US" sz="1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plot(y=</a:t>
            </a:r>
            <a:r>
              <a:rPr lang="en-US" sz="1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lnL,x</a:t>
            </a: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10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-------------------------------------------------------------</a:t>
            </a:r>
            <a:endParaRPr lang="it-IT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DERIVATA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&lt;-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function(</a:t>
            </a:r>
            <a:r>
              <a:rPr lang="en-US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x,k,n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){ k * (1/x) - (n - k) * (1/(1 - x))}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b20 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&lt;-</a:t>
            </a: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DERIVATA(x=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P_est</a:t>
            </a: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,5,20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b60 &lt;-</a:t>
            </a: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DERIVATA(x=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P_est</a:t>
            </a:r>
            <a:r>
              <a:rPr lang="it-IT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,15,60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a20&lt;-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lnL-b20*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a60&lt;-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lnL60-b60*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plot(x=</a:t>
            </a:r>
            <a:r>
              <a:rPr lang="it-IT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,y=</a:t>
            </a:r>
            <a:r>
              <a:rPr lang="en-US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lnL,type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="l",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="n",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ylab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="Likelihood (Log)",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xlab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possibili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parametri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lwd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(a=a20[10],b=b20[10],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segments(x0=</a:t>
            </a:r>
            <a:r>
              <a:rPr lang="it-IT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[10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y0=-70,x1=</a:t>
            </a:r>
            <a:r>
              <a:rPr lang="it-IT" sz="1000" dirty="0" err="1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[10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],y1=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[10],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dotted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(a=a20[26],b=b20[26],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segments(x0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],y0=-70,x1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],y1=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="dotted")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(a=a20[59],b=b20[59],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segments(x0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],y0=-70,x1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],y1=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="dotted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it-IT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-------------------------------------------------------------</a:t>
            </a:r>
            <a:endParaRPr lang="it-IT" sz="1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plot(x=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,y=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lnL,type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="l",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="n",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ylab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="Likelihood (Log)",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xlab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possibili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parametri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lwd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points(x=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,lnL60,type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="l",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lwd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segments(x0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],y0=-70,x1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],y1=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[26],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="dotted")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(a=a20[26],b=b20[26],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(a=a60[26],b=b60[26],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(a=a20[59],b=b20[59],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abline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(a=a60[59],b=b60[59],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="dashed")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segments(x0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],y0=-70,x1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P_est</a:t>
            </a:r>
            <a:r>
              <a:rPr lang="en-US" sz="1000" dirty="0" smtClean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],y1=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lnL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[59],</a:t>
            </a:r>
            <a:r>
              <a:rPr lang="en-US" sz="1000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="dotted")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sz="1000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4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902753" y="472383"/>
            <a:ext cx="54864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r>
              <a:rPr lang="it-IT" sz="1200" b="1" i="1" dirty="0"/>
              <a:t>Figura 1</a:t>
            </a:r>
            <a:r>
              <a:rPr lang="it-IT" sz="1200" i="1" dirty="0"/>
              <a:t> Distribuzione binomiale per n = 10, p = 0.5. Si noti la simmetria della distribuzione per valori attorno al valore di k = 5</a:t>
            </a:r>
            <a:r>
              <a:rPr lang="it-IT" sz="1200" i="1" dirty="0" smtClean="0"/>
              <a:t>.</a:t>
            </a:r>
          </a:p>
          <a:p>
            <a:endParaRPr lang="it-IT" i="1" dirty="0" smtClean="0"/>
          </a:p>
          <a:p>
            <a:endParaRPr lang="it-IT" i="1" dirty="0"/>
          </a:p>
          <a:p>
            <a:endParaRPr lang="it-IT" i="1" dirty="0"/>
          </a:p>
          <a:p>
            <a:r>
              <a:rPr lang="it-IT" dirty="0"/>
              <a:t>Se modifichiamo il valore di p = 0.17, rendendo (MOLTO) meno probabile il successo, allora la probabilità di osservare k = 4 successi dovrà necessariamente essere più bassa:</a:t>
            </a:r>
            <a:endParaRPr lang="it-IT" i="1" dirty="0"/>
          </a:p>
          <a:p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*(</a:t>
                </a:r>
                <a14:m>
                  <m:oMath xmlns:m="http://schemas.openxmlformats.org/officeDocument/2006/math"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sz="1400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nel caso di A e B eventi (non disgiunti) indipendenti.</a:t>
                </a:r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  <a:blipFill>
                <a:blip r:embed="rId5"/>
                <a:stretch>
                  <a:fillRect l="-307" t="-4000" b="-2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diritto 15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"/>
          <p:cNvPicPr>
            <a:picLocks noChangeAspect="1"/>
          </p:cNvPicPr>
          <p:nvPr/>
        </p:nvPicPr>
        <p:blipFill rotWithShape="1">
          <a:blip r:embed="rId6"/>
          <a:srcRect t="13713" b="11490"/>
          <a:stretch/>
        </p:blipFill>
        <p:spPr bwMode="auto">
          <a:xfrm>
            <a:off x="805360" y="623189"/>
            <a:ext cx="5247280" cy="385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130680" y="7549328"/>
                <a:ext cx="6596639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=4|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=10,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=0.17</m:t>
                          </m:r>
                        </m:e>
                      </m:d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10!</m:t>
                          </m:r>
                        </m:num>
                        <m:den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4!×6!</m:t>
                          </m:r>
                        </m:den>
                      </m:f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0.17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0.83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= 0.0573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80" y="7549328"/>
                <a:ext cx="6596639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8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902753" y="472383"/>
            <a:ext cx="5486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r>
              <a:rPr lang="it-IT" sz="1200" b="1" i="1" dirty="0"/>
              <a:t>Figura 2 </a:t>
            </a:r>
            <a:r>
              <a:rPr lang="it-IT" sz="1200" i="1" dirty="0"/>
              <a:t>Distribuzione di probabilità discreta binomiale per n = 10, p = 0.17. Si noti l’asimmetria della distribuzione.</a:t>
            </a:r>
            <a:endParaRPr lang="it-IT" i="1" dirty="0" smtClean="0"/>
          </a:p>
          <a:p>
            <a:endParaRPr lang="it-IT" i="1" dirty="0"/>
          </a:p>
          <a:p>
            <a:endParaRPr lang="it-IT" i="1" dirty="0"/>
          </a:p>
          <a:p>
            <a:r>
              <a:rPr lang="it-IT" dirty="0"/>
              <a:t>La probabilità di osservare k = 6 successi non sarà più uguale, infatti la distribuzione non è simmetrica attorno a k = 5,</a:t>
            </a:r>
          </a:p>
          <a:p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*(</a:t>
                </a:r>
                <a14:m>
                  <m:oMath xmlns:m="http://schemas.openxmlformats.org/officeDocument/2006/math"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sz="1400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nel caso di A e B eventi (non disgiunti) indipendenti.</a:t>
                </a:r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  <a:blipFill>
                <a:blip r:embed="rId5"/>
                <a:stretch>
                  <a:fillRect l="-307" t="-4000" b="-2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diritto 15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112842" y="7178830"/>
                <a:ext cx="6520925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=6|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=10,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=0.17</m:t>
                          </m:r>
                        </m:e>
                      </m:d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10!</m:t>
                          </m:r>
                        </m:num>
                        <m:den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6!×4!</m:t>
                          </m:r>
                        </m:den>
                      </m:f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0.17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0.83</m:t>
                          </m:r>
                        </m:e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it-IT" i="0">
                          <a:latin typeface="Cambria Math" panose="02040503050406030204" pitchFamily="18" charset="0"/>
                        </a:rPr>
                        <m:t>=0.0024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42" y="7178830"/>
                <a:ext cx="6520925" cy="6127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/>
          <p:nvPr/>
        </p:nvPicPr>
        <p:blipFill rotWithShape="1">
          <a:blip r:embed="rId7"/>
          <a:srcRect t="17361" b="10629"/>
          <a:stretch/>
        </p:blipFill>
        <p:spPr bwMode="auto">
          <a:xfrm>
            <a:off x="902753" y="623189"/>
            <a:ext cx="5248800" cy="385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257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538072" y="1195980"/>
            <a:ext cx="2962275" cy="2907030"/>
          </a:xfrm>
          <a:prstGeom prst="rect">
            <a:avLst/>
          </a:prstGeom>
        </p:spPr>
      </p:pic>
      <p:pic>
        <p:nvPicPr>
          <p:cNvPr id="7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324" y="1193578"/>
            <a:ext cx="3027045" cy="297116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57147" y="553298"/>
            <a:ext cx="54864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Vediamo come si modifica la binomiale osservando n = 30 ed n = 100 prove indipendenti di </a:t>
            </a:r>
            <a:r>
              <a:rPr lang="it-IT" dirty="0" err="1"/>
              <a:t>Bernoulli</a:t>
            </a:r>
            <a:r>
              <a:rPr lang="it-IT" dirty="0"/>
              <a:t>, sempre con p = </a:t>
            </a:r>
            <a:r>
              <a:rPr lang="it-IT" dirty="0" smtClean="0"/>
              <a:t>0.17: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sz="1200" b="1" i="1" dirty="0"/>
              <a:t>Figura 3</a:t>
            </a:r>
            <a:r>
              <a:rPr lang="it-IT" sz="1200" i="1" dirty="0"/>
              <a:t> N =30 e N = 100. La distribuzione tende alla normalità.</a:t>
            </a:r>
          </a:p>
          <a:p>
            <a:endParaRPr lang="it-IT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757147" y="4813480"/>
                <a:ext cx="5486400" cy="48599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 smtClean="0"/>
                  <a:t>Approssimazione Normale</a:t>
                </a:r>
                <a:r>
                  <a:rPr lang="it-IT" dirty="0" smtClean="0"/>
                  <a:t>: </a:t>
                </a:r>
                <a:r>
                  <a:rPr lang="it-IT" dirty="0"/>
                  <a:t>La variabile aleatoria binomiale è la somma di n variabili indipendenti di </a:t>
                </a:r>
                <a:r>
                  <a:rPr lang="it-IT" dirty="0" err="1"/>
                  <a:t>Bernoulli</a:t>
                </a:r>
                <a:r>
                  <a:rPr lang="it-IT" dirty="0"/>
                  <a:t>, con probabilità di successo </a:t>
                </a:r>
                <a:r>
                  <a:rPr lang="it-IT" dirty="0" smtClean="0"/>
                  <a:t>p,</a:t>
                </a:r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𝐵𝑒𝑟𝑛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r>
                  <a:rPr lang="it-IT" dirty="0"/>
                  <a:t>Secondo il Teorema del Limite Centrale, la somma di valori aleatori indipendenti e identicamente distribuiti tende a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</m:d>
                  </m:oMath>
                </a14:m>
                <a:r>
                  <a:rPr lang="it-IT" dirty="0"/>
                  <a:t> al crescere della grandezza campionaria (asintoto). La variabile binomiale, come somma di n valori campionari indipendenti (con sequenze di 0 e 1), tenderà quindi a distribuirsi secondo una variabile aleatoria normale, </a:t>
                </a:r>
                <a:r>
                  <a:rPr lang="it-IT" dirty="0" smtClean="0"/>
                  <a:t>formalmente:</a:t>
                </a:r>
              </a:p>
              <a:p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 ≈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,</m:t>
                          </m:r>
                          <m:rad>
                            <m:radPr>
                              <m:degHide m:val="on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𝑉𝑎𝑟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</m:rad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t-IT" dirty="0" smtClean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4813480"/>
                <a:ext cx="5486400" cy="4859920"/>
              </a:xfrm>
              <a:prstGeom prst="rect">
                <a:avLst/>
              </a:prstGeom>
              <a:blipFill>
                <a:blip r:embed="rId4"/>
                <a:stretch>
                  <a:fillRect l="-889" t="-753" r="-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7" y="629013"/>
                <a:ext cx="5486400" cy="4154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 smtClean="0"/>
                  <a:t>Consideriamo il caso </a:t>
                </a:r>
                <a:r>
                  <a:rPr lang="it-IT" b="1" dirty="0"/>
                  <a:t>particolare di n = 1, quindi una singola prova di </a:t>
                </a:r>
                <a:r>
                  <a:rPr lang="it-IT" b="1" dirty="0" err="1" smtClean="0"/>
                  <a:t>Bernoulli</a:t>
                </a:r>
                <a:r>
                  <a:rPr lang="it-IT" dirty="0" smtClean="0"/>
                  <a:t>: dalla definizione di valore atteso e varianza di una variabile aleatoria discreta,</a:t>
                </a:r>
              </a:p>
              <a:p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it-IT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𝑝𝑟𝑜𝑏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−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𝐸</m:t>
                                  </m:r>
                                  <m:d>
                                    <m:d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  <m:t>𝑌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𝑝𝑟𝑜𝑏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endParaRPr lang="it-IT" dirty="0"/>
              </a:p>
              <a:p>
                <a:r>
                  <a:rPr lang="it-IT" dirty="0" smtClean="0"/>
                  <a:t>abbiamo che:</a:t>
                </a:r>
              </a:p>
              <a:p>
                <a:endParaRPr lang="it-IT" dirty="0"/>
              </a:p>
              <a:p>
                <a:endParaRPr lang="it-IT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629013"/>
                <a:ext cx="5486400" cy="4154214"/>
              </a:xfrm>
              <a:prstGeom prst="rect">
                <a:avLst/>
              </a:prstGeom>
              <a:blipFill>
                <a:blip r:embed="rId2"/>
                <a:stretch>
                  <a:fillRect l="-889" t="-7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tangolo 13"/>
              <p:cNvSpPr/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*(</a:t>
                </a:r>
                <a14:m>
                  <m:oMath xmlns:m="http://schemas.openxmlformats.org/officeDocument/2006/math"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1400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it-IT" sz="14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t-IT" sz="1400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  <a:r>
                  <a:rPr lang="it-IT" sz="1400" dirty="0" smtClean="0">
                    <a:solidFill>
                      <a:schemeClr val="bg1">
                        <a:lumMod val="50000"/>
                      </a:schemeClr>
                    </a:solidFill>
                  </a:rPr>
                  <a:t>, nel caso di A e B eventi (non disgiunti) indipendenti.</a:t>
                </a:r>
                <a:endParaRPr lang="it-IT" sz="14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ttango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98223"/>
                <a:ext cx="5959580" cy="307777"/>
              </a:xfrm>
              <a:prstGeom prst="rect">
                <a:avLst/>
              </a:prstGeom>
              <a:blipFill>
                <a:blip r:embed="rId5"/>
                <a:stretch>
                  <a:fillRect l="-307" t="-4000" b="-20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ttore diritto 15"/>
          <p:cNvCxnSpPr/>
          <p:nvPr/>
        </p:nvCxnSpPr>
        <p:spPr>
          <a:xfrm>
            <a:off x="0" y="91090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393134" y="4546756"/>
                <a:ext cx="6214426" cy="871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𝐵𝑒𝑟𝑛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endChr m:val="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  <m:t>𝐵𝑒𝑟𝑛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𝑝𝑟𝑜𝑏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)=1×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0">
                                  <a:latin typeface="Cambria Math" panose="02040503050406030204" pitchFamily="18" charset="0"/>
                                </a:rPr>
                                <m:t>+0×(1−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nary>
                      <m:r>
                        <a:rPr lang="it-I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34" y="4546756"/>
                <a:ext cx="6214426" cy="871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0" y="6015996"/>
                <a:ext cx="6697834" cy="2225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53911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𝑉𝑎𝑟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𝐵𝑒𝑟𝑛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𝑝</m:t>
                                  </m:r>
                                </m:e>
                              </m:d>
                            </m:sub>
                          </m:sSub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i="1" smtClean="0">
                                      <a:latin typeface="Cambria Math" panose="02040503050406030204" pitchFamily="18" charset="0"/>
                                      <a:cs typeface="Courier New" panose="02070309020205020404" pitchFamily="49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  <m:t>𝐵𝑒𝑟𝑛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−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ourier New" panose="02070309020205020404" pitchFamily="49" charset="0"/>
                                    </a:rPr>
                                    <m:t>𝐸</m:t>
                                  </m:r>
                                  <m:d>
                                    <m:d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ourier New" panose="02070309020205020404" pitchFamily="49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Courier New" panose="02070309020205020404" pitchFamily="49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Courier New" panose="02070309020205020404" pitchFamily="49" charset="0"/>
                                            </a:rPr>
                                            <m:t>𝐵𝑒𝑟𝑛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ctrlPr>
                                                <a:rPr lang="it-IT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Courier New" panose="02070309020205020404" pitchFamily="49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it-IT" i="1"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Courier New" panose="02070309020205020404" pitchFamily="49" charset="0"/>
                                                </a:rPr>
                                                <m:t>𝑝</m:t>
                                              </m:r>
                                            </m:e>
                                          </m:d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cs typeface="Courier New" panose="02070309020205020404" pitchFamily="49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𝑝𝑟𝑜𝑏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</m:t>
                      </m:r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1−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+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ourier New" panose="02070309020205020404" pitchFamily="49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1−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−2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+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3</m:t>
                          </m:r>
                        </m:sup>
                      </m:sSup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+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R="539115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−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𝑝</m:t>
                          </m:r>
                        </m:e>
                        <m:sup>
                          <m:r>
                            <a:rPr lang="it-I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ourier New" panose="02070309020205020404" pitchFamily="49" charset="0"/>
                            </a:rPr>
                            <m:t>2</m:t>
                          </m:r>
                        </m:sup>
                      </m:sSup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(1−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m:t>)</m:t>
                      </m:r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15996"/>
                <a:ext cx="6697834" cy="22250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77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/>
          </p:cNvPicPr>
          <p:nvPr/>
        </p:nvPicPr>
        <p:blipFill rotWithShape="1">
          <a:blip r:embed="rId2"/>
          <a:srcRect t="15568" b="10914"/>
          <a:stretch/>
        </p:blipFill>
        <p:spPr>
          <a:xfrm>
            <a:off x="757146" y="6095999"/>
            <a:ext cx="5165408" cy="35895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757147" y="629013"/>
                <a:ext cx="5486400" cy="5413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/>
                  <a:t>Se consideriamo n prove indipendenti di </a:t>
                </a:r>
                <a:r>
                  <a:rPr lang="it-IT" b="1" dirty="0" err="1"/>
                  <a:t>Bernoulli</a:t>
                </a:r>
                <a:r>
                  <a:rPr lang="it-IT" dirty="0" smtClean="0"/>
                  <a:t>: avremo quindi</a:t>
                </a:r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r>
                  <a:rPr lang="it-IT" dirty="0"/>
                  <a:t>Ad esempio, per n = 100 osservazioni indipendenti di </a:t>
                </a:r>
                <a:r>
                  <a:rPr lang="it-IT" dirty="0" err="1"/>
                  <a:t>Bernoulli</a:t>
                </a:r>
                <a:r>
                  <a:rPr lang="it-IT" dirty="0"/>
                  <a:t> e probabilità di successo p = .17, il valore atteso è uguale a 17 e la varianza è pari a 14.11. Per il teorema del limite centrale, estendendo la sommatoria di </a:t>
                </a:r>
                <a:r>
                  <a:rPr lang="it-IT" dirty="0" smtClean="0"/>
                  <a:t>successi </a:t>
                </a:r>
                <a:r>
                  <a:rPr lang="it-IT" dirty="0"/>
                  <a:t>fino ad n molto elevati (n = 100, come nel nostro caso), la forma matematica della distribuzione binomiale approssima alla distribuzione gaussiana, con opportuna sostituzione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𝑛𝑝</m:t>
                    </m:r>
                  </m:oMath>
                </a14:m>
                <a:r>
                  <a:rPr lang="it-IT" dirty="0"/>
                  <a:t> e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it-IT" i="1">
                            <a:latin typeface="Cambria Math" panose="02040503050406030204" pitchFamily="18" charset="0"/>
                          </a:rPr>
                          <m:t>2</m:t>
                        </m:r>
                      </m:deg>
                      <m:e>
                        <m:r>
                          <a:rPr lang="it-IT" i="1">
                            <a:latin typeface="Cambria Math" panose="02040503050406030204" pitchFamily="18" charset="0"/>
                          </a:rPr>
                          <m:t>𝑛𝑝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it-IT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it-IT" dirty="0" smtClean="0"/>
                  <a:t>.</a:t>
                </a:r>
                <a:endParaRPr lang="it-IT" dirty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629013"/>
                <a:ext cx="5486400" cy="5413726"/>
              </a:xfrm>
              <a:prstGeom prst="rect">
                <a:avLst/>
              </a:prstGeom>
              <a:blipFill>
                <a:blip r:embed="rId3"/>
                <a:stretch>
                  <a:fillRect l="-889" t="-563" b="-67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51689" y="1520992"/>
                <a:ext cx="6754621" cy="1875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𝐵𝑒𝑟𝑛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𝐵𝑒𝑟𝑛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𝑛𝑝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it-IT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𝑉𝑎𝑟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𝐵𝑒𝑟𝑛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𝑉𝑎𝑟</m:t>
                          </m:r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𝐵𝑒𝑟𝑛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it-IT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𝑛𝑝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89" y="1520992"/>
                <a:ext cx="6754621" cy="18757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10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757146" y="9201672"/>
            <a:ext cx="5061233" cy="5784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>
              <a:solidFill>
                <a:sysClr val="windowText" lastClr="000000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757147" y="4054250"/>
            <a:ext cx="5061233" cy="5784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>
              <a:solidFill>
                <a:sysClr val="windowText" lastClr="000000"/>
              </a:solidFill>
            </a:endParaRPr>
          </a:p>
        </p:txBody>
      </p:sp>
      <p:sp>
        <p:nvSpPr>
          <p:cNvPr id="7" name="Rettangolo arrotondato 6"/>
          <p:cNvSpPr/>
          <p:nvPr/>
        </p:nvSpPr>
        <p:spPr>
          <a:xfrm>
            <a:off x="757147" y="2656234"/>
            <a:ext cx="5097602" cy="6287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sellaDiTesto 5"/>
              <p:cNvSpPr txBox="1"/>
              <p:nvPr/>
            </p:nvSpPr>
            <p:spPr>
              <a:xfrm>
                <a:off x="757147" y="314223"/>
                <a:ext cx="5486400" cy="9705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b="1" dirty="0" smtClean="0"/>
                  <a:t>Stima di Massima Verosimiglianza: la definizione operativa di p</a:t>
                </a:r>
                <a:r>
                  <a:rPr lang="it-IT" dirty="0" smtClean="0"/>
                  <a:t>. Chiediamo </a:t>
                </a:r>
                <a:r>
                  <a:rPr lang="it-IT" dirty="0"/>
                  <a:t>a </a:t>
                </a:r>
                <a:r>
                  <a:rPr lang="it-IT" dirty="0" smtClean="0"/>
                  <a:t>n </a:t>
                </a:r>
                <a:r>
                  <a:rPr lang="it-IT" dirty="0"/>
                  <a:t>= 20 persone se voteranno Si (1) oppure No (0) alle prossime consultazioni popolari, contando i “Si” in k = 5 persone. Come possiamo stimare la probabilità di “Si” nella Popolazione?</a:t>
                </a:r>
              </a:p>
              <a:p>
                <a:endParaRPr lang="it-IT" dirty="0" smtClean="0"/>
              </a:p>
              <a:p>
                <a:r>
                  <a:rPr lang="it-IT" dirty="0"/>
                  <a:t>La sequenza registrata nel nostro campione potrebbe essere, ad esempio</a:t>
                </a:r>
              </a:p>
              <a:p>
                <a:endParaRPr lang="it-IT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it-IT" i="1"/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it-IT" i="1"/>
                          </m:ctrlPr>
                        </m:dPr>
                        <m:e>
                          <m:r>
                            <a:rPr lang="it-IT" i="1"/>
                            <m:t>1,0,0,1,0,1,1,0,1,0,0,0,0,0,0,0,0,0,0,0</m:t>
                          </m:r>
                        </m:e>
                      </m:d>
                      <m:r>
                        <a:rPr lang="it-IT" i="1"/>
                        <m:t>,</m:t>
                      </m:r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r>
                  <a:rPr lang="it-IT" dirty="0"/>
                  <a:t>d</a:t>
                </a:r>
                <a:r>
                  <a:rPr lang="it-IT" dirty="0" smtClean="0"/>
                  <a:t>ove ciascun elemento è una variabile casuale di </a:t>
                </a:r>
                <a:r>
                  <a:rPr lang="it-IT" dirty="0" err="1"/>
                  <a:t>B</a:t>
                </a:r>
                <a:r>
                  <a:rPr lang="it-IT" dirty="0" err="1" smtClean="0"/>
                  <a:t>ernoulli</a:t>
                </a:r>
                <a:r>
                  <a:rPr lang="it-IT" dirty="0" smtClean="0"/>
                  <a:t> con funzione di probabilità</a:t>
                </a:r>
              </a:p>
              <a:p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it-IT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d>
                            <m:dPr>
                              <m:ctrlP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it-IT" b="0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dirty="0" smtClean="0"/>
              </a:p>
              <a:p>
                <a:r>
                  <a:rPr lang="it-IT" dirty="0" smtClean="0"/>
                  <a:t>Così, se </a:t>
                </a:r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=1; </m:t>
                      </m:r>
                      <m:sSup>
                        <m:s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</m:sup>
                      </m:sSup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it-IT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p>
                        <m:sSup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d>
                            <m:d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it-IT" b="0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sup>
                      </m:sSup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it-IT" dirty="0" smtClean="0">
                  <a:solidFill>
                    <a:sysClr val="windowText" lastClr="000000"/>
                  </a:solidFill>
                  <a:ea typeface="Cambria Math" panose="02040503050406030204" pitchFamily="18" charset="0"/>
                </a:endParaRPr>
              </a:p>
              <a:p>
                <a:endParaRPr lang="it-IT" dirty="0">
                  <a:solidFill>
                    <a:sysClr val="windowText" lastClr="000000"/>
                  </a:solidFill>
                </a:endParaRPr>
              </a:p>
              <a:p>
                <a:r>
                  <a:rPr lang="it-IT" dirty="0" smtClean="0">
                    <a:solidFill>
                      <a:sysClr val="windowText" lastClr="000000"/>
                    </a:solidFill>
                  </a:rPr>
                  <a:t>La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MLE di </a:t>
                </a:r>
                <a:r>
                  <a:rPr lang="it-IT" i="1" dirty="0">
                    <a:solidFill>
                      <a:sysClr val="windowText" lastClr="000000"/>
                    </a:solidFill>
                  </a:rPr>
                  <a:t>p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si ottiene trovando il </a:t>
                </a:r>
                <a:r>
                  <a:rPr lang="it-IT" i="1" dirty="0">
                    <a:solidFill>
                      <a:sysClr val="windowText" lastClr="000000"/>
                    </a:solidFill>
                  </a:rPr>
                  <a:t>massimo </a:t>
                </a:r>
                <a:r>
                  <a:rPr lang="it-IT" dirty="0">
                    <a:solidFill>
                      <a:sysClr val="windowText" lastClr="000000"/>
                    </a:solidFill>
                  </a:rPr>
                  <a:t>della funzione: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p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sup>
                              </m:sSup>
                            </m:e>
                          </m:nary>
                        </m:e>
                      </m:d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pPr/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it-IT" i="1" smtClean="0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sup>
                              </m:s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it-IT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d>
                                    <m:dPr>
                                      <m:ctrlPr>
                                        <a:rPr lang="it-IT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1−</m:t>
                                          </m:r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it-IT" i="1">
                                              <a:solidFill>
                                                <a:sysClr val="windowText" lastClr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sup>
                          </m:sSup>
                        </m:e>
                      </m:d>
                      <m:r>
                        <a:rPr lang="it-IT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it-IT" b="0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(1−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it-IT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sup>
                          </m:sSup>
                        </m:e>
                      </m:d>
                    </m:oMath>
                  </m:oMathPara>
                </a14:m>
                <a:endParaRPr lang="it-IT" i="1" dirty="0" smtClean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:endParaRPr lang="it-IT" i="1" dirty="0">
                  <a:solidFill>
                    <a:sysClr val="windowText" lastClr="00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it-IT" i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m:rPr>
                          <m:sty m:val="p"/>
                        </m:rPr>
                        <a:rPr lang="it-IT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ln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⁡(1−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 smtClean="0"/>
              </a:p>
            </p:txBody>
          </p:sp>
        </mc:Choice>
        <mc:Fallback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314223"/>
                <a:ext cx="5486400" cy="9705670"/>
              </a:xfrm>
              <a:prstGeom prst="rect">
                <a:avLst/>
              </a:prstGeom>
              <a:blipFill>
                <a:blip r:embed="rId2"/>
                <a:stretch>
                  <a:fillRect l="-889" t="-377" r="-12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ttangolo 10"/>
              <p:cNvSpPr/>
              <p:nvPr/>
            </p:nvSpPr>
            <p:spPr>
              <a:xfrm>
                <a:off x="5944845" y="9315518"/>
                <a:ext cx="8579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1" name="Rettango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5" y="9315518"/>
                <a:ext cx="857927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51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757147" y="216788"/>
                <a:ext cx="5486400" cy="5822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A questo punto si calcola la derivata prima in ‘</a:t>
                </a:r>
                <a:r>
                  <a:rPr lang="it-IT" i="1" dirty="0"/>
                  <a:t>p’</a:t>
                </a:r>
                <a:r>
                  <a:rPr lang="it-IT" dirty="0"/>
                  <a:t> della funzione di log-verosimiglianza, ponendola uguale a zero e risolvendo. Possiamo utilizzare a tal fine il calcolatore</a:t>
                </a:r>
                <a:r>
                  <a:rPr lang="it-IT" dirty="0" smtClean="0"/>
                  <a:t>,</a:t>
                </a:r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endParaRPr lang="it-IT" dirty="0" smtClean="0"/>
              </a:p>
              <a:p>
                <a:endParaRPr lang="it-IT" dirty="0"/>
              </a:p>
              <a:p>
                <a:r>
                  <a:rPr lang="it-IT" dirty="0"/>
                  <a:t>Scrivendo </a:t>
                </a:r>
                <a:r>
                  <a:rPr lang="it-IT" dirty="0" smtClean="0"/>
                  <a:t>quindi:</a:t>
                </a:r>
              </a:p>
              <a:p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𝛿</m:t>
                          </m:r>
                        </m:num>
                        <m:den>
                          <m:r>
                            <a:rPr lang="en-US" i="1"/>
                            <m:t>𝛿</m:t>
                          </m:r>
                          <m:r>
                            <a:rPr lang="en-US" i="1"/>
                            <m:t>𝑝</m:t>
                          </m:r>
                        </m:den>
                      </m:f>
                      <m:r>
                        <a:rPr lang="it-IT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𝑘</m:t>
                      </m:r>
                      <m:r>
                        <a:rPr lang="en-US" i="1"/>
                        <m:t>∙</m:t>
                      </m:r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𝑝</m:t>
                          </m:r>
                        </m:den>
                      </m:f>
                      <m:limLow>
                        <m:limLow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f>
                            <m:fPr>
                              <m:ctrlPr>
                                <a:rPr lang="en-US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  <m:r>
                            <a:rPr lang="it-IT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t-IT" i="1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it-IT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t-IT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it-IT" b="0" i="1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it-IT" i="1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lim>
                      </m:limLow>
                    </m:oMath>
                  </m:oMathPara>
                </a14:m>
                <a:endParaRPr lang="it-IT" dirty="0" smtClean="0"/>
              </a:p>
              <a:p>
                <a:endParaRPr lang="it-IT" dirty="0"/>
              </a:p>
              <a:p>
                <a:r>
                  <a:rPr lang="it-IT" dirty="0"/>
                  <a:t>La derivata prima è una nuova funzione e corrisponde all’inclinazione della retta tangente alla funzione di </a:t>
                </a:r>
                <a:r>
                  <a:rPr lang="it-IT" dirty="0" smtClean="0"/>
                  <a:t>log-verosimiglianza</a:t>
                </a:r>
                <a:r>
                  <a:rPr lang="it-IT" dirty="0"/>
                  <a:t>. La soluzione in </a:t>
                </a:r>
                <a:r>
                  <a:rPr lang="it-IT" dirty="0" smtClean="0"/>
                  <a:t>‘</a:t>
                </a:r>
                <a:r>
                  <a:rPr lang="it-IT" i="1" dirty="0" smtClean="0"/>
                  <a:t>p’</a:t>
                </a:r>
                <a:r>
                  <a:rPr lang="it-IT" dirty="0" smtClean="0"/>
                  <a:t> </a:t>
                </a:r>
                <a:r>
                  <a:rPr lang="it-IT" dirty="0"/>
                  <a:t>della retta tangente con inclinazione uguale a zero definisce il massimo della funzione</a:t>
                </a:r>
                <a:r>
                  <a:rPr lang="it-IT" dirty="0" smtClean="0"/>
                  <a:t>:</a:t>
                </a:r>
                <a:endParaRPr lang="it-IT" dirty="0"/>
              </a:p>
              <a:p>
                <a:endParaRPr lang="it-IT" dirty="0" smtClean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216788"/>
                <a:ext cx="5486400" cy="5822556"/>
              </a:xfrm>
              <a:prstGeom prst="rect">
                <a:avLst/>
              </a:prstGeom>
              <a:blipFill>
                <a:blip r:embed="rId2"/>
                <a:stretch>
                  <a:fillRect l="-889" t="-628" r="-122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ttangolo 4"/>
          <p:cNvSpPr/>
          <p:nvPr/>
        </p:nvSpPr>
        <p:spPr>
          <a:xfrm>
            <a:off x="344773" y="1382736"/>
            <a:ext cx="6745575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D(expression(k*log(p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)+(n-k)*log(1-p)),'p')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115" algn="just">
              <a:lnSpc>
                <a:spcPct val="107000"/>
              </a:lnSpc>
              <a:spcAft>
                <a:spcPts val="800"/>
              </a:spcAft>
            </a:pPr>
            <a:r>
              <a:rPr lang="it-IT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k * (1/p) - (n - k) * (1/(1 - p))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 rotWithShape="1">
          <a:blip r:embed="rId3"/>
          <a:srcRect t="11132" b="2319"/>
          <a:stretch/>
        </p:blipFill>
        <p:spPr bwMode="auto">
          <a:xfrm>
            <a:off x="1017927" y="5690454"/>
            <a:ext cx="4876800" cy="421554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441049" y="6451569"/>
            <a:ext cx="476885" cy="26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highlight>
                  <a:srgbClr val="D3D3D3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MLE</a:t>
            </a:r>
            <a:endParaRPr lang="it-I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sellaDiTesto 3"/>
              <p:cNvSpPr txBox="1"/>
              <p:nvPr/>
            </p:nvSpPr>
            <p:spPr>
              <a:xfrm>
                <a:off x="757147" y="509093"/>
                <a:ext cx="5486400" cy="8820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Poniamo la derivata a zero e risolviamo per </a:t>
                </a:r>
                <a:r>
                  <a:rPr lang="it-IT" i="1" dirty="0" smtClean="0"/>
                  <a:t>p</a:t>
                </a:r>
                <a:r>
                  <a:rPr lang="it-IT" dirty="0" smtClean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𝑘</m:t>
                      </m:r>
                      <m:r>
                        <a:rPr lang="en-US" i="1"/>
                        <m:t>∙</m:t>
                      </m:r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r>
                            <a:rPr lang="en-US" i="1"/>
                            <m:t>𝑝</m:t>
                          </m:r>
                        </m:den>
                      </m:f>
                      <m:r>
                        <a:rPr lang="en-US" i="1"/>
                        <m:t>−</m:t>
                      </m:r>
                      <m:d>
                        <m:dPr>
                          <m:ctrlPr>
                            <a:rPr lang="it-IT" i="1"/>
                          </m:ctrlPr>
                        </m:dPr>
                        <m:e>
                          <m:r>
                            <a:rPr lang="en-US" i="1"/>
                            <m:t>𝑛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𝑘</m:t>
                          </m:r>
                        </m:e>
                      </m:d>
                      <m:r>
                        <a:rPr lang="en-US" i="1"/>
                        <m:t>∙</m:t>
                      </m:r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it-IT" i="1"/>
                              </m:ctrlPr>
                            </m:dPr>
                            <m:e>
                              <m:r>
                                <a:rPr lang="en-US" i="1"/>
                                <m:t>1−</m:t>
                              </m:r>
                              <m:r>
                                <a:rPr lang="en-US" i="1"/>
                                <m:t>𝑝</m:t>
                              </m:r>
                            </m:e>
                          </m:d>
                        </m:den>
                      </m:f>
                      <m:r>
                        <a:rPr lang="en-US" i="1"/>
                        <m:t>=0</m:t>
                      </m:r>
                    </m:oMath>
                  </m:oMathPara>
                </a14:m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𝑘</m:t>
                      </m:r>
                      <m:r>
                        <a:rPr lang="en-US" i="1"/>
                        <m:t>=</m:t>
                      </m:r>
                      <m:d>
                        <m:dPr>
                          <m:ctrlPr>
                            <a:rPr lang="it-IT" i="1"/>
                          </m:ctrlPr>
                        </m:dPr>
                        <m:e>
                          <m:r>
                            <a:rPr lang="en-US" i="1"/>
                            <m:t>𝑛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𝑘</m:t>
                          </m:r>
                        </m:e>
                      </m:d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𝑝</m:t>
                          </m:r>
                        </m:num>
                        <m:den>
                          <m:d>
                            <m:dPr>
                              <m:ctrlPr>
                                <a:rPr lang="it-IT" i="1"/>
                              </m:ctrlPr>
                            </m:dPr>
                            <m:e>
                              <m:r>
                                <a:rPr lang="en-US" i="1"/>
                                <m:t>1−</m:t>
                              </m:r>
                              <m:r>
                                <a:rPr lang="en-US" i="1"/>
                                <m:t>𝑝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/>
                        <m:t>𝑘</m:t>
                      </m:r>
                      <m:d>
                        <m:dPr>
                          <m:ctrlPr>
                            <a:rPr lang="it-IT" i="1"/>
                          </m:ctrlPr>
                        </m:dPr>
                        <m:e>
                          <m:r>
                            <a:rPr lang="en-US" i="1"/>
                            <m:t>1−</m:t>
                          </m:r>
                          <m:r>
                            <a:rPr lang="en-US" i="1"/>
                            <m:t>𝑝</m:t>
                          </m:r>
                        </m:e>
                      </m:d>
                      <m:r>
                        <a:rPr lang="en-US" i="1"/>
                        <m:t>=</m:t>
                      </m:r>
                      <m:r>
                        <a:rPr lang="en-US" i="1"/>
                        <m:t>𝑝</m:t>
                      </m:r>
                      <m:d>
                        <m:dPr>
                          <m:ctrlPr>
                            <a:rPr lang="it-IT" i="1"/>
                          </m:ctrlPr>
                        </m:dPr>
                        <m:e>
                          <m:r>
                            <a:rPr lang="en-US" i="1"/>
                            <m:t>𝑛</m:t>
                          </m:r>
                          <m:r>
                            <a:rPr lang="en-US" i="1"/>
                            <m:t>−</m:t>
                          </m:r>
                          <m:r>
                            <a:rPr lang="en-US" i="1"/>
                            <m:t>𝑘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en-US" i="1"/>
                        <m:t>𝑝</m:t>
                      </m:r>
                      <m:r>
                        <a:rPr lang="en-US" i="1"/>
                        <m:t>=</m:t>
                      </m:r>
                      <m:f>
                        <m:fPr>
                          <m:ctrlPr>
                            <a:rPr lang="it-IT" i="1"/>
                          </m:ctrlPr>
                        </m:fPr>
                        <m:num>
                          <m:r>
                            <a:rPr lang="en-US" i="1"/>
                            <m:t>𝑘</m:t>
                          </m:r>
                        </m:num>
                        <m:den>
                          <m:r>
                            <a:rPr lang="en-US" i="1"/>
                            <m:t>𝑛</m:t>
                          </m:r>
                        </m:den>
                      </m:f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r>
                  <a:rPr lang="it-IT" dirty="0"/>
                  <a:t>ottenendo il valore </a:t>
                </a:r>
                <a:r>
                  <a:rPr lang="it-IT" i="1" dirty="0"/>
                  <a:t>k/n</a:t>
                </a:r>
                <a:r>
                  <a:rPr lang="it-IT" dirty="0"/>
                  <a:t> = 5/20 = 0.25 come stima di massima verosimiglianza della probabilità di “Si” nella popolazione. La </a:t>
                </a:r>
                <a:r>
                  <a:rPr lang="it-IT" b="1" dirty="0"/>
                  <a:t>stima di massima verosimiglianza di una probabilità di successo</a:t>
                </a:r>
                <a:r>
                  <a:rPr lang="it-IT" dirty="0"/>
                  <a:t> nella popolazione si ottiene mediante il rapporto tra i k successi e le n prove indipendenti: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b="1" i="1"/>
                          </m:ctrlPr>
                        </m:accPr>
                        <m:e>
                          <m:r>
                            <a:rPr lang="en-US" b="1" i="1"/>
                            <m:t>𝒑</m:t>
                          </m:r>
                        </m:e>
                      </m:acc>
                      <m:r>
                        <a:rPr lang="en-US" b="1" i="1"/>
                        <m:t>=</m:t>
                      </m:r>
                      <m:f>
                        <m:fPr>
                          <m:ctrlPr>
                            <a:rPr lang="it-IT" b="1" i="1"/>
                          </m:ctrlPr>
                        </m:fPr>
                        <m:num>
                          <m:r>
                            <a:rPr lang="en-US" b="1" i="1"/>
                            <m:t>𝒌</m:t>
                          </m:r>
                        </m:num>
                        <m:den>
                          <m:r>
                            <a:rPr lang="en-US" b="1" i="1"/>
                            <m:t>𝒏</m:t>
                          </m:r>
                        </m:den>
                      </m:f>
                    </m:oMath>
                  </m:oMathPara>
                </a14:m>
                <a:endParaRPr lang="it-IT" dirty="0" smtClean="0"/>
              </a:p>
              <a:p>
                <a:endParaRPr lang="it-IT" dirty="0" smtClean="0"/>
              </a:p>
              <a:p>
                <a:r>
                  <a:rPr lang="it-IT" dirty="0" smtClean="0"/>
                  <a:t>Se </a:t>
                </a:r>
                <a:r>
                  <a:rPr lang="it-IT" dirty="0"/>
                  <a:t>intervistassimo altre persone la stima </a:t>
                </a:r>
                <a:r>
                  <a:rPr lang="it-IT" i="1" dirty="0"/>
                  <a:t>p=k/n</a:t>
                </a:r>
                <a:r>
                  <a:rPr lang="it-IT" dirty="0"/>
                  <a:t> sarebbe certamente diversa, per l’effetto della variabilità campionaria, ma immaginiamo di ottenere proprio lo stesso valore di prima, con sequenza </a:t>
                </a:r>
                <a:endParaRPr lang="it-IT" dirty="0" smtClean="0"/>
              </a:p>
              <a:p>
                <a:endParaRPr lang="it-IT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</a:rPr>
                        <m:t>𝑌</m:t>
                      </m:r>
                      <m:d>
                        <m:dPr>
                          <m:begChr m:val="{"/>
                          <m:endChr m:val="}"/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it-IT">
                                  <a:latin typeface="Cambria Math" panose="02040503050406030204" pitchFamily="18" charset="0"/>
                                </a:rPr>
                                <m:t>&amp;1,0,0,1,0,1,1,1,1,0,1,0,0,0,0,0,0,0,0,0,0,1,0,0,1,0,1,1,1,1,</m:t>
                              </m:r>
                            </m:e>
                            <m:e>
                              <m:r>
                                <a:rPr lang="it-IT">
                                  <a:latin typeface="Cambria Math" panose="02040503050406030204" pitchFamily="18" charset="0"/>
                                </a:rPr>
                                <m:t>&amp;0,0,0,0,0,1,0,0,1,0,0,0,0,0,0,0,0,0,0,0,0,0,0,0,0,0,0,0,0,0</m:t>
                              </m:r>
                            </m:e>
                          </m:eqArr>
                        </m:e>
                      </m:d>
                      <m:r>
                        <a:rPr lang="it-IT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it-IT" dirty="0"/>
              </a:p>
              <a:p>
                <a:endParaRPr lang="it-IT" dirty="0" smtClean="0"/>
              </a:p>
              <a:p>
                <a:r>
                  <a:rPr lang="it-IT" dirty="0"/>
                  <a:t>e quindi k = 15 successi in n = 60 prove, ovvero la stessa stima di massima verosimiglianza: </a:t>
                </a:r>
                <a:r>
                  <a:rPr lang="it-IT" b="1" dirty="0"/>
                  <a:t>MLE</a:t>
                </a:r>
                <a:r>
                  <a:rPr lang="it-IT" dirty="0"/>
                  <a:t> = </a:t>
                </a:r>
                <a:r>
                  <a:rPr lang="it-IT" i="1" dirty="0"/>
                  <a:t>k/n</a:t>
                </a:r>
                <a:r>
                  <a:rPr lang="it-IT" dirty="0"/>
                  <a:t>= 0.25. </a:t>
                </a:r>
                <a:r>
                  <a:rPr lang="it-IT" dirty="0" smtClean="0"/>
                  <a:t>Di </a:t>
                </a:r>
                <a:r>
                  <a:rPr lang="it-IT" dirty="0"/>
                  <a:t>quale delle due stime ci fideremo di più? Intuitivamente, ci fideremo di quella proporzione basata su più osservazioni, perché più “fondata”. </a:t>
                </a:r>
              </a:p>
              <a:p>
                <a:endParaRPr lang="it-IT" dirty="0"/>
              </a:p>
            </p:txBody>
          </p:sp>
        </mc:Choice>
        <mc:Fallback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47" y="509093"/>
                <a:ext cx="5486400" cy="8820300"/>
              </a:xfrm>
              <a:prstGeom prst="rect">
                <a:avLst/>
              </a:prstGeom>
              <a:blipFill>
                <a:blip r:embed="rId2"/>
                <a:stretch>
                  <a:fillRect l="-889" t="-415" r="-511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ttangolo 6"/>
              <p:cNvSpPr/>
              <p:nvPr/>
            </p:nvSpPr>
            <p:spPr>
              <a:xfrm>
                <a:off x="5944845" y="2000310"/>
                <a:ext cx="9957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5" y="2000310"/>
                <a:ext cx="995785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ttangolo 11"/>
              <p:cNvSpPr/>
              <p:nvPr/>
            </p:nvSpPr>
            <p:spPr>
              <a:xfrm>
                <a:off x="5944845" y="965990"/>
                <a:ext cx="9957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𝑬𝒒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it-IT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it-IT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2" name="Rettango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4845" y="965990"/>
                <a:ext cx="995785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2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</TotalTime>
  <Words>2879</Words>
  <Application>Microsoft Office PowerPoint</Application>
  <PresentationFormat>A4 (21x29,7 cm)</PresentationFormat>
  <Paragraphs>240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Courier New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Dipartimento di Scienze della 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Grassi</dc:creator>
  <cp:lastModifiedBy>Grassi</cp:lastModifiedBy>
  <cp:revision>109</cp:revision>
  <cp:lastPrinted>2021-03-08T22:58:30Z</cp:lastPrinted>
  <dcterms:created xsi:type="dcterms:W3CDTF">2021-03-08T08:31:52Z</dcterms:created>
  <dcterms:modified xsi:type="dcterms:W3CDTF">2021-03-13T22:58:34Z</dcterms:modified>
</cp:coreProperties>
</file>