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5"/>
  </p:notesMasterIdLst>
  <p:sldIdLst>
    <p:sldId id="300" r:id="rId2"/>
    <p:sldId id="303" r:id="rId3"/>
    <p:sldId id="301" r:id="rId4"/>
    <p:sldId id="302" r:id="rId5"/>
    <p:sldId id="256" r:id="rId6"/>
    <p:sldId id="305" r:id="rId7"/>
    <p:sldId id="258" r:id="rId8"/>
    <p:sldId id="257" r:id="rId9"/>
    <p:sldId id="306" r:id="rId10"/>
    <p:sldId id="259" r:id="rId11"/>
    <p:sldId id="307" r:id="rId12"/>
    <p:sldId id="299" r:id="rId13"/>
    <p:sldId id="260" r:id="rId14"/>
    <p:sldId id="261" r:id="rId15"/>
    <p:sldId id="262" r:id="rId16"/>
    <p:sldId id="264" r:id="rId17"/>
    <p:sldId id="308" r:id="rId18"/>
    <p:sldId id="265" r:id="rId19"/>
    <p:sldId id="266" r:id="rId20"/>
    <p:sldId id="267" r:id="rId21"/>
    <p:sldId id="309" r:id="rId22"/>
    <p:sldId id="268" r:id="rId23"/>
    <p:sldId id="273" r:id="rId24"/>
    <p:sldId id="272" r:id="rId25"/>
    <p:sldId id="270" r:id="rId26"/>
    <p:sldId id="314" r:id="rId27"/>
    <p:sldId id="271" r:id="rId28"/>
    <p:sldId id="317" r:id="rId29"/>
    <p:sldId id="746" r:id="rId30"/>
    <p:sldId id="747" r:id="rId31"/>
    <p:sldId id="318" r:id="rId32"/>
    <p:sldId id="316" r:id="rId33"/>
    <p:sldId id="275" r:id="rId34"/>
    <p:sldId id="276" r:id="rId35"/>
    <p:sldId id="277" r:id="rId36"/>
    <p:sldId id="278" r:id="rId37"/>
    <p:sldId id="279" r:id="rId38"/>
    <p:sldId id="748" r:id="rId39"/>
    <p:sldId id="281" r:id="rId40"/>
    <p:sldId id="282" r:id="rId41"/>
    <p:sldId id="749" r:id="rId42"/>
    <p:sldId id="283" r:id="rId43"/>
    <p:sldId id="750" r:id="rId44"/>
    <p:sldId id="291" r:id="rId45"/>
    <p:sldId id="292" r:id="rId46"/>
    <p:sldId id="751" r:id="rId47"/>
    <p:sldId id="293" r:id="rId48"/>
    <p:sldId id="754" r:id="rId49"/>
    <p:sldId id="294" r:id="rId50"/>
    <p:sldId id="295" r:id="rId51"/>
    <p:sldId id="753" r:id="rId52"/>
    <p:sldId id="298" r:id="rId53"/>
    <p:sldId id="296" r:id="rId54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334"/>
    <p:restoredTop sz="94715"/>
  </p:normalViewPr>
  <p:slideViewPr>
    <p:cSldViewPr>
      <p:cViewPr varScale="1">
        <p:scale>
          <a:sx n="122" d="100"/>
          <a:sy n="122" d="100"/>
        </p:scale>
        <p:origin x="1552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86575" cy="962342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81325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t" anchorCtr="0" compatLnSpc="1">
            <a:prstTxWarp prst="textNoShape">
              <a:avLst/>
            </a:prstTxWarp>
          </a:bodyPr>
          <a:lstStyle>
            <a:lvl1pPr>
              <a:spcBef>
                <a:spcPts val="300"/>
              </a:spcBef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00"/>
                </a:solidFill>
                <a:latin typeface="Arial Black" panose="020B0A04020102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3903663" y="0"/>
            <a:ext cx="2981325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ts val="300"/>
              </a:spcBef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00"/>
                </a:solidFill>
                <a:latin typeface="Arial Black" panose="020B0A04020102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2053" name="Rectangle 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038225" y="722313"/>
            <a:ext cx="4808538" cy="36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4" name="Rectangle 6"/>
          <p:cNvSpPr>
            <a:spLocks noGrp="1" noChangeArrowheads="1"/>
          </p:cNvSpPr>
          <p:nvPr>
            <p:ph type="body"/>
          </p:nvPr>
        </p:nvSpPr>
        <p:spPr bwMode="auto">
          <a:xfrm>
            <a:off x="919163" y="4570413"/>
            <a:ext cx="5046662" cy="432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ftr"/>
          </p:nvPr>
        </p:nvSpPr>
        <p:spPr bwMode="auto">
          <a:xfrm>
            <a:off x="0" y="9142413"/>
            <a:ext cx="2981325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b" anchorCtr="0" compatLnSpc="1">
            <a:prstTxWarp prst="textNoShape">
              <a:avLst/>
            </a:prstTxWarp>
          </a:bodyPr>
          <a:lstStyle>
            <a:lvl1pPr>
              <a:spcBef>
                <a:spcPts val="300"/>
              </a:spcBef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00"/>
                </a:solidFill>
                <a:latin typeface="Arial Black" panose="020B0A04020102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3903663" y="9142413"/>
            <a:ext cx="2981325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ts val="300"/>
              </a:spcBef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00"/>
                </a:solidFill>
                <a:latin typeface="Arial Black" panose="020B0A04020102020204" pitchFamily="34" charset="0"/>
              </a:defRPr>
            </a:lvl1pPr>
          </a:lstStyle>
          <a:p>
            <a:fld id="{9FE1B36F-C62E-45F6-80AE-98EA117E0184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612057A-BF6C-4972-B7DC-C8D8BA26703B}" type="slidenum">
              <a:rPr lang="it-IT" altLang="it-IT"/>
              <a:pPr/>
              <a:t>5</a:t>
            </a:fld>
            <a:endParaRPr lang="it-IT" altLang="it-IT"/>
          </a:p>
        </p:txBody>
      </p:sp>
      <p:sp>
        <p:nvSpPr>
          <p:cNvPr id="47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38225" y="722313"/>
            <a:ext cx="4811713" cy="36083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9163" y="4570413"/>
            <a:ext cx="5049837" cy="4330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31E669A-E3EB-4B71-83B7-343EC2EF7353}" type="slidenum">
              <a:rPr lang="it-IT" altLang="it-IT"/>
              <a:pPr/>
              <a:t>19</a:t>
            </a:fld>
            <a:endParaRPr lang="it-IT" altLang="it-IT"/>
          </a:p>
        </p:txBody>
      </p:sp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535D16C-8978-4CF6-9208-E02C72B2705F}" type="slidenum">
              <a:rPr lang="it-IT" altLang="it-IT"/>
              <a:pPr/>
              <a:t>20</a:t>
            </a:fld>
            <a:endParaRPr lang="it-IT" altLang="it-IT"/>
          </a:p>
        </p:txBody>
      </p:sp>
      <p:sp>
        <p:nvSpPr>
          <p:cNvPr id="58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7175FB0-38DF-441E-85BB-9CCC4A428077}" type="slidenum">
              <a:rPr lang="it-IT" altLang="it-IT"/>
              <a:pPr/>
              <a:t>22</a:t>
            </a:fld>
            <a:endParaRPr lang="it-IT" altLang="it-IT"/>
          </a:p>
        </p:txBody>
      </p:sp>
      <p:sp>
        <p:nvSpPr>
          <p:cNvPr id="593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7EAC5F5-008A-4D8C-BC99-AD0DD2A6DC8D}" type="slidenum">
              <a:rPr lang="it-IT" altLang="it-IT"/>
              <a:pPr/>
              <a:t>23</a:t>
            </a:fld>
            <a:endParaRPr lang="it-IT" altLang="it-IT"/>
          </a:p>
        </p:txBody>
      </p:sp>
      <p:sp>
        <p:nvSpPr>
          <p:cNvPr id="645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156805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435986F-9B08-482E-9FD2-C8A93A8CA811}" type="slidenum">
              <a:rPr lang="it-IT" altLang="it-IT"/>
              <a:pPr/>
              <a:t>24</a:t>
            </a:fld>
            <a:endParaRPr lang="it-IT" altLang="it-IT"/>
          </a:p>
        </p:txBody>
      </p:sp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518815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A92F981-B60C-46EC-9B74-066AF15B2E3D}" type="slidenum">
              <a:rPr lang="it-IT" altLang="it-IT"/>
              <a:pPr/>
              <a:t>25</a:t>
            </a:fld>
            <a:endParaRPr lang="it-IT" altLang="it-IT"/>
          </a:p>
        </p:txBody>
      </p:sp>
      <p:sp>
        <p:nvSpPr>
          <p:cNvPr id="614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E556C92A-E2D1-6147-8CD7-9DE1C8E58EB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671D554-781A-2A40-8ACA-0002B38A53B3}" type="slidenum">
              <a:rPr lang="it-IT" altLang="it-IT"/>
              <a:pPr/>
              <a:t>26</a:t>
            </a:fld>
            <a:endParaRPr lang="it-IT" altLang="it-IT"/>
          </a:p>
        </p:txBody>
      </p:sp>
      <p:sp>
        <p:nvSpPr>
          <p:cNvPr id="96257" name="Text Box 1">
            <a:extLst>
              <a:ext uri="{FF2B5EF4-FFF2-40B4-BE49-F238E27FC236}">
                <a16:creationId xmlns:a16="http://schemas.microsoft.com/office/drawing/2014/main" id="{1F0A6BE4-DAD5-1C45-A4C1-430285F13B1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6258" name="Text Box 2">
            <a:extLst>
              <a:ext uri="{FF2B5EF4-FFF2-40B4-BE49-F238E27FC236}">
                <a16:creationId xmlns:a16="http://schemas.microsoft.com/office/drawing/2014/main" id="{EAE600A1-EB87-E94A-9208-F8C8B9887A1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952188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0AD3DAB-446C-40BD-B79A-CD6C41BEF8B7}" type="slidenum">
              <a:rPr lang="it-IT" altLang="it-IT"/>
              <a:pPr/>
              <a:t>27</a:t>
            </a:fld>
            <a:endParaRPr lang="it-IT" altLang="it-IT"/>
          </a:p>
        </p:txBody>
      </p:sp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9">
            <a:extLst>
              <a:ext uri="{FF2B5EF4-FFF2-40B4-BE49-F238E27FC236}">
                <a16:creationId xmlns:a16="http://schemas.microsoft.com/office/drawing/2014/main" id="{BCD5DE03-8532-304C-856D-59151A618D7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0000" tIns="46800" rIns="90000" bIns="46800" anchor="b" anchorCtr="0" compatLnSpc="1">
            <a:normAutofit/>
          </a:bodyPr>
          <a:lstStyle/>
          <a:p>
            <a:pPr lvl="0"/>
            <a:fld id="{9424E99C-A2EC-B04B-A7C8-4ACC7042F7E2}" type="slidenum">
              <a:t>30</a:t>
            </a:fld>
            <a:endParaRPr lang="it-IT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CB75C23-C42A-004D-A947-DB5ACF190D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E4F2CEE-3681-DA49-A822-9D4914D319A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</p:spPr>
        <p:txBody>
          <a:bodyPr anchor="ctr" anchorCtr="0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90247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FE1B36F-C62E-45F6-80AE-98EA117E0184}" type="slidenum">
              <a:rPr lang="it-IT" altLang="it-IT" smtClean="0"/>
              <a:pPr/>
              <a:t>31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12420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4F363FE-E349-4362-9F29-AB16A5B71CA7}" type="slidenum">
              <a:rPr lang="it-IT" altLang="it-IT"/>
              <a:pPr/>
              <a:t>7</a:t>
            </a:fld>
            <a:endParaRPr lang="it-IT" altLang="it-IT"/>
          </a:p>
        </p:txBody>
      </p:sp>
      <p:sp>
        <p:nvSpPr>
          <p:cNvPr id="491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38225" y="722313"/>
            <a:ext cx="4811713" cy="36083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9163" y="4570413"/>
            <a:ext cx="5049837" cy="4330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E3BF041-CD82-4B21-B469-6137E2A4B8BF}" type="slidenum">
              <a:rPr lang="it-IT" altLang="it-IT"/>
              <a:pPr/>
              <a:t>33</a:t>
            </a:fld>
            <a:endParaRPr lang="it-IT" altLang="it-I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04EC429-C2F9-4716-83F9-48B7D85FEC1B}" type="slidenum">
              <a:rPr lang="it-IT" altLang="it-IT"/>
              <a:pPr/>
              <a:t>34</a:t>
            </a:fld>
            <a:endParaRPr lang="it-IT" altLang="it-IT"/>
          </a:p>
        </p:txBody>
      </p:sp>
      <p:sp>
        <p:nvSpPr>
          <p:cNvPr id="675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865897-4681-4366-945B-DD41F3DB296C}" type="slidenum">
              <a:rPr lang="it-IT" altLang="it-IT"/>
              <a:pPr/>
              <a:t>35</a:t>
            </a:fld>
            <a:endParaRPr lang="it-IT" altLang="it-IT"/>
          </a:p>
        </p:txBody>
      </p:sp>
      <p:sp>
        <p:nvSpPr>
          <p:cNvPr id="686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71654AC-C20F-4D6C-A22A-4FC22439CF40}" type="slidenum">
              <a:rPr lang="it-IT" altLang="it-IT"/>
              <a:pPr/>
              <a:t>36</a:t>
            </a:fld>
            <a:endParaRPr lang="it-IT" altLang="it-IT"/>
          </a:p>
        </p:txBody>
      </p:sp>
      <p:sp>
        <p:nvSpPr>
          <p:cNvPr id="696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F93CFBD-E948-44A2-9BDA-DEAA1B53A649}" type="slidenum">
              <a:rPr lang="it-IT" altLang="it-IT"/>
              <a:pPr/>
              <a:t>37</a:t>
            </a:fld>
            <a:endParaRPr lang="it-IT" altLang="it-IT"/>
          </a:p>
        </p:txBody>
      </p:sp>
      <p:sp>
        <p:nvSpPr>
          <p:cNvPr id="706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4EEE478-EF3E-4EB2-8C53-C53C40855B90}" type="slidenum">
              <a:rPr lang="it-IT" altLang="it-IT"/>
              <a:pPr/>
              <a:t>39</a:t>
            </a:fld>
            <a:endParaRPr lang="it-IT" altLang="it-IT"/>
          </a:p>
        </p:txBody>
      </p:sp>
      <p:sp>
        <p:nvSpPr>
          <p:cNvPr id="727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49AD598-9E09-4BFD-8359-265A2209BAF7}" type="slidenum">
              <a:rPr lang="it-IT" altLang="it-IT"/>
              <a:pPr/>
              <a:t>40</a:t>
            </a:fld>
            <a:endParaRPr lang="it-IT" altLang="it-IT"/>
          </a:p>
        </p:txBody>
      </p:sp>
      <p:sp>
        <p:nvSpPr>
          <p:cNvPr id="737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7EC1442-078D-4B0C-B1EB-57455B902159}" type="slidenum">
              <a:rPr lang="it-IT" altLang="it-IT"/>
              <a:pPr/>
              <a:t>42</a:t>
            </a:fld>
            <a:endParaRPr lang="it-IT" altLang="it-IT"/>
          </a:p>
        </p:txBody>
      </p:sp>
      <p:sp>
        <p:nvSpPr>
          <p:cNvPr id="747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177D935-0EAB-4F74-932D-AF69FE0771FA}" type="slidenum">
              <a:rPr lang="it-IT" altLang="it-IT"/>
              <a:pPr/>
              <a:t>44</a:t>
            </a:fld>
            <a:endParaRPr lang="it-IT" altLang="it-IT"/>
          </a:p>
        </p:txBody>
      </p:sp>
      <p:sp>
        <p:nvSpPr>
          <p:cNvPr id="829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433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C811D17-E5CC-468E-9340-9866803CAAB8}" type="slidenum">
              <a:rPr lang="it-IT" altLang="it-IT"/>
              <a:pPr/>
              <a:t>45</a:t>
            </a:fld>
            <a:endParaRPr lang="it-IT" altLang="it-IT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A5A172A-6513-43EB-AE90-E92164C72378}" type="slidenum">
              <a:rPr lang="it-IT" altLang="it-IT"/>
              <a:pPr/>
              <a:t>8</a:t>
            </a:fld>
            <a:endParaRPr lang="it-IT" altLang="it-IT"/>
          </a:p>
        </p:txBody>
      </p:sp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38225" y="722313"/>
            <a:ext cx="4811713" cy="36083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9163" y="4570413"/>
            <a:ext cx="5049837" cy="4330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C547B30-A144-40EB-AA80-CFD89315442E}" type="slidenum">
              <a:rPr lang="it-IT" altLang="it-IT"/>
              <a:pPr/>
              <a:t>47</a:t>
            </a:fld>
            <a:endParaRPr lang="it-IT" altLang="it-IT"/>
          </a:p>
        </p:txBody>
      </p:sp>
      <p:sp>
        <p:nvSpPr>
          <p:cNvPr id="849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CBCBBA4-80C1-4C66-940F-A9683B32DDE5}" type="slidenum">
              <a:rPr lang="it-IT" altLang="it-IT"/>
              <a:pPr/>
              <a:t>49</a:t>
            </a:fld>
            <a:endParaRPr lang="it-IT" altLang="it-IT"/>
          </a:p>
        </p:txBody>
      </p:sp>
      <p:sp>
        <p:nvSpPr>
          <p:cNvPr id="860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433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1FC6281-482E-452F-9A45-6FC36B47D27C}" type="slidenum">
              <a:rPr lang="it-IT" altLang="it-IT"/>
              <a:pPr/>
              <a:t>50</a:t>
            </a:fld>
            <a:endParaRPr lang="it-IT" altLang="it-IT"/>
          </a:p>
        </p:txBody>
      </p:sp>
      <p:sp>
        <p:nvSpPr>
          <p:cNvPr id="870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433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1FC6281-482E-452F-9A45-6FC36B47D27C}" type="slidenum">
              <a:rPr lang="it-IT" altLang="it-IT"/>
              <a:pPr/>
              <a:t>51</a:t>
            </a:fld>
            <a:endParaRPr lang="it-IT" altLang="it-IT"/>
          </a:p>
        </p:txBody>
      </p:sp>
      <p:sp>
        <p:nvSpPr>
          <p:cNvPr id="870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433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071713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6BDE676-EC0A-437F-834A-3609783C111B}" type="slidenum">
              <a:rPr lang="it-IT" altLang="it-IT"/>
              <a:pPr/>
              <a:t>52</a:t>
            </a:fld>
            <a:endParaRPr lang="it-IT" altLang="it-IT"/>
          </a:p>
        </p:txBody>
      </p:sp>
      <p:sp>
        <p:nvSpPr>
          <p:cNvPr id="901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B29F9AF-6F6F-4892-8C33-263CF1A3C0C7}" type="slidenum">
              <a:rPr lang="it-IT" altLang="it-IT"/>
              <a:pPr/>
              <a:t>53</a:t>
            </a:fld>
            <a:endParaRPr lang="it-IT" altLang="it-IT"/>
          </a:p>
        </p:txBody>
      </p:sp>
      <p:sp>
        <p:nvSpPr>
          <p:cNvPr id="880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9F9EE33-1116-4F0C-B7F4-0AB33947C91E}" type="slidenum">
              <a:rPr lang="it-IT" altLang="it-IT"/>
              <a:pPr/>
              <a:t>10</a:t>
            </a:fld>
            <a:endParaRPr lang="it-IT" altLang="it-IT"/>
          </a:p>
        </p:txBody>
      </p:sp>
      <p:sp>
        <p:nvSpPr>
          <p:cNvPr id="501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38225" y="722313"/>
            <a:ext cx="4811713" cy="36083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9163" y="4570413"/>
            <a:ext cx="5049837" cy="4330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F03F595-1F13-46AB-A3E3-D229DFB6D8F1}" type="slidenum">
              <a:rPr lang="it-IT" altLang="it-IT"/>
              <a:pPr/>
              <a:t>13</a:t>
            </a:fld>
            <a:endParaRPr lang="it-IT" altLang="it-IT"/>
          </a:p>
        </p:txBody>
      </p:sp>
      <p:sp>
        <p:nvSpPr>
          <p:cNvPr id="512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38225" y="722313"/>
            <a:ext cx="4811713" cy="36083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9163" y="4570413"/>
            <a:ext cx="5049837" cy="4330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6E6B67A-004A-45FB-A89A-1988835182F8}" type="slidenum">
              <a:rPr lang="it-IT" altLang="it-IT"/>
              <a:pPr/>
              <a:t>14</a:t>
            </a:fld>
            <a:endParaRPr lang="it-IT" altLang="it-IT"/>
          </a:p>
        </p:txBody>
      </p:sp>
      <p:sp>
        <p:nvSpPr>
          <p:cNvPr id="522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38225" y="722313"/>
            <a:ext cx="4811713" cy="36083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9163" y="4570413"/>
            <a:ext cx="5049837" cy="4330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CF0BF5C-837D-40FC-8489-283675ADC209}" type="slidenum">
              <a:rPr lang="it-IT" altLang="it-IT"/>
              <a:pPr/>
              <a:t>15</a:t>
            </a:fld>
            <a:endParaRPr lang="it-IT" altLang="it-IT"/>
          </a:p>
        </p:txBody>
      </p:sp>
      <p:sp>
        <p:nvSpPr>
          <p:cNvPr id="532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38225" y="722313"/>
            <a:ext cx="4811713" cy="36083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9163" y="4570413"/>
            <a:ext cx="5049837" cy="4330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CA17D72-EFD3-449C-A869-E1A03B9C9BDD}" type="slidenum">
              <a:rPr lang="it-IT" altLang="it-IT"/>
              <a:pPr/>
              <a:t>16</a:t>
            </a:fld>
            <a:endParaRPr lang="it-IT" altLang="it-IT"/>
          </a:p>
        </p:txBody>
      </p:sp>
      <p:sp>
        <p:nvSpPr>
          <p:cNvPr id="55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38225" y="722313"/>
            <a:ext cx="4811713" cy="36083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9163" y="4570413"/>
            <a:ext cx="5049837" cy="4330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B524776-8906-485E-992D-4276D2BCF9FB}" type="slidenum">
              <a:rPr lang="it-IT" altLang="it-IT"/>
              <a:pPr/>
              <a:t>18</a:t>
            </a:fld>
            <a:endParaRPr lang="it-IT" altLang="it-IT"/>
          </a:p>
        </p:txBody>
      </p:sp>
      <p:sp>
        <p:nvSpPr>
          <p:cNvPr id="563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9F0209C-9A4B-4638-B02D-6D1C11ADB7E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22287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EC493BB-3F5C-4482-878D-F5402A57DE4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81787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3513" y="609600"/>
            <a:ext cx="1941512" cy="54832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5313" cy="548322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BF2A872-5909-4863-A6C8-FD4C4847BEB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049816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9225" cy="11398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8413" cy="41116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6613" y="1981200"/>
            <a:ext cx="3808412" cy="19796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6613" y="4113213"/>
            <a:ext cx="3808412" cy="197961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data 5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1825" cy="454025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2425" cy="454025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1825" cy="454025"/>
          </a:xfrm>
        </p:spPr>
        <p:txBody>
          <a:bodyPr/>
          <a:lstStyle>
            <a:lvl1pPr>
              <a:defRPr/>
            </a:lvl1pPr>
          </a:lstStyle>
          <a:p>
            <a:fld id="{7CF52963-C54D-4D04-936D-DEB6F862E1A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927461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9225" cy="11398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8413" cy="41116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1116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1825" cy="454025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2425" cy="454025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1825" cy="454025"/>
          </a:xfrm>
        </p:spPr>
        <p:txBody>
          <a:bodyPr/>
          <a:lstStyle>
            <a:lvl1pPr>
              <a:defRPr/>
            </a:lvl1pPr>
          </a:lstStyle>
          <a:p>
            <a:fld id="{44991F65-D47C-4B82-9E91-41D98B1190E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99715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677881"/>
            <a:ext cx="8240713" cy="5394325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262D081-3768-9544-8560-57317EE10F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A1B1B8A-BFC3-B347-AF6F-244F3E5A8B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2830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FE676AC-C2C2-4494-A589-41C280EBFB1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44832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8618851-0070-4440-9AED-E61667D36A9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72771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16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1116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0A47E6A-3387-42DF-A129-C9A0A1C566C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12252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387BFBF-0BF0-4E36-984B-8FD41ED67D8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9585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B294142-4E6F-4B93-AD45-0085F386216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44807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039C2D0-E10A-49C1-8729-586B6A08A16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34853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2A042A9-9BFC-4F54-B444-BBCAA77630A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41327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85E2F59-F21F-4086-885E-B9D6628F5EC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98566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692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11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18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24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18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00"/>
                </a:solidFill>
              </a:defRPr>
            </a:lvl1pPr>
          </a:lstStyle>
          <a:p>
            <a:fld id="{0145DF4B-4065-4739-B438-2CAA3FE8E8B1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B3D86FAF-E98D-A745-A9AF-3E4BABEEA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852936"/>
            <a:ext cx="7769225" cy="1139825"/>
          </a:xfrm>
        </p:spPr>
        <p:txBody>
          <a:bodyPr/>
          <a:lstStyle/>
          <a:p>
            <a:r>
              <a:rPr lang="it-IT" sz="4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GHIANDOLE EXTRAMURALI</a:t>
            </a:r>
            <a:br>
              <a:rPr lang="it-IT" sz="4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Sistema Digerente</a:t>
            </a:r>
          </a:p>
        </p:txBody>
      </p:sp>
    </p:spTree>
    <p:extLst>
      <p:ext uri="{BB962C8B-B14F-4D97-AF65-F5344CB8AC3E}">
        <p14:creationId xmlns:p14="http://schemas.microsoft.com/office/powerpoint/2010/main" val="3125309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6319148" cy="6876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11E7EA-C00D-A94D-8243-BC14FDABE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39825"/>
          </a:xfrm>
        </p:spPr>
        <p:txBody>
          <a:bodyPr/>
          <a:lstStyle/>
          <a:p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SOTTOMANDIBOLARE e SOTTOLINGUALE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2C4C2D4-1BDB-2946-B6EF-414DBD731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328466"/>
            <a:ext cx="8892480" cy="5529534"/>
          </a:xfrm>
        </p:spPr>
        <p:txBody>
          <a:bodyPr/>
          <a:lstStyle/>
          <a:p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Sono ORGANI PIENI PARI che si </a:t>
            </a:r>
            <a:r>
              <a:rPr lang="it-IT" sz="28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localizzazno</a:t>
            </a:r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 nel PAVIMENTO della Cavità Orale, rapportandosi variamente con le diverse strutture muscolo-fibrose.</a:t>
            </a:r>
          </a:p>
          <a:p>
            <a:endParaRPr lang="it-IT" sz="2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Riversano la loro Saliva nel Pavimento della Bocca, inferiormente alla Lingua tramite i loro DOTTI ESCRETORI (di </a:t>
            </a:r>
            <a:r>
              <a:rPr lang="it-IT" sz="28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Wharton</a:t>
            </a:r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 per la Sottomandibolare e tramite numerosi Dotti Indipendenti per la Sottolinguale).</a:t>
            </a:r>
          </a:p>
        </p:txBody>
      </p:sp>
    </p:spTree>
    <p:extLst>
      <p:ext uri="{BB962C8B-B14F-4D97-AF65-F5344CB8AC3E}">
        <p14:creationId xmlns:p14="http://schemas.microsoft.com/office/powerpoint/2010/main" val="3839326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43DD4F-A399-431B-B707-9C5DCA9D4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7" y="0"/>
            <a:ext cx="7769225" cy="1139825"/>
          </a:xfrm>
        </p:spPr>
        <p:txBody>
          <a:bodyPr/>
          <a:lstStyle/>
          <a:p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GHIANDOLE SALIVARI MAGGIORI</a:t>
            </a:r>
            <a:b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Anatomia  Microscopica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36432A7-4E77-413D-945D-17FDB29C2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052736"/>
            <a:ext cx="8640960" cy="5777004"/>
          </a:xfrm>
        </p:spPr>
        <p:txBody>
          <a:bodyPr/>
          <a:lstStyle/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Sono ghiandole TUBULO-ACINOSE COMPOSTE suddivise in lobuli.</a:t>
            </a:r>
          </a:p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Possiedono ADENOMERI SIERO-MUCOSI (Parotide SOLTANTO SIEROSI, SOTTOMANDIBOLARE e SOTTOLINGUALE SIERO-MUCOSI con le caratteristiche SEMILUNE SIEROSE di GIANNUZZI)</a:t>
            </a:r>
          </a:p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Il secreto viene veicolato nei DOTTI INTRALOBULARI (o INTERCALARI), per poi passare ai DOTTI INTERLOBULARI (o Dotti Striati).</a:t>
            </a:r>
          </a:p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DOTTI ESCRETORI MAGGIORI (di </a:t>
            </a:r>
            <a:r>
              <a:rPr lang="it-IT" sz="2600" b="1" dirty="0" err="1">
                <a:solidFill>
                  <a:schemeClr val="tx1"/>
                </a:solidFill>
                <a:latin typeface="Chalkboard SE" panose="03050602040202020205" pitchFamily="66" charset="77"/>
              </a:rPr>
              <a:t>Stenone</a:t>
            </a:r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per la Parotide, di Wharton e Complesso di Dotti della Caruncola Linguale per la Sottomandibolare e la Sottolinguale).</a:t>
            </a:r>
          </a:p>
        </p:txBody>
      </p:sp>
    </p:spTree>
    <p:extLst>
      <p:ext uri="{BB962C8B-B14F-4D97-AF65-F5344CB8AC3E}">
        <p14:creationId xmlns:p14="http://schemas.microsoft.com/office/powerpoint/2010/main" val="1561911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35" y="692696"/>
            <a:ext cx="9007465" cy="616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5364088" y="764704"/>
            <a:ext cx="316612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PAROTIDE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39031" cy="284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840038"/>
            <a:ext cx="4643437" cy="401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721519" y="0"/>
            <a:ext cx="7772400" cy="620688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SOTTOMANDIBOLARE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6191"/>
            <a:ext cx="5257708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D73FFA-7B72-5D46-967E-061E8FEFC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052" y="3752900"/>
            <a:ext cx="4679950" cy="307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055" y="3429001"/>
            <a:ext cx="530594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220072" y="614332"/>
            <a:ext cx="392392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SOTTOLINGUALE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61"/>
            <a:ext cx="4211960" cy="3487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1014DA-5A68-5840-9A60-A606D5223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564904"/>
            <a:ext cx="7769225" cy="1139825"/>
          </a:xfrm>
        </p:spPr>
        <p:txBody>
          <a:bodyPr/>
          <a:lstStyle/>
          <a:p>
            <a:r>
              <a:rPr lang="it-IT" sz="4000" b="1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</a:t>
            </a:r>
            <a:r>
              <a:rPr lang="it-IT" sz="4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E G A T O</a:t>
            </a:r>
          </a:p>
        </p:txBody>
      </p:sp>
    </p:spTree>
    <p:extLst>
      <p:ext uri="{BB962C8B-B14F-4D97-AF65-F5344CB8AC3E}">
        <p14:creationId xmlns:p14="http://schemas.microsoft.com/office/powerpoint/2010/main" val="4246076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3348" y="35180"/>
            <a:ext cx="9144000" cy="729524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FEGATO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3568" y="764704"/>
            <a:ext cx="7992888" cy="6093296"/>
          </a:xfrm>
          <a:ln/>
        </p:spPr>
        <p:txBody>
          <a:bodyPr/>
          <a:lstStyle/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È un ORGANO PIENO, IMPARI e MEDIANO, anche se la maggior parte del suo volume si localizza nella metà destra del corpo.</a:t>
            </a:r>
          </a:p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È il più VOLUMINOSO degli organi pieni trattati nella SPLANCNOLOGIA</a:t>
            </a:r>
          </a:p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È una GHIANDOLA:</a:t>
            </a:r>
          </a:p>
          <a:p>
            <a:pPr marL="3175" indent="0">
              <a:spcBef>
                <a:spcPts val="700"/>
              </a:spcBef>
              <a:buClrTx/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   - ESOCRINA, per la produzione della </a:t>
            </a:r>
          </a:p>
          <a:p>
            <a:pPr marL="3175" indent="0">
              <a:spcBef>
                <a:spcPts val="700"/>
              </a:spcBef>
              <a:buClrTx/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     BILE riversata nel DUODENO</a:t>
            </a:r>
          </a:p>
          <a:p>
            <a:pPr marL="3175" indent="0">
              <a:spcBef>
                <a:spcPts val="700"/>
              </a:spcBef>
              <a:buClrTx/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   - ENDOCRINA, in quanto produce la maggior parte delle PROTEINE PLASMATICHE. Può immettere nel circolo sanguifero anche altre MOLECOLE di interesse metabolico (GLUCOSIO) mobilizzate dai relativi depositi polimerici (GLICOGENO)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755650" y="0"/>
            <a:ext cx="7772400" cy="11430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FEGATO nella CAVITA’ ADDOMINALE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7488"/>
            <a:ext cx="5003800" cy="537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763" y="1052513"/>
            <a:ext cx="4186237" cy="580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8" y="6046"/>
            <a:ext cx="88471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03D3DD38-5167-4948-886F-3F2576DA2D29}"/>
              </a:ext>
            </a:extLst>
          </p:cNvPr>
          <p:cNvSpPr/>
          <p:nvPr/>
        </p:nvSpPr>
        <p:spPr bwMode="auto">
          <a:xfrm>
            <a:off x="6834535" y="1844824"/>
            <a:ext cx="2160240" cy="3960440"/>
          </a:xfrm>
          <a:prstGeom prst="rect">
            <a:avLst/>
          </a:prstGeom>
          <a:noFill/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60B606C-6DE2-BF46-8471-D1DD0588D35A}"/>
              </a:ext>
            </a:extLst>
          </p:cNvPr>
          <p:cNvSpPr/>
          <p:nvPr/>
        </p:nvSpPr>
        <p:spPr bwMode="auto">
          <a:xfrm>
            <a:off x="7020272" y="4149080"/>
            <a:ext cx="1728192" cy="57606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324234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38100"/>
            <a:ext cx="9144000" cy="10668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FEGATO</a:t>
            </a:r>
            <a:b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ANATOMIA TOPOGRAFICA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536" y="1219200"/>
            <a:ext cx="8568952" cy="5450160"/>
          </a:xfrm>
          <a:ln/>
        </p:spPr>
        <p:txBody>
          <a:bodyPr/>
          <a:lstStyle/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Si localizza nello SPAZIO SOVRAMESOCOLICO della CAVITA’ ADDOMINO-PELVICA</a:t>
            </a:r>
          </a:p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Occupa l’ IPOCONDRIO DESTRO, parte dell’ EPIGASTRIO e parte dell’ IPOCONDRIO SINISTRO </a:t>
            </a:r>
          </a:p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È separato SUPERIORMENTE, per mezzo del DIAFRAMMA, dai POLMONI  e dal CUORE.</a:t>
            </a:r>
          </a:p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 INFERIORMENTE si trova lo STOMACO e il COLON TRASVERSO. POSTERIORMENTE ci sono i CORPI delle VERTEBRE da T 7 a T 12.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99640B-7778-CD48-8394-0051EEF15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88" y="6913"/>
            <a:ext cx="9144000" cy="1139825"/>
          </a:xfrm>
        </p:spPr>
        <p:txBody>
          <a:bodyPr/>
          <a:lstStyle/>
          <a:p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FEGATO</a:t>
            </a:r>
            <a:b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IMPLICAZIONI DEGLI ATTI RESPIRATORI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811F0D1-6201-B647-929C-FEEF81FE2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964" y="1282536"/>
            <a:ext cx="8064896" cy="5589240"/>
          </a:xfrm>
        </p:spPr>
        <p:txBody>
          <a:bodyPr/>
          <a:lstStyle/>
          <a:p>
            <a:r>
              <a:rPr lang="it-IT" sz="2400" b="1" dirty="0">
                <a:solidFill>
                  <a:schemeClr val="tx1"/>
                </a:solidFill>
                <a:latin typeface="Copperplate" panose="02000504000000020004" pitchFamily="2" charset="77"/>
              </a:rPr>
              <a:t>Lo stretto rapporto con il DIAFRAMMA fa sì che la posizione </a:t>
            </a:r>
            <a:r>
              <a:rPr lang="it-IT" sz="2400" b="1" dirty="0" err="1">
                <a:solidFill>
                  <a:schemeClr val="tx1"/>
                </a:solidFill>
                <a:latin typeface="Copperplate" panose="02000504000000020004" pitchFamily="2" charset="77"/>
              </a:rPr>
              <a:t>anatomo</a:t>
            </a:r>
            <a:r>
              <a:rPr lang="it-IT" sz="2400" b="1" dirty="0">
                <a:solidFill>
                  <a:schemeClr val="tx1"/>
                </a:solidFill>
                <a:latin typeface="Copperplate" panose="02000504000000020004" pitchFamily="2" charset="77"/>
              </a:rPr>
              <a:t>-topografica dell’ organo subisca variazioni in senso cranio-caudale durante gli atti respiratori.</a:t>
            </a:r>
          </a:p>
          <a:p>
            <a:r>
              <a:rPr lang="it-IT" sz="2400" b="1" dirty="0">
                <a:solidFill>
                  <a:schemeClr val="tx1"/>
                </a:solidFill>
                <a:latin typeface="Copperplate" panose="02000504000000020004" pitchFamily="2" charset="77"/>
              </a:rPr>
              <a:t>Nell’ INSPIRAZIONE, il Diaframma si ABBASSA, per cui si abbassa anche il Fegato.</a:t>
            </a:r>
          </a:p>
          <a:p>
            <a:r>
              <a:rPr lang="it-IT" sz="2400" b="1" dirty="0">
                <a:solidFill>
                  <a:schemeClr val="tx1"/>
                </a:solidFill>
                <a:latin typeface="Copperplate" panose="02000504000000020004" pitchFamily="2" charset="77"/>
              </a:rPr>
              <a:t>Nell’ ESPIRAZIONE, il Diaframma si INNALZA, per cui il Fegato si innalza anch’esso e, in condizioni normali, NON è palpabile in rapporto all’ arco costale.</a:t>
            </a:r>
          </a:p>
          <a:p>
            <a:r>
              <a:rPr lang="it-IT" sz="2400" b="1" dirty="0">
                <a:solidFill>
                  <a:schemeClr val="tx1"/>
                </a:solidFill>
                <a:latin typeface="Copperplate" panose="02000504000000020004" pitchFamily="2" charset="77"/>
              </a:rPr>
              <a:t>Tali situazioni sono rilevanti nella semeiotica medico-chirurgica.</a:t>
            </a:r>
          </a:p>
        </p:txBody>
      </p:sp>
    </p:spTree>
    <p:extLst>
      <p:ext uri="{BB962C8B-B14F-4D97-AF65-F5344CB8AC3E}">
        <p14:creationId xmlns:p14="http://schemas.microsoft.com/office/powerpoint/2010/main" val="9332807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4125" cy="386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57150"/>
            <a:ext cx="4176713" cy="382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413" y="260350"/>
            <a:ext cx="2414587" cy="345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5" name="Line 5"/>
          <p:cNvSpPr>
            <a:spLocks noChangeShapeType="1"/>
          </p:cNvSpPr>
          <p:nvPr/>
        </p:nvSpPr>
        <p:spPr bwMode="auto">
          <a:xfrm>
            <a:off x="6732588" y="3789363"/>
            <a:ext cx="1587" cy="3068637"/>
          </a:xfrm>
          <a:prstGeom prst="line">
            <a:avLst/>
          </a:prstGeom>
          <a:noFill/>
          <a:ln w="7632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6729413" y="4568825"/>
            <a:ext cx="2414588" cy="2310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ATTI RESPIRATORI</a:t>
            </a:r>
          </a:p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E</a:t>
            </a:r>
          </a:p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VARIAZIONI</a:t>
            </a:r>
          </a:p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TOPOGRA-</a:t>
            </a:r>
          </a:p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FICHE</a:t>
            </a:r>
          </a:p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DEL</a:t>
            </a:r>
          </a:p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FEGATO</a:t>
            </a:r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 flipV="1">
            <a:off x="8027988" y="3206750"/>
            <a:ext cx="1587" cy="1308100"/>
          </a:xfrm>
          <a:prstGeom prst="line">
            <a:avLst/>
          </a:prstGeom>
          <a:noFill/>
          <a:ln w="76320" cap="sq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5" y="-12012"/>
            <a:ext cx="5942285" cy="687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68264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38100"/>
            <a:ext cx="9144000" cy="10668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FEGATO</a:t>
            </a:r>
            <a:b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CARATTERI MORFOLOGICI GENERALI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576" y="1219200"/>
            <a:ext cx="7992888" cy="5638800"/>
          </a:xfrm>
          <a:ln/>
        </p:spPr>
        <p:txBody>
          <a:bodyPr/>
          <a:lstStyle/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Baghdad" pitchFamily="2" charset="-78"/>
                <a:cs typeface="Baghdad" pitchFamily="2" charset="-78"/>
              </a:rPr>
              <a:t>Il FEGATO presenta un colore ROSSO-BRUNO</a:t>
            </a:r>
          </a:p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b="1" dirty="0">
              <a:solidFill>
                <a:schemeClr val="tx1"/>
              </a:solidFill>
              <a:latin typeface="Baghdad" pitchFamily="2" charset="-78"/>
              <a:cs typeface="Baghdad" pitchFamily="2" charset="-78"/>
            </a:endParaRPr>
          </a:p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Baghdad" pitchFamily="2" charset="-78"/>
                <a:cs typeface="Baghdad" pitchFamily="2" charset="-78"/>
              </a:rPr>
              <a:t>Ha un peso attorno a 1500 g (+ sangue in esso contenuto pari a circa 600 g)</a:t>
            </a:r>
          </a:p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b="1" dirty="0">
              <a:solidFill>
                <a:schemeClr val="tx1"/>
              </a:solidFill>
              <a:latin typeface="Baghdad" pitchFamily="2" charset="-78"/>
              <a:cs typeface="Baghdad" pitchFamily="2" charset="-78"/>
            </a:endParaRPr>
          </a:p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Baghdad" pitchFamily="2" charset="-78"/>
                <a:cs typeface="Baghdad" pitchFamily="2" charset="-78"/>
              </a:rPr>
              <a:t>La sua FORMA è un OVOIDE da cui si è ASPORTATA la porzione inferiore secondo un PIANO OBLIQUO in senso CRANIO-CAUDALE, SINISTRA-DESTRA e POSTERO-ANTERIORE</a:t>
            </a:r>
          </a:p>
        </p:txBody>
      </p:sp>
    </p:spTree>
    <p:extLst>
      <p:ext uri="{BB962C8B-B14F-4D97-AF65-F5344CB8AC3E}">
        <p14:creationId xmlns:p14="http://schemas.microsoft.com/office/powerpoint/2010/main" val="35392815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39200" cy="11430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FEGATO: LEGAMENTI PERITONEALI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81088"/>
            <a:ext cx="8991600" cy="562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>
            <a:extLst>
              <a:ext uri="{FF2B5EF4-FFF2-40B4-BE49-F238E27FC236}">
                <a16:creationId xmlns:a16="http://schemas.microsoft.com/office/drawing/2014/main" id="{F9722509-F660-8249-AB6F-D063E8CBA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1" t="42775" r="5180" b="10312"/>
          <a:stretch>
            <a:fillRect/>
          </a:stretch>
        </p:blipFill>
        <p:spPr bwMode="auto">
          <a:xfrm>
            <a:off x="539750" y="93663"/>
            <a:ext cx="8604250" cy="676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18000"/>
                  </a:blip>
                  <a:srcRect l="22601" t="42775" r="5180" b="1031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2" name="Text Box 2">
            <a:extLst>
              <a:ext uri="{FF2B5EF4-FFF2-40B4-BE49-F238E27FC236}">
                <a16:creationId xmlns:a16="http://schemas.microsoft.com/office/drawing/2014/main" id="{8F07D59B-B422-C54C-9AA9-1F9DF03B7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0700" y="787400"/>
            <a:ext cx="14128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1800">
                <a:solidFill>
                  <a:srgbClr val="000000"/>
                </a:solidFill>
                <a:latin typeface="Arial Black" panose="020B0604020202020204" pitchFamily="34" charset="0"/>
              </a:rPr>
              <a:t>ESOFAGO</a:t>
            </a:r>
          </a:p>
        </p:txBody>
      </p:sp>
      <p:sp>
        <p:nvSpPr>
          <p:cNvPr id="30723" name="Line 3">
            <a:extLst>
              <a:ext uri="{FF2B5EF4-FFF2-40B4-BE49-F238E27FC236}">
                <a16:creationId xmlns:a16="http://schemas.microsoft.com/office/drawing/2014/main" id="{BBBA7BD8-7472-D64D-BA9D-EA3EFB83B7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08463" y="3284538"/>
            <a:ext cx="366712" cy="792162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24" name="Text Box 4">
            <a:extLst>
              <a:ext uri="{FF2B5EF4-FFF2-40B4-BE49-F238E27FC236}">
                <a16:creationId xmlns:a16="http://schemas.microsoft.com/office/drawing/2014/main" id="{8D16D5D1-988B-E247-949A-68DFDE8217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4941888"/>
            <a:ext cx="2087562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2000">
                <a:solidFill>
                  <a:srgbClr val="000000"/>
                </a:solidFill>
                <a:latin typeface="Arial Black" panose="020B0604020202020204" pitchFamily="34" charset="0"/>
              </a:rPr>
              <a:t>COLON:</a:t>
            </a:r>
          </a:p>
          <a:p>
            <a:pPr algn="ctr">
              <a:buClrTx/>
              <a:buFontTx/>
              <a:buNone/>
            </a:pPr>
            <a:r>
              <a:rPr lang="it-IT" altLang="it-IT" sz="2000">
                <a:solidFill>
                  <a:srgbClr val="000000"/>
                </a:solidFill>
                <a:latin typeface="Arial Black" panose="020B0604020202020204" pitchFamily="34" charset="0"/>
              </a:rPr>
              <a:t>FLESSURA DESTRA</a:t>
            </a:r>
          </a:p>
        </p:txBody>
      </p:sp>
      <p:sp>
        <p:nvSpPr>
          <p:cNvPr id="30725" name="Text Box 5">
            <a:extLst>
              <a:ext uri="{FF2B5EF4-FFF2-40B4-BE49-F238E27FC236}">
                <a16:creationId xmlns:a16="http://schemas.microsoft.com/office/drawing/2014/main" id="{A797C532-7875-7446-B0F7-9AFC906B2B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0" y="5834063"/>
            <a:ext cx="14684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  <a:latin typeface="Arial Black" panose="020B0604020202020204" pitchFamily="34" charset="0"/>
              </a:rPr>
              <a:t>PILORO</a:t>
            </a:r>
          </a:p>
        </p:txBody>
      </p:sp>
      <p:sp>
        <p:nvSpPr>
          <p:cNvPr id="30726" name="Line 6">
            <a:extLst>
              <a:ext uri="{FF2B5EF4-FFF2-40B4-BE49-F238E27FC236}">
                <a16:creationId xmlns:a16="http://schemas.microsoft.com/office/drawing/2014/main" id="{DC0D1AF5-B82C-FF40-A901-63349ABAD3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92500" y="4289425"/>
            <a:ext cx="1439863" cy="1590675"/>
          </a:xfrm>
          <a:prstGeom prst="line">
            <a:avLst/>
          </a:prstGeom>
          <a:noFill/>
          <a:ln w="5724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27" name="Line 7">
            <a:extLst>
              <a:ext uri="{FF2B5EF4-FFF2-40B4-BE49-F238E27FC236}">
                <a16:creationId xmlns:a16="http://schemas.microsoft.com/office/drawing/2014/main" id="{9FF837A4-F20A-414B-9FE3-2120426F172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44863" y="1125538"/>
            <a:ext cx="77787" cy="647700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28" name="Text Box 8">
            <a:extLst>
              <a:ext uri="{FF2B5EF4-FFF2-40B4-BE49-F238E27FC236}">
                <a16:creationId xmlns:a16="http://schemas.microsoft.com/office/drawing/2014/main" id="{38FE2D4E-E291-E143-A374-A063D5460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2500313"/>
            <a:ext cx="18923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  <a:latin typeface="Arial Black" panose="020B0604020202020204" pitchFamily="34" charset="0"/>
              </a:rPr>
              <a:t>STOMACO</a:t>
            </a:r>
          </a:p>
        </p:txBody>
      </p:sp>
      <p:sp>
        <p:nvSpPr>
          <p:cNvPr id="30729" name="Text Box 9">
            <a:extLst>
              <a:ext uri="{FF2B5EF4-FFF2-40B4-BE49-F238E27FC236}">
                <a16:creationId xmlns:a16="http://schemas.microsoft.com/office/drawing/2014/main" id="{5D92CE6A-AA36-3B4B-BE74-87AFC387E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8713" y="5905500"/>
            <a:ext cx="18938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  <a:latin typeface="Arial Black" panose="020B0604020202020204" pitchFamily="34" charset="0"/>
              </a:rPr>
              <a:t>DUODENO</a:t>
            </a:r>
          </a:p>
        </p:txBody>
      </p:sp>
      <p:sp>
        <p:nvSpPr>
          <p:cNvPr id="30730" name="Line 10">
            <a:extLst>
              <a:ext uri="{FF2B5EF4-FFF2-40B4-BE49-F238E27FC236}">
                <a16:creationId xmlns:a16="http://schemas.microsoft.com/office/drawing/2014/main" id="{84DE1252-D732-2E49-B5B3-AA2F448B8CD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513513" y="4289425"/>
            <a:ext cx="149225" cy="1735138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31" name="Text Box 11">
            <a:extLst>
              <a:ext uri="{FF2B5EF4-FFF2-40B4-BE49-F238E27FC236}">
                <a16:creationId xmlns:a16="http://schemas.microsoft.com/office/drawing/2014/main" id="{BB4B847F-7D56-2746-BA1B-81E740727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2100" y="2809875"/>
            <a:ext cx="15684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  <a:latin typeface="Arial Black" panose="020B0604020202020204" pitchFamily="34" charset="0"/>
              </a:rPr>
              <a:t>RENE</a:t>
            </a:r>
          </a:p>
          <a:p>
            <a:pPr algn="ctr"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  <a:latin typeface="Arial Black" panose="020B0604020202020204" pitchFamily="34" charset="0"/>
              </a:rPr>
              <a:t>DESTRO</a:t>
            </a:r>
          </a:p>
        </p:txBody>
      </p:sp>
      <p:sp>
        <p:nvSpPr>
          <p:cNvPr id="30732" name="Line 12">
            <a:extLst>
              <a:ext uri="{FF2B5EF4-FFF2-40B4-BE49-F238E27FC236}">
                <a16:creationId xmlns:a16="http://schemas.microsoft.com/office/drawing/2014/main" id="{81A29766-900F-E348-BAF1-038EA83DEC9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153150" y="1193800"/>
            <a:ext cx="942975" cy="1662113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33" name="Line 13">
            <a:extLst>
              <a:ext uri="{FF2B5EF4-FFF2-40B4-BE49-F238E27FC236}">
                <a16:creationId xmlns:a16="http://schemas.microsoft.com/office/drawing/2014/main" id="{10E2468E-CCFB-2248-9CA2-B87ED41961FB}"/>
              </a:ext>
            </a:extLst>
          </p:cNvPr>
          <p:cNvSpPr>
            <a:spLocks noChangeShapeType="1"/>
          </p:cNvSpPr>
          <p:nvPr/>
        </p:nvSpPr>
        <p:spPr bwMode="auto">
          <a:xfrm>
            <a:off x="7380288" y="3573463"/>
            <a:ext cx="360362" cy="719137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34" name="Line 14">
            <a:extLst>
              <a:ext uri="{FF2B5EF4-FFF2-40B4-BE49-F238E27FC236}">
                <a16:creationId xmlns:a16="http://schemas.microsoft.com/office/drawing/2014/main" id="{6451A2A2-83C7-E949-93F9-F9AE361F79B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53150" y="3213100"/>
            <a:ext cx="582613" cy="1588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35" name="Text Box 15">
            <a:extLst>
              <a:ext uri="{FF2B5EF4-FFF2-40B4-BE49-F238E27FC236}">
                <a16:creationId xmlns:a16="http://schemas.microsoft.com/office/drawing/2014/main" id="{51D0ECBC-B6A3-1242-8669-08E883482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5388" y="700088"/>
            <a:ext cx="2557462" cy="368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1800">
                <a:solidFill>
                  <a:srgbClr val="FF0033"/>
                </a:solidFill>
                <a:latin typeface="Arial Black" panose="020B0604020202020204" pitchFamily="34" charset="0"/>
              </a:rPr>
              <a:t>Tubercolo Caudato</a:t>
            </a:r>
          </a:p>
        </p:txBody>
      </p:sp>
      <p:sp>
        <p:nvSpPr>
          <p:cNvPr id="30736" name="Line 16">
            <a:extLst>
              <a:ext uri="{FF2B5EF4-FFF2-40B4-BE49-F238E27FC236}">
                <a16:creationId xmlns:a16="http://schemas.microsoft.com/office/drawing/2014/main" id="{771A3545-A2FE-E042-A8BE-6FDDEE55D89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56163" y="908050"/>
            <a:ext cx="1087437" cy="1944688"/>
          </a:xfrm>
          <a:prstGeom prst="line">
            <a:avLst/>
          </a:prstGeom>
          <a:noFill/>
          <a:ln w="38160" cap="sq">
            <a:solidFill>
              <a:srgbClr val="FF0033"/>
            </a:solidFill>
            <a:prstDash val="lgDash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37" name="Text Box 17">
            <a:extLst>
              <a:ext uri="{FF2B5EF4-FFF2-40B4-BE49-F238E27FC236}">
                <a16:creationId xmlns:a16="http://schemas.microsoft.com/office/drawing/2014/main" id="{9BA20CE8-A4FD-3B4D-A461-C4DAAA42E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3638" y="1468438"/>
            <a:ext cx="2781300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2000">
                <a:solidFill>
                  <a:srgbClr val="33CC33"/>
                </a:solidFill>
                <a:latin typeface="Arial Black" panose="020B0604020202020204" pitchFamily="34" charset="0"/>
              </a:rPr>
              <a:t>Processo Papillare</a:t>
            </a:r>
          </a:p>
        </p:txBody>
      </p:sp>
      <p:sp>
        <p:nvSpPr>
          <p:cNvPr id="30738" name="Line 18">
            <a:extLst>
              <a:ext uri="{FF2B5EF4-FFF2-40B4-BE49-F238E27FC236}">
                <a16:creationId xmlns:a16="http://schemas.microsoft.com/office/drawing/2014/main" id="{745758A0-1085-3B44-9B76-76F3FCFBDCBF}"/>
              </a:ext>
            </a:extLst>
          </p:cNvPr>
          <p:cNvSpPr>
            <a:spLocks noChangeShapeType="1"/>
          </p:cNvSpPr>
          <p:nvPr/>
        </p:nvSpPr>
        <p:spPr bwMode="auto">
          <a:xfrm>
            <a:off x="3132138" y="1989138"/>
            <a:ext cx="1152525" cy="792162"/>
          </a:xfrm>
          <a:prstGeom prst="line">
            <a:avLst/>
          </a:prstGeom>
          <a:noFill/>
          <a:ln w="57240" cap="sq">
            <a:solidFill>
              <a:srgbClr val="33CC33"/>
            </a:solidFill>
            <a:prstDash val="lgDashDotDot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3051742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22" y="57970"/>
            <a:ext cx="6851006" cy="6639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8D097B-3E89-F64D-BA38-E44095822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091" y="0"/>
            <a:ext cx="7769225" cy="1139825"/>
          </a:xfrm>
        </p:spPr>
        <p:txBody>
          <a:bodyPr/>
          <a:lstStyle/>
          <a:p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FEGATO</a:t>
            </a:r>
            <a:b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VASCOLARIZZAZIONE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CD845FB-8CFA-F946-BE0A-4A772971D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968425"/>
            <a:ext cx="8568952" cy="5751386"/>
          </a:xfrm>
        </p:spPr>
        <p:txBody>
          <a:bodyPr/>
          <a:lstStyle/>
          <a:p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Al FEGATO pervengono DUE apporti SANGUIFERI della GRANDE CIRCOLAZIONE, che vi penetrano a livello dell’ ILO:</a:t>
            </a:r>
          </a:p>
          <a:p>
            <a:pPr marL="457200" indent="-457200">
              <a:buFontTx/>
              <a:buChar char="-"/>
            </a:pPr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APPORTO ARTERIOSO: è di competenza dall’ ARTERIA EPATICA PROPRIA (Ramo della EPATICA COMUNE o GASTROEPATICA)</a:t>
            </a:r>
          </a:p>
          <a:p>
            <a:pPr marL="457200" indent="-457200">
              <a:buFontTx/>
              <a:buChar char="-"/>
            </a:pPr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APPORTO DEL SISTEMA VENOSO PORTALE EPATICO: la VENA PORTA si origina dalla confluenza della Vena MESENTERICA SUPERIORE e della VENA SPLENICA (o LIENALE), che a sua volta riceve la VENA MESENTERICA INFERIORE. Vi viene raccolto il Sangue Refluo da ESOFAGO (Porzione Addominale), STOMACO, INTESTINO TENUE, INTESTINO CRASSO (ESCLUSA una cospicua porzione caudale del RETTO) e dalla MILZA</a:t>
            </a:r>
          </a:p>
        </p:txBody>
      </p:sp>
    </p:spTree>
    <p:extLst>
      <p:ext uri="{BB962C8B-B14F-4D97-AF65-F5344CB8AC3E}">
        <p14:creationId xmlns:p14="http://schemas.microsoft.com/office/powerpoint/2010/main" val="3095197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Segnaposto contenuto 3" descr="06.8c.jpg">
            <a:extLst>
              <a:ext uri="{FF2B5EF4-FFF2-40B4-BE49-F238E27FC236}">
                <a16:creationId xmlns:a16="http://schemas.microsoft.com/office/drawing/2014/main" id="{489FDCD7-6FE9-CF4E-ADC3-BE09F1DDBF52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t="5623" r="11435" b="3276"/>
          <a:stretch/>
        </p:blipFill>
        <p:spPr>
          <a:xfrm>
            <a:off x="323528" y="-3190"/>
            <a:ext cx="8541032" cy="6849739"/>
          </a:xfrm>
        </p:spPr>
      </p:pic>
    </p:spTree>
    <p:extLst>
      <p:ext uri="{BB962C8B-B14F-4D97-AF65-F5344CB8AC3E}">
        <p14:creationId xmlns:p14="http://schemas.microsoft.com/office/powerpoint/2010/main" val="4059191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88B7CD-D668-EE43-86EF-A74EC2D67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165" y="204731"/>
            <a:ext cx="7769225" cy="889281"/>
          </a:xfrm>
        </p:spPr>
        <p:txBody>
          <a:bodyPr/>
          <a:lstStyle/>
          <a:p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GHIANDOLE  EXTRAMURALI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C3C6DE2-1BC8-7D4F-8AA6-0674859BD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640" y="1124744"/>
            <a:ext cx="7134750" cy="5949280"/>
          </a:xfrm>
        </p:spPr>
        <p:txBody>
          <a:bodyPr/>
          <a:lstStyle/>
          <a:p>
            <a:r>
              <a:rPr lang="it-IT" sz="2400" dirty="0">
                <a:solidFill>
                  <a:schemeClr val="tx1"/>
                </a:solidFill>
                <a:latin typeface="Chalkduster" panose="03050602040202020205" pitchFamily="66" charset="77"/>
              </a:rPr>
              <a:t>Sono ORGANI PIENI che si pongono al di fuori delle Tonache del Tubo Digerente.</a:t>
            </a:r>
          </a:p>
          <a:p>
            <a:r>
              <a:rPr lang="it-IT" sz="2400" dirty="0">
                <a:solidFill>
                  <a:schemeClr val="tx1"/>
                </a:solidFill>
                <a:latin typeface="Chalkduster" panose="03050602040202020205" pitchFamily="66" charset="77"/>
              </a:rPr>
              <a:t>Le loro rispettive SECREZIONI ESOCRINE vengono riversate in diversi tratti del Tubo Digerente, mediante i relativi Dotti Escretori.</a:t>
            </a:r>
          </a:p>
          <a:p>
            <a:r>
              <a:rPr lang="it-IT" sz="2400" dirty="0">
                <a:solidFill>
                  <a:schemeClr val="tx1"/>
                </a:solidFill>
                <a:latin typeface="Chalkduster" panose="03050602040202020205" pitchFamily="66" charset="77"/>
              </a:rPr>
              <a:t>Alcune di queste Ghiandole (FEGATO e PANCREAS) presentano anche un’ attività secretoria ENDOCRINA, per cui si possono definire come Ghiandole AMFICRINE</a:t>
            </a:r>
          </a:p>
        </p:txBody>
      </p:sp>
    </p:spTree>
    <p:extLst>
      <p:ext uri="{BB962C8B-B14F-4D97-AF65-F5344CB8AC3E}">
        <p14:creationId xmlns:p14="http://schemas.microsoft.com/office/powerpoint/2010/main" val="5604090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48990B-3307-DC47-A39B-E01BEB568F6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2933" y="2564904"/>
            <a:ext cx="3278789" cy="1485080"/>
          </a:xfrm>
        </p:spPr>
        <p:txBody>
          <a:bodyPr wrap="square">
            <a:noAutofit/>
          </a:bodyPr>
          <a:lstStyle/>
          <a:p>
            <a:pPr lvl="0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SISTEMA</a:t>
            </a:r>
            <a:b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VENOSO PORTALE</a:t>
            </a:r>
            <a:b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EPATICO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2CD265B-9602-A54D-9AAB-6CE02550FFA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275856" y="69610"/>
            <a:ext cx="5868144" cy="68871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92166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8D097B-3E89-F64D-BA38-E44095822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-33211"/>
            <a:ext cx="7769225" cy="1139825"/>
          </a:xfrm>
        </p:spPr>
        <p:txBody>
          <a:bodyPr/>
          <a:lstStyle/>
          <a:p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FEGATO</a:t>
            </a:r>
            <a:b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VASCOLARIZZAZIONE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CD845FB-8CFA-F946-BE0A-4A772971D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106614"/>
            <a:ext cx="9036496" cy="5751386"/>
          </a:xfrm>
        </p:spPr>
        <p:txBody>
          <a:bodyPr/>
          <a:lstStyle/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Il Sangue Refluo viene convogliato nelle VENE EPATICHE (in numero variabile da un minimo di 3).</a:t>
            </a:r>
          </a:p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Esse non si localizzano nell’ Ilo, ma fuoriescono a livello della Faccia Posteriore nell’ ambito dell’ Area Nuda e, con breve tragitto, si riversano nella Vena Cava Inferiore, che è in strettissimo rapporto con l’ Organo.</a:t>
            </a:r>
          </a:p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Il Drenaggio LINFATICO è di competenza di Linfonodi DELL’ ILO EPATICO che poi riversano la Linfa nei Linfonodi AORTICI.</a:t>
            </a:r>
          </a:p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La Linfa viene inoltre drenata anche seguendo il decorso delle Vene Epatiche nei Linfonodi SOPRADIAFRAMMATICI</a:t>
            </a:r>
          </a:p>
        </p:txBody>
      </p:sp>
    </p:spTree>
    <p:extLst>
      <p:ext uri="{BB962C8B-B14F-4D97-AF65-F5344CB8AC3E}">
        <p14:creationId xmlns:p14="http://schemas.microsoft.com/office/powerpoint/2010/main" val="25443080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C547BF-97DF-4541-8CDE-DD68E9542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509" y="147"/>
            <a:ext cx="7769225" cy="1139825"/>
          </a:xfrm>
        </p:spPr>
        <p:txBody>
          <a:bodyPr/>
          <a:lstStyle/>
          <a:p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FEGATO</a:t>
            </a:r>
            <a:b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ANATOMIA  MICROSCOPICA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9256964-42FB-A249-BF5C-1D42CBB60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139972"/>
            <a:ext cx="9036496" cy="5718028"/>
          </a:xfrm>
        </p:spPr>
        <p:txBody>
          <a:bodyPr/>
          <a:lstStyle/>
          <a:p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Il FEGATO è un ORGANO PIENO rivestito da una CAPSULA CONNETTIVALE (di </a:t>
            </a:r>
            <a:r>
              <a:rPr lang="it-IT" sz="28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Glisson</a:t>
            </a:r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) e suddiviso MACROSCOPICAMENTE in 2 LOBI (Destro e Sinistro).</a:t>
            </a:r>
          </a:p>
          <a:p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La Capsula con suoi SEPIMENTI suddivide ciascun Lobo in LOBULI che, dal punto di vista puramente MORFOLOGICO, sono definiti LOBULI CLASSICI</a:t>
            </a:r>
          </a:p>
          <a:p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Il PARENCHIMA dei Lobuli è costituito da EPATOCITI con intercalati SINUSOIDI SANGUIFERI.</a:t>
            </a:r>
          </a:p>
        </p:txBody>
      </p:sp>
    </p:spTree>
    <p:extLst>
      <p:ext uri="{BB962C8B-B14F-4D97-AF65-F5344CB8AC3E}">
        <p14:creationId xmlns:p14="http://schemas.microsoft.com/office/powerpoint/2010/main" val="32392804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06363"/>
            <a:ext cx="9144000" cy="730349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FEGATO</a:t>
            </a:r>
            <a:b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LOBULI  EPATICI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536" y="980728"/>
            <a:ext cx="8748464" cy="5638800"/>
          </a:xfrm>
          <a:ln/>
        </p:spPr>
        <p:txBody>
          <a:bodyPr/>
          <a:lstStyle/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Dal punto di vista TRIDIMENSIONALE si presentano TRONCO-PIRAMIDALI, con una larghezza di 1 cm ed altezza 2 cm</a:t>
            </a:r>
          </a:p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In Sezione </a:t>
            </a:r>
            <a:r>
              <a:rPr lang="it-IT" altLang="it-IT" sz="2400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Anatomo</a:t>
            </a: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-Microscopica la rappresentazione BIDIMENSIONALE è grossolanamente ESAGONALE</a:t>
            </a:r>
          </a:p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4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Esistono tre CONCEZIONI che tentano di presentare compiutamente la struttura del FEGATO:</a:t>
            </a:r>
          </a:p>
          <a:p>
            <a:pPr marL="3175" indent="0">
              <a:spcBef>
                <a:spcPts val="700"/>
              </a:spcBef>
              <a:buClrTx/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- LOBULO CLASSICO (puramente MORFOLOGICO)</a:t>
            </a:r>
          </a:p>
          <a:p>
            <a:pPr marL="3175" indent="0">
              <a:spcBef>
                <a:spcPts val="700"/>
              </a:spcBef>
              <a:buClrTx/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- LOBULO PORTALE (Funzionale)</a:t>
            </a:r>
          </a:p>
          <a:p>
            <a:pPr marL="3175" indent="0">
              <a:spcBef>
                <a:spcPts val="700"/>
              </a:spcBef>
              <a:buClrTx/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- ACINO EPATICO (di </a:t>
            </a:r>
            <a:r>
              <a:rPr lang="it-IT" altLang="it-IT" sz="2400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Rappaport</a:t>
            </a: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, Funzionale)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8" t="3120"/>
          <a:stretch>
            <a:fillRect/>
          </a:stretch>
        </p:blipFill>
        <p:spPr bwMode="auto">
          <a:xfrm>
            <a:off x="1459393" y="0"/>
            <a:ext cx="7684608" cy="6825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328" t="312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938CF82-4E06-1045-AD86-25F950FD96FE}"/>
              </a:ext>
            </a:extLst>
          </p:cNvPr>
          <p:cNvSpPr txBox="1"/>
          <p:nvPr/>
        </p:nvSpPr>
        <p:spPr>
          <a:xfrm>
            <a:off x="-180528" y="1776270"/>
            <a:ext cx="1774845" cy="3272691"/>
          </a:xfrm>
          <a:prstGeom prst="rect">
            <a:avLst/>
          </a:prstGeom>
          <a:noFill/>
        </p:spPr>
        <p:txBody>
          <a:bodyPr vert="horz" wrap="none" rtlCol="0">
            <a:normAutofit/>
          </a:bodyPr>
          <a:lstStyle/>
          <a:p>
            <a:pPr algn="ctr"/>
            <a:r>
              <a:rPr lang="it-IT" dirty="0">
                <a:solidFill>
                  <a:schemeClr val="tx1"/>
                </a:solidFill>
                <a:latin typeface="Arial Rounded MT Bold" panose="020F0704030504030204" pitchFamily="34" charset="77"/>
              </a:rPr>
              <a:t>LOBULI</a:t>
            </a:r>
          </a:p>
          <a:p>
            <a:pPr algn="ctr"/>
            <a:r>
              <a:rPr lang="it-IT" dirty="0">
                <a:solidFill>
                  <a:schemeClr val="tx1"/>
                </a:solidFill>
                <a:latin typeface="Arial Rounded MT Bold" panose="020F0704030504030204" pitchFamily="34" charset="77"/>
              </a:rPr>
              <a:t>CLASSICI</a:t>
            </a:r>
          </a:p>
          <a:p>
            <a:pPr algn="ctr"/>
            <a:r>
              <a:rPr lang="it-IT" dirty="0">
                <a:solidFill>
                  <a:schemeClr val="tx1"/>
                </a:solidFill>
                <a:latin typeface="Arial Rounded MT Bold" panose="020F0704030504030204" pitchFamily="34" charset="77"/>
              </a:rPr>
              <a:t>PORTALI</a:t>
            </a:r>
          </a:p>
          <a:p>
            <a:pPr algn="ctr"/>
            <a:r>
              <a:rPr lang="it-IT" dirty="0">
                <a:solidFill>
                  <a:schemeClr val="tx1"/>
                </a:solidFill>
                <a:latin typeface="Arial Rounded MT Bold" panose="020F0704030504030204" pitchFamily="34" charset="77"/>
              </a:rPr>
              <a:t>ACINI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8575"/>
            <a:ext cx="4495800" cy="880145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FEGATO</a:t>
            </a:r>
            <a:br>
              <a:rPr lang="it-IT" altLang="it-IT" sz="3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LOBULO  CLASSICO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937295"/>
            <a:ext cx="4495800" cy="4251325"/>
          </a:xfrm>
          <a:ln/>
        </p:spPr>
        <p:txBody>
          <a:bodyPr/>
          <a:lstStyle/>
          <a:p>
            <a:pPr marL="336550" indent="-336550">
              <a:lnSpc>
                <a:spcPct val="80000"/>
              </a:lnSpc>
              <a:spcBef>
                <a:spcPts val="450"/>
              </a:spcBef>
              <a:buClr>
                <a:srgbClr val="3366FF"/>
              </a:buClr>
              <a:buSzPct val="80000"/>
              <a:buFont typeface="Wingdings" panose="05000000000000000000" pitchFamily="2" charset="2"/>
              <a:buChar char="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200" dirty="0">
                <a:solidFill>
                  <a:schemeClr val="tx1"/>
                </a:solidFill>
                <a:latin typeface="Arial Black" panose="020B0A04020102020204" pitchFamily="34" charset="0"/>
              </a:rPr>
              <a:t>“</a:t>
            </a:r>
            <a:r>
              <a:rPr lang="it-IT" altLang="it-IT" sz="2200" i="1" dirty="0">
                <a:solidFill>
                  <a:schemeClr val="tx1"/>
                </a:solidFill>
                <a:latin typeface="Arial Black" panose="020B0A04020102020204" pitchFamily="34" charset="0"/>
              </a:rPr>
              <a:t>Esagono</a:t>
            </a:r>
            <a:r>
              <a:rPr lang="it-IT" altLang="it-IT" sz="2200" dirty="0">
                <a:solidFill>
                  <a:schemeClr val="tx1"/>
                </a:solidFill>
                <a:latin typeface="Arial Black" panose="020B0A04020102020204" pitchFamily="34" charset="0"/>
              </a:rPr>
              <a:t>” che presenta:</a:t>
            </a:r>
          </a:p>
          <a:p>
            <a:pPr marL="339725" indent="-336550">
              <a:lnSpc>
                <a:spcPct val="80000"/>
              </a:lnSpc>
              <a:spcBef>
                <a:spcPts val="450"/>
              </a:spcBef>
              <a:buClrTx/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2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339725" indent="-336550">
              <a:lnSpc>
                <a:spcPct val="80000"/>
              </a:lnSpc>
              <a:spcBef>
                <a:spcPts val="450"/>
              </a:spcBef>
              <a:buClrTx/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200" dirty="0">
                <a:solidFill>
                  <a:schemeClr val="tx1"/>
                </a:solidFill>
                <a:latin typeface="Arial Black" panose="020B0A04020102020204" pitchFamily="34" charset="0"/>
              </a:rPr>
              <a:t>   - ai VERTICI gli SPAZI PORTALI costituiti da:</a:t>
            </a:r>
          </a:p>
          <a:p>
            <a:pPr marL="339725" indent="-336550">
              <a:lnSpc>
                <a:spcPct val="80000"/>
              </a:lnSpc>
              <a:spcBef>
                <a:spcPts val="450"/>
              </a:spcBef>
              <a:buClrTx/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200" dirty="0">
                <a:solidFill>
                  <a:schemeClr val="tx1"/>
                </a:solidFill>
                <a:latin typeface="Arial Black" panose="020B0A04020102020204" pitchFamily="34" charset="0"/>
              </a:rPr>
              <a:t>   § RAMO DELLA V. PORTA</a:t>
            </a:r>
          </a:p>
          <a:p>
            <a:pPr marL="339725" indent="-336550">
              <a:lnSpc>
                <a:spcPct val="80000"/>
              </a:lnSpc>
              <a:spcBef>
                <a:spcPts val="450"/>
              </a:spcBef>
              <a:buClrTx/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200" dirty="0">
                <a:solidFill>
                  <a:schemeClr val="tx1"/>
                </a:solidFill>
                <a:latin typeface="Arial Black" panose="020B0A04020102020204" pitchFamily="34" charset="0"/>
              </a:rPr>
              <a:t>   § RAMO DELL’  A. EPATICA</a:t>
            </a:r>
          </a:p>
          <a:p>
            <a:pPr marL="339725" indent="-336550">
              <a:lnSpc>
                <a:spcPct val="80000"/>
              </a:lnSpc>
              <a:spcBef>
                <a:spcPts val="450"/>
              </a:spcBef>
              <a:buClrTx/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200" dirty="0">
                <a:solidFill>
                  <a:schemeClr val="tx1"/>
                </a:solidFill>
                <a:latin typeface="Arial Black" panose="020B0A04020102020204" pitchFamily="34" charset="0"/>
              </a:rPr>
              <a:t>   § CONDOTTINO BILIFERO</a:t>
            </a:r>
          </a:p>
          <a:p>
            <a:pPr marL="339725" indent="-336550">
              <a:lnSpc>
                <a:spcPct val="80000"/>
              </a:lnSpc>
              <a:spcBef>
                <a:spcPts val="450"/>
              </a:spcBef>
              <a:buClrTx/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2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339725" indent="-336550">
              <a:lnSpc>
                <a:spcPct val="80000"/>
              </a:lnSpc>
              <a:spcBef>
                <a:spcPts val="450"/>
              </a:spcBef>
              <a:buClrTx/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200" dirty="0">
                <a:solidFill>
                  <a:schemeClr val="tx1"/>
                </a:solidFill>
                <a:latin typeface="Arial Black" panose="020B0A04020102020204" pitchFamily="34" charset="0"/>
              </a:rPr>
              <a:t>   - al CENTRO la VENA CENTROLOBULARE</a:t>
            </a:r>
          </a:p>
          <a:p>
            <a:pPr marL="339725" indent="-336550">
              <a:lnSpc>
                <a:spcPct val="80000"/>
              </a:lnSpc>
              <a:spcBef>
                <a:spcPts val="450"/>
              </a:spcBef>
              <a:buClrTx/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200" dirty="0">
                <a:solidFill>
                  <a:schemeClr val="tx1"/>
                </a:solidFill>
                <a:latin typeface="Arial Black" panose="020B0A04020102020204" pitchFamily="34" charset="0"/>
              </a:rPr>
              <a:t>   I vasi SANGUIFERI degli SPAZI PORTALI si connettono alla VENA CENTROLOBULARE tramite i SINUSOIDI, compresi tra CORDONI di EPATOCITI  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8" t="7526" r="55424" b="19592"/>
          <a:stretch>
            <a:fillRect/>
          </a:stretch>
        </p:blipFill>
        <p:spPr bwMode="auto">
          <a:xfrm>
            <a:off x="4500563" y="0"/>
            <a:ext cx="46434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328" t="7526" r="55424" b="1959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5545138" y="173038"/>
            <a:ext cx="3598862" cy="1463675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FEGATO</a:t>
            </a:r>
            <a:br>
              <a:rPr lang="it-IT" altLang="it-IT" sz="3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LOBULO  PORTALE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765175"/>
            <a:ext cx="4787900" cy="5808663"/>
          </a:xfrm>
          <a:ln/>
        </p:spPr>
        <p:txBody>
          <a:bodyPr/>
          <a:lstStyle/>
          <a:p>
            <a:pPr marL="336550" indent="-336550">
              <a:spcBef>
                <a:spcPts val="600"/>
              </a:spcBef>
              <a:buClr>
                <a:srgbClr val="3366FF"/>
              </a:buClr>
              <a:buSzPct val="80000"/>
              <a:buFont typeface="Wingdings" panose="05000000000000000000" pitchFamily="2" charset="2"/>
              <a:buChar char="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Arial Black" panose="020B0A04020102020204" pitchFamily="34" charset="0"/>
              </a:rPr>
              <a:t>È rappresentato da un TRIANGOLO con VERTICI costituiti da 3 VENE CENTROLOBULARI e con al CENTRO uno SPAZIO PORTALE con il CONDOTTINO BILIFERO</a:t>
            </a:r>
          </a:p>
          <a:p>
            <a:pPr marL="339725" indent="-336550">
              <a:spcBef>
                <a:spcPts val="600"/>
              </a:spcBef>
              <a:buClrTx/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4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336550" indent="-336550">
              <a:spcBef>
                <a:spcPts val="600"/>
              </a:spcBef>
              <a:buClr>
                <a:srgbClr val="3366FF"/>
              </a:buClr>
              <a:buSzPct val="80000"/>
              <a:buFont typeface="Wingdings" panose="05000000000000000000" pitchFamily="2" charset="2"/>
              <a:buChar char="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Arial Black" panose="020B0A04020102020204" pitchFamily="34" charset="0"/>
              </a:rPr>
              <a:t>È la schematizzazione che meglio descrive la FUNZIONE ESOCRINA del FEGATO, mettendo al </a:t>
            </a:r>
          </a:p>
          <a:p>
            <a:pPr marL="339725" indent="-336550">
              <a:spcBef>
                <a:spcPts val="600"/>
              </a:spcBef>
              <a:buClrTx/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Arial Black" panose="020B0A04020102020204" pitchFamily="34" charset="0"/>
              </a:rPr>
              <a:t>   “centro” il condotto BILIFERO dello SPAZIO PORTALE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0" t="33224" b="5106"/>
          <a:stretch>
            <a:fillRect/>
          </a:stretch>
        </p:blipFill>
        <p:spPr bwMode="auto">
          <a:xfrm>
            <a:off x="4787900" y="1628775"/>
            <a:ext cx="4356100" cy="404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2380" t="33224" b="510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4" name="Freeform 4"/>
          <p:cNvSpPr>
            <a:spLocks/>
          </p:cNvSpPr>
          <p:nvPr/>
        </p:nvSpPr>
        <p:spPr bwMode="auto">
          <a:xfrm>
            <a:off x="4284663" y="3425825"/>
            <a:ext cx="2519362" cy="2454275"/>
          </a:xfrm>
          <a:custGeom>
            <a:avLst/>
            <a:gdLst>
              <a:gd name="T0" fmla="*/ 0 w 6999"/>
              <a:gd name="T1" fmla="*/ 6818 h 6819"/>
              <a:gd name="T2" fmla="*/ 6998 w 6999"/>
              <a:gd name="T3" fmla="*/ 0 h 68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999" h="6819">
                <a:moveTo>
                  <a:pt x="0" y="6818"/>
                </a:moveTo>
                <a:lnTo>
                  <a:pt x="6998" y="0"/>
                </a:lnTo>
              </a:path>
            </a:pathLst>
          </a:custGeom>
          <a:noFill/>
          <a:ln w="76320" cap="sq">
            <a:solidFill>
              <a:srgbClr val="33CC33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2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3275856" y="0"/>
            <a:ext cx="5868144" cy="13716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FEGATO: ACINO  EPATICO </a:t>
            </a:r>
            <a:b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(di </a:t>
            </a:r>
            <a:r>
              <a:rPr lang="it-IT" altLang="it-IT" sz="2800" dirty="0" err="1">
                <a:solidFill>
                  <a:schemeClr val="tx1"/>
                </a:solidFill>
                <a:latin typeface="Arial Black" panose="020B0A04020102020204" pitchFamily="34" charset="0"/>
              </a:rPr>
              <a:t>Rappaport</a:t>
            </a: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)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620713"/>
            <a:ext cx="4643438" cy="5157787"/>
          </a:xfrm>
          <a:ln/>
        </p:spPr>
        <p:txBody>
          <a:bodyPr/>
          <a:lstStyle/>
          <a:p>
            <a:pPr marL="336550" indent="-336550">
              <a:spcBef>
                <a:spcPts val="600"/>
              </a:spcBef>
              <a:buClr>
                <a:srgbClr val="3366FF"/>
              </a:buClr>
              <a:buSzPct val="80000"/>
              <a:buFont typeface="Wingdings" panose="05000000000000000000" pitchFamily="2" charset="2"/>
              <a:buChar char="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Arial Black" panose="020B0A04020102020204" pitchFamily="34" charset="0"/>
              </a:rPr>
              <a:t>È formato da un VOLUME di PARENCHIMA EPATICO che CIRCONDA un RAMO TERMINALE della V. PORTA e della A. EPATICA , nonché un CONDOTTINO BILIFERO</a:t>
            </a:r>
          </a:p>
          <a:p>
            <a:pPr marL="336550" indent="-336550">
              <a:spcBef>
                <a:spcPts val="600"/>
              </a:spcBef>
              <a:buClr>
                <a:srgbClr val="3366FF"/>
              </a:buClr>
              <a:buSzPct val="80000"/>
              <a:buFont typeface="Wingdings" panose="05000000000000000000" pitchFamily="2" charset="2"/>
              <a:buChar char="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Arial Black" panose="020B0A04020102020204" pitchFamily="34" charset="0"/>
              </a:rPr>
              <a:t>È la schematizzazione che cerca di riprodurre la STRUTTURA dell’ ORGANO da un punto di vista TRIDIMENSIONALE per meglio spiegare gli aspetti FUNZIONALI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2" t="3310" r="15045" b="61925"/>
          <a:stretch>
            <a:fillRect/>
          </a:stretch>
        </p:blipFill>
        <p:spPr bwMode="auto">
          <a:xfrm>
            <a:off x="4643438" y="1235993"/>
            <a:ext cx="4500562" cy="2458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862" t="3310" r="15045" b="6192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3" t="7762" r="22958" b="81187"/>
          <a:stretch>
            <a:fillRect/>
          </a:stretch>
        </p:blipFill>
        <p:spPr bwMode="auto">
          <a:xfrm>
            <a:off x="4643438" y="3789363"/>
            <a:ext cx="4500562" cy="306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4763" t="7762" r="22958" b="8118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F8AEC226-BFC2-AC4A-827D-E5C8C2F87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052" y="0"/>
            <a:ext cx="7769225" cy="1139825"/>
          </a:xfrm>
        </p:spPr>
        <p:txBody>
          <a:bodyPr/>
          <a:lstStyle/>
          <a:p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MICROCIRCOLAZIONE EPATICA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C821DE7-0227-C242-BD1D-9FD2FB90C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718174"/>
          </a:xfrm>
        </p:spPr>
        <p:txBody>
          <a:bodyPr/>
          <a:lstStyle/>
          <a:p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Considerando il Duplice Apporto Sanguifero, ci si pone il problema del tipo di sangue che scorre nei SINUSOIDI del Microcircolo Epatico.</a:t>
            </a:r>
          </a:p>
          <a:p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Secondo una teoria tuttora accettata, il Sangue dell’ Arteria Epatica e della Vena Porta affluirebbe «mescolandosi» nei Sinusoidi.</a:t>
            </a:r>
          </a:p>
          <a:p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Secondo una teoria </a:t>
            </a:r>
            <a:r>
              <a:rPr lang="it-IT" sz="28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piu’</a:t>
            </a:r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 recente, il Sangue nei Sinusoidi sarebbe di provenienza solamente dalla Vena Porta, mentre l’ Arteria Epatica darebbe origine a Microcircoli con Capillari (NON Sinusoidi) attorno ai </a:t>
            </a:r>
            <a:r>
              <a:rPr lang="it-IT" sz="28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Condottini</a:t>
            </a:r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 BILIFERI </a:t>
            </a:r>
            <a:r>
              <a:rPr lang="it-IT" sz="28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Intralobulari</a:t>
            </a:r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34849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0"/>
            <a:ext cx="6534894" cy="6843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7B1857-7A05-2A49-94C5-F1740C25C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39825"/>
          </a:xfrm>
        </p:spPr>
        <p:txBody>
          <a:bodyPr/>
          <a:lstStyle/>
          <a:p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GHIANDOLE  EXTRAMURALI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BAA7A8F-BA22-BB44-A3E8-02E4D94A0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1124744"/>
            <a:ext cx="7272808" cy="5733256"/>
          </a:xfrm>
        </p:spPr>
        <p:txBody>
          <a:bodyPr/>
          <a:lstStyle/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In direzione CRANIO-CAUDALE si descrivono:</a:t>
            </a:r>
          </a:p>
          <a:p>
            <a:pPr marL="457200" indent="-457200">
              <a:buFontTx/>
              <a:buChar char="-"/>
            </a:pPr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GHIANDOLE SALIVARI MAGGIORI</a:t>
            </a:r>
          </a:p>
          <a:p>
            <a:pPr marL="0" indent="0"/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-PAROTIDE</a:t>
            </a:r>
          </a:p>
          <a:p>
            <a:pPr marL="0" indent="0"/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-SOTTOMANDIBOLARE</a:t>
            </a:r>
          </a:p>
          <a:p>
            <a:pPr marL="0" indent="0"/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-SOTTOLINGUALE</a:t>
            </a:r>
          </a:p>
          <a:p>
            <a:pPr marL="0" indent="0"/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localizzate nelle regioni Cervicale e Cefalica</a:t>
            </a:r>
          </a:p>
          <a:p>
            <a:pPr marL="0" indent="0"/>
            <a:endParaRPr lang="it-IT" sz="2600" b="1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457200" indent="-457200">
              <a:buFontTx/>
              <a:buChar char="-"/>
            </a:pPr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FEGATO</a:t>
            </a:r>
          </a:p>
          <a:p>
            <a:pPr marL="457200" indent="-457200">
              <a:buFontTx/>
              <a:buChar char="-"/>
            </a:pPr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PANCREAS</a:t>
            </a:r>
          </a:p>
          <a:p>
            <a:pPr marL="0" indent="0"/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localizzate nella Cavità </a:t>
            </a:r>
            <a:r>
              <a:rPr lang="it-IT" sz="2600" b="1" dirty="0" err="1">
                <a:solidFill>
                  <a:schemeClr val="tx1"/>
                </a:solidFill>
                <a:latin typeface="Chalkboard SE" panose="03050602040202020205" pitchFamily="66" charset="77"/>
              </a:rPr>
              <a:t>Addomino</a:t>
            </a:r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-Pelvica</a:t>
            </a:r>
          </a:p>
        </p:txBody>
      </p:sp>
    </p:spTree>
    <p:extLst>
      <p:ext uri="{BB962C8B-B14F-4D97-AF65-F5344CB8AC3E}">
        <p14:creationId xmlns:p14="http://schemas.microsoft.com/office/powerpoint/2010/main" val="26805994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646"/>
            <a:ext cx="8886800" cy="6800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2381F86D-40ED-864B-BF6B-EE4ACB9D6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6913"/>
            <a:ext cx="7769225" cy="1139825"/>
          </a:xfrm>
        </p:spPr>
        <p:txBody>
          <a:bodyPr/>
          <a:lstStyle/>
          <a:p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EPATOCITA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325E3088-DDF9-5D47-98CC-C810C8626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46738"/>
            <a:ext cx="8208912" cy="5711262"/>
          </a:xfrm>
        </p:spPr>
        <p:txBody>
          <a:bodyPr/>
          <a:lstStyle/>
          <a:p>
            <a:r>
              <a:rPr lang="it-IT" sz="26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Gli EPATOCITI sono le fondamentali cellule del Parenchima Epatico.</a:t>
            </a:r>
          </a:p>
          <a:p>
            <a:r>
              <a:rPr lang="it-IT" sz="26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Di forma grossolana a 4 o 5 lati, si dispongono in CORDONI con direzione dalla periferia del Lobulo verso la Vena </a:t>
            </a:r>
            <a:r>
              <a:rPr lang="it-IT" sz="2600" dirty="0" err="1">
                <a:solidFill>
                  <a:schemeClr val="tx1"/>
                </a:solidFill>
                <a:latin typeface="Arial Rounded MT Bold" panose="020F0704030504030204" pitchFamily="34" charset="77"/>
              </a:rPr>
              <a:t>Centrolobulare</a:t>
            </a:r>
            <a:r>
              <a:rPr lang="it-IT" sz="26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 e presentano differenti VERSANTI:</a:t>
            </a:r>
          </a:p>
          <a:p>
            <a:r>
              <a:rPr lang="it-IT" sz="26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-VERSANTE in relazione con Epatociti contigui: le Membrane cellulari degli Epatociti coinvolti si organizzano a formare i CAPILLARI BILIARI;</a:t>
            </a:r>
          </a:p>
          <a:p>
            <a:r>
              <a:rPr lang="it-IT" sz="26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-VERSANTE in relazione con i Sinusoidi: vi si interpone lo SPAZIO di DISSE, che rappresenta la sede degli scambi nei 2 sensi</a:t>
            </a:r>
          </a:p>
        </p:txBody>
      </p:sp>
    </p:spTree>
    <p:extLst>
      <p:ext uri="{BB962C8B-B14F-4D97-AF65-F5344CB8AC3E}">
        <p14:creationId xmlns:p14="http://schemas.microsoft.com/office/powerpoint/2010/main" val="25388710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>
          <a:xfrm>
            <a:off x="5508104" y="188913"/>
            <a:ext cx="3019946" cy="11430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EPATOCITA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7762"/>
            <a:ext cx="5184575" cy="3695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0D6B46F-A3AC-A74E-B161-8D22720D6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563" y="3212976"/>
            <a:ext cx="5598437" cy="3588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A58B6B1-BC63-EC43-80F5-5871950B6D8F}"/>
              </a:ext>
            </a:extLst>
          </p:cNvPr>
          <p:cNvSpPr txBox="1"/>
          <p:nvPr/>
        </p:nvSpPr>
        <p:spPr>
          <a:xfrm>
            <a:off x="1115616" y="4869160"/>
            <a:ext cx="1433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T. E. 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1014DA-5A68-5840-9A60-A606D5223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564904"/>
            <a:ext cx="7769225" cy="1139825"/>
          </a:xfrm>
        </p:spPr>
        <p:txBody>
          <a:bodyPr/>
          <a:lstStyle/>
          <a:p>
            <a:r>
              <a:rPr lang="it-IT" sz="4000" b="1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</a:t>
            </a:r>
            <a:r>
              <a:rPr lang="it-IT" sz="4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A </a:t>
            </a:r>
            <a:r>
              <a:rPr lang="it-IT" sz="4000" b="1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N</a:t>
            </a:r>
            <a:r>
              <a:rPr lang="it-IT" sz="4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C </a:t>
            </a:r>
            <a:r>
              <a:rPr lang="it-IT" sz="4000" b="1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R</a:t>
            </a:r>
            <a:r>
              <a:rPr lang="it-IT" sz="4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E A </a:t>
            </a:r>
            <a:r>
              <a:rPr lang="it-IT" sz="4000" b="1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</a:t>
            </a:r>
            <a:endParaRPr lang="it-IT" sz="4000" b="1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950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35017"/>
            <a:ext cx="9144000" cy="8382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PANCREAS</a:t>
            </a:r>
            <a:b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CARATTERI GENERALI</a:t>
            </a: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4688" y="1202401"/>
            <a:ext cx="8497792" cy="5638800"/>
          </a:xfrm>
          <a:ln/>
        </p:spPr>
        <p:txBody>
          <a:bodyPr/>
          <a:lstStyle/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È un ORGANO PIENO, IMPARI e MEDIANO</a:t>
            </a:r>
          </a:p>
          <a:p>
            <a:pPr marL="341313" indent="-338138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È una GHIANDOLA EXTRAMURALE del Sistema Digerente che esplica FUNZIONI:</a:t>
            </a:r>
          </a:p>
          <a:p>
            <a:pPr marL="341313" indent="-338138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- ESOCRINE (per quanto riguarda circa l’ 80% del parenchima), per la produzione di ENZIMI DIGESTIVI riversati nel DUODENO (Porzione Discendente);</a:t>
            </a:r>
          </a:p>
          <a:p>
            <a:pPr marL="341313" indent="-338138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- ENDOCRINA (circa il 20% del parenchima), per la produzione di numerose sostanze coinvolte in diverse funzioni biologiche, ma in particolare nel metabolismo del glucosio (con gli Ormoni Peptidici INSULINA e GLUCAGONE).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054" y="1"/>
            <a:ext cx="7760946" cy="6852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5BA3FC-567F-9E4B-96FE-335517389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046"/>
            <a:ext cx="9144000" cy="1139825"/>
          </a:xfrm>
        </p:spPr>
        <p:txBody>
          <a:bodyPr/>
          <a:lstStyle/>
          <a:p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PANCREAS</a:t>
            </a:r>
            <a:b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ANATOMIA MACROSCOPICA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128E92A-DEE1-E84D-8B9D-6EE66BBB8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340768"/>
            <a:ext cx="8280920" cy="5400600"/>
          </a:xfrm>
        </p:spPr>
        <p:txBody>
          <a:bodyPr/>
          <a:lstStyle/>
          <a:p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È orientato su un piano quasi trasverso, da destra verso sinistra, RETROPERITONEALE, accollato alla Parete Addominale Posteriore, posteriormente alla Borsa Omentale, che lo separa dallo Stomaco.</a:t>
            </a:r>
          </a:p>
          <a:p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Da Destra verso Sinistra, presenta una TESTA (che si rapporta con il Duodeno), un ISTMO, un CORPO (in rapporto posteriore con  Aorta Addominale e Vena Cava Inferiore), ed una CODA che raggiunge, nell’ Ipocondrio Sinistro, la Faccia Viscerale della Milza.</a:t>
            </a:r>
          </a:p>
        </p:txBody>
      </p:sp>
    </p:spTree>
    <p:extLst>
      <p:ext uri="{BB962C8B-B14F-4D97-AF65-F5344CB8AC3E}">
        <p14:creationId xmlns:p14="http://schemas.microsoft.com/office/powerpoint/2010/main" val="12937884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733"/>
            <a:ext cx="578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0"/>
            <a:ext cx="7110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59055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153193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PANCREAS</a:t>
            </a:r>
            <a:b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PORZIONI COSTITUTIVE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908050"/>
            <a:ext cx="3132138" cy="6100763"/>
          </a:xfrm>
          <a:ln/>
        </p:spPr>
        <p:txBody>
          <a:bodyPr/>
          <a:lstStyle/>
          <a:p>
            <a:pPr indent="-338138" algn="ctr">
              <a:spcBef>
                <a:spcPts val="6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In senso LATERO-LATERALE da DESTRA a SINISTRA, si distinguono le seguenti PORZIONI COSTITUTIVE:</a:t>
            </a:r>
          </a:p>
          <a:p>
            <a:pPr indent="-338138">
              <a:spcBef>
                <a:spcPts val="6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4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347662">
              <a:spcBef>
                <a:spcPts val="600"/>
              </a:spcBef>
              <a:buClr>
                <a:schemeClr val="tx1"/>
              </a:buClr>
              <a:buFont typeface="Wingdings" pitchFamily="2" charset="2"/>
              <a:buChar char="v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TESTA</a:t>
            </a:r>
          </a:p>
          <a:p>
            <a:pPr marL="347662">
              <a:spcBef>
                <a:spcPts val="600"/>
              </a:spcBef>
              <a:buClr>
                <a:schemeClr val="tx1"/>
              </a:buClr>
              <a:buFont typeface="Wingdings" pitchFamily="2" charset="2"/>
              <a:buChar char="v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4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347662">
              <a:spcBef>
                <a:spcPts val="600"/>
              </a:spcBef>
              <a:buClr>
                <a:schemeClr val="tx1"/>
              </a:buClr>
              <a:buFont typeface="Wingdings" pitchFamily="2" charset="2"/>
              <a:buChar char="v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CORPO</a:t>
            </a:r>
          </a:p>
          <a:p>
            <a:pPr marL="347662">
              <a:spcBef>
                <a:spcPts val="600"/>
              </a:spcBef>
              <a:buClr>
                <a:schemeClr val="tx1"/>
              </a:buClr>
              <a:buFont typeface="Wingdings" pitchFamily="2" charset="2"/>
              <a:buChar char="v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4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347662">
              <a:spcBef>
                <a:spcPts val="600"/>
              </a:spcBef>
              <a:buClr>
                <a:schemeClr val="tx1"/>
              </a:buClr>
              <a:buFont typeface="Wingdings" pitchFamily="2" charset="2"/>
              <a:buChar char="v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CODA</a:t>
            </a: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56" t="8160" b="28049"/>
          <a:stretch>
            <a:fillRect/>
          </a:stretch>
        </p:blipFill>
        <p:spPr bwMode="auto">
          <a:xfrm>
            <a:off x="2843213" y="1412875"/>
            <a:ext cx="6300787" cy="547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 l="-1756" t="8160" b="280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88" name="Freeform 4"/>
          <p:cNvSpPr>
            <a:spLocks/>
          </p:cNvSpPr>
          <p:nvPr/>
        </p:nvSpPr>
        <p:spPr bwMode="auto">
          <a:xfrm>
            <a:off x="1692275" y="4291013"/>
            <a:ext cx="3671888" cy="723900"/>
          </a:xfrm>
          <a:custGeom>
            <a:avLst/>
            <a:gdLst>
              <a:gd name="T0" fmla="*/ 0 w 10200"/>
              <a:gd name="T1" fmla="*/ 2011 h 2012"/>
              <a:gd name="T2" fmla="*/ 10199 w 10200"/>
              <a:gd name="T3" fmla="*/ 0 h 20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200" h="2012">
                <a:moveTo>
                  <a:pt x="0" y="2011"/>
                </a:moveTo>
                <a:lnTo>
                  <a:pt x="10199" y="0"/>
                </a:lnTo>
              </a:path>
            </a:pathLst>
          </a:custGeom>
          <a:noFill/>
          <a:ln w="57240" cap="sq">
            <a:solidFill>
              <a:srgbClr val="00CC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989" name="Freeform 5"/>
          <p:cNvSpPr>
            <a:spLocks/>
          </p:cNvSpPr>
          <p:nvPr/>
        </p:nvSpPr>
        <p:spPr bwMode="auto">
          <a:xfrm>
            <a:off x="1692275" y="3498850"/>
            <a:ext cx="4535488" cy="2308225"/>
          </a:xfrm>
          <a:custGeom>
            <a:avLst/>
            <a:gdLst>
              <a:gd name="T0" fmla="*/ 0 w 12599"/>
              <a:gd name="T1" fmla="*/ 6412 h 6413"/>
              <a:gd name="T2" fmla="*/ 12598 w 12599"/>
              <a:gd name="T3" fmla="*/ 0 h 641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99" h="6413">
                <a:moveTo>
                  <a:pt x="0" y="6412"/>
                </a:moveTo>
                <a:lnTo>
                  <a:pt x="12598" y="0"/>
                </a:lnTo>
              </a:path>
            </a:pathLst>
          </a:custGeom>
          <a:noFill/>
          <a:ln w="5724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990" name="Freeform 6"/>
          <p:cNvSpPr>
            <a:spLocks/>
          </p:cNvSpPr>
          <p:nvPr/>
        </p:nvSpPr>
        <p:spPr bwMode="auto">
          <a:xfrm>
            <a:off x="1476375" y="3067050"/>
            <a:ext cx="5832475" cy="3603625"/>
          </a:xfrm>
          <a:custGeom>
            <a:avLst/>
            <a:gdLst>
              <a:gd name="T0" fmla="*/ 0 w 16202"/>
              <a:gd name="T1" fmla="*/ 10010 h 10011"/>
              <a:gd name="T2" fmla="*/ 16201 w 16202"/>
              <a:gd name="T3" fmla="*/ 0 h 1001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202" h="10011">
                <a:moveTo>
                  <a:pt x="0" y="10010"/>
                </a:moveTo>
                <a:lnTo>
                  <a:pt x="16201" y="0"/>
                </a:lnTo>
              </a:path>
            </a:pathLst>
          </a:custGeom>
          <a:noFill/>
          <a:ln w="57240" cap="sq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992" name="Freeform 8"/>
          <p:cNvSpPr>
            <a:spLocks/>
          </p:cNvSpPr>
          <p:nvPr/>
        </p:nvSpPr>
        <p:spPr bwMode="auto">
          <a:xfrm>
            <a:off x="2843213" y="4435475"/>
            <a:ext cx="3024187" cy="1874838"/>
          </a:xfrm>
          <a:custGeom>
            <a:avLst/>
            <a:gdLst>
              <a:gd name="T0" fmla="*/ 0 w 8401"/>
              <a:gd name="T1" fmla="*/ 5208 h 5209"/>
              <a:gd name="T2" fmla="*/ 8400 w 8401"/>
              <a:gd name="T3" fmla="*/ 0 h 520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401" h="5209">
                <a:moveTo>
                  <a:pt x="0" y="5208"/>
                </a:moveTo>
                <a:lnTo>
                  <a:pt x="8400" y="0"/>
                </a:lnTo>
              </a:path>
            </a:pathLst>
          </a:custGeom>
          <a:noFill/>
          <a:ln w="5724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7504113" y="6413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4697413" y="1008063"/>
            <a:ext cx="1831975" cy="368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1800">
                <a:solidFill>
                  <a:srgbClr val="0033CC"/>
                </a:solidFill>
                <a:latin typeface="Arial Black" panose="020B0A04020102020204" pitchFamily="34" charset="0"/>
              </a:rPr>
              <a:t>Collo o Istmo</a:t>
            </a:r>
          </a:p>
        </p:txBody>
      </p:sp>
      <p:sp>
        <p:nvSpPr>
          <p:cNvPr id="41995" name="Freeform 11"/>
          <p:cNvSpPr>
            <a:spLocks/>
          </p:cNvSpPr>
          <p:nvPr/>
        </p:nvSpPr>
        <p:spPr bwMode="auto">
          <a:xfrm>
            <a:off x="5649913" y="1268413"/>
            <a:ext cx="219075" cy="2665412"/>
          </a:xfrm>
          <a:custGeom>
            <a:avLst/>
            <a:gdLst>
              <a:gd name="T0" fmla="*/ 609 w 610"/>
              <a:gd name="T1" fmla="*/ 0 h 7405"/>
              <a:gd name="T2" fmla="*/ 0 w 610"/>
              <a:gd name="T3" fmla="*/ 7404 h 740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10" h="7405">
                <a:moveTo>
                  <a:pt x="609" y="0"/>
                </a:moveTo>
                <a:lnTo>
                  <a:pt x="0" y="7404"/>
                </a:lnTo>
              </a:path>
            </a:pathLst>
          </a:custGeom>
          <a:noFill/>
          <a:ln w="5724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179512" y="2564904"/>
            <a:ext cx="8784976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8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GHIANDOLE  SALIVARI  MAGGIORI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5802"/>
            <a:ext cx="9144000" cy="1026934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PANCREAS</a:t>
            </a:r>
            <a:b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- STRUTTURA -</a:t>
            </a: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7544" y="1052736"/>
            <a:ext cx="8352928" cy="5943600"/>
          </a:xfrm>
          <a:ln/>
        </p:spPr>
        <p:txBody>
          <a:bodyPr/>
          <a:lstStyle/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PANCREAS ESOCRINO: provvede alla produzione di ENZIMI DIGESTIVI del SUCCO PANCREATICO (PROTEASI come TRIPSINA, AMILASI, LIPASI, NUCLEASI)</a:t>
            </a:r>
          </a:p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Si tratta di GHIANDOLA TUBULO-ACINOSA COMPOSTA, a secrezione SIEROSA.</a:t>
            </a:r>
          </a:p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Dagli ADENOMERI, il Secreto viene convogliato in dotti via via di calibro maggiore, fino a giungere ai Dotti Escretori PRINCIPALE (o </a:t>
            </a:r>
            <a:r>
              <a:rPr lang="it-IT" altLang="it-IT" sz="2800">
                <a:solidFill>
                  <a:schemeClr val="tx1"/>
                </a:solidFill>
                <a:latin typeface="Copperplate Gothic Bold" panose="020E0705020206020404" pitchFamily="34" charset="77"/>
              </a:rPr>
              <a:t>di WIRSUNG) ed ACCESSORIO.</a:t>
            </a:r>
            <a:endParaRPr lang="it-IT" alt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341313" indent="-338138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sz="28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338138" indent="-338138">
              <a:spcBef>
                <a:spcPts val="700"/>
              </a:spcBef>
              <a:buClr>
                <a:srgbClr val="FFFF00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PANCREAS ENDOCRINO (Isole di </a:t>
            </a:r>
            <a:r>
              <a:rPr lang="it-IT" altLang="it-IT" sz="2800" dirty="0" err="1">
                <a:solidFill>
                  <a:schemeClr val="tx1"/>
                </a:solidFill>
                <a:latin typeface="Arial Black" panose="020B0A04020102020204" pitchFamily="34" charset="0"/>
              </a:rPr>
              <a:t>Langerhans</a:t>
            </a: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): prevalentemente INSULINA e GLUCAGONE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5802"/>
            <a:ext cx="9144000" cy="1026934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PANCREAS</a:t>
            </a:r>
            <a:b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- STRUTTURA -</a:t>
            </a: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7544" y="1052736"/>
            <a:ext cx="8352928" cy="5943600"/>
          </a:xfrm>
          <a:ln/>
        </p:spPr>
        <p:txBody>
          <a:bodyPr/>
          <a:lstStyle/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PANCREAS ENDOCRINO: </a:t>
            </a:r>
            <a:r>
              <a:rPr lang="it-IT" altLang="it-IT" sz="26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rapprersenta</a:t>
            </a: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 circa il 20% del parenchima ed è localizzato nelle ISOLE DI LANGERHANS</a:t>
            </a:r>
          </a:p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Gli Elementi Cellulari più rappresentativi sono:</a:t>
            </a:r>
          </a:p>
          <a:p>
            <a:pPr marL="3175" indent="0">
              <a:spcBef>
                <a:spcPts val="700"/>
              </a:spcBef>
              <a:buClrTx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CELLULE alfa: producono GLUCAGONE (Ormone IPERGLICEMIZZANTE)</a:t>
            </a:r>
          </a:p>
          <a:p>
            <a:pPr marL="3175" indent="0">
              <a:spcBef>
                <a:spcPts val="700"/>
              </a:spcBef>
              <a:buClrTx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CELLULE beta: producono INSULINA (ormone IPOGLICEMIZZANTE)</a:t>
            </a:r>
          </a:p>
          <a:p>
            <a:pPr marL="3175" indent="0">
              <a:spcBef>
                <a:spcPts val="700"/>
              </a:spcBef>
              <a:buClrTx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CELLULE D: producono SOMATOSTATINA, che, a sua volta, regolerebbe la secrezione di INSULINA e GLUCAGONE</a:t>
            </a:r>
          </a:p>
          <a:p>
            <a:pPr marL="3175" indent="0">
              <a:spcBef>
                <a:spcPts val="700"/>
              </a:spcBef>
              <a:buClrTx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Esistono altri tipi cellulari appartenenti al Sistema Neuroendocrino Diffuso.</a:t>
            </a:r>
          </a:p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sz="26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341313" indent="-338138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sz="28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5290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435350"/>
            <a:ext cx="5076825" cy="342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9" y="2858"/>
            <a:ext cx="4067175" cy="377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7884368" cy="6853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2506">
            <a:extLst>
              <a:ext uri="{FF2B5EF4-FFF2-40B4-BE49-F238E27FC236}">
                <a16:creationId xmlns:a16="http://schemas.microsoft.com/office/drawing/2014/main" id="{C785CDA3-3541-224F-9645-D12506B1EBF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 r="38453"/>
          <a:stretch/>
        </p:blipFill>
        <p:spPr>
          <a:xfrm>
            <a:off x="2051720" y="9728"/>
            <a:ext cx="5436096" cy="68226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1870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"/>
          <a:stretch/>
        </p:blipFill>
        <p:spPr bwMode="auto">
          <a:xfrm>
            <a:off x="251520" y="0"/>
            <a:ext cx="864145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GHIANDOLE  SALIVARI  MAGGIORI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7544" y="1143000"/>
            <a:ext cx="8208912" cy="5486400"/>
          </a:xfrm>
          <a:ln/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650"/>
              </a:spcBef>
              <a:buClr>
                <a:srgbClr val="FFFF00"/>
              </a:buClr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Sono 3 paia di ORGANI PIENI PARI, localizzati nelle Regioni CEFALICA e CERVICALE.</a:t>
            </a:r>
          </a:p>
          <a:p>
            <a:pPr marL="0" indent="0">
              <a:lnSpc>
                <a:spcPct val="90000"/>
              </a:lnSpc>
              <a:spcBef>
                <a:spcPts val="650"/>
              </a:spcBef>
              <a:buClr>
                <a:srgbClr val="FFFF00"/>
              </a:buClr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it-IT" altLang="it-IT" sz="2800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0" indent="0">
              <a:lnSpc>
                <a:spcPct val="90000"/>
              </a:lnSpc>
              <a:spcBef>
                <a:spcPts val="650"/>
              </a:spcBef>
              <a:buClr>
                <a:srgbClr val="FFFF00"/>
              </a:buClr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Sono GHIANDOLE ESOCRINE che riversano il loro SECRETO (SALIVA) nella CAVITA’ ORALE e nel suo VESTIBOLO.</a:t>
            </a:r>
          </a:p>
          <a:p>
            <a:pPr marL="0" indent="0">
              <a:lnSpc>
                <a:spcPct val="90000"/>
              </a:lnSpc>
              <a:spcBef>
                <a:spcPts val="650"/>
              </a:spcBef>
              <a:buClr>
                <a:srgbClr val="FFFF00"/>
              </a:buClr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it-IT" altLang="it-IT" sz="2800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0" indent="0">
              <a:lnSpc>
                <a:spcPct val="90000"/>
              </a:lnSpc>
              <a:spcBef>
                <a:spcPts val="650"/>
              </a:spcBef>
              <a:buClr>
                <a:srgbClr val="FFFF00"/>
              </a:buClr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La SALIVA è un fluido biologico deputato sia ad «ammorbidire» il Bolo Alimentare per renderne </a:t>
            </a:r>
            <a:r>
              <a:rPr lang="it-IT" altLang="it-IT" sz="2800" b="1" dirty="0" err="1">
                <a:solidFill>
                  <a:schemeClr val="tx1"/>
                </a:solidFill>
                <a:latin typeface="Chalkboard" panose="03050602040202020205" pitchFamily="66" charset="77"/>
              </a:rPr>
              <a:t>piu’</a:t>
            </a: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 fluida la progressione nel Tubo Digerente, sia a provvedere alla digestione chimica di polimeri glucidici (Amido)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777FEF-657C-AF4C-9F0C-1B87AA112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19439"/>
            <a:ext cx="7769225" cy="817273"/>
          </a:xfrm>
        </p:spPr>
        <p:txBody>
          <a:bodyPr/>
          <a:lstStyle/>
          <a:p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PAROTIDE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D6310E9-F538-2347-BA86-578051974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805980"/>
            <a:ext cx="8640960" cy="5877273"/>
          </a:xfrm>
        </p:spPr>
        <p:txBody>
          <a:bodyPr/>
          <a:lstStyle/>
          <a:p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È un ORGANO PIENO PARI, localizzato nella Regione Cefalica nell’ ambito della Guancia, anteriormente al Meato Uditivo Esterno e alla Branca Montante della Mandibola.</a:t>
            </a:r>
          </a:p>
          <a:p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Si rapporta con i Muscoli BUCCINATORE e MASSETERE Un rapporto particolare è con il NERVO FACIALE, che attraversa la Parotide, ma senza fornire innervazione alla Ghiandola. </a:t>
            </a:r>
          </a:p>
          <a:p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Riversa la propria Saliva nel VESTIBOLO della Bocca tramite il DOTTO di STENONE.</a:t>
            </a:r>
          </a:p>
        </p:txBody>
      </p:sp>
    </p:spTree>
    <p:extLst>
      <p:ext uri="{BB962C8B-B14F-4D97-AF65-F5344CB8AC3E}">
        <p14:creationId xmlns:p14="http://schemas.microsoft.com/office/powerpoint/2010/main" val="180203429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Times New Roman"/>
        <a:ea typeface="Microsoft YaHei"/>
        <a:cs typeface=""/>
      </a:majorFont>
      <a:minorFont>
        <a:latin typeface="Times New Rom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2508</TotalTime>
  <Words>1785</Words>
  <Application>Microsoft Macintosh PowerPoint</Application>
  <PresentationFormat>Presentazione su schermo (4:3)</PresentationFormat>
  <Paragraphs>204</Paragraphs>
  <Slides>53</Slides>
  <Notes>35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53</vt:i4>
      </vt:variant>
    </vt:vector>
  </HeadingPairs>
  <TitlesOfParts>
    <vt:vector size="69" baseType="lpstr">
      <vt:lpstr>Microsoft YaHei</vt:lpstr>
      <vt:lpstr>Arial</vt:lpstr>
      <vt:lpstr>Arial Black</vt:lpstr>
      <vt:lpstr>Arial Rounded MT Bold</vt:lpstr>
      <vt:lpstr>Ayuthaya</vt:lpstr>
      <vt:lpstr>Baghdad</vt:lpstr>
      <vt:lpstr>Chalkboard</vt:lpstr>
      <vt:lpstr>Chalkboard SE</vt:lpstr>
      <vt:lpstr>Chalkduster</vt:lpstr>
      <vt:lpstr>Comic Sans MS</vt:lpstr>
      <vt:lpstr>Copperplate</vt:lpstr>
      <vt:lpstr>Copperplate Gothic Bold</vt:lpstr>
      <vt:lpstr>Gurmukhi MN</vt:lpstr>
      <vt:lpstr>Times New Roman</vt:lpstr>
      <vt:lpstr>Wingdings</vt:lpstr>
      <vt:lpstr>Tema di Office</vt:lpstr>
      <vt:lpstr>GHIANDOLE EXTRAMURALI Sistema Digerente</vt:lpstr>
      <vt:lpstr>Presentazione standard di PowerPoint</vt:lpstr>
      <vt:lpstr>GHIANDOLE  EXTRAMURALI</vt:lpstr>
      <vt:lpstr>GHIANDOLE  EXTRAMURALI</vt:lpstr>
      <vt:lpstr>GHIANDOLE  SALIVARI  MAGGIORI</vt:lpstr>
      <vt:lpstr>Presentazione standard di PowerPoint</vt:lpstr>
      <vt:lpstr>Presentazione standard di PowerPoint</vt:lpstr>
      <vt:lpstr>GHIANDOLE  SALIVARI  MAGGIORI</vt:lpstr>
      <vt:lpstr>PAROTIDE</vt:lpstr>
      <vt:lpstr>Presentazione standard di PowerPoint</vt:lpstr>
      <vt:lpstr>SOTTOMANDIBOLARE e SOTTOLINGUALE</vt:lpstr>
      <vt:lpstr>GHIANDOLE SALIVARI MAGGIORI Anatomia  Microscopica</vt:lpstr>
      <vt:lpstr>Presentazione standard di PowerPoint</vt:lpstr>
      <vt:lpstr>PAROTIDE</vt:lpstr>
      <vt:lpstr>SOTTOMANDIBOLARE</vt:lpstr>
      <vt:lpstr>Presentazione standard di PowerPoint</vt:lpstr>
      <vt:lpstr>F E G A T O</vt:lpstr>
      <vt:lpstr>FEGATO</vt:lpstr>
      <vt:lpstr>FEGATO nella CAVITA’ ADDOMINALE</vt:lpstr>
      <vt:lpstr>FEGATO ANATOMIA TOPOGRAFICA</vt:lpstr>
      <vt:lpstr>FEGATO IMPLICAZIONI DEGLI ATTI RESPIRATORI</vt:lpstr>
      <vt:lpstr>Presentazione standard di PowerPoint</vt:lpstr>
      <vt:lpstr>Presentazione standard di PowerPoint</vt:lpstr>
      <vt:lpstr>FEGATO CARATTERI MORFOLOGICI GENERALI</vt:lpstr>
      <vt:lpstr>FEGATO: LEGAMENTI PERITONEALI</vt:lpstr>
      <vt:lpstr>Presentazione standard di PowerPoint</vt:lpstr>
      <vt:lpstr>Presentazione standard di PowerPoint</vt:lpstr>
      <vt:lpstr>FEGATO VASCOLARIZZAZIONE</vt:lpstr>
      <vt:lpstr>Presentazione standard di PowerPoint</vt:lpstr>
      <vt:lpstr>SISTEMA VENOSO PORTALE EPATICO</vt:lpstr>
      <vt:lpstr>FEGATO VASCOLARIZZAZIONE</vt:lpstr>
      <vt:lpstr>FEGATO ANATOMIA  MICROSCOPICA</vt:lpstr>
      <vt:lpstr>FEGATO LOBULI  EPATICI</vt:lpstr>
      <vt:lpstr>Presentazione standard di PowerPoint</vt:lpstr>
      <vt:lpstr>FEGATO LOBULO  CLASSICO</vt:lpstr>
      <vt:lpstr>FEGATO LOBULO  PORTALE</vt:lpstr>
      <vt:lpstr>FEGATO: ACINO  EPATICO  (di Rappaport)</vt:lpstr>
      <vt:lpstr>MICROCIRCOLAZIONE EPATICA</vt:lpstr>
      <vt:lpstr>Presentazione standard di PowerPoint</vt:lpstr>
      <vt:lpstr>Presentazione standard di PowerPoint</vt:lpstr>
      <vt:lpstr>EPATOCITA</vt:lpstr>
      <vt:lpstr>EPATOCITA</vt:lpstr>
      <vt:lpstr>P A N C R E A S</vt:lpstr>
      <vt:lpstr>PANCREAS CARATTERI GENERALI</vt:lpstr>
      <vt:lpstr>Presentazione standard di PowerPoint</vt:lpstr>
      <vt:lpstr>PANCREAS ANATOMIA MACROSCOPICA</vt:lpstr>
      <vt:lpstr>Presentazione standard di PowerPoint</vt:lpstr>
      <vt:lpstr>Presentazione standard di PowerPoint</vt:lpstr>
      <vt:lpstr>PANCREAS PORZIONI COSTITUTIVE</vt:lpstr>
      <vt:lpstr>PANCREAS - STRUTTURA -</vt:lpstr>
      <vt:lpstr>PANCREAS - STRUTTURA -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GHIANDOLE  SALIVARI  MAGGIORI</dc:title>
  <dc:creator>Prof. Vittorio Grill</dc:creator>
  <cp:lastModifiedBy>Utente di Microsoft Office</cp:lastModifiedBy>
  <cp:revision>216</cp:revision>
  <cp:lastPrinted>1601-01-01T00:00:00Z</cp:lastPrinted>
  <dcterms:created xsi:type="dcterms:W3CDTF">2001-03-20T15:01:10Z</dcterms:created>
  <dcterms:modified xsi:type="dcterms:W3CDTF">2021-03-16T10:45:26Z</dcterms:modified>
</cp:coreProperties>
</file>