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62" r:id="rId4"/>
    <p:sldId id="257" r:id="rId5"/>
    <p:sldId id="286" r:id="rId6"/>
    <p:sldId id="288" r:id="rId7"/>
    <p:sldId id="272" r:id="rId8"/>
    <p:sldId id="273" r:id="rId9"/>
    <p:sldId id="274" r:id="rId10"/>
    <p:sldId id="265" r:id="rId11"/>
    <p:sldId id="276" r:id="rId12"/>
    <p:sldId id="277" r:id="rId13"/>
    <p:sldId id="289" r:id="rId14"/>
    <p:sldId id="290" r:id="rId15"/>
    <p:sldId id="278" r:id="rId16"/>
    <p:sldId id="29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lhSe7QK2ypXPs9lKH8lku?si=E379tsjETTSRO5kehZPzNA" TargetMode="External"/><Relationship Id="rId2" Type="http://schemas.openxmlformats.org/officeDocument/2006/relationships/hyperlink" Target="https://en.wikipedia.org/wiki/No_Nukes:_The_Muse_Concerts_for_a_Non-Nuclear_Fu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en.wikipedia.org/wiki/The_China_Syndrom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www.youtube.com/watch?v=s9APLXM9Ei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mattiva.it/uri-res/N2Ls?urn:nir:stato:decreto.legislativo:2011-03-03;28!vig=2020-09-29" TargetMode="External"/><Relationship Id="rId2" Type="http://schemas.openxmlformats.org/officeDocument/2006/relationships/hyperlink" Target="https://eur-lex.europa.eu/legal-content/IT/ALL/?uri=celex%3A32009L002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se.gov.it/images/stories/documenti/PNIEC_finale_17012020.pdf" TargetMode="External"/><Relationship Id="rId4" Type="http://schemas.openxmlformats.org/officeDocument/2006/relationships/hyperlink" Target="https://eur-lex.europa.eu/legal-content/EN/TXT/?uri=CELEX%3A32018L200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xJLeZce3b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D9FA5-BE5C-1B42-A8A8-E82FC89C8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748" y="1420838"/>
            <a:ext cx="9478865" cy="3356544"/>
          </a:xfrm>
        </p:spPr>
        <p:txBody>
          <a:bodyPr>
            <a:normAutofit/>
          </a:bodyPr>
          <a:lstStyle/>
          <a:p>
            <a:pPr algn="ctr"/>
            <a:r>
              <a:rPr lang="it-IT" sz="6700" b="1" cap="small" dirty="0"/>
              <a:t>Territorio e Società</a:t>
            </a:r>
            <a:r>
              <a:rPr lang="it-IT" sz="6700" dirty="0"/>
              <a:t> </a:t>
            </a:r>
            <a:br>
              <a:rPr lang="it-IT" sz="6700" dirty="0"/>
            </a:br>
            <a:r>
              <a:rPr lang="it-IT" sz="3100" dirty="0"/>
              <a:t>(LE225) </a:t>
            </a:r>
            <a:br>
              <a:rPr lang="it-IT" dirty="0"/>
            </a:br>
            <a:r>
              <a:rPr lang="it-IT" b="1" dirty="0"/>
              <a:t>Sergio Zilli</a:t>
            </a:r>
            <a:br>
              <a:rPr lang="it-IT" dirty="0"/>
            </a:br>
            <a:r>
              <a:rPr lang="it-IT" sz="3200" dirty="0" err="1"/>
              <a:t>a.a</a:t>
            </a:r>
            <a:r>
              <a:rPr lang="it-IT" sz="3200" dirty="0"/>
              <a:t>.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66E90C-C239-E84C-ADB8-0D6D2F3E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66" y="5171274"/>
            <a:ext cx="9509759" cy="638683"/>
          </a:xfrm>
        </p:spPr>
        <p:txBody>
          <a:bodyPr>
            <a:normAutofit/>
          </a:bodyPr>
          <a:lstStyle/>
          <a:p>
            <a:r>
              <a:rPr lang="it-IT" sz="2000" dirty="0"/>
              <a:t>Corso di Studio </a:t>
            </a:r>
            <a:r>
              <a:rPr lang="it-IT" sz="2000" b="1" dirty="0"/>
              <a:t>LE07 – Lettere antiche e moderne, arti, comunicazione</a:t>
            </a:r>
            <a:endParaRPr lang="it-IT" sz="2000" dirty="0"/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C9AC7C-D72E-2943-9B87-6BBB87A926ED}"/>
              </a:ext>
            </a:extLst>
          </p:cNvPr>
          <p:cNvSpPr txBox="1"/>
          <p:nvPr/>
        </p:nvSpPr>
        <p:spPr>
          <a:xfrm>
            <a:off x="9791114" y="6105378"/>
            <a:ext cx="171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Ppt</a:t>
            </a:r>
            <a:r>
              <a:rPr lang="it-IT" dirty="0"/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04126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1512" y="531512"/>
            <a:ext cx="3645829" cy="718553"/>
          </a:xfrm>
        </p:spPr>
        <p:txBody>
          <a:bodyPr/>
          <a:lstStyle/>
          <a:p>
            <a:r>
              <a:rPr lang="it-IT" dirty="0"/>
              <a:t>Carbone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8800" y="1423687"/>
            <a:ext cx="10058400" cy="4965538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Deriva da depositi legnosi di alberi e piante parzialmente decomposte accumulatisi in ambienti paludosi 300/400 milioni di anni fa, e in seguito compattate dalla pressione (diverso dal carbone «fatto»)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Combustibile più abbondante e diffuso e con maggiori riserve (+anni)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Usato per riscaldare,  acqua  energia a vapore  rivoluzione Industriale (acciaio)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Cina maggior produttore e consumatore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Problemi di estrazione (da miniere/cave a </a:t>
            </a:r>
            <a:r>
              <a:rPr lang="it-IT" sz="2400" i="1" dirty="0" err="1">
                <a:sym typeface="Wingdings" pitchFamily="2" charset="2"/>
              </a:rPr>
              <a:t>mountaintop</a:t>
            </a:r>
            <a:r>
              <a:rPr lang="it-IT" sz="2400" i="1" dirty="0">
                <a:sym typeface="Wingdings" pitchFamily="2" charset="2"/>
              </a:rPr>
              <a:t> </a:t>
            </a:r>
            <a:r>
              <a:rPr lang="it-IT" sz="2400" i="1" dirty="0" err="1">
                <a:sym typeface="Wingdings" pitchFamily="2" charset="2"/>
              </a:rPr>
              <a:t>removal</a:t>
            </a:r>
            <a:r>
              <a:rPr lang="it-IT" sz="2400" i="1" dirty="0">
                <a:sym typeface="Wingdings" pitchFamily="2" charset="2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Problemi di inquinamento </a:t>
            </a:r>
            <a:r>
              <a:rPr lang="it-IT" sz="2400" i="1" dirty="0">
                <a:sym typeface="Wingdings" pitchFamily="2" charset="2"/>
              </a:rPr>
              <a:t>(anidride solforosa+ ossido azoto  + elementi atmosfera= piogge acide)</a:t>
            </a:r>
          </a:p>
        </p:txBody>
      </p:sp>
    </p:spTree>
    <p:extLst>
      <p:ext uri="{BB962C8B-B14F-4D97-AF65-F5344CB8AC3E}">
        <p14:creationId xmlns:p14="http://schemas.microsoft.com/office/powerpoint/2010/main" val="110750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183"/>
    </mc:Choice>
    <mc:Fallback xmlns="">
      <p:transition spd="slow" advTm="5251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2972" y="543087"/>
            <a:ext cx="8911687" cy="776427"/>
          </a:xfrm>
        </p:spPr>
        <p:txBody>
          <a:bodyPr/>
          <a:lstStyle/>
          <a:p>
            <a:r>
              <a:rPr lang="it-IT" dirty="0"/>
              <a:t>Uranio / energia nucleare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32972" y="1597307"/>
            <a:ext cx="9571639" cy="48266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b="1" dirty="0"/>
              <a:t>Uranio</a:t>
            </a:r>
            <a:r>
              <a:rPr lang="it-IT" sz="2400" dirty="0"/>
              <a:t> elemento naturale radioattivo presente in alcuni minerali (non di origine fossile)</a:t>
            </a:r>
          </a:p>
          <a:p>
            <a:pPr marL="0" indent="0">
              <a:buNone/>
            </a:pPr>
            <a:r>
              <a:rPr lang="it-IT" sz="2400" dirty="0">
                <a:sym typeface="Wingdings" pitchFamily="2" charset="2"/>
              </a:rPr>
              <a:t>	 non rinnovabile (un secolo di riserva)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ym typeface="Wingdings" pitchFamily="2" charset="2"/>
              </a:rPr>
              <a:t>Prodotto per generare energia atomica </a:t>
            </a:r>
          </a:p>
          <a:p>
            <a:pPr marL="914400" lvl="2" indent="0">
              <a:buNone/>
            </a:pPr>
            <a:r>
              <a:rPr lang="it-IT" sz="2000" dirty="0">
                <a:sym typeface="Wingdings" pitchFamily="2" charset="2"/>
              </a:rPr>
              <a:t>(bomba vs. acqua  turbine). 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9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it-IT" sz="2400" dirty="0">
                <a:sym typeface="Wingdings" pitchFamily="2" charset="2"/>
              </a:rPr>
              <a:t>Tre problemi:</a:t>
            </a:r>
          </a:p>
          <a:p>
            <a:pPr lvl="1"/>
            <a:r>
              <a:rPr lang="it-IT" sz="2400" dirty="0">
                <a:sym typeface="Wingdings" pitchFamily="2" charset="2"/>
              </a:rPr>
              <a:t>Necessità di conoscenze e competenze avanzate e per gestirla</a:t>
            </a:r>
          </a:p>
          <a:p>
            <a:pPr lvl="1"/>
            <a:r>
              <a:rPr lang="it-IT" sz="2400" dirty="0">
                <a:sym typeface="Wingdings" pitchFamily="2" charset="2"/>
              </a:rPr>
              <a:t>Costi altissimi di costruzioni per le centrali</a:t>
            </a:r>
          </a:p>
          <a:p>
            <a:pPr lvl="1"/>
            <a:r>
              <a:rPr lang="it-IT" sz="2400" dirty="0">
                <a:sym typeface="Wingdings" pitchFamily="2" charset="2"/>
              </a:rPr>
              <a:t>Ampia serie di infrastrutture di supporto per il controllo e gestione scorie</a:t>
            </a:r>
          </a:p>
        </p:txBody>
      </p:sp>
    </p:spTree>
    <p:extLst>
      <p:ext uri="{BB962C8B-B14F-4D97-AF65-F5344CB8AC3E}">
        <p14:creationId xmlns:p14="http://schemas.microsoft.com/office/powerpoint/2010/main" val="27684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67"/>
    </mc:Choice>
    <mc:Fallback xmlns="">
      <p:transition spd="slow" advTm="42026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7266" y="570053"/>
            <a:ext cx="9601200" cy="795759"/>
          </a:xfrm>
        </p:spPr>
        <p:txBody>
          <a:bodyPr/>
          <a:lstStyle/>
          <a:p>
            <a:r>
              <a:rPr lang="it-IT" dirty="0"/>
              <a:t>Uranio / energia nucleare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7266" y="1597307"/>
            <a:ext cx="9265534" cy="4820746"/>
          </a:xfrm>
        </p:spPr>
        <p:txBody>
          <a:bodyPr>
            <a:normAutofit/>
          </a:bodyPr>
          <a:lstStyle/>
          <a:p>
            <a:pPr marL="238125" lvl="6" indent="0" algn="ctr">
              <a:buNone/>
            </a:pPr>
            <a:r>
              <a:rPr lang="it-IT" sz="2200" i="1" dirty="0">
                <a:sym typeface="Wingdings" pitchFamily="2" charset="2"/>
              </a:rPr>
              <a:t>Vantaggi vs. svantaggi</a:t>
            </a:r>
          </a:p>
          <a:p>
            <a:pPr marL="238125" lvl="6" indent="0">
              <a:buNone/>
            </a:pPr>
            <a:r>
              <a:rPr lang="it-IT" sz="2200" dirty="0">
                <a:sym typeface="Wingdings" pitchFamily="2" charset="2"/>
              </a:rPr>
              <a:t>Vantaggi: </a:t>
            </a:r>
          </a:p>
          <a:p>
            <a:pPr marL="1495425" lvl="8" indent="-342900"/>
            <a:r>
              <a:rPr lang="it-IT" sz="2000" dirty="0">
                <a:sym typeface="Wingdings" pitchFamily="2" charset="2"/>
              </a:rPr>
              <a:t>quantità energia prodotto in rapporto al combustibile usato di molto superiore a altre forme di produzione</a:t>
            </a:r>
          </a:p>
          <a:p>
            <a:pPr marL="1495425" lvl="8" indent="-342900"/>
            <a:r>
              <a:rPr lang="it-IT" sz="2000" dirty="0">
                <a:sym typeface="Wingdings" pitchFamily="2" charset="2"/>
              </a:rPr>
              <a:t>Minori danni sull’ambiente nell’estrazione</a:t>
            </a:r>
          </a:p>
          <a:p>
            <a:pPr marL="238125" lvl="6" indent="0">
              <a:buNone/>
            </a:pPr>
            <a:r>
              <a:rPr lang="it-IT" sz="2200" dirty="0">
                <a:sym typeface="Wingdings" pitchFamily="2" charset="2"/>
              </a:rPr>
              <a:t>Svantaggi</a:t>
            </a:r>
          </a:p>
          <a:p>
            <a:pPr marL="1535113" lvl="8" indent="-382588"/>
            <a:r>
              <a:rPr lang="it-IT" sz="2000" dirty="0">
                <a:sym typeface="Wingdings" pitchFamily="2" charset="2"/>
              </a:rPr>
              <a:t>Costi altissimi (impianto, produzione, smaltimento)</a:t>
            </a:r>
          </a:p>
          <a:p>
            <a:pPr marL="1535113" lvl="8" indent="-382588"/>
            <a:r>
              <a:rPr lang="it-IT" sz="2000" dirty="0">
                <a:sym typeface="Wingdings" pitchFamily="2" charset="2"/>
              </a:rPr>
              <a:t>Rischio di incidente (Three Miles Island 1979, Chernobyl 1986, Fukushima 2011, …)</a:t>
            </a:r>
            <a:endParaRPr lang="it-IT" sz="2000" dirty="0"/>
          </a:p>
          <a:p>
            <a:endParaRPr lang="it-IT" dirty="0"/>
          </a:p>
          <a:p>
            <a:r>
              <a:rPr lang="it-IT" dirty="0"/>
              <a:t>Italia: referendum 1986 e 2011  </a:t>
            </a:r>
            <a:r>
              <a:rPr lang="it-IT" dirty="0">
                <a:sym typeface="Wingdings" panose="05000000000000000000" pitchFamily="2" charset="2"/>
              </a:rPr>
              <a:t> fine programmi nucleari (ma </a:t>
            </a:r>
            <a:r>
              <a:rPr lang="it-IT" dirty="0" err="1">
                <a:sym typeface="Wingdings" panose="05000000000000000000" pitchFamily="2" charset="2"/>
              </a:rPr>
              <a:t>Krsko</a:t>
            </a:r>
            <a:r>
              <a:rPr lang="it-IT" dirty="0">
                <a:sym typeface="Wingdings" panose="05000000000000000000" pitchFamily="2" charset="2"/>
              </a:rPr>
              <a:t> e Francia e Svizzera…)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26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173"/>
    </mc:Choice>
    <mc:Fallback xmlns="">
      <p:transition spd="slow" advTm="59317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C9ABB6-64CA-2248-9040-872F56E7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Distribuzione delle centrali nucleari nel mondo (1999)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A3ACE0-B679-2742-8EBF-2D0843BC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588C7B-B632-0C4F-825E-9AE8AD56A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262" y="1905000"/>
            <a:ext cx="81153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2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59C500-EB6F-C843-82BE-B9AED734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Distribuzione delle centrali nucleari in Europa  (2011) 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7DF291D6-0FAA-AE4A-B0CA-66B90EF0B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2633" y="1829963"/>
            <a:ext cx="5822066" cy="4618348"/>
          </a:xfrm>
        </p:spPr>
      </p:pic>
    </p:spTree>
    <p:extLst>
      <p:ext uri="{BB962C8B-B14F-4D97-AF65-F5344CB8AC3E}">
        <p14:creationId xmlns:p14="http://schemas.microsoft.com/office/powerpoint/2010/main" val="124109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8607" y="600961"/>
            <a:ext cx="7546498" cy="857449"/>
          </a:xfrm>
        </p:spPr>
        <p:txBody>
          <a:bodyPr>
            <a:normAutofit fontScale="90000"/>
          </a:bodyPr>
          <a:lstStyle/>
          <a:p>
            <a:r>
              <a:rPr lang="it-IT" dirty="0"/>
              <a:t>Su Three Miles Island (28 marzo 1979)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58606" y="3252486"/>
            <a:ext cx="7210831" cy="3055716"/>
          </a:xfrm>
        </p:spPr>
        <p:txBody>
          <a:bodyPr>
            <a:normAutofit/>
          </a:bodyPr>
          <a:lstStyle/>
          <a:p>
            <a:endParaRPr lang="it-IT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https://en.wikipedia.org/wiki/No_Nukes:_The_Muse_Concerts</a:t>
            </a:r>
            <a:r>
              <a:rPr lang="it-IT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_for_a_Non-Nuclear_Future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https://open.spotify.com/playlist/6lhSe7QK2ypXPs9lKH8lku?si=E379tsjETTSRO5kehZPzNA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https://en.wikipedia.org/wiki/The_China_Syndrome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643" y="840626"/>
            <a:ext cx="2902453" cy="270864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1986" y="3703408"/>
            <a:ext cx="2305372" cy="359142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34FA90-05D9-8B43-A306-5C121305DE9E}"/>
              </a:ext>
            </a:extLst>
          </p:cNvPr>
          <p:cNvSpPr txBox="1"/>
          <p:nvPr/>
        </p:nvSpPr>
        <p:spPr>
          <a:xfrm>
            <a:off x="1458605" y="2048719"/>
            <a:ext cx="59723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The China </a:t>
            </a:r>
            <a:r>
              <a:rPr lang="it-IT" sz="2000" dirty="0" err="1"/>
              <a:t>Syndrome</a:t>
            </a:r>
            <a:r>
              <a:rPr lang="it-IT" sz="2000" dirty="0"/>
              <a:t>, uscito il 16 marzo 1979</a:t>
            </a:r>
          </a:p>
          <a:p>
            <a:r>
              <a:rPr lang="it-IT" sz="2000" dirty="0"/>
              <a:t>No </a:t>
            </a:r>
            <a:r>
              <a:rPr lang="it-IT" sz="2000" dirty="0" err="1"/>
              <a:t>Nukes</a:t>
            </a:r>
            <a:r>
              <a:rPr lang="it-IT" sz="2000" dirty="0"/>
              <a:t>, concerto, NY, settembre 1979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5965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B7813-F536-B44A-AD57-5F0AC2BC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Chernobyl, 26 aprile 1986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3B4EA4-4806-4E48-BBDB-01E00CD0E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833" y="5378367"/>
            <a:ext cx="6724696" cy="1203769"/>
          </a:xfrm>
        </p:spPr>
        <p:txBody>
          <a:bodyPr/>
          <a:lstStyle/>
          <a:p>
            <a:r>
              <a:rPr lang="it-IT" dirty="0"/>
              <a:t>Serie tv </a:t>
            </a:r>
            <a:r>
              <a:rPr lang="it-IT" dirty="0">
                <a:hlinkClick r:id="rId2"/>
              </a:rPr>
              <a:t>https://www.youtube.com/watch?v=s9APLXM9Ei8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B873B1-02A7-6844-BE7E-A78C59144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486" y="1619952"/>
            <a:ext cx="3367609" cy="30982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292708D-C107-2A41-9FFD-ED82F966F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780" y="1662436"/>
            <a:ext cx="3551600" cy="3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8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0F2A4F-E6C0-014A-BB0F-EFAFD64A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Uomo e risorse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89F0D7-E408-5343-863A-D99C55483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Risorse utilizzate</a:t>
            </a:r>
          </a:p>
          <a:p>
            <a:pPr marL="457200" lvl="1" indent="0">
              <a:buNone/>
            </a:pPr>
            <a:r>
              <a:rPr lang="it-IT" sz="2000" dirty="0">
                <a:sym typeface="Wingdings" pitchFamily="2" charset="2"/>
              </a:rPr>
              <a:t> funzione d’uso vs. disponibilità</a:t>
            </a:r>
          </a:p>
          <a:p>
            <a:pPr lvl="1"/>
            <a:endParaRPr lang="it-IT" sz="1000" dirty="0">
              <a:sym typeface="Wingdings" pitchFamily="2" charset="2"/>
            </a:endParaRPr>
          </a:p>
          <a:p>
            <a:pPr marL="330200" lvl="1"/>
            <a:r>
              <a:rPr lang="it-IT" sz="2000" dirty="0"/>
              <a:t>Disparità distribuzione consumo</a:t>
            </a:r>
          </a:p>
          <a:p>
            <a:pPr marL="501650" lvl="2" indent="0">
              <a:buNone/>
            </a:pPr>
            <a:r>
              <a:rPr lang="it-IT" sz="2000" dirty="0"/>
              <a:t>Massima nei Paesi del nord del mondo</a:t>
            </a:r>
          </a:p>
          <a:p>
            <a:pPr marL="501650" lvl="2" indent="0">
              <a:buNone/>
            </a:pPr>
            <a:r>
              <a:rPr lang="it-IT" sz="2000" dirty="0"/>
              <a:t>Minima negli altri, quelli a maggior popolazione</a:t>
            </a:r>
          </a:p>
          <a:p>
            <a:pPr marL="501650" lvl="2" indent="0">
              <a:buNone/>
            </a:pPr>
            <a:endParaRPr lang="it-IT" sz="2000" dirty="0"/>
          </a:p>
          <a:p>
            <a:pPr marL="44450" lvl="2" indent="0">
              <a:buNone/>
            </a:pPr>
            <a:r>
              <a:rPr lang="it-IT" sz="2000" b="1" dirty="0"/>
              <a:t>Necessità di ridiscussione delle modalità di uso delle risorse</a:t>
            </a:r>
          </a:p>
        </p:txBody>
      </p:sp>
    </p:spTree>
    <p:extLst>
      <p:ext uri="{BB962C8B-B14F-4D97-AF65-F5344CB8AC3E}">
        <p14:creationId xmlns:p14="http://schemas.microsoft.com/office/powerpoint/2010/main" val="275812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42207-5789-3E4A-906A-F47EB56C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D783C-2832-5843-950B-6155EC74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778" y="21717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  <a:p>
            <a:endParaRPr lang="it-IT" sz="2100" dirty="0"/>
          </a:p>
          <a:p>
            <a:endParaRPr lang="it-IT" sz="2100" dirty="0"/>
          </a:p>
          <a:p>
            <a:endParaRPr lang="it-IT" sz="2100" dirty="0"/>
          </a:p>
          <a:p>
            <a:endParaRPr lang="it-IT" sz="21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76576" y="2171701"/>
            <a:ext cx="703600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800" dirty="0">
              <a:solidFill>
                <a:srgbClr val="FF0000"/>
              </a:solidFill>
            </a:endParaRPr>
          </a:p>
          <a:p>
            <a:endParaRPr lang="it-IT" sz="4800" dirty="0">
              <a:solidFill>
                <a:srgbClr val="FF0000"/>
              </a:solidFill>
            </a:endParaRPr>
          </a:p>
          <a:p>
            <a:r>
              <a:rPr lang="it-IT" sz="4800" dirty="0">
                <a:solidFill>
                  <a:srgbClr val="FF0000"/>
                </a:solidFill>
              </a:rPr>
              <a:t> </a:t>
            </a:r>
            <a:r>
              <a:rPr lang="it-IT" sz="4000" dirty="0">
                <a:solidFill>
                  <a:srgbClr val="FF0000"/>
                </a:solidFill>
              </a:rPr>
              <a:t>le risorse energetiche non rinnovabili</a:t>
            </a:r>
          </a:p>
        </p:txBody>
      </p:sp>
    </p:spTree>
    <p:extLst>
      <p:ext uri="{BB962C8B-B14F-4D97-AF65-F5344CB8AC3E}">
        <p14:creationId xmlns:p14="http://schemas.microsoft.com/office/powerpoint/2010/main" val="7105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3"/>
    </mc:Choice>
    <mc:Fallback xmlns="">
      <p:transition spd="slow" advTm="117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9FFB88-5868-4346-AB6A-1CDCC238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271" y="612536"/>
            <a:ext cx="9486401" cy="857449"/>
          </a:xfrm>
        </p:spPr>
        <p:txBody>
          <a:bodyPr>
            <a:normAutofit fontScale="90000"/>
          </a:bodyPr>
          <a:lstStyle/>
          <a:p>
            <a:r>
              <a:rPr lang="it-IT" dirty="0"/>
              <a:t>Consumo globale di Risorse energetiche (2017)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04C4F49-C9E6-9543-A681-32BB5CDA9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979228"/>
              </p:ext>
            </p:extLst>
          </p:nvPr>
        </p:nvGraphicFramePr>
        <p:xfrm>
          <a:off x="1544272" y="1685082"/>
          <a:ext cx="904254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354">
                  <a:extLst>
                    <a:ext uri="{9D8B030D-6E8A-4147-A177-3AD203B41FA5}">
                      <a16:colId xmlns:a16="http://schemas.microsoft.com/office/drawing/2014/main" val="4083911941"/>
                    </a:ext>
                  </a:extLst>
                </a:gridCol>
                <a:gridCol w="4030610">
                  <a:extLst>
                    <a:ext uri="{9D8B030D-6E8A-4147-A177-3AD203B41FA5}">
                      <a16:colId xmlns:a16="http://schemas.microsoft.com/office/drawing/2014/main" val="2943298075"/>
                    </a:ext>
                  </a:extLst>
                </a:gridCol>
                <a:gridCol w="1388963">
                  <a:extLst>
                    <a:ext uri="{9D8B030D-6E8A-4147-A177-3AD203B41FA5}">
                      <a16:colId xmlns:a16="http://schemas.microsoft.com/office/drawing/2014/main" val="2313942785"/>
                    </a:ext>
                  </a:extLst>
                </a:gridCol>
                <a:gridCol w="1180617">
                  <a:extLst>
                    <a:ext uri="{9D8B030D-6E8A-4147-A177-3AD203B41FA5}">
                      <a16:colId xmlns:a16="http://schemas.microsoft.com/office/drawing/2014/main" val="1638509540"/>
                    </a:ext>
                  </a:extLst>
                </a:gridCol>
              </a:tblGrid>
              <a:tr h="417336"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risorsa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402035"/>
                  </a:ext>
                </a:extLst>
              </a:tr>
              <a:tr h="41733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petrolio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771561"/>
                  </a:ext>
                </a:extLst>
              </a:tr>
              <a:tr h="417336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carbone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47903"/>
                  </a:ext>
                </a:extLst>
              </a:tr>
              <a:tr h="417336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gas naturale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76468"/>
                  </a:ext>
                </a:extLst>
              </a:tr>
              <a:tr h="417336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nucleare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991823"/>
                  </a:ext>
                </a:extLst>
              </a:tr>
              <a:tr h="417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i="1" dirty="0"/>
                        <a:t>Non rinnovabili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i="1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01605"/>
                  </a:ext>
                </a:extLst>
              </a:tr>
              <a:tr h="417336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biomasse/biocombustibili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958684"/>
                  </a:ext>
                </a:extLst>
              </a:tr>
              <a:tr h="417336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idroelettrico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55386"/>
                  </a:ext>
                </a:extLst>
              </a:tr>
              <a:tr h="41733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geotermica, solare, eolica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504607"/>
                  </a:ext>
                </a:extLst>
              </a:tr>
              <a:tr h="417336">
                <a:tc>
                  <a:txBody>
                    <a:bodyPr/>
                    <a:lstStyle/>
                    <a:p>
                      <a:r>
                        <a:rPr lang="it-IT" sz="2400" i="1" dirty="0"/>
                        <a:t>rinnovabili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25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9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943"/>
    </mc:Choice>
    <mc:Fallback xmlns="">
      <p:transition spd="slow" advTm="86594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B9CB7-AB03-2C4B-AC17-09BD508A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479" y="624110"/>
            <a:ext cx="9803134" cy="857449"/>
          </a:xfrm>
        </p:spPr>
        <p:txBody>
          <a:bodyPr/>
          <a:lstStyle/>
          <a:p>
            <a:r>
              <a:rPr lang="it-IT" dirty="0"/>
              <a:t>Obiettivi europei nell’uso di fonti rinnovabili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396B0F-6E12-A54E-85D1-CD578DE1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6" y="2060293"/>
            <a:ext cx="8911687" cy="4429663"/>
          </a:xfrm>
        </p:spPr>
        <p:txBody>
          <a:bodyPr/>
          <a:lstStyle/>
          <a:p>
            <a:r>
              <a:rPr lang="it-IT" sz="2400" dirty="0"/>
              <a:t>2009  </a:t>
            </a:r>
            <a:r>
              <a:rPr lang="it-IT" sz="2400" dirty="0">
                <a:hlinkClick r:id="rId2"/>
              </a:rPr>
              <a:t>direttiva europea 2009/28/CE</a:t>
            </a:r>
            <a:r>
              <a:rPr lang="it-IT" sz="2400" dirty="0"/>
              <a:t>: </a:t>
            </a:r>
          </a:p>
          <a:p>
            <a:pPr marL="1028700" lvl="1" indent="0">
              <a:buNone/>
            </a:pPr>
            <a:r>
              <a:rPr lang="it-IT" sz="2400" dirty="0"/>
              <a:t> entro il 2020 il 20% del consumo energetico dell’Ue deve provenire da fonti rinnovabili. Una quota che per l’Italia viene fissata al 17% dal </a:t>
            </a:r>
            <a:r>
              <a:rPr lang="it-IT" sz="2400" dirty="0">
                <a:hlinkClick r:id="rId3"/>
              </a:rPr>
              <a:t>decreto legislativo 28/2011</a:t>
            </a:r>
            <a:r>
              <a:rPr lang="it-IT" sz="2400" dirty="0"/>
              <a:t>;</a:t>
            </a:r>
          </a:p>
          <a:p>
            <a:r>
              <a:rPr lang="it-IT" sz="2400" dirty="0"/>
              <a:t>2018 nuova direttiva europea (</a:t>
            </a:r>
            <a:r>
              <a:rPr lang="it-IT" sz="2400" dirty="0">
                <a:hlinkClick r:id="rId4"/>
              </a:rPr>
              <a:t>2018/2001/EU</a:t>
            </a:r>
            <a:r>
              <a:rPr lang="it-IT" sz="2400" dirty="0"/>
              <a:t>):</a:t>
            </a:r>
          </a:p>
          <a:p>
            <a:pPr marL="936625" lvl="1" indent="0">
              <a:buNone/>
            </a:pPr>
            <a:r>
              <a:rPr lang="it-IT" sz="2400" dirty="0"/>
              <a:t>raggiungere entro il 2030 il 32% di energia rinnovabile. Un target che in Italia è del 30%, come stabilito dal </a:t>
            </a:r>
            <a:r>
              <a:rPr lang="it-IT" sz="2400" dirty="0">
                <a:hlinkClick r:id="rId5"/>
              </a:rPr>
              <a:t>Piano nazionale integrato per l’energia e il clima 2030</a:t>
            </a:r>
            <a:r>
              <a:rPr lang="it-IT" sz="2400" dirty="0"/>
              <a:t>, pubblicato a gennaio 2020.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108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35E9AE-95E9-FA47-95FA-FF92142C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Italia (2018)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96FCEB9-DC07-1746-921B-5E0F6294B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570" y="1446835"/>
            <a:ext cx="7616578" cy="5000263"/>
          </a:xfrm>
        </p:spPr>
      </p:pic>
    </p:spTree>
    <p:extLst>
      <p:ext uri="{BB962C8B-B14F-4D97-AF65-F5344CB8AC3E}">
        <p14:creationId xmlns:p14="http://schemas.microsoft.com/office/powerpoint/2010/main" val="271019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59D81-06EF-B047-81CF-30702AE9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Petrolio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D0C3A1-501C-1640-9C60-85B332165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516284"/>
            <a:ext cx="8911687" cy="4406513"/>
          </a:xfrm>
        </p:spPr>
        <p:txBody>
          <a:bodyPr>
            <a:normAutofit fontScale="92500"/>
          </a:bodyPr>
          <a:lstStyle/>
          <a:p>
            <a:r>
              <a:rPr lang="it-IT" sz="2400" dirty="0"/>
              <a:t>Necessità di infrastrutture per estrarlo, raffinarlo e distribuirlo (controllo)</a:t>
            </a:r>
          </a:p>
          <a:p>
            <a:r>
              <a:rPr lang="it-IT" sz="2400" dirty="0"/>
              <a:t>Riserve certe, ovvero quantità </a:t>
            </a:r>
            <a:r>
              <a:rPr lang="it-IT" sz="2400" u="sng" dirty="0"/>
              <a:t>stimata</a:t>
            </a:r>
            <a:r>
              <a:rPr lang="it-IT" sz="2400" dirty="0"/>
              <a:t> di disponibilità futura (dipende…)</a:t>
            </a:r>
          </a:p>
          <a:p>
            <a:r>
              <a:rPr lang="it-IT" sz="2400" dirty="0"/>
              <a:t>Stima dipende dall’uso nel mondo (rapporto riserve/produzione), modificabile da nuove scoperte (giacimenti) e nuove metodologie (</a:t>
            </a:r>
            <a:r>
              <a:rPr lang="it-IT" sz="2400" dirty="0" err="1"/>
              <a:t>fracking</a:t>
            </a:r>
            <a:r>
              <a:rPr lang="it-IT" sz="2400" dirty="0"/>
              <a:t>)</a:t>
            </a:r>
          </a:p>
          <a:p>
            <a:r>
              <a:rPr lang="it-IT" sz="2400" dirty="0"/>
              <a:t>Anni ‘50 teoria del picco di produzione del petrolio (Marion King </a:t>
            </a:r>
            <a:r>
              <a:rPr lang="it-IT" sz="2400" dirty="0" err="1"/>
              <a:t>Hubbert</a:t>
            </a:r>
            <a:r>
              <a:rPr lang="it-IT" sz="2400" dirty="0"/>
              <a:t>): «scoperta» dei limiti della disponibilità</a:t>
            </a:r>
            <a:r>
              <a:rPr lang="it-IT" sz="2400" dirty="0">
                <a:sym typeface="Wingdings" panose="05000000000000000000" pitchFamily="2" charset="2"/>
              </a:rPr>
              <a:t> esigenza di una transizione energetica (prepararsi per tempo al passaggio a altre fonti di energia)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2924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588"/>
    </mc:Choice>
    <mc:Fallback xmlns="">
      <p:transition spd="slow" advTm="70858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Petrolio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4076" y="1273215"/>
            <a:ext cx="9178724" cy="4928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Maggior produttore mondiale Arabia Saudita </a:t>
            </a:r>
          </a:p>
          <a:p>
            <a:pPr marL="0" indent="0">
              <a:buNone/>
            </a:pPr>
            <a:r>
              <a:rPr lang="it-IT" sz="2000" dirty="0"/>
              <a:t>Dal 1960 OPEC (Organizzazione paesi esportatori di petrolio)</a:t>
            </a:r>
          </a:p>
          <a:p>
            <a:pPr marL="0" indent="0">
              <a:buNone/>
            </a:pPr>
            <a:r>
              <a:rPr lang="it-IT" sz="2000" i="1" dirty="0"/>
              <a:t>			Il caso Mattei</a:t>
            </a:r>
            <a:r>
              <a:rPr lang="it-IT" sz="2000" dirty="0"/>
              <a:t>, di Francesco Rosi 1972 </a:t>
            </a:r>
          </a:p>
          <a:p>
            <a:pPr marL="2778125" indent="0">
              <a:buNone/>
            </a:pPr>
            <a:r>
              <a:rPr lang="it-IT" sz="2000" dirty="0">
                <a:hlinkClick r:id="rId2"/>
              </a:rPr>
              <a:t>https://www.youtube.com/watch?v=sxJLeZce3bg</a:t>
            </a:r>
            <a:endParaRPr lang="it-IT" sz="2000" dirty="0"/>
          </a:p>
          <a:p>
            <a:pPr marL="0" indent="0">
              <a:buNone/>
            </a:pPr>
            <a:endParaRPr lang="it-IT" sz="800" dirty="0"/>
          </a:p>
          <a:p>
            <a:pPr marL="0" indent="0">
              <a:buNone/>
            </a:pPr>
            <a:r>
              <a:rPr lang="it-IT" sz="2000" b="1" dirty="0"/>
              <a:t>Medio oriente: ½ riserve mondiali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99665"/>
              </p:ext>
            </p:extLst>
          </p:nvPr>
        </p:nvGraphicFramePr>
        <p:xfrm>
          <a:off x="1889077" y="3878393"/>
          <a:ext cx="8988722" cy="1768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774">
                  <a:extLst>
                    <a:ext uri="{9D8B030D-6E8A-4147-A177-3AD203B41FA5}">
                      <a16:colId xmlns:a16="http://schemas.microsoft.com/office/drawing/2014/main" val="3670341335"/>
                    </a:ext>
                  </a:extLst>
                </a:gridCol>
                <a:gridCol w="3204707">
                  <a:extLst>
                    <a:ext uri="{9D8B030D-6E8A-4147-A177-3AD203B41FA5}">
                      <a16:colId xmlns:a16="http://schemas.microsoft.com/office/drawing/2014/main" val="2416587629"/>
                    </a:ext>
                  </a:extLst>
                </a:gridCol>
                <a:gridCol w="2996241">
                  <a:extLst>
                    <a:ext uri="{9D8B030D-6E8A-4147-A177-3AD203B41FA5}">
                      <a16:colId xmlns:a16="http://schemas.microsoft.com/office/drawing/2014/main" val="3320756841"/>
                    </a:ext>
                  </a:extLst>
                </a:gridCol>
              </a:tblGrid>
              <a:tr h="655607">
                <a:tc>
                  <a:txBody>
                    <a:bodyPr/>
                    <a:lstStyle/>
                    <a:p>
                      <a:r>
                        <a:rPr lang="it-IT" sz="1600" dirty="0"/>
                        <a:t>Graduatoria</a:t>
                      </a:r>
                      <a:r>
                        <a:rPr lang="it-IT" sz="1600" baseline="0" dirty="0"/>
                        <a:t> riserve mondiali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(in percentuale sul totale)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i="1" dirty="0"/>
                        <a:t>Assieme 65,5%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4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Arabia Saudita 21,3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Iran 11,2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Iraq 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65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Emirati Arabi Uniti 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Venezuela 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Russia</a:t>
                      </a:r>
                      <a:r>
                        <a:rPr lang="it-IT" sz="1600" baseline="0" dirty="0"/>
                        <a:t> 6,4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00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Libia 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i="1" dirty="0"/>
                        <a:t>USA 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i="1" dirty="0"/>
                        <a:t>Cina 1,3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694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7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336"/>
    </mc:Choice>
    <mc:Fallback xmlns="">
      <p:transition spd="slow" advTm="56633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Petrolio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88557" y="1551008"/>
            <a:ext cx="9016055" cy="43602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Disparità geografiche nella produzione e nel consumo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USA, Cina, Giappone e India primi quattro consumatori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Cina e India dal 2007 hanno aumentato consumo dell’88% e 50% (tutto il mondo, nello stesso periodo 16%)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Paesi consumatori e non produttori (India, Giappone…Italia</a:t>
            </a:r>
            <a:r>
              <a:rPr lang="it-IT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  <a:p>
            <a:pPr marL="0" indent="0">
              <a:buNone/>
            </a:pPr>
            <a:r>
              <a:rPr lang="it-IT" sz="2300" i="1" dirty="0"/>
              <a:t>Globalizzazione, stessi strumenti metodologie e richieste in tutto il mondo</a:t>
            </a:r>
          </a:p>
        </p:txBody>
      </p:sp>
    </p:spTree>
    <p:extLst>
      <p:ext uri="{BB962C8B-B14F-4D97-AF65-F5344CB8AC3E}">
        <p14:creationId xmlns:p14="http://schemas.microsoft.com/office/powerpoint/2010/main" val="158977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67"/>
    </mc:Choice>
    <mc:Fallback xmlns="">
      <p:transition spd="slow" advTm="369767"/>
    </mc:Fallback>
  </mc:AlternateContent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953</TotalTime>
  <Words>810</Words>
  <Application>Microsoft Macintosh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Filo</vt:lpstr>
      <vt:lpstr>Territorio e Società  (LE225)  Sergio Zilli a.a. 2020-2021</vt:lpstr>
      <vt:lpstr>Uomo e risorse</vt:lpstr>
      <vt:lpstr>Presentazione standard di PowerPoint</vt:lpstr>
      <vt:lpstr>Consumo globale di Risorse energetiche (2017)</vt:lpstr>
      <vt:lpstr>Obiettivi europei nell’uso di fonti rinnovabili</vt:lpstr>
      <vt:lpstr>Italia (2018)</vt:lpstr>
      <vt:lpstr>Petrolio</vt:lpstr>
      <vt:lpstr>Petrolio</vt:lpstr>
      <vt:lpstr>Petrolio </vt:lpstr>
      <vt:lpstr>Carbone</vt:lpstr>
      <vt:lpstr>Uranio / energia nucleare</vt:lpstr>
      <vt:lpstr>Uranio / energia nucleare</vt:lpstr>
      <vt:lpstr>Distribuzione delle centrali nucleari nel mondo (1999)</vt:lpstr>
      <vt:lpstr>Distribuzione delle centrali nucleari in Europa  (2011) </vt:lpstr>
      <vt:lpstr>Su Three Miles Island (28 marzo 1979)</vt:lpstr>
      <vt:lpstr>Chernobyl, 26 aprile 1986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Territorio e Società (LE225)   Corso di Studio LE07 – Lettere antiche e moderne, arti, comunicazione</dc:title>
  <dc:creator>sergio zilli</dc:creator>
  <cp:lastModifiedBy>sergio zilli</cp:lastModifiedBy>
  <cp:revision>42</cp:revision>
  <dcterms:created xsi:type="dcterms:W3CDTF">2021-03-01T07:19:48Z</dcterms:created>
  <dcterms:modified xsi:type="dcterms:W3CDTF">2021-03-16T15:06:44Z</dcterms:modified>
</cp:coreProperties>
</file>