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256" r:id="rId2"/>
    <p:sldId id="404" r:id="rId3"/>
    <p:sldId id="258" r:id="rId4"/>
    <p:sldId id="402" r:id="rId5"/>
    <p:sldId id="389" r:id="rId6"/>
    <p:sldId id="298" r:id="rId7"/>
    <p:sldId id="380" r:id="rId8"/>
    <p:sldId id="403" r:id="rId9"/>
    <p:sldId id="349" r:id="rId10"/>
    <p:sldId id="343" r:id="rId11"/>
    <p:sldId id="381" r:id="rId12"/>
    <p:sldId id="394" r:id="rId13"/>
    <p:sldId id="395" r:id="rId14"/>
    <p:sldId id="382" r:id="rId15"/>
    <p:sldId id="396" r:id="rId16"/>
    <p:sldId id="279" r:id="rId17"/>
  </p:sldIdLst>
  <p:sldSz cx="9144000" cy="5143500" type="screen16x9"/>
  <p:notesSz cx="6858000" cy="9144000"/>
  <p:embeddedFontLst>
    <p:embeddedFont>
      <p:font typeface="Amatic SC" pitchFamily="2" charset="-79"/>
      <p:regular r:id="rId19"/>
      <p:bold r:id="rId20"/>
    </p:embeddedFont>
    <p:embeddedFont>
      <p:font typeface="Baskerville Old Face" panose="02020602080505020303" pitchFamily="18" charset="77"/>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43EAFB-6B77-40BB-8967-BCF3C5F83155}">
  <a:tblStyle styleId="{7143EAFB-6B77-40BB-8967-BCF3C5F8315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4"/>
    <p:restoredTop sz="92663"/>
  </p:normalViewPr>
  <p:slideViewPr>
    <p:cSldViewPr snapToGrid="0" snapToObjects="1">
      <p:cViewPr varScale="1">
        <p:scale>
          <a:sx n="175" d="100"/>
          <a:sy n="175" d="100"/>
        </p:scale>
        <p:origin x="9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05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2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393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186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9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16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21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07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861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84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64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40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Google Shape;10;p2"/>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
        <p:nvSpPr>
          <p:cNvPr id="12" name="Google Shape;12;p2"/>
          <p:cNvSpPr/>
          <p:nvPr/>
        </p:nvSpPr>
        <p:spPr>
          <a:xfrm>
            <a:off x="3621350" y="3313600"/>
            <a:ext cx="1783794" cy="170374"/>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ADDED4"/>
              </a:buClr>
              <a:buSzPts val="4800"/>
              <a:buNone/>
              <a:defRPr sz="4800">
                <a:solidFill>
                  <a:srgbClr val="ADDED4"/>
                </a:solidFill>
              </a:defRPr>
            </a:lvl1pPr>
            <a:lvl2pPr lvl="1" algn="ctr" rtl="0">
              <a:spcBef>
                <a:spcPts val="0"/>
              </a:spcBef>
              <a:spcAft>
                <a:spcPts val="0"/>
              </a:spcAft>
              <a:buClr>
                <a:srgbClr val="ADDED4"/>
              </a:buClr>
              <a:buSzPts val="4800"/>
              <a:buNone/>
              <a:defRPr sz="4800">
                <a:solidFill>
                  <a:srgbClr val="ADDED4"/>
                </a:solidFill>
              </a:defRPr>
            </a:lvl2pPr>
            <a:lvl3pPr lvl="2" algn="ctr" rtl="0">
              <a:spcBef>
                <a:spcPts val="0"/>
              </a:spcBef>
              <a:spcAft>
                <a:spcPts val="0"/>
              </a:spcAft>
              <a:buClr>
                <a:srgbClr val="ADDED4"/>
              </a:buClr>
              <a:buSzPts val="4800"/>
              <a:buNone/>
              <a:defRPr sz="4800">
                <a:solidFill>
                  <a:srgbClr val="ADDED4"/>
                </a:solidFill>
              </a:defRPr>
            </a:lvl3pPr>
            <a:lvl4pPr lvl="3" algn="ctr" rtl="0">
              <a:spcBef>
                <a:spcPts val="0"/>
              </a:spcBef>
              <a:spcAft>
                <a:spcPts val="0"/>
              </a:spcAft>
              <a:buClr>
                <a:srgbClr val="ADDED4"/>
              </a:buClr>
              <a:buSzPts val="4800"/>
              <a:buNone/>
              <a:defRPr sz="4800">
                <a:solidFill>
                  <a:srgbClr val="ADDED4"/>
                </a:solidFill>
              </a:defRPr>
            </a:lvl4pPr>
            <a:lvl5pPr lvl="4" algn="ctr" rtl="0">
              <a:spcBef>
                <a:spcPts val="0"/>
              </a:spcBef>
              <a:spcAft>
                <a:spcPts val="0"/>
              </a:spcAft>
              <a:buClr>
                <a:srgbClr val="ADDED4"/>
              </a:buClr>
              <a:buSzPts val="4800"/>
              <a:buNone/>
              <a:defRPr sz="4800">
                <a:solidFill>
                  <a:srgbClr val="ADDED4"/>
                </a:solidFill>
              </a:defRPr>
            </a:lvl5pPr>
            <a:lvl6pPr lvl="5" algn="ctr" rtl="0">
              <a:spcBef>
                <a:spcPts val="0"/>
              </a:spcBef>
              <a:spcAft>
                <a:spcPts val="0"/>
              </a:spcAft>
              <a:buClr>
                <a:srgbClr val="ADDED4"/>
              </a:buClr>
              <a:buSzPts val="4800"/>
              <a:buNone/>
              <a:defRPr sz="4800">
                <a:solidFill>
                  <a:srgbClr val="ADDED4"/>
                </a:solidFill>
              </a:defRPr>
            </a:lvl6pPr>
            <a:lvl7pPr lvl="6" algn="ctr" rtl="0">
              <a:spcBef>
                <a:spcPts val="0"/>
              </a:spcBef>
              <a:spcAft>
                <a:spcPts val="0"/>
              </a:spcAft>
              <a:buClr>
                <a:srgbClr val="ADDED4"/>
              </a:buClr>
              <a:buSzPts val="4800"/>
              <a:buNone/>
              <a:defRPr sz="4800">
                <a:solidFill>
                  <a:srgbClr val="ADDED4"/>
                </a:solidFill>
              </a:defRPr>
            </a:lvl7pPr>
            <a:lvl8pPr lvl="7" algn="ctr" rtl="0">
              <a:spcBef>
                <a:spcPts val="0"/>
              </a:spcBef>
              <a:spcAft>
                <a:spcPts val="0"/>
              </a:spcAft>
              <a:buClr>
                <a:srgbClr val="ADDED4"/>
              </a:buClr>
              <a:buSzPts val="4800"/>
              <a:buNone/>
              <a:defRPr sz="4800">
                <a:solidFill>
                  <a:srgbClr val="ADDED4"/>
                </a:solidFill>
              </a:defRPr>
            </a:lvl8pPr>
            <a:lvl9pPr lvl="8" algn="ctr" rtl="0">
              <a:spcBef>
                <a:spcPts val="0"/>
              </a:spcBef>
              <a:spcAft>
                <a:spcPts val="0"/>
              </a:spcAft>
              <a:buClr>
                <a:srgbClr val="ADDED4"/>
              </a:buClr>
              <a:buSzPts val="4800"/>
              <a:buNone/>
              <a:defRPr sz="4800">
                <a:solidFill>
                  <a:srgbClr val="ADDED4"/>
                </a:solidFill>
              </a:defRPr>
            </a:lvl9pPr>
          </a:lstStyle>
          <a:p>
            <a:endParaRPr/>
          </a:p>
        </p:txBody>
      </p:sp>
      <p:sp>
        <p:nvSpPr>
          <p:cNvPr id="16" name="Google Shape;16;p3"/>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Google Shape;17;p3"/>
          <p:cNvSpPr/>
          <p:nvPr/>
        </p:nvSpPr>
        <p:spPr>
          <a:xfrm>
            <a:off x="3752613" y="2875113"/>
            <a:ext cx="1638687" cy="155249"/>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117200" y="115225"/>
            <a:ext cx="8909558" cy="4913024"/>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p:nvPr/>
        </p:nvSpPr>
        <p:spPr>
          <a:xfrm>
            <a:off x="144225" y="157125"/>
            <a:ext cx="8855455" cy="4829191"/>
          </a:xfrm>
          <a:custGeom>
            <a:avLst/>
            <a:gdLst/>
            <a:ahLst/>
            <a:cxnLst/>
            <a:rect l="l" t="t"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FDD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FDDDAA"/>
              </a:buClr>
              <a:buSzPts val="2400"/>
              <a:buNone/>
              <a:defRPr>
                <a:solidFill>
                  <a:srgbClr val="FDDDAA"/>
                </a:solidFill>
              </a:defRPr>
            </a:lvl1pPr>
            <a:lvl2pPr lvl="1">
              <a:spcBef>
                <a:spcPts val="0"/>
              </a:spcBef>
              <a:spcAft>
                <a:spcPts val="0"/>
              </a:spcAft>
              <a:buClr>
                <a:srgbClr val="FDDDAA"/>
              </a:buClr>
              <a:buSzPts val="2400"/>
              <a:buNone/>
              <a:defRPr>
                <a:solidFill>
                  <a:srgbClr val="FDDDAA"/>
                </a:solidFill>
              </a:defRPr>
            </a:lvl2pPr>
            <a:lvl3pPr lvl="2">
              <a:spcBef>
                <a:spcPts val="0"/>
              </a:spcBef>
              <a:spcAft>
                <a:spcPts val="0"/>
              </a:spcAft>
              <a:buClr>
                <a:srgbClr val="FDDDAA"/>
              </a:buClr>
              <a:buSzPts val="2400"/>
              <a:buNone/>
              <a:defRPr>
                <a:solidFill>
                  <a:srgbClr val="FDDDAA"/>
                </a:solidFill>
              </a:defRPr>
            </a:lvl3pPr>
            <a:lvl4pPr lvl="3">
              <a:spcBef>
                <a:spcPts val="0"/>
              </a:spcBef>
              <a:spcAft>
                <a:spcPts val="0"/>
              </a:spcAft>
              <a:buClr>
                <a:srgbClr val="FDDDAA"/>
              </a:buClr>
              <a:buSzPts val="2400"/>
              <a:buNone/>
              <a:defRPr>
                <a:solidFill>
                  <a:srgbClr val="FDDDAA"/>
                </a:solidFill>
              </a:defRPr>
            </a:lvl4pPr>
            <a:lvl5pPr lvl="4">
              <a:spcBef>
                <a:spcPts val="0"/>
              </a:spcBef>
              <a:spcAft>
                <a:spcPts val="0"/>
              </a:spcAft>
              <a:buClr>
                <a:srgbClr val="FDDDAA"/>
              </a:buClr>
              <a:buSzPts val="2400"/>
              <a:buNone/>
              <a:defRPr>
                <a:solidFill>
                  <a:srgbClr val="FDDDAA"/>
                </a:solidFill>
              </a:defRPr>
            </a:lvl5pPr>
            <a:lvl6pPr lvl="5">
              <a:spcBef>
                <a:spcPts val="0"/>
              </a:spcBef>
              <a:spcAft>
                <a:spcPts val="0"/>
              </a:spcAft>
              <a:buClr>
                <a:srgbClr val="FDDDAA"/>
              </a:buClr>
              <a:buSzPts val="2400"/>
              <a:buNone/>
              <a:defRPr>
                <a:solidFill>
                  <a:srgbClr val="FDDDAA"/>
                </a:solidFill>
              </a:defRPr>
            </a:lvl6pPr>
            <a:lvl7pPr lvl="6">
              <a:spcBef>
                <a:spcPts val="0"/>
              </a:spcBef>
              <a:spcAft>
                <a:spcPts val="0"/>
              </a:spcAft>
              <a:buClr>
                <a:srgbClr val="FDDDAA"/>
              </a:buClr>
              <a:buSzPts val="2400"/>
              <a:buNone/>
              <a:defRPr>
                <a:solidFill>
                  <a:srgbClr val="FDDDAA"/>
                </a:solidFill>
              </a:defRPr>
            </a:lvl7pPr>
            <a:lvl8pPr lvl="7">
              <a:spcBef>
                <a:spcPts val="0"/>
              </a:spcBef>
              <a:spcAft>
                <a:spcPts val="0"/>
              </a:spcAft>
              <a:buClr>
                <a:srgbClr val="FDDDAA"/>
              </a:buClr>
              <a:buSzPts val="2400"/>
              <a:buNone/>
              <a:defRPr>
                <a:solidFill>
                  <a:srgbClr val="FDDDAA"/>
                </a:solidFill>
              </a:defRPr>
            </a:lvl8pPr>
            <a:lvl9pPr lvl="8">
              <a:spcBef>
                <a:spcPts val="0"/>
              </a:spcBef>
              <a:spcAft>
                <a:spcPts val="0"/>
              </a:spcAft>
              <a:buClr>
                <a:srgbClr val="FDDDAA"/>
              </a:buClr>
              <a:buSzPts val="2400"/>
              <a:buNone/>
              <a:defRPr>
                <a:solidFill>
                  <a:srgbClr val="FDDDAA"/>
                </a:solidFill>
              </a:defRPr>
            </a:lvl9pPr>
          </a:lstStyle>
          <a:p>
            <a:endParaRPr/>
          </a:p>
        </p:txBody>
      </p:sp>
      <p:sp>
        <p:nvSpPr>
          <p:cNvPr id="45" name="Google Shape;45;p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48" name="Google Shape;48;p9"/>
          <p:cNvSpPr/>
          <p:nvPr/>
        </p:nvSpPr>
        <p:spPr>
          <a:xfrm>
            <a:off x="144225" y="157125"/>
            <a:ext cx="8855455" cy="4829191"/>
          </a:xfrm>
          <a:custGeom>
            <a:avLst/>
            <a:gdLst/>
            <a:ahLst/>
            <a:cxnLst/>
            <a:rect l="l" t="t"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close/>
              </a:path>
            </a:pathLst>
          </a:custGeom>
          <a:solidFill>
            <a:srgbClr val="CD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DBCB5"/>
              </a:solidFill>
            </a:endParaRPr>
          </a:p>
        </p:txBody>
      </p:sp>
      <p:sp>
        <p:nvSpPr>
          <p:cNvPr id="49" name="Google Shape;49;p9"/>
          <p:cNvSpPr txBox="1">
            <a:spLocks noGrp="1"/>
          </p:cNvSpPr>
          <p:nvPr>
            <p:ph type="body" idx="1"/>
          </p:nvPr>
        </p:nvSpPr>
        <p:spPr>
          <a:xfrm>
            <a:off x="457200" y="41015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46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7C7F91"/>
              </a:buClr>
              <a:buSzPts val="2200"/>
              <a:buFont typeface="Muli"/>
              <a:buChar char="‐"/>
              <a:defRPr sz="2200">
                <a:solidFill>
                  <a:srgbClr val="7C7F91"/>
                </a:solidFill>
                <a:latin typeface="Muli"/>
                <a:ea typeface="Muli"/>
                <a:cs typeface="Muli"/>
                <a:sym typeface="Muli"/>
              </a:defRPr>
            </a:lvl1pPr>
            <a:lvl2pPr marL="914400" lvl="1"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2pPr>
            <a:lvl3pPr marL="1371600" lvl="2"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3pPr>
            <a:lvl4pPr marL="1828800" lvl="3"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4pPr>
            <a:lvl5pPr marL="2286000" lvl="4"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5pPr>
            <a:lvl6pPr marL="2743200" lvl="5"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6pPr>
            <a:lvl7pPr marL="3200400" lvl="6"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7pPr>
            <a:lvl8pPr marL="3657600" lvl="7"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8pPr>
            <a:lvl9pPr marL="4114800" lvl="8" indent="-368300">
              <a:spcBef>
                <a:spcPts val="0"/>
              </a:spcBef>
              <a:spcAft>
                <a:spcPts val="0"/>
              </a:spcAft>
              <a:buClr>
                <a:srgbClr val="7C7F91"/>
              </a:buClr>
              <a:buSzPts val="2200"/>
              <a:buFont typeface="Muli"/>
              <a:buChar char="‐"/>
              <a:defRPr sz="2200">
                <a:solidFill>
                  <a:srgbClr val="7C7F9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a:ea typeface="Muli"/>
                <a:cs typeface="Muli"/>
                <a:sym typeface="Muli"/>
              </a:defRPr>
            </a:lvl1pPr>
            <a:lvl2pPr lvl="1" algn="ctr">
              <a:buNone/>
              <a:defRPr sz="1200">
                <a:solidFill>
                  <a:srgbClr val="7C7F91"/>
                </a:solidFill>
                <a:latin typeface="Muli"/>
                <a:ea typeface="Muli"/>
                <a:cs typeface="Muli"/>
                <a:sym typeface="Muli"/>
              </a:defRPr>
            </a:lvl2pPr>
            <a:lvl3pPr lvl="2" algn="ctr">
              <a:buNone/>
              <a:defRPr sz="1200">
                <a:solidFill>
                  <a:srgbClr val="7C7F91"/>
                </a:solidFill>
                <a:latin typeface="Muli"/>
                <a:ea typeface="Muli"/>
                <a:cs typeface="Muli"/>
                <a:sym typeface="Muli"/>
              </a:defRPr>
            </a:lvl3pPr>
            <a:lvl4pPr lvl="3" algn="ctr">
              <a:buNone/>
              <a:defRPr sz="1200">
                <a:solidFill>
                  <a:srgbClr val="7C7F91"/>
                </a:solidFill>
                <a:latin typeface="Muli"/>
                <a:ea typeface="Muli"/>
                <a:cs typeface="Muli"/>
                <a:sym typeface="Muli"/>
              </a:defRPr>
            </a:lvl4pPr>
            <a:lvl5pPr lvl="4" algn="ctr">
              <a:buNone/>
              <a:defRPr sz="1200">
                <a:solidFill>
                  <a:srgbClr val="7C7F91"/>
                </a:solidFill>
                <a:latin typeface="Muli"/>
                <a:ea typeface="Muli"/>
                <a:cs typeface="Muli"/>
                <a:sym typeface="Muli"/>
              </a:defRPr>
            </a:lvl5pPr>
            <a:lvl6pPr lvl="5" algn="ctr">
              <a:buNone/>
              <a:defRPr sz="1200">
                <a:solidFill>
                  <a:srgbClr val="7C7F91"/>
                </a:solidFill>
                <a:latin typeface="Muli"/>
                <a:ea typeface="Muli"/>
                <a:cs typeface="Muli"/>
                <a:sym typeface="Muli"/>
              </a:defRPr>
            </a:lvl6pPr>
            <a:lvl7pPr lvl="6" algn="ctr">
              <a:buNone/>
              <a:defRPr sz="1200">
                <a:solidFill>
                  <a:srgbClr val="7C7F91"/>
                </a:solidFill>
                <a:latin typeface="Muli"/>
                <a:ea typeface="Muli"/>
                <a:cs typeface="Muli"/>
                <a:sym typeface="Muli"/>
              </a:defRPr>
            </a:lvl7pPr>
            <a:lvl8pPr lvl="7" algn="ctr">
              <a:buNone/>
              <a:defRPr sz="1200">
                <a:solidFill>
                  <a:srgbClr val="7C7F91"/>
                </a:solidFill>
                <a:latin typeface="Muli"/>
                <a:ea typeface="Muli"/>
                <a:cs typeface="Muli"/>
                <a:sym typeface="Muli"/>
              </a:defRPr>
            </a:lvl8pPr>
            <a:lvl9pPr lvl="8" algn="ctr">
              <a:buNone/>
              <a:defRPr sz="1200">
                <a:solidFill>
                  <a:srgbClr val="7C7F91"/>
                </a:solidFill>
                <a:latin typeface="Muli"/>
                <a:ea typeface="Muli"/>
                <a:cs typeface="Muli"/>
                <a:sym typeface="Muli"/>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GJ1FqjlkxwY?feature=oembed"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LINGUA E TRADUZIONE PORTOGHESE I</a:t>
            </a:r>
            <a:endParaRPr dirty="0"/>
          </a:p>
        </p:txBody>
      </p:sp>
      <p:sp>
        <p:nvSpPr>
          <p:cNvPr id="4" name="Google Shape;75;p14">
            <a:extLst>
              <a:ext uri="{FF2B5EF4-FFF2-40B4-BE49-F238E27FC236}">
                <a16:creationId xmlns:a16="http://schemas.microsoft.com/office/drawing/2014/main" id="{60D4EEA7-3FEE-1B47-B519-7739D2F5ACEE}"/>
              </a:ext>
            </a:extLst>
          </p:cNvPr>
          <p:cNvSpPr txBox="1">
            <a:spLocks/>
          </p:cNvSpPr>
          <p:nvPr/>
        </p:nvSpPr>
        <p:spPr>
          <a:xfrm>
            <a:off x="1215000" y="3928819"/>
            <a:ext cx="6714000" cy="7800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dirty="0">
                <a:solidFill>
                  <a:srgbClr val="7C7F91"/>
                </a:solidFill>
                <a:latin typeface="Baskerville Old Face" panose="02020602080505020303" pitchFamily="18" charset="77"/>
              </a:rPr>
              <a:t>Università degli Studi di Trieste, Dipartimento di Scienze Giuridiche, del Linguaggio, dell’Interpretazione e della Traduzione</a:t>
            </a:r>
          </a:p>
          <a:p>
            <a:pPr algn="ctr"/>
            <a:r>
              <a:rPr lang="it-IT" dirty="0">
                <a:solidFill>
                  <a:srgbClr val="7C7F91"/>
                </a:solidFill>
                <a:latin typeface="Baskerville Old Face" panose="02020602080505020303" pitchFamily="18" charset="77"/>
              </a:rPr>
              <a:t>Prof.ssa Elena </a:t>
            </a:r>
            <a:r>
              <a:rPr lang="it-IT" dirty="0" err="1">
                <a:solidFill>
                  <a:srgbClr val="7C7F91"/>
                </a:solidFill>
                <a:latin typeface="Baskerville Old Face" panose="02020602080505020303" pitchFamily="18" charset="77"/>
              </a:rPr>
              <a:t>Manzato</a:t>
            </a:r>
            <a:r>
              <a:rPr lang="it-IT" dirty="0">
                <a:solidFill>
                  <a:srgbClr val="7C7F91"/>
                </a:solidFill>
                <a:latin typeface="Baskerville Old Face" panose="02020602080505020303" pitchFamily="18" charset="77"/>
              </a:rPr>
              <a:t> | </a:t>
            </a:r>
            <a:r>
              <a:rPr lang="it-IT" dirty="0" err="1">
                <a:solidFill>
                  <a:srgbClr val="7C7F91"/>
                </a:solidFill>
                <a:latin typeface="Baskerville Old Face" panose="02020602080505020303" pitchFamily="18" charset="77"/>
              </a:rPr>
              <a:t>manzatoelena@gmail.com</a:t>
            </a:r>
            <a:endParaRPr lang="it-IT" dirty="0">
              <a:solidFill>
                <a:srgbClr val="7C7F91"/>
              </a:solidFill>
              <a:latin typeface="Baskerville Old Face" panose="02020602080505020303" pitchFamily="18" charset="77"/>
            </a:endParaRPr>
          </a:p>
          <a:p>
            <a:pPr algn="ctr"/>
            <a:endParaRPr lang="it-IT" sz="1800" dirty="0">
              <a:solidFill>
                <a:srgbClr val="7C7F91"/>
              </a:solidFill>
              <a:latin typeface="Baskerville Old Face" panose="02020602080505020303" pitchFamily="18"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9305" y="1093468"/>
            <a:ext cx="170188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dirty="0"/>
              <a:t>Exercício 6</a:t>
            </a:r>
            <a:endParaRPr dirty="0"/>
          </a:p>
        </p:txBody>
      </p:sp>
      <p:graphicFrame>
        <p:nvGraphicFramePr>
          <p:cNvPr id="3" name="Tabella 2">
            <a:extLst>
              <a:ext uri="{FF2B5EF4-FFF2-40B4-BE49-F238E27FC236}">
                <a16:creationId xmlns:a16="http://schemas.microsoft.com/office/drawing/2014/main" id="{753FB099-0587-6E47-A99F-F9FEA2F7580B}"/>
              </a:ext>
            </a:extLst>
          </p:cNvPr>
          <p:cNvGraphicFramePr>
            <a:graphicFrameLocks noGrp="1"/>
          </p:cNvGraphicFramePr>
          <p:nvPr>
            <p:extLst>
              <p:ext uri="{D42A27DB-BD31-4B8C-83A1-F6EECF244321}">
                <p14:modId xmlns:p14="http://schemas.microsoft.com/office/powerpoint/2010/main" val="3319995483"/>
              </p:ext>
            </p:extLst>
          </p:nvPr>
        </p:nvGraphicFramePr>
        <p:xfrm>
          <a:off x="1741185" y="401236"/>
          <a:ext cx="6631538" cy="4341028"/>
        </p:xfrm>
        <a:graphic>
          <a:graphicData uri="http://schemas.openxmlformats.org/drawingml/2006/table">
            <a:tbl>
              <a:tblPr/>
              <a:tblGrid>
                <a:gridCol w="814892">
                  <a:extLst>
                    <a:ext uri="{9D8B030D-6E8A-4147-A177-3AD203B41FA5}">
                      <a16:colId xmlns:a16="http://schemas.microsoft.com/office/drawing/2014/main" val="3894419060"/>
                    </a:ext>
                  </a:extLst>
                </a:gridCol>
                <a:gridCol w="3622086">
                  <a:extLst>
                    <a:ext uri="{9D8B030D-6E8A-4147-A177-3AD203B41FA5}">
                      <a16:colId xmlns:a16="http://schemas.microsoft.com/office/drawing/2014/main" val="692748547"/>
                    </a:ext>
                  </a:extLst>
                </a:gridCol>
                <a:gridCol w="890547">
                  <a:extLst>
                    <a:ext uri="{9D8B030D-6E8A-4147-A177-3AD203B41FA5}">
                      <a16:colId xmlns:a16="http://schemas.microsoft.com/office/drawing/2014/main" val="1518234598"/>
                    </a:ext>
                  </a:extLst>
                </a:gridCol>
                <a:gridCol w="1304013">
                  <a:extLst>
                    <a:ext uri="{9D8B030D-6E8A-4147-A177-3AD203B41FA5}">
                      <a16:colId xmlns:a16="http://schemas.microsoft.com/office/drawing/2014/main" val="1059999028"/>
                    </a:ext>
                  </a:extLst>
                </a:gridCol>
              </a:tblGrid>
              <a:tr h="312628">
                <a:tc>
                  <a:txBody>
                    <a:bodyPr/>
                    <a:lstStyle/>
                    <a:p>
                      <a:pPr algn="l" fontAlgn="b"/>
                      <a:r>
                        <a:rPr lang="it-IT" sz="1600" b="0" i="0" u="none" strike="noStrike" dirty="0">
                          <a:solidFill>
                            <a:srgbClr val="000000"/>
                          </a:solidFill>
                          <a:effectLst/>
                          <a:latin typeface="Baskerville Old Face" panose="02020602080505020303" pitchFamily="18" charset="77"/>
                        </a:rPr>
                        <a:t>JÁ</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NÃO</a:t>
                      </a: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AINDA NÃO</a:t>
                      </a:r>
                    </a:p>
                  </a:txBody>
                  <a:tcPr marL="7935" marR="7935" marT="7935" marB="0" anchor="b">
                    <a:lnL>
                      <a:noFill/>
                    </a:lnL>
                    <a:lnR>
                      <a:noFill/>
                    </a:lnR>
                    <a:lnT>
                      <a:noFill/>
                    </a:lnT>
                    <a:lnB>
                      <a:noFill/>
                    </a:lnB>
                  </a:tcPr>
                </a:tc>
                <a:extLst>
                  <a:ext uri="{0D108BD9-81ED-4DB2-BD59-A6C34878D82A}">
                    <a16:rowId xmlns:a16="http://schemas.microsoft.com/office/drawing/2014/main" val="484199698"/>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escrever um livro</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574957255"/>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plantar uma árvore</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210950185"/>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fazer um cruzeiro</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643286200"/>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aprender uma língua</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4203670526"/>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dirty="0">
                          <a:solidFill>
                            <a:srgbClr val="000000"/>
                          </a:solidFill>
                          <a:effectLst/>
                          <a:latin typeface="Baskerville Old Face" panose="02020602080505020303" pitchFamily="18" charset="77"/>
                        </a:rPr>
                        <a:t>ver </a:t>
                      </a:r>
                      <a:r>
                        <a:rPr lang="it-IT" sz="1600" b="0" i="0" u="none" strike="noStrike" dirty="0" err="1">
                          <a:solidFill>
                            <a:srgbClr val="000000"/>
                          </a:solidFill>
                          <a:effectLst/>
                          <a:latin typeface="Baskerville Old Face" panose="02020602080505020303" pitchFamily="18" charset="77"/>
                        </a:rPr>
                        <a:t>um</a:t>
                      </a:r>
                      <a:r>
                        <a:rPr lang="it-IT" sz="1600" b="0" i="0" u="none" strike="noStrike" dirty="0">
                          <a:solidFill>
                            <a:srgbClr val="000000"/>
                          </a:solidFill>
                          <a:effectLst/>
                          <a:latin typeface="Baskerville Old Face" panose="02020602080505020303" pitchFamily="18" charset="77"/>
                        </a:rPr>
                        <a:t> </a:t>
                      </a:r>
                      <a:r>
                        <a:rPr lang="it-IT" sz="1600" b="0" i="0" u="none" strike="noStrike" dirty="0" err="1">
                          <a:solidFill>
                            <a:srgbClr val="000000"/>
                          </a:solidFill>
                          <a:effectLst/>
                          <a:latin typeface="Baskerville Old Face" panose="02020602080505020303" pitchFamily="18" charset="77"/>
                        </a:rPr>
                        <a:t>filme</a:t>
                      </a:r>
                      <a:r>
                        <a:rPr lang="it-IT" sz="1600" b="0" i="0" u="none" strike="noStrike" dirty="0">
                          <a:solidFill>
                            <a:srgbClr val="000000"/>
                          </a:solidFill>
                          <a:effectLst/>
                          <a:latin typeface="Baskerville Old Face" panose="02020602080505020303" pitchFamily="18" charset="77"/>
                        </a:rPr>
                        <a:t> </a:t>
                      </a:r>
                      <a:r>
                        <a:rPr lang="it-IT" sz="1600" b="0" i="0" u="none" strike="noStrike" dirty="0" err="1">
                          <a:solidFill>
                            <a:srgbClr val="000000"/>
                          </a:solidFill>
                          <a:effectLst/>
                          <a:latin typeface="Baskerville Old Face" panose="02020602080505020303" pitchFamily="18" charset="77"/>
                        </a:rPr>
                        <a:t>português</a:t>
                      </a:r>
                      <a:endParaRPr lang="it-IT" sz="1600" b="0" i="0" u="none" strike="noStrike" dirty="0">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4163172701"/>
                  </a:ext>
                </a:extLst>
              </a:tr>
              <a:tr h="169274">
                <a:tc>
                  <a:txBody>
                    <a:bodyPr/>
                    <a:lstStyle/>
                    <a:p>
                      <a:pPr algn="l" fontAlgn="b"/>
                      <a:endParaRPr lang="it-IT" sz="1600" b="0" i="0" u="none" strike="noStrike" dirty="0">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subir uma montanha a pé</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593109650"/>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provar uma comida exótica</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1259460542"/>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fazer um discurso</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215728872"/>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dirty="0">
                          <a:solidFill>
                            <a:srgbClr val="000000"/>
                          </a:solidFill>
                          <a:effectLst/>
                          <a:latin typeface="Baskerville Old Face" panose="02020602080505020303" pitchFamily="18" charset="77"/>
                        </a:rPr>
                        <a:t>preparar </a:t>
                      </a:r>
                      <a:r>
                        <a:rPr lang="it-IT" sz="1600" b="0" i="0" u="none" strike="noStrike" dirty="0" err="1">
                          <a:solidFill>
                            <a:srgbClr val="000000"/>
                          </a:solidFill>
                          <a:effectLst/>
                          <a:latin typeface="Baskerville Old Face" panose="02020602080505020303" pitchFamily="18" charset="77"/>
                        </a:rPr>
                        <a:t>uma</a:t>
                      </a:r>
                      <a:r>
                        <a:rPr lang="it-IT" sz="1600" b="0" i="0" u="none" strike="noStrike" dirty="0">
                          <a:solidFill>
                            <a:srgbClr val="000000"/>
                          </a:solidFill>
                          <a:effectLst/>
                          <a:latin typeface="Baskerville Old Face" panose="02020602080505020303" pitchFamily="18" charset="77"/>
                        </a:rPr>
                        <a:t> festa para mais de 10 </a:t>
                      </a:r>
                      <a:r>
                        <a:rPr lang="it-IT" sz="1600" b="0" i="0" u="none" strike="noStrike" dirty="0" err="1">
                          <a:solidFill>
                            <a:srgbClr val="000000"/>
                          </a:solidFill>
                          <a:effectLst/>
                          <a:latin typeface="Baskerville Old Face" panose="02020602080505020303" pitchFamily="18" charset="77"/>
                        </a:rPr>
                        <a:t>pessoas</a:t>
                      </a:r>
                      <a:endParaRPr lang="it-IT" sz="1600" b="0" i="0" u="none" strike="noStrike" dirty="0">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507475703"/>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ler um livro em português</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2543658825"/>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ir a outro continente</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144362340"/>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ter um animal doméstico</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111260251"/>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fazer algum desporto radical</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729614179"/>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fazer mergulho</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578662900"/>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ganhar um prémio</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204113391"/>
                  </a:ext>
                </a:extLst>
              </a:tr>
              <a:tr h="169274">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r>
                        <a:rPr lang="it-IT" sz="1600" b="0" i="0" u="none" strike="noStrike">
                          <a:solidFill>
                            <a:srgbClr val="000000"/>
                          </a:solidFill>
                          <a:effectLst/>
                          <a:latin typeface="Baskerville Old Face" panose="02020602080505020303" pitchFamily="18" charset="77"/>
                        </a:rPr>
                        <a:t>tomar banho na praia à noite</a:t>
                      </a:r>
                    </a:p>
                  </a:txBody>
                  <a:tcPr marL="7935" marR="7935" marT="7935" marB="0" anchor="b">
                    <a:lnL>
                      <a:noFill/>
                    </a:lnL>
                    <a:lnR>
                      <a:noFill/>
                    </a:lnR>
                    <a:lnT>
                      <a:noFill/>
                    </a:lnT>
                    <a:lnB>
                      <a:noFill/>
                    </a:lnB>
                  </a:tcPr>
                </a:tc>
                <a:tc>
                  <a:txBody>
                    <a:bodyPr/>
                    <a:lstStyle/>
                    <a:p>
                      <a:pPr algn="l" fontAlgn="b"/>
                      <a:endParaRPr lang="it-IT" sz="1600" b="0" i="0" u="none" strike="noStrike">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tc>
                  <a:txBody>
                    <a:bodyPr/>
                    <a:lstStyle/>
                    <a:p>
                      <a:pPr algn="l" fontAlgn="b"/>
                      <a:endParaRPr lang="it-IT" sz="1600" b="0" i="0" u="none" strike="noStrike" dirty="0">
                        <a:solidFill>
                          <a:srgbClr val="000000"/>
                        </a:solidFill>
                        <a:effectLst/>
                        <a:latin typeface="Baskerville Old Face" panose="02020602080505020303" pitchFamily="18" charset="77"/>
                      </a:endParaRPr>
                    </a:p>
                  </a:txBody>
                  <a:tcPr marL="7935" marR="7935" marT="7935" marB="0" anchor="b">
                    <a:lnL>
                      <a:noFill/>
                    </a:lnL>
                    <a:lnR>
                      <a:noFill/>
                    </a:lnR>
                    <a:lnT>
                      <a:noFill/>
                    </a:lnT>
                    <a:lnB>
                      <a:noFill/>
                    </a:lnB>
                  </a:tcPr>
                </a:tc>
                <a:extLst>
                  <a:ext uri="{0D108BD9-81ED-4DB2-BD59-A6C34878D82A}">
                    <a16:rowId xmlns:a16="http://schemas.microsoft.com/office/drawing/2014/main" val="3722954390"/>
                  </a:ext>
                </a:extLst>
              </a:tr>
            </a:tbl>
          </a:graphicData>
        </a:graphic>
      </p:graphicFrame>
    </p:spTree>
    <p:extLst>
      <p:ext uri="{BB962C8B-B14F-4D97-AF65-F5344CB8AC3E}">
        <p14:creationId xmlns:p14="http://schemas.microsoft.com/office/powerpoint/2010/main" val="76292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a16="http://schemas.microsoft.com/office/drawing/2014/main" id="{245DC238-3C2C-A44B-A319-32457EEF69B5}"/>
              </a:ext>
            </a:extLst>
          </p:cNvPr>
          <p:cNvSpPr txBox="1"/>
          <p:nvPr/>
        </p:nvSpPr>
        <p:spPr>
          <a:xfrm>
            <a:off x="2822713" y="2138901"/>
            <a:ext cx="184731" cy="307777"/>
          </a:xfrm>
          <a:prstGeom prst="rect">
            <a:avLst/>
          </a:prstGeom>
          <a:noFill/>
        </p:spPr>
        <p:txBody>
          <a:bodyPr wrap="none" rtlCol="0">
            <a:spAutoFit/>
          </a:bodyPr>
          <a:lstStyle/>
          <a:p>
            <a:endParaRPr lang="it-IT" dirty="0"/>
          </a:p>
        </p:txBody>
      </p:sp>
      <p:sp>
        <p:nvSpPr>
          <p:cNvPr id="9" name="CasellaDiTesto 8">
            <a:extLst>
              <a:ext uri="{FF2B5EF4-FFF2-40B4-BE49-F238E27FC236}">
                <a16:creationId xmlns:a16="http://schemas.microsoft.com/office/drawing/2014/main" id="{E84B2C9C-B035-1046-9394-67280683BBAD}"/>
              </a:ext>
            </a:extLst>
          </p:cNvPr>
          <p:cNvSpPr txBox="1"/>
          <p:nvPr/>
        </p:nvSpPr>
        <p:spPr>
          <a:xfrm>
            <a:off x="5589766" y="1433905"/>
            <a:ext cx="3101010" cy="2968954"/>
          </a:xfrm>
          <a:prstGeom prst="rect">
            <a:avLst/>
          </a:prstGeom>
          <a:noFill/>
        </p:spPr>
        <p:txBody>
          <a:bodyPr wrap="square" rtlCol="0">
            <a:spAutoFit/>
          </a:bodyPr>
          <a:lstStyle/>
          <a:p>
            <a:pPr>
              <a:lnSpc>
                <a:spcPct val="150000"/>
              </a:lnSpc>
            </a:pPr>
            <a:r>
              <a:rPr lang="pt-PT" dirty="0">
                <a:solidFill>
                  <a:schemeClr val="tx1"/>
                </a:solidFill>
                <a:latin typeface="Baskerville Old Face" panose="02020602080505020303" pitchFamily="18" charset="77"/>
              </a:rPr>
              <a:t>Em 1965		a Maria....</a:t>
            </a:r>
          </a:p>
          <a:p>
            <a:pPr>
              <a:lnSpc>
                <a:spcPct val="150000"/>
              </a:lnSpc>
            </a:pPr>
            <a:r>
              <a:rPr lang="pt-PT" dirty="0">
                <a:solidFill>
                  <a:schemeClr val="tx1"/>
                </a:solidFill>
                <a:latin typeface="Baskerville Old Face" panose="02020602080505020303" pitchFamily="18" charset="77"/>
              </a:rPr>
              <a:t>Com 1 ano		</a:t>
            </a:r>
          </a:p>
          <a:p>
            <a:pPr>
              <a:lnSpc>
                <a:spcPct val="150000"/>
              </a:lnSpc>
            </a:pPr>
            <a:r>
              <a:rPr lang="pt-PT" dirty="0">
                <a:solidFill>
                  <a:schemeClr val="tx1"/>
                </a:solidFill>
                <a:latin typeface="Baskerville Old Face" panose="02020602080505020303" pitchFamily="18" charset="77"/>
              </a:rPr>
              <a:t>Aos 6 anos	</a:t>
            </a:r>
          </a:p>
          <a:p>
            <a:pPr>
              <a:lnSpc>
                <a:spcPct val="150000"/>
              </a:lnSpc>
            </a:pPr>
            <a:r>
              <a:rPr lang="pt-PT" dirty="0">
                <a:solidFill>
                  <a:schemeClr val="tx1"/>
                </a:solidFill>
                <a:latin typeface="Baskerville Old Face" panose="02020602080505020303" pitchFamily="18" charset="77"/>
              </a:rPr>
              <a:t>Aos 8 anos </a:t>
            </a:r>
          </a:p>
          <a:p>
            <a:pPr>
              <a:lnSpc>
                <a:spcPct val="150000"/>
              </a:lnSpc>
            </a:pPr>
            <a:r>
              <a:rPr lang="pt-PT" dirty="0">
                <a:solidFill>
                  <a:schemeClr val="tx1"/>
                </a:solidFill>
                <a:latin typeface="Baskerville Old Face" panose="02020602080505020303" pitchFamily="18" charset="77"/>
              </a:rPr>
              <a:t>Aos 15 anos</a:t>
            </a:r>
          </a:p>
          <a:p>
            <a:pPr>
              <a:lnSpc>
                <a:spcPct val="150000"/>
              </a:lnSpc>
            </a:pPr>
            <a:r>
              <a:rPr lang="pt-PT" dirty="0">
                <a:solidFill>
                  <a:schemeClr val="tx1"/>
                </a:solidFill>
                <a:latin typeface="Baskerville Old Face" panose="02020602080505020303" pitchFamily="18" charset="77"/>
              </a:rPr>
              <a:t>Aos 18 anos</a:t>
            </a:r>
          </a:p>
          <a:p>
            <a:pPr>
              <a:lnSpc>
                <a:spcPct val="150000"/>
              </a:lnSpc>
            </a:pPr>
            <a:r>
              <a:rPr lang="pt-PT" dirty="0">
                <a:solidFill>
                  <a:schemeClr val="tx1"/>
                </a:solidFill>
                <a:latin typeface="Baskerville Old Face" panose="02020602080505020303" pitchFamily="18" charset="77"/>
              </a:rPr>
              <a:t>Aos 26 anos</a:t>
            </a:r>
          </a:p>
          <a:p>
            <a:pPr>
              <a:lnSpc>
                <a:spcPct val="150000"/>
              </a:lnSpc>
            </a:pPr>
            <a:r>
              <a:rPr lang="pt-PT" dirty="0">
                <a:solidFill>
                  <a:schemeClr val="tx1"/>
                </a:solidFill>
                <a:latin typeface="Baskerville Old Face" panose="02020602080505020303" pitchFamily="18" charset="77"/>
              </a:rPr>
              <a:t>Em 1992</a:t>
            </a:r>
          </a:p>
          <a:p>
            <a:pPr>
              <a:lnSpc>
                <a:spcPct val="150000"/>
              </a:lnSpc>
            </a:pPr>
            <a:r>
              <a:rPr lang="pt-PT" dirty="0">
                <a:solidFill>
                  <a:schemeClr val="tx1"/>
                </a:solidFill>
                <a:latin typeface="Baskerville Old Face" panose="02020602080505020303" pitchFamily="18" charset="77"/>
              </a:rPr>
              <a:t>Em 1993</a:t>
            </a:r>
          </a:p>
        </p:txBody>
      </p:sp>
      <p:sp>
        <p:nvSpPr>
          <p:cNvPr id="6" name="Google Shape;94;p17">
            <a:extLst>
              <a:ext uri="{FF2B5EF4-FFF2-40B4-BE49-F238E27FC236}">
                <a16:creationId xmlns:a16="http://schemas.microsoft.com/office/drawing/2014/main" id="{600290B0-8656-564E-9DE0-48E365A0E7D2}"/>
              </a:ext>
            </a:extLst>
          </p:cNvPr>
          <p:cNvSpPr txBox="1">
            <a:spLocks noGrp="1"/>
          </p:cNvSpPr>
          <p:nvPr>
            <p:ph type="title"/>
          </p:nvPr>
        </p:nvSpPr>
        <p:spPr>
          <a:xfrm>
            <a:off x="2788917" y="291590"/>
            <a:ext cx="3566161" cy="480061"/>
          </a:xfrm>
          <a:prstGeom prst="rect">
            <a:avLst/>
          </a:prstGeom>
        </p:spPr>
        <p:txBody>
          <a:bodyPr spcFirstLastPara="1" wrap="square" lIns="91425" tIns="91425" rIns="91425" bIns="91425" anchor="b" anchorCtr="0">
            <a:noAutofit/>
          </a:bodyPr>
          <a:lstStyle/>
          <a:p>
            <a:pPr lvl="0"/>
            <a:r>
              <a:rPr lang="pt-PT" dirty="0"/>
              <a:t>Exercício B.2 (Página 168)</a:t>
            </a:r>
          </a:p>
        </p:txBody>
      </p:sp>
      <p:pic>
        <p:nvPicPr>
          <p:cNvPr id="4" name="Portuguˆs XXI 1 Faixa 75" descr="Portuguˆs XXI 1 Faixa 75">
            <a:hlinkClick r:id="" action="ppaction://media"/>
            <a:extLst>
              <a:ext uri="{FF2B5EF4-FFF2-40B4-BE49-F238E27FC236}">
                <a16:creationId xmlns:a16="http://schemas.microsoft.com/office/drawing/2014/main" id="{BCD27B0E-C720-2045-A3BA-88240F6486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23887" y="393031"/>
            <a:ext cx="556126" cy="556126"/>
          </a:xfrm>
          <a:prstGeom prst="rect">
            <a:avLst/>
          </a:prstGeom>
        </p:spPr>
      </p:pic>
      <p:sp>
        <p:nvSpPr>
          <p:cNvPr id="7" name="CasellaDiTesto 6">
            <a:extLst>
              <a:ext uri="{FF2B5EF4-FFF2-40B4-BE49-F238E27FC236}">
                <a16:creationId xmlns:a16="http://schemas.microsoft.com/office/drawing/2014/main" id="{9F15D63C-0D0A-4945-B70E-BD741D7C1283}"/>
              </a:ext>
            </a:extLst>
          </p:cNvPr>
          <p:cNvSpPr txBox="1"/>
          <p:nvPr/>
        </p:nvSpPr>
        <p:spPr>
          <a:xfrm>
            <a:off x="453224" y="949157"/>
            <a:ext cx="4165159" cy="3938450"/>
          </a:xfrm>
          <a:prstGeom prst="rect">
            <a:avLst/>
          </a:prstGeom>
          <a:noFill/>
        </p:spPr>
        <p:txBody>
          <a:bodyPr wrap="square" rtlCol="0">
            <a:spAutoFit/>
          </a:bodyPr>
          <a:lstStyle/>
          <a:p>
            <a:pPr>
              <a:lnSpc>
                <a:spcPct val="150000"/>
              </a:lnSpc>
            </a:pPr>
            <a:r>
              <a:rPr lang="pt-PT" dirty="0">
                <a:solidFill>
                  <a:schemeClr val="tx1"/>
                </a:solidFill>
                <a:latin typeface="Baskerville Old Face" panose="02020602080505020303" pitchFamily="18" charset="77"/>
              </a:rPr>
              <a:t>Nasci em Lisboa em 1965 e comecei a andar com 1 ano. Aos 6 anos fui para um colégio privado e aos 8 anos fiz a Primeira Comunhão.</a:t>
            </a:r>
          </a:p>
          <a:p>
            <a:pPr>
              <a:lnSpc>
                <a:spcPct val="150000"/>
              </a:lnSpc>
            </a:pPr>
            <a:r>
              <a:rPr lang="pt-PT" dirty="0">
                <a:solidFill>
                  <a:schemeClr val="tx1"/>
                </a:solidFill>
                <a:latin typeface="Baskerville Old Face" panose="02020602080505020303" pitchFamily="18" charset="77"/>
              </a:rPr>
              <a:t>Aos 15 anos mudei para uma escola secundária pública e conheci muitos colegas novos. Decidi estudar Medicina e aos 18 anos entrei para a Universidade. Estudei muito e terminei o curso com 26 anos. Na Universidade conheci o António. Namorámos durante quatro anos e casámos em 1992.</a:t>
            </a:r>
          </a:p>
          <a:p>
            <a:pPr>
              <a:lnSpc>
                <a:spcPct val="150000"/>
              </a:lnSpc>
            </a:pPr>
            <a:r>
              <a:rPr lang="pt-PT" dirty="0">
                <a:solidFill>
                  <a:schemeClr val="tx1"/>
                </a:solidFill>
                <a:latin typeface="Baskerville Old Face" panose="02020602080505020303" pitchFamily="18" charset="77"/>
              </a:rPr>
              <a:t>Somos os dois médicos num hospital de Lisboa e moramos num apartamento perto do centro da cidade.</a:t>
            </a:r>
          </a:p>
          <a:p>
            <a:pPr>
              <a:lnSpc>
                <a:spcPct val="150000"/>
              </a:lnSpc>
            </a:pPr>
            <a:r>
              <a:rPr lang="pt-PT" dirty="0">
                <a:solidFill>
                  <a:schemeClr val="tx1"/>
                </a:solidFill>
                <a:latin typeface="Baskerville Old Face" panose="02020602080505020303" pitchFamily="18" charset="77"/>
              </a:rPr>
              <a:t>Em 1993 nasceu  a nossa primeira filha.</a:t>
            </a:r>
          </a:p>
        </p:txBody>
      </p:sp>
    </p:spTree>
    <p:extLst>
      <p:ext uri="{BB962C8B-B14F-4D97-AF65-F5344CB8AC3E}">
        <p14:creationId xmlns:p14="http://schemas.microsoft.com/office/powerpoint/2010/main" val="32371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50" y="292494"/>
            <a:ext cx="7363500" cy="5336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EXERCÍCIOS 4 E 5 p. 168-169</a:t>
            </a:r>
          </a:p>
        </p:txBody>
      </p:sp>
      <p:sp>
        <p:nvSpPr>
          <p:cNvPr id="7" name="CasellaDiTesto 6">
            <a:extLst>
              <a:ext uri="{FF2B5EF4-FFF2-40B4-BE49-F238E27FC236}">
                <a16:creationId xmlns:a16="http://schemas.microsoft.com/office/drawing/2014/main" id="{8B8D958B-3656-8841-9AA5-13986A2E22A0}"/>
              </a:ext>
            </a:extLst>
          </p:cNvPr>
          <p:cNvSpPr txBox="1"/>
          <p:nvPr/>
        </p:nvSpPr>
        <p:spPr>
          <a:xfrm>
            <a:off x="1073426" y="925145"/>
            <a:ext cx="6997148" cy="3293209"/>
          </a:xfrm>
          <a:prstGeom prst="rect">
            <a:avLst/>
          </a:prstGeom>
          <a:noFill/>
        </p:spPr>
        <p:txBody>
          <a:bodyPr wrap="square" numCol="2" rtlCol="0">
            <a:spAutoFit/>
          </a:bodyPr>
          <a:lstStyle/>
          <a:p>
            <a:r>
              <a:rPr lang="pt-PT" sz="1600" dirty="0">
                <a:solidFill>
                  <a:schemeClr val="tx1"/>
                </a:solidFill>
                <a:latin typeface="Baskerville Old Face" panose="02020602080505020303" pitchFamily="18" charset="77"/>
              </a:rPr>
              <a:t>Compraste os dicionários?</a:t>
            </a:r>
          </a:p>
          <a:p>
            <a:r>
              <a:rPr lang="pt-PT" sz="1600" dirty="0">
                <a:solidFill>
                  <a:schemeClr val="tx1"/>
                </a:solidFill>
                <a:latin typeface="Baskerville Old Face" panose="02020602080505020303" pitchFamily="18" charset="77"/>
              </a:rPr>
              <a:t>Disseste o preço ao cliente?</a:t>
            </a:r>
          </a:p>
          <a:p>
            <a:r>
              <a:rPr lang="pt-PT" sz="1600" dirty="0">
                <a:solidFill>
                  <a:schemeClr val="tx1"/>
                </a:solidFill>
                <a:latin typeface="Baskerville Old Face" panose="02020602080505020303" pitchFamily="18" charset="77"/>
              </a:rPr>
              <a:t>Você leva as crianças consigo?</a:t>
            </a:r>
          </a:p>
          <a:p>
            <a:r>
              <a:rPr lang="pt-PT" sz="1600" dirty="0">
                <a:solidFill>
                  <a:schemeClr val="tx1"/>
                </a:solidFill>
                <a:latin typeface="Baskerville Old Face" panose="02020602080505020303" pitchFamily="18" charset="77"/>
              </a:rPr>
              <a:t>Trouxe a minha carteira?</a:t>
            </a:r>
          </a:p>
          <a:p>
            <a:r>
              <a:rPr lang="pt-PT" sz="1600" dirty="0">
                <a:solidFill>
                  <a:schemeClr val="tx1"/>
                </a:solidFill>
                <a:latin typeface="Baskerville Old Face" panose="02020602080505020303" pitchFamily="18" charset="77"/>
              </a:rPr>
              <a:t>Já souberam o endereço dela?</a:t>
            </a:r>
          </a:p>
          <a:p>
            <a:r>
              <a:rPr lang="pt-PT" sz="1600" dirty="0">
                <a:solidFill>
                  <a:schemeClr val="tx1"/>
                </a:solidFill>
                <a:latin typeface="Baskerville Old Face" panose="02020602080505020303" pitchFamily="18" charset="77"/>
              </a:rPr>
              <a:t>Já fizeste as malas?</a:t>
            </a:r>
          </a:p>
          <a:p>
            <a:r>
              <a:rPr lang="pt-PT" sz="1600" dirty="0">
                <a:solidFill>
                  <a:schemeClr val="tx1"/>
                </a:solidFill>
                <a:latin typeface="Baskerville Old Face" panose="02020602080505020303" pitchFamily="18" charset="77"/>
              </a:rPr>
              <a:t>Leu este jornal?</a:t>
            </a:r>
          </a:p>
          <a:p>
            <a:r>
              <a:rPr lang="pt-PT" sz="1600" dirty="0">
                <a:solidFill>
                  <a:schemeClr val="tx1"/>
                </a:solidFill>
                <a:latin typeface="Baskerville Old Face" panose="02020602080505020303" pitchFamily="18" charset="77"/>
              </a:rPr>
              <a:t>Já viu as fotografas das férias?</a:t>
            </a:r>
          </a:p>
          <a:p>
            <a:r>
              <a:rPr lang="pt-PT" sz="1600" dirty="0">
                <a:solidFill>
                  <a:schemeClr val="tx1"/>
                </a:solidFill>
                <a:latin typeface="Baskerville Old Face" panose="02020602080505020303" pitchFamily="18" charset="77"/>
              </a:rPr>
              <a:t>Já mandaste a carta?</a:t>
            </a:r>
          </a:p>
          <a:p>
            <a:r>
              <a:rPr lang="pt-PT" sz="1600" dirty="0">
                <a:solidFill>
                  <a:schemeClr val="tx1"/>
                </a:solidFill>
                <a:latin typeface="Baskerville Old Face" panose="02020602080505020303" pitchFamily="18" charset="77"/>
              </a:rPr>
              <a:t>Já pôs o carro na garagem?</a:t>
            </a:r>
          </a:p>
          <a:p>
            <a:endParaRPr lang="pt-PT" sz="1600" dirty="0">
              <a:solidFill>
                <a:schemeClr val="tx1"/>
              </a:solidFill>
              <a:latin typeface="Baskerville Old Face" panose="02020602080505020303" pitchFamily="18" charset="77"/>
            </a:endParaRPr>
          </a:p>
          <a:p>
            <a:r>
              <a:rPr lang="pt-PT" sz="1600" dirty="0">
                <a:solidFill>
                  <a:schemeClr val="tx1"/>
                </a:solidFill>
                <a:latin typeface="Baskerville Old Face" panose="02020602080505020303" pitchFamily="18" charset="77"/>
              </a:rPr>
              <a:t>Visitou o Museu Gulbenkian?</a:t>
            </a:r>
          </a:p>
          <a:p>
            <a:r>
              <a:rPr lang="pt-PT" sz="1600" dirty="0">
                <a:solidFill>
                  <a:schemeClr val="tx1"/>
                </a:solidFill>
                <a:latin typeface="Baskerville Old Face" panose="02020602080505020303" pitchFamily="18" charset="77"/>
              </a:rPr>
              <a:t>Leva-me a casa?</a:t>
            </a:r>
          </a:p>
          <a:p>
            <a:r>
              <a:rPr lang="pt-PT" sz="1600" dirty="0">
                <a:solidFill>
                  <a:schemeClr val="tx1"/>
                </a:solidFill>
                <a:latin typeface="Baskerville Old Face" panose="02020602080505020303" pitchFamily="18" charset="77"/>
              </a:rPr>
              <a:t>Limpaste o teu quarto?</a:t>
            </a:r>
          </a:p>
          <a:p>
            <a:r>
              <a:rPr lang="pt-PT" sz="1600" dirty="0">
                <a:solidFill>
                  <a:schemeClr val="tx1"/>
                </a:solidFill>
                <a:latin typeface="Baskerville Old Face" panose="02020602080505020303" pitchFamily="18" charset="77"/>
              </a:rPr>
              <a:t>Mostrou as fotografias?</a:t>
            </a:r>
          </a:p>
          <a:p>
            <a:r>
              <a:rPr lang="pt-PT" sz="1600" dirty="0">
                <a:solidFill>
                  <a:schemeClr val="tx1"/>
                </a:solidFill>
                <a:latin typeface="Baskerville Old Face" panose="02020602080505020303" pitchFamily="18" charset="77"/>
              </a:rPr>
              <a:t>Apanhou as laranjas todas?</a:t>
            </a:r>
          </a:p>
          <a:p>
            <a:r>
              <a:rPr lang="pt-PT" sz="1600" dirty="0">
                <a:solidFill>
                  <a:schemeClr val="tx1"/>
                </a:solidFill>
                <a:latin typeface="Baskerville Old Face" panose="02020602080505020303" pitchFamily="18" charset="77"/>
              </a:rPr>
              <a:t>Viu-nos na praia de Troia?</a:t>
            </a:r>
          </a:p>
          <a:p>
            <a:r>
              <a:rPr lang="pt-PT" sz="1600" dirty="0">
                <a:solidFill>
                  <a:schemeClr val="tx1"/>
                </a:solidFill>
                <a:latin typeface="Baskerville Old Face" panose="02020602080505020303" pitchFamily="18" charset="77"/>
              </a:rPr>
              <a:t>Encontrou os seus amigos?</a:t>
            </a:r>
          </a:p>
          <a:p>
            <a:r>
              <a:rPr lang="pt-PT" sz="1600" dirty="0">
                <a:solidFill>
                  <a:schemeClr val="tx1"/>
                </a:solidFill>
                <a:latin typeface="Baskerville Old Face" panose="02020602080505020303" pitchFamily="18" charset="77"/>
              </a:rPr>
              <a:t>Trouxeste os livros que te pedi?</a:t>
            </a:r>
          </a:p>
          <a:p>
            <a:r>
              <a:rPr lang="pt-PT" sz="1600" dirty="0">
                <a:solidFill>
                  <a:schemeClr val="tx1"/>
                </a:solidFill>
                <a:latin typeface="Baskerville Old Face" panose="02020602080505020303" pitchFamily="18" charset="77"/>
              </a:rPr>
              <a:t>Entregou a carta à minha amiga?</a:t>
            </a:r>
          </a:p>
          <a:p>
            <a:r>
              <a:rPr lang="pt-PT" sz="1600" dirty="0">
                <a:solidFill>
                  <a:schemeClr val="tx1"/>
                </a:solidFill>
                <a:latin typeface="Baskerville Old Face" panose="02020602080505020303" pitchFamily="18" charset="77"/>
              </a:rPr>
              <a:t>Tomou o comprimido?</a:t>
            </a:r>
          </a:p>
          <a:p>
            <a:r>
              <a:rPr lang="pt-PT" sz="1600" dirty="0">
                <a:solidFill>
                  <a:schemeClr val="tx1"/>
                </a:solidFill>
                <a:latin typeface="Baskerville Old Face" panose="02020602080505020303" pitchFamily="18" charset="77"/>
              </a:rPr>
              <a:t>Leste a carta da Marta?</a:t>
            </a:r>
          </a:p>
          <a:p>
            <a:r>
              <a:rPr lang="pt-PT" sz="1600" dirty="0">
                <a:solidFill>
                  <a:schemeClr val="tx1"/>
                </a:solidFill>
                <a:latin typeface="Baskerville Old Face" panose="02020602080505020303" pitchFamily="18" charset="77"/>
              </a:rPr>
              <a:t>Viste o filme ontem?</a:t>
            </a:r>
          </a:p>
          <a:p>
            <a:r>
              <a:rPr lang="pt-PT" sz="1600" dirty="0">
                <a:solidFill>
                  <a:schemeClr val="tx1"/>
                </a:solidFill>
                <a:latin typeface="Baskerville Old Face" panose="02020602080505020303" pitchFamily="18" charset="77"/>
              </a:rPr>
              <a:t>Teve o exame na semana passada?</a:t>
            </a:r>
          </a:p>
          <a:p>
            <a:r>
              <a:rPr lang="pt-PT" sz="1600" dirty="0">
                <a:solidFill>
                  <a:schemeClr val="tx1"/>
                </a:solidFill>
                <a:latin typeface="Baskerville Old Face" panose="02020602080505020303" pitchFamily="18" charset="77"/>
              </a:rPr>
              <a:t>Deu a carta à Marta?</a:t>
            </a:r>
          </a:p>
          <a:p>
            <a:endParaRPr lang="pt-PT" sz="1600" dirty="0">
              <a:solidFill>
                <a:schemeClr val="tx1"/>
              </a:solidFill>
              <a:latin typeface="Baskerville Old Face" panose="02020602080505020303" pitchFamily="18" charset="77"/>
            </a:endParaRPr>
          </a:p>
        </p:txBody>
      </p:sp>
    </p:spTree>
    <p:extLst>
      <p:ext uri="{BB962C8B-B14F-4D97-AF65-F5344CB8AC3E}">
        <p14:creationId xmlns:p14="http://schemas.microsoft.com/office/powerpoint/2010/main" val="397236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50" y="198830"/>
            <a:ext cx="7363500" cy="5336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Coloquem as frases no pretérito perfeito simples</a:t>
            </a:r>
          </a:p>
        </p:txBody>
      </p:sp>
      <p:sp>
        <p:nvSpPr>
          <p:cNvPr id="7" name="CasellaDiTesto 6">
            <a:extLst>
              <a:ext uri="{FF2B5EF4-FFF2-40B4-BE49-F238E27FC236}">
                <a16:creationId xmlns:a16="http://schemas.microsoft.com/office/drawing/2014/main" id="{8B8D958B-3656-8841-9AA5-13986A2E22A0}"/>
              </a:ext>
            </a:extLst>
          </p:cNvPr>
          <p:cNvSpPr txBox="1"/>
          <p:nvPr/>
        </p:nvSpPr>
        <p:spPr>
          <a:xfrm>
            <a:off x="1073426" y="732443"/>
            <a:ext cx="6997148" cy="4118563"/>
          </a:xfrm>
          <a:prstGeom prst="rect">
            <a:avLst/>
          </a:prstGeom>
          <a:noFill/>
        </p:spPr>
        <p:txBody>
          <a:bodyPr wrap="square" rtlCol="0">
            <a:spAutoFit/>
          </a:bodyPr>
          <a:lstStyle/>
          <a:p>
            <a:pPr>
              <a:lnSpc>
                <a:spcPct val="150000"/>
              </a:lnSpc>
            </a:pPr>
            <a:r>
              <a:rPr lang="pt-PT" sz="1600" dirty="0">
                <a:solidFill>
                  <a:schemeClr val="tx1"/>
                </a:solidFill>
                <a:latin typeface="Baskerville Old Face" panose="02020602080505020303" pitchFamily="18" charset="77"/>
              </a:rPr>
              <a:t>Ir ao Museu de Arte Antiga.</a:t>
            </a:r>
          </a:p>
          <a:p>
            <a:pPr>
              <a:lnSpc>
                <a:spcPct val="150000"/>
              </a:lnSpc>
            </a:pPr>
            <a:r>
              <a:rPr lang="pt-PT" sz="1600" dirty="0">
                <a:solidFill>
                  <a:schemeClr val="tx1"/>
                </a:solidFill>
                <a:latin typeface="Baskerville Old Face" panose="02020602080505020303" pitchFamily="18" charset="77"/>
              </a:rPr>
              <a:t>Ir ao Museu do Azulejo.</a:t>
            </a:r>
          </a:p>
          <a:p>
            <a:pPr>
              <a:lnSpc>
                <a:spcPct val="150000"/>
              </a:lnSpc>
            </a:pPr>
            <a:r>
              <a:rPr lang="pt-PT" sz="1600" dirty="0">
                <a:solidFill>
                  <a:schemeClr val="tx1"/>
                </a:solidFill>
                <a:latin typeface="Baskerville Old Face" panose="02020602080505020303" pitchFamily="18" charset="77"/>
              </a:rPr>
              <a:t>Visitar o Parque das Nações e o Oceanário.</a:t>
            </a:r>
          </a:p>
          <a:p>
            <a:pPr>
              <a:lnSpc>
                <a:spcPct val="150000"/>
              </a:lnSpc>
            </a:pPr>
            <a:r>
              <a:rPr lang="pt-PT" sz="1600" dirty="0">
                <a:solidFill>
                  <a:schemeClr val="tx1"/>
                </a:solidFill>
                <a:latin typeface="Baskerville Old Face" panose="02020602080505020303" pitchFamily="18" charset="77"/>
              </a:rPr>
              <a:t>Ir de comboio a Sintra e visitar o Palácio Real.</a:t>
            </a:r>
          </a:p>
          <a:p>
            <a:pPr>
              <a:lnSpc>
                <a:spcPct val="150000"/>
              </a:lnSpc>
            </a:pPr>
            <a:r>
              <a:rPr lang="pt-PT" sz="1600" dirty="0">
                <a:solidFill>
                  <a:schemeClr val="tx1"/>
                </a:solidFill>
                <a:latin typeface="Baskerville Old Face" panose="02020602080505020303" pitchFamily="18" charset="77"/>
              </a:rPr>
              <a:t>Passar um dia na Costa da Caparica.</a:t>
            </a:r>
          </a:p>
          <a:p>
            <a:pPr>
              <a:lnSpc>
                <a:spcPct val="150000"/>
              </a:lnSpc>
            </a:pPr>
            <a:r>
              <a:rPr lang="pt-PT" sz="1600" dirty="0">
                <a:solidFill>
                  <a:schemeClr val="tx1"/>
                </a:solidFill>
                <a:latin typeface="Baskerville Old Face" panose="02020602080505020303" pitchFamily="18" charset="77"/>
              </a:rPr>
              <a:t>Ir a Belém e visitar o Mosteiro dos Jerónimos.</a:t>
            </a:r>
          </a:p>
          <a:p>
            <a:pPr>
              <a:lnSpc>
                <a:spcPct val="150000"/>
              </a:lnSpc>
            </a:pPr>
            <a:r>
              <a:rPr lang="pt-PT" sz="1600" dirty="0">
                <a:solidFill>
                  <a:schemeClr val="tx1"/>
                </a:solidFill>
                <a:latin typeface="Baskerville Old Face" panose="02020602080505020303" pitchFamily="18" charset="77"/>
              </a:rPr>
              <a:t>Ver uma exposição no Centro Cultural de Belém.</a:t>
            </a:r>
          </a:p>
          <a:p>
            <a:pPr>
              <a:lnSpc>
                <a:spcPct val="150000"/>
              </a:lnSpc>
            </a:pPr>
            <a:r>
              <a:rPr lang="pt-PT" sz="1600" dirty="0">
                <a:solidFill>
                  <a:schemeClr val="tx1"/>
                </a:solidFill>
                <a:latin typeface="Baskerville Old Face" panose="02020602080505020303" pitchFamily="18" charset="77"/>
              </a:rPr>
              <a:t>Ir uma noite aos bares das Docas.</a:t>
            </a:r>
          </a:p>
          <a:p>
            <a:pPr>
              <a:lnSpc>
                <a:spcPct val="150000"/>
              </a:lnSpc>
            </a:pPr>
            <a:r>
              <a:rPr lang="pt-PT" sz="1600" dirty="0">
                <a:solidFill>
                  <a:schemeClr val="tx1"/>
                </a:solidFill>
                <a:latin typeface="Baskerville Old Face" panose="02020602080505020303" pitchFamily="18" charset="77"/>
              </a:rPr>
              <a:t>Passear por Alfama e subir ao Castelo de São Jorge.</a:t>
            </a:r>
          </a:p>
          <a:p>
            <a:pPr>
              <a:lnSpc>
                <a:spcPct val="150000"/>
              </a:lnSpc>
            </a:pPr>
            <a:r>
              <a:rPr lang="pt-PT" sz="1600" dirty="0">
                <a:solidFill>
                  <a:schemeClr val="tx1"/>
                </a:solidFill>
                <a:latin typeface="Baskerville Old Face" panose="02020602080505020303" pitchFamily="18" charset="77"/>
              </a:rPr>
              <a:t>Fazer uma visita ao Jardim Zoológico.</a:t>
            </a:r>
          </a:p>
          <a:p>
            <a:pPr>
              <a:lnSpc>
                <a:spcPct val="150000"/>
              </a:lnSpc>
            </a:pPr>
            <a:r>
              <a:rPr lang="pt-PT" sz="1600" dirty="0">
                <a:solidFill>
                  <a:schemeClr val="tx1"/>
                </a:solidFill>
                <a:latin typeface="Baskerville Old Face" panose="02020602080505020303" pitchFamily="18" charset="77"/>
              </a:rPr>
              <a:t>Ir ao Centro Comercial Colombo.</a:t>
            </a:r>
          </a:p>
        </p:txBody>
      </p:sp>
    </p:spTree>
    <p:extLst>
      <p:ext uri="{BB962C8B-B14F-4D97-AF65-F5344CB8AC3E}">
        <p14:creationId xmlns:p14="http://schemas.microsoft.com/office/powerpoint/2010/main" val="224541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337683" y="258166"/>
            <a:ext cx="4468634" cy="480061"/>
          </a:xfrm>
          <a:prstGeom prst="rect">
            <a:avLst/>
          </a:prstGeom>
        </p:spPr>
        <p:txBody>
          <a:bodyPr spcFirstLastPara="1" wrap="square" lIns="91425" tIns="91425" rIns="91425" bIns="91425" anchor="b" anchorCtr="0">
            <a:noAutofit/>
          </a:bodyPr>
          <a:lstStyle/>
          <a:p>
            <a:pPr lvl="0"/>
            <a:r>
              <a:rPr lang="pt-PT" dirty="0"/>
              <a:t>VOCABULÁRIO: expressões</a:t>
            </a:r>
          </a:p>
        </p:txBody>
      </p:sp>
      <p:sp>
        <p:nvSpPr>
          <p:cNvPr id="2" name="CasellaDiTesto 1">
            <a:extLst>
              <a:ext uri="{FF2B5EF4-FFF2-40B4-BE49-F238E27FC236}">
                <a16:creationId xmlns:a16="http://schemas.microsoft.com/office/drawing/2014/main" id="{245DC238-3C2C-A44B-A319-32457EEF69B5}"/>
              </a:ext>
            </a:extLst>
          </p:cNvPr>
          <p:cNvSpPr txBox="1"/>
          <p:nvPr/>
        </p:nvSpPr>
        <p:spPr>
          <a:xfrm>
            <a:off x="2822713" y="2138901"/>
            <a:ext cx="184731" cy="307777"/>
          </a:xfrm>
          <a:prstGeom prst="rect">
            <a:avLst/>
          </a:prstGeom>
          <a:noFill/>
        </p:spPr>
        <p:txBody>
          <a:bodyPr wrap="none" rtlCol="0">
            <a:spAutoFit/>
          </a:bodyPr>
          <a:lstStyle/>
          <a:p>
            <a:endParaRPr lang="it-IT" dirty="0"/>
          </a:p>
        </p:txBody>
      </p:sp>
      <p:sp>
        <p:nvSpPr>
          <p:cNvPr id="7" name="CasellaDiTesto 6">
            <a:extLst>
              <a:ext uri="{FF2B5EF4-FFF2-40B4-BE49-F238E27FC236}">
                <a16:creationId xmlns:a16="http://schemas.microsoft.com/office/drawing/2014/main" id="{57A9E4AC-D1B3-2145-88E5-4ECB62B238F1}"/>
              </a:ext>
            </a:extLst>
          </p:cNvPr>
          <p:cNvSpPr txBox="1"/>
          <p:nvPr/>
        </p:nvSpPr>
        <p:spPr>
          <a:xfrm>
            <a:off x="2556399" y="969894"/>
            <a:ext cx="4031202" cy="2645789"/>
          </a:xfrm>
          <a:prstGeom prst="rect">
            <a:avLst/>
          </a:prstGeom>
          <a:noFill/>
        </p:spPr>
        <p:txBody>
          <a:bodyPr wrap="square" rtlCol="0">
            <a:spAutoFit/>
          </a:bodyPr>
          <a:lstStyle/>
          <a:p>
            <a:pPr algn="ctr">
              <a:lnSpc>
                <a:spcPct val="150000"/>
              </a:lnSpc>
            </a:pPr>
            <a:r>
              <a:rPr lang="pt-PT" dirty="0">
                <a:solidFill>
                  <a:schemeClr val="tx1"/>
                </a:solidFill>
                <a:latin typeface="Baskerville Old Face" panose="02020602080505020303" pitchFamily="18" charset="77"/>
              </a:rPr>
              <a:t>Tive muitas saudades</a:t>
            </a:r>
          </a:p>
          <a:p>
            <a:pPr algn="ctr">
              <a:lnSpc>
                <a:spcPct val="150000"/>
              </a:lnSpc>
            </a:pPr>
            <a:r>
              <a:rPr lang="pt-PT" dirty="0">
                <a:solidFill>
                  <a:schemeClr val="tx1"/>
                </a:solidFill>
                <a:latin typeface="Baskerville Old Face" panose="02020602080505020303" pitchFamily="18" charset="77"/>
              </a:rPr>
              <a:t>...como é habitual.</a:t>
            </a:r>
          </a:p>
          <a:p>
            <a:pPr algn="ctr">
              <a:lnSpc>
                <a:spcPct val="150000"/>
              </a:lnSpc>
            </a:pPr>
            <a:r>
              <a:rPr lang="pt-PT" dirty="0">
                <a:solidFill>
                  <a:schemeClr val="tx1"/>
                </a:solidFill>
                <a:latin typeface="Baskerville Old Face" panose="02020602080505020303" pitchFamily="18" charset="77"/>
              </a:rPr>
              <a:t>...como de costume.</a:t>
            </a:r>
          </a:p>
          <a:p>
            <a:pPr algn="ctr">
              <a:lnSpc>
                <a:spcPct val="150000"/>
              </a:lnSpc>
            </a:pPr>
            <a:r>
              <a:rPr lang="pt-PT" dirty="0">
                <a:solidFill>
                  <a:schemeClr val="tx1"/>
                </a:solidFill>
                <a:latin typeface="Baskerville Old Face" panose="02020602080505020303" pitchFamily="18" charset="77"/>
              </a:rPr>
              <a:t>Vais, não vais?</a:t>
            </a:r>
          </a:p>
          <a:p>
            <a:pPr algn="ctr">
              <a:lnSpc>
                <a:spcPct val="150000"/>
              </a:lnSpc>
            </a:pPr>
            <a:r>
              <a:rPr lang="pt-PT" dirty="0">
                <a:solidFill>
                  <a:schemeClr val="tx1"/>
                </a:solidFill>
                <a:latin typeface="Baskerville Old Face" panose="02020602080505020303" pitchFamily="18" charset="77"/>
              </a:rPr>
              <a:t>Bom, vou terminar aqui.</a:t>
            </a:r>
          </a:p>
          <a:p>
            <a:pPr algn="ctr">
              <a:lnSpc>
                <a:spcPct val="150000"/>
              </a:lnSpc>
            </a:pPr>
            <a:r>
              <a:rPr lang="pt-PT" dirty="0">
                <a:solidFill>
                  <a:schemeClr val="tx1"/>
                </a:solidFill>
                <a:latin typeface="Baskerville Old Face" panose="02020602080505020303" pitchFamily="18" charset="77"/>
              </a:rPr>
              <a:t>Foi giro! Foi giríssimo!</a:t>
            </a:r>
          </a:p>
          <a:p>
            <a:pPr algn="ctr">
              <a:lnSpc>
                <a:spcPct val="150000"/>
              </a:lnSpc>
            </a:pPr>
            <a:r>
              <a:rPr lang="pt-PT" dirty="0">
                <a:solidFill>
                  <a:schemeClr val="tx1"/>
                </a:solidFill>
                <a:latin typeface="Baskerville Old Face" panose="02020602080505020303" pitchFamily="18" charset="77"/>
              </a:rPr>
              <a:t>É claro que...</a:t>
            </a:r>
          </a:p>
          <a:p>
            <a:pPr algn="ctr">
              <a:lnSpc>
                <a:spcPct val="150000"/>
              </a:lnSpc>
            </a:pPr>
            <a:r>
              <a:rPr lang="pt-PT" dirty="0">
                <a:solidFill>
                  <a:schemeClr val="tx1"/>
                </a:solidFill>
                <a:latin typeface="Baskerville Old Face" panose="02020602080505020303" pitchFamily="18" charset="77"/>
              </a:rPr>
              <a:t>Um bocado (um bocadinho)</a:t>
            </a:r>
          </a:p>
        </p:txBody>
      </p:sp>
    </p:spTree>
    <p:extLst>
      <p:ext uri="{BB962C8B-B14F-4D97-AF65-F5344CB8AC3E}">
        <p14:creationId xmlns:p14="http://schemas.microsoft.com/office/powerpoint/2010/main" val="105711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a16="http://schemas.microsoft.com/office/drawing/2014/main" id="{245DC238-3C2C-A44B-A319-32457EEF69B5}"/>
              </a:ext>
            </a:extLst>
          </p:cNvPr>
          <p:cNvSpPr txBox="1"/>
          <p:nvPr/>
        </p:nvSpPr>
        <p:spPr>
          <a:xfrm>
            <a:off x="2822713" y="2138901"/>
            <a:ext cx="184731" cy="307777"/>
          </a:xfrm>
          <a:prstGeom prst="rect">
            <a:avLst/>
          </a:prstGeom>
          <a:noFill/>
        </p:spPr>
        <p:txBody>
          <a:bodyPr wrap="none" rtlCol="0">
            <a:spAutoFit/>
          </a:bodyPr>
          <a:lstStyle/>
          <a:p>
            <a:endParaRPr lang="it-IT" dirty="0"/>
          </a:p>
        </p:txBody>
      </p:sp>
      <p:sp>
        <p:nvSpPr>
          <p:cNvPr id="6" name="Google Shape;94;p17">
            <a:extLst>
              <a:ext uri="{FF2B5EF4-FFF2-40B4-BE49-F238E27FC236}">
                <a16:creationId xmlns:a16="http://schemas.microsoft.com/office/drawing/2014/main" id="{600290B0-8656-564E-9DE0-48E365A0E7D2}"/>
              </a:ext>
            </a:extLst>
          </p:cNvPr>
          <p:cNvSpPr txBox="1">
            <a:spLocks noGrp="1"/>
          </p:cNvSpPr>
          <p:nvPr>
            <p:ph type="title"/>
          </p:nvPr>
        </p:nvSpPr>
        <p:spPr>
          <a:xfrm>
            <a:off x="2572245" y="262085"/>
            <a:ext cx="3999509" cy="993456"/>
          </a:xfrm>
          <a:prstGeom prst="rect">
            <a:avLst/>
          </a:prstGeom>
        </p:spPr>
        <p:txBody>
          <a:bodyPr spcFirstLastPara="1" wrap="square" lIns="91425" tIns="91425" rIns="91425" bIns="91425" anchor="b" anchorCtr="0">
            <a:noAutofit/>
          </a:bodyPr>
          <a:lstStyle/>
          <a:p>
            <a:pPr lvl="0"/>
            <a:r>
              <a:rPr lang="pt-PT" dirty="0"/>
              <a:t>PRONÚNCIA</a:t>
            </a:r>
            <a:br>
              <a:rPr lang="pt-PT" dirty="0"/>
            </a:br>
            <a:r>
              <a:rPr lang="pt-PT" dirty="0"/>
              <a:t>PORTUGUÊS COM SUSANA</a:t>
            </a:r>
          </a:p>
        </p:txBody>
      </p:sp>
      <p:pic>
        <p:nvPicPr>
          <p:cNvPr id="3" name="Elementi multimediali online 2" descr="28 Palavras mágicas para falares perfeitamente português europeu - Pronunciar Português SEM ERROS">
            <a:hlinkClick r:id="" action="ppaction://media"/>
            <a:extLst>
              <a:ext uri="{FF2B5EF4-FFF2-40B4-BE49-F238E27FC236}">
                <a16:creationId xmlns:a16="http://schemas.microsoft.com/office/drawing/2014/main" id="{D010B741-AE0C-8844-A18D-A098FE560B0E}"/>
              </a:ext>
            </a:extLst>
          </p:cNvPr>
          <p:cNvPicPr>
            <a:picLocks noRot="1" noChangeAspect="1"/>
          </p:cNvPicPr>
          <p:nvPr>
            <a:videoFile r:link="rId1"/>
          </p:nvPr>
        </p:nvPicPr>
        <p:blipFill>
          <a:blip r:embed="rId4"/>
          <a:stretch>
            <a:fillRect/>
          </a:stretch>
        </p:blipFill>
        <p:spPr>
          <a:xfrm>
            <a:off x="1497026" y="1319917"/>
            <a:ext cx="6149948" cy="3474720"/>
          </a:xfrm>
          <a:prstGeom prst="rect">
            <a:avLst/>
          </a:prstGeom>
        </p:spPr>
      </p:pic>
    </p:spTree>
    <p:extLst>
      <p:ext uri="{BB962C8B-B14F-4D97-AF65-F5344CB8AC3E}">
        <p14:creationId xmlns:p14="http://schemas.microsoft.com/office/powerpoint/2010/main" val="12182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35"/>
          <p:cNvSpPr txBox="1">
            <a:spLocks noGrp="1"/>
          </p:cNvSpPr>
          <p:nvPr>
            <p:ph type="ctrTitle" idx="4294967295"/>
          </p:nvPr>
        </p:nvSpPr>
        <p:spPr>
          <a:xfrm>
            <a:off x="1275150" y="2432850"/>
            <a:ext cx="6593700" cy="7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solidFill>
                  <a:srgbClr val="C3CED9"/>
                </a:solidFill>
              </a:rPr>
              <a:t>OBRIGADA!</a:t>
            </a:r>
            <a:endParaRPr sz="3600" dirty="0">
              <a:solidFill>
                <a:srgbClr val="C3CED9"/>
              </a:solidFill>
            </a:endParaRPr>
          </a:p>
        </p:txBody>
      </p:sp>
      <p:sp>
        <p:nvSpPr>
          <p:cNvPr id="290" name="Google Shape;290;p35"/>
          <p:cNvSpPr txBox="1">
            <a:spLocks noGrp="1"/>
          </p:cNvSpPr>
          <p:nvPr>
            <p:ph type="subTitle" idx="4294967295"/>
          </p:nvPr>
        </p:nvSpPr>
        <p:spPr>
          <a:xfrm>
            <a:off x="1275150" y="3028052"/>
            <a:ext cx="6593700" cy="1380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err="1">
                <a:latin typeface="Baskerville Old Face" panose="02020602080505020303" pitchFamily="18" charset="77"/>
              </a:rPr>
              <a:t>Dúvidas</a:t>
            </a:r>
            <a:r>
              <a:rPr lang="en" b="1" dirty="0">
                <a:latin typeface="Baskerville Old Face" panose="02020602080505020303" pitchFamily="18" charset="77"/>
              </a:rPr>
              <a:t>?</a:t>
            </a:r>
            <a:endParaRPr b="1" dirty="0">
              <a:latin typeface="Baskerville Old Face" panose="02020602080505020303" pitchFamily="18" charset="77"/>
            </a:endParaRPr>
          </a:p>
          <a:p>
            <a:pPr marL="0" lvl="0" indent="0" algn="ctr" rtl="0">
              <a:spcBef>
                <a:spcPts val="600"/>
              </a:spcBef>
              <a:spcAft>
                <a:spcPts val="0"/>
              </a:spcAft>
              <a:buClr>
                <a:schemeClr val="dk1"/>
              </a:buClr>
              <a:buSzPts val="1100"/>
              <a:buFont typeface="Arial"/>
              <a:buNone/>
            </a:pPr>
            <a:r>
              <a:rPr lang="en" dirty="0" err="1">
                <a:latin typeface="Baskerville Old Face" panose="02020602080505020303" pitchFamily="18" charset="77"/>
              </a:rPr>
              <a:t>Não</a:t>
            </a:r>
            <a:r>
              <a:rPr lang="en" dirty="0">
                <a:latin typeface="Baskerville Old Face" panose="02020602080505020303" pitchFamily="18" charset="77"/>
              </a:rPr>
              <a:t> </a:t>
            </a:r>
            <a:r>
              <a:rPr lang="en" dirty="0" err="1">
                <a:latin typeface="Baskerville Old Face" panose="02020602080505020303" pitchFamily="18" charset="77"/>
              </a:rPr>
              <a:t>hesitem</a:t>
            </a:r>
            <a:r>
              <a:rPr lang="en" dirty="0">
                <a:latin typeface="Baskerville Old Face" panose="02020602080505020303" pitchFamily="18" charset="77"/>
              </a:rPr>
              <a:t> </a:t>
            </a:r>
            <a:r>
              <a:rPr lang="en" dirty="0" err="1">
                <a:latin typeface="Baskerville Old Face" panose="02020602080505020303" pitchFamily="18" charset="77"/>
              </a:rPr>
              <a:t>em</a:t>
            </a:r>
            <a:r>
              <a:rPr lang="en" dirty="0">
                <a:latin typeface="Baskerville Old Face" panose="02020602080505020303" pitchFamily="18" charset="77"/>
              </a:rPr>
              <a:t> </a:t>
            </a:r>
            <a:r>
              <a:rPr lang="en" dirty="0" err="1">
                <a:latin typeface="Baskerville Old Face" panose="02020602080505020303" pitchFamily="18" charset="77"/>
              </a:rPr>
              <a:t>fazer</a:t>
            </a:r>
            <a:r>
              <a:rPr lang="en" dirty="0">
                <a:latin typeface="Baskerville Old Face" panose="02020602080505020303" pitchFamily="18" charset="77"/>
              </a:rPr>
              <a:t> </a:t>
            </a:r>
            <a:r>
              <a:rPr lang="en" dirty="0" err="1">
                <a:latin typeface="Baskerville Old Face" panose="02020602080505020303" pitchFamily="18" charset="77"/>
              </a:rPr>
              <a:t>perguntas</a:t>
            </a:r>
            <a:r>
              <a:rPr lang="en" dirty="0">
                <a:latin typeface="Baskerville Old Face" panose="02020602080505020303" pitchFamily="18" charset="77"/>
              </a:rPr>
              <a:t>! </a:t>
            </a:r>
          </a:p>
          <a:p>
            <a:pPr marL="0" lvl="0" indent="0" algn="ctr" rtl="0">
              <a:spcBef>
                <a:spcPts val="600"/>
              </a:spcBef>
              <a:spcAft>
                <a:spcPts val="0"/>
              </a:spcAft>
              <a:buClr>
                <a:schemeClr val="dk1"/>
              </a:buClr>
              <a:buSzPts val="1100"/>
              <a:buFont typeface="Arial"/>
              <a:buNone/>
            </a:pPr>
            <a:r>
              <a:rPr lang="en" dirty="0" err="1">
                <a:latin typeface="Baskerville Old Face" panose="02020602080505020303" pitchFamily="18" charset="77"/>
              </a:rPr>
              <a:t>Podem</a:t>
            </a:r>
            <a:r>
              <a:rPr lang="en" dirty="0">
                <a:latin typeface="Baskerville Old Face" panose="02020602080505020303" pitchFamily="18" charset="77"/>
              </a:rPr>
              <a:t> </a:t>
            </a:r>
            <a:r>
              <a:rPr lang="en" dirty="0" err="1">
                <a:latin typeface="Baskerville Old Face" panose="02020602080505020303" pitchFamily="18" charset="77"/>
              </a:rPr>
              <a:t>contactar</a:t>
            </a:r>
            <a:r>
              <a:rPr lang="en" dirty="0">
                <a:latin typeface="Baskerville Old Face" panose="02020602080505020303" pitchFamily="18" charset="77"/>
              </a:rPr>
              <a:t>-me </a:t>
            </a:r>
            <a:r>
              <a:rPr lang="en" dirty="0" err="1">
                <a:latin typeface="Baskerville Old Face" panose="02020602080505020303" pitchFamily="18" charset="77"/>
              </a:rPr>
              <a:t>aqui</a:t>
            </a:r>
            <a:r>
              <a:rPr lang="en" dirty="0">
                <a:latin typeface="Baskerville Old Face" panose="02020602080505020303" pitchFamily="18" charset="77"/>
              </a:rPr>
              <a:t>: </a:t>
            </a:r>
            <a:r>
              <a:rPr lang="en" b="1" dirty="0" err="1">
                <a:latin typeface="Baskerville Old Face" panose="02020602080505020303" pitchFamily="18" charset="77"/>
              </a:rPr>
              <a:t>manzatoelena@gmail.com</a:t>
            </a:r>
            <a:endParaRPr b="1" dirty="0">
              <a:latin typeface="Baskerville Old Face" panose="02020602080505020303" pitchFamily="18" charset="77"/>
            </a:endParaRPr>
          </a:p>
        </p:txBody>
      </p:sp>
      <p:sp>
        <p:nvSpPr>
          <p:cNvPr id="291" name="Google Shape;291;p35"/>
          <p:cNvSpPr/>
          <p:nvPr/>
        </p:nvSpPr>
        <p:spPr>
          <a:xfrm>
            <a:off x="3759751" y="879350"/>
            <a:ext cx="1624516" cy="1496748"/>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CasellaDiTesto 1">
            <a:extLst>
              <a:ext uri="{FF2B5EF4-FFF2-40B4-BE49-F238E27FC236}">
                <a16:creationId xmlns:a16="http://schemas.microsoft.com/office/drawing/2014/main" id="{65A13FC2-9769-3749-AE8A-64528458C0E7}"/>
              </a:ext>
            </a:extLst>
          </p:cNvPr>
          <p:cNvSpPr txBox="1"/>
          <p:nvPr/>
        </p:nvSpPr>
        <p:spPr>
          <a:xfrm>
            <a:off x="310101" y="432703"/>
            <a:ext cx="8523798" cy="4278094"/>
          </a:xfrm>
          <a:prstGeom prst="rect">
            <a:avLst/>
          </a:prstGeom>
          <a:noFill/>
        </p:spPr>
        <p:txBody>
          <a:bodyPr wrap="square" rtlCol="0">
            <a:spAutoFit/>
          </a:bodyPr>
          <a:lstStyle/>
          <a:p>
            <a:r>
              <a:rPr lang="pt-PT" sz="1600" dirty="0">
                <a:solidFill>
                  <a:schemeClr val="tx1"/>
                </a:solidFill>
                <a:latin typeface="Baskerville Old Face" panose="02020602080505020303" pitchFamily="18" charset="77"/>
              </a:rPr>
              <a:t>Mentes geniais</a:t>
            </a:r>
          </a:p>
          <a:p>
            <a:r>
              <a:rPr lang="pt-PT" sz="1600" dirty="0">
                <a:solidFill>
                  <a:schemeClr val="tx1"/>
                </a:solidFill>
                <a:latin typeface="Baskerville Old Face" panose="02020602080505020303" pitchFamily="18" charset="77"/>
              </a:rPr>
              <a:t>O italiano Leonardo da Vinci, um dos maiores gênios de todos os tempos, viveu de 1452 a 1519. Tornou-se conhecido como pintor e sua obra mais famosa é o quadro Mona Lisa. Ele também foi escultor, arquiteto, físico, urbanista, mecânico, geólogo, cartógrafo, engenheiro, botânico e químico.</a:t>
            </a:r>
          </a:p>
          <a:p>
            <a:r>
              <a:rPr lang="pt-PT" sz="1600" dirty="0">
                <a:solidFill>
                  <a:schemeClr val="tx1"/>
                </a:solidFill>
                <a:latin typeface="Baskerville Old Face" panose="02020602080505020303" pitchFamily="18" charset="77"/>
              </a:rPr>
              <a:t>Já o estadunidense Thomas Edison, que viveu 84 anos, é até hoje o recordista mundial em inventos: 1093. O mais famoso deles é a lâmpada elétrica.</a:t>
            </a:r>
          </a:p>
          <a:p>
            <a:endParaRPr lang="pt-PT" sz="1600" dirty="0">
              <a:solidFill>
                <a:schemeClr val="tx1"/>
              </a:solidFill>
              <a:latin typeface="Baskerville Old Face" panose="02020602080505020303" pitchFamily="18" charset="77"/>
            </a:endParaRPr>
          </a:p>
          <a:p>
            <a:r>
              <a:rPr lang="pt-PT" sz="1600" dirty="0">
                <a:solidFill>
                  <a:schemeClr val="tx1"/>
                </a:solidFill>
                <a:latin typeface="Baskerville Old Face" panose="02020602080505020303" pitchFamily="18" charset="77"/>
              </a:rPr>
              <a:t>Disfarces de bichos</a:t>
            </a:r>
          </a:p>
          <a:p>
            <a:r>
              <a:rPr lang="pt-PT" sz="1600" dirty="0">
                <a:solidFill>
                  <a:schemeClr val="tx1"/>
                </a:solidFill>
                <a:latin typeface="Baskerville Old Face" panose="02020602080505020303" pitchFamily="18" charset="77"/>
              </a:rPr>
              <a:t>Você já tentou pegar um </a:t>
            </a:r>
            <a:r>
              <a:rPr lang="pt-PT" sz="1600" dirty="0" err="1">
                <a:solidFill>
                  <a:schemeClr val="tx1"/>
                </a:solidFill>
                <a:latin typeface="Baskerville Old Face" panose="02020602080505020303" pitchFamily="18" charset="77"/>
              </a:rPr>
              <a:t>galhinho</a:t>
            </a:r>
            <a:r>
              <a:rPr lang="pt-PT" sz="1600" dirty="0">
                <a:solidFill>
                  <a:schemeClr val="tx1"/>
                </a:solidFill>
                <a:latin typeface="Baskerville Old Face" panose="02020602080505020303" pitchFamily="18" charset="77"/>
              </a:rPr>
              <a:t> seco e ele virou bicho, abriu asas e voou? Se isso aconteceu é porque o graveto era um inseto conhecido como “bicho-pau”. Ele é tão parecido com o </a:t>
            </a:r>
            <a:r>
              <a:rPr lang="pt-PT" sz="1600" dirty="0" err="1">
                <a:solidFill>
                  <a:schemeClr val="tx1"/>
                </a:solidFill>
                <a:latin typeface="Baskerville Old Face" panose="02020602080505020303" pitchFamily="18" charset="77"/>
              </a:rPr>
              <a:t>galhinho</a:t>
            </a:r>
            <a:r>
              <a:rPr lang="pt-PT" sz="1600" dirty="0">
                <a:solidFill>
                  <a:schemeClr val="tx1"/>
                </a:solidFill>
                <a:latin typeface="Baskerville Old Face" panose="02020602080505020303" pitchFamily="18" charset="77"/>
              </a:rPr>
              <a:t> que pode ser confundido com o graveto.</a:t>
            </a:r>
          </a:p>
          <a:p>
            <a:r>
              <a:rPr lang="pt-PT" sz="1600" dirty="0">
                <a:solidFill>
                  <a:schemeClr val="tx1"/>
                </a:solidFill>
                <a:latin typeface="Baskerville Old Face" panose="02020602080505020303" pitchFamily="18" charset="77"/>
              </a:rPr>
              <a:t>Existem lagartas que se parecem com raminhos de plantas. E há grilos que imitam folhas.</a:t>
            </a:r>
          </a:p>
          <a:p>
            <a:endParaRPr lang="pt-PT" sz="1600" dirty="0">
              <a:solidFill>
                <a:schemeClr val="tx1"/>
              </a:solidFill>
              <a:latin typeface="Baskerville Old Face" panose="02020602080505020303" pitchFamily="18" charset="77"/>
            </a:endParaRPr>
          </a:p>
          <a:p>
            <a:r>
              <a:rPr lang="pt-PT" sz="1600" dirty="0">
                <a:solidFill>
                  <a:schemeClr val="tx1"/>
                </a:solidFill>
                <a:latin typeface="Baskerville Old Face" panose="02020602080505020303" pitchFamily="18" charset="77"/>
              </a:rPr>
              <a:t>A vida em bando</a:t>
            </a:r>
          </a:p>
          <a:p>
            <a:r>
              <a:rPr lang="pt-PT" sz="1600" dirty="0">
                <a:solidFill>
                  <a:schemeClr val="tx1"/>
                </a:solidFill>
                <a:latin typeface="Baskerville Old Face" panose="02020602080505020303" pitchFamily="18" charset="77"/>
              </a:rPr>
              <a:t>Alguns mamíferos, como os lobos, vivem em bando.</a:t>
            </a:r>
          </a:p>
          <a:p>
            <a:r>
              <a:rPr lang="pt-PT" sz="1600" dirty="0">
                <a:solidFill>
                  <a:schemeClr val="tx1"/>
                </a:solidFill>
                <a:latin typeface="Baskerville Old Face" panose="02020602080505020303" pitchFamily="18" charset="77"/>
              </a:rPr>
              <a:t>Os lobos vivem e caçam em grupos que chegam a ter 40 membros. Trabalhando juntos, eles conseguem perseguir e matar animais maiores que eles. Um lobo sozinho não conseguiria fazer isso.</a:t>
            </a:r>
          </a:p>
        </p:txBody>
      </p:sp>
    </p:spTree>
    <p:extLst>
      <p:ext uri="{BB962C8B-B14F-4D97-AF65-F5344CB8AC3E}">
        <p14:creationId xmlns:p14="http://schemas.microsoft.com/office/powerpoint/2010/main" val="241699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QUERIDA MARTA</a:t>
            </a:r>
          </a:p>
        </p:txBody>
      </p:sp>
      <p:sp>
        <p:nvSpPr>
          <p:cNvPr id="75" name="Google Shape;75;p14"/>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Baskerville Old Face" panose="02020602080505020303" pitchFamily="18" charset="77"/>
              </a:rPr>
              <a:t>PORTUGUÊS XXI, UNIDADE 10</a:t>
            </a:r>
          </a:p>
          <a:p>
            <a:pPr marL="0" lvl="0" indent="0" algn="ctr" rtl="0">
              <a:spcBef>
                <a:spcPts val="0"/>
              </a:spcBef>
              <a:spcAft>
                <a:spcPts val="0"/>
              </a:spcAft>
              <a:buNone/>
            </a:pPr>
            <a:endParaRPr lang="en" dirty="0">
              <a:latin typeface="Baskerville Old Face" panose="02020602080505020303" pitchFamily="18" charset="77"/>
            </a:endParaRPr>
          </a:p>
          <a:p>
            <a:pPr marL="0" lvl="0" indent="0" algn="ctr" rtl="0">
              <a:spcBef>
                <a:spcPts val="0"/>
              </a:spcBef>
              <a:spcAft>
                <a:spcPts val="0"/>
              </a:spcAft>
              <a:buNone/>
            </a:pPr>
            <a:r>
              <a:rPr lang="en" dirty="0">
                <a:solidFill>
                  <a:schemeClr val="accent4"/>
                </a:solidFill>
                <a:latin typeface="Baskerville Old Face" panose="02020602080505020303" pitchFamily="18" charset="77"/>
              </a:rPr>
              <a:t>TEXTO P. 164</a:t>
            </a:r>
          </a:p>
        </p:txBody>
      </p:sp>
      <p:pic>
        <p:nvPicPr>
          <p:cNvPr id="5" name="Portuguˆs XXI 1 Faixa 74" descr="Portuguˆs XXI 1 Faixa 74">
            <a:hlinkClick r:id="" action="ppaction://media"/>
            <a:extLst>
              <a:ext uri="{FF2B5EF4-FFF2-40B4-BE49-F238E27FC236}">
                <a16:creationId xmlns:a16="http://schemas.microsoft.com/office/drawing/2014/main" id="{3400672F-240E-D148-A2B2-9F2C7D58C2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50868" y="4094292"/>
            <a:ext cx="442264" cy="442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CasellaDiTesto 1">
            <a:extLst>
              <a:ext uri="{FF2B5EF4-FFF2-40B4-BE49-F238E27FC236}">
                <a16:creationId xmlns:a16="http://schemas.microsoft.com/office/drawing/2014/main" id="{65A13FC2-9769-3749-AE8A-64528458C0E7}"/>
              </a:ext>
            </a:extLst>
          </p:cNvPr>
          <p:cNvSpPr txBox="1"/>
          <p:nvPr/>
        </p:nvSpPr>
        <p:spPr>
          <a:xfrm>
            <a:off x="341906" y="294198"/>
            <a:ext cx="8523798" cy="4693593"/>
          </a:xfrm>
          <a:prstGeom prst="rect">
            <a:avLst/>
          </a:prstGeom>
          <a:noFill/>
        </p:spPr>
        <p:txBody>
          <a:bodyPr wrap="square" rtlCol="0">
            <a:spAutoFit/>
          </a:bodyPr>
          <a:lstStyle/>
          <a:p>
            <a:pPr algn="r"/>
            <a:r>
              <a:rPr lang="pt-PT" sz="1300" dirty="0">
                <a:solidFill>
                  <a:schemeClr val="tx1"/>
                </a:solidFill>
                <a:latin typeface="Baskerville Old Face" panose="02020602080505020303" pitchFamily="18" charset="77"/>
              </a:rPr>
              <a:t>Lisboa, 20 de agosto de 2012</a:t>
            </a:r>
          </a:p>
          <a:p>
            <a:endParaRPr lang="pt-PT" sz="1300" dirty="0">
              <a:solidFill>
                <a:schemeClr val="tx1"/>
              </a:solidFill>
              <a:latin typeface="Baskerville Old Face" panose="02020602080505020303" pitchFamily="18" charset="77"/>
            </a:endParaRPr>
          </a:p>
          <a:p>
            <a:r>
              <a:rPr lang="pt-PT" sz="1300" dirty="0">
                <a:solidFill>
                  <a:schemeClr val="tx1"/>
                </a:solidFill>
                <a:latin typeface="Baskerville Old Face" panose="02020602080505020303" pitchFamily="18" charset="77"/>
              </a:rPr>
              <a:t>Querida Marta, </a:t>
            </a:r>
          </a:p>
          <a:p>
            <a:endParaRPr lang="pt-PT" sz="1300" dirty="0">
              <a:solidFill>
                <a:schemeClr val="tx1"/>
              </a:solidFill>
              <a:latin typeface="Baskerville Old Face" panose="02020602080505020303" pitchFamily="18" charset="77"/>
            </a:endParaRPr>
          </a:p>
          <a:p>
            <a:r>
              <a:rPr lang="pt-PT" sz="1300" dirty="0">
                <a:solidFill>
                  <a:schemeClr val="tx1"/>
                </a:solidFill>
                <a:latin typeface="Baskerville Old Face" panose="02020602080505020303" pitchFamily="18" charset="77"/>
              </a:rPr>
              <a:t>Cá estou novamente em Lisboa. É verdade! As férias já acabaram e estou outra vez a trabalhar. Como muitas pessoas ainda estão de férias, o hospital está mais calmo. O problema é que muitos colegas também estão de férias e, por isso, também há menos médicos.</a:t>
            </a:r>
          </a:p>
          <a:p>
            <a:r>
              <a:rPr lang="pt-PT" sz="1300" dirty="0">
                <a:solidFill>
                  <a:schemeClr val="tx1"/>
                </a:solidFill>
                <a:latin typeface="Baskerville Old Face" panose="02020602080505020303" pitchFamily="18" charset="77"/>
              </a:rPr>
              <a:t>Este ano o António quis passar uma semana na Escócia em junho e fomos os dois sozinhos. Acreditas?! Os miúdos não puderam ir connosco, porque tiveram que se preparar para os exames finais. Durante essa semana ficaram com os avós. Desde que eles nasceram, esta foi a primeira vez que eu e o António não os levámos connosco. Foi como uma segunda lua de mel. A Escócia é linda! Tive muitas saudades dos meus filhos, mas tenho que admitir que foi uma semana fantástica.</a:t>
            </a:r>
          </a:p>
          <a:p>
            <a:r>
              <a:rPr lang="pt-PT" sz="1300" dirty="0">
                <a:solidFill>
                  <a:schemeClr val="tx1"/>
                </a:solidFill>
                <a:latin typeface="Baskerville Old Face" panose="02020602080505020303" pitchFamily="18" charset="77"/>
              </a:rPr>
              <a:t>Nas outras três semanas fomos, como é habitual, para a nossa casa em Troia. É claro que o Francisco e a Rita também foram. Eles adoram estar lá. Têm os seus amigos e passam o dia na praia e na piscina. Este ano houve uma festa no clube com muita gente conhecida. Normalmente não tenho muita paciência para essas coisas, mas este ano decidimos ir. Foi giro!</a:t>
            </a:r>
          </a:p>
          <a:p>
            <a:r>
              <a:rPr lang="pt-PT" sz="1300" dirty="0">
                <a:solidFill>
                  <a:schemeClr val="tx1"/>
                </a:solidFill>
                <a:latin typeface="Baskerville Old Face" panose="02020602080505020303" pitchFamily="18" charset="77"/>
              </a:rPr>
              <a:t>Sabes quem encontrámos na praia? O teu irmão e a tua cunhada. O António viu-os na esplanada da praia e fomos ter com eles. Gostei imenso de os ver. Soube por eles que tu este ano foste de férias para o Brasil. Tens uma profissão em que andas sempre a viajar e nem nas férias consegues ficar por cá muito tempo! Depois, tens de me contar tudo.</a:t>
            </a:r>
          </a:p>
          <a:p>
            <a:r>
              <a:rPr lang="pt-PT" sz="1300" dirty="0">
                <a:solidFill>
                  <a:schemeClr val="tx1"/>
                </a:solidFill>
                <a:latin typeface="Baskerville Old Face" panose="02020602080505020303" pitchFamily="18" charset="77"/>
              </a:rPr>
              <a:t>Em setembro espero-te, como de costume, para uns dias em Santarém. Vais às vindimas, não vais? Nós vamos e com certeza que vamos encontrar todos. Gosto sempre de ver os meus pais e o resto da minha família.</a:t>
            </a:r>
          </a:p>
          <a:p>
            <a:endParaRPr lang="pt-PT" sz="1300" dirty="0">
              <a:solidFill>
                <a:schemeClr val="tx1"/>
              </a:solidFill>
              <a:latin typeface="Baskerville Old Face" panose="02020602080505020303" pitchFamily="18" charset="77"/>
            </a:endParaRPr>
          </a:p>
          <a:p>
            <a:r>
              <a:rPr lang="pt-PT" sz="1300" dirty="0">
                <a:solidFill>
                  <a:schemeClr val="tx1"/>
                </a:solidFill>
                <a:latin typeface="Baskerville Old Face" panose="02020602080505020303" pitchFamily="18" charset="77"/>
              </a:rPr>
              <a:t>Bom, vou terminar aqui. Vemo-nos em setembro. </a:t>
            </a:r>
          </a:p>
          <a:p>
            <a:r>
              <a:rPr lang="pt-PT" sz="1300" dirty="0">
                <a:solidFill>
                  <a:schemeClr val="tx1"/>
                </a:solidFill>
                <a:latin typeface="Baskerville Old Face" panose="02020602080505020303" pitchFamily="18" charset="77"/>
              </a:rPr>
              <a:t>Até lá, muito beijinhos da tua amiga</a:t>
            </a:r>
          </a:p>
          <a:p>
            <a:r>
              <a:rPr lang="pt-PT" sz="1300" dirty="0">
                <a:solidFill>
                  <a:schemeClr val="tx1"/>
                </a:solidFill>
                <a:latin typeface="Baskerville Old Face" panose="02020602080505020303" pitchFamily="18" charset="77"/>
              </a:rPr>
              <a:t>							Maria e do resto da família.</a:t>
            </a:r>
          </a:p>
        </p:txBody>
      </p:sp>
    </p:spTree>
    <p:extLst>
      <p:ext uri="{BB962C8B-B14F-4D97-AF65-F5344CB8AC3E}">
        <p14:creationId xmlns:p14="http://schemas.microsoft.com/office/powerpoint/2010/main" val="295723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50" y="292494"/>
            <a:ext cx="7363500" cy="5336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Respondam às perguntas</a:t>
            </a:r>
          </a:p>
        </p:txBody>
      </p:sp>
      <p:sp>
        <p:nvSpPr>
          <p:cNvPr id="7" name="CasellaDiTesto 6">
            <a:extLst>
              <a:ext uri="{FF2B5EF4-FFF2-40B4-BE49-F238E27FC236}">
                <a16:creationId xmlns:a16="http://schemas.microsoft.com/office/drawing/2014/main" id="{8B8D958B-3656-8841-9AA5-13986A2E22A0}"/>
              </a:ext>
            </a:extLst>
          </p:cNvPr>
          <p:cNvSpPr txBox="1"/>
          <p:nvPr/>
        </p:nvSpPr>
        <p:spPr>
          <a:xfrm>
            <a:off x="733508" y="1104402"/>
            <a:ext cx="7676984" cy="1999458"/>
          </a:xfrm>
          <a:prstGeom prst="rect">
            <a:avLst/>
          </a:prstGeom>
          <a:noFill/>
        </p:spPr>
        <p:txBody>
          <a:bodyPr wrap="square" rtlCol="0">
            <a:spAutoFit/>
          </a:bodyPr>
          <a:lstStyle/>
          <a:p>
            <a:pPr>
              <a:lnSpc>
                <a:spcPct val="150000"/>
              </a:lnSpc>
            </a:pPr>
            <a:r>
              <a:rPr lang="pt-PT" dirty="0">
                <a:solidFill>
                  <a:schemeClr val="tx1"/>
                </a:solidFill>
                <a:latin typeface="Baskerville Old Face" panose="02020602080505020303" pitchFamily="18" charset="77"/>
              </a:rPr>
              <a:t>Qual é a profissão da Maria?</a:t>
            </a:r>
          </a:p>
          <a:p>
            <a:pPr>
              <a:lnSpc>
                <a:spcPct val="150000"/>
              </a:lnSpc>
            </a:pPr>
            <a:r>
              <a:rPr lang="pt-PT" dirty="0">
                <a:solidFill>
                  <a:schemeClr val="tx1"/>
                </a:solidFill>
                <a:latin typeface="Baskerville Old Face" panose="02020602080505020303" pitchFamily="18" charset="77"/>
              </a:rPr>
              <a:t>Qual acha que pode ser a profissão da Marta?</a:t>
            </a:r>
          </a:p>
          <a:p>
            <a:pPr>
              <a:lnSpc>
                <a:spcPct val="150000"/>
              </a:lnSpc>
            </a:pPr>
            <a:r>
              <a:rPr lang="pt-PT" dirty="0">
                <a:solidFill>
                  <a:schemeClr val="tx1"/>
                </a:solidFill>
                <a:latin typeface="Baskerville Old Face" panose="02020602080505020303" pitchFamily="18" charset="77"/>
              </a:rPr>
              <a:t>A Maria vai encontrar a Marta? Onde?</a:t>
            </a:r>
          </a:p>
          <a:p>
            <a:pPr>
              <a:lnSpc>
                <a:spcPct val="150000"/>
              </a:lnSpc>
            </a:pPr>
            <a:r>
              <a:rPr lang="pt-PT" dirty="0">
                <a:solidFill>
                  <a:schemeClr val="tx1"/>
                </a:solidFill>
                <a:latin typeface="Baskerville Old Face" panose="02020602080505020303" pitchFamily="18" charset="77"/>
              </a:rPr>
              <a:t>Onde é que a Maria foi de férias?</a:t>
            </a:r>
          </a:p>
          <a:p>
            <a:pPr>
              <a:lnSpc>
                <a:spcPct val="150000"/>
              </a:lnSpc>
            </a:pPr>
            <a:r>
              <a:rPr lang="pt-PT" dirty="0">
                <a:solidFill>
                  <a:schemeClr val="tx1"/>
                </a:solidFill>
                <a:latin typeface="Baskerville Old Face" panose="02020602080505020303" pitchFamily="18" charset="77"/>
              </a:rPr>
              <a:t>Ela foi de férias sozinha? Com quem viajou?</a:t>
            </a:r>
          </a:p>
          <a:p>
            <a:pPr>
              <a:lnSpc>
                <a:spcPct val="150000"/>
              </a:lnSpc>
            </a:pPr>
            <a:r>
              <a:rPr lang="pt-PT" dirty="0">
                <a:solidFill>
                  <a:schemeClr val="tx1"/>
                </a:solidFill>
                <a:latin typeface="Baskerville Old Face" panose="02020602080505020303" pitchFamily="18" charset="77"/>
              </a:rPr>
              <a:t>Onde é que a Marta foi de férias?</a:t>
            </a:r>
          </a:p>
        </p:txBody>
      </p:sp>
      <p:sp>
        <p:nvSpPr>
          <p:cNvPr id="4" name="Google Shape;113;p19">
            <a:extLst>
              <a:ext uri="{FF2B5EF4-FFF2-40B4-BE49-F238E27FC236}">
                <a16:creationId xmlns:a16="http://schemas.microsoft.com/office/drawing/2014/main" id="{E3B65A81-8827-6E4E-95B9-34D0A6B354E0}"/>
              </a:ext>
            </a:extLst>
          </p:cNvPr>
          <p:cNvSpPr txBox="1">
            <a:spLocks/>
          </p:cNvSpPr>
          <p:nvPr/>
        </p:nvSpPr>
        <p:spPr>
          <a:xfrm>
            <a:off x="794835" y="3980143"/>
            <a:ext cx="7363500" cy="53361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1pPr>
            <a:lvl2pPr marR="0" lvl="1"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2pPr>
            <a:lvl3pPr marR="0" lvl="2"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3pPr>
            <a:lvl4pPr marR="0" lvl="3"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4pPr>
            <a:lvl5pPr marR="0" lvl="4"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5pPr>
            <a:lvl6pPr marR="0" lvl="5"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6pPr>
            <a:lvl7pPr marR="0" lvl="6"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7pPr>
            <a:lvl8pPr marR="0" lvl="7"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8pPr>
            <a:lvl9pPr marR="0" lvl="8" algn="ctr" rtl="0">
              <a:lnSpc>
                <a:spcPct val="100000"/>
              </a:lnSpc>
              <a:spcBef>
                <a:spcPts val="0"/>
              </a:spcBef>
              <a:spcAft>
                <a:spcPts val="0"/>
              </a:spcAft>
              <a:buClr>
                <a:srgbClr val="F0C3A3"/>
              </a:buClr>
              <a:buSzPts val="2400"/>
              <a:buFont typeface="Amatic SC"/>
              <a:buNone/>
              <a:defRPr sz="2400" b="1" i="0" u="none" strike="noStrike" cap="none">
                <a:solidFill>
                  <a:srgbClr val="F0C3A3"/>
                </a:solidFill>
                <a:latin typeface="Amatic SC"/>
                <a:ea typeface="Amatic SC"/>
                <a:cs typeface="Amatic SC"/>
                <a:sym typeface="Amatic SC"/>
              </a:defRPr>
            </a:lvl9pPr>
          </a:lstStyle>
          <a:p>
            <a:r>
              <a:rPr lang="pt-PT" dirty="0"/>
              <a:t>Onde é que passaram as últimas férias?</a:t>
            </a:r>
          </a:p>
          <a:p>
            <a:r>
              <a:rPr lang="pt-PT" dirty="0"/>
              <a:t>O que fizeram?</a:t>
            </a:r>
          </a:p>
        </p:txBody>
      </p:sp>
    </p:spTree>
    <p:extLst>
      <p:ext uri="{BB962C8B-B14F-4D97-AF65-F5344CB8AC3E}">
        <p14:creationId xmlns:p14="http://schemas.microsoft.com/office/powerpoint/2010/main" val="294840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890249" y="576399"/>
            <a:ext cx="7363500" cy="2681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dirty="0"/>
              <a:t>Verbos irregulares no Pretérito Perfeito Simples</a:t>
            </a:r>
            <a:endParaRPr dirty="0"/>
          </a:p>
        </p:txBody>
      </p:sp>
      <p:graphicFrame>
        <p:nvGraphicFramePr>
          <p:cNvPr id="5" name="Tabella 4">
            <a:extLst>
              <a:ext uri="{FF2B5EF4-FFF2-40B4-BE49-F238E27FC236}">
                <a16:creationId xmlns:a16="http://schemas.microsoft.com/office/drawing/2014/main" id="{48E9AD7D-9603-9F41-9BCB-4C6313F67092}"/>
              </a:ext>
            </a:extLst>
          </p:cNvPr>
          <p:cNvGraphicFramePr>
            <a:graphicFrameLocks noGrp="1"/>
          </p:cNvGraphicFramePr>
          <p:nvPr>
            <p:extLst>
              <p:ext uri="{D42A27DB-BD31-4B8C-83A1-F6EECF244321}">
                <p14:modId xmlns:p14="http://schemas.microsoft.com/office/powerpoint/2010/main" val="3255748182"/>
              </p:ext>
            </p:extLst>
          </p:nvPr>
        </p:nvGraphicFramePr>
        <p:xfrm>
          <a:off x="1564366" y="1463040"/>
          <a:ext cx="6015265" cy="3307909"/>
        </p:xfrm>
        <a:graphic>
          <a:graphicData uri="http://schemas.openxmlformats.org/drawingml/2006/table">
            <a:tbl>
              <a:tblPr/>
              <a:tblGrid>
                <a:gridCol w="1203053">
                  <a:extLst>
                    <a:ext uri="{9D8B030D-6E8A-4147-A177-3AD203B41FA5}">
                      <a16:colId xmlns:a16="http://schemas.microsoft.com/office/drawing/2014/main" val="1524096098"/>
                    </a:ext>
                  </a:extLst>
                </a:gridCol>
                <a:gridCol w="1203053">
                  <a:extLst>
                    <a:ext uri="{9D8B030D-6E8A-4147-A177-3AD203B41FA5}">
                      <a16:colId xmlns:a16="http://schemas.microsoft.com/office/drawing/2014/main" val="2777778156"/>
                    </a:ext>
                  </a:extLst>
                </a:gridCol>
                <a:gridCol w="1203053">
                  <a:extLst>
                    <a:ext uri="{9D8B030D-6E8A-4147-A177-3AD203B41FA5}">
                      <a16:colId xmlns:a16="http://schemas.microsoft.com/office/drawing/2014/main" val="129780689"/>
                    </a:ext>
                  </a:extLst>
                </a:gridCol>
                <a:gridCol w="1203053">
                  <a:extLst>
                    <a:ext uri="{9D8B030D-6E8A-4147-A177-3AD203B41FA5}">
                      <a16:colId xmlns:a16="http://schemas.microsoft.com/office/drawing/2014/main" val="3806347120"/>
                    </a:ext>
                  </a:extLst>
                </a:gridCol>
                <a:gridCol w="1203053">
                  <a:extLst>
                    <a:ext uri="{9D8B030D-6E8A-4147-A177-3AD203B41FA5}">
                      <a16:colId xmlns:a16="http://schemas.microsoft.com/office/drawing/2014/main" val="1377253298"/>
                    </a:ext>
                  </a:extLst>
                </a:gridCol>
              </a:tblGrid>
              <a:tr h="274999">
                <a:tc>
                  <a:txBody>
                    <a:bodyPr/>
                    <a:lstStyle/>
                    <a:p>
                      <a:pPr algn="l" fontAlgn="b">
                        <a:lnSpc>
                          <a:spcPct val="150000"/>
                        </a:lnSpc>
                      </a:pPr>
                      <a:endParaRPr lang="pt-PT" sz="1600" b="0" i="0" u="none" strike="noStrike" noProof="0" dirty="0">
                        <a:solidFill>
                          <a:schemeClr val="tx1"/>
                        </a:solidFill>
                        <a:effectLst/>
                        <a:latin typeface="Baskerville Old Face" panose="02020602080505020303" pitchFamily="18" charset="77"/>
                      </a:endParaRPr>
                    </a:p>
                  </a:txBody>
                  <a:tcPr marL="9525" marR="9525" marT="9525" marB="0" anchor="b">
                    <a:lnL>
                      <a:noFill/>
                    </a:lnL>
                    <a:lnR>
                      <a:noFill/>
                    </a:lnR>
                    <a:lnT>
                      <a:noFill/>
                    </a:lnT>
                    <a:lnB>
                      <a:noFill/>
                    </a:lnB>
                  </a:tcPr>
                </a:tc>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SABER</a:t>
                      </a:r>
                    </a:p>
                  </a:txBody>
                  <a:tcPr marL="9525" marR="9525" marT="9525" marB="0" anchor="b">
                    <a:lnL>
                      <a:noFill/>
                    </a:lnL>
                    <a:lnR>
                      <a:noFill/>
                    </a:lnR>
                    <a:lnT>
                      <a:noFill/>
                    </a:lnT>
                    <a:lnB>
                      <a:noFill/>
                    </a:lnB>
                  </a:tcPr>
                </a:tc>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HAVER</a:t>
                      </a:r>
                    </a:p>
                  </a:txBody>
                  <a:tcPr marL="9525" marR="9525" marT="9525" marB="0" anchor="b">
                    <a:lnL>
                      <a:noFill/>
                    </a:lnL>
                    <a:lnR>
                      <a:noFill/>
                    </a:lnR>
                    <a:lnT>
                      <a:noFill/>
                    </a:lnT>
                    <a:lnB>
                      <a:noFill/>
                    </a:lnB>
                  </a:tcPr>
                </a:tc>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QUERER</a:t>
                      </a:r>
                    </a:p>
                  </a:txBody>
                  <a:tcPr marL="9525" marR="9525" marT="9525" marB="0" anchor="b">
                    <a:lnL>
                      <a:noFill/>
                    </a:lnL>
                    <a:lnR>
                      <a:noFill/>
                    </a:lnR>
                    <a:lnT>
                      <a:noFill/>
                    </a:lnT>
                    <a:lnB>
                      <a:noFill/>
                    </a:lnB>
                  </a:tcPr>
                </a:tc>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PODER</a:t>
                      </a:r>
                    </a:p>
                  </a:txBody>
                  <a:tcPr marL="9525" marR="9525" marT="9525" marB="0" anchor="b">
                    <a:lnL>
                      <a:noFill/>
                    </a:lnL>
                    <a:lnR>
                      <a:noFill/>
                    </a:lnR>
                    <a:lnT>
                      <a:noFill/>
                    </a:lnT>
                    <a:lnB>
                      <a:noFill/>
                    </a:lnB>
                  </a:tcPr>
                </a:tc>
                <a:extLst>
                  <a:ext uri="{0D108BD9-81ED-4DB2-BD59-A6C34878D82A}">
                    <a16:rowId xmlns:a16="http://schemas.microsoft.com/office/drawing/2014/main" val="2046948735"/>
                  </a:ext>
                </a:extLst>
              </a:tr>
              <a:tr h="331073">
                <a:tc>
                  <a:txBody>
                    <a:bodyPr/>
                    <a:lstStyle/>
                    <a:p>
                      <a:pPr algn="l" fontAlgn="b">
                        <a:lnSpc>
                          <a:spcPct val="150000"/>
                        </a:lnSpc>
                      </a:pPr>
                      <a:r>
                        <a:rPr lang="pt-PT" sz="1600" b="0" i="0" u="none" strike="noStrike" noProof="0">
                          <a:solidFill>
                            <a:schemeClr val="tx1"/>
                          </a:solidFill>
                          <a:effectLst/>
                          <a:latin typeface="Baskerville Old Face" panose="02020602080505020303" pitchFamily="18" charset="77"/>
                        </a:rPr>
                        <a:t>eu</a:t>
                      </a:r>
                    </a:p>
                  </a:txBody>
                  <a:tcPr marL="9525" marR="9525" marT="9525" marB="0" anchor="b">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extLst>
                  <a:ext uri="{0D108BD9-81ED-4DB2-BD59-A6C34878D82A}">
                    <a16:rowId xmlns:a16="http://schemas.microsoft.com/office/drawing/2014/main" val="2334698702"/>
                  </a:ext>
                </a:extLst>
              </a:tr>
              <a:tr h="331073">
                <a:tc>
                  <a:txBody>
                    <a:bodyPr/>
                    <a:lstStyle/>
                    <a:p>
                      <a:pPr algn="l" fontAlgn="b">
                        <a:lnSpc>
                          <a:spcPct val="150000"/>
                        </a:lnSpc>
                      </a:pPr>
                      <a:r>
                        <a:rPr lang="pt-PT" sz="1600" b="0" i="0" u="none" strike="noStrike" noProof="0">
                          <a:solidFill>
                            <a:schemeClr val="tx1"/>
                          </a:solidFill>
                          <a:effectLst/>
                          <a:latin typeface="Baskerville Old Face" panose="02020602080505020303" pitchFamily="18" charset="77"/>
                        </a:rPr>
                        <a:t>tu</a:t>
                      </a:r>
                    </a:p>
                  </a:txBody>
                  <a:tcPr marL="9525" marR="9525" marT="9525" marB="0" anchor="b">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extLst>
                  <a:ext uri="{0D108BD9-81ED-4DB2-BD59-A6C34878D82A}">
                    <a16:rowId xmlns:a16="http://schemas.microsoft.com/office/drawing/2014/main" val="406801175"/>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você</a:t>
                      </a:r>
                    </a:p>
                  </a:txBody>
                  <a:tcPr marL="9525" marR="9525" marT="9525" marB="0" anchor="b">
                    <a:lnL>
                      <a:noFill/>
                    </a:lnL>
                    <a:lnR>
                      <a:noFill/>
                    </a:lnR>
                    <a:lnT>
                      <a:noFill/>
                    </a:lnT>
                    <a:lnB>
                      <a:noFill/>
                    </a:lnB>
                  </a:tcPr>
                </a:tc>
                <a:tc rowSpan="3">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rowSpan="3">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rowSpan="3">
                  <a:txBody>
                    <a:bodyPr/>
                    <a:lstStyle/>
                    <a:p>
                      <a:pPr algn="ctr" fontAlgn="ctr">
                        <a:lnSpc>
                          <a:spcPct val="150000"/>
                        </a:lnSpc>
                      </a:pPr>
                      <a:endParaRPr lang="pt-PT" sz="1600" b="1" i="0" u="none" strike="noStrike" noProof="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rowSpan="3">
                  <a:txBody>
                    <a:bodyPr/>
                    <a:lstStyle/>
                    <a:p>
                      <a:pPr algn="ctr" fontAlgn="ctr">
                        <a:lnSpc>
                          <a:spcPct val="150000"/>
                        </a:lnSpc>
                      </a:pPr>
                      <a:endParaRPr lang="pt-PT" sz="1600" b="1" i="0" u="none" strike="noStrike" noProof="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extLst>
                  <a:ext uri="{0D108BD9-81ED-4DB2-BD59-A6C34878D82A}">
                    <a16:rowId xmlns:a16="http://schemas.microsoft.com/office/drawing/2014/main" val="1237796312"/>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ele</a:t>
                      </a:r>
                    </a:p>
                  </a:txBody>
                  <a:tcPr marL="9525" marR="9525" marT="9525" marB="0" anchor="b">
                    <a:lnL>
                      <a:noFill/>
                    </a:lnL>
                    <a:lnR>
                      <a:noFill/>
                    </a:lnR>
                    <a:lnT>
                      <a:noFill/>
                    </a:lnT>
                    <a:lnB>
                      <a:noFill/>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2298498668"/>
                  </a:ext>
                </a:extLst>
              </a:tr>
              <a:tr h="274999">
                <a:tc>
                  <a:txBody>
                    <a:bodyPr/>
                    <a:lstStyle/>
                    <a:p>
                      <a:pPr algn="l" fontAlgn="b">
                        <a:lnSpc>
                          <a:spcPct val="150000"/>
                        </a:lnSpc>
                      </a:pPr>
                      <a:r>
                        <a:rPr lang="pt-PT" sz="1600" b="0" i="0" u="none" strike="noStrike" noProof="0">
                          <a:solidFill>
                            <a:schemeClr val="tx1"/>
                          </a:solidFill>
                          <a:effectLst/>
                          <a:latin typeface="Baskerville Old Face" panose="02020602080505020303" pitchFamily="18" charset="77"/>
                        </a:rPr>
                        <a:t>ela</a:t>
                      </a:r>
                    </a:p>
                  </a:txBody>
                  <a:tcPr marL="9525" marR="9525" marT="9525" marB="0" anchor="b">
                    <a:lnL>
                      <a:noFill/>
                    </a:lnL>
                    <a:lnR>
                      <a:noFill/>
                    </a:lnR>
                    <a:lnT>
                      <a:noFill/>
                    </a:lnT>
                    <a:lnB>
                      <a:noFill/>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611163632"/>
                  </a:ext>
                </a:extLst>
              </a:tr>
              <a:tr h="331073">
                <a:tc>
                  <a:txBody>
                    <a:bodyPr/>
                    <a:lstStyle/>
                    <a:p>
                      <a:pPr algn="l" fontAlgn="b">
                        <a:lnSpc>
                          <a:spcPct val="150000"/>
                        </a:lnSpc>
                      </a:pPr>
                      <a:r>
                        <a:rPr lang="pt-PT" sz="1600" b="0" i="0" u="none" strike="noStrike" noProof="0">
                          <a:solidFill>
                            <a:schemeClr val="tx1"/>
                          </a:solidFill>
                          <a:effectLst/>
                          <a:latin typeface="Baskerville Old Face" panose="02020602080505020303" pitchFamily="18" charset="77"/>
                        </a:rPr>
                        <a:t>nós</a:t>
                      </a:r>
                    </a:p>
                  </a:txBody>
                  <a:tcPr marL="9525" marR="9525" marT="9525" marB="0" anchor="b">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a:txBody>
                    <a:bodyPr/>
                    <a:lstStyle/>
                    <a:p>
                      <a:pPr algn="ctr" fontAlgn="ctr">
                        <a:lnSpc>
                          <a:spcPct val="150000"/>
                        </a:lnSpc>
                      </a:pPr>
                      <a:endParaRPr lang="pt-PT" sz="1600" b="1" i="0" u="none" strike="noStrike" noProof="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extLst>
                  <a:ext uri="{0D108BD9-81ED-4DB2-BD59-A6C34878D82A}">
                    <a16:rowId xmlns:a16="http://schemas.microsoft.com/office/drawing/2014/main" val="1616459635"/>
                  </a:ext>
                </a:extLst>
              </a:tr>
              <a:tr h="274999">
                <a:tc>
                  <a:txBody>
                    <a:bodyPr/>
                    <a:lstStyle/>
                    <a:p>
                      <a:pPr algn="l" fontAlgn="b">
                        <a:lnSpc>
                          <a:spcPct val="150000"/>
                        </a:lnSpc>
                      </a:pPr>
                      <a:r>
                        <a:rPr lang="pt-PT" sz="1600" b="0" i="0" u="none" strike="noStrike" noProof="0">
                          <a:solidFill>
                            <a:schemeClr val="tx1"/>
                          </a:solidFill>
                          <a:effectLst/>
                          <a:latin typeface="Baskerville Old Face" panose="02020602080505020303" pitchFamily="18" charset="77"/>
                        </a:rPr>
                        <a:t>vocês</a:t>
                      </a:r>
                    </a:p>
                  </a:txBody>
                  <a:tcPr marL="9525" marR="9525" marT="9525" marB="0" anchor="b">
                    <a:lnL>
                      <a:noFill/>
                    </a:lnL>
                    <a:lnR>
                      <a:noFill/>
                    </a:lnR>
                    <a:lnT>
                      <a:noFill/>
                    </a:lnT>
                    <a:lnB>
                      <a:noFill/>
                    </a:lnB>
                  </a:tcPr>
                </a:tc>
                <a:tc rowSpan="3">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rowSpan="3">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rowSpan="3">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tc rowSpan="3">
                  <a:txBody>
                    <a:bodyPr/>
                    <a:lstStyle/>
                    <a:p>
                      <a:pPr algn="ctr" fontAlgn="ctr">
                        <a:lnSpc>
                          <a:spcPct val="150000"/>
                        </a:lnSpc>
                      </a:pPr>
                      <a:endParaRPr lang="pt-PT" sz="1600" b="1" i="0" u="none" strike="noStrike" noProof="0" dirty="0">
                        <a:solidFill>
                          <a:schemeClr val="tx1"/>
                        </a:solidFill>
                        <a:effectLst/>
                        <a:latin typeface="Baskerville Old Face" panose="02020602080505020303" pitchFamily="18" charset="77"/>
                      </a:endParaRPr>
                    </a:p>
                  </a:txBody>
                  <a:tcPr marL="9525" marR="9525" marT="9525" marB="0" anchor="ctr">
                    <a:lnL>
                      <a:noFill/>
                    </a:lnL>
                    <a:lnR>
                      <a:noFill/>
                    </a:lnR>
                    <a:lnT>
                      <a:noFill/>
                    </a:lnT>
                    <a:lnB>
                      <a:noFill/>
                    </a:lnB>
                  </a:tcPr>
                </a:tc>
                <a:extLst>
                  <a:ext uri="{0D108BD9-81ED-4DB2-BD59-A6C34878D82A}">
                    <a16:rowId xmlns:a16="http://schemas.microsoft.com/office/drawing/2014/main" val="3571376786"/>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eles</a:t>
                      </a:r>
                    </a:p>
                  </a:txBody>
                  <a:tcPr marL="9525" marR="9525" marT="9525" marB="0" anchor="b">
                    <a:lnL>
                      <a:noFill/>
                    </a:lnL>
                    <a:lnR>
                      <a:noFill/>
                    </a:lnR>
                    <a:lnT>
                      <a:noFill/>
                    </a:lnT>
                    <a:lnB>
                      <a:noFill/>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2313238102"/>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elas</a:t>
                      </a:r>
                    </a:p>
                  </a:txBody>
                  <a:tcPr marL="9525" marR="9525" marT="9525" marB="0" anchor="b">
                    <a:lnL>
                      <a:noFill/>
                    </a:lnL>
                    <a:lnR>
                      <a:noFill/>
                    </a:lnR>
                    <a:lnT>
                      <a:noFill/>
                    </a:lnT>
                    <a:lnB>
                      <a:noFill/>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3698108290"/>
                  </a:ext>
                </a:extLst>
              </a:tr>
            </a:tbl>
          </a:graphicData>
        </a:graphic>
      </p:graphicFrame>
      <p:sp>
        <p:nvSpPr>
          <p:cNvPr id="2" name="CasellaDiTesto 1">
            <a:extLst>
              <a:ext uri="{FF2B5EF4-FFF2-40B4-BE49-F238E27FC236}">
                <a16:creationId xmlns:a16="http://schemas.microsoft.com/office/drawing/2014/main" id="{65A13FC2-9769-3749-AE8A-64528458C0E7}"/>
              </a:ext>
            </a:extLst>
          </p:cNvPr>
          <p:cNvSpPr txBox="1"/>
          <p:nvPr/>
        </p:nvSpPr>
        <p:spPr>
          <a:xfrm>
            <a:off x="588395" y="844532"/>
            <a:ext cx="8221649" cy="523220"/>
          </a:xfrm>
          <a:prstGeom prst="rect">
            <a:avLst/>
          </a:prstGeom>
          <a:noFill/>
        </p:spPr>
        <p:txBody>
          <a:bodyPr wrap="square" rtlCol="0">
            <a:spAutoFit/>
          </a:bodyPr>
          <a:lstStyle/>
          <a:p>
            <a:pPr algn="ctr"/>
            <a:r>
              <a:rPr lang="pt-PT" dirty="0">
                <a:latin typeface="Baskerville Old Face" panose="02020602080505020303" pitchFamily="18" charset="77"/>
              </a:rPr>
              <a:t>soube	pudeste	houve	quis	souberam	puderam	soube	quis	pude	soubeste	pôde	quisemos	quiseram	soubemos	pudemos	quiseste	</a:t>
            </a:r>
          </a:p>
        </p:txBody>
      </p:sp>
    </p:spTree>
    <p:extLst>
      <p:ext uri="{BB962C8B-B14F-4D97-AF65-F5344CB8AC3E}">
        <p14:creationId xmlns:p14="http://schemas.microsoft.com/office/powerpoint/2010/main" val="124268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235309" y="356221"/>
            <a:ext cx="4673381" cy="480061"/>
          </a:xfrm>
          <a:prstGeom prst="rect">
            <a:avLst/>
          </a:prstGeom>
        </p:spPr>
        <p:txBody>
          <a:bodyPr spcFirstLastPara="1" wrap="square" lIns="91425" tIns="91425" rIns="91425" bIns="91425" anchor="b" anchorCtr="0">
            <a:noAutofit/>
          </a:bodyPr>
          <a:lstStyle/>
          <a:p>
            <a:pPr lvl="0"/>
            <a:r>
              <a:rPr lang="pt-PT" dirty="0"/>
              <a:t>Pronomes pessoais de complemento direto</a:t>
            </a:r>
          </a:p>
        </p:txBody>
      </p:sp>
      <p:sp>
        <p:nvSpPr>
          <p:cNvPr id="2" name="CasellaDiTesto 1">
            <a:extLst>
              <a:ext uri="{FF2B5EF4-FFF2-40B4-BE49-F238E27FC236}">
                <a16:creationId xmlns:a16="http://schemas.microsoft.com/office/drawing/2014/main" id="{245DC238-3C2C-A44B-A319-32457EEF69B5}"/>
              </a:ext>
            </a:extLst>
          </p:cNvPr>
          <p:cNvSpPr txBox="1"/>
          <p:nvPr/>
        </p:nvSpPr>
        <p:spPr>
          <a:xfrm>
            <a:off x="2822713" y="2138901"/>
            <a:ext cx="184731" cy="307777"/>
          </a:xfrm>
          <a:prstGeom prst="rect">
            <a:avLst/>
          </a:prstGeom>
          <a:noFill/>
        </p:spPr>
        <p:txBody>
          <a:bodyPr wrap="none" rtlCol="0">
            <a:spAutoFit/>
          </a:bodyPr>
          <a:lstStyle/>
          <a:p>
            <a:endParaRPr lang="it-IT" dirty="0"/>
          </a:p>
        </p:txBody>
      </p:sp>
      <p:graphicFrame>
        <p:nvGraphicFramePr>
          <p:cNvPr id="3" name="Tabella 2">
            <a:extLst>
              <a:ext uri="{FF2B5EF4-FFF2-40B4-BE49-F238E27FC236}">
                <a16:creationId xmlns:a16="http://schemas.microsoft.com/office/drawing/2014/main" id="{AE444EFF-3FDE-0943-89C1-B999D4BF204B}"/>
              </a:ext>
            </a:extLst>
          </p:cNvPr>
          <p:cNvGraphicFramePr>
            <a:graphicFrameLocks noGrp="1"/>
          </p:cNvGraphicFramePr>
          <p:nvPr>
            <p:extLst>
              <p:ext uri="{D42A27DB-BD31-4B8C-83A1-F6EECF244321}">
                <p14:modId xmlns:p14="http://schemas.microsoft.com/office/powerpoint/2010/main" val="3483601311"/>
              </p:ext>
            </p:extLst>
          </p:nvPr>
        </p:nvGraphicFramePr>
        <p:xfrm>
          <a:off x="1136481" y="1013045"/>
          <a:ext cx="2406106" cy="2251710"/>
        </p:xfrm>
        <a:graphic>
          <a:graphicData uri="http://schemas.openxmlformats.org/drawingml/2006/table">
            <a:tbl>
              <a:tblPr/>
              <a:tblGrid>
                <a:gridCol w="1391898">
                  <a:extLst>
                    <a:ext uri="{9D8B030D-6E8A-4147-A177-3AD203B41FA5}">
                      <a16:colId xmlns:a16="http://schemas.microsoft.com/office/drawing/2014/main" val="2955547044"/>
                    </a:ext>
                  </a:extLst>
                </a:gridCol>
                <a:gridCol w="1014208">
                  <a:extLst>
                    <a:ext uri="{9D8B030D-6E8A-4147-A177-3AD203B41FA5}">
                      <a16:colId xmlns:a16="http://schemas.microsoft.com/office/drawing/2014/main" val="2486001073"/>
                    </a:ext>
                  </a:extLst>
                </a:gridCol>
              </a:tblGrid>
              <a:tr h="331073">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eu</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ME</a:t>
                      </a:r>
                    </a:p>
                  </a:txBody>
                  <a:tcPr marL="9525" marR="9525" marT="9525" marB="0" anchor="ctr">
                    <a:lnL>
                      <a:noFill/>
                    </a:lnL>
                    <a:lnR>
                      <a:noFill/>
                    </a:lnR>
                    <a:lnT>
                      <a:noFill/>
                    </a:lnT>
                    <a:lnB>
                      <a:noFill/>
                    </a:lnB>
                  </a:tcPr>
                </a:tc>
                <a:extLst>
                  <a:ext uri="{0D108BD9-81ED-4DB2-BD59-A6C34878D82A}">
                    <a16:rowId xmlns:a16="http://schemas.microsoft.com/office/drawing/2014/main" val="1640692055"/>
                  </a:ext>
                </a:extLst>
              </a:tr>
              <a:tr h="331073">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tu</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TE</a:t>
                      </a:r>
                    </a:p>
                  </a:txBody>
                  <a:tcPr marL="9525" marR="9525" marT="9525" marB="0" anchor="ctr">
                    <a:lnL>
                      <a:noFill/>
                    </a:lnL>
                    <a:lnR>
                      <a:noFill/>
                    </a:lnR>
                    <a:lnT>
                      <a:noFill/>
                    </a:lnT>
                    <a:lnB>
                      <a:noFill/>
                    </a:lnB>
                  </a:tcPr>
                </a:tc>
                <a:extLst>
                  <a:ext uri="{0D108BD9-81ED-4DB2-BD59-A6C34878D82A}">
                    <a16:rowId xmlns:a16="http://schemas.microsoft.com/office/drawing/2014/main" val="1528613644"/>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você/ele/ela</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 - A</a:t>
                      </a:r>
                    </a:p>
                  </a:txBody>
                  <a:tcPr marL="9525" marR="9525" marT="9525" marB="0" anchor="ctr">
                    <a:lnL>
                      <a:noFill/>
                    </a:lnL>
                    <a:lnR>
                      <a:noFill/>
                    </a:lnR>
                    <a:lnT>
                      <a:noFill/>
                    </a:lnT>
                    <a:lnB>
                      <a:noFill/>
                    </a:lnB>
                  </a:tcPr>
                </a:tc>
                <a:extLst>
                  <a:ext uri="{0D108BD9-81ED-4DB2-BD59-A6C34878D82A}">
                    <a16:rowId xmlns:a16="http://schemas.microsoft.com/office/drawing/2014/main" val="726478215"/>
                  </a:ext>
                </a:extLst>
              </a:tr>
              <a:tr h="331073">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nós</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NOS</a:t>
                      </a:r>
                    </a:p>
                  </a:txBody>
                  <a:tcPr marL="9525" marR="9525" marT="9525" marB="0" anchor="ctr">
                    <a:lnL>
                      <a:noFill/>
                    </a:lnL>
                    <a:lnR>
                      <a:noFill/>
                    </a:lnR>
                    <a:lnT>
                      <a:noFill/>
                    </a:lnT>
                    <a:lnB>
                      <a:noFill/>
                    </a:lnB>
                  </a:tcPr>
                </a:tc>
                <a:extLst>
                  <a:ext uri="{0D108BD9-81ED-4DB2-BD59-A6C34878D82A}">
                    <a16:rowId xmlns:a16="http://schemas.microsoft.com/office/drawing/2014/main" val="1511079809"/>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vocês</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VOS</a:t>
                      </a:r>
                    </a:p>
                  </a:txBody>
                  <a:tcPr marL="9525" marR="9525" marT="9525" marB="0" anchor="ctr">
                    <a:lnL>
                      <a:noFill/>
                    </a:lnL>
                    <a:lnR>
                      <a:noFill/>
                    </a:lnR>
                    <a:lnT>
                      <a:noFill/>
                    </a:lnT>
                    <a:lnB>
                      <a:noFill/>
                    </a:lnB>
                  </a:tcPr>
                </a:tc>
                <a:extLst>
                  <a:ext uri="{0D108BD9-81ED-4DB2-BD59-A6C34878D82A}">
                    <a16:rowId xmlns:a16="http://schemas.microsoft.com/office/drawing/2014/main" val="106451469"/>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eles/elas</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OS - AS</a:t>
                      </a:r>
                    </a:p>
                  </a:txBody>
                  <a:tcPr marL="9525" marR="9525" marT="9525" marB="0" anchor="ctr">
                    <a:lnL>
                      <a:noFill/>
                    </a:lnL>
                    <a:lnR>
                      <a:noFill/>
                    </a:lnR>
                    <a:lnT>
                      <a:noFill/>
                    </a:lnT>
                    <a:lnB>
                      <a:noFill/>
                    </a:lnB>
                  </a:tcPr>
                </a:tc>
                <a:extLst>
                  <a:ext uri="{0D108BD9-81ED-4DB2-BD59-A6C34878D82A}">
                    <a16:rowId xmlns:a16="http://schemas.microsoft.com/office/drawing/2014/main" val="3072995922"/>
                  </a:ext>
                </a:extLst>
              </a:tr>
            </a:tbl>
          </a:graphicData>
        </a:graphic>
      </p:graphicFrame>
      <p:sp>
        <p:nvSpPr>
          <p:cNvPr id="5" name="CasellaDiTesto 4">
            <a:extLst>
              <a:ext uri="{FF2B5EF4-FFF2-40B4-BE49-F238E27FC236}">
                <a16:creationId xmlns:a16="http://schemas.microsoft.com/office/drawing/2014/main" id="{84AA1451-B774-7D40-92FA-541C90D8618F}"/>
              </a:ext>
            </a:extLst>
          </p:cNvPr>
          <p:cNvSpPr txBox="1"/>
          <p:nvPr/>
        </p:nvSpPr>
        <p:spPr>
          <a:xfrm>
            <a:off x="718885" y="3441518"/>
            <a:ext cx="7706227" cy="1384995"/>
          </a:xfrm>
          <a:prstGeom prst="rect">
            <a:avLst/>
          </a:prstGeom>
          <a:noFill/>
        </p:spPr>
        <p:txBody>
          <a:bodyPr wrap="square" numCol="2" rtlCol="0">
            <a:spAutoFit/>
          </a:bodyPr>
          <a:lstStyle/>
          <a:p>
            <a:r>
              <a:rPr lang="pt-PT" dirty="0">
                <a:latin typeface="Baskerville Old Face" panose="02020602080505020303" pitchFamily="18" charset="77"/>
              </a:rPr>
              <a:t>Ontem comprei um livro e ofereci-</a:t>
            </a:r>
            <a:r>
              <a:rPr lang="pt-PT" b="1" u="sng" dirty="0">
                <a:latin typeface="Baskerville Old Face" panose="02020602080505020303" pitchFamily="18" charset="77"/>
              </a:rPr>
              <a:t>o</a:t>
            </a:r>
            <a:r>
              <a:rPr lang="pt-PT" dirty="0">
                <a:latin typeface="Baskerville Old Face" panose="02020602080505020303" pitchFamily="18" charset="77"/>
              </a:rPr>
              <a:t> à minha irmã.</a:t>
            </a:r>
          </a:p>
          <a:p>
            <a:r>
              <a:rPr lang="pt-PT" dirty="0">
                <a:latin typeface="Baskerville Old Face" panose="02020602080505020303" pitchFamily="18" charset="77"/>
              </a:rPr>
              <a:t>Hoje perdi o autocarro, mas uma amigo levou-</a:t>
            </a:r>
            <a:r>
              <a:rPr lang="pt-PT" b="1" u="sng" dirty="0">
                <a:latin typeface="Baskerville Old Face" panose="02020602080505020303" pitchFamily="18" charset="77"/>
              </a:rPr>
              <a:t>me</a:t>
            </a:r>
            <a:r>
              <a:rPr lang="pt-PT" dirty="0">
                <a:latin typeface="Baskerville Old Face" panose="02020602080505020303" pitchFamily="18" charset="77"/>
              </a:rPr>
              <a:t> para a escola no carro dele.</a:t>
            </a:r>
          </a:p>
          <a:p>
            <a:r>
              <a:rPr lang="pt-PT" dirty="0">
                <a:latin typeface="Baskerville Old Face" panose="02020602080505020303" pitchFamily="18" charset="77"/>
              </a:rPr>
              <a:t>Anteontem vi a Joana, mas ontem não </a:t>
            </a:r>
            <a:r>
              <a:rPr lang="pt-PT" b="1" u="sng" dirty="0">
                <a:latin typeface="Baskerville Old Face" panose="02020602080505020303" pitchFamily="18" charset="77"/>
              </a:rPr>
              <a:t>a</a:t>
            </a:r>
            <a:r>
              <a:rPr lang="pt-PT" dirty="0">
                <a:latin typeface="Baskerville Old Face" panose="02020602080505020303" pitchFamily="18" charset="77"/>
              </a:rPr>
              <a:t> vi.</a:t>
            </a:r>
          </a:p>
          <a:p>
            <a:r>
              <a:rPr lang="pt-PT" dirty="0">
                <a:latin typeface="Baskerville Old Face" panose="02020602080505020303" pitchFamily="18" charset="77"/>
              </a:rPr>
              <a:t>Vou convidar os meus amigos: vou convidá-</a:t>
            </a:r>
            <a:r>
              <a:rPr lang="pt-PT" b="1" u="sng" dirty="0">
                <a:latin typeface="Baskerville Old Face" panose="02020602080505020303" pitchFamily="18" charset="77"/>
              </a:rPr>
              <a:t>los</a:t>
            </a:r>
            <a:r>
              <a:rPr lang="pt-PT" dirty="0">
                <a:latin typeface="Baskerville Old Face" panose="02020602080505020303" pitchFamily="18" charset="77"/>
              </a:rPr>
              <a:t>.</a:t>
            </a:r>
          </a:p>
          <a:p>
            <a:r>
              <a:rPr lang="pt-PT" dirty="0">
                <a:latin typeface="Baskerville Old Face" panose="02020602080505020303" pitchFamily="18" charset="77"/>
              </a:rPr>
              <a:t>Vou ver esse filme: vou vê-</a:t>
            </a:r>
            <a:r>
              <a:rPr lang="pt-PT" u="sng" dirty="0">
                <a:latin typeface="Baskerville Old Face" panose="02020602080505020303" pitchFamily="18" charset="77"/>
              </a:rPr>
              <a:t>lo</a:t>
            </a:r>
            <a:r>
              <a:rPr lang="pt-PT" b="1" dirty="0">
                <a:latin typeface="Baskerville Old Face" panose="02020602080505020303" pitchFamily="18" charset="77"/>
              </a:rPr>
              <a:t>.</a:t>
            </a:r>
          </a:p>
          <a:p>
            <a:r>
              <a:rPr lang="pt-PT" dirty="0">
                <a:latin typeface="Baskerville Old Face" panose="02020602080505020303" pitchFamily="18" charset="77"/>
              </a:rPr>
              <a:t>Bebes o leito todo: bebe-</a:t>
            </a:r>
            <a:r>
              <a:rPr lang="pt-PT" b="1" u="sng" dirty="0">
                <a:latin typeface="Baskerville Old Face" panose="02020602080505020303" pitchFamily="18" charset="77"/>
              </a:rPr>
              <a:t>lo</a:t>
            </a:r>
            <a:r>
              <a:rPr lang="pt-PT" dirty="0">
                <a:latin typeface="Baskerville Old Face" panose="02020602080505020303" pitchFamily="18" charset="77"/>
              </a:rPr>
              <a:t> todo. (ACENTO APENAS SE A ÚLTIMA SÍLABA É TÓNICA)</a:t>
            </a:r>
          </a:p>
          <a:p>
            <a:r>
              <a:rPr lang="pt-PT" dirty="0">
                <a:latin typeface="Baskerville Old Face" panose="02020602080505020303" pitchFamily="18" charset="77"/>
              </a:rPr>
              <a:t>Ele faz os exercícios: ele fá-</a:t>
            </a:r>
            <a:r>
              <a:rPr lang="pt-PT" b="1" u="sng" dirty="0">
                <a:latin typeface="Baskerville Old Face" panose="02020602080505020303" pitchFamily="18" charset="77"/>
              </a:rPr>
              <a:t>los</a:t>
            </a:r>
            <a:r>
              <a:rPr lang="pt-PT" dirty="0">
                <a:latin typeface="Baskerville Old Face" panose="02020602080505020303" pitchFamily="18" charset="77"/>
              </a:rPr>
              <a:t>.</a:t>
            </a:r>
          </a:p>
          <a:p>
            <a:r>
              <a:rPr lang="pt-PT" dirty="0">
                <a:latin typeface="Baskerville Old Face" panose="02020602080505020303" pitchFamily="18" charset="77"/>
              </a:rPr>
              <a:t>Eles dão o dinheiro ao barman: eles dão-</a:t>
            </a:r>
            <a:r>
              <a:rPr lang="pt-PT" b="1" u="sng" dirty="0">
                <a:latin typeface="Baskerville Old Face" panose="02020602080505020303" pitchFamily="18" charset="77"/>
              </a:rPr>
              <a:t>no</a:t>
            </a:r>
            <a:r>
              <a:rPr lang="pt-PT" dirty="0">
                <a:latin typeface="Baskerville Old Face" panose="02020602080505020303" pitchFamily="18" charset="77"/>
              </a:rPr>
              <a:t>.</a:t>
            </a:r>
          </a:p>
          <a:p>
            <a:r>
              <a:rPr lang="pt-PT" dirty="0">
                <a:latin typeface="Baskerville Old Face" panose="02020602080505020303" pitchFamily="18" charset="77"/>
              </a:rPr>
              <a:t>Ele pões a mesa: ele põe-</a:t>
            </a:r>
            <a:r>
              <a:rPr lang="pt-PT" b="1" u="sng" dirty="0">
                <a:latin typeface="Baskerville Old Face" panose="02020602080505020303" pitchFamily="18" charset="77"/>
              </a:rPr>
              <a:t>na</a:t>
            </a:r>
            <a:r>
              <a:rPr lang="pt-PT" dirty="0">
                <a:latin typeface="Baskerville Old Face" panose="02020602080505020303" pitchFamily="18" charset="77"/>
              </a:rPr>
              <a:t>.</a:t>
            </a:r>
          </a:p>
          <a:p>
            <a:r>
              <a:rPr lang="pt-PT" dirty="0">
                <a:latin typeface="Baskerville Old Face" panose="02020602080505020303" pitchFamily="18" charset="77"/>
              </a:rPr>
              <a:t>Comam os bolos: comam-</a:t>
            </a:r>
            <a:r>
              <a:rPr lang="pt-PT" b="1" u="sng" dirty="0">
                <a:latin typeface="Baskerville Old Face" panose="02020602080505020303" pitchFamily="18" charset="77"/>
              </a:rPr>
              <a:t>nos</a:t>
            </a:r>
            <a:r>
              <a:rPr lang="pt-PT" dirty="0">
                <a:latin typeface="Baskerville Old Face" panose="02020602080505020303" pitchFamily="18" charset="77"/>
              </a:rPr>
              <a:t>.</a:t>
            </a:r>
          </a:p>
        </p:txBody>
      </p:sp>
      <p:graphicFrame>
        <p:nvGraphicFramePr>
          <p:cNvPr id="7" name="Tabella 6">
            <a:extLst>
              <a:ext uri="{FF2B5EF4-FFF2-40B4-BE49-F238E27FC236}">
                <a16:creationId xmlns:a16="http://schemas.microsoft.com/office/drawing/2014/main" id="{73B409F8-C181-7D4B-B516-0D7B9F7C04A9}"/>
              </a:ext>
            </a:extLst>
          </p:cNvPr>
          <p:cNvGraphicFramePr>
            <a:graphicFrameLocks noGrp="1"/>
          </p:cNvGraphicFramePr>
          <p:nvPr>
            <p:extLst>
              <p:ext uri="{D42A27DB-BD31-4B8C-83A1-F6EECF244321}">
                <p14:modId xmlns:p14="http://schemas.microsoft.com/office/powerpoint/2010/main" val="1223282213"/>
              </p:ext>
            </p:extLst>
          </p:nvPr>
        </p:nvGraphicFramePr>
        <p:xfrm>
          <a:off x="5228819" y="1172621"/>
          <a:ext cx="2406106" cy="1928385"/>
        </p:xfrm>
        <a:graphic>
          <a:graphicData uri="http://schemas.openxmlformats.org/drawingml/2006/table">
            <a:tbl>
              <a:tblPr/>
              <a:tblGrid>
                <a:gridCol w="1391898">
                  <a:extLst>
                    <a:ext uri="{9D8B030D-6E8A-4147-A177-3AD203B41FA5}">
                      <a16:colId xmlns:a16="http://schemas.microsoft.com/office/drawing/2014/main" val="2955547044"/>
                    </a:ext>
                  </a:extLst>
                </a:gridCol>
                <a:gridCol w="1014208">
                  <a:extLst>
                    <a:ext uri="{9D8B030D-6E8A-4147-A177-3AD203B41FA5}">
                      <a16:colId xmlns:a16="http://schemas.microsoft.com/office/drawing/2014/main" val="2486001073"/>
                    </a:ext>
                  </a:extLst>
                </a:gridCol>
              </a:tblGrid>
              <a:tr h="331073">
                <a:tc>
                  <a:txBody>
                    <a:bodyPr/>
                    <a:lstStyle/>
                    <a:p>
                      <a:pPr algn="ctr" fontAlgn="b">
                        <a:lnSpc>
                          <a:spcPct val="150000"/>
                        </a:lnSpc>
                      </a:pPr>
                      <a:r>
                        <a:rPr lang="pt-PT" sz="1600" b="0" i="0" u="none" strike="sngStrike" noProof="0" dirty="0">
                          <a:solidFill>
                            <a:schemeClr val="tx1"/>
                          </a:solidFill>
                          <a:effectLst/>
                          <a:latin typeface="Baskerville Old Face" panose="02020602080505020303" pitchFamily="18" charset="77"/>
                        </a:rPr>
                        <a:t>-r</a:t>
                      </a:r>
                    </a:p>
                  </a:txBody>
                  <a:tcPr marL="9525" marR="9525" marT="9525" marB="0" anchor="b">
                    <a:lnL>
                      <a:noFill/>
                    </a:lnL>
                    <a:lnR>
                      <a:noFill/>
                    </a:lnR>
                    <a:lnT>
                      <a:noFill/>
                    </a:lnT>
                    <a:lnB>
                      <a:noFill/>
                    </a:lnB>
                  </a:tcPr>
                </a:tc>
                <a:tc rowSpan="3">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LO/S</a:t>
                      </a:r>
                    </a:p>
                    <a:p>
                      <a:pPr algn="ctr" fontAlgn="ctr">
                        <a:lnSpc>
                          <a:spcPct val="150000"/>
                        </a:lnSpc>
                      </a:pPr>
                      <a:r>
                        <a:rPr lang="pt-PT" sz="1600" b="1" i="0" u="none" strike="noStrike" noProof="0" dirty="0">
                          <a:solidFill>
                            <a:schemeClr val="tx1"/>
                          </a:solidFill>
                          <a:effectLst/>
                          <a:latin typeface="Baskerville Old Face" panose="02020602080505020303" pitchFamily="18" charset="77"/>
                        </a:rPr>
                        <a:t>LA/S</a:t>
                      </a:r>
                    </a:p>
                  </a:txBody>
                  <a:tcPr marL="9525" marR="9525" marT="9525" marB="0" anchor="ctr">
                    <a:lnL>
                      <a:noFill/>
                    </a:lnL>
                    <a:lnR>
                      <a:noFill/>
                    </a:lnR>
                    <a:lnT>
                      <a:noFill/>
                    </a:lnT>
                    <a:lnB>
                      <a:noFill/>
                    </a:lnB>
                  </a:tcPr>
                </a:tc>
                <a:extLst>
                  <a:ext uri="{0D108BD9-81ED-4DB2-BD59-A6C34878D82A}">
                    <a16:rowId xmlns:a16="http://schemas.microsoft.com/office/drawing/2014/main" val="1640692055"/>
                  </a:ext>
                </a:extLst>
              </a:tr>
              <a:tr h="331073">
                <a:tc>
                  <a:txBody>
                    <a:bodyPr/>
                    <a:lstStyle/>
                    <a:p>
                      <a:pPr algn="ctr" fontAlgn="b">
                        <a:lnSpc>
                          <a:spcPct val="150000"/>
                        </a:lnSpc>
                      </a:pPr>
                      <a:r>
                        <a:rPr lang="pt-PT" sz="1600" b="0" i="0" u="none" strike="sngStrike" noProof="0" dirty="0">
                          <a:solidFill>
                            <a:schemeClr val="tx1"/>
                          </a:solidFill>
                          <a:effectLst/>
                          <a:latin typeface="Baskerville Old Face" panose="02020602080505020303" pitchFamily="18" charset="77"/>
                        </a:rPr>
                        <a:t>-s</a:t>
                      </a: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TE</a:t>
                      </a:r>
                    </a:p>
                  </a:txBody>
                  <a:tcPr marL="9525" marR="9525" marT="9525" marB="0" anchor="ctr">
                    <a:lnL>
                      <a:noFill/>
                    </a:lnL>
                    <a:lnR>
                      <a:noFill/>
                    </a:lnR>
                    <a:lnT>
                      <a:noFill/>
                    </a:lnT>
                    <a:lnB>
                      <a:noFill/>
                    </a:lnB>
                  </a:tcPr>
                </a:tc>
                <a:extLst>
                  <a:ext uri="{0D108BD9-81ED-4DB2-BD59-A6C34878D82A}">
                    <a16:rowId xmlns:a16="http://schemas.microsoft.com/office/drawing/2014/main" val="1528613644"/>
                  </a:ext>
                </a:extLst>
              </a:tr>
              <a:tr h="274999">
                <a:tc>
                  <a:txBody>
                    <a:bodyPr/>
                    <a:lstStyle/>
                    <a:p>
                      <a:pPr algn="ctr" fontAlgn="b">
                        <a:lnSpc>
                          <a:spcPct val="150000"/>
                        </a:lnSpc>
                      </a:pPr>
                      <a:r>
                        <a:rPr lang="pt-PT" sz="1600" b="0" i="0" u="none" strike="sngStrike" noProof="0" dirty="0">
                          <a:solidFill>
                            <a:schemeClr val="tx1"/>
                          </a:solidFill>
                          <a:effectLst/>
                          <a:latin typeface="Baskerville Old Face" panose="02020602080505020303" pitchFamily="18" charset="77"/>
                        </a:rPr>
                        <a:t>-z</a:t>
                      </a: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 - A</a:t>
                      </a:r>
                    </a:p>
                  </a:txBody>
                  <a:tcPr marL="9525" marR="9525" marT="9525" marB="0" anchor="ctr">
                    <a:lnL>
                      <a:noFill/>
                    </a:lnL>
                    <a:lnR>
                      <a:noFill/>
                    </a:lnR>
                    <a:lnT>
                      <a:noFill/>
                    </a:lnT>
                    <a:lnB>
                      <a:noFill/>
                    </a:lnB>
                  </a:tcPr>
                </a:tc>
                <a:extLst>
                  <a:ext uri="{0D108BD9-81ED-4DB2-BD59-A6C34878D82A}">
                    <a16:rowId xmlns:a16="http://schemas.microsoft.com/office/drawing/2014/main" val="726478215"/>
                  </a:ext>
                </a:extLst>
              </a:tr>
              <a:tr h="331073">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a:t>
                      </a:r>
                      <a:r>
                        <a:rPr lang="pt-PT" sz="1600" b="0" i="0" u="none" strike="noStrike" noProof="0" dirty="0" err="1">
                          <a:solidFill>
                            <a:schemeClr val="tx1"/>
                          </a:solidFill>
                          <a:effectLst/>
                          <a:latin typeface="Baskerville Old Face" panose="02020602080505020303" pitchFamily="18" charset="77"/>
                        </a:rPr>
                        <a:t>ão</a:t>
                      </a:r>
                      <a:endParaRPr lang="pt-PT" sz="1600" b="0" i="0" u="none" strike="noStrike" noProof="0" dirty="0">
                        <a:solidFill>
                          <a:schemeClr val="tx1"/>
                        </a:solidFill>
                        <a:effectLst/>
                        <a:latin typeface="Baskerville Old Face" panose="02020602080505020303" pitchFamily="18" charset="77"/>
                      </a:endParaRPr>
                    </a:p>
                  </a:txBody>
                  <a:tcPr marL="9525" marR="9525" marT="9525" marB="0" anchor="b">
                    <a:lnL>
                      <a:noFill/>
                    </a:lnL>
                    <a:lnR>
                      <a:noFill/>
                    </a:lnR>
                    <a:lnT>
                      <a:noFill/>
                    </a:lnT>
                    <a:lnB>
                      <a:noFill/>
                    </a:lnB>
                  </a:tcPr>
                </a:tc>
                <a:tc rowSpan="3">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NO/S</a:t>
                      </a:r>
                    </a:p>
                    <a:p>
                      <a:pPr algn="ctr" fontAlgn="ctr">
                        <a:lnSpc>
                          <a:spcPct val="150000"/>
                        </a:lnSpc>
                      </a:pPr>
                      <a:r>
                        <a:rPr lang="pt-PT" sz="1600" b="1" i="0" u="none" strike="noStrike" noProof="0" dirty="0">
                          <a:solidFill>
                            <a:schemeClr val="tx1"/>
                          </a:solidFill>
                          <a:effectLst/>
                          <a:latin typeface="Baskerville Old Face" panose="02020602080505020303" pitchFamily="18" charset="77"/>
                        </a:rPr>
                        <a:t>NA/S</a:t>
                      </a:r>
                    </a:p>
                  </a:txBody>
                  <a:tcPr marL="9525" marR="9525" marT="9525" marB="0" anchor="ctr">
                    <a:lnL>
                      <a:noFill/>
                    </a:lnL>
                    <a:lnR>
                      <a:noFill/>
                    </a:lnR>
                    <a:lnT>
                      <a:noFill/>
                    </a:lnT>
                    <a:lnB>
                      <a:noFill/>
                    </a:lnB>
                  </a:tcPr>
                </a:tc>
                <a:extLst>
                  <a:ext uri="{0D108BD9-81ED-4DB2-BD59-A6C34878D82A}">
                    <a16:rowId xmlns:a16="http://schemas.microsoft.com/office/drawing/2014/main" val="1511079809"/>
                  </a:ext>
                </a:extLst>
              </a:tr>
              <a:tr h="274999">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a:t>
                      </a:r>
                      <a:r>
                        <a:rPr lang="pt-PT" sz="1600" b="0" i="0" u="none" strike="noStrike" noProof="0" dirty="0" err="1">
                          <a:solidFill>
                            <a:schemeClr val="tx1"/>
                          </a:solidFill>
                          <a:effectLst/>
                          <a:latin typeface="Baskerville Old Face" panose="02020602080505020303" pitchFamily="18" charset="77"/>
                        </a:rPr>
                        <a:t>õe</a:t>
                      </a:r>
                      <a:endParaRPr lang="pt-PT" sz="1600" b="0" i="0" u="none" strike="noStrike" noProof="0" dirty="0">
                        <a:solidFill>
                          <a:schemeClr val="tx1"/>
                        </a:solidFill>
                        <a:effectLst/>
                        <a:latin typeface="Baskerville Old Face" panose="02020602080505020303" pitchFamily="18" charset="77"/>
                      </a:endParaRP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VOS</a:t>
                      </a:r>
                    </a:p>
                  </a:txBody>
                  <a:tcPr marL="9525" marR="9525" marT="9525" marB="0" anchor="ctr">
                    <a:lnL>
                      <a:noFill/>
                    </a:lnL>
                    <a:lnR>
                      <a:noFill/>
                    </a:lnR>
                    <a:lnT>
                      <a:noFill/>
                    </a:lnT>
                    <a:lnB>
                      <a:noFill/>
                    </a:lnB>
                  </a:tcPr>
                </a:tc>
                <a:extLst>
                  <a:ext uri="{0D108BD9-81ED-4DB2-BD59-A6C34878D82A}">
                    <a16:rowId xmlns:a16="http://schemas.microsoft.com/office/drawing/2014/main" val="106451469"/>
                  </a:ext>
                </a:extLst>
              </a:tr>
              <a:tr h="274999">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-m</a:t>
                      </a: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OS - AS</a:t>
                      </a:r>
                    </a:p>
                  </a:txBody>
                  <a:tcPr marL="9525" marR="9525" marT="9525" marB="0" anchor="ctr">
                    <a:lnL>
                      <a:noFill/>
                    </a:lnL>
                    <a:lnR>
                      <a:noFill/>
                    </a:lnR>
                    <a:lnT>
                      <a:noFill/>
                    </a:lnT>
                    <a:lnB>
                      <a:noFill/>
                    </a:lnB>
                  </a:tcPr>
                </a:tc>
                <a:extLst>
                  <a:ext uri="{0D108BD9-81ED-4DB2-BD59-A6C34878D82A}">
                    <a16:rowId xmlns:a16="http://schemas.microsoft.com/office/drawing/2014/main" val="3072995922"/>
                  </a:ext>
                </a:extLst>
              </a:tr>
            </a:tbl>
          </a:graphicData>
        </a:graphic>
      </p:graphicFrame>
    </p:spTree>
    <p:extLst>
      <p:ext uri="{BB962C8B-B14F-4D97-AF65-F5344CB8AC3E}">
        <p14:creationId xmlns:p14="http://schemas.microsoft.com/office/powerpoint/2010/main" val="191494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235309" y="356221"/>
            <a:ext cx="4673381" cy="480061"/>
          </a:xfrm>
          <a:prstGeom prst="rect">
            <a:avLst/>
          </a:prstGeom>
        </p:spPr>
        <p:txBody>
          <a:bodyPr spcFirstLastPara="1" wrap="square" lIns="91425" tIns="91425" rIns="91425" bIns="91425" anchor="b" anchorCtr="0">
            <a:noAutofit/>
          </a:bodyPr>
          <a:lstStyle/>
          <a:p>
            <a:pPr lvl="0"/>
            <a:r>
              <a:rPr lang="pt-PT" dirty="0"/>
              <a:t>Pronomes pessoais de complemento direto</a:t>
            </a:r>
          </a:p>
        </p:txBody>
      </p:sp>
      <p:sp>
        <p:nvSpPr>
          <p:cNvPr id="2" name="CasellaDiTesto 1">
            <a:extLst>
              <a:ext uri="{FF2B5EF4-FFF2-40B4-BE49-F238E27FC236}">
                <a16:creationId xmlns:a16="http://schemas.microsoft.com/office/drawing/2014/main" id="{245DC238-3C2C-A44B-A319-32457EEF69B5}"/>
              </a:ext>
            </a:extLst>
          </p:cNvPr>
          <p:cNvSpPr txBox="1"/>
          <p:nvPr/>
        </p:nvSpPr>
        <p:spPr>
          <a:xfrm>
            <a:off x="2822713" y="2138901"/>
            <a:ext cx="184731" cy="307777"/>
          </a:xfrm>
          <a:prstGeom prst="rect">
            <a:avLst/>
          </a:prstGeom>
          <a:noFill/>
        </p:spPr>
        <p:txBody>
          <a:bodyPr wrap="none" rtlCol="0">
            <a:spAutoFit/>
          </a:bodyPr>
          <a:lstStyle/>
          <a:p>
            <a:endParaRPr lang="it-IT" dirty="0"/>
          </a:p>
        </p:txBody>
      </p:sp>
      <p:graphicFrame>
        <p:nvGraphicFramePr>
          <p:cNvPr id="3" name="Tabella 2">
            <a:extLst>
              <a:ext uri="{FF2B5EF4-FFF2-40B4-BE49-F238E27FC236}">
                <a16:creationId xmlns:a16="http://schemas.microsoft.com/office/drawing/2014/main" id="{AE444EFF-3FDE-0943-89C1-B999D4BF204B}"/>
              </a:ext>
            </a:extLst>
          </p:cNvPr>
          <p:cNvGraphicFramePr>
            <a:graphicFrameLocks noGrp="1"/>
          </p:cNvGraphicFramePr>
          <p:nvPr/>
        </p:nvGraphicFramePr>
        <p:xfrm>
          <a:off x="1136481" y="1013045"/>
          <a:ext cx="2406106" cy="2251710"/>
        </p:xfrm>
        <a:graphic>
          <a:graphicData uri="http://schemas.openxmlformats.org/drawingml/2006/table">
            <a:tbl>
              <a:tblPr/>
              <a:tblGrid>
                <a:gridCol w="1391898">
                  <a:extLst>
                    <a:ext uri="{9D8B030D-6E8A-4147-A177-3AD203B41FA5}">
                      <a16:colId xmlns:a16="http://schemas.microsoft.com/office/drawing/2014/main" val="2955547044"/>
                    </a:ext>
                  </a:extLst>
                </a:gridCol>
                <a:gridCol w="1014208">
                  <a:extLst>
                    <a:ext uri="{9D8B030D-6E8A-4147-A177-3AD203B41FA5}">
                      <a16:colId xmlns:a16="http://schemas.microsoft.com/office/drawing/2014/main" val="2486001073"/>
                    </a:ext>
                  </a:extLst>
                </a:gridCol>
              </a:tblGrid>
              <a:tr h="331073">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eu</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ME</a:t>
                      </a:r>
                    </a:p>
                  </a:txBody>
                  <a:tcPr marL="9525" marR="9525" marT="9525" marB="0" anchor="ctr">
                    <a:lnL>
                      <a:noFill/>
                    </a:lnL>
                    <a:lnR>
                      <a:noFill/>
                    </a:lnR>
                    <a:lnT>
                      <a:noFill/>
                    </a:lnT>
                    <a:lnB>
                      <a:noFill/>
                    </a:lnB>
                  </a:tcPr>
                </a:tc>
                <a:extLst>
                  <a:ext uri="{0D108BD9-81ED-4DB2-BD59-A6C34878D82A}">
                    <a16:rowId xmlns:a16="http://schemas.microsoft.com/office/drawing/2014/main" val="1640692055"/>
                  </a:ext>
                </a:extLst>
              </a:tr>
              <a:tr h="331073">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tu</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TE</a:t>
                      </a:r>
                    </a:p>
                  </a:txBody>
                  <a:tcPr marL="9525" marR="9525" marT="9525" marB="0" anchor="ctr">
                    <a:lnL>
                      <a:noFill/>
                    </a:lnL>
                    <a:lnR>
                      <a:noFill/>
                    </a:lnR>
                    <a:lnT>
                      <a:noFill/>
                    </a:lnT>
                    <a:lnB>
                      <a:noFill/>
                    </a:lnB>
                  </a:tcPr>
                </a:tc>
                <a:extLst>
                  <a:ext uri="{0D108BD9-81ED-4DB2-BD59-A6C34878D82A}">
                    <a16:rowId xmlns:a16="http://schemas.microsoft.com/office/drawing/2014/main" val="1528613644"/>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você/ele/ela</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 - A</a:t>
                      </a:r>
                    </a:p>
                  </a:txBody>
                  <a:tcPr marL="9525" marR="9525" marT="9525" marB="0" anchor="ctr">
                    <a:lnL>
                      <a:noFill/>
                    </a:lnL>
                    <a:lnR>
                      <a:noFill/>
                    </a:lnR>
                    <a:lnT>
                      <a:noFill/>
                    </a:lnT>
                    <a:lnB>
                      <a:noFill/>
                    </a:lnB>
                  </a:tcPr>
                </a:tc>
                <a:extLst>
                  <a:ext uri="{0D108BD9-81ED-4DB2-BD59-A6C34878D82A}">
                    <a16:rowId xmlns:a16="http://schemas.microsoft.com/office/drawing/2014/main" val="726478215"/>
                  </a:ext>
                </a:extLst>
              </a:tr>
              <a:tr h="331073">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nós</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NOS</a:t>
                      </a:r>
                    </a:p>
                  </a:txBody>
                  <a:tcPr marL="9525" marR="9525" marT="9525" marB="0" anchor="ctr">
                    <a:lnL>
                      <a:noFill/>
                    </a:lnL>
                    <a:lnR>
                      <a:noFill/>
                    </a:lnR>
                    <a:lnT>
                      <a:noFill/>
                    </a:lnT>
                    <a:lnB>
                      <a:noFill/>
                    </a:lnB>
                  </a:tcPr>
                </a:tc>
                <a:extLst>
                  <a:ext uri="{0D108BD9-81ED-4DB2-BD59-A6C34878D82A}">
                    <a16:rowId xmlns:a16="http://schemas.microsoft.com/office/drawing/2014/main" val="1511079809"/>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vocês</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VOS</a:t>
                      </a:r>
                    </a:p>
                  </a:txBody>
                  <a:tcPr marL="9525" marR="9525" marT="9525" marB="0" anchor="ctr">
                    <a:lnL>
                      <a:noFill/>
                    </a:lnL>
                    <a:lnR>
                      <a:noFill/>
                    </a:lnR>
                    <a:lnT>
                      <a:noFill/>
                    </a:lnT>
                    <a:lnB>
                      <a:noFill/>
                    </a:lnB>
                  </a:tcPr>
                </a:tc>
                <a:extLst>
                  <a:ext uri="{0D108BD9-81ED-4DB2-BD59-A6C34878D82A}">
                    <a16:rowId xmlns:a16="http://schemas.microsoft.com/office/drawing/2014/main" val="106451469"/>
                  </a:ext>
                </a:extLst>
              </a:tr>
              <a:tr h="274999">
                <a:tc>
                  <a:txBody>
                    <a:bodyPr/>
                    <a:lstStyle/>
                    <a:p>
                      <a:pPr algn="l" fontAlgn="b">
                        <a:lnSpc>
                          <a:spcPct val="150000"/>
                        </a:lnSpc>
                      </a:pPr>
                      <a:r>
                        <a:rPr lang="pt-PT" sz="1600" b="0" i="0" u="none" strike="noStrike" noProof="0" dirty="0">
                          <a:solidFill>
                            <a:schemeClr val="tx1"/>
                          </a:solidFill>
                          <a:effectLst/>
                          <a:latin typeface="Baskerville Old Face" panose="02020602080505020303" pitchFamily="18" charset="77"/>
                        </a:rPr>
                        <a:t>eles/elas</a:t>
                      </a:r>
                    </a:p>
                  </a:txBody>
                  <a:tcPr marL="9525" marR="9525" marT="9525" marB="0" anchor="b">
                    <a:lnL>
                      <a:noFill/>
                    </a:lnL>
                    <a:lnR>
                      <a:noFill/>
                    </a:lnR>
                    <a:lnT>
                      <a:noFill/>
                    </a:lnT>
                    <a:lnB>
                      <a:noFill/>
                    </a:lnB>
                  </a:tcPr>
                </a:tc>
                <a:tc>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OS - AS</a:t>
                      </a:r>
                    </a:p>
                  </a:txBody>
                  <a:tcPr marL="9525" marR="9525" marT="9525" marB="0" anchor="ctr">
                    <a:lnL>
                      <a:noFill/>
                    </a:lnL>
                    <a:lnR>
                      <a:noFill/>
                    </a:lnR>
                    <a:lnT>
                      <a:noFill/>
                    </a:lnT>
                    <a:lnB>
                      <a:noFill/>
                    </a:lnB>
                  </a:tcPr>
                </a:tc>
                <a:extLst>
                  <a:ext uri="{0D108BD9-81ED-4DB2-BD59-A6C34878D82A}">
                    <a16:rowId xmlns:a16="http://schemas.microsoft.com/office/drawing/2014/main" val="3072995922"/>
                  </a:ext>
                </a:extLst>
              </a:tr>
            </a:tbl>
          </a:graphicData>
        </a:graphic>
      </p:graphicFrame>
      <p:sp>
        <p:nvSpPr>
          <p:cNvPr id="5" name="CasellaDiTesto 4">
            <a:extLst>
              <a:ext uri="{FF2B5EF4-FFF2-40B4-BE49-F238E27FC236}">
                <a16:creationId xmlns:a16="http://schemas.microsoft.com/office/drawing/2014/main" id="{84AA1451-B774-7D40-92FA-541C90D8618F}"/>
              </a:ext>
            </a:extLst>
          </p:cNvPr>
          <p:cNvSpPr txBox="1"/>
          <p:nvPr/>
        </p:nvSpPr>
        <p:spPr>
          <a:xfrm>
            <a:off x="718885" y="3441518"/>
            <a:ext cx="7706227" cy="954107"/>
          </a:xfrm>
          <a:prstGeom prst="rect">
            <a:avLst/>
          </a:prstGeom>
          <a:noFill/>
        </p:spPr>
        <p:txBody>
          <a:bodyPr wrap="square" numCol="1" rtlCol="0">
            <a:spAutoFit/>
          </a:bodyPr>
          <a:lstStyle/>
          <a:p>
            <a:r>
              <a:rPr lang="pt-PT" dirty="0">
                <a:latin typeface="Baskerville Old Face" panose="02020602080505020303" pitchFamily="18" charset="77"/>
              </a:rPr>
              <a:t>EXCEÇÕES</a:t>
            </a:r>
          </a:p>
          <a:p>
            <a:endParaRPr lang="pt-PT" dirty="0">
              <a:latin typeface="Baskerville Old Face" panose="02020602080505020303" pitchFamily="18" charset="77"/>
            </a:endParaRPr>
          </a:p>
          <a:p>
            <a:r>
              <a:rPr lang="pt-PT" dirty="0">
                <a:latin typeface="Baskerville Old Face" panose="02020602080505020303" pitchFamily="18" charset="77"/>
              </a:rPr>
              <a:t>Ele quer os chocolates: ele quere-</a:t>
            </a:r>
            <a:r>
              <a:rPr lang="pt-PT" b="1" u="sng" dirty="0">
                <a:latin typeface="Baskerville Old Face" panose="02020602080505020303" pitchFamily="18" charset="77"/>
              </a:rPr>
              <a:t>os</a:t>
            </a:r>
            <a:r>
              <a:rPr lang="pt-PT" dirty="0">
                <a:latin typeface="Baskerville Old Face" panose="02020602080505020303" pitchFamily="18" charset="77"/>
              </a:rPr>
              <a:t>.</a:t>
            </a:r>
          </a:p>
          <a:p>
            <a:r>
              <a:rPr lang="pt-PT" dirty="0">
                <a:latin typeface="Baskerville Old Face" panose="02020602080505020303" pitchFamily="18" charset="77"/>
              </a:rPr>
              <a:t>Tu tens a minha caneta: tu tem-</a:t>
            </a:r>
            <a:r>
              <a:rPr lang="pt-PT" b="1" u="sng" dirty="0">
                <a:latin typeface="Baskerville Old Face" panose="02020602080505020303" pitchFamily="18" charset="77"/>
              </a:rPr>
              <a:t>la</a:t>
            </a:r>
            <a:r>
              <a:rPr lang="pt-PT" dirty="0">
                <a:latin typeface="Baskerville Old Face" panose="02020602080505020303" pitchFamily="18" charset="77"/>
              </a:rPr>
              <a:t>.</a:t>
            </a:r>
          </a:p>
        </p:txBody>
      </p:sp>
      <p:graphicFrame>
        <p:nvGraphicFramePr>
          <p:cNvPr id="7" name="Tabella 6">
            <a:extLst>
              <a:ext uri="{FF2B5EF4-FFF2-40B4-BE49-F238E27FC236}">
                <a16:creationId xmlns:a16="http://schemas.microsoft.com/office/drawing/2014/main" id="{73B409F8-C181-7D4B-B516-0D7B9F7C04A9}"/>
              </a:ext>
            </a:extLst>
          </p:cNvPr>
          <p:cNvGraphicFramePr>
            <a:graphicFrameLocks noGrp="1"/>
          </p:cNvGraphicFramePr>
          <p:nvPr/>
        </p:nvGraphicFramePr>
        <p:xfrm>
          <a:off x="5228819" y="1172621"/>
          <a:ext cx="2406106" cy="1928385"/>
        </p:xfrm>
        <a:graphic>
          <a:graphicData uri="http://schemas.openxmlformats.org/drawingml/2006/table">
            <a:tbl>
              <a:tblPr/>
              <a:tblGrid>
                <a:gridCol w="1391898">
                  <a:extLst>
                    <a:ext uri="{9D8B030D-6E8A-4147-A177-3AD203B41FA5}">
                      <a16:colId xmlns:a16="http://schemas.microsoft.com/office/drawing/2014/main" val="2955547044"/>
                    </a:ext>
                  </a:extLst>
                </a:gridCol>
                <a:gridCol w="1014208">
                  <a:extLst>
                    <a:ext uri="{9D8B030D-6E8A-4147-A177-3AD203B41FA5}">
                      <a16:colId xmlns:a16="http://schemas.microsoft.com/office/drawing/2014/main" val="2486001073"/>
                    </a:ext>
                  </a:extLst>
                </a:gridCol>
              </a:tblGrid>
              <a:tr h="331073">
                <a:tc>
                  <a:txBody>
                    <a:bodyPr/>
                    <a:lstStyle/>
                    <a:p>
                      <a:pPr algn="ctr" fontAlgn="b">
                        <a:lnSpc>
                          <a:spcPct val="150000"/>
                        </a:lnSpc>
                      </a:pPr>
                      <a:r>
                        <a:rPr lang="pt-PT" sz="1600" b="0" i="0" u="none" strike="sngStrike" noProof="0" dirty="0">
                          <a:solidFill>
                            <a:schemeClr val="tx1"/>
                          </a:solidFill>
                          <a:effectLst/>
                          <a:latin typeface="Baskerville Old Face" panose="02020602080505020303" pitchFamily="18" charset="77"/>
                        </a:rPr>
                        <a:t>-r</a:t>
                      </a:r>
                    </a:p>
                  </a:txBody>
                  <a:tcPr marL="9525" marR="9525" marT="9525" marB="0" anchor="b">
                    <a:lnL>
                      <a:noFill/>
                    </a:lnL>
                    <a:lnR>
                      <a:noFill/>
                    </a:lnR>
                    <a:lnT>
                      <a:noFill/>
                    </a:lnT>
                    <a:lnB>
                      <a:noFill/>
                    </a:lnB>
                  </a:tcPr>
                </a:tc>
                <a:tc rowSpan="3">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LO/S</a:t>
                      </a:r>
                    </a:p>
                    <a:p>
                      <a:pPr algn="ctr" fontAlgn="ctr">
                        <a:lnSpc>
                          <a:spcPct val="150000"/>
                        </a:lnSpc>
                      </a:pPr>
                      <a:r>
                        <a:rPr lang="pt-PT" sz="1600" b="1" i="0" u="none" strike="noStrike" noProof="0" dirty="0">
                          <a:solidFill>
                            <a:schemeClr val="tx1"/>
                          </a:solidFill>
                          <a:effectLst/>
                          <a:latin typeface="Baskerville Old Face" panose="02020602080505020303" pitchFamily="18" charset="77"/>
                        </a:rPr>
                        <a:t>LA/S</a:t>
                      </a:r>
                    </a:p>
                  </a:txBody>
                  <a:tcPr marL="9525" marR="9525" marT="9525" marB="0" anchor="ctr">
                    <a:lnL>
                      <a:noFill/>
                    </a:lnL>
                    <a:lnR>
                      <a:noFill/>
                    </a:lnR>
                    <a:lnT>
                      <a:noFill/>
                    </a:lnT>
                    <a:lnB>
                      <a:noFill/>
                    </a:lnB>
                  </a:tcPr>
                </a:tc>
                <a:extLst>
                  <a:ext uri="{0D108BD9-81ED-4DB2-BD59-A6C34878D82A}">
                    <a16:rowId xmlns:a16="http://schemas.microsoft.com/office/drawing/2014/main" val="1640692055"/>
                  </a:ext>
                </a:extLst>
              </a:tr>
              <a:tr h="331073">
                <a:tc>
                  <a:txBody>
                    <a:bodyPr/>
                    <a:lstStyle/>
                    <a:p>
                      <a:pPr algn="ctr" fontAlgn="b">
                        <a:lnSpc>
                          <a:spcPct val="150000"/>
                        </a:lnSpc>
                      </a:pPr>
                      <a:r>
                        <a:rPr lang="pt-PT" sz="1600" b="0" i="0" u="none" strike="sngStrike" noProof="0" dirty="0">
                          <a:solidFill>
                            <a:schemeClr val="tx1"/>
                          </a:solidFill>
                          <a:effectLst/>
                          <a:latin typeface="Baskerville Old Face" panose="02020602080505020303" pitchFamily="18" charset="77"/>
                        </a:rPr>
                        <a:t>-s</a:t>
                      </a: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TE</a:t>
                      </a:r>
                    </a:p>
                  </a:txBody>
                  <a:tcPr marL="9525" marR="9525" marT="9525" marB="0" anchor="ctr">
                    <a:lnL>
                      <a:noFill/>
                    </a:lnL>
                    <a:lnR>
                      <a:noFill/>
                    </a:lnR>
                    <a:lnT>
                      <a:noFill/>
                    </a:lnT>
                    <a:lnB>
                      <a:noFill/>
                    </a:lnB>
                  </a:tcPr>
                </a:tc>
                <a:extLst>
                  <a:ext uri="{0D108BD9-81ED-4DB2-BD59-A6C34878D82A}">
                    <a16:rowId xmlns:a16="http://schemas.microsoft.com/office/drawing/2014/main" val="1528613644"/>
                  </a:ext>
                </a:extLst>
              </a:tr>
              <a:tr h="274999">
                <a:tc>
                  <a:txBody>
                    <a:bodyPr/>
                    <a:lstStyle/>
                    <a:p>
                      <a:pPr algn="ctr" fontAlgn="b">
                        <a:lnSpc>
                          <a:spcPct val="150000"/>
                        </a:lnSpc>
                      </a:pPr>
                      <a:r>
                        <a:rPr lang="pt-PT" sz="1600" b="0" i="0" u="none" strike="sngStrike" noProof="0" dirty="0">
                          <a:solidFill>
                            <a:schemeClr val="tx1"/>
                          </a:solidFill>
                          <a:effectLst/>
                          <a:latin typeface="Baskerville Old Face" panose="02020602080505020303" pitchFamily="18" charset="77"/>
                        </a:rPr>
                        <a:t>-z</a:t>
                      </a: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 - A</a:t>
                      </a:r>
                    </a:p>
                  </a:txBody>
                  <a:tcPr marL="9525" marR="9525" marT="9525" marB="0" anchor="ctr">
                    <a:lnL>
                      <a:noFill/>
                    </a:lnL>
                    <a:lnR>
                      <a:noFill/>
                    </a:lnR>
                    <a:lnT>
                      <a:noFill/>
                    </a:lnT>
                    <a:lnB>
                      <a:noFill/>
                    </a:lnB>
                  </a:tcPr>
                </a:tc>
                <a:extLst>
                  <a:ext uri="{0D108BD9-81ED-4DB2-BD59-A6C34878D82A}">
                    <a16:rowId xmlns:a16="http://schemas.microsoft.com/office/drawing/2014/main" val="726478215"/>
                  </a:ext>
                </a:extLst>
              </a:tr>
              <a:tr h="331073">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a:t>
                      </a:r>
                      <a:r>
                        <a:rPr lang="pt-PT" sz="1600" b="0" i="0" u="none" strike="noStrike" noProof="0" dirty="0" err="1">
                          <a:solidFill>
                            <a:schemeClr val="tx1"/>
                          </a:solidFill>
                          <a:effectLst/>
                          <a:latin typeface="Baskerville Old Face" panose="02020602080505020303" pitchFamily="18" charset="77"/>
                        </a:rPr>
                        <a:t>ão</a:t>
                      </a:r>
                      <a:endParaRPr lang="pt-PT" sz="1600" b="0" i="0" u="none" strike="noStrike" noProof="0" dirty="0">
                        <a:solidFill>
                          <a:schemeClr val="tx1"/>
                        </a:solidFill>
                        <a:effectLst/>
                        <a:latin typeface="Baskerville Old Face" panose="02020602080505020303" pitchFamily="18" charset="77"/>
                      </a:endParaRPr>
                    </a:p>
                  </a:txBody>
                  <a:tcPr marL="9525" marR="9525" marT="9525" marB="0" anchor="b">
                    <a:lnL>
                      <a:noFill/>
                    </a:lnL>
                    <a:lnR>
                      <a:noFill/>
                    </a:lnR>
                    <a:lnT>
                      <a:noFill/>
                    </a:lnT>
                    <a:lnB>
                      <a:noFill/>
                    </a:lnB>
                  </a:tcPr>
                </a:tc>
                <a:tc rowSpan="3">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NO/S</a:t>
                      </a:r>
                    </a:p>
                    <a:p>
                      <a:pPr algn="ctr" fontAlgn="ctr">
                        <a:lnSpc>
                          <a:spcPct val="150000"/>
                        </a:lnSpc>
                      </a:pPr>
                      <a:r>
                        <a:rPr lang="pt-PT" sz="1600" b="1" i="0" u="none" strike="noStrike" noProof="0" dirty="0">
                          <a:solidFill>
                            <a:schemeClr val="tx1"/>
                          </a:solidFill>
                          <a:effectLst/>
                          <a:latin typeface="Baskerville Old Face" panose="02020602080505020303" pitchFamily="18" charset="77"/>
                        </a:rPr>
                        <a:t>NA/S</a:t>
                      </a:r>
                    </a:p>
                  </a:txBody>
                  <a:tcPr marL="9525" marR="9525" marT="9525" marB="0" anchor="ctr">
                    <a:lnL>
                      <a:noFill/>
                    </a:lnL>
                    <a:lnR>
                      <a:noFill/>
                    </a:lnR>
                    <a:lnT>
                      <a:noFill/>
                    </a:lnT>
                    <a:lnB>
                      <a:noFill/>
                    </a:lnB>
                  </a:tcPr>
                </a:tc>
                <a:extLst>
                  <a:ext uri="{0D108BD9-81ED-4DB2-BD59-A6C34878D82A}">
                    <a16:rowId xmlns:a16="http://schemas.microsoft.com/office/drawing/2014/main" val="1511079809"/>
                  </a:ext>
                </a:extLst>
              </a:tr>
              <a:tr h="274999">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a:t>
                      </a:r>
                      <a:r>
                        <a:rPr lang="pt-PT" sz="1600" b="0" i="0" u="none" strike="noStrike" noProof="0" dirty="0" err="1">
                          <a:solidFill>
                            <a:schemeClr val="tx1"/>
                          </a:solidFill>
                          <a:effectLst/>
                          <a:latin typeface="Baskerville Old Face" panose="02020602080505020303" pitchFamily="18" charset="77"/>
                        </a:rPr>
                        <a:t>õe</a:t>
                      </a:r>
                      <a:endParaRPr lang="pt-PT" sz="1600" b="0" i="0" u="none" strike="noStrike" noProof="0" dirty="0">
                        <a:solidFill>
                          <a:schemeClr val="tx1"/>
                        </a:solidFill>
                        <a:effectLst/>
                        <a:latin typeface="Baskerville Old Face" panose="02020602080505020303" pitchFamily="18" charset="77"/>
                      </a:endParaRP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VOS</a:t>
                      </a:r>
                    </a:p>
                  </a:txBody>
                  <a:tcPr marL="9525" marR="9525" marT="9525" marB="0" anchor="ctr">
                    <a:lnL>
                      <a:noFill/>
                    </a:lnL>
                    <a:lnR>
                      <a:noFill/>
                    </a:lnR>
                    <a:lnT>
                      <a:noFill/>
                    </a:lnT>
                    <a:lnB>
                      <a:noFill/>
                    </a:lnB>
                  </a:tcPr>
                </a:tc>
                <a:extLst>
                  <a:ext uri="{0D108BD9-81ED-4DB2-BD59-A6C34878D82A}">
                    <a16:rowId xmlns:a16="http://schemas.microsoft.com/office/drawing/2014/main" val="106451469"/>
                  </a:ext>
                </a:extLst>
              </a:tr>
              <a:tr h="274999">
                <a:tc>
                  <a:txBody>
                    <a:bodyPr/>
                    <a:lstStyle/>
                    <a:p>
                      <a:pPr algn="ctr" fontAlgn="b">
                        <a:lnSpc>
                          <a:spcPct val="150000"/>
                        </a:lnSpc>
                      </a:pPr>
                      <a:r>
                        <a:rPr lang="pt-PT" sz="1600" b="0" i="0" u="none" strike="noStrike" noProof="0" dirty="0">
                          <a:solidFill>
                            <a:schemeClr val="tx1"/>
                          </a:solidFill>
                          <a:effectLst/>
                          <a:latin typeface="Baskerville Old Face" panose="02020602080505020303" pitchFamily="18" charset="77"/>
                        </a:rPr>
                        <a:t>-m</a:t>
                      </a:r>
                    </a:p>
                  </a:txBody>
                  <a:tcPr marL="9525" marR="9525" marT="9525" marB="0" anchor="b">
                    <a:lnL>
                      <a:noFill/>
                    </a:lnL>
                    <a:lnR>
                      <a:noFill/>
                    </a:lnR>
                    <a:lnT>
                      <a:noFill/>
                    </a:lnT>
                    <a:lnB>
                      <a:noFill/>
                    </a:lnB>
                  </a:tcPr>
                </a:tc>
                <a:tc vMerge="1">
                  <a:txBody>
                    <a:bodyPr/>
                    <a:lstStyle/>
                    <a:p>
                      <a:pPr algn="ctr" fontAlgn="ctr">
                        <a:lnSpc>
                          <a:spcPct val="150000"/>
                        </a:lnSpc>
                      </a:pPr>
                      <a:r>
                        <a:rPr lang="pt-PT" sz="1600" b="1" i="0" u="none" strike="noStrike" noProof="0" dirty="0">
                          <a:solidFill>
                            <a:schemeClr val="tx1"/>
                          </a:solidFill>
                          <a:effectLst/>
                          <a:latin typeface="Baskerville Old Face" panose="02020602080505020303" pitchFamily="18" charset="77"/>
                        </a:rPr>
                        <a:t>OS - AS</a:t>
                      </a:r>
                    </a:p>
                  </a:txBody>
                  <a:tcPr marL="9525" marR="9525" marT="9525" marB="0" anchor="ctr">
                    <a:lnL>
                      <a:noFill/>
                    </a:lnL>
                    <a:lnR>
                      <a:noFill/>
                    </a:lnR>
                    <a:lnT>
                      <a:noFill/>
                    </a:lnT>
                    <a:lnB>
                      <a:noFill/>
                    </a:lnB>
                  </a:tcPr>
                </a:tc>
                <a:extLst>
                  <a:ext uri="{0D108BD9-81ED-4DB2-BD59-A6C34878D82A}">
                    <a16:rowId xmlns:a16="http://schemas.microsoft.com/office/drawing/2014/main" val="3072995922"/>
                  </a:ext>
                </a:extLst>
              </a:tr>
            </a:tbl>
          </a:graphicData>
        </a:graphic>
      </p:graphicFrame>
    </p:spTree>
    <p:extLst>
      <p:ext uri="{BB962C8B-B14F-4D97-AF65-F5344CB8AC3E}">
        <p14:creationId xmlns:p14="http://schemas.microsoft.com/office/powerpoint/2010/main" val="106933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9"/>
          <p:cNvSpPr txBox="1">
            <a:spLocks noGrp="1"/>
          </p:cNvSpPr>
          <p:nvPr>
            <p:ph type="title"/>
          </p:nvPr>
        </p:nvSpPr>
        <p:spPr>
          <a:xfrm>
            <a:off x="890299" y="205975"/>
            <a:ext cx="7758035" cy="737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PT" dirty="0"/>
              <a:t>Colocação pronominal</a:t>
            </a:r>
          </a:p>
        </p:txBody>
      </p:sp>
      <p:sp>
        <p:nvSpPr>
          <p:cNvPr id="5" name="Google Shape;112;p19">
            <a:extLst>
              <a:ext uri="{FF2B5EF4-FFF2-40B4-BE49-F238E27FC236}">
                <a16:creationId xmlns:a16="http://schemas.microsoft.com/office/drawing/2014/main" id="{E3F5E89E-DDBD-4240-9849-35CE0E98DED3}"/>
              </a:ext>
            </a:extLst>
          </p:cNvPr>
          <p:cNvSpPr txBox="1">
            <a:spLocks/>
          </p:cNvSpPr>
          <p:nvPr/>
        </p:nvSpPr>
        <p:spPr>
          <a:xfrm>
            <a:off x="495666" y="943276"/>
            <a:ext cx="8152668" cy="35383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b"/>
            <a:r>
              <a:rPr lang="pt-PT" b="1" u="sng" dirty="0">
                <a:solidFill>
                  <a:srgbClr val="494B58"/>
                </a:solidFill>
                <a:latin typeface="Baskerville Old Face" panose="02020602080505020303" pitchFamily="18" charset="77"/>
                <a:ea typeface="Arial" panose="020B0604020202020204" pitchFamily="34" charset="0"/>
                <a:cs typeface="Arial" panose="020B0604020202020204" pitchFamily="34" charset="0"/>
              </a:rPr>
              <a:t>ATENÇÃO</a:t>
            </a:r>
          </a:p>
          <a:p>
            <a:pPr fontAlgn="b"/>
            <a:endParaRPr lang="pt-PT" dirty="0">
              <a:solidFill>
                <a:srgbClr val="494B58"/>
              </a:solidFill>
              <a:latin typeface="Baskerville Old Face" panose="02020602080505020303" pitchFamily="18" charset="77"/>
              <a:ea typeface="Arial" panose="020B0604020202020204" pitchFamily="34" charset="0"/>
              <a:cs typeface="Arial" panose="020B0604020202020204" pitchFamily="34" charset="0"/>
            </a:endParaRPr>
          </a:p>
          <a:p>
            <a:pPr fontAlgn="b"/>
            <a:r>
              <a:rPr lang="pt-PT" dirty="0">
                <a:solidFill>
                  <a:srgbClr val="494B58"/>
                </a:solidFill>
                <a:latin typeface="Baskerville Old Face" panose="02020602080505020303" pitchFamily="18" charset="77"/>
                <a:ea typeface="Arial" panose="020B0604020202020204" pitchFamily="34" charset="0"/>
                <a:cs typeface="Arial" panose="020B0604020202020204" pitchFamily="34" charset="0"/>
              </a:rPr>
              <a:t>Os pronomes ficam ANTES DO VERBO depois de:</a:t>
            </a:r>
          </a:p>
          <a:p>
            <a:pPr fontAlgn="b"/>
            <a:endParaRPr lang="pt-PT" dirty="0">
              <a:solidFill>
                <a:srgbClr val="494B58"/>
              </a:solidFill>
              <a:latin typeface="Baskerville Old Face" panose="02020602080505020303" pitchFamily="18" charset="77"/>
              <a:ea typeface="Arial" panose="020B0604020202020204" pitchFamily="34" charset="0"/>
              <a:cs typeface="Arial" panose="020B0604020202020204" pitchFamily="34" charset="0"/>
            </a:endParaRPr>
          </a:p>
          <a:p>
            <a:pPr marL="171450" indent="-171450" fontAlgn="b">
              <a:buFont typeface="Arial" panose="020B0604020202020204" pitchFamily="34" charset="0"/>
              <a:buChar char="•"/>
            </a:pPr>
            <a:r>
              <a:rPr lang="pt-PT" b="1" dirty="0">
                <a:solidFill>
                  <a:srgbClr val="494B58"/>
                </a:solidFill>
                <a:latin typeface="Baskerville Old Face" panose="02020602080505020303" pitchFamily="18" charset="77"/>
                <a:cs typeface="Arial" panose="020B0604020202020204" pitchFamily="34" charset="0"/>
              </a:rPr>
              <a:t>Pronomes interrogativos</a:t>
            </a:r>
            <a:r>
              <a:rPr lang="pt-PT" dirty="0">
                <a:solidFill>
                  <a:srgbClr val="494B58"/>
                </a:solidFill>
                <a:latin typeface="Baskerville Old Face" panose="02020602080505020303" pitchFamily="18" charset="77"/>
                <a:cs typeface="Arial" panose="020B0604020202020204" pitchFamily="34" charset="0"/>
              </a:rPr>
              <a:t>	</a:t>
            </a:r>
            <a:r>
              <a:rPr lang="pt-PT" dirty="0">
                <a:solidFill>
                  <a:schemeClr val="bg2"/>
                </a:solidFill>
                <a:latin typeface="Baskerville Old Face" panose="02020602080505020303" pitchFamily="18" charset="77"/>
                <a:cs typeface="Arial" panose="020B0604020202020204" pitchFamily="34" charset="0"/>
              </a:rPr>
              <a:t>Quem comeu a maçã? Quem </a:t>
            </a:r>
            <a:r>
              <a:rPr lang="pt-PT" b="1" u="sng" dirty="0">
                <a:solidFill>
                  <a:schemeClr val="bg2"/>
                </a:solidFill>
                <a:latin typeface="Baskerville Old Face" panose="02020602080505020303" pitchFamily="18" charset="77"/>
                <a:cs typeface="Arial" panose="020B0604020202020204" pitchFamily="34" charset="0"/>
              </a:rPr>
              <a:t>a</a:t>
            </a:r>
            <a:r>
              <a:rPr lang="pt-PT" dirty="0">
                <a:solidFill>
                  <a:schemeClr val="bg2"/>
                </a:solidFill>
                <a:latin typeface="Baskerville Old Face" panose="02020602080505020303" pitchFamily="18" charset="77"/>
                <a:cs typeface="Arial" panose="020B0604020202020204" pitchFamily="34" charset="0"/>
              </a:rPr>
              <a:t> comeu?</a:t>
            </a:r>
          </a:p>
          <a:p>
            <a:pPr marL="171450" indent="-171450" fontAlgn="b">
              <a:buFont typeface="Arial" panose="020B0604020202020204" pitchFamily="34" charset="0"/>
              <a:buChar char="•"/>
            </a:pPr>
            <a:endParaRPr lang="pt-PT" dirty="0">
              <a:solidFill>
                <a:srgbClr val="494B58"/>
              </a:solidFill>
              <a:latin typeface="Baskerville Old Face" panose="02020602080505020303" pitchFamily="18" charset="77"/>
              <a:cs typeface="Arial" panose="020B0604020202020204" pitchFamily="34" charset="0"/>
            </a:endParaRPr>
          </a:p>
          <a:p>
            <a:pPr marL="171450" indent="-171450" fontAlgn="b">
              <a:buFont typeface="Arial" panose="020B0604020202020204" pitchFamily="34" charset="0"/>
              <a:buChar char="•"/>
            </a:pPr>
            <a:r>
              <a:rPr lang="pt-PT" b="1" dirty="0">
                <a:solidFill>
                  <a:srgbClr val="494B58"/>
                </a:solidFill>
                <a:latin typeface="Baskerville Old Face" panose="02020602080505020303" pitchFamily="18" charset="77"/>
                <a:cs typeface="Arial" panose="020B0604020202020204" pitchFamily="34" charset="0"/>
              </a:rPr>
              <a:t>Que (relativas) e conjunções</a:t>
            </a:r>
            <a:r>
              <a:rPr lang="pt-PT" dirty="0">
                <a:solidFill>
                  <a:srgbClr val="494B58"/>
                </a:solidFill>
                <a:latin typeface="Baskerville Old Face" panose="02020602080505020303" pitchFamily="18" charset="77"/>
                <a:cs typeface="Arial" panose="020B0604020202020204" pitchFamily="34" charset="0"/>
              </a:rPr>
              <a:t>	</a:t>
            </a:r>
            <a:r>
              <a:rPr lang="pt-PT" dirty="0">
                <a:solidFill>
                  <a:schemeClr val="bg2"/>
                </a:solidFill>
                <a:latin typeface="Baskerville Old Face" panose="02020602080505020303" pitchFamily="18" charset="77"/>
                <a:cs typeface="Arial" panose="020B0604020202020204" pitchFamily="34" charset="0"/>
              </a:rPr>
              <a:t>Ele disse </a:t>
            </a:r>
            <a:r>
              <a:rPr lang="pt-PT" b="1" u="sng" dirty="0">
                <a:solidFill>
                  <a:schemeClr val="bg2"/>
                </a:solidFill>
                <a:latin typeface="Baskerville Old Face" panose="02020602080505020303" pitchFamily="18" charset="77"/>
                <a:cs typeface="Arial" panose="020B0604020202020204" pitchFamily="34" charset="0"/>
              </a:rPr>
              <a:t>que</a:t>
            </a:r>
            <a:r>
              <a:rPr lang="pt-PT" dirty="0">
                <a:solidFill>
                  <a:schemeClr val="bg2"/>
                </a:solidFill>
                <a:latin typeface="Baskerville Old Face" panose="02020602080505020303" pitchFamily="18" charset="77"/>
                <a:cs typeface="Arial" panose="020B0604020202020204" pitchFamily="34" charset="0"/>
              </a:rPr>
              <a:t> me levaria à escola, mas ainda não chegou.</a:t>
            </a:r>
          </a:p>
          <a:p>
            <a:pPr fontAlgn="b"/>
            <a:r>
              <a:rPr lang="pt-PT" b="1" dirty="0">
                <a:solidFill>
                  <a:schemeClr val="tx1"/>
                </a:solidFill>
                <a:latin typeface="Baskerville Old Face" panose="02020602080505020303" pitchFamily="18" charset="77"/>
                <a:cs typeface="Arial" panose="020B0604020202020204" pitchFamily="34" charset="0"/>
              </a:rPr>
              <a:t>que introduzem subordinadas	</a:t>
            </a:r>
            <a:r>
              <a:rPr lang="pt-PT" b="1" u="sng" dirty="0">
                <a:solidFill>
                  <a:schemeClr val="bg2"/>
                </a:solidFill>
                <a:latin typeface="Baskerville Old Face" panose="02020602080505020303" pitchFamily="18" charset="77"/>
                <a:cs typeface="Arial" panose="020B0604020202020204" pitchFamily="34" charset="0"/>
              </a:rPr>
              <a:t>Já que</a:t>
            </a:r>
            <a:r>
              <a:rPr lang="pt-PT" b="1" dirty="0">
                <a:solidFill>
                  <a:schemeClr val="bg2"/>
                </a:solidFill>
                <a:latin typeface="Baskerville Old Face" panose="02020602080505020303" pitchFamily="18" charset="77"/>
                <a:cs typeface="Arial" panose="020B0604020202020204" pitchFamily="34" charset="0"/>
              </a:rPr>
              <a:t> </a:t>
            </a:r>
            <a:r>
              <a:rPr lang="pt-PT" dirty="0">
                <a:solidFill>
                  <a:schemeClr val="bg2"/>
                </a:solidFill>
                <a:latin typeface="Baskerville Old Face" panose="02020602080505020303" pitchFamily="18" charset="77"/>
                <a:cs typeface="Arial" panose="020B0604020202020204" pitchFamily="34" charset="0"/>
              </a:rPr>
              <a:t>a conheces, por favor fale com ela.</a:t>
            </a:r>
          </a:p>
          <a:p>
            <a:pPr fontAlgn="b"/>
            <a:endParaRPr lang="pt-PT" dirty="0">
              <a:solidFill>
                <a:schemeClr val="bg2"/>
              </a:solidFill>
              <a:latin typeface="Baskerville Old Face" panose="02020602080505020303" pitchFamily="18" charset="77"/>
              <a:cs typeface="Arial" panose="020B0604020202020204" pitchFamily="34" charset="0"/>
            </a:endParaRPr>
          </a:p>
          <a:p>
            <a:pPr marL="171450" indent="-171450" fontAlgn="b">
              <a:buFont typeface="Arial" panose="020B0604020202020204" pitchFamily="34" charset="0"/>
              <a:buChar char="•"/>
            </a:pPr>
            <a:r>
              <a:rPr lang="pt-PT" b="1" dirty="0">
                <a:solidFill>
                  <a:srgbClr val="494B58"/>
                </a:solidFill>
                <a:latin typeface="Baskerville Old Face" panose="02020602080505020303" pitchFamily="18" charset="77"/>
                <a:cs typeface="Arial" panose="020B0604020202020204" pitchFamily="34" charset="0"/>
              </a:rPr>
              <a:t>Já, ainda, também, só, sempre,</a:t>
            </a:r>
            <a:r>
              <a:rPr lang="pt-PT" dirty="0">
                <a:solidFill>
                  <a:srgbClr val="494B58"/>
                </a:solidFill>
                <a:latin typeface="Baskerville Old Face" panose="02020602080505020303" pitchFamily="18" charset="77"/>
                <a:cs typeface="Arial" panose="020B0604020202020204" pitchFamily="34" charset="0"/>
              </a:rPr>
              <a:t>	</a:t>
            </a:r>
            <a:r>
              <a:rPr lang="pt-PT" dirty="0">
                <a:solidFill>
                  <a:schemeClr val="bg2"/>
                </a:solidFill>
                <a:latin typeface="Baskerville Old Face" panose="02020602080505020303" pitchFamily="18" charset="77"/>
                <a:cs typeface="Arial" panose="020B0604020202020204" pitchFamily="34" charset="0"/>
              </a:rPr>
              <a:t>Eu </a:t>
            </a:r>
            <a:r>
              <a:rPr lang="pt-PT" b="1" u="sng" dirty="0">
                <a:solidFill>
                  <a:schemeClr val="bg2"/>
                </a:solidFill>
                <a:latin typeface="Baskerville Old Face" panose="02020602080505020303" pitchFamily="18" charset="77"/>
                <a:cs typeface="Arial" panose="020B0604020202020204" pitchFamily="34" charset="0"/>
              </a:rPr>
              <a:t>já</a:t>
            </a:r>
            <a:r>
              <a:rPr lang="pt-PT" dirty="0">
                <a:solidFill>
                  <a:schemeClr val="bg2"/>
                </a:solidFill>
                <a:latin typeface="Baskerville Old Face" panose="02020602080505020303" pitchFamily="18" charset="77"/>
                <a:cs typeface="Arial" panose="020B0604020202020204" pitchFamily="34" charset="0"/>
              </a:rPr>
              <a:t> vos vi em algum lugar. Ela </a:t>
            </a:r>
            <a:r>
              <a:rPr lang="pt-PT" b="1" u="sng" dirty="0">
                <a:solidFill>
                  <a:schemeClr val="bg2"/>
                </a:solidFill>
                <a:latin typeface="Baskerville Old Face" panose="02020602080505020303" pitchFamily="18" charset="77"/>
                <a:cs typeface="Arial" panose="020B0604020202020204" pitchFamily="34" charset="0"/>
              </a:rPr>
              <a:t>ainda</a:t>
            </a:r>
            <a:r>
              <a:rPr lang="pt-PT" dirty="0">
                <a:solidFill>
                  <a:schemeClr val="bg2"/>
                </a:solidFill>
                <a:latin typeface="Baskerville Old Face" panose="02020602080505020303" pitchFamily="18" charset="77"/>
                <a:cs typeface="Arial" panose="020B0604020202020204" pitchFamily="34" charset="0"/>
              </a:rPr>
              <a:t> as encontra na praia. </a:t>
            </a:r>
          </a:p>
          <a:p>
            <a:pPr lvl="2" fontAlgn="b"/>
            <a:r>
              <a:rPr lang="pt-PT" b="1" dirty="0">
                <a:solidFill>
                  <a:srgbClr val="494B58"/>
                </a:solidFill>
                <a:latin typeface="Baskerville Old Face" panose="02020602080505020303" pitchFamily="18" charset="77"/>
                <a:cs typeface="Arial" panose="020B0604020202020204" pitchFamily="34" charset="0"/>
              </a:rPr>
              <a:t>apenas, até, mesmo, talvez</a:t>
            </a:r>
            <a:r>
              <a:rPr lang="pt-PT" dirty="0">
                <a:solidFill>
                  <a:schemeClr val="bg2"/>
                </a:solidFill>
                <a:latin typeface="Baskerville Old Face" panose="02020602080505020303" pitchFamily="18" charset="77"/>
                <a:cs typeface="Arial" panose="020B0604020202020204" pitchFamily="34" charset="0"/>
              </a:rPr>
              <a:t>	Eles comeram as nozes? Nós </a:t>
            </a:r>
            <a:r>
              <a:rPr lang="pt-PT" b="1" u="sng" dirty="0">
                <a:solidFill>
                  <a:schemeClr val="bg2"/>
                </a:solidFill>
                <a:latin typeface="Baskerville Old Face" panose="02020602080505020303" pitchFamily="18" charset="77"/>
                <a:cs typeface="Arial" panose="020B0604020202020204" pitchFamily="34" charset="0"/>
              </a:rPr>
              <a:t>também</a:t>
            </a:r>
            <a:r>
              <a:rPr lang="pt-PT" dirty="0">
                <a:solidFill>
                  <a:schemeClr val="bg2"/>
                </a:solidFill>
                <a:latin typeface="Baskerville Old Face" panose="02020602080505020303" pitchFamily="18" charset="77"/>
                <a:cs typeface="Arial" panose="020B0604020202020204" pitchFamily="34" charset="0"/>
              </a:rPr>
              <a:t> as comemos. </a:t>
            </a:r>
          </a:p>
          <a:p>
            <a:pPr fontAlgn="b"/>
            <a:r>
              <a:rPr lang="pt-PT" dirty="0">
                <a:solidFill>
                  <a:schemeClr val="bg2"/>
                </a:solidFill>
                <a:latin typeface="Baskerville Old Face" panose="02020602080505020303" pitchFamily="18" charset="77"/>
                <a:cs typeface="Arial" panose="020B0604020202020204" pitchFamily="34" charset="0"/>
              </a:rPr>
              <a:t>			Ele </a:t>
            </a:r>
            <a:r>
              <a:rPr lang="pt-PT" b="1" u="sng" dirty="0">
                <a:solidFill>
                  <a:schemeClr val="bg2"/>
                </a:solidFill>
                <a:latin typeface="Baskerville Old Face" panose="02020602080505020303" pitchFamily="18" charset="77"/>
                <a:cs typeface="Arial" panose="020B0604020202020204" pitchFamily="34" charset="0"/>
              </a:rPr>
              <a:t>só</a:t>
            </a:r>
            <a:r>
              <a:rPr lang="pt-PT" dirty="0">
                <a:solidFill>
                  <a:schemeClr val="bg2"/>
                </a:solidFill>
                <a:latin typeface="Baskerville Old Face" panose="02020602080505020303" pitchFamily="18" charset="77"/>
                <a:cs typeface="Arial" panose="020B0604020202020204" pitchFamily="34" charset="0"/>
              </a:rPr>
              <a:t> me cumprimenta em certas ocasiões.</a:t>
            </a:r>
          </a:p>
          <a:p>
            <a:pPr fontAlgn="b"/>
            <a:endParaRPr lang="pt-PT" dirty="0">
              <a:solidFill>
                <a:srgbClr val="494B58"/>
              </a:solidFill>
              <a:latin typeface="Baskerville Old Face" panose="02020602080505020303" pitchFamily="18" charset="77"/>
              <a:cs typeface="Arial" panose="020B0604020202020204" pitchFamily="34" charset="0"/>
            </a:endParaRPr>
          </a:p>
          <a:p>
            <a:pPr marL="171450" indent="-171450" fontAlgn="b">
              <a:buFont typeface="Arial" panose="020B0604020202020204" pitchFamily="34" charset="0"/>
              <a:buChar char="•"/>
            </a:pPr>
            <a:r>
              <a:rPr lang="pt-PT" b="1" dirty="0" err="1">
                <a:solidFill>
                  <a:srgbClr val="494B58"/>
                </a:solidFill>
                <a:latin typeface="Baskerville Old Face" panose="02020602080505020303" pitchFamily="18" charset="77"/>
                <a:cs typeface="Arial" panose="020B0604020202020204" pitchFamily="34" charset="0"/>
              </a:rPr>
              <a:t>Adj</a:t>
            </a:r>
            <a:r>
              <a:rPr lang="pt-PT" b="1" dirty="0">
                <a:solidFill>
                  <a:srgbClr val="494B58"/>
                </a:solidFill>
                <a:latin typeface="Baskerville Old Face" panose="02020602080505020303" pitchFamily="18" charset="77"/>
                <a:cs typeface="Arial" panose="020B0604020202020204" pitchFamily="34" charset="0"/>
              </a:rPr>
              <a:t>. e pronomes indefinidos</a:t>
            </a:r>
            <a:r>
              <a:rPr lang="pt-PT" dirty="0">
                <a:solidFill>
                  <a:srgbClr val="494B58"/>
                </a:solidFill>
                <a:latin typeface="Baskerville Old Face" panose="02020602080505020303" pitchFamily="18" charset="77"/>
                <a:cs typeface="Arial" panose="020B0604020202020204" pitchFamily="34" charset="0"/>
              </a:rPr>
              <a:t>	</a:t>
            </a:r>
            <a:r>
              <a:rPr lang="pt-PT" b="1" u="sng" dirty="0">
                <a:solidFill>
                  <a:schemeClr val="bg2"/>
                </a:solidFill>
                <a:latin typeface="Baskerville Old Face" panose="02020602080505020303" pitchFamily="18" charset="77"/>
                <a:cs typeface="Arial" panose="020B0604020202020204" pitchFamily="34" charset="0"/>
              </a:rPr>
              <a:t>Todos</a:t>
            </a:r>
            <a:r>
              <a:rPr lang="pt-PT" dirty="0">
                <a:solidFill>
                  <a:schemeClr val="bg2"/>
                </a:solidFill>
                <a:latin typeface="Baskerville Old Face" panose="02020602080505020303" pitchFamily="18" charset="77"/>
                <a:cs typeface="Arial" panose="020B0604020202020204" pitchFamily="34" charset="0"/>
              </a:rPr>
              <a:t> nos olharam naquele momento. </a:t>
            </a:r>
          </a:p>
          <a:p>
            <a:pPr marL="171450" indent="-171450" fontAlgn="b">
              <a:buFont typeface="Arial" panose="020B0604020202020204" pitchFamily="34" charset="0"/>
              <a:buChar char="•"/>
            </a:pPr>
            <a:endParaRPr lang="pt-PT" dirty="0">
              <a:solidFill>
                <a:srgbClr val="494B58"/>
              </a:solidFill>
              <a:latin typeface="Baskerville Old Face" panose="02020602080505020303" pitchFamily="18" charset="77"/>
              <a:cs typeface="Arial" panose="020B0604020202020204" pitchFamily="34" charset="0"/>
            </a:endParaRPr>
          </a:p>
          <a:p>
            <a:pPr marL="171450" indent="-171450" fontAlgn="b">
              <a:buFont typeface="Arial" panose="020B0604020202020204" pitchFamily="34" charset="0"/>
              <a:buChar char="•"/>
            </a:pPr>
            <a:r>
              <a:rPr lang="pt-PT" b="1" dirty="0">
                <a:solidFill>
                  <a:srgbClr val="494B58"/>
                </a:solidFill>
                <a:latin typeface="Baskerville Old Face" panose="02020602080505020303" pitchFamily="18" charset="77"/>
                <a:cs typeface="Arial" panose="020B0604020202020204" pitchFamily="34" charset="0"/>
              </a:rPr>
              <a:t>Não, nunca, jamais, ninguém, nada </a:t>
            </a:r>
            <a:r>
              <a:rPr lang="pt-PT" dirty="0">
                <a:solidFill>
                  <a:srgbClr val="494B58"/>
                </a:solidFill>
                <a:latin typeface="Baskerville Old Face" panose="02020602080505020303" pitchFamily="18" charset="77"/>
                <a:cs typeface="Arial" panose="020B0604020202020204" pitchFamily="34" charset="0"/>
              </a:rPr>
              <a:t>	</a:t>
            </a:r>
            <a:r>
              <a:rPr lang="pt-PT" b="1" u="sng" dirty="0">
                <a:solidFill>
                  <a:schemeClr val="bg2"/>
                </a:solidFill>
                <a:latin typeface="Baskerville Old Face" panose="02020602080505020303" pitchFamily="18" charset="77"/>
                <a:cs typeface="Arial" panose="020B0604020202020204" pitchFamily="34" charset="0"/>
              </a:rPr>
              <a:t>Não</a:t>
            </a:r>
            <a:r>
              <a:rPr lang="pt-PT" dirty="0">
                <a:solidFill>
                  <a:schemeClr val="bg2"/>
                </a:solidFill>
                <a:latin typeface="Baskerville Old Face" panose="02020602080505020303" pitchFamily="18" charset="77"/>
                <a:cs typeface="Arial" panose="020B0604020202020204" pitchFamily="34" charset="0"/>
              </a:rPr>
              <a:t> te quero dizer nada. </a:t>
            </a:r>
            <a:r>
              <a:rPr lang="pt-PT" b="1" u="sng" dirty="0">
                <a:solidFill>
                  <a:schemeClr val="bg2"/>
                </a:solidFill>
                <a:latin typeface="Baskerville Old Face" panose="02020602080505020303" pitchFamily="18" charset="77"/>
                <a:cs typeface="Arial" panose="020B0604020202020204" pitchFamily="34" charset="0"/>
              </a:rPr>
              <a:t>Nunca</a:t>
            </a:r>
            <a:r>
              <a:rPr lang="pt-PT" dirty="0">
                <a:solidFill>
                  <a:schemeClr val="bg2"/>
                </a:solidFill>
                <a:latin typeface="Baskerville Old Face" panose="02020602080505020303" pitchFamily="18" charset="77"/>
                <a:cs typeface="Arial" panose="020B0604020202020204" pitchFamily="34" charset="0"/>
              </a:rPr>
              <a:t> a vejo na escola. </a:t>
            </a:r>
          </a:p>
          <a:p>
            <a:pPr fontAlgn="b"/>
            <a:r>
              <a:rPr lang="pt-PT" dirty="0">
                <a:solidFill>
                  <a:srgbClr val="494B58"/>
                </a:solidFill>
                <a:latin typeface="Baskerville Old Face" panose="02020602080505020303" pitchFamily="18" charset="77"/>
                <a:cs typeface="Arial" panose="020B0604020202020204" pitchFamily="34" charset="0"/>
              </a:rPr>
              <a:t>(</a:t>
            </a:r>
            <a:r>
              <a:rPr lang="pt-PT" b="1" dirty="0">
                <a:solidFill>
                  <a:srgbClr val="494B58"/>
                </a:solidFill>
                <a:latin typeface="Baskerville Old Face" panose="02020602080505020303" pitchFamily="18" charset="77"/>
                <a:cs typeface="Arial" panose="020B0604020202020204" pitchFamily="34" charset="0"/>
              </a:rPr>
              <a:t>palavras ou expressões negativas</a:t>
            </a:r>
            <a:r>
              <a:rPr lang="pt-PT" dirty="0">
                <a:solidFill>
                  <a:srgbClr val="494B58"/>
                </a:solidFill>
                <a:latin typeface="Baskerville Old Face" panose="02020602080505020303" pitchFamily="18" charset="77"/>
                <a:cs typeface="Arial" panose="020B0604020202020204" pitchFamily="34" charset="0"/>
              </a:rPr>
              <a:t>). </a:t>
            </a:r>
          </a:p>
        </p:txBody>
      </p:sp>
    </p:spTree>
    <p:extLst>
      <p:ext uri="{BB962C8B-B14F-4D97-AF65-F5344CB8AC3E}">
        <p14:creationId xmlns:p14="http://schemas.microsoft.com/office/powerpoint/2010/main" val="3852694610"/>
      </p:ext>
    </p:extLst>
  </p:cSld>
  <p:clrMapOvr>
    <a:masterClrMapping/>
  </p:clrMapOvr>
</p:sld>
</file>

<file path=ppt/theme/theme1.xml><?xml version="1.0" encoding="utf-8"?>
<a:theme xmlns:a="http://schemas.openxmlformats.org/drawingml/2006/main" name="Quickly template">
  <a:themeElements>
    <a:clrScheme name="Custom 347">
      <a:dk1>
        <a:srgbClr val="494B58"/>
      </a:dk1>
      <a:lt1>
        <a:srgbClr val="FFFFFF"/>
      </a:lt1>
      <a:dk2>
        <a:srgbClr val="7C7F91"/>
      </a:dk2>
      <a:lt2>
        <a:srgbClr val="DBE1E7"/>
      </a:lt2>
      <a:accent1>
        <a:srgbClr val="FBCDBE"/>
      </a:accent1>
      <a:accent2>
        <a:srgbClr val="FDDDAA"/>
      </a:accent2>
      <a:accent3>
        <a:srgbClr val="C9E4B4"/>
      </a:accent3>
      <a:accent4>
        <a:srgbClr val="ADDED4"/>
      </a:accent4>
      <a:accent5>
        <a:srgbClr val="B5D4E9"/>
      </a:accent5>
      <a:accent6>
        <a:srgbClr val="DBBDE5"/>
      </a:accent6>
      <a:hlink>
        <a:srgbClr val="7C7F9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37722</TotalTime>
  <Words>1662</Words>
  <Application>Microsoft Macintosh PowerPoint</Application>
  <PresentationFormat>Presentazione su schermo (16:9)</PresentationFormat>
  <Paragraphs>219</Paragraphs>
  <Slides>16</Slides>
  <Notes>16</Notes>
  <HiddenSlides>0</HiddenSlides>
  <MMClips>3</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Muli</vt:lpstr>
      <vt:lpstr>Amatic SC</vt:lpstr>
      <vt:lpstr>Baskerville Old Face</vt:lpstr>
      <vt:lpstr>Quickly template</vt:lpstr>
      <vt:lpstr>LINGUA E TRADUZIONE PORTOGHESE I</vt:lpstr>
      <vt:lpstr>Presentazione standard di PowerPoint</vt:lpstr>
      <vt:lpstr>QUERIDA MARTA</vt:lpstr>
      <vt:lpstr>Presentazione standard di PowerPoint</vt:lpstr>
      <vt:lpstr>Respondam às perguntas</vt:lpstr>
      <vt:lpstr>Verbos irregulares no Pretérito Perfeito Simples</vt:lpstr>
      <vt:lpstr>Pronomes pessoais de complemento direto</vt:lpstr>
      <vt:lpstr>Pronomes pessoais de complemento direto</vt:lpstr>
      <vt:lpstr>Colocação pronominal</vt:lpstr>
      <vt:lpstr>Exercício 6</vt:lpstr>
      <vt:lpstr>Exercício B.2 (Página 168)</vt:lpstr>
      <vt:lpstr>EXERCÍCIOS 4 E 5 p. 168-169</vt:lpstr>
      <vt:lpstr>Coloquem as frases no pretérito perfeito simples</vt:lpstr>
      <vt:lpstr>VOCABULÁRIO: expressões</vt:lpstr>
      <vt:lpstr>PRONÚNCIA PORTUGUÊS COM SUSANA</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LINGUA E TRADUZIONE PORTOGHESE I</dc:title>
  <cp:lastModifiedBy>Microsoft Office User</cp:lastModifiedBy>
  <cp:revision>339</cp:revision>
  <dcterms:modified xsi:type="dcterms:W3CDTF">2021-03-09T14:18:11Z</dcterms:modified>
</cp:coreProperties>
</file>