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63" r:id="rId4"/>
    <p:sldId id="264" r:id="rId5"/>
    <p:sldId id="265" r:id="rId6"/>
    <p:sldId id="266" r:id="rId7"/>
    <p:sldId id="267" r:id="rId8"/>
    <p:sldId id="268" r:id="rId9"/>
    <p:sldId id="285" r:id="rId10"/>
    <p:sldId id="286" r:id="rId11"/>
    <p:sldId id="287" r:id="rId12"/>
    <p:sldId id="288" r:id="rId13"/>
    <p:sldId id="290" r:id="rId14"/>
    <p:sldId id="291" r:id="rId15"/>
    <p:sldId id="292" r:id="rId16"/>
    <p:sldId id="293" r:id="rId17"/>
    <p:sldId id="269" r:id="rId18"/>
    <p:sldId id="270" r:id="rId19"/>
    <p:sldId id="295" r:id="rId20"/>
    <p:sldId id="296" r:id="rId21"/>
    <p:sldId id="271" r:id="rId22"/>
    <p:sldId id="272" r:id="rId23"/>
    <p:sldId id="273" r:id="rId24"/>
    <p:sldId id="274" r:id="rId25"/>
    <p:sldId id="275" r:id="rId26"/>
    <p:sldId id="276" r:id="rId27"/>
    <p:sldId id="294" r:id="rId28"/>
    <p:sldId id="277" r:id="rId29"/>
    <p:sldId id="278" r:id="rId30"/>
    <p:sldId id="298" r:id="rId31"/>
    <p:sldId id="299" r:id="rId32"/>
    <p:sldId id="300" r:id="rId33"/>
    <p:sldId id="279" r:id="rId34"/>
    <p:sldId id="301" r:id="rId35"/>
    <p:sldId id="280" r:id="rId36"/>
    <p:sldId id="302" r:id="rId37"/>
    <p:sldId id="281" r:id="rId38"/>
    <p:sldId id="303" r:id="rId39"/>
    <p:sldId id="282" r:id="rId40"/>
    <p:sldId id="28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7" autoAdjust="0"/>
    <p:restoredTop sz="94660"/>
  </p:normalViewPr>
  <p:slideViewPr>
    <p:cSldViewPr>
      <p:cViewPr varScale="1">
        <p:scale>
          <a:sx n="91" d="100"/>
          <a:sy n="91" d="100"/>
        </p:scale>
        <p:origin x="672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3T13:19:15.5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4514 15827 1670 0,'0'0'148'0,"-6"0"-118"0,0-2-30 0,-8-1 0 0,-1 0 136 0,-6-2 22 15,3-3 4-15,-6 0 1 0,0-5-112 0,-5 0-23 16,-1 0-4-16,-6-1 0 0,-6 1-12 0,1-3-3 16,2 0 0-16,-12 1 0 0,1-1-9 0,-10 0 0 15,4 0 0-15,-1 5 0 0,-8-2-16 0,-7 2-3 16,1 6 0-16,-4 0 0 0,-2 2 6 0,-6 6 1 15,-7 2 0-15,1 3 0 0,3 5 12 0,-4 6 0 16,7 2 0-16,-9 8 0 0,6 3-17 0,-1 2 2 16,7 6 1-16,-1-3 0 0,1 3 14 0,3 2 10 15,2 0-2-15,7 3 0 0,2 3 5 16,7 0 1-16,2 2 0 0,13 3 0 0,-7 0 0 0,9 0 0 16,7 0 0-16,2 2 0 0,3 3-14 0,9 6 0 15,3-1 0-15,15 3-10 16,3 1-15-16,9 1-3 0,6 1-1 0,12 5 0 0,12 0 20 0,5 3 9 15,13-5-8-15,14-4 8 0,10-2 0 0,5 1 11 0,15-1-1 16,9-3 0-16,9-5-22 0,7-5-5 0,10-8-1 0,1-10 0 31,0-9-7-31,-6-7-2 0,6-14 0 0,-6-5 0 0,-9-11 27 0,-3-7 0 16,-3-6 12-16,-6-10-4 0,-2-3 4 0,-7-8 0 0,-6-3 1 0,0 0 0 16,-5 1 20-16,-1-3 4 0,-9-3 1 0,-2 0 0 15,-4-3 22-15,-5-2 4 0,-7 2 0 0,-5 1 1 16,-4 2-5-16,-5-3-2 0,-7-2 0 0,-2 0 0 15,-6 0-13-15,0-3-2 0,-1 0-1 0,-8 0 0 16,-3 3-18-16,0-3-3 0,-9 6-1 0,-3-1 0 16,-3 0-6-16,-3 1-2 0,-6 7 0 15,-3 1 0-15,-6 4-3 0,-9 1-1 0,-3 0 0 0,-9 5 0 16,-2 0-8-16,-16 2-12 0,-8 1 2 0,-10 2 1 0,-14 6-12 16,-7 2-3-16,-11 3 0 0,-9 7 0 15,-9 4-114-15,-6 4-23 0,-18 9-5 16</inkml:trace>
  <inkml:trace contextRef="#ctx0" brushRef="#br0" timeOffset="708.9233">23719 13142 2361 0,'0'0'52'0,"-6"-3"10"0,-3 1 2 0,-9-6 4 0,-5-3-55 0,-7-5-13 15,0-2 0-15,-6-1 0 0,-5-5 37 0,-4 1 5 16,-3-1 1-16,-5-3 0 0,-7 3-43 0,-2 1 0 0,-7-4 0 0,-2 1 0 16,-4 2 0-16,-8 0 0 0,-6 3-12 0,-3 0 12 31,-4 2-49-31,-2 6-3 0,-6 2 0 0,-3 6 0 16,0 2-16-16,-7 9-3 0,-8 4-1 0,3 9 0 15,6 5 10-15,0 7 2 0,0 6 0 0,3 6 0 0,6 2 0 16,5 8 0-16,7 5 0 0,6 3 0 0,8 2 37 0,10 1 8 0,14 2 2 15,4 3 0-15,11 2 43 0,9 1 9 0,10-4 1 0,11 1 1 16,9 0 20-16,14 0 4 0,16 5 1 0,18-3 0 16,14 1-34-16,19-1-6 0,17-7-2 0,15-4 0 15,18-1-117 1,12-12-24-16,15-7-5 0,5-8-1 0</inkml:trace>
  <inkml:trace contextRef="#ctx0" brushRef="#br0" timeOffset="849.5405">23293 14134 345 0,'72'-37'31'0,"20"-11"-31"0,12-10 0 0,4 3 0 16,2 2 124-16,-3 0 18 0,0 0 4 0,-6 3 1 0,-9 5 69 0,-2-3 13 15,-7 3 3-15,-3 0 1 0,-11 3-53 0,-4 2-12 16,-11 3-1-16,-3 0-1 0,-13 0-68 0,-8 2-14 16,-6 4-2-16,-9-1-1 0,-9 0-39 0,-9-2-8 15,-12-3-2-15,-12 0 0 16,-12 0-53-16,-17-3-11 0,-16-2-3 16,-11 2 0-16,-12-5 6 0,-24-5 1 0,-24-3 0 0,-18-8-724 0,-23-5-144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06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68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27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3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3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74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84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7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82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7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03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E0DBF-80B4-4ECD-8823-6E1D872EEB92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FB56E-1B6F-433D-A41A-A19866DD2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25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9m7kFGEXYM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www.youtube.com/watch?v=auZERsz8S-Q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2.wdp"/><Relationship Id="rId9" Type="http://schemas.openxmlformats.org/officeDocument/2006/relationships/hyperlink" Target="https://www.youtube.com/watch?v=YyZMgfHgYj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auZERsz8S-Q" TargetMode="Externa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_9m7kFGEXYM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YyZMgfHgYjc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6bxDg97g-j0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6bxDg97g-j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7MlCsX6z0w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7MlCsX6z0w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6BTI0SaUDM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youtube.com/watch?v=g6BTI0SaUDM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5159"/>
            <a:ext cx="7772400" cy="1470025"/>
          </a:xfrm>
        </p:spPr>
        <p:txBody>
          <a:bodyPr>
            <a:normAutofit/>
          </a:bodyPr>
          <a:lstStyle/>
          <a:p>
            <a:r>
              <a:rPr lang="it-IT" dirty="0" smtClean="0"/>
              <a:t>Robotics</a:t>
            </a:r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7164288" y="409009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a.a. 2020-2021</a:t>
            </a:r>
            <a:endParaRPr lang="it-IT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62441"/>
            <a:ext cx="4114800" cy="885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2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Automation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Automation</a:t>
            </a:r>
            <a:r>
              <a:rPr lang="en-GB" dirty="0" smtClean="0"/>
              <a:t> may be a possible solution:</a:t>
            </a:r>
          </a:p>
          <a:p>
            <a:pPr lvl="1"/>
            <a:r>
              <a:rPr lang="en-GB" dirty="0" smtClean="0"/>
              <a:t>It increases </a:t>
            </a:r>
            <a:r>
              <a:rPr lang="en-GB" b="1" dirty="0" smtClean="0"/>
              <a:t>efficiency</a:t>
            </a:r>
          </a:p>
          <a:p>
            <a:pPr lvl="1"/>
            <a:r>
              <a:rPr lang="en-GB" dirty="0" smtClean="0"/>
              <a:t>It decreases </a:t>
            </a:r>
            <a:r>
              <a:rPr lang="en-GB" b="1" dirty="0" smtClean="0"/>
              <a:t>operating costs</a:t>
            </a:r>
          </a:p>
          <a:p>
            <a:pPr lvl="1"/>
            <a:r>
              <a:rPr lang="en-GB" dirty="0" smtClean="0"/>
              <a:t>It increases </a:t>
            </a:r>
            <a:r>
              <a:rPr lang="en-GB" b="1" dirty="0" smtClean="0"/>
              <a:t>safety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Industrial automation </a:t>
            </a:r>
            <a:r>
              <a:rPr lang="en-GB" dirty="0" smtClean="0"/>
              <a:t>is carried out by:</a:t>
            </a:r>
          </a:p>
          <a:p>
            <a:pPr lvl="1"/>
            <a:r>
              <a:rPr lang="en-GB" dirty="0" smtClean="0"/>
              <a:t>Robotics</a:t>
            </a:r>
          </a:p>
          <a:p>
            <a:pPr lvl="1"/>
            <a:r>
              <a:rPr lang="en-GB" dirty="0" smtClean="0"/>
              <a:t>Internal </a:t>
            </a:r>
            <a:r>
              <a:rPr lang="en-GB" dirty="0"/>
              <a:t>t</a:t>
            </a:r>
            <a:r>
              <a:rPr lang="en-GB" dirty="0" smtClean="0"/>
              <a:t>ransport and conveyor systems</a:t>
            </a:r>
          </a:p>
          <a:p>
            <a:pPr lvl="1"/>
            <a:r>
              <a:rPr lang="en-GB" dirty="0" smtClean="0"/>
              <a:t>Vision systems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ensing, automatic controls,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0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Robotics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 current situation is that </a:t>
            </a:r>
            <a:r>
              <a:rPr lang="en-GB" b="1" dirty="0" smtClean="0"/>
              <a:t>robotics is entering with determination in the industry </a:t>
            </a:r>
            <a:r>
              <a:rPr lang="en-GB" dirty="0" smtClean="0"/>
              <a:t>(</a:t>
            </a:r>
            <a:r>
              <a:rPr lang="en-GB" smtClean="0"/>
              <a:t>as already happened in many fields</a:t>
            </a:r>
            <a:r>
              <a:rPr lang="en-GB" dirty="0" smtClean="0"/>
              <a:t>, e.g. </a:t>
            </a:r>
            <a:r>
              <a:rPr lang="en-GB" i="1" dirty="0" smtClean="0"/>
              <a:t>automotive</a:t>
            </a:r>
            <a:r>
              <a:rPr lang="en-GB" dirty="0" smtClean="0"/>
              <a:t>)</a:t>
            </a:r>
          </a:p>
          <a:p>
            <a:r>
              <a:rPr lang="en-GB" dirty="0" smtClean="0"/>
              <a:t>We will see the fundamentals of robotics</a:t>
            </a:r>
          </a:p>
          <a:p>
            <a:r>
              <a:rPr lang="en-GB" dirty="0" smtClean="0"/>
              <a:t>… and how robotics can be </a:t>
            </a:r>
            <a:r>
              <a:rPr lang="en-GB" b="1" dirty="0" smtClean="0"/>
              <a:t>taken advantage </a:t>
            </a:r>
            <a:r>
              <a:rPr lang="en-GB" dirty="0" smtClean="0"/>
              <a:t>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3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Robot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 smtClean="0"/>
              <a:t>Definition</a:t>
            </a:r>
          </a:p>
          <a:p>
            <a:pPr marL="0" indent="0" algn="ctr">
              <a:buNone/>
            </a:pPr>
            <a:r>
              <a:rPr lang="en-GB" i="1" dirty="0" smtClean="0"/>
              <a:t>A machine capable of carrying out a complex task automatically.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8823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1143000"/>
          </a:xfrm>
        </p:spPr>
        <p:txBody>
          <a:bodyPr/>
          <a:lstStyle/>
          <a:p>
            <a:r>
              <a:rPr lang="it-IT" smtClean="0"/>
              <a:t>Robots</a:t>
            </a:r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0527" y="188640"/>
            <a:ext cx="3473042" cy="186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415" y="4552439"/>
            <a:ext cx="3828606" cy="233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2389281"/>
            <a:ext cx="3699397" cy="233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16" y="3628501"/>
            <a:ext cx="4166876" cy="275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txBody>
          <a:bodyPr/>
          <a:lstStyle/>
          <a:p>
            <a:r>
              <a:rPr lang="it-IT" smtClean="0"/>
              <a:t>Classification</a:t>
            </a:r>
          </a:p>
          <a:p>
            <a:pPr lvl="1"/>
            <a:r>
              <a:rPr lang="it-IT" smtClean="0"/>
              <a:t>Stationary</a:t>
            </a:r>
          </a:p>
          <a:p>
            <a:pPr lvl="1"/>
            <a:r>
              <a:rPr lang="it-IT" smtClean="0"/>
              <a:t>Mobile</a:t>
            </a:r>
          </a:p>
          <a:p>
            <a:pPr lvl="1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3768702" y="594928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Flying</a:t>
            </a:r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7308304" y="6349223"/>
            <a:ext cx="15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Mobile robots</a:t>
            </a:r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5364088" y="2389281"/>
            <a:ext cx="80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Rovers</a:t>
            </a:r>
            <a:endParaRPr lang="it-IT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41"/>
          <a:stretch/>
        </p:blipFill>
        <p:spPr bwMode="auto">
          <a:xfrm>
            <a:off x="7023718" y="-53064"/>
            <a:ext cx="2083438" cy="211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84168" y="1835532"/>
            <a:ext cx="173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Industrial robots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39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Other classifications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Power source:</a:t>
            </a:r>
          </a:p>
          <a:p>
            <a:pPr lvl="1"/>
            <a:r>
              <a:rPr lang="it-IT" dirty="0" smtClean="0"/>
              <a:t>Electrical</a:t>
            </a:r>
          </a:p>
          <a:p>
            <a:pPr lvl="1"/>
            <a:r>
              <a:rPr lang="it-IT" dirty="0" smtClean="0"/>
              <a:t>Pneumatic/hydraulic</a:t>
            </a:r>
          </a:p>
          <a:p>
            <a:pPr lvl="1"/>
            <a:r>
              <a:rPr lang="it-IT" dirty="0" smtClean="0"/>
              <a:t>Nuclear</a:t>
            </a:r>
          </a:p>
          <a:p>
            <a:pPr lvl="1"/>
            <a:r>
              <a:rPr lang="it-IT" smtClean="0"/>
              <a:t>«Green»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3892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And more...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mtClean="0"/>
              <a:t>Kinematic structure ("type of mechanism")</a:t>
            </a:r>
          </a:p>
          <a:p>
            <a:r>
              <a:rPr lang="it-IT" smtClean="0"/>
              <a:t>Size of the work envelope</a:t>
            </a:r>
          </a:p>
          <a:p>
            <a:r>
              <a:rPr lang="it-IT" smtClean="0"/>
              <a:t>Size of the robot</a:t>
            </a:r>
          </a:p>
          <a:p>
            <a:r>
              <a:rPr lang="it-IT" smtClean="0"/>
              <a:t>Mass of the robot</a:t>
            </a:r>
          </a:p>
          <a:p>
            <a:r>
              <a:rPr lang="it-IT" smtClean="0"/>
              <a:t>Load capability</a:t>
            </a:r>
          </a:p>
          <a:p>
            <a:r>
              <a:rPr lang="it-IT" smtClean="0"/>
              <a:t>Etc.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9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Industrial robot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>
            <a:normAutofit/>
          </a:bodyPr>
          <a:lstStyle/>
          <a:p>
            <a:r>
              <a:rPr lang="it-IT" sz="2800" smtClean="0"/>
              <a:t>A robot used for </a:t>
            </a:r>
            <a:r>
              <a:rPr lang="it-IT" sz="2800" b="1" smtClean="0">
                <a:solidFill>
                  <a:srgbClr val="FF0000"/>
                </a:solidFill>
              </a:rPr>
              <a:t>manufacturing</a:t>
            </a:r>
            <a:r>
              <a:rPr lang="it-IT" sz="2800" smtClean="0"/>
              <a:t>:</a:t>
            </a:r>
          </a:p>
          <a:p>
            <a:pPr lvl="1"/>
            <a:r>
              <a:rPr lang="it-IT" sz="2400" smtClean="0"/>
              <a:t>Automated</a:t>
            </a:r>
          </a:p>
          <a:p>
            <a:pPr lvl="1"/>
            <a:r>
              <a:rPr lang="it-IT" sz="2400" smtClean="0"/>
              <a:t>Programmable</a:t>
            </a:r>
          </a:p>
          <a:p>
            <a:pPr lvl="1"/>
            <a:r>
              <a:rPr lang="it-IT" sz="2400" smtClean="0"/>
              <a:t>Can move on 2 or more axis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096" y="3573016"/>
            <a:ext cx="4467968" cy="312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https://www.packworld.com/sites/default/files/field/image/irb_360_flexpicker_8_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089" y="1340768"/>
            <a:ext cx="3395911" cy="46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24328" y="465313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Parallel robot / delta robot</a:t>
            </a:r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680096" y="5853490"/>
            <a:ext cx="1947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Serial robot / Serial manipulator</a:t>
            </a:r>
            <a:endParaRPr lang="it-IT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658440" y="4564440"/>
              <a:ext cx="8266680" cy="18205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920" y="4557960"/>
                <a:ext cx="8290800" cy="18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11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Industrial Robot</a:t>
            </a:r>
            <a:r>
              <a:rPr lang="en-GB" dirty="0" smtClean="0"/>
              <a:t>: some definitions</a:t>
            </a:r>
            <a:endParaRPr lang="en-GB" dirty="0"/>
          </a:p>
        </p:txBody>
      </p:sp>
      <p:pic>
        <p:nvPicPr>
          <p:cNvPr id="1026" name="Picture 2" descr="C:\Users\almo\Google Drive\Didattica\Corso PN\robot_structur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286" y="1556792"/>
            <a:ext cx="5859066" cy="509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5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lmo\Google Drive\Didattica\Corso PN\robot_structur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212976"/>
            <a:ext cx="3827756" cy="33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Links, joints and axes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Link</a:t>
            </a:r>
            <a:endParaRPr lang="en-GB" dirty="0" smtClean="0"/>
          </a:p>
          <a:p>
            <a:pPr marL="457200" lvl="1" indent="0">
              <a:buNone/>
            </a:pPr>
            <a:r>
              <a:rPr lang="en-GB" dirty="0" smtClean="0"/>
              <a:t>Rigid body which is part of a robot</a:t>
            </a:r>
          </a:p>
          <a:p>
            <a:r>
              <a:rPr lang="en-GB" b="1" dirty="0" smtClean="0"/>
              <a:t>Joint</a:t>
            </a:r>
            <a:endParaRPr lang="en-GB" dirty="0" smtClean="0"/>
          </a:p>
          <a:p>
            <a:pPr marL="457200" lvl="1" indent="0">
              <a:buNone/>
            </a:pPr>
            <a:r>
              <a:rPr lang="en-GB" dirty="0" smtClean="0"/>
              <a:t>Connection between two links</a:t>
            </a:r>
          </a:p>
          <a:p>
            <a:r>
              <a:rPr lang="en-GB" b="1" dirty="0" smtClean="0"/>
              <a:t>Axes</a:t>
            </a:r>
            <a:endParaRPr lang="en-GB" dirty="0" smtClean="0"/>
          </a:p>
          <a:p>
            <a:pPr marL="457200" lvl="1" indent="0">
              <a:buNone/>
            </a:pPr>
            <a:r>
              <a:rPr lang="en-GB" dirty="0" smtClean="0"/>
              <a:t>Geometrical entities that</a:t>
            </a:r>
            <a:br>
              <a:rPr lang="en-GB" dirty="0" smtClean="0"/>
            </a:br>
            <a:r>
              <a:rPr lang="en-GB" dirty="0" smtClean="0"/>
              <a:t>determine the motion of</a:t>
            </a:r>
            <a:br>
              <a:rPr lang="en-GB" dirty="0" smtClean="0"/>
            </a:br>
            <a:r>
              <a:rPr lang="en-GB" dirty="0" smtClean="0"/>
              <a:t>the joints (linear/rotational)</a:t>
            </a:r>
          </a:p>
        </p:txBody>
      </p:sp>
    </p:spTree>
    <p:extLst>
      <p:ext uri="{BB962C8B-B14F-4D97-AF65-F5344CB8AC3E}">
        <p14:creationId xmlns:p14="http://schemas.microsoft.com/office/powerpoint/2010/main" val="23189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590436" cy="616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44824" y="116632"/>
            <a:ext cx="8229600" cy="1143000"/>
          </a:xfrm>
        </p:spPr>
        <p:txBody>
          <a:bodyPr/>
          <a:lstStyle/>
          <a:p>
            <a:r>
              <a:rPr lang="it-IT" dirty="0" smtClean="0"/>
              <a:t>Joints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31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Robotics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32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www.dlr.de/rm/en/Portaldata/52/Resources/bitte_neu_einsortieren/institute/robotersysteme/mechatronik/lbr_illustration_beschriftet_600x3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423" y="659194"/>
            <a:ext cx="7585937" cy="578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184" y="-27384"/>
            <a:ext cx="8229600" cy="1143000"/>
          </a:xfrm>
        </p:spPr>
        <p:txBody>
          <a:bodyPr/>
          <a:lstStyle/>
          <a:p>
            <a:r>
              <a:rPr lang="it-IT" dirty="0" smtClean="0"/>
              <a:t>Joints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61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Actuators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Robotic actuators</a:t>
            </a:r>
          </a:p>
          <a:p>
            <a:r>
              <a:rPr lang="en-GB" b="1" dirty="0" smtClean="0"/>
              <a:t>Motor</a:t>
            </a:r>
            <a:r>
              <a:rPr lang="en-GB" dirty="0" smtClean="0"/>
              <a:t> + </a:t>
            </a:r>
            <a:r>
              <a:rPr lang="en-GB" b="1" dirty="0" smtClean="0"/>
              <a:t>gearbox</a:t>
            </a:r>
          </a:p>
          <a:p>
            <a:r>
              <a:rPr lang="en-GB" dirty="0" smtClean="0"/>
              <a:t>Linear or rotational</a:t>
            </a:r>
          </a:p>
          <a:p>
            <a:r>
              <a:rPr lang="en-GB" dirty="0" smtClean="0"/>
              <a:t>Must provide good </a:t>
            </a:r>
            <a:r>
              <a:rPr lang="en-GB" b="1" dirty="0" smtClean="0"/>
              <a:t>accuracy</a:t>
            </a:r>
            <a:endParaRPr lang="en-GB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682" y="3905326"/>
            <a:ext cx="4358822" cy="2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7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End-effectors and tools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1"/>
            <a:ext cx="4936624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 smtClean="0"/>
              <a:t>End-effector</a:t>
            </a:r>
          </a:p>
          <a:p>
            <a:pPr marL="457200" lvl="1" indent="0">
              <a:buNone/>
            </a:pPr>
            <a:r>
              <a:rPr lang="en-GB" sz="2400" dirty="0" smtClean="0"/>
              <a:t>The component that </a:t>
            </a:r>
            <a:r>
              <a:rPr lang="en-GB" sz="2400" b="1" dirty="0" smtClean="0"/>
              <a:t>manoeuvres the tool </a:t>
            </a:r>
            <a:r>
              <a:rPr lang="en-GB" sz="2400" dirty="0" smtClean="0"/>
              <a:t>so that it </a:t>
            </a:r>
            <a:r>
              <a:rPr lang="en-GB" sz="2400" b="1" dirty="0" smtClean="0"/>
              <a:t>interacts</a:t>
            </a:r>
            <a:r>
              <a:rPr lang="en-GB" sz="2400" dirty="0" smtClean="0"/>
              <a:t> with the environment</a:t>
            </a:r>
          </a:p>
        </p:txBody>
      </p:sp>
      <p:pic>
        <p:nvPicPr>
          <p:cNvPr id="2050" name="Picture 2" descr="http://www.renishaw.com/media/img/gen/7ae433b22055489c998745dccfbd357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1772816"/>
            <a:ext cx="3744416" cy="437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obotiq.dompteursdesouris.com/wp-content/uploads/2016/06/Robotiq-Camera-and-Gripper-with-part-and-pendant-on-tabl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3645024"/>
            <a:ext cx="2939792" cy="29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19872" y="3212976"/>
            <a:ext cx="31683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Tool</a:t>
            </a:r>
            <a:endParaRPr lang="en-GB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Component </a:t>
            </a:r>
            <a:r>
              <a:rPr lang="en-GB" sz="2400" dirty="0"/>
              <a:t>that </a:t>
            </a:r>
            <a:r>
              <a:rPr lang="en-GB" sz="2400" dirty="0" smtClean="0"/>
              <a:t>is </a:t>
            </a:r>
            <a:r>
              <a:rPr lang="en-GB" sz="2400" b="1" dirty="0" smtClean="0"/>
              <a:t>attached </a:t>
            </a:r>
            <a:r>
              <a:rPr lang="en-GB" sz="2400" b="1" dirty="0"/>
              <a:t>to the end-effector</a:t>
            </a:r>
            <a:r>
              <a:rPr lang="en-GB" sz="2400" dirty="0"/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Necessary </a:t>
            </a:r>
            <a:r>
              <a:rPr lang="en-GB" sz="2400" dirty="0"/>
              <a:t>to perform </a:t>
            </a:r>
            <a:r>
              <a:rPr lang="en-GB" sz="2400" b="1" dirty="0"/>
              <a:t>the interaction</a:t>
            </a:r>
            <a:r>
              <a:rPr lang="en-GB" sz="2400" dirty="0"/>
              <a:t>:</a:t>
            </a:r>
          </a:p>
          <a:p>
            <a:pPr marL="1257300" lvl="2" indent="-342900">
              <a:buFont typeface="Calibri" panose="020F0502020204030204" pitchFamily="34" charset="0"/>
              <a:buChar char="‒"/>
            </a:pPr>
            <a:r>
              <a:rPr lang="en-GB" sz="2400" dirty="0"/>
              <a:t>Painting,</a:t>
            </a:r>
          </a:p>
          <a:p>
            <a:pPr marL="1257300" lvl="2" indent="-342900">
              <a:buFont typeface="Calibri" panose="020F0502020204030204" pitchFamily="34" charset="0"/>
              <a:buChar char="‒"/>
            </a:pPr>
            <a:r>
              <a:rPr lang="en-GB" sz="2400" dirty="0"/>
              <a:t>Grabbing, …</a:t>
            </a:r>
          </a:p>
        </p:txBody>
      </p:sp>
      <p:sp>
        <p:nvSpPr>
          <p:cNvPr id="6" name="Oval 5"/>
          <p:cNvSpPr/>
          <p:nvPr/>
        </p:nvSpPr>
        <p:spPr>
          <a:xfrm>
            <a:off x="5412080" y="2181714"/>
            <a:ext cx="816104" cy="714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150376" y="4128022"/>
            <a:ext cx="1194857" cy="1530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573383" y="1880968"/>
            <a:ext cx="2769326" cy="418095"/>
          </a:xfrm>
          <a:custGeom>
            <a:avLst/>
            <a:gdLst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21113 h 439125"/>
              <a:gd name="connsiteX1" fmla="*/ 1123406 w 2769326"/>
              <a:gd name="connsiteY1" fmla="*/ 21113 h 439125"/>
              <a:gd name="connsiteX2" fmla="*/ 2011680 w 2769326"/>
              <a:gd name="connsiteY2" fmla="*/ 34176 h 439125"/>
              <a:gd name="connsiteX3" fmla="*/ 2769326 w 2769326"/>
              <a:gd name="connsiteY3" fmla="*/ 439125 h 439125"/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83 h 418095"/>
              <a:gd name="connsiteX1" fmla="*/ 2769326 w 2769326"/>
              <a:gd name="connsiteY1" fmla="*/ 418095 h 41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9326" h="418095">
                <a:moveTo>
                  <a:pt x="0" y="83"/>
                </a:moveTo>
                <a:cubicBezTo>
                  <a:pt x="2307771" y="-4272"/>
                  <a:pt x="2277292" y="161192"/>
                  <a:pt x="2769326" y="418095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3396220" y="3700317"/>
            <a:ext cx="365759" cy="927463"/>
          </a:xfrm>
          <a:custGeom>
            <a:avLst/>
            <a:gdLst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21113 h 439125"/>
              <a:gd name="connsiteX1" fmla="*/ 1123406 w 2769326"/>
              <a:gd name="connsiteY1" fmla="*/ 21113 h 439125"/>
              <a:gd name="connsiteX2" fmla="*/ 2011680 w 2769326"/>
              <a:gd name="connsiteY2" fmla="*/ 34176 h 439125"/>
              <a:gd name="connsiteX3" fmla="*/ 2769326 w 2769326"/>
              <a:gd name="connsiteY3" fmla="*/ 439125 h 439125"/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83 h 418095"/>
              <a:gd name="connsiteX1" fmla="*/ 2769326 w 2769326"/>
              <a:gd name="connsiteY1" fmla="*/ 418095 h 418095"/>
              <a:gd name="connsiteX0" fmla="*/ 0 w 1083750"/>
              <a:gd name="connsiteY0" fmla="*/ 23 h 862172"/>
              <a:gd name="connsiteX1" fmla="*/ 627018 w 1083750"/>
              <a:gd name="connsiteY1" fmla="*/ 862172 h 862172"/>
              <a:gd name="connsiteX0" fmla="*/ 418603 w 1270682"/>
              <a:gd name="connsiteY0" fmla="*/ 21 h 927484"/>
              <a:gd name="connsiteX1" fmla="*/ 52844 w 1270682"/>
              <a:gd name="connsiteY1" fmla="*/ 927484 h 927484"/>
              <a:gd name="connsiteX0" fmla="*/ 365759 w 1357301"/>
              <a:gd name="connsiteY0" fmla="*/ 18 h 927481"/>
              <a:gd name="connsiteX1" fmla="*/ 0 w 1357301"/>
              <a:gd name="connsiteY1" fmla="*/ 927481 h 927481"/>
              <a:gd name="connsiteX0" fmla="*/ 365759 w 365759"/>
              <a:gd name="connsiteY0" fmla="*/ 0 h 927463"/>
              <a:gd name="connsiteX1" fmla="*/ 0 w 365759"/>
              <a:gd name="connsiteY1" fmla="*/ 927463 h 9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5759" h="927463">
                <a:moveTo>
                  <a:pt x="365759" y="0"/>
                </a:moveTo>
                <a:cubicBezTo>
                  <a:pt x="361404" y="400593"/>
                  <a:pt x="265611" y="788126"/>
                  <a:pt x="0" y="927463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5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Control apparatus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Controller</a:t>
            </a:r>
          </a:p>
          <a:p>
            <a:r>
              <a:rPr lang="en-GB" dirty="0" smtClean="0"/>
              <a:t>Teach pendant</a:t>
            </a:r>
            <a:endParaRPr lang="en-GB" dirty="0"/>
          </a:p>
        </p:txBody>
      </p:sp>
      <p:sp>
        <p:nvSpPr>
          <p:cNvPr id="4" name="AutoShape 2" descr="data:image/gif;base64,R0lGODlhAQABAAAA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944" y="4293096"/>
            <a:ext cx="4879262" cy="22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Image result for robot pendant fanu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389232"/>
            <a:ext cx="4014932" cy="314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52" b="94898" l="9944" r="89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096" y="818488"/>
            <a:ext cx="4758304" cy="316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89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Attributes of a robot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1" dirty="0" smtClean="0"/>
              <a:t>Payload</a:t>
            </a:r>
            <a:endParaRPr lang="en-GB" dirty="0"/>
          </a:p>
          <a:p>
            <a:pPr lvl="1"/>
            <a:r>
              <a:rPr lang="en-GB" dirty="0" smtClean="0"/>
              <a:t>How </a:t>
            </a:r>
            <a:r>
              <a:rPr lang="en-GB" dirty="0"/>
              <a:t>much </a:t>
            </a:r>
            <a:r>
              <a:rPr lang="en-GB" dirty="0" smtClean="0"/>
              <a:t>mass the robot </a:t>
            </a:r>
            <a:r>
              <a:rPr lang="en-GB" dirty="0"/>
              <a:t>can </a:t>
            </a:r>
            <a:r>
              <a:rPr lang="en-GB" dirty="0" smtClean="0">
                <a:solidFill>
                  <a:srgbClr val="FF0000"/>
                </a:solidFill>
              </a:rPr>
              <a:t>lift</a:t>
            </a:r>
            <a:r>
              <a:rPr lang="en-GB" dirty="0" smtClean="0"/>
              <a:t> and manipulate</a:t>
            </a:r>
          </a:p>
          <a:p>
            <a:endParaRPr lang="en-GB" dirty="0" smtClean="0"/>
          </a:p>
          <a:p>
            <a:r>
              <a:rPr lang="en-GB" b="1" dirty="0" smtClean="0"/>
              <a:t>Speed</a:t>
            </a:r>
            <a:endParaRPr lang="en-GB" dirty="0"/>
          </a:p>
          <a:p>
            <a:pPr lvl="1"/>
            <a:r>
              <a:rPr lang="en-GB" dirty="0"/>
              <a:t>How fast the robot can position the </a:t>
            </a:r>
            <a:r>
              <a:rPr lang="en-GB" dirty="0" smtClean="0"/>
              <a:t>end-effector</a:t>
            </a:r>
          </a:p>
          <a:p>
            <a:pPr lvl="1"/>
            <a:r>
              <a:rPr lang="en-GB" dirty="0" smtClean="0"/>
              <a:t>Individual joints have </a:t>
            </a:r>
            <a:r>
              <a:rPr lang="en-GB" dirty="0" smtClean="0">
                <a:solidFill>
                  <a:srgbClr val="FF0000"/>
                </a:solidFill>
              </a:rPr>
              <a:t>speed limits </a:t>
            </a:r>
            <a:r>
              <a:rPr lang="en-GB" dirty="0" smtClean="0"/>
              <a:t>as well</a:t>
            </a:r>
            <a:endParaRPr lang="en-GB" dirty="0"/>
          </a:p>
          <a:p>
            <a:endParaRPr lang="en-GB" dirty="0" smtClean="0"/>
          </a:p>
          <a:p>
            <a:r>
              <a:rPr lang="en-GB" b="1" dirty="0" smtClean="0"/>
              <a:t>Acceleration</a:t>
            </a:r>
            <a:endParaRPr lang="en-GB" dirty="0"/>
          </a:p>
          <a:p>
            <a:pPr lvl="1"/>
            <a:r>
              <a:rPr lang="en-GB" dirty="0" smtClean="0"/>
              <a:t>How </a:t>
            </a:r>
            <a:r>
              <a:rPr lang="en-GB" dirty="0"/>
              <a:t>quickly </a:t>
            </a:r>
            <a:r>
              <a:rPr lang="en-GB" dirty="0" smtClean="0"/>
              <a:t>the end-effector can accelerate</a:t>
            </a:r>
          </a:p>
          <a:p>
            <a:pPr lvl="1"/>
            <a:r>
              <a:rPr lang="en-GB" dirty="0" smtClean="0"/>
              <a:t>Individual joints have </a:t>
            </a:r>
            <a:r>
              <a:rPr lang="en-GB" dirty="0" smtClean="0">
                <a:solidFill>
                  <a:srgbClr val="FF0000"/>
                </a:solidFill>
              </a:rPr>
              <a:t>acceleration limits </a:t>
            </a:r>
            <a:r>
              <a:rPr lang="en-GB" dirty="0" smtClean="0"/>
              <a:t>as well</a:t>
            </a:r>
          </a:p>
          <a:p>
            <a:pPr lvl="1"/>
            <a:r>
              <a:rPr lang="en-GB" dirty="0" smtClean="0"/>
              <a:t>Trouble to reach the specified speed </a:t>
            </a:r>
            <a:r>
              <a:rPr lang="en-GB" dirty="0"/>
              <a:t>for </a:t>
            </a:r>
            <a:r>
              <a:rPr lang="en-GB" dirty="0" smtClean="0"/>
              <a:t>short movements or in complex paths </a:t>
            </a:r>
            <a:r>
              <a:rPr lang="en-GB" dirty="0"/>
              <a:t>requiring </a:t>
            </a:r>
            <a:r>
              <a:rPr lang="en-GB" dirty="0">
                <a:solidFill>
                  <a:srgbClr val="FF0000"/>
                </a:solidFill>
              </a:rPr>
              <a:t>frequent changes of </a:t>
            </a:r>
            <a:r>
              <a:rPr lang="en-GB" dirty="0" smtClean="0">
                <a:solidFill>
                  <a:srgbClr val="FF0000"/>
                </a:solidFill>
              </a:rPr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39506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Attributes of a robot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1" dirty="0" smtClean="0"/>
              <a:t>Accuracy</a:t>
            </a:r>
            <a:endParaRPr lang="en-GB" dirty="0" smtClean="0"/>
          </a:p>
          <a:p>
            <a:pPr lvl="1"/>
            <a:r>
              <a:rPr lang="en-GB" dirty="0"/>
              <a:t>H</a:t>
            </a:r>
            <a:r>
              <a:rPr lang="en-GB" dirty="0" smtClean="0"/>
              <a:t>ow </a:t>
            </a:r>
            <a:r>
              <a:rPr lang="en-GB" dirty="0"/>
              <a:t>closely a robot can </a:t>
            </a:r>
            <a:r>
              <a:rPr lang="en-GB" b="1" dirty="0"/>
              <a:t>reach a commanded position</a:t>
            </a:r>
            <a:r>
              <a:rPr lang="en-GB" dirty="0"/>
              <a:t>. </a:t>
            </a:r>
            <a:endParaRPr lang="en-GB" dirty="0" smtClean="0"/>
          </a:p>
          <a:p>
            <a:pPr lvl="1"/>
            <a:r>
              <a:rPr lang="en-GB" dirty="0" smtClean="0"/>
              <a:t>Accuracy </a:t>
            </a:r>
            <a:r>
              <a:rPr lang="en-GB" dirty="0"/>
              <a:t>can be </a:t>
            </a:r>
            <a:r>
              <a:rPr lang="en-GB" dirty="0" smtClean="0"/>
              <a:t>improved:</a:t>
            </a:r>
          </a:p>
          <a:p>
            <a:pPr lvl="2"/>
            <a:r>
              <a:rPr lang="en-GB" dirty="0" smtClean="0"/>
              <a:t>external sensing with feedback (e.g. vision system)</a:t>
            </a:r>
          </a:p>
          <a:p>
            <a:pPr lvl="2"/>
            <a:r>
              <a:rPr lang="en-GB" b="1" dirty="0" smtClean="0"/>
              <a:t>calibration</a:t>
            </a:r>
          </a:p>
          <a:p>
            <a:pPr lvl="1"/>
            <a:r>
              <a:rPr lang="en-GB" dirty="0" smtClean="0"/>
              <a:t>Accuracy </a:t>
            </a:r>
            <a:r>
              <a:rPr lang="en-GB" dirty="0"/>
              <a:t>can </a:t>
            </a:r>
            <a:r>
              <a:rPr lang="en-GB" dirty="0" smtClean="0"/>
              <a:t>vary:</a:t>
            </a:r>
          </a:p>
          <a:p>
            <a:pPr lvl="2"/>
            <a:r>
              <a:rPr lang="en-GB" dirty="0" smtClean="0"/>
              <a:t>with speed</a:t>
            </a:r>
          </a:p>
          <a:p>
            <a:pPr lvl="2"/>
            <a:r>
              <a:rPr lang="en-GB" dirty="0" smtClean="0"/>
              <a:t>position</a:t>
            </a:r>
          </a:p>
          <a:p>
            <a:pPr lvl="2"/>
            <a:r>
              <a:rPr lang="en-GB" dirty="0" smtClean="0"/>
              <a:t>with payload</a:t>
            </a:r>
          </a:p>
          <a:p>
            <a:pPr lvl="1"/>
            <a:endParaRPr lang="en-GB" dirty="0"/>
          </a:p>
          <a:p>
            <a:r>
              <a:rPr lang="en-GB" b="1" dirty="0" smtClean="0"/>
              <a:t>Repeatability</a:t>
            </a:r>
            <a:endParaRPr lang="en-GB" dirty="0" smtClean="0"/>
          </a:p>
          <a:p>
            <a:pPr lvl="1"/>
            <a:r>
              <a:rPr lang="en-GB" dirty="0" smtClean="0"/>
              <a:t>How </a:t>
            </a:r>
            <a:r>
              <a:rPr lang="en-GB" dirty="0"/>
              <a:t>well the robot will </a:t>
            </a:r>
            <a:r>
              <a:rPr lang="en-GB" b="1" dirty="0"/>
              <a:t>return to a programmed position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Not the same as accuracy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14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Accuracy vs. repeatability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65559" cy="4525963"/>
          </a:xfrm>
        </p:spPr>
        <p:txBody>
          <a:bodyPr>
            <a:normAutofit/>
          </a:bodyPr>
          <a:lstStyle/>
          <a:p>
            <a:r>
              <a:rPr lang="en-GB" b="1" dirty="0" smtClean="0"/>
              <a:t>Accuracy</a:t>
            </a:r>
          </a:p>
          <a:p>
            <a:pPr lvl="1"/>
            <a:r>
              <a:rPr lang="en-GB" dirty="0" smtClean="0"/>
              <a:t>Distance of </a:t>
            </a:r>
            <a:r>
              <a:rPr lang="en-GB" smtClean="0"/>
              <a:t>the EE </a:t>
            </a:r>
            <a:r>
              <a:rPr lang="en-GB" dirty="0" smtClean="0"/>
              <a:t>from the commanded position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Repeatability</a:t>
            </a:r>
          </a:p>
          <a:p>
            <a:pPr lvl="1"/>
            <a:r>
              <a:rPr lang="en-GB" dirty="0" smtClean="0"/>
              <a:t>Spread of </a:t>
            </a:r>
            <a:r>
              <a:rPr lang="en-GB" smtClean="0"/>
              <a:t>the EE </a:t>
            </a:r>
            <a:r>
              <a:rPr lang="en-GB" dirty="0" smtClean="0"/>
              <a:t>positions</a:t>
            </a:r>
            <a:endParaRPr lang="en-GB" dirty="0"/>
          </a:p>
        </p:txBody>
      </p:sp>
      <p:pic>
        <p:nvPicPr>
          <p:cNvPr id="4098" name="Picture 2" descr="C:\Users\almo\Google Drive\Didattica\Corso PN\robotics_accuracyVsRepeatability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759" y="1340768"/>
            <a:ext cx="5001673" cy="539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88224" y="6021288"/>
            <a:ext cx="1368152" cy="33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dirty="0" smtClean="0">
                <a:solidFill>
                  <a:srgbClr val="00B050"/>
                </a:solidFill>
              </a:rPr>
              <a:t>Repeatability</a:t>
            </a:r>
            <a:endParaRPr lang="en-GB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644352"/>
            <a:ext cx="564832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Accuracy vs. repeatability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5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Robot calibration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132856"/>
                <a:ext cx="3178696" cy="3993307"/>
              </a:xfrm>
            </p:spPr>
            <p:txBody>
              <a:bodyPr>
                <a:normAutofit fontScale="85000"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GB" b="1" dirty="0" smtClean="0"/>
                  <a:t>Measurement</a:t>
                </a:r>
                <a:r>
                  <a:rPr lang="en-GB" dirty="0" smtClean="0"/>
                  <a:t> of the effective positions average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GB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 smtClean="0"/>
                  <a:t>Find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/>
                      </a:rPr>
                      <m:t>𝛿</m:t>
                    </m:r>
                  </m:oMath>
                </a14:m>
                <a:endParaRPr lang="en-GB" dirty="0" smtClean="0">
                  <a:solidFill>
                    <a:srgbClr val="FF000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GB" dirty="0" smtClean="0">
                  <a:solidFill>
                    <a:srgbClr val="FF000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 smtClean="0"/>
                  <a:t>When </a:t>
                </a:r>
                <a:r>
                  <a:rPr lang="en-GB" b="1" dirty="0" smtClean="0"/>
                  <a:t>commanding</a:t>
                </a:r>
                <a:r>
                  <a:rPr lang="en-GB" dirty="0" smtClean="0"/>
                  <a:t> </a:t>
                </a:r>
                <a:r>
                  <a:rPr lang="en-GB" b="1" dirty="0" smtClean="0"/>
                  <a:t>a position</a:t>
                </a:r>
                <a:r>
                  <a:rPr lang="en-GB" dirty="0" smtClean="0"/>
                  <a:t>, add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00CC"/>
                        </a:solidFill>
                        <a:latin typeface="Cambria Math"/>
                      </a:rPr>
                      <m:t>𝛿</m:t>
                    </m:r>
                  </m:oMath>
                </a14:m>
                <a:endParaRPr lang="en-GB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132856"/>
                <a:ext cx="3178696" cy="3993307"/>
              </a:xfrm>
              <a:blipFill rotWithShape="1">
                <a:blip r:embed="rId4"/>
                <a:stretch>
                  <a:fillRect l="-3647" t="-2595" r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C:\Users\almo\Google Drive\Didattica\Corso PN\robotics_calibratio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268760"/>
            <a:ext cx="5001673" cy="539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88224" y="2841688"/>
            <a:ext cx="1368152" cy="80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dirty="0" smtClean="0">
                <a:solidFill>
                  <a:srgbClr val="00B050"/>
                </a:solidFill>
              </a:rPr>
              <a:t>Repeatability envelope</a:t>
            </a:r>
            <a:endParaRPr lang="en-GB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www.epson.de/files/assets/converted/1500m-1500m/g/1/0/k/g10k650--mg-1015.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203449"/>
            <a:ext cx="1352561" cy="22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robots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962672" cy="240486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Serial robot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Parallel robot</a:t>
            </a:r>
          </a:p>
          <a:p>
            <a:r>
              <a:rPr lang="en-GB" dirty="0" smtClean="0"/>
              <a:t>SCARA</a:t>
            </a:r>
          </a:p>
          <a:p>
            <a:r>
              <a:rPr lang="en-GB" dirty="0" smtClean="0"/>
              <a:t>Cartesian</a:t>
            </a:r>
            <a:endParaRPr lang="en-GB" dirty="0"/>
          </a:p>
        </p:txBody>
      </p:sp>
      <p:pic>
        <p:nvPicPr>
          <p:cNvPr id="4100" name="Picture 4" descr="https://static.turbosquid.com/Preview/2015/02/13__14_54_38/KUKAKR1000Titan3.jpg484da3c0-7251-4bad-a96d-2fd3cff81f7bOrigina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375" y1="96750" x2="33375" y2="97375"/>
                        <a14:backgroundMark x1="54125" y1="93875" x2="55000" y2="99500"/>
                        <a14:backgroundMark x1="9000" y1="93375" x2="8500" y2="99250"/>
                        <a14:backgroundMark x1="7250" y1="98250" x2="31250" y2="98875"/>
                        <a14:backgroundMark x1="59000" y1="94875" x2="59000" y2="97875"/>
                        <a14:backgroundMark x1="31125" y1="99125" x2="63375" y2="98000"/>
                        <a14:backgroundMark x1="52875" y1="80500" x2="51750" y2="7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710" y="1181689"/>
            <a:ext cx="3903495" cy="39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g.directindustry.com/images_di/photo-g/85267-321299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7687" y="5337939"/>
            <a:ext cx="221426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packworld.com/sites/default/files/field/image/irb_360_flexpicker_8_kg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5177" y="3072766"/>
            <a:ext cx="1309271" cy="17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2952206" y="1880632"/>
            <a:ext cx="1123405" cy="131047"/>
          </a:xfrm>
          <a:custGeom>
            <a:avLst/>
            <a:gdLst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21113 h 439125"/>
              <a:gd name="connsiteX1" fmla="*/ 1123406 w 2769326"/>
              <a:gd name="connsiteY1" fmla="*/ 21113 h 439125"/>
              <a:gd name="connsiteX2" fmla="*/ 2011680 w 2769326"/>
              <a:gd name="connsiteY2" fmla="*/ 34176 h 439125"/>
              <a:gd name="connsiteX3" fmla="*/ 2769326 w 2769326"/>
              <a:gd name="connsiteY3" fmla="*/ 439125 h 439125"/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83 h 418095"/>
              <a:gd name="connsiteX1" fmla="*/ 2769326 w 2769326"/>
              <a:gd name="connsiteY1" fmla="*/ 418095 h 418095"/>
              <a:gd name="connsiteX0" fmla="*/ 0 w 1502228"/>
              <a:gd name="connsiteY0" fmla="*/ 32684 h 163313"/>
              <a:gd name="connsiteX1" fmla="*/ 1502228 w 1502228"/>
              <a:gd name="connsiteY1" fmla="*/ 163313 h 163313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162594"/>
              <a:gd name="connsiteY0" fmla="*/ 512 h 131141"/>
              <a:gd name="connsiteX1" fmla="*/ 1162594 w 1162594"/>
              <a:gd name="connsiteY1" fmla="*/ 131141 h 131141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511 h 131140"/>
              <a:gd name="connsiteX1" fmla="*/ 1162594 w 1162594"/>
              <a:gd name="connsiteY1" fmla="*/ 131140 h 131140"/>
              <a:gd name="connsiteX0" fmla="*/ 0 w 1162594"/>
              <a:gd name="connsiteY0" fmla="*/ 157863 h 288492"/>
              <a:gd name="connsiteX1" fmla="*/ 535577 w 1162594"/>
              <a:gd name="connsiteY1" fmla="*/ 1110 h 288492"/>
              <a:gd name="connsiteX2" fmla="*/ 1162594 w 1162594"/>
              <a:gd name="connsiteY2" fmla="*/ 288492 h 288492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23405"/>
              <a:gd name="connsiteY0" fmla="*/ 0 h 130629"/>
              <a:gd name="connsiteX1" fmla="*/ 1123405 w 1123405"/>
              <a:gd name="connsiteY1" fmla="*/ 130629 h 130629"/>
              <a:gd name="connsiteX0" fmla="*/ 0 w 1123405"/>
              <a:gd name="connsiteY0" fmla="*/ 418 h 131047"/>
              <a:gd name="connsiteX1" fmla="*/ 1123405 w 1123405"/>
              <a:gd name="connsiteY1" fmla="*/ 131047 h 13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3405" h="131047">
                <a:moveTo>
                  <a:pt x="0" y="418"/>
                </a:moveTo>
                <a:cubicBezTo>
                  <a:pt x="492034" y="4772"/>
                  <a:pt x="670560" y="-30061"/>
                  <a:pt x="1123405" y="131047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156176" y="1916832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u="sng" dirty="0" smtClean="0">
                <a:hlinkClick r:id="rId7"/>
              </a:rPr>
              <a:t>Video 1</a:t>
            </a:r>
            <a:r>
              <a:rPr lang="it-IT" dirty="0" smtClean="0"/>
              <a:t> (panels pick and place)</a:t>
            </a:r>
          </a:p>
          <a:p>
            <a:r>
              <a:rPr lang="it-IT" u="sng" dirty="0" smtClean="0">
                <a:hlinkClick r:id="rId8"/>
              </a:rPr>
              <a:t>Video 2</a:t>
            </a:r>
            <a:r>
              <a:rPr lang="it-IT" dirty="0" smtClean="0"/>
              <a:t> (milling)</a:t>
            </a:r>
          </a:p>
          <a:p>
            <a:r>
              <a:rPr lang="en-GB" dirty="0" smtClean="0">
                <a:hlinkClick r:id="rId9"/>
              </a:rPr>
              <a:t>Video 3</a:t>
            </a:r>
            <a:r>
              <a:rPr lang="en-GB" dirty="0" smtClean="0"/>
              <a:t> (nail hammering)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2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history: legends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9251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Origins in the </a:t>
            </a:r>
            <a:r>
              <a:rPr lang="en-GB" b="1" dirty="0" smtClean="0"/>
              <a:t>ancient world</a:t>
            </a:r>
          </a:p>
          <a:p>
            <a:r>
              <a:rPr lang="en-GB" dirty="0"/>
              <a:t>Concepts of </a:t>
            </a:r>
            <a:r>
              <a:rPr lang="en-GB" b="1" dirty="0">
                <a:solidFill>
                  <a:srgbClr val="FF0000"/>
                </a:solidFill>
              </a:rPr>
              <a:t>artificial servants </a:t>
            </a:r>
            <a:r>
              <a:rPr lang="en-GB" dirty="0"/>
              <a:t>and </a:t>
            </a:r>
            <a:r>
              <a:rPr lang="en-GB" b="1" dirty="0"/>
              <a:t>companions</a:t>
            </a:r>
            <a:r>
              <a:rPr lang="en-GB" dirty="0"/>
              <a:t> date at least as far back as the ancient legends of </a:t>
            </a:r>
            <a:r>
              <a:rPr lang="en-GB" b="1" dirty="0">
                <a:solidFill>
                  <a:srgbClr val="00B0F0"/>
                </a:solidFill>
              </a:rPr>
              <a:t>Cadmus</a:t>
            </a:r>
            <a:r>
              <a:rPr lang="en-GB" dirty="0"/>
              <a:t>, who is said to have sown dragon teeth that turned into </a:t>
            </a:r>
            <a:r>
              <a:rPr lang="en-GB" b="1" dirty="0" smtClean="0"/>
              <a:t>soldiers</a:t>
            </a:r>
          </a:p>
          <a:p>
            <a:endParaRPr lang="en-GB" b="1" dirty="0" smtClean="0"/>
          </a:p>
          <a:p>
            <a:r>
              <a:rPr lang="en-GB" dirty="0" smtClean="0"/>
              <a:t>The legend of </a:t>
            </a:r>
            <a:r>
              <a:rPr lang="en-GB" b="1" dirty="0" smtClean="0">
                <a:solidFill>
                  <a:srgbClr val="00B0F0"/>
                </a:solidFill>
              </a:rPr>
              <a:t>Pygmalion</a:t>
            </a:r>
            <a:r>
              <a:rPr lang="en-GB" dirty="0" smtClean="0"/>
              <a:t>’s statue </a:t>
            </a:r>
            <a:r>
              <a:rPr lang="en-GB" dirty="0"/>
              <a:t>of Galatea </a:t>
            </a:r>
            <a:r>
              <a:rPr lang="en-GB" dirty="0" smtClean="0"/>
              <a:t>that </a:t>
            </a:r>
            <a:r>
              <a:rPr lang="en-GB" b="1" dirty="0" smtClean="0"/>
              <a:t>came </a:t>
            </a:r>
            <a:r>
              <a:rPr lang="en-GB" b="1" dirty="0"/>
              <a:t>to </a:t>
            </a:r>
            <a:r>
              <a:rPr lang="en-GB" b="1" dirty="0" smtClean="0"/>
              <a:t>life</a:t>
            </a:r>
          </a:p>
          <a:p>
            <a:endParaRPr lang="en-GB" b="1" dirty="0" smtClean="0"/>
          </a:p>
          <a:p>
            <a:r>
              <a:rPr lang="en-GB" dirty="0"/>
              <a:t>In Greek mythology, </a:t>
            </a:r>
            <a:r>
              <a:rPr lang="en-GB" b="1" dirty="0">
                <a:solidFill>
                  <a:srgbClr val="00B0F0"/>
                </a:solidFill>
              </a:rPr>
              <a:t>Hephaestus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/>
              <a:t>created utilitarian </a:t>
            </a:r>
            <a:r>
              <a:rPr lang="en-GB" b="1" dirty="0"/>
              <a:t>three-legged tables that could move </a:t>
            </a:r>
            <a:r>
              <a:rPr lang="en-GB" dirty="0"/>
              <a:t>about under their own </a:t>
            </a:r>
            <a:r>
              <a:rPr lang="en-GB" dirty="0" smtClean="0"/>
              <a:t>power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b="1" dirty="0"/>
              <a:t>clay golems</a:t>
            </a:r>
            <a:r>
              <a:rPr lang="en-GB" dirty="0"/>
              <a:t> of </a:t>
            </a:r>
            <a:r>
              <a:rPr lang="en-GB" b="1" dirty="0">
                <a:solidFill>
                  <a:srgbClr val="00B0F0"/>
                </a:solidFill>
              </a:rPr>
              <a:t>Jewish</a:t>
            </a:r>
            <a:r>
              <a:rPr lang="en-GB" dirty="0"/>
              <a:t> legend</a:t>
            </a:r>
            <a:endParaRPr lang="en-GB" dirty="0" smtClean="0"/>
          </a:p>
          <a:p>
            <a:pPr lvl="1"/>
            <a:endParaRPr lang="en-GB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770368" y="3604728"/>
            <a:ext cx="2952112" cy="2992624"/>
            <a:chOff x="5770368" y="3531981"/>
            <a:chExt cx="2952112" cy="2992624"/>
          </a:xfrm>
        </p:grpSpPr>
        <p:pic>
          <p:nvPicPr>
            <p:cNvPr id="1026" name="Picture 2" descr="https://upload.wikimedia.org/wikipedia/commons/thumb/5/53/Vulcan_Coustou_Louvre_MR1814.jpg/800px-Vulcan_Coustou_Louvre_MR1814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3531981"/>
              <a:ext cx="1990240" cy="2992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770368" y="6247606"/>
              <a:ext cx="9555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/>
                <a:t>Hephaestus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06869" y="1340768"/>
            <a:ext cx="2841595" cy="2220557"/>
            <a:chOff x="5770368" y="1340768"/>
            <a:chExt cx="2841595" cy="2220557"/>
          </a:xfrm>
        </p:grpSpPr>
        <p:pic>
          <p:nvPicPr>
            <p:cNvPr id="5" name="Picture 2" descr="Image result for cadmu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0368" y="1340768"/>
              <a:ext cx="2156791" cy="2220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927159" y="3284325"/>
              <a:ext cx="6848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 smtClean="0"/>
                <a:t>Cadmus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42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47" y="1281080"/>
            <a:ext cx="3242458" cy="1726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3460" y="1890952"/>
            <a:ext cx="3505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robot picks up the end-effector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90" y="3102930"/>
            <a:ext cx="3242458" cy="17238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3765" y="3356992"/>
            <a:ext cx="2792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robot </a:t>
            </a:r>
            <a:r>
              <a:rPr lang="en-GB" b="1" dirty="0" smtClean="0"/>
              <a:t>picks</a:t>
            </a:r>
            <a:r>
              <a:rPr lang="en-GB" dirty="0" smtClean="0"/>
              <a:t> up one panel with a vacuum gripper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47" y="4922501"/>
            <a:ext cx="3237896" cy="1723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3928" y="5301208"/>
            <a:ext cx="475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robot </a:t>
            </a:r>
            <a:r>
              <a:rPr lang="en-GB" b="1" dirty="0" smtClean="0"/>
              <a:t>places</a:t>
            </a:r>
            <a:r>
              <a:rPr lang="en-GB" dirty="0" smtClean="0"/>
              <a:t> the panel on a conveyor system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964849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Pick and Place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9832" y="429264"/>
            <a:ext cx="3092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>
                <a:hlinkClick r:id="rId5"/>
              </a:rPr>
              <a:t>Video 1</a:t>
            </a:r>
            <a:r>
              <a:rPr lang="it-IT" dirty="0"/>
              <a:t> (panels pick and place)</a:t>
            </a:r>
          </a:p>
        </p:txBody>
      </p:sp>
    </p:spTree>
    <p:extLst>
      <p:ext uri="{BB962C8B-B14F-4D97-AF65-F5344CB8AC3E}">
        <p14:creationId xmlns:p14="http://schemas.microsoft.com/office/powerpoint/2010/main" val="34224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228184" y="1760640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Machining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7904" y="424912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>
                <a:hlinkClick r:id="rId2"/>
              </a:rPr>
              <a:t>Video 2</a:t>
            </a:r>
            <a:r>
              <a:rPr lang="it-IT" dirty="0"/>
              <a:t> (milling)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23" y="962556"/>
            <a:ext cx="2656216" cy="1903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0" y="3021755"/>
            <a:ext cx="2651199" cy="18861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63888" y="1391308"/>
            <a:ext cx="122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Positioning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693942" y="3354144"/>
            <a:ext cx="1474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Using tool to perform milling operation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116" y="4653136"/>
            <a:ext cx="2407901" cy="17192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84287" y="5143442"/>
            <a:ext cx="147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Tool change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71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5856" y="332656"/>
            <a:ext cx="256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Video 3</a:t>
            </a:r>
            <a:r>
              <a:rPr lang="en-GB" dirty="0"/>
              <a:t> (nail hammering)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4" y="1024676"/>
            <a:ext cx="9062450" cy="480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robots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962672" cy="2404864"/>
          </a:xfrm>
        </p:spPr>
        <p:txBody>
          <a:bodyPr>
            <a:normAutofit/>
          </a:bodyPr>
          <a:lstStyle/>
          <a:p>
            <a:r>
              <a:rPr lang="en-GB" dirty="0"/>
              <a:t>Serial robot</a:t>
            </a:r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Parallel robot</a:t>
            </a:r>
          </a:p>
          <a:p>
            <a:r>
              <a:rPr lang="en-GB" dirty="0" smtClean="0"/>
              <a:t>SCARA</a:t>
            </a:r>
          </a:p>
          <a:p>
            <a:r>
              <a:rPr lang="en-GB" dirty="0" smtClean="0"/>
              <a:t>Cartesian</a:t>
            </a:r>
            <a:endParaRPr lang="en-GB" dirty="0"/>
          </a:p>
        </p:txBody>
      </p:sp>
      <p:pic>
        <p:nvPicPr>
          <p:cNvPr id="4100" name="Picture 4" descr="https://static.turbosquid.com/Preview/2015/02/13__14_54_38/KUKAKR1000Titan3.jpg484da3c0-7251-4bad-a96d-2fd3cff81f7bOrigin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381" y="2168860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g.directindustry.com/images_di/photo-g/85267-32129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7687" y="5337939"/>
            <a:ext cx="221426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packworld.com/sites/default/files/field/image/irb_360_flexpicker_8_k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609" y="1124744"/>
            <a:ext cx="3395911" cy="46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epson.de/files/assets/converted/1500m-1500m/g/1/0/k/g10k650--mg-1015.jp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203449"/>
            <a:ext cx="1352561" cy="22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3165966" y="1722903"/>
            <a:ext cx="2677885" cy="770421"/>
          </a:xfrm>
          <a:custGeom>
            <a:avLst/>
            <a:gdLst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21113 h 439125"/>
              <a:gd name="connsiteX1" fmla="*/ 1123406 w 2769326"/>
              <a:gd name="connsiteY1" fmla="*/ 21113 h 439125"/>
              <a:gd name="connsiteX2" fmla="*/ 2011680 w 2769326"/>
              <a:gd name="connsiteY2" fmla="*/ 34176 h 439125"/>
              <a:gd name="connsiteX3" fmla="*/ 2769326 w 2769326"/>
              <a:gd name="connsiteY3" fmla="*/ 439125 h 439125"/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83 h 418095"/>
              <a:gd name="connsiteX1" fmla="*/ 2769326 w 2769326"/>
              <a:gd name="connsiteY1" fmla="*/ 418095 h 418095"/>
              <a:gd name="connsiteX0" fmla="*/ 0 w 1502228"/>
              <a:gd name="connsiteY0" fmla="*/ 32684 h 163313"/>
              <a:gd name="connsiteX1" fmla="*/ 1502228 w 1502228"/>
              <a:gd name="connsiteY1" fmla="*/ 163313 h 163313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162594"/>
              <a:gd name="connsiteY0" fmla="*/ 512 h 131141"/>
              <a:gd name="connsiteX1" fmla="*/ 1162594 w 1162594"/>
              <a:gd name="connsiteY1" fmla="*/ 131141 h 131141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511 h 131140"/>
              <a:gd name="connsiteX1" fmla="*/ 1162594 w 1162594"/>
              <a:gd name="connsiteY1" fmla="*/ 131140 h 131140"/>
              <a:gd name="connsiteX0" fmla="*/ 0 w 1162594"/>
              <a:gd name="connsiteY0" fmla="*/ 157863 h 288492"/>
              <a:gd name="connsiteX1" fmla="*/ 535577 w 1162594"/>
              <a:gd name="connsiteY1" fmla="*/ 1110 h 288492"/>
              <a:gd name="connsiteX2" fmla="*/ 1162594 w 1162594"/>
              <a:gd name="connsiteY2" fmla="*/ 288492 h 288492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23405"/>
              <a:gd name="connsiteY0" fmla="*/ 0 h 130629"/>
              <a:gd name="connsiteX1" fmla="*/ 1123405 w 1123405"/>
              <a:gd name="connsiteY1" fmla="*/ 130629 h 130629"/>
              <a:gd name="connsiteX0" fmla="*/ 0 w 1123405"/>
              <a:gd name="connsiteY0" fmla="*/ 418 h 131047"/>
              <a:gd name="connsiteX1" fmla="*/ 1123405 w 1123405"/>
              <a:gd name="connsiteY1" fmla="*/ 131047 h 131047"/>
              <a:gd name="connsiteX0" fmla="*/ 0 w 3004457"/>
              <a:gd name="connsiteY0" fmla="*/ 572313 h 572332"/>
              <a:gd name="connsiteX1" fmla="*/ 3004457 w 3004457"/>
              <a:gd name="connsiteY1" fmla="*/ 23673 h 572332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2677885"/>
              <a:gd name="connsiteY0" fmla="*/ 770410 h 770421"/>
              <a:gd name="connsiteX1" fmla="*/ 2677885 w 2677885"/>
              <a:gd name="connsiteY1" fmla="*/ 221770 h 7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7885" h="770421">
                <a:moveTo>
                  <a:pt x="0" y="770410"/>
                </a:moveTo>
                <a:cubicBezTo>
                  <a:pt x="1288868" y="774764"/>
                  <a:pt x="1258389" y="-501040"/>
                  <a:pt x="2677885" y="22177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7554564" y="5153273"/>
            <a:ext cx="1001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u="sng" dirty="0" smtClean="0">
                <a:hlinkClick r:id="rId6"/>
              </a:rPr>
              <a:t>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16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74232" y="404664"/>
            <a:ext cx="1612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u="sng" dirty="0" smtClean="0">
                <a:hlinkClick r:id="rId2"/>
              </a:rPr>
              <a:t>Video</a:t>
            </a:r>
            <a:r>
              <a:rPr lang="en-GB" dirty="0" smtClean="0"/>
              <a:t> Delta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52" y="980728"/>
            <a:ext cx="3917855" cy="2072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52" y="3940962"/>
            <a:ext cx="3909578" cy="20803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511" y="1154046"/>
            <a:ext cx="3551655" cy="1898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50" y="3807972"/>
            <a:ext cx="3214022" cy="22853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165" y="3284984"/>
            <a:ext cx="342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Food industry pick/place/selection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057527" y="3140968"/>
            <a:ext cx="2256487" cy="67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Fault detection with computer 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0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robots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962672" cy="2404864"/>
          </a:xfrm>
        </p:spPr>
        <p:txBody>
          <a:bodyPr>
            <a:normAutofit/>
          </a:bodyPr>
          <a:lstStyle/>
          <a:p>
            <a:r>
              <a:rPr lang="en-GB" dirty="0"/>
              <a:t>Serial robot</a:t>
            </a:r>
          </a:p>
          <a:p>
            <a:r>
              <a:rPr lang="en-GB" dirty="0" smtClean="0"/>
              <a:t>Parallel robot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SCARA</a:t>
            </a:r>
          </a:p>
          <a:p>
            <a:r>
              <a:rPr lang="en-GB" dirty="0" smtClean="0"/>
              <a:t>Cartesian</a:t>
            </a:r>
            <a:endParaRPr lang="en-GB" dirty="0"/>
          </a:p>
        </p:txBody>
      </p:sp>
      <p:pic>
        <p:nvPicPr>
          <p:cNvPr id="4100" name="Picture 4" descr="https://static.turbosquid.com/Preview/2015/02/13__14_54_38/KUKAKR1000Titan3.jpg484da3c0-7251-4bad-a96d-2fd3cff81f7bOrigin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381" y="2168860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g.directindustry.com/images_di/photo-g/85267-32129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7687" y="5337939"/>
            <a:ext cx="221426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packworld.com/sites/default/files/field/image/irb_360_flexpicker_8_k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404" y="2852936"/>
            <a:ext cx="1309271" cy="17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epson.de/files/assets/converted/1500m-1500m/g/1/0/k/g10k650--mg-1015.jp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732" y="2708920"/>
            <a:ext cx="2396145" cy="40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2051720" y="3069158"/>
            <a:ext cx="1031965" cy="287604"/>
          </a:xfrm>
          <a:custGeom>
            <a:avLst/>
            <a:gdLst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21113 h 439125"/>
              <a:gd name="connsiteX1" fmla="*/ 1123406 w 2769326"/>
              <a:gd name="connsiteY1" fmla="*/ 21113 h 439125"/>
              <a:gd name="connsiteX2" fmla="*/ 2011680 w 2769326"/>
              <a:gd name="connsiteY2" fmla="*/ 34176 h 439125"/>
              <a:gd name="connsiteX3" fmla="*/ 2769326 w 2769326"/>
              <a:gd name="connsiteY3" fmla="*/ 439125 h 439125"/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83 h 418095"/>
              <a:gd name="connsiteX1" fmla="*/ 2769326 w 2769326"/>
              <a:gd name="connsiteY1" fmla="*/ 418095 h 418095"/>
              <a:gd name="connsiteX0" fmla="*/ 0 w 1502228"/>
              <a:gd name="connsiteY0" fmla="*/ 32684 h 163313"/>
              <a:gd name="connsiteX1" fmla="*/ 1502228 w 1502228"/>
              <a:gd name="connsiteY1" fmla="*/ 163313 h 163313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162594"/>
              <a:gd name="connsiteY0" fmla="*/ 512 h 131141"/>
              <a:gd name="connsiteX1" fmla="*/ 1162594 w 1162594"/>
              <a:gd name="connsiteY1" fmla="*/ 131141 h 131141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511 h 131140"/>
              <a:gd name="connsiteX1" fmla="*/ 1162594 w 1162594"/>
              <a:gd name="connsiteY1" fmla="*/ 131140 h 131140"/>
              <a:gd name="connsiteX0" fmla="*/ 0 w 1162594"/>
              <a:gd name="connsiteY0" fmla="*/ 157863 h 288492"/>
              <a:gd name="connsiteX1" fmla="*/ 535577 w 1162594"/>
              <a:gd name="connsiteY1" fmla="*/ 1110 h 288492"/>
              <a:gd name="connsiteX2" fmla="*/ 1162594 w 1162594"/>
              <a:gd name="connsiteY2" fmla="*/ 288492 h 288492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23405"/>
              <a:gd name="connsiteY0" fmla="*/ 0 h 130629"/>
              <a:gd name="connsiteX1" fmla="*/ 1123405 w 1123405"/>
              <a:gd name="connsiteY1" fmla="*/ 130629 h 130629"/>
              <a:gd name="connsiteX0" fmla="*/ 0 w 1123405"/>
              <a:gd name="connsiteY0" fmla="*/ 418 h 131047"/>
              <a:gd name="connsiteX1" fmla="*/ 1123405 w 1123405"/>
              <a:gd name="connsiteY1" fmla="*/ 131047 h 131047"/>
              <a:gd name="connsiteX0" fmla="*/ 0 w 1123405"/>
              <a:gd name="connsiteY0" fmla="*/ 58608 h 189237"/>
              <a:gd name="connsiteX1" fmla="*/ 1123405 w 1123405"/>
              <a:gd name="connsiteY1" fmla="*/ 189237 h 189237"/>
              <a:gd name="connsiteX0" fmla="*/ 0 w 1031965"/>
              <a:gd name="connsiteY0" fmla="*/ 221 h 287604"/>
              <a:gd name="connsiteX1" fmla="*/ 1031965 w 1031965"/>
              <a:gd name="connsiteY1" fmla="*/ 287604 h 28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1965" h="287604">
                <a:moveTo>
                  <a:pt x="0" y="221"/>
                </a:moveTo>
                <a:cubicBezTo>
                  <a:pt x="492034" y="4575"/>
                  <a:pt x="735875" y="-43322"/>
                  <a:pt x="1031965" y="287604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051719" y="5729337"/>
            <a:ext cx="992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hlinkClick r:id="rId6"/>
              </a:rPr>
              <a:t>V</a:t>
            </a:r>
            <a:r>
              <a:rPr lang="it-IT" u="sng" dirty="0" smtClean="0">
                <a:hlinkClick r:id="rId6"/>
              </a:rPr>
              <a:t>ideo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942432" y="4149080"/>
            <a:ext cx="1512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S</a:t>
            </a:r>
            <a:r>
              <a:rPr lang="en-GB" i="1" dirty="0" smtClean="0"/>
              <a:t>elective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C</a:t>
            </a:r>
            <a:r>
              <a:rPr lang="en-GB" i="1" dirty="0" smtClean="0"/>
              <a:t>ompliance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A</a:t>
            </a:r>
            <a:r>
              <a:rPr lang="en-GB" i="1" dirty="0" smtClean="0"/>
              <a:t>ssembly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R</a:t>
            </a:r>
            <a:r>
              <a:rPr lang="en-GB" i="1" dirty="0" smtClean="0"/>
              <a:t>obot</a:t>
            </a:r>
            <a:br>
              <a:rPr lang="en-GB" i="1" dirty="0" smtClean="0"/>
            </a:br>
            <a:r>
              <a:rPr lang="en-GB" i="1" dirty="0" smtClean="0">
                <a:solidFill>
                  <a:srgbClr val="FF0000"/>
                </a:solidFill>
              </a:rPr>
              <a:t>A</a:t>
            </a:r>
            <a:r>
              <a:rPr lang="en-GB" i="1" dirty="0" smtClean="0"/>
              <a:t>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37" y="1124744"/>
            <a:ext cx="4750621" cy="25171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5212" y="476672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 smtClean="0">
                <a:hlinkClick r:id="rId3"/>
              </a:rPr>
              <a:t>Video</a:t>
            </a:r>
            <a:r>
              <a:rPr lang="it-IT" dirty="0" smtClean="0"/>
              <a:t> SCARA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3789040"/>
            <a:ext cx="5222010" cy="278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1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robots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962672" cy="2404864"/>
          </a:xfrm>
        </p:spPr>
        <p:txBody>
          <a:bodyPr>
            <a:normAutofit/>
          </a:bodyPr>
          <a:lstStyle/>
          <a:p>
            <a:r>
              <a:rPr lang="en-GB" dirty="0"/>
              <a:t>Serial robot</a:t>
            </a:r>
          </a:p>
          <a:p>
            <a:r>
              <a:rPr lang="en-GB" dirty="0" smtClean="0"/>
              <a:t>Parallel robot</a:t>
            </a:r>
          </a:p>
          <a:p>
            <a:r>
              <a:rPr lang="en-GB" dirty="0" smtClean="0"/>
              <a:t>SCARA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Cartesian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100" name="Picture 4" descr="https://static.turbosquid.com/Preview/2015/02/13__14_54_38/KUKAKR1000Titan3.jpg484da3c0-7251-4bad-a96d-2fd3cff81f7bOrigin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381" y="2168860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g.directindustry.com/images_di/photo-g/85267-32129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8933" y="3501008"/>
            <a:ext cx="6317563" cy="328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packworld.com/sites/default/files/field/image/irb_360_flexpicker_8_k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404" y="2852936"/>
            <a:ext cx="1309271" cy="17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epson.de/files/assets/converted/1500m-1500m/g/1/0/k/g10k650--mg-1015.jp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203449"/>
            <a:ext cx="1352561" cy="22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2552328" y="3710339"/>
            <a:ext cx="1371600" cy="509451"/>
          </a:xfrm>
          <a:custGeom>
            <a:avLst/>
            <a:gdLst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21113 h 439125"/>
              <a:gd name="connsiteX1" fmla="*/ 1123406 w 2769326"/>
              <a:gd name="connsiteY1" fmla="*/ 21113 h 439125"/>
              <a:gd name="connsiteX2" fmla="*/ 2011680 w 2769326"/>
              <a:gd name="connsiteY2" fmla="*/ 34176 h 439125"/>
              <a:gd name="connsiteX3" fmla="*/ 2769326 w 2769326"/>
              <a:gd name="connsiteY3" fmla="*/ 439125 h 439125"/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83 h 418095"/>
              <a:gd name="connsiteX1" fmla="*/ 2769326 w 2769326"/>
              <a:gd name="connsiteY1" fmla="*/ 418095 h 418095"/>
              <a:gd name="connsiteX0" fmla="*/ 0 w 1502228"/>
              <a:gd name="connsiteY0" fmla="*/ 32684 h 163313"/>
              <a:gd name="connsiteX1" fmla="*/ 1502228 w 1502228"/>
              <a:gd name="connsiteY1" fmla="*/ 163313 h 163313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162594"/>
              <a:gd name="connsiteY0" fmla="*/ 512 h 131141"/>
              <a:gd name="connsiteX1" fmla="*/ 1162594 w 1162594"/>
              <a:gd name="connsiteY1" fmla="*/ 131141 h 131141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511 h 131140"/>
              <a:gd name="connsiteX1" fmla="*/ 1162594 w 1162594"/>
              <a:gd name="connsiteY1" fmla="*/ 131140 h 131140"/>
              <a:gd name="connsiteX0" fmla="*/ 0 w 1162594"/>
              <a:gd name="connsiteY0" fmla="*/ 157863 h 288492"/>
              <a:gd name="connsiteX1" fmla="*/ 535577 w 1162594"/>
              <a:gd name="connsiteY1" fmla="*/ 1110 h 288492"/>
              <a:gd name="connsiteX2" fmla="*/ 1162594 w 1162594"/>
              <a:gd name="connsiteY2" fmla="*/ 288492 h 288492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23405"/>
              <a:gd name="connsiteY0" fmla="*/ 0 h 130629"/>
              <a:gd name="connsiteX1" fmla="*/ 1123405 w 1123405"/>
              <a:gd name="connsiteY1" fmla="*/ 130629 h 130629"/>
              <a:gd name="connsiteX0" fmla="*/ 0 w 1123405"/>
              <a:gd name="connsiteY0" fmla="*/ 418 h 131047"/>
              <a:gd name="connsiteX1" fmla="*/ 1123405 w 1123405"/>
              <a:gd name="connsiteY1" fmla="*/ 131047 h 131047"/>
              <a:gd name="connsiteX0" fmla="*/ 0 w 3004457"/>
              <a:gd name="connsiteY0" fmla="*/ 572313 h 572332"/>
              <a:gd name="connsiteX1" fmla="*/ 3004457 w 3004457"/>
              <a:gd name="connsiteY1" fmla="*/ 23673 h 572332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2677885"/>
              <a:gd name="connsiteY0" fmla="*/ 770410 h 770421"/>
              <a:gd name="connsiteX1" fmla="*/ 2677885 w 2677885"/>
              <a:gd name="connsiteY1" fmla="*/ 221770 h 770421"/>
              <a:gd name="connsiteX0" fmla="*/ 0 w 1371600"/>
              <a:gd name="connsiteY0" fmla="*/ 27484 h 536935"/>
              <a:gd name="connsiteX1" fmla="*/ 1371600 w 1371600"/>
              <a:gd name="connsiteY1" fmla="*/ 536935 h 536935"/>
              <a:gd name="connsiteX0" fmla="*/ 0 w 1371600"/>
              <a:gd name="connsiteY0" fmla="*/ 0 h 509451"/>
              <a:gd name="connsiteX1" fmla="*/ 1371600 w 1371600"/>
              <a:gd name="connsiteY1" fmla="*/ 509451 h 509451"/>
              <a:gd name="connsiteX0" fmla="*/ 0 w 1371600"/>
              <a:gd name="connsiteY0" fmla="*/ 0 h 509451"/>
              <a:gd name="connsiteX1" fmla="*/ 1371600 w 1371600"/>
              <a:gd name="connsiteY1" fmla="*/ 509451 h 50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71600" h="509451">
                <a:moveTo>
                  <a:pt x="0" y="0"/>
                </a:moveTo>
                <a:cubicBezTo>
                  <a:pt x="544285" y="4354"/>
                  <a:pt x="1036321" y="217716"/>
                  <a:pt x="1371600" y="509451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7164288" y="6139160"/>
            <a:ext cx="1349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hlinkClick r:id="rId6"/>
              </a:rPr>
              <a:t>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8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4660" y="455161"/>
            <a:ext cx="1976384" cy="401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hlinkClick r:id="rId2"/>
              </a:rPr>
              <a:t>Video</a:t>
            </a:r>
            <a:r>
              <a:rPr lang="en-GB" dirty="0" smtClean="0"/>
              <a:t> CARTESIAN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226663"/>
            <a:ext cx="8352928" cy="4420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2455" y="5795972"/>
            <a:ext cx="560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Two Cartesian robots on the same 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2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Robotics: outline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Robotics</a:t>
            </a:r>
          </a:p>
        </p:txBody>
      </p:sp>
    </p:spTree>
    <p:extLst>
      <p:ext uri="{BB962C8B-B14F-4D97-AF65-F5344CB8AC3E}">
        <p14:creationId xmlns:p14="http://schemas.microsoft.com/office/powerpoint/2010/main" val="30799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early beginnings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8531" y="4401477"/>
            <a:ext cx="3067925" cy="22295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i="1" dirty="0" smtClean="0"/>
              <a:t>1737</a:t>
            </a:r>
          </a:p>
          <a:p>
            <a:pPr marL="0" indent="0">
              <a:buNone/>
            </a:pPr>
            <a:r>
              <a:rPr lang="en-GB" dirty="0" smtClean="0"/>
              <a:t>Jacques </a:t>
            </a:r>
            <a:r>
              <a:rPr lang="en-GB" dirty="0"/>
              <a:t>de </a:t>
            </a:r>
            <a:r>
              <a:rPr lang="en-GB" dirty="0" err="1" smtClean="0"/>
              <a:t>Vaucanson’s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automata</a:t>
            </a:r>
          </a:p>
          <a:p>
            <a:pPr lvl="1"/>
            <a:r>
              <a:rPr lang="en-GB" dirty="0" smtClean="0"/>
              <a:t>flute player</a:t>
            </a:r>
          </a:p>
          <a:p>
            <a:pPr lvl="1"/>
            <a:r>
              <a:rPr lang="en-GB" dirty="0" smtClean="0"/>
              <a:t>tambourine player</a:t>
            </a:r>
          </a:p>
          <a:p>
            <a:pPr lvl="1"/>
            <a:r>
              <a:rPr lang="en-GB" dirty="0" smtClean="0"/>
              <a:t>“The </a:t>
            </a:r>
            <a:r>
              <a:rPr lang="en-GB" dirty="0"/>
              <a:t>Digesting Duck"</a:t>
            </a:r>
          </a:p>
        </p:txBody>
      </p:sp>
      <p:pic>
        <p:nvPicPr>
          <p:cNvPr id="2050" name="Picture 2" descr="https://upload.wikimedia.org/wikipedia/en/e/e0/Vaucanson_Autom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48482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Leonardo-Robot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382761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55576" y="2204864"/>
            <a:ext cx="4680520" cy="129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400" i="1" dirty="0" smtClean="0"/>
              <a:t>1495</a:t>
            </a:r>
          </a:p>
          <a:p>
            <a:pPr marL="0" indent="0" algn="r">
              <a:buNone/>
            </a:pPr>
            <a:r>
              <a:rPr lang="en-GB" sz="2400" dirty="0" smtClean="0"/>
              <a:t>Leonardo </a:t>
            </a:r>
            <a:r>
              <a:rPr lang="en-GB" sz="2400" dirty="0"/>
              <a:t>da </a:t>
            </a:r>
            <a:r>
              <a:rPr lang="en-GB" sz="2400" dirty="0" smtClean="0"/>
              <a:t>Vinci’s </a:t>
            </a:r>
            <a:r>
              <a:rPr lang="en-GB" sz="2400" b="1" dirty="0" smtClean="0"/>
              <a:t>mechanical knight</a:t>
            </a:r>
          </a:p>
        </p:txBody>
      </p:sp>
    </p:spTree>
    <p:extLst>
      <p:ext uri="{BB962C8B-B14F-4D97-AF65-F5344CB8AC3E}">
        <p14:creationId xmlns:p14="http://schemas.microsoft.com/office/powerpoint/2010/main" val="4087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Robotics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 smtClean="0"/>
              <a:t>Mechanical theory</a:t>
            </a:r>
          </a:p>
          <a:p>
            <a:pPr lvl="1"/>
            <a:r>
              <a:rPr lang="en-GB" dirty="0" smtClean="0"/>
              <a:t>Mechanisms and degrees of freedom</a:t>
            </a:r>
          </a:p>
          <a:p>
            <a:pPr lvl="1"/>
            <a:r>
              <a:rPr lang="en-GB" dirty="0" smtClean="0"/>
              <a:t>Kinematics (direct and inverse)</a:t>
            </a:r>
          </a:p>
          <a:p>
            <a:pPr lvl="1"/>
            <a:r>
              <a:rPr lang="en-GB" dirty="0" smtClean="0"/>
              <a:t>Euler angles</a:t>
            </a:r>
          </a:p>
          <a:p>
            <a:pPr lvl="1"/>
            <a:r>
              <a:rPr lang="en-GB" dirty="0" smtClean="0"/>
              <a:t>Workspace and joint-space</a:t>
            </a:r>
          </a:p>
          <a:p>
            <a:pPr lvl="1"/>
            <a:r>
              <a:rPr lang="en-GB" dirty="0" smtClean="0"/>
              <a:t>Redundancy and Singularity</a:t>
            </a:r>
          </a:p>
          <a:p>
            <a:r>
              <a:rPr lang="en-GB" b="1" dirty="0" smtClean="0"/>
              <a:t>Control</a:t>
            </a:r>
          </a:p>
          <a:p>
            <a:pPr lvl="1"/>
            <a:r>
              <a:rPr lang="en-GB" dirty="0" smtClean="0"/>
              <a:t>Path planning</a:t>
            </a:r>
          </a:p>
          <a:p>
            <a:pPr lvl="1"/>
            <a:r>
              <a:rPr lang="en-GB" dirty="0" smtClean="0"/>
              <a:t>Position, force and impedance control</a:t>
            </a:r>
          </a:p>
          <a:p>
            <a:pPr lvl="1"/>
            <a:r>
              <a:rPr lang="en-GB" dirty="0" smtClean="0"/>
              <a:t>Path teaching</a:t>
            </a:r>
          </a:p>
          <a:p>
            <a:r>
              <a:rPr lang="en-GB" b="1" dirty="0" smtClean="0"/>
              <a:t>Robotic systems</a:t>
            </a:r>
          </a:p>
          <a:p>
            <a:pPr lvl="1"/>
            <a:r>
              <a:rPr lang="en-GB" dirty="0" smtClean="0"/>
              <a:t>Robots functional schematics</a:t>
            </a:r>
          </a:p>
          <a:p>
            <a:pPr lvl="1"/>
            <a:r>
              <a:rPr lang="en-GB" dirty="0" smtClean="0"/>
              <a:t>End-effectors and tools</a:t>
            </a:r>
          </a:p>
          <a:p>
            <a:r>
              <a:rPr lang="en-GB" b="1" dirty="0" smtClean="0"/>
              <a:t>Industrial examples: painting and pick &amp; place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3457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Industrial application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690864" cy="4925144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b="1" dirty="0" smtClean="0"/>
                  <a:t>Modern concept </a:t>
                </a:r>
                <a:r>
                  <a:rPr lang="en-GB" dirty="0" smtClean="0"/>
                  <a:t>starts being developed during the </a:t>
                </a:r>
                <a:r>
                  <a:rPr lang="en-GB" b="1" dirty="0" smtClean="0"/>
                  <a:t>industrial revolution </a:t>
                </a:r>
                <a:r>
                  <a:rPr lang="en-GB" dirty="0" smtClean="0"/>
                  <a:t>(1760-1840)</a:t>
                </a:r>
              </a:p>
              <a:p>
                <a:pPr lvl="1"/>
                <a:r>
                  <a:rPr lang="en-GB" dirty="0" smtClean="0"/>
                  <a:t>Complex</a:t>
                </a:r>
                <a:r>
                  <a:rPr lang="en-GB" b="1" dirty="0" smtClean="0"/>
                  <a:t> mechanisms</a:t>
                </a:r>
              </a:p>
              <a:p>
                <a:pPr lvl="1"/>
                <a:r>
                  <a:rPr lang="en-GB" b="1" dirty="0" smtClean="0"/>
                  <a:t>Power </a:t>
                </a:r>
                <a:r>
                  <a:rPr lang="en-GB" dirty="0" smtClean="0"/>
                  <a:t>systems</a:t>
                </a:r>
              </a:p>
              <a:p>
                <a:pPr lvl="1"/>
                <a:r>
                  <a:rPr lang="en-GB" dirty="0" smtClean="0"/>
                  <a:t>Introduction of </a:t>
                </a:r>
                <a:r>
                  <a:rPr lang="en-GB" b="1" dirty="0" smtClean="0"/>
                  <a:t>electricity</a:t>
                </a:r>
                <a:r>
                  <a:rPr lang="en-GB" dirty="0" smtClean="0"/>
                  <a:t>: small compact motors</a:t>
                </a:r>
              </a:p>
              <a:p>
                <a:pPr lvl="1"/>
                <a:r>
                  <a:rPr lang="en-GB" b="1" dirty="0" smtClean="0"/>
                  <a:t>Remote-controlled</a:t>
                </a:r>
                <a:r>
                  <a:rPr lang="en-GB" dirty="0" smtClean="0"/>
                  <a:t> systems (1898 – Nikola Tesla)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690864" cy="4925144"/>
              </a:xfrm>
              <a:blipFill rotWithShape="1">
                <a:blip r:embed="rId4"/>
                <a:stretch>
                  <a:fillRect l="-2601" t="-1487" r="-27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Image result for remote controlled tes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74576"/>
            <a:ext cx="395287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9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 of the name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03032" cy="4925144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The </a:t>
            </a:r>
            <a:r>
              <a:rPr lang="en-GB" b="1" dirty="0">
                <a:solidFill>
                  <a:srgbClr val="FF0000"/>
                </a:solidFill>
              </a:rPr>
              <a:t>term "</a:t>
            </a:r>
            <a:r>
              <a:rPr lang="en-GB" b="1" dirty="0" smtClean="0">
                <a:solidFill>
                  <a:srgbClr val="FF0000"/>
                </a:solidFill>
              </a:rPr>
              <a:t>robot" </a:t>
            </a:r>
            <a:r>
              <a:rPr lang="en-GB" dirty="0"/>
              <a:t>was first used to denote fictional automata in the 1921 play R.U.R. (</a:t>
            </a:r>
            <a:r>
              <a:rPr lang="en-GB" b="1" dirty="0"/>
              <a:t>Rossum's Universal Robots</a:t>
            </a:r>
            <a:r>
              <a:rPr lang="en-GB" dirty="0"/>
              <a:t>) by the Czech writer </a:t>
            </a:r>
            <a:r>
              <a:rPr lang="en-GB" b="1" dirty="0"/>
              <a:t>Karel </a:t>
            </a:r>
            <a:r>
              <a:rPr lang="en-GB" b="1" dirty="0" err="1" smtClean="0"/>
              <a:t>Čapek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According </a:t>
            </a:r>
            <a:r>
              <a:rPr lang="en-GB" dirty="0"/>
              <a:t>to </a:t>
            </a:r>
            <a:r>
              <a:rPr lang="en-GB" dirty="0" err="1"/>
              <a:t>Čapek</a:t>
            </a:r>
            <a:r>
              <a:rPr lang="en-GB" dirty="0"/>
              <a:t>, the word was created by his brother Josef from the Czech </a:t>
            </a:r>
            <a:r>
              <a:rPr lang="en-GB" b="1" i="1" dirty="0" err="1"/>
              <a:t>robota</a:t>
            </a:r>
            <a:r>
              <a:rPr lang="en-GB" dirty="0"/>
              <a:t>, meaning </a:t>
            </a:r>
            <a:r>
              <a:rPr lang="en-GB" b="1" dirty="0">
                <a:solidFill>
                  <a:srgbClr val="FF0000"/>
                </a:solidFill>
              </a:rPr>
              <a:t>servitude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/>
              <a:t>In 1941 and 1942, Isaac Asimov formulated the </a:t>
            </a:r>
            <a:r>
              <a:rPr lang="en-GB" b="1" dirty="0">
                <a:solidFill>
                  <a:srgbClr val="00B0F0"/>
                </a:solidFill>
              </a:rPr>
              <a:t>Three Laws of Robotics</a:t>
            </a:r>
            <a:r>
              <a:rPr lang="en-GB" dirty="0"/>
              <a:t>, and in the process coined the word </a:t>
            </a:r>
            <a:r>
              <a:rPr lang="en-GB" b="1" dirty="0">
                <a:solidFill>
                  <a:srgbClr val="00B0F0"/>
                </a:solidFill>
              </a:rPr>
              <a:t>"robotics"</a:t>
            </a:r>
            <a:r>
              <a:rPr lang="en-GB" dirty="0"/>
              <a:t>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AutoShape 2" descr="https://i.guim.co.uk/img/static/sys-images/Guardian/Pix/pictures/2012/3/13/1331651231665/Top-Selling-Film-Posters--010.jpg?w=700&amp;q=55&amp;auto=format&amp;usm=12&amp;fit=max&amp;s=cf81baf084e15a024baa24a0f2bbc27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https://i.guim.co.uk/img/static/sys-images/Guardian/Pix/pictures/2012/3/13/1331651231665/Top-Selling-Film-Posters--010.jpg?w=700&amp;q=55&amp;auto=format&amp;usm=12&amp;fit=max&amp;s=cf81baf084e15a024baa24a0f2bbc27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402" y="1707133"/>
            <a:ext cx="2154078" cy="491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96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modern robot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008" y="1988841"/>
            <a:ext cx="4114800" cy="1512168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 smtClean="0"/>
              <a:t>Unimate</a:t>
            </a:r>
            <a:endParaRPr lang="en-GB" b="1" dirty="0" smtClean="0"/>
          </a:p>
          <a:p>
            <a:pPr marL="457200" lvl="1" indent="0">
              <a:buNone/>
            </a:pPr>
            <a:r>
              <a:rPr lang="en-GB" dirty="0" smtClean="0"/>
              <a:t>George </a:t>
            </a:r>
            <a:r>
              <a:rPr lang="en-GB" dirty="0" err="1"/>
              <a:t>Devol</a:t>
            </a:r>
            <a:r>
              <a:rPr lang="en-GB" dirty="0"/>
              <a:t> in </a:t>
            </a:r>
            <a:r>
              <a:rPr lang="en-GB" dirty="0" smtClean="0"/>
              <a:t>1954</a:t>
            </a:r>
            <a:endParaRPr lang="en-GB" dirty="0"/>
          </a:p>
        </p:txBody>
      </p:sp>
      <p:pic>
        <p:nvPicPr>
          <p:cNvPr id="5122" name="Picture 2" descr="https://www.robotics.org/joseph-engelberger/images/tonight_sh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1529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unim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119192" cy="30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4147751"/>
            <a:ext cx="44427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Transporting</a:t>
            </a:r>
            <a:r>
              <a:rPr lang="en-GB" sz="2000" dirty="0" smtClean="0"/>
              <a:t> </a:t>
            </a:r>
            <a:r>
              <a:rPr lang="en-GB" sz="2000" dirty="0"/>
              <a:t>die castings from an assembly line and </a:t>
            </a:r>
            <a:r>
              <a:rPr lang="en-GB" sz="2000" b="1" dirty="0"/>
              <a:t>welding</a:t>
            </a:r>
            <a:r>
              <a:rPr lang="en-GB" sz="2000" dirty="0"/>
              <a:t> these parts on auto </a:t>
            </a:r>
            <a:r>
              <a:rPr lang="en-GB" sz="2000" dirty="0" smtClean="0"/>
              <a:t>bodies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D</a:t>
            </a:r>
            <a:r>
              <a:rPr lang="en-GB" sz="2000" b="1" dirty="0" smtClean="0"/>
              <a:t>angerous</a:t>
            </a:r>
            <a:r>
              <a:rPr lang="en-GB" sz="2000" dirty="0" smtClean="0"/>
              <a:t> </a:t>
            </a:r>
            <a:r>
              <a:rPr lang="en-GB" sz="2000" dirty="0"/>
              <a:t>task for </a:t>
            </a:r>
            <a:r>
              <a:rPr lang="en-GB" sz="2000" dirty="0" smtClean="0"/>
              <a:t>workers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Toxic fumes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Heat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Dangerous heavy machinery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702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computer-controlled robot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Stanford arm</a:t>
            </a:r>
          </a:p>
          <a:p>
            <a:pPr marL="457200" lvl="1" indent="0">
              <a:buNone/>
            </a:pPr>
            <a:r>
              <a:rPr lang="en-GB" dirty="0" smtClean="0"/>
              <a:t>Victor </a:t>
            </a:r>
            <a:r>
              <a:rPr lang="en-GB" dirty="0" err="1" smtClean="0"/>
              <a:t>Scheinman</a:t>
            </a:r>
            <a:endParaRPr lang="en-GB" dirty="0" smtClean="0"/>
          </a:p>
          <a:p>
            <a:pPr marL="457200" lvl="1" indent="0">
              <a:buNone/>
            </a:pPr>
            <a:r>
              <a:rPr lang="en-GB" dirty="0" smtClean="0"/>
              <a:t>1969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First </a:t>
            </a:r>
            <a:r>
              <a:rPr lang="en-GB" dirty="0"/>
              <a:t>electronic computer-controlled robotic arm</a:t>
            </a:r>
          </a:p>
        </p:txBody>
      </p:sp>
      <p:pic>
        <p:nvPicPr>
          <p:cNvPr id="6146" name="Picture 2" descr="Image result for stanford ar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5004048" cy="293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…and now?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Situation:</a:t>
            </a:r>
          </a:p>
          <a:p>
            <a:r>
              <a:rPr lang="en-GB" dirty="0" smtClean="0"/>
              <a:t>Many processes are still </a:t>
            </a:r>
            <a:r>
              <a:rPr lang="en-GB" b="1" dirty="0" smtClean="0"/>
              <a:t>manual</a:t>
            </a:r>
          </a:p>
          <a:p>
            <a:r>
              <a:rPr lang="en-GB" dirty="0" smtClean="0"/>
              <a:t>… thus require </a:t>
            </a:r>
            <a:r>
              <a:rPr lang="en-GB" b="1" dirty="0" smtClean="0"/>
              <a:t>skilled</a:t>
            </a:r>
            <a:r>
              <a:rPr lang="en-GB" dirty="0" smtClean="0"/>
              <a:t> </a:t>
            </a:r>
            <a:r>
              <a:rPr lang="en-GB" b="1" dirty="0" smtClean="0"/>
              <a:t>workers</a:t>
            </a:r>
          </a:p>
          <a:p>
            <a:r>
              <a:rPr lang="en-GB" b="1" dirty="0" smtClean="0"/>
              <a:t>Dangerous</a:t>
            </a:r>
            <a:r>
              <a:rPr lang="en-GB" dirty="0" smtClean="0"/>
              <a:t> machineries</a:t>
            </a:r>
          </a:p>
          <a:p>
            <a:r>
              <a:rPr lang="en-GB" b="1" dirty="0" smtClean="0"/>
              <a:t>Transportation</a:t>
            </a:r>
            <a:r>
              <a:rPr lang="en-GB" dirty="0" smtClean="0"/>
              <a:t> of semi-finished products is often done manually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90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897</Words>
  <Application>Microsoft Office PowerPoint</Application>
  <PresentationFormat>On-screen Show (4:3)</PresentationFormat>
  <Paragraphs>232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Cambria Math</vt:lpstr>
      <vt:lpstr>Office Theme</vt:lpstr>
      <vt:lpstr>Robotics</vt:lpstr>
      <vt:lpstr>Introduction</vt:lpstr>
      <vt:lpstr>Some history: legends</vt:lpstr>
      <vt:lpstr>The early beginnings</vt:lpstr>
      <vt:lpstr>Industrial application</vt:lpstr>
      <vt:lpstr>Origin of the name</vt:lpstr>
      <vt:lpstr>First modern robot</vt:lpstr>
      <vt:lpstr>First computer-controlled robot</vt:lpstr>
      <vt:lpstr>…and now?</vt:lpstr>
      <vt:lpstr>Automation</vt:lpstr>
      <vt:lpstr>Robotics</vt:lpstr>
      <vt:lpstr>Robot</vt:lpstr>
      <vt:lpstr>Robots</vt:lpstr>
      <vt:lpstr>Other classifications</vt:lpstr>
      <vt:lpstr>And more...</vt:lpstr>
      <vt:lpstr>Industrial robot</vt:lpstr>
      <vt:lpstr>Industrial Robot: some definitions</vt:lpstr>
      <vt:lpstr>Links, joints and axes</vt:lpstr>
      <vt:lpstr>Joints</vt:lpstr>
      <vt:lpstr>Joints</vt:lpstr>
      <vt:lpstr>Actuators</vt:lpstr>
      <vt:lpstr>End-effectors and tools</vt:lpstr>
      <vt:lpstr>Control apparatus</vt:lpstr>
      <vt:lpstr>Attributes of a robot</vt:lpstr>
      <vt:lpstr>Attributes of a robot</vt:lpstr>
      <vt:lpstr>Accuracy vs. repeatability</vt:lpstr>
      <vt:lpstr>Accuracy vs. repeatability</vt:lpstr>
      <vt:lpstr>Robot calibration</vt:lpstr>
      <vt:lpstr>Types of robots</vt:lpstr>
      <vt:lpstr>PowerPoint Presentation</vt:lpstr>
      <vt:lpstr>PowerPoint Presentation</vt:lpstr>
      <vt:lpstr>PowerPoint Presentation</vt:lpstr>
      <vt:lpstr>Types of robots</vt:lpstr>
      <vt:lpstr>PowerPoint Presentation</vt:lpstr>
      <vt:lpstr>Types of robots</vt:lpstr>
      <vt:lpstr>PowerPoint Presentation</vt:lpstr>
      <vt:lpstr>Types of robots</vt:lpstr>
      <vt:lpstr>PowerPoint Presentation</vt:lpstr>
      <vt:lpstr>Robotics: outline</vt:lpstr>
      <vt:lpstr>Robotics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almo</dc:creator>
  <cp:lastModifiedBy>stefano seriani</cp:lastModifiedBy>
  <cp:revision>48</cp:revision>
  <dcterms:created xsi:type="dcterms:W3CDTF">2018-03-20T12:37:04Z</dcterms:created>
  <dcterms:modified xsi:type="dcterms:W3CDTF">2021-03-03T14:44:02Z</dcterms:modified>
</cp:coreProperties>
</file>