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88" autoAdjust="0"/>
  </p:normalViewPr>
  <p:slideViewPr>
    <p:cSldViewPr snapToGrid="0">
      <p:cViewPr varScale="1">
        <p:scale>
          <a:sx n="51" d="100"/>
          <a:sy n="51" d="100"/>
        </p:scale>
        <p:origin x="-13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CAB99-C634-4FCC-947B-9663ADDB988B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41529-A727-4EFC-BA01-32863EAC30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32E30C61-30DA-4753-ACAF-B88E8993D168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077101D6-5F18-40B3-BF03-C20B76388938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313DFC00-948A-4531-AE75-A2B366DA6BFD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4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6779C9A-441E-45DA-A12B-1AC5884CA6BF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76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E414ABA-29E0-4F54-A0E7-25389024442B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85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E414ABA-29E0-4F54-A0E7-25389024442B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62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dirty="0" err="1" smtClean="0"/>
              <a:t>entrambi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esempi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elettori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coppie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giovani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L’esito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però</a:t>
            </a:r>
            <a:r>
              <a:rPr lang="en-US" baseline="0" dirty="0" smtClean="0"/>
              <a:t> stabile solo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primo </a:t>
            </a:r>
            <a:r>
              <a:rPr lang="en-US" baseline="0" dirty="0" err="1" smtClean="0"/>
              <a:t>esempio</a:t>
            </a:r>
            <a:r>
              <a:rPr lang="en-US" baseline="0" dirty="0" smtClean="0"/>
              <a:t> dove le </a:t>
            </a:r>
            <a:r>
              <a:rPr lang="en-US" baseline="0" dirty="0" err="1" smtClean="0"/>
              <a:t>preferenze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hanno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unico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picco</a:t>
            </a:r>
            <a:r>
              <a:rPr lang="en-US" baseline="0" dirty="0" smtClean="0"/>
              <a:t>. </a:t>
            </a:r>
          </a:p>
          <a:p>
            <a:pPr eaLnBrk="1" hangingPunct="1"/>
            <a:r>
              <a:rPr lang="en-US" baseline="0" dirty="0" smtClean="0"/>
              <a:t>Le </a:t>
            </a:r>
            <a:r>
              <a:rPr lang="en-US" baseline="0" dirty="0" err="1" smtClean="0"/>
              <a:t>giovani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coppie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l’elettore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perché</a:t>
            </a:r>
            <a:r>
              <a:rPr lang="en-US" baseline="0" dirty="0" smtClean="0"/>
              <a:t> vi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altri</a:t>
            </a:r>
            <a:r>
              <a:rPr lang="en-US" baseline="0" dirty="0" smtClean="0"/>
              <a:t> due </a:t>
            </a:r>
            <a:r>
              <a:rPr lang="en-US" baseline="0" dirty="0" err="1" smtClean="0"/>
              <a:t>gruppi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rispettivamente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preferenze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spesa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bassa</a:t>
            </a:r>
            <a:r>
              <a:rPr lang="en-US" baseline="0" dirty="0" smtClean="0"/>
              <a:t> e per </a:t>
            </a:r>
            <a:r>
              <a:rPr lang="en-US" baseline="0" dirty="0" err="1" smtClean="0"/>
              <a:t>spesa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alta.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BE9D0C9-06CC-402B-BD77-3B3680E1B9E1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19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0.51*€10+(0.49*- €20) = -</a:t>
            </a:r>
            <a:r>
              <a:rPr lang="en-US" baseline="0" dirty="0" smtClean="0"/>
              <a:t> €4.7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BE9D0C9-06CC-402B-BD77-3B3680E1B9E1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11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CE3A8BCC-07BE-4286-9E43-57963731D345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35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CE3A8BCC-07BE-4286-9E43-57963731D345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35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AutoNum type="arabicParenR"/>
            </a:pPr>
            <a:r>
              <a:rPr lang="en-US" dirty="0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presuppone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riguardi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singolo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</a:t>
            </a:r>
            <a:r>
              <a:rPr lang="en-US" baseline="0" dirty="0" smtClean="0"/>
              <a:t>. In </a:t>
            </a:r>
            <a:r>
              <a:rPr lang="en-US" baseline="0" dirty="0" err="1" smtClean="0"/>
              <a:t>realtà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rappresentanti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eletti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sulla</a:t>
            </a:r>
            <a:r>
              <a:rPr lang="en-US" baseline="0" dirty="0" smtClean="0"/>
              <a:t> base di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pluaralità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proposte</a:t>
            </a:r>
            <a:r>
              <a:rPr lang="en-US" baseline="0" dirty="0" smtClean="0"/>
              <a:t>. Se </a:t>
            </a:r>
            <a:r>
              <a:rPr lang="en-US" baseline="0" dirty="0" err="1" smtClean="0"/>
              <a:t>colui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risulta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l’elettore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maggior</a:t>
            </a:r>
            <a:r>
              <a:rPr lang="en-US" baseline="0" dirty="0" smtClean="0"/>
              <a:t> parte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questioni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tappeto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anch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favorevole</a:t>
            </a:r>
            <a:r>
              <a:rPr lang="en-US" baseline="0" dirty="0" smtClean="0"/>
              <a:t> a un fortissimo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spesa</a:t>
            </a:r>
            <a:r>
              <a:rPr lang="en-US" baseline="0" dirty="0" smtClean="0"/>
              <a:t> per la </a:t>
            </a:r>
            <a:r>
              <a:rPr lang="en-US" baseline="0" dirty="0" err="1" smtClean="0"/>
              <a:t>difesa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allora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politici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posizionarsi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favore</a:t>
            </a:r>
            <a:r>
              <a:rPr lang="en-US" baseline="0" dirty="0" smtClean="0"/>
              <a:t> di un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spese</a:t>
            </a:r>
            <a:r>
              <a:rPr lang="en-US" baseline="0" dirty="0" smtClean="0"/>
              <a:t> per la </a:t>
            </a:r>
            <a:r>
              <a:rPr lang="en-US" baseline="0" dirty="0" err="1" smtClean="0"/>
              <a:t>difesa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ottenere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costui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cioè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dell’elettore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altre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tematiche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stesso</a:t>
            </a:r>
            <a:r>
              <a:rPr lang="en-US" baseline="0" dirty="0" smtClean="0"/>
              <a:t> tempo, se le </a:t>
            </a:r>
            <a:r>
              <a:rPr lang="en-US" baseline="0" dirty="0" err="1" smtClean="0"/>
              <a:t>preferenze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dell’elettore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diverse </a:t>
            </a:r>
            <a:r>
              <a:rPr lang="en-US" baseline="0" dirty="0" err="1" smtClean="0"/>
              <a:t>tematiche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altamente</a:t>
            </a:r>
            <a:r>
              <a:rPr lang="en-US" baseline="0" dirty="0" smtClean="0"/>
              <a:t> correlate,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avvicinarsi</a:t>
            </a:r>
            <a:r>
              <a:rPr lang="en-US" baseline="0" dirty="0" smtClean="0"/>
              <a:t> molto </a:t>
            </a:r>
            <a:r>
              <a:rPr lang="en-US" baseline="0" dirty="0" err="1" smtClean="0"/>
              <a:t>alla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monodimensionalità</a:t>
            </a:r>
            <a:r>
              <a:rPr lang="en-US" baseline="0" dirty="0" smtClean="0"/>
              <a:t>.</a:t>
            </a:r>
          </a:p>
          <a:p>
            <a:pPr marL="228600" indent="-228600" eaLnBrk="1" hangingPunct="1">
              <a:buAutoNum type="arabicParenR"/>
            </a:pPr>
            <a:r>
              <a:rPr lang="en-US" baseline="0" dirty="0" smtClean="0"/>
              <a:t>Con </a:t>
            </a:r>
            <a:r>
              <a:rPr lang="en-US" baseline="0" dirty="0" err="1" smtClean="0"/>
              <a:t>tre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candidati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esiste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nessun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equilibrio</a:t>
            </a:r>
            <a:r>
              <a:rPr lang="en-US" baseline="0" dirty="0" smtClean="0"/>
              <a:t> stabile </a:t>
            </a:r>
            <a:r>
              <a:rPr lang="en-US" baseline="0" dirty="0" err="1" smtClean="0"/>
              <a:t>perchhé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ognuno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sempre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incentivo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muoversi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risposta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posizioni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avversari</a:t>
            </a:r>
            <a:endParaRPr lang="en-US" baseline="0" dirty="0" smtClean="0"/>
          </a:p>
          <a:p>
            <a:pPr marL="228600" indent="-228600" eaLnBrk="1" hangingPunct="1">
              <a:buAutoNum type="arabicParenR"/>
            </a:pPr>
            <a:r>
              <a:rPr lang="en-US" baseline="0" dirty="0" smtClean="0"/>
              <a:t>In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suppone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cerchino</a:t>
            </a:r>
            <a:r>
              <a:rPr lang="en-US" baseline="0" dirty="0" smtClean="0"/>
              <a:t> solo di </a:t>
            </a:r>
            <a:r>
              <a:rPr lang="en-US" baseline="0" dirty="0" err="1" smtClean="0"/>
              <a:t>massimizzare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voti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Però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convinzione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ideologica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spingere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politici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posizionarsi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lontano</a:t>
            </a:r>
            <a:r>
              <a:rPr lang="en-US" baseline="0" dirty="0" smtClean="0"/>
              <a:t> dal </a:t>
            </a:r>
            <a:r>
              <a:rPr lang="en-US" baseline="0" dirty="0" err="1" smtClean="0"/>
              <a:t>centro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spettro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dall’elettore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mediano</a:t>
            </a:r>
            <a:endParaRPr lang="en-US" baseline="0" dirty="0" smtClean="0"/>
          </a:p>
          <a:p>
            <a:pPr marL="228600" indent="-228600" eaLnBrk="1" hangingPunct="1">
              <a:buAutoNum type="arabicParenR"/>
            </a:pPr>
            <a:r>
              <a:rPr lang="en-US" baseline="0" dirty="0" smtClean="0"/>
              <a:t>Il </a:t>
            </a:r>
            <a:r>
              <a:rPr lang="en-US" baseline="0" dirty="0" err="1" smtClean="0"/>
              <a:t>modello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presuppone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raggiunti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effetti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pubblici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votino</a:t>
            </a:r>
            <a:r>
              <a:rPr lang="en-US" baseline="0" dirty="0" smtClean="0"/>
              <a:t>, ma in </a:t>
            </a:r>
            <a:r>
              <a:rPr lang="en-US" baseline="0" dirty="0" err="1" smtClean="0"/>
              <a:t>realtà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solito</a:t>
            </a:r>
            <a:r>
              <a:rPr lang="en-US" baseline="0" dirty="0" smtClean="0"/>
              <a:t> solo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diritto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votare</a:t>
            </a:r>
            <a:r>
              <a:rPr lang="en-US" baseline="0" dirty="0" smtClean="0"/>
              <a:t>.</a:t>
            </a:r>
          </a:p>
          <a:p>
            <a:pPr marL="228600" indent="-228600" eaLnBrk="1" hangingPunct="1">
              <a:buAutoNum type="arabicParenR"/>
            </a:pPr>
            <a:r>
              <a:rPr lang="en-US" baseline="0" dirty="0" err="1" smtClean="0"/>
              <a:t>Condurre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campagna </a:t>
            </a:r>
            <a:r>
              <a:rPr lang="en-US" baseline="0" dirty="0" err="1" smtClean="0"/>
              <a:t>elettorale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diventato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sempre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costoso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Perciò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prendere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massimizza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raccolta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fondi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elettorali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anche</a:t>
            </a:r>
            <a:r>
              <a:rPr lang="en-US" baseline="0" dirty="0" smtClean="0"/>
              <a:t> se non </a:t>
            </a:r>
            <a:r>
              <a:rPr lang="en-US" baseline="0" dirty="0" err="1" smtClean="0"/>
              <a:t>massimizza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direttamente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voti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quell’argomento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giovare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alla</a:t>
            </a:r>
            <a:r>
              <a:rPr lang="en-US" baseline="0" dirty="0" smtClean="0"/>
              <a:t> causa </a:t>
            </a:r>
            <a:r>
              <a:rPr lang="en-US" baseline="0" dirty="0" err="1" smtClean="0"/>
              <a:t>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massimizzazione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complessiva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consentendo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candidato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massiccia</a:t>
            </a:r>
            <a:r>
              <a:rPr lang="en-US" baseline="0" dirty="0" smtClean="0"/>
              <a:t> propaganda</a:t>
            </a:r>
          </a:p>
          <a:p>
            <a:pPr marL="228600" indent="-228600" eaLnBrk="1" hangingPunct="1">
              <a:buAutoNum type="arabicParenR"/>
            </a:pPr>
            <a:r>
              <a:rPr lang="en-US" baseline="0" dirty="0" smtClean="0"/>
              <a:t>Il </a:t>
            </a:r>
            <a:r>
              <a:rPr lang="en-US" baseline="0" dirty="0" err="1" smtClean="0"/>
              <a:t>modello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presuppone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perfetta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informazione</a:t>
            </a:r>
            <a:r>
              <a:rPr lang="en-US" baseline="0" dirty="0" smtClean="0"/>
              <a:t> sotto </a:t>
            </a:r>
            <a:r>
              <a:rPr lang="en-US" baseline="0" dirty="0" err="1" smtClean="0"/>
              <a:t>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profili</a:t>
            </a:r>
            <a:r>
              <a:rPr lang="en-US" baseline="0" dirty="0" smtClean="0"/>
              <a:t>: a) </a:t>
            </a:r>
            <a:r>
              <a:rPr lang="en-US" baseline="0" dirty="0" err="1" smtClean="0"/>
              <a:t>conoscenza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tematiche</a:t>
            </a:r>
            <a:r>
              <a:rPr lang="en-US" baseline="0" dirty="0" smtClean="0"/>
              <a:t> da parte </a:t>
            </a:r>
            <a:r>
              <a:rPr lang="en-US" baseline="0" dirty="0" err="1" smtClean="0"/>
              <a:t>degli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elettori</a:t>
            </a:r>
            <a:r>
              <a:rPr lang="en-US" baseline="0" dirty="0" smtClean="0"/>
              <a:t>, b) </a:t>
            </a:r>
            <a:r>
              <a:rPr lang="en-US" baseline="0" dirty="0" err="1" smtClean="0"/>
              <a:t>conoscenza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tematiche</a:t>
            </a:r>
            <a:r>
              <a:rPr lang="en-US" baseline="0" dirty="0" smtClean="0"/>
              <a:t> da parte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politici</a:t>
            </a:r>
            <a:r>
              <a:rPr lang="en-US" baseline="0" dirty="0" smtClean="0"/>
              <a:t> e c) </a:t>
            </a:r>
            <a:r>
              <a:rPr lang="en-US" baseline="0" dirty="0" err="1" smtClean="0"/>
              <a:t>conoscenza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preferenze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elettori</a:t>
            </a:r>
            <a:r>
              <a:rPr lang="en-US" baseline="0" dirty="0" smtClean="0"/>
              <a:t> da parte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Tutte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ipotesi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irrealistiche</a:t>
            </a:r>
            <a:r>
              <a:rPr lang="en-US" baseline="0" dirty="0" smtClean="0"/>
              <a:t>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950EC044-FAA8-4802-B421-D4690EE6EC6A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5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32E30C61-30DA-4753-ACAF-B88E8993D168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31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Uniti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politici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interess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a dare </a:t>
            </a:r>
            <a:r>
              <a:rPr lang="en-US" baseline="0" dirty="0" err="1" smtClean="0"/>
              <a:t>ascolto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lobby per due </a:t>
            </a:r>
            <a:r>
              <a:rPr lang="en-US" baseline="0" dirty="0" err="1" smtClean="0"/>
              <a:t>ragioni</a:t>
            </a:r>
            <a:r>
              <a:rPr lang="en-US" baseline="0" dirty="0" smtClean="0"/>
              <a:t>. 1) </a:t>
            </a:r>
            <a:r>
              <a:rPr lang="en-US" baseline="0" dirty="0" err="1" smtClean="0"/>
              <a:t>Possono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fornire</a:t>
            </a:r>
            <a:r>
              <a:rPr lang="en-US" baseline="0" dirty="0" smtClean="0"/>
              <a:t> a un politico </a:t>
            </a:r>
            <a:r>
              <a:rPr lang="en-US" baseline="0" dirty="0" err="1" smtClean="0"/>
              <a:t>disinformato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informazioni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salienti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questioni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specifiche</a:t>
            </a:r>
            <a:r>
              <a:rPr lang="en-US" baseline="0" dirty="0" smtClean="0"/>
              <a:t>. 2) </a:t>
            </a:r>
            <a:r>
              <a:rPr lang="en-US" baseline="0" dirty="0" err="1" smtClean="0"/>
              <a:t>questi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ricompenseranno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sostengono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loro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posizioni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contributi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campagne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elettorali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mobilitando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membri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gruppo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votarli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aiutandoli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così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massimizzare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voti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complessivi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27B84981-C296-4ADF-9F6A-8BDCB55EBD59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45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Supponiamo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esempio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certo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progetto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assicuri</a:t>
            </a:r>
            <a:r>
              <a:rPr lang="en-US" baseline="0" dirty="0" smtClean="0"/>
              <a:t> a 100 </a:t>
            </a:r>
            <a:r>
              <a:rPr lang="en-US" baseline="0" dirty="0" err="1" smtClean="0"/>
              <a:t>cittadini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italiani</a:t>
            </a:r>
            <a:r>
              <a:rPr lang="en-US" baseline="0" dirty="0" smtClean="0"/>
              <a:t> €1 </a:t>
            </a:r>
            <a:r>
              <a:rPr lang="en-US" baseline="0" dirty="0" err="1" smtClean="0"/>
              <a:t>milione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ciascuno</a:t>
            </a:r>
            <a:r>
              <a:rPr lang="en-US" baseline="0" dirty="0" smtClean="0"/>
              <a:t>, ma </a:t>
            </a:r>
            <a:r>
              <a:rPr lang="en-US" baseline="0" dirty="0" err="1" smtClean="0"/>
              <a:t>costi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tutti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altri</a:t>
            </a:r>
            <a:r>
              <a:rPr lang="en-US" baseline="0" dirty="0" smtClean="0"/>
              <a:t> 59.999.999 </a:t>
            </a:r>
            <a:r>
              <a:rPr lang="en-US" baseline="0" dirty="0" err="1" smtClean="0"/>
              <a:t>cittadini</a:t>
            </a:r>
            <a:r>
              <a:rPr lang="en-US" baseline="0" dirty="0" smtClean="0"/>
              <a:t> €100 </a:t>
            </a:r>
            <a:r>
              <a:rPr lang="en-US" baseline="0" dirty="0" err="1" smtClean="0"/>
              <a:t>ciascuno</a:t>
            </a:r>
            <a:r>
              <a:rPr lang="en-US" baseline="0" dirty="0" smtClean="0"/>
              <a:t>. Il </a:t>
            </a:r>
            <a:r>
              <a:rPr lang="en-US" baseline="0" dirty="0" err="1" smtClean="0"/>
              <a:t>progetto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chiaramente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beneficio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perché</a:t>
            </a:r>
            <a:r>
              <a:rPr lang="en-US" baseline="0" dirty="0" smtClean="0"/>
              <a:t> 100 X €1.000.000 &lt; €100 X 59.999.999. </a:t>
            </a:r>
            <a:r>
              <a:rPr lang="en-US" baseline="0" dirty="0" err="1" smtClean="0"/>
              <a:t>Nonostante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ciò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esercita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pressioni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lobbistiche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promette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voti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contributi</a:t>
            </a:r>
            <a:r>
              <a:rPr lang="en-US" baseline="0" dirty="0" smtClean="0"/>
              <a:t> per la campagna </a:t>
            </a:r>
            <a:r>
              <a:rPr lang="en-US" baseline="0" dirty="0" err="1" smtClean="0"/>
              <a:t>elettorale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resto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cittadini</a:t>
            </a:r>
            <a:r>
              <a:rPr lang="en-US" baseline="0" dirty="0" smtClean="0"/>
              <a:t> non è </a:t>
            </a:r>
            <a:r>
              <a:rPr lang="en-US" baseline="0" dirty="0" err="1" smtClean="0"/>
              <a:t>informato</a:t>
            </a:r>
            <a:r>
              <a:rPr lang="en-US" baseline="0" dirty="0" smtClean="0"/>
              <a:t> e non </a:t>
            </a:r>
            <a:r>
              <a:rPr lang="en-US" baseline="0" dirty="0" err="1" smtClean="0"/>
              <a:t>vota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progetto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accettato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politici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autointeressati</a:t>
            </a:r>
            <a:r>
              <a:rPr lang="en-US" baseline="0" dirty="0" smtClean="0"/>
              <a:t>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 </a:t>
            </a:r>
            <a:r>
              <a:rPr lang="en-US" baseline="0" dirty="0" err="1" smtClean="0"/>
              <a:t>gruppi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numerosi</a:t>
            </a:r>
            <a:r>
              <a:rPr lang="en-US" baseline="0" dirty="0" smtClean="0"/>
              <a:t> con un </a:t>
            </a:r>
            <a:r>
              <a:rPr lang="en-US" baseline="0" dirty="0" err="1" smtClean="0"/>
              <a:t>limitato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interesse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cercano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organizzarsi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intralciati</a:t>
            </a:r>
            <a:r>
              <a:rPr lang="en-US" baseline="0" dirty="0" smtClean="0"/>
              <a:t> dal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del free rider. Non è </a:t>
            </a:r>
            <a:r>
              <a:rPr lang="en-US" baseline="0" dirty="0" err="1" smtClean="0"/>
              <a:t>nell’interesse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nessun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singolo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impegnare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proprio</a:t>
            </a:r>
            <a:r>
              <a:rPr lang="en-US" baseline="0" dirty="0" smtClean="0"/>
              <a:t> tempo a </a:t>
            </a:r>
            <a:r>
              <a:rPr lang="en-US" baseline="0" dirty="0" err="1" smtClean="0"/>
              <a:t>esercitare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pressioni</a:t>
            </a:r>
            <a:r>
              <a:rPr lang="en-US" baseline="0" dirty="0" smtClean="0"/>
              <a:t> sui policy makers per la </a:t>
            </a:r>
            <a:r>
              <a:rPr lang="en-US" baseline="0" dirty="0" err="1" smtClean="0"/>
              <a:t>perdita</a:t>
            </a:r>
            <a:r>
              <a:rPr lang="en-US" baseline="0" dirty="0" smtClean="0"/>
              <a:t> di € 100. I </a:t>
            </a:r>
            <a:r>
              <a:rPr lang="en-US" baseline="0" dirty="0" err="1" smtClean="0"/>
              <a:t>piccoli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forti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interessi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individuali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invece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possono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essere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grado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risolvere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, con la </a:t>
            </a:r>
            <a:r>
              <a:rPr lang="en-US" baseline="0" dirty="0" err="1" smtClean="0"/>
              <a:t>conseguenza</a:t>
            </a:r>
            <a:r>
              <a:rPr lang="en-US" baseline="0" dirty="0" smtClean="0"/>
              <a:t> di un </a:t>
            </a:r>
            <a:r>
              <a:rPr lang="en-US" baseline="0" dirty="0" err="1" smtClean="0"/>
              <a:t>esito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inefficiente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27B84981-C296-4ADF-9F6A-8BDCB55EBD59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48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Buchana</a:t>
            </a:r>
            <a:r>
              <a:rPr lang="it-IT" baseline="0" dirty="0" smtClean="0"/>
              <a:t>n e </a:t>
            </a:r>
            <a:r>
              <a:rPr lang="it-IT" baseline="0" dirty="0" err="1" smtClean="0"/>
              <a:t>Tullock</a:t>
            </a:r>
            <a:r>
              <a:rPr lang="it-IT" baseline="0" dirty="0" smtClean="0"/>
              <a:t> hanno evidenziato che spesso lo Stato non si comporta in maniera ideale per cui l’ipotesi tradizionale di uno Stato benevolo che massimizza il benessere sociale può essere non realistica.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529-A727-4EFC-BA01-32863EAC307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47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L’obiettivo del burocrate</a:t>
            </a:r>
            <a:r>
              <a:rPr lang="it-IT" baseline="0" dirty="0" smtClean="0"/>
              <a:t> è di massimizzare il suo bilancio, non scegliere il livello di servizio che massimizza l’efficienza.</a:t>
            </a:r>
          </a:p>
          <a:p>
            <a:r>
              <a:rPr lang="it-IT" baseline="0" dirty="0" smtClean="0"/>
              <a:t>Anche se il governo della città sa che il burocrate sta perseguendo un obiettivo </a:t>
            </a:r>
            <a:r>
              <a:rPr lang="it-IT" baseline="0" dirty="0" err="1" smtClean="0"/>
              <a:t>autointeressato</a:t>
            </a:r>
            <a:r>
              <a:rPr lang="it-IT" baseline="0" dirty="0" smtClean="0"/>
              <a:t> e inefficiente, è difficile imporre all’agenzia un criterio di efficienza nella produzione perché il burocrate conosce meglio del governo della città il vero costo del servizio che fornisce.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529-A727-4EFC-BA01-32863EAC307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901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 differenza della teoria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Niskanen</a:t>
            </a:r>
            <a:r>
              <a:rPr lang="it-IT" baseline="0" dirty="0" smtClean="0"/>
              <a:t> di cui alla slide precedente (in cui i singoli burocrati cercano di massimizzare la dimensione delle proprie agenzie ed il livello superiore di governo cerca di tenerli a freno), </a:t>
            </a:r>
            <a:r>
              <a:rPr lang="it-IT" baseline="0" dirty="0" err="1" smtClean="0"/>
              <a:t>Brennan</a:t>
            </a:r>
            <a:r>
              <a:rPr lang="it-IT" baseline="0" dirty="0" smtClean="0"/>
              <a:t> e Buchanan (1980) considerano le due entità – burocrati e governo rappresentativo – come un’unica entità il cui scopo è massimizzare la dimensione del settore pubblico approfittando dell’ignoranza dell’elettorato.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529-A727-4EFC-BA01-32863EAC307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802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BAEFEA00-6709-4B78-9952-5F90B394588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28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54CD88C-7367-46A1-8628-A50515629471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2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54CD88C-7367-46A1-8628-A50515629471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1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BAB8230C-B100-42D8-A3B6-9F9BCDC902D2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3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Punto</a:t>
            </a:r>
            <a:r>
              <a:rPr lang="en-US" baseline="0" dirty="0" smtClean="0"/>
              <a:t> 1)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dichiarare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valore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basso </a:t>
            </a:r>
            <a:r>
              <a:rPr lang="en-US" baseline="0" dirty="0" err="1" smtClean="0"/>
              <a:t>senza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vedersi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ridotto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ammontare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servizio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ottenuto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magari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perché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altre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invece</a:t>
            </a:r>
            <a:r>
              <a:rPr lang="en-US" baseline="0" dirty="0" smtClean="0"/>
              <a:t> sincere.</a:t>
            </a:r>
            <a:endParaRPr lang="en-US" dirty="0" smtClean="0"/>
          </a:p>
          <a:p>
            <a:pPr eaLnBrk="1" hangingPunct="1"/>
            <a:r>
              <a:rPr lang="en-US" dirty="0" smtClean="0"/>
              <a:t>Punto</a:t>
            </a:r>
            <a:r>
              <a:rPr lang="en-US" baseline="0" dirty="0" smtClean="0"/>
              <a:t> 2) come </a:t>
            </a:r>
            <a:r>
              <a:rPr lang="en-US" baseline="0" dirty="0" err="1" smtClean="0"/>
              <a:t>rispondere</a:t>
            </a:r>
            <a:r>
              <a:rPr lang="en-US" baseline="0" dirty="0" smtClean="0"/>
              <a:t> a chi mi </a:t>
            </a:r>
            <a:r>
              <a:rPr lang="en-US" baseline="0" dirty="0" err="1" smtClean="0"/>
              <a:t>domanda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valuto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fuochi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d’artificio</a:t>
            </a:r>
            <a:r>
              <a:rPr lang="en-US" baseline="0" dirty="0" smtClean="0"/>
              <a:t> o la </a:t>
            </a:r>
            <a:r>
              <a:rPr lang="en-US" baseline="0" dirty="0" err="1" smtClean="0"/>
              <a:t>difesa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nazionale</a:t>
            </a:r>
            <a:r>
              <a:rPr lang="en-US" baseline="0" dirty="0" smtClean="0"/>
              <a:t>?</a:t>
            </a:r>
          </a:p>
          <a:p>
            <a:pPr eaLnBrk="1" hangingPunct="1"/>
            <a:r>
              <a:rPr lang="en-US" baseline="0" dirty="0" smtClean="0"/>
              <a:t>Punto 3) E’ </a:t>
            </a:r>
            <a:r>
              <a:rPr lang="en-US" baseline="0" dirty="0" err="1" smtClean="0"/>
              <a:t>impossibile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sapere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individuo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attribuisce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missili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armati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77DDFB47-C3EC-46FF-9899-E21CF44D2CB0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6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6BC9E1A-132A-4454-AFCD-1FC13825B621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4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AutoNum type="arabicPeriod"/>
            </a:pPr>
            <a:r>
              <a:rPr lang="en-US" dirty="0" err="1" smtClean="0"/>
              <a:t>Dominanza</a:t>
            </a:r>
            <a:r>
              <a:rPr lang="en-US" dirty="0" smtClean="0"/>
              <a:t>: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preferita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tutti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elettori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meccanismo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aggregazione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essere</a:t>
            </a:r>
            <a:r>
              <a:rPr lang="en-US" baseline="0" dirty="0" smtClean="0"/>
              <a:t> tale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adottata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livello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sociale</a:t>
            </a:r>
            <a:r>
              <a:rPr lang="en-US" baseline="0" dirty="0" smtClean="0"/>
              <a:t>.</a:t>
            </a:r>
          </a:p>
          <a:p>
            <a:pPr marL="228600" indent="-228600" eaLnBrk="1" hangingPunct="1">
              <a:buAutoNum type="arabicPeriod"/>
            </a:pPr>
            <a:r>
              <a:rPr lang="en-US" baseline="0" dirty="0" err="1" smtClean="0"/>
              <a:t>Transitività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devono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soddisfare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principio </a:t>
            </a:r>
            <a:r>
              <a:rPr lang="en-US" baseline="0" dirty="0" err="1" smtClean="0"/>
              <a:t>matematico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transitività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scelte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statua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– media – </a:t>
            </a:r>
            <a:r>
              <a:rPr lang="en-US" baseline="0" dirty="0" err="1" smtClean="0"/>
              <a:t>piccola</a:t>
            </a:r>
            <a:r>
              <a:rPr lang="en-US" baseline="0" dirty="0" smtClean="0"/>
              <a:t>)</a:t>
            </a:r>
          </a:p>
          <a:p>
            <a:pPr marL="228600" indent="-228600" eaLnBrk="1" hangingPunct="1">
              <a:buAutoNum type="arabicPeriod"/>
            </a:pPr>
            <a:r>
              <a:rPr lang="en-US" baseline="0" dirty="0" err="1" smtClean="0"/>
              <a:t>Indipendenza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alternative </a:t>
            </a:r>
            <a:r>
              <a:rPr lang="en-US" baseline="0" dirty="0" err="1" smtClean="0"/>
              <a:t>irrilevanti</a:t>
            </a:r>
            <a:r>
              <a:rPr lang="en-US" baseline="0" dirty="0" smtClean="0"/>
              <a:t>: le </a:t>
            </a:r>
            <a:r>
              <a:rPr lang="en-US" baseline="0" dirty="0" err="1" smtClean="0"/>
              <a:t>scelte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soddisfare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condizione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, se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preferita</a:t>
            </a:r>
            <a:r>
              <a:rPr lang="en-US" baseline="0" dirty="0" smtClean="0"/>
              <a:t> ad </a:t>
            </a:r>
            <a:r>
              <a:rPr lang="en-US" baseline="0" dirty="0" err="1" smtClean="0"/>
              <a:t>un’altra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allora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l’introduzione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cambierà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l’ordine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preferenza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6BC9E1A-132A-4454-AFCD-1FC13825B621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1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/>
              <a:t>Genitori</a:t>
            </a:r>
            <a:r>
              <a:rPr lang="en-US" dirty="0" smtClean="0"/>
              <a:t>: 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preoccupazione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quella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avere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un’istruzione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qualità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figli</a:t>
            </a:r>
            <a:r>
              <a:rPr lang="en-US" baseline="0" dirty="0" smtClean="0"/>
              <a:t>. La prima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gruppo</a:t>
            </a:r>
            <a:r>
              <a:rPr lang="en-US" baseline="0" dirty="0" smtClean="0"/>
              <a:t> è A, la </a:t>
            </a:r>
            <a:r>
              <a:rPr lang="en-US" baseline="0" dirty="0" err="1" smtClean="0"/>
              <a:t>seconda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è M, e la </a:t>
            </a:r>
            <a:r>
              <a:rPr lang="en-US" baseline="0" dirty="0" err="1" smtClean="0"/>
              <a:t>terza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è B.</a:t>
            </a:r>
          </a:p>
          <a:p>
            <a:pPr eaLnBrk="1" hangingPunct="1"/>
            <a:r>
              <a:rPr lang="en-US" baseline="0" dirty="0" err="1" smtClean="0"/>
              <a:t>Anziani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hanno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figli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interessano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qualità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scuole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locali</a:t>
            </a:r>
            <a:r>
              <a:rPr lang="en-US" baseline="0" dirty="0" smtClean="0"/>
              <a:t>. La </a:t>
            </a:r>
            <a:r>
              <a:rPr lang="en-US" baseline="0" dirty="0" err="1" smtClean="0"/>
              <a:t>loro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priorità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basse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sulla</a:t>
            </a:r>
            <a:r>
              <a:rPr lang="en-US" baseline="0" dirty="0" smtClean="0"/>
              <a:t> casa. La prima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gruppo</a:t>
            </a:r>
            <a:r>
              <a:rPr lang="en-US" baseline="0" dirty="0" smtClean="0"/>
              <a:t> è B, la </a:t>
            </a:r>
            <a:r>
              <a:rPr lang="en-US" baseline="0" dirty="0" err="1" smtClean="0"/>
              <a:t>seconda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è M e la </a:t>
            </a:r>
            <a:r>
              <a:rPr lang="en-US" baseline="0" dirty="0" err="1" smtClean="0"/>
              <a:t>terza</a:t>
            </a:r>
            <a:r>
              <a:rPr lang="en-US" baseline="0" dirty="0" smtClean="0"/>
              <a:t> è A.</a:t>
            </a:r>
          </a:p>
          <a:p>
            <a:pPr eaLnBrk="1" hangingPunct="1"/>
            <a:r>
              <a:rPr lang="en-US" baseline="0" dirty="0" smtClean="0"/>
              <a:t>Giovani </a:t>
            </a:r>
            <a:r>
              <a:rPr lang="en-US" baseline="0" dirty="0" err="1" smtClean="0"/>
              <a:t>coppie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figli</a:t>
            </a:r>
            <a:r>
              <a:rPr lang="en-US" baseline="0" dirty="0" smtClean="0"/>
              <a:t>: al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vogliono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pagare</a:t>
            </a:r>
            <a:r>
              <a:rPr lang="en-US" baseline="0" dirty="0" smtClean="0"/>
              <a:t> le elevate </a:t>
            </a:r>
            <a:r>
              <a:rPr lang="en-US" baseline="0" dirty="0" err="1" smtClean="0"/>
              <a:t>imposte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sulla</a:t>
            </a:r>
            <a:r>
              <a:rPr lang="en-US" baseline="0" dirty="0" smtClean="0"/>
              <a:t> casa </a:t>
            </a:r>
            <a:r>
              <a:rPr lang="en-US" baseline="0" dirty="0" err="1" smtClean="0"/>
              <a:t>necessarie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finanziare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scuole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qualità</a:t>
            </a:r>
            <a:r>
              <a:rPr lang="en-US" baseline="0" dirty="0" smtClean="0"/>
              <a:t> , ma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vorrebbero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scuole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abbastanza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frequentarle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saranno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loro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futuri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figli</a:t>
            </a:r>
            <a:r>
              <a:rPr lang="en-US" baseline="0" dirty="0" smtClean="0"/>
              <a:t>. La prima </a:t>
            </a:r>
            <a:r>
              <a:rPr lang="en-US" baseline="0" dirty="0" err="1" smtClean="0"/>
              <a:t>scelta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gruppo</a:t>
            </a:r>
            <a:r>
              <a:rPr lang="en-US" baseline="0" dirty="0" smtClean="0"/>
              <a:t> è M, la second è B e la </a:t>
            </a:r>
            <a:r>
              <a:rPr lang="en-US" baseline="0" dirty="0" err="1" smtClean="0"/>
              <a:t>terza</a:t>
            </a:r>
            <a:r>
              <a:rPr lang="en-US" baseline="0" dirty="0" smtClean="0"/>
              <a:t> è A.</a:t>
            </a: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B396F937-BDBE-43B2-9BA4-5374D961E08C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7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81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67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47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09320"/>
            <a:ext cx="12192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J. Gruber, </a:t>
            </a:r>
            <a:r>
              <a:rPr lang="it-IT" sz="1400" i="1" dirty="0" smtClean="0">
                <a:solidFill>
                  <a:schemeClr val="bg1">
                    <a:lumMod val="50000"/>
                  </a:schemeClr>
                </a:solidFill>
              </a:rPr>
              <a:t>Scienza delle finanze</a:t>
            </a:r>
            <a:r>
              <a:rPr lang="it-IT" sz="1400" i="0" dirty="0" smtClean="0">
                <a:solidFill>
                  <a:schemeClr val="bg1">
                    <a:lumMod val="50000"/>
                  </a:schemeClr>
                </a:solidFill>
              </a:rPr>
              <a:t>, 2018</a:t>
            </a:r>
            <a:endParaRPr lang="it-IT" sz="1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9349" y="6453336"/>
            <a:ext cx="1440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b="0" dirty="0" smtClean="0"/>
              <a:t>© EGEA S.p.A.</a:t>
            </a:r>
            <a:endParaRPr lang="it-IT" sz="600" b="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35360" y="188640"/>
            <a:ext cx="1200000" cy="6696744"/>
            <a:chOff x="251520" y="188640"/>
            <a:chExt cx="900000" cy="6696744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/>
            <p:cNvSpPr/>
            <p:nvPr/>
          </p:nvSpPr>
          <p:spPr>
            <a:xfrm>
              <a:off x="251520" y="188640"/>
              <a:ext cx="900000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0608501" y="6309320"/>
            <a:ext cx="1583499" cy="336770"/>
            <a:chOff x="7956376" y="6309320"/>
            <a:chExt cx="1187624" cy="336770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7956376" y="6309320"/>
              <a:ext cx="11876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6318724"/>
              <a:ext cx="900000" cy="327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14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44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69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3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2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10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33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81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80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76D7-17F8-4169-B54C-9DAC5CB57C0F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2E4F-16FA-4775-987A-575742E27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8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552700" y="1584326"/>
            <a:ext cx="8115300" cy="1470025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Political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economy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391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545080" y="1600200"/>
            <a:ext cx="7208520" cy="4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Per aggregare in modo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coerente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le preferenze, il voto di maggioranza deve soddisfare tre obiettivi:</a:t>
            </a:r>
          </a:p>
          <a:p>
            <a:pPr marL="914400" lvl="1" indent="-457200" defTabSz="566738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​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Dominanza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914400" lvl="1" indent="-457200" defTabSz="566738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​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Transitività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914400" lvl="1" indent="-457200" defTabSz="566738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  <a:defRPr/>
            </a:pPr>
            <a:r>
              <a:rPr lang="it-IT" sz="2400">
                <a:latin typeface="Calibri"/>
                <a:ea typeface="ＭＳ Ｐゴシック" charset="0"/>
                <a:cs typeface="Calibri"/>
              </a:rPr>
              <a:t>​</a:t>
            </a:r>
            <a:r>
              <a:rPr lang="it-IT" sz="2400" i="1" smtClean="0">
                <a:latin typeface="Calibri"/>
                <a:ea typeface="ＭＳ Ｐゴシック" charset="0"/>
                <a:cs typeface="Calibri"/>
              </a:rPr>
              <a:t>Indipendenza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dalle alternative irrilevanti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342900" indent="-342900" defTabSz="566738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Perciò, la votazione a maggioranza può aggregare coerentemente le preferenze individuali se e solo se le preferenze assumono una certa forma.</a:t>
            </a:r>
          </a:p>
          <a:p>
            <a:pPr marL="565150" lvl="1" indent="-276225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Clr>
                <a:srgbClr val="525FAA"/>
              </a:buClr>
              <a:buSzPct val="90000"/>
              <a:buFont typeface="Wingdings 3" charset="0"/>
              <a:buChar char=""/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Votazione a maggioranza : quando funziona</a:t>
            </a:r>
          </a:p>
        </p:txBody>
      </p:sp>
    </p:spTree>
    <p:extLst>
      <p:ext uri="{BB962C8B-B14F-4D97-AF65-F5344CB8AC3E}">
        <p14:creationId xmlns:p14="http://schemas.microsoft.com/office/powerpoint/2010/main" val="4132647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438400" y="1625600"/>
            <a:ext cx="7315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In una città sono presenti tre tipi di elettori: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genitori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, 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anziani 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e 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giovani  coppie senza figli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Essi hanno preferenze differenti sul livello di spesa per le scuole (alto, medio, o basso).</a:t>
            </a:r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Votazione a maggioranza: quando funziona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686" y="3657600"/>
            <a:ext cx="660971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505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430464" y="1600200"/>
            <a:ext cx="73231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566738" eaLnBrk="0" hangingPunct="0">
              <a:spcBef>
                <a:spcPct val="10000"/>
              </a:spcBef>
              <a:spcAft>
                <a:spcPct val="450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Come votare per scegliere fra queste tre opzioni?</a:t>
            </a:r>
          </a:p>
          <a:p>
            <a:pPr marL="342900" indent="-342900" defTabSz="566738" eaLnBrk="0" hangingPunct="0">
              <a:spcBef>
                <a:spcPct val="10000"/>
              </a:spcBef>
              <a:spcAft>
                <a:spcPct val="450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La città potrebbe procedere come segue:</a:t>
            </a:r>
          </a:p>
          <a:p>
            <a:pPr marL="631825" lvl="1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SzPct val="90000"/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In primo luogo , votare per scegliere tra finanziare il livello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e il livello </a:t>
            </a:r>
            <a:r>
              <a:rPr lang="it-IT" sz="2400" i="1" dirty="0" smtClean="0">
                <a:latin typeface="Calibri"/>
                <a:ea typeface="ＭＳ Ｐゴシック" charset="0"/>
                <a:cs typeface="Calibri"/>
              </a:rPr>
              <a:t>B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(e vince B)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631825" lvl="1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SzPct val="90000"/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Poi, votare per scegliere tra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e </a:t>
            </a:r>
            <a:r>
              <a:rPr lang="it-IT" sz="2400" i="1" dirty="0" smtClean="0">
                <a:latin typeface="Calibri"/>
                <a:ea typeface="ＭＳ Ｐゴシック" charset="0"/>
                <a:cs typeface="Calibri"/>
              </a:rPr>
              <a:t>M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(e vince M)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631825" lvl="1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SzPct val="90000"/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 Infine, votare per scegliere tra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B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e </a:t>
            </a:r>
            <a:r>
              <a:rPr lang="it-IT" sz="2400" i="1" dirty="0" smtClean="0">
                <a:latin typeface="Calibri"/>
                <a:ea typeface="ＭＳ Ｐゴシック" charset="0"/>
                <a:cs typeface="Calibri"/>
              </a:rPr>
              <a:t>M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(e vince M)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342900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SzPct val="90000"/>
              <a:buFont typeface="Arial"/>
              <a:buChar char="•"/>
              <a:defRPr/>
            </a:pPr>
            <a:r>
              <a:rPr lang="it-IT" sz="2400" b="1" i="1" dirty="0">
                <a:latin typeface="Calibri"/>
                <a:ea typeface="ＭＳ Ｐゴシック" charset="0"/>
                <a:cs typeface="Calibri"/>
              </a:rPr>
              <a:t>M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vincerà ogni volta che viene votato ed è il vincitore assoluto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  </a:t>
            </a:r>
          </a:p>
          <a:p>
            <a:pPr marL="342900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SzPct val="90000"/>
              <a:buFont typeface="Arial"/>
              <a:buChar char="•"/>
              <a:defRPr/>
            </a:pPr>
            <a:r>
              <a:rPr lang="it-IT" sz="2400" b="1" i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M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vincerebbe con </a:t>
            </a:r>
            <a:r>
              <a:rPr lang="it-IT" sz="2400" b="1" i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qualsiasi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ordine di voto, quindi la votazione a maggioranza è consistente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1588" lvl="1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Clr>
                <a:srgbClr val="525FAA"/>
              </a:buClr>
              <a:buSzPct val="90000"/>
              <a:defRPr/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Votazione a maggioranza : quando funziona</a:t>
            </a:r>
          </a:p>
        </p:txBody>
      </p:sp>
    </p:spTree>
    <p:extLst>
      <p:ext uri="{BB962C8B-B14F-4D97-AF65-F5344CB8AC3E}">
        <p14:creationId xmlns:p14="http://schemas.microsoft.com/office/powerpoint/2010/main" val="36308511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117018" y="1600200"/>
            <a:ext cx="7292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Circolarità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: la votazione a maggioranza non produce un’aggregazione coerente delle preferenze individuali.</a:t>
            </a:r>
          </a:p>
        </p:txBody>
      </p:sp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Votazione a maggioranza: quando non funziona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6" y="3013788"/>
            <a:ext cx="6037523" cy="2438400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7259218" y="2480388"/>
            <a:ext cx="481459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566738" eaLnBrk="0" hangingPunct="0">
              <a:spcBef>
                <a:spcPct val="10000"/>
              </a:spcBef>
              <a:spcAft>
                <a:spcPct val="4500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La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città potrebbe procedere come segue:</a:t>
            </a:r>
          </a:p>
          <a:p>
            <a:pPr marL="631825" lvl="1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SzPct val="90000"/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In primo luogo , votare per scegliere tra finanziare il livello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e il livello </a:t>
            </a:r>
            <a:r>
              <a:rPr lang="it-IT" sz="2400" i="1" dirty="0" smtClean="0">
                <a:latin typeface="Calibri"/>
                <a:ea typeface="ＭＳ Ｐゴシック" charset="0"/>
                <a:cs typeface="Calibri"/>
              </a:rPr>
              <a:t>B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(e vince B)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631825" lvl="1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SzPct val="90000"/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Poi, votare per scegliere tra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e </a:t>
            </a:r>
            <a:r>
              <a:rPr lang="it-IT" sz="2400" i="1" dirty="0" smtClean="0">
                <a:latin typeface="Calibri"/>
                <a:ea typeface="ＭＳ Ｐゴシック" charset="0"/>
                <a:cs typeface="Calibri"/>
              </a:rPr>
              <a:t>M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(e vince A)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631825" lvl="1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SzPct val="90000"/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 Infine, votare per scegliere tra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B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e </a:t>
            </a:r>
            <a:r>
              <a:rPr lang="it-IT" sz="2400" i="1" dirty="0" smtClean="0">
                <a:latin typeface="Calibri"/>
                <a:ea typeface="ＭＳ Ｐゴシック" charset="0"/>
                <a:cs typeface="Calibri"/>
              </a:rPr>
              <a:t>M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(e vince M)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1588" lvl="1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Clr>
                <a:srgbClr val="525FAA"/>
              </a:buClr>
              <a:buSzPct val="90000"/>
              <a:defRPr/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09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6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438400" y="9906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votazione a maggioranza assoluta non ha funzionato, ma forse potrebbe funzionare qualcos’altro. Per esempio:</a:t>
            </a:r>
          </a:p>
          <a:p>
            <a:pPr marL="631825" lvl="1" indent="-342900" defTabSz="566738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far votare ciascuno sulla sua prima scelta, oppure</a:t>
            </a:r>
          </a:p>
          <a:p>
            <a:pPr marL="631825" lvl="1" indent="-342900" defTabSz="566738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assegnare alle scelte di un individuo pesi diversi.</a:t>
            </a:r>
          </a:p>
          <a:p>
            <a:pPr marL="342900" indent="-342900" defTabSz="566738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realtà, non esiste alcun modo efficace per aggregare coerentemente queste preferenze.</a:t>
            </a:r>
          </a:p>
          <a:p>
            <a:r>
              <a:rPr lang="it-IT" altLang="ja-JP" sz="2400" b="1" dirty="0">
                <a:latin typeface="Calibri" pitchFamily="34" charset="0"/>
                <a:cs typeface="Calibri" pitchFamily="34" charset="0"/>
              </a:rPr>
              <a:t>Teorema dell’impossibilità di A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rrow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 : non esiste alcuna regola di scelta collettiva (votazione) che converta le preferenze individuali in una decisione aggregata coerente senza </a:t>
            </a:r>
            <a:r>
              <a:rPr lang="it-IT" altLang="ja-JP" sz="2400" b="1" dirty="0">
                <a:latin typeface="Calibri" pitchFamily="34" charset="0"/>
                <a:cs typeface="Calibri" pitchFamily="34" charset="0"/>
              </a:rPr>
              <a:t>a) limitare le preferenze </a:t>
            </a:r>
            <a:r>
              <a:rPr lang="it-IT" altLang="ja-JP" sz="2400" b="1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it-IT" altLang="ja-JP" sz="2400" b="1" dirty="0">
                <a:latin typeface="Calibri" pitchFamily="34" charset="0"/>
                <a:cs typeface="Calibri" pitchFamily="34" charset="0"/>
              </a:rPr>
              <a:t>b) imporre una dittatura</a:t>
            </a:r>
            <a:r>
              <a:rPr lang="it-IT" sz="2400" b="1" dirty="0"/>
              <a:t>.</a:t>
            </a:r>
            <a:endParaRPr lang="it-IT" altLang="ja-JP" sz="2400" b="1" dirty="0">
              <a:latin typeface="Calibri" pitchFamily="34" charset="0"/>
              <a:cs typeface="Calibri" pitchFamily="34" charset="0"/>
            </a:endParaRPr>
          </a:p>
          <a:p>
            <a:pPr marL="631825" lvl="1" indent="-342900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Clr>
                <a:srgbClr val="525FAA"/>
              </a:buClr>
              <a:buSzPct val="90000"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3795" name="Rectangle 12"/>
          <p:cNvSpPr>
            <a:spLocks noChangeArrowheads="1"/>
          </p:cNvSpPr>
          <p:nvPr/>
        </p:nvSpPr>
        <p:spPr bwMode="auto">
          <a:xfrm>
            <a:off x="2438400" y="381001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Il teorema dell’impossibilità di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Arrow</a:t>
            </a:r>
            <a:endParaRPr lang="it-IT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45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438400" y="1600200"/>
            <a:ext cx="731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Un modo di evitare il problema dell’impossibilità è limitare le preferenze.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il problema dei genitori della scuola privata è che le loro preferenze non sono “a un solo picco”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Preferenze a un solo picco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preferenze con un solo punto di massimo locale, o picco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, di modo che l’utilità diminuisca quando le scelte si allontanano in ogni direzione da quel picco.</a:t>
            </a: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Limitare le preferenze per risolvere il problema dell’impossibilità</a:t>
            </a:r>
          </a:p>
        </p:txBody>
      </p:sp>
    </p:spTree>
    <p:extLst>
      <p:ext uri="{BB962C8B-B14F-4D97-AF65-F5344CB8AC3E}">
        <p14:creationId xmlns:p14="http://schemas.microsoft.com/office/powerpoint/2010/main" val="717834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Preferenze a un solo picco e non-a-un-solo picco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131723"/>
            <a:ext cx="6629400" cy="48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29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436813" y="1066801"/>
            <a:ext cx="777657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Con le preferenze a un solo picco, votare funziona bene.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Teorema dell’elettore </a:t>
            </a:r>
            <a:r>
              <a:rPr lang="it-IT" sz="2400" b="1" dirty="0" smtClean="0">
                <a:latin typeface="Calibri"/>
                <a:ea typeface="ＭＳ Ｐゴシック" charset="0"/>
                <a:cs typeface="Calibri"/>
              </a:rPr>
              <a:t>mediano: 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il voto a maggioranza produrrà il 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risultato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preferito dall’elettore mediano se le preferenze sono a un solo picco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Elettore mediano: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elettore le cui preferenze si collocano  al centro dell’insieme dei votanti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Lo Stato deve solo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trovare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quell’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unico elettore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le cui preferenze per il bene pubblico si trovano esattamente al centro della distribuzione delle preferenze sociali  e implementare il livello di bene pubblico preferito da quell’elettore.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573FA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Teorema dell’elettore mediano</a:t>
            </a:r>
          </a:p>
        </p:txBody>
      </p:sp>
    </p:spTree>
    <p:extLst>
      <p:ext uri="{BB962C8B-B14F-4D97-AF65-F5344CB8AC3E}">
        <p14:creationId xmlns:p14="http://schemas.microsoft.com/office/powerpoint/2010/main" val="1155696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438400" y="1628776"/>
            <a:ext cx="7315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La votazione a maggioranza e il teorema dell’elettore mediano sono potenzialmente inefficienti.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Supponiamo che il 51% dei votanti preferisca un progetto con un beneficio di €10 netti e il 49%  si opponga con un beneficio netto di −€20.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Sulla base del voto a maggioranza, lo Stato intraprende il progetto e, in media, il surplus diminuisce di quasi €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5 (</a:t>
            </a:r>
            <a:r>
              <a:rPr lang="en-US" sz="2400" dirty="0" smtClean="0"/>
              <a:t>0.51</a:t>
            </a:r>
            <a:r>
              <a:rPr lang="en-US" sz="2400" dirty="0"/>
              <a:t>*€</a:t>
            </a:r>
            <a:r>
              <a:rPr lang="en-US" sz="2400" dirty="0" smtClean="0"/>
              <a:t>10)+(0.49*(-€</a:t>
            </a:r>
            <a:r>
              <a:rPr lang="en-US" sz="2400" dirty="0"/>
              <a:t>20</a:t>
            </a:r>
            <a:r>
              <a:rPr lang="en-US" sz="2400" dirty="0" smtClean="0"/>
              <a:t>)) </a:t>
            </a:r>
            <a:r>
              <a:rPr lang="en-US" sz="2400" dirty="0"/>
              <a:t>= - €</a:t>
            </a:r>
            <a:r>
              <a:rPr lang="en-US" sz="2400" dirty="0" smtClean="0"/>
              <a:t>4.7</a:t>
            </a:r>
            <a:endParaRPr lang="it-IT" sz="2400" dirty="0">
              <a:latin typeface="Calibri"/>
              <a:ea typeface="ＭＳ Ｐゴシック" charset="0"/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Il voto a maggioranza non riconosce l’</a:t>
            </a:r>
            <a:r>
              <a:rPr lang="it-IT" sz="2400" b="1" i="1" dirty="0">
                <a:latin typeface="Calibri"/>
                <a:ea typeface="ＭＳ Ｐゴシック" charset="0"/>
                <a:cs typeface="Calibri"/>
              </a:rPr>
              <a:t>intensità 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delle preferenze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573FA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sz="2400" dirty="0">
              <a:latin typeface="Calibri"/>
              <a:ea typeface="ＭＳ Ｐゴシック" charset="0"/>
              <a:cs typeface="Calibri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La potenziale inefficienza del risultato dell’elettore mediano</a:t>
            </a:r>
          </a:p>
        </p:txBody>
      </p:sp>
    </p:spTree>
    <p:extLst>
      <p:ext uri="{BB962C8B-B14F-4D97-AF65-F5344CB8AC3E}">
        <p14:creationId xmlns:p14="http://schemas.microsoft.com/office/powerpoint/2010/main" val="2430034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444750" y="1600200"/>
            <a:ext cx="7308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566738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Il modello dell’elettore mediano può essere applicato alle democrazie rappresentative.</a:t>
            </a: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Ipotesi fondamentale: tutti i politici cercano di massimizzare il numero dei voti che ottengono.</a:t>
            </a: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 politici si posizionano strategicamente per ottenere la maggior parte dei voti.</a:t>
            </a: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Finiscono per far proprie le preferenze dell’elettore mediano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</p:txBody>
      </p:sp>
      <p:sp>
        <p:nvSpPr>
          <p:cNvPr id="41987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 politici che massimizzano i voti rappresentano l’elettore mediano</a:t>
            </a:r>
          </a:p>
        </p:txBody>
      </p:sp>
    </p:spTree>
    <p:extLst>
      <p:ext uri="{BB962C8B-B14F-4D97-AF65-F5344CB8AC3E}">
        <p14:creationId xmlns:p14="http://schemas.microsoft.com/office/powerpoint/2010/main" val="3098190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Political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 economy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38400" y="1600200"/>
            <a:ext cx="7315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Perché gli Stati fanno quello che fanno ?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Forme di governo diverse producono risultati differenti.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Caso ideale: il governo misura le preferenze e agisce di conseguenza.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Democrazia diretta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: gli elettori votano direttamente a favore o contro particolari progetti pubblici.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Democrazia rappresentativa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: i votanti eleggono i loro rappresentanti, che decidono i progetti pubblici.</a:t>
            </a:r>
          </a:p>
        </p:txBody>
      </p:sp>
    </p:spTree>
    <p:extLst>
      <p:ext uri="{BB962C8B-B14F-4D97-AF65-F5344CB8AC3E}">
        <p14:creationId xmlns:p14="http://schemas.microsoft.com/office/powerpoint/2010/main" val="3983066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 politici che massimizzano i voti rappresentano l’elettore mediano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228726"/>
            <a:ext cx="72580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88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438400" y="1600200"/>
            <a:ext cx="7315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Votazioni a una dimensione </a:t>
            </a:r>
          </a:p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Solo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due candidati</a:t>
            </a:r>
          </a:p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Nessuna ideologia o influenza</a:t>
            </a:r>
          </a:p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Nessun voto selettivo</a:t>
            </a:r>
          </a:p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Assenza di denaro</a:t>
            </a:r>
          </a:p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Perfetta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informazione</a:t>
            </a: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Ipotesi alla base del modello dell’elettore mediano: </a:t>
            </a:r>
          </a:p>
        </p:txBody>
      </p:sp>
    </p:spTree>
    <p:extLst>
      <p:ext uri="{BB962C8B-B14F-4D97-AF65-F5344CB8AC3E}">
        <p14:creationId xmlns:p14="http://schemas.microsoft.com/office/powerpoint/2010/main" val="1547132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438400" y="1600200"/>
            <a:ext cx="7315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 problemi sollevati dal modello dell’elettore mediano rendono probabile il ricorso alle pressioni lobbistiche.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Lobbismo: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elargizione di risorse da parte di determinati individui e gruppi nel tentativo  di influenzare un politico.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Il lobbismo può fornire un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indicatore dell’intensità delle preferenze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Il lobbismo può contribuire a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informare i politici e l’elettorato su questioni importanti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</p:txBody>
      </p:sp>
      <p:sp>
        <p:nvSpPr>
          <p:cNvPr id="52227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Lobbismo</a:t>
            </a:r>
          </a:p>
        </p:txBody>
      </p:sp>
    </p:spTree>
    <p:extLst>
      <p:ext uri="{BB962C8B-B14F-4D97-AF65-F5344CB8AC3E}">
        <p14:creationId xmlns:p14="http://schemas.microsoft.com/office/powerpoint/2010/main" val="197626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436813" y="1338943"/>
            <a:ext cx="7315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Molte 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leggi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favoriscono grandemente piccoli gruppi di persone mentre determinano danni di minore entità a grandi quantità di persone</a:t>
            </a:r>
            <a:r>
              <a:rPr lang="it-IT" sz="240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 gruppi più piccoli sono più capaci di organizzarsi  e, in tal modo, possono raccogliere risorse finanziarie per esercitare più efficacemente le loro pressioni lobbistiche.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Di conseguenza, il lobbismo contribuisce a far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approvare leggi inefficienti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solidFill>
                  <a:srgbClr val="FF0000"/>
                </a:solidFill>
                <a:ea typeface="ＭＳ Ｐゴシック" charset="0"/>
                <a:cs typeface="Calibri"/>
              </a:rPr>
              <a:t>Il lobbismo è afflitto dal </a:t>
            </a:r>
            <a:r>
              <a:rPr lang="it-IT" sz="2400" b="1" dirty="0">
                <a:solidFill>
                  <a:srgbClr val="FF0000"/>
                </a:solidFill>
                <a:ea typeface="ＭＳ Ｐゴシック" charset="0"/>
                <a:cs typeface="Calibri"/>
              </a:rPr>
              <a:t>problema del free rider. 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endParaRPr lang="it-IT" sz="24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52227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Lobbismo e problema del free rider</a:t>
            </a:r>
          </a:p>
        </p:txBody>
      </p:sp>
    </p:spTree>
    <p:extLst>
      <p:ext uri="{BB962C8B-B14F-4D97-AF65-F5344CB8AC3E}">
        <p14:creationId xmlns:p14="http://schemas.microsoft.com/office/powerpoint/2010/main" val="2657315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438400" y="16002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Le carenze del modello dell’elettore mediano indicano che lo Stato può non tener conto delle preferenze dei cittadini.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Fallimento dello Stato: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l’incapacità o la non volontà dei governi di agire in primo luogo nell’interesse dei cittadini.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Public </a:t>
            </a:r>
            <a:r>
              <a:rPr lang="it-IT" sz="2400" b="1" dirty="0" err="1">
                <a:latin typeface="Calibri"/>
                <a:ea typeface="ＭＳ Ｐゴシック" charset="0"/>
                <a:cs typeface="Calibri"/>
              </a:rPr>
              <a:t>choice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b="1" dirty="0" err="1">
                <a:latin typeface="Calibri"/>
                <a:ea typeface="ＭＳ Ｐゴシック" charset="0"/>
                <a:cs typeface="Calibri"/>
              </a:rPr>
              <a:t>theory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(teoria della scelta pubblica): scuola di pensiero che mostra come lo Stato possa agire per fini diversi dalla massimizzazione del benessere dei cittadini.</a:t>
            </a:r>
          </a:p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9396" name="Rectangle 11"/>
          <p:cNvSpPr>
            <a:spLocks noChangeArrowheads="1"/>
          </p:cNvSpPr>
          <p:nvPr/>
        </p:nvSpPr>
        <p:spPr bwMode="auto">
          <a:xfrm>
            <a:off x="2438400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 smtClean="0">
                <a:solidFill>
                  <a:srgbClr val="4597A0"/>
                </a:solidFill>
                <a:latin typeface="Arial" pitchFamily="34" charset="0"/>
              </a:rPr>
              <a:t>La teoria della scelta pubblica: le 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ragioni del fallimento dello Stato</a:t>
            </a:r>
          </a:p>
        </p:txBody>
      </p:sp>
    </p:spTree>
    <p:extLst>
      <p:ext uri="{BB962C8B-B14F-4D97-AF65-F5344CB8AC3E}">
        <p14:creationId xmlns:p14="http://schemas.microsoft.com/office/powerpoint/2010/main" val="12192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438400" y="1143000"/>
            <a:ext cx="7315200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Il punto di partenza delle teorie del fallimento dello Stato è lo studio del comportamento delle burocrazie pubbliche.</a:t>
            </a: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Burocrazia: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organizzazione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di funzionari pubblici, come il ministero per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l’Istruzione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o  il dipartimento lavori pubblici di un comune, che ha il compito di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svolgere le funzioni che competono allo Stato.</a:t>
            </a:r>
            <a:endParaRPr lang="it-IT" altLang="ja-JP" sz="240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Il burocrate </a:t>
            </a:r>
            <a:r>
              <a:rPr lang="it-IT" sz="2400" b="1" i="1" dirty="0" err="1">
                <a:latin typeface="Calibri" pitchFamily="34" charset="0"/>
                <a:cs typeface="Calibri" pitchFamily="34" charset="0"/>
              </a:rPr>
              <a:t>massimizzatore</a:t>
            </a:r>
            <a:r>
              <a:rPr lang="it-IT" sz="2400" b="1" i="1" dirty="0">
                <a:latin typeface="Calibri" pitchFamily="34" charset="0"/>
                <a:cs typeface="Calibri" pitchFamily="34" charset="0"/>
              </a:rPr>
              <a:t> del bilancio</a:t>
            </a:r>
            <a:r>
              <a:rPr lang="it-IT" sz="2400" b="1" dirty="0">
                <a:latin typeface="Calibri" pitchFamily="34" charset="0"/>
                <a:cs typeface="Calibri" pitchFamily="34" charset="0"/>
              </a:rPr>
              <a:t>  controlla un’agenzia che ha un monopolio sulla fornitura pubblica di un bene o servizio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Il burocrate massimizza il suo reddito o la sua influenza.</a:t>
            </a:r>
          </a:p>
          <a:p>
            <a:pPr marL="342900" indent="-342900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60420" name="Rectangle 9"/>
          <p:cNvSpPr>
            <a:spLocks noChangeArrowheads="1"/>
          </p:cNvSpPr>
          <p:nvPr/>
        </p:nvSpPr>
        <p:spPr bwMode="auto">
          <a:xfrm>
            <a:off x="2438400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La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burocrazia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massimizza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la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propria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dimensione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438400" y="1500447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Teoria del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Leviatano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800100" lvl="1" indent="-342900" defTabSz="56673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Lo Stato tende ad accrescere le proprie dimensioni.</a:t>
            </a:r>
          </a:p>
          <a:p>
            <a:pPr marL="800100" lvl="1" indent="-342900" defTabSz="56673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Gli elettori non possono illudersi che lo Stato spenda in modo efficiente i proventi delle imposte da loro pagate.</a:t>
            </a:r>
          </a:p>
          <a:p>
            <a:pPr marL="800100" lvl="1" indent="-342900" defTabSz="56673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Devono progettare modi per combattere l’avidità dello Stato.</a:t>
            </a: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Ciò può spiegare le molte norme in vigore negli USA e altrove che esplicitamente legano le mani dello Stato in materia di imposte e di spesa pubblica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.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2438400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Teoria</a:t>
            </a:r>
            <a:r>
              <a:rPr lang="en-US" sz="2400" dirty="0">
                <a:solidFill>
                  <a:srgbClr val="4597A0"/>
                </a:solidFill>
                <a:latin typeface="Arial" pitchFamily="34" charset="0"/>
              </a:rPr>
              <a:t> del </a:t>
            </a:r>
            <a:r>
              <a:rPr lang="en-US" sz="2400" dirty="0" err="1">
                <a:solidFill>
                  <a:srgbClr val="4597A0"/>
                </a:solidFill>
                <a:latin typeface="Arial" pitchFamily="34" charset="0"/>
              </a:rPr>
              <a:t>Leviatano</a:t>
            </a:r>
            <a:endParaRPr lang="en-US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331315" y="1286452"/>
            <a:ext cx="73152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La corruzione è una forma importante di fallimento dello Stato.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Corruzione: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abuso di potere commesso da funzionari pubblici allo scopo di massimizzare il proprio arricchimento personale.</a:t>
            </a:r>
          </a:p>
          <a:p>
            <a:r>
              <a:rPr lang="it-IT" sz="2400" dirty="0">
                <a:latin typeface="Calibri"/>
                <a:ea typeface="ＭＳ Ｐゴシック" charset="0"/>
                <a:cs typeface="Calibri"/>
              </a:rPr>
              <a:t>Si può limitare costringendo i politici a render conto agli elettori (</a:t>
            </a:r>
            <a:r>
              <a:rPr lang="it-IT" sz="2400" i="1" dirty="0" err="1">
                <a:latin typeface="Calibri"/>
                <a:ea typeface="ＭＳ Ｐゴシック" charset="0"/>
                <a:cs typeface="Calibri"/>
              </a:rPr>
              <a:t>electoral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i="1" dirty="0" err="1">
                <a:latin typeface="Calibri"/>
                <a:ea typeface="ＭＳ Ｐゴシック" charset="0"/>
                <a:cs typeface="Calibri"/>
              </a:rPr>
              <a:t>accountability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) grazie al potere di rovesciare i regimi corrotti, di cui gli elettori sono dotati.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La corruzione è particolarmente aggressiva nei sistemi politici caratterizzati da lunghe trafile burocratiche che rendono più costoso fare impresa in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un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dato paese.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it-IT" dirty="0">
              <a:latin typeface="Arial" charset="0"/>
              <a:ea typeface="ＭＳ Ｐゴシック" charset="0"/>
            </a:endParaRPr>
          </a:p>
        </p:txBody>
      </p:sp>
      <p:sp>
        <p:nvSpPr>
          <p:cNvPr id="66563" name="Rectangle 10"/>
          <p:cNvSpPr>
            <a:spLocks noChangeArrowheads="1"/>
          </p:cNvSpPr>
          <p:nvPr/>
        </p:nvSpPr>
        <p:spPr bwMode="auto">
          <a:xfrm>
            <a:off x="2438400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Corruzione</a:t>
            </a:r>
          </a:p>
        </p:txBody>
      </p:sp>
    </p:spTree>
    <p:extLst>
      <p:ext uri="{BB962C8B-B14F-4D97-AF65-F5344CB8AC3E}">
        <p14:creationId xmlns:p14="http://schemas.microsoft.com/office/powerpoint/2010/main" val="11647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438400" y="1600200"/>
            <a:ext cx="7315200" cy="40386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5B7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Lo Stato è un’organizzazione di individui che si assumono il difficile compito di aggregare le preferenze di grandi insiemi di cittadini.</a:t>
            </a:r>
          </a:p>
          <a:p>
            <a:pPr marL="34925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Il modello centrale della democrazia rappresentativa indica che gli Stati perseguono le politiche preferite dall’elettore mediano. </a:t>
            </a:r>
            <a:r>
              <a:rPr lang="it-IT" sz="2400" b="1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L’evidenza empirica al riguardo, però, non è univoca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.</a:t>
            </a:r>
          </a:p>
          <a:p>
            <a:pPr marL="34925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La misura in cui lo Stato serve, o non riesce a servire, gli interessi dei cittadini è una dimensione cruciale per la futura ricerca nel campo della </a:t>
            </a:r>
            <a:r>
              <a:rPr lang="it-IT" sz="2400" dirty="0" err="1">
                <a:latin typeface="Calibri" pitchFamily="34" charset="0"/>
                <a:cs typeface="Calibri" pitchFamily="34" charset="0"/>
                <a:sym typeface="Wingdings 3" pitchFamily="18" charset="2"/>
              </a:rPr>
              <a:t>political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 economy.</a:t>
            </a:r>
          </a:p>
          <a:p>
            <a:pPr marL="349250" indent="-3429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t-IT" sz="2400" dirty="0">
              <a:latin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2438400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890572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2432049" y="1458829"/>
            <a:ext cx="779260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Prezzi personalizzati alla </a:t>
            </a:r>
            <a:r>
              <a:rPr lang="it-IT" sz="2400" b="1" dirty="0" err="1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Lindahl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 </a:t>
            </a:r>
            <a:r>
              <a:rPr lang="it-IT" sz="2400" dirty="0">
                <a:latin typeface="Calibri" pitchFamily="34" charset="0"/>
                <a:ea typeface="ＭＳ Ｐゴシック" charset="0"/>
                <a:cs typeface="Calibri" pitchFamily="34" charset="0"/>
              </a:rPr>
              <a:t>: approccio al  finanziamento dei beni pubblici in cui gli individui </a:t>
            </a:r>
            <a:r>
              <a:rPr lang="it-IT" sz="2400" b="1" dirty="0">
                <a:latin typeface="Calibri" pitchFamily="34" charset="0"/>
                <a:ea typeface="ＭＳ Ｐゴシック" charset="0"/>
                <a:cs typeface="Calibri" pitchFamily="34" charset="0"/>
              </a:rPr>
              <a:t>rivelano onestamente la loro disponibilità a pagare e lo Stato addebita loro quell’importo per finanziare il bene pubblico</a:t>
            </a:r>
            <a:r>
              <a:rPr lang="it-IT" sz="2400" dirty="0">
                <a:latin typeface="Calibri" pitchFamily="34" charset="0"/>
                <a:ea typeface="ＭＳ Ｐゴシック" charset="0"/>
                <a:cs typeface="Calibri" pitchFamily="34" charset="0"/>
              </a:rPr>
              <a:t>. Si tratta dunque di: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 pitchFamily="34" charset="0"/>
                <a:ea typeface="ＭＳ Ｐゴシック" charset="0"/>
                <a:cs typeface="Calibri" pitchFamily="34" charset="0"/>
              </a:rPr>
              <a:t>Indurre gli individui a rivelare la loro vera disponibilità marginale a pagare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 pitchFamily="34" charset="0"/>
                <a:ea typeface="ＭＳ Ｐゴシック" charset="0"/>
                <a:cs typeface="Calibri" pitchFamily="34" charset="0"/>
              </a:rPr>
              <a:t>Aggregare questi valori per assicurare che i benefici sociali </a:t>
            </a:r>
            <a:r>
              <a:rPr lang="it-IT" sz="24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almeno uguali (o eccedano) </a:t>
            </a:r>
            <a:r>
              <a:rPr lang="it-IT" sz="2400" dirty="0">
                <a:latin typeface="Calibri" pitchFamily="34" charset="0"/>
                <a:ea typeface="ＭＳ Ｐゴシック" charset="0"/>
                <a:cs typeface="Calibri" pitchFamily="34" charset="0"/>
              </a:rPr>
              <a:t>il costo totale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 pitchFamily="34" charset="0"/>
                <a:ea typeface="ＭＳ Ｐゴシック" charset="0"/>
                <a:cs typeface="Calibri" pitchFamily="34" charset="0"/>
              </a:rPr>
              <a:t>Esigere da ciascun individuo un pagamento conforme alla sua disponibilità a pagare.</a:t>
            </a:r>
            <a:endParaRPr lang="en-US" sz="2400" dirty="0"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Consenso unanime sui livelli di beni pubblici</a:t>
            </a:r>
          </a:p>
        </p:txBody>
      </p:sp>
    </p:spTree>
    <p:extLst>
      <p:ext uri="{BB962C8B-B14F-4D97-AF65-F5344CB8AC3E}">
        <p14:creationId xmlns:p14="http://schemas.microsoft.com/office/powerpoint/2010/main" val="1557398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444750" y="1600200"/>
            <a:ext cx="7308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procedura di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Lindahl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funziona come segue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63550" lvl="1" indent="-457200" defTabSz="566738" eaLnBrk="0" hangingPunct="0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Vengono annunciati prezzi-imposte per il bene pubblico.</a:t>
            </a:r>
          </a:p>
          <a:p>
            <a:pPr marL="463550" lvl="1" indent="-457200" defTabSz="566738" eaLnBrk="0" hangingPunct="0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Ognuno comunica la quantità di bene pubblico che desidera a quei prezzi-imposte.</a:t>
            </a:r>
          </a:p>
          <a:p>
            <a:pPr marL="463550" lvl="1" indent="-457200" defTabSz="566738" eaLnBrk="0" hangingPunct="0">
              <a:spcBef>
                <a:spcPts val="60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procedura viene ripetuta per costruire una 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scheda della disponibilità marginale a pagare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per ogni individuo.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 prezzi alla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Lindahl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00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444750" y="1600200"/>
            <a:ext cx="7308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lvl="1" indent="-276225" defTabSz="566738" eaLnBrk="0" hangingPunct="0">
              <a:spcBef>
                <a:spcPts val="600"/>
              </a:spcBef>
              <a:spcAft>
                <a:spcPts val="600"/>
              </a:spcAft>
              <a:buSzPct val="90000"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 Sommare le disponibilità individuali a pagare a ogni quantità di bene pubblico fornito.</a:t>
            </a:r>
          </a:p>
          <a:p>
            <a:pPr marL="282575" lvl="1" indent="-276225" defTabSz="566738" eaLnBrk="0" hangingPunct="0">
              <a:spcBef>
                <a:spcPts val="600"/>
              </a:spcBef>
              <a:spcAft>
                <a:spcPts val="600"/>
              </a:spcAft>
              <a:buSzPct val="90000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5. Trovare 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Q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tale che quel totale 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(Disponibilità marginale totale a pagare) = </a:t>
            </a:r>
            <a:r>
              <a:rPr lang="it-IT" altLang="ja-JP" sz="2400" i="1" dirty="0" smtClean="0">
                <a:latin typeface="Calibri" pitchFamily="34" charset="0"/>
                <a:cs typeface="Calibri" pitchFamily="34" charset="0"/>
              </a:rPr>
              <a:t>CM</a:t>
            </a:r>
            <a:r>
              <a:rPr lang="it-IT" altLang="ja-JP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altLang="ja-JP" sz="2400" dirty="0" smtClean="0">
                <a:latin typeface="Calibri" pitchFamily="34" charset="0"/>
                <a:cs typeface="Calibri" pitchFamily="34" charset="0"/>
              </a:rPr>
              <a:t>del bene pubblico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  <a:p>
            <a:pPr marL="282575" lvl="1" indent="-276225" defTabSz="566738" eaLnBrk="0" hangingPunct="0">
              <a:spcBef>
                <a:spcPts val="600"/>
              </a:spcBef>
              <a:spcAft>
                <a:spcPts val="600"/>
              </a:spcAft>
              <a:buSzPct val="90000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6. Finanziare il bene pubblico esigendo dagli individui un pagamento  in base alla loro disponibilità a pagare per quella quantità.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 prezzi alla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Lindahl</a:t>
            </a:r>
            <a:endParaRPr lang="it-IT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24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 prezzi alla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Lindahl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: rappresentazione grafica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1219199"/>
            <a:ext cx="4618703" cy="48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Prezzi alla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Lindahl</a:t>
            </a: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: perché funzionano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6750" y="1295401"/>
            <a:ext cx="73136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Applicando la procedura di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Lindahl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, lo Stato produce la quantità efficiente del bene pubblico.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Questo perché 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CM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=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disponibilità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marginale totale a pagare.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Il prezzo di ogni persona è uguale alla sua disponibilità marginale a pagare, per cui questo è un equilibrio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procedura di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Lindahl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esemplifica la tassazione del beneficio.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Tassazione del beneficio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: 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gli individui sono tassati per un bene pubblico in base alla loro valutazione del beneficio che ricevono dal bene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83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2436814" y="1219200"/>
            <a:ext cx="72945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566738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 prezzi personalizzati alla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Lindahl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incontrano diversi problemi  che ne impediscono l’uso a fini pratici:</a:t>
            </a:r>
          </a:p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Problema della rivelazione delle preferenze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: gli individui hanno un incentivo a mentire sulla loro disponibilità a pagare  (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DAP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), per abbassare il loro prezzo.</a:t>
            </a:r>
          </a:p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Problema della conoscenza delle preferenze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: gli individui possono non conoscere la loro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DAP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457200" indent="-457200" defTabSz="56673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Problema dell’aggregazione delle preferenze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: non è ovvio come aggregare le preferenze individuali in una funzione del benessere sociale.</a:t>
            </a:r>
          </a:p>
          <a:p>
            <a:pPr defTabSz="566738" eaLnBrk="0" hangingPunct="0">
              <a:spcBef>
                <a:spcPct val="10000"/>
              </a:spcBef>
              <a:spcAft>
                <a:spcPct val="45000"/>
              </a:spcAft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I problemi connessi ai prezzi di </a:t>
            </a:r>
            <a:r>
              <a:rPr lang="it-IT" sz="2400" dirty="0" err="1">
                <a:solidFill>
                  <a:srgbClr val="4597A0"/>
                </a:solidFill>
                <a:latin typeface="Arial" pitchFamily="34" charset="0"/>
              </a:rPr>
              <a:t>Lindahl</a:t>
            </a:r>
            <a:endParaRPr lang="it-IT" sz="2400" dirty="0">
              <a:solidFill>
                <a:srgbClr val="4597A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88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438400" y="1600200"/>
            <a:ext cx="7315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I prezzi alla </a:t>
            </a:r>
            <a:r>
              <a:rPr lang="it-IT" sz="2400" dirty="0" err="1">
                <a:latin typeface="Calibri"/>
                <a:ea typeface="ＭＳ Ｐゴシック" charset="0"/>
                <a:cs typeface="Calibri"/>
              </a:rPr>
              <a:t>Lindahl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richiedono il consenso </a:t>
            </a:r>
            <a:r>
              <a:rPr lang="it-IT" sz="2400" b="1" i="1" dirty="0">
                <a:latin typeface="Calibri"/>
                <a:ea typeface="ＭＳ Ｐゴシック" charset="0"/>
                <a:cs typeface="Calibri"/>
              </a:rPr>
              <a:t>unanime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per implementare il bene pubblico.</a:t>
            </a: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La maggior parte delle forme di governo adottano il voto a maggioranza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pPr marL="800100" lvl="1" indent="-342900" defTabSz="56673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Votazione a maggioranza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: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è il meccanismo tipicamente usato per </a:t>
            </a:r>
            <a:r>
              <a:rPr lang="it-IT" sz="2400" dirty="0" smtClean="0">
                <a:latin typeface="Calibri"/>
                <a:ea typeface="ＭＳ Ｐゴシック" charset="0"/>
                <a:cs typeface="Calibri"/>
              </a:rPr>
              <a:t>aggregare 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i voti individuali in una decisione sociale, mediante la </a:t>
            </a: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quale singole politiche sono messe ai voti e l’opzione che riceve la maggioranza dei voti è scelta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. </a:t>
            </a:r>
          </a:p>
          <a:p>
            <a:pPr marL="565150" lvl="1" indent="-276225" defTabSz="566738" eaLnBrk="0" hangingPunct="0">
              <a:lnSpc>
                <a:spcPct val="90000"/>
              </a:lnSpc>
              <a:spcBef>
                <a:spcPct val="10000"/>
              </a:spcBef>
              <a:spcAft>
                <a:spcPct val="45000"/>
              </a:spcAft>
              <a:buClr>
                <a:srgbClr val="525FAA"/>
              </a:buClr>
              <a:buSzPct val="90000"/>
              <a:buFont typeface="Wingdings 3" charset="0"/>
              <a:buChar char=""/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4597A0"/>
                </a:solidFill>
                <a:latin typeface="Arial" pitchFamily="34" charset="0"/>
              </a:rPr>
              <a:t>Votazione a maggioranza: quando funziona</a:t>
            </a:r>
          </a:p>
        </p:txBody>
      </p:sp>
    </p:spTree>
    <p:extLst>
      <p:ext uri="{BB962C8B-B14F-4D97-AF65-F5344CB8AC3E}">
        <p14:creationId xmlns:p14="http://schemas.microsoft.com/office/powerpoint/2010/main" val="3083241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p" bldLvl="2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2888</Words>
  <Application>Microsoft Office PowerPoint</Application>
  <PresentationFormat>Personalizzato</PresentationFormat>
  <Paragraphs>183</Paragraphs>
  <Slides>28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4 Political economy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Commerciale "Luigi Bocconi"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Political economy</dc:title>
  <dc:creator>Windows User</dc:creator>
  <cp:lastModifiedBy>Utente</cp:lastModifiedBy>
  <cp:revision>70</cp:revision>
  <dcterms:created xsi:type="dcterms:W3CDTF">2018-01-11T15:56:34Z</dcterms:created>
  <dcterms:modified xsi:type="dcterms:W3CDTF">2021-03-19T17:19:32Z</dcterms:modified>
</cp:coreProperties>
</file>