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71" r:id="rId3"/>
    <p:sldId id="309" r:id="rId4"/>
    <p:sldId id="305" r:id="rId5"/>
    <p:sldId id="303" r:id="rId6"/>
    <p:sldId id="304" r:id="rId7"/>
    <p:sldId id="306" r:id="rId8"/>
    <p:sldId id="307" r:id="rId9"/>
    <p:sldId id="312" r:id="rId10"/>
    <p:sldId id="313" r:id="rId11"/>
    <p:sldId id="314" r:id="rId12"/>
    <p:sldId id="294" r:id="rId13"/>
    <p:sldId id="295" r:id="rId14"/>
    <p:sldId id="310" r:id="rId15"/>
    <p:sldId id="311" r:id="rId16"/>
    <p:sldId id="315" r:id="rId17"/>
    <p:sldId id="316" r:id="rId18"/>
    <p:sldId id="317" r:id="rId19"/>
    <p:sldId id="31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729"/>
  </p:normalViewPr>
  <p:slideViewPr>
    <p:cSldViewPr snapToGrid="0" snapToObjects="1">
      <p:cViewPr varScale="1">
        <p:scale>
          <a:sx n="111" d="100"/>
          <a:sy n="111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3/17/21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3/17/21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3/17/21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3/17/21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3/17/21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covid19map.protezionecivile.fvg.it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NbCUslixy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42BCF9-D814-F24C-AAD2-FE88CFFFFF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GEOGRAFIA</a:t>
            </a:r>
            <a:br>
              <a:rPr lang="it-IT" dirty="0"/>
            </a:br>
            <a:r>
              <a:rPr lang="it-IT" sz="2800" dirty="0"/>
              <a:t>(LE006)</a:t>
            </a:r>
            <a:br>
              <a:rPr lang="it-IT" sz="2800" dirty="0"/>
            </a:br>
            <a:br>
              <a:rPr lang="it-IT" dirty="0"/>
            </a:br>
            <a:r>
              <a:rPr lang="it-IT" dirty="0"/>
              <a:t>Sergio Zilli</a:t>
            </a:r>
            <a:br>
              <a:rPr lang="it-IT" dirty="0"/>
            </a:br>
            <a:r>
              <a:rPr lang="it-IT" sz="3100" dirty="0"/>
              <a:t>A.A 2020-2021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F94394A-7E45-FF43-AAED-FA14789E4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5036006"/>
            <a:ext cx="7315200" cy="914400"/>
          </a:xfrm>
        </p:spPr>
        <p:txBody>
          <a:bodyPr>
            <a:normAutofit/>
          </a:bodyPr>
          <a:lstStyle/>
          <a:p>
            <a:r>
              <a:rPr lang="it-IT" sz="1800" dirty="0"/>
              <a:t>Corso di Studio </a:t>
            </a:r>
            <a:r>
              <a:rPr lang="it-IT" sz="1800" b="1" dirty="0"/>
              <a:t>LE01 - DISCIPLINE STORICHE E FILOSOFICHE 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110659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6B5983-0538-F948-8C98-F1CD7FF00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J.Sokol</a:t>
            </a:r>
            <a:r>
              <a:rPr lang="it-IT" dirty="0"/>
              <a:t>, </a:t>
            </a:r>
            <a:br>
              <a:rPr lang="it-IT" dirty="0"/>
            </a:br>
            <a:r>
              <a:rPr lang="it-IT" i="1" dirty="0"/>
              <a:t>Le due facce della terra</a:t>
            </a:r>
            <a:br>
              <a:rPr lang="it-IT" dirty="0"/>
            </a:br>
            <a:r>
              <a:rPr lang="it-IT" dirty="0"/>
              <a:t>Internazionale, n. 1399, 5 marzo 2021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43A2060-CA8D-3146-A275-3656F40AA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5381" y="786104"/>
            <a:ext cx="8205049" cy="5276647"/>
          </a:xfrm>
        </p:spPr>
      </p:pic>
    </p:spTree>
    <p:extLst>
      <p:ext uri="{BB962C8B-B14F-4D97-AF65-F5344CB8AC3E}">
        <p14:creationId xmlns:p14="http://schemas.microsoft.com/office/powerpoint/2010/main" val="58743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6B750E-6853-2742-AB4C-822D5D23C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J.Sokol</a:t>
            </a:r>
            <a:r>
              <a:rPr lang="it-IT" dirty="0"/>
              <a:t>, </a:t>
            </a:r>
            <a:br>
              <a:rPr lang="it-IT" dirty="0"/>
            </a:br>
            <a:r>
              <a:rPr lang="it-IT" i="1" dirty="0"/>
              <a:t>Le due facce della terra</a:t>
            </a:r>
            <a:br>
              <a:rPr lang="it-IT" dirty="0"/>
            </a:br>
            <a:r>
              <a:rPr lang="it-IT" dirty="0"/>
              <a:t>Internazionale, n. 1399, 5 marzo 2021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BEB2C6E-9F4A-7945-918A-34F5A467E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3512" y="759428"/>
            <a:ext cx="8043298" cy="5714505"/>
          </a:xfrm>
        </p:spPr>
      </p:pic>
    </p:spTree>
    <p:extLst>
      <p:ext uri="{BB962C8B-B14F-4D97-AF65-F5344CB8AC3E}">
        <p14:creationId xmlns:p14="http://schemas.microsoft.com/office/powerpoint/2010/main" val="3717679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EFD331-D6BC-2741-8B1E-D2A7C362A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1FF9442-EB99-7243-8DFF-C0E1055BF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633" y="508363"/>
            <a:ext cx="10724326" cy="6134028"/>
          </a:xfrm>
        </p:spPr>
      </p:pic>
    </p:spTree>
    <p:extLst>
      <p:ext uri="{BB962C8B-B14F-4D97-AF65-F5344CB8AC3E}">
        <p14:creationId xmlns:p14="http://schemas.microsoft.com/office/powerpoint/2010/main" val="591617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6C970D-EDB1-6442-8BC8-945F00D8F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748E50D-CD7B-A949-A9AF-AEB4014F6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045" y="661811"/>
            <a:ext cx="10968459" cy="5525233"/>
          </a:xfrm>
        </p:spPr>
      </p:pic>
    </p:spTree>
    <p:extLst>
      <p:ext uri="{BB962C8B-B14F-4D97-AF65-F5344CB8AC3E}">
        <p14:creationId xmlns:p14="http://schemas.microsoft.com/office/powerpoint/2010/main" val="2663782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DAEF2B-E4F5-8D4D-8D90-BA909A033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769D5A-C5D3-A140-9C54-51A647D01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9020" y="82959"/>
            <a:ext cx="4676246" cy="6630357"/>
          </a:xfrm>
        </p:spPr>
        <p:txBody>
          <a:bodyPr>
            <a:normAutofit/>
          </a:bodyPr>
          <a:lstStyle/>
          <a:p>
            <a:r>
              <a:rPr lang="it-IT" sz="2400" dirty="0"/>
              <a:t>Telerilevamento: visione da lontano </a:t>
            </a:r>
            <a:r>
              <a:rPr lang="it-IT" sz="2400" dirty="0">
                <a:sym typeface="Wingdings" pitchFamily="2" charset="2"/>
              </a:rPr>
              <a:t> sensori</a:t>
            </a:r>
          </a:p>
          <a:p>
            <a:endParaRPr lang="it-IT" sz="2400" dirty="0">
              <a:sym typeface="Wingdings" pitchFamily="2" charset="2"/>
            </a:endParaRPr>
          </a:p>
          <a:p>
            <a:endParaRPr lang="it-IT" sz="800" dirty="0">
              <a:sym typeface="Wingdings" pitchFamily="2" charset="2"/>
            </a:endParaRPr>
          </a:p>
          <a:p>
            <a:r>
              <a:rPr lang="it-IT" sz="2400" dirty="0">
                <a:sym typeface="Wingdings" pitchFamily="2" charset="2"/>
              </a:rPr>
              <a:t>Immagini satellitari  rete satelliti o voli aerei</a:t>
            </a:r>
          </a:p>
          <a:p>
            <a:endParaRPr lang="it-IT" sz="800" dirty="0">
              <a:sym typeface="Wingdings" pitchFamily="2" charset="2"/>
            </a:endParaRPr>
          </a:p>
          <a:p>
            <a:endParaRPr lang="it-IT" sz="800" dirty="0">
              <a:sym typeface="Wingdings" pitchFamily="2" charset="2"/>
            </a:endParaRPr>
          </a:p>
          <a:p>
            <a:endParaRPr lang="it-IT" sz="800" dirty="0">
              <a:sym typeface="Wingdings" pitchFamily="2" charset="2"/>
            </a:endParaRPr>
          </a:p>
          <a:p>
            <a:r>
              <a:rPr lang="it-IT" sz="2400" dirty="0">
                <a:sym typeface="Wingdings" pitchFamily="2" charset="2"/>
              </a:rPr>
              <a:t>GPS Global </a:t>
            </a:r>
            <a:r>
              <a:rPr lang="it-IT" sz="2400" dirty="0" err="1">
                <a:sym typeface="Wingdings" pitchFamily="2" charset="2"/>
              </a:rPr>
              <a:t>Positioning</a:t>
            </a:r>
            <a:r>
              <a:rPr lang="it-IT" sz="2400" dirty="0">
                <a:sym typeface="Wingdings" pitchFamily="2" charset="2"/>
              </a:rPr>
              <a:t> System:</a:t>
            </a:r>
          </a:p>
          <a:p>
            <a:pPr lvl="1"/>
            <a:r>
              <a:rPr lang="it-IT" sz="1800" dirty="0">
                <a:sym typeface="Wingdings" pitchFamily="2" charset="2"/>
              </a:rPr>
              <a:t>Rete di satelliti USA a partire dal 1970, completata nel 1995</a:t>
            </a:r>
          </a:p>
          <a:p>
            <a:pPr lvl="1"/>
            <a:r>
              <a:rPr lang="it-IT" sz="1800" dirty="0" err="1">
                <a:sym typeface="Wingdings" pitchFamily="2" charset="2"/>
              </a:rPr>
              <a:t>Glonass</a:t>
            </a:r>
            <a:r>
              <a:rPr lang="it-IT" sz="1800" dirty="0">
                <a:sym typeface="Wingdings" pitchFamily="2" charset="2"/>
              </a:rPr>
              <a:t>  Unione Sovietica (1983) /Russia</a:t>
            </a:r>
          </a:p>
          <a:p>
            <a:pPr lvl="1"/>
            <a:r>
              <a:rPr lang="it-IT" sz="1800" dirty="0">
                <a:sym typeface="Wingdings" pitchFamily="2" charset="2"/>
              </a:rPr>
              <a:t>Galileo   Unione Europea</a:t>
            </a:r>
          </a:p>
          <a:p>
            <a:pPr lvl="1"/>
            <a:r>
              <a:rPr lang="it-IT" sz="1800" dirty="0" err="1">
                <a:sym typeface="Wingdings" pitchFamily="2" charset="2"/>
              </a:rPr>
              <a:t>BeiDou</a:t>
            </a:r>
            <a:r>
              <a:rPr lang="it-IT" sz="1800" dirty="0">
                <a:sym typeface="Wingdings" pitchFamily="2" charset="2"/>
              </a:rPr>
              <a:t> (2020)  Cina</a:t>
            </a:r>
            <a:endParaRPr lang="it-IT" sz="18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EEA687F-E295-EE48-B360-816543770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473" y="0"/>
            <a:ext cx="3320004" cy="196986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1247B38-6D63-AB4B-B9F8-98D7AAD94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473" y="2052828"/>
            <a:ext cx="3738623" cy="389748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1E817DD-286A-5F4C-A41D-3F9BBBCED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10049"/>
            <a:ext cx="4388736" cy="231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69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0759B1-50E7-424E-BDC0-762BF7FF8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strumenti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EF9BD8-F652-E041-8D71-562F48B46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b="1" dirty="0"/>
              <a:t>GIS - </a:t>
            </a:r>
            <a:r>
              <a:rPr lang="it-IT" sz="2400" b="1" dirty="0" err="1"/>
              <a:t>Geographical</a:t>
            </a:r>
            <a:r>
              <a:rPr lang="it-IT" sz="2400" b="1" dirty="0"/>
              <a:t> information </a:t>
            </a:r>
            <a:r>
              <a:rPr lang="it-IT" sz="2400" b="1" dirty="0" err="1"/>
              <a:t>system</a:t>
            </a:r>
            <a:r>
              <a:rPr lang="it-IT" sz="2400" b="1" dirty="0"/>
              <a:t> </a:t>
            </a:r>
            <a:r>
              <a:rPr lang="it-IT" sz="2400" dirty="0"/>
              <a:t>/</a:t>
            </a:r>
          </a:p>
          <a:p>
            <a:pPr lvl="1"/>
            <a:r>
              <a:rPr lang="it-IT" sz="2400" dirty="0"/>
              <a:t>sistemi informativi territoriali - sistemi informativi geografici</a:t>
            </a:r>
          </a:p>
          <a:p>
            <a:pPr marL="400050" lvl="1"/>
            <a:r>
              <a:rPr lang="it-IT" sz="2400" dirty="0"/>
              <a:t>Possibilità di trasformare una serie di dati in rappresentazioni cartografiche e al contempo di ricavare informazioni dalle «nuove» carte </a:t>
            </a:r>
          </a:p>
          <a:p>
            <a:pPr marL="400050" lvl="1"/>
            <a:r>
              <a:rPr lang="it-IT" sz="2400" dirty="0"/>
              <a:t>Georeferenziazione dei luoghi (manuale o acquisita)</a:t>
            </a:r>
          </a:p>
          <a:p>
            <a:pPr marL="400050" lvl="1"/>
            <a:r>
              <a:rPr lang="it-IT" sz="2400" dirty="0"/>
              <a:t>Incremento informazioni (software vs. banche dati)</a:t>
            </a:r>
          </a:p>
          <a:p>
            <a:pPr marL="400050" lvl="1"/>
            <a:r>
              <a:rPr lang="it-IT" sz="2400" dirty="0"/>
              <a:t>Strumento per disporre di maggiori capacità di esaminare e rappresentare le relazioni spaziali fra fenomeni diversi </a:t>
            </a:r>
          </a:p>
        </p:txBody>
      </p:sp>
    </p:spTree>
    <p:extLst>
      <p:ext uri="{BB962C8B-B14F-4D97-AF65-F5344CB8AC3E}">
        <p14:creationId xmlns:p14="http://schemas.microsoft.com/office/powerpoint/2010/main" val="1752040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708B2A-8D8D-1248-BB60-54316E685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6020424-AEF9-444E-B163-FD81496534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3113" y="-1"/>
            <a:ext cx="6091300" cy="3159889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20BC5EE-1134-AF46-849D-3F3239B1E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531" y="3252486"/>
            <a:ext cx="6893469" cy="360551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6A5636-EA7F-AA49-B5F2-B24D6194D8FE}"/>
              </a:ext>
            </a:extLst>
          </p:cNvPr>
          <p:cNvSpPr txBox="1"/>
          <p:nvPr/>
        </p:nvSpPr>
        <p:spPr>
          <a:xfrm>
            <a:off x="104172" y="6227180"/>
            <a:ext cx="504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mapmaker.nationalgeographic.org</a:t>
            </a:r>
            <a:r>
              <a:rPr lang="it-IT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20736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8E02D7-E678-1642-A4A7-3F2970902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BD9AD551-2271-8345-93A8-EC350A50F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1237" y="636608"/>
            <a:ext cx="8317067" cy="5661618"/>
          </a:xfrm>
        </p:spPr>
      </p:pic>
    </p:spTree>
    <p:extLst>
      <p:ext uri="{BB962C8B-B14F-4D97-AF65-F5344CB8AC3E}">
        <p14:creationId xmlns:p14="http://schemas.microsoft.com/office/powerpoint/2010/main" val="2300160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58AF1A-9293-094E-B86F-ABB79B7E3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CB8520-2381-944D-91FB-CE9E98166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Distribuzione positivi per comune - Protezione civile FVG</a:t>
            </a:r>
          </a:p>
          <a:p>
            <a:pPr marL="0" indent="0">
              <a:buNone/>
            </a:pPr>
            <a:r>
              <a:rPr lang="it-IT" dirty="0">
                <a:hlinkClick r:id="rId2"/>
              </a:rPr>
              <a:t>https://covid19map.protezionecivile.fvg.it/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L’espansione urbana a Roma per anno di istituzione delle strade, 1871-2016 (Filippo Celata – </a:t>
            </a:r>
            <a:r>
              <a:rPr lang="it-IT" dirty="0" err="1"/>
              <a:t>Univ</a:t>
            </a:r>
            <a:r>
              <a:rPr lang="it-IT" dirty="0"/>
              <a:t>. La sapienza Roma)</a:t>
            </a:r>
          </a:p>
          <a:p>
            <a:pPr marL="0" indent="0">
              <a:buNone/>
            </a:pPr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vimeo.com</a:t>
            </a:r>
            <a:r>
              <a:rPr lang="it-IT" dirty="0"/>
              <a:t>/471657766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5976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FC05AF-AAB9-1540-9107-33AA3C384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7DDB85F-6406-6A42-8F97-357C85630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1273"/>
            <a:ext cx="5915791" cy="430390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DDAC049-C32D-084C-A48C-E833C8FE4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915" y="3409834"/>
            <a:ext cx="5987410" cy="313095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E5D90E1-E7C3-7248-8564-07B1CE5326FB}"/>
              </a:ext>
            </a:extLst>
          </p:cNvPr>
          <p:cNvSpPr txBox="1"/>
          <p:nvPr/>
        </p:nvSpPr>
        <p:spPr>
          <a:xfrm>
            <a:off x="7208142" y="3040502"/>
            <a:ext cx="498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Aree interne </a:t>
            </a:r>
            <a:r>
              <a:rPr lang="it-IT" dirty="0" err="1"/>
              <a:t>italia</a:t>
            </a:r>
            <a:r>
              <a:rPr lang="it-IT" dirty="0"/>
              <a:t> (particolare, Sabrina Lucatelli)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3D3FF91-473B-E545-A0FF-5A9E03A92C52}"/>
              </a:ext>
            </a:extLst>
          </p:cNvPr>
          <p:cNvSpPr txBox="1"/>
          <p:nvPr/>
        </p:nvSpPr>
        <p:spPr>
          <a:xfrm>
            <a:off x="6108720" y="84231"/>
            <a:ext cx="3997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Distribuzione lavoratori per reddito in  Comune Roma (Filippo Celata)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9C49BA7-C2E0-4F42-9CA8-6A531CCC8D74}"/>
              </a:ext>
            </a:extLst>
          </p:cNvPr>
          <p:cNvSpPr txBox="1"/>
          <p:nvPr/>
        </p:nvSpPr>
        <p:spPr>
          <a:xfrm>
            <a:off x="0" y="6072259"/>
            <a:ext cx="55905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Pandemia e territorio: città, aree interne e questione meridionale</a:t>
            </a:r>
            <a:br>
              <a:rPr lang="it-IT" sz="1400" b="1" dirty="0"/>
            </a:br>
            <a:r>
              <a:rPr lang="it-IT" sz="1400" dirty="0"/>
              <a:t>Roma, 11 Marzo 2021, ore 15.00-17.30</a:t>
            </a:r>
          </a:p>
          <a:p>
            <a:r>
              <a:rPr lang="it-IT" sz="1400" dirty="0">
                <a:hlinkClick r:id="rId4"/>
              </a:rPr>
              <a:t>https://www.youtube.com/watch?v=yNbCUslixyo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165894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5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715472" y="2171700"/>
            <a:ext cx="68971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Introduzione alla </a:t>
            </a:r>
          </a:p>
          <a:p>
            <a:r>
              <a:rPr lang="it-IT" sz="4800" dirty="0">
                <a:solidFill>
                  <a:srgbClr val="FF0000"/>
                </a:solidFill>
              </a:rPr>
              <a:t>Geografia umana</a:t>
            </a:r>
          </a:p>
          <a:p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6849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408"/>
    </mc:Choice>
    <mc:Fallback xmlns="">
      <p:transition spd="slow" advTm="44340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9360A1-3990-F942-8DCC-CC28A17D7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 carte</a:t>
            </a:r>
            <a:br>
              <a:rPr lang="it-IT" dirty="0"/>
            </a:br>
            <a:r>
              <a:rPr lang="it-IT" dirty="0"/>
              <a:t>geografiche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6A44F6-7E7D-6E40-930D-41ED5D71B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0314" y="905269"/>
            <a:ext cx="8911686" cy="4722471"/>
          </a:xfrm>
        </p:spPr>
        <p:txBody>
          <a:bodyPr>
            <a:noAutofit/>
          </a:bodyPr>
          <a:lstStyle/>
          <a:p>
            <a:r>
              <a:rPr lang="it-IT" sz="2200" dirty="0"/>
              <a:t>Ridotte</a:t>
            </a:r>
          </a:p>
          <a:p>
            <a:r>
              <a:rPr lang="it-IT" sz="2200" dirty="0"/>
              <a:t>Simboliche </a:t>
            </a:r>
          </a:p>
          <a:p>
            <a:r>
              <a:rPr lang="it-IT" sz="2200" dirty="0"/>
              <a:t>Approssimate</a:t>
            </a:r>
          </a:p>
          <a:p>
            <a:r>
              <a:rPr lang="it-IT" sz="2200" dirty="0"/>
              <a:t>Hanno una scala e una legenda</a:t>
            </a:r>
          </a:p>
          <a:p>
            <a:r>
              <a:rPr lang="it-IT" sz="2200" dirty="0"/>
              <a:t>Usano proiezioni cartografiche per ridurre la distorsione</a:t>
            </a:r>
          </a:p>
          <a:p>
            <a:pPr marL="2687637" indent="-285750">
              <a:buFont typeface="Wingdings" pitchFamily="2" charset="2"/>
              <a:buChar char="Ø"/>
            </a:pPr>
            <a:r>
              <a:rPr lang="it-IT" sz="2200" dirty="0"/>
              <a:t>Equidistanti: mantengono le proporzioni fra distanze</a:t>
            </a:r>
          </a:p>
          <a:p>
            <a:pPr marL="2687637" indent="-285750">
              <a:buFont typeface="Wingdings" pitchFamily="2" charset="2"/>
              <a:buChar char="Ø"/>
            </a:pPr>
            <a:r>
              <a:rPr lang="it-IT" sz="2200" dirty="0"/>
              <a:t>Equivalenti: mantengono proporzione fra aree</a:t>
            </a:r>
          </a:p>
          <a:p>
            <a:pPr marL="2687637" indent="-285750">
              <a:buFont typeface="Wingdings" pitchFamily="2" charset="2"/>
              <a:buChar char="Ø"/>
            </a:pPr>
            <a:r>
              <a:rPr lang="it-IT" sz="2200" dirty="0"/>
              <a:t>Isogone: mantengono la perpendicolarità del reticolo meridiani/paralleli </a:t>
            </a:r>
          </a:p>
        </p:txBody>
      </p:sp>
    </p:spTree>
    <p:extLst>
      <p:ext uri="{BB962C8B-B14F-4D97-AF65-F5344CB8AC3E}">
        <p14:creationId xmlns:p14="http://schemas.microsoft.com/office/powerpoint/2010/main" val="2820972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C60B90-BF6C-0A40-A229-B5A8B165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Proiezioni geografiche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11FBA2-9164-524E-80DF-05E6A9E0E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200" dirty="0"/>
              <a:t>Definizione: </a:t>
            </a:r>
            <a:r>
              <a:rPr lang="it-IT" sz="2200" b="1" dirty="0"/>
              <a:t>sistemi elaborati su base geometrica o matematica per riportare sul piano il reticolato geografico</a:t>
            </a:r>
          </a:p>
          <a:p>
            <a:r>
              <a:rPr lang="it-IT" sz="2200" dirty="0"/>
              <a:t>Reticolato geografico come base geometrica per la costruzione di una Carta</a:t>
            </a:r>
          </a:p>
          <a:p>
            <a:r>
              <a:rPr lang="it-IT" sz="2200" dirty="0"/>
              <a:t>Meridiani e paralleli come assi ortogonali su cui sviluppare la raffigurazione degli elementi della superficie terrestre</a:t>
            </a:r>
          </a:p>
          <a:p>
            <a:r>
              <a:rPr lang="it-IT" sz="2200" dirty="0"/>
              <a:t>Le proiezioni possono essere </a:t>
            </a:r>
          </a:p>
          <a:p>
            <a:pPr marL="1601788" indent="-173038"/>
            <a:r>
              <a:rPr lang="it-IT" sz="2200" dirty="0"/>
              <a:t>Pure</a:t>
            </a:r>
          </a:p>
          <a:p>
            <a:pPr marL="1601788" indent="-173038"/>
            <a:r>
              <a:rPr lang="it-IT" sz="2200" dirty="0"/>
              <a:t>modificate </a:t>
            </a:r>
          </a:p>
          <a:p>
            <a:pPr marL="1601788" indent="-173038"/>
            <a:r>
              <a:rPr lang="it-IT" sz="2200" dirty="0"/>
              <a:t>convenzionali</a:t>
            </a:r>
            <a:r>
              <a:rPr lang="it-IT" dirty="0"/>
              <a:t>.</a:t>
            </a:r>
          </a:p>
          <a:p>
            <a:pPr marL="182563" indent="-171450"/>
            <a:r>
              <a:rPr lang="it-IT" sz="2200" dirty="0"/>
              <a:t>Ma devono mantenere l'equidistanza, l'equivalenza,  l'isogonia</a:t>
            </a:r>
          </a:p>
        </p:txBody>
      </p:sp>
    </p:spTree>
    <p:extLst>
      <p:ext uri="{BB962C8B-B14F-4D97-AF65-F5344CB8AC3E}">
        <p14:creationId xmlns:p14="http://schemas.microsoft.com/office/powerpoint/2010/main" val="677429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0CC4B-BC7C-DA45-B1EE-8AFF6A42E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Proiezioni</a:t>
            </a:r>
            <a:br>
              <a:rPr lang="it-IT" dirty="0"/>
            </a:br>
            <a:r>
              <a:rPr lang="it-IT" dirty="0"/>
              <a:t>geografiche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F17A257-E20B-0D46-BBA9-A8C3CEFC89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2934" y="863600"/>
            <a:ext cx="4626807" cy="5121275"/>
          </a:xfrm>
        </p:spPr>
      </p:pic>
    </p:spTree>
    <p:extLst>
      <p:ext uri="{BB962C8B-B14F-4D97-AF65-F5344CB8AC3E}">
        <p14:creationId xmlns:p14="http://schemas.microsoft.com/office/powerpoint/2010/main" val="803719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FACEF4-391F-B148-8EF5-447D1F9C8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Proiezioni geografiche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6BB412-C251-1546-8B7E-8126402DE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7048" y="648183"/>
            <a:ext cx="7457420" cy="5602146"/>
          </a:xfrm>
        </p:spPr>
        <p:txBody>
          <a:bodyPr>
            <a:normAutofit/>
          </a:bodyPr>
          <a:lstStyle/>
          <a:p>
            <a:r>
              <a:rPr lang="it-IT" dirty="0"/>
              <a:t>nelle </a:t>
            </a:r>
            <a:r>
              <a:rPr lang="it-IT" b="1" dirty="0"/>
              <a:t>proiezioni pure</a:t>
            </a:r>
            <a:r>
              <a:rPr lang="it-IT" dirty="0"/>
              <a:t> il reticolato geografico viene riportato su di una superficie ausiliaria, applicando i soli principi geometrici, che può essere un piano (proiezioni prospettiche) o quella di un solido sviluppabile in piano (proiezioni di sviluppo).</a:t>
            </a:r>
            <a:endParaRPr lang="it-IT" sz="800" dirty="0"/>
          </a:p>
          <a:p>
            <a:r>
              <a:rPr lang="it-IT" dirty="0"/>
              <a:t>           Le </a:t>
            </a:r>
            <a:r>
              <a:rPr lang="it-IT" b="1" dirty="0"/>
              <a:t>proiezioni modificate</a:t>
            </a:r>
            <a:r>
              <a:rPr lang="it-IT" dirty="0"/>
              <a:t> si ottengono dalle precedenti, apportando alla costruzione geometrica quelle correzioni adatte a diminuire le inevitabili deformazioni dovute al fatto che la superficie terrestre non è perfettamente sviluppabile in piano.</a:t>
            </a:r>
          </a:p>
          <a:p>
            <a:r>
              <a:rPr lang="it-IT" dirty="0"/>
              <a:t>            Le </a:t>
            </a:r>
            <a:r>
              <a:rPr lang="it-IT" b="1" dirty="0"/>
              <a:t>proiezioni convenzionali</a:t>
            </a:r>
            <a:r>
              <a:rPr lang="it-IT" dirty="0"/>
              <a:t> (meglio dette rappresentazioni), infine, sono basate sulle relazioni matematiche esistenti fra i punti del globo terrestre e quelli corrispondenti sulla Carta. In tal modo, a seconda degli scopi che ci si propone, è possibile costruire Carte che rispettino i tre requisiti fondamentali, cioè l'equidistanza, l'equivalenza o l'isogonia. </a:t>
            </a:r>
          </a:p>
          <a:p>
            <a:r>
              <a:rPr lang="it-IT" dirty="0"/>
              <a:t>Ma non è mai possibile osservarli  tutti e tre al contempo</a:t>
            </a:r>
          </a:p>
        </p:txBody>
      </p:sp>
    </p:spTree>
    <p:extLst>
      <p:ext uri="{BB962C8B-B14F-4D97-AF65-F5344CB8AC3E}">
        <p14:creationId xmlns:p14="http://schemas.microsoft.com/office/powerpoint/2010/main" val="2259706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E6877-18BA-F045-B077-5DD032F4A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i="1" dirty="0"/>
              <a:t>Nova et </a:t>
            </a:r>
            <a:r>
              <a:rPr lang="it-IT" i="1" dirty="0" err="1"/>
              <a:t>Aucta</a:t>
            </a:r>
            <a:r>
              <a:rPr lang="it-IT" i="1" dirty="0"/>
              <a:t> </a:t>
            </a:r>
            <a:r>
              <a:rPr lang="it-IT" i="1" dirty="0" err="1"/>
              <a:t>Orbis</a:t>
            </a:r>
            <a:r>
              <a:rPr lang="it-IT" i="1" dirty="0"/>
              <a:t> </a:t>
            </a:r>
            <a:r>
              <a:rPr lang="it-IT" i="1" dirty="0" err="1"/>
              <a:t>Terrae</a:t>
            </a:r>
            <a:r>
              <a:rPr lang="it-IT" i="1" dirty="0"/>
              <a:t> </a:t>
            </a:r>
            <a:r>
              <a:rPr lang="it-IT" i="1" dirty="0" err="1"/>
              <a:t>Descriptio</a:t>
            </a:r>
            <a:r>
              <a:rPr lang="it-IT" i="1" dirty="0"/>
              <a:t> ad </a:t>
            </a:r>
            <a:r>
              <a:rPr lang="it-IT" i="1" dirty="0" err="1"/>
              <a:t>Usum</a:t>
            </a:r>
            <a:r>
              <a:rPr lang="it-IT" i="1" dirty="0"/>
              <a:t> </a:t>
            </a:r>
            <a:r>
              <a:rPr lang="it-IT" i="1" dirty="0" err="1"/>
              <a:t>Navigantium</a:t>
            </a:r>
            <a:r>
              <a:rPr lang="it-IT" i="1" dirty="0"/>
              <a:t> Emendata</a:t>
            </a:r>
            <a:r>
              <a:rPr lang="it-IT" dirty="0"/>
              <a:t> (1569)di Gerardo Mercatore</a:t>
            </a:r>
            <a:br>
              <a:rPr lang="it-IT" dirty="0"/>
            </a:br>
            <a:r>
              <a:rPr lang="it-IT" dirty="0"/>
              <a:t>(1512-1594)</a:t>
            </a:r>
            <a:br>
              <a:rPr lang="it-IT" dirty="0"/>
            </a:br>
            <a:r>
              <a:rPr lang="it-IT" i="1" dirty="0"/>
              <a:t>Gerhard Kremer</a:t>
            </a:r>
            <a:endParaRPr lang="it-IT" dirty="0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03F4C6B1-2C70-7F46-B3E1-64374DCC8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7598" y="555585"/>
            <a:ext cx="8719249" cy="5525233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6054DE6-CBCC-5D4C-A007-1B184F172598}"/>
              </a:ext>
            </a:extLst>
          </p:cNvPr>
          <p:cNvSpPr txBox="1"/>
          <p:nvPr/>
        </p:nvSpPr>
        <p:spPr>
          <a:xfrm>
            <a:off x="1574157" y="6180881"/>
            <a:ext cx="6163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gallica.bnf.fr</a:t>
            </a:r>
            <a:r>
              <a:rPr lang="it-IT" dirty="0"/>
              <a:t>/</a:t>
            </a:r>
            <a:r>
              <a:rPr lang="it-IT" dirty="0" err="1"/>
              <a:t>ark</a:t>
            </a:r>
            <a:r>
              <a:rPr lang="it-IT" dirty="0"/>
              <a:t>:/12148/btv1b7200344k</a:t>
            </a:r>
          </a:p>
        </p:txBody>
      </p:sp>
    </p:spTree>
    <p:extLst>
      <p:ext uri="{BB962C8B-B14F-4D97-AF65-F5344CB8AC3E}">
        <p14:creationId xmlns:p14="http://schemas.microsoft.com/office/powerpoint/2010/main" val="195831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9EC810-1990-5F47-96AB-835EFACB6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 Mercatore a IGM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80020E2-8EB6-A645-A476-AF34E0EA4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1905" y="752253"/>
            <a:ext cx="3416300" cy="231140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9C4BC37-A864-DB40-BF30-B477C211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161" y="3424428"/>
            <a:ext cx="4598791" cy="237644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99B795E-7956-4441-952B-4684E1F31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9942" y="2801073"/>
            <a:ext cx="2560866" cy="319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21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F714A9-6523-A943-841E-37F5E16EC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Proiezioni</a:t>
            </a:r>
            <a:br>
              <a:rPr lang="it-IT" dirty="0"/>
            </a:br>
            <a:r>
              <a:rPr lang="it-IT" dirty="0"/>
              <a:t>geografiche </a:t>
            </a:r>
            <a:br>
              <a:rPr lang="it-IT" dirty="0"/>
            </a:br>
            <a:r>
              <a:rPr lang="it-IT" dirty="0"/>
              <a:t>e </a:t>
            </a:r>
            <a:br>
              <a:rPr lang="it-IT" dirty="0"/>
            </a:br>
            <a:r>
              <a:rPr lang="it-IT" dirty="0"/>
              <a:t>rapporti di grandezza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20D9FB85-2CB3-134C-9454-2558C1A1FD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472288"/>
              </p:ext>
            </p:extLst>
          </p:nvPr>
        </p:nvGraphicFramePr>
        <p:xfrm>
          <a:off x="3500956" y="5725020"/>
          <a:ext cx="790447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17310864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431743760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3238204691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52576469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834777275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3963542313"/>
                    </a:ext>
                  </a:extLst>
                </a:gridCol>
                <a:gridCol w="1523998">
                  <a:extLst>
                    <a:ext uri="{9D8B030D-6E8A-4147-A177-3AD203B41FA5}">
                      <a16:colId xmlns:a16="http://schemas.microsoft.com/office/drawing/2014/main" val="1107473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/>
                        <a:t>asia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b="1" dirty="0" err="1"/>
                        <a:t>americhe</a:t>
                      </a:r>
                      <a:endParaRPr lang="it-IT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/>
                        <a:t>africa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err="1"/>
                        <a:t>europa</a:t>
                      </a:r>
                      <a:endParaRPr lang="it-I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err="1"/>
                        <a:t>australia</a:t>
                      </a:r>
                      <a:endParaRPr lang="it-I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err="1"/>
                        <a:t>antartide</a:t>
                      </a:r>
                      <a:endParaRPr lang="it-IT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1" dirty="0" err="1"/>
                        <a:t>groenlandia</a:t>
                      </a:r>
                      <a:endParaRPr lang="it-IT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499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/>
                        <a:t>44,5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/>
                        <a:t>42,5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/>
                        <a:t>30,2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/>
                        <a:t>10,3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/>
                        <a:t>7,7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/>
                        <a:t>13,2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b="1" dirty="0"/>
                        <a:t>2,16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863859"/>
                  </a:ext>
                </a:extLst>
              </a:tr>
            </a:tbl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D6C69469-208C-854F-B645-E333CC89E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925" y="0"/>
            <a:ext cx="5612107" cy="55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35952"/>
      </p:ext>
    </p:extLst>
  </p:cSld>
  <p:clrMapOvr>
    <a:masterClrMapping/>
  </p:clrMapOvr>
</p:sld>
</file>

<file path=ppt/theme/theme1.xml><?xml version="1.0" encoding="utf-8"?>
<a:theme xmlns:a="http://schemas.openxmlformats.org/drawingml/2006/main" name="Cornic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Cornice</Template>
  <TotalTime>732</TotalTime>
  <Words>648</Words>
  <Application>Microsoft Macintosh PowerPoint</Application>
  <PresentationFormat>Widescreen</PresentationFormat>
  <Paragraphs>81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Corbel</vt:lpstr>
      <vt:lpstr>Wingdings</vt:lpstr>
      <vt:lpstr>Wingdings 2</vt:lpstr>
      <vt:lpstr>Cornice</vt:lpstr>
      <vt:lpstr>GEOGRAFIA (LE006)  Sergio Zilli A.A 2020-2021</vt:lpstr>
      <vt:lpstr>Presentazione n. 5</vt:lpstr>
      <vt:lpstr>Le carte geografiche</vt:lpstr>
      <vt:lpstr>Proiezioni geografiche</vt:lpstr>
      <vt:lpstr>Proiezioni geografiche</vt:lpstr>
      <vt:lpstr>Proiezioni geografiche</vt:lpstr>
      <vt:lpstr>Nova et Aucta Orbis Terrae Descriptio ad Usum Navigantium Emendata (1569)di Gerardo Mercatore (1512-1594) Gerhard Kremer</vt:lpstr>
      <vt:lpstr>Da Mercatore a IGM</vt:lpstr>
      <vt:lpstr>Proiezioni geografiche  e  rapporti di grandezza</vt:lpstr>
      <vt:lpstr>J.Sokol,  Le due facce della terra Internazionale, n. 1399, 5 marzo 2021</vt:lpstr>
      <vt:lpstr>J.Sokol,  Le due facce della terra Internazionale, n. 1399, 5 marzo 2021</vt:lpstr>
      <vt:lpstr>Presentazione standard di PowerPoint</vt:lpstr>
      <vt:lpstr>Presentazione standard di PowerPoint</vt:lpstr>
      <vt:lpstr>strumenti</vt:lpstr>
      <vt:lpstr>strumenti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Sergio Zilli A.A 2020-2021</dc:title>
  <dc:creator>sergio zilli</dc:creator>
  <cp:lastModifiedBy>sergio zilli</cp:lastModifiedBy>
  <cp:revision>29</cp:revision>
  <dcterms:created xsi:type="dcterms:W3CDTF">2021-03-03T14:31:40Z</dcterms:created>
  <dcterms:modified xsi:type="dcterms:W3CDTF">2021-03-17T15:31:55Z</dcterms:modified>
</cp:coreProperties>
</file>